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37"/>
  </p:notesMasterIdLst>
  <p:sldIdLst>
    <p:sldId id="268" r:id="rId8"/>
    <p:sldId id="269" r:id="rId9"/>
    <p:sldId id="277" r:id="rId10"/>
    <p:sldId id="270" r:id="rId11"/>
    <p:sldId id="272" r:id="rId12"/>
    <p:sldId id="257" r:id="rId13"/>
    <p:sldId id="271" r:id="rId14"/>
    <p:sldId id="263" r:id="rId15"/>
    <p:sldId id="273" r:id="rId16"/>
    <p:sldId id="274" r:id="rId17"/>
    <p:sldId id="275" r:id="rId18"/>
    <p:sldId id="276" r:id="rId19"/>
    <p:sldId id="260" r:id="rId20"/>
    <p:sldId id="286" r:id="rId21"/>
    <p:sldId id="279" r:id="rId22"/>
    <p:sldId id="280" r:id="rId23"/>
    <p:sldId id="281" r:id="rId24"/>
    <p:sldId id="282" r:id="rId25"/>
    <p:sldId id="283" r:id="rId26"/>
    <p:sldId id="284" r:id="rId27"/>
    <p:sldId id="285" r:id="rId28"/>
    <p:sldId id="287" r:id="rId29"/>
    <p:sldId id="265" r:id="rId30"/>
    <p:sldId id="264" r:id="rId31"/>
    <p:sldId id="278" r:id="rId32"/>
    <p:sldId id="290" r:id="rId33"/>
    <p:sldId id="288" r:id="rId34"/>
    <p:sldId id="267" r:id="rId35"/>
    <p:sldId id="289"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91"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https://www.postaweb.regione.lombardia.it/mail/mbonfant.nsf/0/95FA368018CECF46AF35418D16FCE86D/$File/RIASSUNTIVO%20FINALE%20tutte%20le%20ASL.xls?OpenElement&amp;FileName=RIASSUNTIVO%20FINALE%20tutte%20le%20ASL.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https://www.postaweb.regione.lombardia.it/mail/mbonfant.nsf/0/95FA368018CECF46AF35418D16FCE86D/$File/RIASSUNTIVO%20FINALE%20tutte%20le%20ASL.xls?OpenElement&amp;FileName=RIASSUNTIVO%20FINALE%20tutte%20le%20ASL.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www.postaweb.regione.lombardia.it/mail/mbonfant.nsf/0/95FA368018CECF46AF35418D16FCE86D/$File/RIASSUNTIVO%20FINALE%20tutte%20le%20ASL.xls?OpenElement&amp;FileName=RIASSUNTIVO%20FINALE%20tutte%20le%20AS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0"/>
    <c:plotArea>
      <c:layout>
        <c:manualLayout>
          <c:layoutTarget val="inner"/>
          <c:xMode val="edge"/>
          <c:yMode val="edge"/>
          <c:x val="9.1069202187411297E-2"/>
          <c:y val="4.7158393337788679E-2"/>
          <c:w val="0.87462533117165564"/>
          <c:h val="0.88912382608171325"/>
        </c:manualLayout>
      </c:layout>
      <c:doughnutChart>
        <c:varyColors val="1"/>
        <c:ser>
          <c:idx val="0"/>
          <c:order val="0"/>
          <c:spPr>
            <a:solidFill>
              <a:srgbClr val="92D050"/>
            </a:solidFill>
          </c:spPr>
          <c:dPt>
            <c:idx val="0"/>
            <c:bubble3D val="0"/>
            <c:spPr>
              <a:solidFill>
                <a:srgbClr val="FF9900"/>
              </a:solidFill>
            </c:spPr>
          </c:dPt>
          <c:dPt>
            <c:idx val="1"/>
            <c:bubble3D val="0"/>
            <c:spPr>
              <a:solidFill>
                <a:srgbClr val="FF0000"/>
              </a:solidFill>
            </c:spPr>
          </c:dPt>
          <c:dPt>
            <c:idx val="2"/>
            <c:bubble3D val="0"/>
            <c:spPr>
              <a:solidFill>
                <a:srgbClr val="005392"/>
              </a:solidFill>
            </c:spPr>
          </c:dPt>
          <c:dPt>
            <c:idx val="3"/>
            <c:bubble3D val="0"/>
            <c:spPr>
              <a:solidFill>
                <a:srgbClr val="FFFF00"/>
              </a:solidFill>
            </c:spPr>
          </c:dPt>
          <c:dLbls>
            <c:dLbl>
              <c:idx val="0"/>
              <c:layout/>
              <c:tx>
                <c:rich>
                  <a:bodyPr/>
                  <a:lstStyle/>
                  <a:p>
                    <a:r>
                      <a:rPr lang="en-US" smtClean="0"/>
                      <a:t>SO (8) </a:t>
                    </a:r>
                    <a:r>
                      <a:rPr lang="en-US"/>
                      <a:t>44%</a:t>
                    </a:r>
                  </a:p>
                </c:rich>
              </c:tx>
              <c:showLegendKey val="0"/>
              <c:showVal val="1"/>
              <c:showCatName val="1"/>
              <c:showSerName val="0"/>
              <c:showPercent val="0"/>
              <c:showBubbleSize val="0"/>
              <c:extLst>
                <c:ext xmlns:c15="http://schemas.microsoft.com/office/drawing/2012/chart" uri="{CE6537A1-D6FC-4f65-9D91-7224C49458BB}">
                  <c15:layout/>
                </c:ext>
              </c:extLst>
            </c:dLbl>
            <c:dLbl>
              <c:idx val="1"/>
              <c:layout/>
              <c:tx>
                <c:rich>
                  <a:bodyPr/>
                  <a:lstStyle/>
                  <a:p>
                    <a:r>
                      <a:rPr lang="en-US" smtClean="0"/>
                      <a:t>MB (7) </a:t>
                    </a:r>
                    <a:r>
                      <a:rPr lang="en-US"/>
                      <a:t>33%</a:t>
                    </a:r>
                  </a:p>
                </c:rich>
              </c:tx>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
                  <c:y val="-2.1271977207519142E-2"/>
                </c:manualLayout>
              </c:layout>
              <c:tx>
                <c:rich>
                  <a:bodyPr/>
                  <a:lstStyle/>
                  <a:p>
                    <a:pPr>
                      <a:defRPr sz="1200" b="1">
                        <a:solidFill>
                          <a:schemeClr val="bg1"/>
                        </a:solidFill>
                        <a:latin typeface="Century Gothic" pitchFamily="34" charset="0"/>
                      </a:defRPr>
                    </a:pPr>
                    <a:r>
                      <a:rPr lang="en-US" dirty="0" smtClean="0"/>
                      <a:t>VCS (7) </a:t>
                    </a:r>
                    <a:r>
                      <a:rPr lang="en-US" dirty="0"/>
                      <a:t>100%</a:t>
                    </a:r>
                  </a:p>
                </c:rich>
              </c:tx>
              <c:spPr/>
              <c:showLegendKey val="0"/>
              <c:showVal val="1"/>
              <c:showCatName val="1"/>
              <c:showSerName val="0"/>
              <c:showPercent val="0"/>
              <c:showBubbleSize val="0"/>
              <c:extLst>
                <c:ext xmlns:c15="http://schemas.microsoft.com/office/drawing/2012/chart" uri="{CE6537A1-D6FC-4f65-9D91-7224C49458BB}">
                  <c15:layout/>
                </c:ext>
              </c:extLst>
            </c:dLbl>
            <c:dLbl>
              <c:idx val="3"/>
              <c:layout/>
              <c:tx>
                <c:rich>
                  <a:bodyPr/>
                  <a:lstStyle/>
                  <a:p>
                    <a:r>
                      <a:rPr lang="en-US" smtClean="0"/>
                      <a:t>BS (16) </a:t>
                    </a:r>
                    <a:r>
                      <a:rPr lang="en-US"/>
                      <a:t>84%</a:t>
                    </a:r>
                  </a:p>
                </c:rich>
              </c:tx>
              <c:showLegendKey val="0"/>
              <c:showVal val="1"/>
              <c:showCatName val="1"/>
              <c:showSerName val="0"/>
              <c:showPercent val="0"/>
              <c:showBubbleSize val="0"/>
              <c:extLst>
                <c:ext xmlns:c15="http://schemas.microsoft.com/office/drawing/2012/chart" uri="{CE6537A1-D6FC-4f65-9D91-7224C49458BB}">
                  <c15:layout/>
                </c:ext>
              </c:extLst>
            </c:dLbl>
            <c:dLbl>
              <c:idx val="4"/>
              <c:layout/>
              <c:tx>
                <c:rich>
                  <a:bodyPr/>
                  <a:lstStyle/>
                  <a:p>
                    <a:r>
                      <a:rPr lang="en-US" smtClean="0"/>
                      <a:t>MN (9) </a:t>
                    </a:r>
                    <a:r>
                      <a:rPr lang="en-US"/>
                      <a:t>40%</a:t>
                    </a:r>
                  </a:p>
                </c:rich>
              </c:tx>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rgbClr val="003300"/>
                    </a:solidFill>
                  </a:defRPr>
                </a:pPr>
                <a:endParaRPr lang="it-IT"/>
              </a:p>
            </c:txPr>
            <c:showLegendKey val="0"/>
            <c:showVal val="1"/>
            <c:showCatName val="1"/>
            <c:showSerName val="0"/>
            <c:showPercent val="0"/>
            <c:showBubbleSize val="0"/>
            <c:showLeaderLines val="0"/>
            <c:extLst>
              <c:ext xmlns:c15="http://schemas.microsoft.com/office/drawing/2012/chart" uri="{CE6537A1-D6FC-4f65-9D91-7224C49458BB}"/>
            </c:extLst>
          </c:dLbls>
          <c:cat>
            <c:strRef>
              <c:f>'grafici cumulativi'!$B$29:$F$29</c:f>
              <c:strCache>
                <c:ptCount val="5"/>
                <c:pt idx="0">
                  <c:v>SO</c:v>
                </c:pt>
                <c:pt idx="1">
                  <c:v>MB</c:v>
                </c:pt>
                <c:pt idx="2">
                  <c:v>VCS</c:v>
                </c:pt>
                <c:pt idx="3">
                  <c:v>BS</c:v>
                </c:pt>
                <c:pt idx="4">
                  <c:v>MN</c:v>
                </c:pt>
              </c:strCache>
            </c:strRef>
          </c:cat>
          <c:val>
            <c:numRef>
              <c:f>'grafici cumulativi'!$B$30:$F$30</c:f>
              <c:numCache>
                <c:formatCode>0%</c:formatCode>
                <c:ptCount val="5"/>
                <c:pt idx="0">
                  <c:v>0.44</c:v>
                </c:pt>
                <c:pt idx="1">
                  <c:v>0.33000000000000024</c:v>
                </c:pt>
                <c:pt idx="2">
                  <c:v>1</c:v>
                </c:pt>
                <c:pt idx="3">
                  <c:v>0.8400000000000003</c:v>
                </c:pt>
                <c:pt idx="4">
                  <c:v>0.4</c:v>
                </c:pt>
              </c:numCache>
            </c:numRef>
          </c:val>
        </c:ser>
        <c:dLbls>
          <c:showLegendKey val="0"/>
          <c:showVal val="1"/>
          <c:showCatName val="1"/>
          <c:showSerName val="0"/>
          <c:showPercent val="0"/>
          <c:showBubbleSize val="0"/>
          <c:showLeaderLines val="0"/>
        </c:dLbls>
        <c:firstSliceAng val="0"/>
        <c:holeSize val="50"/>
      </c:doughnutChart>
      <c:spPr>
        <a:noFill/>
        <a:ln w="25400">
          <a:noFill/>
        </a:ln>
      </c:spPr>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7.328684793663133E-2"/>
          <c:y val="3.6343441263727898E-2"/>
          <c:w val="0.90046111598025469"/>
          <c:h val="0.86844414406629711"/>
        </c:manualLayout>
      </c:layout>
      <c:barChart>
        <c:barDir val="col"/>
        <c:grouping val="clustered"/>
        <c:varyColors val="0"/>
        <c:ser>
          <c:idx val="0"/>
          <c:order val="0"/>
          <c:spPr>
            <a:solidFill>
              <a:srgbClr val="00B050"/>
            </a:solidFill>
          </c:spPr>
          <c:invertIfNegative val="0"/>
          <c:dLbls>
            <c:spPr>
              <a:noFill/>
              <a:ln>
                <a:noFill/>
              </a:ln>
              <a:effectLst/>
            </c:spPr>
            <c:txPr>
              <a:bodyPr/>
              <a:lstStyle/>
              <a:p>
                <a:pPr>
                  <a:defRPr sz="1200" b="1">
                    <a:latin typeface="Century Gothic"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'grafici cumulativi'!$I$44:$I$47</c:f>
              <c:strCache>
                <c:ptCount val="4"/>
                <c:pt idx="0">
                  <c:v>Farmacie</c:v>
                </c:pt>
                <c:pt idx="1">
                  <c:v>MMG</c:v>
                </c:pt>
                <c:pt idx="2">
                  <c:v>Altri sanitari</c:v>
                </c:pt>
                <c:pt idx="3">
                  <c:v>Media/conoscenti</c:v>
                </c:pt>
              </c:strCache>
            </c:strRef>
          </c:cat>
          <c:val>
            <c:numRef>
              <c:f>'grafici cumulativi'!$J$44:$J$47</c:f>
              <c:numCache>
                <c:formatCode>0.0%</c:formatCode>
                <c:ptCount val="4"/>
                <c:pt idx="0">
                  <c:v>0.95200000000000029</c:v>
                </c:pt>
                <c:pt idx="1">
                  <c:v>2.0000000000000011E-2</c:v>
                </c:pt>
                <c:pt idx="2">
                  <c:v>3.0000000000000014E-3</c:v>
                </c:pt>
                <c:pt idx="3">
                  <c:v>2.4E-2</c:v>
                </c:pt>
              </c:numCache>
            </c:numRef>
          </c:val>
        </c:ser>
        <c:dLbls>
          <c:showLegendKey val="0"/>
          <c:showVal val="1"/>
          <c:showCatName val="0"/>
          <c:showSerName val="0"/>
          <c:showPercent val="0"/>
          <c:showBubbleSize val="0"/>
        </c:dLbls>
        <c:gapWidth val="75"/>
        <c:axId val="273851448"/>
        <c:axId val="275823376"/>
      </c:barChart>
      <c:catAx>
        <c:axId val="273851448"/>
        <c:scaling>
          <c:orientation val="minMax"/>
        </c:scaling>
        <c:delete val="0"/>
        <c:axPos val="b"/>
        <c:numFmt formatCode="General" sourceLinked="1"/>
        <c:majorTickMark val="none"/>
        <c:minorTickMark val="none"/>
        <c:tickLblPos val="nextTo"/>
        <c:txPr>
          <a:bodyPr/>
          <a:lstStyle/>
          <a:p>
            <a:pPr>
              <a:defRPr sz="1200" b="1">
                <a:latin typeface="Century Gothic" pitchFamily="34" charset="0"/>
              </a:defRPr>
            </a:pPr>
            <a:endParaRPr lang="it-IT"/>
          </a:p>
        </c:txPr>
        <c:crossAx val="275823376"/>
        <c:crosses val="autoZero"/>
        <c:auto val="1"/>
        <c:lblAlgn val="ctr"/>
        <c:lblOffset val="100"/>
        <c:noMultiLvlLbl val="0"/>
      </c:catAx>
      <c:valAx>
        <c:axId val="275823376"/>
        <c:scaling>
          <c:orientation val="minMax"/>
        </c:scaling>
        <c:delete val="0"/>
        <c:axPos val="l"/>
        <c:numFmt formatCode="0.0%" sourceLinked="1"/>
        <c:majorTickMark val="none"/>
        <c:minorTickMark val="none"/>
        <c:tickLblPos val="nextTo"/>
        <c:txPr>
          <a:bodyPr/>
          <a:lstStyle/>
          <a:p>
            <a:pPr>
              <a:defRPr sz="1200" b="1">
                <a:latin typeface="Century Gothic" pitchFamily="34" charset="0"/>
              </a:defRPr>
            </a:pPr>
            <a:endParaRPr lang="it-IT"/>
          </a:p>
        </c:txPr>
        <c:crossAx val="27385144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rgbClr val="92D050"/>
              </a:solidFill>
            </c:spPr>
          </c:dPt>
          <c:dPt>
            <c:idx val="1"/>
            <c:invertIfNegative val="0"/>
            <c:bubble3D val="0"/>
            <c:spPr>
              <a:solidFill>
                <a:srgbClr val="0070C0"/>
              </a:solidFill>
            </c:spPr>
          </c:dPt>
          <c:dPt>
            <c:idx val="2"/>
            <c:invertIfNegative val="0"/>
            <c:bubble3D val="0"/>
            <c:spPr>
              <a:solidFill>
                <a:srgbClr val="FF9900"/>
              </a:solidFill>
            </c:spPr>
          </c:dPt>
          <c:dLbls>
            <c:dLbl>
              <c:idx val="1"/>
              <c:layout>
                <c:manualLayout>
                  <c:x val="1.8106983616756538E-2"/>
                  <c:y val="-2.044110478537992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solidFill>
                      <a:schemeClr val="tx2">
                        <a:lumMod val="50000"/>
                      </a:schemeClr>
                    </a:solidFill>
                    <a:latin typeface="Century Gothic"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'[RIASSUNTIVO FINALE tutte le ASL.xls]grafici cumulativi'!$I$71:$I$73</c:f>
              <c:strCache>
                <c:ptCount val="3"/>
                <c:pt idx="0">
                  <c:v>MA tabagismo</c:v>
                </c:pt>
                <c:pt idx="1">
                  <c:v>MA tabagismo multistep</c:v>
                </c:pt>
                <c:pt idx="2">
                  <c:v>MA stili di vita</c:v>
                </c:pt>
              </c:strCache>
            </c:strRef>
          </c:cat>
          <c:val>
            <c:numRef>
              <c:f>'[RIASSUNTIVO FINALE tutte le ASL.xls]grafici cumulativi'!$J$71:$J$73</c:f>
              <c:numCache>
                <c:formatCode>General</c:formatCode>
                <c:ptCount val="3"/>
                <c:pt idx="0">
                  <c:v>784</c:v>
                </c:pt>
                <c:pt idx="1">
                  <c:v>368</c:v>
                </c:pt>
                <c:pt idx="2">
                  <c:v>1989</c:v>
                </c:pt>
              </c:numCache>
            </c:numRef>
          </c:val>
        </c:ser>
        <c:dLbls>
          <c:showLegendKey val="0"/>
          <c:showVal val="1"/>
          <c:showCatName val="0"/>
          <c:showSerName val="0"/>
          <c:showPercent val="0"/>
          <c:showBubbleSize val="0"/>
        </c:dLbls>
        <c:gapWidth val="75"/>
        <c:shape val="cone"/>
        <c:axId val="244538536"/>
        <c:axId val="244542848"/>
        <c:axId val="0"/>
      </c:bar3DChart>
      <c:catAx>
        <c:axId val="244538536"/>
        <c:scaling>
          <c:orientation val="minMax"/>
        </c:scaling>
        <c:delete val="0"/>
        <c:axPos val="b"/>
        <c:numFmt formatCode="General" sourceLinked="1"/>
        <c:majorTickMark val="none"/>
        <c:minorTickMark val="none"/>
        <c:tickLblPos val="nextTo"/>
        <c:txPr>
          <a:bodyPr/>
          <a:lstStyle/>
          <a:p>
            <a:pPr>
              <a:defRPr sz="1400" b="1">
                <a:solidFill>
                  <a:schemeClr val="tx2">
                    <a:lumMod val="50000"/>
                  </a:schemeClr>
                </a:solidFill>
                <a:latin typeface="Century Gothic" pitchFamily="34" charset="0"/>
              </a:defRPr>
            </a:pPr>
            <a:endParaRPr lang="it-IT"/>
          </a:p>
        </c:txPr>
        <c:crossAx val="244542848"/>
        <c:crosses val="autoZero"/>
        <c:auto val="1"/>
        <c:lblAlgn val="ctr"/>
        <c:lblOffset val="100"/>
        <c:noMultiLvlLbl val="0"/>
      </c:catAx>
      <c:valAx>
        <c:axId val="244542848"/>
        <c:scaling>
          <c:orientation val="minMax"/>
        </c:scaling>
        <c:delete val="0"/>
        <c:axPos val="l"/>
        <c:numFmt formatCode="General" sourceLinked="1"/>
        <c:majorTickMark val="none"/>
        <c:minorTickMark val="none"/>
        <c:tickLblPos val="nextTo"/>
        <c:txPr>
          <a:bodyPr/>
          <a:lstStyle/>
          <a:p>
            <a:pPr>
              <a:defRPr sz="1400" b="1">
                <a:latin typeface="Century Gothic" pitchFamily="34" charset="0"/>
              </a:defRPr>
            </a:pPr>
            <a:endParaRPr lang="it-IT"/>
          </a:p>
        </c:txPr>
        <c:crossAx val="244538536"/>
        <c:crosses val="autoZero"/>
        <c:crossBetween val="between"/>
      </c:valAx>
      <c:spPr>
        <a:noFill/>
        <a:ln w="25400">
          <a:no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11603273549139692"/>
          <c:y val="3.8280251075848391E-2"/>
          <c:w val="0.85029474286011275"/>
          <c:h val="0.83230615100557259"/>
        </c:manualLayout>
      </c:layout>
      <c:barChart>
        <c:barDir val="col"/>
        <c:grouping val="clustered"/>
        <c:varyColors val="0"/>
        <c:ser>
          <c:idx val="0"/>
          <c:order val="0"/>
          <c:spPr>
            <a:solidFill>
              <a:srgbClr val="FF6600"/>
            </a:solidFill>
          </c:spPr>
          <c:invertIfNegative val="0"/>
          <c:dPt>
            <c:idx val="0"/>
            <c:invertIfNegative val="0"/>
            <c:bubble3D val="0"/>
            <c:spPr>
              <a:solidFill>
                <a:srgbClr val="00B050"/>
              </a:solidFill>
            </c:spPr>
          </c:dPt>
          <c:dPt>
            <c:idx val="1"/>
            <c:invertIfNegative val="0"/>
            <c:bubble3D val="0"/>
            <c:spPr>
              <a:solidFill>
                <a:srgbClr val="0070C0"/>
              </a:solidFill>
            </c:spPr>
          </c:dPt>
          <c:dLbls>
            <c:dLbl>
              <c:idx val="0"/>
              <c:layout>
                <c:manualLayout>
                  <c:x val="-5.3911574829265535E-3"/>
                  <c:y val="-8.267411819318894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solidFill>
                      <a:srgbClr val="002060"/>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'grafici cumulativi'!$I$117:$I$118</c:f>
              <c:strCache>
                <c:ptCount val="2"/>
                <c:pt idx="0">
                  <c:v>Cessazioni</c:v>
                </c:pt>
                <c:pt idx="1">
                  <c:v>Ancora Fumatori</c:v>
                </c:pt>
              </c:strCache>
            </c:strRef>
          </c:cat>
          <c:val>
            <c:numRef>
              <c:f>'grafici cumulativi'!$J$117:$J$118</c:f>
              <c:numCache>
                <c:formatCode>0.00%</c:formatCode>
                <c:ptCount val="2"/>
                <c:pt idx="0">
                  <c:v>0.22600000000000001</c:v>
                </c:pt>
                <c:pt idx="1">
                  <c:v>0.74200000000000033</c:v>
                </c:pt>
              </c:numCache>
            </c:numRef>
          </c:val>
        </c:ser>
        <c:dLbls>
          <c:showLegendKey val="0"/>
          <c:showVal val="1"/>
          <c:showCatName val="0"/>
          <c:showSerName val="0"/>
          <c:showPercent val="0"/>
          <c:showBubbleSize val="0"/>
        </c:dLbls>
        <c:gapWidth val="75"/>
        <c:axId val="276021664"/>
        <c:axId val="275828864"/>
      </c:barChart>
      <c:catAx>
        <c:axId val="276021664"/>
        <c:scaling>
          <c:orientation val="minMax"/>
        </c:scaling>
        <c:delete val="0"/>
        <c:axPos val="b"/>
        <c:numFmt formatCode="General" sourceLinked="1"/>
        <c:majorTickMark val="none"/>
        <c:minorTickMark val="none"/>
        <c:tickLblPos val="nextTo"/>
        <c:txPr>
          <a:bodyPr/>
          <a:lstStyle/>
          <a:p>
            <a:pPr>
              <a:defRPr sz="1400" b="1">
                <a:solidFill>
                  <a:srgbClr val="002060"/>
                </a:solidFill>
                <a:latin typeface="Century Gothic" pitchFamily="34" charset="0"/>
              </a:defRPr>
            </a:pPr>
            <a:endParaRPr lang="it-IT"/>
          </a:p>
        </c:txPr>
        <c:crossAx val="275828864"/>
        <c:crosses val="autoZero"/>
        <c:auto val="1"/>
        <c:lblAlgn val="ctr"/>
        <c:lblOffset val="100"/>
        <c:noMultiLvlLbl val="0"/>
      </c:catAx>
      <c:valAx>
        <c:axId val="275828864"/>
        <c:scaling>
          <c:orientation val="minMax"/>
        </c:scaling>
        <c:delete val="0"/>
        <c:axPos val="l"/>
        <c:numFmt formatCode="0.00%" sourceLinked="1"/>
        <c:majorTickMark val="none"/>
        <c:minorTickMark val="none"/>
        <c:tickLblPos val="nextTo"/>
        <c:txPr>
          <a:bodyPr/>
          <a:lstStyle/>
          <a:p>
            <a:pPr>
              <a:defRPr sz="1200" b="1">
                <a:latin typeface="Century Gothic" pitchFamily="34" charset="0"/>
              </a:defRPr>
            </a:pPr>
            <a:endParaRPr lang="it-IT"/>
          </a:p>
        </c:txPr>
        <c:crossAx val="276021664"/>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'[RIASSUNTIVO FINALE tutte le ASL.xls]tabella rissuntiva'!$K$16</c:f>
              <c:strCache>
                <c:ptCount val="1"/>
                <c:pt idx="0">
                  <c:v>Pz multistep</c:v>
                </c:pt>
              </c:strCache>
            </c:strRef>
          </c:tx>
          <c:spPr>
            <a:solidFill>
              <a:srgbClr val="0070C0"/>
            </a:solidFill>
          </c:spPr>
          <c:invertIfNegative val="0"/>
          <c:dLbls>
            <c:dLbl>
              <c:idx val="0"/>
              <c:layout>
                <c:manualLayout>
                  <c:x val="2.7822740662012235E-2"/>
                  <c:y val="-8.6738996213536548E-3"/>
                </c:manualLayout>
              </c:layout>
              <c:tx>
                <c:rich>
                  <a:bodyPr/>
                  <a:lstStyle/>
                  <a:p>
                    <a:pPr>
                      <a:defRPr sz="1000" b="1">
                        <a:latin typeface="Century Gothic" pitchFamily="34" charset="0"/>
                      </a:defRPr>
                    </a:pPr>
                    <a:r>
                      <a:rPr lang="en-US" sz="1000" dirty="0" smtClean="0"/>
                      <a:t>39 </a:t>
                    </a:r>
                    <a:endParaRPr lang="en-US" sz="1000" dirty="0"/>
                  </a:p>
                </c:rich>
              </c:tx>
              <c:sp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4742250861015377E-2"/>
                  <c:y val="-6.6422799869083615E-3"/>
                </c:manualLayout>
              </c:layout>
              <c:tx>
                <c:rich>
                  <a:bodyPr/>
                  <a:lstStyle/>
                  <a:p>
                    <a:pPr>
                      <a:defRPr sz="1000" b="1">
                        <a:latin typeface="Century Gothic" pitchFamily="34" charset="0"/>
                      </a:defRPr>
                    </a:pPr>
                    <a:r>
                      <a:rPr lang="en-US" sz="1000" dirty="0" smtClean="0"/>
                      <a:t>77</a:t>
                    </a:r>
                    <a:endParaRPr lang="en-US" sz="1000" dirty="0"/>
                  </a:p>
                </c:rich>
              </c:tx>
              <c:sp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3919564492834129E-2"/>
                  <c:y val="7.5017940949504112E-3"/>
                </c:manualLayout>
              </c:layout>
              <c:tx>
                <c:rich>
                  <a:bodyPr/>
                  <a:lstStyle/>
                  <a:p>
                    <a:pPr>
                      <a:defRPr sz="1050" b="1">
                        <a:latin typeface="Century Gothic" pitchFamily="34" charset="0"/>
                      </a:defRPr>
                    </a:pPr>
                    <a:r>
                      <a:rPr lang="en-US" sz="1000" dirty="0" smtClean="0"/>
                      <a:t>33</a:t>
                    </a:r>
                    <a:endParaRPr lang="en-US" sz="1000" dirty="0"/>
                  </a:p>
                </c:rich>
              </c:tx>
              <c:sp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8468225752694146E-2"/>
                  <c:y val="-1.1565156424060989E-2"/>
                </c:manualLayout>
              </c:layout>
              <c:tx>
                <c:rich>
                  <a:bodyPr/>
                  <a:lstStyle/>
                  <a:p>
                    <a:pPr>
                      <a:defRPr sz="1000" b="1">
                        <a:latin typeface="Century Gothic" pitchFamily="34" charset="0"/>
                      </a:defRPr>
                    </a:pPr>
                    <a:r>
                      <a:rPr lang="en-US" sz="1000" dirty="0" smtClean="0"/>
                      <a:t>128 </a:t>
                    </a:r>
                    <a:endParaRPr lang="en-US" sz="1000" dirty="0"/>
                  </a:p>
                </c:rich>
              </c:tx>
              <c:sp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5906843684035109E-2"/>
                  <c:y val="-2.0942492876166913E-2"/>
                </c:manualLayout>
              </c:layout>
              <c:tx>
                <c:rich>
                  <a:bodyPr/>
                  <a:lstStyle/>
                  <a:p>
                    <a:pPr>
                      <a:defRPr sz="1000" b="1">
                        <a:latin typeface="Century Gothic" pitchFamily="34" charset="0"/>
                      </a:defRPr>
                    </a:pPr>
                    <a:r>
                      <a:rPr lang="en-US" sz="1000" dirty="0" smtClean="0"/>
                      <a:t>91 </a:t>
                    </a:r>
                    <a:endParaRPr lang="en-US" sz="1000" dirty="0"/>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latin typeface="Century Gothic"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'[RIASSUNTIVO FINALE tutte le ASL.xls]tabella rissuntiva'!$L$15:$P$15</c:f>
              <c:strCache>
                <c:ptCount val="5"/>
                <c:pt idx="0">
                  <c:v>SO</c:v>
                </c:pt>
                <c:pt idx="1">
                  <c:v>MB</c:v>
                </c:pt>
                <c:pt idx="2">
                  <c:v>VCS</c:v>
                </c:pt>
                <c:pt idx="3">
                  <c:v>BS</c:v>
                </c:pt>
                <c:pt idx="4">
                  <c:v>MN</c:v>
                </c:pt>
              </c:strCache>
            </c:strRef>
          </c:cat>
          <c:val>
            <c:numRef>
              <c:f>'[RIASSUNTIVO FINALE tutte le ASL.xls]tabella rissuntiva'!$L$16:$P$16</c:f>
              <c:numCache>
                <c:formatCode>General</c:formatCode>
                <c:ptCount val="5"/>
                <c:pt idx="0">
                  <c:v>39</c:v>
                </c:pt>
                <c:pt idx="1">
                  <c:v>77</c:v>
                </c:pt>
                <c:pt idx="2">
                  <c:v>33</c:v>
                </c:pt>
                <c:pt idx="3">
                  <c:v>128</c:v>
                </c:pt>
                <c:pt idx="4">
                  <c:v>91</c:v>
                </c:pt>
              </c:numCache>
            </c:numRef>
          </c:val>
        </c:ser>
        <c:dLbls>
          <c:showLegendKey val="0"/>
          <c:showVal val="0"/>
          <c:showCatName val="0"/>
          <c:showSerName val="0"/>
          <c:showPercent val="0"/>
          <c:showBubbleSize val="0"/>
        </c:dLbls>
        <c:gapWidth val="150"/>
        <c:shape val="cylinder"/>
        <c:axId val="244545200"/>
        <c:axId val="202253032"/>
        <c:axId val="0"/>
      </c:bar3DChart>
      <c:catAx>
        <c:axId val="244545200"/>
        <c:scaling>
          <c:orientation val="minMax"/>
        </c:scaling>
        <c:delete val="0"/>
        <c:axPos val="l"/>
        <c:numFmt formatCode="General" sourceLinked="0"/>
        <c:majorTickMark val="out"/>
        <c:minorTickMark val="none"/>
        <c:tickLblPos val="nextTo"/>
        <c:txPr>
          <a:bodyPr/>
          <a:lstStyle/>
          <a:p>
            <a:pPr>
              <a:defRPr sz="1200" b="1">
                <a:latin typeface="Century Gothic" pitchFamily="34" charset="0"/>
              </a:defRPr>
            </a:pPr>
            <a:endParaRPr lang="it-IT"/>
          </a:p>
        </c:txPr>
        <c:crossAx val="202253032"/>
        <c:crosses val="autoZero"/>
        <c:auto val="1"/>
        <c:lblAlgn val="ctr"/>
        <c:lblOffset val="100"/>
        <c:noMultiLvlLbl val="0"/>
      </c:catAx>
      <c:valAx>
        <c:axId val="202253032"/>
        <c:scaling>
          <c:orientation val="minMax"/>
        </c:scaling>
        <c:delete val="0"/>
        <c:axPos val="b"/>
        <c:numFmt formatCode="General" sourceLinked="1"/>
        <c:majorTickMark val="out"/>
        <c:minorTickMark val="none"/>
        <c:tickLblPos val="nextTo"/>
        <c:txPr>
          <a:bodyPr/>
          <a:lstStyle/>
          <a:p>
            <a:pPr>
              <a:defRPr sz="1200" b="1">
                <a:latin typeface="Century Gothic" pitchFamily="34" charset="0"/>
              </a:defRPr>
            </a:pPr>
            <a:endParaRPr lang="it-IT"/>
          </a:p>
        </c:txPr>
        <c:crossAx val="24454520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view3D>
      <c:rotX val="0"/>
      <c:rotY val="20"/>
      <c:rAngAx val="0"/>
      <c:perspective val="0"/>
    </c:view3D>
    <c:floor>
      <c:thickness val="0"/>
    </c:floor>
    <c:sideWall>
      <c:thickness val="0"/>
    </c:sideWall>
    <c:backWall>
      <c:thickness val="0"/>
    </c:backWall>
    <c:plotArea>
      <c:layout/>
      <c:bar3DChart>
        <c:barDir val="bar"/>
        <c:grouping val="clustered"/>
        <c:varyColors val="0"/>
        <c:ser>
          <c:idx val="0"/>
          <c:order val="0"/>
          <c:spPr>
            <a:solidFill>
              <a:srgbClr val="FF6600"/>
            </a:solidFill>
          </c:spPr>
          <c:invertIfNegative val="0"/>
          <c:dLbls>
            <c:dLbl>
              <c:idx val="0"/>
              <c:layout>
                <c:manualLayout>
                  <c:x val="2.7803988449303721E-2"/>
                  <c:y val="-1.2856411097411103E-2"/>
                </c:manualLayout>
              </c:layout>
              <c:tx>
                <c:rich>
                  <a:bodyPr/>
                  <a:lstStyle/>
                  <a:p>
                    <a:pPr>
                      <a:defRPr sz="1000" b="1">
                        <a:latin typeface="Century Gothic" pitchFamily="34" charset="0"/>
                      </a:defRPr>
                    </a:pPr>
                    <a:r>
                      <a:rPr lang="en-US" sz="1000" dirty="0" smtClean="0"/>
                      <a:t>51,3% (20)</a:t>
                    </a:r>
                    <a:endParaRPr lang="en-US" sz="1000" dirty="0"/>
                  </a:p>
                </c:rich>
              </c:tx>
              <c:sp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803988449303697E-2"/>
                  <c:y val="-1.6830852144718824E-2"/>
                </c:manualLayout>
              </c:layout>
              <c:tx>
                <c:rich>
                  <a:bodyPr/>
                  <a:lstStyle/>
                  <a:p>
                    <a:pPr>
                      <a:defRPr sz="1000" b="1">
                        <a:latin typeface="Century Gothic" pitchFamily="34" charset="0"/>
                      </a:defRPr>
                    </a:pPr>
                    <a:r>
                      <a:rPr lang="en-US" sz="1000" dirty="0" smtClean="0"/>
                      <a:t>19,5% (15)</a:t>
                    </a:r>
                    <a:endParaRPr lang="en-US" sz="1000" dirty="0"/>
                  </a:p>
                </c:rich>
              </c:tx>
              <c:sp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803988449303721E-2"/>
                  <c:y val="0"/>
                </c:manualLayout>
              </c:layout>
              <c:tx>
                <c:rich>
                  <a:bodyPr/>
                  <a:lstStyle/>
                  <a:p>
                    <a:pPr>
                      <a:defRPr sz="1000" b="1">
                        <a:latin typeface="Century Gothic" pitchFamily="34" charset="0"/>
                      </a:defRPr>
                    </a:pPr>
                    <a:r>
                      <a:rPr lang="en-US" sz="1000" dirty="0" smtClean="0"/>
                      <a:t>36,4% (12)</a:t>
                    </a:r>
                    <a:endParaRPr lang="en-US" sz="1000" dirty="0"/>
                  </a:p>
                </c:rich>
              </c:tx>
              <c:sp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9509971123259242E-3"/>
                  <c:y val="0"/>
                </c:manualLayout>
              </c:layout>
              <c:tx>
                <c:rich>
                  <a:bodyPr/>
                  <a:lstStyle/>
                  <a:p>
                    <a:pPr>
                      <a:defRPr sz="1000" b="1">
                        <a:latin typeface="Century Gothic" pitchFamily="34" charset="0"/>
                      </a:defRPr>
                    </a:pPr>
                    <a:r>
                      <a:rPr lang="en-US" sz="1000" dirty="0" smtClean="0"/>
                      <a:t>15,6% (20)</a:t>
                    </a:r>
                    <a:endParaRPr lang="en-US" sz="1000" dirty="0"/>
                  </a:p>
                </c:rich>
              </c:tx>
              <c:sp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901994224651848E-2"/>
                  <c:y val="5.6102840482396077E-3"/>
                </c:manualLayout>
              </c:layout>
              <c:tx>
                <c:rich>
                  <a:bodyPr/>
                  <a:lstStyle/>
                  <a:p>
                    <a:pPr>
                      <a:defRPr sz="1000" b="1">
                        <a:latin typeface="Century Gothic" pitchFamily="34" charset="0"/>
                      </a:defRPr>
                    </a:pPr>
                    <a:r>
                      <a:rPr lang="en-US" sz="1000" dirty="0" smtClean="0"/>
                      <a:t>17,6% (16)</a:t>
                    </a:r>
                    <a:endParaRPr lang="en-US" sz="1000" dirty="0"/>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latin typeface="Century Gothic"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'[RIASSUNTIVO FINALE tutte le ASL.xls]grafici cumulativi'!$A$149:$A$153</c:f>
              <c:strCache>
                <c:ptCount val="5"/>
                <c:pt idx="0">
                  <c:v>SO</c:v>
                </c:pt>
                <c:pt idx="1">
                  <c:v>MB</c:v>
                </c:pt>
                <c:pt idx="2">
                  <c:v>VCS</c:v>
                </c:pt>
                <c:pt idx="3">
                  <c:v>BS</c:v>
                </c:pt>
                <c:pt idx="4">
                  <c:v>MN</c:v>
                </c:pt>
              </c:strCache>
            </c:strRef>
          </c:cat>
          <c:val>
            <c:numRef>
              <c:f>'[RIASSUNTIVO FINALE tutte le ASL.xls]grafici cumulativi'!$B$149:$B$153</c:f>
              <c:numCache>
                <c:formatCode>0.00%</c:formatCode>
                <c:ptCount val="5"/>
                <c:pt idx="0">
                  <c:v>0.51300000000000001</c:v>
                </c:pt>
                <c:pt idx="1">
                  <c:v>0.19500000000000001</c:v>
                </c:pt>
                <c:pt idx="2">
                  <c:v>0.36400000000000021</c:v>
                </c:pt>
                <c:pt idx="3">
                  <c:v>0.15600000000000008</c:v>
                </c:pt>
                <c:pt idx="4">
                  <c:v>0.17600000000000007</c:v>
                </c:pt>
              </c:numCache>
            </c:numRef>
          </c:val>
        </c:ser>
        <c:dLbls>
          <c:showLegendKey val="0"/>
          <c:showVal val="1"/>
          <c:showCatName val="0"/>
          <c:showSerName val="0"/>
          <c:showPercent val="0"/>
          <c:showBubbleSize val="0"/>
        </c:dLbls>
        <c:gapWidth val="75"/>
        <c:shape val="cylinder"/>
        <c:axId val="245197760"/>
        <c:axId val="245198152"/>
        <c:axId val="0"/>
      </c:bar3DChart>
      <c:catAx>
        <c:axId val="245197760"/>
        <c:scaling>
          <c:orientation val="minMax"/>
        </c:scaling>
        <c:delete val="0"/>
        <c:axPos val="l"/>
        <c:numFmt formatCode="General" sourceLinked="1"/>
        <c:majorTickMark val="none"/>
        <c:minorTickMark val="none"/>
        <c:tickLblPos val="nextTo"/>
        <c:txPr>
          <a:bodyPr/>
          <a:lstStyle/>
          <a:p>
            <a:pPr>
              <a:defRPr sz="1200" b="1">
                <a:latin typeface="Century Gothic" pitchFamily="34" charset="0"/>
              </a:defRPr>
            </a:pPr>
            <a:endParaRPr lang="it-IT"/>
          </a:p>
        </c:txPr>
        <c:crossAx val="245198152"/>
        <c:crosses val="autoZero"/>
        <c:auto val="1"/>
        <c:lblAlgn val="ctr"/>
        <c:lblOffset val="100"/>
        <c:noMultiLvlLbl val="0"/>
      </c:catAx>
      <c:valAx>
        <c:axId val="245198152"/>
        <c:scaling>
          <c:orientation val="minMax"/>
          <c:max val="0.8"/>
          <c:min val="0"/>
        </c:scaling>
        <c:delete val="1"/>
        <c:axPos val="b"/>
        <c:numFmt formatCode="0.00%" sourceLinked="1"/>
        <c:majorTickMark val="none"/>
        <c:minorTickMark val="none"/>
        <c:tickLblPos val="none"/>
        <c:crossAx val="245197760"/>
        <c:crosses val="autoZero"/>
        <c:crossBetween val="between"/>
      </c:valAx>
    </c:plotArea>
    <c:plotVisOnly val="1"/>
    <c:dispBlanksAs val="gap"/>
    <c:showDLblsOverMax val="0"/>
  </c:chart>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image" Target="../media/image15.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31894A-7175-4995-9A82-53BAB05C05B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93098648-6B8E-475A-A103-D1A66B4FBC16}">
      <dgm:prSet phldrT="[Testo]"/>
      <dgm:spPr>
        <a:solidFill>
          <a:schemeClr val="accent5">
            <a:lumMod val="50000"/>
          </a:schemeClr>
        </a:solidFill>
      </dgm:spPr>
      <dgm:t>
        <a:bodyPr/>
        <a:lstStyle/>
        <a:p>
          <a:r>
            <a:rPr lang="it-IT" dirty="0" smtClean="0"/>
            <a:t> Il paziente ha un rapporto di fiducia col farmacista</a:t>
          </a:r>
          <a:endParaRPr lang="it-IT" dirty="0"/>
        </a:p>
      </dgm:t>
    </dgm:pt>
    <dgm:pt modelId="{5198C019-3907-48E4-9E82-280DC3C6BAC4}" type="parTrans" cxnId="{B4DB3086-4C42-4188-9C12-6B2C7CBE1F7D}">
      <dgm:prSet/>
      <dgm:spPr/>
      <dgm:t>
        <a:bodyPr/>
        <a:lstStyle/>
        <a:p>
          <a:endParaRPr lang="it-IT"/>
        </a:p>
      </dgm:t>
    </dgm:pt>
    <dgm:pt modelId="{024170A4-394E-42D1-B2AD-E8AB83D336DD}" type="sibTrans" cxnId="{B4DB3086-4C42-4188-9C12-6B2C7CBE1F7D}">
      <dgm:prSet/>
      <dgm:spPr/>
      <dgm:t>
        <a:bodyPr/>
        <a:lstStyle/>
        <a:p>
          <a:endParaRPr lang="it-IT"/>
        </a:p>
      </dgm:t>
    </dgm:pt>
    <dgm:pt modelId="{B02A14DF-D4D5-4BC6-8632-9CFB5EFF4788}">
      <dgm:prSet phldrT="[Testo]"/>
      <dgm:spPr>
        <a:solidFill>
          <a:schemeClr val="accent5">
            <a:lumMod val="75000"/>
          </a:schemeClr>
        </a:solidFill>
      </dgm:spPr>
      <dgm:t>
        <a:bodyPr/>
        <a:lstStyle/>
        <a:p>
          <a:r>
            <a:rPr lang="it-IT" dirty="0" smtClean="0"/>
            <a:t>Il paziente è in confidenza e si sente a proprio agio</a:t>
          </a:r>
          <a:endParaRPr lang="it-IT" dirty="0"/>
        </a:p>
      </dgm:t>
    </dgm:pt>
    <dgm:pt modelId="{B9892D1D-0E8A-4565-8FA2-155290EDD594}" type="parTrans" cxnId="{7A415605-6F0E-4249-AA35-CE6068AB2CDC}">
      <dgm:prSet/>
      <dgm:spPr/>
      <dgm:t>
        <a:bodyPr/>
        <a:lstStyle/>
        <a:p>
          <a:endParaRPr lang="it-IT"/>
        </a:p>
      </dgm:t>
    </dgm:pt>
    <dgm:pt modelId="{B9FEAD58-3727-4CD5-85EE-F36DFEABB713}" type="sibTrans" cxnId="{7A415605-6F0E-4249-AA35-CE6068AB2CDC}">
      <dgm:prSet/>
      <dgm:spPr/>
      <dgm:t>
        <a:bodyPr/>
        <a:lstStyle/>
        <a:p>
          <a:endParaRPr lang="it-IT"/>
        </a:p>
      </dgm:t>
    </dgm:pt>
    <dgm:pt modelId="{CA107CE4-276A-4DA3-875D-6991A06F1920}">
      <dgm:prSet phldrT="[Testo]"/>
      <dgm:spPr>
        <a:solidFill>
          <a:schemeClr val="accent5">
            <a:lumMod val="60000"/>
            <a:lumOff val="40000"/>
          </a:schemeClr>
        </a:solidFill>
      </dgm:spPr>
      <dgm:t>
        <a:bodyPr/>
        <a:lstStyle/>
        <a:p>
          <a:r>
            <a:rPr lang="it-IT" dirty="0" smtClean="0"/>
            <a:t>La farmacia ha una diffusione capillare e il farmacista è a disposizione H 24</a:t>
          </a:r>
          <a:endParaRPr lang="it-IT" dirty="0"/>
        </a:p>
      </dgm:t>
    </dgm:pt>
    <dgm:pt modelId="{19B22D3A-6DD7-4DE5-8EA2-7A15D88808E7}" type="parTrans" cxnId="{E6570030-A95D-4DC8-BA74-6FA1C52D9D47}">
      <dgm:prSet/>
      <dgm:spPr/>
      <dgm:t>
        <a:bodyPr/>
        <a:lstStyle/>
        <a:p>
          <a:endParaRPr lang="it-IT"/>
        </a:p>
      </dgm:t>
    </dgm:pt>
    <dgm:pt modelId="{EC8C948C-4F6D-41D7-8FF1-930416C09CCA}" type="sibTrans" cxnId="{E6570030-A95D-4DC8-BA74-6FA1C52D9D47}">
      <dgm:prSet/>
      <dgm:spPr/>
      <dgm:t>
        <a:bodyPr/>
        <a:lstStyle/>
        <a:p>
          <a:endParaRPr lang="it-IT"/>
        </a:p>
      </dgm:t>
    </dgm:pt>
    <dgm:pt modelId="{E7A8A876-5974-431C-A222-F91E030053EC}" type="pres">
      <dgm:prSet presAssocID="{E931894A-7175-4995-9A82-53BAB05C05B9}" presName="Name0" presStyleCnt="0">
        <dgm:presLayoutVars>
          <dgm:chMax val="7"/>
          <dgm:chPref val="7"/>
          <dgm:dir/>
        </dgm:presLayoutVars>
      </dgm:prSet>
      <dgm:spPr/>
      <dgm:t>
        <a:bodyPr/>
        <a:lstStyle/>
        <a:p>
          <a:endParaRPr lang="it-IT"/>
        </a:p>
      </dgm:t>
    </dgm:pt>
    <dgm:pt modelId="{3C5491B3-7193-4B35-AE67-FE76066FCBDD}" type="pres">
      <dgm:prSet presAssocID="{E931894A-7175-4995-9A82-53BAB05C05B9}" presName="Name1" presStyleCnt="0"/>
      <dgm:spPr/>
    </dgm:pt>
    <dgm:pt modelId="{DB1775D7-CE69-48B1-9DB2-883A15091555}" type="pres">
      <dgm:prSet presAssocID="{E931894A-7175-4995-9A82-53BAB05C05B9}" presName="cycle" presStyleCnt="0"/>
      <dgm:spPr/>
    </dgm:pt>
    <dgm:pt modelId="{22DABD96-3844-4E2B-B626-B64549E320F5}" type="pres">
      <dgm:prSet presAssocID="{E931894A-7175-4995-9A82-53BAB05C05B9}" presName="srcNode" presStyleLbl="node1" presStyleIdx="0" presStyleCnt="3"/>
      <dgm:spPr/>
    </dgm:pt>
    <dgm:pt modelId="{E5817BED-228A-4F27-A3A3-0CA0D11B8D7B}" type="pres">
      <dgm:prSet presAssocID="{E931894A-7175-4995-9A82-53BAB05C05B9}" presName="conn" presStyleLbl="parChTrans1D2" presStyleIdx="0" presStyleCnt="1"/>
      <dgm:spPr/>
      <dgm:t>
        <a:bodyPr/>
        <a:lstStyle/>
        <a:p>
          <a:endParaRPr lang="it-IT"/>
        </a:p>
      </dgm:t>
    </dgm:pt>
    <dgm:pt modelId="{D82EC400-D7BC-49A9-A055-8B40057C6669}" type="pres">
      <dgm:prSet presAssocID="{E931894A-7175-4995-9A82-53BAB05C05B9}" presName="extraNode" presStyleLbl="node1" presStyleIdx="0" presStyleCnt="3"/>
      <dgm:spPr/>
    </dgm:pt>
    <dgm:pt modelId="{B0DE48B3-D31F-4E7B-8BF1-C441D4776BCC}" type="pres">
      <dgm:prSet presAssocID="{E931894A-7175-4995-9A82-53BAB05C05B9}" presName="dstNode" presStyleLbl="node1" presStyleIdx="0" presStyleCnt="3"/>
      <dgm:spPr/>
    </dgm:pt>
    <dgm:pt modelId="{6A822634-8B2A-42AF-8EF6-C964A4AB2067}" type="pres">
      <dgm:prSet presAssocID="{93098648-6B8E-475A-A103-D1A66B4FBC16}" presName="text_1" presStyleLbl="node1" presStyleIdx="0" presStyleCnt="3">
        <dgm:presLayoutVars>
          <dgm:bulletEnabled val="1"/>
        </dgm:presLayoutVars>
      </dgm:prSet>
      <dgm:spPr/>
      <dgm:t>
        <a:bodyPr/>
        <a:lstStyle/>
        <a:p>
          <a:endParaRPr lang="it-IT"/>
        </a:p>
      </dgm:t>
    </dgm:pt>
    <dgm:pt modelId="{F300EBFC-D036-4E0F-A2C8-AB318878E0EA}" type="pres">
      <dgm:prSet presAssocID="{93098648-6B8E-475A-A103-D1A66B4FBC16}" presName="accent_1" presStyleCnt="0"/>
      <dgm:spPr/>
    </dgm:pt>
    <dgm:pt modelId="{1B3548DB-5920-4A54-A440-FBECAFB240FA}" type="pres">
      <dgm:prSet presAssocID="{93098648-6B8E-475A-A103-D1A66B4FBC16}" presName="accentRepeatNode" presStyleLbl="solidFgAcc1" presStyleIdx="0" presStyleCnt="3"/>
      <dgm:spPr>
        <a:solidFill>
          <a:schemeClr val="accent5">
            <a:lumMod val="50000"/>
          </a:schemeClr>
        </a:solidFill>
      </dgm:spPr>
    </dgm:pt>
    <dgm:pt modelId="{FA8E8C4D-8C22-4DE7-8A5D-5EEABE6834DB}" type="pres">
      <dgm:prSet presAssocID="{B02A14DF-D4D5-4BC6-8632-9CFB5EFF4788}" presName="text_2" presStyleLbl="node1" presStyleIdx="1" presStyleCnt="3">
        <dgm:presLayoutVars>
          <dgm:bulletEnabled val="1"/>
        </dgm:presLayoutVars>
      </dgm:prSet>
      <dgm:spPr/>
      <dgm:t>
        <a:bodyPr/>
        <a:lstStyle/>
        <a:p>
          <a:endParaRPr lang="it-IT"/>
        </a:p>
      </dgm:t>
    </dgm:pt>
    <dgm:pt modelId="{485D39B6-3168-4C13-9C76-C6B915240E65}" type="pres">
      <dgm:prSet presAssocID="{B02A14DF-D4D5-4BC6-8632-9CFB5EFF4788}" presName="accent_2" presStyleCnt="0"/>
      <dgm:spPr/>
    </dgm:pt>
    <dgm:pt modelId="{A5E7D0C4-A7E9-4615-A358-2C6C210EA2A3}" type="pres">
      <dgm:prSet presAssocID="{B02A14DF-D4D5-4BC6-8632-9CFB5EFF4788}" presName="accentRepeatNode" presStyleLbl="solidFgAcc1" presStyleIdx="1" presStyleCnt="3"/>
      <dgm:spPr>
        <a:solidFill>
          <a:schemeClr val="accent5">
            <a:lumMod val="75000"/>
          </a:schemeClr>
        </a:solidFill>
      </dgm:spPr>
    </dgm:pt>
    <dgm:pt modelId="{27814BCE-0B88-4DE0-A9A6-CC69389D513C}" type="pres">
      <dgm:prSet presAssocID="{CA107CE4-276A-4DA3-875D-6991A06F1920}" presName="text_3" presStyleLbl="node1" presStyleIdx="2" presStyleCnt="3">
        <dgm:presLayoutVars>
          <dgm:bulletEnabled val="1"/>
        </dgm:presLayoutVars>
      </dgm:prSet>
      <dgm:spPr/>
      <dgm:t>
        <a:bodyPr/>
        <a:lstStyle/>
        <a:p>
          <a:endParaRPr lang="it-IT"/>
        </a:p>
      </dgm:t>
    </dgm:pt>
    <dgm:pt modelId="{5FD432CE-9FDA-45B0-B57E-8F6BAE62C89B}" type="pres">
      <dgm:prSet presAssocID="{CA107CE4-276A-4DA3-875D-6991A06F1920}" presName="accent_3" presStyleCnt="0"/>
      <dgm:spPr/>
    </dgm:pt>
    <dgm:pt modelId="{99EA76A2-D651-43A8-80C0-E3C43DC1073E}" type="pres">
      <dgm:prSet presAssocID="{CA107CE4-276A-4DA3-875D-6991A06F1920}" presName="accentRepeatNode" presStyleLbl="solidFgAcc1" presStyleIdx="2" presStyleCnt="3"/>
      <dgm:spPr>
        <a:solidFill>
          <a:schemeClr val="accent5">
            <a:lumMod val="60000"/>
            <a:lumOff val="40000"/>
          </a:schemeClr>
        </a:solidFill>
      </dgm:spPr>
    </dgm:pt>
  </dgm:ptLst>
  <dgm:cxnLst>
    <dgm:cxn modelId="{7A915412-9FE3-4D58-A2CE-3952933DF856}" type="presOf" srcId="{E931894A-7175-4995-9A82-53BAB05C05B9}" destId="{E7A8A876-5974-431C-A222-F91E030053EC}" srcOrd="0" destOrd="0" presId="urn:microsoft.com/office/officeart/2008/layout/VerticalCurvedList"/>
    <dgm:cxn modelId="{B4DB3086-4C42-4188-9C12-6B2C7CBE1F7D}" srcId="{E931894A-7175-4995-9A82-53BAB05C05B9}" destId="{93098648-6B8E-475A-A103-D1A66B4FBC16}" srcOrd="0" destOrd="0" parTransId="{5198C019-3907-48E4-9E82-280DC3C6BAC4}" sibTransId="{024170A4-394E-42D1-B2AD-E8AB83D336DD}"/>
    <dgm:cxn modelId="{E6570030-A95D-4DC8-BA74-6FA1C52D9D47}" srcId="{E931894A-7175-4995-9A82-53BAB05C05B9}" destId="{CA107CE4-276A-4DA3-875D-6991A06F1920}" srcOrd="2" destOrd="0" parTransId="{19B22D3A-6DD7-4DE5-8EA2-7A15D88808E7}" sibTransId="{EC8C948C-4F6D-41D7-8FF1-930416C09CCA}"/>
    <dgm:cxn modelId="{4129EDE9-5A84-4C0F-815B-F5566F548620}" type="presOf" srcId="{CA107CE4-276A-4DA3-875D-6991A06F1920}" destId="{27814BCE-0B88-4DE0-A9A6-CC69389D513C}" srcOrd="0" destOrd="0" presId="urn:microsoft.com/office/officeart/2008/layout/VerticalCurvedList"/>
    <dgm:cxn modelId="{7A415605-6F0E-4249-AA35-CE6068AB2CDC}" srcId="{E931894A-7175-4995-9A82-53BAB05C05B9}" destId="{B02A14DF-D4D5-4BC6-8632-9CFB5EFF4788}" srcOrd="1" destOrd="0" parTransId="{B9892D1D-0E8A-4565-8FA2-155290EDD594}" sibTransId="{B9FEAD58-3727-4CD5-85EE-F36DFEABB713}"/>
    <dgm:cxn modelId="{35268D4E-D550-4619-BC46-8F3F5D6E372D}" type="presOf" srcId="{93098648-6B8E-475A-A103-D1A66B4FBC16}" destId="{6A822634-8B2A-42AF-8EF6-C964A4AB2067}" srcOrd="0" destOrd="0" presId="urn:microsoft.com/office/officeart/2008/layout/VerticalCurvedList"/>
    <dgm:cxn modelId="{59AAEBD3-54AA-4914-86CF-852F05DA329C}" type="presOf" srcId="{B02A14DF-D4D5-4BC6-8632-9CFB5EFF4788}" destId="{FA8E8C4D-8C22-4DE7-8A5D-5EEABE6834DB}" srcOrd="0" destOrd="0" presId="urn:microsoft.com/office/officeart/2008/layout/VerticalCurvedList"/>
    <dgm:cxn modelId="{B16E6AED-F9D8-4BF8-836A-E626853A6F5F}" type="presOf" srcId="{024170A4-394E-42D1-B2AD-E8AB83D336DD}" destId="{E5817BED-228A-4F27-A3A3-0CA0D11B8D7B}" srcOrd="0" destOrd="0" presId="urn:microsoft.com/office/officeart/2008/layout/VerticalCurvedList"/>
    <dgm:cxn modelId="{AD426B76-FCDF-4474-85EC-B59F5B5599DD}" type="presParOf" srcId="{E7A8A876-5974-431C-A222-F91E030053EC}" destId="{3C5491B3-7193-4B35-AE67-FE76066FCBDD}" srcOrd="0" destOrd="0" presId="urn:microsoft.com/office/officeart/2008/layout/VerticalCurvedList"/>
    <dgm:cxn modelId="{68423EB2-2480-40DB-BBC2-CEFDE3A03E88}" type="presParOf" srcId="{3C5491B3-7193-4B35-AE67-FE76066FCBDD}" destId="{DB1775D7-CE69-48B1-9DB2-883A15091555}" srcOrd="0" destOrd="0" presId="urn:microsoft.com/office/officeart/2008/layout/VerticalCurvedList"/>
    <dgm:cxn modelId="{E75AC0F9-9919-4D1E-BD64-DC5EA46ABB48}" type="presParOf" srcId="{DB1775D7-CE69-48B1-9DB2-883A15091555}" destId="{22DABD96-3844-4E2B-B626-B64549E320F5}" srcOrd="0" destOrd="0" presId="urn:microsoft.com/office/officeart/2008/layout/VerticalCurvedList"/>
    <dgm:cxn modelId="{981285B4-520B-4CBA-892A-146C253B4937}" type="presParOf" srcId="{DB1775D7-CE69-48B1-9DB2-883A15091555}" destId="{E5817BED-228A-4F27-A3A3-0CA0D11B8D7B}" srcOrd="1" destOrd="0" presId="urn:microsoft.com/office/officeart/2008/layout/VerticalCurvedList"/>
    <dgm:cxn modelId="{EC553A04-AB44-4E85-B234-A4DB3EB01997}" type="presParOf" srcId="{DB1775D7-CE69-48B1-9DB2-883A15091555}" destId="{D82EC400-D7BC-49A9-A055-8B40057C6669}" srcOrd="2" destOrd="0" presId="urn:microsoft.com/office/officeart/2008/layout/VerticalCurvedList"/>
    <dgm:cxn modelId="{F9A1A1B1-1E1E-4EC4-88EF-743F5C9BA982}" type="presParOf" srcId="{DB1775D7-CE69-48B1-9DB2-883A15091555}" destId="{B0DE48B3-D31F-4E7B-8BF1-C441D4776BCC}" srcOrd="3" destOrd="0" presId="urn:microsoft.com/office/officeart/2008/layout/VerticalCurvedList"/>
    <dgm:cxn modelId="{3E6834B8-2812-4D58-9489-F8B4C7AE3532}" type="presParOf" srcId="{3C5491B3-7193-4B35-AE67-FE76066FCBDD}" destId="{6A822634-8B2A-42AF-8EF6-C964A4AB2067}" srcOrd="1" destOrd="0" presId="urn:microsoft.com/office/officeart/2008/layout/VerticalCurvedList"/>
    <dgm:cxn modelId="{747FA1D6-2035-4C0E-9CE8-A68A02E45447}" type="presParOf" srcId="{3C5491B3-7193-4B35-AE67-FE76066FCBDD}" destId="{F300EBFC-D036-4E0F-A2C8-AB318878E0EA}" srcOrd="2" destOrd="0" presId="urn:microsoft.com/office/officeart/2008/layout/VerticalCurvedList"/>
    <dgm:cxn modelId="{975A6427-8643-4C82-AAF0-F50D2CCB2233}" type="presParOf" srcId="{F300EBFC-D036-4E0F-A2C8-AB318878E0EA}" destId="{1B3548DB-5920-4A54-A440-FBECAFB240FA}" srcOrd="0" destOrd="0" presId="urn:microsoft.com/office/officeart/2008/layout/VerticalCurvedList"/>
    <dgm:cxn modelId="{E225E0F5-C4A0-493B-9863-9AB7FD04E3DD}" type="presParOf" srcId="{3C5491B3-7193-4B35-AE67-FE76066FCBDD}" destId="{FA8E8C4D-8C22-4DE7-8A5D-5EEABE6834DB}" srcOrd="3" destOrd="0" presId="urn:microsoft.com/office/officeart/2008/layout/VerticalCurvedList"/>
    <dgm:cxn modelId="{A8F459F2-781C-4F7C-B6CB-67796EAB4912}" type="presParOf" srcId="{3C5491B3-7193-4B35-AE67-FE76066FCBDD}" destId="{485D39B6-3168-4C13-9C76-C6B915240E65}" srcOrd="4" destOrd="0" presId="urn:microsoft.com/office/officeart/2008/layout/VerticalCurvedList"/>
    <dgm:cxn modelId="{D746DCDC-F331-4607-8310-8EABFC4F0033}" type="presParOf" srcId="{485D39B6-3168-4C13-9C76-C6B915240E65}" destId="{A5E7D0C4-A7E9-4615-A358-2C6C210EA2A3}" srcOrd="0" destOrd="0" presId="urn:microsoft.com/office/officeart/2008/layout/VerticalCurvedList"/>
    <dgm:cxn modelId="{D8D19E5B-76C8-439B-B8A9-39D91D30E273}" type="presParOf" srcId="{3C5491B3-7193-4B35-AE67-FE76066FCBDD}" destId="{27814BCE-0B88-4DE0-A9A6-CC69389D513C}" srcOrd="5" destOrd="0" presId="urn:microsoft.com/office/officeart/2008/layout/VerticalCurvedList"/>
    <dgm:cxn modelId="{6522D10F-11BD-4C47-91E3-28ED7A3E2E2B}" type="presParOf" srcId="{3C5491B3-7193-4B35-AE67-FE76066FCBDD}" destId="{5FD432CE-9FDA-45B0-B57E-8F6BAE62C89B}" srcOrd="6" destOrd="0" presId="urn:microsoft.com/office/officeart/2008/layout/VerticalCurvedList"/>
    <dgm:cxn modelId="{49A6D501-A2FA-44EB-9BB8-216D8C0F1473}" type="presParOf" srcId="{5FD432CE-9FDA-45B0-B57E-8F6BAE62C89B}" destId="{99EA76A2-D651-43A8-80C0-E3C43DC107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31AC97-CC31-4501-AEF0-BDA082A7DA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729DDE0A-5092-481E-9EFF-D75D8F6D644E}">
      <dgm:prSet phldrT="[Testo]"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l"/>
          <a:r>
            <a:rPr lang="it-IT" sz="3200" dirty="0" smtClean="0"/>
            <a:t>PREVENZIONE</a:t>
          </a:r>
          <a:endParaRPr lang="it-IT" sz="3200" dirty="0"/>
        </a:p>
      </dgm:t>
    </dgm:pt>
    <dgm:pt modelId="{81F66F84-B0B4-4E01-9299-3054ADCCB39E}" type="parTrans" cxnId="{567ED4E1-A2FA-41C6-B169-A224F7FEC8D1}">
      <dgm:prSet/>
      <dgm:spPr/>
      <dgm:t>
        <a:bodyPr/>
        <a:lstStyle/>
        <a:p>
          <a:endParaRPr lang="it-IT"/>
        </a:p>
      </dgm:t>
    </dgm:pt>
    <dgm:pt modelId="{2FF83D0A-83B0-40E1-B630-C7D2471C66D2}" type="sibTrans" cxnId="{567ED4E1-A2FA-41C6-B169-A224F7FEC8D1}">
      <dgm:prSet/>
      <dgm:spPr/>
      <dgm:t>
        <a:bodyPr/>
        <a:lstStyle/>
        <a:p>
          <a:endParaRPr lang="it-IT"/>
        </a:p>
      </dgm:t>
    </dgm:pt>
    <dgm:pt modelId="{3967C40C-9EE2-44D4-9D20-668F14F79C35}">
      <dgm:prSet phldrT="[Testo]"/>
      <dgm:spPr/>
      <dgm:t>
        <a:bodyPr/>
        <a:lstStyle/>
        <a:p>
          <a:r>
            <a:rPr lang="it-IT" dirty="0" smtClean="0"/>
            <a:t>Disassuefazione al </a:t>
          </a:r>
          <a:r>
            <a:rPr lang="it-IT" dirty="0" smtClean="0"/>
            <a:t>fumo.</a:t>
          </a:r>
          <a:endParaRPr lang="it-IT" dirty="0"/>
        </a:p>
      </dgm:t>
    </dgm:pt>
    <dgm:pt modelId="{7CC1B1C8-8476-46D5-93E7-7AB1F08F179D}" type="parTrans" cxnId="{47944E97-7619-459A-BD10-306E1E45BD48}">
      <dgm:prSet/>
      <dgm:spPr/>
      <dgm:t>
        <a:bodyPr/>
        <a:lstStyle/>
        <a:p>
          <a:endParaRPr lang="it-IT"/>
        </a:p>
      </dgm:t>
    </dgm:pt>
    <dgm:pt modelId="{77FBD101-3681-48E4-B099-CE044F6B176F}" type="sibTrans" cxnId="{47944E97-7619-459A-BD10-306E1E45BD48}">
      <dgm:prSet/>
      <dgm:spPr/>
      <dgm:t>
        <a:bodyPr/>
        <a:lstStyle/>
        <a:p>
          <a:endParaRPr lang="it-IT"/>
        </a:p>
      </dgm:t>
    </dgm:pt>
    <dgm:pt modelId="{F87BED0E-9504-4175-82B7-016E22587882}">
      <dgm:prSet phldrT="[Testo]">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it-IT" dirty="0" smtClean="0"/>
            <a:t>ADERENZA ALLA TERAPIA</a:t>
          </a:r>
          <a:endParaRPr lang="it-IT" dirty="0"/>
        </a:p>
      </dgm:t>
    </dgm:pt>
    <dgm:pt modelId="{C169E732-24F1-44E9-9826-37844F00F64E}" type="parTrans" cxnId="{DD14918D-7ED3-42A0-8EDA-16C26F61A78D}">
      <dgm:prSet/>
      <dgm:spPr/>
      <dgm:t>
        <a:bodyPr/>
        <a:lstStyle/>
        <a:p>
          <a:endParaRPr lang="it-IT"/>
        </a:p>
      </dgm:t>
    </dgm:pt>
    <dgm:pt modelId="{40755A09-828D-4778-99BD-204890B2C915}" type="sibTrans" cxnId="{DD14918D-7ED3-42A0-8EDA-16C26F61A78D}">
      <dgm:prSet/>
      <dgm:spPr/>
      <dgm:t>
        <a:bodyPr/>
        <a:lstStyle/>
        <a:p>
          <a:endParaRPr lang="it-IT"/>
        </a:p>
      </dgm:t>
    </dgm:pt>
    <dgm:pt modelId="{0B83896E-B2B6-47BF-9A2B-5C7B952CD6A2}">
      <dgm:prSet phldrT="[Testo]"/>
      <dgm:spPr/>
      <dgm:t>
        <a:bodyPr/>
        <a:lstStyle/>
        <a:p>
          <a:r>
            <a:rPr lang="it-IT" dirty="0" smtClean="0"/>
            <a:t>Ribadire l’importanza del mantenimento della terapia;</a:t>
          </a:r>
          <a:endParaRPr lang="it-IT" dirty="0"/>
        </a:p>
      </dgm:t>
    </dgm:pt>
    <dgm:pt modelId="{C4D8A654-21F1-44A4-88B9-DB30E1378B79}" type="parTrans" cxnId="{3E930C47-812F-4CB1-956B-CF0E0EA43E86}">
      <dgm:prSet/>
      <dgm:spPr/>
      <dgm:t>
        <a:bodyPr/>
        <a:lstStyle/>
        <a:p>
          <a:endParaRPr lang="it-IT"/>
        </a:p>
      </dgm:t>
    </dgm:pt>
    <dgm:pt modelId="{B2B905A2-AAD5-45E5-8FC1-4789D4C53DE6}" type="sibTrans" cxnId="{3E930C47-812F-4CB1-956B-CF0E0EA43E86}">
      <dgm:prSet/>
      <dgm:spPr/>
      <dgm:t>
        <a:bodyPr/>
        <a:lstStyle/>
        <a:p>
          <a:endParaRPr lang="it-IT"/>
        </a:p>
      </dgm:t>
    </dgm:pt>
    <dgm:pt modelId="{13549D09-68FA-440E-B493-CCEF71F4FC68}">
      <dgm:prSet phldrT="[Testo]"/>
      <dgm:spPr/>
      <dgm:t>
        <a:bodyPr/>
        <a:lstStyle/>
        <a:p>
          <a:r>
            <a:rPr lang="it-IT" dirty="0" smtClean="0"/>
            <a:t>Indirizzare il malato al medico in caso di riacutizzazione (peggioramento del respiro, aumento della tosse e delle secrezioni che diventano purulente).</a:t>
          </a:r>
          <a:endParaRPr lang="it-IT" dirty="0"/>
        </a:p>
      </dgm:t>
    </dgm:pt>
    <dgm:pt modelId="{2F0751C6-A24B-4840-9AAB-E70F685627E1}" type="parTrans" cxnId="{60A6FA1E-0143-4D44-A0E3-DA1BFC1198D2}">
      <dgm:prSet/>
      <dgm:spPr/>
    </dgm:pt>
    <dgm:pt modelId="{BFA8A426-2824-4FE6-BEE9-665C65E860E3}" type="sibTrans" cxnId="{60A6FA1E-0143-4D44-A0E3-DA1BFC1198D2}">
      <dgm:prSet/>
      <dgm:spPr/>
    </dgm:pt>
    <dgm:pt modelId="{715B6756-0693-4874-A056-740298C5773E}" type="pres">
      <dgm:prSet presAssocID="{DF31AC97-CC31-4501-AEF0-BDA082A7DA78}" presName="linear" presStyleCnt="0">
        <dgm:presLayoutVars>
          <dgm:animLvl val="lvl"/>
          <dgm:resizeHandles val="exact"/>
        </dgm:presLayoutVars>
      </dgm:prSet>
      <dgm:spPr/>
      <dgm:t>
        <a:bodyPr/>
        <a:lstStyle/>
        <a:p>
          <a:endParaRPr lang="it-IT"/>
        </a:p>
      </dgm:t>
    </dgm:pt>
    <dgm:pt modelId="{D515ACC4-0639-4DFA-A5AC-16E14DD75F4B}" type="pres">
      <dgm:prSet presAssocID="{729DDE0A-5092-481E-9EFF-D75D8F6D644E}" presName="parentText" presStyleLbl="node1" presStyleIdx="0" presStyleCnt="2">
        <dgm:presLayoutVars>
          <dgm:chMax val="0"/>
          <dgm:bulletEnabled val="1"/>
        </dgm:presLayoutVars>
      </dgm:prSet>
      <dgm:spPr/>
      <dgm:t>
        <a:bodyPr/>
        <a:lstStyle/>
        <a:p>
          <a:endParaRPr lang="it-IT"/>
        </a:p>
      </dgm:t>
    </dgm:pt>
    <dgm:pt modelId="{B71DCC98-10F0-42D3-94DB-4FC5AAF1A8C2}" type="pres">
      <dgm:prSet presAssocID="{729DDE0A-5092-481E-9EFF-D75D8F6D644E}" presName="childText" presStyleLbl="revTx" presStyleIdx="0" presStyleCnt="2">
        <dgm:presLayoutVars>
          <dgm:bulletEnabled val="1"/>
        </dgm:presLayoutVars>
      </dgm:prSet>
      <dgm:spPr/>
      <dgm:t>
        <a:bodyPr/>
        <a:lstStyle/>
        <a:p>
          <a:endParaRPr lang="it-IT"/>
        </a:p>
      </dgm:t>
    </dgm:pt>
    <dgm:pt modelId="{BB3C75C6-D2C2-49BD-A84A-B5909157C940}" type="pres">
      <dgm:prSet presAssocID="{F87BED0E-9504-4175-82B7-016E22587882}" presName="parentText" presStyleLbl="node1" presStyleIdx="1" presStyleCnt="2">
        <dgm:presLayoutVars>
          <dgm:chMax val="0"/>
          <dgm:bulletEnabled val="1"/>
        </dgm:presLayoutVars>
      </dgm:prSet>
      <dgm:spPr/>
      <dgm:t>
        <a:bodyPr/>
        <a:lstStyle/>
        <a:p>
          <a:endParaRPr lang="it-IT"/>
        </a:p>
      </dgm:t>
    </dgm:pt>
    <dgm:pt modelId="{522C6093-A070-46EF-8CD5-8EA254420014}" type="pres">
      <dgm:prSet presAssocID="{F87BED0E-9504-4175-82B7-016E22587882}" presName="childText" presStyleLbl="revTx" presStyleIdx="1" presStyleCnt="2" custScaleY="127422">
        <dgm:presLayoutVars>
          <dgm:bulletEnabled val="1"/>
        </dgm:presLayoutVars>
      </dgm:prSet>
      <dgm:spPr/>
      <dgm:t>
        <a:bodyPr/>
        <a:lstStyle/>
        <a:p>
          <a:endParaRPr lang="it-IT"/>
        </a:p>
      </dgm:t>
    </dgm:pt>
  </dgm:ptLst>
  <dgm:cxnLst>
    <dgm:cxn modelId="{567ED4E1-A2FA-41C6-B169-A224F7FEC8D1}" srcId="{DF31AC97-CC31-4501-AEF0-BDA082A7DA78}" destId="{729DDE0A-5092-481E-9EFF-D75D8F6D644E}" srcOrd="0" destOrd="0" parTransId="{81F66F84-B0B4-4E01-9299-3054ADCCB39E}" sibTransId="{2FF83D0A-83B0-40E1-B630-C7D2471C66D2}"/>
    <dgm:cxn modelId="{60A6FA1E-0143-4D44-A0E3-DA1BFC1198D2}" srcId="{F87BED0E-9504-4175-82B7-016E22587882}" destId="{13549D09-68FA-440E-B493-CCEF71F4FC68}" srcOrd="1" destOrd="0" parTransId="{2F0751C6-A24B-4840-9AAB-E70F685627E1}" sibTransId="{BFA8A426-2824-4FE6-BEE9-665C65E860E3}"/>
    <dgm:cxn modelId="{404F62E5-C110-47BF-BEB4-67663B885483}" type="presOf" srcId="{DF31AC97-CC31-4501-AEF0-BDA082A7DA78}" destId="{715B6756-0693-4874-A056-740298C5773E}" srcOrd="0" destOrd="0" presId="urn:microsoft.com/office/officeart/2005/8/layout/vList2"/>
    <dgm:cxn modelId="{47944E97-7619-459A-BD10-306E1E45BD48}" srcId="{729DDE0A-5092-481E-9EFF-D75D8F6D644E}" destId="{3967C40C-9EE2-44D4-9D20-668F14F79C35}" srcOrd="0" destOrd="0" parTransId="{7CC1B1C8-8476-46D5-93E7-7AB1F08F179D}" sibTransId="{77FBD101-3681-48E4-B099-CE044F6B176F}"/>
    <dgm:cxn modelId="{C51E72B9-201A-4814-8160-A8F25F37A4A5}" type="presOf" srcId="{13549D09-68FA-440E-B493-CCEF71F4FC68}" destId="{522C6093-A070-46EF-8CD5-8EA254420014}" srcOrd="0" destOrd="1" presId="urn:microsoft.com/office/officeart/2005/8/layout/vList2"/>
    <dgm:cxn modelId="{DD14918D-7ED3-42A0-8EDA-16C26F61A78D}" srcId="{DF31AC97-CC31-4501-AEF0-BDA082A7DA78}" destId="{F87BED0E-9504-4175-82B7-016E22587882}" srcOrd="1" destOrd="0" parTransId="{C169E732-24F1-44E9-9826-37844F00F64E}" sibTransId="{40755A09-828D-4778-99BD-204890B2C915}"/>
    <dgm:cxn modelId="{1EF71ABE-9907-4B2C-8DB0-446D4B5EFB49}" type="presOf" srcId="{3967C40C-9EE2-44D4-9D20-668F14F79C35}" destId="{B71DCC98-10F0-42D3-94DB-4FC5AAF1A8C2}" srcOrd="0" destOrd="0" presId="urn:microsoft.com/office/officeart/2005/8/layout/vList2"/>
    <dgm:cxn modelId="{E7FF0567-B94F-4E6A-9B78-CCA5FB6B2C83}" type="presOf" srcId="{0B83896E-B2B6-47BF-9A2B-5C7B952CD6A2}" destId="{522C6093-A070-46EF-8CD5-8EA254420014}" srcOrd="0" destOrd="0" presId="urn:microsoft.com/office/officeart/2005/8/layout/vList2"/>
    <dgm:cxn modelId="{3E930C47-812F-4CB1-956B-CF0E0EA43E86}" srcId="{F87BED0E-9504-4175-82B7-016E22587882}" destId="{0B83896E-B2B6-47BF-9A2B-5C7B952CD6A2}" srcOrd="0" destOrd="0" parTransId="{C4D8A654-21F1-44A4-88B9-DB30E1378B79}" sibTransId="{B2B905A2-AAD5-45E5-8FC1-4789D4C53DE6}"/>
    <dgm:cxn modelId="{AE3F4306-5896-4652-A173-1CFD713ED1B2}" type="presOf" srcId="{729DDE0A-5092-481E-9EFF-D75D8F6D644E}" destId="{D515ACC4-0639-4DFA-A5AC-16E14DD75F4B}" srcOrd="0" destOrd="0" presId="urn:microsoft.com/office/officeart/2005/8/layout/vList2"/>
    <dgm:cxn modelId="{74949D64-990D-4530-8D42-ED7886B5E438}" type="presOf" srcId="{F87BED0E-9504-4175-82B7-016E22587882}" destId="{BB3C75C6-D2C2-49BD-A84A-B5909157C940}" srcOrd="0" destOrd="0" presId="urn:microsoft.com/office/officeart/2005/8/layout/vList2"/>
    <dgm:cxn modelId="{94E9B352-FD89-4B07-9139-2D742B08DA90}" type="presParOf" srcId="{715B6756-0693-4874-A056-740298C5773E}" destId="{D515ACC4-0639-4DFA-A5AC-16E14DD75F4B}" srcOrd="0" destOrd="0" presId="urn:microsoft.com/office/officeart/2005/8/layout/vList2"/>
    <dgm:cxn modelId="{0E839B8D-4DD5-4F57-B1D3-F636AFE1ACCB}" type="presParOf" srcId="{715B6756-0693-4874-A056-740298C5773E}" destId="{B71DCC98-10F0-42D3-94DB-4FC5AAF1A8C2}" srcOrd="1" destOrd="0" presId="urn:microsoft.com/office/officeart/2005/8/layout/vList2"/>
    <dgm:cxn modelId="{60C5449C-8D3C-4FC1-9155-EDD9C067C092}" type="presParOf" srcId="{715B6756-0693-4874-A056-740298C5773E}" destId="{BB3C75C6-D2C2-49BD-A84A-B5909157C940}" srcOrd="2" destOrd="0" presId="urn:microsoft.com/office/officeart/2005/8/layout/vList2"/>
    <dgm:cxn modelId="{89770729-308B-4611-ACF8-32DEDED760CA}" type="presParOf" srcId="{715B6756-0693-4874-A056-740298C5773E}" destId="{522C6093-A070-46EF-8CD5-8EA25442001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B0E7F3-B337-415A-807F-541BE75A39C9}" type="doc">
      <dgm:prSet loTypeId="urn:microsoft.com/office/officeart/2005/8/layout/vList3#1" loCatId="list" qsTypeId="urn:microsoft.com/office/officeart/2005/8/quickstyle/simple1" qsCatId="simple" csTypeId="urn:microsoft.com/office/officeart/2005/8/colors/colorful4" csCatId="colorful" phldr="1"/>
      <dgm:spPr/>
    </dgm:pt>
    <dgm:pt modelId="{62CC232F-8424-470E-8935-5100586FE69D}">
      <dgm:prSet phldrT="[Testo]" custT="1"/>
      <dgm:spPr/>
      <dgm:t>
        <a:bodyPr/>
        <a:lstStyle/>
        <a:p>
          <a:r>
            <a:rPr lang="it-IT" sz="3200" dirty="0" smtClean="0">
              <a:latin typeface="Arial" panose="020B0604020202020204" pitchFamily="34" charset="0"/>
              <a:cs typeface="Arial" panose="020B0604020202020204" pitchFamily="34" charset="0"/>
            </a:rPr>
            <a:t>Erogatori di farmaco in polvere o DPI (Dry </a:t>
          </a:r>
          <a:r>
            <a:rPr lang="it-IT" sz="3200" dirty="0" err="1" smtClean="0">
              <a:latin typeface="Arial" panose="020B0604020202020204" pitchFamily="34" charset="0"/>
              <a:cs typeface="Arial" panose="020B0604020202020204" pitchFamily="34" charset="0"/>
            </a:rPr>
            <a:t>Powder</a:t>
          </a:r>
          <a:r>
            <a:rPr lang="it-IT" sz="3200" dirty="0" smtClean="0">
              <a:latin typeface="Arial" panose="020B0604020202020204" pitchFamily="34" charset="0"/>
              <a:cs typeface="Arial" panose="020B0604020202020204" pitchFamily="34" charset="0"/>
            </a:rPr>
            <a:t> </a:t>
          </a:r>
          <a:r>
            <a:rPr lang="it-IT" sz="3200" dirty="0" err="1" smtClean="0">
              <a:latin typeface="Arial" panose="020B0604020202020204" pitchFamily="34" charset="0"/>
              <a:cs typeface="Arial" panose="020B0604020202020204" pitchFamily="34" charset="0"/>
            </a:rPr>
            <a:t>Inhaler</a:t>
          </a:r>
          <a:r>
            <a:rPr lang="it-IT" sz="3200" dirty="0" smtClean="0">
              <a:latin typeface="Arial" panose="020B0604020202020204" pitchFamily="34" charset="0"/>
              <a:cs typeface="Arial" panose="020B0604020202020204" pitchFamily="34" charset="0"/>
            </a:rPr>
            <a:t>)</a:t>
          </a:r>
          <a:endParaRPr lang="it-IT" sz="3200" dirty="0">
            <a:latin typeface="Arial" panose="020B0604020202020204" pitchFamily="34" charset="0"/>
            <a:cs typeface="Arial" panose="020B0604020202020204" pitchFamily="34" charset="0"/>
          </a:endParaRPr>
        </a:p>
      </dgm:t>
    </dgm:pt>
    <dgm:pt modelId="{34263F75-4208-47FC-9999-97D13E618FCD}" type="parTrans" cxnId="{3F9E5F77-FBC5-401D-B8D3-2774CEDD8078}">
      <dgm:prSet/>
      <dgm:spPr/>
      <dgm:t>
        <a:bodyPr/>
        <a:lstStyle/>
        <a:p>
          <a:endParaRPr lang="it-IT"/>
        </a:p>
      </dgm:t>
    </dgm:pt>
    <dgm:pt modelId="{65A91D65-01C9-473A-B37B-F7421320E419}" type="sibTrans" cxnId="{3F9E5F77-FBC5-401D-B8D3-2774CEDD8078}">
      <dgm:prSet/>
      <dgm:spPr/>
      <dgm:t>
        <a:bodyPr/>
        <a:lstStyle/>
        <a:p>
          <a:endParaRPr lang="it-IT"/>
        </a:p>
      </dgm:t>
    </dgm:pt>
    <dgm:pt modelId="{37D9F9F1-34AB-4C5B-9251-107475B21E09}">
      <dgm:prSet phldrT="[Testo]" custT="1"/>
      <dgm:spPr/>
      <dgm:t>
        <a:bodyPr/>
        <a:lstStyle/>
        <a:p>
          <a:r>
            <a:rPr lang="it-IT" sz="3200" dirty="0" smtClean="0">
              <a:latin typeface="Arial" panose="020B0604020202020204" pitchFamily="34" charset="0"/>
              <a:cs typeface="Arial" panose="020B0604020202020204" pitchFamily="34" charset="0"/>
            </a:rPr>
            <a:t>Inalatori pressurizzati o </a:t>
          </a:r>
          <a:r>
            <a:rPr lang="it-IT" sz="3200" dirty="0" err="1" smtClean="0">
              <a:latin typeface="Arial" panose="020B0604020202020204" pitchFamily="34" charset="0"/>
              <a:cs typeface="Arial" panose="020B0604020202020204" pitchFamily="34" charset="0"/>
            </a:rPr>
            <a:t>pMDI</a:t>
          </a:r>
          <a:r>
            <a:rPr lang="it-IT" sz="3200" dirty="0" smtClean="0">
              <a:latin typeface="Arial" panose="020B0604020202020204" pitchFamily="34" charset="0"/>
              <a:cs typeface="Arial" panose="020B0604020202020204" pitchFamily="34" charset="0"/>
            </a:rPr>
            <a:t> o spray</a:t>
          </a:r>
          <a:endParaRPr lang="it-IT" sz="3200" dirty="0">
            <a:latin typeface="Arial" panose="020B0604020202020204" pitchFamily="34" charset="0"/>
            <a:cs typeface="Arial" panose="020B0604020202020204" pitchFamily="34" charset="0"/>
          </a:endParaRPr>
        </a:p>
      </dgm:t>
    </dgm:pt>
    <dgm:pt modelId="{D3D1045C-9FC3-4200-8E44-7806A63E5C88}" type="parTrans" cxnId="{A7064403-A51A-4A12-8F57-460658B54DC3}">
      <dgm:prSet/>
      <dgm:spPr/>
      <dgm:t>
        <a:bodyPr/>
        <a:lstStyle/>
        <a:p>
          <a:endParaRPr lang="it-IT"/>
        </a:p>
      </dgm:t>
    </dgm:pt>
    <dgm:pt modelId="{2818A1F2-7154-4CF8-8D9B-152132C3BDF1}" type="sibTrans" cxnId="{A7064403-A51A-4A12-8F57-460658B54DC3}">
      <dgm:prSet/>
      <dgm:spPr/>
      <dgm:t>
        <a:bodyPr/>
        <a:lstStyle/>
        <a:p>
          <a:endParaRPr lang="it-IT"/>
        </a:p>
      </dgm:t>
    </dgm:pt>
    <dgm:pt modelId="{2D9AC73C-6D57-4CCE-B324-FAA77E017B2C}">
      <dgm:prSet phldrT="[Testo]" custT="1"/>
      <dgm:spPr/>
      <dgm:t>
        <a:bodyPr/>
        <a:lstStyle/>
        <a:p>
          <a:r>
            <a:rPr lang="it-IT" sz="3200" dirty="0" smtClean="0">
              <a:latin typeface="Arial" panose="020B0604020202020204" pitchFamily="34" charset="0"/>
              <a:cs typeface="Arial" panose="020B0604020202020204" pitchFamily="34" charset="0"/>
            </a:rPr>
            <a:t>Nebulizzatori o aerosol</a:t>
          </a:r>
          <a:endParaRPr lang="it-IT" sz="3200" dirty="0">
            <a:latin typeface="Arial" panose="020B0604020202020204" pitchFamily="34" charset="0"/>
            <a:cs typeface="Arial" panose="020B0604020202020204" pitchFamily="34" charset="0"/>
          </a:endParaRPr>
        </a:p>
      </dgm:t>
    </dgm:pt>
    <dgm:pt modelId="{693A5193-F053-4F88-86B5-646B5AE2EB6C}" type="parTrans" cxnId="{57989281-19E7-4C05-B3C8-0998AF532067}">
      <dgm:prSet/>
      <dgm:spPr/>
      <dgm:t>
        <a:bodyPr/>
        <a:lstStyle/>
        <a:p>
          <a:endParaRPr lang="it-IT"/>
        </a:p>
      </dgm:t>
    </dgm:pt>
    <dgm:pt modelId="{C6393CD6-FAB8-4FD8-8C23-167DBE800760}" type="sibTrans" cxnId="{57989281-19E7-4C05-B3C8-0998AF532067}">
      <dgm:prSet/>
      <dgm:spPr/>
      <dgm:t>
        <a:bodyPr/>
        <a:lstStyle/>
        <a:p>
          <a:endParaRPr lang="it-IT"/>
        </a:p>
      </dgm:t>
    </dgm:pt>
    <dgm:pt modelId="{9E044967-AAC5-4C8B-AC5B-67E30D6F41C1}" type="pres">
      <dgm:prSet presAssocID="{61B0E7F3-B337-415A-807F-541BE75A39C9}" presName="linearFlow" presStyleCnt="0">
        <dgm:presLayoutVars>
          <dgm:dir/>
          <dgm:resizeHandles val="exact"/>
        </dgm:presLayoutVars>
      </dgm:prSet>
      <dgm:spPr/>
    </dgm:pt>
    <dgm:pt modelId="{2DE2EBC0-DC89-44F8-9CC1-A7106D4F0931}" type="pres">
      <dgm:prSet presAssocID="{62CC232F-8424-470E-8935-5100586FE69D}" presName="composite" presStyleCnt="0"/>
      <dgm:spPr/>
    </dgm:pt>
    <dgm:pt modelId="{CBD6E56E-1634-4206-831A-6C6A9A7CE47E}" type="pres">
      <dgm:prSet presAssocID="{62CC232F-8424-470E-8935-5100586FE69D}" presName="imgShp" presStyleLbl="fgImgPlace1" presStyleIdx="0" presStyleCnt="3" custLinFactNeighborX="6447" custLinFactNeighborY="353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2312" t="-9272" r="-24470" b="-27510"/>
          </a:stretch>
        </a:blipFill>
      </dgm:spPr>
    </dgm:pt>
    <dgm:pt modelId="{0B76F680-43E1-4F82-B52C-F6A58895B1A9}" type="pres">
      <dgm:prSet presAssocID="{62CC232F-8424-470E-8935-5100586FE69D}" presName="txShp" presStyleLbl="node1" presStyleIdx="0" presStyleCnt="3" custScaleX="94537" custScaleY="117226" custLinFactNeighborX="1163" custLinFactNeighborY="6066">
        <dgm:presLayoutVars>
          <dgm:bulletEnabled val="1"/>
        </dgm:presLayoutVars>
      </dgm:prSet>
      <dgm:spPr/>
      <dgm:t>
        <a:bodyPr/>
        <a:lstStyle/>
        <a:p>
          <a:endParaRPr lang="it-IT"/>
        </a:p>
      </dgm:t>
    </dgm:pt>
    <dgm:pt modelId="{4C94D3C6-D5DB-4261-9F37-AD51636D427D}" type="pres">
      <dgm:prSet presAssocID="{65A91D65-01C9-473A-B37B-F7421320E419}" presName="spacing" presStyleCnt="0"/>
      <dgm:spPr/>
    </dgm:pt>
    <dgm:pt modelId="{1B966F7C-CF32-4169-A21D-243D34656481}" type="pres">
      <dgm:prSet presAssocID="{37D9F9F1-34AB-4C5B-9251-107475B21E09}" presName="composite" presStyleCnt="0"/>
      <dgm:spPr/>
    </dgm:pt>
    <dgm:pt modelId="{824A8797-323D-4847-9C3E-15959F373CB9}" type="pres">
      <dgm:prSet presAssocID="{37D9F9F1-34AB-4C5B-9251-107475B21E09}" presName="imgShp"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673" t="-4713" r="-19911" b="-16871"/>
          </a:stretch>
        </a:blipFill>
      </dgm:spPr>
    </dgm:pt>
    <dgm:pt modelId="{ECCB304E-47E8-4C59-9539-79B98C3CF0D7}" type="pres">
      <dgm:prSet presAssocID="{37D9F9F1-34AB-4C5B-9251-107475B21E09}" presName="txShp" presStyleLbl="node1" presStyleIdx="1" presStyleCnt="3">
        <dgm:presLayoutVars>
          <dgm:bulletEnabled val="1"/>
        </dgm:presLayoutVars>
      </dgm:prSet>
      <dgm:spPr/>
      <dgm:t>
        <a:bodyPr/>
        <a:lstStyle/>
        <a:p>
          <a:endParaRPr lang="it-IT"/>
        </a:p>
      </dgm:t>
    </dgm:pt>
    <dgm:pt modelId="{9865197D-9345-4D6D-823A-41D66CE89C04}" type="pres">
      <dgm:prSet presAssocID="{2818A1F2-7154-4CF8-8D9B-152132C3BDF1}" presName="spacing" presStyleCnt="0"/>
      <dgm:spPr/>
    </dgm:pt>
    <dgm:pt modelId="{2876990F-7DB4-478C-8913-88D6FE08F8F1}" type="pres">
      <dgm:prSet presAssocID="{2D9AC73C-6D57-4CCE-B324-FAA77E017B2C}" presName="composite" presStyleCnt="0"/>
      <dgm:spPr/>
    </dgm:pt>
    <dgm:pt modelId="{9CDD3CD6-2858-40FA-9315-2EBBF365DEDD}" type="pres">
      <dgm:prSet presAssocID="{2D9AC73C-6D57-4CCE-B324-FAA77E017B2C}" presName="imgShp" presStyleLbl="fgImgPlace1" presStyleIdx="2" presStyleCnt="3" custLinFactNeighborX="-1571" custLinFactNeighborY="-24076"/>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6232" t="-4713" r="-30550" b="-4713"/>
          </a:stretch>
        </a:blipFill>
      </dgm:spPr>
    </dgm:pt>
    <dgm:pt modelId="{C06563F3-26F5-46D9-965D-8B04A17ACB60}" type="pres">
      <dgm:prSet presAssocID="{2D9AC73C-6D57-4CCE-B324-FAA77E017B2C}" presName="txShp" presStyleLbl="node1" presStyleIdx="2" presStyleCnt="3" custScaleX="93887" custScaleY="69751" custLinFactNeighborX="1549" custLinFactNeighborY="-30629">
        <dgm:presLayoutVars>
          <dgm:bulletEnabled val="1"/>
        </dgm:presLayoutVars>
      </dgm:prSet>
      <dgm:spPr/>
      <dgm:t>
        <a:bodyPr/>
        <a:lstStyle/>
        <a:p>
          <a:endParaRPr lang="it-IT"/>
        </a:p>
      </dgm:t>
    </dgm:pt>
  </dgm:ptLst>
  <dgm:cxnLst>
    <dgm:cxn modelId="{57989281-19E7-4C05-B3C8-0998AF532067}" srcId="{61B0E7F3-B337-415A-807F-541BE75A39C9}" destId="{2D9AC73C-6D57-4CCE-B324-FAA77E017B2C}" srcOrd="2" destOrd="0" parTransId="{693A5193-F053-4F88-86B5-646B5AE2EB6C}" sibTransId="{C6393CD6-FAB8-4FD8-8C23-167DBE800760}"/>
    <dgm:cxn modelId="{3F9E5F77-FBC5-401D-B8D3-2774CEDD8078}" srcId="{61B0E7F3-B337-415A-807F-541BE75A39C9}" destId="{62CC232F-8424-470E-8935-5100586FE69D}" srcOrd="0" destOrd="0" parTransId="{34263F75-4208-47FC-9999-97D13E618FCD}" sibTransId="{65A91D65-01C9-473A-B37B-F7421320E419}"/>
    <dgm:cxn modelId="{B3CF01C1-899D-4B02-AA00-694F87A87603}" type="presOf" srcId="{2D9AC73C-6D57-4CCE-B324-FAA77E017B2C}" destId="{C06563F3-26F5-46D9-965D-8B04A17ACB60}" srcOrd="0" destOrd="0" presId="urn:microsoft.com/office/officeart/2005/8/layout/vList3#1"/>
    <dgm:cxn modelId="{9CC89180-3F8A-4724-9AF0-0FDEF1A95958}" type="presOf" srcId="{62CC232F-8424-470E-8935-5100586FE69D}" destId="{0B76F680-43E1-4F82-B52C-F6A58895B1A9}" srcOrd="0" destOrd="0" presId="urn:microsoft.com/office/officeart/2005/8/layout/vList3#1"/>
    <dgm:cxn modelId="{9B8768B1-5A8E-4481-A02F-E787EC361167}" type="presOf" srcId="{61B0E7F3-B337-415A-807F-541BE75A39C9}" destId="{9E044967-AAC5-4C8B-AC5B-67E30D6F41C1}" srcOrd="0" destOrd="0" presId="urn:microsoft.com/office/officeart/2005/8/layout/vList3#1"/>
    <dgm:cxn modelId="{7704A1E2-5748-4676-8FD8-A87FA273E8BF}" type="presOf" srcId="{37D9F9F1-34AB-4C5B-9251-107475B21E09}" destId="{ECCB304E-47E8-4C59-9539-79B98C3CF0D7}" srcOrd="0" destOrd="0" presId="urn:microsoft.com/office/officeart/2005/8/layout/vList3#1"/>
    <dgm:cxn modelId="{A7064403-A51A-4A12-8F57-460658B54DC3}" srcId="{61B0E7F3-B337-415A-807F-541BE75A39C9}" destId="{37D9F9F1-34AB-4C5B-9251-107475B21E09}" srcOrd="1" destOrd="0" parTransId="{D3D1045C-9FC3-4200-8E44-7806A63E5C88}" sibTransId="{2818A1F2-7154-4CF8-8D9B-152132C3BDF1}"/>
    <dgm:cxn modelId="{F2C37648-FEF2-41F3-A8EC-90DD34C1F46E}" type="presParOf" srcId="{9E044967-AAC5-4C8B-AC5B-67E30D6F41C1}" destId="{2DE2EBC0-DC89-44F8-9CC1-A7106D4F0931}" srcOrd="0" destOrd="0" presId="urn:microsoft.com/office/officeart/2005/8/layout/vList3#1"/>
    <dgm:cxn modelId="{D7C7738E-1D29-4A52-B72A-8228229315AE}" type="presParOf" srcId="{2DE2EBC0-DC89-44F8-9CC1-A7106D4F0931}" destId="{CBD6E56E-1634-4206-831A-6C6A9A7CE47E}" srcOrd="0" destOrd="0" presId="urn:microsoft.com/office/officeart/2005/8/layout/vList3#1"/>
    <dgm:cxn modelId="{A7FF2500-0C22-4E7A-81E9-51B29C986F98}" type="presParOf" srcId="{2DE2EBC0-DC89-44F8-9CC1-A7106D4F0931}" destId="{0B76F680-43E1-4F82-B52C-F6A58895B1A9}" srcOrd="1" destOrd="0" presId="urn:microsoft.com/office/officeart/2005/8/layout/vList3#1"/>
    <dgm:cxn modelId="{6ABAC007-544B-41C5-94A3-0C92F9C13E5F}" type="presParOf" srcId="{9E044967-AAC5-4C8B-AC5B-67E30D6F41C1}" destId="{4C94D3C6-D5DB-4261-9F37-AD51636D427D}" srcOrd="1" destOrd="0" presId="urn:microsoft.com/office/officeart/2005/8/layout/vList3#1"/>
    <dgm:cxn modelId="{DD828CE4-2010-4336-A062-D16E1863BCFD}" type="presParOf" srcId="{9E044967-AAC5-4C8B-AC5B-67E30D6F41C1}" destId="{1B966F7C-CF32-4169-A21D-243D34656481}" srcOrd="2" destOrd="0" presId="urn:microsoft.com/office/officeart/2005/8/layout/vList3#1"/>
    <dgm:cxn modelId="{59070D5A-5D8C-4216-99EE-DE5D2883417A}" type="presParOf" srcId="{1B966F7C-CF32-4169-A21D-243D34656481}" destId="{824A8797-323D-4847-9C3E-15959F373CB9}" srcOrd="0" destOrd="0" presId="urn:microsoft.com/office/officeart/2005/8/layout/vList3#1"/>
    <dgm:cxn modelId="{D9CE533E-1002-4ED4-B705-D1BF1049198A}" type="presParOf" srcId="{1B966F7C-CF32-4169-A21D-243D34656481}" destId="{ECCB304E-47E8-4C59-9539-79B98C3CF0D7}" srcOrd="1" destOrd="0" presId="urn:microsoft.com/office/officeart/2005/8/layout/vList3#1"/>
    <dgm:cxn modelId="{C0DC8028-54B7-4BD1-B559-BB0AB38C6927}" type="presParOf" srcId="{9E044967-AAC5-4C8B-AC5B-67E30D6F41C1}" destId="{9865197D-9345-4D6D-823A-41D66CE89C04}" srcOrd="3" destOrd="0" presId="urn:microsoft.com/office/officeart/2005/8/layout/vList3#1"/>
    <dgm:cxn modelId="{C457BDF5-65CD-48C8-920C-B8B9F3089BEA}" type="presParOf" srcId="{9E044967-AAC5-4C8B-AC5B-67E30D6F41C1}" destId="{2876990F-7DB4-478C-8913-88D6FE08F8F1}" srcOrd="4" destOrd="0" presId="urn:microsoft.com/office/officeart/2005/8/layout/vList3#1"/>
    <dgm:cxn modelId="{A33EE61A-D2A8-4467-9CA4-190E2211054E}" type="presParOf" srcId="{2876990F-7DB4-478C-8913-88D6FE08F8F1}" destId="{9CDD3CD6-2858-40FA-9315-2EBBF365DEDD}" srcOrd="0" destOrd="0" presId="urn:microsoft.com/office/officeart/2005/8/layout/vList3#1"/>
    <dgm:cxn modelId="{CCD49C36-4E55-4B4A-BE3B-64AB23305F27}" type="presParOf" srcId="{2876990F-7DB4-478C-8913-88D6FE08F8F1}" destId="{C06563F3-26F5-46D9-965D-8B04A17ACB60}"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17BED-228A-4F27-A3A3-0CA0D11B8D7B}">
      <dsp:nvSpPr>
        <dsp:cNvPr id="0" name=""/>
        <dsp:cNvSpPr/>
      </dsp:nvSpPr>
      <dsp:spPr>
        <a:xfrm>
          <a:off x="-4675804" y="-716793"/>
          <a:ext cx="5569594" cy="5569594"/>
        </a:xfrm>
        <a:prstGeom prst="blockArc">
          <a:avLst>
            <a:gd name="adj1" fmla="val 18900000"/>
            <a:gd name="adj2" fmla="val 2700000"/>
            <a:gd name="adj3" fmla="val 38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822634-8B2A-42AF-8EF6-C964A4AB2067}">
      <dsp:nvSpPr>
        <dsp:cNvPr id="0" name=""/>
        <dsp:cNvSpPr/>
      </dsp:nvSpPr>
      <dsp:spPr>
        <a:xfrm>
          <a:off x="574830" y="413600"/>
          <a:ext cx="7793781" cy="827201"/>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591" tIns="63500" rIns="63500" bIns="63500" numCol="1" spcCol="1270" anchor="ctr" anchorCtr="0">
          <a:noAutofit/>
        </a:bodyPr>
        <a:lstStyle/>
        <a:p>
          <a:pPr lvl="0" algn="l" defTabSz="1111250">
            <a:lnSpc>
              <a:spcPct val="90000"/>
            </a:lnSpc>
            <a:spcBef>
              <a:spcPct val="0"/>
            </a:spcBef>
            <a:spcAft>
              <a:spcPct val="35000"/>
            </a:spcAft>
          </a:pPr>
          <a:r>
            <a:rPr lang="it-IT" sz="2500" kern="1200" dirty="0" smtClean="0"/>
            <a:t> Il paziente ha un rapporto di fiducia col farmacista</a:t>
          </a:r>
          <a:endParaRPr lang="it-IT" sz="2500" kern="1200" dirty="0"/>
        </a:p>
      </dsp:txBody>
      <dsp:txXfrm>
        <a:off x="574830" y="413600"/>
        <a:ext cx="7793781" cy="827201"/>
      </dsp:txXfrm>
    </dsp:sp>
    <dsp:sp modelId="{1B3548DB-5920-4A54-A440-FBECAFB240FA}">
      <dsp:nvSpPr>
        <dsp:cNvPr id="0" name=""/>
        <dsp:cNvSpPr/>
      </dsp:nvSpPr>
      <dsp:spPr>
        <a:xfrm>
          <a:off x="57829" y="310200"/>
          <a:ext cx="1034002" cy="1034002"/>
        </a:xfrm>
        <a:prstGeom prst="ellipse">
          <a:avLst/>
        </a:prstGeom>
        <a:solidFill>
          <a:schemeClr val="accent5">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8E8C4D-8C22-4DE7-8A5D-5EEABE6834DB}">
      <dsp:nvSpPr>
        <dsp:cNvPr id="0" name=""/>
        <dsp:cNvSpPr/>
      </dsp:nvSpPr>
      <dsp:spPr>
        <a:xfrm>
          <a:off x="875518" y="1654403"/>
          <a:ext cx="7493093" cy="827201"/>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591" tIns="63500" rIns="63500" bIns="63500" numCol="1" spcCol="1270" anchor="ctr" anchorCtr="0">
          <a:noAutofit/>
        </a:bodyPr>
        <a:lstStyle/>
        <a:p>
          <a:pPr lvl="0" algn="l" defTabSz="1111250">
            <a:lnSpc>
              <a:spcPct val="90000"/>
            </a:lnSpc>
            <a:spcBef>
              <a:spcPct val="0"/>
            </a:spcBef>
            <a:spcAft>
              <a:spcPct val="35000"/>
            </a:spcAft>
          </a:pPr>
          <a:r>
            <a:rPr lang="it-IT" sz="2500" kern="1200" dirty="0" smtClean="0"/>
            <a:t>Il paziente è in confidenza e si sente a proprio agio</a:t>
          </a:r>
          <a:endParaRPr lang="it-IT" sz="2500" kern="1200" dirty="0"/>
        </a:p>
      </dsp:txBody>
      <dsp:txXfrm>
        <a:off x="875518" y="1654403"/>
        <a:ext cx="7493093" cy="827201"/>
      </dsp:txXfrm>
    </dsp:sp>
    <dsp:sp modelId="{A5E7D0C4-A7E9-4615-A358-2C6C210EA2A3}">
      <dsp:nvSpPr>
        <dsp:cNvPr id="0" name=""/>
        <dsp:cNvSpPr/>
      </dsp:nvSpPr>
      <dsp:spPr>
        <a:xfrm>
          <a:off x="358517" y="1551003"/>
          <a:ext cx="1034002" cy="1034002"/>
        </a:xfrm>
        <a:prstGeom prst="ellipse">
          <a:avLst/>
        </a:prstGeom>
        <a:solidFill>
          <a:schemeClr val="accent5">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4BCE-0B88-4DE0-A9A6-CC69389D513C}">
      <dsp:nvSpPr>
        <dsp:cNvPr id="0" name=""/>
        <dsp:cNvSpPr/>
      </dsp:nvSpPr>
      <dsp:spPr>
        <a:xfrm>
          <a:off x="574830" y="2895205"/>
          <a:ext cx="7793781" cy="827201"/>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591" tIns="63500" rIns="63500" bIns="63500" numCol="1" spcCol="1270" anchor="ctr" anchorCtr="0">
          <a:noAutofit/>
        </a:bodyPr>
        <a:lstStyle/>
        <a:p>
          <a:pPr lvl="0" algn="l" defTabSz="1111250">
            <a:lnSpc>
              <a:spcPct val="90000"/>
            </a:lnSpc>
            <a:spcBef>
              <a:spcPct val="0"/>
            </a:spcBef>
            <a:spcAft>
              <a:spcPct val="35000"/>
            </a:spcAft>
          </a:pPr>
          <a:r>
            <a:rPr lang="it-IT" sz="2500" kern="1200" dirty="0" smtClean="0"/>
            <a:t>La farmacia ha una diffusione capillare e il farmacista è a disposizione H 24</a:t>
          </a:r>
          <a:endParaRPr lang="it-IT" sz="2500" kern="1200" dirty="0"/>
        </a:p>
      </dsp:txBody>
      <dsp:txXfrm>
        <a:off x="574830" y="2895205"/>
        <a:ext cx="7793781" cy="827201"/>
      </dsp:txXfrm>
    </dsp:sp>
    <dsp:sp modelId="{99EA76A2-D651-43A8-80C0-E3C43DC1073E}">
      <dsp:nvSpPr>
        <dsp:cNvPr id="0" name=""/>
        <dsp:cNvSpPr/>
      </dsp:nvSpPr>
      <dsp:spPr>
        <a:xfrm>
          <a:off x="57829" y="2791805"/>
          <a:ext cx="1034002" cy="1034002"/>
        </a:xfrm>
        <a:prstGeom prst="ellipse">
          <a:avLst/>
        </a:prstGeom>
        <a:solidFill>
          <a:schemeClr val="accent5">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5ACC4-0639-4DFA-A5AC-16E14DD75F4B}">
      <dsp:nvSpPr>
        <dsp:cNvPr id="0" name=""/>
        <dsp:cNvSpPr/>
      </dsp:nvSpPr>
      <dsp:spPr>
        <a:xfrm>
          <a:off x="0" y="207983"/>
          <a:ext cx="8352928" cy="850992"/>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it-IT" sz="3200" kern="1200" dirty="0" smtClean="0"/>
            <a:t>PREVENZIONE</a:t>
          </a:r>
          <a:endParaRPr lang="it-IT" sz="3200" kern="1200" dirty="0"/>
        </a:p>
      </dsp:txBody>
      <dsp:txXfrm>
        <a:off x="41542" y="249525"/>
        <a:ext cx="8269844" cy="767908"/>
      </dsp:txXfrm>
    </dsp:sp>
    <dsp:sp modelId="{B71DCC98-10F0-42D3-94DB-4FC5AAF1A8C2}">
      <dsp:nvSpPr>
        <dsp:cNvPr id="0" name=""/>
        <dsp:cNvSpPr/>
      </dsp:nvSpPr>
      <dsp:spPr>
        <a:xfrm>
          <a:off x="0" y="1058975"/>
          <a:ext cx="8352928"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it-IT" sz="2700" kern="1200" dirty="0" smtClean="0"/>
            <a:t>Disassuefazione al </a:t>
          </a:r>
          <a:r>
            <a:rPr lang="it-IT" sz="2700" kern="1200" dirty="0" smtClean="0"/>
            <a:t>fumo.</a:t>
          </a:r>
          <a:endParaRPr lang="it-IT" sz="2700" kern="1200" dirty="0"/>
        </a:p>
      </dsp:txBody>
      <dsp:txXfrm>
        <a:off x="0" y="1058975"/>
        <a:ext cx="8352928" cy="579600"/>
      </dsp:txXfrm>
    </dsp:sp>
    <dsp:sp modelId="{BB3C75C6-D2C2-49BD-A84A-B5909157C940}">
      <dsp:nvSpPr>
        <dsp:cNvPr id="0" name=""/>
        <dsp:cNvSpPr/>
      </dsp:nvSpPr>
      <dsp:spPr>
        <a:xfrm>
          <a:off x="0" y="1638575"/>
          <a:ext cx="8352928" cy="850992"/>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it-IT" sz="3500" kern="1200" dirty="0" smtClean="0"/>
            <a:t>ADERENZA ALLA TERAPIA</a:t>
          </a:r>
          <a:endParaRPr lang="it-IT" sz="3500" kern="1200" dirty="0"/>
        </a:p>
      </dsp:txBody>
      <dsp:txXfrm>
        <a:off x="41542" y="1680117"/>
        <a:ext cx="8269844" cy="767908"/>
      </dsp:txXfrm>
    </dsp:sp>
    <dsp:sp modelId="{522C6093-A070-46EF-8CD5-8EA254420014}">
      <dsp:nvSpPr>
        <dsp:cNvPr id="0" name=""/>
        <dsp:cNvSpPr/>
      </dsp:nvSpPr>
      <dsp:spPr>
        <a:xfrm>
          <a:off x="0" y="2489567"/>
          <a:ext cx="8352928" cy="2631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it-IT" sz="2700" kern="1200" dirty="0" smtClean="0"/>
            <a:t>Ribadire l’importanza del mantenimento della terapia;</a:t>
          </a:r>
          <a:endParaRPr lang="it-IT" sz="2700" kern="1200" dirty="0"/>
        </a:p>
        <a:p>
          <a:pPr marL="228600" lvl="1" indent="-228600" algn="l" defTabSz="1200150">
            <a:lnSpc>
              <a:spcPct val="90000"/>
            </a:lnSpc>
            <a:spcBef>
              <a:spcPct val="0"/>
            </a:spcBef>
            <a:spcAft>
              <a:spcPct val="20000"/>
            </a:spcAft>
            <a:buChar char="••"/>
          </a:pPr>
          <a:r>
            <a:rPr lang="it-IT" sz="2700" kern="1200" dirty="0" smtClean="0"/>
            <a:t>Indirizzare il malato al medico in caso di riacutizzazione (peggioramento del respiro, aumento della tosse e delle secrezioni che diventano purulente).</a:t>
          </a:r>
          <a:endParaRPr lang="it-IT" sz="2700" kern="1200" dirty="0"/>
        </a:p>
      </dsp:txBody>
      <dsp:txXfrm>
        <a:off x="0" y="2489567"/>
        <a:ext cx="8352928" cy="2631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6F680-43E1-4F82-B52C-F6A58895B1A9}">
      <dsp:nvSpPr>
        <dsp:cNvPr id="0" name=""/>
        <dsp:cNvSpPr/>
      </dsp:nvSpPr>
      <dsp:spPr>
        <a:xfrm rot="10800000">
          <a:off x="2060296" y="72010"/>
          <a:ext cx="5477590" cy="138837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268" tIns="121920" rIns="227584" bIns="121920" numCol="1" spcCol="1270" anchor="ctr" anchorCtr="0">
          <a:noAutofit/>
        </a:bodyPr>
        <a:lstStyle/>
        <a:p>
          <a:pPr lvl="0" algn="ctr" defTabSz="1422400">
            <a:lnSpc>
              <a:spcPct val="90000"/>
            </a:lnSpc>
            <a:spcBef>
              <a:spcPct val="0"/>
            </a:spcBef>
            <a:spcAft>
              <a:spcPct val="35000"/>
            </a:spcAft>
          </a:pPr>
          <a:r>
            <a:rPr lang="it-IT" sz="3200" kern="1200" dirty="0" smtClean="0">
              <a:latin typeface="Arial" panose="020B0604020202020204" pitchFamily="34" charset="0"/>
              <a:cs typeface="Arial" panose="020B0604020202020204" pitchFamily="34" charset="0"/>
            </a:rPr>
            <a:t>Erogatori di farmaco in polvere o DPI (Dry </a:t>
          </a:r>
          <a:r>
            <a:rPr lang="it-IT" sz="3200" kern="1200" dirty="0" err="1" smtClean="0">
              <a:latin typeface="Arial" panose="020B0604020202020204" pitchFamily="34" charset="0"/>
              <a:cs typeface="Arial" panose="020B0604020202020204" pitchFamily="34" charset="0"/>
            </a:rPr>
            <a:t>Powder</a:t>
          </a:r>
          <a:r>
            <a:rPr lang="it-IT" sz="3200" kern="1200" dirty="0" smtClean="0">
              <a:latin typeface="Arial" panose="020B0604020202020204" pitchFamily="34" charset="0"/>
              <a:cs typeface="Arial" panose="020B0604020202020204" pitchFamily="34" charset="0"/>
            </a:rPr>
            <a:t> </a:t>
          </a:r>
          <a:r>
            <a:rPr lang="it-IT" sz="3200" kern="1200" dirty="0" err="1" smtClean="0">
              <a:latin typeface="Arial" panose="020B0604020202020204" pitchFamily="34" charset="0"/>
              <a:cs typeface="Arial" panose="020B0604020202020204" pitchFamily="34" charset="0"/>
            </a:rPr>
            <a:t>Inhaler</a:t>
          </a:r>
          <a:r>
            <a:rPr lang="it-IT" sz="3200" kern="1200" dirty="0" smtClean="0">
              <a:latin typeface="Arial" panose="020B0604020202020204" pitchFamily="34" charset="0"/>
              <a:cs typeface="Arial" panose="020B0604020202020204" pitchFamily="34" charset="0"/>
            </a:rPr>
            <a:t>)</a:t>
          </a:r>
          <a:endParaRPr lang="it-IT" sz="3200" kern="1200" dirty="0">
            <a:latin typeface="Arial" panose="020B0604020202020204" pitchFamily="34" charset="0"/>
            <a:cs typeface="Arial" panose="020B0604020202020204" pitchFamily="34" charset="0"/>
          </a:endParaRPr>
        </a:p>
      </dsp:txBody>
      <dsp:txXfrm rot="10800000">
        <a:off x="2407389" y="72010"/>
        <a:ext cx="5130497" cy="1388372"/>
      </dsp:txXfrm>
    </dsp:sp>
    <dsp:sp modelId="{CBD6E56E-1634-4206-831A-6C6A9A7CE47E}">
      <dsp:nvSpPr>
        <dsp:cNvPr id="0" name=""/>
        <dsp:cNvSpPr/>
      </dsp:nvSpPr>
      <dsp:spPr>
        <a:xfrm>
          <a:off x="1318821" y="144019"/>
          <a:ext cx="1184355" cy="1184355"/>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2312" t="-9272" r="-24470" b="-2751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CB304E-47E8-4C59-9539-79B98C3CF0D7}">
      <dsp:nvSpPr>
        <dsp:cNvPr id="0" name=""/>
        <dsp:cNvSpPr/>
      </dsp:nvSpPr>
      <dsp:spPr>
        <a:xfrm rot="10800000">
          <a:off x="1755510" y="1742078"/>
          <a:ext cx="5794123" cy="1184355"/>
        </a:xfrm>
        <a:prstGeom prst="homePlat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268" tIns="121920" rIns="227584" bIns="121920" numCol="1" spcCol="1270" anchor="ctr" anchorCtr="0">
          <a:noAutofit/>
        </a:bodyPr>
        <a:lstStyle/>
        <a:p>
          <a:pPr lvl="0" algn="ctr" defTabSz="1422400">
            <a:lnSpc>
              <a:spcPct val="90000"/>
            </a:lnSpc>
            <a:spcBef>
              <a:spcPct val="0"/>
            </a:spcBef>
            <a:spcAft>
              <a:spcPct val="35000"/>
            </a:spcAft>
          </a:pPr>
          <a:r>
            <a:rPr lang="it-IT" sz="3200" kern="1200" dirty="0" smtClean="0">
              <a:latin typeface="Arial" panose="020B0604020202020204" pitchFamily="34" charset="0"/>
              <a:cs typeface="Arial" panose="020B0604020202020204" pitchFamily="34" charset="0"/>
            </a:rPr>
            <a:t>Inalatori pressurizzati o </a:t>
          </a:r>
          <a:r>
            <a:rPr lang="it-IT" sz="3200" kern="1200" dirty="0" err="1" smtClean="0">
              <a:latin typeface="Arial" panose="020B0604020202020204" pitchFamily="34" charset="0"/>
              <a:cs typeface="Arial" panose="020B0604020202020204" pitchFamily="34" charset="0"/>
            </a:rPr>
            <a:t>pMDI</a:t>
          </a:r>
          <a:r>
            <a:rPr lang="it-IT" sz="3200" kern="1200" dirty="0" smtClean="0">
              <a:latin typeface="Arial" panose="020B0604020202020204" pitchFamily="34" charset="0"/>
              <a:cs typeface="Arial" panose="020B0604020202020204" pitchFamily="34" charset="0"/>
            </a:rPr>
            <a:t> o spray</a:t>
          </a:r>
          <a:endParaRPr lang="it-IT" sz="3200" kern="1200" dirty="0">
            <a:latin typeface="Arial" panose="020B0604020202020204" pitchFamily="34" charset="0"/>
            <a:cs typeface="Arial" panose="020B0604020202020204" pitchFamily="34" charset="0"/>
          </a:endParaRPr>
        </a:p>
      </dsp:txBody>
      <dsp:txXfrm rot="10800000">
        <a:off x="2051599" y="1742078"/>
        <a:ext cx="5498034" cy="1184355"/>
      </dsp:txXfrm>
    </dsp:sp>
    <dsp:sp modelId="{824A8797-323D-4847-9C3E-15959F373CB9}">
      <dsp:nvSpPr>
        <dsp:cNvPr id="0" name=""/>
        <dsp:cNvSpPr/>
      </dsp:nvSpPr>
      <dsp:spPr>
        <a:xfrm>
          <a:off x="1163333" y="1742078"/>
          <a:ext cx="1184355" cy="1184355"/>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673" t="-4713" r="-19911" b="-16871"/>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6563F3-26F5-46D9-965D-8B04A17ACB60}">
      <dsp:nvSpPr>
        <dsp:cNvPr id="0" name=""/>
        <dsp:cNvSpPr/>
      </dsp:nvSpPr>
      <dsp:spPr>
        <a:xfrm rot="10800000">
          <a:off x="2110908" y="3096344"/>
          <a:ext cx="5439928" cy="826099"/>
        </a:xfrm>
        <a:prstGeom prst="homePlat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268" tIns="121920" rIns="227584" bIns="121920" numCol="1" spcCol="1270" anchor="ctr" anchorCtr="0">
          <a:noAutofit/>
        </a:bodyPr>
        <a:lstStyle/>
        <a:p>
          <a:pPr lvl="0" algn="ctr" defTabSz="1422400">
            <a:lnSpc>
              <a:spcPct val="90000"/>
            </a:lnSpc>
            <a:spcBef>
              <a:spcPct val="0"/>
            </a:spcBef>
            <a:spcAft>
              <a:spcPct val="35000"/>
            </a:spcAft>
          </a:pPr>
          <a:r>
            <a:rPr lang="it-IT" sz="3200" kern="1200" dirty="0" smtClean="0">
              <a:latin typeface="Arial" panose="020B0604020202020204" pitchFamily="34" charset="0"/>
              <a:cs typeface="Arial" panose="020B0604020202020204" pitchFamily="34" charset="0"/>
            </a:rPr>
            <a:t>Nebulizzatori o aerosol</a:t>
          </a:r>
          <a:endParaRPr lang="it-IT" sz="3200" kern="1200" dirty="0">
            <a:latin typeface="Arial" panose="020B0604020202020204" pitchFamily="34" charset="0"/>
            <a:cs typeface="Arial" panose="020B0604020202020204" pitchFamily="34" charset="0"/>
          </a:endParaRPr>
        </a:p>
      </dsp:txBody>
      <dsp:txXfrm rot="10800000">
        <a:off x="2317433" y="3096344"/>
        <a:ext cx="5233403" cy="826099"/>
      </dsp:txXfrm>
    </dsp:sp>
    <dsp:sp modelId="{9CDD3CD6-2858-40FA-9315-2EBBF365DEDD}">
      <dsp:nvSpPr>
        <dsp:cNvPr id="0" name=""/>
        <dsp:cNvSpPr/>
      </dsp:nvSpPr>
      <dsp:spPr>
        <a:xfrm>
          <a:off x="1233275" y="2994827"/>
          <a:ext cx="1184355" cy="1184355"/>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6232" t="-4713" r="-30550" b="-471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0.24454</cdr:x>
      <cdr:y>0.34287</cdr:y>
    </cdr:from>
    <cdr:to>
      <cdr:x>0.41237</cdr:x>
      <cdr:y>0.43757</cdr:y>
    </cdr:to>
    <cdr:sp macro="" textlink="">
      <cdr:nvSpPr>
        <cdr:cNvPr id="2" name="Ovale 1"/>
        <cdr:cNvSpPr/>
      </cdr:nvSpPr>
      <cdr:spPr>
        <a:xfrm xmlns:a="http://schemas.openxmlformats.org/drawingml/2006/main">
          <a:off x="1728192" y="1551801"/>
          <a:ext cx="1186076" cy="428609"/>
        </a:xfrm>
        <a:prstGeom xmlns:a="http://schemas.openxmlformats.org/drawingml/2006/main" prst="ellipse">
          <a:avLst/>
        </a:prstGeom>
        <a:solidFill xmlns:a="http://schemas.openxmlformats.org/drawingml/2006/main">
          <a:schemeClr val="accent3">
            <a:lumMod val="40000"/>
            <a:lumOff val="60000"/>
          </a:schemeClr>
        </a:solidFill>
        <a:ln xmlns:a="http://schemas.openxmlformats.org/drawingml/2006/main" w="635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fontAlgn="auto">
            <a:spcBef>
              <a:spcPts val="0"/>
            </a:spcBef>
            <a:spcAft>
              <a:spcPts val="0"/>
            </a:spcAft>
            <a:defRPr/>
          </a:pPr>
          <a:endParaRPr lang="it-IT" dirty="0"/>
        </a:p>
      </cdr:txBody>
    </cdr:sp>
  </cdr:relSizeAnchor>
  <cdr:relSizeAnchor xmlns:cdr="http://schemas.openxmlformats.org/drawingml/2006/chartDrawing">
    <cdr:from>
      <cdr:x>0.3104</cdr:x>
      <cdr:y>0.44117</cdr:y>
    </cdr:from>
    <cdr:to>
      <cdr:x>0.347</cdr:x>
      <cdr:y>0.52764</cdr:y>
    </cdr:to>
    <cdr:sp macro="" textlink="">
      <cdr:nvSpPr>
        <cdr:cNvPr id="3" name="Freccia in giù 2"/>
        <cdr:cNvSpPr/>
      </cdr:nvSpPr>
      <cdr:spPr>
        <a:xfrm xmlns:a="http://schemas.openxmlformats.org/drawingml/2006/main">
          <a:off x="2193641" y="1996698"/>
          <a:ext cx="258655" cy="391398"/>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0.15817</cdr:x>
      <cdr:y>0.03814</cdr:y>
    </cdr:from>
    <cdr:to>
      <cdr:x>0.4687</cdr:x>
      <cdr:y>0.19598</cdr:y>
    </cdr:to>
    <cdr:sp macro="" textlink="">
      <cdr:nvSpPr>
        <cdr:cNvPr id="4" name="CasellaDiTesto 15"/>
        <cdr:cNvSpPr txBox="1"/>
      </cdr:nvSpPr>
      <cdr:spPr>
        <a:xfrm xmlns:a="http://schemas.openxmlformats.org/drawingml/2006/main">
          <a:off x="1117780" y="172616"/>
          <a:ext cx="2194587" cy="714375"/>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it-IT" sz="1200" b="1" dirty="0">
              <a:solidFill>
                <a:srgbClr val="002060"/>
              </a:solidFill>
              <a:latin typeface="Century Gothic" pitchFamily="34" charset="0"/>
            </a:rPr>
            <a:t>Tasso di cessazione a breve termine </a:t>
          </a:r>
          <a:r>
            <a:rPr lang="it-IT" sz="1100" b="1" dirty="0">
              <a:solidFill>
                <a:srgbClr val="002060"/>
              </a:solidFill>
              <a:latin typeface="Century Gothic" pitchFamily="34" charset="0"/>
              <a:ea typeface="+mn-ea"/>
              <a:cs typeface="+mn-cs"/>
            </a:rPr>
            <a:t>(</a:t>
          </a:r>
          <a:r>
            <a:rPr lang="it-IT" sz="1100" b="1" dirty="0" err="1">
              <a:solidFill>
                <a:srgbClr val="002060"/>
              </a:solidFill>
              <a:latin typeface="Century Gothic" pitchFamily="34" charset="0"/>
              <a:ea typeface="+mn-ea"/>
              <a:cs typeface="+mn-cs"/>
            </a:rPr>
            <a:t>autoriferito</a:t>
          </a:r>
          <a:r>
            <a:rPr lang="it-IT" sz="1100" b="1" dirty="0">
              <a:solidFill>
                <a:srgbClr val="002060"/>
              </a:solidFill>
              <a:latin typeface="Century Gothic" pitchFamily="34" charset="0"/>
              <a:ea typeface="+mn-ea"/>
              <a:cs typeface="+mn-cs"/>
            </a:rPr>
            <a:t>)</a:t>
          </a:r>
          <a:r>
            <a:rPr lang="it-IT" sz="1200" b="1" dirty="0">
              <a:solidFill>
                <a:srgbClr val="002060"/>
              </a:solidFill>
              <a:latin typeface="Century Gothic" pitchFamily="34" charset="0"/>
            </a:rPr>
            <a:t>, </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it-IT" sz="1200" b="1" dirty="0">
              <a:solidFill>
                <a:srgbClr val="002060"/>
              </a:solidFill>
              <a:latin typeface="Century Gothic" pitchFamily="34" charset="0"/>
            </a:rPr>
            <a:t>su 368 </a:t>
          </a:r>
          <a:r>
            <a:rPr lang="it-IT" sz="1200" b="1" dirty="0" smtClean="0">
              <a:solidFill>
                <a:srgbClr val="002060"/>
              </a:solidFill>
              <a:latin typeface="Century Gothic" pitchFamily="34" charset="0"/>
            </a:rPr>
            <a:t>utenti </a:t>
          </a:r>
          <a:r>
            <a:rPr lang="it-IT" sz="1200" b="1" dirty="0" err="1">
              <a:solidFill>
                <a:srgbClr val="002060"/>
              </a:solidFill>
              <a:latin typeface="Century Gothic" pitchFamily="34" charset="0"/>
            </a:rPr>
            <a:t>multistep</a:t>
          </a:r>
          <a:endParaRPr lang="it-IT" sz="1200" b="1" dirty="0">
            <a:solidFill>
              <a:srgbClr val="002060"/>
            </a:solidFill>
            <a:latin typeface="Century Gothic" pitchFamily="34" charset="0"/>
          </a:endParaRPr>
        </a:p>
        <a:p xmlns:a="http://schemas.openxmlformats.org/drawingml/2006/main">
          <a:endParaRPr lang="it-IT" sz="1100" dirty="0">
            <a:latin typeface="Century Gothic"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2E8386-4BDF-4F37-A5F4-CFD770D24429}" type="datetimeFigureOut">
              <a:rPr lang="it-IT" smtClean="0"/>
              <a:t>06/05/2015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64B4A-B4C1-47DB-88EE-0A1CB585DE65}" type="slidenum">
              <a:rPr lang="it-IT" smtClean="0"/>
              <a:t>‹N›</a:t>
            </a:fld>
            <a:endParaRPr lang="it-IT"/>
          </a:p>
        </p:txBody>
      </p:sp>
    </p:spTree>
    <p:extLst>
      <p:ext uri="{BB962C8B-B14F-4D97-AF65-F5344CB8AC3E}">
        <p14:creationId xmlns:p14="http://schemas.microsoft.com/office/powerpoint/2010/main" val="374540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1810350-3CE1-4251-8D2C-5478ED38CFC4}" type="slidenum">
              <a:rPr lang="it-IT" smtClean="0">
                <a:solidFill>
                  <a:prstClr val="black"/>
                </a:solidFill>
              </a:rPr>
              <a:pPr/>
              <a:t>2</a:t>
            </a:fld>
            <a:endParaRPr lang="it-IT">
              <a:solidFill>
                <a:prstClr val="black"/>
              </a:solidFill>
            </a:endParaRPr>
          </a:p>
        </p:txBody>
      </p:sp>
    </p:spTree>
    <p:extLst>
      <p:ext uri="{BB962C8B-B14F-4D97-AF65-F5344CB8AC3E}">
        <p14:creationId xmlns:p14="http://schemas.microsoft.com/office/powerpoint/2010/main" val="58769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21947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4612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61727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21947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06449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47686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15881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61609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8403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23509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5234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06449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35008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46124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61727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06241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903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56664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97143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95605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96524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899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47686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87997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98011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33014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88079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5039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26159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73729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00401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30359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896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15881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49131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986171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78592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51497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591236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005167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96374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06156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39887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3129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616095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604774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794683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54135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900769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16543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035278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67540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933764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80106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5989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84035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80665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403862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159552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904620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324126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278076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86779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301420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2989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3769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235092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949397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33933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990059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698118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465671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693325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120899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7700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5234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35008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gs>
            <a:gs pos="3000">
              <a:srgbClr val="85C2FF"/>
            </a:gs>
            <a:gs pos="27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99597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gs>
            <a:gs pos="3000">
              <a:srgbClr val="85C2FF"/>
            </a:gs>
            <a:gs pos="27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995973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gs>
            <a:gs pos="3000">
              <a:srgbClr val="85C2FF"/>
            </a:gs>
            <a:gs pos="27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513395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gs>
            <a:gs pos="3000">
              <a:srgbClr val="85C2FF"/>
            </a:gs>
            <a:gs pos="27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892827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gs>
            <a:gs pos="3000">
              <a:srgbClr val="85C2FF"/>
            </a:gs>
            <a:gs pos="27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131510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gs>
            <a:gs pos="3000">
              <a:srgbClr val="85C2FF"/>
            </a:gs>
            <a:gs pos="27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183264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gs>
            <a:gs pos="3000">
              <a:srgbClr val="85C2FF"/>
            </a:gs>
            <a:gs pos="27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3A655-791F-42EA-A894-9594B831DF69}" type="datetimeFigureOut">
              <a:rPr lang="it-IT" smtClean="0">
                <a:solidFill>
                  <a:prstClr val="black">
                    <a:tint val="75000"/>
                  </a:prstClr>
                </a:solidFill>
              </a:rPr>
              <a:pPr/>
              <a:t>06/05/2015</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794A0-E6F0-4C16-BF1E-262D8DC46AD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458593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farmaciasangallo.it/infofarma_holterprevenzione.html"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jpeg"/><Relationship Id="rId7" Type="http://schemas.openxmlformats.org/officeDocument/2006/relationships/hyperlink" Target="http://www.doctorshop.it/ImageZoom.aspx?imagefile=106692.jpg" TargetMode="External"/><Relationship Id="rId2" Type="http://schemas.openxmlformats.org/officeDocument/2006/relationships/hyperlink" Target="http://www.bedfont.com/it/smokerlyzer/pico"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gif"/><Relationship Id="rId4" Type="http://schemas.openxmlformats.org/officeDocument/2006/relationships/hyperlink" Target="http://www.piko1.it/piko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7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860032" y="6313676"/>
            <a:ext cx="4680520" cy="461665"/>
          </a:xfrm>
          <a:prstGeom prst="rect">
            <a:avLst/>
          </a:prstGeom>
          <a:noFill/>
        </p:spPr>
        <p:txBody>
          <a:bodyPr wrap="square" rtlCol="0">
            <a:spAutoFit/>
          </a:bodyPr>
          <a:lstStyle/>
          <a:p>
            <a:pPr algn="ctr"/>
            <a:r>
              <a:rPr lang="it-IT" sz="2400" b="1" i="1" dirty="0" smtClean="0">
                <a:solidFill>
                  <a:srgbClr val="1F497D">
                    <a:lumMod val="75000"/>
                  </a:srgbClr>
                </a:solidFill>
                <a:effectLst>
                  <a:outerShdw blurRad="38100" dist="38100" dir="2700000" algn="tl">
                    <a:srgbClr val="000000">
                      <a:alpha val="43137"/>
                    </a:srgbClr>
                  </a:outerShdw>
                </a:effectLst>
                <a:latin typeface="Andalus" pitchFamily="18" charset="-78"/>
                <a:cs typeface="Andalus" pitchFamily="18" charset="-78"/>
              </a:rPr>
              <a:t>Dott.ssa Clara Mottinelli</a:t>
            </a:r>
            <a:endParaRPr lang="it-IT" sz="2400" b="1" i="1" dirty="0">
              <a:solidFill>
                <a:srgbClr val="1F497D">
                  <a:lumMod val="75000"/>
                </a:srgbClr>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7" name="CasellaDiTesto 6"/>
          <p:cNvSpPr txBox="1"/>
          <p:nvPr/>
        </p:nvSpPr>
        <p:spPr>
          <a:xfrm>
            <a:off x="107504" y="5913566"/>
            <a:ext cx="3096344" cy="400110"/>
          </a:xfrm>
          <a:prstGeom prst="rect">
            <a:avLst/>
          </a:prstGeom>
          <a:noFill/>
        </p:spPr>
        <p:txBody>
          <a:bodyPr wrap="square" rtlCol="0">
            <a:spAutoFit/>
          </a:bodyPr>
          <a:lstStyle/>
          <a:p>
            <a:r>
              <a:rPr lang="it-IT" sz="2000" b="1" i="1" dirty="0">
                <a:solidFill>
                  <a:srgbClr val="1F497D">
                    <a:lumMod val="75000"/>
                  </a:srgbClr>
                </a:solidFill>
              </a:rPr>
              <a:t>V</a:t>
            </a:r>
            <a:r>
              <a:rPr lang="it-IT" sz="2000" b="1" i="1" dirty="0" smtClean="0">
                <a:solidFill>
                  <a:srgbClr val="1F497D">
                    <a:lumMod val="75000"/>
                  </a:srgbClr>
                </a:solidFill>
              </a:rPr>
              <a:t>enerdì 08 Maggio 2015</a:t>
            </a:r>
          </a:p>
        </p:txBody>
      </p:sp>
      <p:pic>
        <p:nvPicPr>
          <p:cNvPr id="3" name="Segnaposto contenuto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40" y="116632"/>
            <a:ext cx="7488832" cy="5616624"/>
          </a:xfrm>
        </p:spPr>
      </p:pic>
      <p:sp>
        <p:nvSpPr>
          <p:cNvPr id="6" name="CasellaDiTesto 5"/>
          <p:cNvSpPr txBox="1"/>
          <p:nvPr/>
        </p:nvSpPr>
        <p:spPr>
          <a:xfrm>
            <a:off x="5364088" y="4725144"/>
            <a:ext cx="3672408" cy="14465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rgbClr val="C00000"/>
            </a:solidFill>
          </a:ln>
        </p:spPr>
        <p:txBody>
          <a:bodyPr wrap="square" rtlCol="0">
            <a:spAutoFit/>
          </a:bodyPr>
          <a:lstStyle/>
          <a:p>
            <a:pPr algn="ctr"/>
            <a:r>
              <a:rPr lang="it-IT" sz="2200" b="1" dirty="0" smtClean="0">
                <a:solidFill>
                  <a:srgbClr val="4F81BD">
                    <a:lumMod val="75000"/>
                  </a:srgbClr>
                </a:solidFill>
              </a:rPr>
              <a:t>TAVOLA ROTONDA </a:t>
            </a:r>
          </a:p>
          <a:p>
            <a:pPr algn="just"/>
            <a:r>
              <a:rPr lang="it-IT" sz="2200" b="1" i="1" dirty="0" smtClean="0">
                <a:solidFill>
                  <a:srgbClr val="1F497D">
                    <a:lumMod val="75000"/>
                  </a:srgbClr>
                </a:solidFill>
              </a:rPr>
              <a:t>L’integrazione dell’assistenza</a:t>
            </a:r>
          </a:p>
          <a:p>
            <a:pPr algn="just"/>
            <a:r>
              <a:rPr lang="it-IT" sz="2200" b="1" i="1" dirty="0" smtClean="0">
                <a:solidFill>
                  <a:srgbClr val="1F497D">
                    <a:lumMod val="75000"/>
                  </a:srgbClr>
                </a:solidFill>
              </a:rPr>
              <a:t>alla luce della riforma della sanità lombarda</a:t>
            </a:r>
            <a:endParaRPr lang="it-IT" sz="2200" dirty="0">
              <a:solidFill>
                <a:srgbClr val="1F497D">
                  <a:lumMod val="75000"/>
                </a:srgbClr>
              </a:solidFill>
            </a:endParaRPr>
          </a:p>
        </p:txBody>
      </p:sp>
    </p:spTree>
    <p:extLst>
      <p:ext uri="{BB962C8B-B14F-4D97-AF65-F5344CB8AC3E}">
        <p14:creationId xmlns:p14="http://schemas.microsoft.com/office/powerpoint/2010/main" val="2972930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363272" cy="1162050"/>
          </a:xfrm>
        </p:spPr>
        <p:txBody>
          <a:bodyPr>
            <a:normAutofit fontScale="90000"/>
          </a:bodyPr>
          <a:lstStyle/>
          <a:p>
            <a:pPr algn="ctr"/>
            <a:r>
              <a:rPr lang="it-IT" sz="2400" b="0" dirty="0">
                <a:solidFill>
                  <a:srgbClr val="C00000"/>
                </a:solidFill>
                <a:latin typeface="Book Antiqua"/>
              </a:rPr>
              <a:t/>
            </a:r>
            <a:br>
              <a:rPr lang="it-IT" sz="2400" b="0" dirty="0">
                <a:solidFill>
                  <a:srgbClr val="C00000"/>
                </a:solidFill>
                <a:latin typeface="Book Antiqua"/>
              </a:rPr>
            </a:br>
            <a:r>
              <a:rPr lang="it-IT" sz="2400" b="0" dirty="0">
                <a:solidFill>
                  <a:srgbClr val="C00000"/>
                </a:solidFill>
                <a:latin typeface="Book Antiqua"/>
              </a:rPr>
              <a:t> </a:t>
            </a:r>
            <a:r>
              <a:rPr lang="it-IT" sz="2400" u="sng" dirty="0">
                <a:solidFill>
                  <a:srgbClr val="C00000"/>
                </a:solidFill>
                <a:latin typeface="Book Antiqua"/>
              </a:rPr>
              <a:t>Quello che il Farmacista deve tener presente, quando una persona si reca in Farmacia presumibilmente per un disturbo </a:t>
            </a:r>
            <a:r>
              <a:rPr lang="it-IT" sz="2400" u="sng" dirty="0" smtClean="0">
                <a:solidFill>
                  <a:srgbClr val="C00000"/>
                </a:solidFill>
                <a:latin typeface="Book Antiqua"/>
              </a:rPr>
              <a:t>respiratorio</a:t>
            </a:r>
            <a:r>
              <a:rPr lang="it-IT" sz="2400" u="sng" dirty="0">
                <a:solidFill>
                  <a:srgbClr val="C00000"/>
                </a:solidFill>
                <a:latin typeface="Book Antiqua"/>
              </a:rPr>
              <a:t>:</a:t>
            </a:r>
            <a:endParaRPr lang="it-IT" u="sng" dirty="0">
              <a:solidFill>
                <a:srgbClr val="C00000"/>
              </a:solidFill>
            </a:endParaRPr>
          </a:p>
        </p:txBody>
      </p:sp>
      <p:sp>
        <p:nvSpPr>
          <p:cNvPr id="3" name="Segnaposto contenuto 2"/>
          <p:cNvSpPr>
            <a:spLocks noGrp="1"/>
          </p:cNvSpPr>
          <p:nvPr>
            <p:ph idx="1"/>
          </p:nvPr>
        </p:nvSpPr>
        <p:spPr>
          <a:xfrm>
            <a:off x="395536" y="1628801"/>
            <a:ext cx="8291264" cy="1800200"/>
          </a:xfrm>
        </p:spPr>
        <p:txBody>
          <a:bodyPr>
            <a:normAutofit fontScale="62500" lnSpcReduction="20000"/>
          </a:bodyPr>
          <a:lstStyle/>
          <a:p>
            <a:endParaRPr lang="it-IT" sz="3600" dirty="0">
              <a:solidFill>
                <a:srgbClr val="000000"/>
              </a:solidFill>
              <a:latin typeface="Arial" panose="020B0604020202020204" pitchFamily="34" charset="0"/>
              <a:cs typeface="Arial" panose="020B0604020202020204" pitchFamily="34" charset="0"/>
            </a:endParaRPr>
          </a:p>
          <a:p>
            <a:pPr marL="0" indent="0">
              <a:buNone/>
            </a:pPr>
            <a:r>
              <a:rPr lang="it-IT" i="1" dirty="0" smtClean="0">
                <a:solidFill>
                  <a:srgbClr val="000000"/>
                </a:solidFill>
                <a:latin typeface="Arial" panose="020B0604020202020204" pitchFamily="34" charset="0"/>
                <a:cs typeface="Arial" panose="020B0604020202020204" pitchFamily="34" charset="0"/>
              </a:rPr>
              <a:t>S</a:t>
            </a:r>
            <a:r>
              <a:rPr lang="it-IT" dirty="0" smtClean="0">
                <a:solidFill>
                  <a:srgbClr val="000000"/>
                </a:solidFill>
                <a:latin typeface="Arial" panose="020B0604020202020204" pitchFamily="34" charset="0"/>
                <a:cs typeface="Arial" panose="020B0604020202020204" pitchFamily="34" charset="0"/>
              </a:rPr>
              <a:t>ia </a:t>
            </a:r>
            <a:r>
              <a:rPr lang="it-IT" dirty="0">
                <a:solidFill>
                  <a:srgbClr val="000000"/>
                </a:solidFill>
                <a:latin typeface="Arial" panose="020B0604020202020204" pitchFamily="34" charset="0"/>
                <a:cs typeface="Arial" panose="020B0604020202020204" pitchFamily="34" charset="0"/>
              </a:rPr>
              <a:t>per ASMA che per BPCO è importante chiedere all’assistito se ha piena consapevolezza della diagnosi. </a:t>
            </a:r>
          </a:p>
          <a:p>
            <a:pPr marL="0" indent="0">
              <a:buNone/>
            </a:pPr>
            <a:r>
              <a:rPr lang="it-IT" dirty="0">
                <a:solidFill>
                  <a:srgbClr val="000000"/>
                </a:solidFill>
                <a:latin typeface="Arial" panose="020B0604020202020204" pitchFamily="34" charset="0"/>
                <a:cs typeface="Arial" panose="020B0604020202020204" pitchFamily="34" charset="0"/>
              </a:rPr>
              <a:t>Nel caso contrario la diagnosi deve essere chiarita dal suo </a:t>
            </a:r>
            <a:r>
              <a:rPr lang="it-IT" dirty="0" smtClean="0">
                <a:solidFill>
                  <a:srgbClr val="000000"/>
                </a:solidFill>
                <a:latin typeface="Arial" panose="020B0604020202020204" pitchFamily="34" charset="0"/>
                <a:cs typeface="Arial" panose="020B0604020202020204" pitchFamily="34" charset="0"/>
              </a:rPr>
              <a:t>medico.</a:t>
            </a:r>
          </a:p>
          <a:p>
            <a:pPr marL="0" indent="0">
              <a:buNone/>
            </a:pPr>
            <a:r>
              <a:rPr lang="it-IT" dirty="0" smtClean="0">
                <a:solidFill>
                  <a:srgbClr val="000000"/>
                </a:solidFill>
                <a:latin typeface="Arial" panose="020B0604020202020204" pitchFamily="34" charset="0"/>
                <a:cs typeface="Arial" panose="020B0604020202020204" pitchFamily="34" charset="0"/>
              </a:rPr>
              <a:t>Comunque </a:t>
            </a:r>
            <a:r>
              <a:rPr lang="it-IT" dirty="0">
                <a:solidFill>
                  <a:srgbClr val="000000"/>
                </a:solidFill>
                <a:latin typeface="Arial" panose="020B0604020202020204" pitchFamily="34" charset="0"/>
                <a:cs typeface="Arial" panose="020B0604020202020204" pitchFamily="34" charset="0"/>
              </a:rPr>
              <a:t>sarebbe opportuno approfondire i seguenti punti : </a:t>
            </a:r>
            <a:endParaRPr lang="it-IT" dirty="0">
              <a:latin typeface="Arial" panose="020B0604020202020204" pitchFamily="34" charset="0"/>
              <a:cs typeface="Arial" panose="020B0604020202020204" pitchFamily="34" charset="0"/>
            </a:endParaRPr>
          </a:p>
        </p:txBody>
      </p:sp>
      <p:sp>
        <p:nvSpPr>
          <p:cNvPr id="4" name="Segnaposto testo 3"/>
          <p:cNvSpPr>
            <a:spLocks noGrp="1"/>
          </p:cNvSpPr>
          <p:nvPr>
            <p:ph type="body" sz="half" idx="2"/>
          </p:nvPr>
        </p:nvSpPr>
        <p:spPr>
          <a:xfrm>
            <a:off x="457200" y="3140968"/>
            <a:ext cx="8003232" cy="2985195"/>
          </a:xfrm>
        </p:spPr>
        <p:txBody>
          <a:bodyPr>
            <a:normAutofit/>
          </a:bodyPr>
          <a:lstStyle/>
          <a:p>
            <a:endParaRPr lang="it-IT" sz="1600" dirty="0" smtClean="0">
              <a:solidFill>
                <a:srgbClr val="000000"/>
              </a:solidFill>
              <a:latin typeface="Symbol"/>
            </a:endParaRPr>
          </a:p>
          <a:p>
            <a:pPr marL="285750" indent="-285750">
              <a:buFont typeface="Arial" panose="020B0604020202020204" pitchFamily="34" charset="0"/>
              <a:buChar char="•"/>
            </a:pPr>
            <a:r>
              <a:rPr lang="it-IT" sz="1600" dirty="0" smtClean="0">
                <a:solidFill>
                  <a:srgbClr val="000000"/>
                </a:solidFill>
                <a:latin typeface="Book Antiqua"/>
              </a:rPr>
              <a:t>importante </a:t>
            </a:r>
            <a:r>
              <a:rPr lang="it-IT" sz="1600" dirty="0">
                <a:solidFill>
                  <a:srgbClr val="000000"/>
                </a:solidFill>
                <a:latin typeface="Book Antiqua"/>
              </a:rPr>
              <a:t>suddividere per età (prima/dopo i 40 anni) </a:t>
            </a:r>
            <a:endParaRPr lang="it-IT" sz="1600" dirty="0" smtClean="0">
              <a:solidFill>
                <a:srgbClr val="000000"/>
              </a:solidFill>
              <a:latin typeface="Book Antiqua"/>
            </a:endParaRPr>
          </a:p>
          <a:p>
            <a:pPr marL="285750" indent="-285750">
              <a:buFont typeface="Arial" panose="020B0604020202020204" pitchFamily="34" charset="0"/>
              <a:buChar char="•"/>
            </a:pPr>
            <a:r>
              <a:rPr lang="it-IT" sz="1600" dirty="0" smtClean="0">
                <a:solidFill>
                  <a:srgbClr val="000000"/>
                </a:solidFill>
                <a:latin typeface="Book Antiqua"/>
              </a:rPr>
              <a:t>se </a:t>
            </a:r>
            <a:r>
              <a:rPr lang="it-IT" sz="1600" dirty="0">
                <a:solidFill>
                  <a:srgbClr val="000000"/>
                </a:solidFill>
                <a:latin typeface="Book Antiqua"/>
              </a:rPr>
              <a:t>ha fumato e se continua a </a:t>
            </a:r>
            <a:r>
              <a:rPr lang="it-IT" sz="1600" dirty="0" smtClean="0">
                <a:solidFill>
                  <a:srgbClr val="000000"/>
                </a:solidFill>
                <a:latin typeface="Book Antiqua"/>
              </a:rPr>
              <a:t>fumare (</a:t>
            </a:r>
            <a:r>
              <a:rPr lang="it-IT" sz="1600" dirty="0" err="1" smtClean="0">
                <a:solidFill>
                  <a:srgbClr val="000000"/>
                </a:solidFill>
                <a:latin typeface="Book Antiqua"/>
              </a:rPr>
              <a:t>minimal</a:t>
            </a:r>
            <a:r>
              <a:rPr lang="it-IT" sz="1600" dirty="0" smtClean="0">
                <a:solidFill>
                  <a:srgbClr val="000000"/>
                </a:solidFill>
                <a:latin typeface="Book Antiqua"/>
              </a:rPr>
              <a:t> </a:t>
            </a:r>
            <a:r>
              <a:rPr lang="it-IT" sz="1600" dirty="0" err="1" smtClean="0">
                <a:solidFill>
                  <a:srgbClr val="000000"/>
                </a:solidFill>
                <a:latin typeface="Book Antiqua"/>
              </a:rPr>
              <a:t>advice</a:t>
            </a:r>
            <a:r>
              <a:rPr lang="it-IT" sz="1600" dirty="0" smtClean="0">
                <a:solidFill>
                  <a:srgbClr val="000000"/>
                </a:solidFill>
                <a:latin typeface="Book Antiqua"/>
              </a:rPr>
              <a:t>) </a:t>
            </a:r>
          </a:p>
          <a:p>
            <a:pPr marL="285750" indent="-285750">
              <a:buFont typeface="Arial" panose="020B0604020202020204" pitchFamily="34" charset="0"/>
              <a:buChar char="•"/>
            </a:pPr>
            <a:r>
              <a:rPr lang="it-IT" sz="1600" dirty="0" smtClean="0">
                <a:solidFill>
                  <a:srgbClr val="000000"/>
                </a:solidFill>
                <a:latin typeface="Book Antiqua"/>
              </a:rPr>
              <a:t>se </a:t>
            </a:r>
            <a:r>
              <a:rPr lang="it-IT" sz="1600" dirty="0">
                <a:solidFill>
                  <a:srgbClr val="000000"/>
                </a:solidFill>
                <a:latin typeface="Book Antiqua"/>
              </a:rPr>
              <a:t>ha sintomi cronici (tosse, catarro) </a:t>
            </a:r>
            <a:endParaRPr lang="it-IT" sz="1600" dirty="0" smtClean="0">
              <a:solidFill>
                <a:srgbClr val="000000"/>
              </a:solidFill>
              <a:latin typeface="Book Antiqua"/>
            </a:endParaRPr>
          </a:p>
          <a:p>
            <a:pPr marL="285750" indent="-285750">
              <a:buFont typeface="Arial" panose="020B0604020202020204" pitchFamily="34" charset="0"/>
              <a:buChar char="•"/>
            </a:pPr>
            <a:r>
              <a:rPr lang="it-IT" sz="1600" dirty="0" smtClean="0">
                <a:solidFill>
                  <a:srgbClr val="000000"/>
                </a:solidFill>
                <a:latin typeface="Book Antiqua"/>
              </a:rPr>
              <a:t>se </a:t>
            </a:r>
            <a:r>
              <a:rPr lang="it-IT" sz="1600" dirty="0">
                <a:solidFill>
                  <a:srgbClr val="000000"/>
                </a:solidFill>
                <a:latin typeface="Book Antiqua"/>
              </a:rPr>
              <a:t>ha affanno dopo uno sforzo </a:t>
            </a:r>
            <a:endParaRPr lang="it-IT" sz="1600" dirty="0" smtClean="0">
              <a:solidFill>
                <a:srgbClr val="000000"/>
              </a:solidFill>
              <a:latin typeface="Book Antiqua"/>
            </a:endParaRPr>
          </a:p>
          <a:p>
            <a:pPr marL="285750" indent="-285750">
              <a:buFont typeface="Arial" panose="020B0604020202020204" pitchFamily="34" charset="0"/>
              <a:buChar char="•"/>
            </a:pPr>
            <a:r>
              <a:rPr lang="it-IT" sz="1600" dirty="0" smtClean="0">
                <a:solidFill>
                  <a:srgbClr val="000000"/>
                </a:solidFill>
                <a:latin typeface="Book Antiqua"/>
              </a:rPr>
              <a:t>se </a:t>
            </a:r>
            <a:r>
              <a:rPr lang="it-IT" sz="1600" dirty="0">
                <a:solidFill>
                  <a:srgbClr val="000000"/>
                </a:solidFill>
                <a:latin typeface="Book Antiqua"/>
              </a:rPr>
              <a:t>soffre spesso di bronchite </a:t>
            </a:r>
            <a:endParaRPr lang="it-IT" sz="1600" dirty="0" smtClean="0">
              <a:solidFill>
                <a:srgbClr val="000000"/>
              </a:solidFill>
              <a:latin typeface="Book Antiqua"/>
            </a:endParaRPr>
          </a:p>
          <a:p>
            <a:pPr marL="285750" indent="-285750">
              <a:buFont typeface="Arial" panose="020B0604020202020204" pitchFamily="34" charset="0"/>
              <a:buChar char="•"/>
            </a:pPr>
            <a:r>
              <a:rPr lang="it-IT" sz="1600" dirty="0" smtClean="0">
                <a:solidFill>
                  <a:srgbClr val="000000"/>
                </a:solidFill>
                <a:latin typeface="Book Antiqua"/>
              </a:rPr>
              <a:t>accertarsi </a:t>
            </a:r>
            <a:r>
              <a:rPr lang="it-IT" sz="1600" dirty="0">
                <a:solidFill>
                  <a:srgbClr val="000000"/>
                </a:solidFill>
                <a:latin typeface="Book Antiqua"/>
              </a:rPr>
              <a:t>se il paziente è al corrente della funzione del farmaco che gli è stato </a:t>
            </a:r>
            <a:r>
              <a:rPr lang="it-IT" sz="1600" dirty="0" smtClean="0">
                <a:solidFill>
                  <a:srgbClr val="000000"/>
                </a:solidFill>
                <a:latin typeface="Book Antiqua"/>
              </a:rPr>
              <a:t>prescritto</a:t>
            </a:r>
          </a:p>
          <a:p>
            <a:pPr marL="285750" indent="-285750">
              <a:buFont typeface="Arial" panose="020B0604020202020204" pitchFamily="34" charset="0"/>
              <a:buChar char="•"/>
            </a:pPr>
            <a:r>
              <a:rPr lang="it-IT" sz="1600" dirty="0" smtClean="0">
                <a:solidFill>
                  <a:srgbClr val="000000"/>
                </a:solidFill>
                <a:latin typeface="Book Antiqua"/>
              </a:rPr>
              <a:t>verificare </a:t>
            </a:r>
            <a:r>
              <a:rPr lang="it-IT" sz="1600" dirty="0">
                <a:solidFill>
                  <a:srgbClr val="000000"/>
                </a:solidFill>
                <a:latin typeface="Book Antiqua"/>
              </a:rPr>
              <a:t>se ha </a:t>
            </a:r>
            <a:r>
              <a:rPr lang="it-IT" sz="1600" dirty="0" smtClean="0">
                <a:solidFill>
                  <a:srgbClr val="000000"/>
                </a:solidFill>
                <a:latin typeface="Book Antiqua"/>
              </a:rPr>
              <a:t>già effettuato </a:t>
            </a:r>
            <a:r>
              <a:rPr lang="it-IT" sz="1600" dirty="0">
                <a:solidFill>
                  <a:srgbClr val="000000"/>
                </a:solidFill>
                <a:latin typeface="Book Antiqua"/>
              </a:rPr>
              <a:t>una spirometria (di solito il 50% non l’ha fatto) </a:t>
            </a:r>
          </a:p>
          <a:p>
            <a:endParaRPr lang="it-IT" dirty="0"/>
          </a:p>
        </p:txBody>
      </p:sp>
      <p:pic>
        <p:nvPicPr>
          <p:cNvPr id="10" name="Picture 2" descr="http://ts1.mm.bing.net/th?id=HN.608015044278223696&amp;pid=15.1&amp;H=84&amp;W=160">
            <a:hlinkClick r:id="rId2"/>
          </p:cNvPr>
          <p:cNvPicPr>
            <a:picLocks noChangeAspect="1" noChangeArrowheads="1"/>
          </p:cNvPicPr>
          <p:nvPr/>
        </p:nvPicPr>
        <p:blipFill>
          <a:blip r:embed="rId3" cstate="print"/>
          <a:srcRect/>
          <a:stretch>
            <a:fillRect/>
          </a:stretch>
        </p:blipFill>
        <p:spPr bwMode="auto">
          <a:xfrm>
            <a:off x="6012160" y="3284984"/>
            <a:ext cx="2736304" cy="1447838"/>
          </a:xfrm>
          <a:prstGeom prst="rect">
            <a:avLst/>
          </a:prstGeom>
          <a:ln>
            <a:noFill/>
          </a:ln>
          <a:effectLst>
            <a:glow rad="88900">
              <a:schemeClr val="accent1">
                <a:alpha val="61000"/>
              </a:schemeClr>
            </a:glow>
            <a:outerShdw blurRad="292100" dist="139700" dir="2700000" algn="tl" rotWithShape="0">
              <a:srgbClr val="333333">
                <a:alpha val="65000"/>
              </a:srgbClr>
            </a:outerShdw>
            <a:softEdge rad="63500"/>
          </a:effectLst>
        </p:spPr>
      </p:pic>
    </p:spTree>
    <p:extLst>
      <p:ext uri="{BB962C8B-B14F-4D97-AF65-F5344CB8AC3E}">
        <p14:creationId xmlns:p14="http://schemas.microsoft.com/office/powerpoint/2010/main" val="23513763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000"/>
                                        <p:tgtEl>
                                          <p:spTgt spid="4">
                                            <p:txEl>
                                              <p:pRg st="3" end="3"/>
                                            </p:txEl>
                                          </p:spTgt>
                                        </p:tgtEl>
                                      </p:cBhvr>
                                    </p:animEffect>
                                  </p:childTnLst>
                                </p:cTn>
                              </p:par>
                            </p:childTnLst>
                          </p:cTn>
                        </p:par>
                        <p:par>
                          <p:cTn id="16" fill="hold">
                            <p:stCondLst>
                              <p:cond delay="3750"/>
                            </p:stCondLst>
                            <p:childTnLst>
                              <p:par>
                                <p:cTn id="17" presetID="10" presetClass="entr" presetSubtype="0" fill="hold" grpId="0" nodeType="afterEffect">
                                  <p:stCondLst>
                                    <p:cond delay="25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childTnLst>
                                </p:cTn>
                              </p:par>
                            </p:childTnLst>
                          </p:cTn>
                        </p:par>
                        <p:par>
                          <p:cTn id="20" fill="hold">
                            <p:stCondLst>
                              <p:cond delay="5000"/>
                            </p:stCondLst>
                            <p:childTnLst>
                              <p:par>
                                <p:cTn id="21" presetID="10" presetClass="entr" presetSubtype="0" fill="hold" grpId="0" nodeType="afterEffect">
                                  <p:stCondLst>
                                    <p:cond delay="25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1000"/>
                                        <p:tgtEl>
                                          <p:spTgt spid="4">
                                            <p:txEl>
                                              <p:pRg st="5" end="5"/>
                                            </p:txEl>
                                          </p:spTgt>
                                        </p:tgtEl>
                                      </p:cBhvr>
                                    </p:animEffect>
                                  </p:childTnLst>
                                </p:cTn>
                              </p:par>
                            </p:childTnLst>
                          </p:cTn>
                        </p:par>
                        <p:par>
                          <p:cTn id="24" fill="hold">
                            <p:stCondLst>
                              <p:cond delay="6250"/>
                            </p:stCondLst>
                            <p:childTnLst>
                              <p:par>
                                <p:cTn id="25" presetID="10" presetClass="entr" presetSubtype="0" fill="hold" grpId="0" nodeType="afterEffect">
                                  <p:stCondLst>
                                    <p:cond delay="25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1000"/>
                                        <p:tgtEl>
                                          <p:spTgt spid="4">
                                            <p:txEl>
                                              <p:pRg st="6" end="6"/>
                                            </p:txEl>
                                          </p:spTgt>
                                        </p:tgtEl>
                                      </p:cBhvr>
                                    </p:animEffect>
                                  </p:childTnLst>
                                </p:cTn>
                              </p:par>
                            </p:childTnLst>
                          </p:cTn>
                        </p:par>
                        <p:par>
                          <p:cTn id="28" fill="hold">
                            <p:stCondLst>
                              <p:cond delay="7500"/>
                            </p:stCondLst>
                            <p:childTnLst>
                              <p:par>
                                <p:cTn id="29" presetID="10" presetClass="entr" presetSubtype="0" fill="hold" grpId="0" nodeType="afterEffect">
                                  <p:stCondLst>
                                    <p:cond delay="25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282154"/>
          </a:xfrm>
          <a:solidFill>
            <a:schemeClr val="accent1">
              <a:lumMod val="20000"/>
              <a:lumOff val="80000"/>
            </a:schemeClr>
          </a:solidFill>
          <a:ln w="19050">
            <a:solidFill>
              <a:schemeClr val="tx2">
                <a:lumMod val="75000"/>
              </a:schemeClr>
            </a:solidFill>
          </a:ln>
        </p:spPr>
        <p:txBody>
          <a:bodyPr>
            <a:noAutofit/>
          </a:bodyPr>
          <a:lstStyle/>
          <a:p>
            <a:r>
              <a:rPr lang="it-IT" sz="2800" b="1" u="sng" dirty="0">
                <a:solidFill>
                  <a:srgbClr val="000000"/>
                </a:solidFill>
                <a:latin typeface="Book Antiqua"/>
              </a:rPr>
              <a:t>A questo punto è strategico e molto importante prestare </a:t>
            </a:r>
            <a:r>
              <a:rPr lang="it-IT" sz="2800" b="1" u="sng" dirty="0" smtClean="0">
                <a:solidFill>
                  <a:srgbClr val="000000"/>
                </a:solidFill>
                <a:latin typeface="Book Antiqua"/>
              </a:rPr>
              <a:t>attenzione, e sentirsi con il medico curante </a:t>
            </a:r>
            <a:endParaRPr lang="it-IT" sz="2800" u="sng" dirty="0"/>
          </a:p>
        </p:txBody>
      </p:sp>
      <p:sp>
        <p:nvSpPr>
          <p:cNvPr id="3" name="Segnaposto contenuto 2"/>
          <p:cNvSpPr>
            <a:spLocks noGrp="1"/>
          </p:cNvSpPr>
          <p:nvPr>
            <p:ph idx="1"/>
          </p:nvPr>
        </p:nvSpPr>
        <p:spPr/>
        <p:txBody>
          <a:bodyPr>
            <a:normAutofit/>
          </a:bodyPr>
          <a:lstStyle/>
          <a:p>
            <a:endParaRPr lang="it-IT" sz="2200" dirty="0" smtClean="0">
              <a:solidFill>
                <a:srgbClr val="000000"/>
              </a:solidFill>
              <a:latin typeface="Book Antiqua"/>
            </a:endParaRPr>
          </a:p>
          <a:p>
            <a:r>
              <a:rPr lang="it-IT" sz="2200" dirty="0" smtClean="0">
                <a:solidFill>
                  <a:srgbClr val="000000"/>
                </a:solidFill>
                <a:latin typeface="Book Antiqua"/>
              </a:rPr>
              <a:t>1</a:t>
            </a:r>
            <a:r>
              <a:rPr lang="it-IT" sz="2200" dirty="0">
                <a:solidFill>
                  <a:srgbClr val="000000"/>
                </a:solidFill>
                <a:latin typeface="Book Antiqua"/>
              </a:rPr>
              <a:t>. Evento unico acuto </a:t>
            </a:r>
          </a:p>
          <a:p>
            <a:r>
              <a:rPr lang="it-IT" sz="2200" dirty="0">
                <a:solidFill>
                  <a:srgbClr val="000000"/>
                </a:solidFill>
                <a:latin typeface="Book Antiqua"/>
              </a:rPr>
              <a:t>2. Inizio di una terapia respiratoria cronica (da fare con pochi pazienti con attenzione particolare) </a:t>
            </a:r>
          </a:p>
          <a:p>
            <a:r>
              <a:rPr lang="it-IT" sz="2200" dirty="0">
                <a:solidFill>
                  <a:srgbClr val="000000"/>
                </a:solidFill>
                <a:latin typeface="Book Antiqua"/>
              </a:rPr>
              <a:t>3. Terapia respiratoria cronica </a:t>
            </a:r>
            <a:endParaRPr lang="it-IT" sz="2200" dirty="0" smtClean="0">
              <a:solidFill>
                <a:srgbClr val="000000"/>
              </a:solidFill>
              <a:latin typeface="Book Antiqua"/>
            </a:endParaRPr>
          </a:p>
          <a:p>
            <a:pPr marL="0" indent="0">
              <a:buNone/>
            </a:pPr>
            <a:endParaRPr lang="it-IT" sz="2200" dirty="0" smtClean="0">
              <a:solidFill>
                <a:srgbClr val="000000"/>
              </a:solidFill>
              <a:latin typeface="Book Antiqua"/>
            </a:endParaRPr>
          </a:p>
          <a:p>
            <a:pPr marL="0" indent="0" algn="just">
              <a:buNone/>
            </a:pPr>
            <a:r>
              <a:rPr lang="it-IT" sz="2400" dirty="0">
                <a:solidFill>
                  <a:srgbClr val="000000"/>
                </a:solidFill>
                <a:latin typeface="Book Antiqua"/>
              </a:rPr>
              <a:t>Il farmacista se ritiene che debba essere effettuata una diagnosi più approfondita, invita il paziente a recarsi dal medico, ripetendo al medico le stesse cose raccontate al farmacista</a:t>
            </a:r>
            <a:r>
              <a:rPr lang="it-IT" sz="2400" dirty="0" smtClean="0">
                <a:solidFill>
                  <a:srgbClr val="000000"/>
                </a:solidFill>
                <a:latin typeface="Book Antiqua"/>
              </a:rPr>
              <a:t>.</a:t>
            </a:r>
            <a:endParaRPr lang="it-IT" sz="2200" dirty="0">
              <a:solidFill>
                <a:srgbClr val="000000"/>
              </a:solidFill>
              <a:latin typeface="Book Antiqua"/>
            </a:endParaRPr>
          </a:p>
          <a:p>
            <a:pPr marL="0" indent="0">
              <a:buNone/>
            </a:pPr>
            <a:endParaRPr lang="it-IT" sz="2400" dirty="0">
              <a:solidFill>
                <a:srgbClr val="000000"/>
              </a:solidFill>
              <a:latin typeface="Book Antiqua"/>
            </a:endParaRPr>
          </a:p>
        </p:txBody>
      </p:sp>
    </p:spTree>
    <p:extLst>
      <p:ext uri="{BB962C8B-B14F-4D97-AF65-F5344CB8AC3E}">
        <p14:creationId xmlns:p14="http://schemas.microsoft.com/office/powerpoint/2010/main" val="20898867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3750"/>
                            </p:stCondLst>
                            <p:childTnLst>
                              <p:par>
                                <p:cTn id="17" presetID="10" presetClass="entr" presetSubtype="0" fill="hold" grpId="0" nodeType="afterEffect">
                                  <p:stCondLst>
                                    <p:cond delay="25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229600" cy="3010346"/>
          </a:xfrm>
        </p:spPr>
        <p:txBody>
          <a:bodyPr>
            <a:noAutofit/>
          </a:bodyPr>
          <a:lstStyle/>
          <a:p>
            <a:pPr algn="l"/>
            <a:r>
              <a:rPr lang="it-IT" sz="2400" b="1" dirty="0" smtClean="0">
                <a:solidFill>
                  <a:srgbClr val="000000"/>
                </a:solidFill>
                <a:latin typeface="Book Antiqua"/>
              </a:rPr>
              <a:t/>
            </a:r>
            <a:br>
              <a:rPr lang="it-IT" sz="2400" b="1" dirty="0" smtClean="0">
                <a:solidFill>
                  <a:srgbClr val="000000"/>
                </a:solidFill>
                <a:latin typeface="Book Antiqua"/>
              </a:rPr>
            </a:br>
            <a:r>
              <a:rPr lang="it-IT" sz="2400" b="1" dirty="0">
                <a:solidFill>
                  <a:srgbClr val="000000"/>
                </a:solidFill>
                <a:latin typeface="Book Antiqua"/>
              </a:rPr>
              <a:t/>
            </a:r>
            <a:br>
              <a:rPr lang="it-IT" sz="2400" b="1" dirty="0">
                <a:solidFill>
                  <a:srgbClr val="000000"/>
                </a:solidFill>
                <a:latin typeface="Book Antiqua"/>
              </a:rPr>
            </a:br>
            <a:r>
              <a:rPr lang="it-IT" sz="2400" b="1" dirty="0" smtClean="0">
                <a:solidFill>
                  <a:srgbClr val="000000"/>
                </a:solidFill>
                <a:latin typeface="Book Antiqua"/>
              </a:rPr>
              <a:t>1) EVENTO UNICO ACUTO</a:t>
            </a:r>
            <a:br>
              <a:rPr lang="it-IT" sz="2400" b="1" dirty="0" smtClean="0">
                <a:solidFill>
                  <a:srgbClr val="000000"/>
                </a:solidFill>
                <a:latin typeface="Book Antiqua"/>
              </a:rPr>
            </a:br>
            <a:r>
              <a:rPr lang="it-IT" sz="2400" b="1" dirty="0" smtClean="0">
                <a:solidFill>
                  <a:srgbClr val="000000"/>
                </a:solidFill>
                <a:latin typeface="Book Antiqua"/>
              </a:rPr>
              <a:t/>
            </a:r>
            <a:br>
              <a:rPr lang="it-IT" sz="2400" b="1" dirty="0" smtClean="0">
                <a:solidFill>
                  <a:srgbClr val="000000"/>
                </a:solidFill>
                <a:latin typeface="Book Antiqua"/>
              </a:rPr>
            </a:br>
            <a:r>
              <a:rPr lang="it-IT" sz="2400" b="1" dirty="0" smtClean="0">
                <a:solidFill>
                  <a:srgbClr val="000000"/>
                </a:solidFill>
                <a:latin typeface="Book Antiqua"/>
              </a:rPr>
              <a:t>2) CON </a:t>
            </a:r>
            <a:r>
              <a:rPr lang="it-IT" sz="2400" b="1" dirty="0">
                <a:solidFill>
                  <a:srgbClr val="000000"/>
                </a:solidFill>
                <a:latin typeface="Book Antiqua"/>
              </a:rPr>
              <a:t>PRESCRIZIONE DI </a:t>
            </a:r>
            <a:r>
              <a:rPr lang="it-IT" sz="2400" b="1" dirty="0" smtClean="0">
                <a:solidFill>
                  <a:srgbClr val="000000"/>
                </a:solidFill>
                <a:latin typeface="Book Antiqua"/>
              </a:rPr>
              <a:t>TERAPIA RESPIRATORIA</a:t>
            </a:r>
            <a:br>
              <a:rPr lang="it-IT" sz="2400" b="1" dirty="0" smtClean="0">
                <a:solidFill>
                  <a:srgbClr val="000000"/>
                </a:solidFill>
                <a:latin typeface="Book Antiqua"/>
              </a:rPr>
            </a:br>
            <a:r>
              <a:rPr lang="it-IT" sz="2400" b="1" dirty="0" smtClean="0">
                <a:solidFill>
                  <a:srgbClr val="000000"/>
                </a:solidFill>
                <a:latin typeface="Book Antiqua"/>
              </a:rPr>
              <a:t> </a:t>
            </a:r>
            <a:r>
              <a:rPr lang="it-IT" sz="2400" dirty="0" smtClean="0">
                <a:solidFill>
                  <a:srgbClr val="000000"/>
                </a:solidFill>
                <a:latin typeface="Book Antiqua"/>
              </a:rPr>
              <a:t>→ </a:t>
            </a:r>
            <a:r>
              <a:rPr lang="it-IT" sz="2400" dirty="0">
                <a:solidFill>
                  <a:srgbClr val="000000"/>
                </a:solidFill>
                <a:latin typeface="Book Antiqua"/>
              </a:rPr>
              <a:t>è la prima volta che prende questo farmaco? </a:t>
            </a:r>
            <a:br>
              <a:rPr lang="it-IT" sz="2400" dirty="0">
                <a:solidFill>
                  <a:srgbClr val="000000"/>
                </a:solidFill>
                <a:latin typeface="Book Antiqua"/>
              </a:rPr>
            </a:br>
            <a:r>
              <a:rPr lang="it-IT" sz="2400" dirty="0" smtClean="0">
                <a:solidFill>
                  <a:srgbClr val="000000"/>
                </a:solidFill>
                <a:latin typeface="Book Antiqua"/>
              </a:rPr>
              <a:t>→ </a:t>
            </a:r>
            <a:r>
              <a:rPr lang="it-IT" sz="2400" dirty="0">
                <a:solidFill>
                  <a:srgbClr val="000000"/>
                </a:solidFill>
                <a:latin typeface="Book Antiqua"/>
              </a:rPr>
              <a:t>verificare se il paziente è consapevole dell’inizio di una </a:t>
            </a:r>
            <a:r>
              <a:rPr lang="it-IT" sz="2400" b="1" dirty="0">
                <a:solidFill>
                  <a:srgbClr val="000000"/>
                </a:solidFill>
                <a:latin typeface="Book Antiqua"/>
              </a:rPr>
              <a:t>terapia “lunga” </a:t>
            </a:r>
            <a:r>
              <a:rPr lang="it-IT" sz="2400" b="1" dirty="0" smtClean="0">
                <a:solidFill>
                  <a:srgbClr val="000000"/>
                </a:solidFill>
                <a:latin typeface="Book Antiqua"/>
              </a:rPr>
              <a:t/>
            </a:r>
            <a:br>
              <a:rPr lang="it-IT" sz="2400" b="1" dirty="0" smtClean="0">
                <a:solidFill>
                  <a:srgbClr val="000000"/>
                </a:solidFill>
                <a:latin typeface="Book Antiqua"/>
              </a:rPr>
            </a:br>
            <a:r>
              <a:rPr lang="it-IT" sz="2400" b="1" dirty="0" smtClean="0">
                <a:solidFill>
                  <a:srgbClr val="000000"/>
                </a:solidFill>
                <a:latin typeface="Book Antiqua"/>
              </a:rPr>
              <a:t/>
            </a:r>
            <a:br>
              <a:rPr lang="it-IT" sz="2400" b="1" dirty="0" smtClean="0">
                <a:solidFill>
                  <a:srgbClr val="000000"/>
                </a:solidFill>
                <a:latin typeface="Book Antiqua"/>
              </a:rPr>
            </a:br>
            <a:r>
              <a:rPr lang="it-IT" sz="2400" dirty="0" smtClean="0">
                <a:solidFill>
                  <a:srgbClr val="000000"/>
                </a:solidFill>
                <a:latin typeface="Book Antiqua"/>
              </a:rPr>
              <a:t>In questo caso dare assistenza e fare educazione/ formazione</a:t>
            </a:r>
            <a:r>
              <a:rPr lang="it-IT" sz="2800" dirty="0">
                <a:solidFill>
                  <a:srgbClr val="000000"/>
                </a:solidFill>
                <a:latin typeface="Book Antiqua"/>
              </a:rPr>
              <a:t/>
            </a:r>
            <a:br>
              <a:rPr lang="it-IT" sz="2800" dirty="0">
                <a:solidFill>
                  <a:srgbClr val="000000"/>
                </a:solidFill>
                <a:latin typeface="Book Antiqua"/>
              </a:rPr>
            </a:br>
            <a:endParaRPr lang="it-IT" sz="2800" dirty="0"/>
          </a:p>
        </p:txBody>
      </p:sp>
      <p:sp>
        <p:nvSpPr>
          <p:cNvPr id="3" name="Segnaposto contenuto 2"/>
          <p:cNvSpPr>
            <a:spLocks noGrp="1"/>
          </p:cNvSpPr>
          <p:nvPr>
            <p:ph idx="1"/>
          </p:nvPr>
        </p:nvSpPr>
        <p:spPr>
          <a:xfrm>
            <a:off x="467544" y="3893763"/>
            <a:ext cx="8229600" cy="2625155"/>
          </a:xfrm>
        </p:spPr>
        <p:txBody>
          <a:bodyPr>
            <a:normAutofit/>
          </a:bodyPr>
          <a:lstStyle/>
          <a:p>
            <a:pPr marL="0" indent="0">
              <a:buNone/>
            </a:pPr>
            <a:r>
              <a:rPr lang="it-IT" sz="2400" b="1" dirty="0" smtClean="0">
                <a:solidFill>
                  <a:srgbClr val="000000"/>
                </a:solidFill>
                <a:latin typeface="Book Antiqua"/>
              </a:rPr>
              <a:t>3) RIPETIZIONE </a:t>
            </a:r>
            <a:r>
              <a:rPr lang="it-IT" sz="2400" b="1" dirty="0">
                <a:solidFill>
                  <a:srgbClr val="000000"/>
                </a:solidFill>
                <a:latin typeface="Book Antiqua"/>
              </a:rPr>
              <a:t>DI TERAPIA RESPIRATORIA. </a:t>
            </a:r>
            <a:endParaRPr lang="it-IT" sz="2400" dirty="0">
              <a:solidFill>
                <a:srgbClr val="000000"/>
              </a:solidFill>
              <a:latin typeface="Book Antiqua"/>
            </a:endParaRPr>
          </a:p>
          <a:p>
            <a:pPr marL="0" indent="0">
              <a:buNone/>
            </a:pPr>
            <a:r>
              <a:rPr lang="it-IT" sz="2400" dirty="0">
                <a:solidFill>
                  <a:srgbClr val="000000"/>
                </a:solidFill>
                <a:latin typeface="Book Antiqua"/>
                <a:ea typeface="+mj-ea"/>
                <a:cs typeface="+mj-cs"/>
              </a:rPr>
              <a:t>→ </a:t>
            </a:r>
            <a:r>
              <a:rPr lang="it-IT" sz="2400" dirty="0" smtClean="0">
                <a:solidFill>
                  <a:srgbClr val="000000"/>
                </a:solidFill>
                <a:latin typeface="Book Antiqua"/>
              </a:rPr>
              <a:t>Verificare </a:t>
            </a:r>
            <a:r>
              <a:rPr lang="it-IT" sz="2400" dirty="0">
                <a:solidFill>
                  <a:srgbClr val="000000"/>
                </a:solidFill>
                <a:latin typeface="Book Antiqua"/>
              </a:rPr>
              <a:t>se il paziente è consapevole della sua terapia in corso. </a:t>
            </a:r>
            <a:endParaRPr lang="it-IT" sz="2400" dirty="0" smtClean="0">
              <a:solidFill>
                <a:srgbClr val="000000"/>
              </a:solidFill>
              <a:latin typeface="Book Antiqua"/>
            </a:endParaRPr>
          </a:p>
          <a:p>
            <a:pPr marL="0" indent="0">
              <a:buNone/>
            </a:pPr>
            <a:r>
              <a:rPr lang="it-IT" sz="2400" dirty="0" smtClean="0">
                <a:solidFill>
                  <a:srgbClr val="000000"/>
                </a:solidFill>
                <a:latin typeface="Book Antiqua"/>
              </a:rPr>
              <a:t>In </a:t>
            </a:r>
            <a:r>
              <a:rPr lang="it-IT" sz="2400" dirty="0">
                <a:solidFill>
                  <a:srgbClr val="000000"/>
                </a:solidFill>
                <a:latin typeface="Book Antiqua"/>
              </a:rPr>
              <a:t>questo caso dare assistenza e </a:t>
            </a:r>
            <a:r>
              <a:rPr lang="it-IT" sz="2400" dirty="0" smtClean="0">
                <a:solidFill>
                  <a:srgbClr val="000000"/>
                </a:solidFill>
                <a:latin typeface="Book Antiqua"/>
              </a:rPr>
              <a:t>fare educazione/formazione </a:t>
            </a:r>
            <a:endParaRPr lang="it-IT" sz="2400" dirty="0"/>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038" y="2348880"/>
            <a:ext cx="1410887" cy="1685966"/>
          </a:xfrm>
          <a:prstGeom prst="rect">
            <a:avLst/>
          </a:prstGeom>
          <a:effectLst>
            <a:glow rad="177800">
              <a:schemeClr val="accent1">
                <a:alpha val="95000"/>
              </a:schemeClr>
            </a:glow>
            <a:softEdge rad="38100"/>
          </a:effectLst>
        </p:spPr>
      </p:pic>
    </p:spTree>
    <p:extLst>
      <p:ext uri="{BB962C8B-B14F-4D97-AF65-F5344CB8AC3E}">
        <p14:creationId xmlns:p14="http://schemas.microsoft.com/office/powerpoint/2010/main" val="30140623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179512" y="274638"/>
            <a:ext cx="8784976" cy="1642194"/>
          </a:xfrm>
          <a:ln>
            <a:solidFill>
              <a:schemeClr val="tx1"/>
            </a:solidFill>
          </a:ln>
        </p:spPr>
        <p:txBody>
          <a:bodyPr>
            <a:normAutofit fontScale="90000"/>
          </a:bodyPr>
          <a:lstStyle/>
          <a:p>
            <a:r>
              <a:rPr lang="it-IT" sz="2800" b="1" dirty="0" smtClean="0">
                <a:latin typeface="Arial" panose="020B0604020202020204" pitchFamily="34" charset="0"/>
                <a:cs typeface="Arial" panose="020B0604020202020204" pitchFamily="34" charset="0"/>
              </a:rPr>
              <a:t>In Italia fuma il 22% della popolazione.</a:t>
            </a:r>
            <a:br>
              <a:rPr lang="it-IT" sz="2800" b="1" dirty="0" smtClean="0">
                <a:latin typeface="Arial" panose="020B0604020202020204" pitchFamily="34" charset="0"/>
                <a:cs typeface="Arial" panose="020B0604020202020204" pitchFamily="34" charset="0"/>
              </a:rPr>
            </a:br>
            <a:r>
              <a:rPr lang="it-IT" sz="2800" b="1" dirty="0" smtClean="0">
                <a:latin typeface="Arial" panose="020B0604020202020204" pitchFamily="34" charset="0"/>
                <a:cs typeface="Arial" panose="020B0604020202020204" pitchFamily="34" charset="0"/>
              </a:rPr>
              <a:t>Il fumo di sigaretta è la principale causa di BPCO.</a:t>
            </a:r>
            <a:br>
              <a:rPr lang="it-IT" sz="2800" b="1" dirty="0" smtClean="0">
                <a:latin typeface="Arial" panose="020B0604020202020204" pitchFamily="34" charset="0"/>
                <a:cs typeface="Arial" panose="020B0604020202020204" pitchFamily="34" charset="0"/>
              </a:rPr>
            </a:br>
            <a:r>
              <a:rPr lang="it-IT" sz="2800" b="1" dirty="0" smtClean="0">
                <a:solidFill>
                  <a:srgbClr val="C00000"/>
                </a:solidFill>
                <a:latin typeface="Arial" panose="020B0604020202020204" pitchFamily="34" charset="0"/>
                <a:cs typeface="Arial" panose="020B0604020202020204" pitchFamily="34" charset="0"/>
              </a:rPr>
              <a:t>Tutti gli operatori sanitari devono adoperarsi </a:t>
            </a:r>
            <a:br>
              <a:rPr lang="it-IT" sz="2800" b="1" dirty="0" smtClean="0">
                <a:solidFill>
                  <a:srgbClr val="C00000"/>
                </a:solidFill>
                <a:latin typeface="Arial" panose="020B0604020202020204" pitchFamily="34" charset="0"/>
                <a:cs typeface="Arial" panose="020B0604020202020204" pitchFamily="34" charset="0"/>
              </a:rPr>
            </a:br>
            <a:r>
              <a:rPr lang="it-IT" sz="2800" b="1" dirty="0" smtClean="0">
                <a:solidFill>
                  <a:srgbClr val="C00000"/>
                </a:solidFill>
                <a:latin typeface="Arial" panose="020B0604020202020204" pitchFamily="34" charset="0"/>
                <a:cs typeface="Arial" panose="020B0604020202020204" pitchFamily="34" charset="0"/>
              </a:rPr>
              <a:t>per aiutare i fumatori a smettere</a:t>
            </a:r>
            <a:endParaRPr lang="it-IT" sz="2800" b="1" dirty="0">
              <a:solidFill>
                <a:srgbClr val="C00000"/>
              </a:solidFill>
              <a:latin typeface="Arial" panose="020B0604020202020204" pitchFamily="34" charset="0"/>
              <a:cs typeface="Arial" panose="020B0604020202020204" pitchFamily="34" charset="0"/>
            </a:endParaRPr>
          </a:p>
        </p:txBody>
      </p:sp>
      <p:sp>
        <p:nvSpPr>
          <p:cNvPr id="4" name="Segnaposto contenuto 3"/>
          <p:cNvSpPr>
            <a:spLocks noGrp="1"/>
          </p:cNvSpPr>
          <p:nvPr>
            <p:ph sz="half" idx="1"/>
          </p:nvPr>
        </p:nvSpPr>
        <p:spPr>
          <a:xfrm>
            <a:off x="1403648" y="2141877"/>
            <a:ext cx="6707088" cy="1872208"/>
          </a:xfrm>
        </p:spPr>
        <p:txBody>
          <a:bodyPr>
            <a:normAutofit fontScale="92500"/>
          </a:bodyPr>
          <a:lstStyle/>
          <a:p>
            <a:pPr marL="0" indent="0">
              <a:buNone/>
            </a:pPr>
            <a:r>
              <a:rPr lang="it-IT" sz="3600" dirty="0" smtClean="0">
                <a:latin typeface="Arial" panose="020B0604020202020204" pitchFamily="34" charset="0"/>
                <a:cs typeface="Arial" panose="020B0604020202020204" pitchFamily="34" charset="0"/>
              </a:rPr>
              <a:t>Il primo approccio terapeutico si basa sulla riduzione dei fattori di rischio, principalmente il </a:t>
            </a:r>
            <a:r>
              <a:rPr lang="it-IT" sz="3600" b="1" dirty="0" smtClean="0">
                <a:solidFill>
                  <a:srgbClr val="0099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fumo</a:t>
            </a:r>
            <a:r>
              <a:rPr lang="it-IT"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it-IT" sz="3600" dirty="0">
              <a:latin typeface="Arial" panose="020B0604020202020204" pitchFamily="34" charset="0"/>
              <a:cs typeface="Arial" panose="020B0604020202020204" pitchFamily="34" charset="0"/>
            </a:endParaRPr>
          </a:p>
        </p:txBody>
      </p:sp>
      <p:sp>
        <p:nvSpPr>
          <p:cNvPr id="5" name="Segnaposto contenuto 4"/>
          <p:cNvSpPr>
            <a:spLocks noGrp="1"/>
          </p:cNvSpPr>
          <p:nvPr>
            <p:ph sz="half" idx="2"/>
          </p:nvPr>
        </p:nvSpPr>
        <p:spPr>
          <a:xfrm>
            <a:off x="1403648" y="3995017"/>
            <a:ext cx="5122912" cy="1681847"/>
          </a:xfrm>
          <a:solidFill>
            <a:schemeClr val="tx2">
              <a:lumMod val="40000"/>
              <a:lumOff val="60000"/>
            </a:schemeClr>
          </a:solidFill>
          <a:ln>
            <a:solidFill>
              <a:schemeClr val="tx2">
                <a:lumMod val="75000"/>
              </a:schemeClr>
            </a:solidFill>
          </a:ln>
        </p:spPr>
        <p:txBody>
          <a:bodyPr>
            <a:normAutofit fontScale="92500"/>
          </a:bodyPr>
          <a:lstStyle/>
          <a:p>
            <a:pPr marL="0" indent="0">
              <a:buNone/>
            </a:pPr>
            <a:r>
              <a:rPr lang="it-IT" sz="3600" dirty="0" smtClean="0"/>
              <a:t>Progetto con ASSL </a:t>
            </a:r>
            <a:r>
              <a:rPr lang="it-IT" sz="3600" dirty="0" err="1" smtClean="0"/>
              <a:t>Vallecamonica</a:t>
            </a:r>
            <a:r>
              <a:rPr lang="it-IT" sz="3600" dirty="0" smtClean="0"/>
              <a:t> – Mantova - Sondrio</a:t>
            </a:r>
            <a:endParaRPr lang="it-IT" sz="3600" dirty="0"/>
          </a:p>
        </p:txBody>
      </p:sp>
      <p:sp>
        <p:nvSpPr>
          <p:cNvPr id="7" name="Freccia circolare a destra 6"/>
          <p:cNvSpPr/>
          <p:nvPr/>
        </p:nvSpPr>
        <p:spPr>
          <a:xfrm>
            <a:off x="147544" y="3108829"/>
            <a:ext cx="1008112" cy="1216152"/>
          </a:xfrm>
          <a:prstGeom prst="curved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2050" name="Picture 2" descr="D:\Nuova cartella\fum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628" y="5157192"/>
            <a:ext cx="2270820" cy="1505652"/>
          </a:xfrm>
          <a:prstGeom prst="rect">
            <a:avLst/>
          </a:prstGeom>
          <a:noFill/>
          <a:effectLst>
            <a:glow rad="203200">
              <a:schemeClr val="tx1">
                <a:lumMod val="85000"/>
                <a:lumOff val="15000"/>
                <a:alpha val="90000"/>
              </a:schemeClr>
            </a:glow>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8708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64704"/>
            <a:ext cx="8229600" cy="1143000"/>
          </a:xfrm>
        </p:spPr>
        <p:txBody>
          <a:bodyPr>
            <a:noAutofit/>
          </a:bodyPr>
          <a:lstStyle/>
          <a:p>
            <a:r>
              <a:rPr lang="it-IT" sz="8800" b="1" dirty="0" smtClean="0">
                <a:solidFill>
                  <a:srgbClr val="FF0000"/>
                </a:solidFill>
              </a:rPr>
              <a:t>PREVENZIONE</a:t>
            </a:r>
            <a:endParaRPr lang="it-IT" sz="8800" b="1" dirty="0">
              <a:solidFill>
                <a:srgbClr val="FF0000"/>
              </a:solidFill>
            </a:endParaRPr>
          </a:p>
        </p:txBody>
      </p:sp>
      <p:sp>
        <p:nvSpPr>
          <p:cNvPr id="3" name="Segnaposto contenuto 2"/>
          <p:cNvSpPr>
            <a:spLocks noGrp="1"/>
          </p:cNvSpPr>
          <p:nvPr>
            <p:ph sz="half" idx="1"/>
          </p:nvPr>
        </p:nvSpPr>
        <p:spPr>
          <a:xfrm>
            <a:off x="680982" y="2780928"/>
            <a:ext cx="7782036" cy="748680"/>
          </a:xfrm>
        </p:spPr>
        <p:txBody>
          <a:bodyPr>
            <a:noAutofit/>
          </a:bodyPr>
          <a:lstStyle/>
          <a:p>
            <a:pPr marL="0" indent="0" algn="ctr">
              <a:buNone/>
            </a:pPr>
            <a:r>
              <a:rPr lang="it-IT" sz="8000" dirty="0" smtClean="0">
                <a:solidFill>
                  <a:srgbClr val="FF0000"/>
                </a:solidFill>
              </a:rPr>
              <a:t>Percorso formativo </a:t>
            </a:r>
            <a:endParaRPr lang="it-IT" sz="8000" dirty="0">
              <a:solidFill>
                <a:srgbClr val="FF0000"/>
              </a:solidFill>
            </a:endParaRPr>
          </a:p>
        </p:txBody>
      </p:sp>
    </p:spTree>
    <p:extLst>
      <p:ext uri="{BB962C8B-B14F-4D97-AF65-F5344CB8AC3E}">
        <p14:creationId xmlns:p14="http://schemas.microsoft.com/office/powerpoint/2010/main" val="28938573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4" y="0"/>
            <a:ext cx="8675687"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CasellaDiTesto 2"/>
          <p:cNvSpPr txBox="1">
            <a:spLocks noChangeArrowheads="1"/>
          </p:cNvSpPr>
          <p:nvPr/>
        </p:nvSpPr>
        <p:spPr bwMode="auto">
          <a:xfrm>
            <a:off x="3132138" y="692150"/>
            <a:ext cx="1655762" cy="369888"/>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solidFill>
                  <a:schemeClr val="bg1"/>
                </a:solidFill>
                <a:latin typeface="Gill Sans MT" pitchFamily="34" charset="0"/>
              </a:rPr>
              <a:t>Sondrio</a:t>
            </a:r>
          </a:p>
        </p:txBody>
      </p:sp>
      <p:sp>
        <p:nvSpPr>
          <p:cNvPr id="10244" name="CasellaDiTesto 3"/>
          <p:cNvSpPr txBox="1">
            <a:spLocks noChangeArrowheads="1"/>
          </p:cNvSpPr>
          <p:nvPr/>
        </p:nvSpPr>
        <p:spPr bwMode="auto">
          <a:xfrm>
            <a:off x="1474788" y="2830292"/>
            <a:ext cx="1657350" cy="64770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dirty="0">
                <a:solidFill>
                  <a:schemeClr val="bg1"/>
                </a:solidFill>
                <a:latin typeface="Gill Sans MT" pitchFamily="34" charset="0"/>
              </a:rPr>
              <a:t>Monza  e Brianza</a:t>
            </a:r>
          </a:p>
        </p:txBody>
      </p:sp>
      <p:sp>
        <p:nvSpPr>
          <p:cNvPr id="10245" name="CasellaDiTesto 4"/>
          <p:cNvSpPr txBox="1">
            <a:spLocks noChangeArrowheads="1"/>
          </p:cNvSpPr>
          <p:nvPr/>
        </p:nvSpPr>
        <p:spPr bwMode="auto">
          <a:xfrm>
            <a:off x="4427538" y="3716340"/>
            <a:ext cx="1657350" cy="369887"/>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chemeClr val="bg1"/>
                </a:solidFill>
                <a:latin typeface="Gill Sans MT" pitchFamily="34" charset="0"/>
              </a:rPr>
              <a:t>Mantova</a:t>
            </a:r>
          </a:p>
        </p:txBody>
      </p:sp>
      <p:sp>
        <p:nvSpPr>
          <p:cNvPr id="10246" name="CasellaDiTesto 5"/>
          <p:cNvSpPr txBox="1">
            <a:spLocks noChangeArrowheads="1"/>
          </p:cNvSpPr>
          <p:nvPr/>
        </p:nvSpPr>
        <p:spPr bwMode="auto">
          <a:xfrm>
            <a:off x="4932364" y="765177"/>
            <a:ext cx="2160587" cy="646113"/>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chemeClr val="bg1"/>
                </a:solidFill>
                <a:latin typeface="Gill Sans MT" pitchFamily="34" charset="0"/>
              </a:rPr>
              <a:t>Valle Camonica Sebino</a:t>
            </a:r>
          </a:p>
        </p:txBody>
      </p:sp>
      <p:sp>
        <p:nvSpPr>
          <p:cNvPr id="10247" name="CasellaDiTesto 6"/>
          <p:cNvSpPr txBox="1">
            <a:spLocks noChangeArrowheads="1"/>
          </p:cNvSpPr>
          <p:nvPr/>
        </p:nvSpPr>
        <p:spPr bwMode="auto">
          <a:xfrm>
            <a:off x="5508626" y="2636840"/>
            <a:ext cx="1655763" cy="369887"/>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chemeClr val="bg1"/>
                </a:solidFill>
                <a:latin typeface="Gill Sans MT" pitchFamily="34" charset="0"/>
              </a:rPr>
              <a:t>Brescia</a:t>
            </a:r>
          </a:p>
        </p:txBody>
      </p:sp>
      <p:sp>
        <p:nvSpPr>
          <p:cNvPr id="8" name="Ovale 7"/>
          <p:cNvSpPr/>
          <p:nvPr/>
        </p:nvSpPr>
        <p:spPr>
          <a:xfrm>
            <a:off x="4055158" y="1628777"/>
            <a:ext cx="288925" cy="2889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 name="Ovale 8"/>
          <p:cNvSpPr/>
          <p:nvPr/>
        </p:nvSpPr>
        <p:spPr>
          <a:xfrm>
            <a:off x="3624557" y="2526622"/>
            <a:ext cx="288925" cy="2889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Ovale 9"/>
          <p:cNvSpPr/>
          <p:nvPr/>
        </p:nvSpPr>
        <p:spPr>
          <a:xfrm>
            <a:off x="4572001" y="2205040"/>
            <a:ext cx="287338" cy="2873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Ovale 10"/>
          <p:cNvSpPr/>
          <p:nvPr/>
        </p:nvSpPr>
        <p:spPr>
          <a:xfrm>
            <a:off x="4643439" y="3141665"/>
            <a:ext cx="288925" cy="2873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Ovale 11"/>
          <p:cNvSpPr/>
          <p:nvPr/>
        </p:nvSpPr>
        <p:spPr>
          <a:xfrm>
            <a:off x="4643439" y="1557340"/>
            <a:ext cx="288925" cy="2873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14" name="Connettore 1 13"/>
          <p:cNvCxnSpPr/>
          <p:nvPr/>
        </p:nvCxnSpPr>
        <p:spPr>
          <a:xfrm flipV="1">
            <a:off x="3121319" y="2713833"/>
            <a:ext cx="503238" cy="2159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H="1" flipV="1">
            <a:off x="3959226" y="1062040"/>
            <a:ext cx="252413" cy="56673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V="1">
            <a:off x="4932364" y="1412875"/>
            <a:ext cx="503237" cy="2159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Connettore 1 17"/>
          <p:cNvCxnSpPr>
            <a:endCxn id="10247" idx="1"/>
          </p:cNvCxnSpPr>
          <p:nvPr/>
        </p:nvCxnSpPr>
        <p:spPr>
          <a:xfrm>
            <a:off x="4859339" y="2420938"/>
            <a:ext cx="649287" cy="40005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V="1">
            <a:off x="4787900" y="3357563"/>
            <a:ext cx="0" cy="4318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22" name="Rectangle 742"/>
          <p:cNvSpPr>
            <a:spLocks noChangeArrowheads="1"/>
          </p:cNvSpPr>
          <p:nvPr/>
        </p:nvSpPr>
        <p:spPr bwMode="auto">
          <a:xfrm>
            <a:off x="0" y="0"/>
            <a:ext cx="1248508" cy="6858000"/>
          </a:xfrm>
          <a:prstGeom prst="rect">
            <a:avLst/>
          </a:prstGeom>
          <a:blipFill dpi="0" rotWithShape="1">
            <a:blip r:embed="rId3" cstate="print">
              <a:alphaModFix amt="42000"/>
              <a:extLst>
                <a:ext uri="{BEBA8EAE-BF5A-486C-A8C5-ECC9F3942E4B}">
                  <a14:imgProps xmlns:a14="http://schemas.microsoft.com/office/drawing/2010/main">
                    <a14:imgLayer r:embed="rId4">
                      <a14:imgEffect>
                        <a14:brightnessContrast bright="46000"/>
                      </a14:imgEffect>
                    </a14:imgLayer>
                  </a14:imgProps>
                </a:ext>
              </a:extLst>
            </a:blip>
            <a:srcRect/>
            <a:tile tx="0" ty="0" sx="100000" sy="100000" flip="none" algn="tl"/>
          </a:blipFill>
          <a:ln w="9525">
            <a:noFill/>
            <a:miter lim="800000"/>
            <a:headEnd/>
            <a:tailEnd/>
          </a:ln>
        </p:spPr>
        <p:txBody>
          <a:bodyPr wrap="none" anchor="ctr"/>
          <a:lstStyle/>
          <a:p>
            <a:endParaRPr lang="it-IT"/>
          </a:p>
        </p:txBody>
      </p:sp>
    </p:spTree>
    <p:extLst>
      <p:ext uri="{BB962C8B-B14F-4D97-AF65-F5344CB8AC3E}">
        <p14:creationId xmlns:p14="http://schemas.microsoft.com/office/powerpoint/2010/main" val="8758977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egnaposto numero diapositiva 2"/>
          <p:cNvSpPr txBox="1">
            <a:spLocks noChangeArrowheads="1"/>
          </p:cNvSpPr>
          <p:nvPr/>
        </p:nvSpPr>
        <p:spPr bwMode="auto">
          <a:xfrm>
            <a:off x="8403982" y="6356351"/>
            <a:ext cx="693126" cy="365125"/>
          </a:xfrm>
          <a:prstGeom prst="rect">
            <a:avLst/>
          </a:prstGeom>
          <a:noFill/>
          <a:ln w="9525">
            <a:noFill/>
            <a:miter lim="800000"/>
            <a:headEnd/>
            <a:tailEnd/>
          </a:ln>
        </p:spPr>
        <p:txBody>
          <a:bodyPr anchor="ctr"/>
          <a:lstStyle/>
          <a:p>
            <a:pPr algn="r"/>
            <a:fld id="{4AA7A85B-B2AB-4C80-9B9F-CBE77A97A1D0}" type="slidenum">
              <a:rPr lang="en-US" sz="1200" b="1">
                <a:solidFill>
                  <a:srgbClr val="FFFFFF"/>
                </a:solidFill>
                <a:latin typeface="Calibri" pitchFamily="34" charset="0"/>
              </a:rPr>
              <a:pPr algn="r"/>
              <a:t>16</a:t>
            </a:fld>
            <a:endParaRPr lang="en-US" sz="1200" b="1">
              <a:solidFill>
                <a:srgbClr val="FFFFFF"/>
              </a:solidFill>
              <a:latin typeface="Calibri" pitchFamily="34" charset="0"/>
            </a:endParaRPr>
          </a:p>
        </p:txBody>
      </p:sp>
      <p:grpSp>
        <p:nvGrpSpPr>
          <p:cNvPr id="31774" name="Group 30"/>
          <p:cNvGrpSpPr>
            <a:grpSpLocks noChangeAspect="1"/>
          </p:cNvGrpSpPr>
          <p:nvPr/>
        </p:nvGrpSpPr>
        <p:grpSpPr bwMode="auto">
          <a:xfrm>
            <a:off x="716574" y="1570038"/>
            <a:ext cx="7961434" cy="5287962"/>
            <a:chOff x="2308" y="1462"/>
            <a:chExt cx="7202" cy="4388"/>
          </a:xfrm>
        </p:grpSpPr>
        <p:sp>
          <p:nvSpPr>
            <p:cNvPr id="31775" name="AutoShape 31"/>
            <p:cNvSpPr>
              <a:spLocks noChangeAspect="1" noChangeArrowheads="1"/>
            </p:cNvSpPr>
            <p:nvPr/>
          </p:nvSpPr>
          <p:spPr bwMode="auto">
            <a:xfrm>
              <a:off x="2308" y="1462"/>
              <a:ext cx="7202" cy="4388"/>
            </a:xfrm>
            <a:prstGeom prst="rect">
              <a:avLst/>
            </a:prstGeom>
            <a:noFill/>
            <a:ln w="9525">
              <a:noFill/>
              <a:miter lim="800000"/>
              <a:headEnd/>
              <a:tailEnd/>
            </a:ln>
          </p:spPr>
          <p:txBody>
            <a:bodyPr/>
            <a:lstStyle/>
            <a:p>
              <a:endParaRPr lang="it-IT"/>
            </a:p>
          </p:txBody>
        </p:sp>
        <p:sp>
          <p:nvSpPr>
            <p:cNvPr id="31776" name="Text Box 32"/>
            <p:cNvSpPr txBox="1">
              <a:spLocks noChangeArrowheads="1"/>
            </p:cNvSpPr>
            <p:nvPr/>
          </p:nvSpPr>
          <p:spPr bwMode="auto">
            <a:xfrm>
              <a:off x="2408" y="1753"/>
              <a:ext cx="1765" cy="1579"/>
            </a:xfrm>
            <a:prstGeom prst="rect">
              <a:avLst/>
            </a:prstGeom>
            <a:solidFill>
              <a:srgbClr val="FFFFFF"/>
            </a:solidFill>
            <a:ln w="9525">
              <a:noFill/>
              <a:miter lim="800000"/>
              <a:headEnd/>
              <a:tailEnd/>
            </a:ln>
          </p:spPr>
          <p:txBody>
            <a:bodyPr/>
            <a:lstStyle/>
            <a:p>
              <a:r>
                <a:rPr lang="it-IT" sz="1200" b="1" dirty="0">
                  <a:solidFill>
                    <a:srgbClr val="0070C0"/>
                  </a:solidFill>
                  <a:latin typeface="Century Gothic" pitchFamily="34" charset="0"/>
                </a:rPr>
                <a:t>Materiale </a:t>
              </a:r>
              <a:r>
                <a:rPr lang="it-IT" sz="1200" b="1" dirty="0" smtClean="0">
                  <a:solidFill>
                    <a:srgbClr val="0070C0"/>
                  </a:solidFill>
                  <a:latin typeface="Century Gothic" pitchFamily="34" charset="0"/>
                </a:rPr>
                <a:t>informativo </a:t>
              </a:r>
            </a:p>
            <a:p>
              <a:r>
                <a:rPr lang="it-IT" sz="1200" b="1" dirty="0" smtClean="0">
                  <a:solidFill>
                    <a:srgbClr val="0070C0"/>
                  </a:solidFill>
                  <a:latin typeface="Century Gothic" pitchFamily="34" charset="0"/>
                </a:rPr>
                <a:t>(Fumo – Stili Vita) </a:t>
              </a:r>
              <a:endParaRPr lang="it-IT" sz="1200" b="1" dirty="0">
                <a:solidFill>
                  <a:srgbClr val="0070C0"/>
                </a:solidFill>
                <a:latin typeface="Century Gothic" pitchFamily="34" charset="0"/>
              </a:endParaRPr>
            </a:p>
            <a:p>
              <a:r>
                <a:rPr lang="it-IT" sz="1200" b="1" dirty="0" err="1" smtClean="0">
                  <a:solidFill>
                    <a:srgbClr val="0070C0"/>
                  </a:solidFill>
                  <a:latin typeface="Century Gothic" pitchFamily="34" charset="0"/>
                </a:rPr>
                <a:t>Counselling</a:t>
              </a:r>
              <a:r>
                <a:rPr lang="it-IT" sz="1200" b="1" dirty="0" smtClean="0">
                  <a:solidFill>
                    <a:srgbClr val="0070C0"/>
                  </a:solidFill>
                  <a:latin typeface="Century Gothic" pitchFamily="34" charset="0"/>
                </a:rPr>
                <a:t> Motivazionale</a:t>
              </a:r>
              <a:endParaRPr lang="it-IT" sz="1200" b="1" dirty="0">
                <a:solidFill>
                  <a:srgbClr val="0070C0"/>
                </a:solidFill>
                <a:latin typeface="Century Gothic" pitchFamily="34" charset="0"/>
              </a:endParaRPr>
            </a:p>
            <a:p>
              <a:r>
                <a:rPr lang="it-IT" sz="1200" b="1" dirty="0">
                  <a:solidFill>
                    <a:srgbClr val="0070C0"/>
                  </a:solidFill>
                  <a:latin typeface="Century Gothic" pitchFamily="34" charset="0"/>
                </a:rPr>
                <a:t>Breve </a:t>
              </a:r>
              <a:r>
                <a:rPr lang="it-IT" sz="1200" b="1" dirty="0" smtClean="0">
                  <a:solidFill>
                    <a:srgbClr val="0070C0"/>
                  </a:solidFill>
                  <a:latin typeface="Century Gothic" pitchFamily="34" charset="0"/>
                </a:rPr>
                <a:t>(Fumo – Stili Vita) </a:t>
              </a:r>
            </a:p>
            <a:p>
              <a:r>
                <a:rPr lang="it-IT" sz="1200" b="1" dirty="0" smtClean="0">
                  <a:solidFill>
                    <a:srgbClr val="0070C0"/>
                  </a:solidFill>
                  <a:latin typeface="Century Gothic" pitchFamily="34" charset="0"/>
                </a:rPr>
                <a:t>Valutazione </a:t>
              </a:r>
              <a:r>
                <a:rPr lang="it-IT" sz="1200" b="1" dirty="0">
                  <a:solidFill>
                    <a:srgbClr val="0070C0"/>
                  </a:solidFill>
                  <a:latin typeface="Century Gothic" pitchFamily="34" charset="0"/>
                </a:rPr>
                <a:t>motivazionale</a:t>
              </a:r>
            </a:p>
            <a:p>
              <a:r>
                <a:rPr lang="it-IT" sz="1200" b="1" dirty="0">
                  <a:solidFill>
                    <a:srgbClr val="0070C0"/>
                  </a:solidFill>
                  <a:latin typeface="Century Gothic" pitchFamily="34" charset="0"/>
                </a:rPr>
                <a:t>(Questionari somministrati o auto compilati)</a:t>
              </a:r>
            </a:p>
          </p:txBody>
        </p:sp>
        <p:sp>
          <p:nvSpPr>
            <p:cNvPr id="31777" name="Text Box 33"/>
            <p:cNvSpPr txBox="1">
              <a:spLocks noChangeArrowheads="1"/>
            </p:cNvSpPr>
            <p:nvPr/>
          </p:nvSpPr>
          <p:spPr bwMode="auto">
            <a:xfrm>
              <a:off x="2444" y="3757"/>
              <a:ext cx="2038" cy="810"/>
            </a:xfrm>
            <a:prstGeom prst="rect">
              <a:avLst/>
            </a:prstGeom>
            <a:solidFill>
              <a:srgbClr val="FFFFFF"/>
            </a:solidFill>
            <a:ln w="9525">
              <a:solidFill>
                <a:srgbClr val="008000"/>
              </a:solidFill>
              <a:miter lim="800000"/>
              <a:headEnd/>
              <a:tailEnd/>
            </a:ln>
          </p:spPr>
          <p:txBody>
            <a:bodyPr/>
            <a:lstStyle/>
            <a:p>
              <a:r>
                <a:rPr lang="it-IT" sz="1600" b="1" dirty="0">
                  <a:solidFill>
                    <a:srgbClr val="008000"/>
                  </a:solidFill>
                  <a:latin typeface="Tahoma" pitchFamily="34" charset="0"/>
                </a:rPr>
                <a:t>MMG per </a:t>
              </a:r>
              <a:r>
                <a:rPr lang="it-IT" sz="1600" b="1" dirty="0" err="1">
                  <a:solidFill>
                    <a:srgbClr val="008000"/>
                  </a:solidFill>
                  <a:latin typeface="Tahoma" pitchFamily="34" charset="0"/>
                </a:rPr>
                <a:t>counseling</a:t>
              </a:r>
              <a:r>
                <a:rPr lang="it-IT" sz="1600" b="1" dirty="0">
                  <a:solidFill>
                    <a:srgbClr val="008000"/>
                  </a:solidFill>
                  <a:latin typeface="Tahoma" pitchFamily="34" charset="0"/>
                </a:rPr>
                <a:t> breve in ambulatorio</a:t>
              </a:r>
              <a:endParaRPr lang="it-IT" sz="1600" dirty="0">
                <a:solidFill>
                  <a:srgbClr val="008000"/>
                </a:solidFill>
              </a:endParaRPr>
            </a:p>
          </p:txBody>
        </p:sp>
        <p:sp>
          <p:nvSpPr>
            <p:cNvPr id="31778" name="Text Box 34"/>
            <p:cNvSpPr txBox="1">
              <a:spLocks noChangeArrowheads="1"/>
            </p:cNvSpPr>
            <p:nvPr/>
          </p:nvSpPr>
          <p:spPr bwMode="auto">
            <a:xfrm>
              <a:off x="7789" y="2224"/>
              <a:ext cx="1632" cy="636"/>
            </a:xfrm>
            <a:prstGeom prst="rect">
              <a:avLst/>
            </a:prstGeom>
            <a:solidFill>
              <a:srgbClr val="FFFFFF"/>
            </a:solidFill>
            <a:ln w="9525">
              <a:solidFill>
                <a:srgbClr val="008000"/>
              </a:solidFill>
              <a:miter lim="800000"/>
              <a:headEnd/>
              <a:tailEnd/>
            </a:ln>
          </p:spPr>
          <p:txBody>
            <a:bodyPr/>
            <a:lstStyle/>
            <a:p>
              <a:r>
                <a:rPr lang="it-IT" b="1" dirty="0" smtClean="0">
                  <a:solidFill>
                    <a:srgbClr val="008000"/>
                  </a:solidFill>
                  <a:latin typeface="Tahoma" pitchFamily="34" charset="0"/>
                </a:rPr>
                <a:t>CTT per </a:t>
              </a:r>
              <a:r>
                <a:rPr lang="it-IT" b="1" dirty="0">
                  <a:solidFill>
                    <a:srgbClr val="008000"/>
                  </a:solidFill>
                  <a:latin typeface="Tahoma" pitchFamily="34" charset="0"/>
                </a:rPr>
                <a:t>trattamento</a:t>
              </a:r>
              <a:endParaRPr lang="it-IT" dirty="0">
                <a:solidFill>
                  <a:srgbClr val="008000"/>
                </a:solidFill>
              </a:endParaRPr>
            </a:p>
          </p:txBody>
        </p:sp>
        <p:sp>
          <p:nvSpPr>
            <p:cNvPr id="31779" name="Text Box 35"/>
            <p:cNvSpPr txBox="1">
              <a:spLocks noChangeArrowheads="1"/>
            </p:cNvSpPr>
            <p:nvPr/>
          </p:nvSpPr>
          <p:spPr bwMode="auto">
            <a:xfrm>
              <a:off x="5432" y="4027"/>
              <a:ext cx="1632" cy="540"/>
            </a:xfrm>
            <a:prstGeom prst="rect">
              <a:avLst/>
            </a:prstGeom>
            <a:solidFill>
              <a:srgbClr val="FFFFFF"/>
            </a:solidFill>
            <a:ln w="9525">
              <a:solidFill>
                <a:srgbClr val="008000"/>
              </a:solidFill>
              <a:miter lim="800000"/>
              <a:headEnd/>
              <a:tailEnd/>
            </a:ln>
          </p:spPr>
          <p:txBody>
            <a:bodyPr/>
            <a:lstStyle/>
            <a:p>
              <a:r>
                <a:rPr lang="it-IT" sz="1400" b="1" dirty="0" err="1">
                  <a:solidFill>
                    <a:srgbClr val="008000"/>
                  </a:solidFill>
                  <a:latin typeface="Tahoma" pitchFamily="34" charset="0"/>
                </a:rPr>
                <a:t>Counseling</a:t>
              </a:r>
              <a:r>
                <a:rPr lang="it-IT" sz="1400" b="1" dirty="0">
                  <a:solidFill>
                    <a:srgbClr val="008000"/>
                  </a:solidFill>
                  <a:latin typeface="Tahoma" pitchFamily="34" charset="0"/>
                </a:rPr>
                <a:t> breve </a:t>
              </a:r>
              <a:r>
                <a:rPr lang="it-IT" sz="1400" b="1" dirty="0" err="1">
                  <a:solidFill>
                    <a:srgbClr val="008000"/>
                  </a:solidFill>
                  <a:latin typeface="Tahoma" pitchFamily="34" charset="0"/>
                </a:rPr>
                <a:t>multistep</a:t>
              </a:r>
              <a:endParaRPr lang="it-IT" sz="1400" dirty="0">
                <a:solidFill>
                  <a:srgbClr val="008000"/>
                </a:solidFill>
              </a:endParaRPr>
            </a:p>
          </p:txBody>
        </p:sp>
        <p:sp>
          <p:nvSpPr>
            <p:cNvPr id="31780" name="AutoShape 36"/>
            <p:cNvSpPr>
              <a:spLocks noChangeArrowheads="1"/>
            </p:cNvSpPr>
            <p:nvPr/>
          </p:nvSpPr>
          <p:spPr bwMode="auto">
            <a:xfrm rot="822076">
              <a:off x="4074" y="1732"/>
              <a:ext cx="3395" cy="5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rgbClr val="6666FF"/>
              </a:solidFill>
              <a:miter lim="800000"/>
              <a:headEnd/>
              <a:tailEnd/>
            </a:ln>
          </p:spPr>
          <p:txBody>
            <a:bodyPr/>
            <a:lstStyle/>
            <a:p>
              <a:endParaRPr lang="it-IT"/>
            </a:p>
          </p:txBody>
        </p:sp>
        <p:sp>
          <p:nvSpPr>
            <p:cNvPr id="31781" name="AutoShape 37"/>
            <p:cNvSpPr>
              <a:spLocks noChangeArrowheads="1"/>
            </p:cNvSpPr>
            <p:nvPr/>
          </p:nvSpPr>
          <p:spPr bwMode="auto">
            <a:xfrm rot="5400000">
              <a:off x="3534" y="2271"/>
              <a:ext cx="1351" cy="5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rgbClr val="6666FF"/>
              </a:solidFill>
              <a:miter lim="800000"/>
              <a:headEnd/>
              <a:tailEnd/>
            </a:ln>
          </p:spPr>
          <p:txBody>
            <a:bodyPr/>
            <a:lstStyle/>
            <a:p>
              <a:endParaRPr lang="it-IT"/>
            </a:p>
          </p:txBody>
        </p:sp>
        <p:sp>
          <p:nvSpPr>
            <p:cNvPr id="31782" name="AutoShape 38"/>
            <p:cNvSpPr>
              <a:spLocks noChangeArrowheads="1"/>
            </p:cNvSpPr>
            <p:nvPr/>
          </p:nvSpPr>
          <p:spPr bwMode="auto">
            <a:xfrm>
              <a:off x="4617" y="4027"/>
              <a:ext cx="680" cy="4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rgbClr val="6666FF"/>
              </a:solidFill>
              <a:miter lim="800000"/>
              <a:headEnd/>
              <a:tailEnd/>
            </a:ln>
          </p:spPr>
          <p:txBody>
            <a:bodyPr/>
            <a:lstStyle/>
            <a:p>
              <a:endParaRPr lang="it-IT"/>
            </a:p>
          </p:txBody>
        </p:sp>
        <p:sp>
          <p:nvSpPr>
            <p:cNvPr id="31783" name="AutoShape 39"/>
            <p:cNvSpPr>
              <a:spLocks noChangeArrowheads="1"/>
            </p:cNvSpPr>
            <p:nvPr/>
          </p:nvSpPr>
          <p:spPr bwMode="auto">
            <a:xfrm rot="-1456298">
              <a:off x="4488" y="2974"/>
              <a:ext cx="3123" cy="5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rgbClr val="6666FF"/>
              </a:solidFill>
              <a:miter lim="800000"/>
              <a:headEnd/>
              <a:tailEnd/>
            </a:ln>
          </p:spPr>
          <p:txBody>
            <a:bodyPr/>
            <a:lstStyle/>
            <a:p>
              <a:endParaRPr lang="it-IT"/>
            </a:p>
          </p:txBody>
        </p:sp>
        <p:sp>
          <p:nvSpPr>
            <p:cNvPr id="31784" name="Rectangle 40"/>
            <p:cNvSpPr>
              <a:spLocks noChangeArrowheads="1"/>
            </p:cNvSpPr>
            <p:nvPr/>
          </p:nvSpPr>
          <p:spPr bwMode="auto">
            <a:xfrm>
              <a:off x="7334" y="4162"/>
              <a:ext cx="407" cy="405"/>
            </a:xfrm>
            <a:prstGeom prst="rect">
              <a:avLst/>
            </a:prstGeom>
            <a:solidFill>
              <a:srgbClr val="FFCC00"/>
            </a:solidFill>
            <a:ln w="9525">
              <a:solidFill>
                <a:srgbClr val="6666FF"/>
              </a:solidFill>
              <a:miter lim="800000"/>
              <a:headEnd/>
              <a:tailEnd/>
            </a:ln>
          </p:spPr>
          <p:txBody>
            <a:bodyPr/>
            <a:lstStyle/>
            <a:p>
              <a:endParaRPr lang="it-IT"/>
            </a:p>
          </p:txBody>
        </p:sp>
        <p:sp>
          <p:nvSpPr>
            <p:cNvPr id="31785" name="Rectangle 41"/>
            <p:cNvSpPr>
              <a:spLocks noChangeArrowheads="1"/>
            </p:cNvSpPr>
            <p:nvPr/>
          </p:nvSpPr>
          <p:spPr bwMode="auto">
            <a:xfrm>
              <a:off x="7878" y="4162"/>
              <a:ext cx="406" cy="405"/>
            </a:xfrm>
            <a:prstGeom prst="rect">
              <a:avLst/>
            </a:prstGeom>
            <a:solidFill>
              <a:srgbClr val="FFCC00"/>
            </a:solidFill>
            <a:ln w="9525">
              <a:solidFill>
                <a:srgbClr val="6666FF"/>
              </a:solidFill>
              <a:miter lim="800000"/>
              <a:headEnd/>
              <a:tailEnd/>
            </a:ln>
          </p:spPr>
          <p:txBody>
            <a:bodyPr/>
            <a:lstStyle/>
            <a:p>
              <a:endParaRPr lang="it-IT"/>
            </a:p>
          </p:txBody>
        </p:sp>
        <p:sp>
          <p:nvSpPr>
            <p:cNvPr id="31786" name="Rectangle 42"/>
            <p:cNvSpPr>
              <a:spLocks noChangeArrowheads="1"/>
            </p:cNvSpPr>
            <p:nvPr/>
          </p:nvSpPr>
          <p:spPr bwMode="auto">
            <a:xfrm>
              <a:off x="8421" y="4162"/>
              <a:ext cx="408" cy="405"/>
            </a:xfrm>
            <a:prstGeom prst="rect">
              <a:avLst/>
            </a:prstGeom>
            <a:solidFill>
              <a:srgbClr val="FFCC00"/>
            </a:solidFill>
            <a:ln w="9525">
              <a:solidFill>
                <a:srgbClr val="6666FF"/>
              </a:solidFill>
              <a:miter lim="800000"/>
              <a:headEnd/>
              <a:tailEnd/>
            </a:ln>
          </p:spPr>
          <p:txBody>
            <a:bodyPr/>
            <a:lstStyle/>
            <a:p>
              <a:endParaRPr lang="it-IT"/>
            </a:p>
          </p:txBody>
        </p:sp>
        <p:sp>
          <p:nvSpPr>
            <p:cNvPr id="31787" name="Rectangle 43"/>
            <p:cNvSpPr>
              <a:spLocks noChangeArrowheads="1"/>
            </p:cNvSpPr>
            <p:nvPr/>
          </p:nvSpPr>
          <p:spPr bwMode="auto">
            <a:xfrm>
              <a:off x="8964" y="4162"/>
              <a:ext cx="406" cy="405"/>
            </a:xfrm>
            <a:prstGeom prst="rect">
              <a:avLst/>
            </a:prstGeom>
            <a:solidFill>
              <a:srgbClr val="FFCC00"/>
            </a:solidFill>
            <a:ln w="9525">
              <a:solidFill>
                <a:srgbClr val="6666FF"/>
              </a:solidFill>
              <a:miter lim="800000"/>
              <a:headEnd/>
              <a:tailEnd/>
            </a:ln>
          </p:spPr>
          <p:txBody>
            <a:bodyPr/>
            <a:lstStyle/>
            <a:p>
              <a:endParaRPr lang="it-IT"/>
            </a:p>
          </p:txBody>
        </p:sp>
        <p:sp>
          <p:nvSpPr>
            <p:cNvPr id="31788" name="Text Box 44"/>
            <p:cNvSpPr txBox="1">
              <a:spLocks noChangeArrowheads="1"/>
            </p:cNvSpPr>
            <p:nvPr/>
          </p:nvSpPr>
          <p:spPr bwMode="auto">
            <a:xfrm>
              <a:off x="7334" y="4162"/>
              <a:ext cx="408" cy="335"/>
            </a:xfrm>
            <a:prstGeom prst="rect">
              <a:avLst/>
            </a:prstGeom>
            <a:noFill/>
            <a:ln w="9525">
              <a:solidFill>
                <a:srgbClr val="6666FF"/>
              </a:solidFill>
              <a:miter lim="800000"/>
              <a:headEnd/>
              <a:tailEnd/>
            </a:ln>
          </p:spPr>
          <p:txBody>
            <a:bodyPr/>
            <a:lstStyle/>
            <a:p>
              <a:r>
                <a:rPr lang="it-IT" sz="1200">
                  <a:latin typeface="Tahoma" pitchFamily="34" charset="0"/>
                </a:rPr>
                <a:t>1</a:t>
              </a:r>
              <a:endParaRPr lang="it-IT"/>
            </a:p>
          </p:txBody>
        </p:sp>
        <p:sp>
          <p:nvSpPr>
            <p:cNvPr id="31789" name="Text Box 45"/>
            <p:cNvSpPr txBox="1">
              <a:spLocks noChangeArrowheads="1"/>
            </p:cNvSpPr>
            <p:nvPr/>
          </p:nvSpPr>
          <p:spPr bwMode="auto">
            <a:xfrm>
              <a:off x="7878" y="4162"/>
              <a:ext cx="405" cy="337"/>
            </a:xfrm>
            <a:prstGeom prst="rect">
              <a:avLst/>
            </a:prstGeom>
            <a:noFill/>
            <a:ln w="9525">
              <a:solidFill>
                <a:srgbClr val="6666FF"/>
              </a:solidFill>
              <a:miter lim="800000"/>
              <a:headEnd/>
              <a:tailEnd/>
            </a:ln>
          </p:spPr>
          <p:txBody>
            <a:bodyPr/>
            <a:lstStyle/>
            <a:p>
              <a:r>
                <a:rPr lang="it-IT" sz="1200">
                  <a:latin typeface="Tahoma" pitchFamily="34" charset="0"/>
                </a:rPr>
                <a:t>2</a:t>
              </a:r>
              <a:endParaRPr lang="it-IT"/>
            </a:p>
          </p:txBody>
        </p:sp>
        <p:sp>
          <p:nvSpPr>
            <p:cNvPr id="31790" name="Text Box 46"/>
            <p:cNvSpPr txBox="1">
              <a:spLocks noChangeArrowheads="1"/>
            </p:cNvSpPr>
            <p:nvPr/>
          </p:nvSpPr>
          <p:spPr bwMode="auto">
            <a:xfrm>
              <a:off x="8421" y="4162"/>
              <a:ext cx="405" cy="337"/>
            </a:xfrm>
            <a:prstGeom prst="rect">
              <a:avLst/>
            </a:prstGeom>
            <a:noFill/>
            <a:ln w="9525">
              <a:solidFill>
                <a:srgbClr val="6666FF"/>
              </a:solidFill>
              <a:miter lim="800000"/>
              <a:headEnd/>
              <a:tailEnd/>
            </a:ln>
          </p:spPr>
          <p:txBody>
            <a:bodyPr/>
            <a:lstStyle/>
            <a:p>
              <a:r>
                <a:rPr lang="it-IT" sz="1200">
                  <a:latin typeface="Tahoma" pitchFamily="34" charset="0"/>
                </a:rPr>
                <a:t>3</a:t>
              </a:r>
              <a:endParaRPr lang="it-IT"/>
            </a:p>
          </p:txBody>
        </p:sp>
        <p:sp>
          <p:nvSpPr>
            <p:cNvPr id="31791" name="Text Box 47"/>
            <p:cNvSpPr txBox="1">
              <a:spLocks noChangeArrowheads="1"/>
            </p:cNvSpPr>
            <p:nvPr/>
          </p:nvSpPr>
          <p:spPr bwMode="auto">
            <a:xfrm>
              <a:off x="8964" y="4162"/>
              <a:ext cx="406" cy="337"/>
            </a:xfrm>
            <a:prstGeom prst="rect">
              <a:avLst/>
            </a:prstGeom>
            <a:noFill/>
            <a:ln w="9525">
              <a:solidFill>
                <a:srgbClr val="6666FF"/>
              </a:solidFill>
              <a:miter lim="800000"/>
              <a:headEnd/>
              <a:tailEnd/>
            </a:ln>
          </p:spPr>
          <p:txBody>
            <a:bodyPr/>
            <a:lstStyle/>
            <a:p>
              <a:r>
                <a:rPr lang="it-IT" sz="1200">
                  <a:latin typeface="Tahoma" pitchFamily="34" charset="0"/>
                </a:rPr>
                <a:t>4</a:t>
              </a:r>
              <a:endParaRPr lang="it-IT"/>
            </a:p>
          </p:txBody>
        </p:sp>
      </p:grpSp>
      <p:sp>
        <p:nvSpPr>
          <p:cNvPr id="31792" name="Oval 48"/>
          <p:cNvSpPr>
            <a:spLocks noChangeArrowheads="1"/>
          </p:cNvSpPr>
          <p:nvPr/>
        </p:nvSpPr>
        <p:spPr bwMode="auto">
          <a:xfrm>
            <a:off x="899592" y="764704"/>
            <a:ext cx="1781908" cy="841375"/>
          </a:xfrm>
          <a:prstGeom prst="ellipse">
            <a:avLst/>
          </a:prstGeom>
          <a:solidFill>
            <a:srgbClr val="FFCC00"/>
          </a:solidFill>
          <a:ln w="9525">
            <a:solidFill>
              <a:srgbClr val="FF9900"/>
            </a:solidFill>
            <a:round/>
            <a:headEnd/>
            <a:tailEnd/>
          </a:ln>
        </p:spPr>
        <p:txBody>
          <a:bodyPr/>
          <a:lstStyle/>
          <a:p>
            <a:endParaRPr lang="it-IT"/>
          </a:p>
        </p:txBody>
      </p:sp>
      <p:sp>
        <p:nvSpPr>
          <p:cNvPr id="31793" name="Text Box 49"/>
          <p:cNvSpPr txBox="1">
            <a:spLocks noChangeArrowheads="1"/>
          </p:cNvSpPr>
          <p:nvPr/>
        </p:nvSpPr>
        <p:spPr bwMode="auto">
          <a:xfrm>
            <a:off x="1115616" y="1052736"/>
            <a:ext cx="1396511" cy="342900"/>
          </a:xfrm>
          <a:prstGeom prst="rect">
            <a:avLst/>
          </a:prstGeom>
          <a:noFill/>
          <a:ln w="9525">
            <a:noFill/>
            <a:miter lim="800000"/>
            <a:headEnd/>
            <a:tailEnd/>
          </a:ln>
        </p:spPr>
        <p:txBody>
          <a:bodyPr/>
          <a:lstStyle/>
          <a:p>
            <a:r>
              <a:rPr lang="it-IT" sz="1400" b="1" dirty="0">
                <a:solidFill>
                  <a:srgbClr val="333399"/>
                </a:solidFill>
                <a:latin typeface="Tahoma" pitchFamily="34" charset="0"/>
              </a:rPr>
              <a:t>FARMACISTA</a:t>
            </a:r>
            <a:endParaRPr lang="it-IT" sz="1400" dirty="0"/>
          </a:p>
        </p:txBody>
      </p:sp>
      <p:sp>
        <p:nvSpPr>
          <p:cNvPr id="31794" name="AutoShape 50"/>
          <p:cNvSpPr>
            <a:spLocks noChangeArrowheads="1"/>
          </p:cNvSpPr>
          <p:nvPr/>
        </p:nvSpPr>
        <p:spPr bwMode="auto">
          <a:xfrm>
            <a:off x="2645020" y="836614"/>
            <a:ext cx="1861038" cy="6318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rgbClr val="000000"/>
            </a:solidFill>
            <a:miter lim="800000"/>
            <a:headEnd/>
            <a:tailEnd/>
          </a:ln>
        </p:spPr>
        <p:txBody>
          <a:bodyPr/>
          <a:lstStyle/>
          <a:p>
            <a:endParaRPr lang="it-IT"/>
          </a:p>
        </p:txBody>
      </p:sp>
      <p:sp>
        <p:nvSpPr>
          <p:cNvPr id="31795" name="Text Box 51"/>
          <p:cNvSpPr txBox="1">
            <a:spLocks noChangeArrowheads="1"/>
          </p:cNvSpPr>
          <p:nvPr/>
        </p:nvSpPr>
        <p:spPr bwMode="auto">
          <a:xfrm>
            <a:off x="4571999" y="692151"/>
            <a:ext cx="1402083" cy="864641"/>
          </a:xfrm>
          <a:prstGeom prst="rect">
            <a:avLst/>
          </a:prstGeom>
          <a:solidFill>
            <a:srgbClr val="FFFFFF"/>
          </a:solidFill>
          <a:ln w="9525">
            <a:solidFill>
              <a:srgbClr val="008000"/>
            </a:solidFill>
            <a:miter lim="800000"/>
            <a:headEnd/>
            <a:tailEnd/>
          </a:ln>
        </p:spPr>
        <p:txBody>
          <a:bodyPr/>
          <a:lstStyle/>
          <a:p>
            <a:r>
              <a:rPr lang="it-IT" sz="1600" b="1" dirty="0" err="1" smtClean="0">
                <a:solidFill>
                  <a:srgbClr val="008000"/>
                </a:solidFill>
                <a:latin typeface="Tahoma" pitchFamily="34" charset="0"/>
              </a:rPr>
              <a:t>Counselling</a:t>
            </a:r>
            <a:r>
              <a:rPr lang="it-IT" sz="1600" b="1" dirty="0" smtClean="0">
                <a:solidFill>
                  <a:srgbClr val="008000"/>
                </a:solidFill>
                <a:latin typeface="Tahoma" pitchFamily="34" charset="0"/>
              </a:rPr>
              <a:t> </a:t>
            </a:r>
            <a:r>
              <a:rPr lang="it-IT" sz="1600" b="1" dirty="0">
                <a:solidFill>
                  <a:srgbClr val="008000"/>
                </a:solidFill>
                <a:latin typeface="Tahoma" pitchFamily="34" charset="0"/>
              </a:rPr>
              <a:t>breve </a:t>
            </a:r>
            <a:r>
              <a:rPr lang="it-IT" sz="1600" b="1" dirty="0" err="1">
                <a:solidFill>
                  <a:srgbClr val="008000"/>
                </a:solidFill>
                <a:latin typeface="Tahoma" pitchFamily="34" charset="0"/>
              </a:rPr>
              <a:t>multistep</a:t>
            </a:r>
            <a:endParaRPr lang="it-IT" sz="1600" dirty="0">
              <a:solidFill>
                <a:srgbClr val="008000"/>
              </a:solidFill>
            </a:endParaRPr>
          </a:p>
        </p:txBody>
      </p:sp>
      <p:sp>
        <p:nvSpPr>
          <p:cNvPr id="31796" name="Rectangle 52"/>
          <p:cNvSpPr>
            <a:spLocks noChangeArrowheads="1"/>
          </p:cNvSpPr>
          <p:nvPr/>
        </p:nvSpPr>
        <p:spPr bwMode="auto">
          <a:xfrm>
            <a:off x="6097466" y="1049338"/>
            <a:ext cx="316523" cy="342900"/>
          </a:xfrm>
          <a:prstGeom prst="rect">
            <a:avLst/>
          </a:prstGeom>
          <a:solidFill>
            <a:srgbClr val="FFFF99"/>
          </a:solidFill>
          <a:ln w="9525">
            <a:solidFill>
              <a:srgbClr val="000000"/>
            </a:solidFill>
            <a:miter lim="800000"/>
            <a:headEnd/>
            <a:tailEnd/>
          </a:ln>
        </p:spPr>
        <p:txBody>
          <a:bodyPr/>
          <a:lstStyle/>
          <a:p>
            <a:endParaRPr lang="it-IT"/>
          </a:p>
        </p:txBody>
      </p:sp>
      <p:sp>
        <p:nvSpPr>
          <p:cNvPr id="31797" name="Rectangle 53"/>
          <p:cNvSpPr>
            <a:spLocks noChangeArrowheads="1"/>
          </p:cNvSpPr>
          <p:nvPr/>
        </p:nvSpPr>
        <p:spPr bwMode="auto">
          <a:xfrm>
            <a:off x="6519497" y="1052513"/>
            <a:ext cx="315057" cy="342900"/>
          </a:xfrm>
          <a:prstGeom prst="rect">
            <a:avLst/>
          </a:prstGeom>
          <a:solidFill>
            <a:srgbClr val="FFFF99"/>
          </a:solidFill>
          <a:ln w="9525">
            <a:solidFill>
              <a:srgbClr val="000000"/>
            </a:solidFill>
            <a:miter lim="800000"/>
            <a:headEnd/>
            <a:tailEnd/>
          </a:ln>
        </p:spPr>
        <p:txBody>
          <a:bodyPr/>
          <a:lstStyle/>
          <a:p>
            <a:endParaRPr lang="it-IT"/>
          </a:p>
        </p:txBody>
      </p:sp>
      <p:sp>
        <p:nvSpPr>
          <p:cNvPr id="31798" name="Rectangle 54"/>
          <p:cNvSpPr>
            <a:spLocks noChangeArrowheads="1"/>
          </p:cNvSpPr>
          <p:nvPr/>
        </p:nvSpPr>
        <p:spPr bwMode="auto">
          <a:xfrm>
            <a:off x="6941528" y="1052513"/>
            <a:ext cx="315057" cy="342900"/>
          </a:xfrm>
          <a:prstGeom prst="rect">
            <a:avLst/>
          </a:prstGeom>
          <a:solidFill>
            <a:srgbClr val="FFFF99"/>
          </a:solidFill>
          <a:ln w="9525">
            <a:solidFill>
              <a:srgbClr val="000000"/>
            </a:solidFill>
            <a:miter lim="800000"/>
            <a:headEnd/>
            <a:tailEnd/>
          </a:ln>
        </p:spPr>
        <p:txBody>
          <a:bodyPr/>
          <a:lstStyle/>
          <a:p>
            <a:endParaRPr lang="it-IT"/>
          </a:p>
        </p:txBody>
      </p:sp>
      <p:sp>
        <p:nvSpPr>
          <p:cNvPr id="31799" name="Rectangle 55"/>
          <p:cNvSpPr>
            <a:spLocks noChangeArrowheads="1"/>
          </p:cNvSpPr>
          <p:nvPr/>
        </p:nvSpPr>
        <p:spPr bwMode="auto">
          <a:xfrm>
            <a:off x="7363558" y="1052513"/>
            <a:ext cx="315057" cy="342900"/>
          </a:xfrm>
          <a:prstGeom prst="rect">
            <a:avLst/>
          </a:prstGeom>
          <a:solidFill>
            <a:srgbClr val="FFFF99"/>
          </a:solidFill>
          <a:ln w="9525">
            <a:solidFill>
              <a:srgbClr val="000000"/>
            </a:solidFill>
            <a:miter lim="800000"/>
            <a:headEnd/>
            <a:tailEnd/>
          </a:ln>
        </p:spPr>
        <p:txBody>
          <a:bodyPr/>
          <a:lstStyle/>
          <a:p>
            <a:endParaRPr lang="it-IT"/>
          </a:p>
        </p:txBody>
      </p:sp>
      <p:sp>
        <p:nvSpPr>
          <p:cNvPr id="31800" name="Rectangle 56"/>
          <p:cNvSpPr>
            <a:spLocks noChangeArrowheads="1"/>
          </p:cNvSpPr>
          <p:nvPr/>
        </p:nvSpPr>
        <p:spPr bwMode="auto">
          <a:xfrm>
            <a:off x="7785589" y="1049338"/>
            <a:ext cx="316523" cy="342900"/>
          </a:xfrm>
          <a:prstGeom prst="rect">
            <a:avLst/>
          </a:prstGeom>
          <a:solidFill>
            <a:srgbClr val="FFFF99"/>
          </a:solidFill>
          <a:ln w="9525">
            <a:solidFill>
              <a:srgbClr val="000000"/>
            </a:solidFill>
            <a:miter lim="800000"/>
            <a:headEnd/>
            <a:tailEnd/>
          </a:ln>
        </p:spPr>
        <p:txBody>
          <a:bodyPr/>
          <a:lstStyle/>
          <a:p>
            <a:endParaRPr lang="it-IT"/>
          </a:p>
        </p:txBody>
      </p:sp>
      <p:sp>
        <p:nvSpPr>
          <p:cNvPr id="31801" name="Text Box 57"/>
          <p:cNvSpPr txBox="1">
            <a:spLocks noChangeArrowheads="1"/>
          </p:cNvSpPr>
          <p:nvPr/>
        </p:nvSpPr>
        <p:spPr bwMode="auto">
          <a:xfrm>
            <a:off x="6097466" y="1049339"/>
            <a:ext cx="316523" cy="282575"/>
          </a:xfrm>
          <a:prstGeom prst="rect">
            <a:avLst/>
          </a:prstGeom>
          <a:noFill/>
          <a:ln w="9525">
            <a:noFill/>
            <a:miter lim="800000"/>
            <a:headEnd/>
            <a:tailEnd/>
          </a:ln>
        </p:spPr>
        <p:txBody>
          <a:bodyPr/>
          <a:lstStyle/>
          <a:p>
            <a:r>
              <a:rPr lang="it-IT" sz="1200">
                <a:latin typeface="Tahoma" pitchFamily="34" charset="0"/>
              </a:rPr>
              <a:t>1</a:t>
            </a:r>
            <a:endParaRPr lang="it-IT"/>
          </a:p>
        </p:txBody>
      </p:sp>
      <p:sp>
        <p:nvSpPr>
          <p:cNvPr id="31802" name="Text Box 58"/>
          <p:cNvSpPr txBox="1">
            <a:spLocks noChangeArrowheads="1"/>
          </p:cNvSpPr>
          <p:nvPr/>
        </p:nvSpPr>
        <p:spPr bwMode="auto">
          <a:xfrm>
            <a:off x="6519497" y="1049338"/>
            <a:ext cx="315057" cy="284162"/>
          </a:xfrm>
          <a:prstGeom prst="rect">
            <a:avLst/>
          </a:prstGeom>
          <a:noFill/>
          <a:ln w="9525">
            <a:noFill/>
            <a:miter lim="800000"/>
            <a:headEnd/>
            <a:tailEnd/>
          </a:ln>
        </p:spPr>
        <p:txBody>
          <a:bodyPr/>
          <a:lstStyle/>
          <a:p>
            <a:r>
              <a:rPr lang="it-IT" sz="1200">
                <a:latin typeface="Tahoma" pitchFamily="34" charset="0"/>
              </a:rPr>
              <a:t>2</a:t>
            </a:r>
            <a:endParaRPr lang="it-IT"/>
          </a:p>
        </p:txBody>
      </p:sp>
      <p:sp>
        <p:nvSpPr>
          <p:cNvPr id="31803" name="Text Box 59"/>
          <p:cNvSpPr txBox="1">
            <a:spLocks noChangeArrowheads="1"/>
          </p:cNvSpPr>
          <p:nvPr/>
        </p:nvSpPr>
        <p:spPr bwMode="auto">
          <a:xfrm>
            <a:off x="6941528" y="1049338"/>
            <a:ext cx="315057" cy="284162"/>
          </a:xfrm>
          <a:prstGeom prst="rect">
            <a:avLst/>
          </a:prstGeom>
          <a:noFill/>
          <a:ln w="9525">
            <a:noFill/>
            <a:miter lim="800000"/>
            <a:headEnd/>
            <a:tailEnd/>
          </a:ln>
        </p:spPr>
        <p:txBody>
          <a:bodyPr/>
          <a:lstStyle/>
          <a:p>
            <a:r>
              <a:rPr lang="it-IT" sz="1200">
                <a:latin typeface="Tahoma" pitchFamily="34" charset="0"/>
              </a:rPr>
              <a:t>3</a:t>
            </a:r>
            <a:endParaRPr lang="it-IT"/>
          </a:p>
        </p:txBody>
      </p:sp>
      <p:sp>
        <p:nvSpPr>
          <p:cNvPr id="31804" name="Text Box 60"/>
          <p:cNvSpPr txBox="1">
            <a:spLocks noChangeArrowheads="1"/>
          </p:cNvSpPr>
          <p:nvPr/>
        </p:nvSpPr>
        <p:spPr bwMode="auto">
          <a:xfrm>
            <a:off x="7363559" y="1052513"/>
            <a:ext cx="313592" cy="284162"/>
          </a:xfrm>
          <a:prstGeom prst="rect">
            <a:avLst/>
          </a:prstGeom>
          <a:noFill/>
          <a:ln w="9525">
            <a:noFill/>
            <a:miter lim="800000"/>
            <a:headEnd/>
            <a:tailEnd/>
          </a:ln>
        </p:spPr>
        <p:txBody>
          <a:bodyPr/>
          <a:lstStyle/>
          <a:p>
            <a:r>
              <a:rPr lang="it-IT" sz="1200">
                <a:latin typeface="Tahoma" pitchFamily="34" charset="0"/>
              </a:rPr>
              <a:t>4</a:t>
            </a:r>
            <a:endParaRPr lang="it-IT"/>
          </a:p>
        </p:txBody>
      </p:sp>
      <p:sp>
        <p:nvSpPr>
          <p:cNvPr id="31805" name="Text Box 61"/>
          <p:cNvSpPr txBox="1">
            <a:spLocks noChangeArrowheads="1"/>
          </p:cNvSpPr>
          <p:nvPr/>
        </p:nvSpPr>
        <p:spPr bwMode="auto">
          <a:xfrm>
            <a:off x="7785590" y="1052513"/>
            <a:ext cx="313592" cy="285750"/>
          </a:xfrm>
          <a:prstGeom prst="rect">
            <a:avLst/>
          </a:prstGeom>
          <a:noFill/>
          <a:ln w="9525">
            <a:noFill/>
            <a:miter lim="800000"/>
            <a:headEnd/>
            <a:tailEnd/>
          </a:ln>
        </p:spPr>
        <p:txBody>
          <a:bodyPr/>
          <a:lstStyle/>
          <a:p>
            <a:r>
              <a:rPr lang="it-IT" sz="1200">
                <a:latin typeface="Tahoma" pitchFamily="34" charset="0"/>
              </a:rPr>
              <a:t>5</a:t>
            </a:r>
            <a:endParaRPr lang="it-IT"/>
          </a:p>
        </p:txBody>
      </p:sp>
      <p:sp>
        <p:nvSpPr>
          <p:cNvPr id="37" name="Rectangle 742"/>
          <p:cNvSpPr>
            <a:spLocks noChangeArrowheads="1"/>
          </p:cNvSpPr>
          <p:nvPr/>
        </p:nvSpPr>
        <p:spPr bwMode="auto">
          <a:xfrm>
            <a:off x="0" y="0"/>
            <a:ext cx="827584" cy="6858000"/>
          </a:xfrm>
          <a:prstGeom prst="rect">
            <a:avLst/>
          </a:prstGeom>
          <a:blipFill dpi="0" rotWithShape="1">
            <a:blip r:embed="rId2" cstate="print">
              <a:alphaModFix amt="42000"/>
              <a:extLst>
                <a:ext uri="{BEBA8EAE-BF5A-486C-A8C5-ECC9F3942E4B}">
                  <a14:imgProps xmlns:a14="http://schemas.microsoft.com/office/drawing/2010/main">
                    <a14:imgLayer r:embed="rId3">
                      <a14:imgEffect>
                        <a14:brightnessContrast bright="46000"/>
                      </a14:imgEffect>
                    </a14:imgLayer>
                  </a14:imgProps>
                </a:ext>
              </a:extLst>
            </a:blip>
            <a:srcRect/>
            <a:tile tx="0" ty="0" sx="100000" sy="100000" flip="none" algn="tl"/>
          </a:blipFill>
          <a:ln w="9525">
            <a:noFill/>
            <a:miter lim="800000"/>
            <a:headEnd/>
            <a:tailEnd/>
          </a:ln>
        </p:spPr>
        <p:txBody>
          <a:bodyPr wrap="none" anchor="ctr"/>
          <a:lstStyle/>
          <a:p>
            <a:endParaRPr lang="it-IT"/>
          </a:p>
        </p:txBody>
      </p:sp>
    </p:spTree>
    <p:extLst>
      <p:ext uri="{BB962C8B-B14F-4D97-AF65-F5344CB8AC3E}">
        <p14:creationId xmlns:p14="http://schemas.microsoft.com/office/powerpoint/2010/main" val="41306304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9087" t="67500" r="26476" b="31155"/>
          <a:stretch>
            <a:fillRect/>
          </a:stretch>
        </p:blipFill>
        <p:spPr bwMode="auto">
          <a:xfrm>
            <a:off x="6350" y="0"/>
            <a:ext cx="9142413"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9087" t="67500" r="6799" b="28386"/>
          <a:stretch>
            <a:fillRect/>
          </a:stretch>
        </p:blipFill>
        <p:spPr bwMode="auto">
          <a:xfrm>
            <a:off x="4763" y="5949950"/>
            <a:ext cx="91440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CasellaDiTesto 7"/>
          <p:cNvSpPr txBox="1">
            <a:spLocks noChangeArrowheads="1"/>
          </p:cNvSpPr>
          <p:nvPr/>
        </p:nvSpPr>
        <p:spPr bwMode="auto">
          <a:xfrm>
            <a:off x="6934200" y="38100"/>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it-IT" sz="2200" b="1">
                <a:solidFill>
                  <a:schemeClr val="bg1"/>
                </a:solidFill>
                <a:latin typeface="SF Old Republic" pitchFamily="2" charset="0"/>
                <a:ea typeface="Batang" pitchFamily="18" charset="-127"/>
                <a:cs typeface="Browallia New" pitchFamily="34" charset="-34"/>
              </a:rPr>
              <a:t>SANITA’</a:t>
            </a:r>
          </a:p>
        </p:txBody>
      </p:sp>
      <p:graphicFrame>
        <p:nvGraphicFramePr>
          <p:cNvPr id="7" name="Segnaposto contenuto 6"/>
          <p:cNvGraphicFramePr>
            <a:graphicFrameLocks noGrp="1"/>
          </p:cNvGraphicFramePr>
          <p:nvPr>
            <p:ph idx="1"/>
            <p:extLst/>
          </p:nvPr>
        </p:nvGraphicFramePr>
        <p:xfrm>
          <a:off x="2267744" y="1988840"/>
          <a:ext cx="4032448" cy="3633267"/>
        </p:xfrm>
        <a:graphic>
          <a:graphicData uri="http://schemas.openxmlformats.org/drawingml/2006/chart">
            <c:chart xmlns:c="http://schemas.openxmlformats.org/drawingml/2006/chart" xmlns:r="http://schemas.openxmlformats.org/officeDocument/2006/relationships" r:id="rId3"/>
          </a:graphicData>
        </a:graphic>
      </p:graphicFrame>
      <p:sp>
        <p:nvSpPr>
          <p:cNvPr id="10" name="Rettangolo 9"/>
          <p:cNvSpPr/>
          <p:nvPr/>
        </p:nvSpPr>
        <p:spPr>
          <a:xfrm>
            <a:off x="5364088" y="1628800"/>
            <a:ext cx="3411511" cy="400110"/>
          </a:xfrm>
          <a:prstGeom prst="rect">
            <a:avLst/>
          </a:prstGeom>
        </p:spPr>
        <p:txBody>
          <a:bodyPr wrap="none">
            <a:spAutoFit/>
          </a:bodyPr>
          <a:lstStyle/>
          <a:p>
            <a:r>
              <a:rPr lang="it-IT" i="1" dirty="0" smtClean="0">
                <a:solidFill>
                  <a:srgbClr val="008000"/>
                </a:solidFill>
                <a:effectLst>
                  <a:outerShdw blurRad="38100" dist="38100" dir="2700000" algn="tl">
                    <a:srgbClr val="000000">
                      <a:alpha val="43137"/>
                    </a:srgbClr>
                  </a:outerShdw>
                </a:effectLst>
                <a:latin typeface="Century Gothic" pitchFamily="34" charset="0"/>
              </a:rPr>
              <a:t>N. Farmacie partecipanti: </a:t>
            </a:r>
            <a:r>
              <a:rPr lang="it-IT" sz="2000" b="1" i="1" dirty="0" smtClean="0">
                <a:solidFill>
                  <a:srgbClr val="008000"/>
                </a:solidFill>
                <a:effectLst>
                  <a:outerShdw blurRad="38100" dist="38100" dir="2700000" algn="tl">
                    <a:srgbClr val="000000">
                      <a:alpha val="43137"/>
                    </a:srgbClr>
                  </a:outerShdw>
                </a:effectLst>
                <a:latin typeface="Century Gothic" pitchFamily="34" charset="0"/>
              </a:rPr>
              <a:t>89</a:t>
            </a:r>
            <a:endParaRPr lang="it-IT" dirty="0">
              <a:solidFill>
                <a:srgbClr val="008000"/>
              </a:solidFill>
              <a:effectLst>
                <a:outerShdw blurRad="38100" dist="38100" dir="2700000" algn="tl">
                  <a:srgbClr val="000000">
                    <a:alpha val="43137"/>
                  </a:srgbClr>
                </a:outerShdw>
              </a:effectLst>
              <a:latin typeface="Century Gothic" pitchFamily="34" charset="0"/>
            </a:endParaRPr>
          </a:p>
        </p:txBody>
      </p:sp>
      <p:sp>
        <p:nvSpPr>
          <p:cNvPr id="11" name="Titolo 3"/>
          <p:cNvSpPr txBox="1">
            <a:spLocks/>
          </p:cNvSpPr>
          <p:nvPr/>
        </p:nvSpPr>
        <p:spPr bwMode="auto">
          <a:xfrm>
            <a:off x="1619672" y="836712"/>
            <a:ext cx="6264696" cy="461665"/>
          </a:xfrm>
          <a:prstGeom prst="rect">
            <a:avLst/>
          </a:prstGeom>
          <a:solidFill>
            <a:srgbClr val="FF9900"/>
          </a:solidFill>
          <a:ln w="9525">
            <a:noFill/>
            <a:miter lim="800000"/>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r>
              <a:rPr lang="it-IT" sz="2400" b="1" dirty="0" smtClean="0">
                <a:effectLst>
                  <a:outerShdw blurRad="38100" dist="38100" dir="2700000" algn="tl">
                    <a:srgbClr val="000000">
                      <a:alpha val="43137"/>
                    </a:srgbClr>
                  </a:outerShdw>
                </a:effectLst>
                <a:latin typeface="Century Gothic" pitchFamily="34" charset="0"/>
              </a:rPr>
              <a:t>Farmacie aderenti alla sperimentazione </a:t>
            </a:r>
            <a:endParaRPr lang="it-IT" sz="2400" b="1" dirty="0">
              <a:effectLst>
                <a:outerShdw blurRad="38100" dist="38100" dir="2700000" algn="tl">
                  <a:srgbClr val="000000">
                    <a:alpha val="43137"/>
                  </a:srgbClr>
                </a:outerShdw>
              </a:effectLst>
              <a:latin typeface="Century Gothic" pitchFamily="34" charset="0"/>
            </a:endParaRPr>
          </a:p>
        </p:txBody>
      </p:sp>
      <p:sp>
        <p:nvSpPr>
          <p:cNvPr id="12" name="Rectangle 742"/>
          <p:cNvSpPr>
            <a:spLocks noChangeArrowheads="1"/>
          </p:cNvSpPr>
          <p:nvPr/>
        </p:nvSpPr>
        <p:spPr bwMode="auto">
          <a:xfrm>
            <a:off x="0" y="0"/>
            <a:ext cx="1248508" cy="6858000"/>
          </a:xfrm>
          <a:prstGeom prst="rect">
            <a:avLst/>
          </a:prstGeom>
          <a:blipFill dpi="0" rotWithShape="1">
            <a:blip r:embed="rId4" cstate="print">
              <a:alphaModFix amt="42000"/>
              <a:extLst>
                <a:ext uri="{BEBA8EAE-BF5A-486C-A8C5-ECC9F3942E4B}">
                  <a14:imgProps xmlns:a14="http://schemas.microsoft.com/office/drawing/2010/main">
                    <a14:imgLayer r:embed="rId5">
                      <a14:imgEffect>
                        <a14:brightnessContrast bright="46000"/>
                      </a14:imgEffect>
                    </a14:imgLayer>
                  </a14:imgProps>
                </a:ext>
              </a:extLst>
            </a:blip>
            <a:srcRect/>
            <a:tile tx="0" ty="0" sx="100000" sy="100000" flip="none" algn="tl"/>
          </a:blipFill>
          <a:ln w="9525">
            <a:noFill/>
            <a:miter lim="800000"/>
            <a:headEnd/>
            <a:tailEnd/>
          </a:ln>
        </p:spPr>
        <p:txBody>
          <a:bodyPr wrap="none" anchor="ctr"/>
          <a:lstStyle/>
          <a:p>
            <a:endParaRPr lang="it-IT"/>
          </a:p>
        </p:txBody>
      </p:sp>
    </p:spTree>
    <p:extLst>
      <p:ext uri="{BB962C8B-B14F-4D97-AF65-F5344CB8AC3E}">
        <p14:creationId xmlns:p14="http://schemas.microsoft.com/office/powerpoint/2010/main" val="10556674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1547664" y="1628800"/>
          <a:ext cx="7272808"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742"/>
          <p:cNvSpPr>
            <a:spLocks noChangeArrowheads="1"/>
          </p:cNvSpPr>
          <p:nvPr/>
        </p:nvSpPr>
        <p:spPr bwMode="auto">
          <a:xfrm>
            <a:off x="0" y="0"/>
            <a:ext cx="1248508" cy="6858000"/>
          </a:xfrm>
          <a:prstGeom prst="rect">
            <a:avLst/>
          </a:prstGeom>
          <a:blipFill dpi="0" rotWithShape="1">
            <a:blip r:embed="rId3" cstate="print">
              <a:alphaModFix amt="42000"/>
              <a:extLst>
                <a:ext uri="{BEBA8EAE-BF5A-486C-A8C5-ECC9F3942E4B}">
                  <a14:imgProps xmlns:a14="http://schemas.microsoft.com/office/drawing/2010/main">
                    <a14:imgLayer r:embed="rId4">
                      <a14:imgEffect>
                        <a14:brightnessContrast bright="46000"/>
                      </a14:imgEffect>
                    </a14:imgLayer>
                  </a14:imgProps>
                </a:ext>
              </a:extLst>
            </a:blip>
            <a:srcRect/>
            <a:tile tx="0" ty="0" sx="100000" sy="100000" flip="none" algn="tl"/>
          </a:blipFill>
          <a:ln w="9525">
            <a:noFill/>
            <a:miter lim="800000"/>
            <a:headEnd/>
            <a:tailEnd/>
          </a:ln>
        </p:spPr>
        <p:txBody>
          <a:bodyPr wrap="none" anchor="ctr"/>
          <a:lstStyle/>
          <a:p>
            <a:endParaRPr lang="it-IT"/>
          </a:p>
        </p:txBody>
      </p:sp>
      <p:sp>
        <p:nvSpPr>
          <p:cNvPr id="7" name="Titolo 3"/>
          <p:cNvSpPr txBox="1">
            <a:spLocks/>
          </p:cNvSpPr>
          <p:nvPr/>
        </p:nvSpPr>
        <p:spPr bwMode="auto">
          <a:xfrm>
            <a:off x="1979712" y="692696"/>
            <a:ext cx="6264696" cy="461665"/>
          </a:xfrm>
          <a:prstGeom prst="rect">
            <a:avLst/>
          </a:prstGeom>
          <a:solidFill>
            <a:srgbClr val="FF9900"/>
          </a:solidFill>
          <a:ln w="9525">
            <a:noFill/>
            <a:miter lim="800000"/>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algn="ctr">
              <a:defRPr/>
            </a:pPr>
            <a:r>
              <a:rPr lang="it-IT" sz="2400" b="1" dirty="0" smtClean="0">
                <a:solidFill>
                  <a:schemeClr val="bg1"/>
                </a:solidFill>
                <a:effectLst>
                  <a:outerShdw blurRad="38100" dist="38100" dir="2700000" algn="tl">
                    <a:srgbClr val="000000">
                      <a:alpha val="43137"/>
                    </a:srgbClr>
                  </a:outerShdw>
                </a:effectLst>
                <a:latin typeface="Century Gothic" pitchFamily="34" charset="0"/>
              </a:rPr>
              <a:t>Arruolamento dei fumatori</a:t>
            </a:r>
            <a:endParaRPr lang="it-IT" sz="2400" b="1" dirty="0">
              <a:solidFill>
                <a:schemeClr val="bg1"/>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8124779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1187624" y="1628800"/>
          <a:ext cx="7715200" cy="434908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olo 3"/>
          <p:cNvSpPr txBox="1">
            <a:spLocks/>
          </p:cNvSpPr>
          <p:nvPr/>
        </p:nvSpPr>
        <p:spPr bwMode="auto">
          <a:xfrm>
            <a:off x="1331640" y="620688"/>
            <a:ext cx="7632848" cy="461665"/>
          </a:xfrm>
          <a:prstGeom prst="rect">
            <a:avLst/>
          </a:prstGeom>
          <a:solidFill>
            <a:srgbClr val="FF9900"/>
          </a:solidFill>
          <a:ln w="9525">
            <a:noFill/>
            <a:miter lim="800000"/>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algn="ctr">
              <a:defRPr/>
            </a:pPr>
            <a:r>
              <a:rPr lang="it-IT" sz="2400" b="1" dirty="0" smtClean="0">
                <a:solidFill>
                  <a:schemeClr val="bg1"/>
                </a:solidFill>
                <a:effectLst>
                  <a:outerShdw blurRad="38100" dist="38100" dir="2700000" algn="tl">
                    <a:srgbClr val="000000">
                      <a:alpha val="43137"/>
                    </a:srgbClr>
                  </a:outerShdw>
                </a:effectLst>
                <a:latin typeface="Century Gothic" pitchFamily="34" charset="0"/>
              </a:rPr>
              <a:t>N. Minimal </a:t>
            </a:r>
            <a:r>
              <a:rPr lang="it-IT" sz="2400" b="1" dirty="0" err="1" smtClean="0">
                <a:solidFill>
                  <a:schemeClr val="bg1"/>
                </a:solidFill>
                <a:effectLst>
                  <a:outerShdw blurRad="38100" dist="38100" dir="2700000" algn="tl">
                    <a:srgbClr val="000000">
                      <a:alpha val="43137"/>
                    </a:srgbClr>
                  </a:outerShdw>
                </a:effectLst>
                <a:latin typeface="Century Gothic" pitchFamily="34" charset="0"/>
              </a:rPr>
              <a:t>advice</a:t>
            </a:r>
            <a:r>
              <a:rPr lang="it-IT" sz="2400" b="1" dirty="0" smtClean="0">
                <a:solidFill>
                  <a:schemeClr val="bg1"/>
                </a:solidFill>
                <a:effectLst>
                  <a:outerShdw blurRad="38100" dist="38100" dir="2700000" algn="tl">
                    <a:srgbClr val="000000">
                      <a:alpha val="43137"/>
                    </a:srgbClr>
                  </a:outerShdw>
                </a:effectLst>
                <a:latin typeface="Century Gothic" pitchFamily="34" charset="0"/>
              </a:rPr>
              <a:t> effettuati (luglio-ottobre 2012)</a:t>
            </a:r>
            <a:endParaRPr lang="it-IT" sz="2400" b="1" dirty="0">
              <a:solidFill>
                <a:schemeClr val="bg1"/>
              </a:solidFill>
              <a:effectLst>
                <a:outerShdw blurRad="38100" dist="38100" dir="2700000" algn="tl">
                  <a:srgbClr val="000000">
                    <a:alpha val="43137"/>
                  </a:srgbClr>
                </a:outerShdw>
              </a:effectLst>
              <a:latin typeface="Century Gothic" pitchFamily="34" charset="0"/>
            </a:endParaRPr>
          </a:p>
        </p:txBody>
      </p:sp>
      <p:sp>
        <p:nvSpPr>
          <p:cNvPr id="6" name="Rectangle 742"/>
          <p:cNvSpPr>
            <a:spLocks noChangeArrowheads="1"/>
          </p:cNvSpPr>
          <p:nvPr/>
        </p:nvSpPr>
        <p:spPr bwMode="auto">
          <a:xfrm>
            <a:off x="0" y="0"/>
            <a:ext cx="1248508" cy="6858000"/>
          </a:xfrm>
          <a:prstGeom prst="rect">
            <a:avLst/>
          </a:prstGeom>
          <a:blipFill dpi="0" rotWithShape="1">
            <a:blip r:embed="rId3" cstate="print">
              <a:alphaModFix amt="42000"/>
              <a:extLst>
                <a:ext uri="{BEBA8EAE-BF5A-486C-A8C5-ECC9F3942E4B}">
                  <a14:imgProps xmlns:a14="http://schemas.microsoft.com/office/drawing/2010/main">
                    <a14:imgLayer r:embed="rId4">
                      <a14:imgEffect>
                        <a14:brightnessContrast bright="46000"/>
                      </a14:imgEffect>
                    </a14:imgLayer>
                  </a14:imgProps>
                </a:ext>
              </a:extLst>
            </a:blip>
            <a:srcRect/>
            <a:tile tx="0" ty="0" sx="100000" sy="100000" flip="none" algn="tl"/>
          </a:blipFill>
          <a:ln w="9525">
            <a:noFill/>
            <a:miter lim="800000"/>
            <a:headEnd/>
            <a:tailEnd/>
          </a:ln>
        </p:spPr>
        <p:txBody>
          <a:bodyPr wrap="none" anchor="ctr"/>
          <a:lstStyle/>
          <a:p>
            <a:endParaRPr lang="it-IT"/>
          </a:p>
        </p:txBody>
      </p:sp>
    </p:spTree>
    <p:extLst>
      <p:ext uri="{BB962C8B-B14F-4D97-AF65-F5344CB8AC3E}">
        <p14:creationId xmlns:p14="http://schemas.microsoft.com/office/powerpoint/2010/main" val="21731639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53976"/>
            <a:ext cx="7772400" cy="1152127"/>
          </a:xfrm>
        </p:spPr>
        <p:txBody>
          <a:bodyPr>
            <a:normAutofit/>
          </a:bodyPr>
          <a:lstStyle/>
          <a:p>
            <a:r>
              <a:rPr lang="it-IT" sz="4000" dirty="0" smtClean="0">
                <a:latin typeface="Arial" panose="020B0604020202020204" pitchFamily="34" charset="0"/>
                <a:cs typeface="Arial" panose="020B0604020202020204" pitchFamily="34" charset="0"/>
              </a:rPr>
              <a:t>Il </a:t>
            </a:r>
            <a:r>
              <a:rPr lang="it-IT" sz="4000" dirty="0" err="1" smtClean="0">
                <a:latin typeface="Arial" panose="020B0604020202020204" pitchFamily="34" charset="0"/>
                <a:cs typeface="Arial" panose="020B0604020202020204" pitchFamily="34" charset="0"/>
              </a:rPr>
              <a:t>DLgs</a:t>
            </a:r>
            <a:r>
              <a:rPr lang="it-IT" sz="4000" dirty="0" smtClean="0">
                <a:latin typeface="Arial" panose="020B0604020202020204" pitchFamily="34" charset="0"/>
                <a:cs typeface="Arial" panose="020B0604020202020204" pitchFamily="34" charset="0"/>
              </a:rPr>
              <a:t> 153/2009 sancisce:</a:t>
            </a:r>
            <a:endParaRPr lang="it-IT" sz="4000" dirty="0">
              <a:latin typeface="Arial" panose="020B0604020202020204" pitchFamily="34" charset="0"/>
              <a:cs typeface="Arial" panose="020B0604020202020204" pitchFamily="34" charset="0"/>
            </a:endParaRPr>
          </a:p>
        </p:txBody>
      </p:sp>
      <p:sp>
        <p:nvSpPr>
          <p:cNvPr id="3" name="Sottotitolo 2"/>
          <p:cNvSpPr>
            <a:spLocks noGrp="1"/>
          </p:cNvSpPr>
          <p:nvPr>
            <p:ph type="subTitle" idx="1"/>
          </p:nvPr>
        </p:nvSpPr>
        <p:spPr>
          <a:xfrm>
            <a:off x="1115616" y="1556792"/>
            <a:ext cx="6400800" cy="4490874"/>
          </a:xfrm>
        </p:spPr>
        <p:txBody>
          <a:bodyPr>
            <a:normAutofit lnSpcReduction="10000"/>
          </a:bodyPr>
          <a:lstStyle/>
          <a:p>
            <a:pPr marL="571500" indent="-571500" algn="l">
              <a:buFont typeface="Arial" panose="020B0604020202020204" pitchFamily="34" charset="0"/>
              <a:buChar char="•"/>
            </a:pPr>
            <a:r>
              <a:rPr lang="it-IT" sz="4000" dirty="0" smtClean="0">
                <a:solidFill>
                  <a:srgbClr val="336600"/>
                </a:solidFill>
                <a:latin typeface="Arial" panose="020B0604020202020204" pitchFamily="34" charset="0"/>
                <a:cs typeface="Arial" panose="020B0604020202020204" pitchFamily="34" charset="0"/>
              </a:rPr>
              <a:t>La trasformazione della farmacia in un Centro socio-sanitario polifunzionale;</a:t>
            </a:r>
          </a:p>
          <a:p>
            <a:pPr marL="571500" indent="-571500" algn="l">
              <a:buFont typeface="Arial" panose="020B0604020202020204" pitchFamily="34" charset="0"/>
              <a:buChar char="•"/>
            </a:pPr>
            <a:r>
              <a:rPr lang="it-IT" sz="4000" dirty="0" smtClean="0">
                <a:solidFill>
                  <a:srgbClr val="336600"/>
                </a:solidFill>
                <a:latin typeface="Arial" panose="020B0604020202020204" pitchFamily="34" charset="0"/>
                <a:cs typeface="Arial" panose="020B0604020202020204" pitchFamily="34" charset="0"/>
              </a:rPr>
              <a:t>Ampliamento del concetto di ‘’Prossimità;</a:t>
            </a:r>
          </a:p>
          <a:p>
            <a:pPr marL="571500" indent="-571500" algn="l">
              <a:buFont typeface="Arial" panose="020B0604020202020204" pitchFamily="34" charset="0"/>
              <a:buChar char="•"/>
            </a:pPr>
            <a:r>
              <a:rPr lang="it-IT" sz="4000" dirty="0" smtClean="0">
                <a:solidFill>
                  <a:srgbClr val="336600"/>
                </a:solidFill>
                <a:latin typeface="Arial" panose="020B0604020202020204" pitchFamily="34" charset="0"/>
                <a:cs typeface="Arial" panose="020B0604020202020204" pitchFamily="34" charset="0"/>
              </a:rPr>
              <a:t>Attenzione al paziente.</a:t>
            </a:r>
            <a:endParaRPr lang="it-IT" sz="4000" dirty="0">
              <a:solidFill>
                <a:srgbClr val="336600"/>
              </a:solidFill>
              <a:latin typeface="Arial" panose="020B0604020202020204" pitchFamily="34" charset="0"/>
              <a:cs typeface="Arial" panose="020B0604020202020204" pitchFamily="34" charset="0"/>
            </a:endParaRPr>
          </a:p>
        </p:txBody>
      </p:sp>
      <p:pic>
        <p:nvPicPr>
          <p:cNvPr id="16" name="Picture 2" descr="E:\farmaci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636912"/>
            <a:ext cx="2691299" cy="1656184"/>
          </a:xfrm>
          <a:prstGeom prst="rect">
            <a:avLst/>
          </a:prstGeom>
          <a:ln>
            <a:noFill/>
          </a:ln>
          <a:effectLst>
            <a:glow rad="254000">
              <a:schemeClr val="accent1">
                <a:alpha val="40000"/>
              </a:schemeClr>
            </a:glow>
            <a:outerShdw blurRad="241300" dist="241300" dir="3120000" sx="104000" sy="104000" algn="tl" rotWithShape="0">
              <a:srgbClr val="333333">
                <a:alpha val="65000"/>
              </a:srgbClr>
            </a:outerShdw>
            <a:reflection endPos="0" dist="50800" dir="5400000" sy="-100000" algn="bl" rotWithShape="0"/>
            <a:softEdge rad="88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3082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nvPr>
        </p:nvGraphicFramePr>
        <p:xfrm>
          <a:off x="1619672" y="1600200"/>
          <a:ext cx="7067128"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Rettangolo 3"/>
          <p:cNvSpPr/>
          <p:nvPr/>
        </p:nvSpPr>
        <p:spPr>
          <a:xfrm>
            <a:off x="2713045" y="3152001"/>
            <a:ext cx="2218995" cy="461665"/>
          </a:xfrm>
          <a:prstGeom prst="rect">
            <a:avLst/>
          </a:prstGeom>
        </p:spPr>
        <p:txBody>
          <a:bodyPr wrap="square">
            <a:spAutoFit/>
          </a:bodyPr>
          <a:lstStyle/>
          <a:p>
            <a:pPr algn="ctr" fontAlgn="auto">
              <a:spcBef>
                <a:spcPts val="0"/>
              </a:spcBef>
              <a:spcAft>
                <a:spcPts val="0"/>
              </a:spcAft>
              <a:defRPr/>
            </a:pPr>
            <a:r>
              <a:rPr lang="it-IT" sz="1200" b="1" dirty="0" smtClean="0">
                <a:solidFill>
                  <a:srgbClr val="005392"/>
                </a:solidFill>
                <a:latin typeface="Century Gothic" pitchFamily="34" charset="0"/>
              </a:rPr>
              <a:t>  </a:t>
            </a:r>
            <a:r>
              <a:rPr lang="it-IT" sz="1200" b="1" dirty="0">
                <a:solidFill>
                  <a:srgbClr val="002060"/>
                </a:solidFill>
                <a:latin typeface="Century Gothic" pitchFamily="34" charset="0"/>
                <a:cs typeface="+mn-cs"/>
              </a:rPr>
              <a:t>n. 83</a:t>
            </a:r>
          </a:p>
          <a:p>
            <a:pPr algn="ctr" fontAlgn="auto">
              <a:spcBef>
                <a:spcPts val="0"/>
              </a:spcBef>
              <a:spcAft>
                <a:spcPts val="0"/>
              </a:spcAft>
              <a:defRPr/>
            </a:pPr>
            <a:r>
              <a:rPr lang="it-IT" sz="1200" b="1" dirty="0">
                <a:solidFill>
                  <a:srgbClr val="002060"/>
                </a:solidFill>
                <a:latin typeface="Century Gothic" pitchFamily="34" charset="0"/>
                <a:cs typeface="+mn-cs"/>
              </a:rPr>
              <a:t>    utenti</a:t>
            </a:r>
          </a:p>
        </p:txBody>
      </p:sp>
      <p:sp>
        <p:nvSpPr>
          <p:cNvPr id="6" name="Rectangle 742"/>
          <p:cNvSpPr>
            <a:spLocks noChangeArrowheads="1"/>
          </p:cNvSpPr>
          <p:nvPr/>
        </p:nvSpPr>
        <p:spPr bwMode="auto">
          <a:xfrm>
            <a:off x="0" y="0"/>
            <a:ext cx="1248508" cy="6858000"/>
          </a:xfrm>
          <a:prstGeom prst="rect">
            <a:avLst/>
          </a:prstGeom>
          <a:blipFill dpi="0" rotWithShape="1">
            <a:blip r:embed="rId3" cstate="print">
              <a:alphaModFix amt="42000"/>
              <a:extLst>
                <a:ext uri="{BEBA8EAE-BF5A-486C-A8C5-ECC9F3942E4B}">
                  <a14:imgProps xmlns:a14="http://schemas.microsoft.com/office/drawing/2010/main">
                    <a14:imgLayer r:embed="rId4">
                      <a14:imgEffect>
                        <a14:brightnessContrast bright="46000"/>
                      </a14:imgEffect>
                    </a14:imgLayer>
                  </a14:imgProps>
                </a:ext>
              </a:extLst>
            </a:blip>
            <a:srcRect/>
            <a:tile tx="0" ty="0" sx="100000" sy="100000" flip="none" algn="tl"/>
          </a:blipFill>
          <a:ln w="9525">
            <a:noFill/>
            <a:miter lim="800000"/>
            <a:headEnd/>
            <a:tailEnd/>
          </a:ln>
        </p:spPr>
        <p:txBody>
          <a:bodyPr wrap="none" anchor="ctr"/>
          <a:lstStyle/>
          <a:p>
            <a:endParaRPr lang="it-IT"/>
          </a:p>
        </p:txBody>
      </p:sp>
      <p:sp>
        <p:nvSpPr>
          <p:cNvPr id="7" name="Titolo 3"/>
          <p:cNvSpPr txBox="1">
            <a:spLocks/>
          </p:cNvSpPr>
          <p:nvPr/>
        </p:nvSpPr>
        <p:spPr bwMode="auto">
          <a:xfrm>
            <a:off x="1331640" y="651465"/>
            <a:ext cx="7632848" cy="400110"/>
          </a:xfrm>
          <a:prstGeom prst="rect">
            <a:avLst/>
          </a:prstGeom>
          <a:solidFill>
            <a:srgbClr val="FF9900"/>
          </a:solidFill>
          <a:ln w="9525">
            <a:noFill/>
            <a:miter lim="800000"/>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algn="ctr">
              <a:defRPr/>
            </a:pPr>
            <a:r>
              <a:rPr lang="it-IT" sz="2000" b="1" dirty="0" smtClean="0">
                <a:solidFill>
                  <a:schemeClr val="bg1"/>
                </a:solidFill>
                <a:effectLst>
                  <a:outerShdw blurRad="38100" dist="38100" dir="2700000" algn="tl">
                    <a:srgbClr val="000000">
                      <a:alpha val="43137"/>
                    </a:srgbClr>
                  </a:outerShdw>
                </a:effectLst>
                <a:latin typeface="Century Gothic" pitchFamily="34" charset="0"/>
              </a:rPr>
              <a:t>Esito N. Minimal </a:t>
            </a:r>
            <a:r>
              <a:rPr lang="it-IT" sz="2000" b="1" dirty="0" err="1" smtClean="0">
                <a:solidFill>
                  <a:schemeClr val="bg1"/>
                </a:solidFill>
                <a:effectLst>
                  <a:outerShdw blurRad="38100" dist="38100" dir="2700000" algn="tl">
                    <a:srgbClr val="000000">
                      <a:alpha val="43137"/>
                    </a:srgbClr>
                  </a:outerShdw>
                </a:effectLst>
                <a:latin typeface="Century Gothic" pitchFamily="34" charset="0"/>
              </a:rPr>
              <a:t>advice</a:t>
            </a:r>
            <a:r>
              <a:rPr lang="it-IT" sz="2000" b="1" dirty="0" smtClean="0">
                <a:solidFill>
                  <a:schemeClr val="bg1"/>
                </a:solidFill>
                <a:effectLst>
                  <a:outerShdw blurRad="38100" dist="38100" dir="2700000" algn="tl">
                    <a:srgbClr val="000000">
                      <a:alpha val="43137"/>
                    </a:srgbClr>
                  </a:outerShdw>
                </a:effectLst>
                <a:latin typeface="Century Gothic" pitchFamily="34" charset="0"/>
              </a:rPr>
              <a:t> effettuati (luglio-ottobre 2012)</a:t>
            </a:r>
            <a:endParaRPr lang="it-IT" sz="2000" b="1" dirty="0">
              <a:solidFill>
                <a:schemeClr val="bg1"/>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36318592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extLst/>
          </p:nvPr>
        </p:nvGraphicFramePr>
        <p:xfrm>
          <a:off x="1547664" y="980728"/>
          <a:ext cx="3600400" cy="2664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fico 3"/>
          <p:cNvGraphicFramePr>
            <a:graphicFrameLocks/>
          </p:cNvGraphicFramePr>
          <p:nvPr>
            <p:extLst/>
          </p:nvPr>
        </p:nvGraphicFramePr>
        <p:xfrm>
          <a:off x="4788024" y="3789040"/>
          <a:ext cx="3438128" cy="2100414"/>
        </p:xfrm>
        <a:graphic>
          <a:graphicData uri="http://schemas.openxmlformats.org/drawingml/2006/chart">
            <c:chart xmlns:c="http://schemas.openxmlformats.org/drawingml/2006/chart" xmlns:r="http://schemas.openxmlformats.org/officeDocument/2006/relationships" r:id="rId3"/>
          </a:graphicData>
        </a:graphic>
      </p:graphicFrame>
      <p:sp>
        <p:nvSpPr>
          <p:cNvPr id="5" name="CasellaDiTesto 33"/>
          <p:cNvSpPr txBox="1"/>
          <p:nvPr/>
        </p:nvSpPr>
        <p:spPr>
          <a:xfrm>
            <a:off x="5292080" y="3429000"/>
            <a:ext cx="2739752" cy="36004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it-IT" sz="1400" b="1" dirty="0">
                <a:solidFill>
                  <a:srgbClr val="002060"/>
                </a:solidFill>
                <a:latin typeface="Century Gothic" pitchFamily="34" charset="0"/>
              </a:rPr>
              <a:t>Tassi % di cessazione per ASL</a:t>
            </a:r>
          </a:p>
        </p:txBody>
      </p:sp>
      <p:sp>
        <p:nvSpPr>
          <p:cNvPr id="6" name="CasellaDiTesto 33"/>
          <p:cNvSpPr txBox="1"/>
          <p:nvPr/>
        </p:nvSpPr>
        <p:spPr>
          <a:xfrm>
            <a:off x="1691680" y="620688"/>
            <a:ext cx="4176464" cy="36004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it-IT" sz="1400" b="1" dirty="0" smtClean="0">
                <a:solidFill>
                  <a:srgbClr val="002060"/>
                </a:solidFill>
                <a:latin typeface="Century Gothic" pitchFamily="34" charset="0"/>
              </a:rPr>
              <a:t>n. Utenti trattati con CMB </a:t>
            </a:r>
            <a:r>
              <a:rPr lang="it-IT" sz="1400" b="1" dirty="0" err="1" smtClean="0">
                <a:solidFill>
                  <a:srgbClr val="002060"/>
                </a:solidFill>
                <a:latin typeface="Century Gothic" pitchFamily="34" charset="0"/>
              </a:rPr>
              <a:t>multistep</a:t>
            </a:r>
            <a:r>
              <a:rPr lang="it-IT" sz="1400" b="1" dirty="0" smtClean="0">
                <a:solidFill>
                  <a:srgbClr val="002060"/>
                </a:solidFill>
                <a:latin typeface="Century Gothic" pitchFamily="34" charset="0"/>
              </a:rPr>
              <a:t> per </a:t>
            </a:r>
            <a:r>
              <a:rPr lang="it-IT" sz="1400" b="1" dirty="0">
                <a:solidFill>
                  <a:srgbClr val="002060"/>
                </a:solidFill>
                <a:latin typeface="Century Gothic" pitchFamily="34" charset="0"/>
              </a:rPr>
              <a:t>ASL</a:t>
            </a:r>
          </a:p>
        </p:txBody>
      </p:sp>
      <p:sp>
        <p:nvSpPr>
          <p:cNvPr id="7" name="Rectangle 742"/>
          <p:cNvSpPr>
            <a:spLocks noChangeArrowheads="1"/>
          </p:cNvSpPr>
          <p:nvPr/>
        </p:nvSpPr>
        <p:spPr bwMode="auto">
          <a:xfrm>
            <a:off x="0" y="0"/>
            <a:ext cx="1248508" cy="6858000"/>
          </a:xfrm>
          <a:prstGeom prst="rect">
            <a:avLst/>
          </a:prstGeom>
          <a:blipFill dpi="0" rotWithShape="1">
            <a:blip r:embed="rId4" cstate="print">
              <a:alphaModFix amt="42000"/>
              <a:extLst>
                <a:ext uri="{BEBA8EAE-BF5A-486C-A8C5-ECC9F3942E4B}">
                  <a14:imgProps xmlns:a14="http://schemas.microsoft.com/office/drawing/2010/main">
                    <a14:imgLayer r:embed="rId5">
                      <a14:imgEffect>
                        <a14:brightnessContrast bright="46000"/>
                      </a14:imgEffect>
                    </a14:imgLayer>
                  </a14:imgProps>
                </a:ext>
              </a:extLst>
            </a:blip>
            <a:srcRect/>
            <a:tile tx="0" ty="0" sx="100000" sy="100000" flip="none" algn="tl"/>
          </a:blipFill>
          <a:ln w="9525">
            <a:noFill/>
            <a:miter lim="800000"/>
            <a:headEnd/>
            <a:tailEnd/>
          </a:ln>
        </p:spPr>
        <p:txBody>
          <a:bodyPr wrap="none" anchor="ctr"/>
          <a:lstStyle/>
          <a:p>
            <a:endParaRPr lang="it-IT"/>
          </a:p>
        </p:txBody>
      </p:sp>
      <p:graphicFrame>
        <p:nvGraphicFramePr>
          <p:cNvPr id="8" name="Tabella 7"/>
          <p:cNvGraphicFramePr>
            <a:graphicFrameLocks noGrp="1"/>
          </p:cNvGraphicFramePr>
          <p:nvPr>
            <p:extLst/>
          </p:nvPr>
        </p:nvGraphicFramePr>
        <p:xfrm>
          <a:off x="5292080" y="1844824"/>
          <a:ext cx="3530600" cy="228600"/>
        </p:xfrm>
        <a:graphic>
          <a:graphicData uri="http://schemas.openxmlformats.org/drawingml/2006/table">
            <a:tbl>
              <a:tblPr/>
              <a:tblGrid>
                <a:gridCol w="2832100"/>
                <a:gridCol w="698500"/>
              </a:tblGrid>
              <a:tr h="228600">
                <a:tc>
                  <a:txBody>
                    <a:bodyPr/>
                    <a:lstStyle/>
                    <a:p>
                      <a:pPr algn="l" fontAlgn="b"/>
                      <a:r>
                        <a:rPr lang="it-IT" sz="1200" b="1" i="0" u="none" strike="noStrike" dirty="0">
                          <a:solidFill>
                            <a:srgbClr val="002060"/>
                          </a:solidFill>
                          <a:latin typeface="Century Gothic" pitchFamily="34" charset="0"/>
                        </a:rPr>
                        <a:t>Media incontri per </a:t>
                      </a:r>
                      <a:r>
                        <a:rPr lang="it-IT" sz="1200" b="1" i="0" u="none" strike="noStrike" dirty="0" smtClean="0">
                          <a:solidFill>
                            <a:srgbClr val="002060"/>
                          </a:solidFill>
                          <a:latin typeface="Century Gothic" pitchFamily="34" charset="0"/>
                        </a:rPr>
                        <a:t>utente </a:t>
                      </a:r>
                      <a:r>
                        <a:rPr lang="it-IT" sz="1200" b="1" i="0" u="none" strike="noStrike" dirty="0" err="1">
                          <a:solidFill>
                            <a:srgbClr val="002060"/>
                          </a:solidFill>
                          <a:latin typeface="Century Gothic" pitchFamily="34" charset="0"/>
                        </a:rPr>
                        <a:t>multistep</a:t>
                      </a:r>
                      <a:endParaRPr lang="it-IT" sz="1200" b="1" i="0" u="none" strike="noStrike" dirty="0">
                        <a:solidFill>
                          <a:srgbClr val="002060"/>
                        </a:solidFill>
                        <a:latin typeface="Century Gothic"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1" i="0" u="none" strike="noStrike" dirty="0">
                          <a:solidFill>
                            <a:srgbClr val="002060"/>
                          </a:solidFill>
                          <a:latin typeface="Century Gothic" pitchFamily="34" charset="0"/>
                        </a:rPr>
                        <a:t>2,163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Rettangolo 8"/>
          <p:cNvSpPr/>
          <p:nvPr/>
        </p:nvSpPr>
        <p:spPr>
          <a:xfrm>
            <a:off x="7164288" y="4293096"/>
            <a:ext cx="1979712" cy="461665"/>
          </a:xfrm>
          <a:prstGeom prst="rect">
            <a:avLst/>
          </a:prstGeom>
        </p:spPr>
        <p:txBody>
          <a:bodyPr wrap="square">
            <a:spAutoFit/>
          </a:bodyPr>
          <a:lstStyle/>
          <a:p>
            <a:pPr algn="ctr" fontAlgn="auto">
              <a:spcBef>
                <a:spcPts val="0"/>
              </a:spcBef>
              <a:spcAft>
                <a:spcPts val="0"/>
              </a:spcAft>
              <a:defRPr/>
            </a:pPr>
            <a:r>
              <a:rPr lang="it-IT" sz="1200" b="1" dirty="0" smtClean="0">
                <a:solidFill>
                  <a:schemeClr val="bg2">
                    <a:lumMod val="25000"/>
                  </a:schemeClr>
                </a:solidFill>
                <a:latin typeface="Century Gothic" pitchFamily="34" charset="0"/>
              </a:rPr>
              <a:t>% a breve termine</a:t>
            </a:r>
          </a:p>
          <a:p>
            <a:pPr algn="ctr" fontAlgn="auto">
              <a:spcBef>
                <a:spcPts val="0"/>
              </a:spcBef>
              <a:spcAft>
                <a:spcPts val="0"/>
              </a:spcAft>
              <a:defRPr/>
            </a:pPr>
            <a:r>
              <a:rPr lang="it-IT" sz="1200" b="1" i="1" dirty="0" smtClean="0">
                <a:solidFill>
                  <a:schemeClr val="bg2">
                    <a:lumMod val="25000"/>
                  </a:schemeClr>
                </a:solidFill>
                <a:latin typeface="Century Gothic" pitchFamily="34" charset="0"/>
              </a:rPr>
              <a:t>(dato </a:t>
            </a:r>
            <a:r>
              <a:rPr lang="it-IT" sz="1200" b="1" i="1" dirty="0" err="1" smtClean="0">
                <a:solidFill>
                  <a:schemeClr val="bg2">
                    <a:lumMod val="25000"/>
                  </a:schemeClr>
                </a:solidFill>
                <a:latin typeface="Century Gothic" pitchFamily="34" charset="0"/>
              </a:rPr>
              <a:t>autoriferito</a:t>
            </a:r>
            <a:r>
              <a:rPr lang="it-IT" sz="1200" b="1" i="1" dirty="0" smtClean="0">
                <a:solidFill>
                  <a:schemeClr val="bg2">
                    <a:lumMod val="25000"/>
                  </a:schemeClr>
                </a:solidFill>
                <a:latin typeface="Century Gothic" pitchFamily="34" charset="0"/>
              </a:rPr>
              <a:t>)</a:t>
            </a:r>
            <a:endParaRPr lang="it-IT" sz="1200" b="1" dirty="0">
              <a:latin typeface="Century Gothic" pitchFamily="34" charset="0"/>
            </a:endParaRPr>
          </a:p>
        </p:txBody>
      </p:sp>
    </p:spTree>
    <p:extLst>
      <p:ext uri="{BB962C8B-B14F-4D97-AF65-F5344CB8AC3E}">
        <p14:creationId xmlns:p14="http://schemas.microsoft.com/office/powerpoint/2010/main" val="19917025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052736"/>
            <a:ext cx="8229600" cy="1143000"/>
          </a:xfrm>
        </p:spPr>
        <p:txBody>
          <a:bodyPr>
            <a:noAutofit/>
          </a:bodyPr>
          <a:lstStyle/>
          <a:p>
            <a:r>
              <a:rPr lang="it-IT" sz="6000" b="1" dirty="0" smtClean="0">
                <a:solidFill>
                  <a:srgbClr val="FF0000"/>
                </a:solidFill>
              </a:rPr>
              <a:t>ADERENZA ALLA TERAPIA</a:t>
            </a:r>
            <a:endParaRPr lang="it-IT" sz="6000" b="1" dirty="0">
              <a:solidFill>
                <a:srgbClr val="FF0000"/>
              </a:solidFill>
            </a:endParaRPr>
          </a:p>
        </p:txBody>
      </p:sp>
      <p:sp>
        <p:nvSpPr>
          <p:cNvPr id="3" name="Segnaposto contenuto 2"/>
          <p:cNvSpPr>
            <a:spLocks noGrp="1"/>
          </p:cNvSpPr>
          <p:nvPr>
            <p:ph sz="half" idx="1"/>
          </p:nvPr>
        </p:nvSpPr>
        <p:spPr>
          <a:xfrm>
            <a:off x="1115616" y="3212976"/>
            <a:ext cx="2530624" cy="964704"/>
          </a:xfrm>
        </p:spPr>
        <p:txBody>
          <a:bodyPr>
            <a:normAutofit/>
          </a:bodyPr>
          <a:lstStyle/>
          <a:p>
            <a:r>
              <a:rPr lang="it-IT" sz="4800" dirty="0" smtClean="0"/>
              <a:t>Device</a:t>
            </a:r>
            <a:endParaRPr lang="it-IT" sz="4800" dirty="0"/>
          </a:p>
        </p:txBody>
      </p:sp>
      <p:sp>
        <p:nvSpPr>
          <p:cNvPr id="4" name="Segnaposto contenuto 3"/>
          <p:cNvSpPr>
            <a:spLocks noGrp="1"/>
          </p:cNvSpPr>
          <p:nvPr>
            <p:ph sz="half" idx="2"/>
          </p:nvPr>
        </p:nvSpPr>
        <p:spPr>
          <a:xfrm>
            <a:off x="4427984" y="4105672"/>
            <a:ext cx="3581400" cy="1612776"/>
          </a:xfrm>
        </p:spPr>
        <p:txBody>
          <a:bodyPr>
            <a:normAutofit/>
          </a:bodyPr>
          <a:lstStyle/>
          <a:p>
            <a:r>
              <a:rPr lang="it-IT" sz="4800" dirty="0" smtClean="0"/>
              <a:t>Ossigeno liquido</a:t>
            </a:r>
            <a:endParaRPr lang="it-IT" sz="4800" dirty="0"/>
          </a:p>
        </p:txBody>
      </p:sp>
    </p:spTree>
    <p:extLst>
      <p:ext uri="{BB962C8B-B14F-4D97-AF65-F5344CB8AC3E}">
        <p14:creationId xmlns:p14="http://schemas.microsoft.com/office/powerpoint/2010/main" val="37406580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
                                            <p:txEl>
                                              <p:pRg st="0" end="0"/>
                                            </p:txEl>
                                          </p:spTgt>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75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75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426170"/>
          </a:xfrm>
        </p:spPr>
        <p:txBody>
          <a:bodyPr>
            <a:noAutofit/>
          </a:bodyPr>
          <a:lstStyle/>
          <a:p>
            <a:r>
              <a:rPr lang="it-IT" sz="3600" dirty="0" smtClean="0">
                <a:latin typeface="Arial" panose="020B0604020202020204" pitchFamily="34" charset="0"/>
                <a:cs typeface="Arial" panose="020B0604020202020204" pitchFamily="34" charset="0"/>
              </a:rPr>
              <a:t>I farmaci inalatori possono essere somministrati tramite tre modalità principali:</a:t>
            </a:r>
            <a:endParaRPr lang="it-IT" sz="3600" dirty="0">
              <a:latin typeface="Arial" panose="020B0604020202020204" pitchFamily="34" charset="0"/>
              <a:cs typeface="Arial" panose="020B0604020202020204" pitchFamily="34" charset="0"/>
            </a:endParaRPr>
          </a:p>
        </p:txBody>
      </p:sp>
      <p:graphicFrame>
        <p:nvGraphicFramePr>
          <p:cNvPr id="4" name="Diagramma 3"/>
          <p:cNvGraphicFramePr/>
          <p:nvPr>
            <p:extLst>
              <p:ext uri="{D42A27DB-BD31-4B8C-83A1-F6EECF244321}">
                <p14:modId xmlns:p14="http://schemas.microsoft.com/office/powerpoint/2010/main" val="3373473196"/>
              </p:ext>
            </p:extLst>
          </p:nvPr>
        </p:nvGraphicFramePr>
        <p:xfrm>
          <a:off x="12824" y="1916832"/>
          <a:ext cx="871296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32915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C00000"/>
                </a:solidFill>
              </a:rPr>
              <a:t>MODALITA’ D’USO DEI FARMACI INALATORI</a:t>
            </a:r>
            <a:endParaRPr lang="it-IT" b="1" dirty="0">
              <a:solidFill>
                <a:srgbClr val="C00000"/>
              </a:solidFill>
            </a:endParaRPr>
          </a:p>
        </p:txBody>
      </p:sp>
      <p:sp>
        <p:nvSpPr>
          <p:cNvPr id="3" name="Segnaposto contenuto 2"/>
          <p:cNvSpPr>
            <a:spLocks noGrp="1"/>
          </p:cNvSpPr>
          <p:nvPr>
            <p:ph sz="half" idx="1"/>
          </p:nvPr>
        </p:nvSpPr>
        <p:spPr>
          <a:xfrm>
            <a:off x="457200" y="1600200"/>
            <a:ext cx="8003232" cy="1900808"/>
          </a:xfrm>
        </p:spPr>
        <p:txBody>
          <a:bodyPr>
            <a:normAutofit fontScale="92500" lnSpcReduction="20000"/>
          </a:bodyPr>
          <a:lstStyle/>
          <a:p>
            <a:pPr marL="0" indent="0" algn="just">
              <a:buNone/>
            </a:pPr>
            <a:r>
              <a:rPr lang="it-IT" dirty="0" smtClean="0"/>
              <a:t>L’efficacia della terapia può essere compromessa da diversi fattori (50% aderenza):</a:t>
            </a:r>
          </a:p>
          <a:p>
            <a:pPr algn="just">
              <a:buFont typeface="Wingdings" panose="05000000000000000000" pitchFamily="2" charset="2"/>
              <a:buChar char="ü"/>
            </a:pPr>
            <a:r>
              <a:rPr lang="it-IT" dirty="0"/>
              <a:t> </a:t>
            </a:r>
            <a:r>
              <a:rPr lang="it-IT" dirty="0" smtClean="0"/>
              <a:t>errata esecuzione dell’inalazione del farmaco da parte del paziente</a:t>
            </a:r>
          </a:p>
          <a:p>
            <a:pPr algn="just">
              <a:buFont typeface="Wingdings" panose="05000000000000000000" pitchFamily="2" charset="2"/>
              <a:buChar char="ü"/>
            </a:pPr>
            <a:r>
              <a:rPr lang="it-IT" dirty="0"/>
              <a:t>c</a:t>
            </a:r>
            <a:r>
              <a:rPr lang="it-IT" dirty="0" smtClean="0"/>
              <a:t>omplessità dello schema di cura</a:t>
            </a:r>
            <a:endParaRPr lang="it-IT" dirty="0"/>
          </a:p>
        </p:txBody>
      </p:sp>
      <p:sp>
        <p:nvSpPr>
          <p:cNvPr id="4" name="Segnaposto contenuto 3"/>
          <p:cNvSpPr>
            <a:spLocks noGrp="1"/>
          </p:cNvSpPr>
          <p:nvPr>
            <p:ph sz="half" idx="2"/>
          </p:nvPr>
        </p:nvSpPr>
        <p:spPr>
          <a:xfrm>
            <a:off x="388676" y="3789040"/>
            <a:ext cx="8366648" cy="2388840"/>
          </a:xfrm>
          <a:solidFill>
            <a:srgbClr val="FFCC99"/>
          </a:solidFill>
          <a:ln w="28575">
            <a:solidFill>
              <a:srgbClr val="C00000"/>
            </a:solidFill>
          </a:ln>
        </p:spPr>
        <p:txBody>
          <a:bodyPr>
            <a:noAutofit/>
          </a:bodyPr>
          <a:lstStyle/>
          <a:p>
            <a:pPr marL="0" indent="0" algn="just">
              <a:buNone/>
            </a:pPr>
            <a:r>
              <a:rPr lang="it-IT" sz="3000" dirty="0" smtClean="0"/>
              <a:t>Il farmacista,  fornendo al paziente una chiara spiegazione sulle modalità di utilizzo e verificandone la comprensione, saprà di essere stato utile sia al paziente, che ne trarrà beneficio in termini di salute, sia  al SSN, evitando uno spreco di risorse.</a:t>
            </a:r>
            <a:endParaRPr lang="it-IT" sz="3000" dirty="0"/>
          </a:p>
        </p:txBody>
      </p:sp>
    </p:spTree>
    <p:extLst>
      <p:ext uri="{BB962C8B-B14F-4D97-AF65-F5344CB8AC3E}">
        <p14:creationId xmlns:p14="http://schemas.microsoft.com/office/powerpoint/2010/main" val="27911789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fade">
                                      <p:cBhvr>
                                        <p:cTn id="19" dur="500"/>
                                        <p:tgtEl>
                                          <p:spTgt spid="4">
                                            <p:bg/>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normAutofit/>
          </a:bodyPr>
          <a:lstStyle/>
          <a:p>
            <a:r>
              <a:rPr lang="it-IT" sz="2400" b="1" u="sng" dirty="0" smtClean="0">
                <a:solidFill>
                  <a:schemeClr val="accent2">
                    <a:lumMod val="75000"/>
                  </a:schemeClr>
                </a:solidFill>
              </a:rPr>
              <a:t>COME USARE IL FARMACO, TRAMITE IL DEVICE:</a:t>
            </a:r>
            <a:endParaRPr lang="it-IT" sz="2400" b="1" u="sng" dirty="0">
              <a:solidFill>
                <a:schemeClr val="accent2">
                  <a:lumMod val="75000"/>
                </a:schemeClr>
              </a:solidFill>
            </a:endParaRPr>
          </a:p>
        </p:txBody>
      </p:sp>
      <p:sp>
        <p:nvSpPr>
          <p:cNvPr id="3" name="Segnaposto testo 2"/>
          <p:cNvSpPr>
            <a:spLocks noGrp="1"/>
          </p:cNvSpPr>
          <p:nvPr>
            <p:ph type="body" idx="1"/>
          </p:nvPr>
        </p:nvSpPr>
        <p:spPr>
          <a:xfrm>
            <a:off x="467544" y="980728"/>
            <a:ext cx="8219256" cy="792088"/>
          </a:xfrm>
        </p:spPr>
        <p:txBody>
          <a:bodyPr>
            <a:normAutofit/>
          </a:bodyPr>
          <a:lstStyle/>
          <a:p>
            <a:r>
              <a:rPr lang="it-IT" sz="1600" dirty="0" smtClean="0">
                <a:solidFill>
                  <a:schemeClr val="accent2">
                    <a:lumMod val="75000"/>
                  </a:schemeClr>
                </a:solidFill>
              </a:rPr>
              <a:t>Manovra: </a:t>
            </a:r>
            <a:r>
              <a:rPr lang="it-IT" sz="1600" b="0" dirty="0" smtClean="0"/>
              <a:t>Inspirazione non troppo veloce, ma nemmeno troppo lenta , con pausa.</a:t>
            </a:r>
          </a:p>
          <a:p>
            <a:r>
              <a:rPr lang="it-IT" sz="1600" b="0" dirty="0" smtClean="0"/>
              <a:t>Regola: 5 sec x 3 volte (5 secondi svuoto, 5 secondi inspiro, 5 secondi pausa/ apnea)</a:t>
            </a:r>
          </a:p>
          <a:p>
            <a:endParaRPr lang="it-IT" sz="1600" dirty="0">
              <a:solidFill>
                <a:schemeClr val="accent2">
                  <a:lumMod val="75000"/>
                </a:schemeClr>
              </a:solidFill>
            </a:endParaRPr>
          </a:p>
        </p:txBody>
      </p:sp>
      <p:sp>
        <p:nvSpPr>
          <p:cNvPr id="4" name="Segnaposto contenuto 3"/>
          <p:cNvSpPr>
            <a:spLocks noGrp="1"/>
          </p:cNvSpPr>
          <p:nvPr>
            <p:ph sz="half" idx="2"/>
          </p:nvPr>
        </p:nvSpPr>
        <p:spPr>
          <a:xfrm>
            <a:off x="429072" y="1700809"/>
            <a:ext cx="8075240" cy="2304256"/>
          </a:xfrm>
          <a:solidFill>
            <a:schemeClr val="accent1">
              <a:lumMod val="20000"/>
              <a:lumOff val="80000"/>
            </a:schemeClr>
          </a:solidFill>
          <a:ln w="28575">
            <a:solidFill>
              <a:schemeClr val="accent1">
                <a:lumMod val="75000"/>
              </a:schemeClr>
            </a:solidFill>
          </a:ln>
        </p:spPr>
        <p:txBody>
          <a:bodyPr>
            <a:normAutofit fontScale="92500" lnSpcReduction="10000"/>
          </a:bodyPr>
          <a:lstStyle/>
          <a:p>
            <a:pPr marL="0" indent="0">
              <a:buNone/>
            </a:pPr>
            <a:r>
              <a:rPr lang="it-IT" sz="2000" i="1" dirty="0" smtClean="0"/>
              <a:t>Preparare l’erogatore secondo le istruzioni tipiche di ogni dispositivo, quindi:</a:t>
            </a:r>
          </a:p>
          <a:p>
            <a:pPr marL="0" indent="0">
              <a:buNone/>
            </a:pPr>
            <a:r>
              <a:rPr lang="it-IT" sz="2000" b="1" dirty="0" smtClean="0"/>
              <a:t>(Espirare) Espellere/ Buttar fuori </a:t>
            </a:r>
            <a:r>
              <a:rPr lang="it-IT" sz="2000" i="1" dirty="0" smtClean="0"/>
              <a:t>l’aria fino in fondo (</a:t>
            </a:r>
            <a:r>
              <a:rPr lang="it-IT" sz="2000" b="1" dirty="0" smtClean="0"/>
              <a:t>per almeno 5 secondi</a:t>
            </a:r>
            <a:r>
              <a:rPr lang="it-IT" sz="2000" i="1" dirty="0" smtClean="0"/>
              <a:t>) evitando di soffiare verso il boccaglio dell’erogatore.</a:t>
            </a:r>
          </a:p>
          <a:p>
            <a:pPr marL="0" indent="0">
              <a:buNone/>
            </a:pPr>
            <a:r>
              <a:rPr lang="it-IT" sz="2000" i="1" dirty="0" smtClean="0"/>
              <a:t>Inserire il boccaglio tra le labbra e (</a:t>
            </a:r>
            <a:r>
              <a:rPr lang="it-IT" sz="2000" b="1" dirty="0" smtClean="0"/>
              <a:t>Inspirare</a:t>
            </a:r>
            <a:r>
              <a:rPr lang="it-IT" sz="2000" i="1" dirty="0" smtClean="0"/>
              <a:t>) </a:t>
            </a:r>
            <a:r>
              <a:rPr lang="it-IT" sz="2000" b="1" dirty="0" smtClean="0"/>
              <a:t>Tirar dentro </a:t>
            </a:r>
            <a:r>
              <a:rPr lang="it-IT" sz="2000" i="1" dirty="0" smtClean="0"/>
              <a:t>l’aria più profondamente possibile (</a:t>
            </a:r>
            <a:r>
              <a:rPr lang="it-IT" sz="2000" b="1" dirty="0" smtClean="0"/>
              <a:t>per almeno 5 secondi</a:t>
            </a:r>
            <a:r>
              <a:rPr lang="it-IT" sz="2000" i="1" dirty="0" smtClean="0"/>
              <a:t>).</a:t>
            </a:r>
          </a:p>
          <a:p>
            <a:pPr marL="0" indent="0">
              <a:buNone/>
            </a:pPr>
            <a:r>
              <a:rPr lang="it-IT" sz="2000" i="1" dirty="0" smtClean="0"/>
              <a:t>Togliere l’erogatore dalla bocca e </a:t>
            </a:r>
            <a:r>
              <a:rPr lang="it-IT" sz="2000" b="1" dirty="0" smtClean="0"/>
              <a:t>trattenere </a:t>
            </a:r>
            <a:r>
              <a:rPr lang="it-IT" sz="2000" i="1" dirty="0" smtClean="0"/>
              <a:t>il respiro/fiato per </a:t>
            </a:r>
            <a:r>
              <a:rPr lang="it-IT" sz="2000" b="1" dirty="0" smtClean="0"/>
              <a:t>circa 5-7secondi</a:t>
            </a:r>
            <a:r>
              <a:rPr lang="it-IT" sz="2000" i="1" dirty="0" smtClean="0"/>
              <a:t>.</a:t>
            </a:r>
          </a:p>
          <a:p>
            <a:pPr marL="0" indent="0">
              <a:buNone/>
            </a:pPr>
            <a:r>
              <a:rPr lang="it-IT" sz="2000" i="1" dirty="0" smtClean="0"/>
              <a:t>Ripetere la manovra se la prescrizione è più di una dose!</a:t>
            </a:r>
          </a:p>
          <a:p>
            <a:pPr marL="0" indent="0">
              <a:buNone/>
            </a:pPr>
            <a:endParaRPr lang="it-IT" sz="1600" dirty="0"/>
          </a:p>
        </p:txBody>
      </p:sp>
      <p:sp>
        <p:nvSpPr>
          <p:cNvPr id="5" name="Segnaposto testo 4"/>
          <p:cNvSpPr>
            <a:spLocks noGrp="1"/>
          </p:cNvSpPr>
          <p:nvPr>
            <p:ph type="body" sz="quarter" idx="3"/>
          </p:nvPr>
        </p:nvSpPr>
        <p:spPr>
          <a:xfrm>
            <a:off x="429072" y="4293096"/>
            <a:ext cx="8091240" cy="1512168"/>
          </a:xfrm>
          <a:solidFill>
            <a:schemeClr val="tx2">
              <a:lumMod val="40000"/>
              <a:lumOff val="60000"/>
            </a:schemeClr>
          </a:solidFill>
          <a:ln>
            <a:solidFill>
              <a:schemeClr val="accent1">
                <a:lumMod val="50000"/>
              </a:schemeClr>
            </a:solidFill>
          </a:ln>
        </p:spPr>
        <p:txBody>
          <a:bodyPr>
            <a:normAutofit fontScale="77500" lnSpcReduction="20000"/>
          </a:bodyPr>
          <a:lstStyle/>
          <a:p>
            <a:endParaRPr lang="it-IT" sz="2100" b="0" i="1" dirty="0">
              <a:solidFill>
                <a:schemeClr val="accent1">
                  <a:lumMod val="50000"/>
                </a:schemeClr>
              </a:solidFill>
              <a:latin typeface="Arial" panose="020B0604020202020204" pitchFamily="34" charset="0"/>
              <a:cs typeface="Arial" panose="020B0604020202020204" pitchFamily="34" charset="0"/>
            </a:endParaRPr>
          </a:p>
          <a:p>
            <a:r>
              <a:rPr lang="it-IT" sz="2100" b="0" i="1" dirty="0" smtClean="0">
                <a:solidFill>
                  <a:schemeClr val="accent1">
                    <a:lumMod val="50000"/>
                  </a:schemeClr>
                </a:solidFill>
                <a:latin typeface="Arial" panose="020B0604020202020204" pitchFamily="34" charset="0"/>
                <a:cs typeface="Arial" panose="020B0604020202020204" pitchFamily="34" charset="0"/>
              </a:rPr>
              <a:t>Dopo l’assunzione della terapia inalatoria con acqua sciacquare la bocca, gargarizzare e sputare per minimizzare il rischio di candidosi a livello orofaringeo.</a:t>
            </a:r>
          </a:p>
          <a:p>
            <a:r>
              <a:rPr lang="it-IT" sz="2100" b="0" i="1" dirty="0" smtClean="0">
                <a:solidFill>
                  <a:schemeClr val="accent1">
                    <a:lumMod val="50000"/>
                  </a:schemeClr>
                </a:solidFill>
                <a:latin typeface="Arial" panose="020B0604020202020204" pitchFamily="34" charset="0"/>
                <a:cs typeface="Arial" panose="020B0604020202020204" pitchFamily="34" charset="0"/>
              </a:rPr>
              <a:t>L’inalatore (pressurizzato predosato, </a:t>
            </a:r>
            <a:r>
              <a:rPr lang="it-IT" sz="2100" b="0" i="1" dirty="0" err="1" smtClean="0">
                <a:solidFill>
                  <a:schemeClr val="accent1">
                    <a:lumMod val="50000"/>
                  </a:schemeClr>
                </a:solidFill>
                <a:latin typeface="Arial" panose="020B0604020202020204" pitchFamily="34" charset="0"/>
                <a:cs typeface="Arial" panose="020B0604020202020204" pitchFamily="34" charset="0"/>
              </a:rPr>
              <a:t>pMDI</a:t>
            </a:r>
            <a:r>
              <a:rPr lang="it-IT" sz="2100" b="0" i="1" smtClean="0">
                <a:solidFill>
                  <a:schemeClr val="accent1">
                    <a:lumMod val="50000"/>
                  </a:schemeClr>
                </a:solidFill>
                <a:latin typeface="Arial" panose="020B0604020202020204" pitchFamily="34" charset="0"/>
                <a:cs typeface="Arial" panose="020B0604020202020204" pitchFamily="34" charset="0"/>
              </a:rPr>
              <a:t>) </a:t>
            </a:r>
            <a:r>
              <a:rPr lang="it-IT" sz="2100" b="0" i="1" dirty="0">
                <a:solidFill>
                  <a:schemeClr val="accent1">
                    <a:lumMod val="50000"/>
                  </a:schemeClr>
                </a:solidFill>
                <a:latin typeface="Arial" panose="020B0604020202020204" pitchFamily="34" charset="0"/>
                <a:cs typeface="Arial" panose="020B0604020202020204" pitchFamily="34" charset="0"/>
              </a:rPr>
              <a:t>deve essere pulito accuratamente una volta alla settimana (togliere la bomboletta, sciacquare tutte le parti sotto l’acqua corrente, asciugare con cura, rimontare le parti; non immergere la bomboletta nell’acqua).</a:t>
            </a:r>
          </a:p>
          <a:p>
            <a:endParaRPr lang="it-I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25680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fade">
                                      <p:cBhvr>
                                        <p:cTn id="14" dur="500"/>
                                        <p:tgtEl>
                                          <p:spTgt spid="4">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5">
                                            <p:bg/>
                                          </p:spTgt>
                                        </p:tgtEl>
                                        <p:attrNameLst>
                                          <p:attrName>style.visibility</p:attrName>
                                        </p:attrNameLst>
                                      </p:cBhvr>
                                      <p:to>
                                        <p:strVal val="visible"/>
                                      </p:to>
                                    </p:set>
                                    <p:animEffect transition="in" filter="fade">
                                      <p:cBhvr>
                                        <p:cTn id="33" dur="500"/>
                                        <p:tgtEl>
                                          <p:spTgt spid="5">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fade">
                                      <p:cBhvr>
                                        <p:cTn id="36" dur="500"/>
                                        <p:tgtEl>
                                          <p:spTgt spid="5">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4" grpId="0" uiExpand="1" build="allAtOnce" animBg="1"/>
      <p:bldP spid="5" grpId="0" uiExpand="1"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32657"/>
            <a:ext cx="7772400" cy="1440159"/>
          </a:xfrm>
        </p:spPr>
        <p:txBody>
          <a:bodyPr>
            <a:normAutofit/>
          </a:bodyPr>
          <a:lstStyle/>
          <a:p>
            <a:r>
              <a:rPr lang="it-IT" sz="3600" b="1" dirty="0" smtClean="0">
                <a:solidFill>
                  <a:srgbClr val="C00000"/>
                </a:solidFill>
                <a:latin typeface="Arial" panose="020B0604020202020204" pitchFamily="34" charset="0"/>
                <a:cs typeface="Arial" panose="020B0604020202020204" pitchFamily="34" charset="0"/>
              </a:rPr>
              <a:t>APPARECCHIATURE PER L’EROGAZIONE DI OSSIGENO</a:t>
            </a:r>
            <a:endParaRPr lang="it-IT" sz="3600" b="1" dirty="0">
              <a:solidFill>
                <a:srgbClr val="C00000"/>
              </a:solidFill>
              <a:latin typeface="Arial" panose="020B0604020202020204" pitchFamily="34" charset="0"/>
              <a:cs typeface="Arial" panose="020B0604020202020204" pitchFamily="34" charset="0"/>
            </a:endParaRPr>
          </a:p>
        </p:txBody>
      </p:sp>
      <p:sp>
        <p:nvSpPr>
          <p:cNvPr id="3" name="Sottotitolo 2"/>
          <p:cNvSpPr>
            <a:spLocks noGrp="1"/>
          </p:cNvSpPr>
          <p:nvPr>
            <p:ph type="subTitle" idx="1"/>
          </p:nvPr>
        </p:nvSpPr>
        <p:spPr>
          <a:xfrm>
            <a:off x="755576" y="1844824"/>
            <a:ext cx="7488832" cy="3600400"/>
          </a:xfrm>
        </p:spPr>
        <p:txBody>
          <a:bodyPr>
            <a:normAutofit fontScale="92500" lnSpcReduction="10000"/>
          </a:bodyPr>
          <a:lstStyle/>
          <a:p>
            <a:pPr algn="l"/>
            <a:r>
              <a:rPr lang="it-IT" sz="2800" dirty="0" smtClean="0">
                <a:solidFill>
                  <a:schemeClr val="tx1"/>
                </a:solidFill>
              </a:rPr>
              <a:t>Il sistema con cui va somministrato va scelto in base alle condizioni cliniche della persona</a:t>
            </a:r>
            <a:r>
              <a:rPr lang="it-IT" sz="2800" dirty="0" smtClean="0">
                <a:solidFill>
                  <a:schemeClr val="tx1"/>
                </a:solidFill>
              </a:rPr>
              <a:t>:</a:t>
            </a:r>
          </a:p>
          <a:p>
            <a:pPr algn="l"/>
            <a:endParaRPr lang="it-IT" sz="2800" dirty="0">
              <a:solidFill>
                <a:schemeClr val="tx1"/>
              </a:solidFill>
            </a:endParaRPr>
          </a:p>
          <a:p>
            <a:pPr marL="457200" indent="-457200" algn="l">
              <a:buFont typeface="Arial" panose="020B0604020202020204" pitchFamily="34" charset="0"/>
              <a:buChar char="•"/>
            </a:pPr>
            <a:r>
              <a:rPr lang="it-IT" sz="2800" dirty="0" smtClean="0">
                <a:solidFill>
                  <a:schemeClr val="tx1"/>
                </a:solidFill>
              </a:rPr>
              <a:t>Bombole a gas compresso o a Ossigeno Gassoso</a:t>
            </a:r>
          </a:p>
          <a:p>
            <a:pPr marL="457200" indent="-457200" algn="l">
              <a:buFont typeface="Arial" panose="020B0604020202020204" pitchFamily="34" charset="0"/>
              <a:buChar char="•"/>
            </a:pPr>
            <a:r>
              <a:rPr lang="it-IT" sz="2800" dirty="0" smtClean="0">
                <a:solidFill>
                  <a:schemeClr val="tx1"/>
                </a:solidFill>
              </a:rPr>
              <a:t>Concentratori</a:t>
            </a:r>
          </a:p>
          <a:p>
            <a:pPr marL="457200" indent="-457200" algn="l">
              <a:buFont typeface="Arial" panose="020B0604020202020204" pitchFamily="34" charset="0"/>
              <a:buChar char="•"/>
            </a:pPr>
            <a:r>
              <a:rPr lang="it-IT" sz="2800" dirty="0" smtClean="0">
                <a:solidFill>
                  <a:schemeClr val="tx1"/>
                </a:solidFill>
              </a:rPr>
              <a:t>Bombole di Ossigeno Liquido di tipo</a:t>
            </a:r>
          </a:p>
          <a:p>
            <a:pPr algn="l"/>
            <a:r>
              <a:rPr lang="it-IT" sz="2800" dirty="0" smtClean="0">
                <a:solidFill>
                  <a:schemeClr val="tx1"/>
                </a:solidFill>
              </a:rPr>
              <a:t>	stazionario</a:t>
            </a:r>
          </a:p>
          <a:p>
            <a:pPr algn="l"/>
            <a:r>
              <a:rPr lang="it-IT" sz="2800" dirty="0">
                <a:solidFill>
                  <a:schemeClr val="tx1"/>
                </a:solidFill>
              </a:rPr>
              <a:t>	</a:t>
            </a:r>
            <a:r>
              <a:rPr lang="it-IT" sz="2800" dirty="0" smtClean="0">
                <a:solidFill>
                  <a:schemeClr val="tx1"/>
                </a:solidFill>
              </a:rPr>
              <a:t>(bombola madre e portatile)</a:t>
            </a:r>
            <a:endParaRPr lang="it-IT" sz="2800" dirty="0" smtClean="0">
              <a:solidFill>
                <a:schemeClr val="tx1"/>
              </a:solidFill>
            </a:endParaRPr>
          </a:p>
          <a:p>
            <a:pPr marL="457200" indent="-457200" algn="l">
              <a:buFont typeface="Arial" panose="020B0604020202020204" pitchFamily="34" charset="0"/>
              <a:buChar char="•"/>
            </a:pPr>
            <a:endParaRPr lang="it-IT" sz="2800" dirty="0" smtClean="0">
              <a:solidFill>
                <a:schemeClr val="tx1"/>
              </a:solidFill>
            </a:endParaRPr>
          </a:p>
          <a:p>
            <a:pPr algn="l"/>
            <a:endParaRPr lang="it-IT" sz="2800" dirty="0">
              <a:solidFill>
                <a:schemeClr val="tx1"/>
              </a:solidFill>
            </a:endParaRPr>
          </a:p>
          <a:p>
            <a:pPr marL="457200" indent="-457200" algn="l">
              <a:buFont typeface="Arial" panose="020B0604020202020204" pitchFamily="34" charset="0"/>
              <a:buChar char="•"/>
            </a:pPr>
            <a:endParaRPr lang="it-IT" sz="2800" dirty="0" smtClean="0">
              <a:solidFill>
                <a:schemeClr val="tx1"/>
              </a:solidFill>
            </a:endParaRPr>
          </a:p>
          <a:p>
            <a:pPr algn="l"/>
            <a:endParaRPr lang="it-IT" sz="2800" dirty="0">
              <a:solidFill>
                <a:schemeClr val="tx1"/>
              </a:solidFill>
            </a:endParaRPr>
          </a:p>
          <a:p>
            <a:pPr marL="457200" indent="-457200" algn="l">
              <a:buFont typeface="Arial" panose="020B0604020202020204" pitchFamily="34" charset="0"/>
              <a:buChar char="•"/>
            </a:pPr>
            <a:endParaRPr lang="it-IT" sz="2800" dirty="0" smtClean="0">
              <a:solidFill>
                <a:schemeClr val="tx1"/>
              </a:solidFill>
            </a:endParaRPr>
          </a:p>
          <a:p>
            <a:pPr algn="l"/>
            <a:endParaRPr lang="it-IT" sz="2800" dirty="0">
              <a:solidFill>
                <a:schemeClr val="tx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509120"/>
            <a:ext cx="2157413" cy="1957387"/>
          </a:xfrm>
          <a:prstGeom prst="rect">
            <a:avLst/>
          </a:prstGeom>
          <a:ln>
            <a:noFill/>
          </a:ln>
          <a:effectLst>
            <a:glow rad="101600">
              <a:schemeClr val="accent1">
                <a:satMod val="175000"/>
                <a:alpha val="34000"/>
              </a:schemeClr>
            </a:glow>
            <a:outerShdw blurRad="292100" dist="139700" dir="2700000" algn="tl" rotWithShape="0">
              <a:srgbClr val="333333">
                <a:alpha val="65000"/>
              </a:srgbClr>
            </a:outerShdw>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1471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178698"/>
          </a:xfrm>
        </p:spPr>
        <p:txBody>
          <a:bodyPr>
            <a:normAutofit/>
          </a:bodyPr>
          <a:lstStyle/>
          <a:p>
            <a:r>
              <a:rPr lang="it-IT" sz="5400" b="1" dirty="0" smtClean="0">
                <a:solidFill>
                  <a:srgbClr val="FF0000"/>
                </a:solidFill>
              </a:rPr>
              <a:t>Controllo della terapia in </a:t>
            </a:r>
            <a:r>
              <a:rPr lang="it-IT" sz="5400" b="1" dirty="0" smtClean="0">
                <a:solidFill>
                  <a:srgbClr val="FF0000"/>
                </a:solidFill>
              </a:rPr>
              <a:t>ossigeno </a:t>
            </a:r>
            <a:r>
              <a:rPr lang="it-IT" sz="5400" b="1" dirty="0" smtClean="0">
                <a:solidFill>
                  <a:srgbClr val="FF0000"/>
                </a:solidFill>
              </a:rPr>
              <a:t>liquido  mediante il sistema </a:t>
            </a:r>
            <a:r>
              <a:rPr lang="it-IT" sz="5400" b="1" dirty="0" err="1" smtClean="0">
                <a:solidFill>
                  <a:srgbClr val="FF0000"/>
                </a:solidFill>
              </a:rPr>
              <a:t>webcare</a:t>
            </a:r>
            <a:endParaRPr lang="it-IT" sz="5400" b="1" dirty="0">
              <a:solidFill>
                <a:srgbClr val="FF0000"/>
              </a:solidFill>
            </a:endParaRPr>
          </a:p>
        </p:txBody>
      </p:sp>
    </p:spTree>
    <p:extLst>
      <p:ext uri="{BB962C8B-B14F-4D97-AF65-F5344CB8AC3E}">
        <p14:creationId xmlns:p14="http://schemas.microsoft.com/office/powerpoint/2010/main" val="27282500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b="1" dirty="0" smtClean="0"/>
              <a:t>Strumenti in farmacia</a:t>
            </a:r>
            <a:endParaRPr lang="it-IT" b="1" dirty="0"/>
          </a:p>
        </p:txBody>
      </p:sp>
      <p:sp>
        <p:nvSpPr>
          <p:cNvPr id="6" name="Segnaposto contenuto 5"/>
          <p:cNvSpPr>
            <a:spLocks noGrp="1"/>
          </p:cNvSpPr>
          <p:nvPr>
            <p:ph idx="1"/>
          </p:nvPr>
        </p:nvSpPr>
        <p:spPr>
          <a:xfrm>
            <a:off x="457201" y="1916832"/>
            <a:ext cx="8229600" cy="3484984"/>
          </a:xfrm>
        </p:spPr>
        <p:txBody>
          <a:bodyPr/>
          <a:lstStyle/>
          <a:p>
            <a:r>
              <a:rPr lang="it-IT" dirty="0" smtClean="0"/>
              <a:t>Test di Fagestrom e di Mondor</a:t>
            </a:r>
          </a:p>
          <a:p>
            <a:r>
              <a:rPr lang="it-IT" dirty="0" smtClean="0"/>
              <a:t>Piko1 – Piko 6</a:t>
            </a:r>
          </a:p>
          <a:p>
            <a:r>
              <a:rPr lang="it-IT" dirty="0" smtClean="0"/>
              <a:t>Spirometro in telemedicina</a:t>
            </a:r>
          </a:p>
          <a:p>
            <a:r>
              <a:rPr lang="it-IT" dirty="0" smtClean="0"/>
              <a:t>Smokerlyzer</a:t>
            </a:r>
          </a:p>
          <a:p>
            <a:r>
              <a:rPr lang="it-IT" dirty="0" smtClean="0"/>
              <a:t>Saturimetro</a:t>
            </a:r>
            <a:endParaRPr lang="it-IT" dirty="0"/>
          </a:p>
        </p:txBody>
      </p:sp>
      <p:pic>
        <p:nvPicPr>
          <p:cNvPr id="1026" name="Picture 2" descr="https://encrypted-tbn1.gstatic.com/images?q=tbn:ANd9GcRgycrPJz9dW4XCxaMmLIciipZ0vZgLM5Ck_bNvmoaxoQEH8YJu5IPsEpM">
            <a:hlinkClick r:id="rId2"/>
          </p:cNvPr>
          <p:cNvPicPr>
            <a:picLocks noChangeAspect="1" noChangeArrowheads="1"/>
          </p:cNvPicPr>
          <p:nvPr/>
        </p:nvPicPr>
        <p:blipFill>
          <a:blip r:embed="rId3" cstate="print"/>
          <a:srcRect/>
          <a:stretch>
            <a:fillRect/>
          </a:stretch>
        </p:blipFill>
        <p:spPr bwMode="auto">
          <a:xfrm>
            <a:off x="4788024" y="3573016"/>
            <a:ext cx="809625" cy="809626"/>
          </a:xfrm>
          <a:prstGeom prst="rect">
            <a:avLst/>
          </a:prstGeom>
          <a:noFill/>
        </p:spPr>
      </p:pic>
      <p:pic>
        <p:nvPicPr>
          <p:cNvPr id="1028" name="Picture 4" descr="Vai al sito del Piko-1">
            <a:hlinkClick r:id="rId4"/>
          </p:cNvPr>
          <p:cNvPicPr>
            <a:picLocks noChangeAspect="1" noChangeArrowheads="1"/>
          </p:cNvPicPr>
          <p:nvPr/>
        </p:nvPicPr>
        <p:blipFill>
          <a:blip r:embed="rId5" cstate="print"/>
          <a:srcRect/>
          <a:stretch>
            <a:fillRect/>
          </a:stretch>
        </p:blipFill>
        <p:spPr bwMode="auto">
          <a:xfrm>
            <a:off x="5067949" y="2426596"/>
            <a:ext cx="529700" cy="689249"/>
          </a:xfrm>
          <a:prstGeom prst="rect">
            <a:avLst/>
          </a:prstGeom>
          <a:noFill/>
        </p:spPr>
      </p:pic>
      <p:pic>
        <p:nvPicPr>
          <p:cNvPr id="1030" name="Picture 6" descr="http://www.professionemedico.com/image/zoom450/spirometro_medikro_pro.jpg"/>
          <p:cNvPicPr>
            <a:picLocks noChangeAspect="1" noChangeArrowheads="1"/>
          </p:cNvPicPr>
          <p:nvPr/>
        </p:nvPicPr>
        <p:blipFill>
          <a:blip r:embed="rId6" cstate="print"/>
          <a:srcRect/>
          <a:stretch>
            <a:fillRect/>
          </a:stretch>
        </p:blipFill>
        <p:spPr bwMode="auto">
          <a:xfrm>
            <a:off x="5707896" y="2996952"/>
            <a:ext cx="750332" cy="778793"/>
          </a:xfrm>
          <a:prstGeom prst="rect">
            <a:avLst/>
          </a:prstGeom>
          <a:noFill/>
        </p:spPr>
      </p:pic>
      <p:sp>
        <p:nvSpPr>
          <p:cNvPr id="1032" name="AutoShape 8" descr="Saturimetro Pulsossimetro da dito con display a colori (Azzurr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Saturimetro Pulsossimetro da dito con display a colori (Azzurr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6" name="Picture 12" descr="Saturimetro da dito Oxy 4 con indice di perfusione e allarmi per monitoraggio continuo - adulti - arancione">
            <a:hlinkClick r:id="rId7"/>
          </p:cNvPr>
          <p:cNvPicPr>
            <a:picLocks noChangeAspect="1" noChangeArrowheads="1"/>
          </p:cNvPicPr>
          <p:nvPr/>
        </p:nvPicPr>
        <p:blipFill>
          <a:blip r:embed="rId8" cstate="print"/>
          <a:srcRect/>
          <a:stretch>
            <a:fillRect/>
          </a:stretch>
        </p:blipFill>
        <p:spPr bwMode="auto">
          <a:xfrm>
            <a:off x="3980517" y="4293096"/>
            <a:ext cx="697260" cy="613589"/>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276872"/>
            <a:ext cx="8424936" cy="1872208"/>
          </a:xfrm>
        </p:spPr>
        <p:txBody>
          <a:bodyPr>
            <a:noAutofit/>
          </a:bodyPr>
          <a:lstStyle/>
          <a:p>
            <a:r>
              <a:rPr lang="it-IT" sz="8000" b="1" dirty="0" smtClean="0">
                <a:solidFill>
                  <a:srgbClr val="FF0000"/>
                </a:solidFill>
              </a:rPr>
              <a:t>Grazie per l’attenzione</a:t>
            </a:r>
            <a:endParaRPr lang="it-IT" sz="8000" b="1" dirty="0">
              <a:solidFill>
                <a:srgbClr val="FF0000"/>
              </a:solidFill>
            </a:endParaRPr>
          </a:p>
        </p:txBody>
      </p:sp>
    </p:spTree>
    <p:extLst>
      <p:ext uri="{BB962C8B-B14F-4D97-AF65-F5344CB8AC3E}">
        <p14:creationId xmlns:p14="http://schemas.microsoft.com/office/powerpoint/2010/main" val="20938561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332656"/>
            <a:ext cx="8784976" cy="1714202"/>
          </a:xfrm>
        </p:spPr>
        <p:txBody>
          <a:bodyPr>
            <a:normAutofit/>
          </a:bodyPr>
          <a:lstStyle/>
          <a:p>
            <a:pPr algn="just"/>
            <a:r>
              <a:rPr lang="it-IT" sz="2200" dirty="0" smtClean="0">
                <a:latin typeface="Arial" panose="020B0604020202020204" pitchFamily="34" charset="0"/>
                <a:cs typeface="Arial" panose="020B0604020202020204" pitchFamily="34" charset="0"/>
              </a:rPr>
              <a:t>Il punto d’arrivo sarà un </a:t>
            </a:r>
            <a:r>
              <a:rPr lang="it-IT" sz="2200" dirty="0">
                <a:latin typeface="Arial" panose="020B0604020202020204" pitchFamily="34" charset="0"/>
                <a:cs typeface="Arial" panose="020B0604020202020204" pitchFamily="34" charset="0"/>
              </a:rPr>
              <a:t>riconoscimento di un ruolo più moderno, legato alle nuove attività di </a:t>
            </a:r>
            <a:r>
              <a:rPr lang="it-IT" sz="2200" dirty="0" err="1">
                <a:latin typeface="Arial" panose="020B0604020202020204" pitchFamily="34" charset="0"/>
                <a:cs typeface="Arial" panose="020B0604020202020204" pitchFamily="34" charset="0"/>
              </a:rPr>
              <a:t>Pharmaceutical</a:t>
            </a:r>
            <a:r>
              <a:rPr lang="it-IT" sz="2200" dirty="0">
                <a:latin typeface="Arial" panose="020B0604020202020204" pitchFamily="34" charset="0"/>
                <a:cs typeface="Arial" panose="020B0604020202020204" pitchFamily="34" charset="0"/>
              </a:rPr>
              <a:t> Care e della Farmacia dei Servizi, </a:t>
            </a:r>
            <a:r>
              <a:rPr lang="it-IT" sz="2200" dirty="0" smtClean="0">
                <a:latin typeface="Arial" panose="020B0604020202020204" pitchFamily="34" charset="0"/>
                <a:cs typeface="Arial" panose="020B0604020202020204" pitchFamily="34" charset="0"/>
              </a:rPr>
              <a:t>utile </a:t>
            </a:r>
            <a:r>
              <a:rPr lang="it-IT" sz="2200" dirty="0">
                <a:latin typeface="Arial" panose="020B0604020202020204" pitchFamily="34" charset="0"/>
                <a:cs typeface="Arial" panose="020B0604020202020204" pitchFamily="34" charset="0"/>
              </a:rPr>
              <a:t>e </a:t>
            </a:r>
            <a:r>
              <a:rPr lang="it-IT" sz="2200" dirty="0" smtClean="0">
                <a:latin typeface="Arial" panose="020B0604020202020204" pitchFamily="34" charset="0"/>
                <a:cs typeface="Arial" panose="020B0604020202020204" pitchFamily="34" charset="0"/>
              </a:rPr>
              <a:t>funzionale </a:t>
            </a:r>
            <a:r>
              <a:rPr lang="it-IT" sz="2200" dirty="0">
                <a:latin typeface="Arial" panose="020B0604020202020204" pitchFamily="34" charset="0"/>
                <a:cs typeface="Arial" panose="020B0604020202020204" pitchFamily="34" charset="0"/>
              </a:rPr>
              <a:t>ai prossimi modelli professionali a cui la Farmacia Italiana si sta preparando, previsti</a:t>
            </a:r>
            <a:r>
              <a:rPr lang="it-IT" sz="2200" dirty="0"/>
              <a:t>:</a:t>
            </a:r>
          </a:p>
        </p:txBody>
      </p:sp>
      <p:sp>
        <p:nvSpPr>
          <p:cNvPr id="4" name="Segnaposto contenuto 3"/>
          <p:cNvSpPr>
            <a:spLocks noGrp="1"/>
          </p:cNvSpPr>
          <p:nvPr>
            <p:ph sz="half" idx="2"/>
          </p:nvPr>
        </p:nvSpPr>
        <p:spPr>
          <a:xfrm>
            <a:off x="35496" y="1837829"/>
            <a:ext cx="8640960" cy="2592288"/>
          </a:xfrm>
        </p:spPr>
        <p:txBody>
          <a:bodyPr>
            <a:noAutofit/>
          </a:bodyPr>
          <a:lstStyle/>
          <a:p>
            <a:pPr algn="just"/>
            <a:r>
              <a:rPr lang="it-IT" sz="2200" dirty="0" smtClean="0">
                <a:latin typeface="Arial" panose="020B0604020202020204" pitchFamily="34" charset="0"/>
                <a:cs typeface="Arial" panose="020B0604020202020204" pitchFamily="34" charset="0"/>
              </a:rPr>
              <a:t>nel </a:t>
            </a:r>
            <a:r>
              <a:rPr lang="it-IT" sz="2200" b="1" dirty="0" smtClean="0">
                <a:latin typeface="Arial" panose="020B0604020202020204" pitchFamily="34" charset="0"/>
                <a:cs typeface="Arial" panose="020B0604020202020204" pitchFamily="34" charset="0"/>
              </a:rPr>
              <a:t>Patto della salute</a:t>
            </a:r>
            <a:r>
              <a:rPr lang="it-IT" sz="2200" dirty="0" smtClean="0">
                <a:latin typeface="Arial" panose="020B0604020202020204" pitchFamily="34" charset="0"/>
                <a:cs typeface="Arial" panose="020B0604020202020204" pitchFamily="34" charset="0"/>
              </a:rPr>
              <a:t> – demanda alle singole regioni</a:t>
            </a:r>
          </a:p>
          <a:p>
            <a:pPr algn="just"/>
            <a:r>
              <a:rPr lang="it-IT" sz="2200" dirty="0">
                <a:latin typeface="Arial" panose="020B0604020202020204" pitchFamily="34" charset="0"/>
                <a:cs typeface="Arial" panose="020B0604020202020204" pitchFamily="34" charset="0"/>
              </a:rPr>
              <a:t>nella futura Convenzione (vedi il recente Atto di Indirizzo firmato con le regioni il 18 Febbraio 2015 , propedeutico ai contenuti della futura Convenzione)</a:t>
            </a:r>
          </a:p>
          <a:p>
            <a:pPr algn="just"/>
            <a:r>
              <a:rPr lang="it-IT" sz="2200" dirty="0" smtClean="0">
                <a:latin typeface="Arial" panose="020B0604020202020204" pitchFamily="34" charset="0"/>
                <a:cs typeface="Arial" panose="020B0604020202020204" pitchFamily="34" charset="0"/>
              </a:rPr>
              <a:t>Modifica Legge 33 Regione Lombardia delibera 16 gennaio 2015</a:t>
            </a:r>
            <a:endParaRPr lang="it-IT" sz="2200" dirty="0">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2"/>
          <a:stretch>
            <a:fillRect/>
          </a:stretch>
        </p:blipFill>
        <p:spPr>
          <a:xfrm>
            <a:off x="3347864" y="4221088"/>
            <a:ext cx="4860032" cy="2160240"/>
          </a:xfrm>
          <a:prstGeom prst="rect">
            <a:avLst/>
          </a:prstGeom>
          <a:effectLst>
            <a:glow rad="165100">
              <a:schemeClr val="accent1">
                <a:alpha val="35000"/>
              </a:schemeClr>
            </a:glow>
            <a:softEdge rad="38100"/>
          </a:effectLst>
          <a:scene3d>
            <a:camera prst="orthographicFront"/>
            <a:lightRig rig="threePt" dir="t"/>
          </a:scene3d>
          <a:sp3d>
            <a:bevelT w="0"/>
          </a:sp3d>
        </p:spPr>
      </p:pic>
    </p:spTree>
    <p:extLst>
      <p:ext uri="{BB962C8B-B14F-4D97-AF65-F5344CB8AC3E}">
        <p14:creationId xmlns:p14="http://schemas.microsoft.com/office/powerpoint/2010/main" val="37933275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764704"/>
            <a:ext cx="8147248" cy="5472608"/>
          </a:xfrm>
          <a:ln>
            <a:solidFill>
              <a:schemeClr val="tx2"/>
            </a:solidFill>
          </a:ln>
        </p:spPr>
        <p:txBody>
          <a:bodyPr>
            <a:normAutofit/>
          </a:bodyPr>
          <a:lstStyle/>
          <a:p>
            <a:r>
              <a:rPr lang="it-IT" dirty="0" smtClean="0"/>
              <a:t>La Farmacia dei Servizi è fortemente integrata all’interno del SSN, tale da essere un presidio sanitario territoriale a tutti gli effetti che porta ad una presa in carico del paziente.</a:t>
            </a:r>
            <a:endParaRPr lang="it-IT"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912" y="188640"/>
            <a:ext cx="1730345" cy="1340768"/>
          </a:xfrm>
          <a:prstGeom prst="rect">
            <a:avLst/>
          </a:prstGeom>
          <a:effectLst>
            <a:glow rad="254000">
              <a:schemeClr val="accent1">
                <a:alpha val="40000"/>
              </a:schemeClr>
            </a:glow>
            <a:softEdge rad="38100"/>
          </a:effectLst>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085184"/>
            <a:ext cx="1709128" cy="1556792"/>
          </a:xfrm>
          <a:prstGeom prst="rect">
            <a:avLst/>
          </a:prstGeom>
          <a:effectLst>
            <a:glow rad="165100">
              <a:schemeClr val="accent1">
                <a:alpha val="40000"/>
              </a:schemeClr>
            </a:glow>
            <a:softEdge rad="76200"/>
          </a:effectLst>
        </p:spPr>
      </p:pic>
    </p:spTree>
    <p:extLst>
      <p:ext uri="{BB962C8B-B14F-4D97-AF65-F5344CB8AC3E}">
        <p14:creationId xmlns:p14="http://schemas.microsoft.com/office/powerpoint/2010/main" val="21106634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1512168"/>
          </a:xfrm>
        </p:spPr>
        <p:txBody>
          <a:bodyPr>
            <a:normAutofit fontScale="90000"/>
          </a:bodyPr>
          <a:lstStyle/>
          <a:p>
            <a:r>
              <a:rPr lang="it-IT" dirty="0" smtClean="0">
                <a:latin typeface="Arial" panose="020B0604020202020204" pitchFamily="34" charset="0"/>
                <a:cs typeface="Arial" panose="020B0604020202020204" pitchFamily="34" charset="0"/>
              </a:rPr>
              <a:t>Il farmacista può influire in modo significativo sulla </a:t>
            </a:r>
            <a:r>
              <a:rPr lang="it-IT" dirty="0" err="1" smtClean="0">
                <a:latin typeface="Arial" panose="020B0604020202020204" pitchFamily="34" charset="0"/>
                <a:cs typeface="Arial" panose="020B0604020202020204" pitchFamily="34" charset="0"/>
              </a:rPr>
              <a:t>compliance</a:t>
            </a:r>
            <a:r>
              <a:rPr lang="it-IT" dirty="0" smtClean="0">
                <a:latin typeface="Arial" panose="020B0604020202020204" pitchFamily="34" charset="0"/>
                <a:cs typeface="Arial" panose="020B0604020202020204" pitchFamily="34" charset="0"/>
              </a:rPr>
              <a:t>, in quanto:</a:t>
            </a:r>
            <a:endParaRPr lang="it-IT" dirty="0">
              <a:latin typeface="Arial" panose="020B0604020202020204" pitchFamily="34" charset="0"/>
              <a:cs typeface="Arial" panose="020B0604020202020204" pitchFamily="34" charset="0"/>
            </a:endParaRPr>
          </a:p>
        </p:txBody>
      </p:sp>
      <p:graphicFrame>
        <p:nvGraphicFramePr>
          <p:cNvPr id="7" name="Diagramma 6"/>
          <p:cNvGraphicFramePr/>
          <p:nvPr>
            <p:extLst>
              <p:ext uri="{D42A27DB-BD31-4B8C-83A1-F6EECF244321}">
                <p14:modId xmlns:p14="http://schemas.microsoft.com/office/powerpoint/2010/main" val="3842053500"/>
              </p:ext>
            </p:extLst>
          </p:nvPr>
        </p:nvGraphicFramePr>
        <p:xfrm>
          <a:off x="395536" y="2060848"/>
          <a:ext cx="8424936" cy="4136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9231" y="5666878"/>
            <a:ext cx="1785937" cy="1191122"/>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8496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rgbClr val="CC0000"/>
                </a:solidFill>
                <a:latin typeface="Aharoni" panose="02010803020104030203" pitchFamily="2" charset="-79"/>
                <a:cs typeface="Aharoni" panose="02010803020104030203" pitchFamily="2" charset="-79"/>
              </a:rPr>
              <a:t>RUOLO DEL FARMACISTA</a:t>
            </a:r>
            <a:endParaRPr lang="it-IT" dirty="0">
              <a:solidFill>
                <a:srgbClr val="CC0000"/>
              </a:solidFill>
              <a:latin typeface="Aharoni" panose="02010803020104030203" pitchFamily="2" charset="-79"/>
              <a:cs typeface="Aharoni" panose="02010803020104030203" pitchFamily="2" charset="-79"/>
            </a:endParaRPr>
          </a:p>
        </p:txBody>
      </p:sp>
      <p:graphicFrame>
        <p:nvGraphicFramePr>
          <p:cNvPr id="4" name="Diagramma 3"/>
          <p:cNvGraphicFramePr/>
          <p:nvPr>
            <p:extLst>
              <p:ext uri="{D42A27DB-BD31-4B8C-83A1-F6EECF244321}">
                <p14:modId xmlns:p14="http://schemas.microsoft.com/office/powerpoint/2010/main" val="2187215748"/>
              </p:ext>
            </p:extLst>
          </p:nvPr>
        </p:nvGraphicFramePr>
        <p:xfrm>
          <a:off x="539552" y="1268760"/>
          <a:ext cx="835292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46252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836712"/>
            <a:ext cx="8229600" cy="1401003"/>
          </a:xfrm>
        </p:spPr>
        <p:txBody>
          <a:bodyPr>
            <a:noAutofit/>
          </a:bodyPr>
          <a:lstStyle/>
          <a:p>
            <a:pPr algn="l"/>
            <a:r>
              <a:rPr lang="it-IT" sz="3200" dirty="0" smtClean="0">
                <a:latin typeface="Arial" panose="020B0604020202020204" pitchFamily="34" charset="0"/>
                <a:cs typeface="Arial" panose="020B0604020202020204" pitchFamily="34" charset="0"/>
              </a:rPr>
              <a:t/>
            </a:r>
            <a:br>
              <a:rPr lang="it-IT" sz="3200" dirty="0" smtClean="0">
                <a:latin typeface="Arial" panose="020B0604020202020204" pitchFamily="34" charset="0"/>
                <a:cs typeface="Arial" panose="020B0604020202020204" pitchFamily="34" charset="0"/>
              </a:rPr>
            </a:br>
            <a:r>
              <a:rPr lang="it-IT" sz="3200" dirty="0" smtClean="0">
                <a:latin typeface="Arial" panose="020B0604020202020204" pitchFamily="34" charset="0"/>
                <a:cs typeface="Arial" panose="020B0604020202020204" pitchFamily="34" charset="0"/>
              </a:rPr>
              <a:t>La presa in carico del paziente da parte della farmacia è già in atto</a:t>
            </a:r>
            <a:r>
              <a:rPr lang="it-IT" sz="3600" dirty="0" smtClean="0">
                <a:latin typeface="Arial" panose="020B0604020202020204" pitchFamily="34" charset="0"/>
                <a:cs typeface="Arial" panose="020B0604020202020204" pitchFamily="34" charset="0"/>
              </a:rPr>
              <a:t/>
            </a:r>
            <a:br>
              <a:rPr lang="it-IT" sz="3600" dirty="0" smtClean="0">
                <a:latin typeface="Arial" panose="020B0604020202020204" pitchFamily="34" charset="0"/>
                <a:cs typeface="Arial" panose="020B0604020202020204" pitchFamily="34" charset="0"/>
              </a:rPr>
            </a:br>
            <a:endParaRPr lang="it-IT" sz="3600" dirty="0">
              <a:latin typeface="Arial" panose="020B0604020202020204" pitchFamily="34" charset="0"/>
              <a:cs typeface="Arial" panose="020B0604020202020204" pitchFamily="34" charset="0"/>
            </a:endParaRPr>
          </a:p>
        </p:txBody>
      </p:sp>
      <p:sp>
        <p:nvSpPr>
          <p:cNvPr id="3" name="Sottotitolo 2"/>
          <p:cNvSpPr>
            <a:spLocks noGrp="1"/>
          </p:cNvSpPr>
          <p:nvPr>
            <p:ph sz="half" idx="1"/>
          </p:nvPr>
        </p:nvSpPr>
        <p:spPr>
          <a:xfrm>
            <a:off x="531763" y="2678729"/>
            <a:ext cx="4038600" cy="3126535"/>
          </a:xfrm>
          <a:solidFill>
            <a:schemeClr val="accent2">
              <a:lumMod val="20000"/>
              <a:lumOff val="80000"/>
            </a:schemeClr>
          </a:solidFill>
          <a:ln>
            <a:solidFill>
              <a:schemeClr val="accent2"/>
            </a:solidFill>
          </a:ln>
        </p:spPr>
        <p:txBody>
          <a:bodyPr>
            <a:noAutofit/>
          </a:bodyPr>
          <a:lstStyle/>
          <a:p>
            <a:pPr marL="0" indent="0" algn="l">
              <a:buNone/>
            </a:pPr>
            <a:r>
              <a:rPr lang="it-IT" sz="3200" dirty="0" smtClean="0">
                <a:solidFill>
                  <a:srgbClr val="000000"/>
                </a:solidFill>
                <a:latin typeface="Arial" panose="020B0604020202020204" pitchFamily="34" charset="0"/>
                <a:cs typeface="Arial" panose="020B0604020202020204" pitchFamily="34" charset="0"/>
              </a:rPr>
              <a:t>La gestione dei pazienti con BPCO prevede un protocollo di gestione del paziente in BPCO</a:t>
            </a:r>
            <a:r>
              <a:rPr lang="it-IT" sz="3200" dirty="0" smtClean="0">
                <a:solidFill>
                  <a:srgbClr val="000000"/>
                </a:solidFill>
              </a:rPr>
              <a:t>.</a:t>
            </a:r>
            <a:endParaRPr lang="it-IT" sz="3200" dirty="0">
              <a:solidFill>
                <a:srgbClr val="000000"/>
              </a:solidFill>
            </a:endParaRPr>
          </a:p>
        </p:txBody>
      </p:sp>
      <p:sp>
        <p:nvSpPr>
          <p:cNvPr id="11" name="Segnaposto contenuto 10"/>
          <p:cNvSpPr>
            <a:spLocks noGrp="1"/>
          </p:cNvSpPr>
          <p:nvPr>
            <p:ph sz="half" idx="2"/>
          </p:nvPr>
        </p:nvSpPr>
        <p:spPr>
          <a:xfrm>
            <a:off x="4897238" y="2420888"/>
            <a:ext cx="4038600" cy="2232248"/>
          </a:xfrm>
        </p:spPr>
        <p:txBody>
          <a:bodyPr>
            <a:normAutofit fontScale="92500" lnSpcReduction="10000"/>
          </a:bodyPr>
          <a:lstStyle/>
          <a:p>
            <a:pPr marL="0" indent="0">
              <a:buNone/>
            </a:pPr>
            <a:r>
              <a:rPr lang="it-IT" sz="3600" b="1" dirty="0" smtClean="0">
                <a:solidFill>
                  <a:schemeClr val="accent4">
                    <a:lumMod val="75000"/>
                  </a:schemeClr>
                </a:solidFill>
                <a:latin typeface="Broadway" panose="04040905080B02020502" pitchFamily="82" charset="0"/>
              </a:rPr>
              <a:t>B= BRONCO</a:t>
            </a:r>
          </a:p>
          <a:p>
            <a:pPr marL="0" indent="0">
              <a:buNone/>
            </a:pPr>
            <a:r>
              <a:rPr lang="it-IT" sz="3600" b="1" dirty="0" smtClean="0">
                <a:solidFill>
                  <a:schemeClr val="accent6">
                    <a:lumMod val="75000"/>
                  </a:schemeClr>
                </a:solidFill>
                <a:latin typeface="Broadway" panose="04040905080B02020502" pitchFamily="82" charset="0"/>
              </a:rPr>
              <a:t>P= </a:t>
            </a:r>
            <a:r>
              <a:rPr lang="it-IT" b="1" dirty="0" smtClean="0">
                <a:solidFill>
                  <a:schemeClr val="accent6">
                    <a:lumMod val="75000"/>
                  </a:schemeClr>
                </a:solidFill>
                <a:latin typeface="Broadway" panose="04040905080B02020502" pitchFamily="82" charset="0"/>
              </a:rPr>
              <a:t>PNEUMOPATIA</a:t>
            </a:r>
          </a:p>
          <a:p>
            <a:pPr marL="0" indent="0">
              <a:buNone/>
            </a:pPr>
            <a:r>
              <a:rPr lang="it-IT" sz="3600" b="1" dirty="0" smtClean="0">
                <a:solidFill>
                  <a:srgbClr val="FFC000"/>
                </a:solidFill>
                <a:latin typeface="Broadway" panose="04040905080B02020502" pitchFamily="82" charset="0"/>
              </a:rPr>
              <a:t>C= CRONICA</a:t>
            </a:r>
          </a:p>
          <a:p>
            <a:pPr marL="0" indent="0">
              <a:buNone/>
            </a:pPr>
            <a:r>
              <a:rPr lang="it-IT" sz="3600" b="1" dirty="0" smtClean="0">
                <a:solidFill>
                  <a:srgbClr val="00B050"/>
                </a:solidFill>
                <a:latin typeface="Broadway" panose="04040905080B02020502" pitchFamily="82" charset="0"/>
              </a:rPr>
              <a:t>O= OSTRUTTIVA</a:t>
            </a:r>
            <a:endParaRPr lang="it-IT" sz="3600" b="1" dirty="0">
              <a:solidFill>
                <a:srgbClr val="00B050"/>
              </a:solidFill>
              <a:latin typeface="Broadway" panose="04040905080B02020502" pitchFamily="82" charset="0"/>
            </a:endParaRPr>
          </a:p>
        </p:txBody>
      </p:sp>
      <p:sp>
        <p:nvSpPr>
          <p:cNvPr id="4" name="Freccia in giù 3"/>
          <p:cNvSpPr/>
          <p:nvPr/>
        </p:nvSpPr>
        <p:spPr>
          <a:xfrm>
            <a:off x="3494038" y="2237715"/>
            <a:ext cx="1162296" cy="978408"/>
          </a:xfrm>
          <a:prstGeom prst="downArrow">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pic>
        <p:nvPicPr>
          <p:cNvPr id="1026" name="Picture 2" descr="D:\Nuova cartella\BP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4669992"/>
            <a:ext cx="1253809" cy="130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5521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1" grpId="0" uiExpand="1"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476673"/>
            <a:ext cx="7772400" cy="5616623"/>
          </a:xfrm>
          <a:solidFill>
            <a:srgbClr val="FFFF99"/>
          </a:solidFill>
          <a:ln w="28575">
            <a:solidFill>
              <a:schemeClr val="accent6">
                <a:lumMod val="75000"/>
              </a:schemeClr>
            </a:solidFill>
          </a:ln>
        </p:spPr>
        <p:txBody>
          <a:bodyPr>
            <a:normAutofit/>
          </a:bodyPr>
          <a:lstStyle/>
          <a:p>
            <a:pPr algn="just"/>
            <a:r>
              <a:rPr lang="it-IT" sz="3200" dirty="0" smtClean="0"/>
              <a:t>È il farmacista, proprio in qualità di esperto del farmaco, che al momento della consegna dello stesso, fornisce ai pazienti queste dettagliate informazioni al fine di promuovere la partecipazione attiva del malato affetto da BPCO e della sua famiglia alla gestione consapevole della malattia.</a:t>
            </a:r>
            <a:endParaRPr lang="it-IT" sz="3200" dirty="0"/>
          </a:p>
        </p:txBody>
      </p:sp>
    </p:spTree>
    <p:extLst>
      <p:ext uri="{BB962C8B-B14F-4D97-AF65-F5344CB8AC3E}">
        <p14:creationId xmlns:p14="http://schemas.microsoft.com/office/powerpoint/2010/main" val="4710752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548680"/>
            <a:ext cx="8229600" cy="1143000"/>
          </a:xfrm>
        </p:spPr>
        <p:txBody>
          <a:bodyPr>
            <a:normAutofit/>
          </a:bodyPr>
          <a:lstStyle/>
          <a:p>
            <a:r>
              <a:rPr lang="it-IT" sz="2800" b="1" u="sng" dirty="0" smtClean="0">
                <a:solidFill>
                  <a:srgbClr val="C00000"/>
                </a:solidFill>
              </a:rPr>
              <a:t>RUOLO DEL FARMACISTA:</a:t>
            </a:r>
            <a:endParaRPr lang="it-IT" sz="2800" b="1" u="sng" dirty="0">
              <a:solidFill>
                <a:srgbClr val="C00000"/>
              </a:solidFill>
            </a:endParaRPr>
          </a:p>
        </p:txBody>
      </p:sp>
      <p:sp>
        <p:nvSpPr>
          <p:cNvPr id="3" name="Segnaposto testo 2"/>
          <p:cNvSpPr>
            <a:spLocks noGrp="1"/>
          </p:cNvSpPr>
          <p:nvPr>
            <p:ph type="body" idx="1"/>
          </p:nvPr>
        </p:nvSpPr>
        <p:spPr>
          <a:xfrm>
            <a:off x="457184" y="1196752"/>
            <a:ext cx="8219256" cy="4896544"/>
          </a:xfrm>
        </p:spPr>
        <p:txBody>
          <a:bodyPr>
            <a:noAutofit/>
          </a:bodyPr>
          <a:lstStyle/>
          <a:p>
            <a:pPr marL="342900" indent="-342900" algn="just">
              <a:buFont typeface="Wingdings" panose="05000000000000000000" pitchFamily="2" charset="2"/>
              <a:buChar char="v"/>
            </a:pPr>
            <a:r>
              <a:rPr lang="it-IT" b="0" dirty="0" smtClean="0"/>
              <a:t>Attività di </a:t>
            </a:r>
            <a:r>
              <a:rPr lang="it-IT" b="0" dirty="0" err="1" smtClean="0"/>
              <a:t>Counseling</a:t>
            </a:r>
            <a:r>
              <a:rPr lang="it-IT" b="0" dirty="0" smtClean="0"/>
              <a:t> motivazionale per la prevenzione del tabagismo. Cessazione del fumo e ossigenoterapia a lungo termine sono interventi in grado di modificare il decorso della malattia e influenzare l’attesa di vita del paziente</a:t>
            </a:r>
            <a:r>
              <a:rPr lang="it-IT" b="0" dirty="0"/>
              <a:t>;</a:t>
            </a:r>
            <a:endParaRPr lang="it-IT" b="0" dirty="0" smtClean="0"/>
          </a:p>
          <a:p>
            <a:pPr marL="342900" indent="-342900" algn="just">
              <a:buFont typeface="Wingdings" panose="05000000000000000000" pitchFamily="2" charset="2"/>
              <a:buChar char="v"/>
            </a:pPr>
            <a:r>
              <a:rPr lang="it-IT" b="0" dirty="0"/>
              <a:t>Dispensando il farmaco, si accerta che il paziente sappia come utilizzare il dispositivo erogatore e in caso contrario deve fornire una spiegazione </a:t>
            </a:r>
            <a:r>
              <a:rPr lang="it-IT" b="0" dirty="0" smtClean="0"/>
              <a:t>chiara (Protocollo Corso 2014);</a:t>
            </a:r>
          </a:p>
          <a:p>
            <a:pPr marL="342900" indent="-342900" algn="just">
              <a:buFont typeface="Wingdings" panose="05000000000000000000" pitchFamily="2" charset="2"/>
              <a:buChar char="v"/>
            </a:pPr>
            <a:r>
              <a:rPr lang="it-IT" b="0" dirty="0" smtClean="0"/>
              <a:t>Contribuisce </a:t>
            </a:r>
            <a:r>
              <a:rPr lang="it-IT" b="0" dirty="0"/>
              <a:t>alla reale </a:t>
            </a:r>
            <a:r>
              <a:rPr lang="it-IT" b="0" dirty="0" err="1"/>
              <a:t>compliance</a:t>
            </a:r>
            <a:r>
              <a:rPr lang="it-IT" b="0" dirty="0"/>
              <a:t> e quindi all’efficacia </a:t>
            </a:r>
            <a:r>
              <a:rPr lang="it-IT" b="0" dirty="0" smtClean="0"/>
              <a:t>terapeutica</a:t>
            </a:r>
            <a:r>
              <a:rPr lang="it-IT" b="0" dirty="0"/>
              <a:t>;</a:t>
            </a:r>
            <a:endParaRPr lang="it-IT" b="0" dirty="0" smtClean="0"/>
          </a:p>
          <a:p>
            <a:pPr marL="342900" indent="-342900">
              <a:buFont typeface="Wingdings" panose="05000000000000000000" pitchFamily="2" charset="2"/>
              <a:buChar char="v"/>
            </a:pPr>
            <a:r>
              <a:rPr lang="it-IT" b="0" dirty="0"/>
              <a:t>Educazione terapeutica per individuare o intercettare pazienti a cui il problema non è stato </a:t>
            </a:r>
            <a:r>
              <a:rPr lang="it-IT" b="0" dirty="0" smtClean="0"/>
              <a:t>diagnosticato.</a:t>
            </a:r>
            <a:endParaRPr lang="it-IT" b="0" dirty="0"/>
          </a:p>
        </p:txBody>
      </p:sp>
      <p:pic>
        <p:nvPicPr>
          <p:cNvPr id="9" name="Picture 2" descr="E:\farmacista1.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7504" y="198718"/>
            <a:ext cx="2531554" cy="1492962"/>
          </a:xfrm>
          <a:prstGeom prst="rect">
            <a:avLst/>
          </a:prstGeom>
          <a:ln>
            <a:noFill/>
          </a:ln>
          <a:effectLst>
            <a:softEdge rad="112500"/>
          </a:effectLst>
          <a:extLst/>
        </p:spPr>
      </p:pic>
    </p:spTree>
    <p:extLst>
      <p:ext uri="{BB962C8B-B14F-4D97-AF65-F5344CB8AC3E}">
        <p14:creationId xmlns:p14="http://schemas.microsoft.com/office/powerpoint/2010/main" val="34328610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1263</Words>
  <Application>Microsoft Office PowerPoint</Application>
  <PresentationFormat>Presentazione su schermo (4:3)</PresentationFormat>
  <Paragraphs>168</Paragraphs>
  <Slides>29</Slides>
  <Notes>1</Notes>
  <HiddenSlides>0</HiddenSlides>
  <MMClips>0</MMClips>
  <ScaleCrop>false</ScaleCrop>
  <HeadingPairs>
    <vt:vector size="6" baseType="variant">
      <vt:variant>
        <vt:lpstr>Caratteri utilizzati</vt:lpstr>
      </vt:variant>
      <vt:variant>
        <vt:i4>14</vt:i4>
      </vt:variant>
      <vt:variant>
        <vt:lpstr>Tema</vt:lpstr>
      </vt:variant>
      <vt:variant>
        <vt:i4>7</vt:i4>
      </vt:variant>
      <vt:variant>
        <vt:lpstr>Titoli diapositive</vt:lpstr>
      </vt:variant>
      <vt:variant>
        <vt:i4>29</vt:i4>
      </vt:variant>
    </vt:vector>
  </HeadingPairs>
  <TitlesOfParts>
    <vt:vector size="50" baseType="lpstr">
      <vt:lpstr>Batang</vt:lpstr>
      <vt:lpstr>Aharoni</vt:lpstr>
      <vt:lpstr>Andalus</vt:lpstr>
      <vt:lpstr>Arial</vt:lpstr>
      <vt:lpstr>Book Antiqua</vt:lpstr>
      <vt:lpstr>Broadway</vt:lpstr>
      <vt:lpstr>Browallia New</vt:lpstr>
      <vt:lpstr>Calibri</vt:lpstr>
      <vt:lpstr>Century Gothic</vt:lpstr>
      <vt:lpstr>Gill Sans MT</vt:lpstr>
      <vt:lpstr>SF Old Republic</vt:lpstr>
      <vt:lpstr>Symbol</vt:lpstr>
      <vt:lpstr>Tahoma</vt:lpstr>
      <vt:lpstr>Wingdings</vt:lpstr>
      <vt:lpstr>1_Tema di Office</vt:lpstr>
      <vt:lpstr>2_Tema di Office</vt:lpstr>
      <vt:lpstr>Tema di Office</vt:lpstr>
      <vt:lpstr>3_Tema di Office</vt:lpstr>
      <vt:lpstr>4_Tema di Office</vt:lpstr>
      <vt:lpstr>5_Tema di Office</vt:lpstr>
      <vt:lpstr>6_Tema di Office</vt:lpstr>
      <vt:lpstr>Presentazione standard di PowerPoint</vt:lpstr>
      <vt:lpstr>Il DLgs 153/2009 sancisce:</vt:lpstr>
      <vt:lpstr>Il punto d’arrivo sarà un riconoscimento di un ruolo più moderno, legato alle nuove attività di Pharmaceutical Care e della Farmacia dei Servizi, utile e funzionale ai prossimi modelli professionali a cui la Farmacia Italiana si sta preparando, previsti:</vt:lpstr>
      <vt:lpstr>La Farmacia dei Servizi è fortemente integrata all’interno del SSN, tale da essere un presidio sanitario territoriale a tutti gli effetti che porta ad una presa in carico del paziente.</vt:lpstr>
      <vt:lpstr>Il farmacista può influire in modo significativo sulla compliance, in quanto:</vt:lpstr>
      <vt:lpstr>RUOLO DEL FARMACISTA</vt:lpstr>
      <vt:lpstr> La presa in carico del paziente da parte della farmacia è già in atto </vt:lpstr>
      <vt:lpstr>È il farmacista, proprio in qualità di esperto del farmaco, che al momento della consegna dello stesso, fornisce ai pazienti queste dettagliate informazioni al fine di promuovere la partecipazione attiva del malato affetto da BPCO e della sua famiglia alla gestione consapevole della malattia.</vt:lpstr>
      <vt:lpstr>RUOLO DEL FARMACISTA:</vt:lpstr>
      <vt:lpstr>  Quello che il Farmacista deve tener presente, quando una persona si reca in Farmacia presumibilmente per un disturbo respiratorio:</vt:lpstr>
      <vt:lpstr>A questo punto è strategico e molto importante prestare attenzione, e sentirsi con il medico curante </vt:lpstr>
      <vt:lpstr>  1) EVENTO UNICO ACUTO  2) CON PRESCRIZIONE DI TERAPIA RESPIRATORIA  → è la prima volta che prende questo farmaco?  → verificare se il paziente è consapevole dell’inizio di una terapia “lunga”   In questo caso dare assistenza e fare educazione/ formazione </vt:lpstr>
      <vt:lpstr>In Italia fuma il 22% della popolazione. Il fumo di sigaretta è la principale causa di BPCO. Tutti gli operatori sanitari devono adoperarsi  per aiutare i fumatori a smettere</vt:lpstr>
      <vt:lpstr>PREVENZIONE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ADERENZA ALLA TERAPIA</vt:lpstr>
      <vt:lpstr>I farmaci inalatori possono essere somministrati tramite tre modalità principali:</vt:lpstr>
      <vt:lpstr>MODALITA’ D’USO DEI FARMACI INALATORI</vt:lpstr>
      <vt:lpstr>COME USARE IL FARMACO, TRAMITE IL DEVICE:</vt:lpstr>
      <vt:lpstr>APPARECCHIATURE PER L’EROGAZIONE DI OSSIGENO</vt:lpstr>
      <vt:lpstr>Controllo della terapia in ossigeno liquido  mediante il sistema webcare</vt:lpstr>
      <vt:lpstr>Strumenti in farmacia</vt:lpstr>
      <vt:lpstr>Grazie per l’attenzione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Multicom</dc:creator>
  <cp:lastModifiedBy>Clara Mottinelli</cp:lastModifiedBy>
  <cp:revision>67</cp:revision>
  <dcterms:created xsi:type="dcterms:W3CDTF">2015-03-31T06:42:40Z</dcterms:created>
  <dcterms:modified xsi:type="dcterms:W3CDTF">2015-05-06T12:45:24Z</dcterms:modified>
</cp:coreProperties>
</file>