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sldIdLst>
    <p:sldId id="258" r:id="rId3"/>
    <p:sldId id="303" r:id="rId4"/>
    <p:sldId id="304" r:id="rId5"/>
    <p:sldId id="305" r:id="rId6"/>
    <p:sldId id="280" r:id="rId7"/>
    <p:sldId id="281" r:id="rId8"/>
    <p:sldId id="283" r:id="rId9"/>
    <p:sldId id="306" r:id="rId10"/>
    <p:sldId id="285" r:id="rId11"/>
    <p:sldId id="287" r:id="rId12"/>
    <p:sldId id="425" r:id="rId13"/>
    <p:sldId id="426" r:id="rId14"/>
    <p:sldId id="427" r:id="rId15"/>
    <p:sldId id="428" r:id="rId16"/>
    <p:sldId id="429" r:id="rId17"/>
    <p:sldId id="430" r:id="rId18"/>
    <p:sldId id="431" r:id="rId19"/>
    <p:sldId id="432" r:id="rId20"/>
    <p:sldId id="433" r:id="rId21"/>
    <p:sldId id="333" r:id="rId22"/>
    <p:sldId id="288"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56" r:id="rId38"/>
    <p:sldId id="457" r:id="rId39"/>
    <p:sldId id="458" r:id="rId40"/>
    <p:sldId id="459" r:id="rId41"/>
    <p:sldId id="460" r:id="rId42"/>
    <p:sldId id="461" r:id="rId43"/>
    <p:sldId id="462" r:id="rId44"/>
    <p:sldId id="463" r:id="rId45"/>
    <p:sldId id="464" r:id="rId46"/>
    <p:sldId id="465" r:id="rId47"/>
    <p:sldId id="466" r:id="rId48"/>
    <p:sldId id="467" r:id="rId49"/>
    <p:sldId id="468" r:id="rId50"/>
    <p:sldId id="469" r:id="rId51"/>
    <p:sldId id="470" r:id="rId52"/>
    <p:sldId id="471" r:id="rId53"/>
    <p:sldId id="472" r:id="rId54"/>
    <p:sldId id="473" r:id="rId55"/>
    <p:sldId id="474" r:id="rId56"/>
    <p:sldId id="289" r:id="rId57"/>
  </p:sldIdLst>
  <p:sldSz cx="9144000" cy="6858000" type="screen4x3"/>
  <p:notesSz cx="6819900" cy="9931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7" autoAdjust="0"/>
    <p:restoredTop sz="98925" autoAdjust="0"/>
  </p:normalViewPr>
  <p:slideViewPr>
    <p:cSldViewPr>
      <p:cViewPr varScale="1">
        <p:scale>
          <a:sx n="73" d="100"/>
          <a:sy n="73" d="100"/>
        </p:scale>
        <p:origin x="-44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C479A-06AC-4B44-BD18-E837F19107A3}" type="doc">
      <dgm:prSet loTypeId="urn:microsoft.com/office/officeart/2005/8/layout/chevron2" loCatId="" qsTypeId="urn:microsoft.com/office/officeart/2005/8/quickstyle/simple2" qsCatId="simple" csTypeId="urn:microsoft.com/office/officeart/2005/8/colors/accent0_3" csCatId="mainScheme" phldr="1"/>
      <dgm:spPr/>
      <dgm:t>
        <a:bodyPr/>
        <a:lstStyle/>
        <a:p>
          <a:endParaRPr lang="it-IT"/>
        </a:p>
      </dgm:t>
    </dgm:pt>
    <dgm:pt modelId="{CC0C5F87-9E09-F44A-9FE4-783D1ECA91D7}">
      <dgm:prSet phldrT="[Testo]" custT="1"/>
      <dgm:spPr>
        <a:solidFill>
          <a:srgbClr val="00CCFF"/>
        </a:solidFill>
      </dgm:spPr>
      <dgm:t>
        <a:bodyPr/>
        <a:lstStyle/>
        <a:p>
          <a:r>
            <a:rPr lang="it-IT" sz="4000" b="1" dirty="0" smtClean="0">
              <a:latin typeface="Arial Narrow"/>
              <a:cs typeface="Arial Narrow"/>
            </a:rPr>
            <a:t>1</a:t>
          </a:r>
          <a:endParaRPr lang="it-IT" sz="4000" b="1" dirty="0">
            <a:latin typeface="Arial Narrow"/>
            <a:cs typeface="Arial Narrow"/>
          </a:endParaRPr>
        </a:p>
      </dgm:t>
    </dgm:pt>
    <dgm:pt modelId="{5AE4371E-F69B-564C-BAFF-71315C623A70}" type="parTrans" cxnId="{D0416D1D-66BB-574B-9376-1CD968B95357}">
      <dgm:prSet/>
      <dgm:spPr/>
      <dgm:t>
        <a:bodyPr/>
        <a:lstStyle/>
        <a:p>
          <a:endParaRPr lang="it-IT" b="1">
            <a:latin typeface="Arial Narrow"/>
            <a:cs typeface="Arial Narrow"/>
          </a:endParaRPr>
        </a:p>
      </dgm:t>
    </dgm:pt>
    <dgm:pt modelId="{6217A77C-1E88-E445-9061-2D3F90FB172F}" type="sibTrans" cxnId="{D0416D1D-66BB-574B-9376-1CD968B95357}">
      <dgm:prSet/>
      <dgm:spPr/>
      <dgm:t>
        <a:bodyPr/>
        <a:lstStyle/>
        <a:p>
          <a:endParaRPr lang="it-IT" b="1">
            <a:latin typeface="Arial Narrow"/>
            <a:cs typeface="Arial Narrow"/>
          </a:endParaRPr>
        </a:p>
      </dgm:t>
    </dgm:pt>
    <dgm:pt modelId="{922FFC4C-6A2D-9A44-804C-E2E5705726AC}">
      <dgm:prSet phldrT="[Testo]"/>
      <dgm:spPr/>
      <dgm:t>
        <a:bodyPr/>
        <a:lstStyle/>
        <a:p>
          <a:r>
            <a:rPr lang="it-IT" b="1" dirty="0" smtClean="0"/>
            <a:t>Screening di base: creatinina (per </a:t>
          </a:r>
          <a:r>
            <a:rPr lang="it-IT" b="1" dirty="0" err="1" smtClean="0"/>
            <a:t>eGFR</a:t>
          </a:r>
          <a:r>
            <a:rPr lang="it-IT" b="1" dirty="0" smtClean="0"/>
            <a:t>) ed esame urine. Oltre al profilo di RCV definiscono il rischio di progressione della Malattia renale cronica. Se proteinuria (</a:t>
          </a:r>
          <a:r>
            <a:rPr lang="it-IT" b="1" dirty="0" err="1" smtClean="0"/>
            <a:t>stick</a:t>
          </a:r>
          <a:r>
            <a:rPr lang="it-IT" b="1" dirty="0" smtClean="0"/>
            <a:t>) positiva </a:t>
          </a:r>
          <a:r>
            <a:rPr lang="it-IT" b="1" dirty="0" smtClean="0">
              <a:sym typeface="Wingdings" pitchFamily="2" charset="2"/>
            </a:rPr>
            <a:t> ACR su 1° minzione del mattino</a:t>
          </a:r>
          <a:r>
            <a:rPr lang="it-IT" b="1" dirty="0" smtClean="0"/>
            <a:t> </a:t>
          </a:r>
          <a:endParaRPr lang="it-IT" b="1" dirty="0">
            <a:latin typeface="Arial Narrow"/>
            <a:cs typeface="Arial Narrow"/>
          </a:endParaRPr>
        </a:p>
      </dgm:t>
    </dgm:pt>
    <dgm:pt modelId="{55DC8128-38AE-BC44-AC35-37559B973E1D}" type="parTrans" cxnId="{13BAB499-A50D-9C40-AB94-AD730CC81BD5}">
      <dgm:prSet/>
      <dgm:spPr/>
      <dgm:t>
        <a:bodyPr/>
        <a:lstStyle/>
        <a:p>
          <a:endParaRPr lang="it-IT" b="1">
            <a:latin typeface="Arial Narrow"/>
            <a:cs typeface="Arial Narrow"/>
          </a:endParaRPr>
        </a:p>
      </dgm:t>
    </dgm:pt>
    <dgm:pt modelId="{21D3D581-FD1B-2448-BE08-269F939AE281}" type="sibTrans" cxnId="{13BAB499-A50D-9C40-AB94-AD730CC81BD5}">
      <dgm:prSet/>
      <dgm:spPr/>
      <dgm:t>
        <a:bodyPr/>
        <a:lstStyle/>
        <a:p>
          <a:endParaRPr lang="it-IT" b="1">
            <a:latin typeface="Arial Narrow"/>
            <a:cs typeface="Arial Narrow"/>
          </a:endParaRPr>
        </a:p>
      </dgm:t>
    </dgm:pt>
    <dgm:pt modelId="{E1BFDECB-B5AA-5B42-B0D9-5495E9F87448}">
      <dgm:prSet phldrT="[Testo]" custT="1"/>
      <dgm:spPr>
        <a:solidFill>
          <a:srgbClr val="00CCFF"/>
        </a:solidFill>
      </dgm:spPr>
      <dgm:t>
        <a:bodyPr/>
        <a:lstStyle/>
        <a:p>
          <a:r>
            <a:rPr lang="it-IT" sz="4000" b="1" dirty="0" smtClean="0">
              <a:latin typeface="Arial Narrow"/>
              <a:cs typeface="Arial Narrow"/>
            </a:rPr>
            <a:t>4</a:t>
          </a:r>
          <a:endParaRPr lang="it-IT" sz="4000" b="1" dirty="0">
            <a:latin typeface="Arial Narrow"/>
            <a:cs typeface="Arial Narrow"/>
          </a:endParaRPr>
        </a:p>
      </dgm:t>
    </dgm:pt>
    <dgm:pt modelId="{D18C085B-0903-4640-A7E2-CFCC7CEAF310}" type="parTrans" cxnId="{E3E29C23-F7FE-B04A-9F92-CDD6D07A19FC}">
      <dgm:prSet/>
      <dgm:spPr/>
      <dgm:t>
        <a:bodyPr/>
        <a:lstStyle/>
        <a:p>
          <a:endParaRPr lang="it-IT" b="1">
            <a:latin typeface="Arial Narrow"/>
            <a:cs typeface="Arial Narrow"/>
          </a:endParaRPr>
        </a:p>
      </dgm:t>
    </dgm:pt>
    <dgm:pt modelId="{B5FBAB14-709E-6046-8227-C5EBEFE144DF}" type="sibTrans" cxnId="{E3E29C23-F7FE-B04A-9F92-CDD6D07A19FC}">
      <dgm:prSet/>
      <dgm:spPr/>
      <dgm:t>
        <a:bodyPr/>
        <a:lstStyle/>
        <a:p>
          <a:endParaRPr lang="it-IT" b="1">
            <a:latin typeface="Arial Narrow"/>
            <a:cs typeface="Arial Narrow"/>
          </a:endParaRPr>
        </a:p>
      </dgm:t>
    </dgm:pt>
    <dgm:pt modelId="{54635D34-9A8F-3040-A6D1-AC1310742952}">
      <dgm:prSet phldrT="[Testo]" custT="1"/>
      <dgm:spPr/>
      <dgm:t>
        <a:bodyPr/>
        <a:lstStyle/>
        <a:p>
          <a:r>
            <a:rPr lang="it-IT" sz="2000" b="1" dirty="0" smtClean="0">
              <a:solidFill>
                <a:schemeClr val="tx1"/>
              </a:solidFill>
            </a:rPr>
            <a:t>Sempre nello stesso laboratorio ! (metodo di routine riferibile al metodo di riferimento internazionale)</a:t>
          </a:r>
          <a:endParaRPr lang="it-IT" sz="2000" b="1" dirty="0">
            <a:latin typeface="Arial Narrow"/>
            <a:cs typeface="Arial Narrow"/>
          </a:endParaRPr>
        </a:p>
      </dgm:t>
    </dgm:pt>
    <dgm:pt modelId="{09FDE4ED-3A38-C546-9408-A77230F9596C}" type="parTrans" cxnId="{C6C38EC6-60CA-5247-A175-C463902844C5}">
      <dgm:prSet/>
      <dgm:spPr/>
      <dgm:t>
        <a:bodyPr/>
        <a:lstStyle/>
        <a:p>
          <a:endParaRPr lang="it-IT" b="1">
            <a:latin typeface="Arial Narrow"/>
            <a:cs typeface="Arial Narrow"/>
          </a:endParaRPr>
        </a:p>
      </dgm:t>
    </dgm:pt>
    <dgm:pt modelId="{B8436067-74AD-6E47-BB72-F72B6D770B21}" type="sibTrans" cxnId="{C6C38EC6-60CA-5247-A175-C463902844C5}">
      <dgm:prSet/>
      <dgm:spPr/>
      <dgm:t>
        <a:bodyPr/>
        <a:lstStyle/>
        <a:p>
          <a:endParaRPr lang="it-IT" b="1">
            <a:latin typeface="Arial Narrow"/>
            <a:cs typeface="Arial Narrow"/>
          </a:endParaRPr>
        </a:p>
      </dgm:t>
    </dgm:pt>
    <dgm:pt modelId="{3800E0CD-D18A-6B4E-B56D-EC77A674B61F}">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b="1" dirty="0" smtClean="0"/>
            <a:t>  Esami di accompagnamento alla richiesta di prima visita Nefrologica: (Cartella clinica!) Emocromo, </a:t>
          </a:r>
          <a:r>
            <a:rPr lang="it-IT" b="1" dirty="0" err="1" smtClean="0"/>
            <a:t>Clearance</a:t>
          </a:r>
          <a:r>
            <a:rPr lang="it-IT" b="1" dirty="0" smtClean="0"/>
            <a:t> Creatinina, Sodio, Potassio, </a:t>
          </a:r>
          <a:r>
            <a:rPr lang="it-IT" b="1" dirty="0" err="1" smtClean="0"/>
            <a:t>Bicarbonati</a:t>
          </a:r>
          <a:r>
            <a:rPr lang="it-IT" b="1" dirty="0" smtClean="0"/>
            <a:t>, Glicemia, Col tot, HDL, TG, elettroforesi </a:t>
          </a:r>
          <a:r>
            <a:rPr lang="it-IT" b="1" dirty="0" err="1" smtClean="0"/>
            <a:t>sierica</a:t>
          </a:r>
          <a:r>
            <a:rPr lang="it-IT" b="1" dirty="0" smtClean="0"/>
            <a:t> ed urinaria sule urine delle 24h, esame urine.</a:t>
          </a:r>
          <a:endParaRPr lang="it-IT" b="1" dirty="0" smtClean="0">
            <a:latin typeface="Arial Narrow"/>
            <a:cs typeface="Arial Narrow"/>
          </a:endParaRPr>
        </a:p>
      </dgm:t>
    </dgm:pt>
    <dgm:pt modelId="{3C83A840-A429-9140-B6C5-2BD15E5E8C13}" type="parTrans" cxnId="{B7815F8B-CE6B-C44D-8726-F52F027A438E}">
      <dgm:prSet/>
      <dgm:spPr/>
      <dgm:t>
        <a:bodyPr/>
        <a:lstStyle/>
        <a:p>
          <a:endParaRPr lang="it-IT" b="1">
            <a:latin typeface="Arial Narrow"/>
            <a:cs typeface="Arial Narrow"/>
          </a:endParaRPr>
        </a:p>
      </dgm:t>
    </dgm:pt>
    <dgm:pt modelId="{FC492137-1D8A-4246-AB17-ADD4450B27EF}" type="sibTrans" cxnId="{B7815F8B-CE6B-C44D-8726-F52F027A438E}">
      <dgm:prSet/>
      <dgm:spPr/>
      <dgm:t>
        <a:bodyPr/>
        <a:lstStyle/>
        <a:p>
          <a:endParaRPr lang="it-IT" b="1">
            <a:latin typeface="Arial Narrow"/>
            <a:cs typeface="Arial Narrow"/>
          </a:endParaRPr>
        </a:p>
      </dgm:t>
    </dgm:pt>
    <dgm:pt modelId="{F9413570-DB32-1B45-9A22-CA8B29443D25}">
      <dgm:prSet phldrT="[Testo]" custT="1"/>
      <dgm:spPr>
        <a:solidFill>
          <a:srgbClr val="00CCFF"/>
        </a:solidFill>
      </dgm:spPr>
      <dgm:t>
        <a:bodyPr/>
        <a:lstStyle/>
        <a:p>
          <a:r>
            <a:rPr lang="it-IT" sz="4000" b="1" dirty="0" smtClean="0">
              <a:latin typeface="Arial Narrow"/>
              <a:cs typeface="Arial Narrow"/>
            </a:rPr>
            <a:t>3</a:t>
          </a:r>
          <a:endParaRPr lang="it-IT" sz="4000" b="1" dirty="0">
            <a:latin typeface="Arial Narrow"/>
            <a:cs typeface="Arial Narrow"/>
          </a:endParaRPr>
        </a:p>
      </dgm:t>
    </dgm:pt>
    <dgm:pt modelId="{50B562BA-952C-0147-A589-C9E4F5D4CB60}" type="parTrans" cxnId="{82FD1096-7268-9F43-B909-1A76BC13D657}">
      <dgm:prSet/>
      <dgm:spPr/>
      <dgm:t>
        <a:bodyPr/>
        <a:lstStyle/>
        <a:p>
          <a:endParaRPr lang="it-IT"/>
        </a:p>
      </dgm:t>
    </dgm:pt>
    <dgm:pt modelId="{963AB2A7-CA36-5E48-9D33-16ABADF7E708}" type="sibTrans" cxnId="{82FD1096-7268-9F43-B909-1A76BC13D657}">
      <dgm:prSet/>
      <dgm:spPr/>
      <dgm:t>
        <a:bodyPr/>
        <a:lstStyle/>
        <a:p>
          <a:endParaRPr lang="it-IT"/>
        </a:p>
      </dgm:t>
    </dgm:pt>
    <dgm:pt modelId="{BE5476EB-597E-8D4A-BFDD-06574EBEAD81}">
      <dgm:prSet custT="1"/>
      <dgm:spPr/>
      <dgm:t>
        <a:bodyPr/>
        <a:lstStyle/>
        <a:p>
          <a:r>
            <a:rPr lang="it-IT" sz="2000" b="1" dirty="0" smtClean="0"/>
            <a:t>In situazioni specifiche in cui </a:t>
          </a:r>
          <a:r>
            <a:rPr lang="it-IT" sz="2000" b="1" dirty="0" err="1" smtClean="0"/>
            <a:t>eGFR</a:t>
          </a:r>
          <a:r>
            <a:rPr lang="it-IT" sz="2000" b="1" dirty="0" smtClean="0"/>
            <a:t> è meno accurato </a:t>
          </a:r>
          <a:r>
            <a:rPr lang="it-IT" sz="2000" b="1" dirty="0" smtClean="0">
              <a:sym typeface="Wingdings" pitchFamily="2" charset="2"/>
            </a:rPr>
            <a:t> </a:t>
          </a:r>
          <a:r>
            <a:rPr lang="it-IT" sz="2000" b="1" dirty="0" smtClean="0"/>
            <a:t>Esame di conferma: </a:t>
          </a:r>
          <a:r>
            <a:rPr lang="it-IT" sz="2000" b="1" dirty="0" err="1" smtClean="0"/>
            <a:t>clearance</a:t>
          </a:r>
          <a:r>
            <a:rPr lang="it-IT" sz="2000" b="1" dirty="0" smtClean="0"/>
            <a:t> misurata</a:t>
          </a:r>
          <a:endParaRPr lang="it-IT" sz="2000" b="1" dirty="0">
            <a:latin typeface="Arial Narrow"/>
            <a:cs typeface="Arial Narrow"/>
          </a:endParaRPr>
        </a:p>
      </dgm:t>
    </dgm:pt>
    <dgm:pt modelId="{DBD8F366-6792-9445-9ED4-A485B992A58F}" type="parTrans" cxnId="{345E1405-61FA-E447-9CF8-986999EF4DC5}">
      <dgm:prSet/>
      <dgm:spPr/>
      <dgm:t>
        <a:bodyPr/>
        <a:lstStyle/>
        <a:p>
          <a:endParaRPr lang="it-IT"/>
        </a:p>
      </dgm:t>
    </dgm:pt>
    <dgm:pt modelId="{5E6AB347-5C4C-2E4B-9768-6B672A5ACBD1}" type="sibTrans" cxnId="{345E1405-61FA-E447-9CF8-986999EF4DC5}">
      <dgm:prSet/>
      <dgm:spPr/>
      <dgm:t>
        <a:bodyPr/>
        <a:lstStyle/>
        <a:p>
          <a:endParaRPr lang="it-IT"/>
        </a:p>
      </dgm:t>
    </dgm:pt>
    <dgm:pt modelId="{27F7E3F7-462E-0044-A4BD-648C303B9D5B}">
      <dgm:prSet phldrT="[Testo]" custT="1"/>
      <dgm:spPr>
        <a:solidFill>
          <a:srgbClr val="00CCFF"/>
        </a:solidFill>
      </dgm:spPr>
      <dgm:t>
        <a:bodyPr/>
        <a:lstStyle/>
        <a:p>
          <a:r>
            <a:rPr lang="it-IT" sz="4000" b="1" dirty="0" smtClean="0">
              <a:latin typeface="Arial Narrow"/>
              <a:cs typeface="Arial Narrow"/>
            </a:rPr>
            <a:t>2</a:t>
          </a:r>
          <a:endParaRPr lang="it-IT" sz="4000" b="1" dirty="0">
            <a:latin typeface="Arial Narrow"/>
            <a:cs typeface="Arial Narrow"/>
          </a:endParaRPr>
        </a:p>
      </dgm:t>
    </dgm:pt>
    <dgm:pt modelId="{33663945-062B-FD4F-A296-59471C3F4197}" type="parTrans" cxnId="{C02D7309-D7DE-6142-AC70-FD7D07615B28}">
      <dgm:prSet/>
      <dgm:spPr/>
      <dgm:t>
        <a:bodyPr/>
        <a:lstStyle/>
        <a:p>
          <a:endParaRPr lang="it-IT"/>
        </a:p>
      </dgm:t>
    </dgm:pt>
    <dgm:pt modelId="{035BC956-37AB-4F43-95BE-61E102834F2C}" type="sibTrans" cxnId="{C02D7309-D7DE-6142-AC70-FD7D07615B28}">
      <dgm:prSet/>
      <dgm:spPr/>
      <dgm:t>
        <a:bodyPr/>
        <a:lstStyle/>
        <a:p>
          <a:endParaRPr lang="it-IT"/>
        </a:p>
      </dgm:t>
    </dgm:pt>
    <dgm:pt modelId="{8CC556F1-3902-064D-9B1D-7826AE877ED2}" type="pres">
      <dgm:prSet presAssocID="{FE7C479A-06AC-4B44-BD18-E837F19107A3}" presName="linearFlow" presStyleCnt="0">
        <dgm:presLayoutVars>
          <dgm:dir/>
          <dgm:animLvl val="lvl"/>
          <dgm:resizeHandles val="exact"/>
        </dgm:presLayoutVars>
      </dgm:prSet>
      <dgm:spPr/>
      <dgm:t>
        <a:bodyPr/>
        <a:lstStyle/>
        <a:p>
          <a:endParaRPr lang="it-IT"/>
        </a:p>
      </dgm:t>
    </dgm:pt>
    <dgm:pt modelId="{E3E038D3-8E18-EA42-AF72-11DD7CD67EA8}" type="pres">
      <dgm:prSet presAssocID="{CC0C5F87-9E09-F44A-9FE4-783D1ECA91D7}" presName="composite" presStyleCnt="0"/>
      <dgm:spPr/>
    </dgm:pt>
    <dgm:pt modelId="{A33AEACA-D2B7-DD4F-BC66-D0A9C74BB356}" type="pres">
      <dgm:prSet presAssocID="{CC0C5F87-9E09-F44A-9FE4-783D1ECA91D7}" presName="parentText" presStyleLbl="alignNode1" presStyleIdx="0" presStyleCnt="4">
        <dgm:presLayoutVars>
          <dgm:chMax val="1"/>
          <dgm:bulletEnabled val="1"/>
        </dgm:presLayoutVars>
      </dgm:prSet>
      <dgm:spPr/>
      <dgm:t>
        <a:bodyPr/>
        <a:lstStyle/>
        <a:p>
          <a:endParaRPr lang="it-IT"/>
        </a:p>
      </dgm:t>
    </dgm:pt>
    <dgm:pt modelId="{350713BD-B27B-E948-80D9-169A97BCC1EF}" type="pres">
      <dgm:prSet presAssocID="{CC0C5F87-9E09-F44A-9FE4-783D1ECA91D7}" presName="descendantText" presStyleLbl="alignAcc1" presStyleIdx="0" presStyleCnt="4">
        <dgm:presLayoutVars>
          <dgm:bulletEnabled val="1"/>
        </dgm:presLayoutVars>
      </dgm:prSet>
      <dgm:spPr/>
      <dgm:t>
        <a:bodyPr/>
        <a:lstStyle/>
        <a:p>
          <a:endParaRPr lang="it-IT"/>
        </a:p>
      </dgm:t>
    </dgm:pt>
    <dgm:pt modelId="{915AC809-38F8-0E4E-BD3E-2767400BDDE8}" type="pres">
      <dgm:prSet presAssocID="{6217A77C-1E88-E445-9061-2D3F90FB172F}" presName="sp" presStyleCnt="0"/>
      <dgm:spPr/>
    </dgm:pt>
    <dgm:pt modelId="{5FCBC6E7-0F9B-E942-89F6-B71CFB4DD3F4}" type="pres">
      <dgm:prSet presAssocID="{27F7E3F7-462E-0044-A4BD-648C303B9D5B}" presName="composite" presStyleCnt="0"/>
      <dgm:spPr/>
    </dgm:pt>
    <dgm:pt modelId="{4A056282-9EDA-7D4F-8BC0-5F390C40F4A2}" type="pres">
      <dgm:prSet presAssocID="{27F7E3F7-462E-0044-A4BD-648C303B9D5B}" presName="parentText" presStyleLbl="alignNode1" presStyleIdx="1" presStyleCnt="4">
        <dgm:presLayoutVars>
          <dgm:chMax val="1"/>
          <dgm:bulletEnabled val="1"/>
        </dgm:presLayoutVars>
      </dgm:prSet>
      <dgm:spPr/>
      <dgm:t>
        <a:bodyPr/>
        <a:lstStyle/>
        <a:p>
          <a:endParaRPr lang="it-IT"/>
        </a:p>
      </dgm:t>
    </dgm:pt>
    <dgm:pt modelId="{9552CF6B-B9C0-D54B-A2E7-ADC48274B183}" type="pres">
      <dgm:prSet presAssocID="{27F7E3F7-462E-0044-A4BD-648C303B9D5B}" presName="descendantText" presStyleLbl="alignAcc1" presStyleIdx="1" presStyleCnt="4">
        <dgm:presLayoutVars>
          <dgm:bulletEnabled val="1"/>
        </dgm:presLayoutVars>
      </dgm:prSet>
      <dgm:spPr/>
      <dgm:t>
        <a:bodyPr/>
        <a:lstStyle/>
        <a:p>
          <a:endParaRPr lang="it-IT"/>
        </a:p>
      </dgm:t>
    </dgm:pt>
    <dgm:pt modelId="{1EEBA3A7-A87A-2443-BA33-37C0448DE35D}" type="pres">
      <dgm:prSet presAssocID="{035BC956-37AB-4F43-95BE-61E102834F2C}" presName="sp" presStyleCnt="0"/>
      <dgm:spPr/>
    </dgm:pt>
    <dgm:pt modelId="{4184DB60-AE6F-9F47-A948-5C43243063FB}" type="pres">
      <dgm:prSet presAssocID="{F9413570-DB32-1B45-9A22-CA8B29443D25}" presName="composite" presStyleCnt="0"/>
      <dgm:spPr/>
    </dgm:pt>
    <dgm:pt modelId="{30AC3C0B-516D-1643-BEBD-02D6DFD991AA}" type="pres">
      <dgm:prSet presAssocID="{F9413570-DB32-1B45-9A22-CA8B29443D25}" presName="parentText" presStyleLbl="alignNode1" presStyleIdx="2" presStyleCnt="4">
        <dgm:presLayoutVars>
          <dgm:chMax val="1"/>
          <dgm:bulletEnabled val="1"/>
        </dgm:presLayoutVars>
      </dgm:prSet>
      <dgm:spPr/>
      <dgm:t>
        <a:bodyPr/>
        <a:lstStyle/>
        <a:p>
          <a:endParaRPr lang="it-IT"/>
        </a:p>
      </dgm:t>
    </dgm:pt>
    <dgm:pt modelId="{C751E40F-0957-E848-9DF7-9FE1A6971CD6}" type="pres">
      <dgm:prSet presAssocID="{F9413570-DB32-1B45-9A22-CA8B29443D25}" presName="descendantText" presStyleLbl="alignAcc1" presStyleIdx="2" presStyleCnt="4">
        <dgm:presLayoutVars>
          <dgm:bulletEnabled val="1"/>
        </dgm:presLayoutVars>
      </dgm:prSet>
      <dgm:spPr/>
      <dgm:t>
        <a:bodyPr/>
        <a:lstStyle/>
        <a:p>
          <a:endParaRPr lang="it-IT"/>
        </a:p>
      </dgm:t>
    </dgm:pt>
    <dgm:pt modelId="{CDEF8557-FD80-944B-AE4F-34681BA6B66E}" type="pres">
      <dgm:prSet presAssocID="{963AB2A7-CA36-5E48-9D33-16ABADF7E708}" presName="sp" presStyleCnt="0"/>
      <dgm:spPr/>
    </dgm:pt>
    <dgm:pt modelId="{1979A3C7-6B83-AE48-AD16-A7BE9B28A234}" type="pres">
      <dgm:prSet presAssocID="{E1BFDECB-B5AA-5B42-B0D9-5495E9F87448}" presName="composite" presStyleCnt="0"/>
      <dgm:spPr/>
    </dgm:pt>
    <dgm:pt modelId="{F5DAF114-CBF2-6C42-A815-A4131FDC3DFB}" type="pres">
      <dgm:prSet presAssocID="{E1BFDECB-B5AA-5B42-B0D9-5495E9F87448}" presName="parentText" presStyleLbl="alignNode1" presStyleIdx="3" presStyleCnt="4">
        <dgm:presLayoutVars>
          <dgm:chMax val="1"/>
          <dgm:bulletEnabled val="1"/>
        </dgm:presLayoutVars>
      </dgm:prSet>
      <dgm:spPr/>
      <dgm:t>
        <a:bodyPr/>
        <a:lstStyle/>
        <a:p>
          <a:endParaRPr lang="it-IT"/>
        </a:p>
      </dgm:t>
    </dgm:pt>
    <dgm:pt modelId="{927D0E4D-3F6D-644B-A84D-6BDF82C790D4}" type="pres">
      <dgm:prSet presAssocID="{E1BFDECB-B5AA-5B42-B0D9-5495E9F87448}" presName="descendantText" presStyleLbl="alignAcc1" presStyleIdx="3" presStyleCnt="4">
        <dgm:presLayoutVars>
          <dgm:bulletEnabled val="1"/>
        </dgm:presLayoutVars>
      </dgm:prSet>
      <dgm:spPr/>
      <dgm:t>
        <a:bodyPr/>
        <a:lstStyle/>
        <a:p>
          <a:endParaRPr lang="it-IT"/>
        </a:p>
      </dgm:t>
    </dgm:pt>
  </dgm:ptLst>
  <dgm:cxnLst>
    <dgm:cxn modelId="{98E474EC-608A-40A6-9CEC-E599C8D3689A}" type="presOf" srcId="{27F7E3F7-462E-0044-A4BD-648C303B9D5B}" destId="{4A056282-9EDA-7D4F-8BC0-5F390C40F4A2}" srcOrd="0" destOrd="0" presId="urn:microsoft.com/office/officeart/2005/8/layout/chevron2"/>
    <dgm:cxn modelId="{82FD1096-7268-9F43-B909-1A76BC13D657}" srcId="{FE7C479A-06AC-4B44-BD18-E837F19107A3}" destId="{F9413570-DB32-1B45-9A22-CA8B29443D25}" srcOrd="2" destOrd="0" parTransId="{50B562BA-952C-0147-A589-C9E4F5D4CB60}" sibTransId="{963AB2A7-CA36-5E48-9D33-16ABADF7E708}"/>
    <dgm:cxn modelId="{A107217E-04DE-4685-922B-0343C44787B7}" type="presOf" srcId="{BE5476EB-597E-8D4A-BFDD-06574EBEAD81}" destId="{9552CF6B-B9C0-D54B-A2E7-ADC48274B183}" srcOrd="0" destOrd="0" presId="urn:microsoft.com/office/officeart/2005/8/layout/chevron2"/>
    <dgm:cxn modelId="{9C367190-D9CA-410D-8C95-E77008C88B65}" type="presOf" srcId="{54635D34-9A8F-3040-A6D1-AC1310742952}" destId="{927D0E4D-3F6D-644B-A84D-6BDF82C790D4}" srcOrd="0" destOrd="0" presId="urn:microsoft.com/office/officeart/2005/8/layout/chevron2"/>
    <dgm:cxn modelId="{345E1405-61FA-E447-9CF8-986999EF4DC5}" srcId="{27F7E3F7-462E-0044-A4BD-648C303B9D5B}" destId="{BE5476EB-597E-8D4A-BFDD-06574EBEAD81}" srcOrd="0" destOrd="0" parTransId="{DBD8F366-6792-9445-9ED4-A485B992A58F}" sibTransId="{5E6AB347-5C4C-2E4B-9768-6B672A5ACBD1}"/>
    <dgm:cxn modelId="{3CC73A70-4F6A-40FC-BB34-D0B4BCA3CD76}" type="presOf" srcId="{FE7C479A-06AC-4B44-BD18-E837F19107A3}" destId="{8CC556F1-3902-064D-9B1D-7826AE877ED2}" srcOrd="0" destOrd="0" presId="urn:microsoft.com/office/officeart/2005/8/layout/chevron2"/>
    <dgm:cxn modelId="{C6C38EC6-60CA-5247-A175-C463902844C5}" srcId="{E1BFDECB-B5AA-5B42-B0D9-5495E9F87448}" destId="{54635D34-9A8F-3040-A6D1-AC1310742952}" srcOrd="0" destOrd="0" parTransId="{09FDE4ED-3A38-C546-9408-A77230F9596C}" sibTransId="{B8436067-74AD-6E47-BB72-F72B6D770B21}"/>
    <dgm:cxn modelId="{C02D7309-D7DE-6142-AC70-FD7D07615B28}" srcId="{FE7C479A-06AC-4B44-BD18-E837F19107A3}" destId="{27F7E3F7-462E-0044-A4BD-648C303B9D5B}" srcOrd="1" destOrd="0" parTransId="{33663945-062B-FD4F-A296-59471C3F4197}" sibTransId="{035BC956-37AB-4F43-95BE-61E102834F2C}"/>
    <dgm:cxn modelId="{E3E29C23-F7FE-B04A-9F92-CDD6D07A19FC}" srcId="{FE7C479A-06AC-4B44-BD18-E837F19107A3}" destId="{E1BFDECB-B5AA-5B42-B0D9-5495E9F87448}" srcOrd="3" destOrd="0" parTransId="{D18C085B-0903-4640-A7E2-CFCC7CEAF310}" sibTransId="{B5FBAB14-709E-6046-8227-C5EBEFE144DF}"/>
    <dgm:cxn modelId="{3E4DEDD4-69CF-45EF-8FA0-BBE4F0CFFB43}" type="presOf" srcId="{CC0C5F87-9E09-F44A-9FE4-783D1ECA91D7}" destId="{A33AEACA-D2B7-DD4F-BC66-D0A9C74BB356}" srcOrd="0" destOrd="0" presId="urn:microsoft.com/office/officeart/2005/8/layout/chevron2"/>
    <dgm:cxn modelId="{815E2399-3A1A-4197-BAA4-503DA34F48A4}" type="presOf" srcId="{922FFC4C-6A2D-9A44-804C-E2E5705726AC}" destId="{350713BD-B27B-E948-80D9-169A97BCC1EF}" srcOrd="0" destOrd="0" presId="urn:microsoft.com/office/officeart/2005/8/layout/chevron2"/>
    <dgm:cxn modelId="{B7815F8B-CE6B-C44D-8726-F52F027A438E}" srcId="{F9413570-DB32-1B45-9A22-CA8B29443D25}" destId="{3800E0CD-D18A-6B4E-B56D-EC77A674B61F}" srcOrd="0" destOrd="0" parTransId="{3C83A840-A429-9140-B6C5-2BD15E5E8C13}" sibTransId="{FC492137-1D8A-4246-AB17-ADD4450B27EF}"/>
    <dgm:cxn modelId="{B956749E-67A5-4C4A-9C23-2F08C8D59CDB}" type="presOf" srcId="{3800E0CD-D18A-6B4E-B56D-EC77A674B61F}" destId="{C751E40F-0957-E848-9DF7-9FE1A6971CD6}" srcOrd="0" destOrd="0" presId="urn:microsoft.com/office/officeart/2005/8/layout/chevron2"/>
    <dgm:cxn modelId="{5A396A8C-CA89-4794-9679-25487678D3CC}" type="presOf" srcId="{E1BFDECB-B5AA-5B42-B0D9-5495E9F87448}" destId="{F5DAF114-CBF2-6C42-A815-A4131FDC3DFB}" srcOrd="0" destOrd="0" presId="urn:microsoft.com/office/officeart/2005/8/layout/chevron2"/>
    <dgm:cxn modelId="{B55E4150-1492-411A-B3E1-7EB59CADE0CB}" type="presOf" srcId="{F9413570-DB32-1B45-9A22-CA8B29443D25}" destId="{30AC3C0B-516D-1643-BEBD-02D6DFD991AA}" srcOrd="0" destOrd="0" presId="urn:microsoft.com/office/officeart/2005/8/layout/chevron2"/>
    <dgm:cxn modelId="{D0416D1D-66BB-574B-9376-1CD968B95357}" srcId="{FE7C479A-06AC-4B44-BD18-E837F19107A3}" destId="{CC0C5F87-9E09-F44A-9FE4-783D1ECA91D7}" srcOrd="0" destOrd="0" parTransId="{5AE4371E-F69B-564C-BAFF-71315C623A70}" sibTransId="{6217A77C-1E88-E445-9061-2D3F90FB172F}"/>
    <dgm:cxn modelId="{13BAB499-A50D-9C40-AB94-AD730CC81BD5}" srcId="{CC0C5F87-9E09-F44A-9FE4-783D1ECA91D7}" destId="{922FFC4C-6A2D-9A44-804C-E2E5705726AC}" srcOrd="0" destOrd="0" parTransId="{55DC8128-38AE-BC44-AC35-37559B973E1D}" sibTransId="{21D3D581-FD1B-2448-BE08-269F939AE281}"/>
    <dgm:cxn modelId="{9B5EC728-B187-4F64-8325-CC2510D18B27}" type="presParOf" srcId="{8CC556F1-3902-064D-9B1D-7826AE877ED2}" destId="{E3E038D3-8E18-EA42-AF72-11DD7CD67EA8}" srcOrd="0" destOrd="0" presId="urn:microsoft.com/office/officeart/2005/8/layout/chevron2"/>
    <dgm:cxn modelId="{67E3E80B-AB4E-4799-AD00-CDD9D47B0E1E}" type="presParOf" srcId="{E3E038D3-8E18-EA42-AF72-11DD7CD67EA8}" destId="{A33AEACA-D2B7-DD4F-BC66-D0A9C74BB356}" srcOrd="0" destOrd="0" presId="urn:microsoft.com/office/officeart/2005/8/layout/chevron2"/>
    <dgm:cxn modelId="{0803078F-F041-44C7-8DA8-F8A2BA11F432}" type="presParOf" srcId="{E3E038D3-8E18-EA42-AF72-11DD7CD67EA8}" destId="{350713BD-B27B-E948-80D9-169A97BCC1EF}" srcOrd="1" destOrd="0" presId="urn:microsoft.com/office/officeart/2005/8/layout/chevron2"/>
    <dgm:cxn modelId="{9180498A-9782-4AFA-AEF0-08B123AAE31D}" type="presParOf" srcId="{8CC556F1-3902-064D-9B1D-7826AE877ED2}" destId="{915AC809-38F8-0E4E-BD3E-2767400BDDE8}" srcOrd="1" destOrd="0" presId="urn:microsoft.com/office/officeart/2005/8/layout/chevron2"/>
    <dgm:cxn modelId="{7E8CD2EB-F069-423B-9191-B706846FBAD1}" type="presParOf" srcId="{8CC556F1-3902-064D-9B1D-7826AE877ED2}" destId="{5FCBC6E7-0F9B-E942-89F6-B71CFB4DD3F4}" srcOrd="2" destOrd="0" presId="urn:microsoft.com/office/officeart/2005/8/layout/chevron2"/>
    <dgm:cxn modelId="{750D5EF2-EC9D-431D-BEB7-F13B2A4C0D03}" type="presParOf" srcId="{5FCBC6E7-0F9B-E942-89F6-B71CFB4DD3F4}" destId="{4A056282-9EDA-7D4F-8BC0-5F390C40F4A2}" srcOrd="0" destOrd="0" presId="urn:microsoft.com/office/officeart/2005/8/layout/chevron2"/>
    <dgm:cxn modelId="{1428BC0C-EC97-49AF-B580-F80BB4AE889F}" type="presParOf" srcId="{5FCBC6E7-0F9B-E942-89F6-B71CFB4DD3F4}" destId="{9552CF6B-B9C0-D54B-A2E7-ADC48274B183}" srcOrd="1" destOrd="0" presId="urn:microsoft.com/office/officeart/2005/8/layout/chevron2"/>
    <dgm:cxn modelId="{5E2F7DD4-B3B7-4B37-8865-CFF5F9CAAF1A}" type="presParOf" srcId="{8CC556F1-3902-064D-9B1D-7826AE877ED2}" destId="{1EEBA3A7-A87A-2443-BA33-37C0448DE35D}" srcOrd="3" destOrd="0" presId="urn:microsoft.com/office/officeart/2005/8/layout/chevron2"/>
    <dgm:cxn modelId="{EAACCC0F-5E56-4F00-9BFF-72C244DEE88B}" type="presParOf" srcId="{8CC556F1-3902-064D-9B1D-7826AE877ED2}" destId="{4184DB60-AE6F-9F47-A948-5C43243063FB}" srcOrd="4" destOrd="0" presId="urn:microsoft.com/office/officeart/2005/8/layout/chevron2"/>
    <dgm:cxn modelId="{3ACA8D22-3942-453D-9C60-3E8861755428}" type="presParOf" srcId="{4184DB60-AE6F-9F47-A948-5C43243063FB}" destId="{30AC3C0B-516D-1643-BEBD-02D6DFD991AA}" srcOrd="0" destOrd="0" presId="urn:microsoft.com/office/officeart/2005/8/layout/chevron2"/>
    <dgm:cxn modelId="{96CEB297-9748-4186-8793-1E4B6C1EB3E2}" type="presParOf" srcId="{4184DB60-AE6F-9F47-A948-5C43243063FB}" destId="{C751E40F-0957-E848-9DF7-9FE1A6971CD6}" srcOrd="1" destOrd="0" presId="urn:microsoft.com/office/officeart/2005/8/layout/chevron2"/>
    <dgm:cxn modelId="{16345656-14DF-4F3E-81A3-404732345CAA}" type="presParOf" srcId="{8CC556F1-3902-064D-9B1D-7826AE877ED2}" destId="{CDEF8557-FD80-944B-AE4F-34681BA6B66E}" srcOrd="5" destOrd="0" presId="urn:microsoft.com/office/officeart/2005/8/layout/chevron2"/>
    <dgm:cxn modelId="{51E8D162-54A7-45AF-A21B-B44F54283F38}" type="presParOf" srcId="{8CC556F1-3902-064D-9B1D-7826AE877ED2}" destId="{1979A3C7-6B83-AE48-AD16-A7BE9B28A234}" srcOrd="6" destOrd="0" presId="urn:microsoft.com/office/officeart/2005/8/layout/chevron2"/>
    <dgm:cxn modelId="{277AA4E7-E3A0-4715-B5D7-70D8341D29F6}" type="presParOf" srcId="{1979A3C7-6B83-AE48-AD16-A7BE9B28A234}" destId="{F5DAF114-CBF2-6C42-A815-A4131FDC3DFB}" srcOrd="0" destOrd="0" presId="urn:microsoft.com/office/officeart/2005/8/layout/chevron2"/>
    <dgm:cxn modelId="{73BAF5B4-6AB4-466A-9388-7FAEBE2739F9}" type="presParOf" srcId="{1979A3C7-6B83-AE48-AD16-A7BE9B28A234}" destId="{927D0E4D-3F6D-644B-A84D-6BDF82C790D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63032" y="0"/>
            <a:ext cx="2955290" cy="496570"/>
          </a:xfrm>
          <a:prstGeom prst="rect">
            <a:avLst/>
          </a:prstGeom>
        </p:spPr>
        <p:txBody>
          <a:bodyPr vert="horz" lIns="91440" tIns="45720" rIns="91440" bIns="45720" rtlCol="0"/>
          <a:lstStyle>
            <a:lvl1pPr algn="r">
              <a:defRPr sz="1200"/>
            </a:lvl1pPr>
          </a:lstStyle>
          <a:p>
            <a:fld id="{3D1EF806-6549-4C2E-8218-5F760C3DC8AC}" type="datetimeFigureOut">
              <a:rPr lang="it-IT" smtClean="0"/>
              <a:pPr/>
              <a:t>24/05/2014</a:t>
            </a:fld>
            <a:endParaRPr lang="it-IT"/>
          </a:p>
        </p:txBody>
      </p:sp>
      <p:sp>
        <p:nvSpPr>
          <p:cNvPr id="4" name="Segnaposto immagine diapositiva 3"/>
          <p:cNvSpPr>
            <a:spLocks noGrp="1" noRot="1" noChangeAspect="1"/>
          </p:cNvSpPr>
          <p:nvPr>
            <p:ph type="sldImg" idx="2"/>
          </p:nvPr>
        </p:nvSpPr>
        <p:spPr>
          <a:xfrm>
            <a:off x="927100" y="744538"/>
            <a:ext cx="4965700" cy="37242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1990" y="4717415"/>
            <a:ext cx="5455920" cy="446913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3106"/>
            <a:ext cx="2955290" cy="49657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63032" y="9433106"/>
            <a:ext cx="2955290" cy="496570"/>
          </a:xfrm>
          <a:prstGeom prst="rect">
            <a:avLst/>
          </a:prstGeom>
        </p:spPr>
        <p:txBody>
          <a:bodyPr vert="horz" lIns="91440" tIns="45720" rIns="91440" bIns="45720" rtlCol="0" anchor="b"/>
          <a:lstStyle>
            <a:lvl1pPr algn="r">
              <a:defRPr sz="1200"/>
            </a:lvl1pPr>
          </a:lstStyle>
          <a:p>
            <a:fld id="{401E8486-FE87-4617-A6C4-FC1B12FFAB6A}" type="slidenum">
              <a:rPr lang="it-IT" smtClean="0"/>
              <a:pPr/>
              <a:t>‹N›</a:t>
            </a:fld>
            <a:endParaRPr lang="it-IT"/>
          </a:p>
        </p:txBody>
      </p:sp>
    </p:spTree>
    <p:extLst>
      <p:ext uri="{BB962C8B-B14F-4D97-AF65-F5344CB8AC3E}">
        <p14:creationId xmlns:p14="http://schemas.microsoft.com/office/powerpoint/2010/main" val="345868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5F17C-3285-429D-A035-7B6C669FC0EF}" type="slidenum">
              <a:rPr lang="it-IT" altLang="it-IT"/>
              <a:pPr/>
              <a:t>44</a:t>
            </a:fld>
            <a:endParaRPr lang="it-IT" altLang="it-IT"/>
          </a:p>
        </p:txBody>
      </p:sp>
      <p:sp>
        <p:nvSpPr>
          <p:cNvPr id="106498" name="Rectangle 2"/>
          <p:cNvSpPr>
            <a:spLocks noGrp="1" noRot="1" noChangeAspect="1" noChangeArrowheads="1" noTextEdit="1"/>
          </p:cNvSpPr>
          <p:nvPr>
            <p:ph type="sldImg"/>
          </p:nvPr>
        </p:nvSpPr>
        <p:spPr>
          <a:xfrm>
            <a:off x="1176338" y="1241425"/>
            <a:ext cx="4467225" cy="3351213"/>
          </a:xfrm>
          <a:ln/>
        </p:spPr>
      </p:sp>
      <p:sp>
        <p:nvSpPr>
          <p:cNvPr id="106499" name="Rectangle 3"/>
          <p:cNvSpPr>
            <a:spLocks noGrp="1" noChangeArrowheads="1"/>
          </p:cNvSpPr>
          <p:nvPr>
            <p:ph type="body" idx="1"/>
          </p:nvPr>
        </p:nvSpPr>
        <p:spPr/>
        <p:txBody>
          <a:bodyPr/>
          <a:lstStyle/>
          <a:p>
            <a:endParaRPr lang="en-US" altLang="it-IT"/>
          </a:p>
        </p:txBody>
      </p:sp>
    </p:spTree>
    <p:extLst>
      <p:ext uri="{BB962C8B-B14F-4D97-AF65-F5344CB8AC3E}">
        <p14:creationId xmlns:p14="http://schemas.microsoft.com/office/powerpoint/2010/main" val="206421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3846C-6EA4-4BED-A551-5D7AD82F4F25}" type="slidenum">
              <a:rPr lang="it-IT" altLang="it-IT"/>
              <a:pPr/>
              <a:t>45</a:t>
            </a:fld>
            <a:endParaRPr lang="it-IT" altLang="it-IT"/>
          </a:p>
        </p:txBody>
      </p:sp>
      <p:sp>
        <p:nvSpPr>
          <p:cNvPr id="116738" name="Rectangle 2"/>
          <p:cNvSpPr>
            <a:spLocks noGrp="1" noRot="1" noChangeAspect="1" noChangeArrowheads="1" noTextEdit="1"/>
          </p:cNvSpPr>
          <p:nvPr>
            <p:ph type="sldImg"/>
          </p:nvPr>
        </p:nvSpPr>
        <p:spPr>
          <a:xfrm>
            <a:off x="1176338" y="1241425"/>
            <a:ext cx="4467225" cy="3351213"/>
          </a:xfrm>
          <a:ln/>
        </p:spPr>
      </p:sp>
      <p:sp>
        <p:nvSpPr>
          <p:cNvPr id="116739" name="Rectangle 3"/>
          <p:cNvSpPr>
            <a:spLocks noGrp="1" noChangeArrowheads="1"/>
          </p:cNvSpPr>
          <p:nvPr>
            <p:ph type="body" idx="1"/>
          </p:nvPr>
        </p:nvSpPr>
        <p:spPr/>
        <p:txBody>
          <a:bodyPr/>
          <a:lstStyle/>
          <a:p>
            <a:endParaRPr lang="en-US" altLang="it-IT"/>
          </a:p>
        </p:txBody>
      </p:sp>
    </p:spTree>
    <p:extLst>
      <p:ext uri="{BB962C8B-B14F-4D97-AF65-F5344CB8AC3E}">
        <p14:creationId xmlns:p14="http://schemas.microsoft.com/office/powerpoint/2010/main" val="43907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31FF-E98A-43AB-8B32-2C7CCC63529D}" type="slidenum">
              <a:rPr lang="it-IT" altLang="it-IT"/>
              <a:pPr/>
              <a:t>46</a:t>
            </a:fld>
            <a:endParaRPr lang="it-IT" altLang="it-IT"/>
          </a:p>
        </p:txBody>
      </p:sp>
      <p:sp>
        <p:nvSpPr>
          <p:cNvPr id="118786" name="Rectangle 2"/>
          <p:cNvSpPr>
            <a:spLocks noGrp="1" noRot="1" noChangeAspect="1" noChangeArrowheads="1" noTextEdit="1"/>
          </p:cNvSpPr>
          <p:nvPr>
            <p:ph type="sldImg"/>
          </p:nvPr>
        </p:nvSpPr>
        <p:spPr>
          <a:xfrm>
            <a:off x="1176338" y="1241425"/>
            <a:ext cx="4467225" cy="3351213"/>
          </a:xfrm>
          <a:ln/>
        </p:spPr>
      </p:sp>
      <p:sp>
        <p:nvSpPr>
          <p:cNvPr id="118787" name="Rectangle 3"/>
          <p:cNvSpPr>
            <a:spLocks noGrp="1" noChangeArrowheads="1"/>
          </p:cNvSpPr>
          <p:nvPr>
            <p:ph type="body" idx="1"/>
          </p:nvPr>
        </p:nvSpPr>
        <p:spPr/>
        <p:txBody>
          <a:bodyPr/>
          <a:lstStyle/>
          <a:p>
            <a:endParaRPr lang="en-US" altLang="it-IT"/>
          </a:p>
        </p:txBody>
      </p:sp>
    </p:spTree>
    <p:extLst>
      <p:ext uri="{BB962C8B-B14F-4D97-AF65-F5344CB8AC3E}">
        <p14:creationId xmlns:p14="http://schemas.microsoft.com/office/powerpoint/2010/main" val="185973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231FF-E98A-43AB-8B32-2C7CCC63529D}" type="slidenum">
              <a:rPr lang="it-IT" altLang="it-IT"/>
              <a:pPr/>
              <a:t>48</a:t>
            </a:fld>
            <a:endParaRPr lang="it-IT" altLang="it-IT"/>
          </a:p>
        </p:txBody>
      </p:sp>
      <p:sp>
        <p:nvSpPr>
          <p:cNvPr id="118786" name="Rectangle 2"/>
          <p:cNvSpPr>
            <a:spLocks noGrp="1" noRot="1" noChangeAspect="1" noChangeArrowheads="1" noTextEdit="1"/>
          </p:cNvSpPr>
          <p:nvPr>
            <p:ph type="sldImg"/>
          </p:nvPr>
        </p:nvSpPr>
        <p:spPr>
          <a:xfrm>
            <a:off x="1176338" y="1241425"/>
            <a:ext cx="4467225" cy="3351213"/>
          </a:xfrm>
          <a:ln/>
        </p:spPr>
      </p:sp>
      <p:sp>
        <p:nvSpPr>
          <p:cNvPr id="118787" name="Rectangle 3"/>
          <p:cNvSpPr>
            <a:spLocks noGrp="1" noChangeArrowheads="1"/>
          </p:cNvSpPr>
          <p:nvPr>
            <p:ph type="body" idx="1"/>
          </p:nvPr>
        </p:nvSpPr>
        <p:spPr/>
        <p:txBody>
          <a:bodyPr/>
          <a:lstStyle/>
          <a:p>
            <a:endParaRPr lang="en-US" altLang="it-IT"/>
          </a:p>
        </p:txBody>
      </p:sp>
    </p:spTree>
    <p:extLst>
      <p:ext uri="{BB962C8B-B14F-4D97-AF65-F5344CB8AC3E}">
        <p14:creationId xmlns:p14="http://schemas.microsoft.com/office/powerpoint/2010/main" val="75365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F6135-4468-4EFE-93E1-70469C0BEF53}" type="slidenum">
              <a:rPr lang="it-IT" altLang="it-IT"/>
              <a:pPr/>
              <a:t>49</a:t>
            </a:fld>
            <a:endParaRPr lang="it-IT" altLang="it-IT"/>
          </a:p>
        </p:txBody>
      </p:sp>
      <p:sp>
        <p:nvSpPr>
          <p:cNvPr id="120834" name="Rectangle 2"/>
          <p:cNvSpPr>
            <a:spLocks noGrp="1" noRot="1" noChangeAspect="1" noChangeArrowheads="1" noTextEdit="1"/>
          </p:cNvSpPr>
          <p:nvPr>
            <p:ph type="sldImg"/>
          </p:nvPr>
        </p:nvSpPr>
        <p:spPr>
          <a:xfrm>
            <a:off x="1176338" y="1241425"/>
            <a:ext cx="4467225" cy="3351213"/>
          </a:xfrm>
          <a:ln/>
        </p:spPr>
      </p:sp>
      <p:sp>
        <p:nvSpPr>
          <p:cNvPr id="120835" name="Rectangle 3"/>
          <p:cNvSpPr>
            <a:spLocks noGrp="1" noChangeArrowheads="1"/>
          </p:cNvSpPr>
          <p:nvPr>
            <p:ph type="body" idx="1"/>
          </p:nvPr>
        </p:nvSpPr>
        <p:spPr/>
        <p:txBody>
          <a:bodyPr/>
          <a:lstStyle/>
          <a:p>
            <a:endParaRPr lang="en-US" altLang="it-IT"/>
          </a:p>
        </p:txBody>
      </p:sp>
    </p:spTree>
    <p:extLst>
      <p:ext uri="{BB962C8B-B14F-4D97-AF65-F5344CB8AC3E}">
        <p14:creationId xmlns:p14="http://schemas.microsoft.com/office/powerpoint/2010/main" val="43144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1B8E5-4300-43B1-A6B6-0075B2874CE2}" type="slidenum">
              <a:rPr lang="it-IT" altLang="it-IT"/>
              <a:pPr/>
              <a:t>50</a:t>
            </a:fld>
            <a:endParaRPr lang="it-IT" altLang="it-IT"/>
          </a:p>
        </p:txBody>
      </p:sp>
      <p:sp>
        <p:nvSpPr>
          <p:cNvPr id="122882" name="Rectangle 2"/>
          <p:cNvSpPr>
            <a:spLocks noGrp="1" noRot="1" noChangeAspect="1" noChangeArrowheads="1" noTextEdit="1"/>
          </p:cNvSpPr>
          <p:nvPr>
            <p:ph type="sldImg"/>
          </p:nvPr>
        </p:nvSpPr>
        <p:spPr>
          <a:xfrm>
            <a:off x="1176338" y="1241425"/>
            <a:ext cx="4467225" cy="3351213"/>
          </a:xfrm>
          <a:ln/>
        </p:spPr>
      </p:sp>
      <p:sp>
        <p:nvSpPr>
          <p:cNvPr id="122883" name="Rectangle 3"/>
          <p:cNvSpPr>
            <a:spLocks noGrp="1" noChangeArrowheads="1"/>
          </p:cNvSpPr>
          <p:nvPr>
            <p:ph type="body" idx="1"/>
          </p:nvPr>
        </p:nvSpPr>
        <p:spPr/>
        <p:txBody>
          <a:bodyPr/>
          <a:lstStyle/>
          <a:p>
            <a:endParaRPr lang="en-US" altLang="it-IT"/>
          </a:p>
        </p:txBody>
      </p:sp>
    </p:spTree>
    <p:extLst>
      <p:ext uri="{BB962C8B-B14F-4D97-AF65-F5344CB8AC3E}">
        <p14:creationId xmlns:p14="http://schemas.microsoft.com/office/powerpoint/2010/main" val="114231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9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710"/>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710"/>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9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AB59A2D-1E2E-4052-9398-AB5C71A3884F}" type="datetimeFigureOut">
              <a:rPr lang="it-IT" smtClean="0">
                <a:solidFill>
                  <a:prstClr val="black">
                    <a:tint val="75000"/>
                  </a:prstClr>
                </a:solidFill>
              </a:rPr>
              <a:pPr/>
              <a:t>24/05/2014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E590F15-9FDC-49DD-84D0-FF2E0DE0A5E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79771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AB59A2D-1E2E-4052-9398-AB5C71A3884F}" type="datetimeFigureOut">
              <a:rPr lang="it-IT" smtClean="0">
                <a:solidFill>
                  <a:prstClr val="black">
                    <a:tint val="75000"/>
                  </a:prstClr>
                </a:solidFill>
              </a:rPr>
              <a:pPr/>
              <a:t>24/05/2014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E590F15-9FDC-49DD-84D0-FF2E0DE0A5E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50535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72"/>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AB59A2D-1E2E-4052-9398-AB5C71A3884F}" type="datetimeFigureOut">
              <a:rPr lang="it-IT" smtClean="0">
                <a:solidFill>
                  <a:prstClr val="black">
                    <a:tint val="75000"/>
                  </a:prstClr>
                </a:solidFill>
              </a:rPr>
              <a:pPr/>
              <a:t>24/05/2014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E590F15-9FDC-49DD-84D0-FF2E0DE0A5E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2705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AB59A2D-1E2E-4052-9398-AB5C71A3884F}" type="datetimeFigureOut">
              <a:rPr lang="it-IT" smtClean="0">
                <a:solidFill>
                  <a:prstClr val="black">
                    <a:tint val="75000"/>
                  </a:prstClr>
                </a:solidFill>
              </a:rPr>
              <a:pPr/>
              <a:t>24/05/2014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2E590F15-9FDC-49DD-84D0-FF2E0DE0A5E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99738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6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6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AB59A2D-1E2E-4052-9398-AB5C71A3884F}" type="datetimeFigureOut">
              <a:rPr lang="it-IT" smtClean="0">
                <a:solidFill>
                  <a:prstClr val="black">
                    <a:tint val="75000"/>
                  </a:prstClr>
                </a:solidFill>
              </a:rPr>
              <a:pPr/>
              <a:t>24/05/2014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2E590F15-9FDC-49DD-84D0-FF2E0DE0A5E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43674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AB59A2D-1E2E-4052-9398-AB5C71A3884F}" type="datetimeFigureOut">
              <a:rPr lang="it-IT" smtClean="0">
                <a:solidFill>
                  <a:prstClr val="black">
                    <a:tint val="75000"/>
                  </a:prstClr>
                </a:solidFill>
              </a:rPr>
              <a:pPr/>
              <a:t>24/05/2014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2E590F15-9FDC-49DD-84D0-FF2E0DE0A5E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29248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AB59A2D-1E2E-4052-9398-AB5C71A3884F}" type="datetimeFigureOut">
              <a:rPr lang="it-IT" smtClean="0">
                <a:solidFill>
                  <a:prstClr val="black">
                    <a:tint val="75000"/>
                  </a:prstClr>
                </a:solidFill>
              </a:rPr>
              <a:pPr/>
              <a:t>24/05/2014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2E590F15-9FDC-49DD-84D0-FF2E0DE0A5E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12125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1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AB59A2D-1E2E-4052-9398-AB5C71A3884F}" type="datetimeFigureOut">
              <a:rPr lang="it-IT" smtClean="0">
                <a:solidFill>
                  <a:prstClr val="black">
                    <a:tint val="75000"/>
                  </a:prstClr>
                </a:solidFill>
              </a:rPr>
              <a:pPr/>
              <a:t>24/05/2014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2E590F15-9FDC-49DD-84D0-FF2E0DE0A5E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3878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AB59A2D-1E2E-4052-9398-AB5C71A3884F}" type="datetimeFigureOut">
              <a:rPr lang="it-IT" smtClean="0">
                <a:solidFill>
                  <a:prstClr val="black">
                    <a:tint val="75000"/>
                  </a:prstClr>
                </a:solidFill>
              </a:rPr>
              <a:pPr/>
              <a:t>24/05/2014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2E590F15-9FDC-49DD-84D0-FF2E0DE0A5E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39202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AB59A2D-1E2E-4052-9398-AB5C71A3884F}" type="datetimeFigureOut">
              <a:rPr lang="it-IT" smtClean="0">
                <a:solidFill>
                  <a:prstClr val="black">
                    <a:tint val="75000"/>
                  </a:prstClr>
                </a:solidFill>
              </a:rPr>
              <a:pPr/>
              <a:t>24/05/2014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E590F15-9FDC-49DD-84D0-FF2E0DE0A5E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10781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710"/>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710"/>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AB59A2D-1E2E-4052-9398-AB5C71A3884F}" type="datetimeFigureOut">
              <a:rPr lang="it-IT" smtClean="0">
                <a:solidFill>
                  <a:prstClr val="black">
                    <a:tint val="75000"/>
                  </a:prstClr>
                </a:solidFill>
              </a:rPr>
              <a:pPr/>
              <a:t>24/05/2014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E590F15-9FDC-49DD-84D0-FF2E0DE0A5E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6244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72"/>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24/05/2014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24/05/2014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6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6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24/05/2014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24/05/2014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24/05/2014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1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24/05/2014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24/05/2014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42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24/05/2014</a:t>
            </a:fld>
            <a:endParaRPr lang="it-IT"/>
          </a:p>
        </p:txBody>
      </p:sp>
      <p:sp>
        <p:nvSpPr>
          <p:cNvPr id="5" name="Segnaposto piè di pagina 4"/>
          <p:cNvSpPr>
            <a:spLocks noGrp="1"/>
          </p:cNvSpPr>
          <p:nvPr>
            <p:ph type="ftr" sz="quarter" idx="3"/>
          </p:nvPr>
        </p:nvSpPr>
        <p:spPr>
          <a:xfrm>
            <a:off x="3124200" y="635642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42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42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59A2D-1E2E-4052-9398-AB5C71A3884F}" type="datetimeFigureOut">
              <a:rPr lang="it-IT" smtClean="0">
                <a:solidFill>
                  <a:prstClr val="black">
                    <a:tint val="75000"/>
                  </a:prstClr>
                </a:solidFill>
              </a:rPr>
              <a:pPr/>
              <a:t>24/05/2014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42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42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90F15-9FDC-49DD-84D0-FF2E0DE0A5E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28645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it/imgres?imgurl=http://www.laboratorioanalisiclinichetufariello.com/polopoly_fs/1.1652429.1292326850!/httpImage/img.jpg&amp;imgrefurl=http://www.laboratorioanalisiclinichetufariello.com/servizi&amp;usg=__c_2dBA2DDeFyHwuAxaNjRY0BJPY=&amp;h=288&amp;w=384&amp;sz=60&amp;hl=it&amp;start=256&amp;zoom=1&amp;tbnid=Tnk_9TJlnJHeeM:&amp;tbnh=92&amp;tbnw=123&amp;ei=srL2UKDeB4jZsgbF8IDYDQ&amp;prev=/search?q=URINE+ANALISI&amp;start=240&amp;um=1&amp;hl=it&amp;sa=N&amp;gbv=2&amp;tbm=isch&amp;um=1&amp;itbs=1"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pic>
        <p:nvPicPr>
          <p:cNvPr id="3" name="Picture 2"/>
          <p:cNvPicPr>
            <a:picLocks noChangeAspect="1" noChangeArrowheads="1"/>
          </p:cNvPicPr>
          <p:nvPr/>
        </p:nvPicPr>
        <p:blipFill>
          <a:blip r:embed="rId2" cstate="print"/>
          <a:srcRect b="25466"/>
          <a:stretch>
            <a:fillRect/>
          </a:stretch>
        </p:blipFill>
        <p:spPr bwMode="auto">
          <a:xfrm>
            <a:off x="0" y="908720"/>
            <a:ext cx="9144000"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 y="1395004"/>
            <a:ext cx="9144000" cy="3599958"/>
          </a:xfrm>
          <a:prstGeom prst="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6" y="1395004"/>
            <a:ext cx="9143999" cy="1569660"/>
          </a:xfrm>
          <a:prstGeom prst="rect">
            <a:avLst/>
          </a:prstGeom>
          <a:noFill/>
        </p:spPr>
        <p:txBody>
          <a:bodyPr wrap="square" rtlCol="0">
            <a:spAutoFit/>
          </a:bodyPr>
          <a:lstStyle/>
          <a:p>
            <a:pPr marL="109728" algn="ctr">
              <a:lnSpc>
                <a:spcPct val="120000"/>
              </a:lnSpc>
              <a:defRPr/>
            </a:pPr>
            <a:r>
              <a:rPr lang="it-IT" sz="8000" b="1" dirty="0" smtClean="0">
                <a:latin typeface="Arial Narrow"/>
                <a:cs typeface="Arial Narrow"/>
              </a:rPr>
              <a:t>La parola al clinico...</a:t>
            </a:r>
          </a:p>
        </p:txBody>
      </p:sp>
      <p:sp>
        <p:nvSpPr>
          <p:cNvPr id="5" name="CasellaDiTesto 4"/>
          <p:cNvSpPr txBox="1"/>
          <p:nvPr/>
        </p:nvSpPr>
        <p:spPr>
          <a:xfrm>
            <a:off x="36" y="3248041"/>
            <a:ext cx="9143999" cy="1311128"/>
          </a:xfrm>
          <a:prstGeom prst="rect">
            <a:avLst/>
          </a:prstGeom>
          <a:noFill/>
        </p:spPr>
        <p:txBody>
          <a:bodyPr wrap="square" rtlCol="0">
            <a:spAutoFit/>
          </a:bodyPr>
          <a:lstStyle/>
          <a:p>
            <a:pPr marL="109728" algn="ctr">
              <a:lnSpc>
                <a:spcPct val="120000"/>
              </a:lnSpc>
              <a:defRPr/>
            </a:pPr>
            <a:r>
              <a:rPr lang="it-IT" sz="6600" b="1" dirty="0" err="1" smtClean="0">
                <a:latin typeface="Arial Narrow"/>
                <a:cs typeface="Arial Narrow"/>
              </a:rPr>
              <a:t>…COSA</a:t>
            </a:r>
            <a:r>
              <a:rPr lang="it-IT" sz="6600" b="1" dirty="0" smtClean="0">
                <a:latin typeface="Arial Narrow"/>
                <a:cs typeface="Arial Narrow"/>
              </a:rPr>
              <a:t> FARE?</a:t>
            </a:r>
          </a:p>
        </p:txBody>
      </p:sp>
      <p:cxnSp>
        <p:nvCxnSpPr>
          <p:cNvPr id="6" name="Connettore 1 5"/>
          <p:cNvCxnSpPr/>
          <p:nvPr/>
        </p:nvCxnSpPr>
        <p:spPr>
          <a:xfrm>
            <a:off x="0" y="1395004"/>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 y="4994962"/>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251520" y="5157264"/>
            <a:ext cx="8640960" cy="461665"/>
          </a:xfrm>
          <a:prstGeom prst="rect">
            <a:avLst/>
          </a:prstGeom>
          <a:noFill/>
        </p:spPr>
        <p:txBody>
          <a:bodyPr wrap="square" rtlCol="0">
            <a:spAutoFit/>
          </a:bodyPr>
          <a:lstStyle/>
          <a:p>
            <a:pPr algn="ctr"/>
            <a:r>
              <a:rPr lang="it-IT" sz="2400" smtClean="0"/>
              <a:t>Dr.ssa Annunciata Manganoni</a:t>
            </a:r>
            <a:endParaRPr lang="it-IT" sz="2400" dirty="0" smtClean="0"/>
          </a:p>
        </p:txBody>
      </p:sp>
    </p:spTree>
    <p:extLst>
      <p:ext uri="{BB962C8B-B14F-4D97-AF65-F5344CB8AC3E}">
        <p14:creationId xmlns:p14="http://schemas.microsoft.com/office/powerpoint/2010/main" val="3495659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195335"/>
            <a:ext cx="9144001" cy="6465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42879" y="195335"/>
            <a:ext cx="9001157" cy="6465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 y="176216"/>
            <a:ext cx="9144001" cy="6505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158822"/>
            <a:ext cx="9144001" cy="6538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4923" y="139772"/>
            <a:ext cx="9178925" cy="6577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14282" y="72"/>
            <a:ext cx="8572560" cy="6632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19050"/>
            <a:ext cx="9144000" cy="67128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57159" y="87385"/>
            <a:ext cx="8786842" cy="64263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210146"/>
          </a:xfrm>
          <a:solidFill>
            <a:srgbClr val="00B0F0"/>
          </a:solidFill>
        </p:spPr>
        <p:txBody>
          <a:bodyPr/>
          <a:lstStyle/>
          <a:p>
            <a:r>
              <a:rPr lang="it-IT" b="1" dirty="0" smtClean="0">
                <a:solidFill>
                  <a:schemeClr val="bg1"/>
                </a:solidFill>
              </a:rPr>
              <a:t>Insufficienza renale</a:t>
            </a:r>
            <a:endParaRPr lang="it-IT" b="1" dirty="0">
              <a:solidFill>
                <a:schemeClr val="bg1"/>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539552" y="2204864"/>
            <a:ext cx="8208912"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0" y="0"/>
            <a:ext cx="9144000" cy="6995604"/>
          </a:xfrm>
          <a:prstGeom prst="rect">
            <a:avLst/>
          </a:prstGeom>
        </p:spPr>
      </p:pic>
      <p:sp>
        <p:nvSpPr>
          <p:cNvPr id="7" name="CasellaDiTesto 6"/>
          <p:cNvSpPr txBox="1"/>
          <p:nvPr/>
        </p:nvSpPr>
        <p:spPr>
          <a:xfrm>
            <a:off x="358068" y="-16496"/>
            <a:ext cx="3650071" cy="584776"/>
          </a:xfrm>
          <a:prstGeom prst="rect">
            <a:avLst/>
          </a:prstGeom>
          <a:noFill/>
        </p:spPr>
        <p:txBody>
          <a:bodyPr wrap="square" rtlCol="0">
            <a:spAutoFit/>
          </a:bodyPr>
          <a:lstStyle/>
          <a:p>
            <a:pPr algn="ctr"/>
            <a:r>
              <a:rPr lang="it-IT" sz="3200" b="1" dirty="0" smtClean="0"/>
              <a:t>MARIA</a:t>
            </a:r>
            <a:endParaRPr lang="it-IT" sz="3200" b="1" dirty="0"/>
          </a:p>
        </p:txBody>
      </p:sp>
      <p:sp>
        <p:nvSpPr>
          <p:cNvPr id="9" name="Rettangolo 8"/>
          <p:cNvSpPr/>
          <p:nvPr/>
        </p:nvSpPr>
        <p:spPr>
          <a:xfrm>
            <a:off x="445346" y="1303144"/>
            <a:ext cx="1418505" cy="181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395536" y="2276872"/>
            <a:ext cx="5904656" cy="1754326"/>
          </a:xfrm>
          <a:prstGeom prst="rect">
            <a:avLst/>
          </a:prstGeom>
          <a:noFill/>
        </p:spPr>
        <p:txBody>
          <a:bodyPr wrap="square" rtlCol="0">
            <a:spAutoFit/>
          </a:bodyPr>
          <a:lstStyle/>
          <a:p>
            <a:pPr algn="just"/>
            <a:r>
              <a:rPr lang="it-IT" b="1" dirty="0" smtClean="0"/>
              <a:t>Clearance creatinina, proteinuria/24h; Foresi proteine urinarie, </a:t>
            </a:r>
            <a:r>
              <a:rPr lang="it-IT" b="1" dirty="0" err="1" smtClean="0"/>
              <a:t>Protidemia</a:t>
            </a:r>
            <a:r>
              <a:rPr lang="it-IT" b="1" dirty="0" smtClean="0"/>
              <a:t> e foresi</a:t>
            </a:r>
            <a:r>
              <a:rPr lang="it-IT" b="1" dirty="0"/>
              <a:t>, </a:t>
            </a:r>
            <a:r>
              <a:rPr lang="it-IT" b="1" dirty="0" err="1"/>
              <a:t>Bicarbonatemia</a:t>
            </a:r>
            <a:r>
              <a:rPr lang="it-IT" b="1" dirty="0"/>
              <a:t>, Potassiemia, </a:t>
            </a:r>
            <a:r>
              <a:rPr lang="it-IT" b="1" dirty="0" err="1"/>
              <a:t>Sideremia</a:t>
            </a:r>
            <a:r>
              <a:rPr lang="it-IT" b="1" dirty="0"/>
              <a:t> </a:t>
            </a:r>
            <a:r>
              <a:rPr lang="it-IT" b="1" dirty="0" smtClean="0"/>
              <a:t>e transferrina, PCR, Calcemia, Fosforemia,</a:t>
            </a:r>
          </a:p>
          <a:p>
            <a:pPr algn="just"/>
            <a:r>
              <a:rPr lang="it-IT" b="1" i="1" dirty="0" smtClean="0">
                <a:solidFill>
                  <a:srgbClr val="0000FF"/>
                </a:solidFill>
              </a:rPr>
              <a:t>Esami suggeriti da anamnesi/clinica</a:t>
            </a:r>
            <a:endParaRPr lang="it-IT" sz="1400" b="1" i="1" dirty="0" smtClean="0">
              <a:solidFill>
                <a:srgbClr val="0000FF"/>
              </a:solidFill>
            </a:endParaRPr>
          </a:p>
          <a:p>
            <a:pPr algn="just"/>
            <a:endParaRPr lang="it-IT" sz="1400" b="1" dirty="0" smtClean="0"/>
          </a:p>
          <a:p>
            <a:pPr algn="just"/>
            <a:r>
              <a:rPr lang="it-IT" b="1" dirty="0" smtClean="0"/>
              <a:t> +VISITA NEFROLOGICA</a:t>
            </a:r>
          </a:p>
        </p:txBody>
      </p:sp>
    </p:spTree>
    <p:extLst>
      <p:ext uri="{BB962C8B-B14F-4D97-AF65-F5344CB8AC3E}">
        <p14:creationId xmlns:p14="http://schemas.microsoft.com/office/powerpoint/2010/main" val="2301013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 y="1395004"/>
            <a:ext cx="9144000" cy="3599958"/>
          </a:xfrm>
          <a:prstGeom prst="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6" y="1988876"/>
            <a:ext cx="9143999" cy="2308324"/>
          </a:xfrm>
          <a:prstGeom prst="rect">
            <a:avLst/>
          </a:prstGeom>
          <a:noFill/>
        </p:spPr>
        <p:txBody>
          <a:bodyPr wrap="square" rtlCol="0">
            <a:spAutoFit/>
          </a:bodyPr>
          <a:lstStyle/>
          <a:p>
            <a:pPr marL="109728" algn="ctr">
              <a:lnSpc>
                <a:spcPct val="120000"/>
              </a:lnSpc>
              <a:defRPr/>
            </a:pPr>
            <a:r>
              <a:rPr lang="it-IT" sz="6000" b="1" dirty="0" smtClean="0">
                <a:latin typeface="Arial Narrow"/>
                <a:cs typeface="Arial Narrow"/>
              </a:rPr>
              <a:t>Ed ora al Medico di Laboratorio</a:t>
            </a:r>
          </a:p>
        </p:txBody>
      </p:sp>
      <p:cxnSp>
        <p:nvCxnSpPr>
          <p:cNvPr id="6" name="Connettore 1 5"/>
          <p:cNvCxnSpPr/>
          <p:nvPr/>
        </p:nvCxnSpPr>
        <p:spPr>
          <a:xfrm>
            <a:off x="0" y="1395004"/>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 y="4994962"/>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2843809" y="5157264"/>
            <a:ext cx="3528392" cy="461665"/>
          </a:xfrm>
          <a:prstGeom prst="rect">
            <a:avLst/>
          </a:prstGeom>
          <a:noFill/>
        </p:spPr>
        <p:txBody>
          <a:bodyPr wrap="square" rtlCol="0">
            <a:spAutoFit/>
          </a:bodyPr>
          <a:lstStyle/>
          <a:p>
            <a:pPr algn="ctr"/>
            <a:r>
              <a:rPr lang="it-IT" sz="2400" smtClean="0"/>
              <a:t>Dr. Duilio Brugnoni</a:t>
            </a:r>
            <a:endParaRPr lang="it-IT" sz="2400" dirty="0" smtClean="0"/>
          </a:p>
        </p:txBody>
      </p:sp>
    </p:spTree>
    <p:extLst>
      <p:ext uri="{BB962C8B-B14F-4D97-AF65-F5344CB8AC3E}">
        <p14:creationId xmlns:p14="http://schemas.microsoft.com/office/powerpoint/2010/main" val="1519028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493658" y="2348880"/>
            <a:ext cx="6172200" cy="1143000"/>
          </a:xfrm>
        </p:spPr>
        <p:txBody>
          <a:bodyPr>
            <a:normAutofit fontScale="90000"/>
          </a:bodyPr>
          <a:lstStyle/>
          <a:p>
            <a:r>
              <a:rPr lang="it-IT" b="1" dirty="0" smtClean="0">
                <a:solidFill>
                  <a:srgbClr val="002060"/>
                </a:solidFill>
              </a:rPr>
              <a:t>Abbiamo fatto gli esami giusti per la valutazione della funzione renale??</a:t>
            </a:r>
            <a:endParaRPr lang="it-IT" b="1" dirty="0">
              <a:solidFill>
                <a:srgbClr val="002060"/>
              </a:solidFill>
            </a:endParaRPr>
          </a:p>
        </p:txBody>
      </p:sp>
    </p:spTree>
    <p:extLst>
      <p:ext uri="{BB962C8B-B14F-4D97-AF65-F5344CB8AC3E}">
        <p14:creationId xmlns:p14="http://schemas.microsoft.com/office/powerpoint/2010/main" val="3094709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29729" y="1857364"/>
            <a:ext cx="8500056" cy="2810920"/>
          </a:xfrm>
        </p:spPr>
        <p:txBody>
          <a:bodyPr/>
          <a:lstStyle/>
          <a:p>
            <a:pPr marL="0" indent="0" algn="just">
              <a:lnSpc>
                <a:spcPct val="80000"/>
              </a:lnSpc>
              <a:buNone/>
            </a:pPr>
            <a:r>
              <a:rPr lang="it-IT" altLang="it-IT" sz="2800" b="1" dirty="0" smtClean="0">
                <a:solidFill>
                  <a:srgbClr val="002060"/>
                </a:solidFill>
              </a:rPr>
              <a:t>La funzionalità renale è tipicamente valutata mediante la determinazione della Velocità di Filtrazione Glomerulare (GFR).</a:t>
            </a:r>
          </a:p>
          <a:p>
            <a:pPr marL="0" indent="0" algn="just">
              <a:lnSpc>
                <a:spcPct val="80000"/>
              </a:lnSpc>
              <a:buNone/>
            </a:pPr>
            <a:r>
              <a:rPr lang="it-IT" altLang="it-IT" sz="2800" b="1" dirty="0" smtClean="0">
                <a:solidFill>
                  <a:srgbClr val="002060"/>
                </a:solidFill>
              </a:rPr>
              <a:t>Essa è direttamente correlata al numero dei nefroni funzionanti, che si riducono in tutte le forme di malattie renali progressive.</a:t>
            </a:r>
          </a:p>
          <a:p>
            <a:pPr marL="0" indent="0" algn="just">
              <a:lnSpc>
                <a:spcPct val="80000"/>
              </a:lnSpc>
              <a:buNone/>
            </a:pPr>
            <a:endParaRPr lang="it-IT" altLang="it-IT" b="1" dirty="0">
              <a:solidFill>
                <a:srgbClr val="002060"/>
              </a:solidFill>
            </a:endParaRPr>
          </a:p>
        </p:txBody>
      </p:sp>
      <p:sp>
        <p:nvSpPr>
          <p:cNvPr id="2" name="Rettangolo 1"/>
          <p:cNvSpPr/>
          <p:nvPr/>
        </p:nvSpPr>
        <p:spPr>
          <a:xfrm>
            <a:off x="0" y="691202"/>
            <a:ext cx="9143999" cy="523220"/>
          </a:xfrm>
          <a:prstGeom prst="rect">
            <a:avLst/>
          </a:prstGeom>
        </p:spPr>
        <p:txBody>
          <a:bodyPr wrap="square">
            <a:spAutoFit/>
          </a:bodyPr>
          <a:lstStyle/>
          <a:p>
            <a:pPr algn="ctr"/>
            <a:r>
              <a:rPr lang="it-IT" altLang="it-IT" sz="2800" b="1" dirty="0" smtClean="0">
                <a:solidFill>
                  <a:srgbClr val="FF0000"/>
                </a:solidFill>
              </a:rPr>
              <a:t>VALUTAZIONE DEL GRADO </a:t>
            </a:r>
            <a:r>
              <a:rPr lang="it-IT" altLang="it-IT" sz="2800" b="1" dirty="0" err="1" smtClean="0">
                <a:solidFill>
                  <a:srgbClr val="FF0000"/>
                </a:solidFill>
              </a:rPr>
              <a:t>DI</a:t>
            </a:r>
            <a:r>
              <a:rPr lang="it-IT" altLang="it-IT" sz="2800" b="1" dirty="0" smtClean="0">
                <a:solidFill>
                  <a:srgbClr val="FF0000"/>
                </a:solidFill>
              </a:rPr>
              <a:t> FUNZIONE RENALE</a:t>
            </a:r>
            <a:endParaRPr lang="it-IT" altLang="it-IT" sz="2800" b="1" dirty="0">
              <a:solidFill>
                <a:srgbClr val="FF0000"/>
              </a:solidFill>
            </a:endParaRPr>
          </a:p>
        </p:txBody>
      </p:sp>
    </p:spTree>
    <p:extLst>
      <p:ext uri="{BB962C8B-B14F-4D97-AF65-F5344CB8AC3E}">
        <p14:creationId xmlns:p14="http://schemas.microsoft.com/office/powerpoint/2010/main" val="1945890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29729" y="856639"/>
            <a:ext cx="8500056" cy="5067644"/>
          </a:xfrm>
        </p:spPr>
        <p:txBody>
          <a:bodyPr>
            <a:normAutofit fontScale="92500" lnSpcReduction="20000"/>
          </a:bodyPr>
          <a:lstStyle/>
          <a:p>
            <a:pPr marL="0" indent="0" algn="just">
              <a:lnSpc>
                <a:spcPct val="80000"/>
              </a:lnSpc>
              <a:buNone/>
            </a:pPr>
            <a:r>
              <a:rPr lang="it-IT" altLang="it-IT" sz="2800" b="1" dirty="0" smtClean="0">
                <a:solidFill>
                  <a:srgbClr val="002060"/>
                </a:solidFill>
              </a:rPr>
              <a:t>Storicamente, </a:t>
            </a:r>
            <a:r>
              <a:rPr lang="it-IT" altLang="it-IT" sz="2800" b="1" dirty="0">
                <a:solidFill>
                  <a:srgbClr val="002060"/>
                </a:solidFill>
              </a:rPr>
              <a:t>l'esame utilizzato per la valutazione della capacità filtrante del </a:t>
            </a:r>
            <a:r>
              <a:rPr lang="it-IT" altLang="it-IT" sz="2800" b="1" dirty="0" smtClean="0">
                <a:solidFill>
                  <a:srgbClr val="002060"/>
                </a:solidFill>
              </a:rPr>
              <a:t>rene è la determinazione della creatinina nel sangue.</a:t>
            </a:r>
          </a:p>
          <a:p>
            <a:pPr marL="0" indent="0" algn="just">
              <a:lnSpc>
                <a:spcPct val="80000"/>
              </a:lnSpc>
              <a:buNone/>
            </a:pPr>
            <a:r>
              <a:rPr lang="it-IT" altLang="it-IT" sz="2800" b="1" dirty="0" smtClean="0">
                <a:solidFill>
                  <a:srgbClr val="002060"/>
                </a:solidFill>
              </a:rPr>
              <a:t>Tuttavia la creatinina non è un indicatore precoce della perdita di funzionalità renale e presenta una serie di problemi:</a:t>
            </a:r>
          </a:p>
          <a:p>
            <a:pPr marL="514350" indent="-514350" algn="just">
              <a:lnSpc>
                <a:spcPct val="80000"/>
              </a:lnSpc>
              <a:buAutoNum type="arabicParenR"/>
            </a:pPr>
            <a:r>
              <a:rPr lang="it-IT" altLang="it-IT" sz="2800" b="1" dirty="0" smtClean="0">
                <a:solidFill>
                  <a:srgbClr val="002060"/>
                </a:solidFill>
              </a:rPr>
              <a:t>I reni hanno una riserva funzionale piuttosto ampia; questo significa che la </a:t>
            </a:r>
            <a:r>
              <a:rPr lang="it-IT" altLang="it-IT" sz="2800" b="1" dirty="0" err="1" smtClean="0">
                <a:solidFill>
                  <a:srgbClr val="002060"/>
                </a:solidFill>
              </a:rPr>
              <a:t>creatininemia</a:t>
            </a:r>
            <a:r>
              <a:rPr lang="it-IT" altLang="it-IT" sz="2800" b="1" dirty="0" smtClean="0">
                <a:solidFill>
                  <a:srgbClr val="002060"/>
                </a:solidFill>
              </a:rPr>
              <a:t> comincia a dare un segnale quando gran parte del rene (circa il 50%) è compromessa; la creatinina non è quindi un marcatore precoce</a:t>
            </a:r>
          </a:p>
          <a:p>
            <a:pPr marL="514350" indent="-514350" algn="just">
              <a:lnSpc>
                <a:spcPct val="80000"/>
              </a:lnSpc>
              <a:buAutoNum type="arabicParenR"/>
            </a:pPr>
            <a:r>
              <a:rPr lang="it-IT" altLang="it-IT" sz="2800" b="1" dirty="0" smtClean="0">
                <a:solidFill>
                  <a:srgbClr val="002060"/>
                </a:solidFill>
              </a:rPr>
              <a:t>La massa muscolare, l'apporto dietetico, differenze di sesso e razza rappresentano altre variabili "confondenti" il valore diagnostico dell'esame</a:t>
            </a:r>
          </a:p>
          <a:p>
            <a:pPr marL="514350" indent="-514350" algn="just">
              <a:lnSpc>
                <a:spcPct val="80000"/>
              </a:lnSpc>
              <a:buAutoNum type="arabicParenR"/>
            </a:pPr>
            <a:r>
              <a:rPr lang="it-IT" altLang="it-IT" sz="2800" b="1" dirty="0" smtClean="0">
                <a:solidFill>
                  <a:srgbClr val="002060"/>
                </a:solidFill>
              </a:rPr>
              <a:t>Vi sono problemi legati anche ai metodi di dosaggio utilizzati in Laboratorio (interferenze, calibrazioni)</a:t>
            </a:r>
          </a:p>
          <a:p>
            <a:pPr marL="514350" indent="-514350" algn="just">
              <a:lnSpc>
                <a:spcPct val="80000"/>
              </a:lnSpc>
              <a:buAutoNum type="arabicParenR"/>
            </a:pPr>
            <a:r>
              <a:rPr lang="it-IT" altLang="it-IT" sz="2800" b="1" dirty="0" smtClean="0">
                <a:solidFill>
                  <a:srgbClr val="002060"/>
                </a:solidFill>
              </a:rPr>
              <a:t>Ha una bassa sensibilità (metà dei pazienti in CKD stadio 3 non vengono individuati)</a:t>
            </a:r>
          </a:p>
        </p:txBody>
      </p:sp>
      <p:sp>
        <p:nvSpPr>
          <p:cNvPr id="2" name="Rettangolo 1"/>
          <p:cNvSpPr/>
          <p:nvPr/>
        </p:nvSpPr>
        <p:spPr>
          <a:xfrm>
            <a:off x="3829578" y="203118"/>
            <a:ext cx="2000484" cy="523220"/>
          </a:xfrm>
          <a:prstGeom prst="rect">
            <a:avLst/>
          </a:prstGeom>
        </p:spPr>
        <p:txBody>
          <a:bodyPr wrap="none">
            <a:spAutoFit/>
          </a:bodyPr>
          <a:lstStyle/>
          <a:p>
            <a:pPr algn="ctr"/>
            <a:r>
              <a:rPr lang="it-IT" altLang="it-IT" sz="2800" b="1" smtClean="0">
                <a:solidFill>
                  <a:srgbClr val="FF0000"/>
                </a:solidFill>
              </a:rPr>
              <a:t>CREATININA</a:t>
            </a:r>
            <a:endParaRPr lang="it-IT" altLang="it-IT" sz="2800" b="1" dirty="0">
              <a:solidFill>
                <a:srgbClr val="FF0000"/>
              </a:solidFill>
            </a:endParaRPr>
          </a:p>
        </p:txBody>
      </p:sp>
    </p:spTree>
    <p:extLst>
      <p:ext uri="{BB962C8B-B14F-4D97-AF65-F5344CB8AC3E}">
        <p14:creationId xmlns:p14="http://schemas.microsoft.com/office/powerpoint/2010/main" val="2425670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9930" y="814024"/>
            <a:ext cx="477356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4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570" y="1455704"/>
            <a:ext cx="5064919"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883" y="3854355"/>
            <a:ext cx="5043488"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e 3"/>
          <p:cNvSpPr/>
          <p:nvPr/>
        </p:nvSpPr>
        <p:spPr>
          <a:xfrm>
            <a:off x="4860680" y="4971539"/>
            <a:ext cx="2160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7" name="Ovale 6"/>
          <p:cNvSpPr/>
          <p:nvPr/>
        </p:nvSpPr>
        <p:spPr>
          <a:xfrm>
            <a:off x="4860680" y="5333399"/>
            <a:ext cx="2160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8" name="Ovale 7"/>
          <p:cNvSpPr/>
          <p:nvPr/>
        </p:nvSpPr>
        <p:spPr>
          <a:xfrm>
            <a:off x="6077815" y="5349147"/>
            <a:ext cx="233183"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9" name="Ovale 8"/>
          <p:cNvSpPr/>
          <p:nvPr/>
        </p:nvSpPr>
        <p:spPr>
          <a:xfrm>
            <a:off x="6053879" y="4968404"/>
            <a:ext cx="257091"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5" name="Freccia in giù 4"/>
          <p:cNvSpPr/>
          <p:nvPr/>
        </p:nvSpPr>
        <p:spPr>
          <a:xfrm rot="18761157">
            <a:off x="1573523" y="3934696"/>
            <a:ext cx="864096" cy="1026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1" name="Freccia in giù 10"/>
          <p:cNvSpPr/>
          <p:nvPr/>
        </p:nvSpPr>
        <p:spPr>
          <a:xfrm rot="13343759">
            <a:off x="1681535" y="5084744"/>
            <a:ext cx="648072"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2" name="Rettangolo 11"/>
          <p:cNvSpPr/>
          <p:nvPr/>
        </p:nvSpPr>
        <p:spPr>
          <a:xfrm>
            <a:off x="2563159" y="203118"/>
            <a:ext cx="5377691" cy="523220"/>
          </a:xfrm>
          <a:prstGeom prst="rect">
            <a:avLst/>
          </a:prstGeom>
        </p:spPr>
        <p:txBody>
          <a:bodyPr wrap="none">
            <a:spAutoFit/>
          </a:bodyPr>
          <a:lstStyle/>
          <a:p>
            <a:pPr algn="ctr"/>
            <a:r>
              <a:rPr lang="it-IT" altLang="it-IT" sz="2800" b="1" smtClean="0">
                <a:solidFill>
                  <a:srgbClr val="FF0000"/>
                </a:solidFill>
              </a:rPr>
              <a:t>CREATININA: DIFFERENZE DI SESSO</a:t>
            </a:r>
            <a:endParaRPr lang="it-IT" altLang="it-IT" sz="2800" b="1" dirty="0">
              <a:solidFill>
                <a:srgbClr val="FF0000"/>
              </a:solidFill>
            </a:endParaRPr>
          </a:p>
        </p:txBody>
      </p:sp>
    </p:spTree>
    <p:extLst>
      <p:ext uri="{BB962C8B-B14F-4D97-AF65-F5344CB8AC3E}">
        <p14:creationId xmlns:p14="http://schemas.microsoft.com/office/powerpoint/2010/main" val="218300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536175432"/>
              </p:ext>
            </p:extLst>
          </p:nvPr>
        </p:nvGraphicFramePr>
        <p:xfrm>
          <a:off x="2322662" y="1179679"/>
          <a:ext cx="4572000" cy="2865120"/>
        </p:xfrm>
        <a:graphic>
          <a:graphicData uri="http://schemas.openxmlformats.org/drawingml/2006/table">
            <a:tbl>
              <a:tblPr firstRow="1" bandRow="1">
                <a:tableStyleId>{5C22544A-7EE6-4342-B048-85BDC9FD1C3A}</a:tableStyleId>
              </a:tblPr>
              <a:tblGrid>
                <a:gridCol w="2286000"/>
                <a:gridCol w="2286000"/>
              </a:tblGrid>
              <a:tr h="370840">
                <a:tc>
                  <a:txBody>
                    <a:bodyPr/>
                    <a:lstStyle/>
                    <a:p>
                      <a:pPr algn="ctr"/>
                      <a:r>
                        <a:rPr lang="it-IT" b="1" dirty="0" smtClean="0">
                          <a:solidFill>
                            <a:srgbClr val="002060"/>
                          </a:solidFill>
                        </a:rPr>
                        <a:t>Interferenze positive</a:t>
                      </a:r>
                      <a:endParaRPr lang="it-IT" b="1" dirty="0">
                        <a:solidFill>
                          <a:srgbClr val="002060"/>
                        </a:solidFill>
                      </a:endParaRPr>
                    </a:p>
                  </a:txBody>
                  <a:tcPr marL="68580" marR="68580"/>
                </a:tc>
                <a:tc>
                  <a:txBody>
                    <a:bodyPr/>
                    <a:lstStyle/>
                    <a:p>
                      <a:pPr algn="ctr"/>
                      <a:r>
                        <a:rPr lang="it-IT" b="1" dirty="0" smtClean="0">
                          <a:solidFill>
                            <a:srgbClr val="002060"/>
                          </a:solidFill>
                        </a:rPr>
                        <a:t>Interferenze negative</a:t>
                      </a:r>
                      <a:endParaRPr lang="it-IT" b="1" dirty="0">
                        <a:solidFill>
                          <a:srgbClr val="002060"/>
                        </a:solidFill>
                      </a:endParaRPr>
                    </a:p>
                  </a:txBody>
                  <a:tcPr marL="68580" marR="68580"/>
                </a:tc>
              </a:tr>
              <a:tr h="370840">
                <a:tc>
                  <a:txBody>
                    <a:bodyPr/>
                    <a:lstStyle/>
                    <a:p>
                      <a:r>
                        <a:rPr lang="it-IT" dirty="0" smtClean="0">
                          <a:solidFill>
                            <a:srgbClr val="002060"/>
                          </a:solidFill>
                        </a:rPr>
                        <a:t>Proteine</a:t>
                      </a:r>
                      <a:endParaRPr lang="it-IT" dirty="0">
                        <a:solidFill>
                          <a:srgbClr val="002060"/>
                        </a:solidFill>
                      </a:endParaRPr>
                    </a:p>
                  </a:txBody>
                  <a:tcPr marL="68580" marR="68580"/>
                </a:tc>
                <a:tc>
                  <a:txBody>
                    <a:bodyPr/>
                    <a:lstStyle/>
                    <a:p>
                      <a:r>
                        <a:rPr lang="it-IT" dirty="0" smtClean="0">
                          <a:solidFill>
                            <a:srgbClr val="002060"/>
                          </a:solidFill>
                        </a:rPr>
                        <a:t>Bilirubina</a:t>
                      </a:r>
                      <a:endParaRPr lang="it-IT" dirty="0">
                        <a:solidFill>
                          <a:srgbClr val="002060"/>
                        </a:solidFill>
                      </a:endParaRPr>
                    </a:p>
                  </a:txBody>
                  <a:tcPr marL="68580" marR="68580"/>
                </a:tc>
              </a:tr>
              <a:tr h="370840">
                <a:tc>
                  <a:txBody>
                    <a:bodyPr/>
                    <a:lstStyle/>
                    <a:p>
                      <a:r>
                        <a:rPr lang="it-IT" dirty="0" smtClean="0">
                          <a:solidFill>
                            <a:srgbClr val="002060"/>
                          </a:solidFill>
                        </a:rPr>
                        <a:t>Chetoni</a:t>
                      </a:r>
                    </a:p>
                  </a:txBody>
                  <a:tcPr marL="68580" marR="68580"/>
                </a:tc>
                <a:tc>
                  <a:txBody>
                    <a:bodyPr/>
                    <a:lstStyle/>
                    <a:p>
                      <a:r>
                        <a:rPr lang="it-IT" dirty="0" smtClean="0">
                          <a:solidFill>
                            <a:srgbClr val="002060"/>
                          </a:solidFill>
                        </a:rPr>
                        <a:t>Emoglobina (campione </a:t>
                      </a:r>
                      <a:r>
                        <a:rPr lang="it-IT" dirty="0" err="1" smtClean="0">
                          <a:solidFill>
                            <a:srgbClr val="002060"/>
                          </a:solidFill>
                        </a:rPr>
                        <a:t>emolisato</a:t>
                      </a:r>
                      <a:r>
                        <a:rPr lang="it-IT" dirty="0" smtClean="0">
                          <a:solidFill>
                            <a:srgbClr val="002060"/>
                          </a:solidFill>
                        </a:rPr>
                        <a:t>)</a:t>
                      </a:r>
                      <a:endParaRPr lang="it-IT" dirty="0">
                        <a:solidFill>
                          <a:srgbClr val="002060"/>
                        </a:solidFill>
                      </a:endParaRPr>
                    </a:p>
                  </a:txBody>
                  <a:tcPr marL="68580" marR="68580"/>
                </a:tc>
              </a:tr>
              <a:tr h="370840">
                <a:tc>
                  <a:txBody>
                    <a:bodyPr/>
                    <a:lstStyle/>
                    <a:p>
                      <a:r>
                        <a:rPr lang="it-IT" smtClean="0">
                          <a:solidFill>
                            <a:srgbClr val="002060"/>
                          </a:solidFill>
                        </a:rPr>
                        <a:t>Glucosio</a:t>
                      </a:r>
                      <a:endParaRPr lang="it-IT" dirty="0">
                        <a:solidFill>
                          <a:srgbClr val="002060"/>
                        </a:solidFill>
                      </a:endParaRPr>
                    </a:p>
                  </a:txBody>
                  <a:tcPr marL="68580" marR="68580"/>
                </a:tc>
                <a:tc>
                  <a:txBody>
                    <a:bodyPr/>
                    <a:lstStyle/>
                    <a:p>
                      <a:r>
                        <a:rPr lang="it-IT" smtClean="0">
                          <a:solidFill>
                            <a:srgbClr val="002060"/>
                          </a:solidFill>
                        </a:rPr>
                        <a:t>Lipemia</a:t>
                      </a:r>
                      <a:endParaRPr lang="it-IT" dirty="0">
                        <a:solidFill>
                          <a:srgbClr val="002060"/>
                        </a:solidFill>
                      </a:endParaRPr>
                    </a:p>
                  </a:txBody>
                  <a:tcPr marL="68580" marR="68580"/>
                </a:tc>
              </a:tr>
              <a:tr h="370840">
                <a:tc>
                  <a:txBody>
                    <a:bodyPr/>
                    <a:lstStyle/>
                    <a:p>
                      <a:r>
                        <a:rPr lang="it-IT" dirty="0" smtClean="0">
                          <a:solidFill>
                            <a:srgbClr val="002060"/>
                          </a:solidFill>
                        </a:rPr>
                        <a:t>C</a:t>
                      </a:r>
                      <a:r>
                        <a:rPr lang="it-IT" smtClean="0">
                          <a:solidFill>
                            <a:srgbClr val="002060"/>
                          </a:solidFill>
                        </a:rPr>
                        <a:t>efalosporine</a:t>
                      </a:r>
                      <a:endParaRPr lang="it-IT" dirty="0">
                        <a:solidFill>
                          <a:srgbClr val="002060"/>
                        </a:solidFill>
                      </a:endParaRPr>
                    </a:p>
                  </a:txBody>
                  <a:tcPr marL="68580" marR="68580"/>
                </a:tc>
                <a:tc>
                  <a:txBody>
                    <a:bodyPr/>
                    <a:lstStyle/>
                    <a:p>
                      <a:endParaRPr lang="it-IT" dirty="0">
                        <a:solidFill>
                          <a:srgbClr val="002060"/>
                        </a:solidFill>
                      </a:endParaRPr>
                    </a:p>
                  </a:txBody>
                  <a:tcPr marL="68580" marR="68580"/>
                </a:tc>
              </a:tr>
              <a:tr h="370840">
                <a:tc>
                  <a:txBody>
                    <a:bodyPr/>
                    <a:lstStyle/>
                    <a:p>
                      <a:r>
                        <a:rPr lang="it-IT" dirty="0" smtClean="0">
                          <a:solidFill>
                            <a:srgbClr val="002060"/>
                          </a:solidFill>
                        </a:rPr>
                        <a:t>Acido urico</a:t>
                      </a:r>
                      <a:endParaRPr lang="it-IT" dirty="0">
                        <a:solidFill>
                          <a:srgbClr val="002060"/>
                        </a:solidFill>
                      </a:endParaRPr>
                    </a:p>
                  </a:txBody>
                  <a:tcPr marL="68580" marR="68580"/>
                </a:tc>
                <a:tc>
                  <a:txBody>
                    <a:bodyPr/>
                    <a:lstStyle/>
                    <a:p>
                      <a:endParaRPr lang="it-IT" dirty="0">
                        <a:solidFill>
                          <a:srgbClr val="002060"/>
                        </a:solidFill>
                      </a:endParaRPr>
                    </a:p>
                  </a:txBody>
                  <a:tcPr marL="68580" marR="68580"/>
                </a:tc>
              </a:tr>
              <a:tr h="370840">
                <a:tc>
                  <a:txBody>
                    <a:bodyPr/>
                    <a:lstStyle/>
                    <a:p>
                      <a:r>
                        <a:rPr lang="it-IT" dirty="0" smtClean="0">
                          <a:solidFill>
                            <a:srgbClr val="002060"/>
                          </a:solidFill>
                        </a:rPr>
                        <a:t>Acido ascorbico</a:t>
                      </a:r>
                      <a:endParaRPr lang="it-IT" dirty="0">
                        <a:solidFill>
                          <a:srgbClr val="002060"/>
                        </a:solidFill>
                      </a:endParaRPr>
                    </a:p>
                  </a:txBody>
                  <a:tcPr marL="68580" marR="68580"/>
                </a:tc>
                <a:tc>
                  <a:txBody>
                    <a:bodyPr/>
                    <a:lstStyle/>
                    <a:p>
                      <a:endParaRPr lang="it-IT" dirty="0">
                        <a:solidFill>
                          <a:srgbClr val="002060"/>
                        </a:solidFill>
                      </a:endParaRPr>
                    </a:p>
                  </a:txBody>
                  <a:tcPr marL="68580" marR="68580"/>
                </a:tc>
              </a:tr>
            </a:tbl>
          </a:graphicData>
        </a:graphic>
      </p:graphicFrame>
      <p:sp>
        <p:nvSpPr>
          <p:cNvPr id="3" name="CasellaDiTesto 2"/>
          <p:cNvSpPr txBox="1"/>
          <p:nvPr/>
        </p:nvSpPr>
        <p:spPr>
          <a:xfrm>
            <a:off x="1520661" y="4437113"/>
            <a:ext cx="6372708" cy="923330"/>
          </a:xfrm>
          <a:prstGeom prst="rect">
            <a:avLst/>
          </a:prstGeom>
          <a:noFill/>
        </p:spPr>
        <p:txBody>
          <a:bodyPr wrap="square" rtlCol="0">
            <a:spAutoFit/>
          </a:bodyPr>
          <a:lstStyle/>
          <a:p>
            <a:pPr marL="285750" indent="-285750">
              <a:buFont typeface="Arial" pitchFamily="34" charset="0"/>
              <a:buChar char="•"/>
            </a:pPr>
            <a:r>
              <a:rPr lang="it-IT" dirty="0">
                <a:solidFill>
                  <a:srgbClr val="002060"/>
                </a:solidFill>
              </a:rPr>
              <a:t>Metodi «compensati» per i componenti aspecifici reattivi</a:t>
            </a:r>
          </a:p>
          <a:p>
            <a:pPr marL="285750" indent="-285750">
              <a:buFont typeface="Arial" pitchFamily="34" charset="0"/>
              <a:buChar char="•"/>
            </a:pPr>
            <a:endParaRPr lang="it-IT" dirty="0">
              <a:solidFill>
                <a:srgbClr val="002060"/>
              </a:solidFill>
            </a:endParaRPr>
          </a:p>
          <a:p>
            <a:pPr marL="285750" indent="-285750">
              <a:buFont typeface="Arial" pitchFamily="34" charset="0"/>
              <a:buChar char="•"/>
            </a:pPr>
            <a:r>
              <a:rPr lang="it-IT" dirty="0">
                <a:solidFill>
                  <a:srgbClr val="002060"/>
                </a:solidFill>
              </a:rPr>
              <a:t>Metodi enzimatici (</a:t>
            </a:r>
            <a:r>
              <a:rPr lang="it-IT">
                <a:solidFill>
                  <a:srgbClr val="002060"/>
                </a:solidFill>
              </a:rPr>
              <a:t>costosi</a:t>
            </a:r>
            <a:r>
              <a:rPr lang="it-IT" smtClean="0">
                <a:solidFill>
                  <a:srgbClr val="002060"/>
                </a:solidFill>
              </a:rPr>
              <a:t>)</a:t>
            </a:r>
            <a:endParaRPr lang="it-IT" dirty="0">
              <a:solidFill>
                <a:srgbClr val="002060"/>
              </a:solidFill>
            </a:endParaRPr>
          </a:p>
        </p:txBody>
      </p:sp>
      <p:sp>
        <p:nvSpPr>
          <p:cNvPr id="4" name="CasellaDiTesto 3"/>
          <p:cNvSpPr txBox="1"/>
          <p:nvPr/>
        </p:nvSpPr>
        <p:spPr>
          <a:xfrm>
            <a:off x="273671" y="332713"/>
            <a:ext cx="8870329" cy="830997"/>
          </a:xfrm>
          <a:prstGeom prst="rect">
            <a:avLst/>
          </a:prstGeom>
        </p:spPr>
        <p:txBody>
          <a:bodyPr wrap="square">
            <a:spAutoFit/>
          </a:bodyPr>
          <a:lstStyle>
            <a:defPPr>
              <a:defRPr lang="it-IT"/>
            </a:defPPr>
            <a:lvl1pPr algn="ctr">
              <a:defRPr sz="2800" b="1">
                <a:solidFill>
                  <a:srgbClr val="FF0000"/>
                </a:solidFill>
              </a:defRPr>
            </a:lvl1pPr>
          </a:lstStyle>
          <a:p>
            <a:r>
              <a:rPr lang="it-IT" sz="2400"/>
              <a:t>INTERFERENZE CON IL METODO DI DOSAGGIO DELLA CREATININA AL PICRATO ALCALINO</a:t>
            </a:r>
            <a:endParaRPr lang="it-IT" sz="2400" dirty="0"/>
          </a:p>
        </p:txBody>
      </p:sp>
    </p:spTree>
    <p:extLst>
      <p:ext uri="{BB962C8B-B14F-4D97-AF65-F5344CB8AC3E}">
        <p14:creationId xmlns:p14="http://schemas.microsoft.com/office/powerpoint/2010/main" val="3815596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9778" y="1100141"/>
            <a:ext cx="5123260" cy="466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Text Box 6"/>
          <p:cNvSpPr txBox="1">
            <a:spLocks noChangeArrowheads="1"/>
          </p:cNvSpPr>
          <p:nvPr/>
        </p:nvSpPr>
        <p:spPr bwMode="auto">
          <a:xfrm>
            <a:off x="3852228" y="6068445"/>
            <a:ext cx="14384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a:solidFill>
                  <a:prstClr val="black"/>
                </a:solidFill>
              </a:rPr>
              <a:t>BC 2007;31:19-23</a:t>
            </a:r>
          </a:p>
        </p:txBody>
      </p:sp>
      <p:sp>
        <p:nvSpPr>
          <p:cNvPr id="4" name="CasellaDiTesto 3"/>
          <p:cNvSpPr txBox="1"/>
          <p:nvPr/>
        </p:nvSpPr>
        <p:spPr>
          <a:xfrm>
            <a:off x="2789830" y="2420888"/>
            <a:ext cx="5275803" cy="369332"/>
          </a:xfrm>
          <a:prstGeom prst="rect">
            <a:avLst/>
          </a:prstGeom>
          <a:solidFill>
            <a:srgbClr val="00B050"/>
          </a:solidFill>
          <a:ln>
            <a:solidFill>
              <a:srgbClr val="FF0000"/>
            </a:solidFill>
          </a:ln>
        </p:spPr>
        <p:txBody>
          <a:bodyPr wrap="none" rtlCol="0">
            <a:spAutoFit/>
          </a:bodyPr>
          <a:lstStyle/>
          <a:p>
            <a:r>
              <a:rPr lang="it-IT" dirty="0">
                <a:solidFill>
                  <a:prstClr val="black"/>
                </a:solidFill>
              </a:rPr>
              <a:t>IN MONITORAGGIO SEMPRE LO STESSO LABORATORIO</a:t>
            </a:r>
          </a:p>
        </p:txBody>
      </p:sp>
      <p:sp>
        <p:nvSpPr>
          <p:cNvPr id="7" name="CasellaDiTesto 6"/>
          <p:cNvSpPr txBox="1"/>
          <p:nvPr/>
        </p:nvSpPr>
        <p:spPr>
          <a:xfrm>
            <a:off x="214283" y="332711"/>
            <a:ext cx="8929718" cy="830997"/>
          </a:xfrm>
          <a:prstGeom prst="rect">
            <a:avLst/>
          </a:prstGeom>
        </p:spPr>
        <p:txBody>
          <a:bodyPr wrap="square">
            <a:spAutoFit/>
          </a:bodyPr>
          <a:lstStyle>
            <a:defPPr>
              <a:defRPr lang="it-IT"/>
            </a:defPPr>
            <a:lvl1pPr algn="ctr">
              <a:defRPr sz="2800" b="1">
                <a:solidFill>
                  <a:srgbClr val="FF0000"/>
                </a:solidFill>
              </a:defRPr>
            </a:lvl1pPr>
          </a:lstStyle>
          <a:p>
            <a:r>
              <a:rPr lang="it-IT" sz="2400" smtClean="0"/>
              <a:t>CREATININA: DIFFERENZE FRA LE VARIE METODICHE DI LABORATORIO</a:t>
            </a:r>
            <a:endParaRPr lang="it-IT" sz="2400" dirty="0"/>
          </a:p>
        </p:txBody>
      </p:sp>
    </p:spTree>
    <p:extLst>
      <p:ext uri="{BB962C8B-B14F-4D97-AF65-F5344CB8AC3E}">
        <p14:creationId xmlns:p14="http://schemas.microsoft.com/office/powerpoint/2010/main" val="7677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29733" y="929576"/>
            <a:ext cx="8500056" cy="5486990"/>
          </a:xfrm>
        </p:spPr>
        <p:txBody>
          <a:bodyPr>
            <a:noAutofit/>
          </a:bodyPr>
          <a:lstStyle/>
          <a:p>
            <a:pPr marL="400050" lvl="1" indent="0" algn="just">
              <a:lnSpc>
                <a:spcPct val="90000"/>
              </a:lnSpc>
              <a:buNone/>
            </a:pPr>
            <a:r>
              <a:rPr lang="en-GB" altLang="it-IT" sz="2600" b="1" dirty="0" err="1">
                <a:solidFill>
                  <a:srgbClr val="002060"/>
                </a:solidFill>
              </a:rPr>
              <a:t>Rappresenta</a:t>
            </a:r>
            <a:r>
              <a:rPr lang="en-GB" altLang="it-IT" sz="2600" b="1" dirty="0">
                <a:solidFill>
                  <a:srgbClr val="002060"/>
                </a:solidFill>
              </a:rPr>
              <a:t> </a:t>
            </a:r>
            <a:r>
              <a:rPr lang="en-US" altLang="it-IT" sz="2600" b="1" dirty="0">
                <a:solidFill>
                  <a:srgbClr val="002060"/>
                </a:solidFill>
              </a:rPr>
              <a:t>la </a:t>
            </a:r>
            <a:r>
              <a:rPr lang="en-US" altLang="it-IT" sz="2600" b="1" dirty="0" err="1">
                <a:solidFill>
                  <a:srgbClr val="002060"/>
                </a:solidFill>
              </a:rPr>
              <a:t>quantità</a:t>
            </a:r>
            <a:r>
              <a:rPr lang="en-US" altLang="it-IT" sz="2600" b="1" dirty="0">
                <a:solidFill>
                  <a:srgbClr val="002060"/>
                </a:solidFill>
              </a:rPr>
              <a:t> </a:t>
            </a:r>
            <a:r>
              <a:rPr lang="en-US" altLang="it-IT" sz="2600" b="1" dirty="0" err="1">
                <a:solidFill>
                  <a:srgbClr val="002060"/>
                </a:solidFill>
              </a:rPr>
              <a:t>di</a:t>
            </a:r>
            <a:r>
              <a:rPr lang="en-US" altLang="it-IT" sz="2600" b="1" dirty="0">
                <a:solidFill>
                  <a:srgbClr val="002060"/>
                </a:solidFill>
              </a:rPr>
              <a:t> </a:t>
            </a:r>
            <a:r>
              <a:rPr lang="en-US" altLang="it-IT" sz="2600" b="1" dirty="0" err="1">
                <a:solidFill>
                  <a:srgbClr val="002060"/>
                </a:solidFill>
              </a:rPr>
              <a:t>sangue</a:t>
            </a:r>
            <a:r>
              <a:rPr lang="en-US" altLang="it-IT" sz="2600" b="1" dirty="0">
                <a:solidFill>
                  <a:srgbClr val="002060"/>
                </a:solidFill>
              </a:rPr>
              <a:t> </a:t>
            </a:r>
            <a:r>
              <a:rPr lang="en-US" altLang="it-IT" sz="2600" b="1" dirty="0" err="1">
                <a:solidFill>
                  <a:srgbClr val="002060"/>
                </a:solidFill>
              </a:rPr>
              <a:t>depurata</a:t>
            </a:r>
            <a:r>
              <a:rPr lang="en-US" altLang="it-IT" sz="2600" b="1" dirty="0">
                <a:solidFill>
                  <a:srgbClr val="002060"/>
                </a:solidFill>
              </a:rPr>
              <a:t> </a:t>
            </a:r>
            <a:r>
              <a:rPr lang="en-US" altLang="it-IT" sz="2600" b="1" dirty="0" err="1">
                <a:solidFill>
                  <a:srgbClr val="002060"/>
                </a:solidFill>
              </a:rPr>
              <a:t>da</a:t>
            </a:r>
            <a:r>
              <a:rPr lang="en-US" altLang="it-IT" sz="2600" b="1" dirty="0">
                <a:solidFill>
                  <a:srgbClr val="002060"/>
                </a:solidFill>
              </a:rPr>
              <a:t> </a:t>
            </a:r>
            <a:r>
              <a:rPr lang="en-US" altLang="it-IT" sz="2600" b="1" dirty="0" err="1">
                <a:solidFill>
                  <a:srgbClr val="002060"/>
                </a:solidFill>
              </a:rPr>
              <a:t>una</a:t>
            </a:r>
            <a:r>
              <a:rPr lang="en-US" altLang="it-IT" sz="2600" b="1" dirty="0">
                <a:solidFill>
                  <a:srgbClr val="002060"/>
                </a:solidFill>
              </a:rPr>
              <a:t> </a:t>
            </a:r>
            <a:r>
              <a:rPr lang="en-US" altLang="it-IT" sz="2600" b="1" dirty="0" err="1">
                <a:solidFill>
                  <a:srgbClr val="002060"/>
                </a:solidFill>
              </a:rPr>
              <a:t>certa</a:t>
            </a:r>
            <a:r>
              <a:rPr lang="en-US" altLang="it-IT" sz="2600" b="1" dirty="0">
                <a:solidFill>
                  <a:srgbClr val="002060"/>
                </a:solidFill>
              </a:rPr>
              <a:t> </a:t>
            </a:r>
            <a:r>
              <a:rPr lang="en-US" altLang="it-IT" sz="2600" b="1" dirty="0" err="1">
                <a:solidFill>
                  <a:srgbClr val="002060"/>
                </a:solidFill>
              </a:rPr>
              <a:t>sostanza</a:t>
            </a:r>
            <a:r>
              <a:rPr lang="en-US" altLang="it-IT" sz="2600" b="1" dirty="0">
                <a:solidFill>
                  <a:srgbClr val="002060"/>
                </a:solidFill>
              </a:rPr>
              <a:t> </a:t>
            </a:r>
            <a:r>
              <a:rPr lang="en-US" altLang="it-IT" sz="2600" b="1" dirty="0" err="1">
                <a:solidFill>
                  <a:srgbClr val="002060"/>
                </a:solidFill>
              </a:rPr>
              <a:t>nell’unità</a:t>
            </a:r>
            <a:r>
              <a:rPr lang="en-US" altLang="it-IT" sz="2600" b="1" dirty="0">
                <a:solidFill>
                  <a:srgbClr val="002060"/>
                </a:solidFill>
              </a:rPr>
              <a:t> </a:t>
            </a:r>
            <a:r>
              <a:rPr lang="en-US" altLang="it-IT" sz="2600" b="1" dirty="0" err="1">
                <a:solidFill>
                  <a:srgbClr val="002060"/>
                </a:solidFill>
              </a:rPr>
              <a:t>di</a:t>
            </a:r>
            <a:r>
              <a:rPr lang="en-US" altLang="it-IT" sz="2600" b="1" dirty="0">
                <a:solidFill>
                  <a:srgbClr val="002060"/>
                </a:solidFill>
              </a:rPr>
              <a:t> tempo:</a:t>
            </a:r>
          </a:p>
          <a:p>
            <a:pPr marL="400050" lvl="1" indent="0" algn="ctr">
              <a:lnSpc>
                <a:spcPct val="90000"/>
              </a:lnSpc>
              <a:buNone/>
            </a:pPr>
            <a:endParaRPr lang="en-GB" altLang="it-IT" sz="2600" b="1" dirty="0" smtClean="0">
              <a:solidFill>
                <a:srgbClr val="FF0000"/>
              </a:solidFill>
            </a:endParaRPr>
          </a:p>
          <a:p>
            <a:pPr marL="0" indent="0" algn="just">
              <a:lnSpc>
                <a:spcPct val="110000"/>
              </a:lnSpc>
              <a:buNone/>
              <a:tabLst>
                <a:tab pos="762000" algn="l"/>
              </a:tabLst>
            </a:pPr>
            <a:r>
              <a:rPr lang="en-US" altLang="it-IT" sz="2600" b="1" dirty="0" smtClean="0">
                <a:solidFill>
                  <a:srgbClr val="002060"/>
                </a:solidFill>
              </a:rPr>
              <a:t>                                U </a:t>
            </a:r>
            <a:r>
              <a:rPr lang="en-US" altLang="it-IT" sz="2600" b="1" dirty="0">
                <a:solidFill>
                  <a:srgbClr val="002060"/>
                </a:solidFill>
              </a:rPr>
              <a:t>x V </a:t>
            </a:r>
            <a:r>
              <a:rPr lang="en-US" altLang="it-IT" sz="2600" b="1" dirty="0" smtClean="0">
                <a:solidFill>
                  <a:srgbClr val="002060"/>
                </a:solidFill>
              </a:rPr>
              <a:t>(</a:t>
            </a:r>
            <a:r>
              <a:rPr lang="en-US" altLang="it-IT" sz="2600" b="1" dirty="0">
                <a:solidFill>
                  <a:srgbClr val="002060"/>
                </a:solidFill>
              </a:rPr>
              <a:t>Conc. </a:t>
            </a:r>
            <a:r>
              <a:rPr lang="en-US" altLang="it-IT" sz="2600" b="1" dirty="0" err="1">
                <a:solidFill>
                  <a:srgbClr val="002060"/>
                </a:solidFill>
              </a:rPr>
              <a:t>Urinaria</a:t>
            </a:r>
            <a:r>
              <a:rPr lang="en-US" altLang="it-IT" sz="2600" b="1" dirty="0">
                <a:solidFill>
                  <a:srgbClr val="002060"/>
                </a:solidFill>
              </a:rPr>
              <a:t>) x (vol. urine/min)</a:t>
            </a:r>
          </a:p>
          <a:p>
            <a:pPr marL="0" indent="0" algn="just">
              <a:lnSpc>
                <a:spcPct val="110000"/>
              </a:lnSpc>
              <a:buNone/>
              <a:tabLst>
                <a:tab pos="762000" algn="l"/>
              </a:tabLst>
            </a:pPr>
            <a:r>
              <a:rPr lang="en-US" altLang="it-IT" sz="2600" b="1" dirty="0" smtClean="0">
                <a:solidFill>
                  <a:srgbClr val="002060"/>
                </a:solidFill>
              </a:rPr>
              <a:t>CLEARANCE =                                                                                                           </a:t>
            </a:r>
            <a:r>
              <a:rPr lang="en-GB" altLang="it-IT" sz="2600" b="1" dirty="0" smtClean="0">
                <a:solidFill>
                  <a:srgbClr val="FF0000"/>
                </a:solidFill>
              </a:rPr>
              <a:t>(</a:t>
            </a:r>
            <a:r>
              <a:rPr lang="en-GB" altLang="it-IT" sz="2600" b="1" dirty="0" err="1">
                <a:solidFill>
                  <a:srgbClr val="FF0000"/>
                </a:solidFill>
              </a:rPr>
              <a:t>mL</a:t>
            </a:r>
            <a:r>
              <a:rPr lang="en-GB" altLang="it-IT" sz="2600" b="1" dirty="0">
                <a:solidFill>
                  <a:srgbClr val="FF0000"/>
                </a:solidFill>
              </a:rPr>
              <a:t>/min/1.73m</a:t>
            </a:r>
            <a:r>
              <a:rPr lang="en-GB" altLang="it-IT" sz="2600" b="1" baseline="30000" dirty="0">
                <a:solidFill>
                  <a:srgbClr val="FF0000"/>
                </a:solidFill>
              </a:rPr>
              <a:t>2</a:t>
            </a:r>
            <a:r>
              <a:rPr lang="en-GB" altLang="it-IT" sz="2600" b="1" dirty="0" smtClean="0">
                <a:solidFill>
                  <a:srgbClr val="FF0000"/>
                </a:solidFill>
              </a:rPr>
              <a:t>)</a:t>
            </a:r>
            <a:r>
              <a:rPr lang="en-US" altLang="it-IT" sz="2600" b="1" dirty="0" smtClean="0">
                <a:solidFill>
                  <a:srgbClr val="002060"/>
                </a:solidFill>
              </a:rPr>
              <a:t>                 P(Conc</a:t>
            </a:r>
            <a:r>
              <a:rPr lang="en-US" altLang="it-IT" sz="2600" b="1" dirty="0">
                <a:solidFill>
                  <a:srgbClr val="002060"/>
                </a:solidFill>
              </a:rPr>
              <a:t>. </a:t>
            </a:r>
            <a:r>
              <a:rPr lang="en-US" altLang="it-IT" sz="2600" b="1" dirty="0" err="1">
                <a:solidFill>
                  <a:srgbClr val="002060"/>
                </a:solidFill>
              </a:rPr>
              <a:t>Plasmatica</a:t>
            </a:r>
            <a:r>
              <a:rPr lang="en-US" altLang="it-IT" sz="2600" b="1" dirty="0">
                <a:solidFill>
                  <a:srgbClr val="002060"/>
                </a:solidFill>
              </a:rPr>
              <a:t>)</a:t>
            </a:r>
          </a:p>
          <a:p>
            <a:pPr marL="400050" lvl="1" indent="0">
              <a:lnSpc>
                <a:spcPct val="90000"/>
              </a:lnSpc>
              <a:buNone/>
            </a:pPr>
            <a:r>
              <a:rPr lang="en-GB" altLang="it-IT" sz="2600" b="1" dirty="0">
                <a:latin typeface="Comic Sans MS" pitchFamily="66" charset="0"/>
              </a:rPr>
              <a:t>		 	</a:t>
            </a:r>
            <a:r>
              <a:rPr lang="it-IT" altLang="it-IT" sz="2600" b="1" dirty="0">
                <a:solidFill>
                  <a:srgbClr val="000066"/>
                </a:solidFill>
              </a:rPr>
              <a:t> </a:t>
            </a:r>
          </a:p>
          <a:p>
            <a:pPr marL="990600" lvl="1" indent="-533400">
              <a:lnSpc>
                <a:spcPct val="90000"/>
              </a:lnSpc>
              <a:buFont typeface="Wingdings" pitchFamily="2" charset="2"/>
              <a:buChar char="Ø"/>
            </a:pPr>
            <a:r>
              <a:rPr lang="it-IT" altLang="it-IT" sz="2600" b="1" dirty="0">
                <a:solidFill>
                  <a:srgbClr val="000066"/>
                </a:solidFill>
              </a:rPr>
              <a:t>Sensibilità buona</a:t>
            </a:r>
          </a:p>
          <a:p>
            <a:pPr marL="990600" lvl="1" indent="-533400">
              <a:lnSpc>
                <a:spcPct val="90000"/>
              </a:lnSpc>
              <a:buFont typeface="Wingdings" pitchFamily="2" charset="2"/>
              <a:buChar char="Ø"/>
            </a:pPr>
            <a:r>
              <a:rPr lang="it-IT" altLang="it-IT" sz="2600" b="1" dirty="0">
                <a:solidFill>
                  <a:srgbClr val="000066"/>
                </a:solidFill>
              </a:rPr>
              <a:t>Considerare la secrezione (</a:t>
            </a:r>
            <a:r>
              <a:rPr lang="it-IT" altLang="it-IT" sz="2600" b="1" dirty="0" err="1">
                <a:solidFill>
                  <a:srgbClr val="000066"/>
                </a:solidFill>
              </a:rPr>
              <a:t>bias</a:t>
            </a:r>
            <a:r>
              <a:rPr lang="it-IT" altLang="it-IT" sz="2600" b="1" dirty="0">
                <a:solidFill>
                  <a:srgbClr val="000066"/>
                </a:solidFill>
              </a:rPr>
              <a:t> positivo)</a:t>
            </a:r>
          </a:p>
          <a:p>
            <a:pPr marL="990600" lvl="1" indent="-533400">
              <a:lnSpc>
                <a:spcPct val="90000"/>
              </a:lnSpc>
              <a:buFont typeface="Wingdings" pitchFamily="2" charset="2"/>
              <a:buChar char="Ø"/>
            </a:pPr>
            <a:r>
              <a:rPr lang="it-IT" altLang="it-IT" sz="2600" b="1" dirty="0">
                <a:solidFill>
                  <a:srgbClr val="000066"/>
                </a:solidFill>
              </a:rPr>
              <a:t>Difficoltà nella raccolta del campione di urina (24h)</a:t>
            </a:r>
          </a:p>
          <a:p>
            <a:pPr marL="990600" lvl="1" indent="-533400">
              <a:lnSpc>
                <a:spcPct val="90000"/>
              </a:lnSpc>
              <a:buFont typeface="Wingdings" pitchFamily="2" charset="2"/>
              <a:buChar char="Ø"/>
            </a:pPr>
            <a:r>
              <a:rPr lang="it-IT" altLang="it-IT" sz="2600" b="1" dirty="0">
                <a:solidFill>
                  <a:srgbClr val="000066"/>
                </a:solidFill>
              </a:rPr>
              <a:t>Metodi analitici (interferenze, calibrazione)</a:t>
            </a:r>
          </a:p>
          <a:p>
            <a:pPr marL="990600" lvl="1" indent="-533400">
              <a:lnSpc>
                <a:spcPct val="90000"/>
              </a:lnSpc>
              <a:buFont typeface="Wingdings" pitchFamily="2" charset="2"/>
              <a:buChar char="Ø"/>
            </a:pPr>
            <a:r>
              <a:rPr lang="it-IT" altLang="it-IT" sz="2600" b="1" dirty="0">
                <a:solidFill>
                  <a:srgbClr val="000066"/>
                </a:solidFill>
              </a:rPr>
              <a:t>Corretta per la superficie corporea (SC)</a:t>
            </a:r>
          </a:p>
        </p:txBody>
      </p:sp>
      <p:sp>
        <p:nvSpPr>
          <p:cNvPr id="2" name="Rettangolo 1"/>
          <p:cNvSpPr/>
          <p:nvPr/>
        </p:nvSpPr>
        <p:spPr>
          <a:xfrm>
            <a:off x="2158402" y="141889"/>
            <a:ext cx="6456960" cy="523220"/>
          </a:xfrm>
          <a:prstGeom prst="rect">
            <a:avLst/>
          </a:prstGeom>
        </p:spPr>
        <p:txBody>
          <a:bodyPr wrap="none">
            <a:spAutoFit/>
          </a:bodyPr>
          <a:lstStyle/>
          <a:p>
            <a:pPr algn="ctr"/>
            <a:r>
              <a:rPr lang="it-IT" altLang="it-IT" sz="2800" b="1" smtClean="0">
                <a:solidFill>
                  <a:srgbClr val="FF0000"/>
                </a:solidFill>
              </a:rPr>
              <a:t>CLEARANCE DELLA CREATININA (misurata)</a:t>
            </a:r>
            <a:endParaRPr lang="it-IT" altLang="it-IT" sz="2800" b="1" dirty="0">
              <a:solidFill>
                <a:srgbClr val="FF0000"/>
              </a:solidFill>
            </a:endParaRPr>
          </a:p>
        </p:txBody>
      </p:sp>
      <p:cxnSp>
        <p:nvCxnSpPr>
          <p:cNvPr id="6" name="Connettore 1 5"/>
          <p:cNvCxnSpPr/>
          <p:nvPr/>
        </p:nvCxnSpPr>
        <p:spPr>
          <a:xfrm>
            <a:off x="2500298" y="2946298"/>
            <a:ext cx="5372437" cy="54074"/>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808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 y="1395004"/>
            <a:ext cx="9144000" cy="3599958"/>
          </a:xfrm>
          <a:prstGeom prst="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6" y="1395004"/>
            <a:ext cx="9143999" cy="1569660"/>
          </a:xfrm>
          <a:prstGeom prst="rect">
            <a:avLst/>
          </a:prstGeom>
          <a:noFill/>
        </p:spPr>
        <p:txBody>
          <a:bodyPr wrap="square" rtlCol="0">
            <a:spAutoFit/>
          </a:bodyPr>
          <a:lstStyle/>
          <a:p>
            <a:pPr marL="109728" algn="ctr">
              <a:lnSpc>
                <a:spcPct val="120000"/>
              </a:lnSpc>
              <a:defRPr/>
            </a:pPr>
            <a:r>
              <a:rPr lang="it-IT" sz="8000" b="1" dirty="0" smtClean="0">
                <a:latin typeface="Arial Narrow"/>
                <a:cs typeface="Arial Narrow"/>
              </a:rPr>
              <a:t>CASO CLINICO</a:t>
            </a:r>
          </a:p>
        </p:txBody>
      </p:sp>
      <p:sp>
        <p:nvSpPr>
          <p:cNvPr id="5" name="CasellaDiTesto 4"/>
          <p:cNvSpPr txBox="1"/>
          <p:nvPr/>
        </p:nvSpPr>
        <p:spPr>
          <a:xfrm>
            <a:off x="36" y="3248041"/>
            <a:ext cx="9143999" cy="1311128"/>
          </a:xfrm>
          <a:prstGeom prst="rect">
            <a:avLst/>
          </a:prstGeom>
          <a:noFill/>
        </p:spPr>
        <p:txBody>
          <a:bodyPr wrap="square" rtlCol="0">
            <a:spAutoFit/>
          </a:bodyPr>
          <a:lstStyle/>
          <a:p>
            <a:pPr marL="109728" algn="ctr">
              <a:lnSpc>
                <a:spcPct val="120000"/>
              </a:lnSpc>
              <a:defRPr/>
            </a:pPr>
            <a:r>
              <a:rPr lang="it-IT" sz="6600" b="1" dirty="0" smtClean="0">
                <a:latin typeface="Arial Narrow"/>
                <a:cs typeface="Arial Narrow"/>
              </a:rPr>
              <a:t>Insufficienza Renale</a:t>
            </a:r>
          </a:p>
        </p:txBody>
      </p:sp>
      <p:cxnSp>
        <p:nvCxnSpPr>
          <p:cNvPr id="6" name="Connettore 1 5"/>
          <p:cNvCxnSpPr/>
          <p:nvPr/>
        </p:nvCxnSpPr>
        <p:spPr>
          <a:xfrm>
            <a:off x="0" y="1395004"/>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0" y="5013176"/>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1619674" y="5610541"/>
            <a:ext cx="6120680" cy="461665"/>
          </a:xfrm>
          <a:prstGeom prst="rect">
            <a:avLst/>
          </a:prstGeom>
          <a:noFill/>
        </p:spPr>
        <p:txBody>
          <a:bodyPr wrap="square" rtlCol="0">
            <a:spAutoFit/>
          </a:bodyPr>
          <a:lstStyle/>
          <a:p>
            <a:pPr algn="ctr"/>
            <a:r>
              <a:rPr lang="it-IT" sz="2400" dirty="0" smtClean="0"/>
              <a:t>Dr.ssa Daria </a:t>
            </a:r>
            <a:r>
              <a:rPr lang="it-IT" sz="2400" dirty="0" err="1" smtClean="0"/>
              <a:t>Armanini-</a:t>
            </a:r>
            <a:r>
              <a:rPr lang="it-IT" sz="2400" dirty="0" smtClean="0"/>
              <a:t> Dr.ssa Francesca </a:t>
            </a:r>
            <a:r>
              <a:rPr lang="it-IT" sz="2400" dirty="0" err="1" smtClean="0"/>
              <a:t>Bettoni</a:t>
            </a:r>
            <a:endParaRPr lang="it-IT" sz="2400" b="1" dirty="0">
              <a:solidFill>
                <a:srgbClr val="92D050"/>
              </a:solidFill>
            </a:endParaRPr>
          </a:p>
        </p:txBody>
      </p:sp>
    </p:spTree>
    <p:extLst>
      <p:ext uri="{BB962C8B-B14F-4D97-AF65-F5344CB8AC3E}">
        <p14:creationId xmlns:p14="http://schemas.microsoft.com/office/powerpoint/2010/main" val="3220665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85900" y="476724"/>
            <a:ext cx="6172200" cy="5649491"/>
          </a:xfrm>
        </p:spPr>
        <p:txBody>
          <a:bodyPr/>
          <a:lstStyle/>
          <a:p>
            <a:pPr marL="0" indent="0" algn="ctr">
              <a:buNone/>
            </a:pPr>
            <a:r>
              <a:rPr lang="it-IT" dirty="0" err="1">
                <a:solidFill>
                  <a:srgbClr val="FF0000"/>
                </a:solidFill>
              </a:rPr>
              <a:t>ClCr</a:t>
            </a:r>
            <a:r>
              <a:rPr lang="it-IT" dirty="0">
                <a:solidFill>
                  <a:srgbClr val="FF0000"/>
                </a:solidFill>
              </a:rPr>
              <a:t> </a:t>
            </a:r>
            <a:r>
              <a:rPr lang="it-IT" dirty="0" smtClean="0">
                <a:solidFill>
                  <a:srgbClr val="FF0000"/>
                </a:solidFill>
              </a:rPr>
              <a:t>60 </a:t>
            </a:r>
            <a:r>
              <a:rPr lang="it-IT" dirty="0" err="1" smtClean="0">
                <a:solidFill>
                  <a:srgbClr val="FF0000"/>
                </a:solidFill>
              </a:rPr>
              <a:t>mL</a:t>
            </a:r>
            <a:r>
              <a:rPr lang="it-IT" dirty="0" smtClean="0">
                <a:solidFill>
                  <a:srgbClr val="FF0000"/>
                </a:solidFill>
              </a:rPr>
              <a:t>/</a:t>
            </a:r>
            <a:r>
              <a:rPr lang="it-IT" dirty="0" err="1" smtClean="0">
                <a:solidFill>
                  <a:srgbClr val="FF0000"/>
                </a:solidFill>
              </a:rPr>
              <a:t>min</a:t>
            </a:r>
            <a:endParaRPr lang="it-IT" dirty="0" smtClean="0">
              <a:solidFill>
                <a:srgbClr val="FF0000"/>
              </a:solidFill>
            </a:endParaRPr>
          </a:p>
          <a:p>
            <a:endParaRPr lang="it-IT" dirty="0">
              <a:solidFill>
                <a:srgbClr val="002060"/>
              </a:solidFill>
            </a:endParaRPr>
          </a:p>
          <a:p>
            <a:r>
              <a:rPr lang="it-IT" dirty="0" smtClean="0">
                <a:solidFill>
                  <a:srgbClr val="002060"/>
                </a:solidFill>
              </a:rPr>
              <a:t>50 kg, 160 cm, SC 1.5 </a:t>
            </a:r>
          </a:p>
          <a:p>
            <a:pPr marL="0" indent="0" algn="ctr">
              <a:buNone/>
            </a:pPr>
            <a:r>
              <a:rPr lang="it-IT" sz="2800" b="1" dirty="0" err="1">
                <a:solidFill>
                  <a:srgbClr val="002060"/>
                </a:solidFill>
              </a:rPr>
              <a:t>ClCr</a:t>
            </a:r>
            <a:r>
              <a:rPr lang="it-IT" sz="2800" b="1" dirty="0">
                <a:solidFill>
                  <a:srgbClr val="002060"/>
                </a:solidFill>
              </a:rPr>
              <a:t> = 60 </a:t>
            </a:r>
            <a:r>
              <a:rPr lang="it-IT" sz="2800" b="1" dirty="0" err="1">
                <a:solidFill>
                  <a:srgbClr val="002060"/>
                </a:solidFill>
              </a:rPr>
              <a:t>mL</a:t>
            </a:r>
            <a:r>
              <a:rPr lang="it-IT" sz="2800" b="1" dirty="0">
                <a:solidFill>
                  <a:srgbClr val="002060"/>
                </a:solidFill>
              </a:rPr>
              <a:t>/</a:t>
            </a:r>
            <a:r>
              <a:rPr lang="it-IT" sz="2800" b="1" dirty="0" err="1">
                <a:solidFill>
                  <a:srgbClr val="002060"/>
                </a:solidFill>
              </a:rPr>
              <a:t>min</a:t>
            </a:r>
            <a:r>
              <a:rPr lang="it-IT" sz="2800" b="1" dirty="0">
                <a:solidFill>
                  <a:srgbClr val="002060"/>
                </a:solidFill>
              </a:rPr>
              <a:t> x 1.73/1.5= </a:t>
            </a:r>
            <a:r>
              <a:rPr lang="it-IT" sz="2800" b="1" dirty="0">
                <a:solidFill>
                  <a:srgbClr val="FF0000"/>
                </a:solidFill>
              </a:rPr>
              <a:t>69</a:t>
            </a:r>
            <a:r>
              <a:rPr lang="it-IT" sz="2800" b="1" dirty="0">
                <a:solidFill>
                  <a:srgbClr val="002060"/>
                </a:solidFill>
              </a:rPr>
              <a:t> </a:t>
            </a:r>
            <a:r>
              <a:rPr lang="it-IT" sz="2800" b="1" dirty="0" err="1">
                <a:solidFill>
                  <a:srgbClr val="002060"/>
                </a:solidFill>
              </a:rPr>
              <a:t>mL</a:t>
            </a:r>
            <a:r>
              <a:rPr lang="it-IT" sz="2800" b="1" dirty="0">
                <a:solidFill>
                  <a:srgbClr val="002060"/>
                </a:solidFill>
              </a:rPr>
              <a:t>/</a:t>
            </a:r>
            <a:r>
              <a:rPr lang="it-IT" sz="2800" b="1" dirty="0" err="1">
                <a:solidFill>
                  <a:srgbClr val="002060"/>
                </a:solidFill>
              </a:rPr>
              <a:t>min</a:t>
            </a:r>
            <a:r>
              <a:rPr lang="it-IT" sz="2800" b="1" dirty="0">
                <a:solidFill>
                  <a:srgbClr val="002060"/>
                </a:solidFill>
              </a:rPr>
              <a:t>/1.73m</a:t>
            </a:r>
            <a:r>
              <a:rPr lang="it-IT" sz="2800" b="1" baseline="30000" dirty="0">
                <a:solidFill>
                  <a:srgbClr val="002060"/>
                </a:solidFill>
              </a:rPr>
              <a:t>2</a:t>
            </a:r>
          </a:p>
          <a:p>
            <a:pPr marL="0" indent="0" algn="ctr">
              <a:buNone/>
            </a:pPr>
            <a:endParaRPr lang="it-IT" sz="2800" b="1" baseline="30000" dirty="0">
              <a:solidFill>
                <a:srgbClr val="002060"/>
              </a:solidFill>
            </a:endParaRPr>
          </a:p>
          <a:p>
            <a:pPr marL="0" indent="0" algn="ctr">
              <a:buNone/>
            </a:pPr>
            <a:endParaRPr lang="it-IT" sz="2800" b="1" baseline="30000" dirty="0">
              <a:solidFill>
                <a:srgbClr val="002060"/>
              </a:solidFill>
            </a:endParaRPr>
          </a:p>
          <a:p>
            <a:r>
              <a:rPr lang="it-IT" dirty="0" smtClean="0">
                <a:solidFill>
                  <a:srgbClr val="002060"/>
                </a:solidFill>
              </a:rPr>
              <a:t>80 </a:t>
            </a:r>
            <a:r>
              <a:rPr lang="it-IT" dirty="0">
                <a:solidFill>
                  <a:srgbClr val="002060"/>
                </a:solidFill>
              </a:rPr>
              <a:t>kg, </a:t>
            </a:r>
            <a:r>
              <a:rPr lang="it-IT" dirty="0" smtClean="0">
                <a:solidFill>
                  <a:srgbClr val="002060"/>
                </a:solidFill>
              </a:rPr>
              <a:t>170 </a:t>
            </a:r>
            <a:r>
              <a:rPr lang="it-IT" dirty="0">
                <a:solidFill>
                  <a:srgbClr val="002060"/>
                </a:solidFill>
              </a:rPr>
              <a:t>cm, SC </a:t>
            </a:r>
            <a:r>
              <a:rPr lang="it-IT" dirty="0" smtClean="0">
                <a:solidFill>
                  <a:srgbClr val="002060"/>
                </a:solidFill>
              </a:rPr>
              <a:t>1.9 </a:t>
            </a:r>
            <a:endParaRPr lang="it-IT" dirty="0">
              <a:solidFill>
                <a:srgbClr val="002060"/>
              </a:solidFill>
            </a:endParaRPr>
          </a:p>
          <a:p>
            <a:pPr marL="0" indent="0" algn="ctr">
              <a:buNone/>
            </a:pPr>
            <a:r>
              <a:rPr lang="it-IT" sz="2800" b="1" dirty="0" err="1">
                <a:solidFill>
                  <a:srgbClr val="002060"/>
                </a:solidFill>
              </a:rPr>
              <a:t>ClCr</a:t>
            </a:r>
            <a:r>
              <a:rPr lang="it-IT" sz="2800" b="1" dirty="0">
                <a:solidFill>
                  <a:srgbClr val="002060"/>
                </a:solidFill>
              </a:rPr>
              <a:t> = 60 </a:t>
            </a:r>
            <a:r>
              <a:rPr lang="it-IT" sz="2800" b="1" dirty="0" err="1">
                <a:solidFill>
                  <a:srgbClr val="002060"/>
                </a:solidFill>
              </a:rPr>
              <a:t>mL</a:t>
            </a:r>
            <a:r>
              <a:rPr lang="it-IT" sz="2800" b="1" dirty="0">
                <a:solidFill>
                  <a:srgbClr val="002060"/>
                </a:solidFill>
              </a:rPr>
              <a:t>/</a:t>
            </a:r>
            <a:r>
              <a:rPr lang="it-IT" sz="2800" b="1" dirty="0" err="1">
                <a:solidFill>
                  <a:srgbClr val="002060"/>
                </a:solidFill>
              </a:rPr>
              <a:t>min</a:t>
            </a:r>
            <a:r>
              <a:rPr lang="it-IT" sz="2800" b="1" dirty="0">
                <a:solidFill>
                  <a:srgbClr val="002060"/>
                </a:solidFill>
              </a:rPr>
              <a:t> x 1.73/1.9= </a:t>
            </a:r>
            <a:r>
              <a:rPr lang="it-IT" sz="2800" b="1" dirty="0">
                <a:solidFill>
                  <a:srgbClr val="FF0000"/>
                </a:solidFill>
              </a:rPr>
              <a:t>55</a:t>
            </a:r>
            <a:r>
              <a:rPr lang="it-IT" sz="2800" b="1" dirty="0">
                <a:solidFill>
                  <a:srgbClr val="002060"/>
                </a:solidFill>
              </a:rPr>
              <a:t> </a:t>
            </a:r>
            <a:r>
              <a:rPr lang="it-IT" sz="2800" b="1" dirty="0" err="1">
                <a:solidFill>
                  <a:srgbClr val="002060"/>
                </a:solidFill>
              </a:rPr>
              <a:t>mL</a:t>
            </a:r>
            <a:r>
              <a:rPr lang="it-IT" sz="2800" b="1" dirty="0">
                <a:solidFill>
                  <a:srgbClr val="002060"/>
                </a:solidFill>
              </a:rPr>
              <a:t>/</a:t>
            </a:r>
            <a:r>
              <a:rPr lang="it-IT" sz="2800" b="1" dirty="0" err="1">
                <a:solidFill>
                  <a:srgbClr val="002060"/>
                </a:solidFill>
              </a:rPr>
              <a:t>min</a:t>
            </a:r>
            <a:r>
              <a:rPr lang="it-IT" sz="2800" b="1" dirty="0">
                <a:solidFill>
                  <a:srgbClr val="002060"/>
                </a:solidFill>
              </a:rPr>
              <a:t>/1.73m</a:t>
            </a:r>
            <a:r>
              <a:rPr lang="it-IT" sz="2800" b="1" baseline="30000" dirty="0">
                <a:solidFill>
                  <a:srgbClr val="002060"/>
                </a:solidFill>
              </a:rPr>
              <a:t>2</a:t>
            </a:r>
          </a:p>
          <a:p>
            <a:pPr marL="0" indent="0">
              <a:buNone/>
            </a:pPr>
            <a:endParaRPr lang="it-IT" sz="2800" b="1" baseline="30000" dirty="0">
              <a:solidFill>
                <a:srgbClr val="002060"/>
              </a:solidFill>
            </a:endParaRPr>
          </a:p>
        </p:txBody>
      </p:sp>
    </p:spTree>
    <p:extLst>
      <p:ext uri="{BB962C8B-B14F-4D97-AF65-F5344CB8AC3E}">
        <p14:creationId xmlns:p14="http://schemas.microsoft.com/office/powerpoint/2010/main" val="2355861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30301" y="203118"/>
            <a:ext cx="6265241" cy="523220"/>
          </a:xfrm>
          <a:prstGeom prst="rect">
            <a:avLst/>
          </a:prstGeom>
        </p:spPr>
        <p:txBody>
          <a:bodyPr wrap="none">
            <a:spAutoFit/>
          </a:bodyPr>
          <a:lstStyle/>
          <a:p>
            <a:pPr algn="ctr"/>
            <a:r>
              <a:rPr lang="it-IT" altLang="it-IT" sz="2800" b="1" smtClean="0">
                <a:solidFill>
                  <a:srgbClr val="FF0000"/>
                </a:solidFill>
              </a:rPr>
              <a:t>CLEARANCE DELLA CREATININA (stimata)</a:t>
            </a:r>
            <a:endParaRPr lang="it-IT" altLang="it-IT" sz="2800" b="1" dirty="0">
              <a:solidFill>
                <a:srgbClr val="FF0000"/>
              </a:solidFill>
            </a:endParaRPr>
          </a:p>
        </p:txBody>
      </p:sp>
      <p:sp>
        <p:nvSpPr>
          <p:cNvPr id="4" name="CasellaDiTesto 3"/>
          <p:cNvSpPr txBox="1"/>
          <p:nvPr/>
        </p:nvSpPr>
        <p:spPr>
          <a:xfrm>
            <a:off x="352985" y="1081850"/>
            <a:ext cx="8441391" cy="4598182"/>
          </a:xfrm>
          <a:prstGeom prst="rect">
            <a:avLst/>
          </a:prstGeom>
          <a:noFill/>
        </p:spPr>
        <p:txBody>
          <a:bodyPr wrap="square" rtlCol="0">
            <a:spAutoFit/>
          </a:bodyPr>
          <a:lstStyle/>
          <a:p>
            <a:pPr marL="0" lvl="1" algn="just">
              <a:lnSpc>
                <a:spcPct val="90000"/>
              </a:lnSpc>
              <a:buNone/>
            </a:pPr>
            <a:r>
              <a:rPr lang="it-IT" altLang="it-IT" sz="2400" b="1">
                <a:solidFill>
                  <a:srgbClr val="000066"/>
                </a:solidFill>
              </a:rPr>
              <a:t>Per superare parte dei problemi che limitano il valore dell'informazione clinica della concentrazione di creatinina nel siero, alcune Società scientifiche hanno raccomandato l'inserimento nel referto di Laboratorio del valore di filtrazione glomerulare stimata ("estimated Glomerular Filtration Rate" = eGFR).</a:t>
            </a:r>
          </a:p>
          <a:p>
            <a:pPr marL="0" lvl="1" algn="just">
              <a:lnSpc>
                <a:spcPct val="90000"/>
              </a:lnSpc>
              <a:buNone/>
            </a:pPr>
            <a:r>
              <a:rPr lang="it-IT" altLang="it-IT" sz="2400" b="1">
                <a:solidFill>
                  <a:srgbClr val="000066"/>
                </a:solidFill>
              </a:rPr>
              <a:t>La stima della velocità di filtrazione </a:t>
            </a:r>
            <a:r>
              <a:rPr lang="it-IT" altLang="it-IT" sz="2400" b="1" smtClean="0">
                <a:solidFill>
                  <a:srgbClr val="000066"/>
                </a:solidFill>
              </a:rPr>
              <a:t>glomerulare utilizza formule che tengono conto dell'età, del sesso, dell'etnia ed altro.</a:t>
            </a:r>
          </a:p>
          <a:p>
            <a:r>
              <a:rPr lang="it-IT" sz="2400" b="1" smtClean="0">
                <a:solidFill>
                  <a:srgbClr val="000066"/>
                </a:solidFill>
              </a:rPr>
              <a:t>Attualmente esistono almeno 25 differenti equazioni.</a:t>
            </a:r>
          </a:p>
          <a:p>
            <a:pPr algn="just"/>
            <a:r>
              <a:rPr lang="it-IT" sz="2400" b="1" smtClean="0">
                <a:solidFill>
                  <a:srgbClr val="000066"/>
                </a:solidFill>
              </a:rPr>
              <a:t>La formula utilizzata presso il Laboratorio di Esine è quella ricavata dallo studio MDRD ("Modification of Diet in Renal Disease"), che propone un calcolo che ha il vantaggio di non richiedere alcuna misura antropometrica.</a:t>
            </a:r>
            <a:endParaRPr lang="it-IT" sz="2400" b="1">
              <a:solidFill>
                <a:srgbClr val="000066"/>
              </a:solidFill>
            </a:endParaRPr>
          </a:p>
        </p:txBody>
      </p:sp>
    </p:spTree>
    <p:extLst>
      <p:ext uri="{BB962C8B-B14F-4D97-AF65-F5344CB8AC3E}">
        <p14:creationId xmlns:p14="http://schemas.microsoft.com/office/powerpoint/2010/main" val="194491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1428750" y="1359822"/>
            <a:ext cx="6343650" cy="407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3600" b="1" dirty="0">
                <a:solidFill>
                  <a:srgbClr val="FF0000"/>
                </a:solidFill>
              </a:rPr>
              <a:t>Formula MDRD </a:t>
            </a:r>
          </a:p>
          <a:p>
            <a:pPr algn="ctr"/>
            <a:r>
              <a:rPr lang="it-IT" altLang="it-IT" sz="2800" b="1" dirty="0">
                <a:solidFill>
                  <a:srgbClr val="000066"/>
                </a:solidFill>
              </a:rPr>
              <a:t>[studio statunitense sulle Modificazioni della Dieta nelle Malattie Renali (MDRD)]</a:t>
            </a:r>
          </a:p>
          <a:p>
            <a:endParaRPr lang="it-IT" altLang="it-IT" sz="2800" b="1" dirty="0">
              <a:solidFill>
                <a:srgbClr val="000066"/>
              </a:solidFill>
            </a:endParaRPr>
          </a:p>
          <a:p>
            <a:pPr algn="ctr"/>
            <a:r>
              <a:rPr lang="it-IT" altLang="it-IT" sz="2800" b="1" dirty="0" err="1">
                <a:solidFill>
                  <a:srgbClr val="000066"/>
                </a:solidFill>
              </a:rPr>
              <a:t>eGFR</a:t>
            </a:r>
            <a:r>
              <a:rPr lang="it-IT" altLang="it-IT" sz="2800" b="1" dirty="0">
                <a:solidFill>
                  <a:srgbClr val="000066"/>
                </a:solidFill>
              </a:rPr>
              <a:t>=186 x Cr (mg/</a:t>
            </a:r>
            <a:r>
              <a:rPr lang="it-IT" altLang="it-IT" sz="2800" b="1" dirty="0" err="1">
                <a:solidFill>
                  <a:srgbClr val="000066"/>
                </a:solidFill>
              </a:rPr>
              <a:t>dL</a:t>
            </a:r>
            <a:r>
              <a:rPr lang="it-IT" altLang="it-IT" sz="2800" b="1" dirty="0">
                <a:solidFill>
                  <a:srgbClr val="000066"/>
                </a:solidFill>
              </a:rPr>
              <a:t>)</a:t>
            </a:r>
            <a:r>
              <a:rPr lang="it-IT" altLang="it-IT" sz="2800" b="1" baseline="30000" dirty="0">
                <a:solidFill>
                  <a:srgbClr val="000066"/>
                </a:solidFill>
              </a:rPr>
              <a:t>-1.154 </a:t>
            </a:r>
            <a:r>
              <a:rPr lang="it-IT" altLang="it-IT" sz="2800" b="1" dirty="0">
                <a:solidFill>
                  <a:srgbClr val="000066"/>
                </a:solidFill>
              </a:rPr>
              <a:t>x età (anni)</a:t>
            </a:r>
            <a:r>
              <a:rPr lang="it-IT" altLang="it-IT" sz="2800" b="1" baseline="30000" dirty="0">
                <a:solidFill>
                  <a:srgbClr val="000066"/>
                </a:solidFill>
              </a:rPr>
              <a:t>-0.203 </a:t>
            </a:r>
          </a:p>
          <a:p>
            <a:endParaRPr lang="it-IT" altLang="it-IT" sz="3600" b="1" dirty="0">
              <a:solidFill>
                <a:srgbClr val="000066"/>
              </a:solidFill>
            </a:endParaRPr>
          </a:p>
          <a:p>
            <a:r>
              <a:rPr lang="it-IT" altLang="it-IT" sz="2800" b="1" dirty="0">
                <a:solidFill>
                  <a:srgbClr val="000066"/>
                </a:solidFill>
              </a:rPr>
              <a:t>x 0.742 se femmina</a:t>
            </a:r>
          </a:p>
          <a:p>
            <a:r>
              <a:rPr lang="it-IT" altLang="it-IT" sz="2800" b="1" dirty="0">
                <a:solidFill>
                  <a:srgbClr val="000066"/>
                </a:solidFill>
              </a:rPr>
              <a:t>X 1.21 se razza nera</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
            <a:ext cx="1538790" cy="136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2149716" y="2509862"/>
            <a:ext cx="5159453" cy="1384995"/>
          </a:xfrm>
          <a:prstGeom prst="rect">
            <a:avLst/>
          </a:prstGeom>
          <a:solidFill>
            <a:srgbClr val="00B050"/>
          </a:solidFill>
          <a:ln>
            <a:solidFill>
              <a:srgbClr val="FF0000"/>
            </a:solidFill>
          </a:ln>
        </p:spPr>
        <p:txBody>
          <a:bodyPr wrap="square">
            <a:spAutoFit/>
          </a:bodyPr>
          <a:lstStyle/>
          <a:p>
            <a:pPr algn="ctr"/>
            <a:r>
              <a:rPr lang="it-IT" sz="2800" b="1" dirty="0">
                <a:solidFill>
                  <a:srgbClr val="002060"/>
                </a:solidFill>
              </a:rPr>
              <a:t>Solo con valori di creatinina ottenuti con metodi non «standardizzati»</a:t>
            </a:r>
          </a:p>
        </p:txBody>
      </p:sp>
    </p:spTree>
    <p:extLst>
      <p:ext uri="{BB962C8B-B14F-4D97-AF65-F5344CB8AC3E}">
        <p14:creationId xmlns:p14="http://schemas.microsoft.com/office/powerpoint/2010/main" val="155197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14450" y="1214422"/>
            <a:ext cx="65151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it-IT" altLang="it-IT" sz="3600" b="1" dirty="0">
                <a:solidFill>
                  <a:srgbClr val="000066"/>
                </a:solidFill>
              </a:rPr>
              <a:t>l’impiego di metodi calibrati in maniera diversa rispetto a quello usato nello studio che ha sviluppato e validato la specifica equazione (quello utilizzato alla Cleveland Clinic per lo sviluppo dell’equazione MDRD) può introdurre una significativa fonte di errore nella stima del GFR</a:t>
            </a:r>
          </a:p>
        </p:txBody>
      </p:sp>
      <p:sp>
        <p:nvSpPr>
          <p:cNvPr id="4" name="Freccia in giù 3"/>
          <p:cNvSpPr/>
          <p:nvPr/>
        </p:nvSpPr>
        <p:spPr>
          <a:xfrm>
            <a:off x="5072066" y="357166"/>
            <a:ext cx="378042" cy="72008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6" name="Freccia in giù 5"/>
          <p:cNvSpPr/>
          <p:nvPr/>
        </p:nvSpPr>
        <p:spPr>
          <a:xfrm rot="14347691">
            <a:off x="1180602" y="5799863"/>
            <a:ext cx="504056" cy="54006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52233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0351" y="2057409"/>
            <a:ext cx="4852988" cy="36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3" y="304805"/>
            <a:ext cx="3017044"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Text Box 6"/>
          <p:cNvSpPr txBox="1">
            <a:spLocks noChangeArrowheads="1"/>
          </p:cNvSpPr>
          <p:nvPr/>
        </p:nvSpPr>
        <p:spPr bwMode="auto">
          <a:xfrm>
            <a:off x="5943600" y="6000769"/>
            <a:ext cx="2057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b="1">
                <a:solidFill>
                  <a:srgbClr val="000066"/>
                </a:solidFill>
              </a:rPr>
              <a:t>CCLM 2006;44:1287-92</a:t>
            </a:r>
          </a:p>
        </p:txBody>
      </p:sp>
    </p:spTree>
    <p:extLst>
      <p:ext uri="{BB962C8B-B14F-4D97-AF65-F5344CB8AC3E}">
        <p14:creationId xmlns:p14="http://schemas.microsoft.com/office/powerpoint/2010/main" val="39782965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827584" y="1359822"/>
            <a:ext cx="6944816"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3600" b="1" dirty="0">
                <a:solidFill>
                  <a:srgbClr val="FF0000"/>
                </a:solidFill>
              </a:rPr>
              <a:t>Formula MDRD </a:t>
            </a:r>
          </a:p>
          <a:p>
            <a:endParaRPr lang="it-IT" altLang="it-IT" sz="3600" b="1" dirty="0">
              <a:solidFill>
                <a:srgbClr val="000066"/>
              </a:solidFill>
            </a:endParaRPr>
          </a:p>
          <a:p>
            <a:pPr algn="ctr"/>
            <a:r>
              <a:rPr lang="it-IT" altLang="it-IT" sz="2800" b="1" dirty="0" err="1">
                <a:solidFill>
                  <a:srgbClr val="000066"/>
                </a:solidFill>
              </a:rPr>
              <a:t>eGFR</a:t>
            </a:r>
            <a:r>
              <a:rPr lang="it-IT" altLang="it-IT" sz="2800" b="1" dirty="0">
                <a:solidFill>
                  <a:srgbClr val="000066"/>
                </a:solidFill>
              </a:rPr>
              <a:t>=</a:t>
            </a:r>
            <a:r>
              <a:rPr lang="it-IT" altLang="it-IT" sz="2800" b="1" dirty="0">
                <a:solidFill>
                  <a:srgbClr val="FF0000"/>
                </a:solidFill>
              </a:rPr>
              <a:t>175</a:t>
            </a:r>
            <a:r>
              <a:rPr lang="it-IT" altLang="it-IT" sz="2800" b="1" dirty="0">
                <a:solidFill>
                  <a:srgbClr val="000066"/>
                </a:solidFill>
              </a:rPr>
              <a:t> x Cr (mg/</a:t>
            </a:r>
            <a:r>
              <a:rPr lang="it-IT" altLang="it-IT" sz="2800" b="1" dirty="0" err="1">
                <a:solidFill>
                  <a:srgbClr val="000066"/>
                </a:solidFill>
              </a:rPr>
              <a:t>dL</a:t>
            </a:r>
            <a:r>
              <a:rPr lang="it-IT" altLang="it-IT" sz="2800" b="1" dirty="0">
                <a:solidFill>
                  <a:srgbClr val="000066"/>
                </a:solidFill>
              </a:rPr>
              <a:t>)</a:t>
            </a:r>
            <a:r>
              <a:rPr lang="it-IT" altLang="it-IT" sz="2800" b="1" baseline="30000" dirty="0">
                <a:solidFill>
                  <a:srgbClr val="000066"/>
                </a:solidFill>
              </a:rPr>
              <a:t>-1.154 </a:t>
            </a:r>
            <a:r>
              <a:rPr lang="it-IT" altLang="it-IT" sz="2800" b="1" dirty="0">
                <a:solidFill>
                  <a:srgbClr val="000066"/>
                </a:solidFill>
              </a:rPr>
              <a:t>x età (anni)</a:t>
            </a:r>
            <a:r>
              <a:rPr lang="it-IT" altLang="it-IT" sz="2800" b="1" baseline="30000" dirty="0">
                <a:solidFill>
                  <a:srgbClr val="000066"/>
                </a:solidFill>
              </a:rPr>
              <a:t>-0.203 </a:t>
            </a:r>
          </a:p>
          <a:p>
            <a:endParaRPr lang="it-IT" altLang="it-IT" sz="3600" b="1" dirty="0">
              <a:solidFill>
                <a:srgbClr val="000066"/>
              </a:solidFill>
            </a:endParaRPr>
          </a:p>
          <a:p>
            <a:endParaRPr lang="it-IT" altLang="it-IT" sz="3600" b="1" dirty="0">
              <a:solidFill>
                <a:srgbClr val="000066"/>
              </a:solidFill>
            </a:endParaRPr>
          </a:p>
          <a:p>
            <a:r>
              <a:rPr lang="it-IT" altLang="it-IT" sz="2800" b="1" dirty="0">
                <a:solidFill>
                  <a:srgbClr val="000066"/>
                </a:solidFill>
              </a:rPr>
              <a:t>x 0.742 se femmina</a:t>
            </a:r>
          </a:p>
          <a:p>
            <a:r>
              <a:rPr lang="it-IT" altLang="it-IT" sz="2800" b="1" dirty="0">
                <a:solidFill>
                  <a:srgbClr val="000066"/>
                </a:solidFill>
              </a:rPr>
              <a:t>X 1.21 se razza nera</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
            <a:ext cx="1538790" cy="136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ccia in giù 5"/>
          <p:cNvSpPr/>
          <p:nvPr/>
        </p:nvSpPr>
        <p:spPr>
          <a:xfrm>
            <a:off x="2897814" y="1762938"/>
            <a:ext cx="378042" cy="72008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5" name="CasellaDiTesto 4"/>
          <p:cNvSpPr txBox="1"/>
          <p:nvPr/>
        </p:nvSpPr>
        <p:spPr>
          <a:xfrm>
            <a:off x="322732" y="5540188"/>
            <a:ext cx="8370794" cy="1292662"/>
          </a:xfrm>
          <a:prstGeom prst="rect">
            <a:avLst/>
          </a:prstGeom>
          <a:noFill/>
        </p:spPr>
        <p:txBody>
          <a:bodyPr wrap="square" rtlCol="0">
            <a:spAutoFit/>
          </a:bodyPr>
          <a:lstStyle/>
          <a:p>
            <a:pPr algn="just"/>
            <a:r>
              <a:rPr lang="it-IT" sz="2600" b="1" smtClean="0">
                <a:solidFill>
                  <a:srgbClr val="002060"/>
                </a:solidFill>
              </a:rPr>
              <a:t>Il coefficiente 175 si riferisce a metodi ricalibrati contro standard di riferimento internazionali, che sono oggi gli unici da utilizzare</a:t>
            </a:r>
            <a:endParaRPr lang="it-IT" sz="2600" b="1">
              <a:solidFill>
                <a:srgbClr val="002060"/>
              </a:solidFill>
            </a:endParaRPr>
          </a:p>
        </p:txBody>
      </p:sp>
    </p:spTree>
    <p:extLst>
      <p:ext uri="{BB962C8B-B14F-4D97-AF65-F5344CB8AC3E}">
        <p14:creationId xmlns:p14="http://schemas.microsoft.com/office/powerpoint/2010/main" val="76142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86" y="857232"/>
            <a:ext cx="7858179" cy="509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2987824" y="3901106"/>
            <a:ext cx="5305313" cy="50405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5" name="Ovale 4"/>
          <p:cNvSpPr/>
          <p:nvPr/>
        </p:nvSpPr>
        <p:spPr>
          <a:xfrm>
            <a:off x="3188724" y="4549026"/>
            <a:ext cx="432048" cy="432048"/>
          </a:xfrm>
          <a:prstGeom prst="ellipse">
            <a:avLst/>
          </a:prstGeom>
          <a:solidFill>
            <a:srgbClr val="000000">
              <a:alpha val="0"/>
            </a:srgbClr>
          </a:solidFill>
          <a:ln w="285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8" name="Ovale 7"/>
          <p:cNvSpPr/>
          <p:nvPr/>
        </p:nvSpPr>
        <p:spPr>
          <a:xfrm>
            <a:off x="5067713" y="4561975"/>
            <a:ext cx="432048" cy="432048"/>
          </a:xfrm>
          <a:prstGeom prst="ellipse">
            <a:avLst/>
          </a:prstGeom>
          <a:solidFill>
            <a:srgbClr val="000000">
              <a:alpha val="0"/>
            </a:srgbClr>
          </a:solidFill>
          <a:ln w="285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9" name="Ovale 8"/>
          <p:cNvSpPr/>
          <p:nvPr/>
        </p:nvSpPr>
        <p:spPr>
          <a:xfrm>
            <a:off x="6876256" y="4549026"/>
            <a:ext cx="432048" cy="432048"/>
          </a:xfrm>
          <a:prstGeom prst="ellipse">
            <a:avLst/>
          </a:prstGeom>
          <a:solidFill>
            <a:srgbClr val="000000">
              <a:alpha val="0"/>
            </a:srgbClr>
          </a:solidFill>
          <a:ln w="285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5112133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796741" y="332660"/>
            <a:ext cx="7594226"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it-IT" altLang="it-IT" sz="2800" b="1" dirty="0">
              <a:solidFill>
                <a:srgbClr val="FF0000"/>
              </a:solidFill>
            </a:endParaRPr>
          </a:p>
          <a:p>
            <a:pPr algn="ctr">
              <a:spcBef>
                <a:spcPct val="50000"/>
              </a:spcBef>
            </a:pPr>
            <a:r>
              <a:rPr lang="it-IT" altLang="it-IT" sz="2400" b="1" smtClean="0">
                <a:solidFill>
                  <a:srgbClr val="FF0000"/>
                </a:solidFill>
              </a:rPr>
              <a:t>FORMULA MDRD </a:t>
            </a:r>
          </a:p>
          <a:p>
            <a:pPr algn="ctr">
              <a:spcBef>
                <a:spcPct val="50000"/>
              </a:spcBef>
            </a:pPr>
            <a:r>
              <a:rPr lang="it-IT" altLang="it-IT" sz="2400" b="1" smtClean="0">
                <a:solidFill>
                  <a:srgbClr val="FF0000"/>
                </a:solidFill>
              </a:rPr>
              <a:t>LIMITI</a:t>
            </a:r>
            <a:endParaRPr lang="it-IT" altLang="it-IT" sz="2400" b="1" dirty="0">
              <a:solidFill>
                <a:srgbClr val="FF0000"/>
              </a:solidFill>
            </a:endParaRPr>
          </a:p>
          <a:p>
            <a:pPr algn="just">
              <a:spcBef>
                <a:spcPct val="50000"/>
              </a:spcBef>
              <a:buFont typeface="Wingdings" pitchFamily="2" charset="2"/>
              <a:buChar char="Ø"/>
            </a:pPr>
            <a:r>
              <a:rPr lang="it-IT" altLang="it-IT" sz="2800" b="1" smtClean="0">
                <a:solidFill>
                  <a:srgbClr val="000066"/>
                </a:solidFill>
              </a:rPr>
              <a:t>Non </a:t>
            </a:r>
            <a:r>
              <a:rPr lang="it-IT" altLang="it-IT" sz="2800" b="1" dirty="0">
                <a:solidFill>
                  <a:srgbClr val="000066"/>
                </a:solidFill>
              </a:rPr>
              <a:t>definita nei soggetti con basse concentrazioni di creatinina nel siero e valori elevati di GFR (soggetti sani, bambini, donne in gravidanza)</a:t>
            </a:r>
          </a:p>
          <a:p>
            <a:pPr algn="just">
              <a:spcBef>
                <a:spcPct val="50000"/>
              </a:spcBef>
              <a:buFont typeface="Wingdings" pitchFamily="2" charset="2"/>
              <a:buChar char="Ø"/>
            </a:pPr>
            <a:r>
              <a:rPr lang="it-IT" altLang="it-IT" sz="2800" b="1" dirty="0">
                <a:solidFill>
                  <a:srgbClr val="000066"/>
                </a:solidFill>
              </a:rPr>
              <a:t>S</a:t>
            </a:r>
            <a:r>
              <a:rPr lang="it-IT" altLang="it-IT" sz="2800" b="1" smtClean="0">
                <a:solidFill>
                  <a:srgbClr val="000066"/>
                </a:solidFill>
              </a:rPr>
              <a:t>olo </a:t>
            </a:r>
            <a:r>
              <a:rPr lang="it-IT" altLang="it-IT" sz="2800" b="1" dirty="0">
                <a:solidFill>
                  <a:srgbClr val="000066"/>
                </a:solidFill>
              </a:rPr>
              <a:t>per soggetti &gt;18 anni</a:t>
            </a:r>
          </a:p>
          <a:p>
            <a:pPr algn="just">
              <a:spcBef>
                <a:spcPct val="50000"/>
              </a:spcBef>
              <a:buFont typeface="Wingdings" pitchFamily="2" charset="2"/>
              <a:buChar char="Ø"/>
            </a:pPr>
            <a:r>
              <a:rPr lang="it-IT" altLang="it-IT" sz="2800" b="1" dirty="0">
                <a:solidFill>
                  <a:srgbClr val="000066"/>
                </a:solidFill>
              </a:rPr>
              <a:t>N</a:t>
            </a:r>
            <a:r>
              <a:rPr lang="it-IT" altLang="it-IT" sz="2800" b="1" smtClean="0">
                <a:solidFill>
                  <a:srgbClr val="000066"/>
                </a:solidFill>
              </a:rPr>
              <a:t>on </a:t>
            </a:r>
            <a:r>
              <a:rPr lang="it-IT" altLang="it-IT" sz="2800" b="1" dirty="0">
                <a:solidFill>
                  <a:srgbClr val="000066"/>
                </a:solidFill>
              </a:rPr>
              <a:t>affidabile in anziani e soggetti con valori «estremi» di masse muscolari</a:t>
            </a:r>
          </a:p>
          <a:p>
            <a:pPr algn="just">
              <a:spcBef>
                <a:spcPct val="50000"/>
              </a:spcBef>
              <a:buFont typeface="Wingdings" pitchFamily="2" charset="2"/>
              <a:buChar char="Ø"/>
            </a:pPr>
            <a:r>
              <a:rPr lang="it-IT" altLang="it-IT" sz="2800" b="1" dirty="0">
                <a:solidFill>
                  <a:srgbClr val="000066"/>
                </a:solidFill>
              </a:rPr>
              <a:t>S</a:t>
            </a:r>
            <a:r>
              <a:rPr lang="it-IT" altLang="it-IT" sz="2800" b="1" smtClean="0">
                <a:solidFill>
                  <a:srgbClr val="000066"/>
                </a:solidFill>
              </a:rPr>
              <a:t>i </a:t>
            </a:r>
            <a:r>
              <a:rPr lang="it-IT" altLang="it-IT" sz="2800" b="1" dirty="0">
                <a:solidFill>
                  <a:srgbClr val="000066"/>
                </a:solidFill>
              </a:rPr>
              <a:t>raccomanda di </a:t>
            </a:r>
            <a:r>
              <a:rPr lang="it-IT" altLang="it-IT" sz="2800" b="1" u="sng" dirty="0">
                <a:solidFill>
                  <a:srgbClr val="000066"/>
                </a:solidFill>
              </a:rPr>
              <a:t>non</a:t>
            </a:r>
            <a:r>
              <a:rPr lang="it-IT" altLang="it-IT" sz="2800" b="1" dirty="0">
                <a:solidFill>
                  <a:srgbClr val="000066"/>
                </a:solidFill>
              </a:rPr>
              <a:t> riportare i valori &gt;60 </a:t>
            </a:r>
            <a:r>
              <a:rPr lang="it-IT" altLang="it-IT" sz="2800" b="1" dirty="0" err="1">
                <a:solidFill>
                  <a:srgbClr val="000066"/>
                </a:solidFill>
              </a:rPr>
              <a:t>mL</a:t>
            </a:r>
            <a:r>
              <a:rPr lang="it-IT" altLang="it-IT" sz="2800" b="1" dirty="0">
                <a:solidFill>
                  <a:srgbClr val="000066"/>
                </a:solidFill>
              </a:rPr>
              <a:t>/</a:t>
            </a:r>
            <a:r>
              <a:rPr lang="it-IT" altLang="it-IT" sz="2800" b="1" dirty="0" err="1">
                <a:solidFill>
                  <a:srgbClr val="000066"/>
                </a:solidFill>
              </a:rPr>
              <a:t>min</a:t>
            </a:r>
            <a:r>
              <a:rPr lang="it-IT" altLang="it-IT" sz="2800" b="1" dirty="0">
                <a:solidFill>
                  <a:srgbClr val="000066"/>
                </a:solidFill>
              </a:rPr>
              <a:t>, perché inaccurati</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739" y="0"/>
            <a:ext cx="1538790" cy="136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963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1043608" y="2643182"/>
            <a:ext cx="748883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2400" b="1" dirty="0">
                <a:solidFill>
                  <a:srgbClr val="FF0000"/>
                </a:solidFill>
              </a:rPr>
              <a:t>Formula CKD-EPI </a:t>
            </a:r>
            <a:r>
              <a:rPr lang="it-IT" altLang="it-IT" sz="2400" b="1" dirty="0" err="1">
                <a:solidFill>
                  <a:srgbClr val="FF0000"/>
                </a:solidFill>
              </a:rPr>
              <a:t>Chronic</a:t>
            </a:r>
            <a:r>
              <a:rPr lang="it-IT" altLang="it-IT" sz="2400" b="1" dirty="0">
                <a:solidFill>
                  <a:srgbClr val="FF0000"/>
                </a:solidFill>
              </a:rPr>
              <a:t> </a:t>
            </a:r>
            <a:r>
              <a:rPr lang="it-IT" altLang="it-IT" sz="2400" b="1" dirty="0" err="1">
                <a:solidFill>
                  <a:srgbClr val="FF0000"/>
                </a:solidFill>
              </a:rPr>
              <a:t>Kidney</a:t>
            </a:r>
            <a:r>
              <a:rPr lang="it-IT" altLang="it-IT" sz="2400" b="1" dirty="0">
                <a:solidFill>
                  <a:srgbClr val="FF0000"/>
                </a:solidFill>
              </a:rPr>
              <a:t> </a:t>
            </a:r>
            <a:r>
              <a:rPr lang="it-IT" altLang="it-IT" sz="2400" b="1" dirty="0" err="1">
                <a:solidFill>
                  <a:srgbClr val="FF0000"/>
                </a:solidFill>
              </a:rPr>
              <a:t>Disease</a:t>
            </a:r>
            <a:r>
              <a:rPr lang="it-IT" altLang="it-IT" sz="2400" b="1" dirty="0">
                <a:solidFill>
                  <a:srgbClr val="FF0000"/>
                </a:solidFill>
              </a:rPr>
              <a:t> </a:t>
            </a:r>
            <a:r>
              <a:rPr lang="it-IT" altLang="it-IT" sz="2400" b="1" dirty="0" err="1">
                <a:solidFill>
                  <a:srgbClr val="FF0000"/>
                </a:solidFill>
              </a:rPr>
              <a:t>Epidemiology</a:t>
            </a:r>
            <a:r>
              <a:rPr lang="it-IT" altLang="it-IT" sz="2400" b="1" dirty="0">
                <a:solidFill>
                  <a:srgbClr val="FF0000"/>
                </a:solidFill>
              </a:rPr>
              <a:t> Collaboration</a:t>
            </a:r>
          </a:p>
          <a:p>
            <a:endParaRPr lang="it-IT" altLang="it-IT" sz="3600" b="1" dirty="0">
              <a:solidFill>
                <a:srgbClr val="000066"/>
              </a:solidFill>
            </a:endParaRPr>
          </a:p>
          <a:p>
            <a:pPr algn="ctr"/>
            <a:r>
              <a:rPr lang="it-IT" altLang="it-IT" sz="2800" b="1" dirty="0" err="1">
                <a:solidFill>
                  <a:srgbClr val="000066"/>
                </a:solidFill>
              </a:rPr>
              <a:t>eGFR</a:t>
            </a:r>
            <a:r>
              <a:rPr lang="it-IT" altLang="it-IT" sz="2800" b="1" dirty="0">
                <a:solidFill>
                  <a:srgbClr val="000066"/>
                </a:solidFill>
              </a:rPr>
              <a:t>=</a:t>
            </a:r>
            <a:r>
              <a:rPr lang="it-IT" altLang="it-IT" sz="2800" b="1" dirty="0">
                <a:solidFill>
                  <a:srgbClr val="002060"/>
                </a:solidFill>
              </a:rPr>
              <a:t>141 </a:t>
            </a:r>
            <a:r>
              <a:rPr lang="it-IT" altLang="it-IT" sz="2800" b="1" dirty="0">
                <a:solidFill>
                  <a:srgbClr val="000066"/>
                </a:solidFill>
              </a:rPr>
              <a:t>x </a:t>
            </a:r>
            <a:r>
              <a:rPr lang="it-IT" altLang="it-IT" sz="2800" b="1" dirty="0" err="1">
                <a:solidFill>
                  <a:srgbClr val="000066"/>
                </a:solidFill>
              </a:rPr>
              <a:t>min</a:t>
            </a:r>
            <a:r>
              <a:rPr lang="it-IT" altLang="it-IT" sz="2800" b="1" dirty="0">
                <a:solidFill>
                  <a:srgbClr val="000066"/>
                </a:solidFill>
              </a:rPr>
              <a:t>(Cr/k,1)</a:t>
            </a:r>
            <a:r>
              <a:rPr lang="it-IT" altLang="it-IT" sz="2800" b="1" baseline="30000" dirty="0">
                <a:solidFill>
                  <a:srgbClr val="000066"/>
                </a:solidFill>
                <a:latin typeface="Symbol" pitchFamily="18" charset="2"/>
              </a:rPr>
              <a:t>a</a:t>
            </a:r>
            <a:r>
              <a:rPr lang="it-IT" altLang="it-IT" sz="2800" b="1" baseline="30000" dirty="0">
                <a:solidFill>
                  <a:srgbClr val="000066"/>
                </a:solidFill>
              </a:rPr>
              <a:t> </a:t>
            </a:r>
            <a:r>
              <a:rPr lang="it-IT" altLang="it-IT" sz="2800" b="1" dirty="0">
                <a:solidFill>
                  <a:srgbClr val="000066"/>
                </a:solidFill>
              </a:rPr>
              <a:t>x </a:t>
            </a:r>
            <a:r>
              <a:rPr lang="it-IT" altLang="it-IT" sz="2800" b="1" dirty="0" err="1">
                <a:solidFill>
                  <a:srgbClr val="000066"/>
                </a:solidFill>
              </a:rPr>
              <a:t>max</a:t>
            </a:r>
            <a:r>
              <a:rPr lang="it-IT" altLang="it-IT" sz="2800" b="1" dirty="0">
                <a:solidFill>
                  <a:srgbClr val="000066"/>
                </a:solidFill>
              </a:rPr>
              <a:t>(Cr/k,1)</a:t>
            </a:r>
            <a:r>
              <a:rPr lang="it-IT" altLang="it-IT" sz="2800" b="1" baseline="30000" dirty="0">
                <a:solidFill>
                  <a:srgbClr val="000066"/>
                </a:solidFill>
              </a:rPr>
              <a:t>-1.209 </a:t>
            </a:r>
            <a:r>
              <a:rPr lang="it-IT" altLang="it-IT" sz="2800" b="1" dirty="0">
                <a:solidFill>
                  <a:srgbClr val="000066"/>
                </a:solidFill>
              </a:rPr>
              <a:t>0.993</a:t>
            </a:r>
            <a:r>
              <a:rPr lang="it-IT" altLang="it-IT" sz="2800" b="1" baseline="30000" dirty="0">
                <a:solidFill>
                  <a:srgbClr val="000066"/>
                </a:solidFill>
              </a:rPr>
              <a:t>età</a:t>
            </a:r>
            <a:endParaRPr lang="it-IT" altLang="it-IT" sz="3600" b="1" dirty="0">
              <a:solidFill>
                <a:srgbClr val="000066"/>
              </a:solidFill>
            </a:endParaRPr>
          </a:p>
          <a:p>
            <a:endParaRPr lang="it-IT" altLang="it-IT" sz="2000" b="1" dirty="0">
              <a:solidFill>
                <a:srgbClr val="000066"/>
              </a:solidFill>
            </a:endParaRPr>
          </a:p>
          <a:p>
            <a:r>
              <a:rPr lang="it-IT" altLang="it-IT" sz="2000" b="1" dirty="0">
                <a:solidFill>
                  <a:srgbClr val="000066"/>
                </a:solidFill>
              </a:rPr>
              <a:t>x 1.018 se femmina</a:t>
            </a:r>
          </a:p>
          <a:p>
            <a:r>
              <a:rPr lang="it-IT" altLang="it-IT" sz="2000" b="1" dirty="0">
                <a:solidFill>
                  <a:srgbClr val="000066"/>
                </a:solidFill>
              </a:rPr>
              <a:t>X 1.159 se razza nera</a:t>
            </a:r>
          </a:p>
          <a:p>
            <a:r>
              <a:rPr lang="it-IT" altLang="it-IT" sz="2000" b="1" dirty="0">
                <a:solidFill>
                  <a:srgbClr val="000066"/>
                </a:solidFill>
              </a:rPr>
              <a:t>K=0.9 se maschio, 0.7 se femmina</a:t>
            </a:r>
          </a:p>
          <a:p>
            <a:r>
              <a:rPr lang="it-IT" altLang="it-IT" sz="2000" b="1" dirty="0">
                <a:solidFill>
                  <a:srgbClr val="000066"/>
                </a:solidFill>
                <a:latin typeface="Symbol" pitchFamily="18" charset="2"/>
              </a:rPr>
              <a:t>a</a:t>
            </a:r>
            <a:r>
              <a:rPr lang="it-IT" altLang="it-IT" sz="2000" b="1" dirty="0">
                <a:solidFill>
                  <a:srgbClr val="000066"/>
                </a:solidFill>
              </a:rPr>
              <a:t>=-0.411 se maschio, -0.329 se femmina</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2181" y="18703"/>
            <a:ext cx="16201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2140" y="908756"/>
            <a:ext cx="3988877" cy="114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9879" y="332656"/>
            <a:ext cx="2249873" cy="51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279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493658" y="2348880"/>
            <a:ext cx="6172200" cy="1143000"/>
          </a:xfrm>
        </p:spPr>
        <p:txBody>
          <a:bodyPr>
            <a:normAutofit fontScale="90000"/>
          </a:bodyPr>
          <a:lstStyle/>
          <a:p>
            <a:r>
              <a:rPr lang="it-IT" b="1" dirty="0" smtClean="0">
                <a:solidFill>
                  <a:srgbClr val="002060"/>
                </a:solidFill>
              </a:rPr>
              <a:t>Abbiamo fatto gli esami giusti per la valutazione del danno renale??</a:t>
            </a:r>
            <a:endParaRPr lang="it-IT" b="1" dirty="0">
              <a:solidFill>
                <a:srgbClr val="002060"/>
              </a:solidFill>
            </a:endParaRPr>
          </a:p>
        </p:txBody>
      </p:sp>
    </p:spTree>
    <p:extLst>
      <p:ext uri="{BB962C8B-B14F-4D97-AF65-F5344CB8AC3E}">
        <p14:creationId xmlns:p14="http://schemas.microsoft.com/office/powerpoint/2010/main" val="3214545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a:solidFill>
            <a:srgbClr val="00CCFF">
              <a:alpha val="51000"/>
            </a:srgbClr>
          </a:solidFill>
        </p:spPr>
        <p:txBody>
          <a:bodyPr/>
          <a:lstStyle/>
          <a:p>
            <a:r>
              <a:rPr lang="it-IT" b="1" dirty="0" smtClean="0">
                <a:latin typeface="Arial Narrow"/>
                <a:cs typeface="Arial Narrow"/>
              </a:rPr>
              <a:t>MARIA 65 aa</a:t>
            </a:r>
            <a:endParaRPr lang="it-IT" b="1" dirty="0">
              <a:latin typeface="Arial Narrow"/>
              <a:cs typeface="Arial Narrow"/>
            </a:endParaRPr>
          </a:p>
        </p:txBody>
      </p:sp>
      <p:sp>
        <p:nvSpPr>
          <p:cNvPr id="3" name="Segnaposto contenuto 2"/>
          <p:cNvSpPr>
            <a:spLocks noGrp="1"/>
          </p:cNvSpPr>
          <p:nvPr>
            <p:ph idx="1"/>
          </p:nvPr>
        </p:nvSpPr>
        <p:spPr>
          <a:xfrm>
            <a:off x="167603" y="2391578"/>
            <a:ext cx="8722026" cy="1488313"/>
          </a:xfrm>
          <a:ln>
            <a:solidFill>
              <a:schemeClr val="tx2"/>
            </a:solidFill>
          </a:ln>
        </p:spPr>
        <p:txBody>
          <a:bodyPr anchor="ctr">
            <a:normAutofit/>
          </a:bodyPr>
          <a:lstStyle/>
          <a:p>
            <a:pPr marL="0" indent="0">
              <a:buNone/>
            </a:pPr>
            <a:r>
              <a:rPr lang="it-IT" dirty="0" smtClean="0">
                <a:latin typeface="Arial Narrow"/>
                <a:cs typeface="Arial Narrow"/>
              </a:rPr>
              <a:t>Ipertensione arteriosa </a:t>
            </a:r>
            <a:r>
              <a:rPr lang="it-IT" dirty="0" smtClean="0">
                <a:latin typeface="Arial Narrow"/>
                <a:cs typeface="Arial Narrow"/>
                <a:sym typeface="Wingdings" pitchFamily="2" charset="2"/>
              </a:rPr>
              <a:t> </a:t>
            </a:r>
            <a:r>
              <a:rPr lang="it-IT" dirty="0" err="1" smtClean="0">
                <a:latin typeface="Arial Narrow"/>
                <a:cs typeface="Arial Narrow"/>
                <a:sym typeface="Wingdings" pitchFamily="2" charset="2"/>
              </a:rPr>
              <a:t>Ramipril</a:t>
            </a:r>
            <a:r>
              <a:rPr lang="it-IT" dirty="0" smtClean="0">
                <a:latin typeface="Arial Narrow"/>
                <a:cs typeface="Arial Narrow"/>
                <a:sym typeface="Wingdings" pitchFamily="2" charset="2"/>
              </a:rPr>
              <a:t> 2,5 mg h 8-20</a:t>
            </a:r>
          </a:p>
          <a:p>
            <a:pPr marL="0" indent="0">
              <a:buNone/>
            </a:pPr>
            <a:r>
              <a:rPr lang="it-IT" dirty="0" smtClean="0">
                <a:latin typeface="Arial Narrow"/>
                <a:cs typeface="Arial Narrow"/>
                <a:sym typeface="Wingdings" pitchFamily="2" charset="2"/>
              </a:rPr>
              <a:t>Artrosi </a:t>
            </a:r>
            <a:r>
              <a:rPr lang="it-IT" dirty="0" err="1" smtClean="0">
                <a:latin typeface="Arial Narrow"/>
                <a:cs typeface="Arial Narrow"/>
                <a:sym typeface="Wingdings" pitchFamily="2" charset="2"/>
              </a:rPr>
              <a:t>polidistrettuale</a:t>
            </a:r>
            <a:r>
              <a:rPr lang="it-IT" dirty="0" smtClean="0">
                <a:latin typeface="Arial Narrow"/>
                <a:cs typeface="Arial Narrow"/>
                <a:sym typeface="Wingdings" pitchFamily="2" charset="2"/>
              </a:rPr>
              <a:t>  FANS al bisogno (10 </a:t>
            </a:r>
            <a:r>
              <a:rPr lang="it-IT" dirty="0" err="1" smtClean="0">
                <a:latin typeface="Arial Narrow"/>
                <a:cs typeface="Arial Narrow"/>
                <a:sym typeface="Wingdings" pitchFamily="2" charset="2"/>
              </a:rPr>
              <a:t>gg</a:t>
            </a:r>
            <a:r>
              <a:rPr lang="it-IT" dirty="0" smtClean="0">
                <a:latin typeface="Arial Narrow"/>
                <a:cs typeface="Arial Narrow"/>
                <a:sym typeface="Wingdings" pitchFamily="2" charset="2"/>
              </a:rPr>
              <a:t>/mese)</a:t>
            </a:r>
            <a:endParaRPr lang="it-IT" dirty="0" smtClean="0">
              <a:latin typeface="Arial Narrow"/>
              <a:cs typeface="Arial Narrow"/>
            </a:endParaRPr>
          </a:p>
        </p:txBody>
      </p:sp>
      <p:sp>
        <p:nvSpPr>
          <p:cNvPr id="4" name="CasellaDiTesto 3"/>
          <p:cNvSpPr txBox="1"/>
          <p:nvPr/>
        </p:nvSpPr>
        <p:spPr>
          <a:xfrm>
            <a:off x="323528" y="1554828"/>
            <a:ext cx="8208912" cy="830997"/>
          </a:xfrm>
          <a:prstGeom prst="rect">
            <a:avLst/>
          </a:prstGeom>
          <a:solidFill>
            <a:schemeClr val="bg1">
              <a:lumMod val="85000"/>
            </a:schemeClr>
          </a:solidFill>
        </p:spPr>
        <p:txBody>
          <a:bodyPr vert="horz" wrap="square" rtlCol="0" anchor="ctr">
            <a:spAutoFit/>
          </a:bodyPr>
          <a:lstStyle/>
          <a:p>
            <a:pPr algn="ctr"/>
            <a:r>
              <a:rPr lang="it-IT" sz="4800" b="1" dirty="0" smtClean="0">
                <a:solidFill>
                  <a:schemeClr val="tx2"/>
                </a:solidFill>
                <a:latin typeface="Arial Narrow"/>
                <a:cs typeface="Arial Narrow"/>
              </a:rPr>
              <a:t>Anamnesi Patologica Remota</a:t>
            </a:r>
            <a:endParaRPr lang="it-IT" sz="6000" b="1" dirty="0">
              <a:solidFill>
                <a:schemeClr val="tx2"/>
              </a:solidFill>
              <a:latin typeface="Arial Narrow"/>
              <a:cs typeface="Arial Narrow"/>
            </a:endParaRPr>
          </a:p>
        </p:txBody>
      </p:sp>
      <p:sp>
        <p:nvSpPr>
          <p:cNvPr id="5" name="CasellaDiTesto 4"/>
          <p:cNvSpPr txBox="1"/>
          <p:nvPr/>
        </p:nvSpPr>
        <p:spPr>
          <a:xfrm>
            <a:off x="323528" y="4043622"/>
            <a:ext cx="8208912" cy="830997"/>
          </a:xfrm>
          <a:prstGeom prst="rect">
            <a:avLst/>
          </a:prstGeom>
          <a:solidFill>
            <a:srgbClr val="D9D9D9"/>
          </a:solidFill>
        </p:spPr>
        <p:txBody>
          <a:bodyPr vert="horz" wrap="square" rtlCol="0" anchor="ctr">
            <a:spAutoFit/>
          </a:bodyPr>
          <a:lstStyle/>
          <a:p>
            <a:pPr algn="ctr"/>
            <a:r>
              <a:rPr lang="it-IT" sz="4800" b="1" dirty="0" smtClean="0">
                <a:solidFill>
                  <a:schemeClr val="tx2"/>
                </a:solidFill>
                <a:latin typeface="Arial Narrow"/>
                <a:cs typeface="Arial Narrow"/>
              </a:rPr>
              <a:t>Anamnesi Patologica Prossima</a:t>
            </a:r>
            <a:endParaRPr lang="it-IT" sz="4800" b="1" dirty="0">
              <a:solidFill>
                <a:schemeClr val="tx2"/>
              </a:solidFill>
              <a:latin typeface="Arial Narrow"/>
              <a:cs typeface="Arial Narrow"/>
            </a:endParaRPr>
          </a:p>
        </p:txBody>
      </p:sp>
      <p:sp>
        <p:nvSpPr>
          <p:cNvPr id="9" name="Segnaposto contenuto 2"/>
          <p:cNvSpPr txBox="1">
            <a:spLocks/>
          </p:cNvSpPr>
          <p:nvPr/>
        </p:nvSpPr>
        <p:spPr>
          <a:xfrm>
            <a:off x="167603" y="4838466"/>
            <a:ext cx="8712378" cy="1632672"/>
          </a:xfrm>
          <a:prstGeom prst="rect">
            <a:avLst/>
          </a:prstGeom>
          <a:ln>
            <a:solidFill>
              <a:schemeClr val="tx2"/>
            </a:solid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dirty="0" smtClean="0">
                <a:latin typeface="Arial Narrow"/>
                <a:cs typeface="Arial Narrow"/>
              </a:rPr>
              <a:t>Esegue il controllo annuale degli esami ematici: riscontro valori di Creatinina 1,7 mg/</a:t>
            </a:r>
            <a:r>
              <a:rPr lang="it-IT" dirty="0" err="1" smtClean="0">
                <a:latin typeface="Arial Narrow"/>
                <a:cs typeface="Arial Narrow"/>
              </a:rPr>
              <a:t>dL</a:t>
            </a:r>
            <a:r>
              <a:rPr lang="it-IT" dirty="0" smtClean="0">
                <a:latin typeface="Arial Narrow"/>
                <a:cs typeface="Arial Narrow"/>
              </a:rPr>
              <a:t> e </a:t>
            </a:r>
            <a:r>
              <a:rPr lang="it-IT" dirty="0" err="1" smtClean="0">
                <a:latin typeface="Arial Narrow"/>
                <a:cs typeface="Arial Narrow"/>
              </a:rPr>
              <a:t>Potassiemia</a:t>
            </a:r>
            <a:r>
              <a:rPr lang="it-IT" dirty="0" smtClean="0">
                <a:latin typeface="Arial Narrow"/>
                <a:cs typeface="Arial Narrow"/>
              </a:rPr>
              <a:t> 5,5 </a:t>
            </a:r>
            <a:r>
              <a:rPr lang="it-IT" dirty="0" err="1" smtClean="0">
                <a:latin typeface="Arial Narrow"/>
                <a:cs typeface="Arial Narrow"/>
              </a:rPr>
              <a:t>mEq</a:t>
            </a:r>
            <a:r>
              <a:rPr lang="it-IT" dirty="0" smtClean="0">
                <a:latin typeface="Arial Narrow"/>
                <a:cs typeface="Arial Narrow"/>
              </a:rPr>
              <a:t>/L </a:t>
            </a:r>
            <a:endParaRPr lang="it-IT" dirty="0">
              <a:latin typeface="Arial Narrow"/>
              <a:cs typeface="Arial Narrow"/>
            </a:endParaRPr>
          </a:p>
        </p:txBody>
      </p:sp>
    </p:spTree>
    <p:extLst>
      <p:ext uri="{BB962C8B-B14F-4D97-AF65-F5344CB8AC3E}">
        <p14:creationId xmlns:p14="http://schemas.microsoft.com/office/powerpoint/2010/main" val="33379378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1580374" y="1387376"/>
          <a:ext cx="6123974" cy="4824537"/>
        </p:xfrm>
        <a:graphic>
          <a:graphicData uri="http://schemas.openxmlformats.org/drawingml/2006/table">
            <a:tbl>
              <a:tblPr firstRow="1" bandRow="1">
                <a:tableStyleId>{5C22544A-7EE6-4342-B048-85BDC9FD1C3A}</a:tableStyleId>
              </a:tblPr>
              <a:tblGrid>
                <a:gridCol w="1202526"/>
                <a:gridCol w="1202526"/>
                <a:gridCol w="1202526"/>
                <a:gridCol w="1202526"/>
                <a:gridCol w="1313870"/>
              </a:tblGrid>
              <a:tr h="1030653">
                <a:tc>
                  <a:txBody>
                    <a:bodyPr/>
                    <a:lstStyle/>
                    <a:p>
                      <a:pPr algn="ctr"/>
                      <a:r>
                        <a:rPr lang="it-IT" dirty="0" smtClean="0"/>
                        <a:t>Categoria</a:t>
                      </a:r>
                      <a:endParaRPr lang="it-IT" dirty="0"/>
                    </a:p>
                  </a:txBody>
                  <a:tcPr marL="68580" marR="68580"/>
                </a:tc>
                <a:tc>
                  <a:txBody>
                    <a:bodyPr/>
                    <a:lstStyle/>
                    <a:p>
                      <a:pPr algn="ctr"/>
                      <a:r>
                        <a:rPr lang="it-IT" sz="1600" dirty="0" smtClean="0"/>
                        <a:t>U-albumina / creatinina</a:t>
                      </a:r>
                    </a:p>
                    <a:p>
                      <a:pPr algn="ctr"/>
                      <a:r>
                        <a:rPr lang="it-IT" sz="1600" dirty="0" smtClean="0"/>
                        <a:t>mg/g</a:t>
                      </a:r>
                      <a:endParaRPr lang="it-IT" sz="1600" dirty="0"/>
                    </a:p>
                  </a:txBody>
                  <a:tcPr marL="68580" marR="68580"/>
                </a:tc>
                <a:tc>
                  <a:txBody>
                    <a:bodyPr/>
                    <a:lstStyle/>
                    <a:p>
                      <a:pPr algn="ctr"/>
                      <a:r>
                        <a:rPr lang="it-IT" sz="1600" dirty="0" smtClean="0"/>
                        <a:t>U-albumina / creatinina</a:t>
                      </a:r>
                    </a:p>
                    <a:p>
                      <a:pPr algn="ctr"/>
                      <a:r>
                        <a:rPr lang="it-IT" sz="1600" dirty="0" smtClean="0"/>
                        <a:t>mg/</a:t>
                      </a:r>
                      <a:r>
                        <a:rPr lang="it-IT" sz="1600" dirty="0" err="1" smtClean="0"/>
                        <a:t>mmol</a:t>
                      </a:r>
                      <a:endParaRPr lang="it-IT" sz="1600" dirty="0"/>
                    </a:p>
                  </a:txBody>
                  <a:tcPr marL="68580" marR="68580"/>
                </a:tc>
                <a:tc>
                  <a:txBody>
                    <a:bodyPr/>
                    <a:lstStyle/>
                    <a:p>
                      <a:pPr algn="ctr"/>
                      <a:r>
                        <a:rPr lang="it-IT" sz="1600" dirty="0" smtClean="0"/>
                        <a:t>U-albumina</a:t>
                      </a:r>
                    </a:p>
                    <a:p>
                      <a:pPr algn="ctr"/>
                      <a:r>
                        <a:rPr lang="it-IT" sz="1600" dirty="0" smtClean="0"/>
                        <a:t>mg/24h</a:t>
                      </a:r>
                      <a:endParaRPr lang="it-IT" sz="1600" dirty="0"/>
                    </a:p>
                  </a:txBody>
                  <a:tcPr marL="68580" marR="68580"/>
                </a:tc>
                <a:tc>
                  <a:txBody>
                    <a:bodyPr/>
                    <a:lstStyle/>
                    <a:p>
                      <a:endParaRPr lang="it-IT" dirty="0"/>
                    </a:p>
                  </a:txBody>
                  <a:tcPr marL="68580" marR="68580"/>
                </a:tc>
              </a:tr>
              <a:tr h="1264628">
                <a:tc>
                  <a:txBody>
                    <a:bodyPr/>
                    <a:lstStyle/>
                    <a:p>
                      <a:r>
                        <a:rPr lang="it-IT" sz="3200" dirty="0" smtClean="0">
                          <a:solidFill>
                            <a:srgbClr val="002060"/>
                          </a:solidFill>
                        </a:rPr>
                        <a:t>A1</a:t>
                      </a:r>
                      <a:endParaRPr lang="it-IT" sz="3200" dirty="0">
                        <a:solidFill>
                          <a:srgbClr val="002060"/>
                        </a:solidFill>
                      </a:endParaRPr>
                    </a:p>
                  </a:txBody>
                  <a:tcPr marL="68580" marR="68580"/>
                </a:tc>
                <a:tc>
                  <a:txBody>
                    <a:bodyPr/>
                    <a:lstStyle/>
                    <a:p>
                      <a:pPr algn="ctr"/>
                      <a:r>
                        <a:rPr lang="it-IT" sz="3200" dirty="0" smtClean="0">
                          <a:solidFill>
                            <a:srgbClr val="002060"/>
                          </a:solidFill>
                        </a:rPr>
                        <a:t>&lt;30</a:t>
                      </a:r>
                      <a:endParaRPr lang="it-IT" sz="3200" dirty="0">
                        <a:solidFill>
                          <a:srgbClr val="002060"/>
                        </a:solidFill>
                      </a:endParaRPr>
                    </a:p>
                  </a:txBody>
                  <a:tcPr marL="68580" marR="68580"/>
                </a:tc>
                <a:tc>
                  <a:txBody>
                    <a:bodyPr/>
                    <a:lstStyle/>
                    <a:p>
                      <a:pPr algn="ctr"/>
                      <a:r>
                        <a:rPr lang="it-IT" sz="3200" dirty="0" smtClean="0">
                          <a:solidFill>
                            <a:srgbClr val="002060"/>
                          </a:solidFill>
                        </a:rPr>
                        <a:t>&lt;3</a:t>
                      </a:r>
                      <a:endParaRPr lang="it-IT" sz="3200" dirty="0">
                        <a:solidFill>
                          <a:srgbClr val="002060"/>
                        </a:solidFill>
                      </a:endParaRPr>
                    </a:p>
                  </a:txBody>
                  <a:tcPr marL="68580" marR="68580"/>
                </a:tc>
                <a:tc>
                  <a:txBody>
                    <a:bodyPr/>
                    <a:lstStyle/>
                    <a:p>
                      <a:pPr algn="ctr"/>
                      <a:r>
                        <a:rPr lang="it-IT" sz="3200" dirty="0" smtClean="0">
                          <a:solidFill>
                            <a:srgbClr val="002060"/>
                          </a:solidFill>
                        </a:rPr>
                        <a:t>&lt;30</a:t>
                      </a:r>
                      <a:endParaRPr lang="it-IT" sz="3200" dirty="0">
                        <a:solidFill>
                          <a:srgbClr val="002060"/>
                        </a:solidFill>
                      </a:endParaRPr>
                    </a:p>
                  </a:txBody>
                  <a:tcPr marL="68580" marR="68580"/>
                </a:tc>
                <a:tc>
                  <a:txBody>
                    <a:bodyPr/>
                    <a:lstStyle/>
                    <a:p>
                      <a:r>
                        <a:rPr lang="it-IT" dirty="0" smtClean="0">
                          <a:solidFill>
                            <a:srgbClr val="002060"/>
                          </a:solidFill>
                        </a:rPr>
                        <a:t>Normale</a:t>
                      </a:r>
                      <a:r>
                        <a:rPr lang="it-IT" baseline="0" dirty="0" smtClean="0">
                          <a:solidFill>
                            <a:srgbClr val="002060"/>
                          </a:solidFill>
                        </a:rPr>
                        <a:t> o lievemente aumentata</a:t>
                      </a:r>
                      <a:endParaRPr lang="it-IT" dirty="0">
                        <a:solidFill>
                          <a:srgbClr val="002060"/>
                        </a:solidFill>
                      </a:endParaRPr>
                    </a:p>
                  </a:txBody>
                  <a:tcPr marL="68580" marR="68580"/>
                </a:tc>
              </a:tr>
              <a:tr h="1264628">
                <a:tc>
                  <a:txBody>
                    <a:bodyPr/>
                    <a:lstStyle/>
                    <a:p>
                      <a:r>
                        <a:rPr lang="it-IT" sz="3200" dirty="0" smtClean="0">
                          <a:solidFill>
                            <a:srgbClr val="002060"/>
                          </a:solidFill>
                        </a:rPr>
                        <a:t>A2</a:t>
                      </a:r>
                      <a:endParaRPr lang="it-IT" sz="3200" dirty="0">
                        <a:solidFill>
                          <a:srgbClr val="002060"/>
                        </a:solidFill>
                      </a:endParaRPr>
                    </a:p>
                  </a:txBody>
                  <a:tcPr marL="68580" marR="68580"/>
                </a:tc>
                <a:tc>
                  <a:txBody>
                    <a:bodyPr/>
                    <a:lstStyle/>
                    <a:p>
                      <a:pPr algn="ctr"/>
                      <a:r>
                        <a:rPr lang="it-IT" sz="3200" dirty="0" smtClean="0">
                          <a:solidFill>
                            <a:srgbClr val="002060"/>
                          </a:solidFill>
                        </a:rPr>
                        <a:t>30 - 300</a:t>
                      </a:r>
                      <a:endParaRPr lang="it-IT" sz="3200" dirty="0">
                        <a:solidFill>
                          <a:srgbClr val="002060"/>
                        </a:solidFill>
                      </a:endParaRPr>
                    </a:p>
                  </a:txBody>
                  <a:tcPr marL="68580" marR="68580"/>
                </a:tc>
                <a:tc>
                  <a:txBody>
                    <a:bodyPr/>
                    <a:lstStyle/>
                    <a:p>
                      <a:pPr algn="ctr"/>
                      <a:r>
                        <a:rPr lang="it-IT" sz="3200" dirty="0" smtClean="0">
                          <a:solidFill>
                            <a:srgbClr val="002060"/>
                          </a:solidFill>
                        </a:rPr>
                        <a:t>3 – 30</a:t>
                      </a:r>
                      <a:endParaRPr lang="it-IT" sz="3200" dirty="0">
                        <a:solidFill>
                          <a:srgbClr val="002060"/>
                        </a:solidFill>
                      </a:endParaRPr>
                    </a:p>
                  </a:txBody>
                  <a:tcPr marL="68580" marR="68580"/>
                </a:tc>
                <a:tc>
                  <a:txBody>
                    <a:bodyPr/>
                    <a:lstStyle/>
                    <a:p>
                      <a:pPr algn="ctr"/>
                      <a:r>
                        <a:rPr lang="it-IT" sz="3200" dirty="0" smtClean="0">
                          <a:solidFill>
                            <a:srgbClr val="002060"/>
                          </a:solidFill>
                        </a:rPr>
                        <a:t>30 - 300</a:t>
                      </a:r>
                      <a:endParaRPr lang="it-IT" sz="3200" dirty="0">
                        <a:solidFill>
                          <a:srgbClr val="002060"/>
                        </a:solidFill>
                      </a:endParaRPr>
                    </a:p>
                  </a:txBody>
                  <a:tcPr marL="68580" marR="68580"/>
                </a:tc>
                <a:tc>
                  <a:txBody>
                    <a:bodyPr/>
                    <a:lstStyle/>
                    <a:p>
                      <a:r>
                        <a:rPr lang="it-IT" dirty="0" smtClean="0">
                          <a:solidFill>
                            <a:srgbClr val="002060"/>
                          </a:solidFill>
                        </a:rPr>
                        <a:t>Moderatamente aumentata</a:t>
                      </a:r>
                      <a:endParaRPr lang="it-IT" dirty="0">
                        <a:solidFill>
                          <a:srgbClr val="002060"/>
                        </a:solidFill>
                      </a:endParaRPr>
                    </a:p>
                  </a:txBody>
                  <a:tcPr marL="68580" marR="68580"/>
                </a:tc>
              </a:tr>
              <a:tr h="1264628">
                <a:tc>
                  <a:txBody>
                    <a:bodyPr/>
                    <a:lstStyle/>
                    <a:p>
                      <a:r>
                        <a:rPr lang="it-IT" sz="3200" dirty="0" smtClean="0">
                          <a:solidFill>
                            <a:srgbClr val="002060"/>
                          </a:solidFill>
                        </a:rPr>
                        <a:t>A3</a:t>
                      </a:r>
                      <a:endParaRPr lang="it-IT" sz="3200" dirty="0">
                        <a:solidFill>
                          <a:srgbClr val="002060"/>
                        </a:solidFill>
                      </a:endParaRPr>
                    </a:p>
                  </a:txBody>
                  <a:tcPr marL="68580" marR="68580"/>
                </a:tc>
                <a:tc>
                  <a:txBody>
                    <a:bodyPr/>
                    <a:lstStyle/>
                    <a:p>
                      <a:pPr algn="ctr"/>
                      <a:r>
                        <a:rPr lang="it-IT" sz="3200" dirty="0" smtClean="0">
                          <a:solidFill>
                            <a:srgbClr val="002060"/>
                          </a:solidFill>
                        </a:rPr>
                        <a:t>&gt;300</a:t>
                      </a:r>
                      <a:endParaRPr lang="it-IT" sz="3200" dirty="0">
                        <a:solidFill>
                          <a:srgbClr val="002060"/>
                        </a:solidFill>
                      </a:endParaRPr>
                    </a:p>
                  </a:txBody>
                  <a:tcPr marL="68580" marR="68580"/>
                </a:tc>
                <a:tc>
                  <a:txBody>
                    <a:bodyPr/>
                    <a:lstStyle/>
                    <a:p>
                      <a:pPr algn="ctr"/>
                      <a:r>
                        <a:rPr lang="it-IT" sz="3200" dirty="0" smtClean="0">
                          <a:solidFill>
                            <a:srgbClr val="002060"/>
                          </a:solidFill>
                        </a:rPr>
                        <a:t>&gt;30</a:t>
                      </a:r>
                      <a:endParaRPr lang="it-IT" sz="3200" dirty="0">
                        <a:solidFill>
                          <a:srgbClr val="002060"/>
                        </a:solidFill>
                      </a:endParaRPr>
                    </a:p>
                  </a:txBody>
                  <a:tcPr marL="68580" marR="68580"/>
                </a:tc>
                <a:tc>
                  <a:txBody>
                    <a:bodyPr/>
                    <a:lstStyle/>
                    <a:p>
                      <a:pPr algn="ctr"/>
                      <a:r>
                        <a:rPr lang="it-IT" sz="3200" dirty="0" smtClean="0">
                          <a:solidFill>
                            <a:srgbClr val="002060"/>
                          </a:solidFill>
                        </a:rPr>
                        <a:t>&gt;300</a:t>
                      </a:r>
                      <a:endParaRPr lang="it-IT" sz="3200" dirty="0">
                        <a:solidFill>
                          <a:srgbClr val="002060"/>
                        </a:solidFill>
                      </a:endParaRPr>
                    </a:p>
                  </a:txBody>
                  <a:tcPr marL="68580" marR="68580"/>
                </a:tc>
                <a:tc>
                  <a:txBody>
                    <a:bodyPr/>
                    <a:lstStyle/>
                    <a:p>
                      <a:r>
                        <a:rPr lang="it-IT" dirty="0" smtClean="0">
                          <a:solidFill>
                            <a:srgbClr val="002060"/>
                          </a:solidFill>
                        </a:rPr>
                        <a:t>Severamente aumentata</a:t>
                      </a:r>
                      <a:endParaRPr lang="it-IT" dirty="0">
                        <a:solidFill>
                          <a:srgbClr val="002060"/>
                        </a:solidFill>
                      </a:endParaRPr>
                    </a:p>
                  </a:txBody>
                  <a:tcPr marL="68580" marR="68580"/>
                </a:tc>
              </a:tr>
            </a:tbl>
          </a:graphicData>
        </a:graphic>
      </p:graphicFrame>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2180" y="18704"/>
            <a:ext cx="871538" cy="135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2303748" y="260648"/>
            <a:ext cx="5508612" cy="1077218"/>
          </a:xfrm>
          <a:prstGeom prst="rect">
            <a:avLst/>
          </a:prstGeom>
          <a:noFill/>
        </p:spPr>
        <p:txBody>
          <a:bodyPr wrap="square" rtlCol="0">
            <a:spAutoFit/>
          </a:bodyPr>
          <a:lstStyle/>
          <a:p>
            <a:pPr algn="ctr"/>
            <a:r>
              <a:rPr lang="it-IT" sz="3200" b="1" dirty="0">
                <a:solidFill>
                  <a:srgbClr val="FF0000"/>
                </a:solidFill>
              </a:rPr>
              <a:t>MARCATORE DI DANNO RENALE ALBUMINURIA</a:t>
            </a:r>
          </a:p>
        </p:txBody>
      </p:sp>
    </p:spTree>
    <p:extLst>
      <p:ext uri="{BB962C8B-B14F-4D97-AF65-F5344CB8AC3E}">
        <p14:creationId xmlns:p14="http://schemas.microsoft.com/office/powerpoint/2010/main" val="1623476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647" y="1340798"/>
            <a:ext cx="6383756" cy="327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2201260" y="2069713"/>
            <a:ext cx="4752528" cy="3170099"/>
          </a:xfrm>
          <a:prstGeom prst="rect">
            <a:avLst/>
          </a:prstGeom>
          <a:solidFill>
            <a:schemeClr val="tx2"/>
          </a:solidFill>
          <a:ln>
            <a:solidFill>
              <a:srgbClr val="FF0000"/>
            </a:solidFill>
          </a:ln>
        </p:spPr>
        <p:txBody>
          <a:bodyPr wrap="square">
            <a:spAutoFit/>
          </a:bodyPr>
          <a:lstStyle/>
          <a:p>
            <a:pPr marL="285750" indent="-285750">
              <a:buFont typeface="Wingdings" pitchFamily="2" charset="2"/>
              <a:buChar char="Ø"/>
            </a:pPr>
            <a:r>
              <a:rPr lang="it-IT" sz="2000" b="1" dirty="0">
                <a:solidFill>
                  <a:prstClr val="white"/>
                </a:solidFill>
              </a:rPr>
              <a:t>Un risultato positivo con strisce reattive va confermato con dosaggio quantitativo</a:t>
            </a:r>
          </a:p>
          <a:p>
            <a:pPr marL="285750" indent="-285750">
              <a:buFont typeface="Wingdings" pitchFamily="2" charset="2"/>
              <a:buChar char="Ø"/>
            </a:pPr>
            <a:endParaRPr lang="it-IT" sz="2000" b="1" dirty="0">
              <a:solidFill>
                <a:prstClr val="white"/>
              </a:solidFill>
            </a:endParaRPr>
          </a:p>
          <a:p>
            <a:pPr marL="285750" indent="-285750">
              <a:buFont typeface="Wingdings" pitchFamily="2" charset="2"/>
              <a:buChar char="Ø"/>
            </a:pPr>
            <a:r>
              <a:rPr lang="it-IT" sz="2000" b="1" dirty="0">
                <a:solidFill>
                  <a:prstClr val="white"/>
                </a:solidFill>
              </a:rPr>
              <a:t>Un risultato positivo quantitativo su urine spot va confermato sul primo campione del mattino</a:t>
            </a:r>
          </a:p>
          <a:p>
            <a:pPr marL="285750" indent="-285750">
              <a:buFont typeface="Wingdings" pitchFamily="2" charset="2"/>
              <a:buChar char="Ø"/>
            </a:pPr>
            <a:endParaRPr lang="it-IT" sz="2000" b="1" dirty="0">
              <a:solidFill>
                <a:prstClr val="white"/>
              </a:solidFill>
            </a:endParaRPr>
          </a:p>
          <a:p>
            <a:pPr marL="285750" indent="-285750">
              <a:buFont typeface="Wingdings" pitchFamily="2" charset="2"/>
              <a:buChar char="Ø"/>
            </a:pPr>
            <a:r>
              <a:rPr lang="it-IT" sz="2000" b="1" dirty="0">
                <a:solidFill>
                  <a:prstClr val="white"/>
                </a:solidFill>
              </a:rPr>
              <a:t>Almeno due campioni per elevata variabilità biologica</a:t>
            </a:r>
          </a:p>
        </p:txBody>
      </p:sp>
    </p:spTree>
    <p:extLst>
      <p:ext uri="{BB962C8B-B14F-4D97-AF65-F5344CB8AC3E}">
        <p14:creationId xmlns:p14="http://schemas.microsoft.com/office/powerpoint/2010/main" val="28766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5" y="446858"/>
            <a:ext cx="5886654" cy="5804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652" y="332656"/>
            <a:ext cx="16201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6516216" y="4643857"/>
            <a:ext cx="810090" cy="646331"/>
          </a:xfrm>
          <a:prstGeom prst="rect">
            <a:avLst/>
          </a:prstGeom>
          <a:noFill/>
        </p:spPr>
        <p:txBody>
          <a:bodyPr wrap="square" rtlCol="0">
            <a:spAutoFit/>
          </a:bodyPr>
          <a:lstStyle/>
          <a:p>
            <a:pPr algn="ctr"/>
            <a:r>
              <a:rPr lang="it-IT" b="1" dirty="0">
                <a:solidFill>
                  <a:srgbClr val="002060"/>
                </a:solidFill>
              </a:rPr>
              <a:t>22/2/14</a:t>
            </a:r>
          </a:p>
        </p:txBody>
      </p:sp>
      <p:sp>
        <p:nvSpPr>
          <p:cNvPr id="9" name="CasellaDiTesto 8"/>
          <p:cNvSpPr txBox="1"/>
          <p:nvPr/>
        </p:nvSpPr>
        <p:spPr>
          <a:xfrm>
            <a:off x="5652120" y="4077085"/>
            <a:ext cx="810090" cy="646331"/>
          </a:xfrm>
          <a:prstGeom prst="rect">
            <a:avLst/>
          </a:prstGeom>
          <a:noFill/>
        </p:spPr>
        <p:txBody>
          <a:bodyPr wrap="square" rtlCol="0">
            <a:spAutoFit/>
          </a:bodyPr>
          <a:lstStyle/>
          <a:p>
            <a:pPr algn="ctr"/>
            <a:r>
              <a:rPr lang="it-IT" b="1" dirty="0">
                <a:solidFill>
                  <a:srgbClr val="002060"/>
                </a:solidFill>
              </a:rPr>
              <a:t>12/1/13</a:t>
            </a:r>
          </a:p>
        </p:txBody>
      </p:sp>
    </p:spTree>
    <p:extLst>
      <p:ext uri="{BB962C8B-B14F-4D97-AF65-F5344CB8AC3E}">
        <p14:creationId xmlns:p14="http://schemas.microsoft.com/office/powerpoint/2010/main" val="1048122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1943100" y="304802"/>
            <a:ext cx="56578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eaLnBrk="0" hangingPunct="0">
              <a:defRPr sz="2400">
                <a:solidFill>
                  <a:schemeClr val="tx1"/>
                </a:solidFill>
                <a:latin typeface="Times New Roman" panose="02020603050405020304" pitchFamily="18" charset="0"/>
              </a:defRPr>
            </a:lvl4pPr>
            <a:lvl5pPr eaLnBrk="0" hangingPunct="0">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4400" b="1">
                <a:solidFill>
                  <a:srgbClr val="00FF00"/>
                </a:solidFill>
                <a:effectLst>
                  <a:outerShdw blurRad="38100" dist="38100" dir="2700000" algn="tl">
                    <a:srgbClr val="000000"/>
                  </a:outerShdw>
                </a:effectLst>
                <a:latin typeface="Tahoma" panose="020B0604030504040204" pitchFamily="34" charset="0"/>
              </a:rPr>
              <a:t>Esame chimico</a:t>
            </a:r>
          </a:p>
        </p:txBody>
      </p:sp>
      <p:pic>
        <p:nvPicPr>
          <p:cNvPr id="135173" name="Picture 5" descr="Chim_ur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8900" y="1827239"/>
            <a:ext cx="5029200" cy="503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9110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subTitle" idx="1"/>
          </p:nvPr>
        </p:nvSpPr>
        <p:spPr>
          <a:xfrm>
            <a:off x="141194" y="514368"/>
            <a:ext cx="8824632" cy="7349704"/>
          </a:xfrm>
        </p:spPr>
        <p:txBody>
          <a:bodyPr wrap="square">
            <a:spAutoFit/>
          </a:bodyPr>
          <a:lstStyle/>
          <a:p>
            <a:pPr algn="just">
              <a:lnSpc>
                <a:spcPct val="110000"/>
              </a:lnSpc>
              <a:tabLst>
                <a:tab pos="571500" algn="l"/>
              </a:tabLst>
            </a:pPr>
            <a:r>
              <a:rPr lang="en-US" altLang="it-IT" sz="1800" b="1">
                <a:solidFill>
                  <a:srgbClr val="002060"/>
                </a:solidFill>
                <a:latin typeface="New York" charset="0"/>
              </a:rPr>
              <a:t>Comprende una serie di indagini qualitative e semiquantitative in grado di fornire indicazioni sulla presenza di lesioni non solo interessanti il rene, ma anche altri organi o sistemi metabolici.</a:t>
            </a:r>
          </a:p>
          <a:p>
            <a:pPr marL="342900" indent="-342900" algn="just">
              <a:lnSpc>
                <a:spcPct val="110000"/>
              </a:lnSpc>
              <a:tabLst>
                <a:tab pos="571500" algn="l"/>
              </a:tabLst>
            </a:pPr>
            <a:r>
              <a:rPr lang="en-US" altLang="it-IT" sz="1800" b="1" smtClean="0">
                <a:solidFill>
                  <a:srgbClr val="002060"/>
                </a:solidFill>
                <a:latin typeface="New York" charset="0"/>
              </a:rPr>
              <a:t>Si </a:t>
            </a:r>
            <a:r>
              <a:rPr lang="en-US" altLang="it-IT" sz="1800" b="1">
                <a:solidFill>
                  <a:srgbClr val="002060"/>
                </a:solidFill>
                <a:latin typeface="New York" charset="0"/>
              </a:rPr>
              <a:t>effettua sulle urine del primo mattino emesse da non più di due ore, pena il loro deterioramento.</a:t>
            </a:r>
          </a:p>
          <a:p>
            <a:pPr marL="342900" indent="-342900" algn="just">
              <a:lnSpc>
                <a:spcPct val="110000"/>
              </a:lnSpc>
              <a:tabLst>
                <a:tab pos="571500" algn="l"/>
              </a:tabLst>
            </a:pPr>
            <a:r>
              <a:rPr lang="en-US" altLang="it-IT" sz="1800" b="1" smtClean="0">
                <a:solidFill>
                  <a:srgbClr val="002060"/>
                </a:solidFill>
                <a:latin typeface="New York" charset="0"/>
              </a:rPr>
              <a:t>Comprende</a:t>
            </a:r>
            <a:r>
              <a:rPr lang="en-US" altLang="it-IT" sz="1800" b="1">
                <a:solidFill>
                  <a:srgbClr val="002060"/>
                </a:solidFill>
                <a:latin typeface="New York" charset="0"/>
              </a:rPr>
              <a:t>:</a:t>
            </a:r>
          </a:p>
          <a:p>
            <a:pPr marL="342900" indent="-342900" algn="just">
              <a:lnSpc>
                <a:spcPct val="110000"/>
              </a:lnSpc>
              <a:tabLst>
                <a:tab pos="571500" algn="l"/>
              </a:tabLst>
            </a:pPr>
            <a:endParaRPr lang="en-US" altLang="it-IT" sz="1800" b="1">
              <a:solidFill>
                <a:srgbClr val="002060"/>
              </a:solidFill>
              <a:latin typeface="New York" charset="0"/>
            </a:endParaRPr>
          </a:p>
          <a:p>
            <a:pPr marL="342900" indent="-342900" algn="just">
              <a:lnSpc>
                <a:spcPct val="110000"/>
              </a:lnSpc>
              <a:buClr>
                <a:schemeClr val="tx1"/>
              </a:buClr>
              <a:buFontTx/>
              <a:buAutoNum type="arabicParenR"/>
              <a:tabLst>
                <a:tab pos="571500" algn="l"/>
              </a:tabLst>
            </a:pPr>
            <a:r>
              <a:rPr lang="en-US" altLang="it-IT" sz="1800" b="1">
                <a:solidFill>
                  <a:srgbClr val="FF0000"/>
                </a:solidFill>
                <a:latin typeface="New York" charset="0"/>
              </a:rPr>
              <a:t>ESAME FISICO</a:t>
            </a:r>
            <a:r>
              <a:rPr lang="en-US" altLang="it-IT" sz="1800" b="1">
                <a:solidFill>
                  <a:srgbClr val="002060"/>
                </a:solidFill>
                <a:latin typeface="New York" charset="0"/>
              </a:rPr>
              <a:t>:</a:t>
            </a:r>
          </a:p>
          <a:p>
            <a:pPr marL="342900" indent="-342900" algn="just">
              <a:lnSpc>
                <a:spcPct val="110000"/>
              </a:lnSpc>
              <a:tabLst>
                <a:tab pos="571500" algn="l"/>
              </a:tabLst>
            </a:pPr>
            <a:endParaRPr lang="en-US" altLang="it-IT" sz="1800" b="1">
              <a:solidFill>
                <a:srgbClr val="002060"/>
              </a:solidFill>
              <a:latin typeface="New York" charset="0"/>
            </a:endParaRPr>
          </a:p>
          <a:p>
            <a:pPr marL="428625" lvl="1" indent="-285750" algn="just">
              <a:lnSpc>
                <a:spcPct val="110000"/>
              </a:lnSpc>
              <a:buFont typeface="Arial" panose="020B0604020202020204" pitchFamily="34" charset="0"/>
              <a:buChar char="-"/>
              <a:tabLst>
                <a:tab pos="571500" algn="l"/>
              </a:tabLst>
            </a:pPr>
            <a:r>
              <a:rPr lang="en-US" altLang="it-IT" sz="1800" b="1">
                <a:solidFill>
                  <a:srgbClr val="002060"/>
                </a:solidFill>
                <a:latin typeface="New York" charset="0"/>
              </a:rPr>
              <a:t>ASPETTO: va da limpido a sublimpido, leggermente torbido, torbido, molto torbido, a seconda della presenza di elementi che verranno poi identificati nel corso dell’esame microscopico.</a:t>
            </a:r>
            <a:endParaRPr lang="en-US" altLang="it-IT" sz="1800">
              <a:solidFill>
                <a:srgbClr val="002060"/>
              </a:solidFill>
              <a:latin typeface="Times" panose="02020603050405020304" pitchFamily="18" charset="0"/>
            </a:endParaRPr>
          </a:p>
          <a:p>
            <a:pPr marL="428625" lvl="1" indent="-285750" algn="just">
              <a:lnSpc>
                <a:spcPct val="110000"/>
              </a:lnSpc>
              <a:tabLst>
                <a:tab pos="571500" algn="l"/>
              </a:tabLst>
            </a:pPr>
            <a:endParaRPr lang="en-US" altLang="it-IT" sz="1800">
              <a:solidFill>
                <a:srgbClr val="002060"/>
              </a:solidFill>
              <a:latin typeface="Times" panose="02020603050405020304" pitchFamily="18" charset="0"/>
            </a:endParaRPr>
          </a:p>
          <a:p>
            <a:pPr marL="428625" lvl="1" indent="-285750" algn="just">
              <a:lnSpc>
                <a:spcPct val="110000"/>
              </a:lnSpc>
              <a:buFont typeface="Arial" panose="020B0604020202020204" pitchFamily="34" charset="0"/>
              <a:buChar char="-"/>
              <a:tabLst>
                <a:tab pos="571500" algn="l"/>
              </a:tabLst>
            </a:pPr>
            <a:r>
              <a:rPr lang="en-US" altLang="it-IT" sz="1800" b="1">
                <a:solidFill>
                  <a:srgbClr val="002060"/>
                </a:solidFill>
                <a:latin typeface="New York" charset="0"/>
              </a:rPr>
              <a:t>COLORE: può essere giallo paglierino (urina normale), più o meno intenso a seconda della concentrazione dei soluti; oppure può essere da giallo oro a marsala (presenza di urobilinogeno e/o bilirubina), rosso limpido (presenza di emoglobina o mioglobina, oppure porfirine), “lavatura di carne” (presenza di sangue) o incolore (urine diluite, come nel diabete insipido).</a:t>
            </a:r>
            <a:endParaRPr lang="en-US" altLang="it-IT" sz="1800">
              <a:solidFill>
                <a:srgbClr val="002060"/>
              </a:solidFill>
              <a:latin typeface="Times" panose="02020603050405020304" pitchFamily="18" charset="0"/>
            </a:endParaRPr>
          </a:p>
          <a:p>
            <a:pPr marL="428625" lvl="1" indent="-285750" algn="just">
              <a:lnSpc>
                <a:spcPct val="110000"/>
              </a:lnSpc>
              <a:tabLst>
                <a:tab pos="571500" algn="l"/>
              </a:tabLst>
            </a:pPr>
            <a:endParaRPr lang="en-US" altLang="it-IT" sz="1800">
              <a:solidFill>
                <a:srgbClr val="002060"/>
              </a:solidFill>
              <a:latin typeface="Times" panose="02020603050405020304" pitchFamily="18" charset="0"/>
            </a:endParaRPr>
          </a:p>
          <a:p>
            <a:pPr marL="428625" lvl="1" indent="-285750" algn="just">
              <a:lnSpc>
                <a:spcPct val="110000"/>
              </a:lnSpc>
              <a:buFont typeface="Arial" panose="020B0604020202020204" pitchFamily="34" charset="0"/>
              <a:buChar char="-"/>
              <a:tabLst>
                <a:tab pos="571500" algn="l"/>
              </a:tabLst>
            </a:pPr>
            <a:r>
              <a:rPr lang="en-US" altLang="it-IT" sz="1800" b="1">
                <a:solidFill>
                  <a:srgbClr val="002060"/>
                </a:solidFill>
                <a:latin typeface="New York" charset="0"/>
              </a:rPr>
              <a:t>PESO SPECIFICO: è indice di funzionalità del sistema di concentrazione e diluizione.</a:t>
            </a:r>
          </a:p>
        </p:txBody>
      </p:sp>
      <p:sp>
        <p:nvSpPr>
          <p:cNvPr id="5" name="Rettangolo 4"/>
          <p:cNvSpPr/>
          <p:nvPr/>
        </p:nvSpPr>
        <p:spPr>
          <a:xfrm>
            <a:off x="3347493" y="0"/>
            <a:ext cx="3216073" cy="523220"/>
          </a:xfrm>
          <a:prstGeom prst="rect">
            <a:avLst/>
          </a:prstGeom>
        </p:spPr>
        <p:txBody>
          <a:bodyPr wrap="none">
            <a:spAutoFit/>
          </a:bodyPr>
          <a:lstStyle/>
          <a:p>
            <a:pPr algn="ctr"/>
            <a:r>
              <a:rPr lang="it-IT" altLang="it-IT" sz="2800" b="1" smtClean="0">
                <a:solidFill>
                  <a:srgbClr val="FF0000"/>
                </a:solidFill>
              </a:rPr>
              <a:t>ESAME DELLE URINE</a:t>
            </a:r>
            <a:endParaRPr lang="it-IT" altLang="it-IT" sz="2800" b="1" dirty="0">
              <a:solidFill>
                <a:srgbClr val="FF0000"/>
              </a:solidFill>
            </a:endParaRPr>
          </a:p>
        </p:txBody>
      </p:sp>
    </p:spTree>
    <p:custDataLst>
      <p:tags r:id="rId1"/>
    </p:custDataLst>
    <p:extLst>
      <p:ext uri="{BB962C8B-B14F-4D97-AF65-F5344CB8AC3E}">
        <p14:creationId xmlns:p14="http://schemas.microsoft.com/office/powerpoint/2010/main" val="1762654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10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additive="base">
                                        <p:cTn id="13" dur="1000" fill="hold"/>
                                        <p:tgtEl>
                                          <p:spTgt spid="105475">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anim calcmode="lin" valueType="num">
                                      <p:cBhvr additive="base">
                                        <p:cTn id="19" dur="1000" fill="hold"/>
                                        <p:tgtEl>
                                          <p:spTgt spid="105475">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105475">
                                            <p:txEl>
                                              <p:pRg st="4" end="4"/>
                                            </p:txEl>
                                          </p:spTgt>
                                        </p:tgtEl>
                                        <p:attrNameLst>
                                          <p:attrName>style.visibility</p:attrName>
                                        </p:attrNameLst>
                                      </p:cBhvr>
                                      <p:to>
                                        <p:strVal val="visible"/>
                                      </p:to>
                                    </p:set>
                                    <p:anim calcmode="lin" valueType="num">
                                      <p:cBhvr additive="base">
                                        <p:cTn id="25" dur="1000" fill="hold"/>
                                        <p:tgtEl>
                                          <p:spTgt spid="105475">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054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105475">
                                            <p:txEl>
                                              <p:pRg st="6" end="6"/>
                                            </p:txEl>
                                          </p:spTgt>
                                        </p:tgtEl>
                                        <p:attrNameLst>
                                          <p:attrName>style.visibility</p:attrName>
                                        </p:attrNameLst>
                                      </p:cBhvr>
                                      <p:to>
                                        <p:strVal val="visible"/>
                                      </p:to>
                                    </p:set>
                                    <p:anim calcmode="lin" valueType="num">
                                      <p:cBhvr additive="base">
                                        <p:cTn id="31" dur="1000" fill="hold"/>
                                        <p:tgtEl>
                                          <p:spTgt spid="105475">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054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105475">
                                            <p:txEl>
                                              <p:pRg st="8" end="8"/>
                                            </p:txEl>
                                          </p:spTgt>
                                        </p:tgtEl>
                                        <p:attrNameLst>
                                          <p:attrName>style.visibility</p:attrName>
                                        </p:attrNameLst>
                                      </p:cBhvr>
                                      <p:to>
                                        <p:strVal val="visible"/>
                                      </p:to>
                                    </p:set>
                                    <p:anim calcmode="lin" valueType="num">
                                      <p:cBhvr additive="base">
                                        <p:cTn id="37" dur="1000" fill="hold"/>
                                        <p:tgtEl>
                                          <p:spTgt spid="105475">
                                            <p:txEl>
                                              <p:pRg st="8" end="8"/>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0547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8" fill="hold" grpId="0" nodeType="clickEffect">
                                  <p:stCondLst>
                                    <p:cond delay="0"/>
                                  </p:stCondLst>
                                  <p:childTnLst>
                                    <p:set>
                                      <p:cBhvr>
                                        <p:cTn id="42" dur="1" fill="hold">
                                          <p:stCondLst>
                                            <p:cond delay="0"/>
                                          </p:stCondLst>
                                        </p:cTn>
                                        <p:tgtEl>
                                          <p:spTgt spid="105475">
                                            <p:txEl>
                                              <p:pRg st="10" end="10"/>
                                            </p:txEl>
                                          </p:spTgt>
                                        </p:tgtEl>
                                        <p:attrNameLst>
                                          <p:attrName>style.visibility</p:attrName>
                                        </p:attrNameLst>
                                      </p:cBhvr>
                                      <p:to>
                                        <p:strVal val="visible"/>
                                      </p:to>
                                    </p:set>
                                    <p:anim calcmode="lin" valueType="num">
                                      <p:cBhvr additive="base">
                                        <p:cTn id="43" dur="1000" fill="hold"/>
                                        <p:tgtEl>
                                          <p:spTgt spid="105475">
                                            <p:txEl>
                                              <p:pRg st="10" end="1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0547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subTitle" idx="1"/>
          </p:nvPr>
        </p:nvSpPr>
        <p:spPr>
          <a:xfrm>
            <a:off x="211794" y="625625"/>
            <a:ext cx="8754035" cy="1311128"/>
          </a:xfrm>
        </p:spPr>
        <p:txBody>
          <a:bodyPr wrap="square">
            <a:spAutoFit/>
          </a:bodyPr>
          <a:lstStyle/>
          <a:p>
            <a:pPr marL="342900" indent="-342900" algn="just">
              <a:lnSpc>
                <a:spcPct val="110000"/>
              </a:lnSpc>
              <a:buClr>
                <a:schemeClr val="tx1"/>
              </a:buClr>
              <a:buFontTx/>
              <a:buAutoNum type="arabicParenR" startAt="2"/>
              <a:tabLst>
                <a:tab pos="571500" algn="l"/>
              </a:tabLst>
            </a:pPr>
            <a:r>
              <a:rPr lang="en-US" altLang="it-IT" sz="1800" b="1">
                <a:solidFill>
                  <a:srgbClr val="FF0000"/>
                </a:solidFill>
                <a:latin typeface="New York" charset="0"/>
              </a:rPr>
              <a:t>ESAME CHIMICO</a:t>
            </a:r>
            <a:r>
              <a:rPr lang="en-US" altLang="it-IT" sz="1800" b="1">
                <a:solidFill>
                  <a:srgbClr val="002060"/>
                </a:solidFill>
                <a:latin typeface="New York" charset="0"/>
              </a:rPr>
              <a:t>: viene effettuato mediante l’impiego di strisce reattive che portano zone di reazione specifiche per le diverse indagini chimiche; in genere la concentrazione minima rilevabile corrisponde alla concentrazione fisiologica massima dell’analita</a:t>
            </a:r>
            <a:r>
              <a:rPr lang="en-US" altLang="it-IT" sz="1800" b="1" smtClean="0">
                <a:solidFill>
                  <a:srgbClr val="002060"/>
                </a:solidFill>
                <a:latin typeface="New York" charset="0"/>
              </a:rPr>
              <a:t>.</a:t>
            </a:r>
            <a:endParaRPr lang="en-US" altLang="it-IT" sz="1800" b="1">
              <a:solidFill>
                <a:srgbClr val="002060"/>
              </a:solidFill>
              <a:latin typeface="New York" charset="0"/>
            </a:endParaRPr>
          </a:p>
        </p:txBody>
      </p:sp>
      <p:sp>
        <p:nvSpPr>
          <p:cNvPr id="5" name="Rettangolo 4"/>
          <p:cNvSpPr/>
          <p:nvPr/>
        </p:nvSpPr>
        <p:spPr>
          <a:xfrm>
            <a:off x="3382791" y="102394"/>
            <a:ext cx="3216073" cy="523220"/>
          </a:xfrm>
          <a:prstGeom prst="rect">
            <a:avLst/>
          </a:prstGeom>
        </p:spPr>
        <p:txBody>
          <a:bodyPr wrap="none">
            <a:spAutoFit/>
          </a:bodyPr>
          <a:lstStyle/>
          <a:p>
            <a:pPr algn="ctr"/>
            <a:r>
              <a:rPr lang="it-IT" altLang="it-IT" sz="2800" b="1" smtClean="0">
                <a:solidFill>
                  <a:srgbClr val="FF0000"/>
                </a:solidFill>
              </a:rPr>
              <a:t>ESAME DELLE URINE</a:t>
            </a:r>
            <a:endParaRPr lang="it-IT" altLang="it-IT" sz="2800" b="1" dirty="0">
              <a:solidFill>
                <a:srgbClr val="FF0000"/>
              </a:solidFill>
            </a:endParaRPr>
          </a:p>
        </p:txBody>
      </p:sp>
      <p:pic>
        <p:nvPicPr>
          <p:cNvPr id="4" name="Picture 5" descr="Chim_ur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4208" y="1988840"/>
            <a:ext cx="5029200" cy="48867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45211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10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subTitle" idx="1"/>
          </p:nvPr>
        </p:nvSpPr>
        <p:spPr>
          <a:xfrm>
            <a:off x="191621" y="890869"/>
            <a:ext cx="8824632" cy="4995214"/>
          </a:xfrm>
        </p:spPr>
        <p:txBody>
          <a:bodyPr wrap="square">
            <a:spAutoFit/>
          </a:bodyPr>
          <a:lstStyle/>
          <a:p>
            <a:pPr marL="428625" lvl="1" indent="-285750" algn="just">
              <a:lnSpc>
                <a:spcPct val="110000"/>
              </a:lnSpc>
              <a:buFont typeface="Arial" panose="020B0604020202020204" pitchFamily="34" charset="0"/>
              <a:buChar char="-"/>
              <a:tabLst>
                <a:tab pos="571500" algn="l"/>
              </a:tabLst>
            </a:pPr>
            <a:r>
              <a:rPr lang="en-US" altLang="it-IT" sz="1800" b="1">
                <a:solidFill>
                  <a:srgbClr val="002060"/>
                </a:solidFill>
                <a:latin typeface="New York" charset="0"/>
              </a:rPr>
              <a:t>pH: in condizioni normali varia fra 5 e 6, ma viene fortemente influenzato dalla dieta (nei vegetariani è aumentato); utile per interpretare l’origine dei cristalli e per evidenziare disturbi dell’equilibrio acido-base.</a:t>
            </a:r>
            <a:endParaRPr lang="en-US" altLang="it-IT" sz="1800">
              <a:solidFill>
                <a:srgbClr val="002060"/>
              </a:solidFill>
              <a:latin typeface="Times" panose="02020603050405020304" pitchFamily="18" charset="0"/>
            </a:endParaRPr>
          </a:p>
          <a:p>
            <a:pPr marL="428625" lvl="1" indent="-285750" algn="just">
              <a:lnSpc>
                <a:spcPct val="110000"/>
              </a:lnSpc>
              <a:tabLst>
                <a:tab pos="571500" algn="l"/>
              </a:tabLst>
            </a:pPr>
            <a:endParaRPr lang="en-US" altLang="it-IT" sz="1800">
              <a:solidFill>
                <a:srgbClr val="002060"/>
              </a:solidFill>
              <a:latin typeface="Times" panose="02020603050405020304" pitchFamily="18" charset="0"/>
            </a:endParaRPr>
          </a:p>
          <a:p>
            <a:pPr marL="428625" lvl="1" indent="-285750" algn="just">
              <a:lnSpc>
                <a:spcPct val="110000"/>
              </a:lnSpc>
              <a:buFont typeface="Arial" panose="020B0604020202020204" pitchFamily="34" charset="0"/>
              <a:buChar char="-"/>
              <a:tabLst>
                <a:tab pos="571500" algn="l"/>
              </a:tabLst>
            </a:pPr>
            <a:r>
              <a:rPr lang="en-US" altLang="it-IT" sz="1800" b="1">
                <a:solidFill>
                  <a:srgbClr val="002060"/>
                </a:solidFill>
                <a:latin typeface="New York" charset="0"/>
              </a:rPr>
              <a:t>GLUCOSIO: nella norma è assente; vi è glicosuria in corso di diabete mellito o in presenza di diabete renale.</a:t>
            </a:r>
            <a:endParaRPr lang="en-US" altLang="it-IT" sz="1800">
              <a:solidFill>
                <a:srgbClr val="002060"/>
              </a:solidFill>
              <a:latin typeface="Times" panose="02020603050405020304" pitchFamily="18" charset="0"/>
            </a:endParaRPr>
          </a:p>
          <a:p>
            <a:pPr marL="428625" lvl="1" indent="-285750" algn="just">
              <a:lnSpc>
                <a:spcPct val="110000"/>
              </a:lnSpc>
              <a:tabLst>
                <a:tab pos="571500" algn="l"/>
              </a:tabLst>
            </a:pPr>
            <a:endParaRPr lang="en-US" altLang="it-IT" sz="1800">
              <a:solidFill>
                <a:srgbClr val="002060"/>
              </a:solidFill>
              <a:latin typeface="Times" panose="02020603050405020304" pitchFamily="18" charset="0"/>
            </a:endParaRPr>
          </a:p>
          <a:p>
            <a:pPr marL="428625" lvl="1" indent="-285750" algn="just">
              <a:lnSpc>
                <a:spcPct val="110000"/>
              </a:lnSpc>
              <a:buFont typeface="Arial" panose="020B0604020202020204" pitchFamily="34" charset="0"/>
              <a:buChar char="-"/>
              <a:tabLst>
                <a:tab pos="571500" algn="l"/>
              </a:tabLst>
            </a:pPr>
            <a:r>
              <a:rPr lang="en-US" altLang="it-IT" sz="1800" b="1">
                <a:solidFill>
                  <a:srgbClr val="002060"/>
                </a:solidFill>
                <a:latin typeface="New York" charset="0"/>
              </a:rPr>
              <a:t>PROTEINE: in condizioni normali la proteinuria fisiologica non supera i 150 mg; le strisce sono sensibili all’albumina e non alla proteinuria di Bence-Jones.</a:t>
            </a:r>
            <a:endParaRPr lang="en-US" altLang="it-IT" sz="1800">
              <a:solidFill>
                <a:srgbClr val="002060"/>
              </a:solidFill>
              <a:latin typeface="Times" panose="02020603050405020304" pitchFamily="18" charset="0"/>
            </a:endParaRPr>
          </a:p>
          <a:p>
            <a:pPr marL="428625" lvl="1" indent="-285750" algn="just">
              <a:lnSpc>
                <a:spcPct val="110000"/>
              </a:lnSpc>
              <a:tabLst>
                <a:tab pos="571500" algn="l"/>
              </a:tabLst>
            </a:pPr>
            <a:endParaRPr lang="en-US" altLang="it-IT" sz="1800">
              <a:solidFill>
                <a:srgbClr val="002060"/>
              </a:solidFill>
              <a:latin typeface="Times" panose="02020603050405020304" pitchFamily="18" charset="0"/>
            </a:endParaRPr>
          </a:p>
          <a:p>
            <a:pPr marL="428625" lvl="1" indent="-285750" algn="just">
              <a:lnSpc>
                <a:spcPct val="110000"/>
              </a:lnSpc>
              <a:buFont typeface="Arial" panose="020B0604020202020204" pitchFamily="34" charset="0"/>
              <a:buChar char="-"/>
              <a:tabLst>
                <a:tab pos="571500" algn="l"/>
              </a:tabLst>
            </a:pPr>
            <a:r>
              <a:rPr lang="en-US" altLang="it-IT" sz="1800" b="1">
                <a:solidFill>
                  <a:srgbClr val="002060"/>
                </a:solidFill>
                <a:latin typeface="New York" charset="0"/>
              </a:rPr>
              <a:t>EMOGLOBINA: la sua positività può indicare ematuria (presenza di globuli rossi interi nelle urine) oppure emoglobinuria (presenza di emoglobina disciolta nelle urine); l’esame microscopico del sedimento permette di distinguere le due situazioni</a:t>
            </a:r>
            <a:r>
              <a:rPr lang="en-US" altLang="it-IT" sz="1800" b="1" smtClean="0">
                <a:solidFill>
                  <a:srgbClr val="002060"/>
                </a:solidFill>
                <a:latin typeface="New York" charset="0"/>
              </a:rPr>
              <a:t>.</a:t>
            </a:r>
            <a:endParaRPr lang="en-US" altLang="it-IT" sz="1800" b="1">
              <a:solidFill>
                <a:srgbClr val="002060"/>
              </a:solidFill>
              <a:latin typeface="New York" charset="0"/>
            </a:endParaRPr>
          </a:p>
        </p:txBody>
      </p:sp>
      <p:sp>
        <p:nvSpPr>
          <p:cNvPr id="5" name="Rettangolo 4"/>
          <p:cNvSpPr/>
          <p:nvPr/>
        </p:nvSpPr>
        <p:spPr>
          <a:xfrm>
            <a:off x="3397919" y="219731"/>
            <a:ext cx="3216073" cy="523220"/>
          </a:xfrm>
          <a:prstGeom prst="rect">
            <a:avLst/>
          </a:prstGeom>
        </p:spPr>
        <p:txBody>
          <a:bodyPr wrap="none">
            <a:spAutoFit/>
          </a:bodyPr>
          <a:lstStyle/>
          <a:p>
            <a:pPr algn="ctr"/>
            <a:r>
              <a:rPr lang="it-IT" altLang="it-IT" sz="2800" b="1" smtClean="0">
                <a:solidFill>
                  <a:srgbClr val="FF0000"/>
                </a:solidFill>
              </a:rPr>
              <a:t>ESAME DELLE URINE</a:t>
            </a:r>
            <a:endParaRPr lang="it-IT" altLang="it-IT" sz="2800" b="1" dirty="0">
              <a:solidFill>
                <a:srgbClr val="FF0000"/>
              </a:solidFill>
            </a:endParaRPr>
          </a:p>
        </p:txBody>
      </p:sp>
    </p:spTree>
    <p:custDataLst>
      <p:tags r:id="rId1"/>
    </p:custDataLst>
    <p:extLst>
      <p:ext uri="{BB962C8B-B14F-4D97-AF65-F5344CB8AC3E}">
        <p14:creationId xmlns:p14="http://schemas.microsoft.com/office/powerpoint/2010/main" val="2287055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10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17763">
                                            <p:txEl>
                                              <p:pRg st="2" end="2"/>
                                            </p:txEl>
                                          </p:spTgt>
                                        </p:tgtEl>
                                        <p:attrNameLst>
                                          <p:attrName>style.visibility</p:attrName>
                                        </p:attrNameLst>
                                      </p:cBhvr>
                                      <p:to>
                                        <p:strVal val="visible"/>
                                      </p:to>
                                    </p:set>
                                    <p:anim calcmode="lin" valueType="num">
                                      <p:cBhvr additive="base">
                                        <p:cTn id="13" dur="1000" fill="hold"/>
                                        <p:tgtEl>
                                          <p:spTgt spid="11776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177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117763">
                                            <p:txEl>
                                              <p:pRg st="4" end="4"/>
                                            </p:txEl>
                                          </p:spTgt>
                                        </p:tgtEl>
                                        <p:attrNameLst>
                                          <p:attrName>style.visibility</p:attrName>
                                        </p:attrNameLst>
                                      </p:cBhvr>
                                      <p:to>
                                        <p:strVal val="visible"/>
                                      </p:to>
                                    </p:set>
                                    <p:anim calcmode="lin" valueType="num">
                                      <p:cBhvr additive="base">
                                        <p:cTn id="19" dur="1000" fill="hold"/>
                                        <p:tgtEl>
                                          <p:spTgt spid="11776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177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117763">
                                            <p:txEl>
                                              <p:pRg st="6" end="6"/>
                                            </p:txEl>
                                          </p:spTgt>
                                        </p:tgtEl>
                                        <p:attrNameLst>
                                          <p:attrName>style.visibility</p:attrName>
                                        </p:attrNameLst>
                                      </p:cBhvr>
                                      <p:to>
                                        <p:strVal val="visible"/>
                                      </p:to>
                                    </p:set>
                                    <p:anim calcmode="lin" valueType="num">
                                      <p:cBhvr additive="base">
                                        <p:cTn id="25" dur="1000" fill="hold"/>
                                        <p:tgtEl>
                                          <p:spTgt spid="11776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177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1829991" y="18"/>
            <a:ext cx="5657850" cy="1431925"/>
          </a:xfrm>
        </p:spPr>
        <p:txBody>
          <a:bodyPr/>
          <a:lstStyle/>
          <a:p>
            <a:r>
              <a:rPr lang="it-IT" altLang="it-IT"/>
              <a:t>Cause di ematuria</a:t>
            </a:r>
          </a:p>
        </p:txBody>
      </p:sp>
      <p:pic>
        <p:nvPicPr>
          <p:cNvPr id="429060" name="Picture 4" descr="Cause_ematu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0281" y="1219200"/>
            <a:ext cx="4857750" cy="54483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3184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subTitle" idx="1"/>
          </p:nvPr>
        </p:nvSpPr>
        <p:spPr>
          <a:xfrm>
            <a:off x="191621" y="837081"/>
            <a:ext cx="8824632" cy="4385816"/>
          </a:xfrm>
        </p:spPr>
        <p:txBody>
          <a:bodyPr wrap="square">
            <a:spAutoFit/>
          </a:bodyPr>
          <a:lstStyle/>
          <a:p>
            <a:pPr marL="428625" lvl="1" indent="-285750" algn="just">
              <a:lnSpc>
                <a:spcPct val="110000"/>
              </a:lnSpc>
              <a:buFont typeface="Arial" panose="020B0604020202020204" pitchFamily="34" charset="0"/>
              <a:buChar char="-"/>
              <a:tabLst>
                <a:tab pos="571500" algn="l"/>
              </a:tabLst>
            </a:pPr>
            <a:r>
              <a:rPr lang="en-US" altLang="it-IT" sz="1800" b="1" smtClean="0">
                <a:solidFill>
                  <a:srgbClr val="002060"/>
                </a:solidFill>
                <a:latin typeface="New York" charset="0"/>
              </a:rPr>
              <a:t>CORPI </a:t>
            </a:r>
            <a:r>
              <a:rPr lang="en-US" altLang="it-IT" sz="1800" b="1">
                <a:solidFill>
                  <a:srgbClr val="002060"/>
                </a:solidFill>
                <a:latin typeface="New York" charset="0"/>
              </a:rPr>
              <a:t>CHETONICI: sono presenti in caso di chetoacidosi diabetica oppure di digiuno.</a:t>
            </a:r>
            <a:endParaRPr lang="en-US" altLang="it-IT" sz="1800">
              <a:solidFill>
                <a:srgbClr val="002060"/>
              </a:solidFill>
              <a:latin typeface="Times" panose="02020603050405020304" pitchFamily="18" charset="0"/>
            </a:endParaRPr>
          </a:p>
          <a:p>
            <a:pPr marL="428625" lvl="1" indent="-285750" algn="just">
              <a:lnSpc>
                <a:spcPct val="110000"/>
              </a:lnSpc>
              <a:tabLst>
                <a:tab pos="571500" algn="l"/>
              </a:tabLst>
            </a:pPr>
            <a:endParaRPr lang="en-US" altLang="it-IT" sz="1800">
              <a:solidFill>
                <a:srgbClr val="002060"/>
              </a:solidFill>
              <a:latin typeface="Times" panose="02020603050405020304" pitchFamily="18" charset="0"/>
            </a:endParaRPr>
          </a:p>
          <a:p>
            <a:pPr marL="428625" lvl="1" indent="-285750" algn="just">
              <a:lnSpc>
                <a:spcPct val="110000"/>
              </a:lnSpc>
              <a:buFont typeface="Arial" panose="020B0604020202020204" pitchFamily="34" charset="0"/>
              <a:buChar char="-"/>
              <a:tabLst>
                <a:tab pos="571500" algn="l"/>
              </a:tabLst>
            </a:pPr>
            <a:r>
              <a:rPr lang="en-US" altLang="it-IT" sz="1800" b="1">
                <a:solidFill>
                  <a:srgbClr val="002060"/>
                </a:solidFill>
                <a:latin typeface="New York" charset="0"/>
              </a:rPr>
              <a:t>UROBILINOGENO e BILIRUBINA: la presenza di tali sostanze depone per una epatopatia oppure, nel caso del solo urobilinogeno, per una anemia emolitica.</a:t>
            </a:r>
            <a:endParaRPr lang="en-US" altLang="it-IT" sz="1800">
              <a:solidFill>
                <a:srgbClr val="002060"/>
              </a:solidFill>
              <a:latin typeface="Times" panose="02020603050405020304" pitchFamily="18" charset="0"/>
            </a:endParaRPr>
          </a:p>
          <a:p>
            <a:pPr marL="428625" lvl="1" indent="-285750" algn="just">
              <a:lnSpc>
                <a:spcPct val="110000"/>
              </a:lnSpc>
              <a:tabLst>
                <a:tab pos="571500" algn="l"/>
              </a:tabLst>
            </a:pPr>
            <a:endParaRPr lang="en-US" altLang="it-IT" sz="1800">
              <a:solidFill>
                <a:srgbClr val="002060"/>
              </a:solidFill>
              <a:latin typeface="Times" panose="02020603050405020304" pitchFamily="18" charset="0"/>
            </a:endParaRPr>
          </a:p>
          <a:p>
            <a:pPr marL="428625" lvl="1" indent="-285750" algn="just">
              <a:lnSpc>
                <a:spcPct val="110000"/>
              </a:lnSpc>
              <a:buFont typeface="Arial" panose="020B0604020202020204" pitchFamily="34" charset="0"/>
              <a:buChar char="-"/>
              <a:tabLst>
                <a:tab pos="571500" algn="l"/>
              </a:tabLst>
            </a:pPr>
            <a:r>
              <a:rPr lang="en-US" altLang="it-IT" sz="1800" b="1">
                <a:solidFill>
                  <a:srgbClr val="002060"/>
                </a:solidFill>
                <a:latin typeface="New York" charset="0"/>
              </a:rPr>
              <a:t>LEUCOCITI: poiché il test evidenzia l’attività esterasica, la positività può indicare presenza di leucociti intatti oppure lisati; la loro presenza indica uno stato infiammatorio.</a:t>
            </a:r>
            <a:endParaRPr lang="en-US" altLang="it-IT" sz="1800">
              <a:solidFill>
                <a:srgbClr val="002060"/>
              </a:solidFill>
              <a:latin typeface="Times" panose="02020603050405020304" pitchFamily="18" charset="0"/>
            </a:endParaRPr>
          </a:p>
          <a:p>
            <a:pPr marL="428625" lvl="1" indent="-285750" algn="just">
              <a:lnSpc>
                <a:spcPct val="110000"/>
              </a:lnSpc>
              <a:tabLst>
                <a:tab pos="571500" algn="l"/>
              </a:tabLst>
            </a:pPr>
            <a:endParaRPr lang="en-US" altLang="it-IT" sz="1800">
              <a:solidFill>
                <a:srgbClr val="002060"/>
              </a:solidFill>
              <a:latin typeface="Times" panose="02020603050405020304" pitchFamily="18" charset="0"/>
            </a:endParaRPr>
          </a:p>
          <a:p>
            <a:pPr marL="428625" lvl="1" indent="-285750" algn="just">
              <a:lnSpc>
                <a:spcPct val="110000"/>
              </a:lnSpc>
              <a:buFont typeface="Arial" panose="020B0604020202020204" pitchFamily="34" charset="0"/>
              <a:buChar char="-"/>
              <a:tabLst>
                <a:tab pos="571500" algn="l"/>
              </a:tabLst>
            </a:pPr>
            <a:r>
              <a:rPr lang="en-US" altLang="it-IT" sz="1800" b="1">
                <a:solidFill>
                  <a:srgbClr val="002060"/>
                </a:solidFill>
                <a:latin typeface="New York" charset="0"/>
              </a:rPr>
              <a:t>NITRITI: la loro presenza indica elevata carica di batteri in grado di ridurre i nitrati a nitriti; il risultato negativo non esclude la presenza di batteri.</a:t>
            </a:r>
          </a:p>
        </p:txBody>
      </p:sp>
      <p:sp>
        <p:nvSpPr>
          <p:cNvPr id="5" name="Rettangolo 4"/>
          <p:cNvSpPr/>
          <p:nvPr/>
        </p:nvSpPr>
        <p:spPr>
          <a:xfrm>
            <a:off x="3397917" y="219731"/>
            <a:ext cx="3216073" cy="523220"/>
          </a:xfrm>
          <a:prstGeom prst="rect">
            <a:avLst/>
          </a:prstGeom>
        </p:spPr>
        <p:txBody>
          <a:bodyPr wrap="none">
            <a:spAutoFit/>
          </a:bodyPr>
          <a:lstStyle/>
          <a:p>
            <a:pPr algn="ctr"/>
            <a:r>
              <a:rPr lang="it-IT" altLang="it-IT" sz="2800" b="1" smtClean="0">
                <a:solidFill>
                  <a:srgbClr val="FF0000"/>
                </a:solidFill>
              </a:rPr>
              <a:t>ESAME DELLE URINE</a:t>
            </a:r>
            <a:endParaRPr lang="it-IT" altLang="it-IT" sz="2800" b="1" dirty="0">
              <a:solidFill>
                <a:srgbClr val="FF0000"/>
              </a:solidFill>
            </a:endParaRPr>
          </a:p>
        </p:txBody>
      </p:sp>
    </p:spTree>
    <p:custDataLst>
      <p:tags r:id="rId1"/>
    </p:custDataLst>
    <p:extLst>
      <p:ext uri="{BB962C8B-B14F-4D97-AF65-F5344CB8AC3E}">
        <p14:creationId xmlns:p14="http://schemas.microsoft.com/office/powerpoint/2010/main" val="158326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10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17763">
                                            <p:txEl>
                                              <p:pRg st="2" end="2"/>
                                            </p:txEl>
                                          </p:spTgt>
                                        </p:tgtEl>
                                        <p:attrNameLst>
                                          <p:attrName>style.visibility</p:attrName>
                                        </p:attrNameLst>
                                      </p:cBhvr>
                                      <p:to>
                                        <p:strVal val="visible"/>
                                      </p:to>
                                    </p:set>
                                    <p:anim calcmode="lin" valueType="num">
                                      <p:cBhvr additive="base">
                                        <p:cTn id="13" dur="1000" fill="hold"/>
                                        <p:tgtEl>
                                          <p:spTgt spid="11776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177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117763">
                                            <p:txEl>
                                              <p:pRg st="4" end="4"/>
                                            </p:txEl>
                                          </p:spTgt>
                                        </p:tgtEl>
                                        <p:attrNameLst>
                                          <p:attrName>style.visibility</p:attrName>
                                        </p:attrNameLst>
                                      </p:cBhvr>
                                      <p:to>
                                        <p:strVal val="visible"/>
                                      </p:to>
                                    </p:set>
                                    <p:anim calcmode="lin" valueType="num">
                                      <p:cBhvr additive="base">
                                        <p:cTn id="19" dur="1000" fill="hold"/>
                                        <p:tgtEl>
                                          <p:spTgt spid="11776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177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117763">
                                            <p:txEl>
                                              <p:pRg st="6" end="6"/>
                                            </p:txEl>
                                          </p:spTgt>
                                        </p:tgtEl>
                                        <p:attrNameLst>
                                          <p:attrName>style.visibility</p:attrName>
                                        </p:attrNameLst>
                                      </p:cBhvr>
                                      <p:to>
                                        <p:strVal val="visible"/>
                                      </p:to>
                                    </p:set>
                                    <p:anim calcmode="lin" valueType="num">
                                      <p:cBhvr additive="base">
                                        <p:cTn id="25" dur="1000" fill="hold"/>
                                        <p:tgtEl>
                                          <p:spTgt spid="11776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177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subTitle" idx="1"/>
          </p:nvPr>
        </p:nvSpPr>
        <p:spPr>
          <a:xfrm>
            <a:off x="-35496" y="929327"/>
            <a:ext cx="9144000" cy="5740033"/>
          </a:xfrm>
        </p:spPr>
        <p:txBody>
          <a:bodyPr wrap="square">
            <a:spAutoFit/>
          </a:bodyPr>
          <a:lstStyle/>
          <a:p>
            <a:pPr marL="342900" indent="-342900" algn="just">
              <a:lnSpc>
                <a:spcPct val="110000"/>
              </a:lnSpc>
              <a:buClr>
                <a:schemeClr val="tx1"/>
              </a:buClr>
              <a:buFont typeface="Arial" panose="020B0604020202020204" pitchFamily="34" charset="0"/>
              <a:buAutoNum type="arabicParenR" startAt="3"/>
              <a:tabLst>
                <a:tab pos="571500" algn="l"/>
              </a:tabLst>
            </a:pPr>
            <a:r>
              <a:rPr lang="en-US" altLang="it-IT" sz="1800" b="1" dirty="0">
                <a:solidFill>
                  <a:srgbClr val="FF0000"/>
                </a:solidFill>
                <a:latin typeface="Arial" pitchFamily="34" charset="0"/>
                <a:cs typeface="Arial" pitchFamily="34" charset="0"/>
              </a:rPr>
              <a:t>ESAME MICROSCOPICO</a:t>
            </a:r>
            <a:r>
              <a:rPr lang="en-US" altLang="it-IT" sz="1800" b="1" dirty="0">
                <a:solidFill>
                  <a:srgbClr val="002060"/>
                </a:solidFill>
                <a:latin typeface="Arial" pitchFamily="34" charset="0"/>
                <a:cs typeface="Arial" pitchFamily="34" charset="0"/>
              </a:rPr>
              <a:t>: </a:t>
            </a:r>
            <a:r>
              <a:rPr lang="en-US" altLang="it-IT" sz="1800" b="1" dirty="0" err="1">
                <a:solidFill>
                  <a:srgbClr val="002060"/>
                </a:solidFill>
                <a:latin typeface="Arial" pitchFamily="34" charset="0"/>
                <a:cs typeface="Arial" pitchFamily="34" charset="0"/>
              </a:rPr>
              <a:t>viene</a:t>
            </a:r>
            <a:r>
              <a:rPr lang="en-US" altLang="it-IT" sz="1800" b="1" dirty="0">
                <a:solidFill>
                  <a:srgbClr val="002060"/>
                </a:solidFill>
                <a:latin typeface="Arial" pitchFamily="34" charset="0"/>
                <a:cs typeface="Arial" pitchFamily="34" charset="0"/>
              </a:rPr>
              <a:t> </a:t>
            </a:r>
            <a:r>
              <a:rPr lang="en-US" altLang="it-IT" sz="1800" b="1" dirty="0" err="1">
                <a:solidFill>
                  <a:srgbClr val="002060"/>
                </a:solidFill>
                <a:latin typeface="Arial" pitchFamily="34" charset="0"/>
                <a:cs typeface="Arial" pitchFamily="34" charset="0"/>
              </a:rPr>
              <a:t>eseguito</a:t>
            </a:r>
            <a:r>
              <a:rPr lang="en-US" altLang="it-IT" sz="1800" b="1" dirty="0">
                <a:solidFill>
                  <a:srgbClr val="002060"/>
                </a:solidFill>
                <a:latin typeface="Arial" pitchFamily="34" charset="0"/>
                <a:cs typeface="Arial" pitchFamily="34" charset="0"/>
              </a:rPr>
              <a:t> al </a:t>
            </a:r>
            <a:r>
              <a:rPr lang="en-US" altLang="it-IT" sz="1800" b="1" dirty="0" err="1">
                <a:solidFill>
                  <a:srgbClr val="002060"/>
                </a:solidFill>
                <a:latin typeface="Arial" pitchFamily="34" charset="0"/>
                <a:cs typeface="Arial" pitchFamily="34" charset="0"/>
              </a:rPr>
              <a:t>microscopio</a:t>
            </a:r>
            <a:r>
              <a:rPr lang="en-US" altLang="it-IT" sz="1800" b="1" dirty="0">
                <a:solidFill>
                  <a:srgbClr val="002060"/>
                </a:solidFill>
                <a:latin typeface="Arial" pitchFamily="34" charset="0"/>
                <a:cs typeface="Arial" pitchFamily="34" charset="0"/>
              </a:rPr>
              <a:t> </a:t>
            </a:r>
            <a:r>
              <a:rPr lang="en-US" altLang="it-IT" sz="1800" b="1" dirty="0" err="1">
                <a:solidFill>
                  <a:srgbClr val="002060"/>
                </a:solidFill>
                <a:latin typeface="Arial" pitchFamily="34" charset="0"/>
                <a:cs typeface="Arial" pitchFamily="34" charset="0"/>
              </a:rPr>
              <a:t>ottico</a:t>
            </a:r>
            <a:r>
              <a:rPr lang="en-US" altLang="it-IT" sz="1800" b="1" dirty="0">
                <a:solidFill>
                  <a:srgbClr val="002060"/>
                </a:solidFill>
                <a:latin typeface="Arial" pitchFamily="34" charset="0"/>
                <a:cs typeface="Arial" pitchFamily="34" charset="0"/>
              </a:rPr>
              <a:t> </a:t>
            </a:r>
            <a:r>
              <a:rPr lang="en-US" altLang="it-IT" sz="1800" b="1" dirty="0" err="1">
                <a:solidFill>
                  <a:srgbClr val="002060"/>
                </a:solidFill>
                <a:latin typeface="Arial" pitchFamily="34" charset="0"/>
                <a:cs typeface="Arial" pitchFamily="34" charset="0"/>
              </a:rPr>
              <a:t>sul</a:t>
            </a:r>
            <a:r>
              <a:rPr lang="en-US" altLang="it-IT" sz="1800" b="1" dirty="0">
                <a:solidFill>
                  <a:srgbClr val="002060"/>
                </a:solidFill>
                <a:latin typeface="Arial" pitchFamily="34" charset="0"/>
                <a:cs typeface="Arial" pitchFamily="34" charset="0"/>
              </a:rPr>
              <a:t> </a:t>
            </a:r>
            <a:r>
              <a:rPr lang="en-US" altLang="it-IT" sz="1800" b="1" dirty="0" err="1">
                <a:solidFill>
                  <a:srgbClr val="002060"/>
                </a:solidFill>
                <a:latin typeface="Arial" pitchFamily="34" charset="0"/>
                <a:cs typeface="Arial" pitchFamily="34" charset="0"/>
              </a:rPr>
              <a:t>sedimento</a:t>
            </a:r>
            <a:r>
              <a:rPr lang="en-US" altLang="it-IT" sz="1800" b="1" dirty="0">
                <a:solidFill>
                  <a:srgbClr val="002060"/>
                </a:solidFill>
                <a:latin typeface="Arial" pitchFamily="34" charset="0"/>
                <a:cs typeface="Arial" pitchFamily="34" charset="0"/>
              </a:rPr>
              <a:t> </a:t>
            </a:r>
            <a:r>
              <a:rPr lang="en-US" altLang="it-IT" sz="1800" b="1" dirty="0" err="1">
                <a:solidFill>
                  <a:srgbClr val="002060"/>
                </a:solidFill>
                <a:latin typeface="Arial" pitchFamily="34" charset="0"/>
                <a:cs typeface="Arial" pitchFamily="34" charset="0"/>
              </a:rPr>
              <a:t>ottenuto</a:t>
            </a:r>
            <a:r>
              <a:rPr lang="en-US" altLang="it-IT" sz="1800" b="1" dirty="0">
                <a:solidFill>
                  <a:srgbClr val="002060"/>
                </a:solidFill>
                <a:latin typeface="Arial" pitchFamily="34" charset="0"/>
                <a:cs typeface="Arial" pitchFamily="34" charset="0"/>
              </a:rPr>
              <a:t> </a:t>
            </a:r>
            <a:r>
              <a:rPr lang="en-US" altLang="it-IT" sz="1800" b="1" dirty="0" err="1">
                <a:solidFill>
                  <a:srgbClr val="002060"/>
                </a:solidFill>
                <a:latin typeface="Arial" pitchFamily="34" charset="0"/>
                <a:cs typeface="Arial" pitchFamily="34" charset="0"/>
              </a:rPr>
              <a:t>dopo</a:t>
            </a:r>
            <a:r>
              <a:rPr lang="en-US" altLang="it-IT" sz="1800" b="1" dirty="0">
                <a:solidFill>
                  <a:srgbClr val="002060"/>
                </a:solidFill>
                <a:latin typeface="Arial" pitchFamily="34" charset="0"/>
                <a:cs typeface="Arial" pitchFamily="34" charset="0"/>
              </a:rPr>
              <a:t> </a:t>
            </a:r>
            <a:r>
              <a:rPr lang="en-US" altLang="it-IT" sz="1800" b="1" dirty="0" err="1">
                <a:solidFill>
                  <a:srgbClr val="002060"/>
                </a:solidFill>
                <a:latin typeface="Arial" pitchFamily="34" charset="0"/>
                <a:cs typeface="Arial" pitchFamily="34" charset="0"/>
              </a:rPr>
              <a:t>centrifugazione</a:t>
            </a:r>
            <a:r>
              <a:rPr lang="en-US" altLang="it-IT" sz="1800" b="1" dirty="0">
                <a:solidFill>
                  <a:srgbClr val="002060"/>
                </a:solidFill>
                <a:latin typeface="Arial" pitchFamily="34" charset="0"/>
                <a:cs typeface="Arial" pitchFamily="34" charset="0"/>
              </a:rPr>
              <a:t> del </a:t>
            </a:r>
            <a:r>
              <a:rPr lang="en-US" altLang="it-IT" sz="1800" b="1" dirty="0" err="1">
                <a:solidFill>
                  <a:srgbClr val="002060"/>
                </a:solidFill>
                <a:latin typeface="Arial" pitchFamily="34" charset="0"/>
                <a:cs typeface="Arial" pitchFamily="34" charset="0"/>
              </a:rPr>
              <a:t>campione</a:t>
            </a:r>
            <a:r>
              <a:rPr lang="en-US" altLang="it-IT" sz="1800" b="1" dirty="0">
                <a:solidFill>
                  <a:srgbClr val="002060"/>
                </a:solidFill>
                <a:latin typeface="Arial" pitchFamily="34" charset="0"/>
                <a:cs typeface="Arial" pitchFamily="34" charset="0"/>
              </a:rPr>
              <a:t> </a:t>
            </a:r>
            <a:r>
              <a:rPr lang="en-US" altLang="it-IT" sz="1800" b="1" dirty="0" err="1">
                <a:solidFill>
                  <a:srgbClr val="002060"/>
                </a:solidFill>
                <a:latin typeface="Arial" pitchFamily="34" charset="0"/>
                <a:cs typeface="Arial" pitchFamily="34" charset="0"/>
              </a:rPr>
              <a:t>urinario</a:t>
            </a:r>
            <a:r>
              <a:rPr lang="en-US" altLang="it-IT" sz="1800" b="1" dirty="0">
                <a:solidFill>
                  <a:srgbClr val="002060"/>
                </a:solidFill>
                <a:latin typeface="Arial" pitchFamily="34" charset="0"/>
                <a:cs typeface="Arial" pitchFamily="34" charset="0"/>
              </a:rPr>
              <a:t>. </a:t>
            </a:r>
            <a:r>
              <a:rPr lang="en-US" altLang="it-IT" sz="1800" b="1" dirty="0" err="1">
                <a:solidFill>
                  <a:srgbClr val="002060"/>
                </a:solidFill>
                <a:latin typeface="Arial" pitchFamily="34" charset="0"/>
                <a:cs typeface="Arial" pitchFamily="34" charset="0"/>
              </a:rPr>
              <a:t>Consente</a:t>
            </a:r>
            <a:r>
              <a:rPr lang="en-US" altLang="it-IT" sz="1800" b="1" dirty="0">
                <a:solidFill>
                  <a:srgbClr val="002060"/>
                </a:solidFill>
                <a:latin typeface="Arial" pitchFamily="34" charset="0"/>
                <a:cs typeface="Arial" pitchFamily="34" charset="0"/>
              </a:rPr>
              <a:t> </a:t>
            </a:r>
            <a:r>
              <a:rPr lang="en-US" altLang="it-IT" sz="1800" b="1" dirty="0" err="1">
                <a:solidFill>
                  <a:srgbClr val="002060"/>
                </a:solidFill>
                <a:latin typeface="Arial" pitchFamily="34" charset="0"/>
                <a:cs typeface="Arial" pitchFamily="34" charset="0"/>
              </a:rPr>
              <a:t>di</a:t>
            </a:r>
            <a:r>
              <a:rPr lang="en-US" altLang="it-IT" sz="1800" b="1" dirty="0">
                <a:solidFill>
                  <a:srgbClr val="002060"/>
                </a:solidFill>
                <a:latin typeface="Arial" pitchFamily="34" charset="0"/>
                <a:cs typeface="Arial" pitchFamily="34" charset="0"/>
              </a:rPr>
              <a:t> </a:t>
            </a:r>
            <a:r>
              <a:rPr lang="en-US" altLang="it-IT" sz="1800" b="1" dirty="0" err="1">
                <a:solidFill>
                  <a:srgbClr val="002060"/>
                </a:solidFill>
                <a:latin typeface="Arial" pitchFamily="34" charset="0"/>
                <a:cs typeface="Arial" pitchFamily="34" charset="0"/>
              </a:rPr>
              <a:t>evidenziare</a:t>
            </a:r>
            <a:r>
              <a:rPr lang="en-US" altLang="it-IT" sz="1800" b="1" dirty="0">
                <a:solidFill>
                  <a:srgbClr val="002060"/>
                </a:solidFill>
                <a:latin typeface="Arial" pitchFamily="34" charset="0"/>
                <a:cs typeface="Arial" pitchFamily="34" charset="0"/>
              </a:rPr>
              <a:t>:</a:t>
            </a:r>
          </a:p>
          <a:p>
            <a:pPr marL="342900" indent="-342900" algn="just">
              <a:lnSpc>
                <a:spcPct val="110000"/>
              </a:lnSpc>
              <a:buFont typeface="Arial" panose="020B0604020202020204" pitchFamily="34" charset="0"/>
              <a:buChar char="-"/>
              <a:tabLst>
                <a:tab pos="571500" algn="l"/>
              </a:tabLst>
            </a:pPr>
            <a:endParaRPr lang="en-US" altLang="it-IT" sz="1800" b="1" dirty="0">
              <a:solidFill>
                <a:srgbClr val="002060"/>
              </a:solidFill>
              <a:latin typeface="Arial" pitchFamily="34" charset="0"/>
              <a:cs typeface="Arial" pitchFamily="34" charset="0"/>
            </a:endParaRPr>
          </a:p>
          <a:p>
            <a:pPr marL="428625" lvl="1" indent="-285750" algn="just">
              <a:lnSpc>
                <a:spcPct val="110000"/>
              </a:lnSpc>
              <a:buFont typeface="Arial" panose="020B0604020202020204" pitchFamily="34" charset="0"/>
              <a:buChar char="-"/>
              <a:tabLst>
                <a:tab pos="571500" algn="l"/>
              </a:tabLst>
            </a:pPr>
            <a:r>
              <a:rPr lang="en-US" altLang="it-IT" sz="1600" b="1" dirty="0">
                <a:solidFill>
                  <a:srgbClr val="002060"/>
                </a:solidFill>
                <a:latin typeface="Arial" pitchFamily="34" charset="0"/>
                <a:cs typeface="Arial" pitchFamily="34" charset="0"/>
              </a:rPr>
              <a:t>ERITROCITI: </a:t>
            </a:r>
            <a:r>
              <a:rPr lang="en-US" altLang="it-IT" sz="1600" b="1" dirty="0" err="1">
                <a:solidFill>
                  <a:srgbClr val="002060"/>
                </a:solidFill>
                <a:latin typeface="Arial" pitchFamily="34" charset="0"/>
                <a:cs typeface="Arial" pitchFamily="34" charset="0"/>
              </a:rPr>
              <a:t>oltre</a:t>
            </a:r>
            <a:r>
              <a:rPr lang="en-US" altLang="it-IT" sz="1600" b="1" dirty="0">
                <a:solidFill>
                  <a:srgbClr val="002060"/>
                </a:solidFill>
                <a:latin typeface="Arial" pitchFamily="34" charset="0"/>
                <a:cs typeface="Arial" pitchFamily="34" charset="0"/>
              </a:rPr>
              <a:t> al </a:t>
            </a:r>
            <a:r>
              <a:rPr lang="en-US" altLang="it-IT" sz="1600" b="1" dirty="0" err="1">
                <a:solidFill>
                  <a:srgbClr val="002060"/>
                </a:solidFill>
                <a:latin typeface="Arial" pitchFamily="34" charset="0"/>
                <a:cs typeface="Arial" pitchFamily="34" charset="0"/>
              </a:rPr>
              <a:t>numero</a:t>
            </a:r>
            <a:r>
              <a:rPr lang="en-US" altLang="it-IT" sz="1600" b="1" dirty="0">
                <a:solidFill>
                  <a:srgbClr val="002060"/>
                </a:solidFill>
                <a:latin typeface="Arial" pitchFamily="34" charset="0"/>
                <a:cs typeface="Arial" pitchFamily="34" charset="0"/>
              </a:rPr>
              <a:t> è </a:t>
            </a:r>
            <a:r>
              <a:rPr lang="en-US" altLang="it-IT" sz="1600" b="1" dirty="0" err="1">
                <a:solidFill>
                  <a:srgbClr val="002060"/>
                </a:solidFill>
                <a:latin typeface="Arial" pitchFamily="34" charset="0"/>
                <a:cs typeface="Arial" pitchFamily="34" charset="0"/>
              </a:rPr>
              <a:t>importante</a:t>
            </a:r>
            <a:r>
              <a:rPr lang="en-US" altLang="it-IT" sz="1600" b="1" dirty="0">
                <a:solidFill>
                  <a:srgbClr val="002060"/>
                </a:solidFill>
                <a:latin typeface="Arial" pitchFamily="34" charset="0"/>
                <a:cs typeface="Arial" pitchFamily="34" charset="0"/>
              </a:rPr>
              <a:t> la </a:t>
            </a:r>
            <a:r>
              <a:rPr lang="en-US" altLang="it-IT" sz="1600" b="1" dirty="0" err="1">
                <a:solidFill>
                  <a:srgbClr val="002060"/>
                </a:solidFill>
                <a:latin typeface="Arial" pitchFamily="34" charset="0"/>
                <a:cs typeface="Arial" pitchFamily="34" charset="0"/>
              </a:rPr>
              <a:t>loro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morfologia</a:t>
            </a:r>
            <a:r>
              <a:rPr lang="en-US" altLang="it-IT" sz="1600" b="1" dirty="0">
                <a:solidFill>
                  <a:srgbClr val="002060"/>
                </a:solidFill>
                <a:latin typeface="Arial" pitchFamily="34" charset="0"/>
                <a:cs typeface="Arial" pitchFamily="34" charset="0"/>
              </a:rPr>
              <a:t>: ad </a:t>
            </a:r>
            <a:r>
              <a:rPr lang="en-US" altLang="it-IT" sz="1600" b="1" dirty="0" err="1">
                <a:solidFill>
                  <a:srgbClr val="002060"/>
                </a:solidFill>
                <a:latin typeface="Arial" pitchFamily="34" charset="0"/>
                <a:cs typeface="Arial" pitchFamily="34" charset="0"/>
              </a:rPr>
              <a:t>esempio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eritrociti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deformati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possono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indicare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ematuria</a:t>
            </a:r>
            <a:r>
              <a:rPr lang="en-US" altLang="it-IT" sz="1600" b="1" dirty="0">
                <a:solidFill>
                  <a:srgbClr val="002060"/>
                </a:solidFill>
                <a:latin typeface="Arial" pitchFamily="34" charset="0"/>
                <a:cs typeface="Arial" pitchFamily="34" charset="0"/>
              </a:rPr>
              <a:t> per </a:t>
            </a:r>
            <a:r>
              <a:rPr lang="en-US" altLang="it-IT" sz="1600" b="1" dirty="0" err="1">
                <a:solidFill>
                  <a:srgbClr val="002060"/>
                </a:solidFill>
                <a:latin typeface="Arial" pitchFamily="34" charset="0"/>
                <a:cs typeface="Arial" pitchFamily="34" charset="0"/>
              </a:rPr>
              <a:t>passaggio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attraverso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il</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glomerulo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mentre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eritrociti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intatti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provenienza</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dalle</a:t>
            </a:r>
            <a:r>
              <a:rPr lang="en-US" altLang="it-IT" sz="1600" b="1" dirty="0">
                <a:solidFill>
                  <a:srgbClr val="002060"/>
                </a:solidFill>
                <a:latin typeface="Arial" pitchFamily="34" charset="0"/>
                <a:cs typeface="Arial" pitchFamily="34" charset="0"/>
              </a:rPr>
              <a:t> vie </a:t>
            </a:r>
            <a:r>
              <a:rPr lang="en-US" altLang="it-IT" sz="1600" b="1" dirty="0" err="1">
                <a:solidFill>
                  <a:srgbClr val="002060"/>
                </a:solidFill>
                <a:latin typeface="Arial" pitchFamily="34" charset="0"/>
                <a:cs typeface="Arial" pitchFamily="34" charset="0"/>
              </a:rPr>
              <a:t>urinarie</a:t>
            </a:r>
            <a:r>
              <a:rPr lang="en-US" altLang="it-IT" sz="1600" b="1" dirty="0">
                <a:solidFill>
                  <a:srgbClr val="002060"/>
                </a:solidFill>
                <a:latin typeface="Arial" pitchFamily="34" charset="0"/>
                <a:cs typeface="Arial" pitchFamily="34" charset="0"/>
              </a:rPr>
              <a:t>.</a:t>
            </a:r>
          </a:p>
          <a:p>
            <a:pPr marL="428625" lvl="1" indent="-285750" algn="just">
              <a:lnSpc>
                <a:spcPct val="110000"/>
              </a:lnSpc>
              <a:buFont typeface="Arial" panose="020B0604020202020204" pitchFamily="34" charset="0"/>
              <a:buChar char="-"/>
              <a:tabLst>
                <a:tab pos="571500" algn="l"/>
              </a:tabLst>
            </a:pPr>
            <a:endParaRPr lang="en-US" altLang="it-IT" sz="1600" b="1" dirty="0">
              <a:solidFill>
                <a:srgbClr val="002060"/>
              </a:solidFill>
              <a:latin typeface="Arial" pitchFamily="34" charset="0"/>
              <a:cs typeface="Arial" pitchFamily="34" charset="0"/>
            </a:endParaRPr>
          </a:p>
          <a:p>
            <a:pPr marL="428625" lvl="1" indent="-285750" algn="just">
              <a:lnSpc>
                <a:spcPct val="110000"/>
              </a:lnSpc>
              <a:buFont typeface="Arial" panose="020B0604020202020204" pitchFamily="34" charset="0"/>
              <a:buChar char="-"/>
              <a:tabLst>
                <a:tab pos="571500" algn="l"/>
              </a:tabLst>
            </a:pPr>
            <a:r>
              <a:rPr lang="en-US" altLang="it-IT" sz="1600" b="1" dirty="0">
                <a:solidFill>
                  <a:srgbClr val="002060"/>
                </a:solidFill>
                <a:latin typeface="Arial" pitchFamily="34" charset="0"/>
                <a:cs typeface="Arial" pitchFamily="34" charset="0"/>
              </a:rPr>
              <a:t>LEUCOCITI: </a:t>
            </a:r>
            <a:r>
              <a:rPr lang="en-US" altLang="it-IT" sz="1600" b="1" dirty="0" err="1">
                <a:solidFill>
                  <a:srgbClr val="002060"/>
                </a:solidFill>
                <a:latin typeface="Arial" pitchFamily="34" charset="0"/>
                <a:cs typeface="Arial" pitchFamily="34" charset="0"/>
              </a:rPr>
              <a:t>aumentati</a:t>
            </a:r>
            <a:r>
              <a:rPr lang="en-US" altLang="it-IT" sz="1600" b="1" dirty="0">
                <a:solidFill>
                  <a:srgbClr val="002060"/>
                </a:solidFill>
                <a:latin typeface="Arial" pitchFamily="34" charset="0"/>
                <a:cs typeface="Arial" pitchFamily="34" charset="0"/>
              </a:rPr>
              <a:t> in </a:t>
            </a:r>
            <a:r>
              <a:rPr lang="en-US" altLang="it-IT" sz="1600" b="1" dirty="0" err="1">
                <a:solidFill>
                  <a:srgbClr val="002060"/>
                </a:solidFill>
                <a:latin typeface="Arial" pitchFamily="34" charset="0"/>
                <a:cs typeface="Arial" pitchFamily="34" charset="0"/>
              </a:rPr>
              <a:t>corso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processi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infiammatori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acuti</a:t>
            </a:r>
            <a:r>
              <a:rPr lang="en-US" altLang="it-IT" sz="1600" b="1" dirty="0">
                <a:solidFill>
                  <a:srgbClr val="002060"/>
                </a:solidFill>
                <a:latin typeface="Arial" pitchFamily="34" charset="0"/>
                <a:cs typeface="Arial" pitchFamily="34" charset="0"/>
              </a:rPr>
              <a:t> del </a:t>
            </a:r>
            <a:r>
              <a:rPr lang="en-US" altLang="it-IT" sz="1600" b="1" dirty="0" err="1">
                <a:solidFill>
                  <a:srgbClr val="002060"/>
                </a:solidFill>
                <a:latin typeface="Arial" pitchFamily="34" charset="0"/>
                <a:cs typeface="Arial" pitchFamily="34" charset="0"/>
              </a:rPr>
              <a:t>rene</a:t>
            </a:r>
            <a:r>
              <a:rPr lang="en-US" altLang="it-IT" sz="1600" b="1" dirty="0">
                <a:solidFill>
                  <a:srgbClr val="002060"/>
                </a:solidFill>
                <a:latin typeface="Arial" pitchFamily="34" charset="0"/>
                <a:cs typeface="Arial" pitchFamily="34" charset="0"/>
              </a:rPr>
              <a:t> e </a:t>
            </a:r>
            <a:r>
              <a:rPr lang="en-US" altLang="it-IT" sz="1600" b="1" dirty="0" err="1">
                <a:solidFill>
                  <a:srgbClr val="002060"/>
                </a:solidFill>
                <a:latin typeface="Arial" pitchFamily="34" charset="0"/>
                <a:cs typeface="Arial" pitchFamily="34" charset="0"/>
              </a:rPr>
              <a:t>delle</a:t>
            </a:r>
            <a:r>
              <a:rPr lang="en-US" altLang="it-IT" sz="1600" b="1" dirty="0">
                <a:solidFill>
                  <a:srgbClr val="002060"/>
                </a:solidFill>
                <a:latin typeface="Arial" pitchFamily="34" charset="0"/>
                <a:cs typeface="Arial" pitchFamily="34" charset="0"/>
              </a:rPr>
              <a:t> vie </a:t>
            </a:r>
            <a:r>
              <a:rPr lang="en-US" altLang="it-IT" sz="1600" b="1" dirty="0" err="1">
                <a:solidFill>
                  <a:srgbClr val="002060"/>
                </a:solidFill>
                <a:latin typeface="Arial" pitchFamily="34" charset="0"/>
                <a:cs typeface="Arial" pitchFamily="34" charset="0"/>
              </a:rPr>
              <a:t>urinarie</a:t>
            </a:r>
            <a:r>
              <a:rPr lang="en-US" altLang="it-IT" sz="1600" b="1" dirty="0">
                <a:solidFill>
                  <a:srgbClr val="002060"/>
                </a:solidFill>
                <a:latin typeface="Arial" pitchFamily="34" charset="0"/>
                <a:cs typeface="Arial" pitchFamily="34" charset="0"/>
              </a:rPr>
              <a:t>.</a:t>
            </a:r>
            <a:endParaRPr lang="en-US" altLang="it-IT" sz="1600" dirty="0">
              <a:solidFill>
                <a:srgbClr val="002060"/>
              </a:solidFill>
              <a:latin typeface="Arial" pitchFamily="34" charset="0"/>
              <a:cs typeface="Arial" pitchFamily="34" charset="0"/>
            </a:endParaRPr>
          </a:p>
          <a:p>
            <a:pPr marL="428625" lvl="1" indent="-285750" algn="just">
              <a:lnSpc>
                <a:spcPct val="110000"/>
              </a:lnSpc>
              <a:buFont typeface="Arial" panose="020B0604020202020204" pitchFamily="34" charset="0"/>
              <a:buChar char="-"/>
              <a:tabLst>
                <a:tab pos="571500" algn="l"/>
              </a:tabLst>
            </a:pPr>
            <a:endParaRPr lang="en-US" altLang="it-IT" sz="1600" dirty="0">
              <a:solidFill>
                <a:srgbClr val="002060"/>
              </a:solidFill>
              <a:latin typeface="Arial" pitchFamily="34" charset="0"/>
              <a:cs typeface="Arial" pitchFamily="34" charset="0"/>
            </a:endParaRPr>
          </a:p>
          <a:p>
            <a:pPr marL="428625" lvl="1" indent="-285750" algn="just">
              <a:lnSpc>
                <a:spcPct val="110000"/>
              </a:lnSpc>
              <a:buFont typeface="Arial" panose="020B0604020202020204" pitchFamily="34" charset="0"/>
              <a:buChar char="-"/>
              <a:tabLst>
                <a:tab pos="571500" algn="l"/>
              </a:tabLst>
            </a:pPr>
            <a:r>
              <a:rPr lang="en-US" altLang="it-IT" sz="1600" b="1" dirty="0">
                <a:solidFill>
                  <a:srgbClr val="002060"/>
                </a:solidFill>
                <a:latin typeface="Arial" pitchFamily="34" charset="0"/>
                <a:cs typeface="Arial" pitchFamily="34" charset="0"/>
              </a:rPr>
              <a:t>CELLULE EPITELIALI: cellule </a:t>
            </a:r>
            <a:r>
              <a:rPr lang="en-US" altLang="it-IT" sz="1600" b="1" dirty="0" err="1">
                <a:solidFill>
                  <a:srgbClr val="002060"/>
                </a:solidFill>
                <a:latin typeface="Arial" pitchFamily="34" charset="0"/>
                <a:cs typeface="Arial" pitchFamily="34" charset="0"/>
              </a:rPr>
              <a:t>di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sfaldamento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delle</a:t>
            </a:r>
            <a:r>
              <a:rPr lang="en-US" altLang="it-IT" sz="1600" b="1" dirty="0">
                <a:solidFill>
                  <a:srgbClr val="002060"/>
                </a:solidFill>
                <a:latin typeface="Arial" pitchFamily="34" charset="0"/>
                <a:cs typeface="Arial" pitchFamily="34" charset="0"/>
              </a:rPr>
              <a:t> vie </a:t>
            </a:r>
            <a:r>
              <a:rPr lang="en-US" altLang="it-IT" sz="1600" b="1" dirty="0" err="1">
                <a:solidFill>
                  <a:srgbClr val="002060"/>
                </a:solidFill>
                <a:latin typeface="Arial" pitchFamily="34" charset="0"/>
                <a:cs typeface="Arial" pitchFamily="34" charset="0"/>
              </a:rPr>
              <a:t>urinarie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sono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fisiologiche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mentre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quelle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provenienti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dal</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bacinetto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renale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possono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avere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significato</a:t>
            </a:r>
            <a:r>
              <a:rPr lang="en-US" altLang="it-IT" sz="1600" b="1" dirty="0">
                <a:solidFill>
                  <a:srgbClr val="002060"/>
                </a:solidFill>
                <a:latin typeface="Arial" pitchFamily="34" charset="0"/>
                <a:cs typeface="Arial" pitchFamily="34" charset="0"/>
              </a:rPr>
              <a:t> </a:t>
            </a:r>
            <a:r>
              <a:rPr lang="en-US" altLang="it-IT" sz="1600" b="1" dirty="0" err="1" smtClean="0">
                <a:solidFill>
                  <a:srgbClr val="002060"/>
                </a:solidFill>
                <a:latin typeface="Arial" pitchFamily="34" charset="0"/>
                <a:cs typeface="Arial" pitchFamily="34" charset="0"/>
              </a:rPr>
              <a:t>patologico</a:t>
            </a:r>
            <a:endParaRPr lang="en-US" altLang="it-IT" sz="1600" b="1" dirty="0" smtClean="0">
              <a:solidFill>
                <a:srgbClr val="002060"/>
              </a:solidFill>
              <a:latin typeface="Arial" pitchFamily="34" charset="0"/>
              <a:cs typeface="Arial" pitchFamily="34" charset="0"/>
            </a:endParaRPr>
          </a:p>
          <a:p>
            <a:pPr marL="428625" lvl="1" indent="-285750" algn="just">
              <a:lnSpc>
                <a:spcPct val="110000"/>
              </a:lnSpc>
              <a:buFont typeface="Arial" panose="020B0604020202020204" pitchFamily="34" charset="0"/>
              <a:buChar char="-"/>
              <a:tabLst>
                <a:tab pos="571500" algn="l"/>
              </a:tabLst>
            </a:pPr>
            <a:endParaRPr lang="en-US" altLang="it-IT" sz="1600" dirty="0">
              <a:solidFill>
                <a:srgbClr val="002060"/>
              </a:solidFill>
              <a:latin typeface="Arial" pitchFamily="34" charset="0"/>
              <a:cs typeface="Arial" pitchFamily="34" charset="0"/>
            </a:endParaRPr>
          </a:p>
          <a:p>
            <a:pPr marL="428625" lvl="1" indent="-285750" algn="just">
              <a:lnSpc>
                <a:spcPct val="110000"/>
              </a:lnSpc>
              <a:buFont typeface="Arial" panose="020B0604020202020204" pitchFamily="34" charset="0"/>
              <a:buChar char="-"/>
              <a:tabLst>
                <a:tab pos="571500" algn="l"/>
              </a:tabLst>
            </a:pPr>
            <a:r>
              <a:rPr lang="en-US" altLang="it-IT" sz="1600" b="1" dirty="0">
                <a:solidFill>
                  <a:srgbClr val="002060"/>
                </a:solidFill>
                <a:latin typeface="Arial" pitchFamily="34" charset="0"/>
                <a:cs typeface="Arial" pitchFamily="34" charset="0"/>
              </a:rPr>
              <a:t>CILINDRI: </a:t>
            </a:r>
            <a:r>
              <a:rPr lang="en-US" altLang="it-IT" sz="1600" b="1" dirty="0" err="1">
                <a:solidFill>
                  <a:srgbClr val="002060"/>
                </a:solidFill>
                <a:latin typeface="Arial" pitchFamily="34" charset="0"/>
                <a:cs typeface="Arial" pitchFamily="34" charset="0"/>
              </a:rPr>
              <a:t>sono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formazioni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che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assumono</a:t>
            </a:r>
            <a:r>
              <a:rPr lang="en-US" altLang="it-IT" sz="1600" b="1" dirty="0">
                <a:solidFill>
                  <a:srgbClr val="002060"/>
                </a:solidFill>
                <a:latin typeface="Arial" pitchFamily="34" charset="0"/>
                <a:cs typeface="Arial" pitchFamily="34" charset="0"/>
              </a:rPr>
              <a:t> tale </a:t>
            </a:r>
            <a:r>
              <a:rPr lang="en-US" altLang="it-IT" sz="1600" b="1" dirty="0" err="1">
                <a:solidFill>
                  <a:srgbClr val="002060"/>
                </a:solidFill>
                <a:latin typeface="Arial" pitchFamily="34" charset="0"/>
                <a:cs typeface="Arial" pitchFamily="34" charset="0"/>
              </a:rPr>
              <a:t>aspetto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perché</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riproducono</a:t>
            </a:r>
            <a:r>
              <a:rPr lang="en-US" altLang="it-IT" sz="1600" b="1" dirty="0">
                <a:solidFill>
                  <a:srgbClr val="002060"/>
                </a:solidFill>
                <a:latin typeface="Arial" pitchFamily="34" charset="0"/>
                <a:cs typeface="Arial" pitchFamily="34" charset="0"/>
              </a:rPr>
              <a:t> lo </a:t>
            </a:r>
            <a:r>
              <a:rPr lang="en-US" altLang="it-IT" sz="1600" b="1" dirty="0" err="1">
                <a:solidFill>
                  <a:srgbClr val="002060"/>
                </a:solidFill>
                <a:latin typeface="Arial" pitchFamily="34" charset="0"/>
                <a:cs typeface="Arial" pitchFamily="34" charset="0"/>
              </a:rPr>
              <a:t>stampo</a:t>
            </a:r>
            <a:r>
              <a:rPr lang="en-US" altLang="it-IT" sz="1600" b="1" dirty="0">
                <a:solidFill>
                  <a:srgbClr val="002060"/>
                </a:solidFill>
                <a:latin typeface="Arial" pitchFamily="34" charset="0"/>
                <a:cs typeface="Arial" pitchFamily="34" charset="0"/>
              </a:rPr>
              <a:t> del </a:t>
            </a:r>
            <a:r>
              <a:rPr lang="en-US" altLang="it-IT" sz="1600" b="1" dirty="0" err="1">
                <a:solidFill>
                  <a:srgbClr val="002060"/>
                </a:solidFill>
                <a:latin typeface="Arial" pitchFamily="34" charset="0"/>
                <a:cs typeface="Arial" pitchFamily="34" charset="0"/>
              </a:rPr>
              <a:t>tubulo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renale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sono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costituti</a:t>
            </a:r>
            <a:r>
              <a:rPr lang="en-US" altLang="it-IT" sz="1600" b="1" dirty="0">
                <a:solidFill>
                  <a:srgbClr val="002060"/>
                </a:solidFill>
                <a:latin typeface="Arial" pitchFamily="34" charset="0"/>
                <a:cs typeface="Arial" pitchFamily="34" charset="0"/>
              </a:rPr>
              <a:t> per lo </a:t>
            </a:r>
            <a:r>
              <a:rPr lang="en-US" altLang="it-IT" sz="1600" b="1" dirty="0" err="1">
                <a:solidFill>
                  <a:srgbClr val="002060"/>
                </a:solidFill>
                <a:latin typeface="Arial" pitchFamily="34" charset="0"/>
                <a:cs typeface="Arial" pitchFamily="34" charset="0"/>
              </a:rPr>
              <a:t>più</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da</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una</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glicoproteina</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secreta</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dal</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tubulo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uromucoide</a:t>
            </a:r>
            <a:r>
              <a:rPr lang="en-US" altLang="it-IT" sz="1600" b="1" dirty="0">
                <a:solidFill>
                  <a:srgbClr val="002060"/>
                </a:solidFill>
                <a:latin typeface="Arial" pitchFamily="34" charset="0"/>
                <a:cs typeface="Arial" pitchFamily="34" charset="0"/>
              </a:rPr>
              <a:t>); in base </a:t>
            </a:r>
            <a:r>
              <a:rPr lang="en-US" altLang="it-IT" sz="1600" b="1" dirty="0" err="1">
                <a:solidFill>
                  <a:srgbClr val="002060"/>
                </a:solidFill>
                <a:latin typeface="Arial" pitchFamily="34" charset="0"/>
                <a:cs typeface="Arial" pitchFamily="34" charset="0"/>
              </a:rPr>
              <a:t>all’aspetto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si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distinguono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vari</a:t>
            </a:r>
            <a:r>
              <a:rPr lang="en-US" altLang="it-IT" sz="1600" b="1" dirty="0">
                <a:solidFill>
                  <a:srgbClr val="002060"/>
                </a:solidFill>
                <a:latin typeface="Arial" pitchFamily="34" charset="0"/>
                <a:cs typeface="Arial" pitchFamily="34" charset="0"/>
              </a:rPr>
              <a:t> tipi </a:t>
            </a:r>
            <a:r>
              <a:rPr lang="en-US" altLang="it-IT" sz="1600" b="1" dirty="0" err="1">
                <a:solidFill>
                  <a:srgbClr val="002060"/>
                </a:solidFill>
                <a:latin typeface="Arial" pitchFamily="34" charset="0"/>
                <a:cs typeface="Arial" pitchFamily="34" charset="0"/>
              </a:rPr>
              <a:t>di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cilindri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ialini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costituiti</a:t>
            </a:r>
            <a:r>
              <a:rPr lang="en-US" altLang="it-IT" sz="1600" b="1" dirty="0">
                <a:solidFill>
                  <a:srgbClr val="002060"/>
                </a:solidFill>
                <a:latin typeface="Arial" pitchFamily="34" charset="0"/>
                <a:cs typeface="Arial" pitchFamily="34" charset="0"/>
              </a:rPr>
              <a:t> solo </a:t>
            </a:r>
            <a:r>
              <a:rPr lang="en-US" altLang="it-IT" sz="1600" b="1" dirty="0" err="1">
                <a:solidFill>
                  <a:srgbClr val="002060"/>
                </a:solidFill>
                <a:latin typeface="Arial" pitchFamily="34" charset="0"/>
                <a:cs typeface="Arial" pitchFamily="34" charset="0"/>
              </a:rPr>
              <a:t>da</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uromucoide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cerei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costituiti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da</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proteine</a:t>
            </a:r>
            <a:r>
              <a:rPr lang="en-US" altLang="it-IT" sz="1600" b="1" dirty="0">
                <a:solidFill>
                  <a:srgbClr val="002060"/>
                </a:solidFill>
                <a:latin typeface="Arial" pitchFamily="34" charset="0"/>
                <a:cs typeface="Arial" pitchFamily="34" charset="0"/>
              </a:rPr>
              <a:t> e </a:t>
            </a:r>
            <a:r>
              <a:rPr lang="en-US" altLang="it-IT" sz="1600" b="1" dirty="0" err="1">
                <a:solidFill>
                  <a:srgbClr val="002060"/>
                </a:solidFill>
                <a:latin typeface="Arial" pitchFamily="34" charset="0"/>
                <a:cs typeface="Arial" pitchFamily="34" charset="0"/>
              </a:rPr>
              <a:t>lipidi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epiteliali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contenenti</a:t>
            </a:r>
            <a:r>
              <a:rPr lang="en-US" altLang="it-IT" sz="1600" b="1" dirty="0">
                <a:solidFill>
                  <a:srgbClr val="002060"/>
                </a:solidFill>
                <a:latin typeface="Arial" pitchFamily="34" charset="0"/>
                <a:cs typeface="Arial" pitchFamily="34" charset="0"/>
              </a:rPr>
              <a:t> cellule </a:t>
            </a:r>
            <a:r>
              <a:rPr lang="en-US" altLang="it-IT" sz="1600" b="1" dirty="0" err="1">
                <a:solidFill>
                  <a:srgbClr val="002060"/>
                </a:solidFill>
                <a:latin typeface="Arial" pitchFamily="34" charset="0"/>
                <a:cs typeface="Arial" pitchFamily="34" charset="0"/>
              </a:rPr>
              <a:t>dell’epitelio</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tubulare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leucocitari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contenenti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granulociti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ematici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contenenti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emazie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intere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granulosi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solitamente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derivati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da</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degenerazione</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cilindri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ricoperti</a:t>
            </a:r>
            <a:r>
              <a:rPr lang="en-US" altLang="it-IT" sz="1600" b="1" dirty="0">
                <a:solidFill>
                  <a:srgbClr val="002060"/>
                </a:solidFill>
                <a:latin typeface="Arial" pitchFamily="34" charset="0"/>
                <a:cs typeface="Arial" pitchFamily="34" charset="0"/>
              </a:rPr>
              <a:t> </a:t>
            </a:r>
            <a:r>
              <a:rPr lang="en-US" altLang="it-IT" sz="1600" b="1" dirty="0" err="1">
                <a:solidFill>
                  <a:srgbClr val="002060"/>
                </a:solidFill>
                <a:latin typeface="Arial" pitchFamily="34" charset="0"/>
                <a:cs typeface="Arial" pitchFamily="34" charset="0"/>
              </a:rPr>
              <a:t>di</a:t>
            </a:r>
            <a:r>
              <a:rPr lang="en-US" altLang="it-IT" sz="1600" b="1" dirty="0">
                <a:solidFill>
                  <a:srgbClr val="002060"/>
                </a:solidFill>
                <a:latin typeface="Arial" pitchFamily="34" charset="0"/>
                <a:cs typeface="Arial" pitchFamily="34" charset="0"/>
              </a:rPr>
              <a:t> cellule).</a:t>
            </a:r>
          </a:p>
        </p:txBody>
      </p:sp>
      <p:sp>
        <p:nvSpPr>
          <p:cNvPr id="5" name="Rettangolo 4"/>
          <p:cNvSpPr/>
          <p:nvPr/>
        </p:nvSpPr>
        <p:spPr>
          <a:xfrm>
            <a:off x="3387830" y="97096"/>
            <a:ext cx="2781146" cy="461665"/>
          </a:xfrm>
          <a:prstGeom prst="rect">
            <a:avLst/>
          </a:prstGeom>
        </p:spPr>
        <p:txBody>
          <a:bodyPr wrap="none">
            <a:spAutoFit/>
          </a:bodyPr>
          <a:lstStyle/>
          <a:p>
            <a:pPr algn="ctr"/>
            <a:r>
              <a:rPr lang="it-IT" altLang="it-IT" sz="2400" b="1" smtClean="0">
                <a:solidFill>
                  <a:srgbClr val="FF0000"/>
                </a:solidFill>
              </a:rPr>
              <a:t>ESAME DELLE URINE</a:t>
            </a:r>
            <a:endParaRPr lang="it-IT" altLang="it-IT" sz="2400" b="1" dirty="0">
              <a:solidFill>
                <a:srgbClr val="FF0000"/>
              </a:solidFill>
            </a:endParaRPr>
          </a:p>
        </p:txBody>
      </p:sp>
    </p:spTree>
    <p:custDataLst>
      <p:tags r:id="rId1"/>
    </p:custDataLst>
    <p:extLst>
      <p:ext uri="{BB962C8B-B14F-4D97-AF65-F5344CB8AC3E}">
        <p14:creationId xmlns:p14="http://schemas.microsoft.com/office/powerpoint/2010/main" val="2654224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10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19811">
                                            <p:txEl>
                                              <p:pRg st="2" end="2"/>
                                            </p:txEl>
                                          </p:spTgt>
                                        </p:tgtEl>
                                        <p:attrNameLst>
                                          <p:attrName>style.visibility</p:attrName>
                                        </p:attrNameLst>
                                      </p:cBhvr>
                                      <p:to>
                                        <p:strVal val="visible"/>
                                      </p:to>
                                    </p:set>
                                    <p:anim calcmode="lin" valueType="num">
                                      <p:cBhvr additive="base">
                                        <p:cTn id="13" dur="10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198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119811">
                                            <p:txEl>
                                              <p:pRg st="4" end="4"/>
                                            </p:txEl>
                                          </p:spTgt>
                                        </p:tgtEl>
                                        <p:attrNameLst>
                                          <p:attrName>style.visibility</p:attrName>
                                        </p:attrNameLst>
                                      </p:cBhvr>
                                      <p:to>
                                        <p:strVal val="visible"/>
                                      </p:to>
                                    </p:set>
                                    <p:anim calcmode="lin" valueType="num">
                                      <p:cBhvr additive="base">
                                        <p:cTn id="19" dur="1000" fill="hold"/>
                                        <p:tgtEl>
                                          <p:spTgt spid="119811">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198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119811">
                                            <p:txEl>
                                              <p:pRg st="6" end="6"/>
                                            </p:txEl>
                                          </p:spTgt>
                                        </p:tgtEl>
                                        <p:attrNameLst>
                                          <p:attrName>style.visibility</p:attrName>
                                        </p:attrNameLst>
                                      </p:cBhvr>
                                      <p:to>
                                        <p:strVal val="visible"/>
                                      </p:to>
                                    </p:set>
                                    <p:anim calcmode="lin" valueType="num">
                                      <p:cBhvr additive="base">
                                        <p:cTn id="25" dur="1000" fill="hold"/>
                                        <p:tgtEl>
                                          <p:spTgt spid="119811">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198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119811">
                                            <p:txEl>
                                              <p:pRg st="8" end="8"/>
                                            </p:txEl>
                                          </p:spTgt>
                                        </p:tgtEl>
                                        <p:attrNameLst>
                                          <p:attrName>style.visibility</p:attrName>
                                        </p:attrNameLst>
                                      </p:cBhvr>
                                      <p:to>
                                        <p:strVal val="visible"/>
                                      </p:to>
                                    </p:set>
                                    <p:anim calcmode="lin" valueType="num">
                                      <p:cBhvr additive="base">
                                        <p:cTn id="31" dur="1000" fill="hold"/>
                                        <p:tgtEl>
                                          <p:spTgt spid="119811">
                                            <p:txEl>
                                              <p:pRg st="8" end="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198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chemeClr val="tx2"/>
            </a:solidFill>
          </a:ln>
        </p:spPr>
        <p:txBody>
          <a:bodyPr>
            <a:normAutofit/>
          </a:bodyPr>
          <a:lstStyle/>
          <a:p>
            <a:r>
              <a:rPr lang="it-IT" sz="6000" b="1" dirty="0" smtClean="0">
                <a:solidFill>
                  <a:schemeClr val="tx2"/>
                </a:solidFill>
                <a:latin typeface="Arial Narrow"/>
                <a:cs typeface="Arial Narrow"/>
              </a:rPr>
              <a:t>S</a:t>
            </a:r>
            <a:r>
              <a:rPr lang="it-IT" sz="5400" dirty="0" smtClean="0">
                <a:solidFill>
                  <a:schemeClr val="tx2"/>
                </a:solidFill>
                <a:latin typeface="Arial Narrow"/>
                <a:cs typeface="Arial Narrow"/>
              </a:rPr>
              <a:t>oggettività </a:t>
            </a:r>
            <a:endParaRPr lang="it-IT" sz="5400" dirty="0">
              <a:solidFill>
                <a:schemeClr val="tx2"/>
              </a:solidFill>
              <a:latin typeface="Arial Narrow"/>
              <a:cs typeface="Arial Narrow"/>
            </a:endParaRPr>
          </a:p>
        </p:txBody>
      </p:sp>
      <p:sp>
        <p:nvSpPr>
          <p:cNvPr id="3" name="Segnaposto contenuto 2"/>
          <p:cNvSpPr>
            <a:spLocks noGrp="1"/>
          </p:cNvSpPr>
          <p:nvPr>
            <p:ph idx="1"/>
          </p:nvPr>
        </p:nvSpPr>
        <p:spPr>
          <a:xfrm>
            <a:off x="181473" y="1208666"/>
            <a:ext cx="8791435" cy="5538419"/>
          </a:xfrm>
          <a:solidFill>
            <a:schemeClr val="accent1">
              <a:lumMod val="20000"/>
              <a:lumOff val="80000"/>
            </a:schemeClr>
          </a:solidFill>
        </p:spPr>
        <p:txBody>
          <a:bodyPr>
            <a:normAutofit fontScale="92500" lnSpcReduction="10000"/>
          </a:bodyPr>
          <a:lstStyle/>
          <a:p>
            <a:pPr marL="457200" lvl="1" indent="0">
              <a:buNone/>
            </a:pPr>
            <a:r>
              <a:rPr lang="it-IT" sz="3400" b="1" dirty="0" smtClean="0">
                <a:solidFill>
                  <a:srgbClr val="1F497D"/>
                </a:solidFill>
                <a:latin typeface="Arial Narrow"/>
                <a:cs typeface="Arial Narrow"/>
              </a:rPr>
              <a:t>Sintomi associati:</a:t>
            </a:r>
            <a:r>
              <a:rPr lang="it-IT" sz="3600" dirty="0" smtClean="0">
                <a:latin typeface="Arial Narrow"/>
                <a:cs typeface="Arial Narrow"/>
              </a:rPr>
              <a:t> Nausea/vomito? Febbre? Stanchezza? Scarso appetito? Calo ponderale? Crampi muscolari? Prurito? Abitudini alimentari (es. vegetariana)?</a:t>
            </a:r>
          </a:p>
          <a:p>
            <a:pPr marL="457200" lvl="1" indent="0">
              <a:buNone/>
            </a:pPr>
            <a:r>
              <a:rPr lang="it-IT" sz="3600" dirty="0" smtClean="0">
                <a:solidFill>
                  <a:schemeClr val="tx2"/>
                </a:solidFill>
                <a:latin typeface="Arial Narrow"/>
                <a:cs typeface="Arial Narrow"/>
              </a:rPr>
              <a:t>La paziente risulta asintomatica, pesa 62 Kg, h 158 cm (BMI 24), ha perso 4 kg dall’anno scorso (BMI 25.6) </a:t>
            </a:r>
          </a:p>
          <a:p>
            <a:pPr marL="457200" lvl="1" indent="0">
              <a:buNone/>
            </a:pPr>
            <a:endParaRPr lang="it-IT" sz="3400" b="1" smtClean="0">
              <a:solidFill>
                <a:srgbClr val="1F497D"/>
              </a:solidFill>
              <a:latin typeface="Arial Narrow"/>
              <a:cs typeface="Arial Narrow"/>
            </a:endParaRPr>
          </a:p>
          <a:p>
            <a:pPr marL="457200" lvl="1" indent="0">
              <a:buNone/>
            </a:pPr>
            <a:r>
              <a:rPr lang="it-IT" sz="3400" b="1" smtClean="0">
                <a:solidFill>
                  <a:srgbClr val="1F497D"/>
                </a:solidFill>
                <a:latin typeface="Arial Narrow"/>
                <a:cs typeface="Arial Narrow"/>
              </a:rPr>
              <a:t>Familiarità</a:t>
            </a:r>
            <a:r>
              <a:rPr lang="it-IT" sz="3400" b="1" dirty="0" smtClean="0">
                <a:solidFill>
                  <a:srgbClr val="1F497D"/>
                </a:solidFill>
                <a:latin typeface="Arial Narrow"/>
                <a:cs typeface="Arial Narrow"/>
              </a:rPr>
              <a:t>: </a:t>
            </a:r>
            <a:r>
              <a:rPr lang="it-IT" sz="3400" dirty="0" smtClean="0">
                <a:solidFill>
                  <a:srgbClr val="1F497D"/>
                </a:solidFill>
                <a:latin typeface="Arial Narrow"/>
                <a:cs typeface="Arial Narrow"/>
              </a:rPr>
              <a:t>nessuna</a:t>
            </a:r>
            <a:r>
              <a:rPr lang="it-IT" sz="3400" b="1" dirty="0" smtClean="0">
                <a:solidFill>
                  <a:srgbClr val="1F497D"/>
                </a:solidFill>
                <a:latin typeface="Arial Narrow"/>
                <a:cs typeface="Arial Narrow"/>
              </a:rPr>
              <a:t> </a:t>
            </a:r>
          </a:p>
          <a:p>
            <a:pPr marL="457200" lvl="1" indent="0">
              <a:buNone/>
            </a:pPr>
            <a:r>
              <a:rPr lang="it-IT" sz="3400" b="1" dirty="0" smtClean="0">
                <a:solidFill>
                  <a:srgbClr val="1F497D"/>
                </a:solidFill>
                <a:latin typeface="Arial Narrow"/>
                <a:cs typeface="Arial Narrow"/>
              </a:rPr>
              <a:t>Anamnesi farmacologica: </a:t>
            </a:r>
            <a:r>
              <a:rPr lang="it-IT" sz="3400" dirty="0" err="1" smtClean="0">
                <a:solidFill>
                  <a:srgbClr val="1F497D"/>
                </a:solidFill>
                <a:latin typeface="Arial Narrow"/>
                <a:cs typeface="Arial Narrow"/>
              </a:rPr>
              <a:t>Ramipril</a:t>
            </a:r>
            <a:r>
              <a:rPr lang="it-IT" sz="3400" dirty="0" smtClean="0">
                <a:solidFill>
                  <a:srgbClr val="1F497D"/>
                </a:solidFill>
                <a:latin typeface="Arial Narrow"/>
                <a:cs typeface="Arial Narrow"/>
              </a:rPr>
              <a:t> 2,5 mg X 2, </a:t>
            </a:r>
            <a:r>
              <a:rPr lang="it-IT" sz="3400" dirty="0" err="1" smtClean="0">
                <a:solidFill>
                  <a:srgbClr val="1F497D"/>
                </a:solidFill>
                <a:latin typeface="Arial Narrow"/>
                <a:cs typeface="Arial Narrow"/>
              </a:rPr>
              <a:t>Ibuprofene</a:t>
            </a:r>
            <a:r>
              <a:rPr lang="it-IT" sz="3400" dirty="0" smtClean="0">
                <a:solidFill>
                  <a:srgbClr val="1F497D"/>
                </a:solidFill>
                <a:latin typeface="Arial Narrow"/>
                <a:cs typeface="Arial Narrow"/>
              </a:rPr>
              <a:t> 400 mg x 2 negli ultimi 10 giorni</a:t>
            </a:r>
            <a:r>
              <a:rPr lang="it-IT" sz="3400" b="1" dirty="0" smtClean="0">
                <a:solidFill>
                  <a:srgbClr val="1F497D"/>
                </a:solidFill>
                <a:latin typeface="Arial Narrow"/>
                <a:cs typeface="Arial Narrow"/>
              </a:rPr>
              <a:t> </a:t>
            </a:r>
          </a:p>
        </p:txBody>
      </p:sp>
    </p:spTree>
    <p:extLst>
      <p:ext uri="{BB962C8B-B14F-4D97-AF65-F5344CB8AC3E}">
        <p14:creationId xmlns:p14="http://schemas.microsoft.com/office/powerpoint/2010/main" val="348594218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subTitle" idx="1"/>
          </p:nvPr>
        </p:nvSpPr>
        <p:spPr>
          <a:xfrm>
            <a:off x="151278" y="741347"/>
            <a:ext cx="8844802" cy="3056221"/>
          </a:xfrm>
        </p:spPr>
        <p:txBody>
          <a:bodyPr wrap="square">
            <a:spAutoFit/>
          </a:bodyPr>
          <a:lstStyle/>
          <a:p>
            <a:pPr marL="428625" lvl="1" indent="-285750" algn="just">
              <a:lnSpc>
                <a:spcPct val="110000"/>
              </a:lnSpc>
              <a:buClr>
                <a:schemeClr val="tx1"/>
              </a:buClr>
              <a:buFont typeface="Arial" panose="020B0604020202020204" pitchFamily="34" charset="0"/>
              <a:buChar char="-"/>
              <a:tabLst>
                <a:tab pos="571500" algn="l"/>
              </a:tabLst>
            </a:pPr>
            <a:r>
              <a:rPr lang="en-US" altLang="it-IT" sz="1800" b="1">
                <a:solidFill>
                  <a:srgbClr val="002060"/>
                </a:solidFill>
                <a:latin typeface="New York" charset="0"/>
              </a:rPr>
              <a:t>MUCO: in genere la sua presenza indica irritazione della mucosa urinaria.</a:t>
            </a:r>
          </a:p>
          <a:p>
            <a:pPr marL="428625" lvl="1" indent="-285750" algn="just">
              <a:lnSpc>
                <a:spcPct val="110000"/>
              </a:lnSpc>
              <a:buClr>
                <a:schemeClr val="tx1"/>
              </a:buClr>
              <a:buFont typeface="Arial" panose="020B0604020202020204" pitchFamily="34" charset="0"/>
              <a:buChar char="-"/>
              <a:tabLst>
                <a:tab pos="571500" algn="l"/>
              </a:tabLst>
            </a:pPr>
            <a:endParaRPr lang="en-US" altLang="it-IT" sz="1800" b="1">
              <a:solidFill>
                <a:srgbClr val="002060"/>
              </a:solidFill>
              <a:latin typeface="New York" charset="0"/>
            </a:endParaRPr>
          </a:p>
          <a:p>
            <a:pPr marL="428625" lvl="1" indent="-285750" algn="just">
              <a:lnSpc>
                <a:spcPct val="110000"/>
              </a:lnSpc>
              <a:buClr>
                <a:schemeClr val="tx1"/>
              </a:buClr>
              <a:buFont typeface="Arial" panose="020B0604020202020204" pitchFamily="34" charset="0"/>
              <a:buChar char="-"/>
              <a:tabLst>
                <a:tab pos="571500" algn="l"/>
              </a:tabLst>
            </a:pPr>
            <a:r>
              <a:rPr lang="en-US" altLang="it-IT" sz="1800" b="1">
                <a:solidFill>
                  <a:srgbClr val="002060"/>
                </a:solidFill>
                <a:latin typeface="New York" charset="0"/>
              </a:rPr>
              <a:t>SALI e CRISTALLI: possono essere precipitati amorfi (urati, fosfati, carbonati) oppure in forma cristallina (ossalati, acido urico, triplofosfato) in dipendenza del pH; possono fornire indicazioni, in presenza di calcolosi, sulla composizione del calcolo.</a:t>
            </a:r>
          </a:p>
          <a:p>
            <a:pPr marL="428625" lvl="1" indent="-285750" algn="just">
              <a:lnSpc>
                <a:spcPct val="110000"/>
              </a:lnSpc>
              <a:buClr>
                <a:schemeClr val="tx1"/>
              </a:buClr>
              <a:buFont typeface="Arial" panose="020B0604020202020204" pitchFamily="34" charset="0"/>
              <a:buChar char="-"/>
              <a:tabLst>
                <a:tab pos="571500" algn="l"/>
              </a:tabLst>
            </a:pPr>
            <a:endParaRPr lang="en-US" altLang="it-IT" sz="1800" b="1">
              <a:solidFill>
                <a:srgbClr val="002060"/>
              </a:solidFill>
              <a:latin typeface="New York" charset="0"/>
            </a:endParaRPr>
          </a:p>
          <a:p>
            <a:pPr marL="428625" lvl="1" indent="-285750" algn="just">
              <a:lnSpc>
                <a:spcPct val="110000"/>
              </a:lnSpc>
              <a:buClr>
                <a:schemeClr val="tx1"/>
              </a:buClr>
              <a:buFont typeface="Arial" panose="020B0604020202020204" pitchFamily="34" charset="0"/>
              <a:buChar char="-"/>
              <a:tabLst>
                <a:tab pos="571500" algn="l"/>
              </a:tabLst>
            </a:pPr>
            <a:r>
              <a:rPr lang="en-US" altLang="it-IT" sz="1800" b="1">
                <a:solidFill>
                  <a:srgbClr val="002060"/>
                </a:solidFill>
                <a:latin typeface="New York" charset="0"/>
              </a:rPr>
              <a:t>FLORA BATTERICA, FLORA MICOTICA, PROTOZOI (es. Trichomonas vaginalis).</a:t>
            </a:r>
          </a:p>
        </p:txBody>
      </p:sp>
      <p:sp>
        <p:nvSpPr>
          <p:cNvPr id="5" name="Rettangolo 4"/>
          <p:cNvSpPr/>
          <p:nvPr/>
        </p:nvSpPr>
        <p:spPr>
          <a:xfrm>
            <a:off x="3367658" y="97097"/>
            <a:ext cx="3216073" cy="523220"/>
          </a:xfrm>
          <a:prstGeom prst="rect">
            <a:avLst/>
          </a:prstGeom>
        </p:spPr>
        <p:txBody>
          <a:bodyPr wrap="none">
            <a:spAutoFit/>
          </a:bodyPr>
          <a:lstStyle/>
          <a:p>
            <a:pPr algn="ctr"/>
            <a:r>
              <a:rPr lang="it-IT" altLang="it-IT" sz="2800" b="1" smtClean="0">
                <a:solidFill>
                  <a:srgbClr val="FF0000"/>
                </a:solidFill>
              </a:rPr>
              <a:t>ESAME DELLE URINE</a:t>
            </a:r>
            <a:endParaRPr lang="it-IT" altLang="it-IT" sz="2800" b="1" dirty="0">
              <a:solidFill>
                <a:srgbClr val="FF0000"/>
              </a:solidFill>
            </a:endParaRPr>
          </a:p>
        </p:txBody>
      </p:sp>
    </p:spTree>
    <p:custDataLst>
      <p:tags r:id="rId1"/>
    </p:custDataLst>
    <p:extLst>
      <p:ext uri="{BB962C8B-B14F-4D97-AF65-F5344CB8AC3E}">
        <p14:creationId xmlns:p14="http://schemas.microsoft.com/office/powerpoint/2010/main" val="3007271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1000" fill="hold"/>
                                        <p:tgtEl>
                                          <p:spTgt spid="12185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218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21859">
                                            <p:txEl>
                                              <p:pRg st="2" end="2"/>
                                            </p:txEl>
                                          </p:spTgt>
                                        </p:tgtEl>
                                        <p:attrNameLst>
                                          <p:attrName>style.visibility</p:attrName>
                                        </p:attrNameLst>
                                      </p:cBhvr>
                                      <p:to>
                                        <p:strVal val="visible"/>
                                      </p:to>
                                    </p:set>
                                    <p:anim calcmode="lin" valueType="num">
                                      <p:cBhvr additive="base">
                                        <p:cTn id="13" dur="1000" fill="hold"/>
                                        <p:tgtEl>
                                          <p:spTgt spid="121859">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218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121859">
                                            <p:txEl>
                                              <p:pRg st="4" end="4"/>
                                            </p:txEl>
                                          </p:spTgt>
                                        </p:tgtEl>
                                        <p:attrNameLst>
                                          <p:attrName>style.visibility</p:attrName>
                                        </p:attrNameLst>
                                      </p:cBhvr>
                                      <p:to>
                                        <p:strVal val="visible"/>
                                      </p:to>
                                    </p:set>
                                    <p:anim calcmode="lin" valueType="num">
                                      <p:cBhvr additive="base">
                                        <p:cTn id="19" dur="1000" fill="hold"/>
                                        <p:tgtEl>
                                          <p:spTgt spid="121859">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218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1550815" y="2152837"/>
            <a:ext cx="6057900" cy="4122738"/>
          </a:xfrm>
        </p:spPr>
        <p:txBody>
          <a:bodyPr/>
          <a:lstStyle/>
          <a:p>
            <a:pPr>
              <a:lnSpc>
                <a:spcPct val="80000"/>
              </a:lnSpc>
            </a:pPr>
            <a:r>
              <a:rPr lang="it-IT" altLang="it-IT" sz="2800"/>
              <a:t>Molte componenti stabili per 2 ore</a:t>
            </a:r>
          </a:p>
          <a:p>
            <a:pPr>
              <a:lnSpc>
                <a:spcPct val="80000"/>
              </a:lnSpc>
            </a:pPr>
            <a:r>
              <a:rPr lang="it-IT" altLang="it-IT" sz="2800"/>
              <a:t>Urocoltura: entro 1 ora dalla raccolta</a:t>
            </a:r>
          </a:p>
          <a:p>
            <a:pPr>
              <a:lnSpc>
                <a:spcPct val="80000"/>
              </a:lnSpc>
            </a:pPr>
            <a:r>
              <a:rPr lang="it-IT" altLang="it-IT" sz="2800"/>
              <a:t>Refrigerare se non analizzato entro 2 ore</a:t>
            </a:r>
          </a:p>
          <a:p>
            <a:pPr>
              <a:lnSpc>
                <a:spcPct val="80000"/>
              </a:lnSpc>
            </a:pPr>
            <a:r>
              <a:rPr lang="it-IT" altLang="it-IT" sz="2800"/>
              <a:t>La stabilità dipende da:</a:t>
            </a:r>
          </a:p>
          <a:p>
            <a:pPr lvl="1">
              <a:lnSpc>
                <a:spcPct val="80000"/>
              </a:lnSpc>
            </a:pPr>
            <a:r>
              <a:rPr lang="it-IT" altLang="it-IT" sz="2400"/>
              <a:t>Intensità della luce</a:t>
            </a:r>
          </a:p>
          <a:p>
            <a:pPr lvl="1">
              <a:lnSpc>
                <a:spcPct val="80000"/>
              </a:lnSpc>
            </a:pPr>
            <a:r>
              <a:rPr lang="it-IT" altLang="it-IT" sz="2400"/>
              <a:t>Temperatura</a:t>
            </a:r>
          </a:p>
          <a:p>
            <a:pPr lvl="1">
              <a:lnSpc>
                <a:spcPct val="80000"/>
              </a:lnSpc>
            </a:pPr>
            <a:r>
              <a:rPr lang="it-IT" altLang="it-IT" sz="2400"/>
              <a:t>pH</a:t>
            </a:r>
          </a:p>
          <a:p>
            <a:pPr lvl="1">
              <a:lnSpc>
                <a:spcPct val="80000"/>
              </a:lnSpc>
            </a:pPr>
            <a:r>
              <a:rPr lang="it-IT" altLang="it-IT" sz="2400"/>
              <a:t>Peso</a:t>
            </a:r>
          </a:p>
          <a:p>
            <a:pPr lvl="1">
              <a:lnSpc>
                <a:spcPct val="80000"/>
              </a:lnSpc>
            </a:pPr>
            <a:r>
              <a:rPr lang="it-IT" altLang="it-IT" sz="2400"/>
              <a:t>Specifiche caratteristiche chimico-fisiche</a:t>
            </a:r>
          </a:p>
        </p:txBody>
      </p:sp>
      <p:sp>
        <p:nvSpPr>
          <p:cNvPr id="5" name="Rettangolo 4"/>
          <p:cNvSpPr/>
          <p:nvPr/>
        </p:nvSpPr>
        <p:spPr>
          <a:xfrm>
            <a:off x="1357290" y="1292330"/>
            <a:ext cx="6268906" cy="523220"/>
          </a:xfrm>
          <a:prstGeom prst="rect">
            <a:avLst/>
          </a:prstGeom>
        </p:spPr>
        <p:txBody>
          <a:bodyPr wrap="square">
            <a:spAutoFit/>
          </a:bodyPr>
          <a:lstStyle/>
          <a:p>
            <a:pPr algn="ctr"/>
            <a:r>
              <a:rPr lang="it-IT" altLang="it-IT" sz="2800" b="1" smtClean="0">
                <a:solidFill>
                  <a:srgbClr val="FF0000"/>
                </a:solidFill>
              </a:rPr>
              <a:t>CONSERVAZIONE E TRASPORTO</a:t>
            </a:r>
            <a:endParaRPr lang="it-IT" altLang="it-IT" sz="2800" b="1" dirty="0">
              <a:solidFill>
                <a:srgbClr val="FF0000"/>
              </a:solidFill>
            </a:endParaRPr>
          </a:p>
        </p:txBody>
      </p:sp>
      <p:sp>
        <p:nvSpPr>
          <p:cNvPr id="4" name="Rettangolo 3"/>
          <p:cNvSpPr/>
          <p:nvPr/>
        </p:nvSpPr>
        <p:spPr>
          <a:xfrm>
            <a:off x="571473" y="203118"/>
            <a:ext cx="8215370" cy="523220"/>
          </a:xfrm>
          <a:prstGeom prst="rect">
            <a:avLst/>
          </a:prstGeom>
        </p:spPr>
        <p:txBody>
          <a:bodyPr wrap="square">
            <a:spAutoFit/>
          </a:bodyPr>
          <a:lstStyle/>
          <a:p>
            <a:pPr algn="ctr"/>
            <a:r>
              <a:rPr lang="it-IT" altLang="it-IT" sz="2800" b="1" smtClean="0">
                <a:solidFill>
                  <a:srgbClr val="FF0000"/>
                </a:solidFill>
              </a:rPr>
              <a:t>ESAME DELLE URINE: PROBLEMATICHE E AVVERTENZE</a:t>
            </a:r>
            <a:endParaRPr lang="it-IT" altLang="it-IT" sz="2800" b="1" dirty="0">
              <a:solidFill>
                <a:srgbClr val="FF0000"/>
              </a:solidFill>
            </a:endParaRPr>
          </a:p>
        </p:txBody>
      </p:sp>
    </p:spTree>
    <p:extLst>
      <p:ext uri="{BB962C8B-B14F-4D97-AF65-F5344CB8AC3E}">
        <p14:creationId xmlns:p14="http://schemas.microsoft.com/office/powerpoint/2010/main" val="39982514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2844404" y="268293"/>
            <a:ext cx="5237559" cy="1431925"/>
          </a:xfrm>
        </p:spPr>
        <p:txBody>
          <a:bodyPr>
            <a:normAutofit fontScale="90000"/>
          </a:bodyPr>
          <a:lstStyle/>
          <a:p>
            <a:r>
              <a:rPr lang="it-IT" altLang="it-IT" smtClean="0">
                <a:solidFill>
                  <a:srgbClr val="FF9900"/>
                </a:solidFill>
              </a:rPr>
              <a:t>COL PASSARE DEL TEMPO:</a:t>
            </a:r>
            <a:endParaRPr lang="it-IT" altLang="it-IT">
              <a:solidFill>
                <a:srgbClr val="FF9900"/>
              </a:solidFill>
            </a:endParaRPr>
          </a:p>
        </p:txBody>
      </p:sp>
      <p:sp>
        <p:nvSpPr>
          <p:cNvPr id="412675" name="Rectangle 3"/>
          <p:cNvSpPr>
            <a:spLocks noGrp="1" noChangeArrowheads="1"/>
          </p:cNvSpPr>
          <p:nvPr>
            <p:ph type="body" idx="1"/>
          </p:nvPr>
        </p:nvSpPr>
        <p:spPr>
          <a:xfrm>
            <a:off x="1763316" y="1700216"/>
            <a:ext cx="5837634" cy="4897437"/>
          </a:xfrm>
        </p:spPr>
        <p:txBody>
          <a:bodyPr>
            <a:normAutofit fontScale="92500"/>
          </a:bodyPr>
          <a:lstStyle/>
          <a:p>
            <a:pPr>
              <a:lnSpc>
                <a:spcPct val="90000"/>
              </a:lnSpc>
              <a:buFont typeface="Wingdings" panose="05000000000000000000" pitchFamily="2" charset="2"/>
              <a:buNone/>
            </a:pPr>
            <a:endParaRPr lang="it-IT" altLang="it-IT" sz="2800"/>
          </a:p>
          <a:p>
            <a:pPr>
              <a:lnSpc>
                <a:spcPct val="90000"/>
              </a:lnSpc>
            </a:pPr>
            <a:r>
              <a:rPr lang="it-IT" altLang="it-IT" sz="2800"/>
              <a:t>I batteri ed i lieviti iniziano a moltiplicarsi rapidamente</a:t>
            </a:r>
          </a:p>
          <a:p>
            <a:pPr>
              <a:lnSpc>
                <a:spcPct val="90000"/>
              </a:lnSpc>
            </a:pPr>
            <a:r>
              <a:rPr lang="it-IT" altLang="it-IT" sz="2800"/>
              <a:t>I batteri ureasici producono NH</a:t>
            </a:r>
            <a:r>
              <a:rPr lang="it-IT" altLang="it-IT" sz="2800" baseline="-25000"/>
              <a:t>3</a:t>
            </a:r>
            <a:r>
              <a:rPr lang="it-IT" altLang="it-IT" sz="2800"/>
              <a:t> che aumenta il pH</a:t>
            </a:r>
          </a:p>
          <a:p>
            <a:pPr>
              <a:lnSpc>
                <a:spcPct val="90000"/>
              </a:lnSpc>
            </a:pPr>
            <a:r>
              <a:rPr lang="it-IT" altLang="it-IT" sz="2800"/>
              <a:t>I batteri utilizzano glucosio diminuendone la concentrazione</a:t>
            </a:r>
          </a:p>
          <a:p>
            <a:pPr>
              <a:lnSpc>
                <a:spcPct val="90000"/>
              </a:lnSpc>
            </a:pPr>
            <a:r>
              <a:rPr lang="it-IT" altLang="it-IT" sz="2800"/>
              <a:t>I cilindri e le cellule si deteriorano</a:t>
            </a:r>
          </a:p>
          <a:p>
            <a:pPr>
              <a:lnSpc>
                <a:spcPct val="90000"/>
              </a:lnSpc>
            </a:pPr>
            <a:r>
              <a:rPr lang="it-IT" altLang="it-IT" sz="2800"/>
              <a:t>Avvengono modificazioni chimico-fisiche:</a:t>
            </a:r>
          </a:p>
          <a:p>
            <a:pPr lvl="1">
              <a:lnSpc>
                <a:spcPct val="80000"/>
              </a:lnSpc>
            </a:pPr>
            <a:r>
              <a:rPr lang="it-IT" altLang="it-IT" sz="2400"/>
              <a:t>Degradazione di bilirubina e urobilinogeno</a:t>
            </a:r>
          </a:p>
          <a:p>
            <a:pPr lvl="1">
              <a:lnSpc>
                <a:spcPct val="80000"/>
              </a:lnSpc>
            </a:pPr>
            <a:r>
              <a:rPr lang="it-IT" altLang="it-IT" sz="2400"/>
              <a:t>Formazione di cristalli e sedimenti amorfi</a:t>
            </a:r>
          </a:p>
          <a:p>
            <a:pPr lvl="1">
              <a:lnSpc>
                <a:spcPct val="80000"/>
              </a:lnSpc>
              <a:buFontTx/>
              <a:buNone/>
            </a:pPr>
            <a:endParaRPr lang="it-IT" altLang="it-IT" sz="2400"/>
          </a:p>
        </p:txBody>
      </p:sp>
      <p:pic>
        <p:nvPicPr>
          <p:cNvPr id="641027" name="Picture 3" descr="ANd9GcRo7ktyO97VanPhnCyLObYVv8HuQwPjPV9bkCtd_DAOTg696alnpRTF3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892" y="404813"/>
            <a:ext cx="1403747" cy="151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11307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655676" y="188640"/>
            <a:ext cx="5948418" cy="576064"/>
          </a:xfrm>
        </p:spPr>
        <p:txBody>
          <a:bodyPr rtlCol="0">
            <a:normAutofit fontScale="90000"/>
          </a:bodyPr>
          <a:lstStyle/>
          <a:p>
            <a:pPr>
              <a:defRPr/>
            </a:pPr>
            <a:r>
              <a:rPr lang="it-IT" sz="3200" b="1" dirty="0">
                <a:solidFill>
                  <a:srgbClr val="FF0000"/>
                </a:solidFill>
              </a:rPr>
              <a:t>Esame chimico fisico delle urine</a:t>
            </a:r>
            <a:endParaRPr lang="it-IT" sz="1600" b="1" dirty="0"/>
          </a:p>
        </p:txBody>
      </p:sp>
      <p:graphicFrame>
        <p:nvGraphicFramePr>
          <p:cNvPr id="6" name="Segnaposto contenuto 5"/>
          <p:cNvGraphicFramePr>
            <a:graphicFrameLocks noGrp="1"/>
          </p:cNvGraphicFramePr>
          <p:nvPr>
            <p:ph idx="1"/>
            <p:extLst/>
          </p:nvPr>
        </p:nvGraphicFramePr>
        <p:xfrm>
          <a:off x="285720" y="857232"/>
          <a:ext cx="8501122" cy="5564430"/>
        </p:xfrm>
        <a:graphic>
          <a:graphicData uri="http://schemas.openxmlformats.org/drawingml/2006/table">
            <a:tbl>
              <a:tblPr firstRow="1" firstCol="1" bandRow="1">
                <a:tableStyleId>{5C22544A-7EE6-4342-B048-85BDC9FD1C3A}</a:tableStyleId>
              </a:tblPr>
              <a:tblGrid>
                <a:gridCol w="1733238"/>
                <a:gridCol w="2063378"/>
                <a:gridCol w="4704506"/>
              </a:tblGrid>
              <a:tr h="779864">
                <a:tc>
                  <a:txBody>
                    <a:bodyPr/>
                    <a:lstStyle/>
                    <a:p>
                      <a:pPr algn="ctr">
                        <a:lnSpc>
                          <a:spcPct val="115000"/>
                        </a:lnSpc>
                        <a:spcAft>
                          <a:spcPts val="1000"/>
                        </a:spcAft>
                      </a:pPr>
                      <a:r>
                        <a:rPr lang="it-IT" sz="2000" dirty="0" smtClean="0">
                          <a:effectLst/>
                        </a:rPr>
                        <a:t>ANALITI</a:t>
                      </a:r>
                      <a:endParaRPr lang="it-IT" sz="1000"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2000" dirty="0" smtClean="0">
                          <a:effectLst/>
                        </a:rPr>
                        <a:t>INTERVALLO </a:t>
                      </a:r>
                      <a:r>
                        <a:rPr lang="it-IT" sz="2000" dirty="0">
                          <a:effectLst/>
                        </a:rPr>
                        <a:t>DI RIFERIMENTO</a:t>
                      </a:r>
                      <a:endParaRPr lang="it-IT" sz="2000"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2000" dirty="0" smtClean="0">
                          <a:effectLst/>
                        </a:rPr>
                        <a:t>CARATTERISTICHE</a:t>
                      </a:r>
                      <a:endParaRPr lang="it-IT" sz="2000" dirty="0">
                        <a:effectLst/>
                        <a:latin typeface="Calibri"/>
                        <a:ea typeface="Calibri"/>
                        <a:cs typeface="Times New Roman"/>
                      </a:endParaRPr>
                    </a:p>
                  </a:txBody>
                  <a:tcPr marL="46485" marR="46485" marT="0" marB="0"/>
                </a:tc>
              </a:tr>
              <a:tr h="619344">
                <a:tc>
                  <a:txBody>
                    <a:bodyPr/>
                    <a:lstStyle/>
                    <a:p>
                      <a:pPr algn="l">
                        <a:lnSpc>
                          <a:spcPct val="115000"/>
                        </a:lnSpc>
                        <a:spcAft>
                          <a:spcPts val="1000"/>
                        </a:spcAft>
                      </a:pPr>
                      <a:r>
                        <a:rPr lang="it-IT" sz="1800" dirty="0" err="1" smtClean="0">
                          <a:effectLst/>
                        </a:rPr>
                        <a:t>pH</a:t>
                      </a:r>
                      <a:endParaRPr lang="it-IT" sz="1800"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1800" dirty="0" smtClean="0">
                          <a:effectLst/>
                          <a:latin typeface="+mn-lt"/>
                          <a:ea typeface="+mn-ea"/>
                          <a:cs typeface="+mn-cs"/>
                        </a:rPr>
                        <a:t>4.5-7.5</a:t>
                      </a:r>
                      <a:r>
                        <a:rPr lang="it-IT" sz="1800" baseline="0" dirty="0" smtClean="0">
                          <a:effectLst/>
                          <a:latin typeface="+mn-lt"/>
                          <a:ea typeface="+mn-ea"/>
                          <a:cs typeface="+mn-cs"/>
                        </a:rPr>
                        <a:t> (6.0)</a:t>
                      </a:r>
                      <a:endParaRPr lang="it-IT" sz="1800" dirty="0">
                        <a:effectLst/>
                        <a:latin typeface="Calibri"/>
                        <a:ea typeface="Calibri"/>
                        <a:cs typeface="Times New Roman"/>
                      </a:endParaRPr>
                    </a:p>
                  </a:txBody>
                  <a:tcPr marL="46485" marR="46485" marT="0" marB="0"/>
                </a:tc>
                <a:tc>
                  <a:txBody>
                    <a:bodyPr/>
                    <a:lstStyle/>
                    <a:p>
                      <a:pPr>
                        <a:lnSpc>
                          <a:spcPct val="115000"/>
                        </a:lnSpc>
                        <a:spcAft>
                          <a:spcPts val="1000"/>
                        </a:spcAft>
                      </a:pPr>
                      <a:r>
                        <a:rPr lang="it-IT" sz="1400" b="1" dirty="0" smtClean="0">
                          <a:solidFill>
                            <a:srgbClr val="002060"/>
                          </a:solidFill>
                          <a:effectLst/>
                        </a:rPr>
                        <a:t>ampiezza di misura </a:t>
                      </a:r>
                      <a:r>
                        <a:rPr lang="it-IT" sz="1400" b="1" dirty="0">
                          <a:solidFill>
                            <a:srgbClr val="002060"/>
                          </a:solidFill>
                          <a:effectLst/>
                        </a:rPr>
                        <a:t>da </a:t>
                      </a:r>
                      <a:r>
                        <a:rPr lang="it-IT" sz="1400" b="1" dirty="0" smtClean="0">
                          <a:solidFill>
                            <a:srgbClr val="002060"/>
                          </a:solidFill>
                          <a:effectLst/>
                        </a:rPr>
                        <a:t>4.5-9.0</a:t>
                      </a:r>
                    </a:p>
                    <a:p>
                      <a:pPr>
                        <a:lnSpc>
                          <a:spcPct val="115000"/>
                        </a:lnSpc>
                        <a:spcAft>
                          <a:spcPts val="1000"/>
                        </a:spcAft>
                      </a:pPr>
                      <a:r>
                        <a:rPr lang="it-IT" sz="1400" b="1" dirty="0" smtClean="0">
                          <a:solidFill>
                            <a:srgbClr val="002060"/>
                          </a:solidFill>
                        </a:rPr>
                        <a:t>urine vecchie aumentano l’alcalinità</a:t>
                      </a:r>
                      <a:endParaRPr lang="it-IT" sz="1400" b="1" dirty="0">
                        <a:solidFill>
                          <a:srgbClr val="002060"/>
                        </a:solidFill>
                        <a:effectLst/>
                        <a:latin typeface="Calibri"/>
                        <a:ea typeface="Calibri"/>
                        <a:cs typeface="Times New Roman"/>
                      </a:endParaRPr>
                    </a:p>
                  </a:txBody>
                  <a:tcPr marL="46485" marR="46485" marT="0" marB="0"/>
                </a:tc>
              </a:tr>
              <a:tr h="461531">
                <a:tc>
                  <a:txBody>
                    <a:bodyPr/>
                    <a:lstStyle/>
                    <a:p>
                      <a:pPr>
                        <a:lnSpc>
                          <a:spcPct val="115000"/>
                        </a:lnSpc>
                        <a:spcAft>
                          <a:spcPts val="1000"/>
                        </a:spcAft>
                      </a:pPr>
                      <a:r>
                        <a:rPr lang="it-IT" sz="1800" dirty="0" smtClean="0">
                          <a:effectLst/>
                        </a:rPr>
                        <a:t>Peso </a:t>
                      </a:r>
                      <a:r>
                        <a:rPr lang="it-IT" sz="1800" dirty="0">
                          <a:effectLst/>
                        </a:rPr>
                        <a:t>specifico</a:t>
                      </a:r>
                      <a:endParaRPr lang="it-IT" sz="1800"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1800" dirty="0" smtClean="0">
                          <a:effectLst/>
                        </a:rPr>
                        <a:t>1010-1030         </a:t>
                      </a:r>
                      <a:endParaRPr lang="it-IT" sz="1800" dirty="0">
                        <a:effectLst/>
                        <a:latin typeface="Calibri"/>
                        <a:ea typeface="Calibri"/>
                        <a:cs typeface="Times New Roman"/>
                      </a:endParaRPr>
                    </a:p>
                  </a:txBody>
                  <a:tcPr marL="46485" marR="46485" marT="0" marB="0"/>
                </a:tc>
                <a:tc>
                  <a:txBody>
                    <a:bodyPr/>
                    <a:lstStyle/>
                    <a:p>
                      <a:pPr>
                        <a:lnSpc>
                          <a:spcPct val="115000"/>
                        </a:lnSpc>
                        <a:spcAft>
                          <a:spcPts val="1000"/>
                        </a:spcAft>
                      </a:pPr>
                      <a:r>
                        <a:rPr lang="it-IT" sz="1800" dirty="0">
                          <a:effectLst/>
                        </a:rPr>
                        <a:t> </a:t>
                      </a:r>
                      <a:endParaRPr lang="it-IT" sz="1800" dirty="0">
                        <a:effectLst/>
                        <a:latin typeface="Calibri"/>
                        <a:ea typeface="Calibri"/>
                        <a:cs typeface="Times New Roman"/>
                      </a:endParaRPr>
                    </a:p>
                  </a:txBody>
                  <a:tcPr marL="46485" marR="46485" marT="0" marB="0"/>
                </a:tc>
              </a:tr>
              <a:tr h="1505367">
                <a:tc>
                  <a:txBody>
                    <a:bodyPr/>
                    <a:lstStyle/>
                    <a:p>
                      <a:pPr>
                        <a:lnSpc>
                          <a:spcPct val="115000"/>
                        </a:lnSpc>
                        <a:spcAft>
                          <a:spcPts val="1000"/>
                        </a:spcAft>
                      </a:pPr>
                      <a:r>
                        <a:rPr lang="it-IT" sz="1800" dirty="0" smtClean="0">
                          <a:effectLst/>
                        </a:rPr>
                        <a:t>Proteine</a:t>
                      </a:r>
                      <a:endParaRPr lang="it-IT" sz="1800"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1800" dirty="0" smtClean="0">
                          <a:effectLst/>
                        </a:rPr>
                        <a:t>&lt;5 </a:t>
                      </a:r>
                      <a:r>
                        <a:rPr lang="it-IT" sz="1800" dirty="0">
                          <a:effectLst/>
                        </a:rPr>
                        <a:t>mg/</a:t>
                      </a:r>
                      <a:r>
                        <a:rPr lang="it-IT" sz="1800" dirty="0" err="1">
                          <a:effectLst/>
                        </a:rPr>
                        <a:t>dL</a:t>
                      </a:r>
                      <a:endParaRPr lang="it-IT" sz="1800" dirty="0">
                        <a:effectLst/>
                        <a:latin typeface="Calibri"/>
                        <a:ea typeface="Calibri"/>
                        <a:cs typeface="Times New Roman"/>
                      </a:endParaRPr>
                    </a:p>
                  </a:txBody>
                  <a:tcPr marL="46485" marR="46485" marT="0" marB="0"/>
                </a:tc>
                <a:tc>
                  <a:txBody>
                    <a:bodyPr/>
                    <a:lstStyle/>
                    <a:p>
                      <a:pPr>
                        <a:lnSpc>
                          <a:spcPct val="115000"/>
                        </a:lnSpc>
                        <a:spcAft>
                          <a:spcPts val="1000"/>
                        </a:spcAft>
                      </a:pPr>
                      <a:r>
                        <a:rPr lang="it-IT" sz="1400" b="1" dirty="0">
                          <a:solidFill>
                            <a:srgbClr val="002060"/>
                          </a:solidFill>
                          <a:effectLst/>
                        </a:rPr>
                        <a:t>Sensibilità analitica: </a:t>
                      </a:r>
                      <a:r>
                        <a:rPr lang="it-IT" sz="1400" b="1" dirty="0" smtClean="0">
                          <a:solidFill>
                            <a:srgbClr val="002060"/>
                          </a:solidFill>
                          <a:effectLst/>
                        </a:rPr>
                        <a:t>5 </a:t>
                      </a:r>
                      <a:r>
                        <a:rPr lang="it-IT" sz="1400" b="1" dirty="0">
                          <a:solidFill>
                            <a:srgbClr val="002060"/>
                          </a:solidFill>
                          <a:effectLst/>
                        </a:rPr>
                        <a:t>mg/</a:t>
                      </a:r>
                      <a:r>
                        <a:rPr lang="it-IT" sz="1400" b="1" dirty="0" err="1">
                          <a:solidFill>
                            <a:srgbClr val="002060"/>
                          </a:solidFill>
                          <a:effectLst/>
                        </a:rPr>
                        <a:t>dL</a:t>
                      </a:r>
                      <a:r>
                        <a:rPr lang="it-IT" sz="1400" b="1" dirty="0">
                          <a:solidFill>
                            <a:srgbClr val="002060"/>
                          </a:solidFill>
                          <a:effectLst/>
                        </a:rPr>
                        <a:t> (</a:t>
                      </a:r>
                      <a:r>
                        <a:rPr lang="it-IT" sz="1400" b="1" u="sng" dirty="0">
                          <a:solidFill>
                            <a:srgbClr val="002060"/>
                          </a:solidFill>
                          <a:effectLst/>
                        </a:rPr>
                        <a:t>albumina</a:t>
                      </a:r>
                      <a:r>
                        <a:rPr lang="it-IT" sz="1400" b="1" dirty="0" smtClean="0">
                          <a:solidFill>
                            <a:srgbClr val="002060"/>
                          </a:solidFill>
                          <a:effectLst/>
                        </a:rPr>
                        <a:t>)</a:t>
                      </a:r>
                    </a:p>
                    <a:p>
                      <a:pPr>
                        <a:lnSpc>
                          <a:spcPct val="115000"/>
                        </a:lnSpc>
                        <a:spcAft>
                          <a:spcPts val="1000"/>
                        </a:spcAft>
                      </a:pPr>
                      <a:r>
                        <a:rPr lang="it-IT" sz="1400" b="1" u="sng" dirty="0" smtClean="0">
                          <a:solidFill>
                            <a:srgbClr val="002060"/>
                          </a:solidFill>
                        </a:rPr>
                        <a:t>falsi negativi </a:t>
                      </a:r>
                      <a:r>
                        <a:rPr lang="it-IT" sz="1400" b="1" dirty="0" smtClean="0">
                          <a:solidFill>
                            <a:srgbClr val="002060"/>
                          </a:solidFill>
                        </a:rPr>
                        <a:t>per campioni con </a:t>
                      </a:r>
                      <a:r>
                        <a:rPr lang="it-IT" sz="1400" b="1" dirty="0" err="1" smtClean="0">
                          <a:solidFill>
                            <a:srgbClr val="002060"/>
                          </a:solidFill>
                        </a:rPr>
                        <a:t>pH</a:t>
                      </a:r>
                      <a:r>
                        <a:rPr lang="it-IT" sz="1400" b="1" dirty="0" smtClean="0">
                          <a:solidFill>
                            <a:srgbClr val="002060"/>
                          </a:solidFill>
                        </a:rPr>
                        <a:t>&lt;3.0</a:t>
                      </a:r>
                    </a:p>
                    <a:p>
                      <a:pPr>
                        <a:lnSpc>
                          <a:spcPct val="115000"/>
                        </a:lnSpc>
                        <a:spcAft>
                          <a:spcPts val="1000"/>
                        </a:spcAft>
                      </a:pPr>
                      <a:r>
                        <a:rPr lang="it-IT" sz="1400" b="1" u="sng" dirty="0" smtClean="0">
                          <a:solidFill>
                            <a:srgbClr val="002060"/>
                          </a:solidFill>
                          <a:effectLst/>
                        </a:rPr>
                        <a:t>falsi </a:t>
                      </a:r>
                      <a:r>
                        <a:rPr lang="it-IT" sz="1400" b="1" u="sng" dirty="0">
                          <a:solidFill>
                            <a:srgbClr val="002060"/>
                          </a:solidFill>
                          <a:effectLst/>
                        </a:rPr>
                        <a:t>positivi </a:t>
                      </a:r>
                      <a:r>
                        <a:rPr lang="it-IT" sz="1400" b="1" dirty="0">
                          <a:solidFill>
                            <a:srgbClr val="002060"/>
                          </a:solidFill>
                          <a:effectLst/>
                        </a:rPr>
                        <a:t>per </a:t>
                      </a:r>
                      <a:r>
                        <a:rPr lang="it-IT" sz="1400" b="1" dirty="0" smtClean="0">
                          <a:solidFill>
                            <a:srgbClr val="002060"/>
                          </a:solidFill>
                        </a:rPr>
                        <a:t>urine alcaline (</a:t>
                      </a:r>
                      <a:r>
                        <a:rPr lang="it-IT" sz="1400" b="1" dirty="0" err="1" smtClean="0">
                          <a:solidFill>
                            <a:srgbClr val="002060"/>
                          </a:solidFill>
                        </a:rPr>
                        <a:t>pH</a:t>
                      </a:r>
                      <a:r>
                        <a:rPr lang="it-IT" sz="1400" b="1" dirty="0" smtClean="0">
                          <a:solidFill>
                            <a:srgbClr val="002060"/>
                          </a:solidFill>
                        </a:rPr>
                        <a:t>&gt;8.0), </a:t>
                      </a:r>
                      <a:r>
                        <a:rPr lang="it-IT" sz="1400" b="1" dirty="0" smtClean="0">
                          <a:solidFill>
                            <a:srgbClr val="002060"/>
                          </a:solidFill>
                          <a:effectLst/>
                        </a:rPr>
                        <a:t>alti </a:t>
                      </a:r>
                      <a:r>
                        <a:rPr lang="it-IT" sz="1400" b="1" dirty="0">
                          <a:solidFill>
                            <a:srgbClr val="002060"/>
                          </a:solidFill>
                          <a:effectLst/>
                        </a:rPr>
                        <a:t>livelli di mucoproteine, emoglobinuria massiva, plasma </a:t>
                      </a:r>
                      <a:r>
                        <a:rPr lang="it-IT" sz="1400" b="1" dirty="0" err="1">
                          <a:solidFill>
                            <a:srgbClr val="002060"/>
                          </a:solidFill>
                          <a:effectLst/>
                        </a:rPr>
                        <a:t>expander</a:t>
                      </a:r>
                      <a:r>
                        <a:rPr lang="it-IT" sz="1400" b="1" dirty="0">
                          <a:solidFill>
                            <a:srgbClr val="002060"/>
                          </a:solidFill>
                          <a:effectLst/>
                        </a:rPr>
                        <a:t>, disinfettanti (ammonio quaternario</a:t>
                      </a:r>
                      <a:r>
                        <a:rPr lang="it-IT" sz="1200" b="1" dirty="0">
                          <a:solidFill>
                            <a:srgbClr val="002060"/>
                          </a:solidFill>
                          <a:effectLst/>
                        </a:rPr>
                        <a:t>)</a:t>
                      </a:r>
                      <a:endParaRPr lang="it-IT" sz="1800" b="1" dirty="0">
                        <a:solidFill>
                          <a:srgbClr val="002060"/>
                        </a:solidFill>
                        <a:effectLst/>
                        <a:latin typeface="Calibri"/>
                        <a:ea typeface="Calibri"/>
                        <a:cs typeface="Times New Roman"/>
                      </a:endParaRPr>
                    </a:p>
                  </a:txBody>
                  <a:tcPr marL="46485" marR="46485" marT="0" marB="0"/>
                </a:tc>
              </a:tr>
              <a:tr h="1350053">
                <a:tc>
                  <a:txBody>
                    <a:bodyPr/>
                    <a:lstStyle/>
                    <a:p>
                      <a:pPr>
                        <a:lnSpc>
                          <a:spcPct val="115000"/>
                        </a:lnSpc>
                        <a:spcAft>
                          <a:spcPts val="1000"/>
                        </a:spcAft>
                      </a:pPr>
                      <a:r>
                        <a:rPr lang="it-IT" sz="1800" dirty="0" smtClean="0">
                          <a:effectLst/>
                        </a:rPr>
                        <a:t>Glucosio</a:t>
                      </a:r>
                      <a:endParaRPr lang="it-IT" sz="1800"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1800" dirty="0" smtClean="0">
                          <a:effectLst/>
                        </a:rPr>
                        <a:t>Assente</a:t>
                      </a:r>
                      <a:endParaRPr lang="it-IT" sz="1800" dirty="0">
                        <a:effectLst/>
                        <a:latin typeface="Calibri"/>
                        <a:ea typeface="Calibri"/>
                        <a:cs typeface="Times New Roman"/>
                      </a:endParaRPr>
                    </a:p>
                  </a:txBody>
                  <a:tcPr marL="46485" marR="46485" marT="0" marB="0"/>
                </a:tc>
                <a:tc>
                  <a:txBody>
                    <a:bodyPr/>
                    <a:lstStyle/>
                    <a:p>
                      <a:pPr>
                        <a:lnSpc>
                          <a:spcPct val="115000"/>
                        </a:lnSpc>
                        <a:spcAft>
                          <a:spcPts val="1000"/>
                        </a:spcAft>
                      </a:pPr>
                      <a:r>
                        <a:rPr lang="it-IT" sz="1400" b="1" dirty="0">
                          <a:solidFill>
                            <a:srgbClr val="002060"/>
                          </a:solidFill>
                          <a:effectLst/>
                        </a:rPr>
                        <a:t>Sensibilità analitica: </a:t>
                      </a:r>
                      <a:r>
                        <a:rPr lang="it-IT" sz="1400" b="1" dirty="0" smtClean="0">
                          <a:solidFill>
                            <a:srgbClr val="002060"/>
                          </a:solidFill>
                          <a:effectLst/>
                        </a:rPr>
                        <a:t>10 mg/</a:t>
                      </a:r>
                      <a:r>
                        <a:rPr lang="it-IT" sz="1400" b="1" dirty="0" err="1" smtClean="0">
                          <a:solidFill>
                            <a:srgbClr val="002060"/>
                          </a:solidFill>
                          <a:effectLst/>
                        </a:rPr>
                        <a:t>dL</a:t>
                      </a:r>
                      <a:endParaRPr lang="it-IT" sz="1400" b="1" dirty="0" smtClean="0">
                        <a:solidFill>
                          <a:srgbClr val="002060"/>
                        </a:solidFill>
                        <a:effectLst/>
                      </a:endParaRPr>
                    </a:p>
                    <a:p>
                      <a:pPr>
                        <a:lnSpc>
                          <a:spcPct val="115000"/>
                        </a:lnSpc>
                        <a:spcAft>
                          <a:spcPts val="1000"/>
                        </a:spcAft>
                      </a:pPr>
                      <a:r>
                        <a:rPr lang="it-IT" sz="1400" b="1" u="sng" dirty="0" smtClean="0">
                          <a:solidFill>
                            <a:srgbClr val="002060"/>
                          </a:solidFill>
                          <a:effectLst/>
                        </a:rPr>
                        <a:t>falsi </a:t>
                      </a:r>
                      <a:r>
                        <a:rPr lang="it-IT" sz="1400" b="1" u="sng" dirty="0">
                          <a:solidFill>
                            <a:srgbClr val="002060"/>
                          </a:solidFill>
                          <a:effectLst/>
                        </a:rPr>
                        <a:t>negativi </a:t>
                      </a:r>
                      <a:r>
                        <a:rPr lang="it-IT" sz="1400" b="1" dirty="0">
                          <a:solidFill>
                            <a:srgbClr val="002060"/>
                          </a:solidFill>
                          <a:effectLst/>
                        </a:rPr>
                        <a:t>per sostanze riducenti (</a:t>
                      </a:r>
                      <a:r>
                        <a:rPr lang="it-IT" sz="1400" b="1" dirty="0" smtClean="0">
                          <a:solidFill>
                            <a:srgbClr val="002060"/>
                          </a:solidFill>
                          <a:effectLst/>
                        </a:rPr>
                        <a:t>acido</a:t>
                      </a:r>
                      <a:r>
                        <a:rPr lang="it-IT" sz="1400" b="1" baseline="0" dirty="0" smtClean="0">
                          <a:solidFill>
                            <a:srgbClr val="002060"/>
                          </a:solidFill>
                          <a:effectLst/>
                        </a:rPr>
                        <a:t> a</a:t>
                      </a:r>
                      <a:r>
                        <a:rPr lang="it-IT" sz="1400" b="1" dirty="0" smtClean="0">
                          <a:solidFill>
                            <a:srgbClr val="002060"/>
                          </a:solidFill>
                          <a:effectLst/>
                        </a:rPr>
                        <a:t>scorbico)</a:t>
                      </a:r>
                    </a:p>
                    <a:p>
                      <a:pPr>
                        <a:lnSpc>
                          <a:spcPct val="115000"/>
                        </a:lnSpc>
                        <a:spcAft>
                          <a:spcPts val="1000"/>
                        </a:spcAft>
                      </a:pPr>
                      <a:r>
                        <a:rPr lang="it-IT" sz="1400" b="1" u="sng" dirty="0" smtClean="0">
                          <a:solidFill>
                            <a:srgbClr val="002060"/>
                          </a:solidFill>
                          <a:effectLst/>
                        </a:rPr>
                        <a:t>falsi </a:t>
                      </a:r>
                      <a:r>
                        <a:rPr lang="it-IT" sz="1400" b="1" u="sng" dirty="0">
                          <a:solidFill>
                            <a:srgbClr val="002060"/>
                          </a:solidFill>
                          <a:effectLst/>
                        </a:rPr>
                        <a:t>positivi </a:t>
                      </a:r>
                      <a:r>
                        <a:rPr lang="it-IT" sz="1400" b="1" dirty="0">
                          <a:solidFill>
                            <a:srgbClr val="002060"/>
                          </a:solidFill>
                          <a:effectLst/>
                        </a:rPr>
                        <a:t>per sostanze ossidanti (ipoclorito, cloro) e </a:t>
                      </a:r>
                      <a:r>
                        <a:rPr lang="it-IT" sz="1400" b="1" dirty="0" err="1" smtClean="0">
                          <a:solidFill>
                            <a:srgbClr val="002060"/>
                          </a:solidFill>
                          <a:effectLst/>
                        </a:rPr>
                        <a:t>pH</a:t>
                      </a:r>
                      <a:r>
                        <a:rPr lang="it-IT" sz="1400" b="1" dirty="0" smtClean="0">
                          <a:solidFill>
                            <a:srgbClr val="002060"/>
                          </a:solidFill>
                          <a:effectLst/>
                        </a:rPr>
                        <a:t> </a:t>
                      </a:r>
                      <a:r>
                        <a:rPr lang="it-IT" sz="1400" b="1" dirty="0" smtClean="0">
                          <a:solidFill>
                            <a:srgbClr val="002060"/>
                          </a:solidFill>
                        </a:rPr>
                        <a:t>particolarmente </a:t>
                      </a:r>
                      <a:r>
                        <a:rPr lang="it-IT" sz="1400" b="1" dirty="0" smtClean="0">
                          <a:solidFill>
                            <a:srgbClr val="002060"/>
                          </a:solidFill>
                          <a:effectLst/>
                        </a:rPr>
                        <a:t>acido </a:t>
                      </a:r>
                      <a:r>
                        <a:rPr lang="it-IT" sz="1400" b="1" dirty="0" smtClean="0">
                          <a:solidFill>
                            <a:srgbClr val="002060"/>
                          </a:solidFill>
                        </a:rPr>
                        <a:t>(</a:t>
                      </a:r>
                      <a:r>
                        <a:rPr lang="it-IT" sz="1400" b="1" dirty="0" err="1" smtClean="0">
                          <a:solidFill>
                            <a:srgbClr val="002060"/>
                          </a:solidFill>
                        </a:rPr>
                        <a:t>pH</a:t>
                      </a:r>
                      <a:r>
                        <a:rPr lang="it-IT" sz="1400" b="1" dirty="0" smtClean="0">
                          <a:solidFill>
                            <a:srgbClr val="002060"/>
                          </a:solidFill>
                        </a:rPr>
                        <a:t>&lt;4.0)</a:t>
                      </a:r>
                      <a:endParaRPr lang="it-IT" sz="1400" b="1" dirty="0" smtClean="0">
                        <a:solidFill>
                          <a:srgbClr val="002060"/>
                        </a:solidFill>
                        <a:effectLst/>
                      </a:endParaRPr>
                    </a:p>
                  </a:txBody>
                  <a:tcPr marL="46485" marR="46485" marT="0" marB="0"/>
                </a:tc>
              </a:tr>
              <a:tr h="848271">
                <a:tc>
                  <a:txBody>
                    <a:bodyPr/>
                    <a:lstStyle/>
                    <a:p>
                      <a:pPr>
                        <a:lnSpc>
                          <a:spcPct val="115000"/>
                        </a:lnSpc>
                        <a:spcAft>
                          <a:spcPts val="1000"/>
                        </a:spcAft>
                      </a:pPr>
                      <a:r>
                        <a:rPr lang="it-IT" sz="1800" dirty="0" smtClean="0">
                          <a:effectLst/>
                        </a:rPr>
                        <a:t>Chetoni</a:t>
                      </a:r>
                      <a:endParaRPr lang="it-IT" sz="1800"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1800" dirty="0" smtClean="0">
                          <a:effectLst/>
                        </a:rPr>
                        <a:t>Assenti</a:t>
                      </a:r>
                      <a:endParaRPr lang="it-IT" sz="1800" dirty="0">
                        <a:effectLst/>
                        <a:latin typeface="Calibri"/>
                        <a:ea typeface="Calibri"/>
                        <a:cs typeface="Times New Roman"/>
                      </a:endParaRPr>
                    </a:p>
                  </a:txBody>
                  <a:tcPr marL="46485" marR="46485" marT="0" marB="0"/>
                </a:tc>
                <a:tc>
                  <a:txBody>
                    <a:bodyPr/>
                    <a:lstStyle/>
                    <a:p>
                      <a:pPr>
                        <a:lnSpc>
                          <a:spcPct val="115000"/>
                        </a:lnSpc>
                        <a:spcAft>
                          <a:spcPts val="1000"/>
                        </a:spcAft>
                      </a:pPr>
                      <a:r>
                        <a:rPr lang="it-IT" sz="1400" b="1" dirty="0">
                          <a:solidFill>
                            <a:srgbClr val="002060"/>
                          </a:solidFill>
                          <a:effectLst/>
                        </a:rPr>
                        <a:t>Sensibilità </a:t>
                      </a:r>
                      <a:r>
                        <a:rPr lang="it-IT" sz="1400" b="1" dirty="0" smtClean="0">
                          <a:solidFill>
                            <a:srgbClr val="002060"/>
                          </a:solidFill>
                          <a:effectLst/>
                        </a:rPr>
                        <a:t>analitica:</a:t>
                      </a:r>
                      <a:r>
                        <a:rPr lang="it-IT" sz="1400" b="1" baseline="0" dirty="0" smtClean="0">
                          <a:solidFill>
                            <a:srgbClr val="002060"/>
                          </a:solidFill>
                          <a:effectLst/>
                        </a:rPr>
                        <a:t> 5</a:t>
                      </a:r>
                      <a:r>
                        <a:rPr lang="it-IT" sz="1400" b="1" dirty="0" smtClean="0">
                          <a:solidFill>
                            <a:srgbClr val="002060"/>
                          </a:solidFill>
                          <a:effectLst/>
                        </a:rPr>
                        <a:t> mg/</a:t>
                      </a:r>
                      <a:r>
                        <a:rPr lang="it-IT" sz="1400" b="1" dirty="0" err="1" smtClean="0">
                          <a:solidFill>
                            <a:srgbClr val="002060"/>
                          </a:solidFill>
                          <a:effectLst/>
                        </a:rPr>
                        <a:t>dL</a:t>
                      </a:r>
                      <a:endParaRPr lang="it-IT" sz="1400" b="1" dirty="0" smtClean="0">
                        <a:solidFill>
                          <a:srgbClr val="002060"/>
                        </a:solidFill>
                        <a:effectLst/>
                      </a:endParaRPr>
                    </a:p>
                    <a:p>
                      <a:pPr>
                        <a:lnSpc>
                          <a:spcPct val="115000"/>
                        </a:lnSpc>
                        <a:spcAft>
                          <a:spcPts val="1000"/>
                        </a:spcAft>
                      </a:pPr>
                      <a:r>
                        <a:rPr lang="it-IT" sz="1400" b="1" u="sng" dirty="0" smtClean="0">
                          <a:solidFill>
                            <a:srgbClr val="002060"/>
                          </a:solidFill>
                          <a:effectLst/>
                        </a:rPr>
                        <a:t>Falsi </a:t>
                      </a:r>
                      <a:r>
                        <a:rPr lang="it-IT" sz="1400" b="1" u="sng" dirty="0">
                          <a:solidFill>
                            <a:srgbClr val="002060"/>
                          </a:solidFill>
                          <a:effectLst/>
                        </a:rPr>
                        <a:t>positivi </a:t>
                      </a:r>
                      <a:r>
                        <a:rPr lang="it-IT" sz="1400" b="1" dirty="0">
                          <a:solidFill>
                            <a:srgbClr val="002060"/>
                          </a:solidFill>
                          <a:effectLst/>
                        </a:rPr>
                        <a:t>in caso di farmaci (L-DOPA, cefalosporine)</a:t>
                      </a:r>
                      <a:endParaRPr lang="it-IT" sz="2000" b="1" dirty="0">
                        <a:solidFill>
                          <a:srgbClr val="002060"/>
                        </a:solidFill>
                        <a:effectLst/>
                        <a:latin typeface="Calibri"/>
                        <a:ea typeface="Calibri"/>
                        <a:cs typeface="Times New Roman"/>
                      </a:endParaRPr>
                    </a:p>
                  </a:txBody>
                  <a:tcPr marL="46485" marR="46485" marT="0" marB="0"/>
                </a:tc>
              </a:tr>
            </a:tbl>
          </a:graphicData>
        </a:graphic>
      </p:graphicFrame>
    </p:spTree>
    <p:extLst>
      <p:ext uri="{BB962C8B-B14F-4D97-AF65-F5344CB8AC3E}">
        <p14:creationId xmlns:p14="http://schemas.microsoft.com/office/powerpoint/2010/main" val="3269246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nvPr>
        </p:nvGraphicFramePr>
        <p:xfrm>
          <a:off x="0" y="785794"/>
          <a:ext cx="8858280" cy="5557022"/>
        </p:xfrm>
        <a:graphic>
          <a:graphicData uri="http://schemas.openxmlformats.org/drawingml/2006/table">
            <a:tbl>
              <a:tblPr firstRow="1" firstCol="1" bandRow="1">
                <a:tableStyleId>{5C22544A-7EE6-4342-B048-85BDC9FD1C3A}</a:tableStyleId>
              </a:tblPr>
              <a:tblGrid>
                <a:gridCol w="1771657"/>
                <a:gridCol w="2079770"/>
                <a:gridCol w="5006853"/>
              </a:tblGrid>
              <a:tr h="707603">
                <a:tc>
                  <a:txBody>
                    <a:bodyPr/>
                    <a:lstStyle/>
                    <a:p>
                      <a:pPr algn="ctr">
                        <a:lnSpc>
                          <a:spcPct val="115000"/>
                        </a:lnSpc>
                        <a:spcAft>
                          <a:spcPts val="1000"/>
                        </a:spcAft>
                      </a:pPr>
                      <a:r>
                        <a:rPr lang="it-IT" sz="1000" dirty="0" smtClean="0">
                          <a:effectLst/>
                        </a:rPr>
                        <a:t> </a:t>
                      </a:r>
                      <a:r>
                        <a:rPr lang="it-IT" sz="2000" dirty="0" smtClean="0">
                          <a:effectLst/>
                        </a:rPr>
                        <a:t>ANALITI</a:t>
                      </a:r>
                      <a:endParaRPr lang="it-IT" sz="1000"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2000" b="1" dirty="0" smtClean="0">
                          <a:effectLst/>
                        </a:rPr>
                        <a:t>INTERVALLO</a:t>
                      </a:r>
                      <a:r>
                        <a:rPr lang="it-IT" sz="1000" b="1" dirty="0" smtClean="0">
                          <a:effectLst/>
                        </a:rPr>
                        <a:t> </a:t>
                      </a:r>
                      <a:r>
                        <a:rPr lang="it-IT" sz="2000" b="1" dirty="0">
                          <a:effectLst/>
                        </a:rPr>
                        <a:t>DI RIFERIMENTO</a:t>
                      </a:r>
                      <a:endParaRPr lang="it-IT" sz="1000" b="1"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2000" dirty="0" smtClean="0">
                          <a:effectLst/>
                        </a:rPr>
                        <a:t>CARATTERISTICHE</a:t>
                      </a:r>
                      <a:endParaRPr lang="it-IT" sz="1000" dirty="0">
                        <a:effectLst/>
                        <a:latin typeface="Calibri"/>
                        <a:ea typeface="Calibri"/>
                        <a:cs typeface="Times New Roman"/>
                      </a:endParaRPr>
                    </a:p>
                  </a:txBody>
                  <a:tcPr marL="46485" marR="46485" marT="0" marB="0"/>
                </a:tc>
              </a:tr>
              <a:tr h="743571">
                <a:tc>
                  <a:txBody>
                    <a:bodyPr/>
                    <a:lstStyle/>
                    <a:p>
                      <a:pPr>
                        <a:lnSpc>
                          <a:spcPct val="115000"/>
                        </a:lnSpc>
                        <a:spcAft>
                          <a:spcPts val="1000"/>
                        </a:spcAft>
                      </a:pPr>
                      <a:r>
                        <a:rPr lang="it-IT" sz="2000" dirty="0" err="1" smtClean="0">
                          <a:effectLst/>
                        </a:rPr>
                        <a:t>Urobilinogeno</a:t>
                      </a:r>
                      <a:endParaRPr lang="it-IT" sz="2000"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2000" dirty="0" smtClean="0">
                          <a:effectLst/>
                        </a:rPr>
                        <a:t>&lt;</a:t>
                      </a:r>
                      <a:r>
                        <a:rPr lang="it-IT" sz="2000" dirty="0">
                          <a:effectLst/>
                        </a:rPr>
                        <a:t>1.0 mg/</a:t>
                      </a:r>
                      <a:r>
                        <a:rPr lang="it-IT" sz="2000" dirty="0" err="1">
                          <a:effectLst/>
                        </a:rPr>
                        <a:t>dL</a:t>
                      </a:r>
                      <a:endParaRPr lang="it-IT" sz="2000" dirty="0">
                        <a:effectLst/>
                        <a:latin typeface="Calibri"/>
                        <a:ea typeface="Calibri"/>
                        <a:cs typeface="Times New Roman"/>
                      </a:endParaRPr>
                    </a:p>
                  </a:txBody>
                  <a:tcPr marL="46485" marR="46485" marT="0" marB="0"/>
                </a:tc>
                <a:tc>
                  <a:txBody>
                    <a:bodyPr/>
                    <a:lstStyle/>
                    <a:p>
                      <a:pPr>
                        <a:lnSpc>
                          <a:spcPct val="115000"/>
                        </a:lnSpc>
                        <a:spcAft>
                          <a:spcPts val="1000"/>
                        </a:spcAft>
                      </a:pPr>
                      <a:r>
                        <a:rPr lang="it-IT" sz="1400" b="1" dirty="0">
                          <a:solidFill>
                            <a:srgbClr val="002060"/>
                          </a:solidFill>
                          <a:effectLst/>
                        </a:rPr>
                        <a:t>Sensibilità analitica: </a:t>
                      </a:r>
                      <a:r>
                        <a:rPr lang="it-IT" sz="1400" b="1" dirty="0" smtClean="0">
                          <a:solidFill>
                            <a:srgbClr val="002060"/>
                          </a:solidFill>
                          <a:effectLst/>
                        </a:rPr>
                        <a:t>0.2 mg/</a:t>
                      </a:r>
                      <a:r>
                        <a:rPr lang="it-IT" sz="1400" b="1" dirty="0" err="1" smtClean="0">
                          <a:solidFill>
                            <a:srgbClr val="002060"/>
                          </a:solidFill>
                          <a:effectLst/>
                        </a:rPr>
                        <a:t>dL</a:t>
                      </a:r>
                      <a:endParaRPr lang="it-IT" sz="1400" b="1" dirty="0" smtClean="0">
                        <a:solidFill>
                          <a:srgbClr val="002060"/>
                        </a:solidFill>
                        <a:effectLst/>
                      </a:endParaRPr>
                    </a:p>
                    <a:p>
                      <a:pPr>
                        <a:lnSpc>
                          <a:spcPct val="115000"/>
                        </a:lnSpc>
                        <a:spcAft>
                          <a:spcPts val="1000"/>
                        </a:spcAft>
                      </a:pPr>
                      <a:r>
                        <a:rPr lang="it-IT" sz="1400" b="1" u="sng" dirty="0" smtClean="0">
                          <a:solidFill>
                            <a:srgbClr val="002060"/>
                          </a:solidFill>
                          <a:effectLst/>
                        </a:rPr>
                        <a:t>Falsi </a:t>
                      </a:r>
                      <a:r>
                        <a:rPr lang="it-IT" sz="1400" b="1" u="sng" dirty="0">
                          <a:solidFill>
                            <a:srgbClr val="002060"/>
                          </a:solidFill>
                          <a:effectLst/>
                        </a:rPr>
                        <a:t>positivi </a:t>
                      </a:r>
                      <a:r>
                        <a:rPr lang="it-IT" sz="1400" b="1" dirty="0">
                          <a:solidFill>
                            <a:srgbClr val="002060"/>
                          </a:solidFill>
                          <a:effectLst/>
                        </a:rPr>
                        <a:t>per antibiotici (</a:t>
                      </a:r>
                      <a:r>
                        <a:rPr lang="it-IT" sz="1400" b="1" dirty="0" err="1" smtClean="0">
                          <a:solidFill>
                            <a:srgbClr val="002060"/>
                          </a:solidFill>
                          <a:effectLst/>
                        </a:rPr>
                        <a:t>carbapenemici</a:t>
                      </a:r>
                      <a:r>
                        <a:rPr lang="it-IT" sz="1400" b="1" dirty="0" smtClean="0">
                          <a:solidFill>
                            <a:srgbClr val="002060"/>
                          </a:solidFill>
                          <a:effectLst/>
                        </a:rPr>
                        <a:t>),</a:t>
                      </a:r>
                      <a:r>
                        <a:rPr lang="it-IT" sz="1400" b="1" baseline="0" dirty="0" smtClean="0">
                          <a:solidFill>
                            <a:srgbClr val="002060"/>
                          </a:solidFill>
                          <a:effectLst/>
                        </a:rPr>
                        <a:t> </a:t>
                      </a:r>
                      <a:r>
                        <a:rPr lang="it-IT" sz="1400" b="1" dirty="0" smtClean="0">
                          <a:solidFill>
                            <a:srgbClr val="002060"/>
                          </a:solidFill>
                        </a:rPr>
                        <a:t>alte concentrazioni di bilirubina colore verde</a:t>
                      </a:r>
                      <a:endParaRPr lang="it-IT" sz="1400" b="1" dirty="0">
                        <a:solidFill>
                          <a:srgbClr val="002060"/>
                        </a:solidFill>
                        <a:effectLst/>
                        <a:latin typeface="Calibri"/>
                        <a:ea typeface="Calibri"/>
                        <a:cs typeface="Times New Roman"/>
                      </a:endParaRPr>
                    </a:p>
                  </a:txBody>
                  <a:tcPr marL="46485" marR="46485" marT="0" marB="0"/>
                </a:tc>
              </a:tr>
              <a:tr h="997098">
                <a:tc>
                  <a:txBody>
                    <a:bodyPr/>
                    <a:lstStyle/>
                    <a:p>
                      <a:pPr>
                        <a:lnSpc>
                          <a:spcPct val="115000"/>
                        </a:lnSpc>
                        <a:spcAft>
                          <a:spcPts val="1000"/>
                        </a:spcAft>
                      </a:pPr>
                      <a:r>
                        <a:rPr lang="it-IT" sz="2000" dirty="0" smtClean="0">
                          <a:effectLst/>
                        </a:rPr>
                        <a:t>Bilirubina</a:t>
                      </a:r>
                      <a:endParaRPr lang="it-IT" sz="1000"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2000" dirty="0" smtClean="0">
                          <a:effectLst/>
                        </a:rPr>
                        <a:t>Assente</a:t>
                      </a:r>
                      <a:endParaRPr lang="it-IT" sz="2000" dirty="0">
                        <a:effectLst/>
                        <a:latin typeface="Calibri"/>
                        <a:ea typeface="Calibri"/>
                        <a:cs typeface="Times New Roman"/>
                      </a:endParaRPr>
                    </a:p>
                  </a:txBody>
                  <a:tcPr marL="46485" marR="46485"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it-IT" sz="1400" b="1" dirty="0">
                          <a:solidFill>
                            <a:srgbClr val="002060"/>
                          </a:solidFill>
                          <a:effectLst/>
                        </a:rPr>
                        <a:t>Sensibilità </a:t>
                      </a:r>
                      <a:r>
                        <a:rPr lang="it-IT" sz="1400" b="1" dirty="0" smtClean="0">
                          <a:solidFill>
                            <a:srgbClr val="002060"/>
                          </a:solidFill>
                          <a:effectLst/>
                        </a:rPr>
                        <a:t>analitica: 0.2 mg/</a:t>
                      </a:r>
                      <a:r>
                        <a:rPr lang="it-IT" sz="1400" b="1" dirty="0" err="1" smtClean="0">
                          <a:solidFill>
                            <a:srgbClr val="002060"/>
                          </a:solidFill>
                          <a:effectLst/>
                        </a:rPr>
                        <a:t>dL</a:t>
                      </a:r>
                      <a:r>
                        <a:rPr lang="it-IT" sz="1400" b="1" dirty="0">
                          <a:solidFill>
                            <a:srgbClr val="002060"/>
                          </a:solidFill>
                          <a:effectLst/>
                        </a:rPr>
                        <a:t>, </a:t>
                      </a:r>
                      <a:r>
                        <a:rPr lang="it-IT" sz="1400" b="1" dirty="0" smtClean="0">
                          <a:solidFill>
                            <a:srgbClr val="002060"/>
                          </a:solidFill>
                        </a:rPr>
                        <a:t>instabile alla luce</a:t>
                      </a:r>
                    </a:p>
                    <a:p>
                      <a:pPr marL="0" marR="0" lvl="0" indent="0" algn="l" defTabSz="914400" rtl="0" eaLnBrk="1" fontAlgn="auto" latinLnBrk="0" hangingPunct="1">
                        <a:lnSpc>
                          <a:spcPct val="115000"/>
                        </a:lnSpc>
                        <a:spcBef>
                          <a:spcPts val="0"/>
                        </a:spcBef>
                        <a:spcAft>
                          <a:spcPts val="1000"/>
                        </a:spcAft>
                        <a:buClrTx/>
                        <a:buSzTx/>
                        <a:buFontTx/>
                        <a:buNone/>
                        <a:tabLst/>
                        <a:defRPr/>
                      </a:pPr>
                      <a:r>
                        <a:rPr lang="it-IT" sz="1400" b="1" u="sng" dirty="0" smtClean="0">
                          <a:solidFill>
                            <a:srgbClr val="002060"/>
                          </a:solidFill>
                          <a:effectLst/>
                        </a:rPr>
                        <a:t>Falsi </a:t>
                      </a:r>
                      <a:r>
                        <a:rPr lang="it-IT" sz="1400" b="1" u="sng" dirty="0">
                          <a:solidFill>
                            <a:srgbClr val="002060"/>
                          </a:solidFill>
                          <a:effectLst/>
                        </a:rPr>
                        <a:t>negativi </a:t>
                      </a:r>
                      <a:r>
                        <a:rPr lang="it-IT" sz="1400" b="1" dirty="0">
                          <a:solidFill>
                            <a:srgbClr val="002060"/>
                          </a:solidFill>
                          <a:effectLst/>
                        </a:rPr>
                        <a:t>per </a:t>
                      </a:r>
                      <a:r>
                        <a:rPr lang="it-IT" sz="1400" b="1" dirty="0" smtClean="0">
                          <a:solidFill>
                            <a:srgbClr val="002060"/>
                          </a:solidFill>
                          <a:effectLst/>
                        </a:rPr>
                        <a:t>acido</a:t>
                      </a:r>
                      <a:r>
                        <a:rPr lang="it-IT" sz="1400" b="1" baseline="0" dirty="0" smtClean="0">
                          <a:solidFill>
                            <a:srgbClr val="002060"/>
                          </a:solidFill>
                          <a:effectLst/>
                        </a:rPr>
                        <a:t> a</a:t>
                      </a:r>
                      <a:r>
                        <a:rPr lang="it-IT" sz="1400" b="1" dirty="0" smtClean="0">
                          <a:solidFill>
                            <a:srgbClr val="002060"/>
                          </a:solidFill>
                          <a:effectLst/>
                        </a:rPr>
                        <a:t>scorbico</a:t>
                      </a:r>
                      <a:r>
                        <a:rPr lang="it-IT" sz="1400" b="1" dirty="0">
                          <a:solidFill>
                            <a:srgbClr val="002060"/>
                          </a:solidFill>
                          <a:effectLst/>
                        </a:rPr>
                        <a:t>, </a:t>
                      </a:r>
                      <a:r>
                        <a:rPr lang="it-IT" sz="1400" b="1" dirty="0" smtClean="0">
                          <a:solidFill>
                            <a:srgbClr val="002060"/>
                          </a:solidFill>
                          <a:effectLst/>
                        </a:rPr>
                        <a:t>acido</a:t>
                      </a:r>
                      <a:r>
                        <a:rPr lang="it-IT" sz="1400" b="1" baseline="0" dirty="0" smtClean="0">
                          <a:solidFill>
                            <a:srgbClr val="002060"/>
                          </a:solidFill>
                          <a:effectLst/>
                        </a:rPr>
                        <a:t> u</a:t>
                      </a:r>
                      <a:r>
                        <a:rPr lang="it-IT" sz="1400" b="1" dirty="0" smtClean="0">
                          <a:solidFill>
                            <a:srgbClr val="002060"/>
                          </a:solidFill>
                          <a:effectLst/>
                        </a:rPr>
                        <a:t>rico </a:t>
                      </a:r>
                      <a:r>
                        <a:rPr lang="it-IT" sz="1400" b="1" dirty="0">
                          <a:solidFill>
                            <a:srgbClr val="002060"/>
                          </a:solidFill>
                          <a:effectLst/>
                        </a:rPr>
                        <a:t>e </a:t>
                      </a:r>
                      <a:r>
                        <a:rPr lang="it-IT" sz="1400" b="1" dirty="0" smtClean="0">
                          <a:solidFill>
                            <a:srgbClr val="002060"/>
                          </a:solidFill>
                          <a:effectLst/>
                        </a:rPr>
                        <a:t>nitriti</a:t>
                      </a:r>
                    </a:p>
                    <a:p>
                      <a:pPr marL="0" marR="0" lvl="0" indent="0" algn="l" defTabSz="914400" rtl="0" eaLnBrk="1" fontAlgn="auto" latinLnBrk="0" hangingPunct="1">
                        <a:lnSpc>
                          <a:spcPct val="115000"/>
                        </a:lnSpc>
                        <a:spcBef>
                          <a:spcPts val="0"/>
                        </a:spcBef>
                        <a:spcAft>
                          <a:spcPts val="1000"/>
                        </a:spcAft>
                        <a:buClrTx/>
                        <a:buSzTx/>
                        <a:buFontTx/>
                        <a:buNone/>
                        <a:tabLst/>
                        <a:defRPr/>
                      </a:pPr>
                      <a:r>
                        <a:rPr lang="it-IT" sz="1400" b="1" u="sng" dirty="0" smtClean="0">
                          <a:solidFill>
                            <a:srgbClr val="002060"/>
                          </a:solidFill>
                          <a:effectLst/>
                        </a:rPr>
                        <a:t>Falsi </a:t>
                      </a:r>
                      <a:r>
                        <a:rPr lang="it-IT" sz="1400" b="1" u="sng" dirty="0">
                          <a:solidFill>
                            <a:srgbClr val="002060"/>
                          </a:solidFill>
                          <a:effectLst/>
                        </a:rPr>
                        <a:t>positivi </a:t>
                      </a:r>
                      <a:r>
                        <a:rPr lang="it-IT" sz="1400" b="1" dirty="0">
                          <a:solidFill>
                            <a:srgbClr val="002060"/>
                          </a:solidFill>
                          <a:effectLst/>
                        </a:rPr>
                        <a:t>per </a:t>
                      </a:r>
                      <a:r>
                        <a:rPr lang="it-IT" sz="1400" b="1" dirty="0" err="1">
                          <a:solidFill>
                            <a:srgbClr val="002060"/>
                          </a:solidFill>
                          <a:effectLst/>
                        </a:rPr>
                        <a:t>urobilinogeno</a:t>
                      </a:r>
                      <a:r>
                        <a:rPr lang="it-IT" sz="1400" b="1" dirty="0">
                          <a:solidFill>
                            <a:srgbClr val="002060"/>
                          </a:solidFill>
                          <a:effectLst/>
                        </a:rPr>
                        <a:t> </a:t>
                      </a:r>
                      <a:r>
                        <a:rPr lang="it-IT" sz="1400" b="1" dirty="0" smtClean="0">
                          <a:solidFill>
                            <a:srgbClr val="002060"/>
                          </a:solidFill>
                          <a:effectLst/>
                        </a:rPr>
                        <a:t>alto</a:t>
                      </a:r>
                    </a:p>
                  </a:txBody>
                  <a:tcPr marL="46485" marR="46485" marT="0" marB="0"/>
                </a:tc>
              </a:tr>
              <a:tr h="1263045">
                <a:tc>
                  <a:txBody>
                    <a:bodyPr/>
                    <a:lstStyle/>
                    <a:p>
                      <a:pPr>
                        <a:lnSpc>
                          <a:spcPct val="115000"/>
                        </a:lnSpc>
                        <a:spcAft>
                          <a:spcPts val="1000"/>
                        </a:spcAft>
                      </a:pPr>
                      <a:r>
                        <a:rPr lang="it-IT" sz="2000" dirty="0" smtClean="0">
                          <a:effectLst/>
                        </a:rPr>
                        <a:t>Emoglobina</a:t>
                      </a:r>
                      <a:endParaRPr lang="it-IT" sz="1000"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2000" dirty="0" smtClean="0">
                          <a:effectLst/>
                        </a:rPr>
                        <a:t>&lt;</a:t>
                      </a:r>
                      <a:r>
                        <a:rPr lang="it-IT" sz="2000" dirty="0">
                          <a:effectLst/>
                        </a:rPr>
                        <a:t>0.03 mg/</a:t>
                      </a:r>
                      <a:r>
                        <a:rPr lang="it-IT" sz="2000" dirty="0" err="1">
                          <a:effectLst/>
                        </a:rPr>
                        <a:t>dL</a:t>
                      </a:r>
                      <a:endParaRPr lang="it-IT" sz="2000" dirty="0">
                        <a:effectLst/>
                        <a:latin typeface="Calibri"/>
                        <a:ea typeface="Calibri"/>
                        <a:cs typeface="Times New Roman"/>
                      </a:endParaRPr>
                    </a:p>
                  </a:txBody>
                  <a:tcPr marL="46485" marR="46485" marT="0" marB="0"/>
                </a:tc>
                <a:tc>
                  <a:txBody>
                    <a:bodyPr/>
                    <a:lstStyle/>
                    <a:p>
                      <a:pPr>
                        <a:lnSpc>
                          <a:spcPct val="115000"/>
                        </a:lnSpc>
                        <a:spcAft>
                          <a:spcPts val="1000"/>
                        </a:spcAft>
                      </a:pPr>
                      <a:r>
                        <a:rPr lang="it-IT" sz="1400" b="1" dirty="0">
                          <a:solidFill>
                            <a:srgbClr val="002060"/>
                          </a:solidFill>
                          <a:effectLst/>
                        </a:rPr>
                        <a:t>Sensibilità analitica: 10 </a:t>
                      </a:r>
                      <a:r>
                        <a:rPr lang="it-IT" sz="1400" b="1" dirty="0" smtClean="0">
                          <a:solidFill>
                            <a:srgbClr val="002060"/>
                          </a:solidFill>
                          <a:effectLst/>
                        </a:rPr>
                        <a:t>eritrociti/</a:t>
                      </a:r>
                      <a:r>
                        <a:rPr lang="it-IT" sz="1400" b="1" dirty="0" err="1" smtClean="0">
                          <a:solidFill>
                            <a:srgbClr val="002060"/>
                          </a:solidFill>
                          <a:effectLst/>
                          <a:latin typeface="Symbol" pitchFamily="18" charset="2"/>
                        </a:rPr>
                        <a:t>m</a:t>
                      </a:r>
                      <a:r>
                        <a:rPr lang="it-IT" sz="1400" b="1" dirty="0" err="1" smtClean="0">
                          <a:solidFill>
                            <a:srgbClr val="002060"/>
                          </a:solidFill>
                          <a:effectLst/>
                        </a:rPr>
                        <a:t>L</a:t>
                      </a:r>
                      <a:endParaRPr lang="it-IT" sz="1400" b="1" dirty="0" smtClean="0">
                        <a:solidFill>
                          <a:srgbClr val="002060"/>
                        </a:solidFill>
                        <a:effectLst/>
                      </a:endParaRPr>
                    </a:p>
                    <a:p>
                      <a:pPr>
                        <a:lnSpc>
                          <a:spcPct val="115000"/>
                        </a:lnSpc>
                        <a:spcAft>
                          <a:spcPts val="1000"/>
                        </a:spcAft>
                      </a:pPr>
                      <a:r>
                        <a:rPr lang="it-IT" sz="1400" b="1" u="sng" dirty="0" smtClean="0">
                          <a:solidFill>
                            <a:srgbClr val="002060"/>
                          </a:solidFill>
                          <a:effectLst/>
                        </a:rPr>
                        <a:t>Falsi </a:t>
                      </a:r>
                      <a:r>
                        <a:rPr lang="it-IT" sz="1400" b="1" u="sng" dirty="0">
                          <a:solidFill>
                            <a:srgbClr val="002060"/>
                          </a:solidFill>
                          <a:effectLst/>
                        </a:rPr>
                        <a:t>negativi </a:t>
                      </a:r>
                      <a:r>
                        <a:rPr lang="it-IT" sz="1400" b="1" dirty="0">
                          <a:solidFill>
                            <a:srgbClr val="002060"/>
                          </a:solidFill>
                          <a:effectLst/>
                        </a:rPr>
                        <a:t>per mancata lisi delle emazie, peso specifico alto, proteine alte o </a:t>
                      </a:r>
                      <a:r>
                        <a:rPr lang="it-IT" sz="1400" b="1" dirty="0" smtClean="0">
                          <a:solidFill>
                            <a:srgbClr val="002060"/>
                          </a:solidFill>
                          <a:effectLst/>
                        </a:rPr>
                        <a:t>acido ascorbico</a:t>
                      </a:r>
                    </a:p>
                    <a:p>
                      <a:pPr>
                        <a:lnSpc>
                          <a:spcPct val="115000"/>
                        </a:lnSpc>
                        <a:spcAft>
                          <a:spcPts val="1000"/>
                        </a:spcAft>
                      </a:pPr>
                      <a:r>
                        <a:rPr lang="it-IT" sz="1400" b="1" u="sng" dirty="0" smtClean="0">
                          <a:solidFill>
                            <a:srgbClr val="002060"/>
                          </a:solidFill>
                          <a:effectLst/>
                        </a:rPr>
                        <a:t>Falsi </a:t>
                      </a:r>
                      <a:r>
                        <a:rPr lang="it-IT" sz="1400" b="1" u="sng" dirty="0">
                          <a:solidFill>
                            <a:srgbClr val="002060"/>
                          </a:solidFill>
                          <a:effectLst/>
                        </a:rPr>
                        <a:t>positivi </a:t>
                      </a:r>
                      <a:r>
                        <a:rPr lang="it-IT" sz="1400" b="1" dirty="0">
                          <a:solidFill>
                            <a:srgbClr val="002060"/>
                          </a:solidFill>
                          <a:effectLst/>
                        </a:rPr>
                        <a:t>per sostanze ossidanti (ipoclorito, cloro)</a:t>
                      </a:r>
                      <a:endParaRPr lang="it-IT" sz="2000" b="1" dirty="0">
                        <a:solidFill>
                          <a:srgbClr val="002060"/>
                        </a:solidFill>
                        <a:effectLst/>
                        <a:latin typeface="Calibri"/>
                        <a:ea typeface="Calibri"/>
                        <a:cs typeface="Times New Roman"/>
                      </a:endParaRPr>
                    </a:p>
                  </a:txBody>
                  <a:tcPr marL="46485" marR="46485" marT="0" marB="0"/>
                </a:tc>
              </a:tr>
              <a:tr h="495322">
                <a:tc>
                  <a:txBody>
                    <a:bodyPr/>
                    <a:lstStyle/>
                    <a:p>
                      <a:pPr>
                        <a:lnSpc>
                          <a:spcPct val="115000"/>
                        </a:lnSpc>
                        <a:spcAft>
                          <a:spcPts val="1000"/>
                        </a:spcAft>
                      </a:pPr>
                      <a:r>
                        <a:rPr lang="it-IT" sz="1000" dirty="0" smtClean="0">
                          <a:effectLst/>
                        </a:rPr>
                        <a:t> </a:t>
                      </a:r>
                      <a:r>
                        <a:rPr lang="it-IT" sz="2000" dirty="0">
                          <a:effectLst/>
                        </a:rPr>
                        <a:t>Nitriti</a:t>
                      </a:r>
                      <a:endParaRPr lang="it-IT" sz="1000"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2000" dirty="0" smtClean="0">
                          <a:effectLst/>
                        </a:rPr>
                        <a:t>Assenti</a:t>
                      </a:r>
                      <a:endParaRPr lang="it-IT" sz="2000" dirty="0">
                        <a:effectLst/>
                        <a:latin typeface="Calibri"/>
                        <a:ea typeface="Calibri"/>
                        <a:cs typeface="Times New Roman"/>
                      </a:endParaRPr>
                    </a:p>
                  </a:txBody>
                  <a:tcPr marL="46485" marR="46485" marT="0" marB="0"/>
                </a:tc>
                <a:tc>
                  <a:txBody>
                    <a:bodyPr/>
                    <a:lstStyle/>
                    <a:p>
                      <a:pPr>
                        <a:lnSpc>
                          <a:spcPct val="115000"/>
                        </a:lnSpc>
                        <a:spcAft>
                          <a:spcPts val="1000"/>
                        </a:spcAft>
                      </a:pPr>
                      <a:r>
                        <a:rPr lang="it-IT" sz="1400" b="1" dirty="0" smtClean="0">
                          <a:solidFill>
                            <a:srgbClr val="002060"/>
                          </a:solidFill>
                          <a:effectLst/>
                        </a:rPr>
                        <a:t>Sensibilità analitica:</a:t>
                      </a:r>
                      <a:r>
                        <a:rPr lang="it-IT" sz="1400" b="1" baseline="0" dirty="0" smtClean="0">
                          <a:solidFill>
                            <a:srgbClr val="002060"/>
                          </a:solidFill>
                          <a:effectLst/>
                        </a:rPr>
                        <a:t> 10</a:t>
                      </a:r>
                      <a:r>
                        <a:rPr lang="it-IT" sz="1400" b="1" baseline="30000" dirty="0" smtClean="0">
                          <a:solidFill>
                            <a:srgbClr val="002060"/>
                          </a:solidFill>
                          <a:effectLst/>
                        </a:rPr>
                        <a:t>5</a:t>
                      </a:r>
                      <a:r>
                        <a:rPr lang="it-IT" sz="1400" b="1" baseline="0" dirty="0" smtClean="0">
                          <a:solidFill>
                            <a:srgbClr val="002060"/>
                          </a:solidFill>
                          <a:effectLst/>
                        </a:rPr>
                        <a:t>/</a:t>
                      </a:r>
                      <a:r>
                        <a:rPr lang="it-IT" sz="1400" b="1" baseline="0" dirty="0" err="1" smtClean="0">
                          <a:solidFill>
                            <a:srgbClr val="002060"/>
                          </a:solidFill>
                          <a:effectLst/>
                        </a:rPr>
                        <a:t>mL</a:t>
                      </a:r>
                      <a:endParaRPr lang="it-IT" sz="1400" b="1" baseline="0" dirty="0" smtClean="0">
                        <a:solidFill>
                          <a:srgbClr val="002060"/>
                        </a:solidFill>
                        <a:effectLst/>
                      </a:endParaRPr>
                    </a:p>
                    <a:p>
                      <a:pPr>
                        <a:lnSpc>
                          <a:spcPct val="115000"/>
                        </a:lnSpc>
                        <a:spcAft>
                          <a:spcPts val="1000"/>
                        </a:spcAft>
                      </a:pPr>
                      <a:r>
                        <a:rPr lang="it-IT" sz="1400" b="1" u="sng" dirty="0" smtClean="0">
                          <a:solidFill>
                            <a:srgbClr val="002060"/>
                          </a:solidFill>
                          <a:effectLst/>
                        </a:rPr>
                        <a:t>Falsi </a:t>
                      </a:r>
                      <a:r>
                        <a:rPr lang="it-IT" sz="1400" b="1" u="sng" dirty="0">
                          <a:solidFill>
                            <a:srgbClr val="002060"/>
                          </a:solidFill>
                          <a:effectLst/>
                        </a:rPr>
                        <a:t>negativi </a:t>
                      </a:r>
                      <a:r>
                        <a:rPr lang="it-IT" sz="1400" b="1" dirty="0">
                          <a:solidFill>
                            <a:srgbClr val="002060"/>
                          </a:solidFill>
                          <a:effectLst/>
                        </a:rPr>
                        <a:t>per batteri  che non producono </a:t>
                      </a:r>
                      <a:r>
                        <a:rPr lang="it-IT" sz="1400" b="1" dirty="0" smtClean="0">
                          <a:solidFill>
                            <a:srgbClr val="002060"/>
                          </a:solidFill>
                          <a:effectLst/>
                        </a:rPr>
                        <a:t>nitrati, acido ascorbico,</a:t>
                      </a:r>
                      <a:r>
                        <a:rPr lang="it-IT" sz="1400" b="1" baseline="0" dirty="0" smtClean="0">
                          <a:solidFill>
                            <a:srgbClr val="002060"/>
                          </a:solidFill>
                          <a:effectLst/>
                        </a:rPr>
                        <a:t> urine ad alto peso specifico</a:t>
                      </a:r>
                      <a:endParaRPr lang="it-IT" sz="2000" b="1" dirty="0">
                        <a:solidFill>
                          <a:srgbClr val="002060"/>
                        </a:solidFill>
                        <a:effectLst/>
                        <a:latin typeface="Calibri"/>
                        <a:ea typeface="Calibri"/>
                        <a:cs typeface="Times New Roman"/>
                      </a:endParaRPr>
                    </a:p>
                  </a:txBody>
                  <a:tcPr marL="46485" marR="46485" marT="0" marB="0"/>
                </a:tc>
              </a:tr>
              <a:tr h="774214">
                <a:tc>
                  <a:txBody>
                    <a:bodyPr/>
                    <a:lstStyle/>
                    <a:p>
                      <a:pPr>
                        <a:lnSpc>
                          <a:spcPct val="115000"/>
                        </a:lnSpc>
                        <a:spcAft>
                          <a:spcPts val="1000"/>
                        </a:spcAft>
                      </a:pPr>
                      <a:r>
                        <a:rPr lang="it-IT" sz="2000" dirty="0" smtClean="0">
                          <a:effectLst/>
                        </a:rPr>
                        <a:t>Esterasi </a:t>
                      </a:r>
                      <a:r>
                        <a:rPr lang="it-IT" sz="2000" dirty="0">
                          <a:effectLst/>
                        </a:rPr>
                        <a:t>leucocitaria</a:t>
                      </a:r>
                      <a:endParaRPr lang="it-IT" sz="1000" dirty="0">
                        <a:effectLst/>
                        <a:latin typeface="Calibri"/>
                        <a:ea typeface="Calibri"/>
                        <a:cs typeface="Times New Roman"/>
                      </a:endParaRPr>
                    </a:p>
                  </a:txBody>
                  <a:tcPr marL="46485" marR="46485" marT="0" marB="0"/>
                </a:tc>
                <a:tc>
                  <a:txBody>
                    <a:bodyPr/>
                    <a:lstStyle/>
                    <a:p>
                      <a:pPr algn="ctr">
                        <a:lnSpc>
                          <a:spcPct val="115000"/>
                        </a:lnSpc>
                        <a:spcAft>
                          <a:spcPts val="1000"/>
                        </a:spcAft>
                      </a:pPr>
                      <a:r>
                        <a:rPr lang="it-IT" sz="2000" dirty="0" smtClean="0">
                          <a:effectLst/>
                        </a:rPr>
                        <a:t>Assente</a:t>
                      </a:r>
                      <a:endParaRPr lang="it-IT" sz="2000" dirty="0">
                        <a:effectLst/>
                        <a:latin typeface="Calibri"/>
                        <a:ea typeface="Calibri"/>
                        <a:cs typeface="Times New Roman"/>
                      </a:endParaRPr>
                    </a:p>
                  </a:txBody>
                  <a:tcPr marL="46485" marR="46485" marT="0" marB="0"/>
                </a:tc>
                <a:tc>
                  <a:txBody>
                    <a:bodyPr/>
                    <a:lstStyle/>
                    <a:p>
                      <a:pPr>
                        <a:lnSpc>
                          <a:spcPct val="115000"/>
                        </a:lnSpc>
                        <a:spcAft>
                          <a:spcPts val="1000"/>
                        </a:spcAft>
                      </a:pPr>
                      <a:r>
                        <a:rPr lang="it-IT" sz="1400" b="1" dirty="0">
                          <a:solidFill>
                            <a:srgbClr val="002060"/>
                          </a:solidFill>
                          <a:effectLst/>
                        </a:rPr>
                        <a:t>Sensibilità analitica: 25 </a:t>
                      </a:r>
                      <a:r>
                        <a:rPr lang="it-IT" sz="1400" b="1" dirty="0" smtClean="0">
                          <a:solidFill>
                            <a:srgbClr val="002060"/>
                          </a:solidFill>
                          <a:effectLst/>
                        </a:rPr>
                        <a:t>leucociti/</a:t>
                      </a:r>
                      <a:r>
                        <a:rPr lang="it-IT" sz="1400" b="1" dirty="0" err="1" smtClean="0">
                          <a:solidFill>
                            <a:srgbClr val="002060"/>
                          </a:solidFill>
                          <a:effectLst/>
                          <a:latin typeface="Symbol" pitchFamily="18" charset="2"/>
                        </a:rPr>
                        <a:t>m</a:t>
                      </a:r>
                      <a:r>
                        <a:rPr lang="it-IT" sz="1400" b="1" dirty="0" err="1" smtClean="0">
                          <a:solidFill>
                            <a:srgbClr val="002060"/>
                          </a:solidFill>
                          <a:effectLst/>
                        </a:rPr>
                        <a:t>L</a:t>
                      </a:r>
                      <a:r>
                        <a:rPr lang="it-IT" sz="1400" b="1" dirty="0" smtClean="0">
                          <a:solidFill>
                            <a:srgbClr val="002060"/>
                          </a:solidFill>
                          <a:effectLst/>
                        </a:rPr>
                        <a:t>,</a:t>
                      </a:r>
                    </a:p>
                    <a:p>
                      <a:pPr>
                        <a:lnSpc>
                          <a:spcPct val="115000"/>
                        </a:lnSpc>
                        <a:spcAft>
                          <a:spcPts val="1000"/>
                        </a:spcAft>
                      </a:pPr>
                      <a:r>
                        <a:rPr lang="it-IT" sz="1400" b="1" u="sng" dirty="0" smtClean="0">
                          <a:solidFill>
                            <a:srgbClr val="002060"/>
                          </a:solidFill>
                          <a:effectLst/>
                        </a:rPr>
                        <a:t>Falsi </a:t>
                      </a:r>
                      <a:r>
                        <a:rPr lang="it-IT" sz="1400" b="1" u="sng" dirty="0">
                          <a:solidFill>
                            <a:srgbClr val="002060"/>
                          </a:solidFill>
                          <a:effectLst/>
                        </a:rPr>
                        <a:t>positivi </a:t>
                      </a:r>
                      <a:r>
                        <a:rPr lang="it-IT" sz="1400" b="1" dirty="0" smtClean="0">
                          <a:solidFill>
                            <a:srgbClr val="002060"/>
                          </a:solidFill>
                          <a:effectLst/>
                        </a:rPr>
                        <a:t>per glucosio e proteine alte, bilirubina </a:t>
                      </a:r>
                      <a:r>
                        <a:rPr lang="it-IT" sz="1400" b="1" dirty="0">
                          <a:solidFill>
                            <a:srgbClr val="002060"/>
                          </a:solidFill>
                          <a:effectLst/>
                        </a:rPr>
                        <a:t>alta e alcuni antibiotici</a:t>
                      </a:r>
                      <a:endParaRPr lang="it-IT" sz="2000" b="1" dirty="0">
                        <a:solidFill>
                          <a:srgbClr val="002060"/>
                        </a:solidFill>
                        <a:effectLst/>
                        <a:latin typeface="Calibri"/>
                        <a:ea typeface="Calibri"/>
                        <a:cs typeface="Times New Roman"/>
                      </a:endParaRPr>
                    </a:p>
                  </a:txBody>
                  <a:tcPr marL="46485" marR="46485" marT="0" marB="0"/>
                </a:tc>
              </a:tr>
            </a:tbl>
          </a:graphicData>
        </a:graphic>
      </p:graphicFrame>
      <p:sp>
        <p:nvSpPr>
          <p:cNvPr id="5" name="Titolo 3"/>
          <p:cNvSpPr>
            <a:spLocks noGrp="1"/>
          </p:cNvSpPr>
          <p:nvPr>
            <p:ph type="title"/>
          </p:nvPr>
        </p:nvSpPr>
        <p:spPr>
          <a:xfrm>
            <a:off x="1655676" y="116632"/>
            <a:ext cx="5948418" cy="576064"/>
          </a:xfrm>
        </p:spPr>
        <p:txBody>
          <a:bodyPr rtlCol="0">
            <a:normAutofit fontScale="90000"/>
          </a:bodyPr>
          <a:lstStyle/>
          <a:p>
            <a:pPr>
              <a:defRPr/>
            </a:pPr>
            <a:r>
              <a:rPr lang="it-IT" sz="3200" b="1" dirty="0">
                <a:solidFill>
                  <a:srgbClr val="FF0000"/>
                </a:solidFill>
              </a:rPr>
              <a:t>Esame chimico fisico delle urine</a:t>
            </a:r>
            <a:endParaRPr lang="it-IT" sz="1600" b="1" dirty="0"/>
          </a:p>
        </p:txBody>
      </p:sp>
    </p:spTree>
    <p:extLst>
      <p:ext uri="{BB962C8B-B14F-4D97-AF65-F5344CB8AC3E}">
        <p14:creationId xmlns:p14="http://schemas.microsoft.com/office/powerpoint/2010/main" val="13952060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
            <a:ext cx="8229600" cy="908719"/>
          </a:xfrm>
        </p:spPr>
        <p:txBody>
          <a:bodyPr>
            <a:normAutofit/>
          </a:bodyPr>
          <a:lstStyle/>
          <a:p>
            <a:r>
              <a:rPr lang="it-IT" b="1" u="sng" dirty="0" smtClean="0">
                <a:latin typeface="Arial Narrow"/>
                <a:cs typeface="Arial Narrow"/>
              </a:rPr>
              <a:t>TAKE HOME MESSAGES:</a:t>
            </a:r>
            <a:endParaRPr lang="it-IT" b="1" u="sng" dirty="0">
              <a:latin typeface="Arial Narrow"/>
              <a:cs typeface="Arial Narrow"/>
            </a:endParaRPr>
          </a:p>
        </p:txBody>
      </p:sp>
      <p:graphicFrame>
        <p:nvGraphicFramePr>
          <p:cNvPr id="9" name="Diagramma 8"/>
          <p:cNvGraphicFramePr/>
          <p:nvPr>
            <p:extLst>
              <p:ext uri="{D42A27DB-BD31-4B8C-83A1-F6EECF244321}">
                <p14:modId xmlns:p14="http://schemas.microsoft.com/office/powerpoint/2010/main" val="1364903315"/>
              </p:ext>
            </p:extLst>
          </p:nvPr>
        </p:nvGraphicFramePr>
        <p:xfrm>
          <a:off x="0" y="980728"/>
          <a:ext cx="9144000"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4682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chemeClr val="accent2"/>
            </a:solidFill>
          </a:ln>
        </p:spPr>
        <p:txBody>
          <a:bodyPr>
            <a:normAutofit/>
          </a:bodyPr>
          <a:lstStyle/>
          <a:p>
            <a:r>
              <a:rPr lang="it-IT" sz="6000" b="1" dirty="0" smtClean="0">
                <a:solidFill>
                  <a:schemeClr val="accent2"/>
                </a:solidFill>
                <a:latin typeface="Arial Narrow"/>
                <a:cs typeface="Arial Narrow"/>
              </a:rPr>
              <a:t>O</a:t>
            </a:r>
            <a:r>
              <a:rPr lang="it-IT" sz="5400" dirty="0" smtClean="0">
                <a:solidFill>
                  <a:schemeClr val="accent2"/>
                </a:solidFill>
                <a:latin typeface="Arial Narrow"/>
                <a:cs typeface="Arial Narrow"/>
              </a:rPr>
              <a:t>ggettività </a:t>
            </a:r>
            <a:endParaRPr lang="it-IT" sz="5400" dirty="0">
              <a:solidFill>
                <a:schemeClr val="accent2"/>
              </a:solidFill>
              <a:latin typeface="Arial Narrow"/>
              <a:cs typeface="Arial Narrow"/>
            </a:endParaRPr>
          </a:p>
        </p:txBody>
      </p:sp>
      <p:sp>
        <p:nvSpPr>
          <p:cNvPr id="3" name="Segnaposto contenuto 2"/>
          <p:cNvSpPr>
            <a:spLocks noGrp="1"/>
          </p:cNvSpPr>
          <p:nvPr>
            <p:ph idx="1"/>
          </p:nvPr>
        </p:nvSpPr>
        <p:spPr>
          <a:xfrm>
            <a:off x="181473" y="1208666"/>
            <a:ext cx="8791435" cy="5538419"/>
          </a:xfrm>
          <a:solidFill>
            <a:schemeClr val="accent2">
              <a:lumMod val="20000"/>
              <a:lumOff val="80000"/>
            </a:schemeClr>
          </a:solidFill>
        </p:spPr>
        <p:txBody>
          <a:bodyPr>
            <a:normAutofit lnSpcReduction="10000"/>
          </a:bodyPr>
          <a:lstStyle/>
          <a:p>
            <a:pPr marL="457200" lvl="1" indent="0">
              <a:buNone/>
            </a:pPr>
            <a:r>
              <a:rPr lang="it-IT" sz="3400" b="1" dirty="0" smtClean="0">
                <a:solidFill>
                  <a:srgbClr val="C0504D"/>
                </a:solidFill>
                <a:latin typeface="Arial Narrow"/>
                <a:cs typeface="Arial Narrow"/>
              </a:rPr>
              <a:t>Esame Obiettivo Generale:</a:t>
            </a:r>
          </a:p>
          <a:p>
            <a:pPr marL="457200" lvl="1" indent="0">
              <a:buNone/>
            </a:pPr>
            <a:r>
              <a:rPr lang="it-IT" sz="2400" dirty="0" smtClean="0">
                <a:latin typeface="Arial Narrow"/>
                <a:cs typeface="Arial Narrow"/>
              </a:rPr>
              <a:t>FC  </a:t>
            </a:r>
            <a:r>
              <a:rPr lang="it-IT" sz="2400" dirty="0" smtClean="0">
                <a:solidFill>
                  <a:srgbClr val="C00000"/>
                </a:solidFill>
                <a:latin typeface="Arial Narrow"/>
                <a:cs typeface="Arial Narrow"/>
              </a:rPr>
              <a:t>72r</a:t>
            </a:r>
          </a:p>
          <a:p>
            <a:pPr marL="457200" lvl="1" indent="0">
              <a:buNone/>
            </a:pPr>
            <a:r>
              <a:rPr lang="it-IT" sz="2400" dirty="0" smtClean="0">
                <a:latin typeface="Arial Narrow"/>
                <a:cs typeface="Arial Narrow"/>
              </a:rPr>
              <a:t>PA   </a:t>
            </a:r>
            <a:r>
              <a:rPr lang="it-IT" sz="2400" dirty="0" smtClean="0">
                <a:solidFill>
                  <a:srgbClr val="C00000"/>
                </a:solidFill>
                <a:latin typeface="Arial Narrow"/>
                <a:cs typeface="Arial Narrow"/>
              </a:rPr>
              <a:t>142/88</a:t>
            </a:r>
            <a:endParaRPr lang="it-IT" sz="2400" dirty="0" smtClean="0">
              <a:latin typeface="Arial Narrow"/>
              <a:cs typeface="Arial Narrow"/>
            </a:endParaRPr>
          </a:p>
          <a:p>
            <a:pPr marL="457200" lvl="1" indent="0">
              <a:buNone/>
            </a:pPr>
            <a:r>
              <a:rPr lang="it-IT" sz="2400" dirty="0" smtClean="0">
                <a:latin typeface="Arial Narrow"/>
                <a:cs typeface="Arial Narrow"/>
              </a:rPr>
              <a:t>T </a:t>
            </a:r>
            <a:r>
              <a:rPr lang="it-IT" sz="2400" dirty="0" smtClean="0">
                <a:solidFill>
                  <a:srgbClr val="C00000"/>
                </a:solidFill>
                <a:latin typeface="Arial Narrow"/>
                <a:cs typeface="Arial Narrow"/>
              </a:rPr>
              <a:t>36.2°C</a:t>
            </a:r>
            <a:endParaRPr lang="it-IT" sz="2400" dirty="0" smtClean="0">
              <a:latin typeface="Arial Narrow"/>
              <a:cs typeface="Arial Narrow"/>
            </a:endParaRPr>
          </a:p>
          <a:p>
            <a:pPr marL="457200" lvl="1" indent="0">
              <a:buNone/>
            </a:pPr>
            <a:r>
              <a:rPr lang="it-IT" dirty="0" smtClean="0">
                <a:latin typeface="Arial Narrow"/>
                <a:cs typeface="Arial Narrow"/>
              </a:rPr>
              <a:t>Valutazione mucose (idratazione / pallore): </a:t>
            </a:r>
            <a:r>
              <a:rPr lang="it-IT" dirty="0" smtClean="0">
                <a:solidFill>
                  <a:srgbClr val="C00000"/>
                </a:solidFill>
                <a:latin typeface="Arial Narrow"/>
                <a:cs typeface="Arial Narrow"/>
              </a:rPr>
              <a:t>cute apparentemente </a:t>
            </a:r>
            <a:r>
              <a:rPr lang="it-IT" dirty="0" err="1" smtClean="0">
                <a:solidFill>
                  <a:srgbClr val="C00000"/>
                </a:solidFill>
                <a:latin typeface="Arial Narrow"/>
                <a:cs typeface="Arial Narrow"/>
              </a:rPr>
              <a:t>normoidratata</a:t>
            </a:r>
            <a:r>
              <a:rPr lang="it-IT" dirty="0" smtClean="0">
                <a:solidFill>
                  <a:srgbClr val="C00000"/>
                </a:solidFill>
                <a:latin typeface="Arial Narrow"/>
                <a:cs typeface="Arial Narrow"/>
              </a:rPr>
              <a:t>, lieve pallore</a:t>
            </a:r>
          </a:p>
          <a:p>
            <a:pPr marL="457200" lvl="1" indent="0" algn="just">
              <a:buNone/>
            </a:pPr>
            <a:endParaRPr lang="it-IT" dirty="0" smtClean="0">
              <a:solidFill>
                <a:srgbClr val="C00000"/>
              </a:solidFill>
              <a:latin typeface="Arial Narrow"/>
              <a:cs typeface="Arial Narrow"/>
            </a:endParaRPr>
          </a:p>
          <a:p>
            <a:pPr marL="457200" lvl="1" indent="0" algn="just">
              <a:buNone/>
            </a:pPr>
            <a:r>
              <a:rPr lang="it-IT" dirty="0" smtClean="0">
                <a:solidFill>
                  <a:srgbClr val="C00000"/>
                </a:solidFill>
                <a:latin typeface="Arial Narrow"/>
                <a:cs typeface="Arial Narrow"/>
              </a:rPr>
              <a:t>Obiettività cardiopolmonare nella norma, addome trattabile non dolente ne dolorabile alla palpazione superficiale e profonda in tutti i quadranti. Polsi validi, simmetrici bilateralmente. Non masse palpabili in addome. Peristalsi valida. Giordano, </a:t>
            </a:r>
            <a:r>
              <a:rPr lang="it-IT" dirty="0" err="1" smtClean="0">
                <a:solidFill>
                  <a:srgbClr val="C00000"/>
                </a:solidFill>
                <a:latin typeface="Arial Narrow"/>
                <a:cs typeface="Arial Narrow"/>
              </a:rPr>
              <a:t>Blumberg</a:t>
            </a:r>
            <a:r>
              <a:rPr lang="it-IT" dirty="0" smtClean="0">
                <a:solidFill>
                  <a:srgbClr val="C00000"/>
                </a:solidFill>
                <a:latin typeface="Arial Narrow"/>
                <a:cs typeface="Arial Narrow"/>
              </a:rPr>
              <a:t> e Murphy negativi. Non Edemi</a:t>
            </a:r>
            <a:endParaRPr lang="it-IT" dirty="0" smtClean="0">
              <a:latin typeface="Arial Narrow"/>
              <a:cs typeface="Arial Narrow"/>
            </a:endParaRPr>
          </a:p>
          <a:p>
            <a:pPr marL="457200" lvl="1" indent="0">
              <a:buNone/>
            </a:pPr>
            <a:endParaRPr lang="it-IT" sz="3400" b="1" dirty="0" smtClean="0">
              <a:solidFill>
                <a:srgbClr val="1F497D"/>
              </a:solidFill>
              <a:latin typeface="Arial Narrow"/>
              <a:cs typeface="Arial Narrow"/>
            </a:endParaRPr>
          </a:p>
        </p:txBody>
      </p:sp>
    </p:spTree>
    <p:extLst>
      <p:ext uri="{BB962C8B-B14F-4D97-AF65-F5344CB8AC3E}">
        <p14:creationId xmlns:p14="http://schemas.microsoft.com/office/powerpoint/2010/main" val="27594111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chemeClr val="tx1"/>
            </a:solidFill>
          </a:ln>
        </p:spPr>
        <p:txBody>
          <a:bodyPr>
            <a:normAutofit/>
          </a:bodyPr>
          <a:lstStyle/>
          <a:p>
            <a:r>
              <a:rPr lang="it-IT" sz="6000" b="1" dirty="0" smtClean="0">
                <a:latin typeface="Arial Narrow"/>
                <a:cs typeface="Arial Narrow"/>
              </a:rPr>
              <a:t>V</a:t>
            </a:r>
            <a:r>
              <a:rPr lang="it-IT" sz="5400" dirty="0" smtClean="0">
                <a:latin typeface="Arial Narrow"/>
                <a:cs typeface="Arial Narrow"/>
              </a:rPr>
              <a:t>alutazione</a:t>
            </a:r>
            <a:endParaRPr lang="it-IT" sz="5400" dirty="0">
              <a:latin typeface="Arial Narrow"/>
              <a:cs typeface="Arial Narrow"/>
            </a:endParaRPr>
          </a:p>
        </p:txBody>
      </p:sp>
      <p:sp>
        <p:nvSpPr>
          <p:cNvPr id="6" name="CasellaDiTesto 5"/>
          <p:cNvSpPr txBox="1"/>
          <p:nvPr/>
        </p:nvSpPr>
        <p:spPr>
          <a:xfrm>
            <a:off x="263908" y="2071678"/>
            <a:ext cx="8692470" cy="3600986"/>
          </a:xfrm>
          <a:prstGeom prst="rect">
            <a:avLst/>
          </a:prstGeom>
          <a:solidFill>
            <a:schemeClr val="bg1">
              <a:lumMod val="85000"/>
            </a:schemeClr>
          </a:solidFill>
        </p:spPr>
        <p:txBody>
          <a:bodyPr wrap="square" rtlCol="0">
            <a:spAutoFit/>
          </a:bodyPr>
          <a:lstStyle/>
          <a:p>
            <a:r>
              <a:rPr lang="it-IT" sz="3600" b="1" dirty="0" smtClean="0">
                <a:latin typeface="Arial Narrow"/>
                <a:cs typeface="Arial Narrow"/>
              </a:rPr>
              <a:t>Sospetta Insufficienza Renale</a:t>
            </a:r>
          </a:p>
          <a:p>
            <a:endParaRPr lang="it-IT" sz="3200" dirty="0">
              <a:latin typeface="Arial Narrow"/>
              <a:cs typeface="Arial Narrow"/>
            </a:endParaRPr>
          </a:p>
          <a:p>
            <a:r>
              <a:rPr lang="it-IT" sz="3200" dirty="0" smtClean="0">
                <a:latin typeface="Arial Narrow"/>
                <a:cs typeface="Arial Narrow"/>
              </a:rPr>
              <a:t>DD: </a:t>
            </a:r>
          </a:p>
          <a:p>
            <a:pPr marL="285750" indent="-285750">
              <a:buFont typeface="Wingdings" charset="2"/>
              <a:buChar char="ü"/>
            </a:pPr>
            <a:r>
              <a:rPr lang="it-IT" sz="3200" dirty="0" smtClean="0">
                <a:latin typeface="Arial Narrow"/>
                <a:cs typeface="Arial Narrow"/>
              </a:rPr>
              <a:t>Disidratazione </a:t>
            </a:r>
            <a:r>
              <a:rPr lang="it-IT" sz="3200" dirty="0" smtClean="0">
                <a:latin typeface="Arial Narrow"/>
                <a:cs typeface="Arial Narrow"/>
                <a:sym typeface="Wingdings" pitchFamily="2" charset="2"/>
              </a:rPr>
              <a:t> </a:t>
            </a:r>
            <a:r>
              <a:rPr lang="it-IT" sz="3200" dirty="0" smtClean="0">
                <a:latin typeface="Arial Narrow"/>
                <a:cs typeface="Arial Narrow"/>
              </a:rPr>
              <a:t>Diarrea / inadeguato apporto ?</a:t>
            </a:r>
          </a:p>
          <a:p>
            <a:pPr marL="285750" indent="-285750">
              <a:buFont typeface="Wingdings" charset="2"/>
              <a:buChar char="ü"/>
            </a:pPr>
            <a:r>
              <a:rPr lang="it-IT" sz="3200" dirty="0" smtClean="0">
                <a:latin typeface="Arial Narrow"/>
                <a:cs typeface="Arial Narrow"/>
              </a:rPr>
              <a:t>IRA / IRC ?</a:t>
            </a:r>
          </a:p>
          <a:p>
            <a:pPr marL="285750" indent="-285750">
              <a:buFont typeface="Wingdings" charset="2"/>
              <a:buChar char="ü"/>
            </a:pPr>
            <a:r>
              <a:rPr lang="it-IT" sz="3200" dirty="0" smtClean="0">
                <a:latin typeface="Arial Narrow"/>
                <a:cs typeface="Arial Narrow"/>
              </a:rPr>
              <a:t>Dieta eccessivamente ricca </a:t>
            </a:r>
            <a:r>
              <a:rPr lang="it-IT" sz="3200" smtClean="0">
                <a:latin typeface="Arial Narrow"/>
                <a:cs typeface="Arial Narrow"/>
              </a:rPr>
              <a:t>di carne?</a:t>
            </a:r>
            <a:endParaRPr lang="it-IT" sz="3200" dirty="0" smtClean="0">
              <a:latin typeface="Arial Narrow"/>
              <a:cs typeface="Arial Narrow"/>
            </a:endParaRPr>
          </a:p>
          <a:p>
            <a:pPr marL="285750" indent="-285750">
              <a:buFont typeface="Wingdings" charset="2"/>
              <a:buChar char="ü"/>
            </a:pPr>
            <a:endParaRPr lang="it-IT" sz="3200" dirty="0" smtClean="0">
              <a:latin typeface="Arial Narrow"/>
              <a:cs typeface="Arial Narrow"/>
            </a:endParaRPr>
          </a:p>
        </p:txBody>
      </p:sp>
    </p:spTree>
    <p:extLst>
      <p:ext uri="{BB962C8B-B14F-4D97-AF65-F5344CB8AC3E}">
        <p14:creationId xmlns:p14="http://schemas.microsoft.com/office/powerpoint/2010/main" val="2942324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rgbClr val="003300"/>
            </a:solidFill>
          </a:ln>
        </p:spPr>
        <p:txBody>
          <a:bodyPr>
            <a:normAutofit/>
          </a:bodyPr>
          <a:lstStyle/>
          <a:p>
            <a:r>
              <a:rPr lang="it-IT" sz="6000" b="1" dirty="0" smtClean="0">
                <a:solidFill>
                  <a:srgbClr val="003300"/>
                </a:solidFill>
                <a:latin typeface="Arial Narrow"/>
                <a:cs typeface="Arial Narrow"/>
              </a:rPr>
              <a:t>P</a:t>
            </a:r>
            <a:r>
              <a:rPr lang="it-IT" sz="5400" dirty="0" smtClean="0">
                <a:solidFill>
                  <a:srgbClr val="003300"/>
                </a:solidFill>
                <a:latin typeface="Arial Narrow"/>
                <a:cs typeface="Arial Narrow"/>
              </a:rPr>
              <a:t>iano </a:t>
            </a:r>
            <a:endParaRPr lang="it-IT" sz="5400" dirty="0">
              <a:solidFill>
                <a:srgbClr val="003300"/>
              </a:solidFill>
              <a:latin typeface="Arial Narrow"/>
              <a:cs typeface="Arial Narrow"/>
            </a:endParaRPr>
          </a:p>
        </p:txBody>
      </p:sp>
      <p:sp>
        <p:nvSpPr>
          <p:cNvPr id="3" name="Segnaposto contenuto 2"/>
          <p:cNvSpPr>
            <a:spLocks noGrp="1"/>
          </p:cNvSpPr>
          <p:nvPr>
            <p:ph idx="1"/>
          </p:nvPr>
        </p:nvSpPr>
        <p:spPr>
          <a:xfrm>
            <a:off x="181473" y="1208666"/>
            <a:ext cx="8791435" cy="5538419"/>
          </a:xfrm>
          <a:solidFill>
            <a:schemeClr val="accent3">
              <a:lumMod val="40000"/>
              <a:lumOff val="60000"/>
            </a:schemeClr>
          </a:solidFill>
        </p:spPr>
        <p:txBody>
          <a:bodyPr>
            <a:normAutofit fontScale="92500" lnSpcReduction="20000"/>
          </a:bodyPr>
          <a:lstStyle/>
          <a:p>
            <a:pPr marL="514350" indent="-457200"/>
            <a:r>
              <a:rPr lang="it-IT" sz="2800" dirty="0" smtClean="0">
                <a:latin typeface="Arial Narrow"/>
                <a:cs typeface="Arial Narrow"/>
              </a:rPr>
              <a:t>Quei valori di </a:t>
            </a:r>
            <a:r>
              <a:rPr lang="it-IT" sz="2800" dirty="0" err="1" smtClean="0">
                <a:latin typeface="Arial Narrow"/>
                <a:cs typeface="Arial Narrow"/>
              </a:rPr>
              <a:t>creatininemia</a:t>
            </a:r>
            <a:r>
              <a:rPr lang="it-IT" sz="2800" dirty="0" smtClean="0">
                <a:latin typeface="Arial Narrow"/>
                <a:cs typeface="Arial Narrow"/>
              </a:rPr>
              <a:t> e </a:t>
            </a:r>
            <a:r>
              <a:rPr lang="it-IT" sz="2800" dirty="0" err="1" smtClean="0">
                <a:latin typeface="Arial Narrow"/>
                <a:cs typeface="Arial Narrow"/>
              </a:rPr>
              <a:t>potassiemia</a:t>
            </a:r>
            <a:r>
              <a:rPr lang="it-IT" sz="2800" dirty="0" smtClean="0">
                <a:latin typeface="Arial Narrow"/>
                <a:cs typeface="Arial Narrow"/>
              </a:rPr>
              <a:t> saranno “veri”?</a:t>
            </a:r>
          </a:p>
          <a:p>
            <a:pPr marL="514350" indent="-457200"/>
            <a:r>
              <a:rPr lang="it-IT" sz="2800" dirty="0" smtClean="0">
                <a:latin typeface="Arial Narrow"/>
                <a:cs typeface="Arial Narrow"/>
              </a:rPr>
              <a:t>e se avessi la </a:t>
            </a:r>
            <a:r>
              <a:rPr lang="it-IT" sz="2800" dirty="0" err="1" smtClean="0">
                <a:latin typeface="Arial Narrow"/>
                <a:cs typeface="Arial Narrow"/>
              </a:rPr>
              <a:t>clearance</a:t>
            </a:r>
            <a:r>
              <a:rPr lang="it-IT" sz="2800" dirty="0" smtClean="0">
                <a:latin typeface="Arial Narrow"/>
                <a:cs typeface="Arial Narrow"/>
              </a:rPr>
              <a:t>?</a:t>
            </a:r>
            <a:r>
              <a:rPr lang="it-IT" sz="2800" dirty="0" err="1" smtClean="0">
                <a:latin typeface="Arial Narrow"/>
                <a:cs typeface="Arial Narrow"/>
              </a:rPr>
              <a:t>…sarebbe</a:t>
            </a:r>
            <a:r>
              <a:rPr lang="it-IT" sz="2800" dirty="0" smtClean="0">
                <a:latin typeface="Arial Narrow"/>
                <a:cs typeface="Arial Narrow"/>
              </a:rPr>
              <a:t> sufficiente?...quale </a:t>
            </a:r>
            <a:r>
              <a:rPr lang="it-IT" sz="2800" dirty="0" err="1" smtClean="0">
                <a:latin typeface="Arial Narrow"/>
                <a:cs typeface="Arial Narrow"/>
              </a:rPr>
              <a:t>clearance</a:t>
            </a:r>
            <a:r>
              <a:rPr lang="it-IT" sz="2800" dirty="0" smtClean="0">
                <a:latin typeface="Arial Narrow"/>
                <a:cs typeface="Arial Narrow"/>
              </a:rPr>
              <a:t>?</a:t>
            </a:r>
          </a:p>
          <a:p>
            <a:pPr marL="514350" indent="-457200"/>
            <a:r>
              <a:rPr lang="it-IT" sz="2800" dirty="0" smtClean="0">
                <a:latin typeface="Arial Narrow"/>
                <a:cs typeface="Arial Narrow"/>
              </a:rPr>
              <a:t>Quale ruolo di proteinuria e albuminuria? </a:t>
            </a:r>
            <a:r>
              <a:rPr lang="it-IT" sz="2800" dirty="0" err="1" smtClean="0">
                <a:latin typeface="Arial Narrow"/>
                <a:cs typeface="Arial Narrow"/>
              </a:rPr>
              <a:t>…quale</a:t>
            </a:r>
            <a:r>
              <a:rPr lang="it-IT" sz="2800" dirty="0" smtClean="0">
                <a:latin typeface="Arial Narrow"/>
                <a:cs typeface="Arial Narrow"/>
              </a:rPr>
              <a:t> chiedo?</a:t>
            </a:r>
          </a:p>
          <a:p>
            <a:pPr marL="514350" indent="-457200"/>
            <a:r>
              <a:rPr lang="it-IT" sz="2800" dirty="0" smtClean="0">
                <a:latin typeface="Arial Narrow"/>
                <a:cs typeface="Arial Narrow"/>
              </a:rPr>
              <a:t>Esami </a:t>
            </a:r>
            <a:r>
              <a:rPr lang="it-IT" sz="2800" dirty="0" err="1" smtClean="0">
                <a:latin typeface="Arial Narrow"/>
                <a:cs typeface="Arial Narrow"/>
              </a:rPr>
              <a:t>ematochimici</a:t>
            </a:r>
            <a:r>
              <a:rPr lang="it-IT" sz="2800" dirty="0" smtClean="0">
                <a:latin typeface="Arial Narrow"/>
                <a:cs typeface="Arial Narrow"/>
              </a:rPr>
              <a:t> e urinari urgenti o controllo a 30 </a:t>
            </a:r>
            <a:r>
              <a:rPr lang="it-IT" sz="2800" dirty="0" err="1" smtClean="0">
                <a:latin typeface="Arial Narrow"/>
                <a:cs typeface="Arial Narrow"/>
              </a:rPr>
              <a:t>gg</a:t>
            </a:r>
            <a:r>
              <a:rPr lang="it-IT" sz="2800" dirty="0" smtClean="0">
                <a:latin typeface="Arial Narrow"/>
                <a:cs typeface="Arial Narrow"/>
              </a:rPr>
              <a:t> (facendo bere adeguatamente la </a:t>
            </a:r>
            <a:r>
              <a:rPr lang="it-IT" sz="2800" dirty="0" err="1" smtClean="0">
                <a:latin typeface="Arial Narrow"/>
                <a:cs typeface="Arial Narrow"/>
              </a:rPr>
              <a:t>pz</a:t>
            </a:r>
            <a:r>
              <a:rPr lang="it-IT" sz="2800" dirty="0" smtClean="0">
                <a:latin typeface="Arial Narrow"/>
                <a:cs typeface="Arial Narrow"/>
              </a:rPr>
              <a:t>) e vigile attesa?</a:t>
            </a:r>
          </a:p>
          <a:p>
            <a:pPr marL="514350" indent="-457200"/>
            <a:r>
              <a:rPr lang="it-IT" sz="2800" dirty="0" smtClean="0">
                <a:latin typeface="Arial Narrow"/>
                <a:cs typeface="Arial Narrow"/>
              </a:rPr>
              <a:t>Sospendo il </a:t>
            </a:r>
            <a:r>
              <a:rPr lang="it-IT" sz="2800" dirty="0" err="1" smtClean="0">
                <a:latin typeface="Arial Narrow"/>
                <a:cs typeface="Arial Narrow"/>
              </a:rPr>
              <a:t>ramipril</a:t>
            </a:r>
            <a:r>
              <a:rPr lang="it-IT" sz="2800" dirty="0" smtClean="0">
                <a:latin typeface="Arial Narrow"/>
                <a:cs typeface="Arial Narrow"/>
              </a:rPr>
              <a:t>?....con cosa lo sostituisco?</a:t>
            </a:r>
          </a:p>
          <a:p>
            <a:pPr marL="514350" indent="-457200"/>
            <a:r>
              <a:rPr lang="it-IT" sz="2800" dirty="0" smtClean="0">
                <a:latin typeface="Arial Narrow"/>
                <a:cs typeface="Arial Narrow"/>
              </a:rPr>
              <a:t>Quali analisi per la corretta diagnosi e follow-up nel tempo dell’Insufficienza Renale (primo livello/secondo livello)? </a:t>
            </a:r>
          </a:p>
          <a:p>
            <a:pPr marL="514350" indent="-457200"/>
            <a:r>
              <a:rPr lang="it-IT" sz="2800" dirty="0" smtClean="0">
                <a:latin typeface="Arial Narrow"/>
                <a:cs typeface="Arial Narrow"/>
              </a:rPr>
              <a:t>Nella popolazione sana è necessario controllare la funzione renale, da quale età? E nelle patologie croniche, ogni quanto tempo devo controllare la funzione renale?</a:t>
            </a:r>
          </a:p>
          <a:p>
            <a:pPr marL="514350" indent="-457200">
              <a:buNone/>
            </a:pPr>
            <a:endParaRPr lang="it-IT" sz="2800" dirty="0" smtClean="0">
              <a:latin typeface="Arial Narrow"/>
              <a:cs typeface="Arial Narrow"/>
            </a:endParaRPr>
          </a:p>
          <a:p>
            <a:pPr marL="57150" indent="0" algn="ctr">
              <a:buNone/>
            </a:pPr>
            <a:r>
              <a:rPr lang="it-IT" sz="3600" b="1" dirty="0" smtClean="0">
                <a:solidFill>
                  <a:srgbClr val="008000"/>
                </a:solidFill>
                <a:latin typeface="Arial Narrow"/>
                <a:cs typeface="Arial Narrow"/>
              </a:rPr>
              <a:t>Con o senza bollino verde??</a:t>
            </a:r>
            <a:endParaRPr lang="it-IT" sz="3600" b="1" dirty="0">
              <a:solidFill>
                <a:srgbClr val="008000"/>
              </a:solidFill>
              <a:latin typeface="Arial Narrow"/>
              <a:cs typeface="Arial Narrow"/>
            </a:endParaRPr>
          </a:p>
          <a:p>
            <a:pPr marL="57150" indent="0" algn="ctr">
              <a:buNone/>
            </a:pPr>
            <a:r>
              <a:rPr lang="it-IT" b="1" dirty="0">
                <a:latin typeface="Arial Narrow"/>
                <a:cs typeface="Arial Narrow"/>
              </a:rPr>
              <a:t>Lo mando in Pronto Soccorso</a:t>
            </a:r>
            <a:r>
              <a:rPr lang="it-IT" b="1" dirty="0" smtClean="0">
                <a:latin typeface="Arial Narrow"/>
                <a:cs typeface="Arial Narrow"/>
              </a:rPr>
              <a:t>?</a:t>
            </a:r>
            <a:endParaRPr lang="it-IT" b="1" dirty="0">
              <a:latin typeface="Arial Narrow"/>
              <a:cs typeface="Arial Narrow"/>
            </a:endParaRPr>
          </a:p>
        </p:txBody>
      </p:sp>
    </p:spTree>
    <p:extLst>
      <p:ext uri="{BB962C8B-B14F-4D97-AF65-F5344CB8AC3E}">
        <p14:creationId xmlns:p14="http://schemas.microsoft.com/office/powerpoint/2010/main" val="201588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0" y="0"/>
            <a:ext cx="9144000" cy="6995604"/>
          </a:xfrm>
          <a:prstGeom prst="rect">
            <a:avLst/>
          </a:prstGeom>
        </p:spPr>
      </p:pic>
      <p:sp>
        <p:nvSpPr>
          <p:cNvPr id="7" name="CasellaDiTesto 6"/>
          <p:cNvSpPr txBox="1"/>
          <p:nvPr/>
        </p:nvSpPr>
        <p:spPr>
          <a:xfrm>
            <a:off x="358068" y="-16496"/>
            <a:ext cx="3650071" cy="584776"/>
          </a:xfrm>
          <a:prstGeom prst="rect">
            <a:avLst/>
          </a:prstGeom>
          <a:noFill/>
        </p:spPr>
        <p:txBody>
          <a:bodyPr wrap="square" rtlCol="0">
            <a:spAutoFit/>
          </a:bodyPr>
          <a:lstStyle/>
          <a:p>
            <a:pPr algn="ctr"/>
            <a:r>
              <a:rPr lang="it-IT" sz="3200" b="1" dirty="0" smtClean="0"/>
              <a:t>MARIA</a:t>
            </a:r>
            <a:endParaRPr lang="it-IT" sz="3200" b="1" dirty="0"/>
          </a:p>
        </p:txBody>
      </p:sp>
      <p:sp>
        <p:nvSpPr>
          <p:cNvPr id="9" name="Rettangolo 8"/>
          <p:cNvSpPr/>
          <p:nvPr/>
        </p:nvSpPr>
        <p:spPr>
          <a:xfrm>
            <a:off x="445346" y="1303144"/>
            <a:ext cx="1418505" cy="181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395536" y="2276872"/>
            <a:ext cx="5904656" cy="1631216"/>
          </a:xfrm>
          <a:prstGeom prst="rect">
            <a:avLst/>
          </a:prstGeom>
          <a:noFill/>
        </p:spPr>
        <p:txBody>
          <a:bodyPr wrap="square" rtlCol="0">
            <a:spAutoFit/>
          </a:bodyPr>
          <a:lstStyle/>
          <a:p>
            <a:pPr algn="just"/>
            <a:r>
              <a:rPr lang="it-IT" sz="2000" b="1" dirty="0" smtClean="0"/>
              <a:t>EMOCROMO, ESAME URINE, PROTEINURIA URINARIA (24h) </a:t>
            </a:r>
            <a:r>
              <a:rPr lang="it-IT" sz="2000" b="1" dirty="0" err="1" smtClean="0"/>
              <a:t>Na</a:t>
            </a:r>
            <a:r>
              <a:rPr lang="it-IT" sz="2000" b="1" dirty="0" smtClean="0"/>
              <a:t>, K, Cl, Mg, P,  N, Ca, CLEARANCE CREATININA, PTH, Fe, FERRITINA, TRANSFERRINA, VITAMINA D</a:t>
            </a:r>
          </a:p>
          <a:p>
            <a:pPr algn="just"/>
            <a:endParaRPr lang="it-IT" sz="2000" b="1" dirty="0" smtClean="0"/>
          </a:p>
          <a:p>
            <a:pPr algn="just"/>
            <a:r>
              <a:rPr lang="it-IT" sz="2000" b="1" dirty="0" smtClean="0"/>
              <a:t>VISITA NEFROLOGICA</a:t>
            </a:r>
            <a:endParaRPr lang="it-IT" sz="2000" b="1" dirty="0"/>
          </a:p>
        </p:txBody>
      </p:sp>
    </p:spTree>
    <p:extLst>
      <p:ext uri="{BB962C8B-B14F-4D97-AF65-F5344CB8AC3E}">
        <p14:creationId xmlns:p14="http://schemas.microsoft.com/office/powerpoint/2010/main" val="23010130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0,9"/>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0,9"/>
</p:tagLst>
</file>

<file path=ppt/tags/tag6.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TotalTime>
  <Words>2421</Words>
  <Application>Microsoft Office PowerPoint</Application>
  <PresentationFormat>Presentazione su schermo (4:3)</PresentationFormat>
  <Paragraphs>308</Paragraphs>
  <Slides>55</Slides>
  <Notes>6</Notes>
  <HiddenSlides>0</HiddenSlides>
  <MMClips>0</MMClips>
  <ScaleCrop>false</ScaleCrop>
  <HeadingPairs>
    <vt:vector size="4" baseType="variant">
      <vt:variant>
        <vt:lpstr>Tema</vt:lpstr>
      </vt:variant>
      <vt:variant>
        <vt:i4>2</vt:i4>
      </vt:variant>
      <vt:variant>
        <vt:lpstr>Titoli diapositive</vt:lpstr>
      </vt:variant>
      <vt:variant>
        <vt:i4>55</vt:i4>
      </vt:variant>
    </vt:vector>
  </HeadingPairs>
  <TitlesOfParts>
    <vt:vector size="57" baseType="lpstr">
      <vt:lpstr>Tema di Office</vt:lpstr>
      <vt:lpstr>1_Tema di Office</vt:lpstr>
      <vt:lpstr>Presentazione standard di PowerPoint</vt:lpstr>
      <vt:lpstr>Insufficienza renale</vt:lpstr>
      <vt:lpstr>Presentazione standard di PowerPoint</vt:lpstr>
      <vt:lpstr>MARIA 65 aa</vt:lpstr>
      <vt:lpstr>Soggettività </vt:lpstr>
      <vt:lpstr>Oggettività </vt:lpstr>
      <vt:lpstr>Valutazione</vt:lpstr>
      <vt:lpstr>Piano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Abbiamo fatto gli esami giusti per la valutazione della funzione renale??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Abbiamo fatto gli esami giusti per la valutazione del danno renale??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Cause di ematuria</vt:lpstr>
      <vt:lpstr>Presentazione standard di PowerPoint</vt:lpstr>
      <vt:lpstr>Presentazione standard di PowerPoint</vt:lpstr>
      <vt:lpstr>Presentazione standard di PowerPoint</vt:lpstr>
      <vt:lpstr>Presentazione standard di PowerPoint</vt:lpstr>
      <vt:lpstr>COL PASSARE DEL TEMPO:</vt:lpstr>
      <vt:lpstr>Esame chimico fisico delle urine</vt:lpstr>
      <vt:lpstr>Esame chimico fisico delle urine</vt:lpstr>
      <vt:lpstr>TAKE HOME MESSAGES: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Insufficienza renale cronica</dc:title>
  <dc:creator>lorenzo zanini</dc:creator>
  <cp:lastModifiedBy>Ospiti</cp:lastModifiedBy>
  <cp:revision>157</cp:revision>
  <cp:lastPrinted>2014-04-01T17:14:44Z</cp:lastPrinted>
  <dcterms:created xsi:type="dcterms:W3CDTF">2014-03-05T19:41:39Z</dcterms:created>
  <dcterms:modified xsi:type="dcterms:W3CDTF">2014-05-24T09:37:42Z</dcterms:modified>
</cp:coreProperties>
</file>