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FECD-317A-4E84-866F-F3ABB0C0D05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906AF-22B5-4D23-8A2B-A3D19911A2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4910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FECD-317A-4E84-866F-F3ABB0C0D05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906AF-22B5-4D23-8A2B-A3D19911A2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2761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FECD-317A-4E84-866F-F3ABB0C0D05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906AF-22B5-4D23-8A2B-A3D19911A2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494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FECD-317A-4E84-866F-F3ABB0C0D05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906AF-22B5-4D23-8A2B-A3D19911A2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3957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FECD-317A-4E84-866F-F3ABB0C0D05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906AF-22B5-4D23-8A2B-A3D19911A2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8225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FECD-317A-4E84-866F-F3ABB0C0D05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906AF-22B5-4D23-8A2B-A3D19911A2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4271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FECD-317A-4E84-866F-F3ABB0C0D05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906AF-22B5-4D23-8A2B-A3D19911A2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0820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FECD-317A-4E84-866F-F3ABB0C0D05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906AF-22B5-4D23-8A2B-A3D19911A2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4798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FECD-317A-4E84-866F-F3ABB0C0D05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906AF-22B5-4D23-8A2B-A3D19911A2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809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FECD-317A-4E84-866F-F3ABB0C0D05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906AF-22B5-4D23-8A2B-A3D19911A2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383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FECD-317A-4E84-866F-F3ABB0C0D05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906AF-22B5-4D23-8A2B-A3D19911A2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8978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BFECD-317A-4E84-866F-F3ABB0C0D05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906AF-22B5-4D23-8A2B-A3D19911A2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0187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1395413"/>
            <a:ext cx="9144000" cy="3598862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54274" name="CasellaDiTesto 7"/>
          <p:cNvSpPr txBox="1">
            <a:spLocks noChangeArrowheads="1"/>
          </p:cNvSpPr>
          <p:nvPr/>
        </p:nvSpPr>
        <p:spPr bwMode="auto">
          <a:xfrm>
            <a:off x="0" y="1955800"/>
            <a:ext cx="9144000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algn="ctr">
              <a:lnSpc>
                <a:spcPct val="120000"/>
              </a:lnSpc>
            </a:pPr>
            <a:r>
              <a:rPr lang="it-IT" sz="6200" b="1">
                <a:latin typeface="Arial Narrow" pitchFamily="34" charset="0"/>
              </a:rPr>
              <a:t>La parola ai Medici Nucleari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413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0" y="4994275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277" name="CasellaDiTesto 10"/>
          <p:cNvSpPr txBox="1">
            <a:spLocks noChangeArrowheads="1"/>
          </p:cNvSpPr>
          <p:nvPr/>
        </p:nvSpPr>
        <p:spPr bwMode="auto">
          <a:xfrm>
            <a:off x="2624138" y="5140325"/>
            <a:ext cx="40544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3200" i="1">
                <a:latin typeface="Arial Narrow" pitchFamily="34" charset="0"/>
              </a:rPr>
              <a:t>Dr.ssa Cocco – Dr Bertoli </a:t>
            </a:r>
          </a:p>
        </p:txBody>
      </p:sp>
    </p:spTree>
    <p:extLst>
      <p:ext uri="{BB962C8B-B14F-4D97-AF65-F5344CB8AC3E}">
        <p14:creationId xmlns:p14="http://schemas.microsoft.com/office/powerpoint/2010/main" val="167225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1"/>
          <p:cNvSpPr>
            <a:spLocks noGrp="1" noChangeArrowheads="1"/>
          </p:cNvSpPr>
          <p:nvPr>
            <p:ph type="title" idx="4294967295"/>
          </p:nvPr>
        </p:nvSpPr>
        <p:spPr/>
        <p:txBody>
          <a:bodyPr lIns="50800" tIns="50800" rIns="30479" bIns="50800">
            <a:normAutofit fontScale="90000"/>
          </a:bodyPr>
          <a:lstStyle/>
          <a:p>
            <a:pPr marL="39688" defTabSz="914400" eaLnBrk="1" hangingPunct="1"/>
            <a:r>
              <a:rPr lang="en-US" sz="2800" b="1" smtClean="0">
                <a:solidFill>
                  <a:srgbClr val="FFFF00"/>
                </a:solidFill>
                <a:latin typeface="Arial Bold" charset="0"/>
                <a:sym typeface="Arial Bold" charset="0"/>
              </a:rPr>
              <a:t>Cause che limitano la sensibilità della FDG PET/TC</a:t>
            </a:r>
            <a:br>
              <a:rPr lang="en-US" sz="2800" b="1" smtClean="0">
                <a:solidFill>
                  <a:srgbClr val="FFFF00"/>
                </a:solidFill>
                <a:latin typeface="Arial Bold" charset="0"/>
                <a:sym typeface="Arial Bold" charset="0"/>
              </a:rPr>
            </a:br>
            <a:endParaRPr lang="en-US" sz="2800" b="1" smtClean="0">
              <a:solidFill>
                <a:srgbClr val="FFFF00"/>
              </a:solidFill>
              <a:latin typeface="Arial Bold" charset="0"/>
              <a:sym typeface="Arial Bold" charset="0"/>
            </a:endParaRPr>
          </a:p>
        </p:txBody>
      </p:sp>
      <p:sp>
        <p:nvSpPr>
          <p:cNvPr id="138243" name="Rectangle 2"/>
          <p:cNvSpPr>
            <a:spLocks noGrp="1" noChangeArrowheads="1"/>
          </p:cNvSpPr>
          <p:nvPr>
            <p:ph type="body" idx="4294967295"/>
          </p:nvPr>
        </p:nvSpPr>
        <p:spPr/>
        <p:txBody>
          <a:bodyPr lIns="50800" tIns="50800" rIns="30479" bIns="50800"/>
          <a:lstStyle/>
          <a:p>
            <a:pPr marL="496888" indent="-457200" algn="just" defTabSz="914400" eaLnBrk="1" hangingPunct="1">
              <a:lnSpc>
                <a:spcPct val="80000"/>
              </a:lnSpc>
              <a:buFont typeface="Arial" charset="0"/>
              <a:buNone/>
            </a:pPr>
            <a:r>
              <a:rPr lang="en-US" sz="2400" smtClean="0">
                <a:solidFill>
                  <a:srgbClr val="FFFFFF"/>
                </a:solidFill>
                <a:latin typeface="Arial Bold" charset="0"/>
                <a:sym typeface="Arial Bold" charset="0"/>
              </a:rPr>
              <a:t>1) Dimensioni del nodulo: </a:t>
            </a:r>
          </a:p>
          <a:p>
            <a:pPr marL="496888" indent="-457200" algn="just" defTabSz="914400" eaLnBrk="1" hangingPunct="1">
              <a:lnSpc>
                <a:spcPct val="80000"/>
              </a:lnSpc>
              <a:buFont typeface="Arial" charset="0"/>
              <a:buNone/>
            </a:pPr>
            <a:r>
              <a:rPr lang="en-US" sz="2400" smtClean="0">
                <a:solidFill>
                  <a:srgbClr val="FFFFFF"/>
                </a:solidFill>
              </a:rPr>
              <a:t>- La risoluzione spaziale degli attuali tomografi PET/TC è circa 3-6 mm. </a:t>
            </a:r>
          </a:p>
          <a:p>
            <a:pPr marL="496888" indent="-457200" algn="just" defTabSz="914400" eaLnBrk="1" hangingPunct="1">
              <a:lnSpc>
                <a:spcPct val="80000"/>
              </a:lnSpc>
              <a:buFont typeface="Arial" charset="0"/>
              <a:buNone/>
            </a:pPr>
            <a:endParaRPr lang="en-US" sz="2400" smtClean="0">
              <a:solidFill>
                <a:srgbClr val="FFFFFF"/>
              </a:solidFill>
            </a:endParaRPr>
          </a:p>
          <a:p>
            <a:pPr marL="496888" indent="-457200" algn="just" defTabSz="914400" eaLnBrk="1" hangingPunct="1">
              <a:lnSpc>
                <a:spcPct val="80000"/>
              </a:lnSpc>
              <a:buFont typeface="Arial" charset="0"/>
              <a:buNone/>
            </a:pPr>
            <a:r>
              <a:rPr lang="en-US" sz="2400" smtClean="0">
                <a:solidFill>
                  <a:srgbClr val="FFFFFF"/>
                </a:solidFill>
              </a:rPr>
              <a:t>- Il valore di SUV della lesione viene sensibilmente sottostimato e diviene indeterminato (effetto di volume parziale).</a:t>
            </a:r>
          </a:p>
          <a:p>
            <a:pPr marL="496888" indent="-457200" algn="just" defTabSz="914400" eaLnBrk="1" hangingPunct="1">
              <a:lnSpc>
                <a:spcPct val="80000"/>
              </a:lnSpc>
              <a:buFont typeface="Arial" charset="0"/>
              <a:buNone/>
            </a:pPr>
            <a:endParaRPr lang="en-US" sz="2400" smtClean="0">
              <a:solidFill>
                <a:srgbClr val="FFFFFF"/>
              </a:solidFill>
            </a:endParaRPr>
          </a:p>
          <a:p>
            <a:pPr marL="496888" indent="-457200" algn="just" defTabSz="914400" eaLnBrk="1" hangingPunct="1">
              <a:lnSpc>
                <a:spcPct val="80000"/>
              </a:lnSpc>
              <a:buFont typeface="Arial" charset="0"/>
              <a:buNone/>
            </a:pPr>
            <a:r>
              <a:rPr lang="en-US" sz="2400" smtClean="0">
                <a:solidFill>
                  <a:srgbClr val="FFFFFF"/>
                </a:solidFill>
              </a:rPr>
              <a:t>- La sensibilità si riduce proporzionalmente alle dimensioni del nodulo diminuendo per noduli &lt; 1cm e al momento non esistono sufficienti dati in letteratura circa l’utilità della FDG PET per noduli di dimensioni &lt; 7mm.</a:t>
            </a:r>
          </a:p>
        </p:txBody>
      </p:sp>
      <p:sp>
        <p:nvSpPr>
          <p:cNvPr id="138244" name="Rectangle 3"/>
          <p:cNvSpPr>
            <a:spLocks/>
          </p:cNvSpPr>
          <p:nvPr/>
        </p:nvSpPr>
        <p:spPr bwMode="auto">
          <a:xfrm>
            <a:off x="7559675" y="6245225"/>
            <a:ext cx="150813" cy="203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40639" bIns="0">
            <a:spAutoFit/>
          </a:bodyPr>
          <a:lstStyle/>
          <a:p>
            <a:pPr marL="39688" algn="ctr" defTabSz="914400"/>
            <a:r>
              <a:rPr lang="en-US" sz="1400">
                <a:sym typeface="Arial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5417751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itolo 1"/>
          <p:cNvSpPr>
            <a:spLocks noGrp="1"/>
          </p:cNvSpPr>
          <p:nvPr>
            <p:ph type="title" idx="4294967295"/>
          </p:nvPr>
        </p:nvSpPr>
        <p:spPr/>
        <p:txBody>
          <a:bodyPr lIns="50800" tIns="50800" bIns="50800"/>
          <a:lstStyle/>
          <a:p>
            <a:pPr eaLnBrk="1" hangingPunct="1"/>
            <a:r>
              <a:rPr lang="it-IT" sz="3600" b="1" smtClean="0">
                <a:solidFill>
                  <a:srgbClr val="FFFF00"/>
                </a:solidFill>
              </a:rPr>
              <a:t>Sensibilità e dimensioni NSP</a:t>
            </a:r>
            <a:endParaRPr lang="it-IT" sz="3600" b="1" smtClean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4294967295"/>
          </p:nvPr>
        </p:nvGraphicFramePr>
        <p:xfrm>
          <a:off x="457200" y="1852613"/>
          <a:ext cx="8229600" cy="1249680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Calibri" pitchFamily="34" charset="0"/>
                          <a:sym typeface="Arial Bold" charset="0"/>
                        </a:rPr>
                        <a:t>Dimensioni  mm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Calibri" pitchFamily="34" charset="0"/>
                          <a:sym typeface="Arial Bold" charset="0"/>
                        </a:rPr>
                        <a:t>Percentuale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sym typeface="Arial Bold" charset="0"/>
                        </a:rPr>
                        <a:t>Maggiore di 10 mm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sym typeface="Arial Bold" charset="0"/>
                        </a:rPr>
                        <a:t>95%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sym typeface="Arial Bold" charset="0"/>
                        </a:rPr>
                        <a:t>Tra 5 mm e 8 mm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sym typeface="Arial Bold" charset="0"/>
                        </a:rPr>
                        <a:t>69%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281" name="Segnaposto numero diapositiva 3"/>
          <p:cNvSpPr txBox="1">
            <a:spLocks noGrp="1"/>
          </p:cNvSpPr>
          <p:nvPr/>
        </p:nvSpPr>
        <p:spPr bwMode="auto">
          <a:xfrm>
            <a:off x="7459663" y="6245225"/>
            <a:ext cx="312737" cy="304800"/>
          </a:xfrm>
          <a:prstGeom prst="rect">
            <a:avLst/>
          </a:prstGeom>
          <a:noFill/>
          <a:ln w="12700">
            <a:miter lim="800000"/>
            <a:headEnd/>
            <a:tailEnd/>
          </a:ln>
        </p:spPr>
        <p:txBody>
          <a:bodyPr wrap="none"/>
          <a:lstStyle/>
          <a:p>
            <a:pPr algn="ctr" defTabSz="914400">
              <a:defRPr/>
            </a:pPr>
            <a:fld id="{72BA5EC5-8D55-4667-9CCE-8CA107118EB7}" type="slidenum">
              <a:rPr lang="en-US" sz="1400">
                <a:latin typeface="+mn-lt"/>
                <a:ea typeface="ヒラギノ角ゴ ProN W6" charset="0"/>
                <a:sym typeface="Arial" charset="0"/>
              </a:rPr>
              <a:pPr algn="ctr" defTabSz="914400">
                <a:defRPr/>
              </a:pPr>
              <a:t>11</a:t>
            </a:fld>
            <a:endParaRPr lang="en-US" sz="1400">
              <a:latin typeface="+mn-lt"/>
              <a:ea typeface="ヒラギノ角ゴ ProN W6" charset="0"/>
              <a:sym typeface="Arial" charset="0"/>
            </a:endParaRPr>
          </a:p>
        </p:txBody>
      </p:sp>
      <p:sp>
        <p:nvSpPr>
          <p:cNvPr id="139282" name="CasellaDiTesto 5"/>
          <p:cNvSpPr txBox="1">
            <a:spLocks noChangeArrowheads="1"/>
          </p:cNvSpPr>
          <p:nvPr/>
        </p:nvSpPr>
        <p:spPr bwMode="auto">
          <a:xfrm>
            <a:off x="714375" y="4117975"/>
            <a:ext cx="7634288" cy="95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defTabSz="914400">
              <a:lnSpc>
                <a:spcPct val="90000"/>
              </a:lnSpc>
            </a:pPr>
            <a:r>
              <a:rPr lang="it-IT" sz="1600">
                <a:solidFill>
                  <a:schemeClr val="bg1"/>
                </a:solidFill>
                <a:latin typeface="Arial Bold" charset="0"/>
                <a:sym typeface="Arial Bold" charset="0"/>
              </a:rPr>
              <a:t>La sensibilità si riduce proporzionalmente alle dimensioni del nodulo diminuendo per noduli &lt;1cm</a:t>
            </a:r>
          </a:p>
          <a:p>
            <a:pPr algn="just" defTabSz="914400">
              <a:lnSpc>
                <a:spcPct val="90000"/>
              </a:lnSpc>
            </a:pPr>
            <a:endParaRPr lang="it-IT" sz="1200">
              <a:solidFill>
                <a:schemeClr val="bg1"/>
              </a:solidFill>
              <a:latin typeface="Arial Bold" charset="0"/>
              <a:sym typeface="Arial Bold" charset="0"/>
            </a:endParaRPr>
          </a:p>
          <a:p>
            <a:pPr algn="just" defTabSz="914400">
              <a:lnSpc>
                <a:spcPct val="90000"/>
              </a:lnSpc>
            </a:pPr>
            <a:r>
              <a:rPr lang="it-IT" i="1">
                <a:solidFill>
                  <a:srgbClr val="FFC000"/>
                </a:solidFill>
                <a:latin typeface="Arial Bold" charset="0"/>
                <a:sym typeface="Arial Bold" charset="0"/>
              </a:rPr>
              <a:t>Gorka Bastarrika Am.J Respir Critc Care Med 2005;171:1378-1383</a:t>
            </a:r>
          </a:p>
        </p:txBody>
      </p:sp>
    </p:spTree>
    <p:extLst>
      <p:ext uri="{BB962C8B-B14F-4D97-AF65-F5344CB8AC3E}">
        <p14:creationId xmlns:p14="http://schemas.microsoft.com/office/powerpoint/2010/main" val="24152096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itolo 1"/>
          <p:cNvSpPr>
            <a:spLocks noGrp="1"/>
          </p:cNvSpPr>
          <p:nvPr>
            <p:ph type="title" idx="4294967295"/>
          </p:nvPr>
        </p:nvSpPr>
        <p:spPr/>
        <p:txBody>
          <a:bodyPr lIns="50800" tIns="50800" bIns="50800"/>
          <a:lstStyle/>
          <a:p>
            <a:r>
              <a:rPr lang="it-IT" sz="3200" b="1" smtClean="0">
                <a:solidFill>
                  <a:srgbClr val="FFFF00"/>
                </a:solidFill>
              </a:rPr>
              <a:t>Dimensioni del nodulo</a:t>
            </a:r>
            <a:endParaRPr lang="it-IT" sz="3200" smtClean="0"/>
          </a:p>
        </p:txBody>
      </p:sp>
      <p:sp>
        <p:nvSpPr>
          <p:cNvPr id="140291" name="Segnaposto contenuto 2"/>
          <p:cNvSpPr>
            <a:spLocks noGrp="1"/>
          </p:cNvSpPr>
          <p:nvPr>
            <p:ph idx="4294967295"/>
          </p:nvPr>
        </p:nvSpPr>
        <p:spPr/>
        <p:txBody>
          <a:bodyPr lIns="50800" tIns="50800" bIns="50800"/>
          <a:lstStyle/>
          <a:p>
            <a:pPr marL="382588" algn="just" defTabSz="914400"/>
            <a:r>
              <a:rPr lang="it-IT" sz="2800" smtClean="0">
                <a:solidFill>
                  <a:schemeClr val="bg1"/>
                </a:solidFill>
              </a:rPr>
              <a:t>Complica la valutazione del SUV il fatto che l’acquisizione PET del torace, al contrario della TC, avviene in tempi di circa 4-8 minuti risentendo del movimento legato agli atti respiratori.</a:t>
            </a:r>
          </a:p>
          <a:p>
            <a:pPr marL="382588" algn="just" defTabSz="914400"/>
            <a:r>
              <a:rPr lang="it-IT" sz="2800" smtClean="0">
                <a:solidFill>
                  <a:schemeClr val="bg1"/>
                </a:solidFill>
              </a:rPr>
              <a:t>L’attività del nodulo viene “spalmata” su un volume più grande.</a:t>
            </a:r>
          </a:p>
          <a:p>
            <a:pPr marL="382588" defTabSz="914400"/>
            <a:endParaRPr lang="it-IT" smtClean="0"/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 bwMode="auto">
          <a:xfrm>
            <a:off x="7459663" y="6245225"/>
            <a:ext cx="312737" cy="304800"/>
          </a:xfrm>
          <a:prstGeom prst="rect">
            <a:avLst/>
          </a:prstGeom>
          <a:noFill/>
          <a:ln w="12700">
            <a:miter lim="800000"/>
            <a:headEnd/>
            <a:tailEnd/>
          </a:ln>
        </p:spPr>
        <p:txBody>
          <a:bodyPr wrap="none"/>
          <a:lstStyle/>
          <a:p>
            <a:pPr algn="ctr" defTabSz="914400">
              <a:defRPr/>
            </a:pPr>
            <a:fld id="{21EC717B-CBFC-405A-ABF2-D090D437B05B}" type="slidenum">
              <a:rPr lang="en-US" sz="1400">
                <a:latin typeface="+mn-lt"/>
                <a:ea typeface="ヒラギノ角ゴ ProN W6" charset="0"/>
                <a:sym typeface="Arial" charset="0"/>
              </a:rPr>
              <a:pPr algn="ctr" defTabSz="914400">
                <a:defRPr/>
              </a:pPr>
              <a:t>12</a:t>
            </a:fld>
            <a:endParaRPr lang="en-US" sz="1400">
              <a:latin typeface="+mn-lt"/>
              <a:ea typeface="ヒラギノ角ゴ ProN W6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3612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7625"/>
            <a:ext cx="8229600" cy="1595438"/>
          </a:xfrm>
        </p:spPr>
        <p:txBody>
          <a:bodyPr lIns="50800" tIns="50800" rIns="30479" bIns="50800"/>
          <a:lstStyle/>
          <a:p>
            <a:pPr marL="39688" indent="-39688" defTabSz="914400" eaLnBrk="1" hangingPunct="1"/>
            <a:r>
              <a:rPr lang="en-US" sz="2800" b="1" smtClean="0">
                <a:solidFill>
                  <a:srgbClr val="FFFF00"/>
                </a:solidFill>
                <a:latin typeface="Arial Bold" charset="0"/>
                <a:sym typeface="Arial Bold" charset="0"/>
              </a:rPr>
              <a:t>Cause che limitano la sensibilità della FDG-PET/TC</a:t>
            </a:r>
          </a:p>
        </p:txBody>
      </p:sp>
      <p:sp>
        <p:nvSpPr>
          <p:cNvPr id="141315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14313" y="1643063"/>
            <a:ext cx="2071687" cy="5214937"/>
          </a:xfrm>
        </p:spPr>
        <p:txBody>
          <a:bodyPr lIns="50800" tIns="50800" rIns="30479" bIns="50800"/>
          <a:lstStyle/>
          <a:p>
            <a:pPr marL="382588" defTabSz="914400" eaLnBrk="1" hangingPunct="1">
              <a:buFont typeface="Arial" charset="0"/>
              <a:buNone/>
            </a:pPr>
            <a:r>
              <a:rPr lang="en-US" sz="2400" smtClean="0">
                <a:solidFill>
                  <a:srgbClr val="FFFFFF"/>
                </a:solidFill>
                <a:latin typeface="Arial Bold" charset="0"/>
                <a:sym typeface="Arial Bold" charset="0"/>
              </a:rPr>
              <a:t>2) Istotipo</a:t>
            </a:r>
          </a:p>
        </p:txBody>
      </p:sp>
      <p:sp>
        <p:nvSpPr>
          <p:cNvPr id="141316" name="Rectangle 3"/>
          <p:cNvSpPr>
            <a:spLocks/>
          </p:cNvSpPr>
          <p:nvPr/>
        </p:nvSpPr>
        <p:spPr bwMode="auto">
          <a:xfrm>
            <a:off x="7559675" y="6245225"/>
            <a:ext cx="150813" cy="203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40639" bIns="0">
            <a:spAutoFit/>
          </a:bodyPr>
          <a:lstStyle/>
          <a:p>
            <a:pPr marL="39688" algn="ctr" defTabSz="914400"/>
            <a:r>
              <a:rPr lang="en-US" sz="1400">
                <a:sym typeface="Arial" charset="0"/>
              </a:rPr>
              <a:t>9</a:t>
            </a:r>
          </a:p>
        </p:txBody>
      </p:sp>
      <p:sp>
        <p:nvSpPr>
          <p:cNvPr id="141317" name="Rectangle 4"/>
          <p:cNvSpPr>
            <a:spLocks/>
          </p:cNvSpPr>
          <p:nvPr/>
        </p:nvSpPr>
        <p:spPr bwMode="auto">
          <a:xfrm>
            <a:off x="857250" y="2643188"/>
            <a:ext cx="2108200" cy="342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82588" indent="-342900" defTabSz="914400">
              <a:spcBef>
                <a:spcPts val="700"/>
              </a:spcBef>
            </a:pPr>
            <a:r>
              <a:rPr lang="en-US" sz="2400">
                <a:solidFill>
                  <a:srgbClr val="FFFFFF"/>
                </a:solidFill>
                <a:sym typeface="Arial" charset="0"/>
              </a:rPr>
              <a:t>NSCLC</a:t>
            </a:r>
          </a:p>
        </p:txBody>
      </p:sp>
      <p:sp>
        <p:nvSpPr>
          <p:cNvPr id="141318" name="Rectangle 5"/>
          <p:cNvSpPr>
            <a:spLocks/>
          </p:cNvSpPr>
          <p:nvPr/>
        </p:nvSpPr>
        <p:spPr bwMode="auto">
          <a:xfrm>
            <a:off x="6215063" y="2500313"/>
            <a:ext cx="2108200" cy="342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82588" indent="-342900" defTabSz="914400">
              <a:spcBef>
                <a:spcPts val="700"/>
              </a:spcBef>
            </a:pPr>
            <a:r>
              <a:rPr lang="en-US" sz="2400">
                <a:solidFill>
                  <a:srgbClr val="FFFFFF"/>
                </a:solidFill>
                <a:sym typeface="Arial" charset="0"/>
              </a:rPr>
              <a:t>NET</a:t>
            </a:r>
          </a:p>
        </p:txBody>
      </p:sp>
      <p:sp>
        <p:nvSpPr>
          <p:cNvPr id="141319" name="Rectangle 6"/>
          <p:cNvSpPr>
            <a:spLocks/>
          </p:cNvSpPr>
          <p:nvPr/>
        </p:nvSpPr>
        <p:spPr bwMode="auto">
          <a:xfrm>
            <a:off x="357188" y="3286125"/>
            <a:ext cx="3035300" cy="1422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82588" indent="-342900" defTabSz="914400">
              <a:spcBef>
                <a:spcPts val="700"/>
              </a:spcBef>
            </a:pPr>
            <a:r>
              <a:rPr lang="en-US" sz="2000">
                <a:solidFill>
                  <a:srgbClr val="FFFFFF"/>
                </a:solidFill>
                <a:latin typeface="Arial Italic" charset="0"/>
                <a:sym typeface="Arial Italic" charset="0"/>
              </a:rPr>
              <a:t>Ca. a Cellule larghe</a:t>
            </a:r>
          </a:p>
          <a:p>
            <a:pPr marL="382588" indent="-342900" defTabSz="914400">
              <a:spcBef>
                <a:spcPts val="700"/>
              </a:spcBef>
            </a:pPr>
            <a:r>
              <a:rPr lang="en-US" sz="2000">
                <a:solidFill>
                  <a:srgbClr val="FFFFFF"/>
                </a:solidFill>
                <a:latin typeface="Arial Italic" charset="0"/>
                <a:sym typeface="Arial Italic" charset="0"/>
              </a:rPr>
              <a:t>Ca. Squamocellulare</a:t>
            </a:r>
          </a:p>
          <a:p>
            <a:pPr marL="382588" indent="-342900" defTabSz="914400">
              <a:spcBef>
                <a:spcPts val="700"/>
              </a:spcBef>
            </a:pPr>
            <a:r>
              <a:rPr lang="en-US" sz="2000">
                <a:solidFill>
                  <a:srgbClr val="FFFFFF"/>
                </a:solidFill>
                <a:latin typeface="Arial Italic" charset="0"/>
                <a:sym typeface="Arial Italic" charset="0"/>
              </a:rPr>
              <a:t>Adenocarcinoma</a:t>
            </a:r>
          </a:p>
          <a:p>
            <a:pPr marL="382588" indent="-342900" defTabSz="914400">
              <a:spcBef>
                <a:spcPts val="700"/>
              </a:spcBef>
            </a:pPr>
            <a:r>
              <a:rPr lang="en-US" sz="2000">
                <a:solidFill>
                  <a:srgbClr val="FFFFFF"/>
                </a:solidFill>
                <a:latin typeface="Arial Italic" charset="0"/>
                <a:sym typeface="Arial Italic" charset="0"/>
              </a:rPr>
              <a:t>Ca. Bronchioloalveolare</a:t>
            </a:r>
          </a:p>
        </p:txBody>
      </p:sp>
      <p:sp>
        <p:nvSpPr>
          <p:cNvPr id="141320" name="Rectangle 7"/>
          <p:cNvSpPr>
            <a:spLocks/>
          </p:cNvSpPr>
          <p:nvPr/>
        </p:nvSpPr>
        <p:spPr bwMode="auto">
          <a:xfrm>
            <a:off x="5643563" y="3214688"/>
            <a:ext cx="3035300" cy="1422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82588" indent="-342900" defTabSz="914400">
              <a:spcBef>
                <a:spcPts val="700"/>
              </a:spcBef>
            </a:pPr>
            <a:r>
              <a:rPr lang="en-US" sz="2000">
                <a:solidFill>
                  <a:srgbClr val="FFFFFF"/>
                </a:solidFill>
                <a:latin typeface="Arial Italic" charset="0"/>
                <a:sym typeface="Arial Italic" charset="0"/>
              </a:rPr>
              <a:t>SCLC</a:t>
            </a:r>
          </a:p>
          <a:p>
            <a:pPr marL="382588" indent="-342900" defTabSz="914400">
              <a:spcBef>
                <a:spcPts val="700"/>
              </a:spcBef>
            </a:pPr>
            <a:r>
              <a:rPr lang="en-US" sz="2000">
                <a:solidFill>
                  <a:srgbClr val="FFFFFF"/>
                </a:solidFill>
                <a:latin typeface="Arial Italic" charset="0"/>
                <a:sym typeface="Arial Italic" charset="0"/>
              </a:rPr>
              <a:t>LCNEC</a:t>
            </a:r>
          </a:p>
          <a:p>
            <a:pPr marL="382588" indent="-342900" defTabSz="914400">
              <a:spcBef>
                <a:spcPts val="700"/>
              </a:spcBef>
            </a:pPr>
            <a:r>
              <a:rPr lang="en-US" sz="2000">
                <a:solidFill>
                  <a:srgbClr val="FFFFFF"/>
                </a:solidFill>
                <a:latin typeface="Arial Italic" charset="0"/>
                <a:sym typeface="Arial Italic" charset="0"/>
              </a:rPr>
              <a:t>Carcinoide atipico</a:t>
            </a:r>
          </a:p>
          <a:p>
            <a:pPr marL="382588" indent="-342900" defTabSz="914400">
              <a:spcBef>
                <a:spcPts val="700"/>
              </a:spcBef>
            </a:pPr>
            <a:r>
              <a:rPr lang="en-US" sz="2000">
                <a:solidFill>
                  <a:srgbClr val="FFFFFF"/>
                </a:solidFill>
                <a:latin typeface="Arial Italic" charset="0"/>
                <a:sym typeface="Arial Italic" charset="0"/>
              </a:rPr>
              <a:t>Carcinoide tipico</a:t>
            </a:r>
          </a:p>
        </p:txBody>
      </p:sp>
      <p:sp>
        <p:nvSpPr>
          <p:cNvPr id="141321" name="Rectangle 8"/>
          <p:cNvSpPr>
            <a:spLocks/>
          </p:cNvSpPr>
          <p:nvPr/>
        </p:nvSpPr>
        <p:spPr bwMode="auto">
          <a:xfrm>
            <a:off x="3286125" y="5214938"/>
            <a:ext cx="2032000" cy="342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82588" indent="-342900" defTabSz="914400">
              <a:spcBef>
                <a:spcPts val="700"/>
              </a:spcBef>
            </a:pPr>
            <a:r>
              <a:rPr lang="en-US" sz="2400">
                <a:solidFill>
                  <a:srgbClr val="FF0000"/>
                </a:solidFill>
                <a:latin typeface="Arial Bold" charset="0"/>
                <a:sym typeface="Arial Bold" charset="0"/>
              </a:rPr>
              <a:t>FDG uptake</a:t>
            </a:r>
          </a:p>
        </p:txBody>
      </p:sp>
      <p:sp>
        <p:nvSpPr>
          <p:cNvPr id="11" name="Freccia a destra con strisce 10"/>
          <p:cNvSpPr/>
          <p:nvPr/>
        </p:nvSpPr>
        <p:spPr bwMode="auto">
          <a:xfrm rot="16200000">
            <a:off x="2821781" y="2785269"/>
            <a:ext cx="2714625" cy="1430338"/>
          </a:xfrm>
          <a:prstGeom prst="stripedRightArrow">
            <a:avLst>
              <a:gd name="adj1" fmla="val 41111"/>
              <a:gd name="adj2" fmla="val 50000"/>
            </a:avLst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914400">
              <a:defRPr/>
            </a:pPr>
            <a:endParaRPr lang="it-IT" sz="1200">
              <a:solidFill>
                <a:srgbClr val="000000"/>
              </a:solidFill>
              <a:latin typeface="Arial Bold" charset="0"/>
              <a:ea typeface="ヒラギノ角ゴ ProN W6" charset="0"/>
              <a:cs typeface="ヒラギノ角ゴ ProN W6" charset="0"/>
              <a:sym typeface="Arial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3332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Titolo 1"/>
          <p:cNvSpPr>
            <a:spLocks noGrp="1"/>
          </p:cNvSpPr>
          <p:nvPr>
            <p:ph type="title" idx="4294967295"/>
          </p:nvPr>
        </p:nvSpPr>
        <p:spPr/>
        <p:txBody>
          <a:bodyPr lIns="50800" tIns="50800" bIns="50800"/>
          <a:lstStyle/>
          <a:p>
            <a:pPr eaLnBrk="1" hangingPunct="1"/>
            <a:r>
              <a:rPr lang="it-IT" sz="3200" b="1" smtClean="0">
                <a:solidFill>
                  <a:srgbClr val="FFFF00"/>
                </a:solidFill>
              </a:rPr>
              <a:t>Sensibilità in  funzione della attività metabolica tumorale</a:t>
            </a:r>
            <a:endParaRPr lang="it-IT" sz="3200" b="1" smtClean="0"/>
          </a:p>
        </p:txBody>
      </p:sp>
      <p:sp>
        <p:nvSpPr>
          <p:cNvPr id="142339" name="Segnaposto contenuto 2"/>
          <p:cNvSpPr>
            <a:spLocks noGrp="1"/>
          </p:cNvSpPr>
          <p:nvPr>
            <p:ph idx="4294967295"/>
          </p:nvPr>
        </p:nvSpPr>
        <p:spPr/>
        <p:txBody>
          <a:bodyPr lIns="50800" tIns="50800" bIns="50800"/>
          <a:lstStyle/>
          <a:p>
            <a:pPr marL="382588" algn="ctr" defTabSz="914400" eaLnBrk="1" hangingPunct="1">
              <a:buFont typeface="Arial" charset="0"/>
              <a:buNone/>
            </a:pPr>
            <a:r>
              <a:rPr lang="it-IT" sz="2800" smtClean="0">
                <a:solidFill>
                  <a:schemeClr val="bg1"/>
                </a:solidFill>
              </a:rPr>
              <a:t>Le forme BAC pure o  quelle che si presentano come forme focali periferiche o aree localizzate con aspetto a vetro smerigliato sono spesso </a:t>
            </a:r>
            <a:r>
              <a:rPr lang="it-IT" sz="2800" b="1" smtClean="0">
                <a:solidFill>
                  <a:srgbClr val="FFFF00"/>
                </a:solidFill>
              </a:rPr>
              <a:t>falsamente negative  </a:t>
            </a:r>
            <a:r>
              <a:rPr lang="it-IT" sz="2800" smtClean="0">
                <a:solidFill>
                  <a:schemeClr val="bg1"/>
                </a:solidFill>
              </a:rPr>
              <a:t>e la sensibilità della PET non supera il 50%.</a:t>
            </a:r>
          </a:p>
          <a:p>
            <a:pPr marL="382588" algn="ctr" defTabSz="914400" eaLnBrk="1" hangingPunct="1"/>
            <a:endParaRPr lang="it-IT" sz="2800" smtClean="0">
              <a:solidFill>
                <a:schemeClr val="bg1"/>
              </a:solidFill>
            </a:endParaRPr>
          </a:p>
          <a:p>
            <a:pPr marL="382588" defTabSz="914400" eaLnBrk="1" hangingPunct="1"/>
            <a:endParaRPr lang="it-IT" sz="2800" smtClean="0">
              <a:solidFill>
                <a:schemeClr val="bg1"/>
              </a:solidFill>
            </a:endParaRPr>
          </a:p>
          <a:p>
            <a:pPr marL="382588" defTabSz="914400" eaLnBrk="1" hangingPunct="1">
              <a:buFont typeface="Arial" charset="0"/>
              <a:buNone/>
            </a:pPr>
            <a:r>
              <a:rPr lang="it-IT" sz="1800" i="1" smtClean="0">
                <a:solidFill>
                  <a:srgbClr val="FFC000"/>
                </a:solidFill>
              </a:rPr>
              <a:t>HeynemannLE,PET imaging in patients with brochioloalveolar cell carcinoma.Lung cancer 2002;38:261-266</a:t>
            </a:r>
          </a:p>
          <a:p>
            <a:pPr marL="382588" defTabSz="914400" eaLnBrk="1" hangingPunct="1"/>
            <a:endParaRPr lang="it-IT" smtClean="0"/>
          </a:p>
        </p:txBody>
      </p:sp>
      <p:sp>
        <p:nvSpPr>
          <p:cNvPr id="13316" name="Segnaposto numero diapositiva 3"/>
          <p:cNvSpPr txBox="1">
            <a:spLocks noGrp="1"/>
          </p:cNvSpPr>
          <p:nvPr/>
        </p:nvSpPr>
        <p:spPr bwMode="auto">
          <a:xfrm>
            <a:off x="7459663" y="6245225"/>
            <a:ext cx="312737" cy="304800"/>
          </a:xfrm>
          <a:prstGeom prst="rect">
            <a:avLst/>
          </a:prstGeom>
          <a:noFill/>
          <a:ln w="12700">
            <a:miter lim="800000"/>
            <a:headEnd/>
            <a:tailEnd/>
          </a:ln>
        </p:spPr>
        <p:txBody>
          <a:bodyPr wrap="none"/>
          <a:lstStyle/>
          <a:p>
            <a:pPr algn="ctr" defTabSz="914400">
              <a:defRPr/>
            </a:pPr>
            <a:fld id="{20515F0F-0931-444F-878A-6BD878C703A0}" type="slidenum">
              <a:rPr lang="en-US" sz="1400">
                <a:latin typeface="+mn-lt"/>
                <a:ea typeface="ヒラギノ角ゴ ProN W6" charset="0"/>
                <a:sym typeface="Arial" charset="0"/>
              </a:rPr>
              <a:pPr algn="ctr" defTabSz="914400">
                <a:defRPr/>
              </a:pPr>
              <a:t>14</a:t>
            </a:fld>
            <a:endParaRPr lang="en-US" sz="1400">
              <a:latin typeface="+mn-lt"/>
              <a:ea typeface="ヒラギノ角ゴ ProN W6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2900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57188" y="428625"/>
            <a:ext cx="8229600" cy="1509713"/>
          </a:xfrm>
        </p:spPr>
        <p:txBody>
          <a:bodyPr lIns="50800" tIns="50800" rIns="30479" bIns="50800">
            <a:normAutofit fontScale="90000"/>
          </a:bodyPr>
          <a:lstStyle/>
          <a:p>
            <a:pPr marL="39688" defTabSz="914400" eaLnBrk="1" hangingPunct="1"/>
            <a:r>
              <a:rPr lang="en-US" sz="3600" smtClean="0">
                <a:solidFill>
                  <a:srgbClr val="FFFF00"/>
                </a:solidFill>
                <a:latin typeface="Arial Bold" charset="0"/>
                <a:sym typeface="Arial Bold" charset="0"/>
              </a:rPr>
              <a:t>Il nodulo polmonare: valutazione PET/TC</a:t>
            </a:r>
            <a:r>
              <a:rPr lang="en-US" smtClean="0">
                <a:solidFill>
                  <a:srgbClr val="FFFF00"/>
                </a:solidFill>
                <a:latin typeface="Arial Bold" charset="0"/>
                <a:sym typeface="Arial Bold" charset="0"/>
              </a:rPr>
              <a:t/>
            </a:r>
            <a:br>
              <a:rPr lang="en-US" smtClean="0">
                <a:solidFill>
                  <a:srgbClr val="FFFF00"/>
                </a:solidFill>
                <a:latin typeface="Arial Bold" charset="0"/>
                <a:sym typeface="Arial Bold" charset="0"/>
              </a:rPr>
            </a:br>
            <a:endParaRPr lang="en-US" smtClean="0">
              <a:solidFill>
                <a:srgbClr val="FFFF00"/>
              </a:solidFill>
              <a:latin typeface="Arial Bold" charset="0"/>
              <a:sym typeface="Arial Bold" charset="0"/>
            </a:endParaRPr>
          </a:p>
        </p:txBody>
      </p:sp>
      <p:sp>
        <p:nvSpPr>
          <p:cNvPr id="130051" name="Rectangle 2"/>
          <p:cNvSpPr>
            <a:spLocks noGrp="1" noChangeArrowheads="1"/>
          </p:cNvSpPr>
          <p:nvPr>
            <p:ph type="body" idx="4294967295"/>
          </p:nvPr>
        </p:nvSpPr>
        <p:spPr/>
        <p:txBody>
          <a:bodyPr lIns="50800" tIns="50800" rIns="30479" bIns="50800"/>
          <a:lstStyle/>
          <a:p>
            <a:pPr marL="382588" algn="ctr" defTabSz="914400" eaLnBrk="1" hangingPunct="1"/>
            <a:endParaRPr lang="en-US" sz="2400" smtClean="0">
              <a:solidFill>
                <a:srgbClr val="FFFFFF"/>
              </a:solidFill>
            </a:endParaRPr>
          </a:p>
          <a:p>
            <a:pPr marL="382588" algn="ctr" defTabSz="914400" eaLnBrk="1" hangingPunct="1"/>
            <a:endParaRPr lang="en-US" sz="2400" smtClean="0">
              <a:solidFill>
                <a:srgbClr val="FFFFFF"/>
              </a:solidFill>
            </a:endParaRPr>
          </a:p>
          <a:p>
            <a:pPr marL="382588" algn="ctr" defTabSz="914400" eaLnBrk="1" hangingPunct="1">
              <a:buFont typeface="Arial" charset="0"/>
              <a:buNone/>
            </a:pPr>
            <a:r>
              <a:rPr lang="en-US" sz="2400" smtClean="0">
                <a:solidFill>
                  <a:srgbClr val="FFFFFF"/>
                </a:solidFill>
                <a:latin typeface="Arial Bold" charset="0"/>
                <a:sym typeface="Arial Bold" charset="0"/>
              </a:rPr>
              <a:t>F.Cocco – M. Bertoli</a:t>
            </a:r>
          </a:p>
          <a:p>
            <a:pPr marL="382588" algn="ctr" defTabSz="914400" eaLnBrk="1" hangingPunct="1">
              <a:buFont typeface="Arial" charset="0"/>
              <a:buNone/>
            </a:pPr>
            <a:r>
              <a:rPr lang="en-US" sz="2400" smtClean="0">
                <a:solidFill>
                  <a:srgbClr val="FFFFFF"/>
                </a:solidFill>
                <a:latin typeface="Arial Bold" charset="0"/>
                <a:sym typeface="Arial Bold" charset="0"/>
              </a:rPr>
              <a:t>A. O. Spedali Civili di Brescia</a:t>
            </a:r>
          </a:p>
          <a:p>
            <a:pPr marL="382588" algn="ctr" defTabSz="914400" eaLnBrk="1" hangingPunct="1">
              <a:buFont typeface="Arial" charset="0"/>
              <a:buNone/>
            </a:pPr>
            <a:r>
              <a:rPr lang="en-US" sz="2400" smtClean="0">
                <a:solidFill>
                  <a:srgbClr val="FFFFFF"/>
                </a:solidFill>
                <a:latin typeface="Arial Bold" charset="0"/>
                <a:sym typeface="Arial Bold" charset="0"/>
              </a:rPr>
              <a:t>U. O. Medicina Nucleare ed Imaging Molecolare</a:t>
            </a:r>
          </a:p>
          <a:p>
            <a:pPr marL="382588" algn="ctr" defTabSz="914400" eaLnBrk="1" hangingPunct="1">
              <a:buFont typeface="Arial" charset="0"/>
              <a:buNone/>
            </a:pPr>
            <a:r>
              <a:rPr lang="en-US" sz="2400" smtClean="0">
                <a:solidFill>
                  <a:srgbClr val="FFFFFF"/>
                </a:solidFill>
                <a:latin typeface="Arial Bold" charset="0"/>
                <a:sym typeface="Arial Bold" charset="0"/>
              </a:rPr>
              <a:t>Direttore Prof. R. Giubbini</a:t>
            </a:r>
          </a:p>
          <a:p>
            <a:pPr marL="382588" defTabSz="914400" eaLnBrk="1" hangingPunct="1"/>
            <a:endParaRPr lang="en-US" sz="2400" smtClean="0">
              <a:solidFill>
                <a:srgbClr val="FFFFFF"/>
              </a:solidFill>
            </a:endParaRPr>
          </a:p>
          <a:p>
            <a:pPr marL="382588" defTabSz="914400" eaLnBrk="1" hangingPunct="1"/>
            <a:endParaRPr lang="en-US" sz="2400" smtClean="0">
              <a:solidFill>
                <a:srgbClr val="FFFFFF"/>
              </a:solidFill>
            </a:endParaRPr>
          </a:p>
          <a:p>
            <a:pPr marL="382588" defTabSz="914400" eaLnBrk="1" hangingPunct="1"/>
            <a:endParaRPr lang="en-US" sz="2400" smtClean="0">
              <a:solidFill>
                <a:srgbClr val="FFFFFF"/>
              </a:solidFill>
            </a:endParaRPr>
          </a:p>
          <a:p>
            <a:pPr marL="382588" defTabSz="914400" eaLnBrk="1" hangingPunct="1">
              <a:buFont typeface="Arial" charset="0"/>
              <a:buNone/>
            </a:pPr>
            <a:r>
              <a:rPr lang="en-US" sz="2400" smtClean="0">
                <a:solidFill>
                  <a:srgbClr val="FFFFFF"/>
                </a:solidFill>
              </a:rPr>
              <a:t>Brescia, 23 Marzo 2013</a:t>
            </a:r>
          </a:p>
        </p:txBody>
      </p:sp>
      <p:sp>
        <p:nvSpPr>
          <p:cNvPr id="130052" name="Rectangle 3"/>
          <p:cNvSpPr>
            <a:spLocks/>
          </p:cNvSpPr>
          <p:nvPr/>
        </p:nvSpPr>
        <p:spPr bwMode="auto">
          <a:xfrm>
            <a:off x="7559675" y="6245225"/>
            <a:ext cx="150813" cy="203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40639" bIns="0">
            <a:spAutoFit/>
          </a:bodyPr>
          <a:lstStyle/>
          <a:p>
            <a:pPr marL="39688" algn="ctr" defTabSz="914400"/>
            <a:r>
              <a:rPr lang="en-US" sz="1400">
                <a:sym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8401490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itolo 1"/>
          <p:cNvSpPr>
            <a:spLocks noGrp="1"/>
          </p:cNvSpPr>
          <p:nvPr>
            <p:ph type="title" idx="4294967295"/>
          </p:nvPr>
        </p:nvSpPr>
        <p:spPr/>
        <p:txBody>
          <a:bodyPr lIns="50800" tIns="50800" bIns="50800"/>
          <a:lstStyle/>
          <a:p>
            <a:pPr eaLnBrk="1" hangingPunct="1"/>
            <a:r>
              <a:rPr lang="it-IT" sz="3600" b="1" smtClean="0">
                <a:solidFill>
                  <a:srgbClr val="FFFF00"/>
                </a:solidFill>
              </a:rPr>
              <a:t>PET/TC nel nodulo singolo polmonare</a:t>
            </a:r>
            <a:endParaRPr lang="it-IT" sz="3600" smtClean="0"/>
          </a:p>
        </p:txBody>
      </p:sp>
      <p:sp>
        <p:nvSpPr>
          <p:cNvPr id="131075" name="Segnaposto contenuto 2"/>
          <p:cNvSpPr>
            <a:spLocks noGrp="1"/>
          </p:cNvSpPr>
          <p:nvPr>
            <p:ph idx="4294967295"/>
          </p:nvPr>
        </p:nvSpPr>
        <p:spPr/>
        <p:txBody>
          <a:bodyPr lIns="50800" tIns="50800" bIns="50800"/>
          <a:lstStyle/>
          <a:p>
            <a:pPr marL="382588" algn="just" defTabSz="914400" eaLnBrk="1" hangingPunct="1">
              <a:buFont typeface="Arial" charset="0"/>
              <a:buNone/>
            </a:pPr>
            <a:r>
              <a:rPr lang="it-IT" sz="1600" b="1" smtClean="0">
                <a:solidFill>
                  <a:schemeClr val="bg1"/>
                </a:solidFill>
              </a:rPr>
              <a:t>       Metodica non invasiva di imaging funzionale (molecolare) che con un’unica apparecchiatura consente di ottenere immagini morfologiche fornite dalla TC e immagini dei processi metabolici tissutali fornite dalla PET. Sempre più importante in oncologia per:</a:t>
            </a:r>
          </a:p>
          <a:p>
            <a:pPr marL="382588" algn="just" defTabSz="914400" eaLnBrk="1" hangingPunct="1"/>
            <a:endParaRPr lang="it-IT" sz="1600" b="1" smtClean="0">
              <a:solidFill>
                <a:schemeClr val="bg1"/>
              </a:solidFill>
            </a:endParaRPr>
          </a:p>
          <a:p>
            <a:pPr marL="528638" lvl="1" defTabSz="914400" eaLnBrk="1" hangingPunct="1"/>
            <a:r>
              <a:rPr lang="it-IT" sz="2400" smtClean="0">
                <a:solidFill>
                  <a:schemeClr val="bg1"/>
                </a:solidFill>
              </a:rPr>
              <a:t> </a:t>
            </a:r>
            <a:r>
              <a:rPr lang="it-IT" sz="2400" b="1" smtClean="0">
                <a:solidFill>
                  <a:srgbClr val="FFFF00"/>
                </a:solidFill>
              </a:rPr>
              <a:t>Diagnosi</a:t>
            </a:r>
          </a:p>
          <a:p>
            <a:pPr marL="528638" lvl="1" defTabSz="914400" eaLnBrk="1" hangingPunct="1"/>
            <a:r>
              <a:rPr lang="it-IT" sz="2400" b="1" smtClean="0">
                <a:solidFill>
                  <a:srgbClr val="FFFF00"/>
                </a:solidFill>
              </a:rPr>
              <a:t>Stadiazione e Ristadiazione</a:t>
            </a:r>
          </a:p>
          <a:p>
            <a:pPr marL="528638" lvl="1" defTabSz="914400" eaLnBrk="1" hangingPunct="1"/>
            <a:r>
              <a:rPr lang="it-IT" sz="2400" b="1" smtClean="0">
                <a:solidFill>
                  <a:srgbClr val="FFFF00"/>
                </a:solidFill>
              </a:rPr>
              <a:t>Pianificazione del trattamento</a:t>
            </a:r>
          </a:p>
          <a:p>
            <a:pPr marL="528638" lvl="1" defTabSz="914400" eaLnBrk="1" hangingPunct="1"/>
            <a:r>
              <a:rPr lang="it-IT" sz="2400" b="1" smtClean="0">
                <a:solidFill>
                  <a:srgbClr val="FFFF00"/>
                </a:solidFill>
              </a:rPr>
              <a:t>Valutazione efficacia terapia</a:t>
            </a:r>
          </a:p>
          <a:p>
            <a:pPr marL="382588" defTabSz="914400" eaLnBrk="1" hangingPunct="1"/>
            <a:endParaRPr lang="it-IT" b="1" smtClean="0">
              <a:solidFill>
                <a:srgbClr val="FFFF00"/>
              </a:solidFill>
            </a:endParaRPr>
          </a:p>
        </p:txBody>
      </p:sp>
      <p:sp>
        <p:nvSpPr>
          <p:cNvPr id="3076" name="Segnaposto numero diapositiva 3"/>
          <p:cNvSpPr txBox="1">
            <a:spLocks noGrp="1"/>
          </p:cNvSpPr>
          <p:nvPr/>
        </p:nvSpPr>
        <p:spPr bwMode="auto">
          <a:xfrm>
            <a:off x="7459663" y="6245225"/>
            <a:ext cx="312737" cy="304800"/>
          </a:xfrm>
          <a:prstGeom prst="rect">
            <a:avLst/>
          </a:prstGeom>
          <a:noFill/>
          <a:ln w="12700">
            <a:miter lim="800000"/>
            <a:headEnd/>
            <a:tailEnd/>
          </a:ln>
        </p:spPr>
        <p:txBody>
          <a:bodyPr wrap="none"/>
          <a:lstStyle/>
          <a:p>
            <a:pPr algn="ctr" defTabSz="914400">
              <a:defRPr/>
            </a:pPr>
            <a:fld id="{989DE568-EFAC-4C69-A36F-C2932D1F232F}" type="slidenum">
              <a:rPr lang="en-US" sz="1400">
                <a:latin typeface="+mn-lt"/>
                <a:ea typeface="ヒラギノ角ゴ ProN W6" charset="0"/>
                <a:sym typeface="Arial" charset="0"/>
              </a:rPr>
              <a:pPr algn="ctr" defTabSz="914400">
                <a:defRPr/>
              </a:pPr>
              <a:t>3</a:t>
            </a:fld>
            <a:endParaRPr lang="en-US" sz="1400">
              <a:latin typeface="+mn-lt"/>
              <a:ea typeface="ヒラギノ角ゴ ProN W6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6104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Titolo 1"/>
          <p:cNvSpPr>
            <a:spLocks noGrp="1"/>
          </p:cNvSpPr>
          <p:nvPr>
            <p:ph type="title" idx="4294967295"/>
          </p:nvPr>
        </p:nvSpPr>
        <p:spPr>
          <a:xfrm>
            <a:off x="539750" y="350838"/>
            <a:ext cx="8147050" cy="762000"/>
          </a:xfrm>
        </p:spPr>
        <p:txBody>
          <a:bodyPr lIns="50800" tIns="50800" bIns="50800">
            <a:normAutofit fontScale="90000"/>
          </a:bodyPr>
          <a:lstStyle/>
          <a:p>
            <a:r>
              <a:rPr lang="it-IT" sz="2000" b="1" smtClean="0">
                <a:solidFill>
                  <a:schemeClr val="bg1"/>
                </a:solidFill>
                <a:sym typeface="Arial Bold" charset="0"/>
              </a:rPr>
              <a:t>USO APPROPIATO DELLA FDG-PET/TC NEL CA. POLMONARE</a:t>
            </a:r>
            <a:br>
              <a:rPr lang="it-IT" sz="2000" b="1" smtClean="0">
                <a:solidFill>
                  <a:schemeClr val="bg1"/>
                </a:solidFill>
                <a:sym typeface="Arial Bold" charset="0"/>
              </a:rPr>
            </a:br>
            <a:r>
              <a:rPr lang="it-IT" sz="2000" b="1" smtClean="0">
                <a:solidFill>
                  <a:schemeClr val="bg1"/>
                </a:solidFill>
                <a:sym typeface="Arial Bold" charset="0"/>
              </a:rPr>
              <a:t>LINEE GUIDA DELLA </a:t>
            </a:r>
            <a:r>
              <a:rPr lang="it-IT" sz="2000" b="1" smtClean="0">
                <a:solidFill>
                  <a:srgbClr val="009900"/>
                </a:solidFill>
                <a:sym typeface="Arial Bold" charset="0"/>
              </a:rPr>
              <a:t>REGIONE LOMBARDIA</a:t>
            </a:r>
            <a:r>
              <a:rPr lang="it-IT" sz="2000" b="1" smtClean="0">
                <a:solidFill>
                  <a:schemeClr val="bg1"/>
                </a:solidFill>
                <a:sym typeface="Arial Bold" charset="0"/>
              </a:rPr>
              <a:t/>
            </a:r>
            <a:br>
              <a:rPr lang="it-IT" sz="2000" b="1" smtClean="0">
                <a:solidFill>
                  <a:schemeClr val="bg1"/>
                </a:solidFill>
                <a:sym typeface="Arial Bold" charset="0"/>
              </a:rPr>
            </a:br>
            <a:endParaRPr lang="it-IT" sz="2000" b="1" smtClean="0">
              <a:solidFill>
                <a:schemeClr val="bg1"/>
              </a:solidFill>
              <a:sym typeface="Arial Bold" charset="0"/>
            </a:endParaRPr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 bwMode="auto">
          <a:xfrm>
            <a:off x="7459663" y="6245225"/>
            <a:ext cx="312737" cy="304800"/>
          </a:xfrm>
          <a:prstGeom prst="rect">
            <a:avLst/>
          </a:prstGeom>
          <a:noFill/>
          <a:ln w="12700">
            <a:miter lim="800000"/>
            <a:headEnd/>
            <a:tailEnd/>
          </a:ln>
        </p:spPr>
        <p:txBody>
          <a:bodyPr wrap="none"/>
          <a:lstStyle/>
          <a:p>
            <a:pPr algn="ctr" defTabSz="914400">
              <a:defRPr/>
            </a:pPr>
            <a:fld id="{CBA6770C-E597-4467-8E9E-D8F9BD88058E}" type="slidenum">
              <a:rPr lang="en-US" sz="1400">
                <a:latin typeface="+mn-lt"/>
                <a:ea typeface="ヒラギノ角ゴ ProN W6" charset="0"/>
                <a:sym typeface="Arial" charset="0"/>
              </a:rPr>
              <a:pPr algn="ctr" defTabSz="914400">
                <a:defRPr/>
              </a:pPr>
              <a:t>4</a:t>
            </a:fld>
            <a:endParaRPr lang="en-US" sz="1400">
              <a:latin typeface="+mn-lt"/>
              <a:ea typeface="ヒラギノ角ゴ ProN W6" charset="0"/>
              <a:sym typeface="Arial" charset="0"/>
            </a:endParaRPr>
          </a:p>
        </p:txBody>
      </p:sp>
      <p:graphicFrame>
        <p:nvGraphicFramePr>
          <p:cNvPr id="132132" name="Group 36"/>
          <p:cNvGraphicFramePr>
            <a:graphicFrameLocks noGrp="1"/>
          </p:cNvGraphicFramePr>
          <p:nvPr/>
        </p:nvGraphicFramePr>
        <p:xfrm>
          <a:off x="250825" y="1235075"/>
          <a:ext cx="6840538" cy="4051237"/>
        </p:xfrm>
        <a:graphic>
          <a:graphicData uri="http://schemas.openxmlformats.org/drawingml/2006/table">
            <a:tbl>
              <a:tblPr/>
              <a:tblGrid>
                <a:gridCol w="4103688"/>
                <a:gridCol w="2736850"/>
              </a:tblGrid>
              <a:tr h="303213">
                <a:tc>
                  <a:txBody>
                    <a:bodyPr/>
                    <a:lstStyle/>
                    <a:p>
                      <a:pPr marL="3968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PATOLOGIA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968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          POLMONE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39688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sym typeface="Arial Bold" charset="0"/>
                        </a:rPr>
                        <a:t>Diagnosi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968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</a:rPr>
                        <a:t>                         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sym typeface="Arial Bold" charset="0"/>
                        </a:rPr>
                        <a:t>A*</a:t>
                      </a:r>
                      <a:endParaRPr kumimoji="0" lang="it-IT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39688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sym typeface="Arial Bold" charset="0"/>
                        </a:rPr>
                        <a:t>Stadiazione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968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sym typeface="Arial Bold" charset="0"/>
                        </a:rPr>
                        <a:t>                           A**</a:t>
                      </a:r>
                      <a:endParaRPr kumimoji="0" lang="it-IT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3968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</a:rPr>
                        <a:t>                                             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3968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</a:rPr>
                        <a:t>Valutazione precoce della risposta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968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</a:rPr>
                        <a:t>                           NA</a:t>
                      </a:r>
                    </a:p>
                    <a:p>
                      <a:pPr marL="3968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</a:rPr>
                        <a:t>                 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3968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sym typeface="Arial Bold" charset="0"/>
                        </a:rPr>
                        <a:t>Valutazione della risposta al termine del trattamento</a:t>
                      </a:r>
                      <a:endParaRPr kumimoji="0" lang="it-IT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sym typeface="Arial Bold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968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sym typeface="Arial Bold" charset="0"/>
                        </a:rPr>
                        <a:t>                            A**</a:t>
                      </a: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39688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sym typeface="Arial Bold" charset="0"/>
                        </a:rPr>
                        <a:t>Follow-up (paziente asintomatico)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968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</a:rPr>
                        <a:t>                             NA                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9000">
                <a:tc>
                  <a:txBody>
                    <a:bodyPr/>
                    <a:lstStyle/>
                    <a:p>
                      <a:pPr marL="39688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sym typeface="Arial Bold" charset="0"/>
                        </a:rPr>
                        <a:t>Sospetta recidiva sulla base delle indagini radiologiche convenzionali (TAC/ECO) 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968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sym typeface="Arial Bold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3968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sym typeface="Arial Bold" charset="0"/>
                        </a:rPr>
                        <a:t>Definizione  del piano di trattamento RT</a:t>
                      </a:r>
                      <a:endParaRPr kumimoji="0" lang="it-IT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sym typeface="Arial Bold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968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2129" name="Text Box 33"/>
          <p:cNvSpPr txBox="1">
            <a:spLocks/>
          </p:cNvSpPr>
          <p:nvPr/>
        </p:nvSpPr>
        <p:spPr bwMode="auto">
          <a:xfrm>
            <a:off x="8367713" y="2873375"/>
            <a:ext cx="1841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 sz="1200">
              <a:solidFill>
                <a:srgbClr val="000000"/>
              </a:solidFill>
              <a:latin typeface="Arial Bold" charset="0"/>
              <a:sym typeface="Arial Bold" charset="0"/>
            </a:endParaRPr>
          </a:p>
        </p:txBody>
      </p:sp>
      <p:sp>
        <p:nvSpPr>
          <p:cNvPr id="132130" name="Text Box 34"/>
          <p:cNvSpPr txBox="1">
            <a:spLocks/>
          </p:cNvSpPr>
          <p:nvPr/>
        </p:nvSpPr>
        <p:spPr bwMode="auto">
          <a:xfrm>
            <a:off x="7720013" y="3378200"/>
            <a:ext cx="1841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 sz="1200">
              <a:solidFill>
                <a:srgbClr val="000000"/>
              </a:solidFill>
              <a:latin typeface="Arial Bold" charset="0"/>
              <a:sym typeface="Arial Bold" charset="0"/>
            </a:endParaRPr>
          </a:p>
        </p:txBody>
      </p:sp>
      <p:sp>
        <p:nvSpPr>
          <p:cNvPr id="132131" name="Text Box 35"/>
          <p:cNvSpPr txBox="1">
            <a:spLocks/>
          </p:cNvSpPr>
          <p:nvPr/>
        </p:nvSpPr>
        <p:spPr bwMode="auto">
          <a:xfrm>
            <a:off x="7019925" y="3357563"/>
            <a:ext cx="196532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FF00"/>
                </a:solidFill>
                <a:latin typeface="Arial Bold" charset="0"/>
                <a:sym typeface="Arial Bold" charset="0"/>
              </a:rPr>
              <a:t>* </a:t>
            </a:r>
            <a:r>
              <a:rPr lang="en-US" sz="1400" b="1">
                <a:solidFill>
                  <a:srgbClr val="FFFF00"/>
                </a:solidFill>
                <a:latin typeface="Arial Bold" charset="0"/>
                <a:sym typeface="Arial Bold" charset="0"/>
              </a:rPr>
              <a:t>Per noduli polmonari di dimensioni &gt;o= 7-8 mm</a:t>
            </a:r>
          </a:p>
          <a:p>
            <a:endParaRPr lang="en-US" sz="1400" b="1">
              <a:solidFill>
                <a:srgbClr val="FFFF00"/>
              </a:solidFill>
              <a:latin typeface="Arial Bold" charset="0"/>
              <a:sym typeface="Arial Bold" charset="0"/>
            </a:endParaRPr>
          </a:p>
          <a:p>
            <a:endParaRPr lang="en-US" sz="1400" b="1">
              <a:solidFill>
                <a:srgbClr val="FFFF00"/>
              </a:solidFill>
              <a:latin typeface="Arial Bold" charset="0"/>
              <a:sym typeface="Arial Bold" charset="0"/>
            </a:endParaRPr>
          </a:p>
          <a:p>
            <a:r>
              <a:rPr lang="en-US" sz="1400" b="1">
                <a:solidFill>
                  <a:srgbClr val="FFFF00"/>
                </a:solidFill>
                <a:latin typeface="Arial Bold" charset="0"/>
                <a:sym typeface="Arial Bold" charset="0"/>
              </a:rPr>
              <a:t>** Paziente candidabile alla chirurgia o trattamento neoadiuvante; limitato a NSCLC, ad esclusione del BAC</a:t>
            </a:r>
            <a:endParaRPr lang="it-IT" sz="1400" b="1">
              <a:solidFill>
                <a:srgbClr val="FFFF00"/>
              </a:solidFill>
              <a:latin typeface="Arial Bold" charset="0"/>
              <a:sym typeface="Arial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2050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57188" y="0"/>
            <a:ext cx="8229600" cy="1509713"/>
          </a:xfrm>
        </p:spPr>
        <p:txBody>
          <a:bodyPr lIns="50800" tIns="50800" rIns="30479" bIns="50800"/>
          <a:lstStyle/>
          <a:p>
            <a:pPr marL="39688" defTabSz="914400" eaLnBrk="1" hangingPunct="1"/>
            <a:r>
              <a:rPr lang="en-US" smtClean="0"/>
              <a:t>V</a:t>
            </a:r>
            <a:r>
              <a:rPr lang="en-US" sz="360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old" charset="0"/>
                <a:sym typeface="Arial Bold" charset="0"/>
              </a:rPr>
              <a:t>TRACCIANTI PET IN ONCOLOGIA</a:t>
            </a:r>
          </a:p>
        </p:txBody>
      </p:sp>
      <p:sp>
        <p:nvSpPr>
          <p:cNvPr id="133123" name="Rectangle 2"/>
          <p:cNvSpPr>
            <a:spLocks noGrp="1" noChangeArrowheads="1"/>
          </p:cNvSpPr>
          <p:nvPr>
            <p:ph type="body" idx="4294967295"/>
          </p:nvPr>
        </p:nvSpPr>
        <p:spPr/>
        <p:txBody>
          <a:bodyPr lIns="50800" tIns="50800" rIns="30479" bIns="50800">
            <a:normAutofit lnSpcReduction="10000"/>
          </a:bodyPr>
          <a:lstStyle/>
          <a:p>
            <a:pPr marL="382588" defTabSz="914400" eaLnBrk="1" hangingPunct="1"/>
            <a:endParaRPr lang="en-US" sz="2400" smtClean="0"/>
          </a:p>
          <a:p>
            <a:pPr marL="382588" defTabSz="914400" eaLnBrk="1" hangingPunct="1"/>
            <a:r>
              <a:rPr lang="en-US" smtClean="0">
                <a:latin typeface="Arial Bold" charset="0"/>
                <a:sym typeface="Arial Bold" charset="0"/>
              </a:rPr>
              <a:t>[</a:t>
            </a:r>
            <a:r>
              <a:rPr lang="en-US" baseline="30000" smtClean="0">
                <a:latin typeface="Arial Bold" charset="0"/>
                <a:sym typeface="Arial Bold" charset="0"/>
              </a:rPr>
              <a:t>18</a:t>
            </a:r>
            <a:r>
              <a:rPr lang="en-US" smtClean="0">
                <a:latin typeface="Arial Bold" charset="0"/>
                <a:sym typeface="Arial Bold" charset="0"/>
              </a:rPr>
              <a:t>F]FDG</a:t>
            </a:r>
          </a:p>
          <a:p>
            <a:pPr marL="382588" defTabSz="914400" eaLnBrk="1" hangingPunct="1"/>
            <a:r>
              <a:rPr lang="en-US" smtClean="0">
                <a:latin typeface="Arial Bold" charset="0"/>
                <a:sym typeface="Arial Bold" charset="0"/>
              </a:rPr>
              <a:t>[</a:t>
            </a:r>
            <a:r>
              <a:rPr lang="en-US" baseline="30000" smtClean="0">
                <a:latin typeface="Arial Bold" charset="0"/>
                <a:sym typeface="Arial Bold" charset="0"/>
              </a:rPr>
              <a:t>18</a:t>
            </a:r>
            <a:r>
              <a:rPr lang="en-US" smtClean="0">
                <a:latin typeface="Arial Bold" charset="0"/>
                <a:sym typeface="Arial Bold" charset="0"/>
              </a:rPr>
              <a:t>F] Metabolismo Glucidico</a:t>
            </a:r>
          </a:p>
          <a:p>
            <a:pPr marL="382588" defTabSz="914400" eaLnBrk="1" hangingPunct="1"/>
            <a:r>
              <a:rPr lang="en-US" smtClean="0">
                <a:latin typeface="Arial Bold" charset="0"/>
                <a:sym typeface="Arial Bold" charset="0"/>
              </a:rPr>
              <a:t>[</a:t>
            </a:r>
            <a:r>
              <a:rPr lang="en-US" baseline="30000" smtClean="0">
                <a:latin typeface="Arial Bold" charset="0"/>
                <a:sym typeface="Arial Bold" charset="0"/>
              </a:rPr>
              <a:t>18</a:t>
            </a:r>
            <a:r>
              <a:rPr lang="en-US" smtClean="0">
                <a:latin typeface="Arial Bold" charset="0"/>
                <a:sym typeface="Arial Bold" charset="0"/>
              </a:rPr>
              <a:t>F]FDG</a:t>
            </a:r>
          </a:p>
          <a:p>
            <a:pPr marL="382588" defTabSz="914400" eaLnBrk="1" hangingPunct="1"/>
            <a:r>
              <a:rPr lang="en-US" smtClean="0">
                <a:latin typeface="Arial Bold" charset="0"/>
                <a:sym typeface="Arial Bold" charset="0"/>
              </a:rPr>
              <a:t>[</a:t>
            </a:r>
            <a:r>
              <a:rPr lang="en-US" baseline="30000" smtClean="0">
                <a:latin typeface="Arial Bold" charset="0"/>
                <a:sym typeface="Arial Bold" charset="0"/>
              </a:rPr>
              <a:t>18</a:t>
            </a:r>
            <a:r>
              <a:rPr lang="en-US" smtClean="0">
                <a:latin typeface="Arial Bold" charset="0"/>
                <a:sym typeface="Arial Bold" charset="0"/>
              </a:rPr>
              <a:t>F]fluoro-2-desossi-D-glucosio</a:t>
            </a:r>
          </a:p>
          <a:p>
            <a:pPr marL="382588" defTabSz="914400" eaLnBrk="1" hangingPunct="1"/>
            <a:r>
              <a:rPr lang="en-US" smtClean="0">
                <a:latin typeface="Arial Bold" charset="0"/>
                <a:sym typeface="Arial Bold" charset="0"/>
              </a:rPr>
              <a:t>Sintesi di Membrana</a:t>
            </a:r>
          </a:p>
          <a:p>
            <a:pPr marL="382588" defTabSz="914400" eaLnBrk="1" hangingPunct="1"/>
            <a:r>
              <a:rPr lang="en-US" smtClean="0">
                <a:latin typeface="Arial Bold" charset="0"/>
                <a:sym typeface="Arial Bold" charset="0"/>
              </a:rPr>
              <a:t>[</a:t>
            </a:r>
            <a:r>
              <a:rPr lang="en-US" baseline="30000" smtClean="0">
                <a:latin typeface="Arial Bold" charset="0"/>
                <a:sym typeface="Arial Bold" charset="0"/>
              </a:rPr>
              <a:t>11</a:t>
            </a:r>
            <a:r>
              <a:rPr lang="en-US" smtClean="0">
                <a:latin typeface="Arial Bold" charset="0"/>
                <a:sym typeface="Arial Bold" charset="0"/>
              </a:rPr>
              <a:t>C]Colina</a:t>
            </a:r>
          </a:p>
          <a:p>
            <a:pPr marL="382588" defTabSz="914400" eaLnBrk="1" hangingPunct="1"/>
            <a:r>
              <a:rPr lang="en-US" smtClean="0">
                <a:latin typeface="Arial Bold" charset="0"/>
                <a:sym typeface="Arial Bold" charset="0"/>
              </a:rPr>
              <a:t>[</a:t>
            </a:r>
            <a:r>
              <a:rPr lang="en-US" baseline="30000" smtClean="0">
                <a:latin typeface="Arial Bold" charset="0"/>
                <a:sym typeface="Arial Bold" charset="0"/>
              </a:rPr>
              <a:t>11</a:t>
            </a:r>
            <a:r>
              <a:rPr lang="en-US" smtClean="0">
                <a:latin typeface="Arial Bold" charset="0"/>
                <a:sym typeface="Arial Bold" charset="0"/>
              </a:rPr>
              <a:t>C]Colina</a:t>
            </a:r>
          </a:p>
        </p:txBody>
      </p:sp>
      <p:sp>
        <p:nvSpPr>
          <p:cNvPr id="133124" name="Rectangle 3"/>
          <p:cNvSpPr>
            <a:spLocks/>
          </p:cNvSpPr>
          <p:nvPr/>
        </p:nvSpPr>
        <p:spPr bwMode="auto">
          <a:xfrm>
            <a:off x="7559675" y="6245225"/>
            <a:ext cx="150813" cy="203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40639" bIns="0">
            <a:spAutoFit/>
          </a:bodyPr>
          <a:lstStyle/>
          <a:p>
            <a:pPr marL="39688" algn="ctr" defTabSz="914400"/>
            <a:r>
              <a:rPr lang="en-US" sz="1400">
                <a:sym typeface="Arial" charset="0"/>
              </a:rPr>
              <a:t>3</a:t>
            </a:r>
          </a:p>
        </p:txBody>
      </p:sp>
      <p:graphicFrame>
        <p:nvGraphicFramePr>
          <p:cNvPr id="2" name="Group 4"/>
          <p:cNvGraphicFramePr>
            <a:graphicFrameLocks noGrp="1"/>
          </p:cNvGraphicFramePr>
          <p:nvPr/>
        </p:nvGraphicFramePr>
        <p:xfrm>
          <a:off x="714375" y="1285875"/>
          <a:ext cx="7786688" cy="4876800"/>
        </p:xfrm>
        <a:graphic>
          <a:graphicData uri="http://schemas.openxmlformats.org/drawingml/2006/table">
            <a:tbl>
              <a:tblPr/>
              <a:tblGrid>
                <a:gridCol w="2595563"/>
                <a:gridCol w="2595562"/>
                <a:gridCol w="2595563"/>
              </a:tblGrid>
              <a:tr h="914400">
                <a:tc>
                  <a:txBody>
                    <a:bodyPr/>
                    <a:lstStyle/>
                    <a:p>
                      <a:pPr marL="396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Metabolismo Glucidico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[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18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F]FDG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[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18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F]fluoro-2-desossi-D-glucosio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396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Sintesi di Membrana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[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11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C]Colina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[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11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C]Colina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396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Sintesi Proteica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[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11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C]MET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L-[metil-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11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C]metionina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396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Replicazione DNA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[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18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F]FLT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[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18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F]Flurotimidina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396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Metabolismo amine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[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18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F]FDOPA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[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18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F]fluoro-DOPA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L="396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Recettori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[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68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Ga]DOTATOC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Bold" charset="0"/>
                          <a:sym typeface="Arial Bold" charset="0"/>
                        </a:rPr>
                        <a:t>[68Ga-DOTA]-D-Phe1-Tyr3-octreotide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98478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numero diapositiva 3"/>
          <p:cNvSpPr txBox="1">
            <a:spLocks noGrp="1"/>
          </p:cNvSpPr>
          <p:nvPr/>
        </p:nvSpPr>
        <p:spPr bwMode="auto">
          <a:xfrm>
            <a:off x="7459663" y="6245225"/>
            <a:ext cx="312737" cy="304800"/>
          </a:xfrm>
          <a:prstGeom prst="rect">
            <a:avLst/>
          </a:prstGeom>
          <a:noFill/>
          <a:ln w="12700">
            <a:miter lim="800000"/>
            <a:headEnd/>
            <a:tailEnd/>
          </a:ln>
        </p:spPr>
        <p:txBody>
          <a:bodyPr wrap="none"/>
          <a:lstStyle/>
          <a:p>
            <a:pPr algn="ctr" defTabSz="914400">
              <a:defRPr/>
            </a:pPr>
            <a:fld id="{E5DF168D-3BCD-4F67-81CC-1C7490C4A40F}" type="slidenum">
              <a:rPr lang="en-US" sz="1400">
                <a:latin typeface="+mn-lt"/>
                <a:ea typeface="ヒラギノ角ゴ ProN W6" charset="0"/>
                <a:sym typeface="Arial" charset="0"/>
              </a:rPr>
              <a:pPr algn="ctr" defTabSz="914400">
                <a:defRPr/>
              </a:pPr>
              <a:t>6</a:t>
            </a:fld>
            <a:endParaRPr lang="en-US" sz="1400">
              <a:latin typeface="+mn-lt"/>
              <a:ea typeface="ヒラギノ角ゴ ProN W6" charset="0"/>
              <a:sym typeface="Arial" charset="0"/>
            </a:endParaRPr>
          </a:p>
        </p:txBody>
      </p:sp>
      <p:sp>
        <p:nvSpPr>
          <p:cNvPr id="134147" name="Text Box 4"/>
          <p:cNvSpPr txBox="1">
            <a:spLocks/>
          </p:cNvSpPr>
          <p:nvPr/>
        </p:nvSpPr>
        <p:spPr bwMode="auto">
          <a:xfrm>
            <a:off x="500063" y="142875"/>
            <a:ext cx="82089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it-IT" sz="3600">
                <a:solidFill>
                  <a:srgbClr val="FFFF00"/>
                </a:solidFill>
                <a:latin typeface="Arial Bold" charset="0"/>
                <a:sym typeface="Arial Bold" charset="0"/>
              </a:rPr>
              <a:t>18F-FDG PET/TC e nodulo polmonare singolo </a:t>
            </a:r>
          </a:p>
        </p:txBody>
      </p:sp>
      <p:sp>
        <p:nvSpPr>
          <p:cNvPr id="134148" name="Text Box 6"/>
          <p:cNvSpPr txBox="1">
            <a:spLocks/>
          </p:cNvSpPr>
          <p:nvPr/>
        </p:nvSpPr>
        <p:spPr bwMode="auto">
          <a:xfrm>
            <a:off x="428625" y="1500188"/>
            <a:ext cx="8208963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defTabSz="914400">
              <a:spcBef>
                <a:spcPct val="50000"/>
              </a:spcBef>
            </a:pPr>
            <a:r>
              <a:rPr lang="it-IT" sz="2400">
                <a:solidFill>
                  <a:srgbClr val="FFFF00"/>
                </a:solidFill>
                <a:latin typeface="Arial Bold" charset="0"/>
                <a:sym typeface="Arial Bold" charset="0"/>
              </a:rPr>
              <a:t>Indicata</a:t>
            </a:r>
            <a:r>
              <a:rPr lang="it-IT" sz="2400">
                <a:solidFill>
                  <a:srgbClr val="FFFFFF"/>
                </a:solidFill>
                <a:latin typeface="Arial Bold" charset="0"/>
                <a:sym typeface="Arial Bold" charset="0"/>
              </a:rPr>
              <a:t> per la valutazione metabolica in pazienti con riscontro TC di nodulo polmonare singolo di dimensioni &gt; a 7 mm.</a:t>
            </a:r>
          </a:p>
          <a:p>
            <a:pPr algn="just" defTabSz="914400">
              <a:spcBef>
                <a:spcPct val="50000"/>
              </a:spcBef>
            </a:pPr>
            <a:r>
              <a:rPr lang="it-IT" sz="2400">
                <a:solidFill>
                  <a:srgbClr val="FFFF00"/>
                </a:solidFill>
                <a:latin typeface="Arial Bold" charset="0"/>
                <a:sym typeface="Arial Bold" charset="0"/>
              </a:rPr>
              <a:t>Indicata</a:t>
            </a:r>
            <a:r>
              <a:rPr lang="it-IT" sz="2400">
                <a:solidFill>
                  <a:srgbClr val="FFFFFF"/>
                </a:solidFill>
                <a:latin typeface="Arial Bold" charset="0"/>
                <a:sym typeface="Arial Bold" charset="0"/>
              </a:rPr>
              <a:t> nella valutazione del trattamento (anche precoce) e nella ricerca di recidiva o residuo di malattia.</a:t>
            </a:r>
          </a:p>
          <a:p>
            <a:pPr algn="just" defTabSz="914400">
              <a:spcBef>
                <a:spcPct val="50000"/>
              </a:spcBef>
            </a:pPr>
            <a:r>
              <a:rPr lang="it-IT" sz="2400">
                <a:solidFill>
                  <a:srgbClr val="FFFF00"/>
                </a:solidFill>
                <a:latin typeface="Arial Bold" charset="0"/>
                <a:sym typeface="Arial Bold" charset="0"/>
              </a:rPr>
              <a:t>Indicata</a:t>
            </a:r>
            <a:r>
              <a:rPr lang="it-IT" sz="2400">
                <a:solidFill>
                  <a:srgbClr val="FFFFFF"/>
                </a:solidFill>
                <a:latin typeface="Arial Bold" charset="0"/>
                <a:sym typeface="Arial Bold" charset="0"/>
              </a:rPr>
              <a:t> nella stadiazione linfonodale e mediastinica di malattia e nella ricerca delle metastasi a distanza.</a:t>
            </a:r>
          </a:p>
          <a:p>
            <a:pPr defTabSz="914400">
              <a:spcBef>
                <a:spcPct val="50000"/>
              </a:spcBef>
            </a:pPr>
            <a:r>
              <a:rPr lang="it-IT" sz="2400">
                <a:solidFill>
                  <a:srgbClr val="FFFF00"/>
                </a:solidFill>
                <a:latin typeface="Arial Bold" charset="0"/>
                <a:sym typeface="Arial Bold" charset="0"/>
              </a:rPr>
              <a:t>Indicata</a:t>
            </a:r>
            <a:r>
              <a:rPr lang="it-IT" sz="2400">
                <a:solidFill>
                  <a:srgbClr val="FFFFFF"/>
                </a:solidFill>
                <a:latin typeface="Arial Bold" charset="0"/>
                <a:sym typeface="Arial Bold" charset="0"/>
              </a:rPr>
              <a:t> nel follow-up del paziente con neoplasia polmonare.  </a:t>
            </a:r>
          </a:p>
          <a:p>
            <a:pPr defTabSz="914400">
              <a:spcBef>
                <a:spcPct val="50000"/>
              </a:spcBef>
            </a:pPr>
            <a:endParaRPr lang="it-IT" sz="1200">
              <a:solidFill>
                <a:srgbClr val="FFFFFF"/>
              </a:solidFill>
              <a:latin typeface="Arial Bold" charset="0"/>
              <a:sym typeface="Arial Bold" charset="0"/>
            </a:endParaRPr>
          </a:p>
          <a:p>
            <a:pPr defTabSz="914400">
              <a:spcBef>
                <a:spcPct val="50000"/>
              </a:spcBef>
            </a:pPr>
            <a:r>
              <a:rPr lang="it-IT" sz="1200">
                <a:solidFill>
                  <a:srgbClr val="FFFFFF"/>
                </a:solidFill>
                <a:latin typeface="Arial Bold" charset="0"/>
                <a:sym typeface="Arial Bold" charset="0"/>
              </a:rPr>
              <a:t>                          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3163760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1"/>
          <p:cNvSpPr>
            <a:spLocks/>
          </p:cNvSpPr>
          <p:nvPr/>
        </p:nvSpPr>
        <p:spPr bwMode="auto">
          <a:xfrm>
            <a:off x="7516813" y="6245225"/>
            <a:ext cx="236537" cy="203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40639" bIns="0">
            <a:spAutoFit/>
          </a:bodyPr>
          <a:lstStyle/>
          <a:p>
            <a:pPr marL="39688" algn="ctr" defTabSz="914400"/>
            <a:r>
              <a:rPr lang="en-US" sz="1400">
                <a:sym typeface="Arial" charset="0"/>
              </a:rPr>
              <a:t>11</a:t>
            </a:r>
          </a:p>
        </p:txBody>
      </p:sp>
      <p:sp>
        <p:nvSpPr>
          <p:cNvPr id="135171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27000" y="428625"/>
            <a:ext cx="8890000" cy="5956300"/>
          </a:xfrm>
        </p:spPr>
        <p:txBody>
          <a:bodyPr lIns="50800" tIns="50800" rIns="30479" bIns="50800"/>
          <a:lstStyle/>
          <a:p>
            <a:pPr marL="382588" algn="just" defTabSz="914400" eaLnBrk="1" hangingPunct="1">
              <a:buFont typeface="Arial" charset="0"/>
              <a:buNone/>
            </a:pPr>
            <a:r>
              <a:rPr lang="en-US" sz="2400" smtClean="0">
                <a:solidFill>
                  <a:srgbClr val="FFFF00"/>
                </a:solidFill>
                <a:latin typeface="Arial Bold" charset="0"/>
                <a:sym typeface="Arial Bold" charset="0"/>
              </a:rPr>
              <a:t>Non indicata</a:t>
            </a:r>
            <a:r>
              <a:rPr lang="en-US" sz="2400" smtClean="0">
                <a:solidFill>
                  <a:srgbClr val="FFFFFF"/>
                </a:solidFill>
                <a:latin typeface="Arial Bold" charset="0"/>
                <a:sym typeface="Arial Bold" charset="0"/>
              </a:rPr>
              <a:t> negli istotipi poco avidi di glucosio (ex bronchioloalveolare, tumori neuroendocrini, ca. mucinosi, mts da adenoca. prostatico ben differenziato, amartoma, etc…).</a:t>
            </a:r>
          </a:p>
          <a:p>
            <a:pPr marL="382588" algn="just" defTabSz="914400" eaLnBrk="1" hangingPunct="1">
              <a:buFont typeface="Arial" charset="0"/>
              <a:buNone/>
            </a:pPr>
            <a:endParaRPr lang="en-US" sz="2400" smtClean="0">
              <a:solidFill>
                <a:srgbClr val="FFFFFF"/>
              </a:solidFill>
              <a:latin typeface="Arial Bold" charset="0"/>
              <a:sym typeface="Arial Bold" charset="0"/>
            </a:endParaRPr>
          </a:p>
          <a:p>
            <a:pPr marL="382588" defTabSz="914400" eaLnBrk="1" hangingPunct="1">
              <a:buFont typeface="Arial" charset="0"/>
              <a:buNone/>
            </a:pPr>
            <a:r>
              <a:rPr lang="en-US" sz="2400" smtClean="0">
                <a:solidFill>
                  <a:srgbClr val="FFFF00"/>
                </a:solidFill>
                <a:latin typeface="Arial Bold" charset="0"/>
                <a:sym typeface="Arial Bold" charset="0"/>
              </a:rPr>
              <a:t>Non indicata</a:t>
            </a:r>
            <a:r>
              <a:rPr lang="en-US" sz="2400" smtClean="0">
                <a:solidFill>
                  <a:srgbClr val="FFFFFF"/>
                </a:solidFill>
                <a:latin typeface="Arial Bold" charset="0"/>
                <a:sym typeface="Arial Bold" charset="0"/>
              </a:rPr>
              <a:t> per lesioni nodulari di dimensioni &lt; 7 mm.</a:t>
            </a:r>
          </a:p>
          <a:p>
            <a:pPr marL="382588" defTabSz="914400" eaLnBrk="1" hangingPunct="1">
              <a:buFont typeface="Arial" charset="0"/>
              <a:buNone/>
            </a:pPr>
            <a:endParaRPr lang="en-US" sz="2400" smtClean="0">
              <a:solidFill>
                <a:srgbClr val="FF3300"/>
              </a:solidFill>
              <a:latin typeface="Arial Bold" charset="0"/>
              <a:sym typeface="Arial Bold" charset="0"/>
            </a:endParaRPr>
          </a:p>
          <a:p>
            <a:pPr marL="382588" algn="just" defTabSz="914400" eaLnBrk="1" hangingPunct="1">
              <a:buFont typeface="Arial" charset="0"/>
              <a:buNone/>
            </a:pPr>
            <a:r>
              <a:rPr lang="en-US" sz="2400" smtClean="0">
                <a:solidFill>
                  <a:srgbClr val="FFFF00"/>
                </a:solidFill>
                <a:latin typeface="Arial Bold" charset="0"/>
                <a:sym typeface="Arial Bold" charset="0"/>
              </a:rPr>
              <a:t>Non indicata</a:t>
            </a:r>
            <a:r>
              <a:rPr lang="en-US" sz="2400" smtClean="0">
                <a:solidFill>
                  <a:srgbClr val="FFFFFF"/>
                </a:solidFill>
                <a:latin typeface="Arial Bold" charset="0"/>
                <a:sym typeface="Arial Bold" charset="0"/>
              </a:rPr>
              <a:t> per porre diagnosi differenziale tra fenomeni infiammatori-infettivi e neoplastici (il 18F-FDG si accumula in lesioni benigne e processi infiammatori, specie quelli con elevata attività macrofagica).</a:t>
            </a:r>
          </a:p>
          <a:p>
            <a:pPr marL="382588" algn="just" defTabSz="914400" eaLnBrk="1" hangingPunct="1">
              <a:buFont typeface="Arial" charset="0"/>
              <a:buNone/>
            </a:pPr>
            <a:endParaRPr lang="en-US" sz="2400" smtClean="0">
              <a:solidFill>
                <a:srgbClr val="FFFFFF"/>
              </a:solidFill>
              <a:latin typeface="Arial Bold" charset="0"/>
              <a:sym typeface="Arial Bold" charset="0"/>
            </a:endParaRPr>
          </a:p>
          <a:p>
            <a:pPr marL="382588" algn="just" defTabSz="914400" eaLnBrk="1" hangingPunct="1">
              <a:buFont typeface="Arial" charset="0"/>
              <a:buNone/>
            </a:pPr>
            <a:r>
              <a:rPr lang="en-US" sz="2400" smtClean="0">
                <a:solidFill>
                  <a:srgbClr val="FFFF00"/>
                </a:solidFill>
                <a:latin typeface="Arial Bold" charset="0"/>
                <a:sym typeface="Arial Bold" charset="0"/>
              </a:rPr>
              <a:t>Non indicata </a:t>
            </a:r>
            <a:r>
              <a:rPr lang="en-US" sz="2400" smtClean="0">
                <a:solidFill>
                  <a:srgbClr val="FFFFFF"/>
                </a:solidFill>
                <a:latin typeface="Arial Bold" charset="0"/>
                <a:sym typeface="Arial Bold" charset="0"/>
              </a:rPr>
              <a:t>per la ricerca delle metastasi cerebrali.</a:t>
            </a:r>
            <a:endParaRPr lang="en-US" sz="2800" smtClean="0">
              <a:solidFill>
                <a:srgbClr val="FFFF00"/>
              </a:solidFill>
              <a:latin typeface="Arial Bold" charset="0"/>
              <a:sym typeface="Arial Bold" charset="0"/>
            </a:endParaRPr>
          </a:p>
          <a:p>
            <a:pPr marL="382588" algn="just" defTabSz="914400" eaLnBrk="1" hangingPunct="1">
              <a:buFont typeface="Arial" charset="0"/>
              <a:buNone/>
            </a:pPr>
            <a:r>
              <a:rPr lang="en-US" sz="2800" smtClean="0">
                <a:solidFill>
                  <a:srgbClr val="FFFF00"/>
                </a:solidFill>
                <a:latin typeface="Arial Bold" charset="0"/>
                <a:sym typeface="Arial Bold" charset="0"/>
              </a:rPr>
              <a:t>Controindicazione assoluta: stato di gravidanza.</a:t>
            </a:r>
          </a:p>
        </p:txBody>
      </p:sp>
    </p:spTree>
    <p:extLst>
      <p:ext uri="{BB962C8B-B14F-4D97-AF65-F5344CB8AC3E}">
        <p14:creationId xmlns:p14="http://schemas.microsoft.com/office/powerpoint/2010/main" val="32356879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1"/>
          <p:cNvSpPr>
            <a:spLocks/>
          </p:cNvSpPr>
          <p:nvPr/>
        </p:nvSpPr>
        <p:spPr bwMode="auto">
          <a:xfrm>
            <a:off x="7559675" y="6245225"/>
            <a:ext cx="150813" cy="203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40639" bIns="0">
            <a:spAutoFit/>
          </a:bodyPr>
          <a:lstStyle/>
          <a:p>
            <a:pPr marL="39688" algn="ctr" defTabSz="914400"/>
            <a:r>
              <a:rPr lang="en-US" sz="1400">
                <a:sym typeface="Arial" charset="0"/>
              </a:rPr>
              <a:t>5</a:t>
            </a:r>
          </a:p>
        </p:txBody>
      </p:sp>
      <p:sp>
        <p:nvSpPr>
          <p:cNvPr id="1361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-242888"/>
            <a:ext cx="8229600" cy="1509713"/>
          </a:xfrm>
        </p:spPr>
        <p:txBody>
          <a:bodyPr lIns="50800" tIns="50800" rIns="30479" bIns="50800"/>
          <a:lstStyle/>
          <a:p>
            <a:pPr marL="39688" defTabSz="914400" eaLnBrk="1" hangingPunct="1"/>
            <a:r>
              <a:rPr lang="en-US" sz="3200" smtClean="0">
                <a:solidFill>
                  <a:srgbClr val="FFFF00"/>
                </a:solidFill>
                <a:latin typeface="Arial Bold" charset="0"/>
                <a:sym typeface="Arial Bold" charset="0"/>
              </a:rPr>
              <a:t>Preparazione del Paziente</a:t>
            </a:r>
          </a:p>
        </p:txBody>
      </p:sp>
      <p:sp>
        <p:nvSpPr>
          <p:cNvPr id="13619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981075"/>
            <a:ext cx="8229600" cy="5257800"/>
          </a:xfrm>
        </p:spPr>
        <p:txBody>
          <a:bodyPr lIns="50800" tIns="50800" rIns="30479" bIns="50800"/>
          <a:lstStyle/>
          <a:p>
            <a:pPr marL="382588" algn="just" defTabSz="914400" eaLnBrk="1" hangingPunct="1">
              <a:buFont typeface="Arial" charset="0"/>
              <a:buNone/>
            </a:pPr>
            <a:r>
              <a:rPr lang="en-US" sz="2400" smtClean="0">
                <a:solidFill>
                  <a:srgbClr val="FFFFFF"/>
                </a:solidFill>
                <a:latin typeface="Arial Bold" charset="0"/>
                <a:sym typeface="Arial Bold" charset="0"/>
              </a:rPr>
              <a:t>Non diabetico digiuno dalle 24 del giorno prima. </a:t>
            </a:r>
          </a:p>
          <a:p>
            <a:pPr marL="382588" algn="just" defTabSz="914400" eaLnBrk="1" hangingPunct="1">
              <a:buFont typeface="Arial" charset="0"/>
              <a:buNone/>
            </a:pPr>
            <a:r>
              <a:rPr lang="en-US" sz="2400" smtClean="0">
                <a:solidFill>
                  <a:srgbClr val="FFFFFF"/>
                </a:solidFill>
                <a:latin typeface="Arial Bold" charset="0"/>
                <a:sym typeface="Arial Bold" charset="0"/>
              </a:rPr>
              <a:t>Diabetico in terapia con ipoglicemizzanti orali: </a:t>
            </a:r>
          </a:p>
          <a:p>
            <a:pPr marL="382588" algn="just" defTabSz="914400" eaLnBrk="1" hangingPunct="1">
              <a:buFont typeface="Arial" charset="0"/>
              <a:buNone/>
            </a:pPr>
            <a:r>
              <a:rPr lang="en-US" sz="2400" smtClean="0">
                <a:solidFill>
                  <a:srgbClr val="FFFFFF"/>
                </a:solidFill>
                <a:latin typeface="Arial Bold" charset="0"/>
                <a:sym typeface="Arial Bold" charset="0"/>
              </a:rPr>
              <a:t>    - se la glicemia è &gt; 120 mg/dl assume la sua terapia la mattina e rimane a digiuno;</a:t>
            </a:r>
          </a:p>
          <a:p>
            <a:pPr marL="382588" algn="just" defTabSz="914400" eaLnBrk="1" hangingPunct="1">
              <a:buFont typeface="Arial" charset="0"/>
              <a:buNone/>
            </a:pPr>
            <a:r>
              <a:rPr lang="en-US" sz="2400" smtClean="0">
                <a:solidFill>
                  <a:srgbClr val="FFFFFF"/>
                </a:solidFill>
                <a:latin typeface="Arial Bold" charset="0"/>
                <a:sym typeface="Arial Bold" charset="0"/>
              </a:rPr>
              <a:t>    - se la glicemia è &lt; 120 mg/dl rimane a digiuno e porta con se la terapia;</a:t>
            </a:r>
          </a:p>
          <a:p>
            <a:pPr marL="382588" algn="just" defTabSz="914400" eaLnBrk="1" hangingPunct="1">
              <a:buFont typeface="Arial" charset="0"/>
              <a:buNone/>
            </a:pPr>
            <a:r>
              <a:rPr lang="en-US" sz="2400" smtClean="0">
                <a:solidFill>
                  <a:srgbClr val="FFFFFF"/>
                </a:solidFill>
                <a:latin typeface="Arial Bold" charset="0"/>
                <a:sym typeface="Arial Bold" charset="0"/>
              </a:rPr>
              <a:t>Diabetico in terapia insulinica: </a:t>
            </a:r>
          </a:p>
          <a:p>
            <a:pPr marL="382588" algn="just" defTabSz="914400" eaLnBrk="1" hangingPunct="1">
              <a:buFont typeface="Arial" charset="0"/>
              <a:buNone/>
            </a:pPr>
            <a:r>
              <a:rPr lang="en-US" sz="2400" smtClean="0">
                <a:solidFill>
                  <a:srgbClr val="FFFFFF"/>
                </a:solidFill>
                <a:latin typeface="Arial Bold" charset="0"/>
                <a:sym typeface="Arial Bold" charset="0"/>
              </a:rPr>
              <a:t>Terapia insulinica dopo una leggera colazione (l’esame sarà eseguito in tarda mattinata) </a:t>
            </a:r>
          </a:p>
          <a:p>
            <a:pPr marL="382588" defTabSz="914400" eaLnBrk="1" hangingPunct="1">
              <a:buFont typeface="Arial" charset="0"/>
              <a:buNone/>
            </a:pPr>
            <a:endParaRPr lang="en-US" sz="2400" smtClean="0">
              <a:solidFill>
                <a:srgbClr val="FFFF00"/>
              </a:solidFill>
              <a:latin typeface="Arial Bold" charset="0"/>
              <a:sym typeface="Arial Bold" charset="0"/>
            </a:endParaRPr>
          </a:p>
          <a:p>
            <a:pPr marL="382588" algn="ctr" defTabSz="914400" eaLnBrk="1" hangingPunct="1">
              <a:buFont typeface="Arial" charset="0"/>
              <a:buNone/>
            </a:pPr>
            <a:r>
              <a:rPr lang="en-US" sz="2400" u="sng" smtClean="0">
                <a:solidFill>
                  <a:srgbClr val="FFFF00"/>
                </a:solidFill>
                <a:latin typeface="Arial Bold" charset="0"/>
                <a:sym typeface="Arial Bold" charset="0"/>
              </a:rPr>
              <a:t>L’esame non viene eseguito con valori di glicemia </a:t>
            </a:r>
          </a:p>
          <a:p>
            <a:pPr marL="382588" algn="ctr" defTabSz="914400" eaLnBrk="1" hangingPunct="1">
              <a:buFont typeface="Arial" charset="0"/>
              <a:buNone/>
            </a:pPr>
            <a:r>
              <a:rPr lang="en-US" sz="2400" u="sng" smtClean="0">
                <a:solidFill>
                  <a:srgbClr val="FFFF00"/>
                </a:solidFill>
                <a:latin typeface="Arial Bold" charset="0"/>
                <a:sym typeface="Arial Bold" charset="0"/>
              </a:rPr>
              <a:t>&gt; 150 mg/dl</a:t>
            </a:r>
          </a:p>
        </p:txBody>
      </p:sp>
    </p:spTree>
    <p:extLst>
      <p:ext uri="{BB962C8B-B14F-4D97-AF65-F5344CB8AC3E}">
        <p14:creationId xmlns:p14="http://schemas.microsoft.com/office/powerpoint/2010/main" val="3929209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1"/>
          <p:cNvSpPr>
            <a:spLocks noGrp="1" noChangeArrowheads="1"/>
          </p:cNvSpPr>
          <p:nvPr>
            <p:ph type="title" idx="4294967295"/>
          </p:nvPr>
        </p:nvSpPr>
        <p:spPr/>
        <p:txBody>
          <a:bodyPr lIns="50800" tIns="50800" rIns="30479" bIns="50800"/>
          <a:lstStyle/>
          <a:p>
            <a:pPr marL="39688" defTabSz="914400" eaLnBrk="1" hangingPunct="1"/>
            <a:r>
              <a:rPr lang="en-US" sz="3200" smtClean="0">
                <a:solidFill>
                  <a:srgbClr val="FFFF00"/>
                </a:solidFill>
                <a:latin typeface="Arial Bold" charset="0"/>
                <a:sym typeface="Arial Bold" charset="0"/>
              </a:rPr>
              <a:t>“Standardized Uptake Value” (SUV)</a:t>
            </a:r>
          </a:p>
        </p:txBody>
      </p:sp>
      <p:sp>
        <p:nvSpPr>
          <p:cNvPr id="137219" name="Rectangle 2"/>
          <p:cNvSpPr>
            <a:spLocks noGrp="1" noChangeArrowheads="1"/>
          </p:cNvSpPr>
          <p:nvPr>
            <p:ph type="body" idx="4294967295"/>
          </p:nvPr>
        </p:nvSpPr>
        <p:spPr/>
        <p:txBody>
          <a:bodyPr lIns="50800" tIns="50800" rIns="30479" bIns="50800"/>
          <a:lstStyle/>
          <a:p>
            <a:pPr marL="382588" algn="just" defTabSz="914400" eaLnBrk="1" hangingPunct="1">
              <a:buFont typeface="Arial" charset="0"/>
              <a:buNone/>
            </a:pPr>
            <a:r>
              <a:rPr lang="en-US" sz="2400" smtClean="0">
                <a:solidFill>
                  <a:srgbClr val="FFFFFF"/>
                </a:solidFill>
                <a:latin typeface="Arial Bold" charset="0"/>
                <a:sym typeface="Arial Bold" charset="0"/>
              </a:rPr>
              <a:t>E’ il metodo di analisi delle immagini PET/TC più usato in oncologia ed esprime il rapporto fra la quantità di FDG accumulata in una determinata regione e quella che sarebbe ipoteticamente presente in una regione di ugual volume, se il FDG fosse distribuito omogeneamente in tutto il corpo.</a:t>
            </a:r>
          </a:p>
          <a:p>
            <a:pPr marL="382588" algn="just" defTabSz="914400" eaLnBrk="1" hangingPunct="1">
              <a:buFont typeface="Arial" charset="0"/>
              <a:buNone/>
            </a:pPr>
            <a:endParaRPr lang="en-US" sz="2400" smtClean="0">
              <a:solidFill>
                <a:srgbClr val="FFFFFF"/>
              </a:solidFill>
              <a:latin typeface="Arial Bold" charset="0"/>
              <a:sym typeface="Arial Bold" charset="0"/>
            </a:endParaRPr>
          </a:p>
          <a:p>
            <a:pPr marL="382588" algn="just" defTabSz="914400" eaLnBrk="1" hangingPunct="1">
              <a:buFont typeface="Arial" charset="0"/>
              <a:buNone/>
            </a:pPr>
            <a:r>
              <a:rPr lang="en-US" sz="2400" smtClean="0">
                <a:solidFill>
                  <a:srgbClr val="FFFFFF"/>
                </a:solidFill>
                <a:latin typeface="Arial Bold" charset="0"/>
                <a:sym typeface="Arial Bold" charset="0"/>
              </a:rPr>
              <a:t>Pertanto, un valore di SUV &gt; 2,5 indica accumulo preferenziale in una determinata sede.</a:t>
            </a:r>
          </a:p>
        </p:txBody>
      </p:sp>
      <p:sp>
        <p:nvSpPr>
          <p:cNvPr id="137220" name="Rectangle 3"/>
          <p:cNvSpPr>
            <a:spLocks/>
          </p:cNvSpPr>
          <p:nvPr/>
        </p:nvSpPr>
        <p:spPr bwMode="auto">
          <a:xfrm>
            <a:off x="7510463" y="6245225"/>
            <a:ext cx="249237" cy="203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40639" bIns="0">
            <a:spAutoFit/>
          </a:bodyPr>
          <a:lstStyle/>
          <a:p>
            <a:pPr marL="39688" algn="ctr" defTabSz="914400"/>
            <a:r>
              <a:rPr lang="en-US" sz="1400">
                <a:sym typeface="Arial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4341413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851</Words>
  <Application>Microsoft Office PowerPoint</Application>
  <PresentationFormat>Presentazione su schermo (4:3)</PresentationFormat>
  <Paragraphs>150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Tema di Office</vt:lpstr>
      <vt:lpstr>Presentazione standard di PowerPoint</vt:lpstr>
      <vt:lpstr>Il nodulo polmonare: valutazione PET/TC </vt:lpstr>
      <vt:lpstr>PET/TC nel nodulo singolo polmonare</vt:lpstr>
      <vt:lpstr>USO APPROPIATO DELLA FDG-PET/TC NEL CA. POLMONARE LINEE GUIDA DELLA REGIONE LOMBARDIA </vt:lpstr>
      <vt:lpstr>VTRACCIANTI PET IN ONCOLOGIA</vt:lpstr>
      <vt:lpstr>Presentazione standard di PowerPoint</vt:lpstr>
      <vt:lpstr>Presentazione standard di PowerPoint</vt:lpstr>
      <vt:lpstr>Preparazione del Paziente</vt:lpstr>
      <vt:lpstr>“Standardized Uptake Value” (SUV)</vt:lpstr>
      <vt:lpstr>Cause che limitano la sensibilità della FDG PET/TC </vt:lpstr>
      <vt:lpstr>Sensibilità e dimensioni NSP</vt:lpstr>
      <vt:lpstr>Dimensioni del nodulo</vt:lpstr>
      <vt:lpstr>Cause che limitano la sensibilità della FDG-PET/TC</vt:lpstr>
      <vt:lpstr>Sensibilità in  funzione della attività metabolica tumorale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2013-10-24T07:40:54Z</dcterms:created>
  <dcterms:modified xsi:type="dcterms:W3CDTF">2013-10-24T07:41:28Z</dcterms:modified>
</cp:coreProperties>
</file>