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24910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27610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44947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395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8225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4271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50820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4798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380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8383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68978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2BFECD-317A-4E84-866F-F3ABB0C0D051}" type="datetimeFigureOut">
              <a:rPr lang="it-IT" smtClean="0"/>
              <a:t>24/10/2013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906AF-22B5-4D23-8A2B-A3D19911A23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01878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/>
          <p:cNvSpPr/>
          <p:nvPr/>
        </p:nvSpPr>
        <p:spPr>
          <a:xfrm>
            <a:off x="0" y="1395413"/>
            <a:ext cx="9144000" cy="3598862"/>
          </a:xfrm>
          <a:prstGeom prst="rect">
            <a:avLst/>
          </a:prstGeom>
          <a:solidFill>
            <a:schemeClr val="bg1">
              <a:lumMod val="85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it-IT"/>
          </a:p>
        </p:txBody>
      </p:sp>
      <p:sp>
        <p:nvSpPr>
          <p:cNvPr id="54274" name="CasellaDiTesto 7"/>
          <p:cNvSpPr txBox="1">
            <a:spLocks noChangeArrowheads="1"/>
          </p:cNvSpPr>
          <p:nvPr/>
        </p:nvSpPr>
        <p:spPr bwMode="auto">
          <a:xfrm>
            <a:off x="0" y="1955800"/>
            <a:ext cx="9144000" cy="1225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09538" algn="ctr">
              <a:lnSpc>
                <a:spcPct val="120000"/>
              </a:lnSpc>
            </a:pPr>
            <a:r>
              <a:rPr lang="it-IT" sz="6200" b="1">
                <a:latin typeface="Arial Narrow" pitchFamily="34" charset="0"/>
              </a:rPr>
              <a:t>La parola ai Medici Nucleari</a:t>
            </a:r>
          </a:p>
        </p:txBody>
      </p:sp>
      <p:cxnSp>
        <p:nvCxnSpPr>
          <p:cNvPr id="6" name="Connettore 1 5"/>
          <p:cNvCxnSpPr/>
          <p:nvPr/>
        </p:nvCxnSpPr>
        <p:spPr>
          <a:xfrm>
            <a:off x="0" y="1395413"/>
            <a:ext cx="9144000" cy="0"/>
          </a:xfrm>
          <a:prstGeom prst="line">
            <a:avLst/>
          </a:prstGeom>
          <a:ln w="76200" cmpd="sng">
            <a:solidFill>
              <a:srgbClr val="00CC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1 9"/>
          <p:cNvCxnSpPr/>
          <p:nvPr/>
        </p:nvCxnSpPr>
        <p:spPr>
          <a:xfrm>
            <a:off x="0" y="4994275"/>
            <a:ext cx="9144000" cy="0"/>
          </a:xfrm>
          <a:prstGeom prst="line">
            <a:avLst/>
          </a:prstGeom>
          <a:ln w="76200" cmpd="sng">
            <a:solidFill>
              <a:srgbClr val="00CC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4277" name="CasellaDiTesto 10"/>
          <p:cNvSpPr txBox="1">
            <a:spLocks noChangeArrowheads="1"/>
          </p:cNvSpPr>
          <p:nvPr/>
        </p:nvSpPr>
        <p:spPr bwMode="auto">
          <a:xfrm>
            <a:off x="2624138" y="5140325"/>
            <a:ext cx="40544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it-IT" sz="3200" i="1">
                <a:latin typeface="Arial Narrow" pitchFamily="34" charset="0"/>
              </a:rPr>
              <a:t>Dr.ssa Cocco – Dr Bertoli </a:t>
            </a:r>
          </a:p>
        </p:txBody>
      </p:sp>
    </p:spTree>
    <p:extLst>
      <p:ext uri="{BB962C8B-B14F-4D97-AF65-F5344CB8AC3E}">
        <p14:creationId xmlns:p14="http://schemas.microsoft.com/office/powerpoint/2010/main" val="1672254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1"/>
          <p:cNvSpPr>
            <a:spLocks noGrp="1" noChangeArrowheads="1"/>
          </p:cNvSpPr>
          <p:nvPr>
            <p:ph type="title" idx="4294967295"/>
          </p:nvPr>
        </p:nvSpPr>
        <p:spPr/>
        <p:txBody>
          <a:bodyPr lIns="50800" tIns="50800" rIns="30479" bIns="50800">
            <a:normAutofit fontScale="90000"/>
          </a:bodyPr>
          <a:lstStyle/>
          <a:p>
            <a:pPr marL="39688" defTabSz="914400" eaLnBrk="1" hangingPunct="1"/>
            <a:r>
              <a:rPr lang="en-US" sz="2800" b="1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Cause che limitano la sensibilità della FDG PET/TC</a:t>
            </a:r>
            <a:br>
              <a:rPr lang="en-US" sz="2800" b="1" smtClean="0">
                <a:solidFill>
                  <a:srgbClr val="FFFF00"/>
                </a:solidFill>
                <a:latin typeface="Arial Bold" charset="0"/>
                <a:sym typeface="Arial Bold" charset="0"/>
              </a:rPr>
            </a:br>
            <a:endParaRPr lang="en-US" sz="2800" b="1" smtClean="0">
              <a:solidFill>
                <a:srgbClr val="FFFF00"/>
              </a:solidFill>
              <a:latin typeface="Arial Bold" charset="0"/>
              <a:sym typeface="Arial Bold" charset="0"/>
            </a:endParaRPr>
          </a:p>
        </p:txBody>
      </p:sp>
      <p:sp>
        <p:nvSpPr>
          <p:cNvPr id="138243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 lIns="50800" tIns="50800" rIns="30479" bIns="50800"/>
          <a:lstStyle/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1) Dimensioni del nodulo: </a:t>
            </a:r>
          </a:p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</a:rPr>
              <a:t>- La risoluzione spaziale degli attuali tomografi PET/TC è circa 3-6 mm. </a:t>
            </a:r>
          </a:p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>
              <a:solidFill>
                <a:srgbClr val="FFFFFF"/>
              </a:solidFill>
            </a:endParaRPr>
          </a:p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</a:rPr>
              <a:t>- Il valore di SUV della lesione viene sensibilmente sottostimato e diviene indeterminato (effetto di volume parziale).</a:t>
            </a:r>
          </a:p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endParaRPr lang="en-US" sz="2400" smtClean="0">
              <a:solidFill>
                <a:srgbClr val="FFFFFF"/>
              </a:solidFill>
            </a:endParaRPr>
          </a:p>
          <a:p>
            <a:pPr marL="496888" indent="-457200" algn="just" defTabSz="914400" eaLnBrk="1" hangingPunct="1">
              <a:lnSpc>
                <a:spcPct val="80000"/>
              </a:lnSpc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</a:rPr>
              <a:t>- La sensibilità si riduce proporzionalmente alle dimensioni del nodulo diminuendo per noduli &lt; 1cm e al momento non esistono sufficienti dati in letteratura circa l’utilità della FDG PET per noduli di dimensioni &lt; 7mm.</a:t>
            </a:r>
          </a:p>
        </p:txBody>
      </p:sp>
      <p:sp>
        <p:nvSpPr>
          <p:cNvPr id="138244" name="Rectangle 3"/>
          <p:cNvSpPr>
            <a:spLocks/>
          </p:cNvSpPr>
          <p:nvPr/>
        </p:nvSpPr>
        <p:spPr bwMode="auto">
          <a:xfrm>
            <a:off x="7559675" y="6245225"/>
            <a:ext cx="150813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8</a:t>
            </a:r>
          </a:p>
        </p:txBody>
      </p:sp>
    </p:spTree>
    <p:extLst>
      <p:ext uri="{BB962C8B-B14F-4D97-AF65-F5344CB8AC3E}">
        <p14:creationId xmlns:p14="http://schemas.microsoft.com/office/powerpoint/2010/main" val="25417751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Titolo 1"/>
          <p:cNvSpPr>
            <a:spLocks noGrp="1"/>
          </p:cNvSpPr>
          <p:nvPr>
            <p:ph type="title" idx="4294967295"/>
          </p:nvPr>
        </p:nvSpPr>
        <p:spPr/>
        <p:txBody>
          <a:bodyPr lIns="50800" tIns="50800" bIns="50800"/>
          <a:lstStyle/>
          <a:p>
            <a:pPr eaLnBrk="1" hangingPunct="1"/>
            <a:r>
              <a:rPr lang="it-IT" sz="3600" b="1" smtClean="0">
                <a:solidFill>
                  <a:srgbClr val="FFFF00"/>
                </a:solidFill>
              </a:rPr>
              <a:t>Sensibilità e dimensioni NSP</a:t>
            </a:r>
            <a:endParaRPr lang="it-IT" sz="3600" b="1" smtClean="0"/>
          </a:p>
        </p:txBody>
      </p:sp>
      <p:graphicFrame>
        <p:nvGraphicFramePr>
          <p:cNvPr id="5" name="Segnaposto contenuto 4"/>
          <p:cNvGraphicFramePr>
            <a:graphicFrameLocks noGrp="1"/>
          </p:cNvGraphicFramePr>
          <p:nvPr>
            <p:ph idx="4294967295"/>
          </p:nvPr>
        </p:nvGraphicFramePr>
        <p:xfrm>
          <a:off x="457200" y="1852613"/>
          <a:ext cx="8229600" cy="1249680"/>
        </p:xfrm>
        <a:graphic>
          <a:graphicData uri="http://schemas.openxmlformats.org/drawingml/2006/table">
            <a:tbl>
              <a:tblPr/>
              <a:tblGrid>
                <a:gridCol w="4114800"/>
                <a:gridCol w="41148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Dimensioni 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B0F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Percentuale 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Maggiore di 10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95%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Tra 5 mm e 8 mm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20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69%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1281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72BA5EC5-8D55-4667-9CCE-8CA107118EB7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11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  <p:sp>
        <p:nvSpPr>
          <p:cNvPr id="139282" name="CasellaDiTesto 5"/>
          <p:cNvSpPr txBox="1">
            <a:spLocks noChangeArrowheads="1"/>
          </p:cNvSpPr>
          <p:nvPr/>
        </p:nvSpPr>
        <p:spPr bwMode="auto">
          <a:xfrm>
            <a:off x="714375" y="4117975"/>
            <a:ext cx="7634288" cy="950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914400">
              <a:lnSpc>
                <a:spcPct val="90000"/>
              </a:lnSpc>
            </a:pPr>
            <a:r>
              <a:rPr lang="it-IT" sz="1600">
                <a:solidFill>
                  <a:schemeClr val="bg1"/>
                </a:solidFill>
                <a:latin typeface="Arial Bold" charset="0"/>
                <a:sym typeface="Arial Bold" charset="0"/>
              </a:rPr>
              <a:t>La sensibilità si riduce proporzionalmente alle dimensioni del nodulo diminuendo per noduli &lt;1cm</a:t>
            </a:r>
          </a:p>
          <a:p>
            <a:pPr algn="just" defTabSz="914400">
              <a:lnSpc>
                <a:spcPct val="90000"/>
              </a:lnSpc>
            </a:pPr>
            <a:endParaRPr lang="it-IT" sz="1200">
              <a:solidFill>
                <a:schemeClr val="bg1"/>
              </a:solidFill>
              <a:latin typeface="Arial Bold" charset="0"/>
              <a:sym typeface="Arial Bold" charset="0"/>
            </a:endParaRPr>
          </a:p>
          <a:p>
            <a:pPr algn="just" defTabSz="914400">
              <a:lnSpc>
                <a:spcPct val="90000"/>
              </a:lnSpc>
            </a:pPr>
            <a:r>
              <a:rPr lang="it-IT" i="1">
                <a:solidFill>
                  <a:srgbClr val="FFC000"/>
                </a:solidFill>
                <a:latin typeface="Arial Bold" charset="0"/>
                <a:sym typeface="Arial Bold" charset="0"/>
              </a:rPr>
              <a:t>Gorka Bastarrika Am.J Respir Critc Care Med 2005;171:1378-1383</a:t>
            </a:r>
          </a:p>
        </p:txBody>
      </p:sp>
    </p:spTree>
    <p:extLst>
      <p:ext uri="{BB962C8B-B14F-4D97-AF65-F5344CB8AC3E}">
        <p14:creationId xmlns:p14="http://schemas.microsoft.com/office/powerpoint/2010/main" val="24152096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itolo 1"/>
          <p:cNvSpPr>
            <a:spLocks noGrp="1"/>
          </p:cNvSpPr>
          <p:nvPr>
            <p:ph type="title" idx="4294967295"/>
          </p:nvPr>
        </p:nvSpPr>
        <p:spPr/>
        <p:txBody>
          <a:bodyPr lIns="50800" tIns="50800" bIns="50800"/>
          <a:lstStyle/>
          <a:p>
            <a:r>
              <a:rPr lang="it-IT" sz="3200" b="1" smtClean="0">
                <a:solidFill>
                  <a:srgbClr val="FFFF00"/>
                </a:solidFill>
              </a:rPr>
              <a:t>Dimensioni del nodulo</a:t>
            </a:r>
            <a:endParaRPr lang="it-IT" sz="3200" smtClean="0"/>
          </a:p>
        </p:txBody>
      </p:sp>
      <p:sp>
        <p:nvSpPr>
          <p:cNvPr id="140291" name="Segnaposto contenuto 2"/>
          <p:cNvSpPr>
            <a:spLocks noGrp="1"/>
          </p:cNvSpPr>
          <p:nvPr>
            <p:ph idx="4294967295"/>
          </p:nvPr>
        </p:nvSpPr>
        <p:spPr/>
        <p:txBody>
          <a:bodyPr lIns="50800" tIns="50800" bIns="50800"/>
          <a:lstStyle/>
          <a:p>
            <a:pPr marL="382588" algn="just" defTabSz="914400"/>
            <a:r>
              <a:rPr lang="it-IT" sz="2800" smtClean="0">
                <a:solidFill>
                  <a:schemeClr val="bg1"/>
                </a:solidFill>
              </a:rPr>
              <a:t>Complica la valutazione del SUV il fatto che l’acquisizione PET del torace, al contrario della TC, avviene in tempi di circa 4-8 minuti risentendo del movimento legato agli atti respiratori.</a:t>
            </a:r>
          </a:p>
          <a:p>
            <a:pPr marL="382588" algn="just" defTabSz="914400"/>
            <a:r>
              <a:rPr lang="it-IT" sz="2800" smtClean="0">
                <a:solidFill>
                  <a:schemeClr val="bg1"/>
                </a:solidFill>
              </a:rPr>
              <a:t>L’attività del nodulo viene “spalmata” su un volume più grande.</a:t>
            </a:r>
          </a:p>
          <a:p>
            <a:pPr marL="382588" defTabSz="914400"/>
            <a:endParaRPr lang="it-IT" smtClean="0"/>
          </a:p>
        </p:txBody>
      </p:sp>
      <p:sp>
        <p:nvSpPr>
          <p:cNvPr id="4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21EC717B-CBFC-405A-ABF2-D090D437B05B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12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536129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47625"/>
            <a:ext cx="8229600" cy="1595438"/>
          </a:xfrm>
        </p:spPr>
        <p:txBody>
          <a:bodyPr lIns="50800" tIns="50800" rIns="30479" bIns="50800"/>
          <a:lstStyle/>
          <a:p>
            <a:pPr marL="39688" indent="-39688" defTabSz="914400" eaLnBrk="1" hangingPunct="1"/>
            <a:r>
              <a:rPr lang="en-US" sz="2800" b="1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Cause che limitano la sensibilità della FDG-PET/TC</a:t>
            </a:r>
          </a:p>
        </p:txBody>
      </p:sp>
      <p:sp>
        <p:nvSpPr>
          <p:cNvPr id="141315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214313" y="1643063"/>
            <a:ext cx="2071687" cy="5214937"/>
          </a:xfrm>
        </p:spPr>
        <p:txBody>
          <a:bodyPr lIns="50800" tIns="50800" rIns="30479" bIns="50800"/>
          <a:lstStyle/>
          <a:p>
            <a:pPr marL="382588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2) Istotipo</a:t>
            </a:r>
          </a:p>
        </p:txBody>
      </p:sp>
      <p:sp>
        <p:nvSpPr>
          <p:cNvPr id="141316" name="Rectangle 3"/>
          <p:cNvSpPr>
            <a:spLocks/>
          </p:cNvSpPr>
          <p:nvPr/>
        </p:nvSpPr>
        <p:spPr bwMode="auto">
          <a:xfrm>
            <a:off x="7559675" y="6245225"/>
            <a:ext cx="150813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9</a:t>
            </a:r>
          </a:p>
        </p:txBody>
      </p:sp>
      <p:sp>
        <p:nvSpPr>
          <p:cNvPr id="141317" name="Rectangle 4"/>
          <p:cNvSpPr>
            <a:spLocks/>
          </p:cNvSpPr>
          <p:nvPr/>
        </p:nvSpPr>
        <p:spPr bwMode="auto">
          <a:xfrm>
            <a:off x="857250" y="2643188"/>
            <a:ext cx="21082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defTabSz="914400">
              <a:spcBef>
                <a:spcPts val="700"/>
              </a:spcBef>
            </a:pPr>
            <a:r>
              <a:rPr lang="en-US" sz="2400">
                <a:solidFill>
                  <a:srgbClr val="FFFFFF"/>
                </a:solidFill>
                <a:sym typeface="Arial" charset="0"/>
              </a:rPr>
              <a:t>NSCLC</a:t>
            </a:r>
          </a:p>
        </p:txBody>
      </p:sp>
      <p:sp>
        <p:nvSpPr>
          <p:cNvPr id="141318" name="Rectangle 5"/>
          <p:cNvSpPr>
            <a:spLocks/>
          </p:cNvSpPr>
          <p:nvPr/>
        </p:nvSpPr>
        <p:spPr bwMode="auto">
          <a:xfrm>
            <a:off x="6215063" y="2500313"/>
            <a:ext cx="21082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defTabSz="914400">
              <a:spcBef>
                <a:spcPts val="700"/>
              </a:spcBef>
            </a:pPr>
            <a:r>
              <a:rPr lang="en-US" sz="2400">
                <a:solidFill>
                  <a:srgbClr val="FFFFFF"/>
                </a:solidFill>
                <a:sym typeface="Arial" charset="0"/>
              </a:rPr>
              <a:t>NET</a:t>
            </a:r>
          </a:p>
        </p:txBody>
      </p:sp>
      <p:sp>
        <p:nvSpPr>
          <p:cNvPr id="141319" name="Rectangle 6"/>
          <p:cNvSpPr>
            <a:spLocks/>
          </p:cNvSpPr>
          <p:nvPr/>
        </p:nvSpPr>
        <p:spPr bwMode="auto">
          <a:xfrm>
            <a:off x="357188" y="3286125"/>
            <a:ext cx="3035300" cy="14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Ca. a Cellule larghe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Ca. Squamocellulare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Adenocarcinoma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Ca. Bronchioloalveolare</a:t>
            </a:r>
          </a:p>
        </p:txBody>
      </p:sp>
      <p:sp>
        <p:nvSpPr>
          <p:cNvPr id="141320" name="Rectangle 7"/>
          <p:cNvSpPr>
            <a:spLocks/>
          </p:cNvSpPr>
          <p:nvPr/>
        </p:nvSpPr>
        <p:spPr bwMode="auto">
          <a:xfrm>
            <a:off x="5643563" y="3214688"/>
            <a:ext cx="3035300" cy="1422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SCLC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LCNEC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Carcinoide atipico</a:t>
            </a:r>
          </a:p>
          <a:p>
            <a:pPr marL="382588" indent="-342900" defTabSz="914400">
              <a:spcBef>
                <a:spcPts val="700"/>
              </a:spcBef>
            </a:pPr>
            <a:r>
              <a:rPr lang="en-US" sz="2000">
                <a:solidFill>
                  <a:srgbClr val="FFFFFF"/>
                </a:solidFill>
                <a:latin typeface="Arial Italic" charset="0"/>
                <a:sym typeface="Arial Italic" charset="0"/>
              </a:rPr>
              <a:t>Carcinoide tipico</a:t>
            </a:r>
          </a:p>
        </p:txBody>
      </p:sp>
      <p:sp>
        <p:nvSpPr>
          <p:cNvPr id="141321" name="Rectangle 8"/>
          <p:cNvSpPr>
            <a:spLocks/>
          </p:cNvSpPr>
          <p:nvPr/>
        </p:nvSpPr>
        <p:spPr bwMode="auto">
          <a:xfrm>
            <a:off x="3286125" y="5214938"/>
            <a:ext cx="2032000" cy="342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0" tIns="0" rIns="40639" bIns="0"/>
          <a:lstStyle/>
          <a:p>
            <a:pPr marL="382588" indent="-342900" defTabSz="914400">
              <a:spcBef>
                <a:spcPts val="700"/>
              </a:spcBef>
            </a:pPr>
            <a:r>
              <a:rPr lang="en-US" sz="2400">
                <a:solidFill>
                  <a:srgbClr val="FF0000"/>
                </a:solidFill>
                <a:latin typeface="Arial Bold" charset="0"/>
                <a:sym typeface="Arial Bold" charset="0"/>
              </a:rPr>
              <a:t>FDG uptake</a:t>
            </a:r>
          </a:p>
        </p:txBody>
      </p:sp>
      <p:sp>
        <p:nvSpPr>
          <p:cNvPr id="11" name="Freccia a destra con strisce 10"/>
          <p:cNvSpPr/>
          <p:nvPr/>
        </p:nvSpPr>
        <p:spPr bwMode="auto">
          <a:xfrm rot="16200000">
            <a:off x="2821781" y="2785269"/>
            <a:ext cx="2714625" cy="1430338"/>
          </a:xfrm>
          <a:prstGeom prst="stripedRightArrow">
            <a:avLst>
              <a:gd name="adj1" fmla="val 41111"/>
              <a:gd name="adj2" fmla="val 50000"/>
            </a:avLst>
          </a:prstGeom>
          <a:solidFill>
            <a:srgbClr val="BBE0E3"/>
          </a:solidFill>
          <a:ln w="9525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defTabSz="914400">
              <a:defRPr/>
            </a:pPr>
            <a:endParaRPr lang="it-IT" sz="1200">
              <a:solidFill>
                <a:srgbClr val="000000"/>
              </a:solidFill>
              <a:latin typeface="Arial Bold" charset="0"/>
              <a:ea typeface="ヒラギノ角ゴ ProN W6" charset="0"/>
              <a:cs typeface="ヒラギノ角ゴ ProN W6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33332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38" name="Titolo 1"/>
          <p:cNvSpPr>
            <a:spLocks noGrp="1"/>
          </p:cNvSpPr>
          <p:nvPr>
            <p:ph type="title" idx="4294967295"/>
          </p:nvPr>
        </p:nvSpPr>
        <p:spPr/>
        <p:txBody>
          <a:bodyPr lIns="50800" tIns="50800" bIns="50800"/>
          <a:lstStyle/>
          <a:p>
            <a:pPr eaLnBrk="1" hangingPunct="1"/>
            <a:r>
              <a:rPr lang="it-IT" sz="3200" b="1" smtClean="0">
                <a:solidFill>
                  <a:srgbClr val="FFFF00"/>
                </a:solidFill>
              </a:rPr>
              <a:t>Sensibilità in  funzione della attività metabolica tumorale</a:t>
            </a:r>
            <a:endParaRPr lang="it-IT" sz="3200" b="1" smtClean="0"/>
          </a:p>
        </p:txBody>
      </p:sp>
      <p:sp>
        <p:nvSpPr>
          <p:cNvPr id="142339" name="Segnaposto contenuto 2"/>
          <p:cNvSpPr>
            <a:spLocks noGrp="1"/>
          </p:cNvSpPr>
          <p:nvPr>
            <p:ph idx="4294967295"/>
          </p:nvPr>
        </p:nvSpPr>
        <p:spPr/>
        <p:txBody>
          <a:bodyPr lIns="50800" tIns="50800" bIns="50800"/>
          <a:lstStyle/>
          <a:p>
            <a:pPr marL="382588" algn="ctr" defTabSz="914400" eaLnBrk="1" hangingPunct="1">
              <a:buFont typeface="Arial" charset="0"/>
              <a:buNone/>
            </a:pPr>
            <a:r>
              <a:rPr lang="it-IT" sz="2800" smtClean="0">
                <a:solidFill>
                  <a:schemeClr val="bg1"/>
                </a:solidFill>
              </a:rPr>
              <a:t>Le forme BAC pure o  quelle che si presentano come forme focali periferiche o aree localizzate con aspetto a vetro smerigliato sono spesso </a:t>
            </a:r>
            <a:r>
              <a:rPr lang="it-IT" sz="2800" b="1" smtClean="0">
                <a:solidFill>
                  <a:srgbClr val="FFFF00"/>
                </a:solidFill>
              </a:rPr>
              <a:t>falsamente negative  </a:t>
            </a:r>
            <a:r>
              <a:rPr lang="it-IT" sz="2800" smtClean="0">
                <a:solidFill>
                  <a:schemeClr val="bg1"/>
                </a:solidFill>
              </a:rPr>
              <a:t>e la sensibilità della PET non supera il 50%.</a:t>
            </a:r>
          </a:p>
          <a:p>
            <a:pPr marL="382588" algn="ctr" defTabSz="914400" eaLnBrk="1" hangingPunct="1"/>
            <a:endParaRPr lang="it-IT" sz="2800" smtClean="0">
              <a:solidFill>
                <a:schemeClr val="bg1"/>
              </a:solidFill>
            </a:endParaRPr>
          </a:p>
          <a:p>
            <a:pPr marL="382588" defTabSz="914400" eaLnBrk="1" hangingPunct="1"/>
            <a:endParaRPr lang="it-IT" sz="2800" smtClean="0">
              <a:solidFill>
                <a:schemeClr val="bg1"/>
              </a:solidFill>
            </a:endParaRPr>
          </a:p>
          <a:p>
            <a:pPr marL="382588" defTabSz="914400" eaLnBrk="1" hangingPunct="1">
              <a:buFont typeface="Arial" charset="0"/>
              <a:buNone/>
            </a:pPr>
            <a:r>
              <a:rPr lang="it-IT" sz="1800" i="1" smtClean="0">
                <a:solidFill>
                  <a:srgbClr val="FFC000"/>
                </a:solidFill>
              </a:rPr>
              <a:t>HeynemannLE,PET imaging in patients with brochioloalveolar cell carcinoma.Lung cancer 2002;38:261-266</a:t>
            </a:r>
          </a:p>
          <a:p>
            <a:pPr marL="382588" defTabSz="914400" eaLnBrk="1" hangingPunct="1"/>
            <a:endParaRPr lang="it-IT" smtClean="0"/>
          </a:p>
        </p:txBody>
      </p:sp>
      <p:sp>
        <p:nvSpPr>
          <p:cNvPr id="13316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20515F0F-0931-444F-878A-6BD878C703A0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14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72900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428625"/>
            <a:ext cx="8229600" cy="1509713"/>
          </a:xfrm>
        </p:spPr>
        <p:txBody>
          <a:bodyPr lIns="50800" tIns="50800" rIns="30479" bIns="50800">
            <a:normAutofit fontScale="90000"/>
          </a:bodyPr>
          <a:lstStyle/>
          <a:p>
            <a:pPr marL="39688" defTabSz="914400" eaLnBrk="1" hangingPunct="1"/>
            <a:r>
              <a:rPr lang="en-US" sz="36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Il nodulo polmonare: valutazione PET/TC</a:t>
            </a:r>
            <a:r>
              <a:rPr lang="en-US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/>
            </a:r>
            <a:br>
              <a:rPr lang="en-US" smtClean="0">
                <a:solidFill>
                  <a:srgbClr val="FFFF00"/>
                </a:solidFill>
                <a:latin typeface="Arial Bold" charset="0"/>
                <a:sym typeface="Arial Bold" charset="0"/>
              </a:rPr>
            </a:br>
            <a:endParaRPr lang="en-US" smtClean="0">
              <a:solidFill>
                <a:srgbClr val="FFFF00"/>
              </a:solidFill>
              <a:latin typeface="Arial Bold" charset="0"/>
              <a:sym typeface="Arial Bold" charset="0"/>
            </a:endParaRPr>
          </a:p>
        </p:txBody>
      </p:sp>
      <p:sp>
        <p:nvSpPr>
          <p:cNvPr id="130051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 lIns="50800" tIns="50800" rIns="30479" bIns="50800"/>
          <a:lstStyle/>
          <a:p>
            <a:pPr marL="382588" algn="ctr" defTabSz="914400" eaLnBrk="1" hangingPunct="1"/>
            <a:endParaRPr lang="en-US" sz="2400" smtClean="0">
              <a:solidFill>
                <a:srgbClr val="FFFFFF"/>
              </a:solidFill>
            </a:endParaRPr>
          </a:p>
          <a:p>
            <a:pPr marL="382588" algn="ctr" defTabSz="914400" eaLnBrk="1" hangingPunct="1"/>
            <a:endParaRPr lang="en-US" sz="2400" smtClean="0">
              <a:solidFill>
                <a:srgbClr val="FFFFFF"/>
              </a:solidFill>
            </a:endParaRP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F.Cocco – M. Bertoli</a:t>
            </a: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A. O. Spedali Civili di Brescia</a:t>
            </a: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U. O. Medicina Nucleare ed Imaging Molecolare</a:t>
            </a: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Direttore Prof. R. Giubbini</a:t>
            </a:r>
          </a:p>
          <a:p>
            <a:pPr marL="382588" defTabSz="914400" eaLnBrk="1" hangingPunct="1"/>
            <a:endParaRPr lang="en-US" sz="2400" smtClean="0">
              <a:solidFill>
                <a:srgbClr val="FFFFFF"/>
              </a:solidFill>
            </a:endParaRPr>
          </a:p>
          <a:p>
            <a:pPr marL="382588" defTabSz="914400" eaLnBrk="1" hangingPunct="1"/>
            <a:endParaRPr lang="en-US" sz="2400" smtClean="0">
              <a:solidFill>
                <a:srgbClr val="FFFFFF"/>
              </a:solidFill>
            </a:endParaRPr>
          </a:p>
          <a:p>
            <a:pPr marL="382588" defTabSz="914400" eaLnBrk="1" hangingPunct="1"/>
            <a:endParaRPr lang="en-US" sz="2400" smtClean="0">
              <a:solidFill>
                <a:srgbClr val="FFFFFF"/>
              </a:solidFill>
            </a:endParaRPr>
          </a:p>
          <a:p>
            <a:pPr marL="382588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</a:rPr>
              <a:t>Brescia, 23 Marzo 2013</a:t>
            </a:r>
          </a:p>
        </p:txBody>
      </p:sp>
      <p:sp>
        <p:nvSpPr>
          <p:cNvPr id="130052" name="Rectangle 3"/>
          <p:cNvSpPr>
            <a:spLocks/>
          </p:cNvSpPr>
          <p:nvPr/>
        </p:nvSpPr>
        <p:spPr bwMode="auto">
          <a:xfrm>
            <a:off x="7559675" y="6245225"/>
            <a:ext cx="150813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4084014905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074" name="Titolo 1"/>
          <p:cNvSpPr>
            <a:spLocks noGrp="1"/>
          </p:cNvSpPr>
          <p:nvPr>
            <p:ph type="title" idx="4294967295"/>
          </p:nvPr>
        </p:nvSpPr>
        <p:spPr/>
        <p:txBody>
          <a:bodyPr lIns="50800" tIns="50800" bIns="50800"/>
          <a:lstStyle/>
          <a:p>
            <a:pPr eaLnBrk="1" hangingPunct="1"/>
            <a:r>
              <a:rPr lang="it-IT" sz="3600" b="1" smtClean="0">
                <a:solidFill>
                  <a:srgbClr val="FFFF00"/>
                </a:solidFill>
              </a:rPr>
              <a:t>PET/TC nel nodulo singolo polmonare</a:t>
            </a:r>
            <a:endParaRPr lang="it-IT" sz="3600" smtClean="0"/>
          </a:p>
        </p:txBody>
      </p:sp>
      <p:sp>
        <p:nvSpPr>
          <p:cNvPr id="131075" name="Segnaposto contenuto 2"/>
          <p:cNvSpPr>
            <a:spLocks noGrp="1"/>
          </p:cNvSpPr>
          <p:nvPr>
            <p:ph idx="4294967295"/>
          </p:nvPr>
        </p:nvSpPr>
        <p:spPr/>
        <p:txBody>
          <a:bodyPr lIns="50800" tIns="50800" bIns="50800"/>
          <a:lstStyle/>
          <a:p>
            <a:pPr marL="382588" algn="just" defTabSz="914400" eaLnBrk="1" hangingPunct="1">
              <a:buFont typeface="Arial" charset="0"/>
              <a:buNone/>
            </a:pPr>
            <a:r>
              <a:rPr lang="it-IT" sz="1600" b="1" smtClean="0">
                <a:solidFill>
                  <a:schemeClr val="bg1"/>
                </a:solidFill>
              </a:rPr>
              <a:t>       Metodica non invasiva di imaging funzionale (molecolare) che con un’unica apparecchiatura consente di ottenere immagini morfologiche fornite dalla TC e immagini dei processi metabolici tissutali fornite dalla PET. Sempre più importante in oncologia per:</a:t>
            </a:r>
          </a:p>
          <a:p>
            <a:pPr marL="382588" algn="just" defTabSz="914400" eaLnBrk="1" hangingPunct="1"/>
            <a:endParaRPr lang="it-IT" sz="1600" b="1" smtClean="0">
              <a:solidFill>
                <a:schemeClr val="bg1"/>
              </a:solidFill>
            </a:endParaRPr>
          </a:p>
          <a:p>
            <a:pPr marL="528638" lvl="1" defTabSz="914400" eaLnBrk="1" hangingPunct="1"/>
            <a:r>
              <a:rPr lang="it-IT" sz="2400" smtClean="0">
                <a:solidFill>
                  <a:schemeClr val="bg1"/>
                </a:solidFill>
              </a:rPr>
              <a:t> </a:t>
            </a:r>
            <a:r>
              <a:rPr lang="it-IT" sz="2400" b="1" smtClean="0">
                <a:solidFill>
                  <a:srgbClr val="FFFF00"/>
                </a:solidFill>
              </a:rPr>
              <a:t>Diagnosi</a:t>
            </a:r>
          </a:p>
          <a:p>
            <a:pPr marL="528638" lvl="1" defTabSz="914400" eaLnBrk="1" hangingPunct="1"/>
            <a:r>
              <a:rPr lang="it-IT" sz="2400" b="1" smtClean="0">
                <a:solidFill>
                  <a:srgbClr val="FFFF00"/>
                </a:solidFill>
              </a:rPr>
              <a:t>Stadiazione e Ristadiazione</a:t>
            </a:r>
          </a:p>
          <a:p>
            <a:pPr marL="528638" lvl="1" defTabSz="914400" eaLnBrk="1" hangingPunct="1"/>
            <a:r>
              <a:rPr lang="it-IT" sz="2400" b="1" smtClean="0">
                <a:solidFill>
                  <a:srgbClr val="FFFF00"/>
                </a:solidFill>
              </a:rPr>
              <a:t>Pianificazione del trattamento</a:t>
            </a:r>
          </a:p>
          <a:p>
            <a:pPr marL="528638" lvl="1" defTabSz="914400" eaLnBrk="1" hangingPunct="1"/>
            <a:r>
              <a:rPr lang="it-IT" sz="2400" b="1" smtClean="0">
                <a:solidFill>
                  <a:srgbClr val="FFFF00"/>
                </a:solidFill>
              </a:rPr>
              <a:t>Valutazione efficacia terapia</a:t>
            </a:r>
          </a:p>
          <a:p>
            <a:pPr marL="382588" defTabSz="914400" eaLnBrk="1" hangingPunct="1"/>
            <a:endParaRPr lang="it-IT" b="1" smtClean="0">
              <a:solidFill>
                <a:srgbClr val="FFFF00"/>
              </a:solidFill>
            </a:endParaRPr>
          </a:p>
        </p:txBody>
      </p:sp>
      <p:sp>
        <p:nvSpPr>
          <p:cNvPr id="3076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989DE568-EFAC-4C69-A36F-C2932D1F232F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3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26104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itolo 1"/>
          <p:cNvSpPr>
            <a:spLocks noGrp="1"/>
          </p:cNvSpPr>
          <p:nvPr>
            <p:ph type="title" idx="4294967295"/>
          </p:nvPr>
        </p:nvSpPr>
        <p:spPr>
          <a:xfrm>
            <a:off x="539750" y="350838"/>
            <a:ext cx="8147050" cy="762000"/>
          </a:xfrm>
        </p:spPr>
        <p:txBody>
          <a:bodyPr lIns="50800" tIns="50800" bIns="50800">
            <a:normAutofit fontScale="90000"/>
          </a:bodyPr>
          <a:lstStyle/>
          <a:p>
            <a:r>
              <a:rPr lang="it-IT" sz="2000" b="1" smtClean="0">
                <a:solidFill>
                  <a:schemeClr val="bg1"/>
                </a:solidFill>
                <a:sym typeface="Arial Bold" charset="0"/>
              </a:rPr>
              <a:t>USO APPROPIATO DELLA FDG-PET/TC NEL CA. POLMONARE</a:t>
            </a:r>
            <a:br>
              <a:rPr lang="it-IT" sz="2000" b="1" smtClean="0">
                <a:solidFill>
                  <a:schemeClr val="bg1"/>
                </a:solidFill>
                <a:sym typeface="Arial Bold" charset="0"/>
              </a:rPr>
            </a:br>
            <a:r>
              <a:rPr lang="it-IT" sz="2000" b="1" smtClean="0">
                <a:solidFill>
                  <a:schemeClr val="bg1"/>
                </a:solidFill>
                <a:sym typeface="Arial Bold" charset="0"/>
              </a:rPr>
              <a:t>LINEE GUIDA DELLA </a:t>
            </a:r>
            <a:r>
              <a:rPr lang="it-IT" sz="2000" b="1" smtClean="0">
                <a:solidFill>
                  <a:srgbClr val="009900"/>
                </a:solidFill>
                <a:sym typeface="Arial Bold" charset="0"/>
              </a:rPr>
              <a:t>REGIONE LOMBARDIA</a:t>
            </a:r>
            <a:r>
              <a:rPr lang="it-IT" sz="2000" b="1" smtClean="0">
                <a:solidFill>
                  <a:schemeClr val="bg1"/>
                </a:solidFill>
                <a:sym typeface="Arial Bold" charset="0"/>
              </a:rPr>
              <a:t/>
            </a:r>
            <a:br>
              <a:rPr lang="it-IT" sz="2000" b="1" smtClean="0">
                <a:solidFill>
                  <a:schemeClr val="bg1"/>
                </a:solidFill>
                <a:sym typeface="Arial Bold" charset="0"/>
              </a:rPr>
            </a:br>
            <a:endParaRPr lang="it-IT" sz="2000" b="1" smtClean="0">
              <a:solidFill>
                <a:schemeClr val="bg1"/>
              </a:solidFill>
              <a:sym typeface="Arial Bold" charset="0"/>
            </a:endParaRPr>
          </a:p>
        </p:txBody>
      </p:sp>
      <p:sp>
        <p:nvSpPr>
          <p:cNvPr id="4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CBA6770C-E597-4467-8E9E-D8F9BD88058E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4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  <p:graphicFrame>
        <p:nvGraphicFramePr>
          <p:cNvPr id="132132" name="Group 36"/>
          <p:cNvGraphicFramePr>
            <a:graphicFrameLocks noGrp="1"/>
          </p:cNvGraphicFramePr>
          <p:nvPr/>
        </p:nvGraphicFramePr>
        <p:xfrm>
          <a:off x="250825" y="1235075"/>
          <a:ext cx="6840538" cy="4051237"/>
        </p:xfrm>
        <a:graphic>
          <a:graphicData uri="http://schemas.openxmlformats.org/drawingml/2006/table">
            <a:tbl>
              <a:tblPr/>
              <a:tblGrid>
                <a:gridCol w="4103688"/>
                <a:gridCol w="2736850"/>
              </a:tblGrid>
              <a:tr h="303213"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PATOLOGIA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alibri" pitchFamily="34" charset="0"/>
                        </a:rPr>
                        <a:t>          POLMONE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54013">
                <a:tc>
                  <a:txBody>
                    <a:bodyPr/>
                    <a:lstStyle/>
                    <a:p>
                      <a:pPr marL="39688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Diagnosi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                         </a:t>
                      </a: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A*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1800">
                <a:tc>
                  <a:txBody>
                    <a:bodyPr/>
                    <a:lstStyle/>
                    <a:p>
                      <a:pPr marL="39688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Stadiazione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                           A**</a:t>
                      </a:r>
                      <a:endParaRPr kumimoji="0" lang="it-IT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</a:endParaRPr>
                    </a:p>
                    <a:p>
                      <a:pPr marL="3968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                           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Valutazione precoce della risposta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                          NA</a:t>
                      </a:r>
                    </a:p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Valutazione della risposta al termine del trattamento</a:t>
                      </a:r>
                      <a:endParaRPr kumimoji="0" lang="it-IT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sym typeface="Arial Bold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                            A**</a:t>
                      </a: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06400">
                <a:tc>
                  <a:txBody>
                    <a:bodyPr/>
                    <a:lstStyle/>
                    <a:p>
                      <a:pPr marL="39688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Follow-up (paziente asintomatico)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                             NA                   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89000">
                <a:tc>
                  <a:txBody>
                    <a:bodyPr/>
                    <a:lstStyle/>
                    <a:p>
                      <a:pPr marL="39688" marR="0" lvl="0" indent="0" algn="l" defTabSz="914400" rtl="0" eaLnBrk="0" fontAlgn="ctr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Sospetta recidiva sulla base delle indagini radiologiche convenzionali (TAC/ECO) </a:t>
                      </a:r>
                      <a:endParaRPr kumimoji="0" lang="it-IT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0975">
                <a:tc>
                  <a:txBody>
                    <a:bodyPr/>
                    <a:lstStyle/>
                    <a:p>
                      <a:pPr marL="39688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  <a:sym typeface="Arial Bold" charset="0"/>
                        </a:rPr>
                        <a:t>Definizione  del piano di trattamento RT</a:t>
                      </a:r>
                      <a:endParaRPr kumimoji="0" lang="it-IT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Calibri" pitchFamily="34" charset="0"/>
                        <a:sym typeface="Arial Bold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9688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Calibri" pitchFamily="34" charset="0"/>
                        </a:rPr>
                        <a:t>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2129" name="Text Box 33"/>
          <p:cNvSpPr txBox="1">
            <a:spLocks/>
          </p:cNvSpPr>
          <p:nvPr/>
        </p:nvSpPr>
        <p:spPr bwMode="auto">
          <a:xfrm>
            <a:off x="8367713" y="2873375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sz="1200">
              <a:solidFill>
                <a:srgbClr val="000000"/>
              </a:solidFill>
              <a:latin typeface="Arial Bold" charset="0"/>
              <a:sym typeface="Arial Bold" charset="0"/>
            </a:endParaRPr>
          </a:p>
        </p:txBody>
      </p:sp>
      <p:sp>
        <p:nvSpPr>
          <p:cNvPr id="132130" name="Text Box 34"/>
          <p:cNvSpPr txBox="1">
            <a:spLocks/>
          </p:cNvSpPr>
          <p:nvPr/>
        </p:nvSpPr>
        <p:spPr bwMode="auto">
          <a:xfrm>
            <a:off x="7720013" y="3378200"/>
            <a:ext cx="1841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it-IT" sz="1200">
              <a:solidFill>
                <a:srgbClr val="000000"/>
              </a:solidFill>
              <a:latin typeface="Arial Bold" charset="0"/>
              <a:sym typeface="Arial Bold" charset="0"/>
            </a:endParaRPr>
          </a:p>
        </p:txBody>
      </p:sp>
      <p:sp>
        <p:nvSpPr>
          <p:cNvPr id="132131" name="Text Box 35"/>
          <p:cNvSpPr txBox="1">
            <a:spLocks/>
          </p:cNvSpPr>
          <p:nvPr/>
        </p:nvSpPr>
        <p:spPr bwMode="auto">
          <a:xfrm>
            <a:off x="7019925" y="3357563"/>
            <a:ext cx="1965325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>
                <a:solidFill>
                  <a:srgbClr val="FFFF00"/>
                </a:solidFill>
                <a:latin typeface="Arial Bold" charset="0"/>
                <a:sym typeface="Arial Bold" charset="0"/>
              </a:rPr>
              <a:t>* </a:t>
            </a:r>
            <a:r>
              <a:rPr lang="en-US" sz="1400" b="1">
                <a:solidFill>
                  <a:srgbClr val="FFFF00"/>
                </a:solidFill>
                <a:latin typeface="Arial Bold" charset="0"/>
                <a:sym typeface="Arial Bold" charset="0"/>
              </a:rPr>
              <a:t>Per noduli polmonari di dimensioni &gt;o= 7-8 mm</a:t>
            </a:r>
          </a:p>
          <a:p>
            <a:endParaRPr lang="en-US" sz="1400" b="1">
              <a:solidFill>
                <a:srgbClr val="FFFF00"/>
              </a:solidFill>
              <a:latin typeface="Arial Bold" charset="0"/>
              <a:sym typeface="Arial Bold" charset="0"/>
            </a:endParaRPr>
          </a:p>
          <a:p>
            <a:endParaRPr lang="en-US" sz="1400" b="1">
              <a:solidFill>
                <a:srgbClr val="FFFF00"/>
              </a:solidFill>
              <a:latin typeface="Arial Bold" charset="0"/>
              <a:sym typeface="Arial Bold" charset="0"/>
            </a:endParaRPr>
          </a:p>
          <a:p>
            <a:r>
              <a:rPr lang="en-US" sz="1400" b="1">
                <a:solidFill>
                  <a:srgbClr val="FFFF00"/>
                </a:solidFill>
                <a:latin typeface="Arial Bold" charset="0"/>
                <a:sym typeface="Arial Bold" charset="0"/>
              </a:rPr>
              <a:t>** Paziente candidabile alla chirurgia o trattamento neoadiuvante; limitato a NSCLC, ad esclusione del BAC</a:t>
            </a:r>
            <a:endParaRPr lang="it-IT" sz="1400" b="1">
              <a:solidFill>
                <a:srgbClr val="FFFF00"/>
              </a:solidFill>
              <a:latin typeface="Arial Bold" charset="0"/>
              <a:sym typeface="Arial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120509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57188" y="0"/>
            <a:ext cx="8229600" cy="1509713"/>
          </a:xfrm>
        </p:spPr>
        <p:txBody>
          <a:bodyPr lIns="50800" tIns="50800" rIns="30479" bIns="50800"/>
          <a:lstStyle/>
          <a:p>
            <a:pPr marL="39688" defTabSz="914400" eaLnBrk="1" hangingPunct="1"/>
            <a:r>
              <a:rPr lang="en-US" smtClean="0"/>
              <a:t>V</a:t>
            </a:r>
            <a:r>
              <a:rPr lang="en-US" sz="3600" smtClean="0">
                <a:solidFill>
                  <a:srgbClr val="FFFF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Arial Bold" charset="0"/>
                <a:sym typeface="Arial Bold" charset="0"/>
              </a:rPr>
              <a:t>TRACCIANTI PET IN ONCOLOGIA</a:t>
            </a:r>
          </a:p>
        </p:txBody>
      </p:sp>
      <p:sp>
        <p:nvSpPr>
          <p:cNvPr id="133123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 lIns="50800" tIns="50800" rIns="30479" bIns="50800">
            <a:normAutofit lnSpcReduction="10000"/>
          </a:bodyPr>
          <a:lstStyle/>
          <a:p>
            <a:pPr marL="382588" defTabSz="914400" eaLnBrk="1" hangingPunct="1"/>
            <a:endParaRPr lang="en-US" sz="2400" smtClean="0"/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18</a:t>
            </a:r>
            <a:r>
              <a:rPr lang="en-US" smtClean="0">
                <a:latin typeface="Arial Bold" charset="0"/>
                <a:sym typeface="Arial Bold" charset="0"/>
              </a:rPr>
              <a:t>F]FDG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18</a:t>
            </a:r>
            <a:r>
              <a:rPr lang="en-US" smtClean="0">
                <a:latin typeface="Arial Bold" charset="0"/>
                <a:sym typeface="Arial Bold" charset="0"/>
              </a:rPr>
              <a:t>F] Metabolismo Glucidico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18</a:t>
            </a:r>
            <a:r>
              <a:rPr lang="en-US" smtClean="0">
                <a:latin typeface="Arial Bold" charset="0"/>
                <a:sym typeface="Arial Bold" charset="0"/>
              </a:rPr>
              <a:t>F]FDG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18</a:t>
            </a:r>
            <a:r>
              <a:rPr lang="en-US" smtClean="0">
                <a:latin typeface="Arial Bold" charset="0"/>
                <a:sym typeface="Arial Bold" charset="0"/>
              </a:rPr>
              <a:t>F]fluoro-2-desossi-D-glucosio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Sintesi di Membrana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11</a:t>
            </a:r>
            <a:r>
              <a:rPr lang="en-US" smtClean="0">
                <a:latin typeface="Arial Bold" charset="0"/>
                <a:sym typeface="Arial Bold" charset="0"/>
              </a:rPr>
              <a:t>C]Colina</a:t>
            </a:r>
          </a:p>
          <a:p>
            <a:pPr marL="382588" defTabSz="914400" eaLnBrk="1" hangingPunct="1"/>
            <a:r>
              <a:rPr lang="en-US" smtClean="0">
                <a:latin typeface="Arial Bold" charset="0"/>
                <a:sym typeface="Arial Bold" charset="0"/>
              </a:rPr>
              <a:t>[</a:t>
            </a:r>
            <a:r>
              <a:rPr lang="en-US" baseline="30000" smtClean="0">
                <a:latin typeface="Arial Bold" charset="0"/>
                <a:sym typeface="Arial Bold" charset="0"/>
              </a:rPr>
              <a:t>11</a:t>
            </a:r>
            <a:r>
              <a:rPr lang="en-US" smtClean="0">
                <a:latin typeface="Arial Bold" charset="0"/>
                <a:sym typeface="Arial Bold" charset="0"/>
              </a:rPr>
              <a:t>C]Colina</a:t>
            </a:r>
          </a:p>
        </p:txBody>
      </p:sp>
      <p:sp>
        <p:nvSpPr>
          <p:cNvPr id="133124" name="Rectangle 3"/>
          <p:cNvSpPr>
            <a:spLocks/>
          </p:cNvSpPr>
          <p:nvPr/>
        </p:nvSpPr>
        <p:spPr bwMode="auto">
          <a:xfrm>
            <a:off x="7559675" y="6245225"/>
            <a:ext cx="150813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3</a:t>
            </a:r>
          </a:p>
        </p:txBody>
      </p:sp>
      <p:graphicFrame>
        <p:nvGraphicFramePr>
          <p:cNvPr id="2" name="Group 4"/>
          <p:cNvGraphicFramePr>
            <a:graphicFrameLocks noGrp="1"/>
          </p:cNvGraphicFramePr>
          <p:nvPr/>
        </p:nvGraphicFramePr>
        <p:xfrm>
          <a:off x="714375" y="1285875"/>
          <a:ext cx="7786688" cy="4876800"/>
        </p:xfrm>
        <a:graphic>
          <a:graphicData uri="http://schemas.openxmlformats.org/drawingml/2006/table">
            <a:tbl>
              <a:tblPr/>
              <a:tblGrid>
                <a:gridCol w="2595563"/>
                <a:gridCol w="2595562"/>
                <a:gridCol w="2595563"/>
              </a:tblGrid>
              <a:tr h="9144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Metabolismo Glucidico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F]FDG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F]fluoro-2-desossi-D-glucosio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Sintesi di Membrana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C]Colina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C]Colina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Sintesi Proteica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C]MET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L-[metil-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11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C]metionina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Replicazione DNA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F]FLT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F]Flurotimidina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7620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Metabolismo amine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F]FDOPA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18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F]fluoro-DOPA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Recettori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</a:t>
                      </a:r>
                      <a:r>
                        <a:rPr kumimoji="0" 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68</a:t>
                      </a: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Ga]DOTATOC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39688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 Bold" charset="0"/>
                          <a:sym typeface="Arial Bold" charset="0"/>
                        </a:rPr>
                        <a:t>[68Ga-DOTA]-D-Phe1-Tyr3-octreotide</a:t>
                      </a:r>
                    </a:p>
                  </a:txBody>
                  <a:tcPr marL="50800" marR="50800" marT="50800" marB="50800" horzOverflow="overflow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84782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3"/>
          <p:cNvSpPr txBox="1">
            <a:spLocks noGrp="1"/>
          </p:cNvSpPr>
          <p:nvPr/>
        </p:nvSpPr>
        <p:spPr bwMode="auto">
          <a:xfrm>
            <a:off x="7459663" y="6245225"/>
            <a:ext cx="312737" cy="304800"/>
          </a:xfrm>
          <a:prstGeom prst="rect">
            <a:avLst/>
          </a:prstGeom>
          <a:noFill/>
          <a:ln w="12700">
            <a:miter lim="800000"/>
            <a:headEnd/>
            <a:tailEnd/>
          </a:ln>
        </p:spPr>
        <p:txBody>
          <a:bodyPr wrap="none"/>
          <a:lstStyle/>
          <a:p>
            <a:pPr algn="ctr" defTabSz="914400">
              <a:defRPr/>
            </a:pPr>
            <a:fld id="{E5DF168D-3BCD-4F67-81CC-1C7490C4A40F}" type="slidenum">
              <a:rPr lang="en-US" sz="1400">
                <a:latin typeface="+mn-lt"/>
                <a:ea typeface="ヒラギノ角ゴ ProN W6" charset="0"/>
                <a:sym typeface="Arial" charset="0"/>
              </a:rPr>
              <a:pPr algn="ctr" defTabSz="914400">
                <a:defRPr/>
              </a:pPr>
              <a:t>6</a:t>
            </a:fld>
            <a:endParaRPr lang="en-US" sz="1400">
              <a:latin typeface="+mn-lt"/>
              <a:ea typeface="ヒラギノ角ゴ ProN W6" charset="0"/>
              <a:sym typeface="Arial" charset="0"/>
            </a:endParaRPr>
          </a:p>
        </p:txBody>
      </p:sp>
      <p:sp>
        <p:nvSpPr>
          <p:cNvPr id="134147" name="Text Box 4"/>
          <p:cNvSpPr txBox="1">
            <a:spLocks/>
          </p:cNvSpPr>
          <p:nvPr/>
        </p:nvSpPr>
        <p:spPr bwMode="auto">
          <a:xfrm>
            <a:off x="500063" y="142875"/>
            <a:ext cx="8208962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defTabSz="914400">
              <a:spcBef>
                <a:spcPct val="50000"/>
              </a:spcBef>
            </a:pPr>
            <a:r>
              <a:rPr lang="it-IT" sz="3600">
                <a:solidFill>
                  <a:srgbClr val="FFFF00"/>
                </a:solidFill>
                <a:latin typeface="Arial Bold" charset="0"/>
                <a:sym typeface="Arial Bold" charset="0"/>
              </a:rPr>
              <a:t>18F-FDG PET/TC e nodulo polmonare singolo </a:t>
            </a:r>
          </a:p>
        </p:txBody>
      </p:sp>
      <p:sp>
        <p:nvSpPr>
          <p:cNvPr id="134148" name="Text Box 6"/>
          <p:cNvSpPr txBox="1">
            <a:spLocks/>
          </p:cNvSpPr>
          <p:nvPr/>
        </p:nvSpPr>
        <p:spPr bwMode="auto">
          <a:xfrm>
            <a:off x="428625" y="1500188"/>
            <a:ext cx="8208963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defTabSz="914400">
              <a:spcBef>
                <a:spcPct val="50000"/>
              </a:spcBef>
            </a:pPr>
            <a:r>
              <a:rPr lang="it-IT" sz="2400">
                <a:solidFill>
                  <a:srgbClr val="FFFF00"/>
                </a:solidFill>
                <a:latin typeface="Arial Bold" charset="0"/>
                <a:sym typeface="Arial Bold" charset="0"/>
              </a:rPr>
              <a:t>Indicata</a:t>
            </a:r>
            <a:r>
              <a:rPr lang="it-IT" sz="2400">
                <a:solidFill>
                  <a:srgbClr val="FFFFFF"/>
                </a:solidFill>
                <a:latin typeface="Arial Bold" charset="0"/>
                <a:sym typeface="Arial Bold" charset="0"/>
              </a:rPr>
              <a:t> per la valutazione metabolica in pazienti con riscontro TC di nodulo polmonare singolo di dimensioni &gt; a 7 mm.</a:t>
            </a:r>
          </a:p>
          <a:p>
            <a:pPr algn="just" defTabSz="914400">
              <a:spcBef>
                <a:spcPct val="50000"/>
              </a:spcBef>
            </a:pPr>
            <a:r>
              <a:rPr lang="it-IT" sz="2400">
                <a:solidFill>
                  <a:srgbClr val="FFFF00"/>
                </a:solidFill>
                <a:latin typeface="Arial Bold" charset="0"/>
                <a:sym typeface="Arial Bold" charset="0"/>
              </a:rPr>
              <a:t>Indicata</a:t>
            </a:r>
            <a:r>
              <a:rPr lang="it-IT" sz="2400">
                <a:solidFill>
                  <a:srgbClr val="FFFFFF"/>
                </a:solidFill>
                <a:latin typeface="Arial Bold" charset="0"/>
                <a:sym typeface="Arial Bold" charset="0"/>
              </a:rPr>
              <a:t> nella valutazione del trattamento (anche precoce) e nella ricerca di recidiva o residuo di malattia.</a:t>
            </a:r>
          </a:p>
          <a:p>
            <a:pPr algn="just" defTabSz="914400">
              <a:spcBef>
                <a:spcPct val="50000"/>
              </a:spcBef>
            </a:pPr>
            <a:r>
              <a:rPr lang="it-IT" sz="2400">
                <a:solidFill>
                  <a:srgbClr val="FFFF00"/>
                </a:solidFill>
                <a:latin typeface="Arial Bold" charset="0"/>
                <a:sym typeface="Arial Bold" charset="0"/>
              </a:rPr>
              <a:t>Indicata</a:t>
            </a:r>
            <a:r>
              <a:rPr lang="it-IT" sz="2400">
                <a:solidFill>
                  <a:srgbClr val="FFFFFF"/>
                </a:solidFill>
                <a:latin typeface="Arial Bold" charset="0"/>
                <a:sym typeface="Arial Bold" charset="0"/>
              </a:rPr>
              <a:t> nella stadiazione linfonodale e mediastinica di malattia e nella ricerca delle metastasi a distanza.</a:t>
            </a:r>
          </a:p>
          <a:p>
            <a:pPr defTabSz="914400">
              <a:spcBef>
                <a:spcPct val="50000"/>
              </a:spcBef>
            </a:pPr>
            <a:r>
              <a:rPr lang="it-IT" sz="2400">
                <a:solidFill>
                  <a:srgbClr val="FFFF00"/>
                </a:solidFill>
                <a:latin typeface="Arial Bold" charset="0"/>
                <a:sym typeface="Arial Bold" charset="0"/>
              </a:rPr>
              <a:t>Indicata</a:t>
            </a:r>
            <a:r>
              <a:rPr lang="it-IT" sz="2400">
                <a:solidFill>
                  <a:srgbClr val="FFFFFF"/>
                </a:solidFill>
                <a:latin typeface="Arial Bold" charset="0"/>
                <a:sym typeface="Arial Bold" charset="0"/>
              </a:rPr>
              <a:t> nel follow-up del paziente con neoplasia polmonare.  </a:t>
            </a:r>
          </a:p>
          <a:p>
            <a:pPr defTabSz="914400">
              <a:spcBef>
                <a:spcPct val="50000"/>
              </a:spcBef>
            </a:pPr>
            <a:endParaRPr lang="it-IT" sz="1200">
              <a:solidFill>
                <a:srgbClr val="FFFFFF"/>
              </a:solidFill>
              <a:latin typeface="Arial Bold" charset="0"/>
              <a:sym typeface="Arial Bold" charset="0"/>
            </a:endParaRPr>
          </a:p>
          <a:p>
            <a:pPr defTabSz="914400">
              <a:spcBef>
                <a:spcPct val="50000"/>
              </a:spcBef>
            </a:pPr>
            <a:r>
              <a:rPr lang="it-IT" sz="1200">
                <a:solidFill>
                  <a:srgbClr val="FFFFFF"/>
                </a:solidFill>
                <a:latin typeface="Arial Bold" charset="0"/>
                <a:sym typeface="Arial Bold" charset="0"/>
              </a:rPr>
              <a:t>                                                                                                          </a:t>
            </a:r>
          </a:p>
        </p:txBody>
      </p:sp>
    </p:spTree>
    <p:extLst>
      <p:ext uri="{BB962C8B-B14F-4D97-AF65-F5344CB8AC3E}">
        <p14:creationId xmlns:p14="http://schemas.microsoft.com/office/powerpoint/2010/main" val="33163760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0" name="Rectangle 1"/>
          <p:cNvSpPr>
            <a:spLocks/>
          </p:cNvSpPr>
          <p:nvPr/>
        </p:nvSpPr>
        <p:spPr bwMode="auto">
          <a:xfrm>
            <a:off x="7516813" y="6245225"/>
            <a:ext cx="236537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11</a:t>
            </a:r>
          </a:p>
        </p:txBody>
      </p:sp>
      <p:sp>
        <p:nvSpPr>
          <p:cNvPr id="135171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127000" y="428625"/>
            <a:ext cx="8890000" cy="5956300"/>
          </a:xfrm>
        </p:spPr>
        <p:txBody>
          <a:bodyPr lIns="50800" tIns="50800" rIns="30479" bIns="50800"/>
          <a:lstStyle/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Non indicata</a:t>
            </a: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 negli istotipi poco avidi di glucosio (ex bronchioloalveolare, tumori neuroendocrini, ca. mucinosi, mts da adenoca. prostatico ben differenziato, amartoma, etc…).</a:t>
            </a:r>
          </a:p>
          <a:p>
            <a:pPr marL="382588" algn="just" defTabSz="914400" eaLnBrk="1" hangingPunct="1">
              <a:buFont typeface="Arial" charset="0"/>
              <a:buNone/>
            </a:pPr>
            <a:endParaRPr lang="en-US" sz="2400" smtClean="0">
              <a:solidFill>
                <a:srgbClr val="FFFFFF"/>
              </a:solidFill>
              <a:latin typeface="Arial Bold" charset="0"/>
              <a:sym typeface="Arial Bold" charset="0"/>
            </a:endParaRPr>
          </a:p>
          <a:p>
            <a:pPr marL="382588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Non indicata</a:t>
            </a: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 per lesioni nodulari di dimensioni &lt; 7 mm.</a:t>
            </a:r>
          </a:p>
          <a:p>
            <a:pPr marL="382588" defTabSz="914400" eaLnBrk="1" hangingPunct="1">
              <a:buFont typeface="Arial" charset="0"/>
              <a:buNone/>
            </a:pPr>
            <a:endParaRPr lang="en-US" sz="2400" smtClean="0">
              <a:solidFill>
                <a:srgbClr val="FF3300"/>
              </a:solidFill>
              <a:latin typeface="Arial Bold" charset="0"/>
              <a:sym typeface="Arial Bold" charset="0"/>
            </a:endParaRP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Non indicata</a:t>
            </a: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 per porre diagnosi differenziale tra fenomeni infiammatori-infettivi e neoplastici (il 18F-FDG si accumula in lesioni benigne e processi infiammatori, specie quelli con elevata attività macrofagica).</a:t>
            </a:r>
          </a:p>
          <a:p>
            <a:pPr marL="382588" algn="just" defTabSz="914400" eaLnBrk="1" hangingPunct="1">
              <a:buFont typeface="Arial" charset="0"/>
              <a:buNone/>
            </a:pPr>
            <a:endParaRPr lang="en-US" sz="2400" smtClean="0">
              <a:solidFill>
                <a:srgbClr val="FFFFFF"/>
              </a:solidFill>
              <a:latin typeface="Arial Bold" charset="0"/>
              <a:sym typeface="Arial Bold" charset="0"/>
            </a:endParaRP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Non indicata </a:t>
            </a: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per la ricerca delle metastasi cerebrali.</a:t>
            </a:r>
            <a:endParaRPr lang="en-US" sz="2800" smtClean="0">
              <a:solidFill>
                <a:srgbClr val="FFFF00"/>
              </a:solidFill>
              <a:latin typeface="Arial Bold" charset="0"/>
              <a:sym typeface="Arial Bold" charset="0"/>
            </a:endParaRP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8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Controindicazione assoluta: stato di gravidanza.</a:t>
            </a:r>
          </a:p>
        </p:txBody>
      </p:sp>
    </p:spTree>
    <p:extLst>
      <p:ext uri="{BB962C8B-B14F-4D97-AF65-F5344CB8AC3E}">
        <p14:creationId xmlns:p14="http://schemas.microsoft.com/office/powerpoint/2010/main" val="32356879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194" name="Rectangle 1"/>
          <p:cNvSpPr>
            <a:spLocks/>
          </p:cNvSpPr>
          <p:nvPr/>
        </p:nvSpPr>
        <p:spPr bwMode="auto">
          <a:xfrm>
            <a:off x="7559675" y="6245225"/>
            <a:ext cx="150813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5</a:t>
            </a:r>
          </a:p>
        </p:txBody>
      </p:sp>
      <p:sp>
        <p:nvSpPr>
          <p:cNvPr id="136195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-242888"/>
            <a:ext cx="8229600" cy="1509713"/>
          </a:xfrm>
        </p:spPr>
        <p:txBody>
          <a:bodyPr lIns="50800" tIns="50800" rIns="30479" bIns="50800"/>
          <a:lstStyle/>
          <a:p>
            <a:pPr marL="39688" defTabSz="914400" eaLnBrk="1" hangingPunct="1"/>
            <a:r>
              <a:rPr lang="en-US" sz="32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Preparazione del Paziente</a:t>
            </a:r>
          </a:p>
        </p:txBody>
      </p:sp>
      <p:sp>
        <p:nvSpPr>
          <p:cNvPr id="13619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981075"/>
            <a:ext cx="8229600" cy="5257800"/>
          </a:xfrm>
        </p:spPr>
        <p:txBody>
          <a:bodyPr lIns="50800" tIns="50800" rIns="30479" bIns="50800"/>
          <a:lstStyle/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Non diabetico digiuno dalle 24 del giorno prima. </a:t>
            </a: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Diabetico in terapia con ipoglicemizzanti orali: </a:t>
            </a: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    - se la glicemia è &gt; 120 mg/dl assume la sua terapia la mattina e rimane a digiuno;</a:t>
            </a: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    - se la glicemia è &lt; 120 mg/dl rimane a digiuno e porta con se la terapia;</a:t>
            </a: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Diabetico in terapia insulinica: </a:t>
            </a: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Terapia insulinica dopo una leggera colazione (l’esame sarà eseguito in tarda mattinata) </a:t>
            </a:r>
          </a:p>
          <a:p>
            <a:pPr marL="382588" defTabSz="914400" eaLnBrk="1" hangingPunct="1">
              <a:buFont typeface="Arial" charset="0"/>
              <a:buNone/>
            </a:pPr>
            <a:endParaRPr lang="en-US" sz="2400" smtClean="0">
              <a:solidFill>
                <a:srgbClr val="FFFF00"/>
              </a:solidFill>
              <a:latin typeface="Arial Bold" charset="0"/>
              <a:sym typeface="Arial Bold" charset="0"/>
            </a:endParaRP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u="sng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L’esame non viene eseguito con valori di glicemia </a:t>
            </a:r>
          </a:p>
          <a:p>
            <a:pPr marL="382588" algn="ctr" defTabSz="914400" eaLnBrk="1" hangingPunct="1">
              <a:buFont typeface="Arial" charset="0"/>
              <a:buNone/>
            </a:pPr>
            <a:r>
              <a:rPr lang="en-US" sz="2400" u="sng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&gt; 150 mg/dl</a:t>
            </a:r>
          </a:p>
        </p:txBody>
      </p:sp>
    </p:spTree>
    <p:extLst>
      <p:ext uri="{BB962C8B-B14F-4D97-AF65-F5344CB8AC3E}">
        <p14:creationId xmlns:p14="http://schemas.microsoft.com/office/powerpoint/2010/main" val="3929209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Rectangle 1"/>
          <p:cNvSpPr>
            <a:spLocks noGrp="1" noChangeArrowheads="1"/>
          </p:cNvSpPr>
          <p:nvPr>
            <p:ph type="title" idx="4294967295"/>
          </p:nvPr>
        </p:nvSpPr>
        <p:spPr/>
        <p:txBody>
          <a:bodyPr lIns="50800" tIns="50800" rIns="30479" bIns="50800"/>
          <a:lstStyle/>
          <a:p>
            <a:pPr marL="39688" defTabSz="914400" eaLnBrk="1" hangingPunct="1"/>
            <a:r>
              <a:rPr lang="en-US" sz="3200" smtClean="0">
                <a:solidFill>
                  <a:srgbClr val="FFFF00"/>
                </a:solidFill>
                <a:latin typeface="Arial Bold" charset="0"/>
                <a:sym typeface="Arial Bold" charset="0"/>
              </a:rPr>
              <a:t>“Standardized Uptake Value” (SUV)</a:t>
            </a:r>
          </a:p>
        </p:txBody>
      </p:sp>
      <p:sp>
        <p:nvSpPr>
          <p:cNvPr id="137219" name="Rectangle 2"/>
          <p:cNvSpPr>
            <a:spLocks noGrp="1" noChangeArrowheads="1"/>
          </p:cNvSpPr>
          <p:nvPr>
            <p:ph type="body" idx="4294967295"/>
          </p:nvPr>
        </p:nvSpPr>
        <p:spPr/>
        <p:txBody>
          <a:bodyPr lIns="50800" tIns="50800" rIns="30479" bIns="50800"/>
          <a:lstStyle/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E’ il metodo di analisi delle immagini PET/TC più usato in oncologia ed esprime il rapporto fra la quantità di FDG accumulata in una determinata regione e quella che sarebbe ipoteticamente presente in una regione di ugual volume, se il FDG fosse distribuito omogeneamente in tutto il corpo.</a:t>
            </a:r>
          </a:p>
          <a:p>
            <a:pPr marL="382588" algn="just" defTabSz="914400" eaLnBrk="1" hangingPunct="1">
              <a:buFont typeface="Arial" charset="0"/>
              <a:buNone/>
            </a:pPr>
            <a:endParaRPr lang="en-US" sz="2400" smtClean="0">
              <a:solidFill>
                <a:srgbClr val="FFFFFF"/>
              </a:solidFill>
              <a:latin typeface="Arial Bold" charset="0"/>
              <a:sym typeface="Arial Bold" charset="0"/>
            </a:endParaRPr>
          </a:p>
          <a:p>
            <a:pPr marL="382588" algn="just" defTabSz="914400" eaLnBrk="1" hangingPunct="1">
              <a:buFont typeface="Arial" charset="0"/>
              <a:buNone/>
            </a:pPr>
            <a:r>
              <a:rPr lang="en-US" sz="2400" smtClean="0">
                <a:solidFill>
                  <a:srgbClr val="FFFFFF"/>
                </a:solidFill>
                <a:latin typeface="Arial Bold" charset="0"/>
                <a:sym typeface="Arial Bold" charset="0"/>
              </a:rPr>
              <a:t>Pertanto, un valore di SUV &gt; 2,5 indica accumulo preferenziale in una determinata sede.</a:t>
            </a:r>
          </a:p>
        </p:txBody>
      </p:sp>
      <p:sp>
        <p:nvSpPr>
          <p:cNvPr id="137220" name="Rectangle 3"/>
          <p:cNvSpPr>
            <a:spLocks/>
          </p:cNvSpPr>
          <p:nvPr/>
        </p:nvSpPr>
        <p:spPr bwMode="auto">
          <a:xfrm>
            <a:off x="7510463" y="6245225"/>
            <a:ext cx="249237" cy="203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0" tIns="0" rIns="40639" bIns="0">
            <a:spAutoFit/>
          </a:bodyPr>
          <a:lstStyle/>
          <a:p>
            <a:pPr marL="39688" algn="ctr" defTabSz="914400"/>
            <a:r>
              <a:rPr lang="en-US" sz="1400">
                <a:sym typeface="Arial" charset="0"/>
              </a:rPr>
              <a:t>10</a:t>
            </a:r>
          </a:p>
        </p:txBody>
      </p:sp>
    </p:spTree>
    <p:extLst>
      <p:ext uri="{BB962C8B-B14F-4D97-AF65-F5344CB8AC3E}">
        <p14:creationId xmlns:p14="http://schemas.microsoft.com/office/powerpoint/2010/main" val="143414137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851</Words>
  <Application>Microsoft Office PowerPoint</Application>
  <PresentationFormat>Presentazione su schermo (4:3)</PresentationFormat>
  <Paragraphs>150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5" baseType="lpstr">
      <vt:lpstr>Tema di Office</vt:lpstr>
      <vt:lpstr>Presentazione standard di PowerPoint</vt:lpstr>
      <vt:lpstr>Il nodulo polmonare: valutazione PET/TC </vt:lpstr>
      <vt:lpstr>PET/TC nel nodulo singolo polmonare</vt:lpstr>
      <vt:lpstr>USO APPROPIATO DELLA FDG-PET/TC NEL CA. POLMONARE LINEE GUIDA DELLA REGIONE LOMBARDIA </vt:lpstr>
      <vt:lpstr>VTRACCIANTI PET IN ONCOLOGIA</vt:lpstr>
      <vt:lpstr>Presentazione standard di PowerPoint</vt:lpstr>
      <vt:lpstr>Presentazione standard di PowerPoint</vt:lpstr>
      <vt:lpstr>Preparazione del Paziente</vt:lpstr>
      <vt:lpstr>“Standardized Uptake Value” (SUV)</vt:lpstr>
      <vt:lpstr>Cause che limitano la sensibilità della FDG PET/TC </vt:lpstr>
      <vt:lpstr>Sensibilità e dimensioni NSP</vt:lpstr>
      <vt:lpstr>Dimensioni del nodulo</vt:lpstr>
      <vt:lpstr>Cause che limitano la sensibilità della FDG-PET/TC</vt:lpstr>
      <vt:lpstr>Sensibilità in  funzione della attività metabolica tumorale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Barbara Andreoli</dc:creator>
  <cp:lastModifiedBy>Barbara Andreoli</cp:lastModifiedBy>
  <cp:revision>1</cp:revision>
  <dcterms:created xsi:type="dcterms:W3CDTF">2013-10-24T07:40:54Z</dcterms:created>
  <dcterms:modified xsi:type="dcterms:W3CDTF">2013-10-24T07:41:28Z</dcterms:modified>
</cp:coreProperties>
</file>