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2" r:id="rId3"/>
    <p:sldMasterId id="2147483786" r:id="rId4"/>
    <p:sldMasterId id="2147483798" r:id="rId5"/>
    <p:sldMasterId id="2147483810" r:id="rId6"/>
    <p:sldMasterId id="2147483822" r:id="rId7"/>
    <p:sldMasterId id="2147483833" r:id="rId8"/>
    <p:sldMasterId id="2147483844" r:id="rId9"/>
    <p:sldMasterId id="2147483856" r:id="rId10"/>
    <p:sldMasterId id="2147483868" r:id="rId11"/>
    <p:sldMasterId id="2147483880" r:id="rId12"/>
  </p:sldMasterIdLst>
  <p:notesMasterIdLst>
    <p:notesMasterId r:id="rId86"/>
  </p:notesMasterIdLst>
  <p:sldIdLst>
    <p:sldId id="276" r:id="rId13"/>
    <p:sldId id="433" r:id="rId14"/>
    <p:sldId id="434" r:id="rId15"/>
    <p:sldId id="454" r:id="rId16"/>
    <p:sldId id="448" r:id="rId17"/>
    <p:sldId id="435" r:id="rId18"/>
    <p:sldId id="436" r:id="rId19"/>
    <p:sldId id="437" r:id="rId20"/>
    <p:sldId id="441" r:id="rId21"/>
    <p:sldId id="442" r:id="rId22"/>
    <p:sldId id="279" r:id="rId23"/>
    <p:sldId id="280" r:id="rId24"/>
    <p:sldId id="281" r:id="rId25"/>
    <p:sldId id="458" r:id="rId26"/>
    <p:sldId id="459" r:id="rId27"/>
    <p:sldId id="450" r:id="rId28"/>
    <p:sldId id="451" r:id="rId29"/>
    <p:sldId id="444" r:id="rId30"/>
    <p:sldId id="445" r:id="rId31"/>
    <p:sldId id="446" r:id="rId32"/>
    <p:sldId id="282" r:id="rId33"/>
    <p:sldId id="456" r:id="rId34"/>
    <p:sldId id="284" r:id="rId35"/>
    <p:sldId id="283" r:id="rId36"/>
    <p:sldId id="389" r:id="rId37"/>
    <p:sldId id="390" r:id="rId38"/>
    <p:sldId id="391" r:id="rId39"/>
    <p:sldId id="392" r:id="rId40"/>
    <p:sldId id="393" r:id="rId41"/>
    <p:sldId id="394" r:id="rId42"/>
    <p:sldId id="395" r:id="rId43"/>
    <p:sldId id="396" r:id="rId44"/>
    <p:sldId id="286" r:id="rId45"/>
    <p:sldId id="406"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38" r:id="rId68"/>
    <p:sldId id="439" r:id="rId69"/>
    <p:sldId id="432" r:id="rId70"/>
    <p:sldId id="397" r:id="rId71"/>
    <p:sldId id="398" r:id="rId72"/>
    <p:sldId id="399" r:id="rId73"/>
    <p:sldId id="400" r:id="rId74"/>
    <p:sldId id="401" r:id="rId75"/>
    <p:sldId id="402" r:id="rId76"/>
    <p:sldId id="403" r:id="rId77"/>
    <p:sldId id="404" r:id="rId78"/>
    <p:sldId id="405" r:id="rId79"/>
    <p:sldId id="429" r:id="rId80"/>
    <p:sldId id="430" r:id="rId81"/>
    <p:sldId id="431" r:id="rId82"/>
    <p:sldId id="377" r:id="rId83"/>
    <p:sldId id="378" r:id="rId84"/>
    <p:sldId id="385" r:id="rId8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tableStyles" Target="tableStyles.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dirty="0" smtClean="0">
              <a:latin typeface="Arial Narrow"/>
              <a:cs typeface="Arial Narrow"/>
            </a:rPr>
            <a:t>1</a:t>
          </a:r>
          <a:endParaRPr lang="it-IT" sz="4000" b="1" dirty="0">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dgm:spPr/>
      <dgm:t>
        <a:bodyPr/>
        <a:lstStyle/>
        <a:p>
          <a:r>
            <a:rPr lang="it-IT" b="1" dirty="0" smtClean="0">
              <a:latin typeface="Arial Narrow"/>
              <a:cs typeface="Arial Narrow"/>
            </a:rPr>
            <a:t>L’astenia è una condizione clinica varia, sia nella sua modalità di manifestazione, che nell’etiologia. Tra le possibili cause spesso siamo più sensibili all’ipotesi neoplastica, ma non dobbiamo trascurare altre possibili origini di astenia</a:t>
          </a:r>
          <a:endParaRPr lang="it-IT" b="1" dirty="0">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1BFDECB-B5AA-5B42-B0D9-5495E9F87448}">
      <dgm:prSet phldrT="[Testo]" custT="1"/>
      <dgm:spPr>
        <a:solidFill>
          <a:srgbClr val="00CCFF"/>
        </a:solidFill>
      </dgm:spPr>
      <dgm:t>
        <a:bodyPr/>
        <a:lstStyle/>
        <a:p>
          <a:r>
            <a:rPr lang="it-IT" sz="4000" b="1" dirty="0" smtClean="0">
              <a:latin typeface="Arial Narrow"/>
              <a:cs typeface="Arial Narrow"/>
            </a:rPr>
            <a:t>4</a:t>
          </a:r>
          <a:endParaRPr lang="it-IT" sz="4000" b="1" dirty="0">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dgm:spPr/>
      <dgm:t>
        <a:bodyPr/>
        <a:lstStyle/>
        <a:p>
          <a:r>
            <a:rPr lang="it-IT" b="1" dirty="0" smtClean="0">
              <a:latin typeface="Arial Narrow"/>
              <a:cs typeface="Arial Narrow"/>
            </a:rPr>
            <a:t>Non è più identificabile una sottopopolazione a rischio per HIV, ma in caso di sospetto clinico, vanno indagati eventuali comportamenti a rischio in tutta la popolazione</a:t>
          </a:r>
          <a:endParaRPr lang="it-IT" b="1" dirty="0">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3800E0CD-D18A-6B4E-B56D-EC77A674B61F}">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it-IT" b="1" dirty="0" smtClean="0">
              <a:latin typeface="Arial Narrow"/>
              <a:cs typeface="Arial Narrow"/>
            </a:rPr>
            <a:t> I </a:t>
          </a:r>
          <a:r>
            <a:rPr lang="it-IT" b="1" dirty="0" err="1" smtClean="0">
              <a:latin typeface="Arial Narrow"/>
              <a:cs typeface="Arial Narrow"/>
            </a:rPr>
            <a:t>Markers</a:t>
          </a:r>
          <a:r>
            <a:rPr lang="it-IT" b="1" dirty="0" smtClean="0">
              <a:latin typeface="Arial Narrow"/>
              <a:cs typeface="Arial Narrow"/>
            </a:rPr>
            <a:t> Tumorali, se usati correttamente, possono fornire importanti informazioni per valutare efficacia della terapia e il riconoscimento precoce delle recidive</a:t>
          </a:r>
          <a:r>
            <a:rPr lang="it-IT" dirty="0" smtClean="0">
              <a:latin typeface="Arial Narrow"/>
              <a:cs typeface="Arial Narrow"/>
            </a:rPr>
            <a:t> </a:t>
          </a: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F9413570-DB32-1B45-9A22-CA8B29443D25}">
      <dgm:prSet phldrT="[Testo]" custT="1"/>
      <dgm:spPr>
        <a:solidFill>
          <a:srgbClr val="00CCFF"/>
        </a:solidFill>
      </dgm:spPr>
      <dgm:t>
        <a:bodyPr/>
        <a:lstStyle/>
        <a:p>
          <a:r>
            <a:rPr lang="it-IT" sz="4000" b="1" dirty="0" smtClean="0">
              <a:latin typeface="Arial Narrow"/>
              <a:cs typeface="Arial Narrow"/>
            </a:rPr>
            <a:t>3</a:t>
          </a:r>
          <a:endParaRPr lang="it-IT" sz="4000" b="1" dirty="0">
            <a:latin typeface="Arial Narrow"/>
            <a:cs typeface="Arial Narrow"/>
          </a:endParaRPr>
        </a:p>
      </dgm:t>
    </dgm:pt>
    <dgm:pt modelId="{50B562BA-952C-0147-A589-C9E4F5D4CB60}" type="parTrans" cxnId="{82FD1096-7268-9F43-B909-1A76BC13D657}">
      <dgm:prSet/>
      <dgm:spPr/>
      <dgm:t>
        <a:bodyPr/>
        <a:lstStyle/>
        <a:p>
          <a:endParaRPr lang="it-IT"/>
        </a:p>
      </dgm:t>
    </dgm:pt>
    <dgm:pt modelId="{963AB2A7-CA36-5E48-9D33-16ABADF7E708}" type="sibTrans" cxnId="{82FD1096-7268-9F43-B909-1A76BC13D657}">
      <dgm:prSet/>
      <dgm:spPr/>
      <dgm:t>
        <a:bodyPr/>
        <a:lstStyle/>
        <a:p>
          <a:endParaRPr lang="it-IT"/>
        </a:p>
      </dgm:t>
    </dgm:pt>
    <dgm:pt modelId="{BE5476EB-597E-8D4A-BFDD-06574EBEAD81}">
      <dgm:prSet/>
      <dgm:spPr/>
      <dgm:t>
        <a:bodyPr/>
        <a:lstStyle/>
        <a:p>
          <a:r>
            <a:rPr lang="it-IT" b="1" dirty="0" smtClean="0">
              <a:latin typeface="Arial Narrow"/>
              <a:cs typeface="Arial Narrow"/>
            </a:rPr>
            <a:t>I </a:t>
          </a:r>
          <a:r>
            <a:rPr lang="it-IT" b="1" dirty="0" err="1" smtClean="0">
              <a:latin typeface="Arial Narrow"/>
              <a:cs typeface="Arial Narrow"/>
            </a:rPr>
            <a:t>Markers</a:t>
          </a:r>
          <a:r>
            <a:rPr lang="it-IT" b="1" dirty="0" smtClean="0">
              <a:latin typeface="Arial Narrow"/>
              <a:cs typeface="Arial Narrow"/>
            </a:rPr>
            <a:t> Tumorali, per le loro caratteristiche intrinseche di scarsa sensibilità e specificità, NON devono essere utilizzati per una diagnosi di screening delle patologie neoplastiche</a:t>
          </a:r>
          <a:endParaRPr lang="it-IT" b="1" dirty="0">
            <a:latin typeface="Arial Narrow"/>
            <a:cs typeface="Arial Narrow"/>
          </a:endParaRPr>
        </a:p>
      </dgm:t>
    </dgm:pt>
    <dgm:pt modelId="{DBD8F366-6792-9445-9ED4-A485B992A58F}" type="parTrans" cxnId="{345E1405-61FA-E447-9CF8-986999EF4DC5}">
      <dgm:prSet/>
      <dgm:spPr/>
      <dgm:t>
        <a:bodyPr/>
        <a:lstStyle/>
        <a:p>
          <a:endParaRPr lang="it-IT"/>
        </a:p>
      </dgm:t>
    </dgm:pt>
    <dgm:pt modelId="{5E6AB347-5C4C-2E4B-9768-6B672A5ACBD1}" type="sibTrans" cxnId="{345E1405-61FA-E447-9CF8-986999EF4DC5}">
      <dgm:prSet/>
      <dgm:spPr/>
      <dgm:t>
        <a:bodyPr/>
        <a:lstStyle/>
        <a:p>
          <a:endParaRPr lang="it-IT"/>
        </a:p>
      </dgm:t>
    </dgm:pt>
    <dgm:pt modelId="{27F7E3F7-462E-0044-A4BD-648C303B9D5B}">
      <dgm:prSet phldrT="[Testo]" custT="1"/>
      <dgm:spPr>
        <a:solidFill>
          <a:srgbClr val="00CCFF"/>
        </a:solidFill>
      </dgm:spPr>
      <dgm:t>
        <a:bodyPr/>
        <a:lstStyle/>
        <a:p>
          <a:r>
            <a:rPr lang="it-IT" sz="4000" b="1" dirty="0" smtClean="0">
              <a:latin typeface="Arial Narrow"/>
              <a:cs typeface="Arial Narrow"/>
            </a:rPr>
            <a:t>2</a:t>
          </a:r>
          <a:endParaRPr lang="it-IT" sz="4000" b="1" dirty="0">
            <a:latin typeface="Arial Narrow"/>
            <a:cs typeface="Arial Narrow"/>
          </a:endParaRPr>
        </a:p>
      </dgm:t>
    </dgm:pt>
    <dgm:pt modelId="{33663945-062B-FD4F-A296-59471C3F4197}" type="parTrans" cxnId="{C02D7309-D7DE-6142-AC70-FD7D07615B28}">
      <dgm:prSet/>
      <dgm:spPr/>
      <dgm:t>
        <a:bodyPr/>
        <a:lstStyle/>
        <a:p>
          <a:endParaRPr lang="it-IT"/>
        </a:p>
      </dgm:t>
    </dgm:pt>
    <dgm:pt modelId="{035BC956-37AB-4F43-95BE-61E102834F2C}" type="sibTrans" cxnId="{C02D7309-D7DE-6142-AC70-FD7D07615B28}">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4">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4">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5FCBC6E7-0F9B-E942-89F6-B71CFB4DD3F4}" type="pres">
      <dgm:prSet presAssocID="{27F7E3F7-462E-0044-A4BD-648C303B9D5B}" presName="composite" presStyleCnt="0"/>
      <dgm:spPr/>
    </dgm:pt>
    <dgm:pt modelId="{4A056282-9EDA-7D4F-8BC0-5F390C40F4A2}" type="pres">
      <dgm:prSet presAssocID="{27F7E3F7-462E-0044-A4BD-648C303B9D5B}" presName="parentText" presStyleLbl="alignNode1" presStyleIdx="1" presStyleCnt="4">
        <dgm:presLayoutVars>
          <dgm:chMax val="1"/>
          <dgm:bulletEnabled val="1"/>
        </dgm:presLayoutVars>
      </dgm:prSet>
      <dgm:spPr/>
      <dgm:t>
        <a:bodyPr/>
        <a:lstStyle/>
        <a:p>
          <a:endParaRPr lang="it-IT"/>
        </a:p>
      </dgm:t>
    </dgm:pt>
    <dgm:pt modelId="{9552CF6B-B9C0-D54B-A2E7-ADC48274B183}" type="pres">
      <dgm:prSet presAssocID="{27F7E3F7-462E-0044-A4BD-648C303B9D5B}" presName="descendantText" presStyleLbl="alignAcc1" presStyleIdx="1" presStyleCnt="4">
        <dgm:presLayoutVars>
          <dgm:bulletEnabled val="1"/>
        </dgm:presLayoutVars>
      </dgm:prSet>
      <dgm:spPr/>
      <dgm:t>
        <a:bodyPr/>
        <a:lstStyle/>
        <a:p>
          <a:endParaRPr lang="it-IT"/>
        </a:p>
      </dgm:t>
    </dgm:pt>
    <dgm:pt modelId="{1EEBA3A7-A87A-2443-BA33-37C0448DE35D}" type="pres">
      <dgm:prSet presAssocID="{035BC956-37AB-4F43-95BE-61E102834F2C}" presName="sp" presStyleCnt="0"/>
      <dgm:spPr/>
    </dgm:pt>
    <dgm:pt modelId="{4184DB60-AE6F-9F47-A948-5C43243063FB}" type="pres">
      <dgm:prSet presAssocID="{F9413570-DB32-1B45-9A22-CA8B29443D25}" presName="composite" presStyleCnt="0"/>
      <dgm:spPr/>
    </dgm:pt>
    <dgm:pt modelId="{30AC3C0B-516D-1643-BEBD-02D6DFD991AA}" type="pres">
      <dgm:prSet presAssocID="{F9413570-DB32-1B45-9A22-CA8B29443D25}" presName="parentText" presStyleLbl="alignNode1" presStyleIdx="2" presStyleCnt="4">
        <dgm:presLayoutVars>
          <dgm:chMax val="1"/>
          <dgm:bulletEnabled val="1"/>
        </dgm:presLayoutVars>
      </dgm:prSet>
      <dgm:spPr/>
      <dgm:t>
        <a:bodyPr/>
        <a:lstStyle/>
        <a:p>
          <a:endParaRPr lang="it-IT"/>
        </a:p>
      </dgm:t>
    </dgm:pt>
    <dgm:pt modelId="{C751E40F-0957-E848-9DF7-9FE1A6971CD6}" type="pres">
      <dgm:prSet presAssocID="{F9413570-DB32-1B45-9A22-CA8B29443D25}" presName="descendantText" presStyleLbl="alignAcc1" presStyleIdx="2" presStyleCnt="4">
        <dgm:presLayoutVars>
          <dgm:bulletEnabled val="1"/>
        </dgm:presLayoutVars>
      </dgm:prSet>
      <dgm:spPr/>
      <dgm:t>
        <a:bodyPr/>
        <a:lstStyle/>
        <a:p>
          <a:endParaRPr lang="it-IT"/>
        </a:p>
      </dgm:t>
    </dgm:pt>
    <dgm:pt modelId="{CDEF8557-FD80-944B-AE4F-34681BA6B66E}" type="pres">
      <dgm:prSet presAssocID="{963AB2A7-CA36-5E48-9D33-16ABADF7E708}"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4">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4">
        <dgm:presLayoutVars>
          <dgm:bulletEnabled val="1"/>
        </dgm:presLayoutVars>
      </dgm:prSet>
      <dgm:spPr/>
      <dgm:t>
        <a:bodyPr/>
        <a:lstStyle/>
        <a:p>
          <a:endParaRPr lang="it-IT"/>
        </a:p>
      </dgm:t>
    </dgm:pt>
  </dgm:ptLst>
  <dgm:cxnLst>
    <dgm:cxn modelId="{D0416D1D-66BB-574B-9376-1CD968B95357}" srcId="{FE7C479A-06AC-4B44-BD18-E837F19107A3}" destId="{CC0C5F87-9E09-F44A-9FE4-783D1ECA91D7}" srcOrd="0" destOrd="0" parTransId="{5AE4371E-F69B-564C-BAFF-71315C623A70}" sibTransId="{6217A77C-1E88-E445-9061-2D3F90FB172F}"/>
    <dgm:cxn modelId="{36766848-3FEA-4B78-A35F-8903D414C76A}" type="presOf" srcId="{54635D34-9A8F-3040-A6D1-AC1310742952}" destId="{927D0E4D-3F6D-644B-A84D-6BDF82C790D4}" srcOrd="0" destOrd="0" presId="urn:microsoft.com/office/officeart/2005/8/layout/chevron2"/>
    <dgm:cxn modelId="{26E6CE7A-2BFB-4258-A2E1-C08CC530529B}" type="presOf" srcId="{E1BFDECB-B5AA-5B42-B0D9-5495E9F87448}" destId="{F5DAF114-CBF2-6C42-A815-A4131FDC3DFB}" srcOrd="0" destOrd="0" presId="urn:microsoft.com/office/officeart/2005/8/layout/chevron2"/>
    <dgm:cxn modelId="{3E6BA6E5-3486-46C5-B3D6-506A257FA488}" type="presOf" srcId="{FE7C479A-06AC-4B44-BD18-E837F19107A3}" destId="{8CC556F1-3902-064D-9B1D-7826AE877ED2}" srcOrd="0" destOrd="0" presId="urn:microsoft.com/office/officeart/2005/8/layout/chevron2"/>
    <dgm:cxn modelId="{4E432F29-0533-4CBA-AD6B-EB421FCBD1F0}" type="presOf" srcId="{F9413570-DB32-1B45-9A22-CA8B29443D25}" destId="{30AC3C0B-516D-1643-BEBD-02D6DFD991AA}" srcOrd="0" destOrd="0" presId="urn:microsoft.com/office/officeart/2005/8/layout/chevron2"/>
    <dgm:cxn modelId="{C6C38EC6-60CA-5247-A175-C463902844C5}" srcId="{E1BFDECB-B5AA-5B42-B0D9-5495E9F87448}" destId="{54635D34-9A8F-3040-A6D1-AC1310742952}" srcOrd="0" destOrd="0" parTransId="{09FDE4ED-3A38-C546-9408-A77230F9596C}" sibTransId="{B8436067-74AD-6E47-BB72-F72B6D770B21}"/>
    <dgm:cxn modelId="{82FD1096-7268-9F43-B909-1A76BC13D657}" srcId="{FE7C479A-06AC-4B44-BD18-E837F19107A3}" destId="{F9413570-DB32-1B45-9A22-CA8B29443D25}" srcOrd="2" destOrd="0" parTransId="{50B562BA-952C-0147-A589-C9E4F5D4CB60}" sibTransId="{963AB2A7-CA36-5E48-9D33-16ABADF7E708}"/>
    <dgm:cxn modelId="{5CBAE033-793C-4A11-863F-CB0F811F820A}" type="presOf" srcId="{922FFC4C-6A2D-9A44-804C-E2E5705726AC}" destId="{350713BD-B27B-E948-80D9-169A97BCC1EF}" srcOrd="0" destOrd="0" presId="urn:microsoft.com/office/officeart/2005/8/layout/chevron2"/>
    <dgm:cxn modelId="{C3E5DE44-5C46-4C75-80D8-7F31ECC67A03}" type="presOf" srcId="{3800E0CD-D18A-6B4E-B56D-EC77A674B61F}" destId="{C751E40F-0957-E848-9DF7-9FE1A6971CD6}" srcOrd="0" destOrd="0" presId="urn:microsoft.com/office/officeart/2005/8/layout/chevron2"/>
    <dgm:cxn modelId="{D67DBBE3-880E-4F99-AA96-2CE89D8A3C8D}" type="presOf" srcId="{BE5476EB-597E-8D4A-BFDD-06574EBEAD81}" destId="{9552CF6B-B9C0-D54B-A2E7-ADC48274B183}" srcOrd="0" destOrd="0" presId="urn:microsoft.com/office/officeart/2005/8/layout/chevron2"/>
    <dgm:cxn modelId="{345E1405-61FA-E447-9CF8-986999EF4DC5}" srcId="{27F7E3F7-462E-0044-A4BD-648C303B9D5B}" destId="{BE5476EB-597E-8D4A-BFDD-06574EBEAD81}" srcOrd="0" destOrd="0" parTransId="{DBD8F366-6792-9445-9ED4-A485B992A58F}" sibTransId="{5E6AB347-5C4C-2E4B-9768-6B672A5ACBD1}"/>
    <dgm:cxn modelId="{B30F4F76-CC32-4FC9-994D-70ABECD1C1A7}" type="presOf" srcId="{CC0C5F87-9E09-F44A-9FE4-783D1ECA91D7}" destId="{A33AEACA-D2B7-DD4F-BC66-D0A9C74BB356}" srcOrd="0" destOrd="0" presId="urn:microsoft.com/office/officeart/2005/8/layout/chevron2"/>
    <dgm:cxn modelId="{B7815F8B-CE6B-C44D-8726-F52F027A438E}" srcId="{F9413570-DB32-1B45-9A22-CA8B29443D25}" destId="{3800E0CD-D18A-6B4E-B56D-EC77A674B61F}" srcOrd="0" destOrd="0" parTransId="{3C83A840-A429-9140-B6C5-2BD15E5E8C13}" sibTransId="{FC492137-1D8A-4246-AB17-ADD4450B27EF}"/>
    <dgm:cxn modelId="{13BAB499-A50D-9C40-AB94-AD730CC81BD5}" srcId="{CC0C5F87-9E09-F44A-9FE4-783D1ECA91D7}" destId="{922FFC4C-6A2D-9A44-804C-E2E5705726AC}" srcOrd="0" destOrd="0" parTransId="{55DC8128-38AE-BC44-AC35-37559B973E1D}" sibTransId="{21D3D581-FD1B-2448-BE08-269F939AE281}"/>
    <dgm:cxn modelId="{E3E29C23-F7FE-B04A-9F92-CDD6D07A19FC}" srcId="{FE7C479A-06AC-4B44-BD18-E837F19107A3}" destId="{E1BFDECB-B5AA-5B42-B0D9-5495E9F87448}" srcOrd="3" destOrd="0" parTransId="{D18C085B-0903-4640-A7E2-CFCC7CEAF310}" sibTransId="{B5FBAB14-709E-6046-8227-C5EBEFE144DF}"/>
    <dgm:cxn modelId="{A0285247-6951-4671-9A69-92882CC6C16A}" type="presOf" srcId="{27F7E3F7-462E-0044-A4BD-648C303B9D5B}" destId="{4A056282-9EDA-7D4F-8BC0-5F390C40F4A2}" srcOrd="0" destOrd="0" presId="urn:microsoft.com/office/officeart/2005/8/layout/chevron2"/>
    <dgm:cxn modelId="{C02D7309-D7DE-6142-AC70-FD7D07615B28}" srcId="{FE7C479A-06AC-4B44-BD18-E837F19107A3}" destId="{27F7E3F7-462E-0044-A4BD-648C303B9D5B}" srcOrd="1" destOrd="0" parTransId="{33663945-062B-FD4F-A296-59471C3F4197}" sibTransId="{035BC956-37AB-4F43-95BE-61E102834F2C}"/>
    <dgm:cxn modelId="{24231809-141B-403D-8987-867D9C766224}" type="presParOf" srcId="{8CC556F1-3902-064D-9B1D-7826AE877ED2}" destId="{E3E038D3-8E18-EA42-AF72-11DD7CD67EA8}" srcOrd="0" destOrd="0" presId="urn:microsoft.com/office/officeart/2005/8/layout/chevron2"/>
    <dgm:cxn modelId="{40891EA8-AF2B-4D5C-A821-F5416BB68367}" type="presParOf" srcId="{E3E038D3-8E18-EA42-AF72-11DD7CD67EA8}" destId="{A33AEACA-D2B7-DD4F-BC66-D0A9C74BB356}" srcOrd="0" destOrd="0" presId="urn:microsoft.com/office/officeart/2005/8/layout/chevron2"/>
    <dgm:cxn modelId="{E8909C89-AFE5-480F-81C3-61CDD9C0D178}" type="presParOf" srcId="{E3E038D3-8E18-EA42-AF72-11DD7CD67EA8}" destId="{350713BD-B27B-E948-80D9-169A97BCC1EF}" srcOrd="1" destOrd="0" presId="urn:microsoft.com/office/officeart/2005/8/layout/chevron2"/>
    <dgm:cxn modelId="{B1B22E36-DCDB-4B7F-A0A5-A792FF11862A}" type="presParOf" srcId="{8CC556F1-3902-064D-9B1D-7826AE877ED2}" destId="{915AC809-38F8-0E4E-BD3E-2767400BDDE8}" srcOrd="1" destOrd="0" presId="urn:microsoft.com/office/officeart/2005/8/layout/chevron2"/>
    <dgm:cxn modelId="{75D1DC93-04AD-4D17-8BDB-5038085A2CC1}" type="presParOf" srcId="{8CC556F1-3902-064D-9B1D-7826AE877ED2}" destId="{5FCBC6E7-0F9B-E942-89F6-B71CFB4DD3F4}" srcOrd="2" destOrd="0" presId="urn:microsoft.com/office/officeart/2005/8/layout/chevron2"/>
    <dgm:cxn modelId="{2747BA93-0C91-421A-A0C1-209C2721054A}" type="presParOf" srcId="{5FCBC6E7-0F9B-E942-89F6-B71CFB4DD3F4}" destId="{4A056282-9EDA-7D4F-8BC0-5F390C40F4A2}" srcOrd="0" destOrd="0" presId="urn:microsoft.com/office/officeart/2005/8/layout/chevron2"/>
    <dgm:cxn modelId="{B130FF1E-F629-4933-9B9F-54B77436C52C}" type="presParOf" srcId="{5FCBC6E7-0F9B-E942-89F6-B71CFB4DD3F4}" destId="{9552CF6B-B9C0-D54B-A2E7-ADC48274B183}" srcOrd="1" destOrd="0" presId="urn:microsoft.com/office/officeart/2005/8/layout/chevron2"/>
    <dgm:cxn modelId="{49C67A81-F7D1-4DF7-9624-09F879624147}" type="presParOf" srcId="{8CC556F1-3902-064D-9B1D-7826AE877ED2}" destId="{1EEBA3A7-A87A-2443-BA33-37C0448DE35D}" srcOrd="3" destOrd="0" presId="urn:microsoft.com/office/officeart/2005/8/layout/chevron2"/>
    <dgm:cxn modelId="{B6222C4E-E61A-4289-B183-EDF9E0A31490}" type="presParOf" srcId="{8CC556F1-3902-064D-9B1D-7826AE877ED2}" destId="{4184DB60-AE6F-9F47-A948-5C43243063FB}" srcOrd="4" destOrd="0" presId="urn:microsoft.com/office/officeart/2005/8/layout/chevron2"/>
    <dgm:cxn modelId="{0B45BB37-EFAE-4381-9576-8BD68C665A76}" type="presParOf" srcId="{4184DB60-AE6F-9F47-A948-5C43243063FB}" destId="{30AC3C0B-516D-1643-BEBD-02D6DFD991AA}" srcOrd="0" destOrd="0" presId="urn:microsoft.com/office/officeart/2005/8/layout/chevron2"/>
    <dgm:cxn modelId="{AA065617-596E-4ABA-8E50-2152F9333E49}" type="presParOf" srcId="{4184DB60-AE6F-9F47-A948-5C43243063FB}" destId="{C751E40F-0957-E848-9DF7-9FE1A6971CD6}" srcOrd="1" destOrd="0" presId="urn:microsoft.com/office/officeart/2005/8/layout/chevron2"/>
    <dgm:cxn modelId="{77E1FC35-7568-4566-B24C-B702E78EEC6E}" type="presParOf" srcId="{8CC556F1-3902-064D-9B1D-7826AE877ED2}" destId="{CDEF8557-FD80-944B-AE4F-34681BA6B66E}" srcOrd="5" destOrd="0" presId="urn:microsoft.com/office/officeart/2005/8/layout/chevron2"/>
    <dgm:cxn modelId="{110E74D9-F00D-40C1-ADFA-473630C93A88}" type="presParOf" srcId="{8CC556F1-3902-064D-9B1D-7826AE877ED2}" destId="{1979A3C7-6B83-AE48-AD16-A7BE9B28A234}" srcOrd="6" destOrd="0" presId="urn:microsoft.com/office/officeart/2005/8/layout/chevron2"/>
    <dgm:cxn modelId="{9801F01C-E66E-407E-85ED-FA7A92BD015F}" type="presParOf" srcId="{1979A3C7-6B83-AE48-AD16-A7BE9B28A234}" destId="{F5DAF114-CBF2-6C42-A815-A4131FDC3DFB}" srcOrd="0" destOrd="0" presId="urn:microsoft.com/office/officeart/2005/8/layout/chevron2"/>
    <dgm:cxn modelId="{89592408-5E46-40E7-9DE0-DB4672A78F7A}" type="presParOf" srcId="{1979A3C7-6B83-AE48-AD16-A7BE9B28A234}" destId="{927D0E4D-3F6D-644B-A84D-6BDF82C790D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AEACA-D2B7-DD4F-BC66-D0A9C74BB356}">
      <dsp:nvSpPr>
        <dsp:cNvPr id="0" name=""/>
        <dsp:cNvSpPr/>
      </dsp:nvSpPr>
      <dsp:spPr>
        <a:xfrm rot="5400000">
          <a:off x="-220689" y="226493"/>
          <a:ext cx="1471263" cy="1029884"/>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1</a:t>
          </a:r>
          <a:endParaRPr lang="it-IT" sz="4000" b="1" kern="1200" dirty="0">
            <a:latin typeface="Arial Narrow"/>
            <a:cs typeface="Arial Narrow"/>
          </a:endParaRPr>
        </a:p>
      </dsp:txBody>
      <dsp:txXfrm rot="5400000">
        <a:off x="-220689" y="226493"/>
        <a:ext cx="1471263" cy="1029884"/>
      </dsp:txXfrm>
    </dsp:sp>
    <dsp:sp modelId="{350713BD-B27B-E948-80D9-169A97BCC1EF}">
      <dsp:nvSpPr>
        <dsp:cNvPr id="0" name=""/>
        <dsp:cNvSpPr/>
      </dsp:nvSpPr>
      <dsp:spPr>
        <a:xfrm rot="5400000">
          <a:off x="4608530" y="-3572841"/>
          <a:ext cx="956824" cy="811411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t-IT" sz="1900" b="1" kern="1200" dirty="0" smtClean="0">
              <a:latin typeface="Arial Narrow"/>
              <a:cs typeface="Arial Narrow"/>
            </a:rPr>
            <a:t>L’astenia è una condizione clinica varia, sia nella sua modalità di manifestazione, che nell’etiologia. Tra le possibili cause spesso siamo più sensibili all’ipotesi neoplastica, ma non dobbiamo trascurare altre possibili origini di astenia</a:t>
          </a:r>
          <a:endParaRPr lang="it-IT" sz="1900" b="1" kern="1200" dirty="0">
            <a:latin typeface="Arial Narrow"/>
            <a:cs typeface="Arial Narrow"/>
          </a:endParaRPr>
        </a:p>
      </dsp:txBody>
      <dsp:txXfrm rot="5400000">
        <a:off x="4608530" y="-3572841"/>
        <a:ext cx="956824" cy="8114115"/>
      </dsp:txXfrm>
    </dsp:sp>
    <dsp:sp modelId="{4A056282-9EDA-7D4F-8BC0-5F390C40F4A2}">
      <dsp:nvSpPr>
        <dsp:cNvPr id="0" name=""/>
        <dsp:cNvSpPr/>
      </dsp:nvSpPr>
      <dsp:spPr>
        <a:xfrm rot="5400000">
          <a:off x="-220689" y="1553515"/>
          <a:ext cx="1471263" cy="1029884"/>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2</a:t>
          </a:r>
          <a:endParaRPr lang="it-IT" sz="4000" b="1" kern="1200" dirty="0">
            <a:latin typeface="Arial Narrow"/>
            <a:cs typeface="Arial Narrow"/>
          </a:endParaRPr>
        </a:p>
      </dsp:txBody>
      <dsp:txXfrm rot="5400000">
        <a:off x="-220689" y="1553515"/>
        <a:ext cx="1471263" cy="1029884"/>
      </dsp:txXfrm>
    </dsp:sp>
    <dsp:sp modelId="{9552CF6B-B9C0-D54B-A2E7-ADC48274B183}">
      <dsp:nvSpPr>
        <dsp:cNvPr id="0" name=""/>
        <dsp:cNvSpPr/>
      </dsp:nvSpPr>
      <dsp:spPr>
        <a:xfrm rot="5400000">
          <a:off x="4608781" y="-2246071"/>
          <a:ext cx="956321" cy="811411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t-IT" sz="1900" b="1" kern="1200" dirty="0" smtClean="0">
              <a:latin typeface="Arial Narrow"/>
              <a:cs typeface="Arial Narrow"/>
            </a:rPr>
            <a:t>I </a:t>
          </a:r>
          <a:r>
            <a:rPr lang="it-IT" sz="1900" b="1" kern="1200" dirty="0" err="1" smtClean="0">
              <a:latin typeface="Arial Narrow"/>
              <a:cs typeface="Arial Narrow"/>
            </a:rPr>
            <a:t>Markers</a:t>
          </a:r>
          <a:r>
            <a:rPr lang="it-IT" sz="1900" b="1" kern="1200" dirty="0" smtClean="0">
              <a:latin typeface="Arial Narrow"/>
              <a:cs typeface="Arial Narrow"/>
            </a:rPr>
            <a:t> Tumorali, per le loro caratteristiche intrinseche di scarsa sensibilità e specificità, NON devono essere utilizzati per una diagnosi di screening delle patologie neoplastiche</a:t>
          </a:r>
          <a:endParaRPr lang="it-IT" sz="1900" b="1" kern="1200" dirty="0">
            <a:latin typeface="Arial Narrow"/>
            <a:cs typeface="Arial Narrow"/>
          </a:endParaRPr>
        </a:p>
      </dsp:txBody>
      <dsp:txXfrm rot="5400000">
        <a:off x="4608781" y="-2246071"/>
        <a:ext cx="956321" cy="8114115"/>
      </dsp:txXfrm>
    </dsp:sp>
    <dsp:sp modelId="{30AC3C0B-516D-1643-BEBD-02D6DFD991AA}">
      <dsp:nvSpPr>
        <dsp:cNvPr id="0" name=""/>
        <dsp:cNvSpPr/>
      </dsp:nvSpPr>
      <dsp:spPr>
        <a:xfrm rot="5400000">
          <a:off x="-220689" y="2880537"/>
          <a:ext cx="1471263" cy="1029884"/>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3</a:t>
          </a:r>
          <a:endParaRPr lang="it-IT" sz="4000" b="1" kern="1200" dirty="0">
            <a:latin typeface="Arial Narrow"/>
            <a:cs typeface="Arial Narrow"/>
          </a:endParaRPr>
        </a:p>
      </dsp:txBody>
      <dsp:txXfrm rot="5400000">
        <a:off x="-220689" y="2880537"/>
        <a:ext cx="1471263" cy="1029884"/>
      </dsp:txXfrm>
    </dsp:sp>
    <dsp:sp modelId="{C751E40F-0957-E848-9DF7-9FE1A6971CD6}">
      <dsp:nvSpPr>
        <dsp:cNvPr id="0" name=""/>
        <dsp:cNvSpPr/>
      </dsp:nvSpPr>
      <dsp:spPr>
        <a:xfrm rot="5400000">
          <a:off x="4608781" y="-919048"/>
          <a:ext cx="956321" cy="811411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it-IT" sz="1900" b="1" kern="1200" dirty="0" smtClean="0">
              <a:latin typeface="Arial Narrow"/>
              <a:cs typeface="Arial Narrow"/>
            </a:rPr>
            <a:t> I </a:t>
          </a:r>
          <a:r>
            <a:rPr lang="it-IT" sz="1900" b="1" kern="1200" dirty="0" err="1" smtClean="0">
              <a:latin typeface="Arial Narrow"/>
              <a:cs typeface="Arial Narrow"/>
            </a:rPr>
            <a:t>Markers</a:t>
          </a:r>
          <a:r>
            <a:rPr lang="it-IT" sz="1900" b="1" kern="1200" dirty="0" smtClean="0">
              <a:latin typeface="Arial Narrow"/>
              <a:cs typeface="Arial Narrow"/>
            </a:rPr>
            <a:t> Tumorali, se usati correttamente, possono fornire importanti informazioni per valutare efficacia della terapia e il riconoscimento precoce delle recidive</a:t>
          </a:r>
          <a:r>
            <a:rPr lang="it-IT" sz="1900" kern="1200" dirty="0" smtClean="0">
              <a:latin typeface="Arial Narrow"/>
              <a:cs typeface="Arial Narrow"/>
            </a:rPr>
            <a:t> </a:t>
          </a:r>
        </a:p>
      </dsp:txBody>
      <dsp:txXfrm rot="5400000">
        <a:off x="4608781" y="-919048"/>
        <a:ext cx="956321" cy="8114115"/>
      </dsp:txXfrm>
    </dsp:sp>
    <dsp:sp modelId="{F5DAF114-CBF2-6C42-A815-A4131FDC3DFB}">
      <dsp:nvSpPr>
        <dsp:cNvPr id="0" name=""/>
        <dsp:cNvSpPr/>
      </dsp:nvSpPr>
      <dsp:spPr>
        <a:xfrm rot="5400000">
          <a:off x="-220689" y="4207560"/>
          <a:ext cx="1471263" cy="1029884"/>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4</a:t>
          </a:r>
          <a:endParaRPr lang="it-IT" sz="4000" b="1" kern="1200" dirty="0">
            <a:latin typeface="Arial Narrow"/>
            <a:cs typeface="Arial Narrow"/>
          </a:endParaRPr>
        </a:p>
      </dsp:txBody>
      <dsp:txXfrm rot="5400000">
        <a:off x="-220689" y="4207560"/>
        <a:ext cx="1471263" cy="1029884"/>
      </dsp:txXfrm>
    </dsp:sp>
    <dsp:sp modelId="{927D0E4D-3F6D-644B-A84D-6BDF82C790D4}">
      <dsp:nvSpPr>
        <dsp:cNvPr id="0" name=""/>
        <dsp:cNvSpPr/>
      </dsp:nvSpPr>
      <dsp:spPr>
        <a:xfrm rot="5400000">
          <a:off x="4608781" y="407973"/>
          <a:ext cx="956321" cy="811411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t-IT" sz="1900" b="1" kern="1200" dirty="0" smtClean="0">
              <a:latin typeface="Arial Narrow"/>
              <a:cs typeface="Arial Narrow"/>
            </a:rPr>
            <a:t>Non è più identificabile una sottopopolazione a rischio per HIV, ma in caso di sospetto clinico, vanno indagati eventuali comportamenti a rischio in tutta la popolazione</a:t>
          </a:r>
          <a:endParaRPr lang="it-IT" sz="1900" b="1" kern="1200" dirty="0">
            <a:latin typeface="Arial Narrow"/>
            <a:cs typeface="Arial Narrow"/>
          </a:endParaRPr>
        </a:p>
      </dsp:txBody>
      <dsp:txXfrm rot="5400000">
        <a:off x="4608781" y="407973"/>
        <a:ext cx="956321" cy="81141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F3FCF-0F1E-491F-BA1A-1D321BC387D9}" type="datetimeFigureOut">
              <a:rPr lang="it-IT" smtClean="0"/>
              <a:pPr/>
              <a:t>14/09/2014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92D57-FFE8-4626-9A9F-A985DF0D3FF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egnaposto immagine diapositiva 1"/>
          <p:cNvSpPr>
            <a:spLocks noGrp="1" noRot="1" noChangeAspect="1"/>
          </p:cNvSpPr>
          <p:nvPr>
            <p:ph type="sldImg"/>
          </p:nvPr>
        </p:nvSpPr>
        <p:spPr bwMode="auto">
          <a:solidFill>
            <a:srgbClr val="CFE7F5"/>
          </a:solidFill>
          <a:ln w="25400">
            <a:solidFill>
              <a:srgbClr val="808080"/>
            </a:solidFill>
            <a:miter lim="800000"/>
            <a:headEnd/>
            <a:tailEnd/>
          </a:ln>
        </p:spPr>
      </p:sp>
      <p:sp>
        <p:nvSpPr>
          <p:cNvPr id="113666" name="Segnaposto note 2"/>
          <p:cNvSpPr>
            <a:spLocks noGrp="1"/>
          </p:cNvSpPr>
          <p:nvPr>
            <p:ph type="body" sz="quarter" idx="1"/>
          </p:nvPr>
        </p:nvSpPr>
        <p:spPr bwMode="auto">
          <a:xfrm>
            <a:off x="685800" y="4343400"/>
            <a:ext cx="5486400" cy="4037013"/>
          </a:xfrm>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buClr>
                <a:srgbClr val="4F81BD"/>
              </a:buClr>
              <a:defRPr/>
            </a:pPr>
            <a:fld id="{E087D3A2-0BCC-41F4-8551-4E3D1C457FA0}" type="slidenum">
              <a:rPr lang="it-IT" sz="1200">
                <a:solidFill>
                  <a:srgbClr val="800080"/>
                </a:solidFill>
                <a:cs typeface="Arial" charset="0"/>
              </a:rPr>
              <a:pPr algn="r" fontAlgn="base">
                <a:spcBef>
                  <a:spcPct val="0"/>
                </a:spcBef>
                <a:spcAft>
                  <a:spcPct val="0"/>
                </a:spcAft>
                <a:buClr>
                  <a:srgbClr val="4F81BD"/>
                </a:buClr>
                <a:defRPr/>
              </a:pPr>
              <a:t>70</a:t>
            </a:fld>
            <a:endParaRPr lang="it-IT" sz="1200">
              <a:solidFill>
                <a:srgbClr val="800080"/>
              </a:solidFill>
              <a:cs typeface="Arial" charset="0"/>
            </a:endParaRPr>
          </a:p>
        </p:txBody>
      </p:sp>
      <p:sp>
        <p:nvSpPr>
          <p:cNvPr id="429058" name="Rectangle 2"/>
          <p:cNvSpPr>
            <a:spLocks noGrp="1" noRot="1" noChangeAspect="1" noChangeArrowheads="1" noTextEdit="1"/>
          </p:cNvSpPr>
          <p:nvPr>
            <p:ph type="sldImg"/>
          </p:nvPr>
        </p:nvSpPr>
        <p:spPr bwMode="auto">
          <a:xfrm>
            <a:off x="1289050" y="795338"/>
            <a:ext cx="4279900" cy="3209925"/>
          </a:xfrm>
          <a:noFill/>
          <a:ln>
            <a:solidFill>
              <a:srgbClr val="000000"/>
            </a:solidFill>
            <a:miter lim="800000"/>
            <a:headEnd/>
            <a:tailEnd/>
          </a:ln>
        </p:spPr>
      </p:sp>
      <p:sp>
        <p:nvSpPr>
          <p:cNvPr id="429059"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egnaposto immagine diapositiva 1"/>
          <p:cNvSpPr>
            <a:spLocks noGrp="1" noRot="1" noChangeAspect="1"/>
          </p:cNvSpPr>
          <p:nvPr>
            <p:ph type="sldImg"/>
          </p:nvPr>
        </p:nvSpPr>
        <p:spPr bwMode="auto">
          <a:solidFill>
            <a:srgbClr val="CFE7F5"/>
          </a:solidFill>
          <a:ln w="25400">
            <a:solidFill>
              <a:srgbClr val="808080"/>
            </a:solidFill>
            <a:miter lim="800000"/>
            <a:headEnd/>
            <a:tailEnd/>
          </a:ln>
        </p:spPr>
      </p:sp>
      <p:sp>
        <p:nvSpPr>
          <p:cNvPr id="115714" name="Segnaposto note 2"/>
          <p:cNvSpPr>
            <a:spLocks noGrp="1"/>
          </p:cNvSpPr>
          <p:nvPr>
            <p:ph type="body" sz="quarter" idx="1"/>
          </p:nvPr>
        </p:nvSpPr>
        <p:spPr bwMode="auto">
          <a:xfrm>
            <a:off x="685800" y="4343400"/>
            <a:ext cx="5486400" cy="4037013"/>
          </a:xfrm>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egnaposto immagine diapositiva 1"/>
          <p:cNvSpPr>
            <a:spLocks noGrp="1" noRot="1" noChangeAspect="1"/>
          </p:cNvSpPr>
          <p:nvPr>
            <p:ph type="sldImg"/>
          </p:nvPr>
        </p:nvSpPr>
        <p:spPr bwMode="auto">
          <a:solidFill>
            <a:srgbClr val="CFE7F5"/>
          </a:solidFill>
          <a:ln w="25400">
            <a:solidFill>
              <a:srgbClr val="808080"/>
            </a:solidFill>
            <a:miter lim="800000"/>
            <a:headEnd/>
            <a:tailEnd/>
          </a:ln>
        </p:spPr>
      </p:sp>
      <p:sp>
        <p:nvSpPr>
          <p:cNvPr id="117762" name="Segnaposto note 2"/>
          <p:cNvSpPr>
            <a:spLocks noGrp="1"/>
          </p:cNvSpPr>
          <p:nvPr>
            <p:ph type="body" sz="quarter" idx="1"/>
          </p:nvPr>
        </p:nvSpPr>
        <p:spPr bwMode="auto">
          <a:xfrm>
            <a:off x="685800" y="4343400"/>
            <a:ext cx="5486400" cy="4037013"/>
          </a:xfrm>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egnaposto immagine diapositiva 1"/>
          <p:cNvSpPr>
            <a:spLocks noGrp="1" noRot="1" noChangeAspect="1"/>
          </p:cNvSpPr>
          <p:nvPr>
            <p:ph type="sldImg"/>
          </p:nvPr>
        </p:nvSpPr>
        <p:spPr bwMode="auto">
          <a:solidFill>
            <a:srgbClr val="CFE7F5"/>
          </a:solidFill>
          <a:ln w="25400">
            <a:solidFill>
              <a:srgbClr val="808080"/>
            </a:solidFill>
            <a:miter lim="800000"/>
            <a:headEnd/>
            <a:tailEnd/>
          </a:ln>
        </p:spPr>
      </p:sp>
      <p:sp>
        <p:nvSpPr>
          <p:cNvPr id="121858" name="Segnaposto note 2"/>
          <p:cNvSpPr>
            <a:spLocks noGrp="1"/>
          </p:cNvSpPr>
          <p:nvPr>
            <p:ph type="body" sz="quarter"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8B9AB442-4756-45F8-930B-32255E5561C6}" type="slidenum">
              <a:rPr lang="it-IT" sz="1200">
                <a:solidFill>
                  <a:srgbClr val="000000"/>
                </a:solidFill>
                <a:cs typeface="Arial" charset="0"/>
              </a:rPr>
              <a:pPr algn="r" fontAlgn="base">
                <a:spcBef>
                  <a:spcPct val="0"/>
                </a:spcBef>
                <a:spcAft>
                  <a:spcPct val="0"/>
                </a:spcAft>
                <a:defRPr/>
              </a:pPr>
              <a:t>54</a:t>
            </a:fld>
            <a:endParaRPr lang="it-IT" sz="1200">
              <a:solidFill>
                <a:srgbClr val="000000"/>
              </a:solidFill>
              <a:cs typeface="Arial" charset="0"/>
            </a:endParaRPr>
          </a:p>
        </p:txBody>
      </p:sp>
      <p:sp>
        <p:nvSpPr>
          <p:cNvPr id="401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eaLnBrk="0" fontAlgn="base" hangingPunct="0">
              <a:spcBef>
                <a:spcPct val="0"/>
              </a:spcBef>
              <a:spcAft>
                <a:spcPct val="0"/>
              </a:spcAft>
            </a:pPr>
            <a:fld id="{1B097699-E8FC-4ADD-B743-E9ACD11464BD}" type="slidenum">
              <a:rPr lang="it-IT" sz="1200" smtClean="0">
                <a:solidFill>
                  <a:srgbClr val="000000"/>
                </a:solidFill>
                <a:latin typeface="Arial" pitchFamily="34" charset="0"/>
                <a:cs typeface="Arial" pitchFamily="34" charset="0"/>
              </a:rPr>
              <a:pPr algn="r" eaLnBrk="0" fontAlgn="base" hangingPunct="0">
                <a:spcBef>
                  <a:spcPct val="0"/>
                </a:spcBef>
                <a:spcAft>
                  <a:spcPct val="0"/>
                </a:spcAft>
              </a:pPr>
              <a:t>54</a:t>
            </a:fld>
            <a:endParaRPr lang="it-IT" sz="1200" smtClean="0">
              <a:solidFill>
                <a:srgbClr val="000000"/>
              </a:solidFill>
              <a:latin typeface="Arial" pitchFamily="34" charset="0"/>
              <a:cs typeface="Arial" pitchFamily="34" charset="0"/>
            </a:endParaRPr>
          </a:p>
        </p:txBody>
      </p:sp>
      <p:sp>
        <p:nvSpPr>
          <p:cNvPr id="401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1412" name="Rectangle 3"/>
          <p:cNvSpPr>
            <a:spLocks noGrp="1" noChangeArrowheads="1"/>
          </p:cNvSpPr>
          <p:nvPr>
            <p:ph type="body" idx="1"/>
          </p:nvPr>
        </p:nvSpPr>
        <p:spPr bwMode="auto">
          <a:noFill/>
        </p:spPr>
        <p:txBody>
          <a:bodyPr wrap="square" lIns="91431" tIns="45716" rIns="91431" bIns="45716"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D81A8FD6-5250-4CD9-9204-2029DD1D6790}" type="slidenum">
              <a:rPr lang="it-IT" sz="1200">
                <a:solidFill>
                  <a:srgbClr val="000000"/>
                </a:solidFill>
                <a:cs typeface="Arial" charset="0"/>
              </a:rPr>
              <a:pPr algn="r" fontAlgn="base">
                <a:spcBef>
                  <a:spcPct val="0"/>
                </a:spcBef>
                <a:spcAft>
                  <a:spcPct val="0"/>
                </a:spcAft>
                <a:defRPr/>
              </a:pPr>
              <a:t>55</a:t>
            </a:fld>
            <a:endParaRPr lang="it-IT" sz="1200">
              <a:solidFill>
                <a:srgbClr val="000000"/>
              </a:solidFill>
              <a:cs typeface="Arial" charset="0"/>
            </a:endParaRPr>
          </a:p>
        </p:txBody>
      </p:sp>
      <p:sp>
        <p:nvSpPr>
          <p:cNvPr id="403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eaLnBrk="0" fontAlgn="base" hangingPunct="0">
              <a:spcBef>
                <a:spcPct val="0"/>
              </a:spcBef>
              <a:spcAft>
                <a:spcPct val="0"/>
              </a:spcAft>
            </a:pPr>
            <a:fld id="{10C210BC-6208-42B8-BB01-AC15EC8F03ED}" type="slidenum">
              <a:rPr lang="it-IT" sz="1200" smtClean="0">
                <a:solidFill>
                  <a:srgbClr val="000000"/>
                </a:solidFill>
                <a:latin typeface="Arial" pitchFamily="34" charset="0"/>
                <a:cs typeface="Arial" pitchFamily="34" charset="0"/>
              </a:rPr>
              <a:pPr algn="r" eaLnBrk="0" fontAlgn="base" hangingPunct="0">
                <a:spcBef>
                  <a:spcPct val="0"/>
                </a:spcBef>
                <a:spcAft>
                  <a:spcPct val="0"/>
                </a:spcAft>
              </a:pPr>
              <a:t>55</a:t>
            </a:fld>
            <a:endParaRPr lang="it-IT" sz="1200" smtClean="0">
              <a:solidFill>
                <a:srgbClr val="000000"/>
              </a:solidFill>
              <a:latin typeface="Arial" pitchFamily="34" charset="0"/>
              <a:cs typeface="Arial" pitchFamily="34" charset="0"/>
            </a:endParaRPr>
          </a:p>
        </p:txBody>
      </p:sp>
      <p:sp>
        <p:nvSpPr>
          <p:cNvPr id="403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3460" name="Rectangle 3"/>
          <p:cNvSpPr>
            <a:spLocks noGrp="1" noChangeArrowheads="1"/>
          </p:cNvSpPr>
          <p:nvPr>
            <p:ph type="body" idx="1"/>
          </p:nvPr>
        </p:nvSpPr>
        <p:spPr bwMode="auto">
          <a:noFill/>
        </p:spPr>
        <p:txBody>
          <a:bodyPr wrap="square" lIns="91431" tIns="45716" rIns="91431" bIns="45716"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Clr>
                <a:srgbClr val="4F81BD"/>
              </a:buClr>
            </a:pPr>
            <a:fld id="{88A1A50A-0C4A-4991-91A3-E88712A0B304}" type="slidenum">
              <a:rPr lang="it-IT">
                <a:solidFill>
                  <a:srgbClr val="800080"/>
                </a:solidFill>
              </a:rPr>
              <a:pPr>
                <a:buClr>
                  <a:srgbClr val="4F81BD"/>
                </a:buClr>
              </a:pPr>
              <a:t>65</a:t>
            </a:fld>
            <a:endParaRPr lang="it-IT">
              <a:solidFill>
                <a:srgbClr val="800080"/>
              </a:solidFill>
            </a:endParaRPr>
          </a:p>
        </p:txBody>
      </p:sp>
      <p:sp>
        <p:nvSpPr>
          <p:cNvPr id="308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8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buClr>
                <a:srgbClr val="4F81BD"/>
              </a:buClr>
            </a:pPr>
            <a:fld id="{B1749059-8701-4ECC-8B51-2D6DD55A1749}" type="slidenum">
              <a:rPr lang="it-IT">
                <a:solidFill>
                  <a:srgbClr val="800080"/>
                </a:solidFill>
              </a:rPr>
              <a:pPr>
                <a:buClr>
                  <a:srgbClr val="4F81BD"/>
                </a:buClr>
              </a:pPr>
              <a:t>67</a:t>
            </a:fld>
            <a:endParaRPr lang="it-IT">
              <a:solidFill>
                <a:srgbClr val="800080"/>
              </a:solidFill>
            </a:endParaRPr>
          </a:p>
        </p:txBody>
      </p:sp>
      <p:sp>
        <p:nvSpPr>
          <p:cNvPr id="181250" name="Rectangle 2"/>
          <p:cNvSpPr>
            <a:spLocks noGrp="1" noRot="1" noChangeAspect="1" noChangeArrowheads="1" noTextEdit="1"/>
          </p:cNvSpPr>
          <p:nvPr>
            <p:ph type="sldImg"/>
          </p:nvPr>
        </p:nvSpPr>
        <p:spPr bwMode="auto">
          <a:xfrm>
            <a:off x="1289050" y="795338"/>
            <a:ext cx="4279900" cy="3209925"/>
          </a:xfrm>
          <a:noFill/>
          <a:ln>
            <a:solidFill>
              <a:srgbClr val="000000"/>
            </a:solidFill>
            <a:miter lim="800000"/>
            <a:headEnd/>
            <a:tailEnd/>
          </a:ln>
        </p:spPr>
      </p:sp>
      <p:sp>
        <p:nvSpPr>
          <p:cNvPr id="181251" name="Rectangle 3"/>
          <p:cNvSpPr>
            <a:spLocks noGrp="1" noChangeArrowheads="1"/>
          </p:cNvSpPr>
          <p:nvPr>
            <p:ph type="body" idx="1"/>
          </p:nvPr>
        </p:nvSpPr>
        <p:spPr bwMode="auto">
          <a:xfrm>
            <a:off x="914400" y="4346575"/>
            <a:ext cx="5029200" cy="3849688"/>
          </a:xfrm>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2"/>
          <p:cNvSpPr>
            <a:spLocks noGrp="1" noRot="1" noChangeAspect="1" noTextEdit="1"/>
          </p:cNvSpPr>
          <p:nvPr>
            <p:ph type="sldImg"/>
          </p:nvPr>
        </p:nvSpPr>
        <p:spPr bwMode="auto">
          <a:xfrm>
            <a:off x="1289050" y="795338"/>
            <a:ext cx="4279900" cy="3209925"/>
          </a:xfrm>
          <a:noFill/>
          <a:ln>
            <a:solidFill>
              <a:srgbClr val="000000"/>
            </a:solidFill>
            <a:miter lim="800000"/>
            <a:headEnd/>
            <a:tailEnd/>
          </a:ln>
        </p:spPr>
      </p:sp>
      <p:sp>
        <p:nvSpPr>
          <p:cNvPr id="423938" name="Rectangle 3"/>
          <p:cNvSpPr>
            <a:spLocks noGrp="1"/>
          </p:cNvSpPr>
          <p:nvPr>
            <p:ph type="body" idx="1"/>
          </p:nvPr>
        </p:nvSpPr>
        <p:spPr bwMode="auto">
          <a:xfrm>
            <a:off x="914400" y="4346575"/>
            <a:ext cx="5029200" cy="3849688"/>
          </a:xfrm>
          <a:noFill/>
        </p:spPr>
        <p:txBody>
          <a:bodyPr wrap="square" numCol="1" anchor="t" anchorCtr="0" compatLnSpc="1">
            <a:prstTxWarp prst="textNoShape">
              <a:avLst/>
            </a:prstTxWarp>
          </a:bodyPr>
          <a:lstStyle/>
          <a:p>
            <a:pPr eaLnBrk="1" hangingPunct="1">
              <a:spcBef>
                <a:spcPct val="0"/>
              </a:spcBef>
            </a:pPr>
            <a:r>
              <a:rPr lang="it-IT" smtClean="0"/>
              <a:t>Attualmente la diagnosi di infezione viene effettuata mediante la ricerca di ab specifici diretti contro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622271C-3713-46ED-ACCD-8EFCEC35AF92}"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886E8F7-A309-4364-AB07-464D44180D2A}"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C6E423D-AF44-4452-8C56-F3BC56FE91B2}"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D885954-C4EC-408F-93AB-358A1D7DACFF}"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5B633F1-6CC1-486F-A885-33FDB83A3AF7}"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1DAAC6E-4330-4B83-9A87-0706F71EED15}"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4428C04-ED7F-479A-A66E-71447265B66F}" type="datetimeFigureOut">
              <a:rPr lang="it-IT">
                <a:solidFill>
                  <a:prstClr val="black">
                    <a:tint val="75000"/>
                  </a:prstClr>
                </a:solidFill>
              </a:rPr>
              <a:pPr>
                <a:defRPr/>
              </a:pPr>
              <a:t>14/09/2014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BE2FAD00-4063-4AFD-92BA-D5C54A089CC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2BF9F30-61E7-4F1F-AF37-9D3F9C24C114}" type="datetimeFigureOut">
              <a:rPr lang="it-IT">
                <a:solidFill>
                  <a:prstClr val="black">
                    <a:tint val="75000"/>
                  </a:prstClr>
                </a:solidFill>
              </a:rPr>
              <a:pPr>
                <a:defRPr/>
              </a:pPr>
              <a:t>14/09/2014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D859E577-5B17-433D-BD12-7C643F01F79E}"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265EDB0-FBFC-44EC-8F4C-9EEBEFAF0F44}" type="datetimeFigureOut">
              <a:rPr lang="it-IT">
                <a:solidFill>
                  <a:prstClr val="black">
                    <a:tint val="75000"/>
                  </a:prstClr>
                </a:solidFill>
              </a:rPr>
              <a:pPr>
                <a:defRPr/>
              </a:pPr>
              <a:t>14/09/2014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8C2FD701-46F2-4553-B11C-5E97BDDF7E35}"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4417877-0F2C-4000-84BB-89725284D0FA}"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EA09DB3-7360-40E9-B7E0-68A1A03EE37A}"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2DC21B3-CAB7-48EB-BFEF-924F3DF993A8}"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EADB76E-95ED-40FB-8A12-D155D964DE0A}"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52B4EC3-2F5D-49EA-A7C9-AC70F11F089A}"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783AD35-2E82-42D1-A9B6-9E90F7D3297D}"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E106DAA-0B54-46BA-BAF8-98985357529F}"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FD3FA75-0B91-4315-932B-5A4FEE1F699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grpSp>
        <p:nvGrpSpPr>
          <p:cNvPr id="2"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6626" name="Rectangle 2"/>
          <p:cNvSpPr>
            <a:spLocks noGrp="1" noChangeArrowheads="1"/>
          </p:cNvSpPr>
          <p:nvPr>
            <p:ph type="ctrTitle"/>
          </p:nvPr>
        </p:nvSpPr>
        <p:spPr>
          <a:xfrm>
            <a:off x="2895600" y="1371600"/>
            <a:ext cx="5867400" cy="2286000"/>
          </a:xfrm>
        </p:spPr>
        <p:txBody>
          <a:bodyPr/>
          <a:lstStyle>
            <a:lvl1pPr>
              <a:defRPr sz="4500"/>
            </a:lvl1pPr>
          </a:lstStyle>
          <a:p>
            <a:r>
              <a:rPr lang="it-IT"/>
              <a:t>Fare clic per modificare lo stile del titolo</a:t>
            </a:r>
          </a:p>
        </p:txBody>
      </p:sp>
      <p:sp>
        <p:nvSpPr>
          <p:cNvPr id="2662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it-IT"/>
              <a:t>Fare clic per modificare lo stile del sottotitolo dello schema</a:t>
            </a:r>
          </a:p>
        </p:txBody>
      </p:sp>
      <p:sp>
        <p:nvSpPr>
          <p:cNvPr id="20" name="Rectangle 4"/>
          <p:cNvSpPr>
            <a:spLocks noGrp="1" noChangeArrowheads="1"/>
          </p:cNvSpPr>
          <p:nvPr>
            <p:ph type="dt" sz="half" idx="10"/>
          </p:nvPr>
        </p:nvSpPr>
        <p:spPr>
          <a:xfrm>
            <a:off x="457200" y="6248400"/>
            <a:ext cx="2133600" cy="457200"/>
          </a:xfrm>
        </p:spPr>
        <p:txBody>
          <a:bodyPr/>
          <a:lstStyle>
            <a:lvl1pPr fontAlgn="auto">
              <a:spcAft>
                <a:spcPts val="0"/>
              </a:spcAft>
              <a:defRPr/>
            </a:lvl1pPr>
          </a:lstStyle>
          <a:p>
            <a:pPr>
              <a:defRPr/>
            </a:pPr>
            <a:endParaRPr lang="it-IT"/>
          </a:p>
        </p:txBody>
      </p:sp>
      <p:sp>
        <p:nvSpPr>
          <p:cNvPr id="21" name="Rectangle 5"/>
          <p:cNvSpPr>
            <a:spLocks noGrp="1" noChangeArrowheads="1"/>
          </p:cNvSpPr>
          <p:nvPr>
            <p:ph type="ftr" sz="quarter" idx="11"/>
          </p:nvPr>
        </p:nvSpPr>
        <p:spPr/>
        <p:txBody>
          <a:bodyPr/>
          <a:lstStyle>
            <a:lvl1pPr algn="l" fontAlgn="auto">
              <a:spcAft>
                <a:spcPts val="0"/>
              </a:spcAft>
              <a:defRPr/>
            </a:lvl1pPr>
          </a:lstStyle>
          <a:p>
            <a:pPr>
              <a:defRPr/>
            </a:pPr>
            <a:endParaRPr lang="it-IT"/>
          </a:p>
        </p:txBody>
      </p:sp>
      <p:sp>
        <p:nvSpPr>
          <p:cNvPr id="22" name="Rectangle 6"/>
          <p:cNvSpPr>
            <a:spLocks noGrp="1" noChangeArrowheads="1"/>
          </p:cNvSpPr>
          <p:nvPr>
            <p:ph type="sldNum" sz="quarter" idx="12"/>
          </p:nvPr>
        </p:nvSpPr>
        <p:spPr/>
        <p:txBody>
          <a:bodyPr/>
          <a:lstStyle>
            <a:lvl1pPr fontAlgn="auto">
              <a:spcAft>
                <a:spcPts val="0"/>
              </a:spcAft>
              <a:defRPr/>
            </a:lvl1pPr>
          </a:lstStyle>
          <a:p>
            <a:pPr>
              <a:defRPr/>
            </a:pPr>
            <a:fld id="{F1E9596D-6069-4CC6-BB73-B35347DCAFD4}" type="slidenum">
              <a:rPr lang="it-IT"/>
              <a:pPr>
                <a:defRPr/>
              </a:pPr>
              <a:t>‹N›</a:t>
            </a:fld>
            <a:endParaRPr lang="it-IT"/>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C4C2AFEB-1F12-4B2F-833D-8CC4C88518F4}"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691F43A0-BD40-44B5-A385-A067225C9F30}"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lgn="l" fontAlgn="auto">
              <a:spcAft>
                <a:spcPts val="0"/>
              </a:spcAft>
              <a:defRPr/>
            </a:lvl1pPr>
          </a:lstStyle>
          <a:p>
            <a:pPr>
              <a:defRPr/>
            </a:pPr>
            <a:endParaRPr lang="it-IT"/>
          </a:p>
        </p:txBody>
      </p:sp>
      <p:sp>
        <p:nvSpPr>
          <p:cNvPr id="6" name="Segnaposto numero diapositiva 5"/>
          <p:cNvSpPr>
            <a:spLocks noGrp="1"/>
          </p:cNvSpPr>
          <p:nvPr>
            <p:ph type="sldNum" sz="quarter" idx="11"/>
          </p:nvPr>
        </p:nvSpPr>
        <p:spPr/>
        <p:txBody>
          <a:bodyPr/>
          <a:lstStyle>
            <a:lvl1pPr fontAlgn="auto">
              <a:spcAft>
                <a:spcPts val="0"/>
              </a:spcAft>
              <a:defRPr/>
            </a:lvl1pPr>
          </a:lstStyle>
          <a:p>
            <a:pPr>
              <a:defRPr/>
            </a:pPr>
            <a:fld id="{6812708F-0FA9-47DF-A5F3-1D31D12826C7}" type="slidenum">
              <a:rPr lang="it-IT"/>
              <a:pPr>
                <a:defRPr/>
              </a:pPr>
              <a:t>‹N›</a:t>
            </a:fld>
            <a:endParaRPr lang="it-IT"/>
          </a:p>
        </p:txBody>
      </p:sp>
      <p:sp>
        <p:nvSpPr>
          <p:cNvPr id="7" name="Segnaposto data 6"/>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lgn="l" fontAlgn="auto">
              <a:spcAft>
                <a:spcPts val="0"/>
              </a:spcAft>
              <a:defRPr/>
            </a:lvl1pPr>
          </a:lstStyle>
          <a:p>
            <a:pPr>
              <a:defRPr/>
            </a:pPr>
            <a:endParaRPr lang="it-IT"/>
          </a:p>
        </p:txBody>
      </p:sp>
      <p:sp>
        <p:nvSpPr>
          <p:cNvPr id="8" name="Segnaposto numero diapositiva 7"/>
          <p:cNvSpPr>
            <a:spLocks noGrp="1"/>
          </p:cNvSpPr>
          <p:nvPr>
            <p:ph type="sldNum" sz="quarter" idx="11"/>
          </p:nvPr>
        </p:nvSpPr>
        <p:spPr/>
        <p:txBody>
          <a:bodyPr/>
          <a:lstStyle>
            <a:lvl1pPr fontAlgn="auto">
              <a:spcAft>
                <a:spcPts val="0"/>
              </a:spcAft>
              <a:defRPr/>
            </a:lvl1pPr>
          </a:lstStyle>
          <a:p>
            <a:pPr>
              <a:defRPr/>
            </a:pPr>
            <a:fld id="{8B79EF25-53E2-49CC-9B2C-55BA68100A7C}" type="slidenum">
              <a:rPr lang="it-IT"/>
              <a:pPr>
                <a:defRPr/>
              </a:pPr>
              <a:t>‹N›</a:t>
            </a:fld>
            <a:endParaRPr lang="it-IT"/>
          </a:p>
        </p:txBody>
      </p:sp>
      <p:sp>
        <p:nvSpPr>
          <p:cNvPr id="9" name="Segnaposto data 8"/>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lgn="l" fontAlgn="auto">
              <a:spcAft>
                <a:spcPts val="0"/>
              </a:spcAft>
              <a:defRPr/>
            </a:lvl1pPr>
          </a:lstStyle>
          <a:p>
            <a:pPr>
              <a:defRPr/>
            </a:pPr>
            <a:endParaRPr lang="it-IT"/>
          </a:p>
        </p:txBody>
      </p:sp>
      <p:sp>
        <p:nvSpPr>
          <p:cNvPr id="4" name="Segnaposto numero diapositiva 3"/>
          <p:cNvSpPr>
            <a:spLocks noGrp="1"/>
          </p:cNvSpPr>
          <p:nvPr>
            <p:ph type="sldNum" sz="quarter" idx="11"/>
          </p:nvPr>
        </p:nvSpPr>
        <p:spPr/>
        <p:txBody>
          <a:bodyPr/>
          <a:lstStyle>
            <a:lvl1pPr fontAlgn="auto">
              <a:spcAft>
                <a:spcPts val="0"/>
              </a:spcAft>
              <a:defRPr/>
            </a:lvl1pPr>
          </a:lstStyle>
          <a:p>
            <a:pPr>
              <a:defRPr/>
            </a:pPr>
            <a:fld id="{EAD663C4-3A1B-4E4C-9F87-D80526C5C0CF}" type="slidenum">
              <a:rPr lang="it-IT"/>
              <a:pPr>
                <a:defRPr/>
              </a:pPr>
              <a:t>‹N›</a:t>
            </a:fld>
            <a:endParaRPr lang="it-IT"/>
          </a:p>
        </p:txBody>
      </p:sp>
      <p:sp>
        <p:nvSpPr>
          <p:cNvPr id="5" name="Segnaposto data 4"/>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lgn="l" fontAlgn="auto">
              <a:spcAft>
                <a:spcPts val="0"/>
              </a:spcAft>
              <a:defRPr/>
            </a:lvl1pPr>
          </a:lstStyle>
          <a:p>
            <a:pPr>
              <a:defRPr/>
            </a:pPr>
            <a:endParaRPr lang="it-IT"/>
          </a:p>
        </p:txBody>
      </p:sp>
      <p:sp>
        <p:nvSpPr>
          <p:cNvPr id="3" name="Segnaposto numero diapositiva 2"/>
          <p:cNvSpPr>
            <a:spLocks noGrp="1"/>
          </p:cNvSpPr>
          <p:nvPr>
            <p:ph type="sldNum" sz="quarter" idx="11"/>
          </p:nvPr>
        </p:nvSpPr>
        <p:spPr/>
        <p:txBody>
          <a:bodyPr/>
          <a:lstStyle>
            <a:lvl1pPr fontAlgn="auto">
              <a:spcAft>
                <a:spcPts val="0"/>
              </a:spcAft>
              <a:defRPr/>
            </a:lvl1pPr>
          </a:lstStyle>
          <a:p>
            <a:pPr>
              <a:defRPr/>
            </a:pPr>
            <a:fld id="{A1A18ED6-02F2-4C7C-9193-83754CAF6089}" type="slidenum">
              <a:rPr lang="it-IT"/>
              <a:pPr>
                <a:defRPr/>
              </a:pPr>
              <a:t>‹N›</a:t>
            </a:fld>
            <a:endParaRPr lang="it-IT"/>
          </a:p>
        </p:txBody>
      </p:sp>
      <p:sp>
        <p:nvSpPr>
          <p:cNvPr id="4" name="Segnaposto data 3"/>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lgn="l" fontAlgn="auto">
              <a:spcAft>
                <a:spcPts val="0"/>
              </a:spcAft>
              <a:defRPr/>
            </a:lvl1pPr>
          </a:lstStyle>
          <a:p>
            <a:pPr>
              <a:defRPr/>
            </a:pPr>
            <a:endParaRPr lang="it-IT"/>
          </a:p>
        </p:txBody>
      </p:sp>
      <p:sp>
        <p:nvSpPr>
          <p:cNvPr id="6" name="Segnaposto numero diapositiva 5"/>
          <p:cNvSpPr>
            <a:spLocks noGrp="1"/>
          </p:cNvSpPr>
          <p:nvPr>
            <p:ph type="sldNum" sz="quarter" idx="11"/>
          </p:nvPr>
        </p:nvSpPr>
        <p:spPr/>
        <p:txBody>
          <a:bodyPr/>
          <a:lstStyle>
            <a:lvl1pPr fontAlgn="auto">
              <a:spcAft>
                <a:spcPts val="0"/>
              </a:spcAft>
              <a:defRPr/>
            </a:lvl1pPr>
          </a:lstStyle>
          <a:p>
            <a:pPr>
              <a:defRPr/>
            </a:pPr>
            <a:fld id="{A4AE3A65-17C0-4DE6-828D-4CCCF1BC233A}" type="slidenum">
              <a:rPr lang="it-IT"/>
              <a:pPr>
                <a:defRPr/>
              </a:pPr>
              <a:t>‹N›</a:t>
            </a:fld>
            <a:endParaRPr lang="it-IT"/>
          </a:p>
        </p:txBody>
      </p:sp>
      <p:sp>
        <p:nvSpPr>
          <p:cNvPr id="7" name="Segnaposto data 6"/>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lgn="l" fontAlgn="auto">
              <a:spcAft>
                <a:spcPts val="0"/>
              </a:spcAft>
              <a:defRPr/>
            </a:lvl1pPr>
          </a:lstStyle>
          <a:p>
            <a:pPr>
              <a:defRPr/>
            </a:pPr>
            <a:endParaRPr lang="it-IT"/>
          </a:p>
        </p:txBody>
      </p:sp>
      <p:sp>
        <p:nvSpPr>
          <p:cNvPr id="6" name="Segnaposto numero diapositiva 5"/>
          <p:cNvSpPr>
            <a:spLocks noGrp="1"/>
          </p:cNvSpPr>
          <p:nvPr>
            <p:ph type="sldNum" sz="quarter" idx="11"/>
          </p:nvPr>
        </p:nvSpPr>
        <p:spPr/>
        <p:txBody>
          <a:bodyPr/>
          <a:lstStyle>
            <a:lvl1pPr fontAlgn="auto">
              <a:spcAft>
                <a:spcPts val="0"/>
              </a:spcAft>
              <a:defRPr/>
            </a:lvl1pPr>
          </a:lstStyle>
          <a:p>
            <a:pPr>
              <a:defRPr/>
            </a:pPr>
            <a:fld id="{EA2FF1F1-26CC-4121-990B-0202EF97F931}" type="slidenum">
              <a:rPr lang="it-IT"/>
              <a:pPr>
                <a:defRPr/>
              </a:pPr>
              <a:t>‹N›</a:t>
            </a:fld>
            <a:endParaRPr lang="it-IT"/>
          </a:p>
        </p:txBody>
      </p:sp>
      <p:sp>
        <p:nvSpPr>
          <p:cNvPr id="7" name="Segnaposto data 6"/>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66FE07E4-0CE4-4C89-B3E3-E2EC20F25C4F}"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34200" y="457200"/>
            <a:ext cx="1752600" cy="5638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676400" y="457200"/>
            <a:ext cx="510540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EAAEEE70-709B-47A7-9EC5-46FF1E037DC2}"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676400" y="457200"/>
            <a:ext cx="7010400" cy="12954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1676400" y="1981200"/>
            <a:ext cx="7010400" cy="4114800"/>
          </a:xfrm>
        </p:spPr>
        <p:txBody>
          <a:bodyPr/>
          <a:lstStyle/>
          <a:p>
            <a:pPr lvl="0"/>
            <a:endParaRPr lang="it-IT" noProof="0"/>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AE042694-C29B-4DA0-B01C-D534095F5226}"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A323482-3176-4942-998A-3E3028C794B9}"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AE34F57-7219-44F3-A2F0-8DDC56BA1BAE}"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19D917D-7728-4810-BFA3-C68A51E89B0D}"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0D42C2F-EE54-4FEF-8F3B-2449367DF97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F118887-6B0E-40E4-8189-2265C1758045}"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236C371-7F05-4410-AD67-20207D14EEA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10495F8-553C-47C3-8DC5-ED5E2A62B2CF}"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71DD3ED-5DFE-4198-B119-A323E01AB7F2}"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09315DB-E678-4CDB-BD00-7A60F2540633}" type="datetimeFigureOut">
              <a:rPr lang="it-IT">
                <a:solidFill>
                  <a:prstClr val="black">
                    <a:tint val="75000"/>
                  </a:prstClr>
                </a:solidFill>
              </a:rPr>
              <a:pPr>
                <a:defRPr/>
              </a:pPr>
              <a:t>14/09/2014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DFBE00B-A3DD-4199-8453-FB0BA48BB790}"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C9B10BD-B755-488B-9554-AA44E77A2746}" type="datetimeFigureOut">
              <a:rPr lang="it-IT">
                <a:solidFill>
                  <a:prstClr val="black">
                    <a:tint val="75000"/>
                  </a:prstClr>
                </a:solidFill>
              </a:rPr>
              <a:pPr>
                <a:defRPr/>
              </a:pPr>
              <a:t>14/09/2014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4C7CDA43-E36D-4650-B53F-800DB31B3DB3}"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4035A17-2027-421F-B354-277179C0D259}" type="datetimeFigureOut">
              <a:rPr lang="it-IT">
                <a:solidFill>
                  <a:prstClr val="black">
                    <a:tint val="75000"/>
                  </a:prstClr>
                </a:solidFill>
              </a:rPr>
              <a:pPr>
                <a:defRPr/>
              </a:pPr>
              <a:t>14/09/2014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87748A6E-728A-401F-A9C3-B45CE5D699BD}"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C3AFD55-7B6D-4C89-9FED-2591252CEC8A}"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FAC9D68-9EE1-425B-AF76-7BCFCE01AAFE}"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1BA8C9-0446-4DB0-A218-862C8844A600}"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4519A82-B0E4-442F-B71E-7B4A94D05BB0}"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F1C3EE3-18E9-4A35-9CB2-E327DA273F04}"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563EB80-594F-4629-9EDC-E5D9B2B5AC7A}"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E8203E8-C6AF-498E-8E2A-F9073541FD94}"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8264E2-F7B8-4960-A635-FD7527D5BB19}"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38C89F2-8D15-4C7F-B76F-55ED92E390BA}"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EA1A52-0D2E-4D93-BE06-294805BB664B}"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0ACE98E-65E3-491C-BF2B-517F0743BB8A}"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EB68A2A-920D-4543-B191-B707D2F3B2C1}"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F8513EB-3383-467E-BB2F-40E6D96707CC}"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A393CAF-A585-4E99-9405-26F4F97F59A1}"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A8FD0A6-0608-47AE-860C-38C80A79AB47}"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1444D5B-A96C-4DD4-97A6-2E8682035BD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17AE555-3B05-4BEE-8751-20379B88FDC5}" type="datetimeFigureOut">
              <a:rPr lang="it-IT">
                <a:solidFill>
                  <a:prstClr val="black">
                    <a:tint val="75000"/>
                  </a:prstClr>
                </a:solidFill>
              </a:rPr>
              <a:pPr>
                <a:defRPr/>
              </a:pPr>
              <a:t>14/09/2014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6D3248E1-945F-402D-91BB-E92C22EE9141}"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EACDD32-69AB-4801-8562-FA8D44694BA6}" type="datetimeFigureOut">
              <a:rPr lang="it-IT">
                <a:solidFill>
                  <a:prstClr val="black">
                    <a:tint val="75000"/>
                  </a:prstClr>
                </a:solidFill>
              </a:rPr>
              <a:pPr>
                <a:defRPr/>
              </a:pPr>
              <a:t>14/09/2014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CED1081F-B622-40FE-B3AA-DA0E841A2DAF}"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D0CE733-49DF-4D85-B78D-90BD60EA66D6}" type="datetimeFigureOut">
              <a:rPr lang="it-IT">
                <a:solidFill>
                  <a:prstClr val="black">
                    <a:tint val="75000"/>
                  </a:prstClr>
                </a:solidFill>
              </a:rPr>
              <a:pPr>
                <a:defRPr/>
              </a:pPr>
              <a:t>14/09/2014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BE1AB017-753D-446A-878E-97F499CA15A2}"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7CAEB23-E229-4417-B924-D3BCDA7FB51D}"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518D61C-B173-4EDB-B8BA-61DD5359EC12}"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FFEC832-E4A9-418A-A626-05AD19E3F57E}"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2DFEE8DF-D96F-4F80-B04D-19A608AD73DF}"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9BF26D5-D410-4A53-977D-115D1E69D8AB}"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FE77342A-68E6-4228-B57A-7C804DA4D282}"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D8EA4EE-74CD-4E5A-98BA-B06106B4F901}"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1CCAC0C-962D-4A9C-B058-E0779B5DDE41}"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E9243899-34DB-4D24-B988-45084BD6133C}" type="slidenum">
              <a:rPr/>
              <a:pPr>
                <a:defRPr/>
              </a:pPr>
              <a:t>‹N›</a:t>
            </a:fld>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046AE998-0792-48C1-B101-A460C3ED94DC}" type="slidenum">
              <a:rPr/>
              <a:pPr>
                <a:defRPr/>
              </a:pPr>
              <a:t>‹N›</a:t>
            </a:fld>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2D9DAB5E-7B29-4615-A4FC-3900DE759709}" type="slidenum">
              <a:rPr/>
              <a:pPr>
                <a:defRPr/>
              </a:pPr>
              <a:t>‹N›</a:t>
            </a:fld>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AAEF733E-AB7E-47E7-B2D9-58821EAF035B}" type="slidenum">
              <a:rPr/>
              <a:pPr>
                <a:defRPr/>
              </a:pPr>
              <a:t>‹N›</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8" name="Segnaposto piè di pagina 4"/>
          <p:cNvSpPr txBox="1">
            <a:spLocks noGrp="1"/>
          </p:cNvSpPr>
          <p:nvPr>
            <p:ph type="ftr" sz="quarter" idx="11"/>
          </p:nvPr>
        </p:nvSpPr>
        <p:spPr>
          <a:ln/>
        </p:spPr>
        <p:txBody>
          <a:bodyPr/>
          <a:lstStyle>
            <a:lvl1pPr>
              <a:defRPr/>
            </a:lvl1pPr>
          </a:lstStyle>
          <a:p>
            <a:pPr>
              <a:defRPr/>
            </a:pPr>
            <a:endParaRPr/>
          </a:p>
        </p:txBody>
      </p:sp>
      <p:sp>
        <p:nvSpPr>
          <p:cNvPr id="9" name="Segnaposto numero diapositiva 5"/>
          <p:cNvSpPr txBox="1">
            <a:spLocks noGrp="1"/>
          </p:cNvSpPr>
          <p:nvPr>
            <p:ph type="sldNum" sz="quarter" idx="12"/>
          </p:nvPr>
        </p:nvSpPr>
        <p:spPr>
          <a:ln/>
        </p:spPr>
        <p:txBody>
          <a:bodyPr/>
          <a:lstStyle>
            <a:lvl1pPr>
              <a:defRPr/>
            </a:lvl1pPr>
          </a:lstStyle>
          <a:p>
            <a:pPr>
              <a:defRPr/>
            </a:pPr>
            <a:fld id="{5545B7C2-3270-486A-840A-0F3AD1CD9F8B}" type="slidenum">
              <a:rPr/>
              <a:pPr>
                <a:defRPr/>
              </a:pPr>
              <a:t>‹N›</a:t>
            </a:fld>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4" name="Segnaposto piè di pagina 4"/>
          <p:cNvSpPr txBox="1">
            <a:spLocks noGrp="1"/>
          </p:cNvSpPr>
          <p:nvPr>
            <p:ph type="ftr" sz="quarter" idx="11"/>
          </p:nvPr>
        </p:nvSpPr>
        <p:spPr>
          <a:ln/>
        </p:spPr>
        <p:txBody>
          <a:bodyPr/>
          <a:lstStyle>
            <a:lvl1pPr>
              <a:defRPr/>
            </a:lvl1pPr>
          </a:lstStyle>
          <a:p>
            <a:pPr>
              <a:defRPr/>
            </a:pPr>
            <a:endParaRPr/>
          </a:p>
        </p:txBody>
      </p:sp>
      <p:sp>
        <p:nvSpPr>
          <p:cNvPr id="5" name="Segnaposto numero diapositiva 5"/>
          <p:cNvSpPr txBox="1">
            <a:spLocks noGrp="1"/>
          </p:cNvSpPr>
          <p:nvPr>
            <p:ph type="sldNum" sz="quarter" idx="12"/>
          </p:nvPr>
        </p:nvSpPr>
        <p:spPr>
          <a:ln/>
        </p:spPr>
        <p:txBody>
          <a:bodyPr/>
          <a:lstStyle>
            <a:lvl1pPr>
              <a:defRPr/>
            </a:lvl1pPr>
          </a:lstStyle>
          <a:p>
            <a:pPr>
              <a:defRPr/>
            </a:pPr>
            <a:fld id="{F62BCE12-016E-46AA-AB87-5FF4804543D5}" type="slidenum">
              <a:rPr/>
              <a:pPr>
                <a:defRPr/>
              </a:pPr>
              <a:t>‹N›</a:t>
            </a:fld>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3" name="Segnaposto piè di pagina 4"/>
          <p:cNvSpPr txBox="1">
            <a:spLocks noGrp="1"/>
          </p:cNvSpPr>
          <p:nvPr>
            <p:ph type="ftr" sz="quarter" idx="11"/>
          </p:nvPr>
        </p:nvSpPr>
        <p:spPr>
          <a:ln/>
        </p:spPr>
        <p:txBody>
          <a:bodyPr/>
          <a:lstStyle>
            <a:lvl1pPr>
              <a:defRPr/>
            </a:lvl1pPr>
          </a:lstStyle>
          <a:p>
            <a:pPr>
              <a:defRPr/>
            </a:pPr>
            <a:endParaRPr/>
          </a:p>
        </p:txBody>
      </p:sp>
      <p:sp>
        <p:nvSpPr>
          <p:cNvPr id="4" name="Segnaposto numero diapositiva 5"/>
          <p:cNvSpPr txBox="1">
            <a:spLocks noGrp="1"/>
          </p:cNvSpPr>
          <p:nvPr>
            <p:ph type="sldNum" sz="quarter" idx="12"/>
          </p:nvPr>
        </p:nvSpPr>
        <p:spPr>
          <a:ln/>
        </p:spPr>
        <p:txBody>
          <a:bodyPr/>
          <a:lstStyle>
            <a:lvl1pPr>
              <a:defRPr/>
            </a:lvl1pPr>
          </a:lstStyle>
          <a:p>
            <a:pPr>
              <a:defRPr/>
            </a:pPr>
            <a:fld id="{01F0C3FE-3EDC-491F-B338-D72E5C0595E4}" type="slidenum">
              <a:rPr/>
              <a:pPr>
                <a:defRPr/>
              </a:pPr>
              <a:t>‹N›</a:t>
            </a:fld>
            <a:endParaRPr/>
          </a:p>
        </p:txBody>
      </p:sp>
    </p:spTree>
  </p:cSld>
  <p:clrMapOvr>
    <a:masterClrMapping/>
  </p:clrMapOvr>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FF21F0BA-EEC2-4355-9721-E76006DC7B41}" type="slidenum">
              <a:rPr/>
              <a:pPr>
                <a:defRPr/>
              </a:pPr>
              <a:t>‹N›</a:t>
            </a:fld>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AF87E4B6-65DC-4511-BA1D-10A4B1558CFB}" type="slidenum">
              <a:rPr/>
              <a:pPr>
                <a:defRPr/>
              </a:pPr>
              <a:t>‹N›</a:t>
            </a:fld>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E1E3B32F-7FE9-46AE-A6E2-B6136F6B1288}" type="slidenum">
              <a:rPr/>
              <a:pPr>
                <a:defRPr/>
              </a:pPr>
              <a:t>‹N›</a:t>
            </a:fld>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10"/>
          </p:nvPr>
        </p:nvSpPr>
        <p:spPr>
          <a:ln/>
        </p:spPr>
        <p:txBody>
          <a:bodyPr/>
          <a:lstStyle>
            <a:lvl1pPr>
              <a:defRPr/>
            </a:lvl1pPr>
          </a:lstStyle>
          <a:p>
            <a:pPr>
              <a:defRPr/>
            </a:pPr>
            <a:fld id="{4C8DA120-3248-4113-A4A5-1A983A681504}"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3C13590C-F319-4D48-8ABF-75F7D2ECB4FD}" type="slidenum">
              <a:rPr/>
              <a:pPr>
                <a:defRPr/>
              </a:pPr>
              <a:t>‹N›</a:t>
            </a:fld>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3217931D-4EA4-4406-84F6-069997D7B42E}" type="slidenum">
              <a:rPr/>
              <a:pPr>
                <a:defRPr/>
              </a:pPr>
              <a:t>‹N›</a:t>
            </a:fld>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8965A04C-02F5-44D1-9E91-E5871390B7BA}" type="slidenum">
              <a:rPr/>
              <a:pPr>
                <a:defRPr/>
              </a:pPr>
              <a:t>‹N›</a:t>
            </a:fld>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08C99F45-6F1B-4DA8-BFEA-9E5AAA6006FA}" type="slidenum">
              <a:rPr/>
              <a:pPr>
                <a:defRPr/>
              </a:pPr>
              <a:t>‹N›</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3402E652-452C-4FF9-88E6-EA5DD2A55BB1}" type="slidenum">
              <a:rPr/>
              <a:pPr>
                <a:defRPr/>
              </a:pPr>
              <a:t>‹N›</a:t>
            </a:fld>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8" name="Segnaposto piè di pagina 4"/>
          <p:cNvSpPr txBox="1">
            <a:spLocks noGrp="1"/>
          </p:cNvSpPr>
          <p:nvPr>
            <p:ph type="ftr" sz="quarter" idx="11"/>
          </p:nvPr>
        </p:nvSpPr>
        <p:spPr>
          <a:ln/>
        </p:spPr>
        <p:txBody>
          <a:bodyPr/>
          <a:lstStyle>
            <a:lvl1pPr>
              <a:defRPr/>
            </a:lvl1pPr>
          </a:lstStyle>
          <a:p>
            <a:pPr>
              <a:defRPr/>
            </a:pPr>
            <a:endParaRPr/>
          </a:p>
        </p:txBody>
      </p:sp>
      <p:sp>
        <p:nvSpPr>
          <p:cNvPr id="9" name="Segnaposto numero diapositiva 5"/>
          <p:cNvSpPr txBox="1">
            <a:spLocks noGrp="1"/>
          </p:cNvSpPr>
          <p:nvPr>
            <p:ph type="sldNum" sz="quarter" idx="12"/>
          </p:nvPr>
        </p:nvSpPr>
        <p:spPr>
          <a:ln/>
        </p:spPr>
        <p:txBody>
          <a:bodyPr/>
          <a:lstStyle>
            <a:lvl1pPr>
              <a:defRPr/>
            </a:lvl1pPr>
          </a:lstStyle>
          <a:p>
            <a:pPr>
              <a:defRPr/>
            </a:pPr>
            <a:fld id="{9A61E850-D3A8-4B26-9E0D-430A3604401A}" type="slidenum">
              <a:rPr/>
              <a:pPr>
                <a:defRPr/>
              </a:pPr>
              <a:t>‹N›</a:t>
            </a:fld>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4" name="Segnaposto piè di pagina 4"/>
          <p:cNvSpPr txBox="1">
            <a:spLocks noGrp="1"/>
          </p:cNvSpPr>
          <p:nvPr>
            <p:ph type="ftr" sz="quarter" idx="11"/>
          </p:nvPr>
        </p:nvSpPr>
        <p:spPr>
          <a:ln/>
        </p:spPr>
        <p:txBody>
          <a:bodyPr/>
          <a:lstStyle>
            <a:lvl1pPr>
              <a:defRPr/>
            </a:lvl1pPr>
          </a:lstStyle>
          <a:p>
            <a:pPr>
              <a:defRPr/>
            </a:pPr>
            <a:endParaRPr/>
          </a:p>
        </p:txBody>
      </p:sp>
      <p:sp>
        <p:nvSpPr>
          <p:cNvPr id="5" name="Segnaposto numero diapositiva 5"/>
          <p:cNvSpPr txBox="1">
            <a:spLocks noGrp="1"/>
          </p:cNvSpPr>
          <p:nvPr>
            <p:ph type="sldNum" sz="quarter" idx="12"/>
          </p:nvPr>
        </p:nvSpPr>
        <p:spPr>
          <a:ln/>
        </p:spPr>
        <p:txBody>
          <a:bodyPr/>
          <a:lstStyle>
            <a:lvl1pPr>
              <a:defRPr/>
            </a:lvl1pPr>
          </a:lstStyle>
          <a:p>
            <a:pPr>
              <a:defRPr/>
            </a:pPr>
            <a:fld id="{467AF1EB-9362-4993-B259-6507AE42E46F}" type="slidenum">
              <a:rPr/>
              <a:pPr>
                <a:defRPr/>
              </a:pPr>
              <a:t>‹N›</a:t>
            </a:fld>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3" name="Segnaposto piè di pagina 4"/>
          <p:cNvSpPr txBox="1">
            <a:spLocks noGrp="1"/>
          </p:cNvSpPr>
          <p:nvPr>
            <p:ph type="ftr" sz="quarter" idx="11"/>
          </p:nvPr>
        </p:nvSpPr>
        <p:spPr>
          <a:ln/>
        </p:spPr>
        <p:txBody>
          <a:bodyPr/>
          <a:lstStyle>
            <a:lvl1pPr>
              <a:defRPr/>
            </a:lvl1pPr>
          </a:lstStyle>
          <a:p>
            <a:pPr>
              <a:defRPr/>
            </a:pPr>
            <a:endParaRPr/>
          </a:p>
        </p:txBody>
      </p:sp>
      <p:sp>
        <p:nvSpPr>
          <p:cNvPr id="4" name="Segnaposto numero diapositiva 5"/>
          <p:cNvSpPr txBox="1">
            <a:spLocks noGrp="1"/>
          </p:cNvSpPr>
          <p:nvPr>
            <p:ph type="sldNum" sz="quarter" idx="12"/>
          </p:nvPr>
        </p:nvSpPr>
        <p:spPr>
          <a:ln/>
        </p:spPr>
        <p:txBody>
          <a:bodyPr/>
          <a:lstStyle>
            <a:lvl1pPr>
              <a:defRPr/>
            </a:lvl1pPr>
          </a:lstStyle>
          <a:p>
            <a:pPr>
              <a:defRPr/>
            </a:pPr>
            <a:fld id="{455E1C27-5140-4FC1-A3F4-2B582A783153}" type="slidenum">
              <a:rPr/>
              <a:pPr>
                <a:defRPr/>
              </a:pPr>
              <a:t>‹N›</a:t>
            </a:fld>
            <a:endParaRPr/>
          </a:p>
        </p:txBody>
      </p:sp>
    </p:spTree>
  </p:cSld>
  <p:clrMapOvr>
    <a:masterClrMapping/>
  </p:clrMapOvr>
  <p:transition/>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CAF86836-EDFB-4464-899A-7529CB9A9A8A}" type="slidenum">
              <a:rPr/>
              <a:pPr>
                <a:defRPr/>
              </a:pPr>
              <a:t>‹N›</a:t>
            </a:fld>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6" name="Segnaposto piè di pagina 4"/>
          <p:cNvSpPr txBox="1">
            <a:spLocks noGrp="1"/>
          </p:cNvSpPr>
          <p:nvPr>
            <p:ph type="ftr" sz="quarter" idx="11"/>
          </p:nvPr>
        </p:nvSpPr>
        <p:spPr>
          <a:ln/>
        </p:spPr>
        <p:txBody>
          <a:bodyPr/>
          <a:lstStyle>
            <a:lvl1pPr>
              <a:defRPr/>
            </a:lvl1pPr>
          </a:lstStyle>
          <a:p>
            <a:pPr>
              <a:defRPr/>
            </a:pPr>
            <a:endParaRPr/>
          </a:p>
        </p:txBody>
      </p:sp>
      <p:sp>
        <p:nvSpPr>
          <p:cNvPr id="7" name="Segnaposto numero diapositiva 5"/>
          <p:cNvSpPr txBox="1">
            <a:spLocks noGrp="1"/>
          </p:cNvSpPr>
          <p:nvPr>
            <p:ph type="sldNum" sz="quarter" idx="12"/>
          </p:nvPr>
        </p:nvSpPr>
        <p:spPr>
          <a:ln/>
        </p:spPr>
        <p:txBody>
          <a:bodyPr/>
          <a:lstStyle>
            <a:lvl1pPr>
              <a:defRPr/>
            </a:lvl1pPr>
          </a:lstStyle>
          <a:p>
            <a:pPr>
              <a:defRPr/>
            </a:pPr>
            <a:fld id="{DD6E6EB4-BF5F-4567-AB34-7C7195347BED}" type="slidenum">
              <a:rPr/>
              <a:pPr>
                <a:defRPr/>
              </a:pPr>
              <a:t>‹N›</a:t>
            </a:fld>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444EF991-96AF-489B-B0BD-90AB701C90B7}" type="slidenum">
              <a:rPr/>
              <a:pPr>
                <a:defRPr/>
              </a:pPr>
              <a:t>‹N›</a:t>
            </a:fld>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604963"/>
            <a:ext cx="2057400" cy="45259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4963"/>
            <a:ext cx="6019800" cy="45259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10"/>
          </p:nvPr>
        </p:nvSpPr>
        <p:spPr>
          <a:ln/>
        </p:spPr>
        <p:txBody>
          <a:bodyPr/>
          <a:lstStyle>
            <a:lvl1pPr>
              <a:defRPr/>
            </a:lvl1pPr>
          </a:lstStyle>
          <a:p>
            <a:pPr>
              <a:defRPr/>
            </a:pPr>
            <a:fld id="{53B3A8D1-B57C-44D3-B0D1-D81ECAE809E5}" type="datetime1">
              <a:rPr/>
              <a:pPr>
                <a:defRPr/>
              </a:pPr>
              <a:t>27/08/2014</a:t>
            </a:fld>
            <a:endParaRPr/>
          </a:p>
        </p:txBody>
      </p:sp>
      <p:sp>
        <p:nvSpPr>
          <p:cNvPr id="5" name="Segnaposto piè di pagina 4"/>
          <p:cNvSpPr txBox="1">
            <a:spLocks noGrp="1"/>
          </p:cNvSpPr>
          <p:nvPr>
            <p:ph type="ftr" sz="quarter" idx="11"/>
          </p:nvPr>
        </p:nvSpPr>
        <p:spPr>
          <a:ln/>
        </p:spPr>
        <p:txBody>
          <a:bodyPr/>
          <a:lstStyle>
            <a:lvl1pPr>
              <a:defRPr/>
            </a:lvl1pPr>
          </a:lstStyle>
          <a:p>
            <a:pPr>
              <a:defRPr/>
            </a:pPr>
            <a:endParaRPr/>
          </a:p>
        </p:txBody>
      </p:sp>
      <p:sp>
        <p:nvSpPr>
          <p:cNvPr id="6" name="Segnaposto numero diapositiva 5"/>
          <p:cNvSpPr txBox="1">
            <a:spLocks noGrp="1"/>
          </p:cNvSpPr>
          <p:nvPr>
            <p:ph type="sldNum" sz="quarter" idx="12"/>
          </p:nvPr>
        </p:nvSpPr>
        <p:spPr>
          <a:ln/>
        </p:spPr>
        <p:txBody>
          <a:bodyPr/>
          <a:lstStyle>
            <a:lvl1pPr>
              <a:defRPr/>
            </a:lvl1pPr>
          </a:lstStyle>
          <a:p>
            <a:pPr>
              <a:defRPr/>
            </a:pPr>
            <a:fld id="{35B96FD9-28BD-48BE-90F0-87DEE97017F9}" type="slidenum">
              <a:rPr/>
              <a:pPr>
                <a:defRPr/>
              </a:pPr>
              <a:t>‹N›</a:t>
            </a:fld>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30081B92-540D-4737-BF44-9ABE90858D7B}" type="slidenum">
              <a:rPr lang="it-IT"/>
              <a:pPr>
                <a:defRPr/>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796DEF04-054A-4C1F-90AD-117649733AE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24BCF80A-57B8-496D-B440-988E4923F58A}" type="slidenum">
              <a:rPr lang="it-IT"/>
              <a:pPr>
                <a:defRPr/>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8" name="Segnaposto piè di pagina 7"/>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Segnaposto numero diapositiva 8"/>
          <p:cNvSpPr>
            <a:spLocks noGrp="1"/>
          </p:cNvSpPr>
          <p:nvPr>
            <p:ph type="sldNum" sz="quarter" idx="12"/>
          </p:nvPr>
        </p:nvSpPr>
        <p:spPr/>
        <p:txBody>
          <a:bodyPr/>
          <a:lstStyle>
            <a:lvl1pPr fontAlgn="auto">
              <a:spcBef>
                <a:spcPts val="0"/>
              </a:spcBef>
              <a:spcAft>
                <a:spcPts val="0"/>
              </a:spcAft>
              <a:defRPr/>
            </a:lvl1pPr>
          </a:lstStyle>
          <a:p>
            <a:pPr>
              <a:defRPr/>
            </a:pPr>
            <a:fld id="{1389EA98-BB10-4586-8915-99AD4A45B19B}" type="slidenum">
              <a:rPr lang="it-IT"/>
              <a:pPr>
                <a:defRPr/>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4" name="Segnaposto piè di pagina 3"/>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Segnaposto numero diapositiva 4"/>
          <p:cNvSpPr>
            <a:spLocks noGrp="1"/>
          </p:cNvSpPr>
          <p:nvPr>
            <p:ph type="sldNum" sz="quarter" idx="12"/>
          </p:nvPr>
        </p:nvSpPr>
        <p:spPr/>
        <p:txBody>
          <a:bodyPr/>
          <a:lstStyle>
            <a:lvl1pPr fontAlgn="auto">
              <a:spcBef>
                <a:spcPts val="0"/>
              </a:spcBef>
              <a:spcAft>
                <a:spcPts val="0"/>
              </a:spcAft>
              <a:defRPr/>
            </a:lvl1pPr>
          </a:lstStyle>
          <a:p>
            <a:pPr>
              <a:defRPr/>
            </a:pPr>
            <a:fld id="{2B885EE5-7EC9-46E1-8B6A-1FBBB0DB0BD4}" type="slidenum">
              <a:rPr lang="it-IT"/>
              <a:pPr>
                <a:defRPr/>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3" name="Segnaposto piè di pagina 2"/>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4" name="Segnaposto numero diapositiva 3"/>
          <p:cNvSpPr>
            <a:spLocks noGrp="1"/>
          </p:cNvSpPr>
          <p:nvPr>
            <p:ph type="sldNum" sz="quarter" idx="12"/>
          </p:nvPr>
        </p:nvSpPr>
        <p:spPr/>
        <p:txBody>
          <a:bodyPr/>
          <a:lstStyle>
            <a:lvl1pPr fontAlgn="auto">
              <a:spcBef>
                <a:spcPts val="0"/>
              </a:spcBef>
              <a:spcAft>
                <a:spcPts val="0"/>
              </a:spcAft>
              <a:defRPr/>
            </a:lvl1pPr>
          </a:lstStyle>
          <a:p>
            <a:pPr>
              <a:defRPr/>
            </a:pPr>
            <a:fld id="{08085AF5-2B9A-4151-9376-84B8F32DD815}" type="slidenum">
              <a:rPr lang="it-IT"/>
              <a:pPr>
                <a:defRPr/>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42031F32-04BB-4658-818B-3C3B7035D362}" type="slidenum">
              <a:rPr lang="it-IT"/>
              <a:pPr>
                <a:defRPr/>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7CB52D06-279A-4D78-B185-5CB11672A8BF}" type="slidenum">
              <a:rPr lang="it-IT"/>
              <a:pPr>
                <a:defRPr/>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4F49DDF0-5B81-4E18-BFD0-BDD7A245D944}" type="slidenum">
              <a:rPr lang="it-IT"/>
              <a:pPr>
                <a:defRPr/>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DBE265A7-91B7-44BC-B77E-574FEEA4D10C}" type="slidenum">
              <a:rPr lang="it-IT"/>
              <a:pPr>
                <a:defRPr/>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grpSp>
        <p:nvGrpSpPr>
          <p:cNvPr id="2"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6626" name="Rectangle 2"/>
          <p:cNvSpPr>
            <a:spLocks noGrp="1" noChangeArrowheads="1"/>
          </p:cNvSpPr>
          <p:nvPr>
            <p:ph type="ctrTitle"/>
          </p:nvPr>
        </p:nvSpPr>
        <p:spPr>
          <a:xfrm>
            <a:off x="2895600" y="1371600"/>
            <a:ext cx="5867400" cy="2286000"/>
          </a:xfrm>
        </p:spPr>
        <p:txBody>
          <a:bodyPr/>
          <a:lstStyle>
            <a:lvl1pPr>
              <a:defRPr sz="4500"/>
            </a:lvl1pPr>
          </a:lstStyle>
          <a:p>
            <a:r>
              <a:rPr lang="it-IT"/>
              <a:t>Fare clic per modificare lo stile del titolo</a:t>
            </a:r>
          </a:p>
        </p:txBody>
      </p:sp>
      <p:sp>
        <p:nvSpPr>
          <p:cNvPr id="2662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it-IT"/>
              <a:t>Fare clic per modificare lo stile del sottotitolo dello schema</a:t>
            </a:r>
          </a:p>
        </p:txBody>
      </p:sp>
      <p:sp>
        <p:nvSpPr>
          <p:cNvPr id="20" name="Rectangle 4"/>
          <p:cNvSpPr>
            <a:spLocks noGrp="1" noChangeArrowheads="1"/>
          </p:cNvSpPr>
          <p:nvPr>
            <p:ph type="dt" sz="half" idx="10"/>
          </p:nvPr>
        </p:nvSpPr>
        <p:spPr>
          <a:xfrm>
            <a:off x="457200" y="6248400"/>
            <a:ext cx="2133600" cy="457200"/>
          </a:xfrm>
        </p:spPr>
        <p:txBody>
          <a:bodyPr/>
          <a:lstStyle>
            <a:lvl1pPr fontAlgn="auto">
              <a:spcAft>
                <a:spcPts val="0"/>
              </a:spcAft>
              <a:defRPr/>
            </a:lvl1pPr>
          </a:lstStyle>
          <a:p>
            <a:pPr>
              <a:defRPr/>
            </a:pPr>
            <a:endParaRPr lang="it-IT"/>
          </a:p>
        </p:txBody>
      </p:sp>
      <p:sp>
        <p:nvSpPr>
          <p:cNvPr id="21" name="Rectangle 5"/>
          <p:cNvSpPr>
            <a:spLocks noGrp="1" noChangeArrowheads="1"/>
          </p:cNvSpPr>
          <p:nvPr>
            <p:ph type="ftr" sz="quarter" idx="11"/>
          </p:nvPr>
        </p:nvSpPr>
        <p:spPr/>
        <p:txBody>
          <a:bodyPr/>
          <a:lstStyle>
            <a:lvl1pPr algn="l" fontAlgn="auto">
              <a:spcAft>
                <a:spcPts val="0"/>
              </a:spcAft>
              <a:defRPr/>
            </a:lvl1pPr>
          </a:lstStyle>
          <a:p>
            <a:pPr>
              <a:defRPr/>
            </a:pPr>
            <a:endParaRPr lang="it-IT"/>
          </a:p>
        </p:txBody>
      </p:sp>
      <p:sp>
        <p:nvSpPr>
          <p:cNvPr id="22" name="Rectangle 6"/>
          <p:cNvSpPr>
            <a:spLocks noGrp="1" noChangeArrowheads="1"/>
          </p:cNvSpPr>
          <p:nvPr>
            <p:ph type="sldNum" sz="quarter" idx="12"/>
          </p:nvPr>
        </p:nvSpPr>
        <p:spPr/>
        <p:txBody>
          <a:bodyPr/>
          <a:lstStyle>
            <a:lvl1pPr fontAlgn="auto">
              <a:spcAft>
                <a:spcPts val="0"/>
              </a:spcAft>
              <a:defRPr/>
            </a:lvl1pPr>
          </a:lstStyle>
          <a:p>
            <a:pPr>
              <a:defRPr/>
            </a:pPr>
            <a:fld id="{9561110E-61A9-404B-BE64-770D44A00E04}" type="slidenum">
              <a:rPr lang="it-IT"/>
              <a:pPr>
                <a:defRPr/>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20025D91-400A-4213-95B8-09987242CF8D}"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lgn="l" fontAlgn="auto">
              <a:spcAft>
                <a:spcPts val="0"/>
              </a:spcAft>
              <a:defRPr/>
            </a:lvl1pPr>
          </a:lstStyle>
          <a:p>
            <a:pPr>
              <a:defRPr/>
            </a:pPr>
            <a:endParaRPr lang="it-IT"/>
          </a:p>
        </p:txBody>
      </p:sp>
      <p:sp>
        <p:nvSpPr>
          <p:cNvPr id="8" name="Segnaposto numero diapositiva 7"/>
          <p:cNvSpPr>
            <a:spLocks noGrp="1"/>
          </p:cNvSpPr>
          <p:nvPr>
            <p:ph type="sldNum" sz="quarter" idx="11"/>
          </p:nvPr>
        </p:nvSpPr>
        <p:spPr/>
        <p:txBody>
          <a:bodyPr/>
          <a:lstStyle>
            <a:lvl1pPr fontAlgn="auto">
              <a:spcAft>
                <a:spcPts val="0"/>
              </a:spcAft>
              <a:defRPr/>
            </a:lvl1pPr>
          </a:lstStyle>
          <a:p>
            <a:pPr>
              <a:defRPr/>
            </a:pPr>
            <a:fld id="{CA417CA7-0274-4DB6-A822-562B3CE0DE21}" type="slidenum">
              <a:rPr lang="it-IT"/>
              <a:pPr>
                <a:defRPr/>
              </a:pPr>
              <a:t>‹N›</a:t>
            </a:fld>
            <a:endParaRPr lang="it-IT"/>
          </a:p>
        </p:txBody>
      </p:sp>
      <p:sp>
        <p:nvSpPr>
          <p:cNvPr id="9" name="Segnaposto data 8"/>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lgn="l" fontAlgn="auto">
              <a:spcAft>
                <a:spcPts val="0"/>
              </a:spcAft>
              <a:defRPr/>
            </a:lvl1pPr>
          </a:lstStyle>
          <a:p>
            <a:pPr>
              <a:defRPr/>
            </a:pPr>
            <a:endParaRPr lang="it-IT"/>
          </a:p>
        </p:txBody>
      </p:sp>
      <p:sp>
        <p:nvSpPr>
          <p:cNvPr id="4" name="Segnaposto numero diapositiva 3"/>
          <p:cNvSpPr>
            <a:spLocks noGrp="1"/>
          </p:cNvSpPr>
          <p:nvPr>
            <p:ph type="sldNum" sz="quarter" idx="11"/>
          </p:nvPr>
        </p:nvSpPr>
        <p:spPr/>
        <p:txBody>
          <a:bodyPr/>
          <a:lstStyle>
            <a:lvl1pPr fontAlgn="auto">
              <a:spcAft>
                <a:spcPts val="0"/>
              </a:spcAft>
              <a:defRPr/>
            </a:lvl1pPr>
          </a:lstStyle>
          <a:p>
            <a:pPr>
              <a:defRPr/>
            </a:pPr>
            <a:fld id="{B72FDB95-104C-4EDA-AF65-03B18A351D0A}" type="slidenum">
              <a:rPr lang="it-IT"/>
              <a:pPr>
                <a:defRPr/>
              </a:pPr>
              <a:t>‹N›</a:t>
            </a:fld>
            <a:endParaRPr lang="it-IT"/>
          </a:p>
        </p:txBody>
      </p:sp>
      <p:sp>
        <p:nvSpPr>
          <p:cNvPr id="5" name="Segnaposto data 4"/>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lgn="l" fontAlgn="auto">
              <a:spcAft>
                <a:spcPts val="0"/>
              </a:spcAft>
              <a:defRPr/>
            </a:lvl1pPr>
          </a:lstStyle>
          <a:p>
            <a:pPr>
              <a:defRPr/>
            </a:pPr>
            <a:endParaRPr lang="it-IT"/>
          </a:p>
        </p:txBody>
      </p:sp>
      <p:sp>
        <p:nvSpPr>
          <p:cNvPr id="3" name="Segnaposto numero diapositiva 2"/>
          <p:cNvSpPr>
            <a:spLocks noGrp="1"/>
          </p:cNvSpPr>
          <p:nvPr>
            <p:ph type="sldNum" sz="quarter" idx="11"/>
          </p:nvPr>
        </p:nvSpPr>
        <p:spPr/>
        <p:txBody>
          <a:bodyPr/>
          <a:lstStyle>
            <a:lvl1pPr fontAlgn="auto">
              <a:spcAft>
                <a:spcPts val="0"/>
              </a:spcAft>
              <a:defRPr/>
            </a:lvl1pPr>
          </a:lstStyle>
          <a:p>
            <a:pPr>
              <a:defRPr/>
            </a:pPr>
            <a:fld id="{9F0037A2-68C4-483D-9238-7AC710085D51}" type="slidenum">
              <a:rPr lang="it-IT"/>
              <a:pPr>
                <a:defRPr/>
              </a:pPr>
              <a:t>‹N›</a:t>
            </a:fld>
            <a:endParaRPr lang="it-IT"/>
          </a:p>
        </p:txBody>
      </p:sp>
      <p:sp>
        <p:nvSpPr>
          <p:cNvPr id="4" name="Segnaposto data 3"/>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lgn="l" fontAlgn="auto">
              <a:spcAft>
                <a:spcPts val="0"/>
              </a:spcAft>
              <a:defRPr/>
            </a:lvl1pPr>
          </a:lstStyle>
          <a:p>
            <a:pPr>
              <a:defRPr/>
            </a:pPr>
            <a:endParaRPr lang="it-IT"/>
          </a:p>
        </p:txBody>
      </p:sp>
      <p:sp>
        <p:nvSpPr>
          <p:cNvPr id="6" name="Segnaposto numero diapositiva 5"/>
          <p:cNvSpPr>
            <a:spLocks noGrp="1"/>
          </p:cNvSpPr>
          <p:nvPr>
            <p:ph type="sldNum" sz="quarter" idx="11"/>
          </p:nvPr>
        </p:nvSpPr>
        <p:spPr/>
        <p:txBody>
          <a:bodyPr/>
          <a:lstStyle>
            <a:lvl1pPr fontAlgn="auto">
              <a:spcAft>
                <a:spcPts val="0"/>
              </a:spcAft>
              <a:defRPr/>
            </a:lvl1pPr>
          </a:lstStyle>
          <a:p>
            <a:pPr>
              <a:defRPr/>
            </a:pPr>
            <a:fld id="{8561B809-7F46-4B2B-89AB-91CB143D3F2F}" type="slidenum">
              <a:rPr lang="it-IT"/>
              <a:pPr>
                <a:defRPr/>
              </a:pPr>
              <a:t>‹N›</a:t>
            </a:fld>
            <a:endParaRPr lang="it-IT"/>
          </a:p>
        </p:txBody>
      </p:sp>
      <p:sp>
        <p:nvSpPr>
          <p:cNvPr id="7" name="Segnaposto data 6"/>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lgn="l" fontAlgn="auto">
              <a:spcAft>
                <a:spcPts val="0"/>
              </a:spcAft>
              <a:defRPr/>
            </a:lvl1pPr>
          </a:lstStyle>
          <a:p>
            <a:pPr>
              <a:defRPr/>
            </a:pPr>
            <a:endParaRPr lang="it-IT"/>
          </a:p>
        </p:txBody>
      </p:sp>
      <p:sp>
        <p:nvSpPr>
          <p:cNvPr id="6" name="Segnaposto numero diapositiva 5"/>
          <p:cNvSpPr>
            <a:spLocks noGrp="1"/>
          </p:cNvSpPr>
          <p:nvPr>
            <p:ph type="sldNum" sz="quarter" idx="11"/>
          </p:nvPr>
        </p:nvSpPr>
        <p:spPr/>
        <p:txBody>
          <a:bodyPr/>
          <a:lstStyle>
            <a:lvl1pPr fontAlgn="auto">
              <a:spcAft>
                <a:spcPts val="0"/>
              </a:spcAft>
              <a:defRPr/>
            </a:lvl1pPr>
          </a:lstStyle>
          <a:p>
            <a:pPr>
              <a:defRPr/>
            </a:pPr>
            <a:fld id="{2BE0FD6B-8821-4417-8E9D-36F4832D6195}" type="slidenum">
              <a:rPr lang="it-IT"/>
              <a:pPr>
                <a:defRPr/>
              </a:pPr>
              <a:t>‹N›</a:t>
            </a:fld>
            <a:endParaRPr lang="it-IT"/>
          </a:p>
        </p:txBody>
      </p:sp>
      <p:sp>
        <p:nvSpPr>
          <p:cNvPr id="7" name="Segnaposto data 6"/>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B65F740E-4C6F-4B62-8065-D51391C44853}"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34200" y="457200"/>
            <a:ext cx="1752600" cy="5638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676400" y="457200"/>
            <a:ext cx="510540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DFCADAA3-391A-4316-BB4A-CEDFB4B438BD}"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676400" y="457200"/>
            <a:ext cx="7010400" cy="12954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1676400" y="1981200"/>
            <a:ext cx="7010400" cy="4114800"/>
          </a:xfrm>
        </p:spPr>
        <p:txBody>
          <a:bodyPr/>
          <a:lstStyle/>
          <a:p>
            <a:pPr lvl="0"/>
            <a:endParaRPr lang="it-IT" noProof="0"/>
          </a:p>
        </p:txBody>
      </p:sp>
      <p:sp>
        <p:nvSpPr>
          <p:cNvPr id="4" name="Segnaposto piè di pagina 3"/>
          <p:cNvSpPr>
            <a:spLocks noGrp="1"/>
          </p:cNvSpPr>
          <p:nvPr>
            <p:ph type="ftr" sz="quarter" idx="10"/>
          </p:nvPr>
        </p:nvSpPr>
        <p:spPr/>
        <p:txBody>
          <a:bodyPr/>
          <a:lstStyle>
            <a:lvl1pPr algn="l" fontAlgn="auto">
              <a:spcAft>
                <a:spcPts val="0"/>
              </a:spcAft>
              <a:defRPr/>
            </a:lvl1pPr>
          </a:lstStyle>
          <a:p>
            <a:pPr>
              <a:defRPr/>
            </a:pPr>
            <a:endParaRPr lang="it-IT"/>
          </a:p>
        </p:txBody>
      </p:sp>
      <p:sp>
        <p:nvSpPr>
          <p:cNvPr id="5" name="Segnaposto numero diapositiva 4"/>
          <p:cNvSpPr>
            <a:spLocks noGrp="1"/>
          </p:cNvSpPr>
          <p:nvPr>
            <p:ph type="sldNum" sz="quarter" idx="11"/>
          </p:nvPr>
        </p:nvSpPr>
        <p:spPr/>
        <p:txBody>
          <a:bodyPr/>
          <a:lstStyle>
            <a:lvl1pPr fontAlgn="auto">
              <a:spcAft>
                <a:spcPts val="0"/>
              </a:spcAft>
              <a:defRPr/>
            </a:lvl1pPr>
          </a:lstStyle>
          <a:p>
            <a:pPr>
              <a:defRPr/>
            </a:pPr>
            <a:fld id="{A91F7D4C-53A5-41DE-8874-A16ADA8ABE42}" type="slidenum">
              <a:rPr lang="it-IT"/>
              <a:pPr>
                <a:defRPr/>
              </a:pPr>
              <a:t>‹N›</a:t>
            </a:fld>
            <a:endParaRPr lang="it-IT"/>
          </a:p>
        </p:txBody>
      </p:sp>
      <p:sp>
        <p:nvSpPr>
          <p:cNvPr id="6" name="Segnaposto data 5"/>
          <p:cNvSpPr>
            <a:spLocks noGrp="1"/>
          </p:cNvSpPr>
          <p:nvPr>
            <p:ph type="dt" sz="half" idx="12"/>
          </p:nvPr>
        </p:nvSpPr>
        <p:spPr/>
        <p:txBody>
          <a:bodyPr/>
          <a:lstStyle>
            <a:lvl1pPr fontAlgn="auto">
              <a:spcAft>
                <a:spcPts val="0"/>
              </a:spcAft>
              <a:defRPr/>
            </a:lvl1pPr>
          </a:lstStyle>
          <a:p>
            <a:pPr>
              <a:defRPr/>
            </a:pPr>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683A612-04B8-4E01-B542-827AB042C132}"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53F39C-C1A9-428F-93A8-0321CAC15599}"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622271C-3713-46ED-ACCD-8EFCEC35AF92}"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886E8F7-A309-4364-AB07-464D44180D2A}"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14/09/2014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C6E423D-AF44-4452-8C56-F3BC56FE91B2}"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D885954-C4EC-408F-93AB-358A1D7DACFF}"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5B633F1-6CC1-486F-A885-33FDB83A3AF7}"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1DAAC6E-4330-4B83-9A87-0706F71EED15}"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4428C04-ED7F-479A-A66E-71447265B66F}" type="datetimeFigureOut">
              <a:rPr lang="it-IT">
                <a:solidFill>
                  <a:prstClr val="black">
                    <a:tint val="75000"/>
                  </a:prstClr>
                </a:solidFill>
              </a:rPr>
              <a:pPr>
                <a:defRPr/>
              </a:pPr>
              <a:t>14/09/2014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BE2FAD00-4063-4AFD-92BA-D5C54A089CC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2BF9F30-61E7-4F1F-AF37-9D3F9C24C114}" type="datetimeFigureOut">
              <a:rPr lang="it-IT">
                <a:solidFill>
                  <a:prstClr val="black">
                    <a:tint val="75000"/>
                  </a:prstClr>
                </a:solidFill>
              </a:rPr>
              <a:pPr>
                <a:defRPr/>
              </a:pPr>
              <a:t>14/09/2014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D859E577-5B17-433D-BD12-7C643F01F79E}"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265EDB0-FBFC-44EC-8F4C-9EEBEFAF0F44}" type="datetimeFigureOut">
              <a:rPr lang="it-IT">
                <a:solidFill>
                  <a:prstClr val="black">
                    <a:tint val="75000"/>
                  </a:prstClr>
                </a:solidFill>
              </a:rPr>
              <a:pPr>
                <a:defRPr/>
              </a:pPr>
              <a:t>14/09/2014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8C2FD701-46F2-4553-B11C-5E97BDDF7E35}"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4417877-0F2C-4000-84BB-89725284D0FA}"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EA09DB3-7360-40E9-B7E0-68A1A03EE37A}"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2DC21B3-CAB7-48EB-BFEF-924F3DF993A8}" type="datetimeFigureOut">
              <a:rPr lang="it-IT">
                <a:solidFill>
                  <a:prstClr val="black">
                    <a:tint val="75000"/>
                  </a:prstClr>
                </a:solidFill>
              </a:rPr>
              <a:pPr>
                <a:defRPr/>
              </a:pPr>
              <a:t>14/09/2014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EADB76E-95ED-40FB-8A12-D155D964DE0A}"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52B4EC3-2F5D-49EA-A7C9-AC70F11F089A}"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783AD35-2E82-42D1-A9B6-9E90F7D3297D}"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E106DAA-0B54-46BA-BAF8-98985357529F}"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FD3FA75-0B91-4315-932B-5A4FEE1F699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683A612-04B8-4E01-B542-827AB042C132}"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53F39C-C1A9-428F-93A8-0321CAC15599}"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7.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14/09/2014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6B6B6"/>
            </a:gs>
            <a:gs pos="50000">
              <a:srgbClr val="DDDDDD"/>
            </a:gs>
            <a:gs pos="100000">
              <a:srgbClr val="B6B6B6"/>
            </a:gs>
          </a:gsLst>
          <a:lin ang="5400000" scaled="1"/>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B2172B-A766-446A-9429-AFBAB47E34CF}"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94CC48-42F0-421C-886A-63193FAFAB43}" type="slidenum">
              <a:rPr lang="it-IT">
                <a:solidFill>
                  <a:prstClr val="black">
                    <a:tint val="75000"/>
                  </a:prstClr>
                </a:solidFill>
              </a:rPr>
              <a:pPr>
                <a:def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solidFill>
                  <a:prstClr val="black">
                    <a:tint val="75000"/>
                  </a:prstClr>
                </a:solidFill>
              </a:rPr>
              <a:pPr/>
              <a:t>14/09/2014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5604"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200" b="0">
                <a:solidFill>
                  <a:srgbClr val="FFFFFF"/>
                </a:solidFill>
                <a:latin typeface="+mn-lt"/>
              </a:defRPr>
            </a:lvl1pPr>
          </a:lstStyle>
          <a:p>
            <a:pPr fontAlgn="base">
              <a:spcAft>
                <a:spcPct val="0"/>
              </a:spcAft>
              <a:defRPr/>
            </a:pPr>
            <a:endParaRPr lang="it-IT"/>
          </a:p>
        </p:txBody>
      </p:sp>
      <p:sp>
        <p:nvSpPr>
          <p:cNvPr id="25605"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rgbClr val="FFFFFF"/>
                </a:solidFill>
                <a:latin typeface="+mn-lt"/>
              </a:defRPr>
            </a:lvl1pPr>
          </a:lstStyle>
          <a:p>
            <a:pPr fontAlgn="base">
              <a:spcAft>
                <a:spcPct val="0"/>
              </a:spcAft>
              <a:defRPr/>
            </a:pPr>
            <a:fld id="{672680F8-7115-4A45-9873-AC371B8A51FC}" type="slidenum">
              <a:rPr lang="it-IT"/>
              <a:pPr fontAlgn="base">
                <a:spcAft>
                  <a:spcPct val="0"/>
                </a:spcAft>
                <a:defRPr/>
              </a:pPr>
              <a:t>‹N›</a:t>
            </a:fld>
            <a:endParaRPr lang="it-IT"/>
          </a:p>
        </p:txBody>
      </p:sp>
      <p:sp>
        <p:nvSpPr>
          <p:cNvPr id="25606"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07"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grpSp>
        <p:nvGrpSpPr>
          <p:cNvPr id="2" name="Group 8"/>
          <p:cNvGrpSpPr>
            <a:grpSpLocks/>
          </p:cNvGrpSpPr>
          <p:nvPr/>
        </p:nvGrpSpPr>
        <p:grpSpPr bwMode="auto">
          <a:xfrm>
            <a:off x="228600" y="457200"/>
            <a:ext cx="1246188" cy="1371600"/>
            <a:chOff x="144" y="288"/>
            <a:chExt cx="785" cy="864"/>
          </a:xfrm>
        </p:grpSpPr>
        <p:sp>
          <p:nvSpPr>
            <p:cNvPr id="25609"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0"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1"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2"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3"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4"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5"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6"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7"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8"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19"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20"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sp>
          <p:nvSpPr>
            <p:cNvPr id="25621"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endParaRPr>
            </a:p>
          </p:txBody>
        </p:sp>
      </p:grpSp>
      <p:sp>
        <p:nvSpPr>
          <p:cNvPr id="25622"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rgbClr val="FFFFFF"/>
                </a:solidFill>
                <a:latin typeface="+mn-lt"/>
              </a:defRPr>
            </a:lvl1pPr>
          </a:lstStyle>
          <a:p>
            <a:pPr fontAlgn="base">
              <a:spcAft>
                <a:spcPct val="0"/>
              </a:spcAft>
              <a:defRPr/>
            </a:pPr>
            <a:endParaRPr lang="it-IT"/>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par>
    </p:tnLst>
  </p:timing>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397261-F3EA-47CE-8BE9-CB9393B446E5}"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BAA8B96-3869-4CA9-9BCC-3FD62C1A67B0}" type="slidenum">
              <a:rPr lang="it-IT">
                <a:solidFill>
                  <a:prstClr val="black">
                    <a:tint val="75000"/>
                  </a:prstClr>
                </a:solidFill>
              </a:rPr>
              <a:pPr>
                <a:def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49850EF-F845-499E-86F2-B9AE4AC43805}"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5D0288B-44CB-4089-B3E1-6A326001D88D}" type="slidenum">
              <a:rPr lang="it-IT">
                <a:solidFill>
                  <a:prstClr val="black">
                    <a:tint val="75000"/>
                  </a:prstClr>
                </a:solidFill>
              </a:rPr>
              <a:pPr>
                <a:def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itolo 1"/>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000" tIns="45000" rIns="90000" bIns="45000" numCol="1" anchor="t" anchorCtr="0" compatLnSpc="1">
            <a:prstTxWarp prst="textNoShape">
              <a:avLst/>
            </a:prstTxWarp>
          </a:bodyPr>
          <a:lstStyle/>
          <a:p>
            <a:pPr lvl="0"/>
            <a:r>
              <a:rPr lang="it-IT" smtClean="0"/>
              <a:t>Fate clic per modificare il formato del testo del titoloFare clic per modificare lo stile del titolo</a:t>
            </a:r>
          </a:p>
        </p:txBody>
      </p:sp>
      <p:sp>
        <p:nvSpPr>
          <p:cNvPr id="3" name="Segnaposto contenuto 2"/>
          <p:cNvSpPr txBox="1">
            <a:spLocks noGrp="1"/>
          </p:cNvSpPr>
          <p:nvPr>
            <p:ph type="body" idx="1"/>
          </p:nvPr>
        </p:nvSpPr>
        <p:spPr>
          <a:xfrm>
            <a:off x="457200" y="1600200"/>
            <a:ext cx="8229600" cy="4525963"/>
          </a:xfrm>
          <a:prstGeom prst="rect">
            <a:avLst/>
          </a:prstGeom>
          <a:noFill/>
          <a:ln>
            <a:noFill/>
          </a:ln>
        </p:spPr>
        <p:txBody>
          <a:bodyPr wrap="square" lIns="90000" tIns="45000" rIns="90000" bIns="45000" anchor="t"/>
          <a:lstStyle>
            <a:defPPr marL="432000" lvl="0" indent="-324000" algn="l" hangingPunct="1">
              <a:spcBef>
                <a:spcPts val="0"/>
              </a:spcBef>
              <a:spcAft>
                <a:spcPts val="1417"/>
              </a:spcAft>
              <a:buSzPct val="45000"/>
              <a:buFont typeface="StarSymbol"/>
              <a:buNone/>
              <a:defRPr lang="it-IT"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it-IT"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it-IT"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it-IT"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9pPr>
          </a:lstStyle>
          <a:p>
            <a:pPr lvl="0"/>
            <a:r>
              <a:rPr lang="it-IT"/>
              <a:t>Fate clic per modificare il formato del testo della struttura</a:t>
            </a:r>
          </a:p>
          <a:p>
            <a:pPr lvl="1"/>
            <a:r>
              <a:rPr lang="it-IT"/>
              <a:t>Secondo livello struttura</a:t>
            </a:r>
          </a:p>
          <a:p>
            <a:pPr lvl="2"/>
            <a:r>
              <a:rPr lang="it-IT"/>
              <a:t>Terzo livello struttura</a:t>
            </a:r>
          </a:p>
          <a:p>
            <a:pPr lvl="3"/>
            <a:r>
              <a:rPr lang="it-IT"/>
              <a:t>Quarto livello struttura</a:t>
            </a:r>
          </a:p>
          <a:p>
            <a:pPr lvl="4"/>
            <a:r>
              <a:rPr lang="it-IT"/>
              <a:t>Quinto livello struttura</a:t>
            </a:r>
          </a:p>
          <a:p>
            <a:pPr lvl="5"/>
            <a:r>
              <a:rPr lang="it-IT"/>
              <a:t>Sesto livello struttura</a:t>
            </a:r>
          </a:p>
          <a:p>
            <a:pPr lvl="6"/>
            <a:r>
              <a:rPr lang="it-IT"/>
              <a:t>Settimo livello struttura</a:t>
            </a:r>
          </a:p>
          <a:p>
            <a:pPr lvl="7"/>
            <a:r>
              <a:rPr lang="it-IT"/>
              <a:t>Ottavo livello struttura</a:t>
            </a:r>
          </a:p>
          <a:p>
            <a:pPr lvl="0"/>
            <a:r>
              <a:rPr lang="it-IT"/>
              <a:t>Nono livello strutturaFare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457200" y="6356350"/>
            <a:ext cx="2133600" cy="365125"/>
          </a:xfrm>
          <a:prstGeom prst="rect">
            <a:avLst/>
          </a:prstGeom>
          <a:noFill/>
          <a:ln>
            <a:noFill/>
          </a:ln>
        </p:spPr>
        <p:txBody>
          <a:bodyPr wrap="square" lIns="90000" tIns="45000" rIns="90000" bIns="45000" anchor="t" anchorCtr="0"/>
          <a:lstStyle>
            <a:lvl1pPr marL="0" marR="0" lvl="0" indent="0" algn="l" rtl="0" fontAlgn="auto" hangingPunct="1">
              <a:spcBef>
                <a:spcPts val="0"/>
              </a:spcBef>
              <a:spcAft>
                <a:spcPts val="0"/>
              </a:spcAft>
              <a:buNone/>
              <a:tabLst/>
              <a:defRPr lang="it-IT" sz="1800" b="0" i="0" u="none" strike="noStrike" kern="1200" spc="0" smtClean="0">
                <a:solidFill>
                  <a:srgbClr val="000000"/>
                </a:solidFill>
                <a:latin typeface="Calibri" pitchFamily="18"/>
                <a:ea typeface="Arial Unicode MS" pitchFamily="2"/>
                <a:cs typeface="Tahoma" pitchFamily="2"/>
              </a:defRPr>
            </a:lvl1pPr>
          </a:lstStyle>
          <a:p>
            <a:pPr>
              <a:defRPr/>
            </a:pPr>
            <a:fld id="{4C8DA120-3248-4113-A4A5-1A983A681504}" type="datetime1">
              <a:rPr/>
              <a:pPr>
                <a:defRPr/>
              </a:pPr>
              <a:t>27/08/2014</a:t>
            </a:fld>
            <a:endParaRPr/>
          </a:p>
        </p:txBody>
      </p:sp>
      <p:sp>
        <p:nvSpPr>
          <p:cNvPr id="5" name="Segnaposto piè di pagina 4"/>
          <p:cNvSpPr txBox="1">
            <a:spLocks noGrp="1"/>
          </p:cNvSpPr>
          <p:nvPr>
            <p:ph type="ftr" sz="quarter" idx="3"/>
          </p:nvPr>
        </p:nvSpPr>
        <p:spPr>
          <a:xfrm>
            <a:off x="3124200" y="6356350"/>
            <a:ext cx="2895600" cy="365125"/>
          </a:xfrm>
          <a:prstGeom prst="rect">
            <a:avLst/>
          </a:prstGeom>
          <a:noFill/>
          <a:ln>
            <a:noFill/>
          </a:ln>
        </p:spPr>
        <p:txBody>
          <a:bodyPr wrap="square" lIns="90000" tIns="45000" rIns="90000" bIns="45000" anchor="t" anchorCtr="0"/>
          <a:lstStyle>
            <a:lvl1pPr lvl="0" rtl="0" fontAlgn="auto" hangingPunct="0">
              <a:spcBef>
                <a:spcPts val="0"/>
              </a:spcBef>
              <a:spcAft>
                <a:spcPts val="0"/>
              </a:spcAft>
              <a:buNone/>
              <a:tabLst/>
              <a:defRPr lang="it-IT" sz="2400" kern="1200" smtClean="0">
                <a:solidFill>
                  <a:prstClr val="black"/>
                </a:solidFill>
                <a:latin typeface="Times New Roman" pitchFamily="18"/>
                <a:ea typeface="Arial Unicode MS" pitchFamily="2"/>
                <a:cs typeface="Tahoma" pitchFamily="2"/>
              </a:defRPr>
            </a:lvl1pPr>
          </a:lstStyle>
          <a:p>
            <a:pPr>
              <a:defRPr/>
            </a:pPr>
            <a:endParaRPr/>
          </a:p>
        </p:txBody>
      </p:sp>
      <p:sp>
        <p:nvSpPr>
          <p:cNvPr id="6" name="Segnaposto numero diapositiva 5"/>
          <p:cNvSpPr txBox="1">
            <a:spLocks noGrp="1"/>
          </p:cNvSpPr>
          <p:nvPr>
            <p:ph type="sldNum" sz="quarter" idx="4"/>
          </p:nvPr>
        </p:nvSpPr>
        <p:spPr>
          <a:xfrm>
            <a:off x="6553200" y="6356350"/>
            <a:ext cx="2133600" cy="365125"/>
          </a:xfrm>
          <a:prstGeom prst="rect">
            <a:avLst/>
          </a:prstGeom>
          <a:noFill/>
          <a:ln>
            <a:noFill/>
          </a:ln>
        </p:spPr>
        <p:txBody>
          <a:bodyPr wrap="square" lIns="90000" tIns="45000" rIns="90000" bIns="45000" anchor="t" anchorCtr="0"/>
          <a:lstStyle>
            <a:lvl1pPr marL="0" marR="0" lvl="0" indent="0" algn="l" rtl="0" fontAlgn="auto" hangingPunct="1">
              <a:spcBef>
                <a:spcPts val="0"/>
              </a:spcBef>
              <a:spcAft>
                <a:spcPts val="0"/>
              </a:spcAft>
              <a:buNone/>
              <a:tabLst/>
              <a:defRPr lang="it-IT" sz="1800" b="0" i="0" u="none" strike="noStrike" kern="1200" spc="0" smtClean="0">
                <a:solidFill>
                  <a:srgbClr val="000000"/>
                </a:solidFill>
                <a:latin typeface="Calibri" pitchFamily="18"/>
                <a:ea typeface="Arial Unicode MS" pitchFamily="2"/>
                <a:cs typeface="Tahoma" pitchFamily="2"/>
              </a:defRPr>
            </a:lvl1pPr>
          </a:lstStyle>
          <a:p>
            <a:pPr>
              <a:defRPr/>
            </a:pPr>
            <a:fld id="{1CA42CCB-F193-4A60-A568-BD1FCEBE1C81}"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ctr" rtl="0" eaLnBrk="0" fontAlgn="base">
        <a:spcBef>
          <a:spcPct val="0"/>
        </a:spcBef>
        <a:spcAft>
          <a:spcPct val="0"/>
        </a:spcAft>
        <a:defRPr lang="it-IT" sz="4400" kern="1200">
          <a:solidFill>
            <a:srgbClr val="000000"/>
          </a:solidFill>
          <a:latin typeface="Calibri" pitchFamily="18"/>
          <a:ea typeface="Microsoft YaHei" pitchFamily="2"/>
          <a:cs typeface="Mangal" pitchFamily="2"/>
        </a:defRPr>
      </a:lvl1pPr>
      <a:lvl2pPr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2pPr>
      <a:lvl3pPr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3pPr>
      <a:lvl4pPr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4pPr>
      <a:lvl5pPr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5pPr>
      <a:lvl6pPr marL="457200"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6pPr>
      <a:lvl7pPr marL="914400"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7pPr>
      <a:lvl8pPr marL="1371600"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8pPr>
      <a:lvl9pPr marL="1828800"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9pPr>
    </p:titleStyle>
    <p:bodyStyle>
      <a:lvl1pPr algn="l" rtl="0" eaLnBrk="0" fontAlgn="base" hangingPunct="0">
        <a:spcBef>
          <a:spcPct val="20000"/>
        </a:spcBef>
        <a:spcAft>
          <a:spcPct val="0"/>
        </a:spcAft>
        <a:buSzPct val="45000"/>
        <a:buFont typeface="StarSymbol"/>
        <a:buChar char="●"/>
        <a:defRPr lang="it-IT" sz="3200">
          <a:solidFill>
            <a:srgbClr val="000000"/>
          </a:solidFill>
          <a:latin typeface="Calibri" pitchFamily="18"/>
        </a:defRPr>
      </a:lvl1pPr>
      <a:lvl2pPr lvl="1" algn="l" rtl="0" eaLnBrk="0" fontAlgn="base" hangingPunct="0">
        <a:spcBef>
          <a:spcPct val="20000"/>
        </a:spcBef>
        <a:spcAft>
          <a:spcPct val="0"/>
        </a:spcAft>
        <a:buSzPct val="75000"/>
        <a:buFont typeface="StarSymbol"/>
        <a:buChar char="–"/>
        <a:defRPr lang="it-IT" sz="3200">
          <a:solidFill>
            <a:srgbClr val="000000"/>
          </a:solidFill>
          <a:latin typeface="Calibri" pitchFamily="18"/>
        </a:defRPr>
      </a:lvl2pPr>
      <a:lvl3pPr lvl="2" algn="l" rtl="0" eaLnBrk="0" fontAlgn="base" hangingPunct="0">
        <a:spcBef>
          <a:spcPct val="20000"/>
        </a:spcBef>
        <a:spcAft>
          <a:spcPct val="0"/>
        </a:spcAft>
        <a:buSzPct val="45000"/>
        <a:buFont typeface="StarSymbol"/>
        <a:buChar char="●"/>
        <a:defRPr lang="it-IT" sz="3200">
          <a:solidFill>
            <a:srgbClr val="000000"/>
          </a:solidFill>
          <a:latin typeface="Calibri" pitchFamily="18"/>
        </a:defRPr>
      </a:lvl3pPr>
      <a:lvl4pPr lvl="3" algn="l" rtl="0" eaLnBrk="0" fontAlgn="base" hangingPunct="0">
        <a:spcBef>
          <a:spcPct val="20000"/>
        </a:spcBef>
        <a:spcAft>
          <a:spcPct val="0"/>
        </a:spcAft>
        <a:buSzPct val="75000"/>
        <a:buFont typeface="StarSymbol"/>
        <a:buChar char="–"/>
        <a:defRPr lang="it-IT" sz="3200">
          <a:solidFill>
            <a:srgbClr val="000000"/>
          </a:solidFill>
          <a:latin typeface="Calibri" pitchFamily="18"/>
        </a:defRPr>
      </a:lvl4pPr>
      <a:lvl5pPr lvl="4" algn="l" rtl="0" eaLnBrk="0" fontAlgn="base" hangingPunct="0">
        <a:spcBef>
          <a:spcPct val="20000"/>
        </a:spcBef>
        <a:spcAft>
          <a:spcPct val="0"/>
        </a:spcAft>
        <a:buSzPct val="45000"/>
        <a:buFont typeface="StarSymbol"/>
        <a:buChar char="●"/>
        <a:defRPr lang="it-IT" sz="3200">
          <a:solidFill>
            <a:srgbClr val="000000"/>
          </a:solidFill>
          <a:latin typeface="Calibri" pitchFamily="18"/>
        </a:defRPr>
      </a:lvl5pPr>
      <a:lvl6pPr lvl="5" rtl="0">
        <a:buSzPct val="45000"/>
        <a:buFont typeface="StarSymbol"/>
        <a:buChar char="●"/>
        <a:tabLst/>
        <a:defRPr lang="it-IT" sz="3200" b="0" i="0" u="none" strike="noStrike" spc="0">
          <a:solidFill>
            <a:srgbClr val="000000"/>
          </a:solidFill>
          <a:latin typeface="Calibri" pitchFamily="18"/>
        </a:defRPr>
      </a:lvl6pPr>
      <a:lvl7pPr lvl="6" rtl="0">
        <a:buSzPct val="45000"/>
        <a:buFont typeface="StarSymbol"/>
        <a:buChar char="●"/>
        <a:tabLst/>
        <a:defRPr lang="it-IT" sz="3200" b="0" i="0" u="none" strike="noStrike" spc="0">
          <a:solidFill>
            <a:srgbClr val="000000"/>
          </a:solidFill>
          <a:latin typeface="Calibri" pitchFamily="18"/>
        </a:defRPr>
      </a:lvl7pPr>
      <a:lvl8pPr lvl="7" rtl="0">
        <a:buSzPct val="45000"/>
        <a:buFont typeface="StarSymbol"/>
        <a:buChar char="●"/>
        <a:tabLst/>
        <a:defRPr lang="it-IT" sz="3200" b="0" i="0" u="none" strike="noStrike" spc="0">
          <a:solidFill>
            <a:srgbClr val="000000"/>
          </a:solidFill>
          <a:latin typeface="Calibri" pitchFamily="18"/>
        </a:defRPr>
      </a:lvl8pPr>
      <a:lvl9pPr marL="0" marR="0" lvl="0" indent="0" algn="l" rtl="0" hangingPunct="1">
        <a:spcBef>
          <a:spcPts val="638"/>
        </a:spcBef>
        <a:spcAft>
          <a:spcPts val="1417"/>
        </a:spcAft>
        <a:buSzPct val="45000"/>
        <a:buFont typeface="Arial" pitchFamily="32"/>
        <a:buChar char="•"/>
        <a:tabLst/>
        <a:defRPr lang="it-IT" sz="3200" b="0" i="0" u="none" strike="noStrike" spc="0">
          <a:solidFill>
            <a:srgbClr val="000000"/>
          </a:solidFill>
          <a:latin typeface="Calibri" pitchFamily="18"/>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itolo 1"/>
          <p:cNvSpPr txBox="1">
            <a:spLocks noGrp="1"/>
          </p:cNvSpPr>
          <p:nvPr>
            <p:ph type="title"/>
          </p:nvPr>
        </p:nvSpPr>
        <p:spPr bwMode="auto">
          <a:xfrm>
            <a:off x="685800" y="2130425"/>
            <a:ext cx="7772400" cy="1470025"/>
          </a:xfrm>
          <a:prstGeom prst="rect">
            <a:avLst/>
          </a:prstGeom>
          <a:noFill/>
          <a:ln w="9525">
            <a:noFill/>
            <a:miter lim="800000"/>
            <a:headEnd/>
            <a:tailEnd/>
          </a:ln>
        </p:spPr>
        <p:txBody>
          <a:bodyPr vert="horz" wrap="square" lIns="90000" tIns="45000" rIns="90000" bIns="45000" numCol="1" anchor="t" anchorCtr="0" compatLnSpc="1">
            <a:prstTxWarp prst="textNoShape">
              <a:avLst/>
            </a:prstTxWarp>
          </a:bodyPr>
          <a:lstStyle/>
          <a:p>
            <a:pPr lvl="0"/>
            <a:r>
              <a:rPr lang="it-IT" smtClean="0"/>
              <a:t>Fate clic per modificare il formato del testo del titoloFare clic per modificare lo stile del titolo</a:t>
            </a:r>
          </a:p>
        </p:txBody>
      </p:sp>
      <p:sp>
        <p:nvSpPr>
          <p:cNvPr id="3" name="Segnaposto data 3"/>
          <p:cNvSpPr txBox="1">
            <a:spLocks noGrp="1"/>
          </p:cNvSpPr>
          <p:nvPr>
            <p:ph type="dt" sz="half" idx="2"/>
          </p:nvPr>
        </p:nvSpPr>
        <p:spPr>
          <a:xfrm>
            <a:off x="457200" y="6356350"/>
            <a:ext cx="2133600" cy="365125"/>
          </a:xfrm>
          <a:prstGeom prst="rect">
            <a:avLst/>
          </a:prstGeom>
          <a:noFill/>
          <a:ln>
            <a:noFill/>
          </a:ln>
        </p:spPr>
        <p:txBody>
          <a:bodyPr wrap="square" lIns="90000" tIns="45000" rIns="90000" bIns="45000" anchor="t" anchorCtr="0"/>
          <a:lstStyle>
            <a:lvl1pPr marL="0" marR="0" lvl="0" indent="0" algn="l" rtl="0" fontAlgn="auto" hangingPunct="1">
              <a:spcBef>
                <a:spcPts val="0"/>
              </a:spcBef>
              <a:spcAft>
                <a:spcPts val="0"/>
              </a:spcAft>
              <a:buNone/>
              <a:tabLst/>
              <a:defRPr lang="it-IT" sz="1800" b="0" i="0" u="none" strike="noStrike" kern="1200" spc="0" smtClean="0">
                <a:solidFill>
                  <a:srgbClr val="000000"/>
                </a:solidFill>
                <a:latin typeface="Calibri" pitchFamily="18"/>
                <a:ea typeface="Arial Unicode MS" pitchFamily="2"/>
                <a:cs typeface="Tahoma" pitchFamily="2"/>
              </a:defRPr>
            </a:lvl1pPr>
          </a:lstStyle>
          <a:p>
            <a:pPr>
              <a:defRPr/>
            </a:pPr>
            <a:fld id="{53B3A8D1-B57C-44D3-B0D1-D81ECAE809E5}" type="datetime1">
              <a:rPr/>
              <a:pPr>
                <a:defRPr/>
              </a:pPr>
              <a:t>27/08/2014</a:t>
            </a:fld>
            <a:endParaRPr/>
          </a:p>
        </p:txBody>
      </p:sp>
      <p:sp>
        <p:nvSpPr>
          <p:cNvPr id="4" name="Segnaposto piè di pagina 4"/>
          <p:cNvSpPr txBox="1">
            <a:spLocks noGrp="1"/>
          </p:cNvSpPr>
          <p:nvPr>
            <p:ph type="ftr" sz="quarter" idx="3"/>
          </p:nvPr>
        </p:nvSpPr>
        <p:spPr>
          <a:xfrm>
            <a:off x="3124200" y="6356350"/>
            <a:ext cx="2895600" cy="365125"/>
          </a:xfrm>
          <a:prstGeom prst="rect">
            <a:avLst/>
          </a:prstGeom>
          <a:noFill/>
          <a:ln>
            <a:noFill/>
          </a:ln>
        </p:spPr>
        <p:txBody>
          <a:bodyPr wrap="square" lIns="90000" tIns="45000" rIns="90000" bIns="45000" anchor="t" anchorCtr="0"/>
          <a:lstStyle>
            <a:lvl1pPr lvl="0" rtl="0" fontAlgn="auto" hangingPunct="0">
              <a:spcBef>
                <a:spcPts val="0"/>
              </a:spcBef>
              <a:spcAft>
                <a:spcPts val="0"/>
              </a:spcAft>
              <a:buNone/>
              <a:tabLst/>
              <a:defRPr lang="it-IT" sz="2400" kern="1200" smtClean="0">
                <a:solidFill>
                  <a:prstClr val="black"/>
                </a:solidFill>
                <a:latin typeface="Times New Roman" pitchFamily="18"/>
                <a:ea typeface="Arial Unicode MS" pitchFamily="2"/>
                <a:cs typeface="Tahoma" pitchFamily="2"/>
              </a:defRPr>
            </a:lvl1pPr>
          </a:lstStyle>
          <a:p>
            <a:pPr>
              <a:defRPr/>
            </a:pPr>
            <a:endParaRPr/>
          </a:p>
        </p:txBody>
      </p:sp>
      <p:sp>
        <p:nvSpPr>
          <p:cNvPr id="5" name="Segnaposto numero diapositiva 5"/>
          <p:cNvSpPr txBox="1">
            <a:spLocks noGrp="1"/>
          </p:cNvSpPr>
          <p:nvPr>
            <p:ph type="sldNum" sz="quarter" idx="4"/>
          </p:nvPr>
        </p:nvSpPr>
        <p:spPr>
          <a:xfrm>
            <a:off x="6553200" y="6356350"/>
            <a:ext cx="2133600" cy="365125"/>
          </a:xfrm>
          <a:prstGeom prst="rect">
            <a:avLst/>
          </a:prstGeom>
          <a:noFill/>
          <a:ln>
            <a:noFill/>
          </a:ln>
        </p:spPr>
        <p:txBody>
          <a:bodyPr wrap="square" lIns="90000" tIns="45000" rIns="90000" bIns="45000" anchor="t" anchorCtr="0"/>
          <a:lstStyle>
            <a:lvl1pPr marL="0" marR="0" lvl="0" indent="0" algn="l" rtl="0" fontAlgn="auto" hangingPunct="1">
              <a:spcBef>
                <a:spcPts val="0"/>
              </a:spcBef>
              <a:spcAft>
                <a:spcPts val="0"/>
              </a:spcAft>
              <a:buNone/>
              <a:tabLst/>
              <a:defRPr lang="it-IT" sz="1800" b="0" i="0" u="none" strike="noStrike" kern="1200" spc="0" smtClean="0">
                <a:solidFill>
                  <a:srgbClr val="000000"/>
                </a:solidFill>
                <a:latin typeface="Calibri" pitchFamily="18"/>
                <a:ea typeface="Arial Unicode MS" pitchFamily="2"/>
                <a:cs typeface="Tahoma" pitchFamily="2"/>
              </a:defRPr>
            </a:lvl1pPr>
          </a:lstStyle>
          <a:p>
            <a:pPr>
              <a:defRPr/>
            </a:pPr>
            <a:fld id="{A649D6FA-DBE6-4B67-BDCD-A483548BB1E7}" type="slidenum">
              <a:rPr/>
              <a:pPr>
                <a:defRPr/>
              </a:pPr>
              <a:t>‹N›</a:t>
            </a:fld>
            <a:endParaRPr/>
          </a:p>
        </p:txBody>
      </p:sp>
      <p:sp>
        <p:nvSpPr>
          <p:cNvPr id="25606" name="Segnaposto testo 5"/>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p:txStyles>
    <p:titleStyle>
      <a:lvl1pPr algn="ctr" rtl="0" eaLnBrk="0" fontAlgn="base">
        <a:spcBef>
          <a:spcPct val="0"/>
        </a:spcBef>
        <a:spcAft>
          <a:spcPct val="0"/>
        </a:spcAft>
        <a:defRPr lang="it-IT" sz="4400" kern="1200">
          <a:solidFill>
            <a:srgbClr val="000000"/>
          </a:solidFill>
          <a:latin typeface="Calibri" pitchFamily="18"/>
          <a:ea typeface="Microsoft YaHei" pitchFamily="2"/>
          <a:cs typeface="Mangal" pitchFamily="2"/>
        </a:defRPr>
      </a:lvl1pPr>
      <a:lvl2pPr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2pPr>
      <a:lvl3pPr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3pPr>
      <a:lvl4pPr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4pPr>
      <a:lvl5pPr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5pPr>
      <a:lvl6pPr marL="457200"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6pPr>
      <a:lvl7pPr marL="914400"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7pPr>
      <a:lvl8pPr marL="1371600"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8pPr>
      <a:lvl9pPr marL="1828800" algn="ctr" rtl="0" eaLnBrk="0" fontAlgn="base">
        <a:spcBef>
          <a:spcPct val="0"/>
        </a:spcBef>
        <a:spcAft>
          <a:spcPct val="0"/>
        </a:spcAft>
        <a:defRPr sz="4400">
          <a:solidFill>
            <a:srgbClr val="000000"/>
          </a:solidFill>
          <a:latin typeface="Calibri" pitchFamily="34" charset="0"/>
          <a:ea typeface="Microsoft YaHei" pitchFamily="34" charset="-122"/>
          <a:cs typeface="Mangal" pitchFamily="18" charset="0"/>
        </a:defRPr>
      </a:lvl9pPr>
    </p:titleStyle>
    <p:bodyStyle>
      <a:lvl1pPr algn="l" rtl="0" eaLnBrk="0" fontAlgn="base">
        <a:spcBef>
          <a:spcPct val="0"/>
        </a:spcBef>
        <a:spcAft>
          <a:spcPts val="1413"/>
        </a:spcAft>
        <a:defRPr lang="it-IT" sz="3200" kern="1200">
          <a:solidFill>
            <a:srgbClr val="000000"/>
          </a:solidFill>
          <a:latin typeface="Calibri" pitchFamily="18"/>
          <a:ea typeface="Microsoft YaHei" pitchFamily="2"/>
          <a:cs typeface="Mangal" pitchFamily="2"/>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icrosoft YaHei" pitchFamily="34" charset="-122"/>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icrosoft YaHei" pitchFamily="34" charset="-122"/>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5pPr>
      <a:lvl6pPr marL="25146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718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90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6200" indent="-228600"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fontAlgn="base">
              <a:spcBef>
                <a:spcPct val="0"/>
              </a:spcBef>
              <a:spcAft>
                <a:spcPct val="0"/>
              </a:spcAft>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fontAlgn="base">
              <a:spcBef>
                <a:spcPct val="0"/>
              </a:spcBef>
              <a:spcAft>
                <a:spcPct val="0"/>
              </a:spcAft>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fontAlgn="base">
              <a:spcBef>
                <a:spcPct val="0"/>
              </a:spcBef>
              <a:spcAft>
                <a:spcPct val="0"/>
              </a:spcAft>
              <a:defRPr/>
            </a:pPr>
            <a:fld id="{3E75F67C-2431-4B9D-BAE8-880A2C8B2D87}" type="slidenum">
              <a:rPr lang="it-IT"/>
              <a:pPr fontAlgn="base">
                <a:spcBef>
                  <a:spcPct val="0"/>
                </a:spcBef>
                <a:spcAft>
                  <a:spcPct val="0"/>
                </a:spcAft>
                <a:defRPr/>
              </a:pPr>
              <a:t>‹N›</a:t>
            </a:fld>
            <a:endParaRPr lang="it-IT"/>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2227"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5604"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200" b="0">
                <a:solidFill>
                  <a:srgbClr val="FFFFFF"/>
                </a:solidFill>
                <a:latin typeface="+mn-lt"/>
                <a:cs typeface="+mn-cs"/>
              </a:defRPr>
            </a:lvl1pPr>
          </a:lstStyle>
          <a:p>
            <a:pPr fontAlgn="base">
              <a:spcAft>
                <a:spcPct val="0"/>
              </a:spcAft>
              <a:defRPr/>
            </a:pPr>
            <a:endParaRPr lang="it-IT"/>
          </a:p>
        </p:txBody>
      </p:sp>
      <p:sp>
        <p:nvSpPr>
          <p:cNvPr id="25605"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rgbClr val="FFFFFF"/>
                </a:solidFill>
                <a:latin typeface="+mn-lt"/>
                <a:cs typeface="+mn-cs"/>
              </a:defRPr>
            </a:lvl1pPr>
          </a:lstStyle>
          <a:p>
            <a:pPr fontAlgn="base">
              <a:spcAft>
                <a:spcPct val="0"/>
              </a:spcAft>
              <a:defRPr/>
            </a:pPr>
            <a:fld id="{3907ECBD-948E-4437-985B-20957F40279A}" type="slidenum">
              <a:rPr lang="it-IT"/>
              <a:pPr fontAlgn="base">
                <a:spcAft>
                  <a:spcPct val="0"/>
                </a:spcAft>
                <a:defRPr/>
              </a:pPr>
              <a:t>‹N›</a:t>
            </a:fld>
            <a:endParaRPr lang="it-IT"/>
          </a:p>
        </p:txBody>
      </p:sp>
      <p:sp>
        <p:nvSpPr>
          <p:cNvPr id="25606"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07"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grpSp>
        <p:nvGrpSpPr>
          <p:cNvPr id="2" name="Group 8"/>
          <p:cNvGrpSpPr>
            <a:grpSpLocks/>
          </p:cNvGrpSpPr>
          <p:nvPr/>
        </p:nvGrpSpPr>
        <p:grpSpPr bwMode="auto">
          <a:xfrm>
            <a:off x="228600" y="457200"/>
            <a:ext cx="1246188" cy="1371600"/>
            <a:chOff x="144" y="288"/>
            <a:chExt cx="785" cy="864"/>
          </a:xfrm>
        </p:grpSpPr>
        <p:sp>
          <p:nvSpPr>
            <p:cNvPr id="25609"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0"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1"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2"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3"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4"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5"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6"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7"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8"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19"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20"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sp>
          <p:nvSpPr>
            <p:cNvPr id="25621"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lgn="ctr" fontAlgn="base">
                <a:spcBef>
                  <a:spcPct val="20000"/>
                </a:spcBef>
                <a:spcAft>
                  <a:spcPct val="0"/>
                </a:spcAft>
                <a:buClr>
                  <a:srgbClr val="0078F0"/>
                </a:buClr>
                <a:buSzPct val="85000"/>
                <a:buFont typeface="Wingdings" pitchFamily="2" charset="2"/>
                <a:buNone/>
                <a:defRPr/>
              </a:pPr>
              <a:endParaRPr lang="it-IT" sz="3600" b="1">
                <a:solidFill>
                  <a:srgbClr val="FFCC00"/>
                </a:solidFill>
                <a:cs typeface="Arial" pitchFamily="34" charset="0"/>
              </a:endParaRPr>
            </a:p>
          </p:txBody>
        </p:sp>
      </p:grpSp>
      <p:sp>
        <p:nvSpPr>
          <p:cNvPr id="25622"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rgbClr val="FFFFFF"/>
                </a:solidFill>
                <a:latin typeface="+mn-lt"/>
                <a:cs typeface="+mn-cs"/>
              </a:defRPr>
            </a:lvl1pPr>
          </a:lstStyle>
          <a:p>
            <a:pPr fontAlgn="base">
              <a:spcAft>
                <a:spcPct val="0"/>
              </a:spcAft>
              <a:defRPr/>
            </a:pPr>
            <a:endParaRPr lang="it-IT"/>
          </a:p>
        </p:txBody>
      </p:sp>
    </p:spTree>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timing>
    <p:tnLst>
      <p:par>
        <p:cTn id="1" dur="indefinite" restart="never" nodeType="tmRoot"/>
      </p:par>
    </p:tnLst>
  </p:timing>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pitchFamily="34" charset="0"/>
        </a:defRPr>
      </a:lvl2pPr>
      <a:lvl3pPr algn="l" rtl="0" eaLnBrk="0" fontAlgn="base" hangingPunct="0">
        <a:spcBef>
          <a:spcPct val="0"/>
        </a:spcBef>
        <a:spcAft>
          <a:spcPct val="0"/>
        </a:spcAft>
        <a:defRPr sz="3900">
          <a:solidFill>
            <a:schemeClr val="tx2"/>
          </a:solidFill>
          <a:latin typeface="Arial" pitchFamily="34" charset="0"/>
        </a:defRPr>
      </a:lvl3pPr>
      <a:lvl4pPr algn="l" rtl="0" eaLnBrk="0" fontAlgn="base" hangingPunct="0">
        <a:spcBef>
          <a:spcPct val="0"/>
        </a:spcBef>
        <a:spcAft>
          <a:spcPct val="0"/>
        </a:spcAft>
        <a:defRPr sz="3900">
          <a:solidFill>
            <a:schemeClr val="tx2"/>
          </a:solidFill>
          <a:latin typeface="Arial" pitchFamily="34" charset="0"/>
        </a:defRPr>
      </a:lvl4pPr>
      <a:lvl5pPr algn="l" rtl="0" eaLnBrk="0" fontAlgn="base" hangingPunct="0">
        <a:spcBef>
          <a:spcPct val="0"/>
        </a:spcBef>
        <a:spcAft>
          <a:spcPct val="0"/>
        </a:spcAft>
        <a:defRPr sz="3900">
          <a:solidFill>
            <a:schemeClr val="tx2"/>
          </a:solidFill>
          <a:latin typeface="Arial" pitchFamily="34" charset="0"/>
        </a:defRPr>
      </a:lvl5pPr>
      <a:lvl6pPr marL="457200" algn="l" rtl="0" fontAlgn="base">
        <a:spcBef>
          <a:spcPct val="0"/>
        </a:spcBef>
        <a:spcAft>
          <a:spcPct val="0"/>
        </a:spcAft>
        <a:defRPr sz="3900">
          <a:solidFill>
            <a:schemeClr val="tx2"/>
          </a:solidFill>
          <a:latin typeface="Arial" pitchFamily="34" charset="0"/>
        </a:defRPr>
      </a:lvl6pPr>
      <a:lvl7pPr marL="914400" algn="l" rtl="0" fontAlgn="base">
        <a:spcBef>
          <a:spcPct val="0"/>
        </a:spcBef>
        <a:spcAft>
          <a:spcPct val="0"/>
        </a:spcAft>
        <a:defRPr sz="3900">
          <a:solidFill>
            <a:schemeClr val="tx2"/>
          </a:solidFill>
          <a:latin typeface="Arial" pitchFamily="34" charset="0"/>
        </a:defRPr>
      </a:lvl7pPr>
      <a:lvl8pPr marL="1371600" algn="l" rtl="0" fontAlgn="base">
        <a:spcBef>
          <a:spcPct val="0"/>
        </a:spcBef>
        <a:spcAft>
          <a:spcPct val="0"/>
        </a:spcAft>
        <a:defRPr sz="3900">
          <a:solidFill>
            <a:schemeClr val="tx2"/>
          </a:solidFill>
          <a:latin typeface="Arial" pitchFamily="34" charset="0"/>
        </a:defRPr>
      </a:lvl8pPr>
      <a:lvl9pPr marL="1828800" algn="l" rtl="0" fontAlgn="base">
        <a:spcBef>
          <a:spcPct val="0"/>
        </a:spcBef>
        <a:spcAft>
          <a:spcPct val="0"/>
        </a:spcAft>
        <a:defRPr sz="39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6B6B6"/>
            </a:gs>
            <a:gs pos="50000">
              <a:srgbClr val="DDDDDD"/>
            </a:gs>
            <a:gs pos="100000">
              <a:srgbClr val="B6B6B6"/>
            </a:gs>
          </a:gsLst>
          <a:lin ang="5400000" scaled="1"/>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B2172B-A766-446A-9429-AFBAB47E34CF}" type="datetimeFigureOut">
              <a:rPr lang="it-IT">
                <a:solidFill>
                  <a:prstClr val="black">
                    <a:tint val="75000"/>
                  </a:prstClr>
                </a:solidFill>
              </a:rPr>
              <a:pPr>
                <a:defRPr/>
              </a:pPr>
              <a:t>14/09/2014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94CC48-42F0-421C-886A-63193FAFAB43}" type="slidenum">
              <a:rPr lang="it-IT">
                <a:solidFill>
                  <a:prstClr val="black">
                    <a:tint val="75000"/>
                  </a:prstClr>
                </a:solidFill>
              </a:rPr>
              <a:pPr>
                <a:def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Documento_di_Microsoft_Office_Word_97_-_20031.doc"/><Relationship Id="rId2" Type="http://schemas.openxmlformats.org/officeDocument/2006/relationships/slideLayout" Target="../slideLayouts/slideLayout94.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9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Documento_di_Microsoft_Office_Word_97_-_20032.doc"/><Relationship Id="rId2" Type="http://schemas.openxmlformats.org/officeDocument/2006/relationships/slideLayout" Target="../slideLayouts/slideLayout94.xml"/><Relationship Id="rId1" Type="http://schemas.openxmlformats.org/officeDocument/2006/relationships/vmlDrawing" Target="../drawings/vmlDrawing2.vml"/></Relationships>
</file>

<file path=ppt/slides/_rels/slide4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94.xml"/></Relationships>
</file>

<file path=ppt/slides/_rels/slide4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94.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Documento_di_Microsoft_Office_Word_97_-_20033.doc"/><Relationship Id="rId2" Type="http://schemas.openxmlformats.org/officeDocument/2006/relationships/slideLayout" Target="../slideLayouts/slideLayout94.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94.xml"/></Relationships>
</file>

<file path=ppt/slides/_rels/slide5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4.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24.xml"/></Relationships>
</file>

<file path=ppt/slides/_rels/slide5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1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2.xml"/><Relationship Id="rId1" Type="http://schemas.openxmlformats.org/officeDocument/2006/relationships/vmlDrawing" Target="../drawings/vmlDrawing4.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7.xml"/><Relationship Id="rId1" Type="http://schemas.openxmlformats.org/officeDocument/2006/relationships/vmlDrawing" Target="../drawings/vmlDrawing5.vml"/><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5.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pic>
        <p:nvPicPr>
          <p:cNvPr id="195585" name="Picture 1"/>
          <p:cNvPicPr>
            <a:picLocks noChangeAspect="1" noChangeArrowheads="1"/>
          </p:cNvPicPr>
          <p:nvPr/>
        </p:nvPicPr>
        <p:blipFill>
          <a:blip r:embed="rId2" cstate="print"/>
          <a:srcRect/>
          <a:stretch>
            <a:fillRect/>
          </a:stretch>
        </p:blipFill>
        <p:spPr bwMode="auto">
          <a:xfrm>
            <a:off x="1" y="620688"/>
            <a:ext cx="91440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2354" name="Picture 2" descr="C:\Users\lorenzo zanini\Desktop\garbellini\2014-09-19-01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a:solidFill>
            <a:srgbClr val="00CCFF">
              <a:alpha val="51000"/>
            </a:srgbClr>
          </a:solidFill>
        </p:spPr>
        <p:txBody>
          <a:bodyPr/>
          <a:lstStyle/>
          <a:p>
            <a:r>
              <a:rPr lang="it-IT" b="1" dirty="0" smtClean="0">
                <a:latin typeface="Arial Narrow"/>
                <a:cs typeface="Arial Narrow"/>
              </a:rPr>
              <a:t>MARIO 55 aa</a:t>
            </a:r>
            <a:endParaRPr lang="it-IT" b="1" dirty="0">
              <a:latin typeface="Arial Narrow"/>
              <a:cs typeface="Arial Narrow"/>
            </a:endParaRPr>
          </a:p>
        </p:txBody>
      </p:sp>
      <p:sp>
        <p:nvSpPr>
          <p:cNvPr id="3" name="Segnaposto contenuto 2"/>
          <p:cNvSpPr>
            <a:spLocks noGrp="1"/>
          </p:cNvSpPr>
          <p:nvPr>
            <p:ph idx="1"/>
          </p:nvPr>
        </p:nvSpPr>
        <p:spPr>
          <a:xfrm>
            <a:off x="167603" y="2391506"/>
            <a:ext cx="8722026" cy="1488313"/>
          </a:xfrm>
          <a:ln>
            <a:solidFill>
              <a:schemeClr val="tx2"/>
            </a:solidFill>
          </a:ln>
        </p:spPr>
        <p:txBody>
          <a:bodyPr anchor="ctr">
            <a:normAutofit/>
          </a:bodyPr>
          <a:lstStyle/>
          <a:p>
            <a:pPr marL="0" indent="0">
              <a:buNone/>
            </a:pPr>
            <a:r>
              <a:rPr lang="it-IT" dirty="0" smtClean="0">
                <a:latin typeface="Arial Narrow"/>
                <a:cs typeface="Arial Narrow"/>
              </a:rPr>
              <a:t>Ipertensione arteriosa </a:t>
            </a:r>
            <a:r>
              <a:rPr lang="it-IT" dirty="0" smtClean="0">
                <a:latin typeface="Arial Narrow"/>
                <a:cs typeface="Arial Narrow"/>
                <a:sym typeface="Wingdings" pitchFamily="2" charset="2"/>
              </a:rPr>
              <a:t> </a:t>
            </a:r>
            <a:r>
              <a:rPr lang="it-IT" dirty="0" err="1" smtClean="0">
                <a:latin typeface="Arial Narrow"/>
                <a:cs typeface="Arial Narrow"/>
                <a:sym typeface="Wingdings" pitchFamily="2" charset="2"/>
              </a:rPr>
              <a:t>Ramipril</a:t>
            </a:r>
            <a:r>
              <a:rPr lang="it-IT" dirty="0" smtClean="0">
                <a:latin typeface="Arial Narrow"/>
                <a:cs typeface="Arial Narrow"/>
                <a:sym typeface="Wingdings" pitchFamily="2" charset="2"/>
              </a:rPr>
              <a:t>  5 mg </a:t>
            </a:r>
          </a:p>
          <a:p>
            <a:pPr marL="0" indent="0">
              <a:buNone/>
            </a:pPr>
            <a:r>
              <a:rPr lang="it-IT" dirty="0" smtClean="0">
                <a:latin typeface="Arial Narrow"/>
                <a:cs typeface="Arial Narrow"/>
                <a:sym typeface="Wingdings" pitchFamily="2" charset="2"/>
              </a:rPr>
              <a:t>Episodio depressivo minore (2005)</a:t>
            </a:r>
            <a:endParaRPr lang="it-IT" dirty="0" smtClean="0">
              <a:latin typeface="Arial Narrow"/>
              <a:cs typeface="Arial Narrow"/>
            </a:endParaRPr>
          </a:p>
        </p:txBody>
      </p:sp>
      <p:sp>
        <p:nvSpPr>
          <p:cNvPr id="4" name="CasellaDiTesto 3"/>
          <p:cNvSpPr txBox="1"/>
          <p:nvPr/>
        </p:nvSpPr>
        <p:spPr>
          <a:xfrm>
            <a:off x="323528" y="1554826"/>
            <a:ext cx="8208912" cy="830997"/>
          </a:xfrm>
          <a:prstGeom prst="rect">
            <a:avLst/>
          </a:prstGeom>
          <a:solidFill>
            <a:schemeClr val="bg1">
              <a:lumMod val="85000"/>
            </a:schemeClr>
          </a:solidFill>
        </p:spPr>
        <p:txBody>
          <a:bodyPr vert="horz" wrap="square" rtlCol="0" anchor="ctr">
            <a:spAutoFit/>
          </a:bodyPr>
          <a:lstStyle/>
          <a:p>
            <a:pPr algn="ctr"/>
            <a:r>
              <a:rPr lang="it-IT" sz="4800" b="1" dirty="0" smtClean="0">
                <a:solidFill>
                  <a:schemeClr val="tx2"/>
                </a:solidFill>
                <a:latin typeface="Arial Narrow"/>
                <a:cs typeface="Arial Narrow"/>
              </a:rPr>
              <a:t>Anamnesi Patologica Remota</a:t>
            </a:r>
            <a:endParaRPr lang="it-IT" sz="6000" b="1" dirty="0">
              <a:solidFill>
                <a:schemeClr val="tx2"/>
              </a:solidFill>
              <a:latin typeface="Arial Narrow"/>
              <a:cs typeface="Arial Narrow"/>
            </a:endParaRPr>
          </a:p>
        </p:txBody>
      </p:sp>
      <p:sp>
        <p:nvSpPr>
          <p:cNvPr id="5" name="CasellaDiTesto 4"/>
          <p:cNvSpPr txBox="1"/>
          <p:nvPr/>
        </p:nvSpPr>
        <p:spPr>
          <a:xfrm>
            <a:off x="323528" y="4043550"/>
            <a:ext cx="8208912" cy="830997"/>
          </a:xfrm>
          <a:prstGeom prst="rect">
            <a:avLst/>
          </a:prstGeom>
          <a:solidFill>
            <a:srgbClr val="D9D9D9"/>
          </a:solidFill>
        </p:spPr>
        <p:txBody>
          <a:bodyPr vert="horz" wrap="square" rtlCol="0" anchor="ctr">
            <a:spAutoFit/>
          </a:bodyPr>
          <a:lstStyle/>
          <a:p>
            <a:pPr algn="ctr"/>
            <a:r>
              <a:rPr lang="it-IT" sz="4800" b="1" dirty="0" smtClean="0">
                <a:solidFill>
                  <a:schemeClr val="tx2"/>
                </a:solidFill>
                <a:latin typeface="Arial Narrow"/>
                <a:cs typeface="Arial Narrow"/>
              </a:rPr>
              <a:t>Anamnesi Patologica Prossima</a:t>
            </a:r>
            <a:endParaRPr lang="it-IT" sz="4800" b="1" dirty="0">
              <a:solidFill>
                <a:schemeClr val="tx2"/>
              </a:solidFill>
              <a:latin typeface="Arial Narrow"/>
              <a:cs typeface="Arial Narrow"/>
            </a:endParaRPr>
          </a:p>
        </p:txBody>
      </p:sp>
      <p:sp>
        <p:nvSpPr>
          <p:cNvPr id="9" name="Segnaposto contenuto 2"/>
          <p:cNvSpPr txBox="1">
            <a:spLocks/>
          </p:cNvSpPr>
          <p:nvPr/>
        </p:nvSpPr>
        <p:spPr>
          <a:xfrm>
            <a:off x="167603" y="4838466"/>
            <a:ext cx="8712378" cy="1632672"/>
          </a:xfrm>
          <a:prstGeom prst="rect">
            <a:avLst/>
          </a:prstGeom>
          <a:ln>
            <a:solidFill>
              <a:schemeClr val="tx2"/>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it-IT" dirty="0">
              <a:latin typeface="Arial Narrow"/>
              <a:cs typeface="Arial Narrow"/>
            </a:endParaRPr>
          </a:p>
        </p:txBody>
      </p:sp>
      <p:sp>
        <p:nvSpPr>
          <p:cNvPr id="7" name="Rettangolo 6"/>
          <p:cNvSpPr/>
          <p:nvPr/>
        </p:nvSpPr>
        <p:spPr>
          <a:xfrm>
            <a:off x="179512" y="4869160"/>
            <a:ext cx="8712968" cy="1569660"/>
          </a:xfrm>
          <a:prstGeom prst="rect">
            <a:avLst/>
          </a:prstGeom>
        </p:spPr>
        <p:txBody>
          <a:bodyPr wrap="square">
            <a:spAutoFit/>
          </a:bodyPr>
          <a:lstStyle/>
          <a:p>
            <a:r>
              <a:rPr lang="it-IT" sz="3200" dirty="0" smtClean="0">
                <a:latin typeface="Arial Narrow"/>
                <a:cs typeface="Arial Narrow"/>
              </a:rPr>
              <a:t>Da circa un anno riferisce spossatezza e calo ponderale di circa 5 Kg, riferisce inoltre febbre serotina da circa un mese, mai sopra i 38°C</a:t>
            </a:r>
            <a:endParaRPr lang="it-IT" dirty="0"/>
          </a:p>
        </p:txBody>
      </p:sp>
    </p:spTree>
    <p:extLst>
      <p:ext uri="{BB962C8B-B14F-4D97-AF65-F5344CB8AC3E}">
        <p14:creationId xmlns="" xmlns:p14="http://schemas.microsoft.com/office/powerpoint/2010/main" val="3337937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tx2"/>
            </a:solidFill>
          </a:ln>
        </p:spPr>
        <p:txBody>
          <a:bodyPr>
            <a:normAutofit/>
          </a:bodyPr>
          <a:lstStyle/>
          <a:p>
            <a:r>
              <a:rPr lang="it-IT" sz="6000" b="1" dirty="0" smtClean="0">
                <a:solidFill>
                  <a:schemeClr val="tx2"/>
                </a:solidFill>
                <a:latin typeface="Arial Narrow"/>
                <a:cs typeface="Arial Narrow"/>
              </a:rPr>
              <a:t>S</a:t>
            </a:r>
            <a:r>
              <a:rPr lang="it-IT" sz="5400" dirty="0" smtClean="0">
                <a:solidFill>
                  <a:schemeClr val="tx2"/>
                </a:solidFill>
                <a:latin typeface="Arial Narrow"/>
                <a:cs typeface="Arial Narrow"/>
              </a:rPr>
              <a:t>oggettività </a:t>
            </a:r>
            <a:endParaRPr lang="it-IT" sz="5400" dirty="0">
              <a:solidFill>
                <a:schemeClr val="tx2"/>
              </a:solidFill>
              <a:latin typeface="Arial Narrow"/>
              <a:cs typeface="Arial Narrow"/>
            </a:endParaRPr>
          </a:p>
        </p:txBody>
      </p:sp>
      <p:sp>
        <p:nvSpPr>
          <p:cNvPr id="3" name="Segnaposto contenuto 2"/>
          <p:cNvSpPr>
            <a:spLocks noGrp="1"/>
          </p:cNvSpPr>
          <p:nvPr>
            <p:ph idx="1"/>
          </p:nvPr>
        </p:nvSpPr>
        <p:spPr>
          <a:xfrm>
            <a:off x="181437" y="1208660"/>
            <a:ext cx="8791435" cy="5538419"/>
          </a:xfrm>
          <a:solidFill>
            <a:schemeClr val="accent1">
              <a:lumMod val="20000"/>
              <a:lumOff val="80000"/>
            </a:schemeClr>
          </a:solidFill>
        </p:spPr>
        <p:txBody>
          <a:bodyPr>
            <a:normAutofit fontScale="92500" lnSpcReduction="20000"/>
          </a:bodyPr>
          <a:lstStyle/>
          <a:p>
            <a:pPr marL="457200" lvl="1" indent="0">
              <a:buNone/>
            </a:pPr>
            <a:r>
              <a:rPr lang="it-IT" sz="3000" b="1" dirty="0" smtClean="0">
                <a:solidFill>
                  <a:schemeClr val="tx2"/>
                </a:solidFill>
                <a:latin typeface="Arial Narrow"/>
                <a:cs typeface="Arial Narrow"/>
              </a:rPr>
              <a:t>Astenia</a:t>
            </a:r>
            <a:r>
              <a:rPr lang="it-IT" sz="3000" dirty="0" smtClean="0">
                <a:solidFill>
                  <a:schemeClr val="tx2"/>
                </a:solidFill>
                <a:latin typeface="Arial Narrow"/>
                <a:cs typeface="Arial Narrow"/>
              </a:rPr>
              <a:t>: presente anche a riposo, ma aggravata dallo sforzo fisico. </a:t>
            </a:r>
          </a:p>
          <a:p>
            <a:pPr marL="457200" lvl="1" indent="0">
              <a:buNone/>
            </a:pPr>
            <a:r>
              <a:rPr lang="it-IT" sz="3000" b="1" dirty="0" smtClean="0">
                <a:solidFill>
                  <a:schemeClr val="tx2"/>
                </a:solidFill>
                <a:latin typeface="Arial Narrow"/>
                <a:cs typeface="Arial Narrow"/>
              </a:rPr>
              <a:t>Calo ponderale</a:t>
            </a:r>
            <a:r>
              <a:rPr lang="it-IT" sz="3000" dirty="0" smtClean="0">
                <a:solidFill>
                  <a:schemeClr val="tx2"/>
                </a:solidFill>
                <a:latin typeface="Arial Narrow"/>
                <a:cs typeface="Arial Narrow"/>
              </a:rPr>
              <a:t> di 5 Kg in 12 mesi.</a:t>
            </a:r>
          </a:p>
          <a:p>
            <a:pPr marL="457200" lvl="1" indent="0">
              <a:buNone/>
            </a:pPr>
            <a:r>
              <a:rPr lang="it-IT" sz="3000" b="1" dirty="0" smtClean="0">
                <a:solidFill>
                  <a:schemeClr val="tx2"/>
                </a:solidFill>
                <a:latin typeface="Arial Narrow"/>
                <a:cs typeface="Arial Narrow"/>
              </a:rPr>
              <a:t>Febbricola</a:t>
            </a:r>
            <a:r>
              <a:rPr lang="it-IT" sz="3000" dirty="0" smtClean="0">
                <a:solidFill>
                  <a:schemeClr val="tx2"/>
                </a:solidFill>
                <a:latin typeface="Arial Narrow"/>
                <a:cs typeface="Arial Narrow"/>
              </a:rPr>
              <a:t> serotina da un mese (&lt; 38°C)</a:t>
            </a:r>
          </a:p>
          <a:p>
            <a:pPr marL="457200" lvl="1" indent="0">
              <a:buNone/>
            </a:pPr>
            <a:r>
              <a:rPr lang="it-IT" sz="3000" b="1" dirty="0" smtClean="0">
                <a:solidFill>
                  <a:srgbClr val="1F497D"/>
                </a:solidFill>
                <a:latin typeface="Arial Narrow"/>
                <a:cs typeface="Arial Narrow"/>
              </a:rPr>
              <a:t>Sintomi associati? </a:t>
            </a:r>
            <a:r>
              <a:rPr lang="it-IT" sz="3000" dirty="0" smtClean="0">
                <a:latin typeface="Arial Narrow"/>
                <a:cs typeface="Arial Narrow"/>
              </a:rPr>
              <a:t>Nausea/vomito? Diarrea? Artralgie? Infezioni ricorrenti? Calo dell’appetito? </a:t>
            </a:r>
            <a:r>
              <a:rPr lang="it-IT" sz="3000" dirty="0" smtClean="0">
                <a:solidFill>
                  <a:schemeClr val="accent1"/>
                </a:solidFill>
                <a:latin typeface="Arial Narrow"/>
                <a:cs typeface="Arial Narrow"/>
                <a:sym typeface="Wingdings" pitchFamily="2" charset="2"/>
              </a:rPr>
              <a:t> </a:t>
            </a:r>
            <a:r>
              <a:rPr lang="it-IT" sz="3000" b="1" dirty="0" smtClean="0">
                <a:solidFill>
                  <a:schemeClr val="accent1"/>
                </a:solidFill>
                <a:latin typeface="Arial Narrow"/>
                <a:cs typeface="Arial Narrow"/>
                <a:sym typeface="Wingdings" pitchFamily="2" charset="2"/>
              </a:rPr>
              <a:t>NO</a:t>
            </a:r>
            <a:endParaRPr lang="it-IT" sz="3000" b="1" dirty="0" smtClean="0">
              <a:solidFill>
                <a:schemeClr val="accent1"/>
              </a:solidFill>
              <a:latin typeface="Arial Narrow"/>
              <a:cs typeface="Arial Narrow"/>
            </a:endParaRPr>
          </a:p>
          <a:p>
            <a:pPr marL="457200" lvl="1" indent="0">
              <a:buNone/>
            </a:pPr>
            <a:r>
              <a:rPr lang="it-IT" sz="3000" b="1" dirty="0" smtClean="0">
                <a:solidFill>
                  <a:srgbClr val="1F497D"/>
                </a:solidFill>
                <a:latin typeface="Arial Narrow"/>
                <a:cs typeface="Arial Narrow"/>
              </a:rPr>
              <a:t>Familiarità: </a:t>
            </a:r>
            <a:r>
              <a:rPr lang="it-IT" sz="3000" dirty="0" smtClean="0">
                <a:solidFill>
                  <a:srgbClr val="1F497D"/>
                </a:solidFill>
                <a:latin typeface="Arial Narrow"/>
                <a:cs typeface="Arial Narrow"/>
              </a:rPr>
              <a:t>K. Colon padre, morto a 82 anni per IMA</a:t>
            </a:r>
          </a:p>
          <a:p>
            <a:pPr marL="457200" lvl="1" indent="0">
              <a:buNone/>
            </a:pPr>
            <a:r>
              <a:rPr lang="it-IT" sz="3000" dirty="0" smtClean="0">
                <a:latin typeface="Arial Narrow"/>
                <a:cs typeface="Arial Narrow"/>
              </a:rPr>
              <a:t>Non ha partecipato allo screening ASL per la prevenzione del K. Colon</a:t>
            </a:r>
          </a:p>
          <a:p>
            <a:pPr marL="457200" lvl="1" indent="0">
              <a:buNone/>
            </a:pPr>
            <a:r>
              <a:rPr lang="it-IT" sz="3000" b="1" dirty="0" smtClean="0">
                <a:solidFill>
                  <a:srgbClr val="1F497D"/>
                </a:solidFill>
                <a:latin typeface="Arial Narrow"/>
                <a:cs typeface="Arial Narrow"/>
              </a:rPr>
              <a:t>Anamnesi farmacologica: </a:t>
            </a:r>
          </a:p>
          <a:p>
            <a:pPr marL="457200" lvl="1" indent="0">
              <a:buNone/>
            </a:pPr>
            <a:r>
              <a:rPr lang="it-IT" sz="3000" dirty="0" err="1" smtClean="0">
                <a:solidFill>
                  <a:srgbClr val="1F497D"/>
                </a:solidFill>
                <a:latin typeface="Arial Narrow"/>
                <a:cs typeface="Arial Narrow"/>
              </a:rPr>
              <a:t>Ramipril</a:t>
            </a:r>
            <a:r>
              <a:rPr lang="it-IT" sz="3000" dirty="0" smtClean="0">
                <a:solidFill>
                  <a:srgbClr val="1F497D"/>
                </a:solidFill>
                <a:latin typeface="Arial Narrow"/>
                <a:cs typeface="Arial Narrow"/>
              </a:rPr>
              <a:t> 2,5 mg h 8-20</a:t>
            </a:r>
          </a:p>
          <a:p>
            <a:pPr marL="457200" lvl="1" indent="0">
              <a:buNone/>
            </a:pPr>
            <a:r>
              <a:rPr lang="it-IT" sz="3000" dirty="0" smtClean="0">
                <a:solidFill>
                  <a:srgbClr val="1F497D"/>
                </a:solidFill>
                <a:latin typeface="Arial Narrow"/>
                <a:cs typeface="Arial Narrow"/>
              </a:rPr>
              <a:t>8 anni or sono </a:t>
            </a:r>
            <a:r>
              <a:rPr lang="it-IT" sz="3000" dirty="0" err="1" smtClean="0">
                <a:solidFill>
                  <a:srgbClr val="1F497D"/>
                </a:solidFill>
                <a:latin typeface="Arial Narrow"/>
                <a:cs typeface="Arial Narrow"/>
              </a:rPr>
              <a:t>Citalopram</a:t>
            </a:r>
            <a:r>
              <a:rPr lang="it-IT" sz="3000" dirty="0" smtClean="0">
                <a:solidFill>
                  <a:srgbClr val="1F497D"/>
                </a:solidFill>
                <a:latin typeface="Arial Narrow"/>
                <a:cs typeface="Arial Narrow"/>
              </a:rPr>
              <a:t> 10 mg h 8 per 10 mesi</a:t>
            </a:r>
          </a:p>
          <a:p>
            <a:pPr marL="457200" lvl="1" indent="0">
              <a:buNone/>
            </a:pPr>
            <a:r>
              <a:rPr lang="it-IT" sz="3000" dirty="0" smtClean="0">
                <a:solidFill>
                  <a:srgbClr val="1F497D"/>
                </a:solidFill>
                <a:latin typeface="Arial Narrow"/>
                <a:cs typeface="Arial Narrow"/>
              </a:rPr>
              <a:t>Nega l’assunzione di altri farmaci o sostanze</a:t>
            </a:r>
          </a:p>
          <a:p>
            <a:pPr marL="457200" lvl="1" indent="0">
              <a:buNone/>
            </a:pPr>
            <a:endParaRPr lang="it-IT" sz="3400" dirty="0" smtClean="0">
              <a:solidFill>
                <a:srgbClr val="1F497D"/>
              </a:solidFill>
              <a:latin typeface="Arial Narrow"/>
              <a:cs typeface="Arial Narrow"/>
            </a:endParaRPr>
          </a:p>
        </p:txBody>
      </p:sp>
    </p:spTree>
    <p:extLst>
      <p:ext uri="{BB962C8B-B14F-4D97-AF65-F5344CB8AC3E}">
        <p14:creationId xmlns="" xmlns:p14="http://schemas.microsoft.com/office/powerpoint/2010/main" val="3485942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accent2"/>
            </a:solidFill>
          </a:ln>
        </p:spPr>
        <p:txBody>
          <a:bodyPr>
            <a:normAutofit/>
          </a:bodyPr>
          <a:lstStyle/>
          <a:p>
            <a:r>
              <a:rPr lang="it-IT" sz="6000" b="1" dirty="0" smtClean="0">
                <a:solidFill>
                  <a:schemeClr val="accent2"/>
                </a:solidFill>
                <a:latin typeface="Arial Narrow"/>
                <a:cs typeface="Arial Narrow"/>
              </a:rPr>
              <a:t>O</a:t>
            </a:r>
            <a:r>
              <a:rPr lang="it-IT" sz="5400" dirty="0" smtClean="0">
                <a:solidFill>
                  <a:schemeClr val="accent2"/>
                </a:solidFill>
                <a:latin typeface="Arial Narrow"/>
                <a:cs typeface="Arial Narrow"/>
              </a:rPr>
              <a:t>ggettività </a:t>
            </a:r>
            <a:endParaRPr lang="it-IT" sz="5400" dirty="0">
              <a:solidFill>
                <a:schemeClr val="accent2"/>
              </a:solidFill>
              <a:latin typeface="Arial Narrow"/>
              <a:cs typeface="Arial Narrow"/>
            </a:endParaRPr>
          </a:p>
        </p:txBody>
      </p:sp>
      <p:sp>
        <p:nvSpPr>
          <p:cNvPr id="3" name="Segnaposto contenuto 2"/>
          <p:cNvSpPr>
            <a:spLocks noGrp="1"/>
          </p:cNvSpPr>
          <p:nvPr>
            <p:ph idx="1"/>
          </p:nvPr>
        </p:nvSpPr>
        <p:spPr>
          <a:xfrm>
            <a:off x="181437" y="1208660"/>
            <a:ext cx="8791435" cy="5538419"/>
          </a:xfrm>
          <a:solidFill>
            <a:schemeClr val="accent2">
              <a:lumMod val="20000"/>
              <a:lumOff val="80000"/>
            </a:schemeClr>
          </a:solidFill>
        </p:spPr>
        <p:txBody>
          <a:bodyPr>
            <a:normAutofit fontScale="85000" lnSpcReduction="20000"/>
          </a:bodyPr>
          <a:lstStyle/>
          <a:p>
            <a:pPr marL="457200" lvl="1" indent="0">
              <a:buNone/>
            </a:pPr>
            <a:r>
              <a:rPr lang="it-IT" sz="3400" b="1" dirty="0" smtClean="0">
                <a:solidFill>
                  <a:schemeClr val="accent2">
                    <a:lumMod val="75000"/>
                  </a:schemeClr>
                </a:solidFill>
                <a:latin typeface="Arial Narrow"/>
                <a:cs typeface="Arial Narrow"/>
              </a:rPr>
              <a:t>Esame</a:t>
            </a:r>
            <a:r>
              <a:rPr lang="it-IT" sz="3400" b="1" dirty="0" smtClean="0">
                <a:solidFill>
                  <a:srgbClr val="C0504D"/>
                </a:solidFill>
                <a:latin typeface="Arial Narrow"/>
                <a:cs typeface="Arial Narrow"/>
              </a:rPr>
              <a:t> </a:t>
            </a:r>
            <a:r>
              <a:rPr lang="it-IT" sz="3400" b="1" dirty="0" smtClean="0">
                <a:solidFill>
                  <a:schemeClr val="accent2">
                    <a:lumMod val="75000"/>
                  </a:schemeClr>
                </a:solidFill>
                <a:latin typeface="Arial Narrow"/>
                <a:cs typeface="Arial Narrow"/>
              </a:rPr>
              <a:t>Obiettivo Generale:</a:t>
            </a:r>
          </a:p>
          <a:p>
            <a:pPr marL="457200" lvl="1" indent="0">
              <a:buNone/>
            </a:pPr>
            <a:r>
              <a:rPr lang="it-IT" sz="2400" dirty="0" smtClean="0">
                <a:latin typeface="Arial Narrow"/>
                <a:cs typeface="Arial Narrow"/>
              </a:rPr>
              <a:t>FC </a:t>
            </a:r>
            <a:r>
              <a:rPr lang="it-IT" sz="2400" dirty="0" smtClean="0">
                <a:solidFill>
                  <a:schemeClr val="accent2">
                    <a:lumMod val="75000"/>
                  </a:schemeClr>
                </a:solidFill>
                <a:latin typeface="Arial Narrow"/>
                <a:cs typeface="Arial Narrow"/>
              </a:rPr>
              <a:t>76r</a:t>
            </a:r>
            <a:r>
              <a:rPr lang="it-IT" sz="2400" dirty="0" smtClean="0">
                <a:latin typeface="Arial Narrow"/>
                <a:cs typeface="Arial Narrow"/>
              </a:rPr>
              <a:t>, PA </a:t>
            </a:r>
            <a:r>
              <a:rPr lang="it-IT" sz="2400" dirty="0" smtClean="0">
                <a:solidFill>
                  <a:schemeClr val="accent2">
                    <a:lumMod val="75000"/>
                  </a:schemeClr>
                </a:solidFill>
                <a:latin typeface="Arial Narrow"/>
                <a:cs typeface="Arial Narrow"/>
              </a:rPr>
              <a:t>132/80</a:t>
            </a:r>
            <a:r>
              <a:rPr lang="it-IT" sz="2400" dirty="0" smtClean="0">
                <a:latin typeface="Arial Narrow"/>
                <a:cs typeface="Arial Narrow"/>
              </a:rPr>
              <a:t>, T </a:t>
            </a:r>
            <a:r>
              <a:rPr lang="it-IT" sz="2400" dirty="0" smtClean="0">
                <a:solidFill>
                  <a:schemeClr val="accent2">
                    <a:lumMod val="75000"/>
                  </a:schemeClr>
                </a:solidFill>
                <a:latin typeface="Arial Narrow"/>
                <a:cs typeface="Arial Narrow"/>
              </a:rPr>
              <a:t>36,9°C, </a:t>
            </a:r>
            <a:r>
              <a:rPr lang="it-IT" sz="2400" dirty="0" smtClean="0">
                <a:latin typeface="Arial Narrow"/>
                <a:cs typeface="Arial Narrow"/>
              </a:rPr>
              <a:t>SatO2</a:t>
            </a:r>
            <a:r>
              <a:rPr lang="it-IT" sz="2400" dirty="0" smtClean="0">
                <a:solidFill>
                  <a:schemeClr val="accent2">
                    <a:lumMod val="75000"/>
                  </a:schemeClr>
                </a:solidFill>
                <a:latin typeface="Arial Narrow"/>
                <a:cs typeface="Arial Narrow"/>
              </a:rPr>
              <a:t> 98%aa</a:t>
            </a:r>
          </a:p>
          <a:p>
            <a:pPr marL="457200" lvl="1" indent="0">
              <a:buNone/>
            </a:pPr>
            <a:r>
              <a:rPr lang="it-IT" dirty="0" smtClean="0">
                <a:solidFill>
                  <a:schemeClr val="accent2">
                    <a:lumMod val="75000"/>
                  </a:schemeClr>
                </a:solidFill>
                <a:latin typeface="Arial Narrow"/>
                <a:cs typeface="Arial Narrow"/>
              </a:rPr>
              <a:t>mucose: rosee, </a:t>
            </a:r>
            <a:r>
              <a:rPr lang="it-IT" dirty="0" err="1" smtClean="0">
                <a:solidFill>
                  <a:schemeClr val="accent2">
                    <a:lumMod val="75000"/>
                  </a:schemeClr>
                </a:solidFill>
                <a:latin typeface="Arial Narrow"/>
                <a:cs typeface="Arial Narrow"/>
              </a:rPr>
              <a:t>normoidratate</a:t>
            </a:r>
            <a:r>
              <a:rPr lang="it-IT" dirty="0" smtClean="0">
                <a:solidFill>
                  <a:schemeClr val="accent2">
                    <a:lumMod val="75000"/>
                  </a:schemeClr>
                </a:solidFill>
                <a:latin typeface="Arial Narrow"/>
                <a:cs typeface="Arial Narrow"/>
              </a:rPr>
              <a:t>, non edemi, trofismo muscolare nella norma, </a:t>
            </a:r>
            <a:r>
              <a:rPr lang="it-IT" dirty="0" err="1" smtClean="0">
                <a:solidFill>
                  <a:schemeClr val="accent2">
                    <a:lumMod val="75000"/>
                  </a:schemeClr>
                </a:solidFill>
                <a:latin typeface="Arial Narrow"/>
                <a:cs typeface="Arial Narrow"/>
              </a:rPr>
              <a:t>normoriflessia</a:t>
            </a:r>
            <a:endParaRPr lang="it-IT" dirty="0" smtClean="0">
              <a:solidFill>
                <a:schemeClr val="accent2">
                  <a:lumMod val="75000"/>
                </a:schemeClr>
              </a:solidFill>
              <a:latin typeface="Arial Narrow"/>
              <a:cs typeface="Arial Narrow"/>
            </a:endParaRPr>
          </a:p>
          <a:p>
            <a:pPr marL="457200" lvl="1" indent="0">
              <a:buNone/>
            </a:pPr>
            <a:r>
              <a:rPr lang="it-IT" dirty="0" smtClean="0">
                <a:latin typeface="Arial Narrow"/>
                <a:cs typeface="Arial Narrow"/>
              </a:rPr>
              <a:t>Stazioni </a:t>
            </a:r>
            <a:r>
              <a:rPr lang="it-IT" dirty="0" err="1" smtClean="0">
                <a:latin typeface="Arial Narrow"/>
                <a:cs typeface="Arial Narrow"/>
              </a:rPr>
              <a:t>linfonodali</a:t>
            </a:r>
            <a:r>
              <a:rPr lang="it-IT" dirty="0" smtClean="0">
                <a:latin typeface="Arial Narrow"/>
                <a:cs typeface="Arial Narrow"/>
              </a:rPr>
              <a:t>: </a:t>
            </a:r>
            <a:r>
              <a:rPr lang="it-IT" dirty="0" smtClean="0">
                <a:solidFill>
                  <a:schemeClr val="accent2">
                    <a:lumMod val="75000"/>
                  </a:schemeClr>
                </a:solidFill>
                <a:latin typeface="Arial Narrow"/>
                <a:cs typeface="Arial Narrow"/>
              </a:rPr>
              <a:t>nella norma</a:t>
            </a:r>
          </a:p>
          <a:p>
            <a:pPr marL="457200" lvl="1" indent="0">
              <a:buNone/>
            </a:pPr>
            <a:r>
              <a:rPr lang="it-IT" dirty="0" smtClean="0">
                <a:latin typeface="Arial Narrow"/>
                <a:cs typeface="Arial Narrow"/>
              </a:rPr>
              <a:t>EO Neurologico:</a:t>
            </a:r>
            <a:r>
              <a:rPr lang="it-IT" dirty="0" smtClean="0">
                <a:solidFill>
                  <a:schemeClr val="accent2">
                    <a:lumMod val="75000"/>
                  </a:schemeClr>
                </a:solidFill>
                <a:latin typeface="Arial Narrow"/>
                <a:cs typeface="Arial Narrow"/>
              </a:rPr>
              <a:t> integro, non segni di lateralità, </a:t>
            </a:r>
            <a:r>
              <a:rPr lang="it-IT" dirty="0" err="1" smtClean="0">
                <a:solidFill>
                  <a:schemeClr val="accent2">
                    <a:lumMod val="75000"/>
                  </a:schemeClr>
                </a:solidFill>
                <a:latin typeface="Arial Narrow"/>
                <a:cs typeface="Arial Narrow"/>
              </a:rPr>
              <a:t>M</a:t>
            </a:r>
            <a:r>
              <a:rPr lang="it-IT" dirty="0" err="1" smtClean="0">
                <a:solidFill>
                  <a:schemeClr val="accent2">
                    <a:lumMod val="75000"/>
                  </a:schemeClr>
                </a:solidFill>
                <a:latin typeface="Arial Narrow"/>
                <a:cs typeface="Arial Narrow"/>
              </a:rPr>
              <a:t>ingazzini</a:t>
            </a:r>
            <a:r>
              <a:rPr lang="it-IT" dirty="0" smtClean="0">
                <a:solidFill>
                  <a:schemeClr val="accent2">
                    <a:lumMod val="75000"/>
                  </a:schemeClr>
                </a:solidFill>
                <a:latin typeface="Arial Narrow"/>
                <a:cs typeface="Arial Narrow"/>
              </a:rPr>
              <a:t> </a:t>
            </a:r>
            <a:r>
              <a:rPr lang="it-IT" dirty="0" smtClean="0">
                <a:solidFill>
                  <a:schemeClr val="accent2">
                    <a:lumMod val="75000"/>
                  </a:schemeClr>
                </a:solidFill>
                <a:latin typeface="Arial Narrow"/>
                <a:cs typeface="Arial Narrow"/>
              </a:rPr>
              <a:t>I e </a:t>
            </a:r>
            <a:r>
              <a:rPr lang="it-IT" dirty="0" err="1" smtClean="0">
                <a:solidFill>
                  <a:schemeClr val="accent2">
                    <a:lumMod val="75000"/>
                  </a:schemeClr>
                </a:solidFill>
                <a:latin typeface="Arial Narrow"/>
                <a:cs typeface="Arial Narrow"/>
              </a:rPr>
              <a:t>II</a:t>
            </a:r>
            <a:r>
              <a:rPr lang="it-IT" dirty="0" smtClean="0">
                <a:solidFill>
                  <a:schemeClr val="accent2">
                    <a:lumMod val="75000"/>
                  </a:schemeClr>
                </a:solidFill>
                <a:latin typeface="Arial Narrow"/>
                <a:cs typeface="Arial Narrow"/>
              </a:rPr>
              <a:t> </a:t>
            </a:r>
          </a:p>
          <a:p>
            <a:pPr marL="457200" lvl="1" indent="0">
              <a:buNone/>
            </a:pPr>
            <a:r>
              <a:rPr lang="it-IT" dirty="0" smtClean="0">
                <a:solidFill>
                  <a:schemeClr val="accent2">
                    <a:lumMod val="75000"/>
                  </a:schemeClr>
                </a:solidFill>
                <a:latin typeface="Arial Narrow"/>
                <a:cs typeface="Arial Narrow"/>
              </a:rPr>
              <a:t>                           apparentemente negativi</a:t>
            </a:r>
          </a:p>
          <a:p>
            <a:pPr marL="457200" lvl="1" indent="0">
              <a:buNone/>
            </a:pPr>
            <a:r>
              <a:rPr lang="it-IT" sz="3200" b="1" dirty="0" smtClean="0">
                <a:solidFill>
                  <a:schemeClr val="accent2">
                    <a:lumMod val="75000"/>
                  </a:schemeClr>
                </a:solidFill>
                <a:latin typeface="Arial Narrow"/>
                <a:cs typeface="Arial Narrow"/>
              </a:rPr>
              <a:t>Torace: </a:t>
            </a:r>
          </a:p>
          <a:p>
            <a:pPr marL="457200" lvl="1" indent="0">
              <a:buNone/>
            </a:pPr>
            <a:r>
              <a:rPr lang="it-IT" dirty="0" err="1" smtClean="0">
                <a:solidFill>
                  <a:schemeClr val="accent2">
                    <a:lumMod val="75000"/>
                  </a:schemeClr>
                </a:solidFill>
                <a:latin typeface="Arial Narrow"/>
                <a:cs typeface="Arial Narrow"/>
              </a:rPr>
              <a:t>MV</a:t>
            </a:r>
            <a:r>
              <a:rPr lang="it-IT" dirty="0" smtClean="0">
                <a:solidFill>
                  <a:schemeClr val="accent2">
                    <a:lumMod val="75000"/>
                  </a:schemeClr>
                </a:solidFill>
                <a:latin typeface="Arial Narrow"/>
                <a:cs typeface="Arial Narrow"/>
              </a:rPr>
              <a:t> presente su tutto l’ambito polmonare, non rumori aggiunti.</a:t>
            </a:r>
          </a:p>
          <a:p>
            <a:pPr marL="457200" lvl="1" indent="0">
              <a:buNone/>
            </a:pPr>
            <a:r>
              <a:rPr lang="it-IT" dirty="0" smtClean="0">
                <a:solidFill>
                  <a:schemeClr val="accent2">
                    <a:lumMod val="75000"/>
                  </a:schemeClr>
                </a:solidFill>
                <a:latin typeface="Arial Narrow"/>
                <a:cs typeface="Arial Narrow"/>
              </a:rPr>
              <a:t>Toni cardiaci ritmici parafonici sui consueti focolai di auscultazione, non  rumori aggiunti.</a:t>
            </a:r>
          </a:p>
          <a:p>
            <a:pPr marL="457200" lvl="1" indent="0">
              <a:buNone/>
            </a:pPr>
            <a:r>
              <a:rPr lang="it-IT" sz="3200" b="1" dirty="0" smtClean="0">
                <a:solidFill>
                  <a:schemeClr val="accent2">
                    <a:lumMod val="75000"/>
                  </a:schemeClr>
                </a:solidFill>
                <a:latin typeface="Arial Narrow"/>
                <a:cs typeface="Arial Narrow"/>
              </a:rPr>
              <a:t>Addome:</a:t>
            </a:r>
          </a:p>
          <a:p>
            <a:pPr marL="457200" lvl="1" indent="0">
              <a:buNone/>
            </a:pPr>
            <a:r>
              <a:rPr lang="it-IT" dirty="0" smtClean="0">
                <a:solidFill>
                  <a:schemeClr val="accent2">
                    <a:lumMod val="75000"/>
                  </a:schemeClr>
                </a:solidFill>
                <a:latin typeface="Arial Narrow"/>
                <a:cs typeface="Arial Narrow"/>
              </a:rPr>
              <a:t>Trattabile non dolente ne dolorabile alla palpazione superficiale e profonda in tutti i quadranti. Polsi validi simmetrici. Non masse palpabili in addome. Non </a:t>
            </a:r>
            <a:r>
              <a:rPr lang="it-IT" dirty="0" err="1" smtClean="0">
                <a:solidFill>
                  <a:schemeClr val="accent2">
                    <a:lumMod val="75000"/>
                  </a:schemeClr>
                </a:solidFill>
                <a:latin typeface="Arial Narrow"/>
                <a:cs typeface="Arial Narrow"/>
              </a:rPr>
              <a:t>epatosplenomegalia</a:t>
            </a:r>
            <a:r>
              <a:rPr lang="it-IT" dirty="0" smtClean="0">
                <a:solidFill>
                  <a:schemeClr val="accent2">
                    <a:lumMod val="75000"/>
                  </a:schemeClr>
                </a:solidFill>
                <a:latin typeface="Arial Narrow"/>
                <a:cs typeface="Arial Narrow"/>
              </a:rPr>
              <a:t> palpabile</a:t>
            </a:r>
          </a:p>
          <a:p>
            <a:pPr marL="457200" lvl="1" indent="0">
              <a:buNone/>
            </a:pPr>
            <a:endParaRPr lang="it-IT" sz="3400" b="1" dirty="0" smtClean="0">
              <a:solidFill>
                <a:srgbClr val="1F497D"/>
              </a:solidFill>
              <a:latin typeface="Arial Narrow"/>
              <a:cs typeface="Arial Narrow"/>
            </a:endParaRPr>
          </a:p>
        </p:txBody>
      </p:sp>
    </p:spTree>
    <p:extLst>
      <p:ext uri="{BB962C8B-B14F-4D97-AF65-F5344CB8AC3E}">
        <p14:creationId xmlns="" xmlns:p14="http://schemas.microsoft.com/office/powerpoint/2010/main" val="2759411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2" name="Picture 2" descr="C:\Users\lorenzo zanini\Desktop\garbellini\2014-09-19-405.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pic>
        <p:nvPicPr>
          <p:cNvPr id="6" name="Picture 2" descr="C:\Users\lorenzo zanini\Downloads\can-stock-photo_csp12036483.jpg"/>
          <p:cNvPicPr>
            <a:picLocks noChangeAspect="1" noChangeArrowheads="1"/>
          </p:cNvPicPr>
          <p:nvPr/>
        </p:nvPicPr>
        <p:blipFill>
          <a:blip r:embed="rId3" cstate="print"/>
          <a:srcRect/>
          <a:stretch>
            <a:fillRect/>
          </a:stretch>
        </p:blipFill>
        <p:spPr bwMode="auto">
          <a:xfrm>
            <a:off x="7092280" y="4437112"/>
            <a:ext cx="1362526" cy="2193107"/>
          </a:xfrm>
          <a:prstGeom prst="rect">
            <a:avLst/>
          </a:prstGeom>
          <a:noFill/>
        </p:spPr>
      </p:pic>
      <p:sp>
        <p:nvSpPr>
          <p:cNvPr id="7" name="CasellaDiTesto 6"/>
          <p:cNvSpPr txBox="1"/>
          <p:nvPr/>
        </p:nvSpPr>
        <p:spPr>
          <a:xfrm>
            <a:off x="5508104" y="1844824"/>
            <a:ext cx="3563888" cy="2554545"/>
          </a:xfrm>
          <a:prstGeom prst="rect">
            <a:avLst/>
          </a:prstGeom>
          <a:noFill/>
        </p:spPr>
        <p:txBody>
          <a:bodyPr wrap="square" rtlCol="0">
            <a:spAutoFit/>
          </a:bodyPr>
          <a:lstStyle/>
          <a:p>
            <a:pPr algn="ctr"/>
            <a:r>
              <a:rPr lang="it-IT" sz="3200" b="1" dirty="0" smtClean="0">
                <a:solidFill>
                  <a:srgbClr val="00B0F0"/>
                </a:solidFill>
              </a:rPr>
              <a:t>Esistono strumenti che permettano al MMG di </a:t>
            </a:r>
            <a:r>
              <a:rPr lang="it-IT" sz="3200" b="1" dirty="0" err="1" smtClean="0">
                <a:solidFill>
                  <a:srgbClr val="00B0F0"/>
                </a:solidFill>
              </a:rPr>
              <a:t>obbiettivare</a:t>
            </a:r>
            <a:r>
              <a:rPr lang="it-IT" sz="3200" b="1" dirty="0" smtClean="0">
                <a:solidFill>
                  <a:srgbClr val="00B0F0"/>
                </a:solidFill>
              </a:rPr>
              <a:t> l’astenia?</a:t>
            </a:r>
            <a:endParaRPr lang="it-IT" sz="3200" b="1"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5426" name="Picture 2" descr="C:\Users\lorenzo zanini\Desktop\garbellini\2014-09-19-30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21570" name="Picture 2" descr="C:\Users\lorenzo zanini\Desktop\garbellini\2014-09-19-30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22594" name="Picture 2" descr="C:\Users\lorenzo zanini\Desktop\garbellini\2014-09-19-304.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402" name="Picture 2" descr="C:\Users\lorenzo zanini\Desktop\garbellini\2014-09-19-22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5426" name="Picture 2" descr="C:\Users\lorenzo zanini\Desktop\garbellini\2014-09-19-22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lorenzo zanini\Desktop\garbellini\2014-09-19-00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3" descr="C:\Users\lorenzo zanini\Desktop\garbellini\2014-09-19-223.jpg"/>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tx1"/>
            </a:solidFill>
          </a:ln>
        </p:spPr>
        <p:txBody>
          <a:bodyPr>
            <a:normAutofit/>
          </a:bodyPr>
          <a:lstStyle/>
          <a:p>
            <a:r>
              <a:rPr lang="it-IT" sz="6000" b="1" dirty="0" smtClean="0">
                <a:latin typeface="Arial Narrow"/>
                <a:cs typeface="Arial Narrow"/>
              </a:rPr>
              <a:t>V</a:t>
            </a:r>
            <a:r>
              <a:rPr lang="it-IT" sz="5400" dirty="0" smtClean="0">
                <a:latin typeface="Arial Narrow"/>
                <a:cs typeface="Arial Narrow"/>
              </a:rPr>
              <a:t>alutazione</a:t>
            </a:r>
            <a:endParaRPr lang="it-IT" sz="5400" dirty="0">
              <a:latin typeface="Arial Narrow"/>
              <a:cs typeface="Arial Narrow"/>
            </a:endParaRPr>
          </a:p>
        </p:txBody>
      </p:sp>
      <p:sp>
        <p:nvSpPr>
          <p:cNvPr id="6" name="CasellaDiTesto 5"/>
          <p:cNvSpPr txBox="1"/>
          <p:nvPr/>
        </p:nvSpPr>
        <p:spPr>
          <a:xfrm>
            <a:off x="263908" y="1649549"/>
            <a:ext cx="8692470" cy="4832092"/>
          </a:xfrm>
          <a:prstGeom prst="rect">
            <a:avLst/>
          </a:prstGeom>
          <a:solidFill>
            <a:schemeClr val="bg1">
              <a:lumMod val="85000"/>
            </a:schemeClr>
          </a:solidFill>
        </p:spPr>
        <p:txBody>
          <a:bodyPr wrap="square" rtlCol="0">
            <a:spAutoFit/>
          </a:bodyPr>
          <a:lstStyle/>
          <a:p>
            <a:pPr algn="ctr"/>
            <a:r>
              <a:rPr lang="it-IT" sz="4800" b="1" dirty="0" smtClean="0">
                <a:latin typeface="Arial Narrow"/>
                <a:cs typeface="Arial Narrow"/>
              </a:rPr>
              <a:t>Sospetta patologia neoplastica</a:t>
            </a:r>
            <a:endParaRPr lang="it-IT" sz="4400" dirty="0">
              <a:latin typeface="Arial Narrow"/>
              <a:cs typeface="Arial Narrow"/>
            </a:endParaRPr>
          </a:p>
          <a:p>
            <a:endParaRPr lang="it-IT" sz="3200" dirty="0" smtClean="0">
              <a:latin typeface="Arial Narrow"/>
              <a:cs typeface="Arial Narrow"/>
            </a:endParaRPr>
          </a:p>
          <a:p>
            <a:r>
              <a:rPr lang="it-IT" sz="3200" dirty="0" smtClean="0">
                <a:latin typeface="Arial Narrow"/>
                <a:cs typeface="Arial Narrow"/>
              </a:rPr>
              <a:t>DD:</a:t>
            </a:r>
          </a:p>
          <a:p>
            <a:endParaRPr lang="it-IT" sz="3200" dirty="0" smtClean="0">
              <a:latin typeface="Arial Narrow"/>
              <a:cs typeface="Arial Narrow"/>
            </a:endParaRPr>
          </a:p>
          <a:p>
            <a:pPr marL="285750" indent="-285750">
              <a:buFont typeface="Wingdings" charset="2"/>
              <a:buChar char="ü"/>
            </a:pPr>
            <a:r>
              <a:rPr lang="it-IT" sz="4000" b="1" dirty="0" smtClean="0">
                <a:latin typeface="Arial Narrow"/>
                <a:cs typeface="Arial Narrow"/>
              </a:rPr>
              <a:t>Sindrome Depressiva </a:t>
            </a:r>
          </a:p>
          <a:p>
            <a:pPr marL="285750" indent="-285750">
              <a:buFont typeface="Wingdings" charset="2"/>
              <a:buChar char="ü"/>
            </a:pPr>
            <a:r>
              <a:rPr lang="it-IT" sz="4000" b="1" dirty="0" smtClean="0">
                <a:latin typeface="Arial Narrow"/>
                <a:cs typeface="Arial Narrow"/>
              </a:rPr>
              <a:t>AIDS</a:t>
            </a:r>
          </a:p>
          <a:p>
            <a:pPr marL="285750" indent="-285750">
              <a:buFont typeface="Wingdings" charset="2"/>
              <a:buChar char="ü"/>
            </a:pPr>
            <a:r>
              <a:rPr lang="it-IT" sz="2800" dirty="0" smtClean="0">
                <a:latin typeface="Arial Narrow"/>
                <a:cs typeface="Arial Narrow"/>
              </a:rPr>
              <a:t>M. di </a:t>
            </a:r>
            <a:r>
              <a:rPr lang="it-IT" sz="2800" dirty="0" err="1" smtClean="0">
                <a:latin typeface="Arial Narrow"/>
                <a:cs typeface="Arial Narrow"/>
              </a:rPr>
              <a:t>Addison</a:t>
            </a:r>
            <a:r>
              <a:rPr lang="it-IT" sz="2800" dirty="0" smtClean="0">
                <a:latin typeface="Arial Narrow"/>
                <a:cs typeface="Arial Narrow"/>
              </a:rPr>
              <a:t>, Ipotiroidismo (e altre patologie tiroidee)</a:t>
            </a:r>
          </a:p>
          <a:p>
            <a:pPr marL="285750" indent="-285750">
              <a:buFont typeface="Wingdings" charset="2"/>
              <a:buChar char="ü"/>
            </a:pPr>
            <a:r>
              <a:rPr lang="it-IT" sz="2800" dirty="0" smtClean="0">
                <a:latin typeface="Arial Narrow"/>
                <a:cs typeface="Arial Narrow"/>
              </a:rPr>
              <a:t>DM2, IC, Sindrome influenzale, Patologie autoimmuni, </a:t>
            </a:r>
            <a:r>
              <a:rPr lang="it-IT" sz="2800" dirty="0" err="1" smtClean="0">
                <a:latin typeface="Arial Narrow"/>
                <a:cs typeface="Arial Narrow"/>
              </a:rPr>
              <a:t>Endocardite….ecc</a:t>
            </a:r>
            <a:endParaRPr lang="it-IT" sz="2800" dirty="0">
              <a:latin typeface="Arial Narrow"/>
              <a:cs typeface="Arial Narrow"/>
            </a:endParaRPr>
          </a:p>
        </p:txBody>
      </p:sp>
    </p:spTree>
    <p:extLst>
      <p:ext uri="{BB962C8B-B14F-4D97-AF65-F5344CB8AC3E}">
        <p14:creationId xmlns="" xmlns:p14="http://schemas.microsoft.com/office/powerpoint/2010/main" val="2942324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5" name="Picture 1" descr="C:\Users\lorenzo zanini\Desktop\garbellini\2014-09-19-50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6" name="CasellaDiTesto 5"/>
          <p:cNvSpPr txBox="1"/>
          <p:nvPr/>
        </p:nvSpPr>
        <p:spPr>
          <a:xfrm>
            <a:off x="2483768" y="6309320"/>
            <a:ext cx="6588224" cy="461665"/>
          </a:xfrm>
          <a:prstGeom prst="rect">
            <a:avLst/>
          </a:prstGeom>
          <a:noFill/>
        </p:spPr>
        <p:txBody>
          <a:bodyPr wrap="square" rtlCol="0">
            <a:spAutoFit/>
          </a:bodyPr>
          <a:lstStyle/>
          <a:p>
            <a:pPr algn="ctr"/>
            <a:r>
              <a:rPr lang="it-IT" sz="2400" b="1" dirty="0" smtClean="0">
                <a:solidFill>
                  <a:srgbClr val="00B0F0"/>
                </a:solidFill>
              </a:rPr>
              <a:t>Ricordiamo sempre le cause non organiche!!</a:t>
            </a:r>
            <a:endParaRPr lang="it-IT" sz="2400" b="1"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0" y="0"/>
            <a:ext cx="9144000" cy="6995604"/>
          </a:xfrm>
          <a:prstGeom prst="rect">
            <a:avLst/>
          </a:prstGeom>
        </p:spPr>
      </p:pic>
      <p:sp>
        <p:nvSpPr>
          <p:cNvPr id="7" name="CasellaDiTesto 6"/>
          <p:cNvSpPr txBox="1"/>
          <p:nvPr/>
        </p:nvSpPr>
        <p:spPr>
          <a:xfrm>
            <a:off x="358032" y="-16496"/>
            <a:ext cx="3650071" cy="584776"/>
          </a:xfrm>
          <a:prstGeom prst="rect">
            <a:avLst/>
          </a:prstGeom>
          <a:noFill/>
        </p:spPr>
        <p:txBody>
          <a:bodyPr wrap="square" rtlCol="0">
            <a:spAutoFit/>
          </a:bodyPr>
          <a:lstStyle/>
          <a:p>
            <a:pPr algn="ctr"/>
            <a:r>
              <a:rPr lang="it-IT" sz="3200" b="1" dirty="0" smtClean="0"/>
              <a:t>MARIO</a:t>
            </a:r>
            <a:endParaRPr lang="it-IT" sz="3200" b="1" dirty="0"/>
          </a:p>
        </p:txBody>
      </p:sp>
      <p:sp>
        <p:nvSpPr>
          <p:cNvPr id="9" name="Rettangolo 8"/>
          <p:cNvSpPr/>
          <p:nvPr/>
        </p:nvSpPr>
        <p:spPr>
          <a:xfrm>
            <a:off x="445345" y="1303144"/>
            <a:ext cx="1418505" cy="18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323528" y="2276872"/>
            <a:ext cx="5976664" cy="969496"/>
          </a:xfrm>
          <a:prstGeom prst="rect">
            <a:avLst/>
          </a:prstGeom>
          <a:noFill/>
        </p:spPr>
        <p:txBody>
          <a:bodyPr wrap="square" rtlCol="0">
            <a:spAutoFit/>
          </a:bodyPr>
          <a:lstStyle/>
          <a:p>
            <a:pPr algn="just"/>
            <a:r>
              <a:rPr lang="it-IT" sz="1900" b="1" dirty="0" smtClean="0"/>
              <a:t>EMOCROMO, VES, PCR, AST, ALT, GGT, CREATININA, SODIO, POTASSIO, CLORO, ELETTROFORESI SIEROPROTEICA,   GLICEMIA, ESAME URINE</a:t>
            </a:r>
            <a:endParaRPr lang="it-IT" sz="1900" b="1" dirty="0"/>
          </a:p>
        </p:txBody>
      </p:sp>
    </p:spTree>
    <p:extLst>
      <p:ext uri="{BB962C8B-B14F-4D97-AF65-F5344CB8AC3E}">
        <p14:creationId xmlns="" xmlns:p14="http://schemas.microsoft.com/office/powerpoint/2010/main" val="2301013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rgbClr val="003300"/>
            </a:solidFill>
          </a:ln>
        </p:spPr>
        <p:txBody>
          <a:bodyPr>
            <a:normAutofit/>
          </a:bodyPr>
          <a:lstStyle/>
          <a:p>
            <a:r>
              <a:rPr lang="it-IT" sz="6000" b="1" dirty="0" smtClean="0">
                <a:solidFill>
                  <a:srgbClr val="003300"/>
                </a:solidFill>
                <a:latin typeface="Arial Narrow"/>
                <a:cs typeface="Arial Narrow"/>
              </a:rPr>
              <a:t>P</a:t>
            </a:r>
            <a:r>
              <a:rPr lang="it-IT" sz="5400" dirty="0" smtClean="0">
                <a:solidFill>
                  <a:srgbClr val="003300"/>
                </a:solidFill>
                <a:latin typeface="Arial Narrow"/>
                <a:cs typeface="Arial Narrow"/>
              </a:rPr>
              <a:t>iano </a:t>
            </a:r>
            <a:endParaRPr lang="it-IT" sz="5400" dirty="0">
              <a:solidFill>
                <a:srgbClr val="003300"/>
              </a:solidFill>
              <a:latin typeface="Arial Narrow"/>
              <a:cs typeface="Arial Narrow"/>
            </a:endParaRPr>
          </a:p>
        </p:txBody>
      </p:sp>
      <p:sp>
        <p:nvSpPr>
          <p:cNvPr id="3" name="Segnaposto contenuto 2"/>
          <p:cNvSpPr>
            <a:spLocks noGrp="1"/>
          </p:cNvSpPr>
          <p:nvPr>
            <p:ph idx="1"/>
          </p:nvPr>
        </p:nvSpPr>
        <p:spPr>
          <a:xfrm>
            <a:off x="181437" y="1208660"/>
            <a:ext cx="8791435" cy="5538419"/>
          </a:xfrm>
          <a:solidFill>
            <a:schemeClr val="accent3">
              <a:lumMod val="40000"/>
              <a:lumOff val="60000"/>
            </a:schemeClr>
          </a:solidFill>
        </p:spPr>
        <p:txBody>
          <a:bodyPr>
            <a:normAutofit/>
          </a:bodyPr>
          <a:lstStyle/>
          <a:p>
            <a:pPr marL="514350" indent="-457200"/>
            <a:endParaRPr lang="it-IT" sz="2800" dirty="0" smtClean="0">
              <a:latin typeface="Arial Narrow"/>
              <a:cs typeface="Arial Narrow"/>
            </a:endParaRPr>
          </a:p>
          <a:p>
            <a:pPr marL="514350" indent="-457200"/>
            <a:endParaRPr lang="it-IT" sz="2800" dirty="0" smtClean="0">
              <a:latin typeface="Arial Narrow"/>
              <a:cs typeface="Arial Narrow"/>
            </a:endParaRPr>
          </a:p>
          <a:p>
            <a:pPr marL="514350" indent="-457200"/>
            <a:r>
              <a:rPr lang="it-IT" sz="2800" dirty="0" smtClean="0">
                <a:latin typeface="Arial Narrow"/>
                <a:cs typeface="Arial Narrow"/>
              </a:rPr>
              <a:t>Avrei dovuto chiedere altri esami?</a:t>
            </a:r>
          </a:p>
          <a:p>
            <a:pPr marL="514350" indent="-457200"/>
            <a:r>
              <a:rPr lang="it-IT" sz="2800" dirty="0" err="1" smtClean="0">
                <a:latin typeface="Arial Narrow"/>
                <a:cs typeface="Arial Narrow"/>
              </a:rPr>
              <a:t>Markers</a:t>
            </a:r>
            <a:r>
              <a:rPr lang="it-IT" sz="2800" dirty="0" smtClean="0">
                <a:latin typeface="Arial Narrow"/>
                <a:cs typeface="Arial Narrow"/>
              </a:rPr>
              <a:t> </a:t>
            </a:r>
            <a:r>
              <a:rPr lang="it-IT" sz="2800" dirty="0" err="1" smtClean="0">
                <a:latin typeface="Arial Narrow"/>
                <a:cs typeface="Arial Narrow"/>
              </a:rPr>
              <a:t>neoplastici…</a:t>
            </a:r>
            <a:r>
              <a:rPr lang="it-IT" sz="2800" dirty="0" smtClean="0">
                <a:latin typeface="Arial Narrow"/>
                <a:cs typeface="Arial Narrow"/>
              </a:rPr>
              <a:t>?</a:t>
            </a:r>
          </a:p>
          <a:p>
            <a:pPr marL="514350" indent="-457200"/>
            <a:r>
              <a:rPr lang="it-IT" sz="2800" dirty="0" err="1" smtClean="0">
                <a:latin typeface="Arial Narrow"/>
                <a:cs typeface="Arial Narrow"/>
              </a:rPr>
              <a:t>…e</a:t>
            </a:r>
            <a:r>
              <a:rPr lang="it-IT" sz="2800" dirty="0" smtClean="0">
                <a:latin typeface="Arial Narrow"/>
                <a:cs typeface="Arial Narrow"/>
              </a:rPr>
              <a:t> i </a:t>
            </a:r>
            <a:r>
              <a:rPr lang="it-IT" sz="2800" dirty="0" err="1" smtClean="0">
                <a:latin typeface="Arial Narrow"/>
                <a:cs typeface="Arial Narrow"/>
              </a:rPr>
              <a:t>makers</a:t>
            </a:r>
            <a:r>
              <a:rPr lang="it-IT" sz="2800" dirty="0" smtClean="0">
                <a:latin typeface="Arial Narrow"/>
                <a:cs typeface="Arial Narrow"/>
              </a:rPr>
              <a:t> </a:t>
            </a:r>
            <a:r>
              <a:rPr lang="it-IT" sz="2800" dirty="0" err="1" smtClean="0">
                <a:latin typeface="Arial Narrow"/>
                <a:cs typeface="Arial Narrow"/>
              </a:rPr>
              <a:t>virologici…</a:t>
            </a:r>
            <a:r>
              <a:rPr lang="it-IT" sz="2800" dirty="0" smtClean="0">
                <a:latin typeface="Arial Narrow"/>
                <a:cs typeface="Arial Narrow"/>
              </a:rPr>
              <a:t>?</a:t>
            </a:r>
          </a:p>
          <a:p>
            <a:pPr marL="514350" indent="-457200"/>
            <a:r>
              <a:rPr lang="it-IT" sz="2800" dirty="0" smtClean="0">
                <a:latin typeface="Arial Narrow"/>
                <a:cs typeface="Arial Narrow"/>
              </a:rPr>
              <a:t>In caso, quali?</a:t>
            </a:r>
          </a:p>
          <a:p>
            <a:pPr marL="514350" indent="-457200">
              <a:buNone/>
            </a:pPr>
            <a:endParaRPr lang="it-IT" sz="2800" dirty="0" smtClean="0">
              <a:latin typeface="Arial Narrow"/>
              <a:cs typeface="Arial Narrow"/>
            </a:endParaRPr>
          </a:p>
          <a:p>
            <a:pPr marL="57150" indent="0" algn="ctr">
              <a:buNone/>
            </a:pPr>
            <a:r>
              <a:rPr lang="it-IT" sz="3600" b="1" dirty="0" smtClean="0">
                <a:solidFill>
                  <a:srgbClr val="008000"/>
                </a:solidFill>
                <a:latin typeface="Arial Narrow"/>
                <a:cs typeface="Arial Narrow"/>
              </a:rPr>
              <a:t>Con o senza bollino verde??</a:t>
            </a:r>
            <a:endParaRPr lang="it-IT" sz="3600" b="1" dirty="0">
              <a:solidFill>
                <a:srgbClr val="008000"/>
              </a:solidFill>
              <a:latin typeface="Arial Narrow"/>
              <a:cs typeface="Arial Narrow"/>
            </a:endParaRPr>
          </a:p>
          <a:p>
            <a:pPr marL="57150" indent="0" algn="ctr">
              <a:buNone/>
            </a:pPr>
            <a:r>
              <a:rPr lang="it-IT" b="1" dirty="0">
                <a:latin typeface="Arial Narrow"/>
                <a:cs typeface="Arial Narrow"/>
              </a:rPr>
              <a:t>Lo mando in Pronto Soccorso</a:t>
            </a:r>
            <a:r>
              <a:rPr lang="it-IT" b="1" dirty="0" smtClean="0">
                <a:latin typeface="Arial Narrow"/>
                <a:cs typeface="Arial Narrow"/>
              </a:rPr>
              <a:t>?</a:t>
            </a:r>
          </a:p>
        </p:txBody>
      </p:sp>
    </p:spTree>
    <p:extLst>
      <p:ext uri="{BB962C8B-B14F-4D97-AF65-F5344CB8AC3E}">
        <p14:creationId xmlns="" xmlns:p14="http://schemas.microsoft.com/office/powerpoint/2010/main" val="2015883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a:spLocks noChangeArrowheads="1"/>
          </p:cNvSpPr>
          <p:nvPr/>
        </p:nvSpPr>
        <p:spPr bwMode="auto">
          <a:xfrm>
            <a:off x="0" y="1395413"/>
            <a:ext cx="9144000" cy="3598862"/>
          </a:xfrm>
          <a:prstGeom prst="rect">
            <a:avLst/>
          </a:prstGeom>
          <a:solidFill>
            <a:srgbClr val="FF9999"/>
          </a:solidFill>
          <a:ln w="9525" algn="ctr">
            <a:solidFill>
              <a:srgbClr val="4A7EBB"/>
            </a:solidFill>
            <a:miter lim="800000"/>
            <a:headEnd/>
            <a:tailEnd/>
          </a:ln>
        </p:spPr>
        <p:txBody>
          <a:bodyPr anchor="ctr"/>
          <a:lstStyle/>
          <a:p>
            <a:pPr algn="ctr">
              <a:defRPr/>
            </a:pPr>
            <a:endParaRPr lang="it-IT">
              <a:solidFill>
                <a:prstClr val="white"/>
              </a:solidFill>
              <a:cs typeface="Arial" pitchFamily="34" charset="0"/>
            </a:endParaRPr>
          </a:p>
        </p:txBody>
      </p:sp>
      <p:sp>
        <p:nvSpPr>
          <p:cNvPr id="111618" name="CasellaDiTesto 7"/>
          <p:cNvSpPr txBox="1">
            <a:spLocks noChangeArrowheads="1"/>
          </p:cNvSpPr>
          <p:nvPr/>
        </p:nvSpPr>
        <p:spPr bwMode="auto">
          <a:xfrm>
            <a:off x="0" y="1395413"/>
            <a:ext cx="9144000" cy="1528762"/>
          </a:xfrm>
          <a:prstGeom prst="rect">
            <a:avLst/>
          </a:prstGeom>
          <a:noFill/>
          <a:ln w="9525">
            <a:noFill/>
            <a:miter lim="800000"/>
            <a:headEnd/>
            <a:tailEnd/>
          </a:ln>
        </p:spPr>
        <p:txBody>
          <a:bodyPr>
            <a:spAutoFit/>
          </a:bodyPr>
          <a:lstStyle/>
          <a:p>
            <a:pPr marL="109538" algn="ctr" fontAlgn="base">
              <a:lnSpc>
                <a:spcPct val="120000"/>
              </a:lnSpc>
              <a:spcBef>
                <a:spcPct val="0"/>
              </a:spcBef>
              <a:spcAft>
                <a:spcPct val="0"/>
              </a:spcAft>
            </a:pPr>
            <a:r>
              <a:rPr lang="it-IT" sz="8000" b="1" smtClean="0">
                <a:solidFill>
                  <a:prstClr val="black"/>
                </a:solidFill>
                <a:latin typeface="Arial Narrow" pitchFamily="34" charset="0"/>
                <a:cs typeface="Arial" pitchFamily="34" charset="0"/>
              </a:rPr>
              <a:t>La parola al clinico...</a:t>
            </a:r>
          </a:p>
        </p:txBody>
      </p:sp>
      <p:sp>
        <p:nvSpPr>
          <p:cNvPr id="111619" name="CasellaDiTesto 4"/>
          <p:cNvSpPr txBox="1">
            <a:spLocks noChangeArrowheads="1"/>
          </p:cNvSpPr>
          <p:nvPr/>
        </p:nvSpPr>
        <p:spPr bwMode="auto">
          <a:xfrm>
            <a:off x="0" y="3248025"/>
            <a:ext cx="9144000" cy="1300163"/>
          </a:xfrm>
          <a:prstGeom prst="rect">
            <a:avLst/>
          </a:prstGeom>
          <a:noFill/>
          <a:ln w="9525">
            <a:noFill/>
            <a:miter lim="800000"/>
            <a:headEnd/>
            <a:tailEnd/>
          </a:ln>
        </p:spPr>
        <p:txBody>
          <a:bodyPr>
            <a:spAutoFit/>
          </a:bodyPr>
          <a:lstStyle/>
          <a:p>
            <a:pPr marL="109538" algn="ctr" fontAlgn="base">
              <a:lnSpc>
                <a:spcPct val="120000"/>
              </a:lnSpc>
              <a:spcBef>
                <a:spcPct val="0"/>
              </a:spcBef>
              <a:spcAft>
                <a:spcPct val="0"/>
              </a:spcAft>
            </a:pPr>
            <a:r>
              <a:rPr lang="it-IT" sz="6600" b="1" smtClean="0">
                <a:solidFill>
                  <a:prstClr val="black"/>
                </a:solidFill>
                <a:latin typeface="Arial Narrow" pitchFamily="34" charset="0"/>
                <a:cs typeface="Arial" pitchFamily="34" charset="0"/>
              </a:rPr>
              <a:t>…cosa fare?</a:t>
            </a:r>
          </a:p>
        </p:txBody>
      </p:sp>
      <p:cxnSp>
        <p:nvCxnSpPr>
          <p:cNvPr id="6" name="Connettore 1 5"/>
          <p:cNvCxnSpPr>
            <a:cxnSpLocks noChangeShapeType="1"/>
          </p:cNvCxnSpPr>
          <p:nvPr/>
        </p:nvCxnSpPr>
        <p:spPr bwMode="auto">
          <a:xfrm>
            <a:off x="0" y="1395413"/>
            <a:ext cx="9144000" cy="0"/>
          </a:xfrm>
          <a:prstGeom prst="line">
            <a:avLst/>
          </a:prstGeom>
          <a:noFill/>
          <a:ln w="76200" algn="ctr">
            <a:solidFill>
              <a:schemeClr val="tx1"/>
            </a:solidFill>
            <a:round/>
            <a:headEnd/>
            <a:tailEnd/>
          </a:ln>
          <a:effectLst>
            <a:outerShdw dist="20000" dir="5400000" rotWithShape="0">
              <a:srgbClr val="000000">
                <a:alpha val="37999"/>
              </a:srgbClr>
            </a:outerShdw>
          </a:effectLst>
        </p:spPr>
      </p:cxnSp>
      <p:cxnSp>
        <p:nvCxnSpPr>
          <p:cNvPr id="10" name="Connettore 1 9"/>
          <p:cNvCxnSpPr>
            <a:cxnSpLocks noChangeShapeType="1"/>
          </p:cNvCxnSpPr>
          <p:nvPr/>
        </p:nvCxnSpPr>
        <p:spPr bwMode="auto">
          <a:xfrm>
            <a:off x="0" y="4994275"/>
            <a:ext cx="9144000" cy="0"/>
          </a:xfrm>
          <a:prstGeom prst="line">
            <a:avLst/>
          </a:prstGeom>
          <a:noFill/>
          <a:ln w="76200" algn="ctr">
            <a:solidFill>
              <a:schemeClr val="tx1"/>
            </a:solidFill>
            <a:round/>
            <a:headEnd/>
            <a:tailEnd/>
          </a:ln>
          <a:effectLst>
            <a:outerShdw dist="20000" dir="5400000" rotWithShape="0">
              <a:srgbClr val="000000">
                <a:alpha val="37999"/>
              </a:srgbClr>
            </a:outerShdw>
          </a:effectLst>
        </p:spPr>
      </p:cxnSp>
      <p:sp>
        <p:nvSpPr>
          <p:cNvPr id="111622" name="CasellaDiTesto 8"/>
          <p:cNvSpPr txBox="1">
            <a:spLocks noChangeArrowheads="1"/>
          </p:cNvSpPr>
          <p:nvPr/>
        </p:nvSpPr>
        <p:spPr bwMode="auto">
          <a:xfrm>
            <a:off x="2411413" y="5157788"/>
            <a:ext cx="4321175" cy="457200"/>
          </a:xfrm>
          <a:prstGeom prst="rect">
            <a:avLst/>
          </a:prstGeom>
          <a:noFill/>
          <a:ln w="9525">
            <a:noFill/>
            <a:miter lim="800000"/>
            <a:headEnd/>
            <a:tailEnd/>
          </a:ln>
        </p:spPr>
        <p:txBody>
          <a:bodyPr>
            <a:spAutoFit/>
          </a:bodyPr>
          <a:lstStyle/>
          <a:p>
            <a:pPr algn="ctr" fontAlgn="base">
              <a:spcBef>
                <a:spcPct val="0"/>
              </a:spcBef>
              <a:spcAft>
                <a:spcPct val="0"/>
              </a:spcAft>
            </a:pPr>
            <a:r>
              <a:rPr lang="it-IT" sz="2400" smtClean="0">
                <a:solidFill>
                  <a:prstClr val="black"/>
                </a:solidFill>
                <a:cs typeface="Arial" pitchFamily="34" charset="0"/>
              </a:rPr>
              <a:t>Dr. ssa Ilaria Izzo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olo 1"/>
          <p:cNvSpPr txBox="1">
            <a:spLocks noGrp="1"/>
          </p:cNvSpPr>
          <p:nvPr>
            <p:ph type="title" idx="4294967295"/>
          </p:nvPr>
        </p:nvSpPr>
        <p:spPr>
          <a:xfrm>
            <a:off x="0" y="144735"/>
            <a:ext cx="9144000" cy="1916113"/>
          </a:xfrm>
          <a:solidFill>
            <a:srgbClr val="FF9999"/>
          </a:solidFill>
        </p:spPr>
        <p:txBody>
          <a:bodyPr lIns="0" tIns="0" rIns="0" bIns="0" anchor="ctr"/>
          <a:lstStyle/>
          <a:p>
            <a:pPr eaLnBrk="1">
              <a:buSzPct val="45000"/>
              <a:buFont typeface="StarSymbol"/>
              <a:buNone/>
            </a:pPr>
            <a:r>
              <a:rPr sz="3600" dirty="0" err="1" smtClean="0">
                <a:latin typeface="Arial" pitchFamily="34" charset="0"/>
                <a:ea typeface="Microsoft YaHei" pitchFamily="34" charset="-122"/>
                <a:cs typeface="Arial" pitchFamily="34" charset="0"/>
              </a:rPr>
              <a:t>Sindrome</a:t>
            </a:r>
            <a:r>
              <a:rPr sz="3600" dirty="0" smtClean="0">
                <a:latin typeface="Arial" pitchFamily="34" charset="0"/>
                <a:ea typeface="Microsoft YaHei" pitchFamily="34" charset="-122"/>
                <a:cs typeface="Arial" pitchFamily="34" charset="0"/>
              </a:rPr>
              <a:t> </a:t>
            </a:r>
            <a:r>
              <a:rPr sz="3600" dirty="0" err="1" smtClean="0">
                <a:latin typeface="Arial" pitchFamily="34" charset="0"/>
                <a:ea typeface="Microsoft YaHei" pitchFamily="34" charset="-122"/>
                <a:cs typeface="Arial" pitchFamily="34" charset="0"/>
              </a:rPr>
              <a:t>da</a:t>
            </a:r>
            <a:r>
              <a:rPr sz="3600" dirty="0" smtClean="0">
                <a:latin typeface="Arial" pitchFamily="34" charset="0"/>
                <a:ea typeface="Microsoft YaHei" pitchFamily="34" charset="-122"/>
                <a:cs typeface="Arial" pitchFamily="34" charset="0"/>
              </a:rPr>
              <a:t> </a:t>
            </a:r>
            <a:r>
              <a:rPr sz="3600" dirty="0" err="1" smtClean="0">
                <a:latin typeface="Arial" pitchFamily="34" charset="0"/>
                <a:ea typeface="Microsoft YaHei" pitchFamily="34" charset="-122"/>
                <a:cs typeface="Arial" pitchFamily="34" charset="0"/>
              </a:rPr>
              <a:t>stanchezza</a:t>
            </a:r>
            <a:r>
              <a:rPr sz="3600" dirty="0" smtClean="0">
                <a:latin typeface="Arial" pitchFamily="34" charset="0"/>
                <a:ea typeface="Microsoft YaHei" pitchFamily="34" charset="-122"/>
                <a:cs typeface="Arial" pitchFamily="34" charset="0"/>
              </a:rPr>
              <a:t> </a:t>
            </a:r>
            <a:r>
              <a:rPr sz="3600" dirty="0" err="1" smtClean="0">
                <a:latin typeface="Arial" pitchFamily="34" charset="0"/>
                <a:ea typeface="Microsoft YaHei" pitchFamily="34" charset="-122"/>
                <a:cs typeface="Arial" pitchFamily="34" charset="0"/>
              </a:rPr>
              <a:t>cronica</a:t>
            </a:r>
            <a:r>
              <a:rPr sz="3600" dirty="0" smtClean="0">
                <a:latin typeface="Arial" pitchFamily="34" charset="0"/>
                <a:ea typeface="Microsoft YaHei" pitchFamily="34" charset="-122"/>
                <a:cs typeface="Arial" pitchFamily="34" charset="0"/>
              </a:rPr>
              <a:t> </a:t>
            </a:r>
            <a:br>
              <a:rPr sz="3600" dirty="0" smtClean="0">
                <a:latin typeface="Arial" pitchFamily="34" charset="0"/>
                <a:ea typeface="Microsoft YaHei" pitchFamily="34" charset="-122"/>
                <a:cs typeface="Arial" pitchFamily="34" charset="0"/>
              </a:rPr>
            </a:br>
            <a:r>
              <a:rPr sz="3600" dirty="0" smtClean="0">
                <a:latin typeface="Arial" pitchFamily="34" charset="0"/>
                <a:ea typeface="Microsoft YaHei" pitchFamily="34" charset="-122"/>
                <a:cs typeface="Arial" pitchFamily="34" charset="0"/>
              </a:rPr>
              <a:t>(chronic fatigue syndrome, CFS)</a:t>
            </a:r>
            <a:br>
              <a:rPr sz="3600" dirty="0" smtClean="0">
                <a:latin typeface="Arial" pitchFamily="34" charset="0"/>
                <a:ea typeface="Microsoft YaHei" pitchFamily="34" charset="-122"/>
                <a:cs typeface="Arial" pitchFamily="34" charset="0"/>
              </a:rPr>
            </a:br>
            <a:r>
              <a:rPr sz="3600" i="1" dirty="0" err="1" smtClean="0">
                <a:latin typeface="Arial" pitchFamily="34" charset="0"/>
                <a:ea typeface="Microsoft YaHei" pitchFamily="34" charset="-122"/>
                <a:cs typeface="Arial" pitchFamily="34" charset="0"/>
              </a:rPr>
              <a:t>vs</a:t>
            </a:r>
            <a:r>
              <a:rPr sz="3600" dirty="0" smtClean="0">
                <a:latin typeface="Arial" pitchFamily="34" charset="0"/>
                <a:ea typeface="Microsoft YaHei" pitchFamily="34" charset="-122"/>
                <a:cs typeface="Arial" pitchFamily="34" charset="0"/>
              </a:rPr>
              <a:t> </a:t>
            </a:r>
            <a:r>
              <a:rPr sz="3600" dirty="0" err="1" smtClean="0">
                <a:latin typeface="Arial" pitchFamily="34" charset="0"/>
                <a:ea typeface="Microsoft YaHei" pitchFamily="34" charset="-122"/>
                <a:cs typeface="Arial" pitchFamily="34" charset="0"/>
              </a:rPr>
              <a:t>stanchezza</a:t>
            </a:r>
            <a:r>
              <a:rPr sz="3600" dirty="0" smtClean="0">
                <a:latin typeface="Arial" pitchFamily="34" charset="0"/>
                <a:ea typeface="Microsoft YaHei" pitchFamily="34" charset="-122"/>
                <a:cs typeface="Arial" pitchFamily="34" charset="0"/>
              </a:rPr>
              <a:t> </a:t>
            </a:r>
            <a:r>
              <a:rPr sz="3600" dirty="0" err="1" smtClean="0">
                <a:latin typeface="Arial" pitchFamily="34" charset="0"/>
                <a:ea typeface="Microsoft YaHei" pitchFamily="34" charset="-122"/>
                <a:cs typeface="Arial" pitchFamily="34" charset="0"/>
              </a:rPr>
              <a:t>cronica</a:t>
            </a:r>
            <a:r>
              <a:rPr sz="3600" dirty="0" smtClean="0">
                <a:latin typeface="Arial" pitchFamily="34" charset="0"/>
                <a:ea typeface="Microsoft YaHei" pitchFamily="34" charset="-122"/>
                <a:cs typeface="Arial" pitchFamily="34" charset="0"/>
              </a:rPr>
              <a:t> </a:t>
            </a:r>
            <a:r>
              <a:rPr sz="3600" dirty="0" err="1" smtClean="0">
                <a:latin typeface="Arial" pitchFamily="34" charset="0"/>
                <a:ea typeface="Microsoft YaHei" pitchFamily="34" charset="-122"/>
                <a:cs typeface="Arial" pitchFamily="34" charset="0"/>
              </a:rPr>
              <a:t>idiopatica</a:t>
            </a:r>
            <a:endParaRPr sz="3600" dirty="0" smtClean="0">
              <a:latin typeface="Arial" pitchFamily="34" charset="0"/>
              <a:ea typeface="Microsoft YaHei" pitchFamily="34" charset="-122"/>
              <a:cs typeface="Arial" pitchFamily="34" charset="0"/>
            </a:endParaRPr>
          </a:p>
        </p:txBody>
      </p:sp>
      <p:sp>
        <p:nvSpPr>
          <p:cNvPr id="112644" name="Text Box 4"/>
          <p:cNvSpPr txBox="1">
            <a:spLocks noChangeArrowheads="1"/>
          </p:cNvSpPr>
          <p:nvPr/>
        </p:nvSpPr>
        <p:spPr bwMode="auto">
          <a:xfrm>
            <a:off x="250825" y="6092825"/>
            <a:ext cx="49974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pPr>
            <a:r>
              <a:rPr lang="it-IT" smtClean="0">
                <a:solidFill>
                  <a:prstClr val="black"/>
                </a:solidFill>
                <a:latin typeface="Arial" pitchFamily="34" charset="0"/>
                <a:cs typeface="Arial" pitchFamily="34" charset="0"/>
              </a:rPr>
              <a:t>Fakuda et al, Ann Intern Med 1994;121(12):953</a:t>
            </a:r>
          </a:p>
          <a:p>
            <a:pPr fontAlgn="base">
              <a:spcBef>
                <a:spcPct val="0"/>
              </a:spcBef>
              <a:spcAft>
                <a:spcPct val="0"/>
              </a:spcAft>
            </a:pPr>
            <a:r>
              <a:rPr lang="it-IT" smtClean="0">
                <a:solidFill>
                  <a:prstClr val="black"/>
                </a:solidFill>
                <a:latin typeface="Arial" pitchFamily="34" charset="0"/>
                <a:cs typeface="Arial" pitchFamily="34" charset="0"/>
              </a:rPr>
              <a:t>Lane et al, Am J Med Sci 1990;229(5):313</a:t>
            </a:r>
          </a:p>
        </p:txBody>
      </p:sp>
      <p:sp>
        <p:nvSpPr>
          <p:cNvPr id="112647" name="Text Box 7"/>
          <p:cNvSpPr txBox="1">
            <a:spLocks noChangeArrowheads="1"/>
          </p:cNvSpPr>
          <p:nvPr/>
        </p:nvSpPr>
        <p:spPr bwMode="auto">
          <a:xfrm>
            <a:off x="107950" y="2081213"/>
            <a:ext cx="4537075" cy="39370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base">
              <a:spcBef>
                <a:spcPct val="0"/>
              </a:spcBef>
              <a:spcAft>
                <a:spcPct val="0"/>
              </a:spcAft>
            </a:pPr>
            <a:r>
              <a:rPr lang="it-IT" smtClean="0">
                <a:solidFill>
                  <a:prstClr val="black"/>
                </a:solidFill>
                <a:latin typeface="Arial" pitchFamily="34" charset="0"/>
                <a:cs typeface="Arial" pitchFamily="34" charset="0"/>
              </a:rPr>
              <a:t>CFS: astenia persistente o intermittente in associazione ad almeno 4 sintomi/segni presenti per almeno 6 mesi:</a:t>
            </a:r>
          </a:p>
          <a:p>
            <a:pPr fontAlgn="base">
              <a:spcBef>
                <a:spcPct val="0"/>
              </a:spcBef>
              <a:spcAft>
                <a:spcPct val="0"/>
              </a:spcAft>
            </a:pPr>
            <a:r>
              <a:rPr lang="it-IT" smtClean="0">
                <a:solidFill>
                  <a:prstClr val="black"/>
                </a:solidFill>
                <a:latin typeface="Arial" pitchFamily="34" charset="0"/>
                <a:cs typeface="Arial" pitchFamily="34" charset="0"/>
              </a:rPr>
              <a:t>1.Riduzione della memoria a breve termine o difficoltà di concentrazione</a:t>
            </a:r>
          </a:p>
          <a:p>
            <a:pPr fontAlgn="base">
              <a:spcBef>
                <a:spcPct val="0"/>
              </a:spcBef>
              <a:spcAft>
                <a:spcPct val="0"/>
              </a:spcAft>
            </a:pPr>
            <a:r>
              <a:rPr lang="it-IT" smtClean="0">
                <a:solidFill>
                  <a:prstClr val="black"/>
                </a:solidFill>
                <a:latin typeface="Arial" pitchFamily="34" charset="0"/>
                <a:cs typeface="Arial" pitchFamily="34" charset="0"/>
              </a:rPr>
              <a:t>2.Faringodinia</a:t>
            </a:r>
          </a:p>
          <a:p>
            <a:pPr fontAlgn="base">
              <a:spcBef>
                <a:spcPct val="0"/>
              </a:spcBef>
              <a:spcAft>
                <a:spcPct val="0"/>
              </a:spcAft>
            </a:pPr>
            <a:r>
              <a:rPr lang="it-IT" smtClean="0">
                <a:solidFill>
                  <a:prstClr val="black"/>
                </a:solidFill>
                <a:latin typeface="Arial" pitchFamily="34" charset="0"/>
                <a:cs typeface="Arial" pitchFamily="34" charset="0"/>
              </a:rPr>
              <a:t>3.Linfoadenomegalia ascellare o cervicale</a:t>
            </a:r>
          </a:p>
          <a:p>
            <a:pPr fontAlgn="base">
              <a:spcBef>
                <a:spcPct val="0"/>
              </a:spcBef>
              <a:spcAft>
                <a:spcPct val="0"/>
              </a:spcAft>
            </a:pPr>
            <a:r>
              <a:rPr lang="it-IT" smtClean="0">
                <a:solidFill>
                  <a:prstClr val="black"/>
                </a:solidFill>
                <a:latin typeface="Arial" pitchFamily="34" charset="0"/>
                <a:cs typeface="Arial" pitchFamily="34" charset="0"/>
              </a:rPr>
              <a:t>4. Mialgia</a:t>
            </a:r>
          </a:p>
          <a:p>
            <a:pPr fontAlgn="base">
              <a:spcBef>
                <a:spcPct val="0"/>
              </a:spcBef>
              <a:spcAft>
                <a:spcPct val="0"/>
              </a:spcAft>
            </a:pPr>
            <a:r>
              <a:rPr lang="it-IT" smtClean="0">
                <a:solidFill>
                  <a:prstClr val="black"/>
                </a:solidFill>
                <a:latin typeface="Arial" pitchFamily="34" charset="0"/>
                <a:cs typeface="Arial" pitchFamily="34" charset="0"/>
              </a:rPr>
              <a:t>5. Artralgie diffuse in assenza di segni di infiammazione</a:t>
            </a:r>
          </a:p>
          <a:p>
            <a:pPr fontAlgn="base">
              <a:spcBef>
                <a:spcPct val="0"/>
              </a:spcBef>
              <a:spcAft>
                <a:spcPct val="0"/>
              </a:spcAft>
            </a:pPr>
            <a:r>
              <a:rPr lang="it-IT" smtClean="0">
                <a:solidFill>
                  <a:prstClr val="black"/>
                </a:solidFill>
                <a:latin typeface="Arial" pitchFamily="34" charset="0"/>
                <a:cs typeface="Arial" pitchFamily="34" charset="0"/>
              </a:rPr>
              <a:t>6.Cefalea</a:t>
            </a:r>
          </a:p>
          <a:p>
            <a:pPr fontAlgn="base">
              <a:spcBef>
                <a:spcPct val="0"/>
              </a:spcBef>
              <a:spcAft>
                <a:spcPct val="0"/>
              </a:spcAft>
            </a:pPr>
            <a:r>
              <a:rPr lang="it-IT" smtClean="0">
                <a:solidFill>
                  <a:prstClr val="black"/>
                </a:solidFill>
                <a:latin typeface="Arial" pitchFamily="34" charset="0"/>
                <a:cs typeface="Arial" pitchFamily="34" charset="0"/>
              </a:rPr>
              <a:t>7.Insonnia</a:t>
            </a:r>
          </a:p>
          <a:p>
            <a:pPr fontAlgn="base">
              <a:spcBef>
                <a:spcPct val="0"/>
              </a:spcBef>
              <a:spcAft>
                <a:spcPct val="0"/>
              </a:spcAft>
            </a:pPr>
            <a:r>
              <a:rPr lang="it-IT" smtClean="0">
                <a:solidFill>
                  <a:prstClr val="black"/>
                </a:solidFill>
                <a:latin typeface="Arial" pitchFamily="34" charset="0"/>
                <a:cs typeface="Arial" pitchFamily="34" charset="0"/>
              </a:rPr>
              <a:t>8. Malessere dopo attività fisica per almeno 24 h</a:t>
            </a:r>
          </a:p>
        </p:txBody>
      </p:sp>
      <p:sp>
        <p:nvSpPr>
          <p:cNvPr id="112648" name="Text Box 8"/>
          <p:cNvSpPr txBox="1">
            <a:spLocks noChangeArrowheads="1"/>
          </p:cNvSpPr>
          <p:nvPr/>
        </p:nvSpPr>
        <p:spPr bwMode="auto">
          <a:xfrm>
            <a:off x="4643438" y="2997200"/>
            <a:ext cx="4356100" cy="641350"/>
          </a:xfrm>
          <a:prstGeom prst="rect">
            <a:avLst/>
          </a:prstGeom>
          <a:solidFill>
            <a:srgbClr val="FFCC99"/>
          </a:solidFill>
          <a:ln w="9525">
            <a:noFill/>
            <a:miter lim="800000"/>
            <a:headEnd/>
            <a:tailEnd/>
          </a:ln>
          <a:effectLst>
            <a:prstShdw prst="shdw17" dist="17961" dir="2700000">
              <a:srgbClr val="FFCC99">
                <a:gamma/>
                <a:shade val="60000"/>
                <a:invGamma/>
              </a:srgbClr>
            </a:prstShdw>
          </a:effectLst>
        </p:spPr>
        <p:txBody>
          <a:bodyPr>
            <a:spAutoFit/>
          </a:bodyPr>
          <a:lstStyle/>
          <a:p>
            <a:pPr fontAlgn="base">
              <a:spcBef>
                <a:spcPct val="0"/>
              </a:spcBef>
              <a:spcAft>
                <a:spcPct val="0"/>
              </a:spcAft>
            </a:pPr>
            <a:r>
              <a:rPr lang="it-IT" smtClean="0">
                <a:solidFill>
                  <a:prstClr val="black"/>
                </a:solidFill>
                <a:latin typeface="Arial" pitchFamily="34" charset="0"/>
                <a:cs typeface="Arial" pitchFamily="34" charset="0"/>
              </a:rPr>
              <a:t>Astenia cronica (&gt; 6 mesi) in assenza dei criteri di definizione della CFS</a:t>
            </a:r>
          </a:p>
        </p:txBody>
      </p:sp>
      <p:sp>
        <p:nvSpPr>
          <p:cNvPr id="112649" name="Text Box 9"/>
          <p:cNvSpPr txBox="1">
            <a:spLocks noChangeArrowheads="1"/>
          </p:cNvSpPr>
          <p:nvPr/>
        </p:nvSpPr>
        <p:spPr bwMode="auto">
          <a:xfrm>
            <a:off x="4643438" y="4227513"/>
            <a:ext cx="4356100" cy="641350"/>
          </a:xfrm>
          <a:prstGeom prst="rect">
            <a:avLst/>
          </a:prstGeom>
          <a:solidFill>
            <a:srgbClr val="FFFF00"/>
          </a:solidFill>
          <a:ln w="9525">
            <a:noFill/>
            <a:miter lim="800000"/>
            <a:headEnd/>
            <a:tailEnd/>
          </a:ln>
          <a:effectLst>
            <a:prstShdw prst="shdw17" dist="17961" dir="2700000">
              <a:srgbClr val="FFFF00">
                <a:gamma/>
                <a:shade val="60000"/>
                <a:invGamma/>
              </a:srgbClr>
            </a:prstShdw>
          </a:effectLst>
        </p:spPr>
        <p:txBody>
          <a:bodyPr>
            <a:spAutoFit/>
          </a:bodyPr>
          <a:lstStyle/>
          <a:p>
            <a:pPr fontAlgn="base">
              <a:spcBef>
                <a:spcPct val="0"/>
              </a:spcBef>
              <a:spcAft>
                <a:spcPct val="0"/>
              </a:spcAft>
            </a:pPr>
            <a:r>
              <a:rPr lang="it-IT" smtClean="0">
                <a:solidFill>
                  <a:prstClr val="black"/>
                </a:solidFill>
                <a:latin typeface="Arial" pitchFamily="34" charset="0"/>
                <a:cs typeface="Arial" pitchFamily="34" charset="0"/>
              </a:rPr>
              <a:t>Nell’ 8,5</a:t>
            </a:r>
            <a:r>
              <a:rPr lang="it-IT" smtClean="0">
                <a:solidFill>
                  <a:prstClr val="black"/>
                </a:solidFill>
                <a:latin typeface="Arial" pitchFamily="34" charset="0"/>
                <a:cs typeface="Arial" pitchFamily="34" charset="0"/>
                <a:sym typeface="Wingdings" pitchFamily="2" charset="2"/>
              </a:rPr>
              <a:t>34% dei casi non viene posta diagnosi medica o psichiatrica</a:t>
            </a:r>
            <a:endParaRPr lang="it-IT" smtClean="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Immagine 1"/>
          <p:cNvPicPr>
            <a:picLocks noChangeAspect="1"/>
          </p:cNvPicPr>
          <p:nvPr/>
        </p:nvPicPr>
        <p:blipFill>
          <a:blip r:embed="rId3" cstate="print"/>
          <a:srcRect/>
          <a:stretch>
            <a:fillRect/>
          </a:stretch>
        </p:blipFill>
        <p:spPr bwMode="auto">
          <a:xfrm>
            <a:off x="2235200" y="0"/>
            <a:ext cx="4705350" cy="6858000"/>
          </a:xfrm>
          <a:prstGeom prst="rect">
            <a:avLst/>
          </a:prstGeom>
          <a:noFill/>
          <a:ln w="9525">
            <a:noFill/>
            <a:miter lim="800000"/>
            <a:headEnd/>
            <a:tailEnd/>
          </a:ln>
        </p:spPr>
      </p:pic>
      <p:sp>
        <p:nvSpPr>
          <p:cNvPr id="114693" name="Line 5"/>
          <p:cNvSpPr>
            <a:spLocks noChangeShapeType="1"/>
          </p:cNvSpPr>
          <p:nvPr/>
        </p:nvSpPr>
        <p:spPr bwMode="auto">
          <a:xfrm>
            <a:off x="2484438" y="692150"/>
            <a:ext cx="1800225"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
        <p:nvSpPr>
          <p:cNvPr id="114694" name="Line 6"/>
          <p:cNvSpPr>
            <a:spLocks noChangeShapeType="1"/>
          </p:cNvSpPr>
          <p:nvPr/>
        </p:nvSpPr>
        <p:spPr bwMode="auto">
          <a:xfrm>
            <a:off x="2484438" y="1844675"/>
            <a:ext cx="1800225"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
        <p:nvSpPr>
          <p:cNvPr id="114695" name="Line 7"/>
          <p:cNvSpPr>
            <a:spLocks noChangeShapeType="1"/>
          </p:cNvSpPr>
          <p:nvPr/>
        </p:nvSpPr>
        <p:spPr bwMode="auto">
          <a:xfrm>
            <a:off x="2484438" y="3141663"/>
            <a:ext cx="1800225"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
        <p:nvSpPr>
          <p:cNvPr id="114696" name="Line 8"/>
          <p:cNvSpPr>
            <a:spLocks noChangeShapeType="1"/>
          </p:cNvSpPr>
          <p:nvPr/>
        </p:nvSpPr>
        <p:spPr bwMode="auto">
          <a:xfrm>
            <a:off x="2484438" y="5229225"/>
            <a:ext cx="1800225"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
        <p:nvSpPr>
          <p:cNvPr id="114697" name="Line 9"/>
          <p:cNvSpPr>
            <a:spLocks noChangeShapeType="1"/>
          </p:cNvSpPr>
          <p:nvPr/>
        </p:nvSpPr>
        <p:spPr bwMode="auto">
          <a:xfrm>
            <a:off x="4356100" y="692150"/>
            <a:ext cx="2160588"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
        <p:nvSpPr>
          <p:cNvPr id="114699" name="Line 11"/>
          <p:cNvSpPr>
            <a:spLocks noChangeShapeType="1"/>
          </p:cNvSpPr>
          <p:nvPr/>
        </p:nvSpPr>
        <p:spPr bwMode="auto">
          <a:xfrm>
            <a:off x="4356100" y="2565400"/>
            <a:ext cx="2160588"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
        <p:nvSpPr>
          <p:cNvPr id="114700" name="Line 12"/>
          <p:cNvSpPr>
            <a:spLocks noChangeShapeType="1"/>
          </p:cNvSpPr>
          <p:nvPr/>
        </p:nvSpPr>
        <p:spPr bwMode="auto">
          <a:xfrm>
            <a:off x="4356100" y="3284538"/>
            <a:ext cx="2160588"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
        <p:nvSpPr>
          <p:cNvPr id="114701" name="Line 13"/>
          <p:cNvSpPr>
            <a:spLocks noChangeShapeType="1"/>
          </p:cNvSpPr>
          <p:nvPr/>
        </p:nvSpPr>
        <p:spPr bwMode="auto">
          <a:xfrm>
            <a:off x="4356100" y="3716338"/>
            <a:ext cx="2160588"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
        <p:nvSpPr>
          <p:cNvPr id="114702" name="Line 14"/>
          <p:cNvSpPr>
            <a:spLocks noChangeShapeType="1"/>
          </p:cNvSpPr>
          <p:nvPr/>
        </p:nvSpPr>
        <p:spPr bwMode="auto">
          <a:xfrm>
            <a:off x="4356100" y="5084763"/>
            <a:ext cx="2160588" cy="0"/>
          </a:xfrm>
          <a:prstGeom prst="line">
            <a:avLst/>
          </a:prstGeom>
          <a:noFill/>
          <a:ln w="9525">
            <a:solidFill>
              <a:srgbClr val="FF9999"/>
            </a:solidFill>
            <a:round/>
            <a:headEnd/>
            <a:tailEnd/>
          </a:ln>
          <a:effectLst>
            <a:prstShdw prst="shdw17" dist="17961" dir="2700000">
              <a:srgbClr val="FF9999">
                <a:gamma/>
                <a:shade val="60000"/>
                <a:invGamma/>
              </a:srgbClr>
            </a:prstShdw>
          </a:effectLst>
        </p:spPr>
        <p:txBody>
          <a:bodyPr/>
          <a:lstStyle/>
          <a:p>
            <a:pPr fontAlgn="base">
              <a:spcBef>
                <a:spcPct val="0"/>
              </a:spcBef>
              <a:spcAft>
                <a:spcPct val="0"/>
              </a:spcAft>
            </a:pPr>
            <a:endParaRPr lang="it-IT" smtClean="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Text Box 3"/>
          <p:cNvSpPr txBox="1">
            <a:spLocks noGrp="1"/>
          </p:cNvSpPr>
          <p:nvPr>
            <p:ph type="body" idx="1"/>
          </p:nvPr>
        </p:nvSpPr>
        <p:spPr>
          <a:xfrm>
            <a:off x="457200" y="1855788"/>
            <a:ext cx="8229600" cy="4525962"/>
          </a:xfrm>
        </p:spPr>
        <p:txBody>
          <a:bodyPr/>
          <a:lstStyle/>
          <a:p>
            <a:r>
              <a:rPr sz="2400" smtClean="0">
                <a:latin typeface="Arial" pitchFamily="34" charset="0"/>
                <a:ea typeface="Microsoft YaHei" pitchFamily="34" charset="-122"/>
                <a:cs typeface="Arial" pitchFamily="34" charset="0"/>
              </a:rPr>
              <a:t>- Anamnesi accurata e attraverso l’utilizzo di domande “aperte”, che incoraggiano il paziente a descrivere il proprio sintomo</a:t>
            </a:r>
          </a:p>
          <a:p>
            <a:r>
              <a:rPr sz="2400" smtClean="0">
                <a:latin typeface="Arial" pitchFamily="34" charset="0"/>
                <a:ea typeface="Microsoft YaHei" pitchFamily="34" charset="-122"/>
                <a:cs typeface="Arial" pitchFamily="34" charset="0"/>
              </a:rPr>
              <a:t>- Eventuale presenza di sintomi associati</a:t>
            </a:r>
          </a:p>
          <a:p>
            <a:r>
              <a:rPr sz="2400" smtClean="0">
                <a:latin typeface="Arial" pitchFamily="34" charset="0"/>
                <a:ea typeface="Microsoft YaHei" pitchFamily="34" charset="-122"/>
                <a:cs typeface="Arial" pitchFamily="34" charset="0"/>
              </a:rPr>
              <a:t>- Valutazione della severità, dell’andamento temporale dell’astenia e della durata del sintomo</a:t>
            </a:r>
          </a:p>
          <a:p>
            <a:r>
              <a:rPr sz="2400" smtClean="0">
                <a:latin typeface="Arial" pitchFamily="34" charset="0"/>
                <a:ea typeface="Microsoft YaHei" pitchFamily="34" charset="-122"/>
                <a:cs typeface="Arial" pitchFamily="34" charset="0"/>
              </a:rPr>
              <a:t>- Fattori che alleviano o peggiorano il sintomo</a:t>
            </a:r>
          </a:p>
          <a:p>
            <a:r>
              <a:rPr sz="2400" smtClean="0">
                <a:latin typeface="Arial" pitchFamily="34" charset="0"/>
                <a:ea typeface="Microsoft YaHei" pitchFamily="34" charset="-122"/>
                <a:cs typeface="Arial" pitchFamily="34" charset="0"/>
              </a:rPr>
              <a:t>- Caratteristiche del sonno</a:t>
            </a:r>
          </a:p>
          <a:p>
            <a:r>
              <a:rPr sz="2400" smtClean="0">
                <a:latin typeface="Arial" pitchFamily="34" charset="0"/>
                <a:ea typeface="Microsoft YaHei" pitchFamily="34" charset="-122"/>
                <a:cs typeface="Arial" pitchFamily="34" charset="0"/>
              </a:rPr>
              <a:t>- Impatto sulla vita quotidiana del paziente</a:t>
            </a:r>
          </a:p>
        </p:txBody>
      </p:sp>
      <p:sp>
        <p:nvSpPr>
          <p:cNvPr id="339972" name="Titolo 1"/>
          <p:cNvSpPr txBox="1">
            <a:spLocks/>
          </p:cNvSpPr>
          <p:nvPr/>
        </p:nvSpPr>
        <p:spPr bwMode="auto">
          <a:xfrm>
            <a:off x="323850" y="260350"/>
            <a:ext cx="2663825" cy="647700"/>
          </a:xfrm>
          <a:prstGeom prst="rect">
            <a:avLst/>
          </a:prstGeom>
          <a:solidFill>
            <a:srgbClr val="FF9999"/>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z="3600" smtClean="0">
                <a:solidFill>
                  <a:srgbClr val="000000"/>
                </a:solidFill>
                <a:latin typeface="Arial" pitchFamily="34" charset="0"/>
                <a:ea typeface="Microsoft YaHei" pitchFamily="34" charset="-122"/>
                <a:cs typeface="Arial" pitchFamily="34" charset="0"/>
              </a:rPr>
              <a:t> Anamnesi</a:t>
            </a:r>
          </a:p>
        </p:txBody>
      </p:sp>
      <p:pic>
        <p:nvPicPr>
          <p:cNvPr id="339974" name="Picture 6" descr="ANd9GcTtmCvI3hDeeUdEitvczCFCG__DUqUOr47LooK2vd8figT5XKVP"/>
          <p:cNvPicPr>
            <a:picLocks noChangeAspect="1" noChangeArrowheads="1"/>
          </p:cNvPicPr>
          <p:nvPr/>
        </p:nvPicPr>
        <p:blipFill>
          <a:blip r:embed="rId2" cstate="print"/>
          <a:srcRect/>
          <a:stretch>
            <a:fillRect/>
          </a:stretch>
        </p:blipFill>
        <p:spPr bwMode="auto">
          <a:xfrm>
            <a:off x="3840163" y="114300"/>
            <a:ext cx="1524000" cy="1514475"/>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Grp="1"/>
          </p:cNvSpPr>
          <p:nvPr>
            <p:ph type="body" idx="1"/>
          </p:nvPr>
        </p:nvSpPr>
        <p:spPr>
          <a:xfrm>
            <a:off x="457200" y="2325688"/>
            <a:ext cx="8229600" cy="3408362"/>
          </a:xfrm>
        </p:spPr>
        <p:txBody>
          <a:bodyPr/>
          <a:lstStyle/>
          <a:p>
            <a:r>
              <a:rPr sz="2400" smtClean="0">
                <a:latin typeface="Arial" pitchFamily="34" charset="0"/>
                <a:ea typeface="Microsoft YaHei" pitchFamily="34" charset="-122"/>
                <a:cs typeface="Arial" pitchFamily="34" charset="0"/>
              </a:rPr>
              <a:t>Particolare attenzione a:</a:t>
            </a:r>
          </a:p>
          <a:p>
            <a:r>
              <a:rPr sz="2400" smtClean="0">
                <a:latin typeface="Arial" pitchFamily="34" charset="0"/>
                <a:ea typeface="Microsoft YaHei" pitchFamily="34" charset="-122"/>
                <a:cs typeface="Arial" pitchFamily="34" charset="0"/>
              </a:rPr>
              <a:t>- Agitazione psicomotoria o rallentamento ideomotorio</a:t>
            </a:r>
          </a:p>
          <a:p>
            <a:r>
              <a:rPr sz="2400" smtClean="0">
                <a:latin typeface="Arial" pitchFamily="34" charset="0"/>
                <a:ea typeface="Microsoft YaHei" pitchFamily="34" charset="-122"/>
                <a:cs typeface="Arial" pitchFamily="34" charset="0"/>
              </a:rPr>
              <a:t>- Linfoadenopatie</a:t>
            </a:r>
          </a:p>
          <a:p>
            <a:r>
              <a:rPr sz="2400" smtClean="0">
                <a:latin typeface="Arial" pitchFamily="34" charset="0"/>
                <a:ea typeface="Microsoft YaHei" pitchFamily="34" charset="-122"/>
                <a:cs typeface="Arial" pitchFamily="34" charset="0"/>
              </a:rPr>
              <a:t>- Segni di patologia tiroidea</a:t>
            </a:r>
          </a:p>
          <a:p>
            <a:r>
              <a:rPr sz="2400" smtClean="0">
                <a:latin typeface="Arial" pitchFamily="34" charset="0"/>
                <a:ea typeface="Microsoft YaHei" pitchFamily="34" charset="-122"/>
                <a:cs typeface="Arial" pitchFamily="34" charset="0"/>
              </a:rPr>
              <a:t>- Segni di scompenso cardiaco o malattia polmonare</a:t>
            </a:r>
          </a:p>
          <a:p>
            <a:r>
              <a:rPr sz="2400" smtClean="0">
                <a:latin typeface="Arial" pitchFamily="34" charset="0"/>
                <a:ea typeface="Microsoft YaHei" pitchFamily="34" charset="-122"/>
                <a:cs typeface="Arial" pitchFamily="34" charset="0"/>
              </a:rPr>
              <a:t>- Esame neurologico</a:t>
            </a:r>
          </a:p>
          <a:p>
            <a:endParaRPr sz="2400" smtClean="0">
              <a:latin typeface="Arial" pitchFamily="34" charset="0"/>
              <a:ea typeface="Microsoft YaHei" pitchFamily="34" charset="-122"/>
              <a:cs typeface="Arial" pitchFamily="34" charset="0"/>
            </a:endParaRPr>
          </a:p>
        </p:txBody>
      </p:sp>
      <p:sp>
        <p:nvSpPr>
          <p:cNvPr id="340995" name="Titolo 1"/>
          <p:cNvSpPr txBox="1">
            <a:spLocks/>
          </p:cNvSpPr>
          <p:nvPr/>
        </p:nvSpPr>
        <p:spPr bwMode="auto">
          <a:xfrm>
            <a:off x="539750" y="477838"/>
            <a:ext cx="3887788" cy="647700"/>
          </a:xfrm>
          <a:prstGeom prst="rect">
            <a:avLst/>
          </a:prstGeom>
          <a:solidFill>
            <a:srgbClr val="FF9999"/>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z="3600" smtClean="0">
                <a:solidFill>
                  <a:srgbClr val="000000"/>
                </a:solidFill>
                <a:latin typeface="Arial" pitchFamily="34" charset="0"/>
                <a:ea typeface="Microsoft YaHei" pitchFamily="34" charset="-122"/>
                <a:cs typeface="Arial" pitchFamily="34" charset="0"/>
              </a:rPr>
              <a:t> Esame obiettivo</a:t>
            </a:r>
          </a:p>
        </p:txBody>
      </p:sp>
      <p:pic>
        <p:nvPicPr>
          <p:cNvPr id="340997" name="Picture 5" descr="ANd9GcTml3KMe4-45mFpJV2RKxpIf2MyzucZU5A5OhQ872JupUkldZDZ"/>
          <p:cNvPicPr>
            <a:picLocks noChangeAspect="1" noChangeArrowheads="1"/>
          </p:cNvPicPr>
          <p:nvPr/>
        </p:nvPicPr>
        <p:blipFill>
          <a:blip r:embed="rId2" cstate="print"/>
          <a:srcRect/>
          <a:stretch>
            <a:fillRect/>
          </a:stretch>
        </p:blipFill>
        <p:spPr bwMode="auto">
          <a:xfrm>
            <a:off x="4787900" y="257175"/>
            <a:ext cx="1828800" cy="20193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31105" name="Picture 1" descr="C:\Users\lorenzo zanini\Desktop\garbellini\2014-09-19-131.jpg"/>
          <p:cNvPicPr>
            <a:picLocks noGrp="1" noChangeAspect="1" noChangeArrowheads="1"/>
          </p:cNvPicPr>
          <p:nvPr>
            <p:ph idx="1"/>
          </p:nvPr>
        </p:nvPicPr>
        <p:blipFill>
          <a:blip r:embed="rId2" cstate="print"/>
          <a:srcRect l="14563"/>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Immagine 1"/>
          <p:cNvPicPr>
            <a:picLocks noChangeAspect="1"/>
          </p:cNvPicPr>
          <p:nvPr/>
        </p:nvPicPr>
        <p:blipFill>
          <a:blip r:embed="rId3" cstate="print"/>
          <a:srcRect/>
          <a:stretch>
            <a:fillRect/>
          </a:stretch>
        </p:blipFill>
        <p:spPr bwMode="auto">
          <a:xfrm>
            <a:off x="325438" y="938213"/>
            <a:ext cx="8524875" cy="4965700"/>
          </a:xfrm>
          <a:prstGeom prst="rect">
            <a:avLst/>
          </a:prstGeom>
          <a:noFill/>
          <a:ln w="9525">
            <a:noFill/>
            <a:miter lim="800000"/>
            <a:headEnd/>
            <a:tailEnd/>
          </a:ln>
        </p:spPr>
      </p:pic>
      <p:sp>
        <p:nvSpPr>
          <p:cNvPr id="116739" name="Titolo 1"/>
          <p:cNvSpPr txBox="1">
            <a:spLocks/>
          </p:cNvSpPr>
          <p:nvPr/>
        </p:nvSpPr>
        <p:spPr bwMode="auto">
          <a:xfrm>
            <a:off x="179388" y="260350"/>
            <a:ext cx="4608512" cy="647700"/>
          </a:xfrm>
          <a:prstGeom prst="rect">
            <a:avLst/>
          </a:prstGeom>
          <a:solidFill>
            <a:srgbClr val="FF9999"/>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z="3600" smtClean="0">
                <a:solidFill>
                  <a:srgbClr val="000000"/>
                </a:solidFill>
                <a:latin typeface="Arial" pitchFamily="34" charset="0"/>
                <a:ea typeface="Microsoft YaHei" pitchFamily="34" charset="-122"/>
                <a:cs typeface="Arial" pitchFamily="34" charset="0"/>
              </a:rPr>
              <a:t> Segnali d’allarme</a:t>
            </a:r>
          </a:p>
        </p:txBody>
      </p:sp>
      <p:sp>
        <p:nvSpPr>
          <p:cNvPr id="116740" name="Titolo 1"/>
          <p:cNvSpPr txBox="1">
            <a:spLocks/>
          </p:cNvSpPr>
          <p:nvPr/>
        </p:nvSpPr>
        <p:spPr bwMode="auto">
          <a:xfrm>
            <a:off x="611188" y="5876925"/>
            <a:ext cx="8064500" cy="765175"/>
          </a:xfrm>
          <a:prstGeom prst="rect">
            <a:avLst/>
          </a:prstGeom>
          <a:solidFill>
            <a:srgbClr val="99CCFF">
              <a:alpha val="33000"/>
            </a:srgbClr>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mtClean="0">
                <a:solidFill>
                  <a:srgbClr val="000000"/>
                </a:solidFill>
                <a:latin typeface="Arial" pitchFamily="34" charset="0"/>
                <a:ea typeface="Microsoft YaHei" pitchFamily="34" charset="-122"/>
                <a:cs typeface="Arial" pitchFamily="34" charset="0"/>
              </a:rPr>
              <a:t>Weight loss and fever                 Alcohol abuse    Hyperthyroidism     HIV</a:t>
            </a:r>
            <a:br>
              <a:rPr lang="it-IT" smtClean="0">
                <a:solidFill>
                  <a:srgbClr val="000000"/>
                </a:solidFill>
                <a:latin typeface="Arial" pitchFamily="34" charset="0"/>
                <a:ea typeface="Microsoft YaHei" pitchFamily="34" charset="-122"/>
                <a:cs typeface="Arial" pitchFamily="34" charset="0"/>
              </a:rPr>
            </a:br>
            <a:r>
              <a:rPr lang="it-IT" smtClean="0">
                <a:solidFill>
                  <a:srgbClr val="000000"/>
                </a:solidFill>
                <a:latin typeface="Arial" pitchFamily="34" charset="0"/>
                <a:ea typeface="Microsoft YaHei" pitchFamily="34" charset="-122"/>
                <a:cs typeface="Arial" pitchFamily="34" charset="0"/>
              </a:rPr>
              <a:t>                                                    STDs                 Hypercalcemia    Tuberculosis</a:t>
            </a:r>
          </a:p>
        </p:txBody>
      </p:sp>
      <p:pic>
        <p:nvPicPr>
          <p:cNvPr id="116744" name="Picture 8" descr="ANd9GcRae2AfjeZeHkioqhJP7Wgo2-zcIqG23Qi-ijwdesA3ViWetG4O"/>
          <p:cNvPicPr>
            <a:picLocks noChangeAspect="1" noChangeArrowheads="1"/>
          </p:cNvPicPr>
          <p:nvPr/>
        </p:nvPicPr>
        <p:blipFill>
          <a:blip r:embed="rId4" cstate="print"/>
          <a:srcRect/>
          <a:stretch>
            <a:fillRect/>
          </a:stretch>
        </p:blipFill>
        <p:spPr bwMode="auto">
          <a:xfrm>
            <a:off x="5292725" y="115888"/>
            <a:ext cx="971550" cy="97155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Grp="1"/>
          </p:cNvSpPr>
          <p:nvPr>
            <p:ph type="body" idx="1"/>
          </p:nvPr>
        </p:nvSpPr>
        <p:spPr>
          <a:xfrm>
            <a:off x="395288" y="1820863"/>
            <a:ext cx="8291512" cy="2976562"/>
          </a:xfrm>
          <a:solidFill>
            <a:srgbClr val="FFCC99"/>
          </a:solidFill>
        </p:spPr>
        <p:txBody>
          <a:bodyPr/>
          <a:lstStyle/>
          <a:p>
            <a:pPr>
              <a:lnSpc>
                <a:spcPct val="80000"/>
              </a:lnSpc>
            </a:pPr>
            <a:r>
              <a:rPr sz="2800" smtClean="0">
                <a:latin typeface="Arial" pitchFamily="34" charset="0"/>
                <a:ea typeface="Microsoft YaHei" pitchFamily="34" charset="-122"/>
                <a:cs typeface="Arial" pitchFamily="34" charset="0"/>
              </a:rPr>
              <a:t>Emocromo con formula</a:t>
            </a:r>
          </a:p>
          <a:p>
            <a:pPr>
              <a:lnSpc>
                <a:spcPct val="80000"/>
              </a:lnSpc>
            </a:pPr>
            <a:r>
              <a:rPr sz="2800" smtClean="0">
                <a:latin typeface="Arial" pitchFamily="34" charset="0"/>
                <a:ea typeface="Microsoft YaHei" pitchFamily="34" charset="-122"/>
                <a:cs typeface="Arial" pitchFamily="34" charset="0"/>
              </a:rPr>
              <a:t>VES</a:t>
            </a:r>
          </a:p>
          <a:p>
            <a:pPr>
              <a:lnSpc>
                <a:spcPct val="80000"/>
              </a:lnSpc>
            </a:pPr>
            <a:r>
              <a:rPr sz="2800" smtClean="0">
                <a:latin typeface="Arial" pitchFamily="34" charset="0"/>
                <a:ea typeface="Microsoft YaHei" pitchFamily="34" charset="-122"/>
                <a:cs typeface="Arial" pitchFamily="34" charset="0"/>
              </a:rPr>
              <a:t>Funzione renale ed epatica, elettroliti sierici, glicemia</a:t>
            </a:r>
          </a:p>
          <a:p>
            <a:pPr>
              <a:lnSpc>
                <a:spcPct val="80000"/>
              </a:lnSpc>
            </a:pPr>
            <a:r>
              <a:rPr sz="2800" smtClean="0">
                <a:latin typeface="Arial" pitchFamily="34" charset="0"/>
                <a:ea typeface="Microsoft YaHei" pitchFamily="34" charset="-122"/>
                <a:cs typeface="Arial" pitchFamily="34" charset="0"/>
              </a:rPr>
              <a:t>TSH</a:t>
            </a:r>
          </a:p>
          <a:p>
            <a:pPr>
              <a:lnSpc>
                <a:spcPct val="80000"/>
              </a:lnSpc>
            </a:pPr>
            <a:r>
              <a:rPr sz="2800" smtClean="0">
                <a:latin typeface="Arial" pitchFamily="34" charset="0"/>
                <a:ea typeface="Microsoft YaHei" pitchFamily="34" charset="-122"/>
                <a:cs typeface="Arial" pitchFamily="34" charset="0"/>
              </a:rPr>
              <a:t>CPK (se mialgie o debolezza muscolare)</a:t>
            </a:r>
          </a:p>
          <a:p>
            <a:pPr>
              <a:lnSpc>
                <a:spcPct val="80000"/>
              </a:lnSpc>
            </a:pPr>
            <a:endParaRPr sz="2800" smtClean="0">
              <a:latin typeface="Arial" pitchFamily="34" charset="0"/>
              <a:ea typeface="Microsoft YaHei" pitchFamily="34" charset="-122"/>
              <a:cs typeface="Arial" pitchFamily="34" charset="0"/>
            </a:endParaRPr>
          </a:p>
          <a:p>
            <a:pPr>
              <a:lnSpc>
                <a:spcPct val="80000"/>
              </a:lnSpc>
            </a:pPr>
            <a:r>
              <a:rPr sz="2800" smtClean="0">
                <a:latin typeface="Arial" pitchFamily="34" charset="0"/>
                <a:ea typeface="Microsoft YaHei" pitchFamily="34" charset="-122"/>
                <a:cs typeface="Arial" pitchFamily="34" charset="0"/>
              </a:rPr>
              <a:t>Sulla base di anamnesi ed esame obiettivo: HIVAb, Intradermoreazione di Mantoux e/o Quantiferon, calcemia</a:t>
            </a:r>
          </a:p>
          <a:p>
            <a:pPr>
              <a:lnSpc>
                <a:spcPct val="80000"/>
              </a:lnSpc>
            </a:pPr>
            <a:endParaRPr sz="2800" smtClean="0">
              <a:latin typeface="Arial" pitchFamily="34" charset="0"/>
              <a:ea typeface="Microsoft YaHei" pitchFamily="34" charset="-122"/>
              <a:cs typeface="Arial" pitchFamily="34" charset="0"/>
            </a:endParaRPr>
          </a:p>
        </p:txBody>
      </p:sp>
      <p:sp>
        <p:nvSpPr>
          <p:cNvPr id="342019" name="Titolo 1"/>
          <p:cNvSpPr txBox="1">
            <a:spLocks/>
          </p:cNvSpPr>
          <p:nvPr/>
        </p:nvSpPr>
        <p:spPr bwMode="auto">
          <a:xfrm>
            <a:off x="468313" y="260350"/>
            <a:ext cx="5616575" cy="647700"/>
          </a:xfrm>
          <a:prstGeom prst="rect">
            <a:avLst/>
          </a:prstGeom>
          <a:solidFill>
            <a:srgbClr val="FF9999"/>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z="3600" smtClean="0">
                <a:solidFill>
                  <a:srgbClr val="000000"/>
                </a:solidFill>
                <a:latin typeface="Arial" pitchFamily="34" charset="0"/>
                <a:ea typeface="Microsoft YaHei" pitchFamily="34" charset="-122"/>
                <a:cs typeface="Arial" pitchFamily="34" charset="0"/>
              </a:rPr>
              <a:t> Esami di laboratorio</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testo 2"/>
          <p:cNvSpPr txBox="1">
            <a:spLocks noGrp="1"/>
          </p:cNvSpPr>
          <p:nvPr>
            <p:ph type="body" idx="4294967295"/>
          </p:nvPr>
        </p:nvSpPr>
        <p:spPr bwMode="auto">
          <a:xfrm>
            <a:off x="457200" y="2997200"/>
            <a:ext cx="8229600" cy="3600450"/>
          </a:xfrm>
          <a:noFill/>
        </p:spPr>
        <p:txBody>
          <a:bodyPr vert="horz" lIns="0" tIns="0" rIns="0" bIns="0" numCol="1" anchorCtr="0" compatLnSpc="1">
            <a:prstTxWarp prst="textNoShape">
              <a:avLst/>
            </a:prstTxWarp>
          </a:bodyPr>
          <a:lstStyle/>
          <a:p>
            <a:pPr marL="431800" indent="-323850" eaLnBrk="1">
              <a:lnSpc>
                <a:spcPct val="90000"/>
              </a:lnSpc>
              <a:spcBef>
                <a:spcPct val="0"/>
              </a:spcBef>
              <a:spcAft>
                <a:spcPts val="1413"/>
              </a:spcAft>
            </a:pPr>
            <a:r>
              <a:rPr sz="2800" dirty="0" err="1" smtClean="0">
                <a:latin typeface="Arial" pitchFamily="34" charset="0"/>
                <a:ea typeface="Microsoft YaHei" pitchFamily="34" charset="-122"/>
                <a:cs typeface="Arial" pitchFamily="34" charset="0"/>
              </a:rPr>
              <a:t>Altre</a:t>
            </a:r>
            <a:r>
              <a:rPr sz="2800" dirty="0" smtClean="0">
                <a:latin typeface="Arial" pitchFamily="34" charset="0"/>
                <a:ea typeface="Microsoft YaHei" pitchFamily="34" charset="-122"/>
                <a:cs typeface="Arial" pitchFamily="34" charset="0"/>
              </a:rPr>
              <a:t> </a:t>
            </a:r>
            <a:r>
              <a:rPr sz="2800" dirty="0" err="1" smtClean="0">
                <a:latin typeface="Arial" pitchFamily="34" charset="0"/>
                <a:ea typeface="Microsoft YaHei" pitchFamily="34" charset="-122"/>
                <a:cs typeface="Arial" pitchFamily="34" charset="0"/>
              </a:rPr>
              <a:t>sierologie</a:t>
            </a:r>
            <a:r>
              <a:rPr sz="2800" dirty="0" smtClean="0">
                <a:latin typeface="Arial" pitchFamily="34" charset="0"/>
                <a:ea typeface="Microsoft YaHei" pitchFamily="34" charset="-122"/>
                <a:cs typeface="Arial" pitchFamily="34" charset="0"/>
              </a:rPr>
              <a:t> (EBV, CMV, </a:t>
            </a:r>
            <a:r>
              <a:rPr sz="2800" dirty="0" err="1" smtClean="0">
                <a:latin typeface="Arial" pitchFamily="34" charset="0"/>
                <a:ea typeface="Microsoft YaHei" pitchFamily="34" charset="-122"/>
                <a:cs typeface="Arial" pitchFamily="34" charset="0"/>
              </a:rPr>
              <a:t>malattia</a:t>
            </a:r>
            <a:r>
              <a:rPr sz="2800" dirty="0" smtClean="0">
                <a:latin typeface="Arial" pitchFamily="34" charset="0"/>
                <a:ea typeface="Microsoft YaHei" pitchFamily="34" charset="-122"/>
                <a:cs typeface="Arial" pitchFamily="34" charset="0"/>
              </a:rPr>
              <a:t> </a:t>
            </a:r>
            <a:r>
              <a:rPr sz="2800" dirty="0" err="1" smtClean="0">
                <a:latin typeface="Arial" pitchFamily="34" charset="0"/>
                <a:ea typeface="Microsoft YaHei" pitchFamily="34" charset="-122"/>
                <a:cs typeface="Arial" pitchFamily="34" charset="0"/>
              </a:rPr>
              <a:t>di</a:t>
            </a:r>
            <a:r>
              <a:rPr sz="2800" dirty="0" smtClean="0">
                <a:latin typeface="Arial" pitchFamily="34" charset="0"/>
                <a:ea typeface="Microsoft YaHei" pitchFamily="34" charset="-122"/>
                <a:cs typeface="Arial" pitchFamily="34" charset="0"/>
              </a:rPr>
              <a:t> Lyme)</a:t>
            </a:r>
          </a:p>
          <a:p>
            <a:pPr marL="431800" indent="-323850" eaLnBrk="1">
              <a:lnSpc>
                <a:spcPct val="90000"/>
              </a:lnSpc>
              <a:spcBef>
                <a:spcPct val="0"/>
              </a:spcBef>
              <a:spcAft>
                <a:spcPts val="1413"/>
              </a:spcAft>
            </a:pPr>
            <a:r>
              <a:rPr sz="2800" dirty="0" err="1" smtClean="0">
                <a:latin typeface="Arial" pitchFamily="34" charset="0"/>
                <a:ea typeface="Microsoft YaHei" pitchFamily="34" charset="-122"/>
                <a:cs typeface="Arial" pitchFamily="34" charset="0"/>
              </a:rPr>
              <a:t>Dosaggio</a:t>
            </a:r>
            <a:r>
              <a:rPr sz="2800" dirty="0" smtClean="0">
                <a:latin typeface="Arial" pitchFamily="34" charset="0"/>
                <a:ea typeface="Microsoft YaHei" pitchFamily="34" charset="-122"/>
                <a:cs typeface="Arial" pitchFamily="34" charset="0"/>
              </a:rPr>
              <a:t> </a:t>
            </a:r>
            <a:r>
              <a:rPr sz="2800" dirty="0" err="1" smtClean="0">
                <a:latin typeface="Arial" pitchFamily="34" charset="0"/>
                <a:ea typeface="Microsoft YaHei" pitchFamily="34" charset="-122"/>
                <a:cs typeface="Arial" pitchFamily="34" charset="0"/>
              </a:rPr>
              <a:t>immunoglobuline</a:t>
            </a:r>
            <a:endParaRPr sz="2800" dirty="0" smtClean="0">
              <a:latin typeface="Arial" pitchFamily="34" charset="0"/>
              <a:ea typeface="Microsoft YaHei" pitchFamily="34" charset="-122"/>
              <a:cs typeface="Arial" pitchFamily="34" charset="0"/>
            </a:endParaRPr>
          </a:p>
          <a:p>
            <a:pPr marL="431800" indent="-323850" eaLnBrk="1">
              <a:lnSpc>
                <a:spcPct val="90000"/>
              </a:lnSpc>
              <a:spcBef>
                <a:spcPct val="0"/>
              </a:spcBef>
              <a:spcAft>
                <a:spcPts val="1413"/>
              </a:spcAft>
            </a:pPr>
            <a:r>
              <a:rPr sz="2800" dirty="0" smtClean="0">
                <a:latin typeface="Arial" pitchFamily="34" charset="0"/>
                <a:ea typeface="Microsoft YaHei" pitchFamily="34" charset="-122"/>
                <a:cs typeface="Arial" pitchFamily="34" charset="0"/>
              </a:rPr>
              <a:t>Markers </a:t>
            </a:r>
            <a:r>
              <a:rPr sz="2800" dirty="0" err="1" smtClean="0">
                <a:latin typeface="Arial" pitchFamily="34" charset="0"/>
                <a:ea typeface="Microsoft YaHei" pitchFamily="34" charset="-122"/>
                <a:cs typeface="Arial" pitchFamily="34" charset="0"/>
              </a:rPr>
              <a:t>neoplastici</a:t>
            </a:r>
            <a:endParaRPr sz="2800" dirty="0" smtClean="0">
              <a:latin typeface="Arial" pitchFamily="34" charset="0"/>
              <a:ea typeface="Microsoft YaHei" pitchFamily="34" charset="-122"/>
              <a:cs typeface="Arial" pitchFamily="34" charset="0"/>
            </a:endParaRPr>
          </a:p>
          <a:p>
            <a:pPr marL="431800" indent="-323850" eaLnBrk="1">
              <a:lnSpc>
                <a:spcPct val="90000"/>
              </a:lnSpc>
              <a:spcBef>
                <a:spcPct val="0"/>
              </a:spcBef>
              <a:spcAft>
                <a:spcPts val="1413"/>
              </a:spcAft>
            </a:pPr>
            <a:r>
              <a:rPr sz="2800" dirty="0" err="1" smtClean="0">
                <a:latin typeface="Arial" pitchFamily="34" charset="0"/>
                <a:ea typeface="Microsoft YaHei" pitchFamily="34" charset="-122"/>
                <a:cs typeface="Arial" pitchFamily="34" charset="0"/>
              </a:rPr>
              <a:t>Autoanticorpi</a:t>
            </a:r>
            <a:r>
              <a:rPr sz="2800" dirty="0" smtClean="0">
                <a:latin typeface="Arial" pitchFamily="34" charset="0"/>
                <a:ea typeface="Microsoft YaHei" pitchFamily="34" charset="-122"/>
                <a:cs typeface="Arial" pitchFamily="34" charset="0"/>
              </a:rPr>
              <a:t>, </a:t>
            </a:r>
            <a:r>
              <a:rPr sz="2800" dirty="0" err="1" smtClean="0">
                <a:latin typeface="Arial" pitchFamily="34" charset="0"/>
                <a:ea typeface="Microsoft YaHei" pitchFamily="34" charset="-122"/>
                <a:cs typeface="Arial" pitchFamily="34" charset="0"/>
              </a:rPr>
              <a:t>fattore</a:t>
            </a:r>
            <a:r>
              <a:rPr sz="2800" dirty="0" smtClean="0">
                <a:latin typeface="Arial" pitchFamily="34" charset="0"/>
                <a:ea typeface="Microsoft YaHei" pitchFamily="34" charset="-122"/>
                <a:cs typeface="Arial" pitchFamily="34" charset="0"/>
              </a:rPr>
              <a:t> </a:t>
            </a:r>
            <a:r>
              <a:rPr sz="2800" dirty="0" err="1" smtClean="0">
                <a:latin typeface="Arial" pitchFamily="34" charset="0"/>
                <a:ea typeface="Microsoft YaHei" pitchFamily="34" charset="-122"/>
                <a:cs typeface="Arial" pitchFamily="34" charset="0"/>
              </a:rPr>
              <a:t>reumatoide</a:t>
            </a:r>
            <a:endParaRPr sz="2800" dirty="0" smtClean="0">
              <a:latin typeface="Arial" pitchFamily="34" charset="0"/>
              <a:ea typeface="Microsoft YaHei" pitchFamily="34" charset="-122"/>
              <a:cs typeface="Arial" pitchFamily="34" charset="0"/>
            </a:endParaRPr>
          </a:p>
          <a:p>
            <a:pPr marL="431800" indent="-323850" eaLnBrk="1">
              <a:lnSpc>
                <a:spcPct val="90000"/>
              </a:lnSpc>
              <a:spcBef>
                <a:spcPct val="0"/>
              </a:spcBef>
              <a:spcAft>
                <a:spcPts val="1413"/>
              </a:spcAft>
            </a:pPr>
            <a:r>
              <a:rPr sz="2800" dirty="0" smtClean="0">
                <a:latin typeface="Arial" pitchFamily="34" charset="0"/>
                <a:ea typeface="Microsoft YaHei" pitchFamily="34" charset="-122"/>
                <a:cs typeface="Arial" pitchFamily="34" charset="0"/>
              </a:rPr>
              <a:t>D-</a:t>
            </a:r>
            <a:r>
              <a:rPr sz="2800" dirty="0" err="1" smtClean="0">
                <a:latin typeface="Arial" pitchFamily="34" charset="0"/>
                <a:ea typeface="Microsoft YaHei" pitchFamily="34" charset="-122"/>
                <a:cs typeface="Arial" pitchFamily="34" charset="0"/>
              </a:rPr>
              <a:t>dimero</a:t>
            </a:r>
            <a:endParaRPr sz="2800" dirty="0" smtClean="0">
              <a:latin typeface="Arial" pitchFamily="34" charset="0"/>
              <a:ea typeface="Microsoft YaHei" pitchFamily="34" charset="-122"/>
              <a:cs typeface="Arial" pitchFamily="34" charset="0"/>
            </a:endParaRPr>
          </a:p>
        </p:txBody>
      </p:sp>
      <p:sp>
        <p:nvSpPr>
          <p:cNvPr id="120836" name="Titolo 1"/>
          <p:cNvSpPr txBox="1">
            <a:spLocks/>
          </p:cNvSpPr>
          <p:nvPr/>
        </p:nvSpPr>
        <p:spPr bwMode="auto">
          <a:xfrm>
            <a:off x="179388" y="260350"/>
            <a:ext cx="8783637" cy="647700"/>
          </a:xfrm>
          <a:prstGeom prst="rect">
            <a:avLst/>
          </a:prstGeom>
          <a:solidFill>
            <a:srgbClr val="FF9999"/>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z="3600" smtClean="0">
                <a:solidFill>
                  <a:srgbClr val="000000"/>
                </a:solidFill>
                <a:latin typeface="Arial" pitchFamily="34" charset="0"/>
                <a:ea typeface="Microsoft YaHei" pitchFamily="34" charset="-122"/>
                <a:cs typeface="Arial" pitchFamily="34" charset="0"/>
              </a:rPr>
              <a:t> Esami di laboratorio da NON richiedere</a:t>
            </a:r>
          </a:p>
        </p:txBody>
      </p:sp>
      <p:pic>
        <p:nvPicPr>
          <p:cNvPr id="120838" name="Picture 6" descr="ANd9GcR5GhQHrZe_bOLd1yg2Q3MOwtXaTG10rNY4j1QVag9JHhDVcn-u"/>
          <p:cNvPicPr>
            <a:picLocks noChangeAspect="1" noChangeArrowheads="1"/>
          </p:cNvPicPr>
          <p:nvPr/>
        </p:nvPicPr>
        <p:blipFill>
          <a:blip r:embed="rId3" cstate="print"/>
          <a:srcRect/>
          <a:stretch>
            <a:fillRect/>
          </a:stretch>
        </p:blipFill>
        <p:spPr bwMode="auto">
          <a:xfrm>
            <a:off x="2916238" y="908050"/>
            <a:ext cx="2619375" cy="1743075"/>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0" y="2516703"/>
            <a:ext cx="9143999" cy="1200329"/>
          </a:xfrm>
          <a:prstGeom prst="rect">
            <a:avLst/>
          </a:prstGeom>
          <a:noFill/>
        </p:spPr>
        <p:txBody>
          <a:bodyPr wrap="square" rtlCol="0">
            <a:spAutoFit/>
          </a:bodyPr>
          <a:lstStyle/>
          <a:p>
            <a:pPr marL="109728" algn="ctr">
              <a:lnSpc>
                <a:spcPct val="120000"/>
              </a:lnSpc>
              <a:defRPr/>
            </a:pPr>
            <a:r>
              <a:rPr lang="it-IT" sz="6000" b="1" dirty="0" smtClean="0">
                <a:latin typeface="Arial Narrow"/>
                <a:cs typeface="Arial Narrow"/>
              </a:rPr>
              <a:t>Ed ora al Laboratorista</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683568" y="5157192"/>
            <a:ext cx="7776864" cy="461665"/>
          </a:xfrm>
          <a:prstGeom prst="rect">
            <a:avLst/>
          </a:prstGeom>
          <a:noFill/>
        </p:spPr>
        <p:txBody>
          <a:bodyPr wrap="square" rtlCol="0">
            <a:spAutoFit/>
          </a:bodyPr>
          <a:lstStyle/>
          <a:p>
            <a:pPr algn="ctr"/>
            <a:r>
              <a:rPr lang="it-IT" sz="2400" dirty="0" smtClean="0"/>
              <a:t>Dr. Pierangelo </a:t>
            </a:r>
            <a:r>
              <a:rPr lang="it-IT" sz="2400" dirty="0" err="1" smtClean="0"/>
              <a:t>Magatelli</a:t>
            </a:r>
            <a:r>
              <a:rPr lang="it-IT" sz="2400" dirty="0" smtClean="0"/>
              <a:t> </a:t>
            </a:r>
            <a:endParaRPr lang="it-IT" sz="2400" dirty="0"/>
          </a:p>
        </p:txBody>
      </p:sp>
    </p:spTree>
    <p:extLst>
      <p:ext uri="{BB962C8B-B14F-4D97-AF65-F5344CB8AC3E}">
        <p14:creationId xmlns="" xmlns:p14="http://schemas.microsoft.com/office/powerpoint/2010/main" val="1519028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4"/>
          <p:cNvSpPr>
            <a:spLocks noGrp="1" noChangeArrowheads="1"/>
          </p:cNvSpPr>
          <p:nvPr>
            <p:ph type="title" idx="4294967295"/>
          </p:nvPr>
        </p:nvSpPr>
        <p:spPr>
          <a:xfrm>
            <a:off x="1042988" y="504825"/>
            <a:ext cx="6986587" cy="1700213"/>
          </a:xfrm>
        </p:spPr>
        <p:txBody>
          <a:bodyPr/>
          <a:lstStyle/>
          <a:p>
            <a:r>
              <a:rPr lang="it-IT" sz="4800" b="1" smtClean="0">
                <a:solidFill>
                  <a:srgbClr val="FF0000"/>
                </a:solidFill>
                <a:latin typeface="Segoe Print" pitchFamily="2" charset="0"/>
              </a:rPr>
              <a:t>BIOMARCATORI IDEALI</a:t>
            </a:r>
          </a:p>
        </p:txBody>
      </p:sp>
      <p:sp>
        <p:nvSpPr>
          <p:cNvPr id="117762" name="Rectangle 3"/>
          <p:cNvSpPr>
            <a:spLocks noGrp="1" noChangeArrowheads="1"/>
          </p:cNvSpPr>
          <p:nvPr>
            <p:ph idx="4294967295"/>
          </p:nvPr>
        </p:nvSpPr>
        <p:spPr>
          <a:xfrm>
            <a:off x="468313" y="2924175"/>
            <a:ext cx="8281987" cy="3529013"/>
          </a:xfrm>
        </p:spPr>
        <p:txBody>
          <a:bodyPr/>
          <a:lstStyle/>
          <a:p>
            <a:pPr marL="457200" indent="0">
              <a:lnSpc>
                <a:spcPct val="105000"/>
              </a:lnSpc>
              <a:buFontTx/>
              <a:buNone/>
            </a:pPr>
            <a:r>
              <a:rPr lang="it-IT" b="1" smtClean="0">
                <a:latin typeface="Segoe Print" pitchFamily="2" charset="0"/>
              </a:rPr>
              <a:t>Molecole/sostanze prodotte </a:t>
            </a:r>
            <a:r>
              <a:rPr lang="it-IT" b="1" smtClean="0">
                <a:solidFill>
                  <a:srgbClr val="0066FF"/>
                </a:solidFill>
                <a:latin typeface="Segoe Print" pitchFamily="2" charset="0"/>
              </a:rPr>
              <a:t>esclusivamente</a:t>
            </a:r>
            <a:r>
              <a:rPr lang="it-IT" b="1" smtClean="0">
                <a:solidFill>
                  <a:srgbClr val="FF0000"/>
                </a:solidFill>
                <a:latin typeface="Segoe Print" pitchFamily="2" charset="0"/>
              </a:rPr>
              <a:t> </a:t>
            </a:r>
            <a:r>
              <a:rPr lang="it-IT" b="1" smtClean="0">
                <a:latin typeface="Segoe Print" pitchFamily="2" charset="0"/>
              </a:rPr>
              <a:t>e </a:t>
            </a:r>
            <a:r>
              <a:rPr lang="it-IT" b="1" smtClean="0">
                <a:solidFill>
                  <a:srgbClr val="0066FF"/>
                </a:solidFill>
                <a:latin typeface="Segoe Print" pitchFamily="2" charset="0"/>
              </a:rPr>
              <a:t>precocemente</a:t>
            </a:r>
            <a:r>
              <a:rPr lang="it-IT" b="1" smtClean="0">
                <a:latin typeface="Segoe Print" pitchFamily="2" charset="0"/>
              </a:rPr>
              <a:t> solo dalla cellula neoplastica quindi </a:t>
            </a:r>
            <a:r>
              <a:rPr lang="it-IT" b="1" smtClean="0">
                <a:solidFill>
                  <a:srgbClr val="0066FF"/>
                </a:solidFill>
                <a:latin typeface="Segoe Print" pitchFamily="2" charset="0"/>
              </a:rPr>
              <a:t>misurabili</a:t>
            </a:r>
            <a:r>
              <a:rPr lang="it-IT" b="1" smtClean="0">
                <a:latin typeface="Segoe Print" pitchFamily="2" charset="0"/>
              </a:rPr>
              <a:t> anche in caso di neoplasie molto piccole </a:t>
            </a:r>
            <a:r>
              <a:rPr lang="it-IT" b="1" smtClean="0">
                <a:solidFill>
                  <a:srgbClr val="0066FF"/>
                </a:solidFill>
                <a:latin typeface="Segoe Print" pitchFamily="2" charset="0"/>
              </a:rPr>
              <a:t>(diagnosi precoce)</a:t>
            </a:r>
          </a:p>
          <a:p>
            <a:pPr marL="457200" indent="0">
              <a:buFontTx/>
              <a:buNone/>
            </a:pPr>
            <a:endParaRPr lang="it-IT" smtClean="0">
              <a:solidFill>
                <a:srgbClr val="0066FF"/>
              </a:solidFill>
              <a:latin typeface="Segoe Print"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idx="4294967295"/>
          </p:nvPr>
        </p:nvSpPr>
        <p:spPr>
          <a:xfrm>
            <a:off x="250825" y="404813"/>
            <a:ext cx="8604250" cy="1063625"/>
          </a:xfrm>
        </p:spPr>
        <p:txBody>
          <a:bodyPr/>
          <a:lstStyle/>
          <a:p>
            <a:pPr>
              <a:lnSpc>
                <a:spcPct val="80000"/>
              </a:lnSpc>
            </a:pPr>
            <a:r>
              <a:rPr lang="en-GB" sz="4800" b="1" smtClean="0">
                <a:solidFill>
                  <a:srgbClr val="FF0000"/>
                </a:solidFill>
                <a:latin typeface="Segoe Print" pitchFamily="2" charset="0"/>
              </a:rPr>
              <a:t>BIOMARCATORI- la realtà</a:t>
            </a:r>
            <a:endParaRPr lang="it-IT" sz="4800" b="1" smtClean="0">
              <a:solidFill>
                <a:srgbClr val="FF0000"/>
              </a:solidFill>
              <a:latin typeface="Segoe Print" pitchFamily="2" charset="0"/>
            </a:endParaRPr>
          </a:p>
        </p:txBody>
      </p:sp>
      <p:sp>
        <p:nvSpPr>
          <p:cNvPr id="118786" name="Rectangle 3"/>
          <p:cNvSpPr>
            <a:spLocks noGrp="1" noChangeArrowheads="1"/>
          </p:cNvSpPr>
          <p:nvPr>
            <p:ph type="body" idx="4294967295"/>
          </p:nvPr>
        </p:nvSpPr>
        <p:spPr>
          <a:xfrm>
            <a:off x="34925" y="2349500"/>
            <a:ext cx="8820150" cy="4248150"/>
          </a:xfrm>
        </p:spPr>
        <p:txBody>
          <a:bodyPr/>
          <a:lstStyle/>
          <a:p>
            <a:pPr indent="0" algn="just">
              <a:buFontTx/>
              <a:buNone/>
            </a:pPr>
            <a:r>
              <a:rPr lang="it-IT" smtClean="0">
                <a:latin typeface="Segoe Print" pitchFamily="2" charset="0"/>
              </a:rPr>
              <a:t>Molecole/sostanze </a:t>
            </a:r>
            <a:r>
              <a:rPr lang="it-IT" sz="3600" b="1" smtClean="0">
                <a:solidFill>
                  <a:srgbClr val="0066FF"/>
                </a:solidFill>
                <a:latin typeface="Segoe Print" pitchFamily="2" charset="0"/>
              </a:rPr>
              <a:t>non selettivamente prodotte</a:t>
            </a:r>
            <a:r>
              <a:rPr lang="it-IT" smtClean="0">
                <a:solidFill>
                  <a:schemeClr val="bg1"/>
                </a:solidFill>
                <a:latin typeface="Segoe Print" pitchFamily="2" charset="0"/>
              </a:rPr>
              <a:t> </a:t>
            </a:r>
            <a:r>
              <a:rPr lang="it-IT" smtClean="0">
                <a:latin typeface="Segoe Print" pitchFamily="2" charset="0"/>
              </a:rPr>
              <a:t>solo dalle cellule neoplastiche, ma anche da:</a:t>
            </a:r>
          </a:p>
          <a:p>
            <a:pPr lvl="1" indent="0" algn="just"/>
            <a:r>
              <a:rPr lang="it-IT" smtClean="0">
                <a:latin typeface="Segoe Print" pitchFamily="2" charset="0"/>
              </a:rPr>
              <a:t> cellule/tessuti normali </a:t>
            </a:r>
          </a:p>
          <a:p>
            <a:pPr lvl="1" indent="0" algn="just"/>
            <a:r>
              <a:rPr lang="it-IT" smtClean="0">
                <a:latin typeface="Segoe Print" pitchFamily="2" charset="0"/>
              </a:rPr>
              <a:t> cellule/tessuti affetti da patologie benigne e/o da condizioni non-neoplastiche</a:t>
            </a:r>
          </a:p>
          <a:p>
            <a:pPr lvl="1" indent="0" algn="just">
              <a:buFontTx/>
              <a:buNone/>
            </a:pPr>
            <a:endParaRPr lang="it-IT" smtClean="0">
              <a:latin typeface="Segoe Print" pitchFamily="2" charset="0"/>
            </a:endParaRPr>
          </a:p>
          <a:p>
            <a:pPr lvl="1" indent="0" algn="just">
              <a:buFontTx/>
              <a:buNone/>
            </a:pPr>
            <a:r>
              <a:rPr lang="it-IT" sz="3200" b="1" smtClean="0">
                <a:solidFill>
                  <a:srgbClr val="0066FF"/>
                </a:solidFill>
                <a:latin typeface="Segoe Print" pitchFamily="2" charset="0"/>
              </a:rPr>
              <a:t>…….</a:t>
            </a:r>
            <a:r>
              <a:rPr lang="it-IT" sz="3200" b="1" u="sng" smtClean="0">
                <a:solidFill>
                  <a:srgbClr val="0066FF"/>
                </a:solidFill>
                <a:latin typeface="Segoe Print" pitchFamily="2" charset="0"/>
              </a:rPr>
              <a:t>SENSIBILITA’ E SPECIFICITA’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idx="4294967295"/>
          </p:nvPr>
        </p:nvSpPr>
        <p:spPr>
          <a:xfrm>
            <a:off x="71438" y="260350"/>
            <a:ext cx="8964612" cy="1008063"/>
          </a:xfrm>
        </p:spPr>
        <p:txBody>
          <a:bodyPr/>
          <a:lstStyle/>
          <a:p>
            <a:r>
              <a:rPr lang="it-IT" b="1" smtClean="0">
                <a:solidFill>
                  <a:srgbClr val="FF0000"/>
                </a:solidFill>
                <a:latin typeface="Segoe Print" pitchFamily="2" charset="0"/>
              </a:rPr>
              <a:t>SENSIBILITA’ E SPECIFICITA’</a:t>
            </a:r>
          </a:p>
        </p:txBody>
      </p:sp>
      <p:sp>
        <p:nvSpPr>
          <p:cNvPr id="63491" name="Rectangle 3"/>
          <p:cNvSpPr>
            <a:spLocks noGrp="1" noChangeArrowheads="1"/>
          </p:cNvSpPr>
          <p:nvPr>
            <p:ph idx="4294967295"/>
          </p:nvPr>
        </p:nvSpPr>
        <p:spPr>
          <a:xfrm>
            <a:off x="0" y="1341438"/>
            <a:ext cx="9144000" cy="5516562"/>
          </a:xfrm>
        </p:spPr>
        <p:txBody>
          <a:bodyPr/>
          <a:lstStyle/>
          <a:p>
            <a:pPr indent="-160338">
              <a:lnSpc>
                <a:spcPct val="80000"/>
              </a:lnSpc>
              <a:buFontTx/>
              <a:buNone/>
              <a:defRPr/>
            </a:pPr>
            <a:r>
              <a:rPr lang="en-US" b="1" u="sng" smtClean="0">
                <a:solidFill>
                  <a:srgbClr val="0066FF"/>
                </a:solidFill>
                <a:latin typeface="Segoe Print" pitchFamily="2" charset="0"/>
              </a:rPr>
              <a:t>Sensibilità Diagnostica:</a:t>
            </a:r>
            <a:r>
              <a:rPr lang="en-US" sz="4000" smtClean="0">
                <a:solidFill>
                  <a:srgbClr val="FF3300"/>
                </a:solidFill>
                <a:latin typeface="Comic Sans MS" pitchFamily="66" charset="0"/>
              </a:rPr>
              <a:t>  </a:t>
            </a:r>
          </a:p>
          <a:p>
            <a:pPr indent="-160338">
              <a:lnSpc>
                <a:spcPct val="80000"/>
              </a:lnSpc>
              <a:buFontTx/>
              <a:buNone/>
              <a:defRPr/>
            </a:pPr>
            <a:r>
              <a:rPr lang="en-US" sz="2200" b="1" smtClean="0">
                <a:solidFill>
                  <a:srgbClr val="0066FF"/>
                </a:solidFill>
                <a:latin typeface="Segoe Print" pitchFamily="2" charset="0"/>
              </a:rPr>
              <a:t>CAPACITA’ DI RICONOSCERE I SOGGETTI MALATI</a:t>
            </a:r>
          </a:p>
          <a:p>
            <a:pPr indent="-160338">
              <a:lnSpc>
                <a:spcPct val="80000"/>
              </a:lnSpc>
              <a:buFontTx/>
              <a:buNone/>
              <a:defRPr/>
            </a:pPr>
            <a:r>
              <a:rPr lang="en-US" b="1" smtClean="0">
                <a:solidFill>
                  <a:srgbClr val="FF0000"/>
                </a:solidFill>
                <a:latin typeface="Comic Sans MS" pitchFamily="66" charset="0"/>
              </a:rPr>
              <a:t>	</a:t>
            </a:r>
            <a:r>
              <a:rPr lang="en-US" sz="2000" smtClean="0">
                <a:latin typeface="Segoe Print" pitchFamily="2" charset="0"/>
              </a:rPr>
              <a:t>(proporzione di individui con malattia e marcatore “positivo” [</a:t>
            </a:r>
            <a:r>
              <a:rPr lang="en-US" sz="2000" b="1" smtClean="0">
                <a:solidFill>
                  <a:srgbClr val="0066FF"/>
                </a:solidFill>
                <a:latin typeface="Segoe Print" pitchFamily="2" charset="0"/>
              </a:rPr>
              <a:t>VP/(VP + FN</a:t>
            </a:r>
            <a:r>
              <a:rPr lang="en-US" sz="2000" smtClean="0">
                <a:solidFill>
                  <a:srgbClr val="0066FF"/>
                </a:solidFill>
                <a:latin typeface="Segoe Print" pitchFamily="2" charset="0"/>
              </a:rPr>
              <a:t>)</a:t>
            </a:r>
            <a:r>
              <a:rPr lang="en-US" sz="2000" smtClean="0">
                <a:latin typeface="Segoe Print" pitchFamily="2" charset="0"/>
              </a:rPr>
              <a:t>]. </a:t>
            </a:r>
          </a:p>
          <a:p>
            <a:pPr indent="-160338">
              <a:lnSpc>
                <a:spcPct val="80000"/>
              </a:lnSpc>
              <a:buFontTx/>
              <a:buNone/>
              <a:defRPr/>
            </a:pPr>
            <a:r>
              <a:rPr lang="it-IT" sz="1600" b="1" smtClean="0">
                <a:solidFill>
                  <a:srgbClr val="000099"/>
                </a:solidFill>
              </a:rPr>
              <a:t>	</a:t>
            </a:r>
          </a:p>
          <a:p>
            <a:pPr indent="-160338">
              <a:lnSpc>
                <a:spcPct val="80000"/>
              </a:lnSpc>
              <a:buFontTx/>
              <a:buNone/>
              <a:defRPr/>
            </a:pPr>
            <a:r>
              <a:rPr lang="it-IT" sz="1800" b="1" smtClean="0">
                <a:solidFill>
                  <a:srgbClr val="000099"/>
                </a:solidFill>
              </a:rPr>
              <a:t>	</a:t>
            </a:r>
            <a:r>
              <a:rPr lang="it-IT" sz="1800" b="1" smtClean="0">
                <a:latin typeface="Segoe Print" pitchFamily="2" charset="0"/>
              </a:rPr>
              <a:t>- La </a:t>
            </a:r>
            <a:r>
              <a:rPr lang="it-IT" sz="1800" b="1" smtClean="0">
                <a:solidFill>
                  <a:srgbClr val="0066FF"/>
                </a:solidFill>
                <a:latin typeface="Segoe Print" pitchFamily="2" charset="0"/>
              </a:rPr>
              <a:t>scarsa sensibilità</a:t>
            </a:r>
            <a:r>
              <a:rPr lang="it-IT" sz="1800" b="1" i="1" smtClean="0">
                <a:solidFill>
                  <a:srgbClr val="FF3300"/>
                </a:solidFill>
                <a:effectLst>
                  <a:outerShdw blurRad="38100" dist="38100" dir="2700000" algn="tl">
                    <a:srgbClr val="000000"/>
                  </a:outerShdw>
                </a:effectLst>
                <a:latin typeface="Segoe Print" pitchFamily="2" charset="0"/>
              </a:rPr>
              <a:t> </a:t>
            </a:r>
            <a:r>
              <a:rPr lang="it-IT" sz="1800" b="1" smtClean="0">
                <a:latin typeface="Segoe Print" pitchFamily="2" charset="0"/>
              </a:rPr>
              <a:t>dei biomarcatori dipende dal fatto che una percentuale variabile di neoplasie (soprattutto quelle di piccole dimensioni - fase precoce della malattia) non vengono prodotti in quantità tali da potere essere rilevate</a:t>
            </a:r>
            <a:endParaRPr lang="en-US" sz="1800" b="1" smtClean="0">
              <a:latin typeface="Segoe Print" pitchFamily="2" charset="0"/>
            </a:endParaRPr>
          </a:p>
          <a:p>
            <a:pPr indent="-160338">
              <a:lnSpc>
                <a:spcPct val="80000"/>
              </a:lnSpc>
              <a:buFontTx/>
              <a:buNone/>
              <a:defRPr/>
            </a:pPr>
            <a:endParaRPr lang="en-US" sz="1200" smtClean="0">
              <a:latin typeface="Comic Sans MS" pitchFamily="66" charset="0"/>
            </a:endParaRPr>
          </a:p>
          <a:p>
            <a:pPr indent="-160338">
              <a:lnSpc>
                <a:spcPct val="80000"/>
              </a:lnSpc>
              <a:buFontTx/>
              <a:buNone/>
              <a:defRPr/>
            </a:pPr>
            <a:r>
              <a:rPr lang="en-US" b="1" u="sng" smtClean="0">
                <a:solidFill>
                  <a:srgbClr val="0066FF"/>
                </a:solidFill>
                <a:latin typeface="Segoe Print" pitchFamily="2" charset="0"/>
              </a:rPr>
              <a:t>Specificità Diagnostica:</a:t>
            </a:r>
            <a:r>
              <a:rPr lang="en-US" b="1" smtClean="0">
                <a:solidFill>
                  <a:srgbClr val="FF0000"/>
                </a:solidFill>
                <a:latin typeface="Comic Sans MS" pitchFamily="66" charset="0"/>
              </a:rPr>
              <a:t> </a:t>
            </a:r>
          </a:p>
          <a:p>
            <a:pPr indent="-160338">
              <a:lnSpc>
                <a:spcPct val="80000"/>
              </a:lnSpc>
              <a:buFontTx/>
              <a:buNone/>
              <a:defRPr/>
            </a:pPr>
            <a:r>
              <a:rPr lang="en-US" sz="2200" b="1" smtClean="0">
                <a:solidFill>
                  <a:srgbClr val="0066FF"/>
                </a:solidFill>
                <a:latin typeface="Segoe Print" pitchFamily="2" charset="0"/>
              </a:rPr>
              <a:t>CAPACITA’ DI INDIVIDUARE I SOGGETTI SANI</a:t>
            </a:r>
          </a:p>
          <a:p>
            <a:pPr indent="-160338">
              <a:lnSpc>
                <a:spcPct val="80000"/>
              </a:lnSpc>
              <a:buFontTx/>
              <a:buNone/>
              <a:defRPr/>
            </a:pPr>
            <a:r>
              <a:rPr lang="en-US" sz="2100" b="1" smtClean="0">
                <a:latin typeface="Segoe Print" pitchFamily="2" charset="0"/>
              </a:rPr>
              <a:t>   </a:t>
            </a:r>
            <a:r>
              <a:rPr lang="en-US" sz="2000" b="1" smtClean="0">
                <a:latin typeface="Segoe Print" pitchFamily="2" charset="0"/>
              </a:rPr>
              <a:t>(</a:t>
            </a:r>
            <a:r>
              <a:rPr lang="en-US" sz="2000" smtClean="0">
                <a:latin typeface="Segoe Print" pitchFamily="2" charset="0"/>
              </a:rPr>
              <a:t>proporzione di individui senza malattia e marcatore “negativo” [</a:t>
            </a:r>
            <a:r>
              <a:rPr lang="en-US" sz="2000" b="1" smtClean="0">
                <a:solidFill>
                  <a:srgbClr val="0066FF"/>
                </a:solidFill>
                <a:latin typeface="Segoe Print" pitchFamily="2" charset="0"/>
              </a:rPr>
              <a:t>VN/(VN + FP</a:t>
            </a:r>
            <a:r>
              <a:rPr lang="en-US" sz="2000" smtClean="0">
                <a:solidFill>
                  <a:srgbClr val="0066FF"/>
                </a:solidFill>
                <a:latin typeface="Segoe Print" pitchFamily="2" charset="0"/>
              </a:rPr>
              <a:t>)</a:t>
            </a:r>
            <a:r>
              <a:rPr lang="en-US" sz="2000" smtClean="0">
                <a:latin typeface="Segoe Print" pitchFamily="2" charset="0"/>
              </a:rPr>
              <a:t>].</a:t>
            </a:r>
          </a:p>
          <a:p>
            <a:pPr indent="-160338">
              <a:lnSpc>
                <a:spcPct val="80000"/>
              </a:lnSpc>
              <a:buFontTx/>
              <a:buNone/>
              <a:defRPr/>
            </a:pPr>
            <a:endParaRPr lang="en-US" sz="2000" smtClean="0">
              <a:solidFill>
                <a:srgbClr val="FF3300"/>
              </a:solidFill>
              <a:latin typeface="Segoe Print" pitchFamily="2" charset="0"/>
            </a:endParaRPr>
          </a:p>
          <a:p>
            <a:pPr indent="-160338">
              <a:lnSpc>
                <a:spcPct val="80000"/>
              </a:lnSpc>
              <a:buFontTx/>
              <a:buNone/>
              <a:defRPr/>
            </a:pPr>
            <a:r>
              <a:rPr lang="it-IT" sz="2000" b="1" smtClean="0"/>
              <a:t>- </a:t>
            </a:r>
            <a:r>
              <a:rPr lang="it-IT" sz="1800" b="1" smtClean="0">
                <a:latin typeface="Segoe Print" pitchFamily="2" charset="0"/>
              </a:rPr>
              <a:t>La </a:t>
            </a:r>
            <a:r>
              <a:rPr lang="it-IT" sz="1800" b="1" smtClean="0">
                <a:solidFill>
                  <a:srgbClr val="0066FF"/>
                </a:solidFill>
                <a:latin typeface="Segoe Print" pitchFamily="2" charset="0"/>
              </a:rPr>
              <a:t>scarsa specificità</a:t>
            </a:r>
            <a:r>
              <a:rPr lang="it-IT" sz="1800" b="1" i="1" smtClean="0">
                <a:solidFill>
                  <a:srgbClr val="FF3300"/>
                </a:solidFill>
                <a:effectLst>
                  <a:outerShdw blurRad="38100" dist="38100" dir="2700000" algn="tl">
                    <a:srgbClr val="000000"/>
                  </a:outerShdw>
                </a:effectLst>
                <a:latin typeface="Segoe Print" pitchFamily="2" charset="0"/>
              </a:rPr>
              <a:t> </a:t>
            </a:r>
            <a:r>
              <a:rPr lang="it-IT" sz="1800" b="1" smtClean="0">
                <a:latin typeface="Segoe Print" pitchFamily="2" charset="0"/>
              </a:rPr>
              <a:t>dei biomarcatori dipende invece dal fatto che possono essere prodotti, se pur transitoriamente ed in quantità variabili, anche in numerose condizioni benigne o patologiche non neoplastiche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a:xfrm>
            <a:off x="107950" y="287338"/>
            <a:ext cx="8964613" cy="1412875"/>
          </a:xfrm>
        </p:spPr>
        <p:txBody>
          <a:bodyPr/>
          <a:lstStyle/>
          <a:p>
            <a:r>
              <a:rPr lang="it-IT" sz="3000" b="1" smtClean="0">
                <a:solidFill>
                  <a:srgbClr val="FF0000"/>
                </a:solidFill>
                <a:latin typeface="Segoe Print" pitchFamily="2" charset="0"/>
              </a:rPr>
              <a:t>CONDIZIONI </a:t>
            </a:r>
            <a:r>
              <a:rPr lang="it-IT" sz="3000" b="1" u="sng" smtClean="0">
                <a:solidFill>
                  <a:srgbClr val="FF0000"/>
                </a:solidFill>
                <a:latin typeface="Segoe Print" pitchFamily="2" charset="0"/>
              </a:rPr>
              <a:t>NON NEOPLASTICHE</a:t>
            </a:r>
            <a:r>
              <a:rPr lang="it-IT" sz="3000" b="1" smtClean="0">
                <a:solidFill>
                  <a:srgbClr val="FF0000"/>
                </a:solidFill>
                <a:latin typeface="Segoe Print" pitchFamily="2" charset="0"/>
              </a:rPr>
              <a:t> RESPONSABILI DI INCREMENTI DEI BIOMARCATORI</a:t>
            </a:r>
            <a:br>
              <a:rPr lang="it-IT" sz="3000" b="1" smtClean="0">
                <a:solidFill>
                  <a:srgbClr val="FF0000"/>
                </a:solidFill>
                <a:latin typeface="Segoe Print" pitchFamily="2" charset="0"/>
              </a:rPr>
            </a:br>
            <a:endParaRPr lang="it-IT" sz="3000" b="1" smtClean="0">
              <a:solidFill>
                <a:srgbClr val="FF0000"/>
              </a:solidFill>
              <a:latin typeface="Segoe Print" pitchFamily="2" charset="0"/>
            </a:endParaRPr>
          </a:p>
        </p:txBody>
      </p:sp>
      <p:sp>
        <p:nvSpPr>
          <p:cNvPr id="23555" name="Rectangle 3"/>
          <p:cNvSpPr>
            <a:spLocks noGrp="1" noChangeArrowheads="1"/>
          </p:cNvSpPr>
          <p:nvPr>
            <p:ph type="body" idx="4294967295"/>
          </p:nvPr>
        </p:nvSpPr>
        <p:spPr>
          <a:xfrm>
            <a:off x="395288" y="1844675"/>
            <a:ext cx="8291512" cy="4941888"/>
          </a:xfrm>
        </p:spPr>
        <p:txBody>
          <a:bodyPr/>
          <a:lstStyle/>
          <a:p>
            <a:pPr>
              <a:lnSpc>
                <a:spcPct val="80000"/>
              </a:lnSpc>
              <a:buClr>
                <a:srgbClr val="FF3300"/>
              </a:buClr>
              <a:buSzPct val="115000"/>
              <a:buFont typeface="Wingdings" pitchFamily="2" charset="2"/>
              <a:buNone/>
              <a:defRPr/>
            </a:pPr>
            <a:r>
              <a:rPr lang="it-IT" sz="2800" b="1" u="sng" smtClean="0">
                <a:solidFill>
                  <a:srgbClr val="0066FF"/>
                </a:solidFill>
                <a:latin typeface="Segoe Print" pitchFamily="2" charset="0"/>
              </a:rPr>
              <a:t>Eventi fisiologici e abitudini voluttuarie</a:t>
            </a:r>
          </a:p>
          <a:p>
            <a:pPr lvl="1">
              <a:lnSpc>
                <a:spcPct val="80000"/>
              </a:lnSpc>
              <a:buClr>
                <a:schemeClr val="tx1"/>
              </a:buClr>
              <a:buSzPct val="115000"/>
              <a:buFontTx/>
              <a:buChar char="•"/>
              <a:defRPr/>
            </a:pPr>
            <a:r>
              <a:rPr lang="it-IT" sz="1500" smtClean="0">
                <a:latin typeface="Segoe Print" pitchFamily="2" charset="0"/>
              </a:rPr>
              <a:t> </a:t>
            </a:r>
            <a:r>
              <a:rPr lang="it-IT" sz="1900" smtClean="0">
                <a:latin typeface="Segoe Print" pitchFamily="2" charset="0"/>
              </a:rPr>
              <a:t>Ciclo mestruale </a:t>
            </a:r>
            <a:r>
              <a:rPr lang="it-IT" sz="1900" b="1" smtClean="0">
                <a:solidFill>
                  <a:srgbClr val="0066FF"/>
                </a:solidFill>
                <a:latin typeface="Segoe Print" pitchFamily="2" charset="0"/>
              </a:rPr>
              <a:t>CA125,</a:t>
            </a:r>
            <a:r>
              <a:rPr lang="it-IT" sz="1900" smtClean="0">
                <a:latin typeface="Segoe Print" pitchFamily="2" charset="0"/>
              </a:rPr>
              <a:t> Fumo/alcol </a:t>
            </a:r>
            <a:r>
              <a:rPr lang="it-IT" sz="1900" b="1" smtClean="0">
                <a:solidFill>
                  <a:srgbClr val="0066FF"/>
                </a:solidFill>
                <a:latin typeface="Segoe Print" pitchFamily="2" charset="0"/>
              </a:rPr>
              <a:t>CEA</a:t>
            </a:r>
            <a:r>
              <a:rPr lang="it-IT" sz="1900" smtClean="0">
                <a:solidFill>
                  <a:srgbClr val="FF0000"/>
                </a:solidFill>
                <a:latin typeface="Segoe Print" pitchFamily="2" charset="0"/>
              </a:rPr>
              <a:t> </a:t>
            </a:r>
            <a:r>
              <a:rPr lang="it-IT" sz="1900" smtClean="0">
                <a:latin typeface="Segoe Print" pitchFamily="2" charset="0"/>
              </a:rPr>
              <a:t>… ….</a:t>
            </a:r>
          </a:p>
          <a:p>
            <a:pPr>
              <a:lnSpc>
                <a:spcPct val="80000"/>
              </a:lnSpc>
              <a:buClr>
                <a:srgbClr val="FF3300"/>
              </a:buClr>
              <a:buSzPct val="115000"/>
              <a:buFont typeface="Arial" charset="0"/>
              <a:buNone/>
              <a:defRPr/>
            </a:pPr>
            <a:r>
              <a:rPr lang="it-IT" sz="1600" smtClean="0">
                <a:latin typeface="Segoe Print" pitchFamily="2" charset="0"/>
              </a:rPr>
              <a:t>	</a:t>
            </a:r>
            <a:r>
              <a:rPr lang="it-IT" sz="2800" smtClean="0">
                <a:latin typeface="Segoe Print" pitchFamily="2" charset="0"/>
              </a:rPr>
              <a:t>	</a:t>
            </a:r>
          </a:p>
          <a:p>
            <a:pPr>
              <a:lnSpc>
                <a:spcPct val="80000"/>
              </a:lnSpc>
              <a:buClr>
                <a:srgbClr val="FF3300"/>
              </a:buClr>
              <a:buSzPct val="115000"/>
              <a:buFont typeface="Wingdings" pitchFamily="2" charset="2"/>
              <a:buNone/>
              <a:defRPr/>
            </a:pPr>
            <a:r>
              <a:rPr lang="it-IT" sz="2800" b="1" u="sng" smtClean="0">
                <a:solidFill>
                  <a:srgbClr val="0066FF"/>
                </a:solidFill>
                <a:latin typeface="Segoe Print" pitchFamily="2" charset="0"/>
              </a:rPr>
              <a:t>Patologie non tumorali</a:t>
            </a:r>
            <a:r>
              <a:rPr lang="it-IT" sz="2800" smtClean="0">
                <a:latin typeface="Segoe Print" pitchFamily="2" charset="0"/>
              </a:rPr>
              <a:t>	</a:t>
            </a:r>
          </a:p>
          <a:p>
            <a:pPr lvl="1">
              <a:lnSpc>
                <a:spcPct val="80000"/>
              </a:lnSpc>
              <a:buClr>
                <a:schemeClr val="tx1"/>
              </a:buClr>
              <a:buSzPct val="115000"/>
              <a:buFontTx/>
              <a:buChar char="•"/>
              <a:defRPr/>
            </a:pPr>
            <a:r>
              <a:rPr lang="it-IT" sz="1900" smtClean="0">
                <a:latin typeface="Segoe Print" pitchFamily="2" charset="0"/>
              </a:rPr>
              <a:t>Endometriosi/infiammazioni pelviche </a:t>
            </a:r>
            <a:r>
              <a:rPr lang="it-IT" sz="1900" b="1" smtClean="0">
                <a:solidFill>
                  <a:srgbClr val="0066FF"/>
                </a:solidFill>
                <a:latin typeface="Segoe Print" pitchFamily="2" charset="0"/>
              </a:rPr>
              <a:t>CA125</a:t>
            </a:r>
            <a:r>
              <a:rPr lang="it-IT" sz="1900" smtClean="0">
                <a:latin typeface="Segoe Print" pitchFamily="2" charset="0"/>
              </a:rPr>
              <a:t>, </a:t>
            </a:r>
          </a:p>
          <a:p>
            <a:pPr lvl="1">
              <a:lnSpc>
                <a:spcPct val="80000"/>
              </a:lnSpc>
              <a:buClr>
                <a:schemeClr val="tx1"/>
              </a:buClr>
              <a:buSzPct val="115000"/>
              <a:buFontTx/>
              <a:buChar char="•"/>
              <a:defRPr/>
            </a:pPr>
            <a:r>
              <a:rPr lang="it-IT" sz="1900" smtClean="0">
                <a:latin typeface="Segoe Print" pitchFamily="2" charset="0"/>
              </a:rPr>
              <a:t>Broncopneumopatie croniche,</a:t>
            </a:r>
            <a:r>
              <a:rPr lang="it-IT" sz="1900" b="1" smtClean="0">
                <a:solidFill>
                  <a:srgbClr val="0066FF"/>
                </a:solidFill>
                <a:latin typeface="Segoe Print" pitchFamily="2" charset="0"/>
              </a:rPr>
              <a:t> CEA</a:t>
            </a:r>
            <a:r>
              <a:rPr lang="it-IT" sz="1900" smtClean="0">
                <a:solidFill>
                  <a:srgbClr val="FF0000"/>
                </a:solidFill>
                <a:latin typeface="Segoe Print" pitchFamily="2" charset="0"/>
              </a:rPr>
              <a:t> </a:t>
            </a:r>
            <a:r>
              <a:rPr lang="it-IT" sz="1900" smtClean="0">
                <a:latin typeface="Segoe Print" pitchFamily="2" charset="0"/>
              </a:rPr>
              <a:t>e</a:t>
            </a:r>
            <a:r>
              <a:rPr lang="it-IT" sz="1900" smtClean="0">
                <a:solidFill>
                  <a:srgbClr val="FF0000"/>
                </a:solidFill>
                <a:latin typeface="Segoe Print" pitchFamily="2" charset="0"/>
              </a:rPr>
              <a:t> </a:t>
            </a:r>
            <a:r>
              <a:rPr lang="it-IT" sz="1900" b="1" smtClean="0">
                <a:solidFill>
                  <a:srgbClr val="0066FF"/>
                </a:solidFill>
                <a:latin typeface="Segoe Print" pitchFamily="2" charset="0"/>
              </a:rPr>
              <a:t>CA19.9</a:t>
            </a:r>
            <a:r>
              <a:rPr lang="it-IT" sz="1900" smtClean="0">
                <a:latin typeface="Segoe Print" pitchFamily="2" charset="0"/>
              </a:rPr>
              <a:t>; </a:t>
            </a:r>
          </a:p>
          <a:p>
            <a:pPr lvl="1">
              <a:lnSpc>
                <a:spcPct val="80000"/>
              </a:lnSpc>
              <a:buClr>
                <a:schemeClr val="tx1"/>
              </a:buClr>
              <a:buSzPct val="115000"/>
              <a:buFontTx/>
              <a:buChar char="•"/>
              <a:defRPr/>
            </a:pPr>
            <a:r>
              <a:rPr lang="it-IT" sz="1900" smtClean="0">
                <a:latin typeface="Segoe Print" pitchFamily="2" charset="0"/>
              </a:rPr>
              <a:t>Ascite </a:t>
            </a:r>
            <a:r>
              <a:rPr lang="it-IT" sz="1900" b="1" smtClean="0">
                <a:solidFill>
                  <a:srgbClr val="0066FF"/>
                </a:solidFill>
                <a:latin typeface="Segoe Print" pitchFamily="2" charset="0"/>
              </a:rPr>
              <a:t>CA125</a:t>
            </a:r>
          </a:p>
          <a:p>
            <a:pPr lvl="1">
              <a:lnSpc>
                <a:spcPct val="80000"/>
              </a:lnSpc>
              <a:buClr>
                <a:schemeClr val="tx1"/>
              </a:buClr>
              <a:buSzPct val="115000"/>
              <a:buFontTx/>
              <a:buChar char="•"/>
              <a:defRPr/>
            </a:pPr>
            <a:r>
              <a:rPr lang="it-IT" sz="1900" smtClean="0">
                <a:latin typeface="Segoe Print" pitchFamily="2" charset="0"/>
              </a:rPr>
              <a:t>Colite</a:t>
            </a:r>
            <a:r>
              <a:rPr lang="it-IT" sz="1900" smtClean="0">
                <a:solidFill>
                  <a:srgbClr val="FF3300"/>
                </a:solidFill>
                <a:effectLst>
                  <a:outerShdw blurRad="38100" dist="38100" dir="2700000" algn="tl">
                    <a:srgbClr val="000000"/>
                  </a:outerShdw>
                </a:effectLst>
                <a:latin typeface="Segoe Print" pitchFamily="2" charset="0"/>
              </a:rPr>
              <a:t> </a:t>
            </a:r>
            <a:r>
              <a:rPr lang="it-IT" sz="1900" b="1" smtClean="0">
                <a:solidFill>
                  <a:srgbClr val="0066FF"/>
                </a:solidFill>
                <a:latin typeface="Segoe Print" pitchFamily="2" charset="0"/>
              </a:rPr>
              <a:t>CA-125, CA-15.3, CEA</a:t>
            </a:r>
          </a:p>
          <a:p>
            <a:pPr lvl="1">
              <a:lnSpc>
                <a:spcPct val="80000"/>
              </a:lnSpc>
              <a:buClr>
                <a:schemeClr val="tx1"/>
              </a:buClr>
              <a:buSzPct val="115000"/>
              <a:buFontTx/>
              <a:buChar char="•"/>
              <a:defRPr/>
            </a:pPr>
            <a:r>
              <a:rPr lang="it-IT" sz="1900" smtClean="0">
                <a:latin typeface="Segoe Print" pitchFamily="2" charset="0"/>
              </a:rPr>
              <a:t>Diverticolite</a:t>
            </a:r>
            <a:r>
              <a:rPr lang="it-IT" sz="1900" smtClean="0">
                <a:solidFill>
                  <a:srgbClr val="FF3300"/>
                </a:solidFill>
                <a:effectLst>
                  <a:outerShdw blurRad="38100" dist="38100" dir="2700000" algn="tl">
                    <a:srgbClr val="000000"/>
                  </a:outerShdw>
                </a:effectLst>
                <a:latin typeface="Segoe Print" pitchFamily="2" charset="0"/>
              </a:rPr>
              <a:t> </a:t>
            </a:r>
            <a:r>
              <a:rPr lang="it-IT" sz="1900" b="1" smtClean="0">
                <a:solidFill>
                  <a:srgbClr val="0066FF"/>
                </a:solidFill>
                <a:latin typeface="Segoe Print" pitchFamily="2" charset="0"/>
              </a:rPr>
              <a:t>CA-125, CEA</a:t>
            </a:r>
          </a:p>
          <a:p>
            <a:pPr lvl="1">
              <a:lnSpc>
                <a:spcPct val="80000"/>
              </a:lnSpc>
              <a:buClr>
                <a:schemeClr val="tx1"/>
              </a:buClr>
              <a:buSzPct val="115000"/>
              <a:buFontTx/>
              <a:buChar char="•"/>
              <a:defRPr/>
            </a:pPr>
            <a:r>
              <a:rPr lang="it-IT" sz="1900" smtClean="0">
                <a:latin typeface="Segoe Print" pitchFamily="2" charset="0"/>
              </a:rPr>
              <a:t>Ipertrofia prostatica </a:t>
            </a:r>
            <a:r>
              <a:rPr lang="it-IT" sz="1900" b="1" smtClean="0">
                <a:solidFill>
                  <a:srgbClr val="0066FF"/>
                </a:solidFill>
                <a:latin typeface="Segoe Print" pitchFamily="2" charset="0"/>
              </a:rPr>
              <a:t>PSA</a:t>
            </a:r>
          </a:p>
          <a:p>
            <a:pPr lvl="1">
              <a:lnSpc>
                <a:spcPct val="80000"/>
              </a:lnSpc>
              <a:buClr>
                <a:schemeClr val="tx1"/>
              </a:buClr>
              <a:buSzPct val="115000"/>
              <a:buFontTx/>
              <a:buChar char="•"/>
              <a:defRPr/>
            </a:pPr>
            <a:r>
              <a:rPr lang="it-IT" sz="1900" smtClean="0">
                <a:latin typeface="Segoe Print" pitchFamily="2" charset="0"/>
              </a:rPr>
              <a:t>Diabete </a:t>
            </a:r>
            <a:r>
              <a:rPr lang="it-IT" sz="1900" b="1" smtClean="0">
                <a:solidFill>
                  <a:srgbClr val="0066FF"/>
                </a:solidFill>
                <a:latin typeface="Segoe Print" pitchFamily="2" charset="0"/>
              </a:rPr>
              <a:t>CA19.9</a:t>
            </a:r>
          </a:p>
          <a:p>
            <a:pPr>
              <a:lnSpc>
                <a:spcPct val="80000"/>
              </a:lnSpc>
              <a:buClr>
                <a:srgbClr val="FF3300"/>
              </a:buClr>
              <a:buSzPct val="115000"/>
              <a:buFont typeface="Arial" charset="0"/>
              <a:buNone/>
              <a:defRPr/>
            </a:pPr>
            <a:r>
              <a:rPr lang="it-IT" sz="2800" smtClean="0">
                <a:latin typeface="Segoe Print" pitchFamily="2" charset="0"/>
              </a:rPr>
              <a:t>		</a:t>
            </a:r>
          </a:p>
          <a:p>
            <a:pPr>
              <a:lnSpc>
                <a:spcPct val="80000"/>
              </a:lnSpc>
              <a:buClr>
                <a:srgbClr val="FF3300"/>
              </a:buClr>
              <a:buSzPct val="115000"/>
              <a:buFont typeface="Wingdings" pitchFamily="2" charset="2"/>
              <a:buNone/>
              <a:defRPr/>
            </a:pPr>
            <a:r>
              <a:rPr lang="it-IT" sz="2800" b="1" u="sng" smtClean="0">
                <a:solidFill>
                  <a:srgbClr val="0066FF"/>
                </a:solidFill>
                <a:latin typeface="Segoe Print" pitchFamily="2" charset="0"/>
              </a:rPr>
              <a:t>Manovre diagnostiche</a:t>
            </a:r>
          </a:p>
          <a:p>
            <a:pPr lvl="1">
              <a:lnSpc>
                <a:spcPct val="80000"/>
              </a:lnSpc>
              <a:buClr>
                <a:schemeClr val="tx1"/>
              </a:buClr>
              <a:buSzPct val="115000"/>
              <a:buFontTx/>
              <a:buChar char="•"/>
              <a:defRPr/>
            </a:pPr>
            <a:r>
              <a:rPr lang="it-IT" sz="1900" smtClean="0">
                <a:latin typeface="Segoe Print" pitchFamily="2" charset="0"/>
              </a:rPr>
              <a:t> DRE/TRUS  </a:t>
            </a:r>
            <a:r>
              <a:rPr lang="it-IT" sz="1900" b="1" smtClean="0">
                <a:solidFill>
                  <a:srgbClr val="0066FF"/>
                </a:solidFill>
                <a:latin typeface="Segoe Print" pitchFamily="2" charset="0"/>
              </a:rPr>
              <a:t>PSA</a:t>
            </a:r>
            <a:r>
              <a:rPr lang="it-IT" sz="1500" b="1" smtClean="0">
                <a:latin typeface="Segoe Print" pitchFamily="2" charset="0"/>
              </a:rPr>
              <a:t>	</a:t>
            </a:r>
          </a:p>
          <a:p>
            <a:pPr lvl="1">
              <a:lnSpc>
                <a:spcPct val="80000"/>
              </a:lnSpc>
              <a:buClr>
                <a:srgbClr val="FF3300"/>
              </a:buClr>
              <a:buSzPct val="115000"/>
              <a:buFont typeface="Arial" charset="0"/>
              <a:buNone/>
              <a:defRPr/>
            </a:pPr>
            <a:r>
              <a:rPr lang="it-IT" sz="1500" smtClean="0">
                <a:solidFill>
                  <a:srgbClr val="FF0000"/>
                </a:solidFill>
                <a:latin typeface="Segoe Print" pitchFamily="2" charset="0"/>
              </a:rPr>
              <a:t> 	</a:t>
            </a:r>
            <a:r>
              <a:rPr lang="it-IT" sz="1500" smtClean="0">
                <a:latin typeface="Segoe Print" pitchFamily="2"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3"/>
          <p:cNvSpPr>
            <a:spLocks noGrp="1" noChangeArrowheads="1"/>
          </p:cNvSpPr>
          <p:nvPr>
            <p:ph type="body" sz="half" idx="4294967295"/>
          </p:nvPr>
        </p:nvSpPr>
        <p:spPr>
          <a:xfrm>
            <a:off x="179388" y="2133600"/>
            <a:ext cx="8747125" cy="4464050"/>
          </a:xfrm>
        </p:spPr>
        <p:txBody>
          <a:bodyPr/>
          <a:lstStyle/>
          <a:p>
            <a:pPr>
              <a:lnSpc>
                <a:spcPct val="80000"/>
              </a:lnSpc>
              <a:buClr>
                <a:srgbClr val="FF3300"/>
              </a:buClr>
              <a:buFont typeface="Wingdings" pitchFamily="2" charset="2"/>
              <a:buNone/>
            </a:pPr>
            <a:r>
              <a:rPr lang="it-IT" b="1" smtClean="0">
                <a:latin typeface="Comic Sans MS" pitchFamily="66" charset="0"/>
              </a:rPr>
              <a:t>  </a:t>
            </a:r>
            <a:r>
              <a:rPr lang="it-IT" b="1" smtClean="0">
                <a:latin typeface="Segoe Print" pitchFamily="2" charset="0"/>
              </a:rPr>
              <a:t>Neoplasia si/no?</a:t>
            </a:r>
          </a:p>
          <a:p>
            <a:pPr lvl="1">
              <a:lnSpc>
                <a:spcPct val="80000"/>
              </a:lnSpc>
              <a:buFontTx/>
              <a:buChar char="•"/>
            </a:pPr>
            <a:r>
              <a:rPr lang="en-US" sz="1900" b="1" u="sng" smtClean="0">
                <a:solidFill>
                  <a:srgbClr val="0066FF"/>
                </a:solidFill>
                <a:latin typeface="Segoe Print" pitchFamily="2" charset="0"/>
              </a:rPr>
              <a:t>SCREENING</a:t>
            </a:r>
            <a:r>
              <a:rPr lang="en-US" sz="1900" smtClean="0">
                <a:latin typeface="Segoe Print" pitchFamily="2" charset="0"/>
              </a:rPr>
              <a:t>:  rivelazione della presenza del tumore </a:t>
            </a:r>
          </a:p>
          <a:p>
            <a:pPr lvl="2">
              <a:lnSpc>
                <a:spcPct val="80000"/>
              </a:lnSpc>
            </a:pPr>
            <a:r>
              <a:rPr lang="en-US" sz="1800" smtClean="0">
                <a:latin typeface="Segoe Print" pitchFamily="2" charset="0"/>
              </a:rPr>
              <a:t>in una popolazione non selezionata</a:t>
            </a:r>
          </a:p>
          <a:p>
            <a:pPr lvl="2">
              <a:lnSpc>
                <a:spcPct val="80000"/>
              </a:lnSpc>
            </a:pPr>
            <a:r>
              <a:rPr lang="en-US" sz="1800" smtClean="0">
                <a:latin typeface="Segoe Print" pitchFamily="2" charset="0"/>
              </a:rPr>
              <a:t>in gruppi ad alto rischio</a:t>
            </a:r>
            <a:endParaRPr lang="it-IT" sz="1800" smtClean="0">
              <a:latin typeface="Segoe Print" pitchFamily="2" charset="0"/>
            </a:endParaRPr>
          </a:p>
          <a:p>
            <a:pPr>
              <a:lnSpc>
                <a:spcPct val="80000"/>
              </a:lnSpc>
              <a:buClr>
                <a:srgbClr val="FF3300"/>
              </a:buClr>
              <a:buFont typeface="Wingdings" pitchFamily="2" charset="2"/>
              <a:buChar char="ü"/>
            </a:pPr>
            <a:endParaRPr lang="it-IT" sz="2000" smtClean="0">
              <a:latin typeface="Segoe Print" pitchFamily="2" charset="0"/>
            </a:endParaRPr>
          </a:p>
          <a:p>
            <a:pPr>
              <a:lnSpc>
                <a:spcPct val="80000"/>
              </a:lnSpc>
              <a:buClr>
                <a:srgbClr val="FF3300"/>
              </a:buClr>
              <a:buFont typeface="Wingdings" pitchFamily="2" charset="2"/>
              <a:buNone/>
            </a:pPr>
            <a:r>
              <a:rPr lang="it-IT" sz="2000" smtClean="0">
                <a:latin typeface="Segoe Print" pitchFamily="2" charset="0"/>
              </a:rPr>
              <a:t>    </a:t>
            </a:r>
            <a:r>
              <a:rPr lang="it-IT" sz="2800" b="1" smtClean="0">
                <a:latin typeface="Segoe Print" pitchFamily="2" charset="0"/>
              </a:rPr>
              <a:t>Se si, in quale organo/tessuto?</a:t>
            </a:r>
          </a:p>
          <a:p>
            <a:pPr lvl="1">
              <a:lnSpc>
                <a:spcPct val="80000"/>
              </a:lnSpc>
              <a:buClr>
                <a:srgbClr val="0066FF"/>
              </a:buClr>
              <a:buFontTx/>
              <a:buChar char="•"/>
            </a:pPr>
            <a:r>
              <a:rPr lang="en-US" sz="1900" b="1" u="sng" smtClean="0">
                <a:solidFill>
                  <a:srgbClr val="0066FF"/>
                </a:solidFill>
                <a:latin typeface="Segoe Print" pitchFamily="2" charset="0"/>
              </a:rPr>
              <a:t>DIAGNOSI DI TUMORE PRIMITIVO</a:t>
            </a:r>
            <a:r>
              <a:rPr lang="en-US" sz="1900" smtClean="0">
                <a:latin typeface="Segoe Print" pitchFamily="2" charset="0"/>
              </a:rPr>
              <a:t>: diagnosi differenziale tumore/malattia benigna in pazienti con segni/sintomi</a:t>
            </a:r>
            <a:endParaRPr lang="it-IT" sz="1900" smtClean="0">
              <a:latin typeface="Segoe Print" pitchFamily="2" charset="0"/>
            </a:endParaRPr>
          </a:p>
          <a:p>
            <a:pPr>
              <a:lnSpc>
                <a:spcPct val="80000"/>
              </a:lnSpc>
              <a:buClr>
                <a:srgbClr val="FF3300"/>
              </a:buClr>
              <a:buFont typeface="Wingdings" pitchFamily="2" charset="2"/>
              <a:buChar char="ü"/>
            </a:pPr>
            <a:endParaRPr lang="it-IT" sz="2000" smtClean="0">
              <a:latin typeface="Segoe Print" pitchFamily="2" charset="0"/>
            </a:endParaRPr>
          </a:p>
          <a:p>
            <a:pPr>
              <a:lnSpc>
                <a:spcPct val="80000"/>
              </a:lnSpc>
              <a:buClr>
                <a:srgbClr val="FF3300"/>
              </a:buClr>
              <a:buFont typeface="Wingdings" pitchFamily="2" charset="2"/>
              <a:buNone/>
            </a:pPr>
            <a:r>
              <a:rPr lang="it-IT" sz="2800" b="1" smtClean="0">
                <a:latin typeface="Segoe Print" pitchFamily="2" charset="0"/>
              </a:rPr>
              <a:t>  Malattia localizzata/disseminata?</a:t>
            </a:r>
          </a:p>
          <a:p>
            <a:pPr lvl="1">
              <a:lnSpc>
                <a:spcPct val="80000"/>
              </a:lnSpc>
              <a:buClr>
                <a:srgbClr val="0066FF"/>
              </a:buClr>
              <a:buFontTx/>
              <a:buChar char="•"/>
            </a:pPr>
            <a:r>
              <a:rPr lang="en-US" sz="1900" b="1" u="sng" smtClean="0">
                <a:solidFill>
                  <a:srgbClr val="0066FF"/>
                </a:solidFill>
                <a:latin typeface="Segoe Print" pitchFamily="2" charset="0"/>
              </a:rPr>
              <a:t>STADIAZIONE</a:t>
            </a:r>
            <a:r>
              <a:rPr lang="en-US" sz="1900" smtClean="0">
                <a:solidFill>
                  <a:srgbClr val="FF0000"/>
                </a:solidFill>
                <a:latin typeface="Segoe Print" pitchFamily="2" charset="0"/>
              </a:rPr>
              <a:t>:</a:t>
            </a:r>
            <a:r>
              <a:rPr lang="en-US" sz="1900" b="1" smtClean="0">
                <a:solidFill>
                  <a:srgbClr val="FF0000"/>
                </a:solidFill>
                <a:latin typeface="Segoe Print" pitchFamily="2" charset="0"/>
              </a:rPr>
              <a:t> </a:t>
            </a:r>
            <a:r>
              <a:rPr lang="en-US" sz="1900" smtClean="0">
                <a:latin typeface="Segoe Print" pitchFamily="2" charset="0"/>
              </a:rPr>
              <a:t>estensione/dimensioni (stadiazione);</a:t>
            </a:r>
            <a:r>
              <a:rPr lang="en-US" sz="1900" b="1" smtClean="0">
                <a:latin typeface="Segoe Print" pitchFamily="2" charset="0"/>
              </a:rPr>
              <a:t> </a:t>
            </a:r>
            <a:r>
              <a:rPr lang="en-US" sz="1900" b="1" smtClean="0">
                <a:solidFill>
                  <a:srgbClr val="FF0000"/>
                </a:solidFill>
                <a:latin typeface="Segoe Print" pitchFamily="2" charset="0"/>
              </a:rPr>
              <a:t> </a:t>
            </a:r>
            <a:endParaRPr lang="it-IT" sz="1900" smtClean="0">
              <a:latin typeface="Segoe Print" pitchFamily="2" charset="0"/>
            </a:endParaRPr>
          </a:p>
          <a:p>
            <a:pPr lvl="1">
              <a:lnSpc>
                <a:spcPct val="80000"/>
              </a:lnSpc>
              <a:buClr>
                <a:srgbClr val="0066FF"/>
              </a:buClr>
              <a:buFontTx/>
              <a:buChar char="•"/>
            </a:pPr>
            <a:r>
              <a:rPr lang="en-US" sz="1900" b="1" u="sng" smtClean="0">
                <a:solidFill>
                  <a:srgbClr val="0066FF"/>
                </a:solidFill>
                <a:latin typeface="Segoe Print" pitchFamily="2" charset="0"/>
              </a:rPr>
              <a:t>IDENTIFICAZIONE DI SEDE PRIMITIVA</a:t>
            </a:r>
            <a:r>
              <a:rPr lang="en-US" sz="1900" smtClean="0">
                <a:latin typeface="Segoe Print" pitchFamily="2" charset="0"/>
              </a:rPr>
              <a:t>: in presenza di metastasi di origine ignota</a:t>
            </a:r>
            <a:endParaRPr lang="it-IT" sz="1900" smtClean="0">
              <a:latin typeface="Segoe Print" pitchFamily="2" charset="0"/>
            </a:endParaRPr>
          </a:p>
          <a:p>
            <a:pPr>
              <a:lnSpc>
                <a:spcPct val="80000"/>
              </a:lnSpc>
              <a:buClr>
                <a:srgbClr val="FF3300"/>
              </a:buClr>
              <a:buFont typeface="Wingdings" pitchFamily="2" charset="2"/>
              <a:buChar char="ü"/>
            </a:pPr>
            <a:endParaRPr lang="it-IT" sz="1800" smtClean="0">
              <a:latin typeface="Segoe Print" pitchFamily="2" charset="0"/>
            </a:endParaRPr>
          </a:p>
          <a:p>
            <a:pPr lvl="1">
              <a:lnSpc>
                <a:spcPct val="80000"/>
              </a:lnSpc>
              <a:buClr>
                <a:srgbClr val="FF3300"/>
              </a:buClr>
              <a:buFont typeface="Wingdings" pitchFamily="2" charset="2"/>
              <a:buChar char="ü"/>
            </a:pPr>
            <a:endParaRPr lang="it-IT" sz="1900" smtClean="0">
              <a:latin typeface="Segoe Print" pitchFamily="2" charset="0"/>
            </a:endParaRPr>
          </a:p>
        </p:txBody>
      </p:sp>
      <p:sp>
        <p:nvSpPr>
          <p:cNvPr id="121858" name="Rectangle 2"/>
          <p:cNvSpPr txBox="1">
            <a:spLocks noChangeArrowheads="1"/>
          </p:cNvSpPr>
          <p:nvPr/>
        </p:nvSpPr>
        <p:spPr bwMode="auto">
          <a:xfrm>
            <a:off x="827088" y="620713"/>
            <a:ext cx="7343775" cy="720725"/>
          </a:xfrm>
          <a:prstGeom prst="rect">
            <a:avLst/>
          </a:prstGeom>
          <a:noFill/>
          <a:ln w="9525">
            <a:noFill/>
            <a:miter lim="800000"/>
            <a:headEnd/>
            <a:tailEnd/>
          </a:ln>
        </p:spPr>
        <p:txBody>
          <a:bodyPr anchor="ctr"/>
          <a:lstStyle/>
          <a:p>
            <a:pPr algn="ctr" eaLnBrk="0" fontAlgn="base" hangingPunct="0">
              <a:spcBef>
                <a:spcPct val="0"/>
              </a:spcBef>
              <a:spcAft>
                <a:spcPct val="0"/>
              </a:spcAft>
            </a:pPr>
            <a:r>
              <a:rPr lang="it-IT" sz="4800" b="1" smtClean="0">
                <a:solidFill>
                  <a:srgbClr val="FF0000"/>
                </a:solidFill>
                <a:latin typeface="Segoe Print" pitchFamily="2" charset="0"/>
                <a:cs typeface="Arial" pitchFamily="34" charset="0"/>
              </a:rPr>
              <a:t>QUESITI CLINICI</a:t>
            </a:r>
            <a:endParaRPr lang="it-IT" sz="4800" smtClean="0">
              <a:solidFill>
                <a:srgbClr val="FF0000"/>
              </a:solidFill>
              <a:latin typeface="Segoe Print" pitchFamily="2"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idx="4294967295"/>
          </p:nvPr>
        </p:nvSpPr>
        <p:spPr>
          <a:xfrm>
            <a:off x="900113" y="476250"/>
            <a:ext cx="7343775" cy="936625"/>
          </a:xfrm>
        </p:spPr>
        <p:txBody>
          <a:bodyPr/>
          <a:lstStyle/>
          <a:p>
            <a:r>
              <a:rPr lang="it-IT" sz="4800" b="1" smtClean="0">
                <a:solidFill>
                  <a:srgbClr val="FF0000"/>
                </a:solidFill>
                <a:latin typeface="Segoe Print" pitchFamily="2" charset="0"/>
              </a:rPr>
              <a:t>QUESITI CLINICI</a:t>
            </a:r>
          </a:p>
        </p:txBody>
      </p:sp>
      <p:sp>
        <p:nvSpPr>
          <p:cNvPr id="55299" name="Rectangle 3"/>
          <p:cNvSpPr>
            <a:spLocks noGrp="1" noChangeArrowheads="1"/>
          </p:cNvSpPr>
          <p:nvPr>
            <p:ph type="body" sz="half" idx="4294967295"/>
          </p:nvPr>
        </p:nvSpPr>
        <p:spPr>
          <a:xfrm>
            <a:off x="217488" y="1844675"/>
            <a:ext cx="8747125" cy="4679950"/>
          </a:xfrm>
        </p:spPr>
        <p:txBody>
          <a:bodyPr/>
          <a:lstStyle/>
          <a:p>
            <a:pPr>
              <a:lnSpc>
                <a:spcPct val="80000"/>
              </a:lnSpc>
              <a:buClr>
                <a:srgbClr val="FF3300"/>
              </a:buClr>
              <a:buFont typeface="Wingdings" pitchFamily="2" charset="2"/>
              <a:buChar char="ü"/>
              <a:defRPr/>
            </a:pPr>
            <a:endParaRPr lang="it-IT" sz="1400" smtClean="0">
              <a:latin typeface="Comic Sans MS" pitchFamily="66" charset="0"/>
            </a:endParaRPr>
          </a:p>
          <a:p>
            <a:pPr>
              <a:lnSpc>
                <a:spcPct val="80000"/>
              </a:lnSpc>
              <a:buClr>
                <a:srgbClr val="FF3300"/>
              </a:buClr>
              <a:buFont typeface="Wingdings" pitchFamily="2" charset="2"/>
              <a:buNone/>
              <a:defRPr/>
            </a:pPr>
            <a:r>
              <a:rPr lang="it-IT" sz="1600" smtClean="0">
                <a:latin typeface="Comic Sans MS" pitchFamily="66" charset="0"/>
              </a:rPr>
              <a:t>    </a:t>
            </a:r>
            <a:r>
              <a:rPr lang="it-IT" sz="2800" b="1" smtClean="0">
                <a:latin typeface="Segoe Print" pitchFamily="2" charset="0"/>
              </a:rPr>
              <a:t>Responsività  alla terapia?</a:t>
            </a:r>
          </a:p>
          <a:p>
            <a:pPr>
              <a:lnSpc>
                <a:spcPct val="80000"/>
              </a:lnSpc>
              <a:buClr>
                <a:srgbClr val="FF3300"/>
              </a:buClr>
              <a:buFont typeface="Wingdings" pitchFamily="2" charset="2"/>
              <a:buNone/>
              <a:defRPr/>
            </a:pPr>
            <a:endParaRPr lang="it-IT" sz="2800" b="1" smtClean="0">
              <a:latin typeface="Segoe Print" pitchFamily="2" charset="0"/>
            </a:endParaRPr>
          </a:p>
          <a:p>
            <a:pPr lvl="1">
              <a:lnSpc>
                <a:spcPct val="80000"/>
              </a:lnSpc>
              <a:buClr>
                <a:srgbClr val="0066FF"/>
              </a:buClr>
              <a:buFontTx/>
              <a:buChar char="•"/>
              <a:defRPr/>
            </a:pPr>
            <a:r>
              <a:rPr lang="en-US" sz="1900" b="1" u="sng" smtClean="0">
                <a:solidFill>
                  <a:srgbClr val="0066FF"/>
                </a:solidFill>
                <a:latin typeface="Segoe Print" pitchFamily="2" charset="0"/>
              </a:rPr>
              <a:t>BILANCIO DI NEOPLASIA NOTA</a:t>
            </a:r>
            <a:r>
              <a:rPr lang="en-US" sz="1900" smtClean="0">
                <a:latin typeface="Segoe Print" pitchFamily="2" charset="0"/>
              </a:rPr>
              <a:t>: </a:t>
            </a:r>
          </a:p>
          <a:p>
            <a:pPr lvl="2">
              <a:lnSpc>
                <a:spcPct val="80000"/>
              </a:lnSpc>
              <a:buFont typeface="Arial" charset="0"/>
              <a:buChar char="•"/>
              <a:defRPr/>
            </a:pPr>
            <a:r>
              <a:rPr lang="en-US" sz="1800" smtClean="0">
                <a:latin typeface="Segoe Print" pitchFamily="2" charset="0"/>
              </a:rPr>
              <a:t>prognosi </a:t>
            </a:r>
          </a:p>
          <a:p>
            <a:pPr lvl="2">
              <a:lnSpc>
                <a:spcPct val="80000"/>
              </a:lnSpc>
              <a:buFont typeface="Arial" charset="0"/>
              <a:buChar char="•"/>
              <a:defRPr/>
            </a:pPr>
            <a:r>
              <a:rPr lang="en-US" sz="1800" smtClean="0">
                <a:latin typeface="Segoe Print" pitchFamily="2" charset="0"/>
              </a:rPr>
              <a:t>valori basali prima della terapia</a:t>
            </a:r>
            <a:endParaRPr lang="it-IT" sz="1800" smtClean="0">
              <a:latin typeface="Segoe Print" pitchFamily="2" charset="0"/>
            </a:endParaRPr>
          </a:p>
          <a:p>
            <a:pPr>
              <a:lnSpc>
                <a:spcPct val="80000"/>
              </a:lnSpc>
              <a:buClr>
                <a:srgbClr val="FF3300"/>
              </a:buClr>
              <a:buFont typeface="Wingdings" pitchFamily="2" charset="2"/>
              <a:buChar char="ü"/>
              <a:defRPr/>
            </a:pPr>
            <a:endParaRPr lang="it-IT" sz="2000" smtClean="0">
              <a:latin typeface="Segoe Print" pitchFamily="2" charset="0"/>
            </a:endParaRPr>
          </a:p>
          <a:p>
            <a:pPr>
              <a:lnSpc>
                <a:spcPct val="80000"/>
              </a:lnSpc>
              <a:buClr>
                <a:srgbClr val="FF3300"/>
              </a:buClr>
              <a:buFont typeface="Wingdings" pitchFamily="2" charset="2"/>
              <a:buNone/>
              <a:defRPr/>
            </a:pPr>
            <a:r>
              <a:rPr lang="it-IT" sz="2800" b="1" smtClean="0">
                <a:latin typeface="Segoe Print" pitchFamily="2" charset="0"/>
              </a:rPr>
              <a:t>  Eventuali recidive potranno essere individuate e trattate precocemente?</a:t>
            </a:r>
          </a:p>
          <a:p>
            <a:pPr>
              <a:lnSpc>
                <a:spcPct val="80000"/>
              </a:lnSpc>
              <a:buClr>
                <a:srgbClr val="FF3300"/>
              </a:buClr>
              <a:buFont typeface="Wingdings" pitchFamily="2" charset="2"/>
              <a:buNone/>
              <a:defRPr/>
            </a:pPr>
            <a:endParaRPr lang="it-IT" sz="2800" b="1" smtClean="0">
              <a:latin typeface="Segoe Print" pitchFamily="2" charset="0"/>
            </a:endParaRPr>
          </a:p>
          <a:p>
            <a:pPr lvl="1">
              <a:lnSpc>
                <a:spcPct val="80000"/>
              </a:lnSpc>
              <a:buClr>
                <a:srgbClr val="0066FF"/>
              </a:buClr>
              <a:buFontTx/>
              <a:buChar char="•"/>
              <a:defRPr/>
            </a:pPr>
            <a:r>
              <a:rPr lang="en-US" sz="1900" b="1" u="sng" smtClean="0">
                <a:solidFill>
                  <a:srgbClr val="0066FF"/>
                </a:solidFill>
                <a:latin typeface="Segoe Print" pitchFamily="2" charset="0"/>
              </a:rPr>
              <a:t>MONITORAGGIO MALATTIA</a:t>
            </a:r>
            <a:r>
              <a:rPr lang="en-US" sz="1900" smtClean="0">
                <a:latin typeface="Segoe Print" pitchFamily="2" charset="0"/>
              </a:rPr>
              <a:t>: </a:t>
            </a:r>
          </a:p>
          <a:p>
            <a:pPr lvl="2">
              <a:lnSpc>
                <a:spcPct val="80000"/>
              </a:lnSpc>
              <a:buFont typeface="Arial" charset="0"/>
              <a:buChar char="•"/>
              <a:defRPr/>
            </a:pPr>
            <a:r>
              <a:rPr lang="en-US" sz="1800" smtClean="0">
                <a:latin typeface="Segoe Print" pitchFamily="2" charset="0"/>
              </a:rPr>
              <a:t>valutazione della risposta alla terapia; </a:t>
            </a:r>
          </a:p>
          <a:p>
            <a:pPr lvl="2">
              <a:lnSpc>
                <a:spcPct val="80000"/>
              </a:lnSpc>
              <a:buFont typeface="Arial" charset="0"/>
              <a:buChar char="•"/>
              <a:defRPr/>
            </a:pPr>
            <a:r>
              <a:rPr lang="en-US" sz="1800" smtClean="0">
                <a:latin typeface="Segoe Print" pitchFamily="2" charset="0"/>
              </a:rPr>
              <a:t>radicalità di asportazione chirurgica;</a:t>
            </a:r>
          </a:p>
          <a:p>
            <a:pPr lvl="2">
              <a:lnSpc>
                <a:spcPct val="80000"/>
              </a:lnSpc>
              <a:buFont typeface="Arial" charset="0"/>
              <a:buChar char="•"/>
              <a:defRPr/>
            </a:pPr>
            <a:r>
              <a:rPr lang="en-US" sz="1800" smtClean="0">
                <a:latin typeface="Segoe Print" pitchFamily="2" charset="0"/>
              </a:rPr>
              <a:t>recidive o metastas</a:t>
            </a:r>
            <a:r>
              <a:rPr lang="en-US" sz="1800" smtClean="0">
                <a:effectLst>
                  <a:outerShdw blurRad="38100" dist="38100" dir="2700000" algn="tl">
                    <a:srgbClr val="FFFFFF"/>
                  </a:outerShdw>
                </a:effectLst>
                <a:latin typeface="Segoe Print" pitchFamily="2" charset="0"/>
              </a:rPr>
              <a:t>i</a:t>
            </a:r>
            <a:endParaRPr lang="it-IT" sz="1800" smtClean="0">
              <a:latin typeface="Segoe Print" pitchFamily="2" charset="0"/>
            </a:endParaRPr>
          </a:p>
          <a:p>
            <a:pPr lvl="1">
              <a:lnSpc>
                <a:spcPct val="80000"/>
              </a:lnSpc>
              <a:buClr>
                <a:srgbClr val="FF3300"/>
              </a:buClr>
              <a:buFont typeface="Wingdings" pitchFamily="2" charset="2"/>
              <a:buChar char="ü"/>
              <a:defRPr/>
            </a:pPr>
            <a:endParaRPr lang="it-IT" sz="1500" smtClean="0">
              <a:latin typeface="Segoe Prin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24642" name="Picture 2" descr="C:\Users\lorenzo zanini\Desktop\garbellini\2014-09-19-132.jpg"/>
          <p:cNvPicPr>
            <a:picLocks noGrp="1" noChangeAspect="1" noChangeArrowheads="1"/>
          </p:cNvPicPr>
          <p:nvPr>
            <p:ph idx="1"/>
          </p:nvPr>
        </p:nvPicPr>
        <p:blipFill>
          <a:blip r:embed="rId2" cstate="print"/>
          <a:srcRect l="14125"/>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24" name="Group 48"/>
          <p:cNvGraphicFramePr>
            <a:graphicFrameLocks noGrp="1"/>
          </p:cNvGraphicFramePr>
          <p:nvPr>
            <p:ph idx="4294967295"/>
          </p:nvPr>
        </p:nvGraphicFramePr>
        <p:xfrm>
          <a:off x="280095" y="331836"/>
          <a:ext cx="8614359" cy="4727947"/>
        </p:xfrm>
        <a:graphic>
          <a:graphicData uri="http://schemas.openxmlformats.org/drawingml/2006/table">
            <a:tbl>
              <a:tblPr>
                <a:tableStyleId>{D113A9D2-9D6B-4929-AA2D-F23B5EE8CBE7}</a:tableStyleId>
              </a:tblPr>
              <a:tblGrid>
                <a:gridCol w="1970800"/>
                <a:gridCol w="4220770"/>
                <a:gridCol w="2422789"/>
              </a:tblGrid>
              <a:tr h="711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MARCATORE</a:t>
                      </a:r>
                      <a:endParaRPr kumimoji="0" lang="it-IT" sz="2000" b="1" i="0" u="none" strike="noStrike" cap="none" normalizeH="0" baseline="0" dirty="0" smtClean="0">
                        <a:ln>
                          <a:noFill/>
                        </a:ln>
                        <a:solidFill>
                          <a:srgbClr val="FF000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dirty="0" smtClean="0">
                          <a:ln>
                            <a:noFill/>
                          </a:ln>
                          <a:effectLst/>
                        </a:rPr>
                        <a:t>UTILIZZO</a:t>
                      </a:r>
                      <a:endParaRPr kumimoji="0" lang="it-IT" sz="2000" b="1" i="0" u="none" strike="noStrike" cap="none" normalizeH="0" baseline="0" dirty="0" smtClean="0">
                        <a:ln>
                          <a:noFill/>
                        </a:ln>
                        <a:solidFill>
                          <a:srgbClr val="FF000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u="none" strike="noStrike" cap="none" normalizeH="0" baseline="0" smtClean="0">
                          <a:ln>
                            <a:noFill/>
                          </a:ln>
                          <a:effectLst/>
                        </a:rPr>
                        <a:t>LINEA GUIDA</a:t>
                      </a:r>
                      <a:endParaRPr kumimoji="0" lang="it-IT" sz="2000" b="1" i="0" u="none" strike="noStrike" cap="none" normalizeH="0" baseline="0" smtClean="0">
                        <a:ln>
                          <a:noFill/>
                        </a:ln>
                        <a:solidFill>
                          <a:srgbClr val="FF000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AFP</a:t>
                      </a:r>
                      <a:endParaRPr kumimoji="0" lang="it-IT" sz="18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u="none" strike="noStrike" cap="none" normalizeH="0" baseline="0" dirty="0" smtClean="0">
                          <a:ln>
                            <a:noFill/>
                          </a:ln>
                          <a:effectLst/>
                        </a:rPr>
                        <a:t>Ca testicolo: </a:t>
                      </a:r>
                      <a:r>
                        <a:rPr kumimoji="0" lang="it-IT" sz="1800" u="none" strike="noStrike" cap="none" normalizeH="0" baseline="0" dirty="0" err="1" smtClean="0">
                          <a:ln>
                            <a:noFill/>
                          </a:ln>
                          <a:effectLst/>
                        </a:rPr>
                        <a:t>follow</a:t>
                      </a:r>
                      <a:r>
                        <a:rPr kumimoji="0" lang="it-IT" sz="1800" u="none" strike="noStrike" cap="none" normalizeH="0" baseline="0" dirty="0" smtClean="0">
                          <a:ln>
                            <a:noFill/>
                          </a:ln>
                          <a:effectLst/>
                        </a:rPr>
                        <a:t> up !</a:t>
                      </a:r>
                      <a:endParaRPr kumimoji="0" lang="it-IT" sz="18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u="none" strike="noStrike" cap="none" normalizeH="0" baseline="0" smtClean="0">
                          <a:ln>
                            <a:noFill/>
                          </a:ln>
                          <a:effectLst/>
                        </a:rPr>
                        <a:t>NCCN (2011); AIOM(2009)</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CA 125</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Ca ovaio: </a:t>
                      </a:r>
                      <a:r>
                        <a:rPr kumimoji="0" lang="it-IT" sz="1800" u="none" strike="noStrike" cap="none" normalizeH="0" baseline="0" dirty="0" err="1" smtClean="0">
                          <a:ln>
                            <a:noFill/>
                          </a:ln>
                          <a:effectLst/>
                        </a:rPr>
                        <a:t>follow</a:t>
                      </a:r>
                      <a:r>
                        <a:rPr kumimoji="0" lang="it-IT" sz="1800" u="none" strike="noStrike" cap="none" normalizeH="0" baseline="0" dirty="0" smtClean="0">
                          <a:ln>
                            <a:noFill/>
                          </a:ln>
                          <a:effectLst/>
                        </a:rPr>
                        <a:t> up !		</a:t>
                      </a:r>
                      <a:endParaRPr kumimoji="0" lang="it-IT" sz="1800" b="1"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NCCN (2012); ESMO (2010);AIOM</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5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CEA</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dirty="0" smtClean="0">
                          <a:ln>
                            <a:noFill/>
                          </a:ln>
                          <a:effectLst/>
                        </a:rPr>
                        <a:t>Ca </a:t>
                      </a:r>
                      <a:r>
                        <a:rPr kumimoji="0" lang="it-IT" sz="1800" u="none" strike="noStrike" cap="none" normalizeH="0" baseline="0" dirty="0" err="1" smtClean="0">
                          <a:ln>
                            <a:noFill/>
                          </a:ln>
                          <a:effectLst/>
                        </a:rPr>
                        <a:t>Colonretto</a:t>
                      </a:r>
                      <a:r>
                        <a:rPr kumimoji="0" lang="it-IT" sz="1800" u="none" strike="noStrike" cap="none" normalizeH="0" baseline="0" dirty="0" smtClean="0">
                          <a:ln>
                            <a:noFill/>
                          </a:ln>
                          <a:effectLst/>
                        </a:rPr>
                        <a:t>: diagnosi §, monitoraggio terapia, </a:t>
                      </a:r>
                      <a:r>
                        <a:rPr kumimoji="0" lang="it-IT" sz="1800" u="none" strike="noStrike" cap="none" normalizeH="0" baseline="0" dirty="0" err="1" smtClean="0">
                          <a:ln>
                            <a:noFill/>
                          </a:ln>
                          <a:effectLst/>
                        </a:rPr>
                        <a:t>follow</a:t>
                      </a:r>
                      <a:r>
                        <a:rPr kumimoji="0" lang="it-IT" sz="1800" u="none" strike="noStrike" cap="none" normalizeH="0" baseline="0" dirty="0" smtClean="0">
                          <a:ln>
                            <a:noFill/>
                          </a:ln>
                          <a:effectLst/>
                        </a:rPr>
                        <a:t> up</a:t>
                      </a:r>
                      <a:endParaRPr kumimoji="0" lang="it-IT" sz="18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smtClean="0">
                          <a:ln>
                            <a:noFill/>
                          </a:ln>
                          <a:effectLst/>
                        </a:rPr>
                        <a:t>ASCO (2008); NCCN (2012); AIOM</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1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PSA</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u="none" strike="noStrike" cap="none" normalizeH="0" baseline="0" smtClean="0">
                          <a:ln>
                            <a:noFill/>
                          </a:ln>
                          <a:effectLst/>
                        </a:rPr>
                        <a:t>Ca Prostata: follow up 	</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u="none" strike="noStrike" cap="none" normalizeH="0" baseline="0" smtClean="0">
                          <a:ln>
                            <a:noFill/>
                          </a:ln>
                          <a:effectLst/>
                        </a:rPr>
                        <a:t>NCCN (2012) ; ESMO (2010) ; NICE (2008)</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1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CA 19.9</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u="none" strike="noStrike" cap="none" normalizeH="0" baseline="0" smtClean="0">
                          <a:ln>
                            <a:noFill/>
                          </a:ln>
                          <a:effectLst/>
                        </a:rPr>
                        <a:t>Ca Pancreas: follow up (?) 	</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u="none" strike="noStrike" cap="none" normalizeH="0" baseline="0" smtClean="0">
                          <a:ln>
                            <a:noFill/>
                          </a:ln>
                          <a:effectLst/>
                        </a:rPr>
                        <a:t>ASCO (2006)</a:t>
                      </a:r>
                      <a:endParaRPr kumimoji="0" lang="it-IT" sz="16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1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CA 15.3</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u="none" strike="noStrike" cap="none" normalizeH="0" baseline="0" smtClean="0">
                          <a:ln>
                            <a:noFill/>
                          </a:ln>
                          <a:effectLst/>
                        </a:rPr>
                        <a:t>Ca Mammella: monitoraggio  Malattia metastatica (?)</a:t>
                      </a:r>
                      <a:endParaRPr kumimoji="0" lang="it-IT" sz="1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u="none" strike="noStrike" cap="none" normalizeH="0" baseline="0" dirty="0" smtClean="0">
                          <a:ln>
                            <a:noFill/>
                          </a:ln>
                          <a:effectLst/>
                        </a:rPr>
                        <a:t>ASCO (2007)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3906" name="Text Box 40"/>
          <p:cNvSpPr txBox="1">
            <a:spLocks noChangeArrowheads="1"/>
          </p:cNvSpPr>
          <p:nvPr/>
        </p:nvSpPr>
        <p:spPr bwMode="auto">
          <a:xfrm>
            <a:off x="0" y="5805488"/>
            <a:ext cx="9144000" cy="792162"/>
          </a:xfrm>
          <a:prstGeom prst="rect">
            <a:avLst/>
          </a:prstGeom>
          <a:noFill/>
          <a:ln w="9525">
            <a:noFill/>
            <a:miter lim="800000"/>
            <a:headEnd/>
            <a:tailEnd/>
          </a:ln>
        </p:spPr>
        <p:txBody>
          <a:bodyPr>
            <a:spAutoFit/>
          </a:bodyPr>
          <a:lstStyle/>
          <a:p>
            <a:pPr fontAlgn="base">
              <a:spcBef>
                <a:spcPct val="0"/>
              </a:spcBef>
              <a:spcAft>
                <a:spcPct val="0"/>
              </a:spcAft>
            </a:pPr>
            <a:r>
              <a:rPr lang="it-IT" sz="1400" b="1" smtClean="0">
                <a:solidFill>
                  <a:srgbClr val="FF0000"/>
                </a:solidFill>
                <a:latin typeface="Segoe Print" pitchFamily="2" charset="0"/>
                <a:cs typeface="Arial" pitchFamily="34" charset="0"/>
              </a:rPr>
              <a:t>NCCN</a:t>
            </a:r>
            <a:r>
              <a:rPr lang="it-IT" sz="1400" smtClean="0">
                <a:solidFill>
                  <a:srgbClr val="FF0000"/>
                </a:solidFill>
                <a:latin typeface="Segoe Print" pitchFamily="2" charset="0"/>
                <a:cs typeface="Arial" pitchFamily="34" charset="0"/>
              </a:rPr>
              <a:t>: </a:t>
            </a:r>
            <a:r>
              <a:rPr lang="it-IT" sz="1200" smtClean="0">
                <a:solidFill>
                  <a:srgbClr val="FF0000"/>
                </a:solidFill>
                <a:latin typeface="Segoe Print" pitchFamily="2" charset="0"/>
                <a:cs typeface="Arial" pitchFamily="34" charset="0"/>
              </a:rPr>
              <a:t>National Comprehensive Cancer Network</a:t>
            </a:r>
            <a:r>
              <a:rPr lang="it-IT" sz="1400" smtClean="0">
                <a:solidFill>
                  <a:srgbClr val="FF0000"/>
                </a:solidFill>
                <a:latin typeface="Segoe Print" pitchFamily="2" charset="0"/>
                <a:cs typeface="Arial" pitchFamily="34" charset="0"/>
              </a:rPr>
              <a:t>	</a:t>
            </a:r>
            <a:r>
              <a:rPr lang="it-IT" sz="1400" b="1" smtClean="0">
                <a:solidFill>
                  <a:srgbClr val="FF0000"/>
                </a:solidFill>
                <a:latin typeface="Segoe Print" pitchFamily="2" charset="0"/>
                <a:cs typeface="Arial" pitchFamily="34" charset="0"/>
              </a:rPr>
              <a:t>ASCO</a:t>
            </a:r>
            <a:r>
              <a:rPr lang="it-IT" sz="1400" smtClean="0">
                <a:solidFill>
                  <a:srgbClr val="FF0000"/>
                </a:solidFill>
                <a:latin typeface="Segoe Print" pitchFamily="2" charset="0"/>
                <a:cs typeface="Arial" pitchFamily="34" charset="0"/>
              </a:rPr>
              <a:t>: </a:t>
            </a:r>
            <a:r>
              <a:rPr lang="en-GB" sz="1200" smtClean="0">
                <a:solidFill>
                  <a:srgbClr val="FF0000"/>
                </a:solidFill>
                <a:latin typeface="Segoe Print" pitchFamily="2" charset="0"/>
                <a:cs typeface="Arial" pitchFamily="34" charset="0"/>
              </a:rPr>
              <a:t>American Society of Clinical Oncology</a:t>
            </a:r>
            <a:r>
              <a:rPr lang="en-GB" smtClean="0">
                <a:solidFill>
                  <a:srgbClr val="FF0000"/>
                </a:solidFill>
                <a:latin typeface="Segoe Print" pitchFamily="2" charset="0"/>
                <a:cs typeface="Arial" pitchFamily="34" charset="0"/>
              </a:rPr>
              <a:t> </a:t>
            </a:r>
            <a:endParaRPr lang="it-IT" sz="1400" smtClean="0">
              <a:solidFill>
                <a:srgbClr val="FF0000"/>
              </a:solidFill>
              <a:latin typeface="Segoe Print" pitchFamily="2" charset="0"/>
              <a:cs typeface="Arial" pitchFamily="34" charset="0"/>
            </a:endParaRPr>
          </a:p>
          <a:p>
            <a:pPr fontAlgn="base">
              <a:spcBef>
                <a:spcPct val="0"/>
              </a:spcBef>
              <a:spcAft>
                <a:spcPct val="0"/>
              </a:spcAft>
            </a:pPr>
            <a:r>
              <a:rPr lang="it-IT" sz="1400" b="1" smtClean="0">
                <a:solidFill>
                  <a:srgbClr val="FF0000"/>
                </a:solidFill>
                <a:latin typeface="Segoe Print" pitchFamily="2" charset="0"/>
                <a:cs typeface="Arial" pitchFamily="34" charset="0"/>
              </a:rPr>
              <a:t>AIOM</a:t>
            </a:r>
            <a:r>
              <a:rPr lang="it-IT" sz="1400" smtClean="0">
                <a:solidFill>
                  <a:srgbClr val="FF0000"/>
                </a:solidFill>
                <a:latin typeface="Segoe Print" pitchFamily="2" charset="0"/>
                <a:cs typeface="Arial" pitchFamily="34" charset="0"/>
              </a:rPr>
              <a:t>:  </a:t>
            </a:r>
            <a:r>
              <a:rPr lang="it-IT" sz="1200" smtClean="0">
                <a:solidFill>
                  <a:srgbClr val="FF0000"/>
                </a:solidFill>
                <a:latin typeface="Segoe Print" pitchFamily="2" charset="0"/>
                <a:cs typeface="Arial" pitchFamily="34" charset="0"/>
              </a:rPr>
              <a:t>Associazione Italiana di Oncologia Medica</a:t>
            </a:r>
            <a:r>
              <a:rPr lang="it-IT" sz="1400" smtClean="0">
                <a:solidFill>
                  <a:srgbClr val="FF0000"/>
                </a:solidFill>
                <a:latin typeface="Segoe Print" pitchFamily="2" charset="0"/>
                <a:cs typeface="Arial" pitchFamily="34" charset="0"/>
              </a:rPr>
              <a:t>	</a:t>
            </a:r>
            <a:r>
              <a:rPr lang="it-IT" sz="1400" b="1" smtClean="0">
                <a:solidFill>
                  <a:srgbClr val="FF0000"/>
                </a:solidFill>
                <a:latin typeface="Segoe Print" pitchFamily="2" charset="0"/>
                <a:cs typeface="Arial" pitchFamily="34" charset="0"/>
              </a:rPr>
              <a:t>NICE:</a:t>
            </a:r>
            <a:r>
              <a:rPr lang="it-IT" sz="1400" smtClean="0">
                <a:solidFill>
                  <a:srgbClr val="FF0000"/>
                </a:solidFill>
                <a:latin typeface="Segoe Print" pitchFamily="2" charset="0"/>
                <a:cs typeface="Arial" pitchFamily="34" charset="0"/>
              </a:rPr>
              <a:t> </a:t>
            </a:r>
            <a:r>
              <a:rPr lang="it-IT" sz="1200" smtClean="0">
                <a:solidFill>
                  <a:srgbClr val="FF0000"/>
                </a:solidFill>
                <a:latin typeface="Segoe Print" pitchFamily="2" charset="0"/>
                <a:cs typeface="Arial" pitchFamily="34" charset="0"/>
              </a:rPr>
              <a:t>National Institute for Haalth And care Excellence                                                                                                                                                                                                                                                </a:t>
            </a:r>
          </a:p>
          <a:p>
            <a:pPr fontAlgn="base">
              <a:spcBef>
                <a:spcPct val="0"/>
              </a:spcBef>
              <a:spcAft>
                <a:spcPct val="0"/>
              </a:spcAft>
            </a:pPr>
            <a:r>
              <a:rPr lang="it-IT" sz="1400" b="1" smtClean="0">
                <a:solidFill>
                  <a:srgbClr val="FF0000"/>
                </a:solidFill>
                <a:latin typeface="Segoe Print" pitchFamily="2" charset="0"/>
                <a:cs typeface="Arial" pitchFamily="34" charset="0"/>
              </a:rPr>
              <a:t>ESMO</a:t>
            </a:r>
            <a:r>
              <a:rPr lang="it-IT" sz="1400" smtClean="0">
                <a:solidFill>
                  <a:srgbClr val="FF0000"/>
                </a:solidFill>
                <a:latin typeface="Segoe Print" pitchFamily="2" charset="0"/>
                <a:cs typeface="Arial" pitchFamily="34" charset="0"/>
              </a:rPr>
              <a:t>: </a:t>
            </a:r>
            <a:r>
              <a:rPr lang="en-GB" sz="1200" smtClean="0">
                <a:solidFill>
                  <a:srgbClr val="FF0000"/>
                </a:solidFill>
                <a:latin typeface="Segoe Print" pitchFamily="2" charset="0"/>
                <a:cs typeface="Arial" pitchFamily="34" charset="0"/>
              </a:rPr>
              <a:t>European Society of Medical Oncology</a:t>
            </a:r>
            <a:endParaRPr lang="it-IT" sz="1200" smtClean="0">
              <a:solidFill>
                <a:srgbClr val="FF0000"/>
              </a:solidFill>
              <a:latin typeface="Segoe Print" pitchFamily="2" charset="0"/>
              <a:cs typeface="Arial" pitchFamily="34" charset="0"/>
            </a:endParaRPr>
          </a:p>
        </p:txBody>
      </p:sp>
      <p:sp>
        <p:nvSpPr>
          <p:cNvPr id="123907" name="Text Box 47"/>
          <p:cNvSpPr txBox="1">
            <a:spLocks noChangeArrowheads="1"/>
          </p:cNvSpPr>
          <p:nvPr/>
        </p:nvSpPr>
        <p:spPr bwMode="auto">
          <a:xfrm>
            <a:off x="0" y="5084763"/>
            <a:ext cx="8785225" cy="579437"/>
          </a:xfrm>
          <a:prstGeom prst="rect">
            <a:avLst/>
          </a:prstGeom>
          <a:noFill/>
          <a:ln w="9525">
            <a:noFill/>
            <a:miter lim="800000"/>
            <a:headEnd/>
            <a:tailEnd/>
          </a:ln>
        </p:spPr>
        <p:txBody>
          <a:bodyPr>
            <a:spAutoFit/>
          </a:bodyPr>
          <a:lstStyle/>
          <a:p>
            <a:pPr algn="ctr" fontAlgn="base">
              <a:spcBef>
                <a:spcPct val="0"/>
              </a:spcBef>
              <a:spcAft>
                <a:spcPct val="0"/>
              </a:spcAft>
            </a:pPr>
            <a:r>
              <a:rPr lang="it-IT" smtClean="0">
                <a:solidFill>
                  <a:prstClr val="black"/>
                </a:solidFill>
                <a:latin typeface="Segoe Print" pitchFamily="2" charset="0"/>
                <a:cs typeface="Arial" pitchFamily="34" charset="0"/>
              </a:rPr>
              <a:t>§- </a:t>
            </a:r>
            <a:r>
              <a:rPr lang="it-IT" sz="1400" smtClean="0">
                <a:solidFill>
                  <a:prstClr val="black"/>
                </a:solidFill>
                <a:latin typeface="Segoe Print" pitchFamily="2" charset="0"/>
                <a:cs typeface="Arial" pitchFamily="34" charset="0"/>
              </a:rPr>
              <a:t>la concentrazione riscontrata alla diagnosi è utilizzata come riferimento </a:t>
            </a:r>
          </a:p>
          <a:p>
            <a:pPr algn="ctr" fontAlgn="base">
              <a:spcBef>
                <a:spcPct val="0"/>
              </a:spcBef>
              <a:spcAft>
                <a:spcPct val="0"/>
              </a:spcAft>
            </a:pPr>
            <a:r>
              <a:rPr lang="it-IT" sz="1400" smtClean="0">
                <a:solidFill>
                  <a:prstClr val="black"/>
                </a:solidFill>
                <a:latin typeface="Segoe Print" pitchFamily="2" charset="0"/>
                <a:cs typeface="Arial" pitchFamily="34" charset="0"/>
              </a:rPr>
              <a:t>per il trattamento e follow-up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6" name="Rectangle 2"/>
          <p:cNvSpPr>
            <a:spLocks noGrp="1" noChangeArrowheads="1"/>
          </p:cNvSpPr>
          <p:nvPr>
            <p:ph type="title" idx="4294967295"/>
          </p:nvPr>
        </p:nvSpPr>
        <p:spPr>
          <a:xfrm>
            <a:off x="611188" y="260350"/>
            <a:ext cx="8064500" cy="1439863"/>
          </a:xfrm>
        </p:spPr>
        <p:txBody>
          <a:bodyPr/>
          <a:lstStyle/>
          <a:p>
            <a:r>
              <a:rPr lang="it-IT" b="1" smtClean="0">
                <a:solidFill>
                  <a:srgbClr val="FF0000"/>
                </a:solidFill>
                <a:latin typeface="Segoe Print" pitchFamily="2" charset="0"/>
              </a:rPr>
              <a:t>RACCOMANDAZIONI DA LINEE GUIDA</a:t>
            </a:r>
          </a:p>
        </p:txBody>
      </p:sp>
      <p:graphicFrame>
        <p:nvGraphicFramePr>
          <p:cNvPr id="387075" name="Object 3"/>
          <p:cNvGraphicFramePr>
            <a:graphicFrameLocks noGrp="1" noChangeAspect="1"/>
          </p:cNvGraphicFramePr>
          <p:nvPr>
            <p:ph idx="4294967295"/>
          </p:nvPr>
        </p:nvGraphicFramePr>
        <p:xfrm>
          <a:off x="901700" y="1997075"/>
          <a:ext cx="7581900" cy="3346450"/>
        </p:xfrm>
        <a:graphic>
          <a:graphicData uri="http://schemas.openxmlformats.org/presentationml/2006/ole">
            <p:oleObj spid="_x0000_s387074" name="Document" r:id="rId3" imgW="8626369" imgH="3806680" progId="Word.Document.8">
              <p:embed/>
            </p:oleObj>
          </a:graphicData>
        </a:graphic>
      </p:graphicFrame>
      <p:sp>
        <p:nvSpPr>
          <p:cNvPr id="387077" name="Rectangle 4"/>
          <p:cNvSpPr>
            <a:spLocks noChangeArrowheads="1"/>
          </p:cNvSpPr>
          <p:nvPr/>
        </p:nvSpPr>
        <p:spPr bwMode="auto">
          <a:xfrm>
            <a:off x="107950" y="5414963"/>
            <a:ext cx="4679950" cy="822325"/>
          </a:xfrm>
          <a:prstGeom prst="rect">
            <a:avLst/>
          </a:prstGeom>
          <a:noFill/>
          <a:ln w="9525">
            <a:noFill/>
            <a:miter lim="800000"/>
            <a:headEnd/>
            <a:tailEnd/>
          </a:ln>
        </p:spPr>
        <p:txBody>
          <a:bodyPr>
            <a:spAutoFit/>
          </a:bodyPr>
          <a:lstStyle/>
          <a:p>
            <a:pPr fontAlgn="base">
              <a:spcBef>
                <a:spcPct val="0"/>
              </a:spcBef>
              <a:spcAft>
                <a:spcPct val="0"/>
              </a:spcAft>
            </a:pPr>
            <a:r>
              <a:rPr lang="en-GB" sz="1200" b="1" smtClean="0">
                <a:solidFill>
                  <a:prstClr val="black"/>
                </a:solidFill>
                <a:latin typeface="Segoe Print" pitchFamily="2" charset="0"/>
                <a:cs typeface="Arial" pitchFamily="34" charset="0"/>
              </a:rPr>
              <a:t>AJCC – </a:t>
            </a:r>
            <a:r>
              <a:rPr lang="en-GB" sz="1200" smtClean="0">
                <a:solidFill>
                  <a:prstClr val="black"/>
                </a:solidFill>
                <a:latin typeface="Segoe Print" pitchFamily="2" charset="0"/>
                <a:cs typeface="Arial" pitchFamily="34" charset="0"/>
              </a:rPr>
              <a:t>American Joint Committee on Cancer</a:t>
            </a:r>
          </a:p>
          <a:p>
            <a:pPr fontAlgn="base">
              <a:spcBef>
                <a:spcPct val="0"/>
              </a:spcBef>
              <a:spcAft>
                <a:spcPct val="0"/>
              </a:spcAft>
            </a:pPr>
            <a:r>
              <a:rPr lang="en-GB" sz="1200" b="1" smtClean="0">
                <a:solidFill>
                  <a:prstClr val="black"/>
                </a:solidFill>
                <a:latin typeface="Segoe Print" pitchFamily="2" charset="0"/>
                <a:cs typeface="Arial" pitchFamily="34" charset="0"/>
              </a:rPr>
              <a:t>ESMO </a:t>
            </a:r>
            <a:r>
              <a:rPr lang="en-GB" sz="1200" smtClean="0">
                <a:solidFill>
                  <a:prstClr val="black"/>
                </a:solidFill>
                <a:latin typeface="Segoe Print" pitchFamily="2" charset="0"/>
                <a:cs typeface="Arial" pitchFamily="34" charset="0"/>
              </a:rPr>
              <a:t> - European Society of Medical Oncology; </a:t>
            </a:r>
          </a:p>
          <a:p>
            <a:pPr fontAlgn="base">
              <a:spcBef>
                <a:spcPct val="0"/>
              </a:spcBef>
              <a:spcAft>
                <a:spcPct val="0"/>
              </a:spcAft>
            </a:pPr>
            <a:r>
              <a:rPr lang="en-GB" sz="1200" b="1" smtClean="0">
                <a:solidFill>
                  <a:prstClr val="black"/>
                </a:solidFill>
                <a:latin typeface="Segoe Print" pitchFamily="2" charset="0"/>
                <a:cs typeface="Arial" pitchFamily="34" charset="0"/>
              </a:rPr>
              <a:t>SIGN </a:t>
            </a:r>
            <a:r>
              <a:rPr lang="en-GB" sz="1200" smtClean="0">
                <a:solidFill>
                  <a:prstClr val="black"/>
                </a:solidFill>
                <a:latin typeface="Segoe Print" pitchFamily="2" charset="0"/>
                <a:cs typeface="Arial" pitchFamily="34" charset="0"/>
              </a:rPr>
              <a:t> - Scottish Intercollegiate Guideline Network groups</a:t>
            </a:r>
          </a:p>
          <a:p>
            <a:pPr fontAlgn="base">
              <a:spcBef>
                <a:spcPct val="0"/>
              </a:spcBef>
              <a:spcAft>
                <a:spcPct val="0"/>
              </a:spcAft>
            </a:pPr>
            <a:r>
              <a:rPr lang="en-GB" sz="1200" b="1" smtClean="0">
                <a:solidFill>
                  <a:prstClr val="black"/>
                </a:solidFill>
                <a:latin typeface="Segoe Print" pitchFamily="2" charset="0"/>
                <a:cs typeface="Arial" pitchFamily="34" charset="0"/>
              </a:rPr>
              <a:t>ASCO - </a:t>
            </a:r>
            <a:r>
              <a:rPr lang="en-GB" sz="1200" smtClean="0">
                <a:solidFill>
                  <a:prstClr val="black"/>
                </a:solidFill>
                <a:latin typeface="Segoe Print" pitchFamily="2" charset="0"/>
                <a:cs typeface="Arial" pitchFamily="34" charset="0"/>
              </a:rPr>
              <a:t>American Society of Clinical Oncology </a:t>
            </a:r>
          </a:p>
        </p:txBody>
      </p:sp>
      <p:sp>
        <p:nvSpPr>
          <p:cNvPr id="387078" name="Rectangle 4"/>
          <p:cNvSpPr>
            <a:spLocks noChangeArrowheads="1"/>
          </p:cNvSpPr>
          <p:nvPr/>
        </p:nvSpPr>
        <p:spPr bwMode="auto">
          <a:xfrm>
            <a:off x="4748213" y="5445125"/>
            <a:ext cx="4395787" cy="639763"/>
          </a:xfrm>
          <a:prstGeom prst="rect">
            <a:avLst/>
          </a:prstGeom>
          <a:noFill/>
          <a:ln w="9525">
            <a:noFill/>
            <a:miter lim="800000"/>
            <a:headEnd/>
            <a:tailEnd/>
          </a:ln>
        </p:spPr>
        <p:txBody>
          <a:bodyPr>
            <a:spAutoFit/>
          </a:bodyPr>
          <a:lstStyle/>
          <a:p>
            <a:pPr fontAlgn="base">
              <a:spcBef>
                <a:spcPct val="0"/>
              </a:spcBef>
              <a:spcAft>
                <a:spcPct val="0"/>
              </a:spcAft>
            </a:pPr>
            <a:r>
              <a:rPr lang="en-GB" sz="1200" b="1" smtClean="0">
                <a:solidFill>
                  <a:prstClr val="black"/>
                </a:solidFill>
                <a:latin typeface="Segoe Print" pitchFamily="2" charset="0"/>
                <a:cs typeface="Arial" pitchFamily="34" charset="0"/>
              </a:rPr>
              <a:t>NACB </a:t>
            </a:r>
            <a:r>
              <a:rPr lang="en-GB" sz="1200" smtClean="0">
                <a:solidFill>
                  <a:prstClr val="black"/>
                </a:solidFill>
                <a:latin typeface="Segoe Print" pitchFamily="2" charset="0"/>
                <a:cs typeface="Arial" pitchFamily="34" charset="0"/>
              </a:rPr>
              <a:t> - National Academy Clinical Biochemistry </a:t>
            </a:r>
          </a:p>
          <a:p>
            <a:pPr fontAlgn="base">
              <a:spcBef>
                <a:spcPct val="0"/>
              </a:spcBef>
              <a:spcAft>
                <a:spcPct val="0"/>
              </a:spcAft>
            </a:pPr>
            <a:r>
              <a:rPr lang="en-GB" sz="1200" b="1" smtClean="0">
                <a:solidFill>
                  <a:prstClr val="black"/>
                </a:solidFill>
                <a:latin typeface="Segoe Print" pitchFamily="2" charset="0"/>
                <a:cs typeface="Arial" pitchFamily="34" charset="0"/>
              </a:rPr>
              <a:t>EGTM </a:t>
            </a:r>
            <a:r>
              <a:rPr lang="en-GB" sz="1200" smtClean="0">
                <a:solidFill>
                  <a:prstClr val="black"/>
                </a:solidFill>
                <a:latin typeface="Segoe Print" pitchFamily="2" charset="0"/>
                <a:cs typeface="Arial" pitchFamily="34" charset="0"/>
              </a:rPr>
              <a:t>- European Group on Tumor Markers </a:t>
            </a:r>
          </a:p>
          <a:p>
            <a:pPr fontAlgn="base">
              <a:spcBef>
                <a:spcPct val="0"/>
              </a:spcBef>
              <a:spcAft>
                <a:spcPct val="0"/>
              </a:spcAft>
            </a:pPr>
            <a:r>
              <a:rPr lang="en-GB" sz="1200" b="1" smtClean="0">
                <a:solidFill>
                  <a:prstClr val="black"/>
                </a:solidFill>
                <a:latin typeface="Segoe Print" pitchFamily="2" charset="0"/>
                <a:cs typeface="Arial" pitchFamily="34" charset="0"/>
              </a:rPr>
              <a:t>SOR </a:t>
            </a:r>
            <a:r>
              <a:rPr lang="en-GB" sz="1200" smtClean="0">
                <a:solidFill>
                  <a:prstClr val="black"/>
                </a:solidFill>
                <a:latin typeface="Segoe Print" pitchFamily="2" charset="0"/>
                <a:cs typeface="Arial" pitchFamily="34" charset="0"/>
              </a:rPr>
              <a:t> - Standards, Options and Recommendations</a:t>
            </a:r>
            <a:r>
              <a:rPr lang="en-GB" sz="1200" smtClean="0">
                <a:solidFill>
                  <a:prstClr val="black"/>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7" name="Picture 2"/>
          <p:cNvPicPr>
            <a:picLocks noChangeAspect="1" noChangeArrowheads="1"/>
          </p:cNvPicPr>
          <p:nvPr/>
        </p:nvPicPr>
        <p:blipFill>
          <a:blip r:embed="rId2" cstate="print"/>
          <a:srcRect/>
          <a:stretch>
            <a:fillRect/>
          </a:stretch>
        </p:blipFill>
        <p:spPr bwMode="auto">
          <a:xfrm>
            <a:off x="900113" y="476250"/>
            <a:ext cx="7196137" cy="4281488"/>
          </a:xfrm>
          <a:prstGeom prst="rect">
            <a:avLst/>
          </a:prstGeom>
          <a:noFill/>
          <a:ln w="9525">
            <a:noFill/>
            <a:miter lim="800000"/>
            <a:headEnd/>
            <a:tailEnd/>
          </a:ln>
        </p:spPr>
      </p:pic>
      <p:sp>
        <p:nvSpPr>
          <p:cNvPr id="388098" name="Text Box 3"/>
          <p:cNvSpPr txBox="1">
            <a:spLocks noChangeArrowheads="1"/>
          </p:cNvSpPr>
          <p:nvPr/>
        </p:nvSpPr>
        <p:spPr bwMode="auto">
          <a:xfrm>
            <a:off x="0" y="4868863"/>
            <a:ext cx="9144000" cy="1220787"/>
          </a:xfrm>
          <a:prstGeom prst="rect">
            <a:avLst/>
          </a:prstGeom>
          <a:noFill/>
          <a:ln w="9525">
            <a:noFill/>
            <a:miter lim="800000"/>
            <a:headEnd/>
            <a:tailEnd/>
          </a:ln>
        </p:spPr>
        <p:txBody>
          <a:bodyPr>
            <a:spAutoFit/>
          </a:bodyPr>
          <a:lstStyle/>
          <a:p>
            <a:pPr algn="ctr" fontAlgn="base">
              <a:spcBef>
                <a:spcPct val="0"/>
              </a:spcBef>
              <a:spcAft>
                <a:spcPct val="0"/>
              </a:spcAft>
            </a:pPr>
            <a:r>
              <a:rPr lang="it-IT" sz="2800" b="1" smtClean="0">
                <a:solidFill>
                  <a:srgbClr val="FF0000"/>
                </a:solidFill>
                <a:latin typeface="Segoe Print" pitchFamily="2" charset="0"/>
                <a:cs typeface="Arial" pitchFamily="34" charset="0"/>
              </a:rPr>
              <a:t>LINEE GUIDA </a:t>
            </a:r>
          </a:p>
          <a:p>
            <a:pPr algn="ctr" fontAlgn="base">
              <a:spcBef>
                <a:spcPct val="0"/>
              </a:spcBef>
              <a:spcAft>
                <a:spcPct val="0"/>
              </a:spcAft>
            </a:pPr>
            <a:r>
              <a:rPr lang="it-IT" sz="2800" b="1" smtClean="0">
                <a:solidFill>
                  <a:srgbClr val="FF0000"/>
                </a:solidFill>
                <a:latin typeface="Segoe Print" pitchFamily="2" charset="0"/>
                <a:cs typeface="Arial" pitchFamily="34" charset="0"/>
              </a:rPr>
              <a:t>NEOPLASIE COLONRETTO</a:t>
            </a:r>
          </a:p>
          <a:p>
            <a:pPr algn="ctr" fontAlgn="base">
              <a:spcBef>
                <a:spcPct val="0"/>
              </a:spcBef>
              <a:spcAft>
                <a:spcPct val="0"/>
              </a:spcAft>
            </a:pPr>
            <a:r>
              <a:rPr lang="it-IT" smtClean="0">
                <a:solidFill>
                  <a:srgbClr val="FF0000"/>
                </a:solidFill>
                <a:latin typeface="Segoe Print" pitchFamily="2" charset="0"/>
                <a:cs typeface="Arial" pitchFamily="34" charset="0"/>
              </a:rPr>
              <a:t>Edizione 2013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2"/>
          <p:cNvSpPr>
            <a:spLocks noGrp="1" noChangeArrowheads="1"/>
          </p:cNvSpPr>
          <p:nvPr>
            <p:ph type="title" idx="4294967295"/>
          </p:nvPr>
        </p:nvSpPr>
        <p:spPr>
          <a:xfrm>
            <a:off x="2735263" y="404813"/>
            <a:ext cx="6516687" cy="1439862"/>
          </a:xfrm>
        </p:spPr>
        <p:txBody>
          <a:bodyPr/>
          <a:lstStyle/>
          <a:p>
            <a:r>
              <a:rPr lang="it-IT" b="1" smtClean="0">
                <a:solidFill>
                  <a:srgbClr val="FF0000"/>
                </a:solidFill>
                <a:latin typeface="Segoe Print" pitchFamily="2" charset="0"/>
              </a:rPr>
              <a:t>Tumori del colonretto</a:t>
            </a:r>
            <a:r>
              <a:rPr lang="it-IT" sz="4000" b="1" smtClean="0">
                <a:solidFill>
                  <a:srgbClr val="FF0000"/>
                </a:solidFill>
                <a:latin typeface="Segoe Print" pitchFamily="2" charset="0"/>
              </a:rPr>
              <a:t/>
            </a:r>
            <a:br>
              <a:rPr lang="it-IT" sz="4000" b="1" smtClean="0">
                <a:solidFill>
                  <a:srgbClr val="FF0000"/>
                </a:solidFill>
                <a:latin typeface="Segoe Print" pitchFamily="2" charset="0"/>
              </a:rPr>
            </a:br>
            <a:r>
              <a:rPr lang="it-IT" sz="4000" b="1" smtClean="0">
                <a:solidFill>
                  <a:srgbClr val="FF0000"/>
                </a:solidFill>
                <a:latin typeface="Segoe Print" pitchFamily="2" charset="0"/>
              </a:rPr>
              <a:t> </a:t>
            </a:r>
            <a:r>
              <a:rPr lang="it-IT" sz="3200" b="1" u="sng" smtClean="0">
                <a:solidFill>
                  <a:srgbClr val="FF0000"/>
                </a:solidFill>
                <a:latin typeface="Segoe Print" pitchFamily="2" charset="0"/>
              </a:rPr>
              <a:t>STADIAZIONE</a:t>
            </a:r>
            <a:endParaRPr lang="it-IT" sz="3200" u="sng" smtClean="0">
              <a:solidFill>
                <a:srgbClr val="FF0000"/>
              </a:solidFill>
              <a:latin typeface="Segoe Print" pitchFamily="2" charset="0"/>
            </a:endParaRPr>
          </a:p>
        </p:txBody>
      </p:sp>
      <p:sp>
        <p:nvSpPr>
          <p:cNvPr id="389122" name="Rectangle 3"/>
          <p:cNvSpPr>
            <a:spLocks noGrp="1" noChangeArrowheads="1"/>
          </p:cNvSpPr>
          <p:nvPr>
            <p:ph idx="4294967295"/>
          </p:nvPr>
        </p:nvSpPr>
        <p:spPr>
          <a:xfrm>
            <a:off x="207963" y="1989138"/>
            <a:ext cx="8936037" cy="4797425"/>
          </a:xfrm>
        </p:spPr>
        <p:txBody>
          <a:bodyPr/>
          <a:lstStyle/>
          <a:p>
            <a:pPr>
              <a:buFontTx/>
              <a:buNone/>
            </a:pPr>
            <a:r>
              <a:rPr lang="it-IT" sz="2800" b="1" u="sng" smtClean="0">
                <a:solidFill>
                  <a:srgbClr val="0066FF"/>
                </a:solidFill>
                <a:latin typeface="Segoe Print" pitchFamily="2" charset="0"/>
              </a:rPr>
              <a:t>Marcatori tumorali</a:t>
            </a:r>
          </a:p>
          <a:p>
            <a:pPr>
              <a:buFontTx/>
              <a:buNone/>
            </a:pPr>
            <a:r>
              <a:rPr lang="it-IT" smtClean="0">
                <a:latin typeface="Segoe Print" pitchFamily="2" charset="0"/>
              </a:rPr>
              <a:t>…..</a:t>
            </a:r>
            <a:r>
              <a:rPr lang="it-IT" sz="2400" b="1" smtClean="0">
                <a:latin typeface="Segoe Print" pitchFamily="2" charset="0"/>
              </a:rPr>
              <a:t>Vi e indicazione ad effettuare la determinazione del </a:t>
            </a:r>
            <a:r>
              <a:rPr lang="it-IT" sz="2400" b="1" smtClean="0">
                <a:solidFill>
                  <a:srgbClr val="0066FF"/>
                </a:solidFill>
                <a:latin typeface="Segoe Print" pitchFamily="2" charset="0"/>
              </a:rPr>
              <a:t>CEA</a:t>
            </a:r>
            <a:r>
              <a:rPr lang="it-IT" sz="2400" b="1" smtClean="0">
                <a:latin typeface="Segoe Print" pitchFamily="2" charset="0"/>
              </a:rPr>
              <a:t> preoperatorio per il suo ruolo prognostico e il suo possibile utilizzo nel follow-up.</a:t>
            </a:r>
            <a:r>
              <a:rPr lang="it-IT" smtClean="0">
                <a:latin typeface="Segoe Print" pitchFamily="2" charset="0"/>
              </a:rPr>
              <a:t> </a:t>
            </a:r>
          </a:p>
          <a:p>
            <a:endParaRPr lang="it-IT" sz="2000" smtClean="0">
              <a:latin typeface="Segoe Print" pitchFamily="2" charset="0"/>
            </a:endParaRPr>
          </a:p>
          <a:p>
            <a:pPr>
              <a:buFontTx/>
              <a:buNone/>
            </a:pPr>
            <a:r>
              <a:rPr lang="it-IT" sz="2000" smtClean="0">
                <a:latin typeface="Segoe Print" pitchFamily="2" charset="0"/>
              </a:rPr>
              <a:t>-	</a:t>
            </a:r>
            <a:r>
              <a:rPr lang="it-IT" sz="2400" smtClean="0">
                <a:latin typeface="Segoe Print" pitchFamily="2" charset="0"/>
              </a:rPr>
              <a:t>E’ diffusamente impiegato anche il </a:t>
            </a:r>
            <a:r>
              <a:rPr lang="it-IT" sz="2400" b="1" smtClean="0">
                <a:solidFill>
                  <a:srgbClr val="0066FF"/>
                </a:solidFill>
                <a:latin typeface="Segoe Print" pitchFamily="2" charset="0"/>
              </a:rPr>
              <a:t>Ca 19.9</a:t>
            </a:r>
            <a:r>
              <a:rPr lang="it-IT" sz="2400" smtClean="0">
                <a:latin typeface="Segoe Print" pitchFamily="2" charset="0"/>
              </a:rPr>
              <a:t> il cui uso non e tuttavia sostenuto da uguali evidenze. (</a:t>
            </a:r>
            <a:r>
              <a:rPr lang="it-IT" sz="2400" b="1" smtClean="0">
                <a:latin typeface="Segoe Print" pitchFamily="2" charset="0"/>
              </a:rPr>
              <a:t>livello di evidenza 4)</a:t>
            </a:r>
          </a:p>
          <a:p>
            <a:endParaRPr lang="it-IT" sz="2000" b="1" smtClean="0">
              <a:latin typeface="Segoe Print" pitchFamily="2" charset="0"/>
            </a:endParaRPr>
          </a:p>
          <a:p>
            <a:pPr>
              <a:buFontTx/>
              <a:buNone/>
            </a:pPr>
            <a:r>
              <a:rPr lang="it-IT" b="1" smtClean="0">
                <a:latin typeface="Segoe Print" pitchFamily="2" charset="0"/>
              </a:rPr>
              <a:t>…</a:t>
            </a:r>
            <a:r>
              <a:rPr lang="it-IT" sz="2800" b="1" smtClean="0">
                <a:latin typeface="Segoe Print" pitchFamily="2" charset="0"/>
              </a:rPr>
              <a:t>La determinazione del </a:t>
            </a:r>
            <a:r>
              <a:rPr lang="it-IT" sz="2800" b="1" smtClean="0">
                <a:solidFill>
                  <a:srgbClr val="0066FF"/>
                </a:solidFill>
                <a:latin typeface="Segoe Print" pitchFamily="2" charset="0"/>
              </a:rPr>
              <a:t>CEA</a:t>
            </a:r>
            <a:r>
              <a:rPr lang="it-IT" sz="2800" b="1" smtClean="0">
                <a:latin typeface="Segoe Print" pitchFamily="2" charset="0"/>
              </a:rPr>
              <a:t> va quindi eseguita </a:t>
            </a:r>
            <a:r>
              <a:rPr lang="it-IT" sz="2800" b="1" smtClean="0">
                <a:solidFill>
                  <a:srgbClr val="0066FF"/>
                </a:solidFill>
                <a:latin typeface="Segoe Print" pitchFamily="2" charset="0"/>
              </a:rPr>
              <a:t>al momento della diagnosi</a:t>
            </a:r>
            <a:endParaRPr lang="it-IT" sz="2800" smtClean="0">
              <a:solidFill>
                <a:srgbClr val="0066FF"/>
              </a:solidFill>
              <a:latin typeface="Segoe Print" pitchFamily="2" charset="0"/>
            </a:endParaRPr>
          </a:p>
        </p:txBody>
      </p:sp>
      <p:pic>
        <p:nvPicPr>
          <p:cNvPr id="389123" name="Picture 4"/>
          <p:cNvPicPr>
            <a:picLocks noChangeAspect="1" noChangeArrowheads="1"/>
          </p:cNvPicPr>
          <p:nvPr/>
        </p:nvPicPr>
        <p:blipFill>
          <a:blip r:embed="rId2" cstate="print"/>
          <a:srcRect/>
          <a:stretch>
            <a:fillRect/>
          </a:stretch>
        </p:blipFill>
        <p:spPr bwMode="auto">
          <a:xfrm>
            <a:off x="179388" y="333375"/>
            <a:ext cx="2697162"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Grp="1" noChangeArrowheads="1"/>
          </p:cNvSpPr>
          <p:nvPr>
            <p:ph type="title" idx="4294967295"/>
          </p:nvPr>
        </p:nvSpPr>
        <p:spPr>
          <a:xfrm>
            <a:off x="2987675" y="476250"/>
            <a:ext cx="6084888" cy="1584325"/>
          </a:xfrm>
        </p:spPr>
        <p:txBody>
          <a:bodyPr/>
          <a:lstStyle/>
          <a:p>
            <a:r>
              <a:rPr lang="it-IT" sz="4200" b="1" smtClean="0">
                <a:solidFill>
                  <a:srgbClr val="FF0000"/>
                </a:solidFill>
                <a:latin typeface="Segoe Print" pitchFamily="2" charset="0"/>
              </a:rPr>
              <a:t>Tumori del colonretto</a:t>
            </a:r>
            <a:r>
              <a:rPr lang="it-IT" b="1" i="1" smtClean="0">
                <a:solidFill>
                  <a:srgbClr val="FF0000"/>
                </a:solidFill>
                <a:latin typeface="Segoe Print" pitchFamily="2" charset="0"/>
              </a:rPr>
              <a:t> </a:t>
            </a:r>
            <a:r>
              <a:rPr lang="it-IT" sz="3200" b="1" u="sng" smtClean="0">
                <a:solidFill>
                  <a:srgbClr val="FF0000"/>
                </a:solidFill>
                <a:latin typeface="Segoe Print" pitchFamily="2" charset="0"/>
              </a:rPr>
              <a:t>FOLLOW-UP</a:t>
            </a:r>
          </a:p>
        </p:txBody>
      </p:sp>
      <p:sp>
        <p:nvSpPr>
          <p:cNvPr id="390146" name="Rectangle 3"/>
          <p:cNvSpPr>
            <a:spLocks noGrp="1" noChangeArrowheads="1"/>
          </p:cNvSpPr>
          <p:nvPr>
            <p:ph idx="4294967295"/>
          </p:nvPr>
        </p:nvSpPr>
        <p:spPr>
          <a:xfrm>
            <a:off x="250825" y="2106613"/>
            <a:ext cx="8435975" cy="4751387"/>
          </a:xfrm>
        </p:spPr>
        <p:txBody>
          <a:bodyPr/>
          <a:lstStyle/>
          <a:p>
            <a:pPr>
              <a:lnSpc>
                <a:spcPct val="80000"/>
              </a:lnSpc>
              <a:buFontTx/>
              <a:buNone/>
            </a:pPr>
            <a:r>
              <a:rPr lang="it-IT" sz="2000" b="1" smtClean="0"/>
              <a:t>	</a:t>
            </a:r>
            <a:r>
              <a:rPr lang="it-IT" sz="2000" b="1" smtClean="0">
                <a:solidFill>
                  <a:srgbClr val="0066FF"/>
                </a:solidFill>
                <a:latin typeface="Segoe Print" pitchFamily="2" charset="0"/>
              </a:rPr>
              <a:t>ESAME CLINICO:</a:t>
            </a:r>
          </a:p>
          <a:p>
            <a:pPr>
              <a:lnSpc>
                <a:spcPct val="80000"/>
              </a:lnSpc>
              <a:buFontTx/>
              <a:buNone/>
            </a:pPr>
            <a:r>
              <a:rPr lang="it-IT" sz="2000" b="1" smtClean="0">
                <a:latin typeface="Segoe Print" pitchFamily="2" charset="0"/>
              </a:rPr>
              <a:t>	- ogni 3-4 mesi per i primi tre anni, ogni 6 mesi per i due anni successivi. </a:t>
            </a:r>
          </a:p>
          <a:p>
            <a:pPr>
              <a:lnSpc>
                <a:spcPct val="80000"/>
              </a:lnSpc>
              <a:buFontTx/>
              <a:buNone/>
            </a:pPr>
            <a:r>
              <a:rPr lang="it-IT" sz="2000" b="1" smtClean="0">
                <a:latin typeface="Segoe Print" pitchFamily="2" charset="0"/>
              </a:rPr>
              <a:t>	…Non vi sono evidenze che indichino l’utilità del monitoraggio degli enzimi epatici né di altri esami ematochimici (ad eccezione del CEA). (A)</a:t>
            </a:r>
          </a:p>
          <a:p>
            <a:pPr>
              <a:lnSpc>
                <a:spcPct val="80000"/>
              </a:lnSpc>
            </a:pPr>
            <a:endParaRPr lang="it-IT" sz="2000" b="1" smtClean="0">
              <a:latin typeface="Segoe Print" pitchFamily="2" charset="0"/>
            </a:endParaRPr>
          </a:p>
          <a:p>
            <a:pPr>
              <a:lnSpc>
                <a:spcPct val="80000"/>
              </a:lnSpc>
              <a:buFontTx/>
              <a:buNone/>
            </a:pPr>
            <a:r>
              <a:rPr lang="it-IT" sz="2000" b="1" smtClean="0">
                <a:latin typeface="Segoe Print" pitchFamily="2" charset="0"/>
              </a:rPr>
              <a:t>	</a:t>
            </a:r>
            <a:r>
              <a:rPr lang="it-IT" sz="2400" b="1" u="sng" smtClean="0">
                <a:solidFill>
                  <a:srgbClr val="0066FF"/>
                </a:solidFill>
                <a:latin typeface="Segoe Print" pitchFamily="2" charset="0"/>
              </a:rPr>
              <a:t>CEA</a:t>
            </a:r>
          </a:p>
          <a:p>
            <a:pPr>
              <a:lnSpc>
                <a:spcPct val="80000"/>
              </a:lnSpc>
              <a:buFontTx/>
              <a:buNone/>
            </a:pPr>
            <a:r>
              <a:rPr lang="it-IT" sz="2000" b="1" smtClean="0">
                <a:solidFill>
                  <a:srgbClr val="FF0000"/>
                </a:solidFill>
                <a:latin typeface="Segoe Print" pitchFamily="2" charset="0"/>
              </a:rPr>
              <a:t>	</a:t>
            </a:r>
            <a:r>
              <a:rPr lang="it-IT" sz="2000" b="1" smtClean="0">
                <a:solidFill>
                  <a:srgbClr val="0066FF"/>
                </a:solidFill>
                <a:latin typeface="Segoe Print" pitchFamily="2" charset="0"/>
              </a:rPr>
              <a:t>- ogni 3-4 mesi per i primi 3 anni, ogni 6 mesi per i due anni successivi, anche nei pazienti con CEA preoperatorio nei limiti della norma. (A)</a:t>
            </a:r>
          </a:p>
          <a:p>
            <a:pPr>
              <a:lnSpc>
                <a:spcPct val="80000"/>
              </a:lnSpc>
              <a:buFontTx/>
              <a:buNone/>
            </a:pPr>
            <a:endParaRPr lang="it-IT" sz="2000" b="1" smtClean="0">
              <a:solidFill>
                <a:srgbClr val="0066FF"/>
              </a:solidFill>
              <a:latin typeface="Segoe Print" pitchFamily="2" charset="0"/>
            </a:endParaRPr>
          </a:p>
          <a:p>
            <a:pPr>
              <a:lnSpc>
                <a:spcPct val="80000"/>
              </a:lnSpc>
              <a:buFont typeface="Arial" pitchFamily="34" charset="0"/>
              <a:buNone/>
            </a:pPr>
            <a:r>
              <a:rPr lang="it-IT" sz="2000" b="1" smtClean="0">
                <a:latin typeface="Segoe Print" pitchFamily="2" charset="0"/>
              </a:rPr>
              <a:t>   - L’esecuzione di una FDG-PET puo essere indicata, ove possibile, in caso di sospetto clinico di recidiva/ripresa di malattia con “imaging negativo o dubbio” e in caso di incremento progressivo dei marcatori (CEA e/o Ca 19.9) non altrimenti giustificabile</a:t>
            </a:r>
          </a:p>
        </p:txBody>
      </p:sp>
      <p:pic>
        <p:nvPicPr>
          <p:cNvPr id="390147" name="Picture 4"/>
          <p:cNvPicPr>
            <a:picLocks noChangeAspect="1" noChangeArrowheads="1"/>
          </p:cNvPicPr>
          <p:nvPr/>
        </p:nvPicPr>
        <p:blipFill>
          <a:blip r:embed="rId2" cstate="print"/>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2" name="Rectangle 2"/>
          <p:cNvSpPr>
            <a:spLocks noGrp="1" noChangeArrowheads="1"/>
          </p:cNvSpPr>
          <p:nvPr>
            <p:ph type="title" idx="4294967295"/>
          </p:nvPr>
        </p:nvSpPr>
        <p:spPr>
          <a:xfrm>
            <a:off x="684213" y="188913"/>
            <a:ext cx="7632700" cy="1223962"/>
          </a:xfrm>
        </p:spPr>
        <p:txBody>
          <a:bodyPr/>
          <a:lstStyle/>
          <a:p>
            <a:r>
              <a:rPr lang="it-IT" sz="3300" b="1" smtClean="0">
                <a:solidFill>
                  <a:srgbClr val="FF0000"/>
                </a:solidFill>
                <a:latin typeface="Segoe Print" pitchFamily="2" charset="0"/>
              </a:rPr>
              <a:t>RACCOMANDAZIONI DA LINEE GUIDA</a:t>
            </a:r>
          </a:p>
        </p:txBody>
      </p:sp>
      <p:graphicFrame>
        <p:nvGraphicFramePr>
          <p:cNvPr id="391171" name="Object 3"/>
          <p:cNvGraphicFramePr>
            <a:graphicFrameLocks noGrp="1" noChangeAspect="1"/>
          </p:cNvGraphicFramePr>
          <p:nvPr>
            <p:ph idx="4294967295"/>
          </p:nvPr>
        </p:nvGraphicFramePr>
        <p:xfrm>
          <a:off x="1042988" y="1484313"/>
          <a:ext cx="7462837" cy="4105275"/>
        </p:xfrm>
        <a:graphic>
          <a:graphicData uri="http://schemas.openxmlformats.org/presentationml/2006/ole">
            <p:oleObj spid="_x0000_s388098" name="Document" r:id="rId3" imgW="8785764" imgH="5326360" progId="Word.Document.8">
              <p:embed/>
            </p:oleObj>
          </a:graphicData>
        </a:graphic>
      </p:graphicFrame>
      <p:sp>
        <p:nvSpPr>
          <p:cNvPr id="391173" name="Rectangle 4"/>
          <p:cNvSpPr>
            <a:spLocks noChangeArrowheads="1"/>
          </p:cNvSpPr>
          <p:nvPr/>
        </p:nvSpPr>
        <p:spPr bwMode="auto">
          <a:xfrm>
            <a:off x="2628900" y="5445125"/>
            <a:ext cx="5327650" cy="1004888"/>
          </a:xfrm>
          <a:prstGeom prst="rect">
            <a:avLst/>
          </a:prstGeom>
          <a:noFill/>
          <a:ln w="9525">
            <a:noFill/>
            <a:miter lim="800000"/>
            <a:headEnd/>
            <a:tailEnd/>
          </a:ln>
        </p:spPr>
        <p:txBody>
          <a:bodyPr>
            <a:spAutoFit/>
          </a:bodyPr>
          <a:lstStyle/>
          <a:p>
            <a:pPr fontAlgn="base">
              <a:spcBef>
                <a:spcPct val="0"/>
              </a:spcBef>
              <a:spcAft>
                <a:spcPct val="0"/>
              </a:spcAft>
            </a:pPr>
            <a:r>
              <a:rPr lang="en-GB" sz="1200" b="1" smtClean="0">
                <a:solidFill>
                  <a:prstClr val="black"/>
                </a:solidFill>
                <a:latin typeface="Segoe Print" pitchFamily="2" charset="0"/>
                <a:cs typeface="Arial" pitchFamily="34" charset="0"/>
              </a:rPr>
              <a:t>AJCC – </a:t>
            </a:r>
            <a:r>
              <a:rPr lang="en-GB" sz="1200" smtClean="0">
                <a:solidFill>
                  <a:prstClr val="black"/>
                </a:solidFill>
                <a:latin typeface="Segoe Print" pitchFamily="2" charset="0"/>
                <a:cs typeface="Arial" pitchFamily="34" charset="0"/>
              </a:rPr>
              <a:t>American Joint Committee on Cancer</a:t>
            </a:r>
          </a:p>
          <a:p>
            <a:pPr fontAlgn="base">
              <a:spcBef>
                <a:spcPct val="0"/>
              </a:spcBef>
              <a:spcAft>
                <a:spcPct val="0"/>
              </a:spcAft>
            </a:pPr>
            <a:r>
              <a:rPr lang="en-GB" sz="1200" b="1" smtClean="0">
                <a:solidFill>
                  <a:prstClr val="black"/>
                </a:solidFill>
                <a:latin typeface="Segoe Print" pitchFamily="2" charset="0"/>
                <a:cs typeface="Arial" pitchFamily="34" charset="0"/>
              </a:rPr>
              <a:t>ASCO - </a:t>
            </a:r>
            <a:r>
              <a:rPr lang="en-GB" sz="1200" smtClean="0">
                <a:solidFill>
                  <a:prstClr val="black"/>
                </a:solidFill>
                <a:latin typeface="Segoe Print" pitchFamily="2" charset="0"/>
                <a:cs typeface="Arial" pitchFamily="34" charset="0"/>
              </a:rPr>
              <a:t>American Society of Clinical Oncology </a:t>
            </a:r>
          </a:p>
          <a:p>
            <a:pPr fontAlgn="base">
              <a:spcBef>
                <a:spcPct val="0"/>
              </a:spcBef>
              <a:spcAft>
                <a:spcPct val="0"/>
              </a:spcAft>
            </a:pPr>
            <a:r>
              <a:rPr lang="en-GB" sz="1200" b="1" smtClean="0">
                <a:solidFill>
                  <a:prstClr val="black"/>
                </a:solidFill>
                <a:latin typeface="Segoe Print" pitchFamily="2" charset="0"/>
                <a:cs typeface="Arial" pitchFamily="34" charset="0"/>
              </a:rPr>
              <a:t>NACB </a:t>
            </a:r>
            <a:r>
              <a:rPr lang="en-GB" sz="1200" smtClean="0">
                <a:solidFill>
                  <a:prstClr val="black"/>
                </a:solidFill>
                <a:latin typeface="Segoe Print" pitchFamily="2" charset="0"/>
                <a:cs typeface="Arial" pitchFamily="34" charset="0"/>
              </a:rPr>
              <a:t> - National Academy Clinical Biochemistry </a:t>
            </a:r>
          </a:p>
          <a:p>
            <a:pPr fontAlgn="base">
              <a:spcBef>
                <a:spcPct val="0"/>
              </a:spcBef>
              <a:spcAft>
                <a:spcPct val="0"/>
              </a:spcAft>
            </a:pPr>
            <a:r>
              <a:rPr lang="en-GB" sz="1200" b="1" smtClean="0">
                <a:solidFill>
                  <a:prstClr val="black"/>
                </a:solidFill>
                <a:latin typeface="Segoe Print" pitchFamily="2" charset="0"/>
                <a:cs typeface="Arial" pitchFamily="34" charset="0"/>
              </a:rPr>
              <a:t>EGTM </a:t>
            </a:r>
            <a:r>
              <a:rPr lang="en-GB" sz="1200" smtClean="0">
                <a:solidFill>
                  <a:prstClr val="black"/>
                </a:solidFill>
                <a:latin typeface="Segoe Print" pitchFamily="2" charset="0"/>
                <a:cs typeface="Arial" pitchFamily="34" charset="0"/>
              </a:rPr>
              <a:t>- European Group on Tumor Markers </a:t>
            </a:r>
          </a:p>
          <a:p>
            <a:pPr fontAlgn="base">
              <a:spcBef>
                <a:spcPct val="0"/>
              </a:spcBef>
              <a:spcAft>
                <a:spcPct val="0"/>
              </a:spcAft>
            </a:pPr>
            <a:r>
              <a:rPr lang="en-GB" sz="1200" b="1" smtClean="0">
                <a:solidFill>
                  <a:prstClr val="black"/>
                </a:solidFill>
                <a:latin typeface="Segoe Print" pitchFamily="2" charset="0"/>
                <a:cs typeface="Arial" pitchFamily="34" charset="0"/>
              </a:rPr>
              <a:t>SOR </a:t>
            </a:r>
            <a:r>
              <a:rPr lang="en-GB" sz="1200" smtClean="0">
                <a:solidFill>
                  <a:prstClr val="black"/>
                </a:solidFill>
                <a:latin typeface="Segoe Print" pitchFamily="2" charset="0"/>
                <a:cs typeface="Arial" pitchFamily="34" charset="0"/>
              </a:rPr>
              <a:t> - Standards, Options and Recommendations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2"/>
          <p:cNvPicPr>
            <a:picLocks noChangeAspect="1" noChangeArrowheads="1"/>
          </p:cNvPicPr>
          <p:nvPr/>
        </p:nvPicPr>
        <p:blipFill>
          <a:blip r:embed="rId2" cstate="print"/>
          <a:srcRect/>
          <a:stretch>
            <a:fillRect/>
          </a:stretch>
        </p:blipFill>
        <p:spPr bwMode="auto">
          <a:xfrm>
            <a:off x="904875" y="476250"/>
            <a:ext cx="7196138" cy="4281488"/>
          </a:xfrm>
          <a:prstGeom prst="rect">
            <a:avLst/>
          </a:prstGeom>
          <a:noFill/>
          <a:ln w="9525">
            <a:noFill/>
            <a:miter lim="800000"/>
            <a:headEnd/>
            <a:tailEnd/>
          </a:ln>
        </p:spPr>
      </p:pic>
      <p:sp>
        <p:nvSpPr>
          <p:cNvPr id="392194" name="Text Box 3"/>
          <p:cNvSpPr txBox="1">
            <a:spLocks noChangeArrowheads="1"/>
          </p:cNvSpPr>
          <p:nvPr/>
        </p:nvSpPr>
        <p:spPr bwMode="auto">
          <a:xfrm>
            <a:off x="0" y="5081588"/>
            <a:ext cx="9144000" cy="1371600"/>
          </a:xfrm>
          <a:prstGeom prst="rect">
            <a:avLst/>
          </a:prstGeom>
          <a:noFill/>
          <a:ln w="9525">
            <a:noFill/>
            <a:miter lim="800000"/>
            <a:headEnd/>
            <a:tailEnd/>
          </a:ln>
        </p:spPr>
        <p:txBody>
          <a:bodyPr>
            <a:spAutoFit/>
          </a:bodyPr>
          <a:lstStyle/>
          <a:p>
            <a:pPr algn="ctr" fontAlgn="base">
              <a:spcBef>
                <a:spcPct val="0"/>
              </a:spcBef>
              <a:spcAft>
                <a:spcPct val="0"/>
              </a:spcAft>
            </a:pPr>
            <a:r>
              <a:rPr lang="it-IT" sz="2400" b="1" smtClean="0">
                <a:solidFill>
                  <a:srgbClr val="FF0000"/>
                </a:solidFill>
                <a:latin typeface="Segoe Print" pitchFamily="2" charset="0"/>
                <a:cs typeface="Arial" pitchFamily="34" charset="0"/>
              </a:rPr>
              <a:t>LINEE GUIDA </a:t>
            </a:r>
          </a:p>
          <a:p>
            <a:pPr algn="ctr" fontAlgn="base">
              <a:spcBef>
                <a:spcPct val="0"/>
              </a:spcBef>
              <a:spcAft>
                <a:spcPct val="0"/>
              </a:spcAft>
            </a:pPr>
            <a:r>
              <a:rPr lang="it-IT" sz="2400" b="1" smtClean="0">
                <a:solidFill>
                  <a:srgbClr val="FF0000"/>
                </a:solidFill>
                <a:latin typeface="Segoe Print" pitchFamily="2" charset="0"/>
                <a:cs typeface="Arial" pitchFamily="34" charset="0"/>
              </a:rPr>
              <a:t>NEOPLASIE DELLA MAMMELLA</a:t>
            </a:r>
          </a:p>
          <a:p>
            <a:pPr algn="ctr" fontAlgn="base">
              <a:spcBef>
                <a:spcPct val="0"/>
              </a:spcBef>
              <a:spcAft>
                <a:spcPct val="0"/>
              </a:spcAft>
            </a:pPr>
            <a:r>
              <a:rPr lang="it-IT" smtClean="0">
                <a:solidFill>
                  <a:srgbClr val="FF0000"/>
                </a:solidFill>
                <a:latin typeface="Segoe Print" pitchFamily="2" charset="0"/>
                <a:cs typeface="Arial" pitchFamily="34" charset="0"/>
              </a:rPr>
              <a:t>Edizione 2013</a:t>
            </a:r>
          </a:p>
          <a:p>
            <a:pPr algn="ctr" fontAlgn="base">
              <a:spcBef>
                <a:spcPct val="0"/>
              </a:spcBef>
              <a:spcAft>
                <a:spcPct val="0"/>
              </a:spcAft>
            </a:pPr>
            <a:r>
              <a:rPr lang="it-IT" smtClean="0">
                <a:solidFill>
                  <a:srgbClr val="FF0000"/>
                </a:solidFill>
                <a:latin typeface="Segoe Print" pitchFamily="2" charset="0"/>
                <a:cs typeface="Arial" pitchFamily="34" charset="0"/>
              </a:rPr>
              <a:t>Aggiornamento a luglio 2013</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ChangeArrowheads="1"/>
          </p:cNvSpPr>
          <p:nvPr>
            <p:ph type="title" idx="4294967295"/>
          </p:nvPr>
        </p:nvSpPr>
        <p:spPr>
          <a:xfrm>
            <a:off x="2916238" y="549275"/>
            <a:ext cx="5884862" cy="1150938"/>
          </a:xfrm>
        </p:spPr>
        <p:txBody>
          <a:bodyPr/>
          <a:lstStyle/>
          <a:p>
            <a:r>
              <a:rPr lang="it-IT" sz="3200" b="1" smtClean="0">
                <a:solidFill>
                  <a:srgbClr val="FF0000"/>
                </a:solidFill>
                <a:latin typeface="Segoe Print" pitchFamily="2" charset="0"/>
              </a:rPr>
              <a:t>LINEE GUIDA NEOPLASIE DELLA MAMMELLA</a:t>
            </a:r>
          </a:p>
        </p:txBody>
      </p:sp>
      <p:sp>
        <p:nvSpPr>
          <p:cNvPr id="393218" name="Rectangle 3"/>
          <p:cNvSpPr>
            <a:spLocks noGrp="1" noChangeArrowheads="1"/>
          </p:cNvSpPr>
          <p:nvPr>
            <p:ph idx="4294967295"/>
          </p:nvPr>
        </p:nvSpPr>
        <p:spPr>
          <a:xfrm>
            <a:off x="163513" y="1916113"/>
            <a:ext cx="8801100" cy="4941887"/>
          </a:xfrm>
        </p:spPr>
        <p:txBody>
          <a:bodyPr/>
          <a:lstStyle/>
          <a:p>
            <a:pPr>
              <a:lnSpc>
                <a:spcPct val="80000"/>
              </a:lnSpc>
              <a:spcBef>
                <a:spcPct val="0"/>
              </a:spcBef>
              <a:buFontTx/>
              <a:buNone/>
            </a:pPr>
            <a:r>
              <a:rPr lang="it-IT" sz="2400" smtClean="0">
                <a:latin typeface="Segoe Print" pitchFamily="2" charset="0"/>
              </a:rPr>
              <a:t>….Fra i marcatori sierici la cui concentrazione plasmatica correla con l’aumento del carico di malattia, i più studiati sono: </a:t>
            </a:r>
            <a:r>
              <a:rPr lang="it-IT" sz="2400" b="1" u="sng" smtClean="0">
                <a:solidFill>
                  <a:srgbClr val="0066FF"/>
                </a:solidFill>
                <a:latin typeface="Segoe Print" pitchFamily="2" charset="0"/>
              </a:rPr>
              <a:t>l’antigene carcinoembrionario (CEA) ed il CA 15.3</a:t>
            </a:r>
          </a:p>
          <a:p>
            <a:pPr>
              <a:lnSpc>
                <a:spcPct val="80000"/>
              </a:lnSpc>
              <a:buFontTx/>
              <a:buNone/>
            </a:pPr>
            <a:endParaRPr lang="it-IT" sz="2400" smtClean="0">
              <a:latin typeface="Segoe Print" pitchFamily="2" charset="0"/>
            </a:endParaRPr>
          </a:p>
          <a:p>
            <a:pPr>
              <a:lnSpc>
                <a:spcPct val="80000"/>
              </a:lnSpc>
              <a:buFontTx/>
              <a:buNone/>
            </a:pPr>
            <a:r>
              <a:rPr lang="it-IT" sz="2400" smtClean="0">
                <a:latin typeface="Segoe Print" pitchFamily="2" charset="0"/>
              </a:rPr>
              <a:t>…..Questi Biomarcatori sono </a:t>
            </a:r>
            <a:r>
              <a:rPr lang="it-IT" sz="2400" smtClean="0">
                <a:solidFill>
                  <a:srgbClr val="0066FF"/>
                </a:solidFill>
                <a:latin typeface="Segoe Print" pitchFamily="2" charset="0"/>
              </a:rPr>
              <a:t>potenzialmente più sensibili delle indagini radiologiche</a:t>
            </a:r>
            <a:r>
              <a:rPr lang="it-IT" sz="2400" smtClean="0">
                <a:latin typeface="Segoe Print" pitchFamily="2" charset="0"/>
              </a:rPr>
              <a:t> per individuare una recidiva precoce di malattia</a:t>
            </a:r>
          </a:p>
          <a:p>
            <a:pPr>
              <a:lnSpc>
                <a:spcPct val="80000"/>
              </a:lnSpc>
              <a:buFontTx/>
              <a:buNone/>
            </a:pPr>
            <a:endParaRPr lang="it-IT" sz="2400" smtClean="0">
              <a:latin typeface="Segoe Print" pitchFamily="2" charset="0"/>
            </a:endParaRPr>
          </a:p>
          <a:p>
            <a:pPr>
              <a:lnSpc>
                <a:spcPct val="80000"/>
              </a:lnSpc>
              <a:buFontTx/>
              <a:buNone/>
            </a:pPr>
            <a:r>
              <a:rPr lang="it-IT" sz="2400" smtClean="0">
                <a:latin typeface="Segoe Print" pitchFamily="2" charset="0"/>
              </a:rPr>
              <a:t>…..Tuttavia, esistono diverse argomentazioni valide per sconsigliare l’utilizzo routinario ed estensivo dei marcatori tumorali sierici durante la fase di follow-up:</a:t>
            </a:r>
            <a:r>
              <a:rPr lang="it-IT" sz="2800" smtClean="0">
                <a:latin typeface="Segoe Print" pitchFamily="2" charset="0"/>
              </a:rPr>
              <a:t> </a:t>
            </a:r>
          </a:p>
          <a:p>
            <a:pPr lvl="1">
              <a:lnSpc>
                <a:spcPct val="80000"/>
              </a:lnSpc>
            </a:pPr>
            <a:r>
              <a:rPr lang="it-IT" sz="1400" b="1" u="sng" smtClean="0">
                <a:solidFill>
                  <a:srgbClr val="0066FF"/>
                </a:solidFill>
                <a:latin typeface="Segoe Print" pitchFamily="2" charset="0"/>
              </a:rPr>
              <a:t>in primo luogo la limitata specificità e sensibilità; </a:t>
            </a:r>
          </a:p>
          <a:p>
            <a:pPr lvl="1">
              <a:lnSpc>
                <a:spcPct val="80000"/>
              </a:lnSpc>
            </a:pPr>
            <a:r>
              <a:rPr lang="it-IT" sz="1400" b="1" u="sng" smtClean="0">
                <a:solidFill>
                  <a:srgbClr val="0066FF"/>
                </a:solidFill>
                <a:latin typeface="Segoe Print" pitchFamily="2" charset="0"/>
              </a:rPr>
              <a:t>in secondo luogo, l’assenza di studi clinici prospettici randomizzati che dimostrino una relazione tra anticipazione diagnostica e prognosi</a:t>
            </a:r>
            <a:r>
              <a:rPr lang="it-IT" sz="1400" b="1" u="sng" smtClean="0">
                <a:latin typeface="Segoe Print" pitchFamily="2" charset="0"/>
              </a:rPr>
              <a:t>. </a:t>
            </a:r>
          </a:p>
          <a:p>
            <a:pPr>
              <a:lnSpc>
                <a:spcPct val="80000"/>
              </a:lnSpc>
              <a:spcBef>
                <a:spcPct val="0"/>
              </a:spcBef>
              <a:buFontTx/>
              <a:buNone/>
            </a:pPr>
            <a:endParaRPr lang="it-IT" sz="1400" b="1" u="sng" smtClean="0">
              <a:latin typeface="Segoe Print" pitchFamily="2" charset="0"/>
            </a:endParaRPr>
          </a:p>
          <a:p>
            <a:pPr>
              <a:lnSpc>
                <a:spcPct val="80000"/>
              </a:lnSpc>
              <a:spcBef>
                <a:spcPct val="0"/>
              </a:spcBef>
              <a:buFontTx/>
              <a:buNone/>
            </a:pPr>
            <a:endParaRPr lang="it-IT" sz="1400" b="1" u="sng" smtClean="0"/>
          </a:p>
        </p:txBody>
      </p:sp>
      <p:pic>
        <p:nvPicPr>
          <p:cNvPr id="393219" name="Picture 4"/>
          <p:cNvPicPr>
            <a:picLocks noChangeAspect="1" noChangeArrowheads="1"/>
          </p:cNvPicPr>
          <p:nvPr/>
        </p:nvPicPr>
        <p:blipFill>
          <a:blip r:embed="rId2" cstate="print"/>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idx="4294967295"/>
          </p:nvPr>
        </p:nvSpPr>
        <p:spPr>
          <a:xfrm>
            <a:off x="2916238" y="333375"/>
            <a:ext cx="5976937" cy="1582738"/>
          </a:xfrm>
        </p:spPr>
        <p:txBody>
          <a:bodyPr/>
          <a:lstStyle/>
          <a:p>
            <a:r>
              <a:rPr lang="it-IT" sz="3600" b="1" smtClean="0">
                <a:solidFill>
                  <a:srgbClr val="FF0000"/>
                </a:solidFill>
                <a:latin typeface="Segoe Print" pitchFamily="2" charset="0"/>
              </a:rPr>
              <a:t>NEOPLASIE DELLA MAMMELLA</a:t>
            </a:r>
            <a:br>
              <a:rPr lang="it-IT" sz="3600" b="1" smtClean="0">
                <a:solidFill>
                  <a:srgbClr val="FF0000"/>
                </a:solidFill>
                <a:latin typeface="Segoe Print" pitchFamily="2" charset="0"/>
              </a:rPr>
            </a:br>
            <a:r>
              <a:rPr lang="it-IT" sz="3200" b="1" u="sng" smtClean="0">
                <a:solidFill>
                  <a:srgbClr val="FF0000"/>
                </a:solidFill>
                <a:latin typeface="Segoe Print" pitchFamily="2" charset="0"/>
              </a:rPr>
              <a:t>FOLLOW-UP</a:t>
            </a:r>
          </a:p>
        </p:txBody>
      </p:sp>
      <p:sp>
        <p:nvSpPr>
          <p:cNvPr id="394242" name="Rectangle 3"/>
          <p:cNvSpPr>
            <a:spLocks noGrp="1" noChangeArrowheads="1"/>
          </p:cNvSpPr>
          <p:nvPr>
            <p:ph idx="4294967295"/>
          </p:nvPr>
        </p:nvSpPr>
        <p:spPr>
          <a:xfrm>
            <a:off x="250825" y="2409825"/>
            <a:ext cx="8642350" cy="4448175"/>
          </a:xfrm>
        </p:spPr>
        <p:txBody>
          <a:bodyPr/>
          <a:lstStyle/>
          <a:p>
            <a:pPr>
              <a:lnSpc>
                <a:spcPct val="90000"/>
              </a:lnSpc>
              <a:buFontTx/>
              <a:buNone/>
            </a:pPr>
            <a:r>
              <a:rPr lang="it-IT" sz="2800" b="1" smtClean="0"/>
              <a:t>    </a:t>
            </a:r>
            <a:r>
              <a:rPr lang="it-IT" sz="2400" b="1" smtClean="0">
                <a:latin typeface="Segoe Print" pitchFamily="2" charset="0"/>
              </a:rPr>
              <a:t>Allo stato attuale </a:t>
            </a:r>
            <a:r>
              <a:rPr lang="it-IT" sz="2400" b="1" u="sng" smtClean="0">
                <a:solidFill>
                  <a:srgbClr val="0066FF"/>
                </a:solidFill>
                <a:latin typeface="Segoe Print" pitchFamily="2" charset="0"/>
              </a:rPr>
              <a:t>non esiste</a:t>
            </a:r>
            <a:r>
              <a:rPr lang="it-IT" sz="2400" b="1" smtClean="0">
                <a:latin typeface="Segoe Print" pitchFamily="2" charset="0"/>
              </a:rPr>
              <a:t> alcuna evidenza che supporti la </a:t>
            </a:r>
            <a:r>
              <a:rPr lang="it-IT" sz="2400" b="1" u="sng" smtClean="0">
                <a:solidFill>
                  <a:srgbClr val="0066FF"/>
                </a:solidFill>
                <a:latin typeface="Segoe Print" pitchFamily="2" charset="0"/>
              </a:rPr>
              <a:t>prescrizione routinaria</a:t>
            </a:r>
            <a:r>
              <a:rPr lang="it-IT" sz="2400" b="1" smtClean="0">
                <a:latin typeface="Segoe Print" pitchFamily="2" charset="0"/>
              </a:rPr>
              <a:t> degli esami sottoindicati nel follow-up del carcinoma mammario:</a:t>
            </a:r>
            <a:r>
              <a:rPr lang="it-IT" sz="2800" b="1" smtClean="0">
                <a:latin typeface="Segoe Print" pitchFamily="2" charset="0"/>
              </a:rPr>
              <a:t> </a:t>
            </a:r>
            <a:endParaRPr lang="it-IT" sz="2800" smtClean="0">
              <a:latin typeface="Segoe Print" pitchFamily="2" charset="0"/>
            </a:endParaRPr>
          </a:p>
          <a:p>
            <a:pPr>
              <a:lnSpc>
                <a:spcPct val="90000"/>
              </a:lnSpc>
              <a:buFontTx/>
              <a:buNone/>
            </a:pPr>
            <a:r>
              <a:rPr lang="it-IT" sz="2800" smtClean="0">
                <a:latin typeface="Segoe Print" pitchFamily="2" charset="0"/>
              </a:rPr>
              <a:t>	-	</a:t>
            </a:r>
            <a:r>
              <a:rPr lang="it-IT" sz="2400" smtClean="0">
                <a:latin typeface="Segoe Print" pitchFamily="2" charset="0"/>
              </a:rPr>
              <a:t>Esame emocrocitometrico e profilo biochimico </a:t>
            </a:r>
          </a:p>
          <a:p>
            <a:pPr>
              <a:lnSpc>
                <a:spcPct val="90000"/>
              </a:lnSpc>
              <a:buFontTx/>
              <a:buNone/>
            </a:pPr>
            <a:r>
              <a:rPr lang="it-IT" sz="2400" smtClean="0">
                <a:latin typeface="Segoe Print" pitchFamily="2" charset="0"/>
              </a:rPr>
              <a:t>	-	Rx torace, scintigrafia ossea, ecografia epatica </a:t>
            </a:r>
          </a:p>
          <a:p>
            <a:pPr>
              <a:lnSpc>
                <a:spcPct val="90000"/>
              </a:lnSpc>
              <a:buFontTx/>
              <a:buNone/>
            </a:pPr>
            <a:r>
              <a:rPr lang="it-IT" sz="2400" smtClean="0">
                <a:latin typeface="Segoe Print" pitchFamily="2" charset="0"/>
              </a:rPr>
              <a:t>	-	Marcatori tumorali.</a:t>
            </a:r>
          </a:p>
          <a:p>
            <a:pPr>
              <a:lnSpc>
                <a:spcPct val="90000"/>
              </a:lnSpc>
              <a:buFontTx/>
              <a:buNone/>
            </a:pPr>
            <a:r>
              <a:rPr lang="it-IT" sz="2800" smtClean="0">
                <a:latin typeface="Segoe Print" pitchFamily="2" charset="0"/>
              </a:rPr>
              <a:t> </a:t>
            </a:r>
          </a:p>
          <a:p>
            <a:pPr>
              <a:lnSpc>
                <a:spcPct val="90000"/>
              </a:lnSpc>
              <a:buFont typeface="Arial" pitchFamily="34" charset="0"/>
              <a:buNone/>
            </a:pPr>
            <a:r>
              <a:rPr lang="it-IT" sz="2000" b="1" smtClean="0">
                <a:latin typeface="Segoe Print" pitchFamily="2" charset="0"/>
              </a:rPr>
              <a:t>   Tali </a:t>
            </a:r>
            <a:r>
              <a:rPr lang="it-IT" sz="2000" b="1" smtClean="0">
                <a:solidFill>
                  <a:srgbClr val="0066FF"/>
                </a:solidFill>
                <a:latin typeface="Segoe Print" pitchFamily="2" charset="0"/>
              </a:rPr>
              <a:t>conclusioni sono state riportate dalle linee guida dell’ASCO</a:t>
            </a:r>
            <a:r>
              <a:rPr lang="it-IT" sz="2000" b="1" smtClean="0">
                <a:latin typeface="Segoe Print" pitchFamily="2" charset="0"/>
              </a:rPr>
              <a:t> e si basano sui risultati di studi randomizzati che, tuttavia, risalgono ad anni in cui le opzioni diagnostico-terapeutiche e le informazioni sulla biologia tumorale erano più limitate.</a:t>
            </a:r>
            <a:r>
              <a:rPr lang="it-IT" sz="2000" smtClean="0">
                <a:latin typeface="Segoe Print" pitchFamily="2" charset="0"/>
              </a:rPr>
              <a:t> </a:t>
            </a:r>
          </a:p>
        </p:txBody>
      </p:sp>
      <p:pic>
        <p:nvPicPr>
          <p:cNvPr id="394243" name="Picture 4"/>
          <p:cNvPicPr>
            <a:picLocks noChangeAspect="1" noChangeArrowheads="1"/>
          </p:cNvPicPr>
          <p:nvPr/>
        </p:nvPicPr>
        <p:blipFill>
          <a:blip r:embed="rId2" cstate="print"/>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2"/>
          <p:cNvSpPr>
            <a:spLocks noGrp="1" noChangeArrowheads="1"/>
          </p:cNvSpPr>
          <p:nvPr>
            <p:ph type="title" idx="4294967295"/>
          </p:nvPr>
        </p:nvSpPr>
        <p:spPr>
          <a:xfrm>
            <a:off x="755650" y="404813"/>
            <a:ext cx="7848600" cy="1368425"/>
          </a:xfrm>
        </p:spPr>
        <p:txBody>
          <a:bodyPr/>
          <a:lstStyle/>
          <a:p>
            <a:r>
              <a:rPr lang="it-IT" sz="4000" b="1" smtClean="0">
                <a:solidFill>
                  <a:srgbClr val="FF0000"/>
                </a:solidFill>
                <a:latin typeface="Segoe Print" pitchFamily="2" charset="0"/>
              </a:rPr>
              <a:t>RACCOMANDAZIONI DA LINEE GUIDA</a:t>
            </a:r>
          </a:p>
        </p:txBody>
      </p:sp>
      <p:graphicFrame>
        <p:nvGraphicFramePr>
          <p:cNvPr id="395267" name="Object 3"/>
          <p:cNvGraphicFramePr>
            <a:graphicFrameLocks noGrp="1" noChangeAspect="1"/>
          </p:cNvGraphicFramePr>
          <p:nvPr>
            <p:ph idx="4294967295"/>
          </p:nvPr>
        </p:nvGraphicFramePr>
        <p:xfrm>
          <a:off x="1331913" y="2133600"/>
          <a:ext cx="7480300" cy="3629025"/>
        </p:xfrm>
        <a:graphic>
          <a:graphicData uri="http://schemas.openxmlformats.org/presentationml/2006/ole">
            <p:oleObj spid="_x0000_s389122" name="Document" r:id="rId3" imgW="9366082" imgH="4543632" progId="Word.Document.8">
              <p:embed/>
            </p:oleObj>
          </a:graphicData>
        </a:graphic>
      </p:graphicFrame>
      <p:sp>
        <p:nvSpPr>
          <p:cNvPr id="395269" name="Rectangle 4"/>
          <p:cNvSpPr>
            <a:spLocks noChangeArrowheads="1"/>
          </p:cNvSpPr>
          <p:nvPr/>
        </p:nvSpPr>
        <p:spPr bwMode="auto">
          <a:xfrm>
            <a:off x="2413000" y="5300663"/>
            <a:ext cx="5327650" cy="1004887"/>
          </a:xfrm>
          <a:prstGeom prst="rect">
            <a:avLst/>
          </a:prstGeom>
          <a:noFill/>
          <a:ln w="9525">
            <a:noFill/>
            <a:miter lim="800000"/>
            <a:headEnd/>
            <a:tailEnd/>
          </a:ln>
        </p:spPr>
        <p:txBody>
          <a:bodyPr>
            <a:spAutoFit/>
          </a:bodyPr>
          <a:lstStyle/>
          <a:p>
            <a:pPr fontAlgn="base">
              <a:spcBef>
                <a:spcPct val="0"/>
              </a:spcBef>
              <a:spcAft>
                <a:spcPct val="0"/>
              </a:spcAft>
            </a:pPr>
            <a:r>
              <a:rPr lang="en-GB" sz="1200" b="1" smtClean="0">
                <a:solidFill>
                  <a:prstClr val="black"/>
                </a:solidFill>
                <a:latin typeface="Segoe Print" pitchFamily="2" charset="0"/>
                <a:cs typeface="Arial" pitchFamily="34" charset="0"/>
              </a:rPr>
              <a:t>NCG – </a:t>
            </a:r>
            <a:r>
              <a:rPr lang="en-GB" sz="1200" smtClean="0">
                <a:solidFill>
                  <a:prstClr val="black"/>
                </a:solidFill>
                <a:latin typeface="Segoe Print" pitchFamily="2" charset="0"/>
                <a:cs typeface="Arial" pitchFamily="34" charset="0"/>
              </a:rPr>
              <a:t> National Guideline Cleringhouse</a:t>
            </a:r>
          </a:p>
          <a:p>
            <a:pPr fontAlgn="base">
              <a:spcBef>
                <a:spcPct val="0"/>
              </a:spcBef>
              <a:spcAft>
                <a:spcPct val="0"/>
              </a:spcAft>
            </a:pPr>
            <a:r>
              <a:rPr lang="en-GB" sz="1200" b="1" smtClean="0">
                <a:solidFill>
                  <a:prstClr val="black"/>
                </a:solidFill>
                <a:latin typeface="Segoe Print" pitchFamily="2" charset="0"/>
                <a:cs typeface="Arial" pitchFamily="34" charset="0"/>
              </a:rPr>
              <a:t>ASCO - </a:t>
            </a:r>
            <a:r>
              <a:rPr lang="en-GB" sz="1200" smtClean="0">
                <a:solidFill>
                  <a:prstClr val="black"/>
                </a:solidFill>
                <a:latin typeface="Segoe Print" pitchFamily="2" charset="0"/>
                <a:cs typeface="Arial" pitchFamily="34" charset="0"/>
              </a:rPr>
              <a:t>American Society of Clinical Oncology </a:t>
            </a:r>
          </a:p>
          <a:p>
            <a:pPr fontAlgn="base">
              <a:spcBef>
                <a:spcPct val="0"/>
              </a:spcBef>
              <a:spcAft>
                <a:spcPct val="0"/>
              </a:spcAft>
            </a:pPr>
            <a:r>
              <a:rPr lang="en-GB" sz="1200" b="1" smtClean="0">
                <a:solidFill>
                  <a:prstClr val="black"/>
                </a:solidFill>
                <a:latin typeface="Segoe Print" pitchFamily="2" charset="0"/>
                <a:cs typeface="Arial" pitchFamily="34" charset="0"/>
              </a:rPr>
              <a:t>NACB </a:t>
            </a:r>
            <a:r>
              <a:rPr lang="en-GB" sz="1200" smtClean="0">
                <a:solidFill>
                  <a:prstClr val="black"/>
                </a:solidFill>
                <a:latin typeface="Segoe Print" pitchFamily="2" charset="0"/>
                <a:cs typeface="Arial" pitchFamily="34" charset="0"/>
              </a:rPr>
              <a:t> - National Academy Clinical Biochemistry </a:t>
            </a:r>
          </a:p>
          <a:p>
            <a:pPr fontAlgn="base">
              <a:spcBef>
                <a:spcPct val="0"/>
              </a:spcBef>
              <a:spcAft>
                <a:spcPct val="0"/>
              </a:spcAft>
            </a:pPr>
            <a:r>
              <a:rPr lang="en-GB" sz="1200" b="1" smtClean="0">
                <a:solidFill>
                  <a:prstClr val="black"/>
                </a:solidFill>
                <a:latin typeface="Segoe Print" pitchFamily="2" charset="0"/>
                <a:cs typeface="Arial" pitchFamily="34" charset="0"/>
              </a:rPr>
              <a:t>EGTM </a:t>
            </a:r>
            <a:r>
              <a:rPr lang="en-GB" sz="1200" smtClean="0">
                <a:solidFill>
                  <a:prstClr val="black"/>
                </a:solidFill>
                <a:latin typeface="Segoe Print" pitchFamily="2" charset="0"/>
                <a:cs typeface="Arial" pitchFamily="34" charset="0"/>
              </a:rPr>
              <a:t>- European Group on Tumor Markers </a:t>
            </a:r>
          </a:p>
          <a:p>
            <a:pPr fontAlgn="base">
              <a:spcBef>
                <a:spcPct val="0"/>
              </a:spcBef>
              <a:spcAft>
                <a:spcPct val="0"/>
              </a:spcAft>
            </a:pPr>
            <a:r>
              <a:rPr lang="en-GB" sz="1200" b="1" smtClean="0">
                <a:solidFill>
                  <a:prstClr val="black"/>
                </a:solidFill>
                <a:latin typeface="Segoe Print" pitchFamily="2" charset="0"/>
                <a:cs typeface="Arial" pitchFamily="34" charset="0"/>
              </a:rPr>
              <a:t>SOR </a:t>
            </a:r>
            <a:r>
              <a:rPr lang="en-GB" sz="1200" smtClean="0">
                <a:solidFill>
                  <a:prstClr val="black"/>
                </a:solidFill>
                <a:latin typeface="Segoe Print" pitchFamily="2" charset="0"/>
                <a:cs typeface="Arial" pitchFamily="34" charset="0"/>
              </a:rPr>
              <a:t> - Standards, Options and Recommendations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8498" name="Picture 2" descr="C:\Users\lorenzo zanini\Downloads\2014-09-19-005-bi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2"/>
          <p:cNvPicPr>
            <a:picLocks noChangeAspect="1" noChangeArrowheads="1"/>
          </p:cNvPicPr>
          <p:nvPr/>
        </p:nvPicPr>
        <p:blipFill>
          <a:blip r:embed="rId2" cstate="print"/>
          <a:srcRect/>
          <a:stretch>
            <a:fillRect/>
          </a:stretch>
        </p:blipFill>
        <p:spPr bwMode="auto">
          <a:xfrm>
            <a:off x="971550" y="476250"/>
            <a:ext cx="7196138" cy="4281488"/>
          </a:xfrm>
          <a:prstGeom prst="rect">
            <a:avLst/>
          </a:prstGeom>
          <a:noFill/>
          <a:ln w="9525">
            <a:noFill/>
            <a:miter lim="800000"/>
            <a:headEnd/>
            <a:tailEnd/>
          </a:ln>
        </p:spPr>
      </p:pic>
      <p:sp>
        <p:nvSpPr>
          <p:cNvPr id="396290" name="Text Box 3"/>
          <p:cNvSpPr txBox="1">
            <a:spLocks noChangeArrowheads="1"/>
          </p:cNvSpPr>
          <p:nvPr/>
        </p:nvSpPr>
        <p:spPr bwMode="auto">
          <a:xfrm>
            <a:off x="0" y="4832350"/>
            <a:ext cx="9144000" cy="1220788"/>
          </a:xfrm>
          <a:prstGeom prst="rect">
            <a:avLst/>
          </a:prstGeom>
          <a:noFill/>
          <a:ln w="9525">
            <a:noFill/>
            <a:miter lim="800000"/>
            <a:headEnd/>
            <a:tailEnd/>
          </a:ln>
        </p:spPr>
        <p:txBody>
          <a:bodyPr>
            <a:spAutoFit/>
          </a:bodyPr>
          <a:lstStyle/>
          <a:p>
            <a:pPr algn="ctr" fontAlgn="base">
              <a:spcBef>
                <a:spcPct val="0"/>
              </a:spcBef>
              <a:spcAft>
                <a:spcPct val="0"/>
              </a:spcAft>
            </a:pPr>
            <a:r>
              <a:rPr lang="it-IT" sz="2800" b="1" smtClean="0">
                <a:solidFill>
                  <a:srgbClr val="FF0000"/>
                </a:solidFill>
                <a:latin typeface="Segoe Print" pitchFamily="2" charset="0"/>
                <a:cs typeface="Arial" pitchFamily="34" charset="0"/>
              </a:rPr>
              <a:t>LINEE GUIDA </a:t>
            </a:r>
          </a:p>
          <a:p>
            <a:pPr algn="ctr" fontAlgn="base">
              <a:spcBef>
                <a:spcPct val="0"/>
              </a:spcBef>
              <a:spcAft>
                <a:spcPct val="0"/>
              </a:spcAft>
            </a:pPr>
            <a:r>
              <a:rPr lang="it-IT" sz="2800" b="1" smtClean="0">
                <a:solidFill>
                  <a:srgbClr val="FF0000"/>
                </a:solidFill>
                <a:latin typeface="Segoe Print" pitchFamily="2" charset="0"/>
                <a:cs typeface="Arial" pitchFamily="34" charset="0"/>
              </a:rPr>
              <a:t>NEOPLASIE OVAIO</a:t>
            </a:r>
          </a:p>
          <a:p>
            <a:pPr algn="ctr" fontAlgn="base">
              <a:spcBef>
                <a:spcPct val="0"/>
              </a:spcBef>
              <a:spcAft>
                <a:spcPct val="0"/>
              </a:spcAft>
            </a:pPr>
            <a:r>
              <a:rPr lang="it-IT" smtClean="0">
                <a:solidFill>
                  <a:srgbClr val="FF0000"/>
                </a:solidFill>
                <a:latin typeface="Segoe Print" pitchFamily="2" charset="0"/>
                <a:cs typeface="Arial" pitchFamily="34" charset="0"/>
              </a:rPr>
              <a:t>Edizione 2013</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ChangeArrowheads="1"/>
          </p:cNvSpPr>
          <p:nvPr>
            <p:ph type="title" idx="4294967295"/>
          </p:nvPr>
        </p:nvSpPr>
        <p:spPr>
          <a:xfrm>
            <a:off x="2916238" y="620713"/>
            <a:ext cx="6227762" cy="922337"/>
          </a:xfrm>
        </p:spPr>
        <p:txBody>
          <a:bodyPr/>
          <a:lstStyle/>
          <a:p>
            <a:r>
              <a:rPr lang="it-IT" sz="4000" b="1" smtClean="0">
                <a:solidFill>
                  <a:srgbClr val="FF0000"/>
                </a:solidFill>
                <a:latin typeface="Segoe Print" pitchFamily="2" charset="0"/>
              </a:rPr>
              <a:t>INQUADRAMENTO DIAGNOSTICO</a:t>
            </a:r>
          </a:p>
        </p:txBody>
      </p:sp>
      <p:sp>
        <p:nvSpPr>
          <p:cNvPr id="397314" name="Rectangle 3"/>
          <p:cNvSpPr>
            <a:spLocks noGrp="1" noChangeArrowheads="1"/>
          </p:cNvSpPr>
          <p:nvPr>
            <p:ph idx="4294967295"/>
          </p:nvPr>
        </p:nvSpPr>
        <p:spPr>
          <a:xfrm>
            <a:off x="468313" y="2133600"/>
            <a:ext cx="8218487" cy="4535488"/>
          </a:xfrm>
        </p:spPr>
        <p:txBody>
          <a:bodyPr/>
          <a:lstStyle/>
          <a:p>
            <a:pPr marL="274638" indent="-274638">
              <a:lnSpc>
                <a:spcPct val="90000"/>
              </a:lnSpc>
              <a:buFontTx/>
              <a:buNone/>
            </a:pPr>
            <a:r>
              <a:rPr lang="it-IT" sz="2800" smtClean="0">
                <a:latin typeface="Segoe Print" pitchFamily="2" charset="0"/>
              </a:rPr>
              <a:t>La presenza di una </a:t>
            </a:r>
            <a:r>
              <a:rPr lang="it-IT" sz="2800" smtClean="0">
                <a:solidFill>
                  <a:srgbClr val="0066FF"/>
                </a:solidFill>
                <a:latin typeface="Segoe Print" pitchFamily="2" charset="0"/>
              </a:rPr>
              <a:t>massa annessiale</a:t>
            </a:r>
            <a:r>
              <a:rPr lang="it-IT" sz="2800" smtClean="0">
                <a:latin typeface="Segoe Print" pitchFamily="2" charset="0"/>
              </a:rPr>
              <a:t> deve, indipendentemente dall’età della paziente, </a:t>
            </a:r>
            <a:r>
              <a:rPr lang="it-IT" sz="2800" smtClean="0">
                <a:solidFill>
                  <a:srgbClr val="0066FF"/>
                </a:solidFill>
                <a:latin typeface="Segoe Print" pitchFamily="2" charset="0"/>
              </a:rPr>
              <a:t>far sospettare una neoplasia maligna</a:t>
            </a:r>
            <a:r>
              <a:rPr lang="it-IT" smtClean="0">
                <a:latin typeface="Segoe Print" pitchFamily="2" charset="0"/>
              </a:rPr>
              <a:t>.</a:t>
            </a:r>
          </a:p>
          <a:p>
            <a:pPr marL="274638" indent="-274638">
              <a:lnSpc>
                <a:spcPct val="90000"/>
              </a:lnSpc>
              <a:buFontTx/>
              <a:buNone/>
            </a:pPr>
            <a:endParaRPr lang="it-IT" sz="1200" smtClean="0">
              <a:latin typeface="Segoe Print" pitchFamily="2" charset="0"/>
            </a:endParaRPr>
          </a:p>
          <a:p>
            <a:pPr marL="274638" indent="-274638">
              <a:lnSpc>
                <a:spcPct val="90000"/>
              </a:lnSpc>
              <a:buFontTx/>
              <a:buNone/>
            </a:pPr>
            <a:r>
              <a:rPr lang="it-IT" sz="2400" b="1" smtClean="0">
                <a:latin typeface="Segoe Print" pitchFamily="2" charset="0"/>
              </a:rPr>
              <a:t>Vanno eseguite ulteriori indagini quali:</a:t>
            </a:r>
          </a:p>
          <a:p>
            <a:pPr marL="274638" indent="-274638">
              <a:lnSpc>
                <a:spcPct val="90000"/>
              </a:lnSpc>
              <a:buFontTx/>
              <a:buNone/>
            </a:pPr>
            <a:endParaRPr lang="it-IT" sz="2400" b="1" smtClean="0">
              <a:latin typeface="Segoe Print" pitchFamily="2" charset="0"/>
            </a:endParaRPr>
          </a:p>
          <a:p>
            <a:pPr marL="274638" indent="-274638">
              <a:lnSpc>
                <a:spcPct val="90000"/>
              </a:lnSpc>
              <a:buFontTx/>
              <a:buChar char="•"/>
            </a:pPr>
            <a:r>
              <a:rPr lang="it-IT" sz="2400" smtClean="0">
                <a:latin typeface="Segoe Print" pitchFamily="2" charset="0"/>
              </a:rPr>
              <a:t>ecografia transavaginale eventualmente associata    alla ecografia dell’addome superiore;</a:t>
            </a:r>
            <a:r>
              <a:rPr lang="it-IT" smtClean="0">
                <a:latin typeface="Segoe Print" pitchFamily="2" charset="0"/>
              </a:rPr>
              <a:t> </a:t>
            </a:r>
          </a:p>
          <a:p>
            <a:pPr marL="274638" indent="-274638">
              <a:lnSpc>
                <a:spcPct val="90000"/>
              </a:lnSpc>
              <a:buFontTx/>
              <a:buChar char="•"/>
            </a:pPr>
            <a:r>
              <a:rPr lang="it-IT" sz="2400" smtClean="0">
                <a:latin typeface="Segoe Print" pitchFamily="2" charset="0"/>
              </a:rPr>
              <a:t>dosaggio dei </a:t>
            </a:r>
            <a:r>
              <a:rPr lang="it-IT" sz="2400" b="1" smtClean="0">
                <a:solidFill>
                  <a:srgbClr val="0066FF"/>
                </a:solidFill>
                <a:latin typeface="Segoe Print" pitchFamily="2" charset="0"/>
              </a:rPr>
              <a:t>marcatori sierici (CA125 e HE-4</a:t>
            </a:r>
            <a:r>
              <a:rPr lang="it-IT" sz="2400" smtClean="0">
                <a:solidFill>
                  <a:srgbClr val="FF0000"/>
                </a:solidFill>
                <a:latin typeface="Segoe Print" pitchFamily="2" charset="0"/>
              </a:rPr>
              <a:t> </a:t>
            </a:r>
            <a:r>
              <a:rPr lang="it-IT" sz="2400" smtClean="0">
                <a:latin typeface="Segoe Print" pitchFamily="2" charset="0"/>
              </a:rPr>
              <a:t>eventualmente associato al dosaggio del</a:t>
            </a:r>
            <a:r>
              <a:rPr lang="it-IT" sz="2400" smtClean="0">
                <a:solidFill>
                  <a:srgbClr val="FF0000"/>
                </a:solidFill>
                <a:latin typeface="Segoe Print" pitchFamily="2" charset="0"/>
              </a:rPr>
              <a:t> </a:t>
            </a:r>
            <a:r>
              <a:rPr lang="it-IT" sz="2400" b="1" smtClean="0">
                <a:solidFill>
                  <a:srgbClr val="0066FF"/>
                </a:solidFill>
                <a:latin typeface="Segoe Print" pitchFamily="2" charset="0"/>
              </a:rPr>
              <a:t>CEA e del CA 19.9</a:t>
            </a:r>
            <a:r>
              <a:rPr lang="it-IT" sz="2400" smtClean="0">
                <a:solidFill>
                  <a:srgbClr val="FF0000"/>
                </a:solidFill>
                <a:latin typeface="Segoe Print" pitchFamily="2" charset="0"/>
              </a:rPr>
              <a:t> </a:t>
            </a:r>
            <a:r>
              <a:rPr lang="it-IT" sz="2400" smtClean="0">
                <a:latin typeface="Segoe Print" pitchFamily="2" charset="0"/>
              </a:rPr>
              <a:t>per escludere eventuale patologia gastroenterica).</a:t>
            </a:r>
            <a:endParaRPr lang="it-IT" sz="2400" smtClean="0">
              <a:solidFill>
                <a:srgbClr val="FF0000"/>
              </a:solidFill>
              <a:latin typeface="Segoe Print" pitchFamily="2" charset="0"/>
            </a:endParaRPr>
          </a:p>
        </p:txBody>
      </p:sp>
      <p:pic>
        <p:nvPicPr>
          <p:cNvPr id="397315" name="Picture 4"/>
          <p:cNvPicPr>
            <a:picLocks noChangeAspect="1" noChangeArrowheads="1"/>
          </p:cNvPicPr>
          <p:nvPr/>
        </p:nvPicPr>
        <p:blipFill>
          <a:blip r:embed="rId2" cstate="print"/>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6"/>
          <p:cNvSpPr>
            <a:spLocks noGrp="1" noChangeArrowheads="1"/>
          </p:cNvSpPr>
          <p:nvPr>
            <p:ph type="title" idx="4294967295"/>
          </p:nvPr>
        </p:nvSpPr>
        <p:spPr>
          <a:xfrm>
            <a:off x="3059113" y="404813"/>
            <a:ext cx="6084887" cy="1439862"/>
          </a:xfrm>
        </p:spPr>
        <p:txBody>
          <a:bodyPr/>
          <a:lstStyle/>
          <a:p>
            <a:r>
              <a:rPr lang="it-IT" sz="4000" b="1" smtClean="0">
                <a:solidFill>
                  <a:srgbClr val="FF0000"/>
                </a:solidFill>
                <a:latin typeface="Segoe Print" pitchFamily="2" charset="0"/>
              </a:rPr>
              <a:t>LINEE GUIDA TUMORI DELL'OVAIO</a:t>
            </a:r>
          </a:p>
        </p:txBody>
      </p:sp>
      <p:sp>
        <p:nvSpPr>
          <p:cNvPr id="398338" name="Rectangle 7"/>
          <p:cNvSpPr>
            <a:spLocks noGrp="1" noChangeArrowheads="1"/>
          </p:cNvSpPr>
          <p:nvPr>
            <p:ph idx="4294967295"/>
          </p:nvPr>
        </p:nvSpPr>
        <p:spPr>
          <a:xfrm>
            <a:off x="250825" y="2608263"/>
            <a:ext cx="8640763" cy="3700462"/>
          </a:xfrm>
        </p:spPr>
        <p:txBody>
          <a:bodyPr/>
          <a:lstStyle/>
          <a:p>
            <a:pPr marL="0" indent="0">
              <a:lnSpc>
                <a:spcPct val="80000"/>
              </a:lnSpc>
              <a:buFontTx/>
              <a:buNone/>
            </a:pPr>
            <a:r>
              <a:rPr lang="it-IT" sz="2400" b="1" u="sng" smtClean="0">
                <a:solidFill>
                  <a:srgbClr val="0066FF"/>
                </a:solidFill>
                <a:latin typeface="Segoe Print" pitchFamily="2" charset="0"/>
              </a:rPr>
              <a:t>Fattori associati a prognosi sfavorevole:</a:t>
            </a:r>
          </a:p>
          <a:p>
            <a:pPr marL="0" indent="0">
              <a:lnSpc>
                <a:spcPct val="80000"/>
              </a:lnSpc>
              <a:buFontTx/>
              <a:buChar char="•"/>
            </a:pPr>
            <a:r>
              <a:rPr lang="it-IT" sz="2200" smtClean="0">
                <a:latin typeface="Segoe Print" pitchFamily="2" charset="0"/>
              </a:rPr>
              <a:t>Istotipo mucinoso e a cellule chiare </a:t>
            </a:r>
          </a:p>
          <a:p>
            <a:pPr marL="0" indent="0">
              <a:lnSpc>
                <a:spcPct val="80000"/>
              </a:lnSpc>
              <a:buFontTx/>
              <a:buChar char="•"/>
            </a:pPr>
            <a:r>
              <a:rPr lang="it-IT" sz="2200" smtClean="0">
                <a:latin typeface="Segoe Print" pitchFamily="2" charset="0"/>
              </a:rPr>
              <a:t>residuo di malattia dopo chirurgia primaria (de bulking subottimale)</a:t>
            </a:r>
          </a:p>
          <a:p>
            <a:pPr marL="0" indent="0">
              <a:lnSpc>
                <a:spcPct val="80000"/>
              </a:lnSpc>
              <a:buFontTx/>
              <a:buChar char="•"/>
            </a:pPr>
            <a:r>
              <a:rPr lang="it-IT" sz="2200" smtClean="0">
                <a:latin typeface="Segoe Print" pitchFamily="2" charset="0"/>
              </a:rPr>
              <a:t>livelli sierici</a:t>
            </a:r>
            <a:r>
              <a:rPr lang="it-IT" sz="2200" smtClean="0">
                <a:solidFill>
                  <a:srgbClr val="0066FF"/>
                </a:solidFill>
                <a:latin typeface="Segoe Print" pitchFamily="2" charset="0"/>
              </a:rPr>
              <a:t> di CA125</a:t>
            </a:r>
          </a:p>
          <a:p>
            <a:pPr marL="0" indent="0">
              <a:lnSpc>
                <a:spcPct val="80000"/>
              </a:lnSpc>
              <a:buFontTx/>
              <a:buNone/>
            </a:pPr>
            <a:endParaRPr lang="it-IT" sz="2400" smtClean="0">
              <a:latin typeface="Segoe Print" pitchFamily="2" charset="0"/>
            </a:endParaRPr>
          </a:p>
          <a:p>
            <a:pPr marL="0" indent="0">
              <a:lnSpc>
                <a:spcPct val="80000"/>
              </a:lnSpc>
              <a:buFontTx/>
              <a:buNone/>
            </a:pPr>
            <a:r>
              <a:rPr lang="it-IT" sz="2000" b="1" smtClean="0">
                <a:latin typeface="Segoe Print" pitchFamily="2" charset="0"/>
              </a:rPr>
              <a:t>Dopo exeresi chirurgica radicale la emivita del CA125 è di circa sei giorni</a:t>
            </a:r>
            <a:r>
              <a:rPr lang="it-IT" sz="2400" b="1" smtClean="0">
                <a:latin typeface="Segoe Print" pitchFamily="2" charset="0"/>
              </a:rPr>
              <a:t>.</a:t>
            </a:r>
          </a:p>
          <a:p>
            <a:pPr marL="0" indent="0">
              <a:lnSpc>
                <a:spcPct val="80000"/>
              </a:lnSpc>
              <a:buFontTx/>
              <a:buNone/>
            </a:pPr>
            <a:r>
              <a:rPr lang="it-IT" sz="2200" smtClean="0">
                <a:latin typeface="Segoe Print" pitchFamily="2" charset="0"/>
              </a:rPr>
              <a:t>La mancata normalizzazione dei livelli di CA125 nei successivi 20 giorni è riconosciuta come </a:t>
            </a:r>
            <a:r>
              <a:rPr lang="it-IT" sz="2200" b="1" u="sng" smtClean="0">
                <a:solidFill>
                  <a:srgbClr val="0066FF"/>
                </a:solidFill>
                <a:latin typeface="Segoe Print" pitchFamily="2" charset="0"/>
              </a:rPr>
              <a:t>fattore prognostico negativo. </a:t>
            </a:r>
          </a:p>
          <a:p>
            <a:pPr marL="0" indent="0">
              <a:lnSpc>
                <a:spcPct val="80000"/>
              </a:lnSpc>
              <a:buFontTx/>
              <a:buNone/>
            </a:pPr>
            <a:endParaRPr lang="it-IT" sz="2200" b="1" u="sng" smtClean="0">
              <a:solidFill>
                <a:srgbClr val="0066FF"/>
              </a:solidFill>
              <a:latin typeface="Segoe Print" pitchFamily="2" charset="0"/>
            </a:endParaRPr>
          </a:p>
        </p:txBody>
      </p:sp>
      <p:pic>
        <p:nvPicPr>
          <p:cNvPr id="398339" name="Picture 4"/>
          <p:cNvPicPr>
            <a:picLocks noChangeAspect="1" noChangeArrowheads="1"/>
          </p:cNvPicPr>
          <p:nvPr/>
        </p:nvPicPr>
        <p:blipFill>
          <a:blip r:embed="rId2" cstate="print"/>
          <a:srcRect/>
          <a:stretch>
            <a:fillRect/>
          </a:stretch>
        </p:blipFill>
        <p:spPr bwMode="auto">
          <a:xfrm>
            <a:off x="219075" y="436563"/>
            <a:ext cx="269716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p:cNvSpPr>
          <p:nvPr>
            <p:ph type="title"/>
          </p:nvPr>
        </p:nvSpPr>
        <p:spPr/>
        <p:txBody>
          <a:bodyPr/>
          <a:lstStyle/>
          <a:p>
            <a:endParaRPr lang="it-IT" smtClean="0"/>
          </a:p>
        </p:txBody>
      </p:sp>
      <p:sp>
        <p:nvSpPr>
          <p:cNvPr id="399362" name="Rectangle 3"/>
          <p:cNvSpPr>
            <a:spLocks noGrp="1"/>
          </p:cNvSpPr>
          <p:nvPr>
            <p:ph type="body" idx="1"/>
          </p:nvPr>
        </p:nvSpPr>
        <p:spPr>
          <a:xfrm>
            <a:off x="0" y="1600200"/>
            <a:ext cx="9144000" cy="4525963"/>
          </a:xfrm>
        </p:spPr>
        <p:txBody>
          <a:bodyPr/>
          <a:lstStyle/>
          <a:p>
            <a:pPr>
              <a:lnSpc>
                <a:spcPct val="80000"/>
              </a:lnSpc>
              <a:buFontTx/>
              <a:buNone/>
            </a:pPr>
            <a:r>
              <a:rPr lang="it-IT" sz="2400" b="1" smtClean="0">
                <a:latin typeface="Segoe Print" pitchFamily="2" charset="0"/>
              </a:rPr>
              <a:t>  </a:t>
            </a:r>
            <a:r>
              <a:rPr lang="it-IT" sz="2800" b="1" smtClean="0">
                <a:solidFill>
                  <a:srgbClr val="FF0000"/>
                </a:solidFill>
                <a:latin typeface="Segoe Print" pitchFamily="2" charset="0"/>
              </a:rPr>
              <a:t>PAZIENTI AD ALTO RISCHIO (o a prognosi sfavorevole):</a:t>
            </a:r>
          </a:p>
          <a:p>
            <a:pPr>
              <a:lnSpc>
                <a:spcPct val="80000"/>
              </a:lnSpc>
              <a:buFontTx/>
              <a:buNone/>
            </a:pPr>
            <a:endParaRPr lang="it-IT" sz="2400" b="1" smtClean="0">
              <a:latin typeface="Segoe Print" pitchFamily="2" charset="0"/>
            </a:endParaRPr>
          </a:p>
          <a:p>
            <a:pPr>
              <a:lnSpc>
                <a:spcPct val="80000"/>
              </a:lnSpc>
              <a:buFontTx/>
              <a:buNone/>
            </a:pPr>
            <a:r>
              <a:rPr lang="it-IT" sz="2000" smtClean="0">
                <a:latin typeface="Segoe Print" pitchFamily="2" charset="0"/>
              </a:rPr>
              <a:t>   </a:t>
            </a:r>
            <a:r>
              <a:rPr lang="it-IT" sz="2400" b="1" smtClean="0">
                <a:latin typeface="Segoe Print" pitchFamily="2" charset="0"/>
              </a:rPr>
              <a:t>Stadio IA o IB di grado 3 o stadio IC o II o istotipo a cellule chiare</a:t>
            </a:r>
          </a:p>
          <a:p>
            <a:pPr>
              <a:lnSpc>
                <a:spcPct val="80000"/>
              </a:lnSpc>
              <a:buFontTx/>
              <a:buNone/>
            </a:pPr>
            <a:r>
              <a:rPr lang="it-IT" sz="2000" smtClean="0">
                <a:latin typeface="Segoe Print" pitchFamily="2" charset="0"/>
              </a:rPr>
              <a:t>	</a:t>
            </a:r>
            <a:endParaRPr lang="it-IT" sz="2000" smtClean="0">
              <a:solidFill>
                <a:srgbClr val="FF0000"/>
              </a:solidFill>
              <a:latin typeface="Segoe Print" pitchFamily="2" charset="0"/>
            </a:endParaRPr>
          </a:p>
          <a:p>
            <a:pPr>
              <a:lnSpc>
                <a:spcPct val="80000"/>
              </a:lnSpc>
              <a:buFontTx/>
              <a:buNone/>
            </a:pPr>
            <a:endParaRPr lang="it-IT" sz="2000" smtClean="0">
              <a:solidFill>
                <a:srgbClr val="FF0000"/>
              </a:solidFill>
              <a:latin typeface="Segoe Print" pitchFamily="2" charset="0"/>
            </a:endParaRPr>
          </a:p>
          <a:p>
            <a:pPr>
              <a:lnSpc>
                <a:spcPct val="80000"/>
              </a:lnSpc>
              <a:buFontTx/>
              <a:buNone/>
            </a:pPr>
            <a:r>
              <a:rPr lang="it-IT" sz="2000" smtClean="0">
                <a:solidFill>
                  <a:srgbClr val="FF0000"/>
                </a:solidFill>
                <a:latin typeface="Segoe Print" pitchFamily="2" charset="0"/>
              </a:rPr>
              <a:t>   </a:t>
            </a:r>
            <a:r>
              <a:rPr lang="it-IT" sz="2800" b="1" u="sng" smtClean="0">
                <a:solidFill>
                  <a:srgbClr val="0066FF"/>
                </a:solidFill>
                <a:latin typeface="Segoe Print" pitchFamily="2" charset="0"/>
              </a:rPr>
              <a:t>Il livello di CA 125 al termine dei sei cicli di chemioterapia adiuvante con taxolo + carboplatino e’ risultato essere un fattore prognostico indipendente per la sopravvivenza libera da progressione.</a:t>
            </a:r>
            <a:r>
              <a:rPr lang="it-IT" sz="2000" smtClean="0">
                <a:latin typeface="Segoe Print" pitchFamily="2" charset="0"/>
              </a:rPr>
              <a:t> </a:t>
            </a:r>
          </a:p>
          <a:p>
            <a:pPr>
              <a:lnSpc>
                <a:spcPct val="80000"/>
              </a:lnSpc>
              <a:buFontTx/>
              <a:buNone/>
            </a:pPr>
            <a:endParaRPr lang="it-IT" sz="1600" smtClean="0">
              <a:latin typeface="Segoe Print" pitchFamily="2" charset="0"/>
            </a:endParaRPr>
          </a:p>
          <a:p>
            <a:endParaRPr lang="it-IT"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Segnaposto numero diapositiva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fontAlgn="base">
              <a:spcBef>
                <a:spcPct val="0"/>
              </a:spcBef>
              <a:spcAft>
                <a:spcPct val="0"/>
              </a:spcAft>
            </a:pPr>
            <a:fld id="{DCD2C62C-DEFA-43E9-8214-E2A993D2BE6E}" type="slidenum">
              <a:rPr lang="en-US" sz="1200" smtClean="0">
                <a:solidFill>
                  <a:srgbClr val="898989"/>
                </a:solidFill>
                <a:latin typeface="Arial" pitchFamily="34" charset="0"/>
                <a:cs typeface="Arial" pitchFamily="34" charset="0"/>
              </a:rPr>
              <a:pPr algn="r" fontAlgn="base">
                <a:spcBef>
                  <a:spcPct val="0"/>
                </a:spcBef>
                <a:spcAft>
                  <a:spcPct val="0"/>
                </a:spcAft>
              </a:pPr>
              <a:t>54</a:t>
            </a:fld>
            <a:endParaRPr lang="en-US" sz="1200" smtClean="0">
              <a:solidFill>
                <a:srgbClr val="898989"/>
              </a:solidFill>
              <a:latin typeface="Arial" pitchFamily="34" charset="0"/>
              <a:cs typeface="Arial" pitchFamily="34" charset="0"/>
            </a:endParaRPr>
          </a:p>
        </p:txBody>
      </p:sp>
      <p:sp>
        <p:nvSpPr>
          <p:cNvPr id="400386" name="Rectangle 2"/>
          <p:cNvSpPr>
            <a:spLocks noGrp="1" noChangeArrowheads="1"/>
          </p:cNvSpPr>
          <p:nvPr>
            <p:ph type="title" idx="4294967295"/>
          </p:nvPr>
        </p:nvSpPr>
        <p:spPr>
          <a:xfrm>
            <a:off x="250825" y="836613"/>
            <a:ext cx="8569325" cy="1008062"/>
          </a:xfrm>
        </p:spPr>
        <p:txBody>
          <a:bodyPr/>
          <a:lstStyle/>
          <a:p>
            <a:r>
              <a:rPr lang="en-US" sz="2800" b="1" u="sng" smtClean="0">
                <a:solidFill>
                  <a:srgbClr val="FF0000"/>
                </a:solidFill>
                <a:latin typeface="Segoe Print" pitchFamily="2" charset="0"/>
              </a:rPr>
              <a:t>I MARCATORI DI NEOPLASIA NELLA PRATICA CLINICA:QUANDO?</a:t>
            </a:r>
          </a:p>
        </p:txBody>
      </p:sp>
      <p:sp>
        <p:nvSpPr>
          <p:cNvPr id="65539" name="Rectangle 3"/>
          <p:cNvSpPr>
            <a:spLocks noGrp="1" noChangeArrowheads="1"/>
          </p:cNvSpPr>
          <p:nvPr>
            <p:ph type="body" idx="4294967295"/>
          </p:nvPr>
        </p:nvSpPr>
        <p:spPr>
          <a:xfrm>
            <a:off x="179388" y="1917700"/>
            <a:ext cx="8642350" cy="4606925"/>
          </a:xfrm>
        </p:spPr>
        <p:txBody>
          <a:bodyPr/>
          <a:lstStyle/>
          <a:p>
            <a:pPr marL="609600" indent="-609600">
              <a:buClr>
                <a:schemeClr val="tx1"/>
              </a:buClr>
              <a:buFontTx/>
              <a:buChar char="•"/>
              <a:defRPr/>
            </a:pPr>
            <a:r>
              <a:rPr lang="en-US" sz="2800" b="1" smtClean="0">
                <a:solidFill>
                  <a:srgbClr val="0066FF"/>
                </a:solidFill>
                <a:effectLst>
                  <a:outerShdw blurRad="38100" dist="38100" dir="2700000" algn="tl">
                    <a:srgbClr val="000000"/>
                  </a:outerShdw>
                </a:effectLst>
                <a:latin typeface="Segoe Print" pitchFamily="2" charset="0"/>
              </a:rPr>
              <a:t>Uso appropriato:</a:t>
            </a:r>
            <a:r>
              <a:rPr lang="en-US" smtClean="0">
                <a:effectLst>
                  <a:outerShdw blurRad="38100" dist="38100" dir="2700000" algn="tl">
                    <a:srgbClr val="FFFFFF"/>
                  </a:outerShdw>
                </a:effectLst>
                <a:latin typeface="Segoe Print" pitchFamily="2" charset="0"/>
              </a:rPr>
              <a:t> </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Valutazione della risposta alla terapia</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Rilevamento precoce delle recidive (follow-up)</a:t>
            </a:r>
          </a:p>
          <a:p>
            <a:pPr marL="609600" indent="-609600">
              <a:buClr>
                <a:schemeClr val="tx1"/>
              </a:buClr>
              <a:buFontTx/>
              <a:buChar char="•"/>
              <a:defRPr/>
            </a:pPr>
            <a:r>
              <a:rPr lang="en-US" sz="2800" b="1" smtClean="0">
                <a:solidFill>
                  <a:srgbClr val="0066FF"/>
                </a:solidFill>
                <a:effectLst>
                  <a:outerShdw blurRad="38100" dist="38100" dir="2700000" algn="tl">
                    <a:srgbClr val="000000"/>
                  </a:outerShdw>
                </a:effectLst>
                <a:latin typeface="Segoe Print" pitchFamily="2" charset="0"/>
              </a:rPr>
              <a:t>Uso limitato:</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Ausilio diagnostico</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Ausilio prognostico</a:t>
            </a:r>
          </a:p>
          <a:p>
            <a:pPr marL="609600" indent="-609600">
              <a:buClr>
                <a:schemeClr val="tx1"/>
              </a:buClr>
              <a:buFontTx/>
              <a:buChar char="•"/>
              <a:defRPr/>
            </a:pPr>
            <a:r>
              <a:rPr lang="en-US" sz="2800" b="1" smtClean="0">
                <a:solidFill>
                  <a:srgbClr val="0066FF"/>
                </a:solidFill>
                <a:effectLst>
                  <a:outerShdw blurRad="38100" dist="38100" dir="2700000" algn="tl">
                    <a:srgbClr val="000000"/>
                  </a:outerShdw>
                </a:effectLst>
                <a:latin typeface="Segoe Print" pitchFamily="2" charset="0"/>
              </a:rPr>
              <a:t>Uso molto limitato:</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Staging </a:t>
            </a:r>
          </a:p>
          <a:p>
            <a:pPr marL="609600" indent="-609600">
              <a:buClr>
                <a:schemeClr val="tx1"/>
              </a:buClr>
              <a:buFontTx/>
              <a:buChar char="•"/>
              <a:defRPr/>
            </a:pPr>
            <a:r>
              <a:rPr lang="en-US" sz="2800" b="1" smtClean="0">
                <a:solidFill>
                  <a:srgbClr val="0066FF"/>
                </a:solidFill>
                <a:effectLst>
                  <a:outerShdw blurRad="38100" dist="38100" dir="2700000" algn="tl">
                    <a:srgbClr val="000000"/>
                  </a:outerShdw>
                </a:effectLst>
                <a:latin typeface="Segoe Print" pitchFamily="2" charset="0"/>
              </a:rPr>
              <a:t>Non uso:</a:t>
            </a:r>
          </a:p>
          <a:p>
            <a:pPr marL="990600" lvl="1" indent="-533400">
              <a:buClr>
                <a:schemeClr val="tx1"/>
              </a:buClr>
              <a:buFont typeface="Wingdings" pitchFamily="2" charset="2"/>
              <a:buChar char="ü"/>
              <a:defRPr/>
            </a:pPr>
            <a:r>
              <a:rPr lang="en-US" sz="2400" smtClean="0">
                <a:effectLst>
                  <a:outerShdw blurRad="38100" dist="38100" dir="2700000" algn="tl">
                    <a:srgbClr val="FFFFFF"/>
                  </a:outerShdw>
                </a:effectLst>
                <a:latin typeface="Segoe Print" pitchFamily="2" charset="0"/>
              </a:rPr>
              <a:t>Screening</a:t>
            </a:r>
            <a:r>
              <a:rPr lang="en-US" sz="1700" smtClean="0">
                <a:effectLst>
                  <a:outerShdw blurRad="38100" dist="38100" dir="2700000" algn="tl">
                    <a:srgbClr val="FFFFFF"/>
                  </a:outerShdw>
                </a:effectLst>
                <a:latin typeface="Segoe Print" pitchFamily="2" charset="0"/>
              </a:rPr>
              <a:t> </a:t>
            </a:r>
          </a:p>
        </p:txBody>
      </p:sp>
      <p:sp>
        <p:nvSpPr>
          <p:cNvPr id="400388" name="Rectangle 5"/>
          <p:cNvSpPr>
            <a:spLocks noChangeArrowheads="1"/>
          </p:cNvSpPr>
          <p:nvPr/>
        </p:nvSpPr>
        <p:spPr bwMode="auto">
          <a:xfrm>
            <a:off x="2484438" y="260350"/>
            <a:ext cx="4373562" cy="515938"/>
          </a:xfrm>
          <a:prstGeom prst="rect">
            <a:avLst/>
          </a:prstGeom>
          <a:noFill/>
          <a:ln w="9525">
            <a:noFill/>
            <a:miter lim="800000"/>
            <a:headEnd/>
            <a:tailEnd/>
          </a:ln>
        </p:spPr>
        <p:txBody>
          <a:bodyPr anchor="ctr"/>
          <a:lstStyle/>
          <a:p>
            <a:pPr rtl="1" fontAlgn="base">
              <a:spcBef>
                <a:spcPct val="0"/>
              </a:spcBef>
              <a:spcAft>
                <a:spcPct val="0"/>
              </a:spcAft>
            </a:pPr>
            <a:r>
              <a:rPr lang="it-IT" sz="2400" b="1" smtClean="0">
                <a:solidFill>
                  <a:srgbClr val="FF0000"/>
                </a:solidFill>
                <a:latin typeface="Segoe Print" pitchFamily="2" charset="0"/>
                <a:cs typeface="Arial" pitchFamily="34" charset="0"/>
              </a:rPr>
              <a:t>Take Home Message -1</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egnaposto numero diapositiva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fontAlgn="base">
              <a:spcBef>
                <a:spcPct val="0"/>
              </a:spcBef>
              <a:spcAft>
                <a:spcPct val="0"/>
              </a:spcAft>
            </a:pPr>
            <a:fld id="{F60AE518-5380-470B-88BB-F26A26F85844}" type="slidenum">
              <a:rPr lang="en-US" sz="1200" smtClean="0">
                <a:solidFill>
                  <a:srgbClr val="898989"/>
                </a:solidFill>
                <a:latin typeface="Arial" pitchFamily="34" charset="0"/>
                <a:cs typeface="Arial" pitchFamily="34" charset="0"/>
              </a:rPr>
              <a:pPr algn="r" fontAlgn="base">
                <a:spcBef>
                  <a:spcPct val="0"/>
                </a:spcBef>
                <a:spcAft>
                  <a:spcPct val="0"/>
                </a:spcAft>
              </a:pPr>
              <a:t>55</a:t>
            </a:fld>
            <a:endParaRPr lang="en-US" sz="1200" smtClean="0">
              <a:solidFill>
                <a:srgbClr val="898989"/>
              </a:solidFill>
              <a:latin typeface="Arial" pitchFamily="34" charset="0"/>
              <a:cs typeface="Arial" pitchFamily="34" charset="0"/>
            </a:endParaRPr>
          </a:p>
        </p:txBody>
      </p:sp>
      <p:sp>
        <p:nvSpPr>
          <p:cNvPr id="402434" name="Rectangle 2"/>
          <p:cNvSpPr>
            <a:spLocks noGrp="1" noChangeArrowheads="1"/>
          </p:cNvSpPr>
          <p:nvPr>
            <p:ph type="title" idx="4294967295"/>
          </p:nvPr>
        </p:nvSpPr>
        <p:spPr>
          <a:xfrm>
            <a:off x="539750" y="836613"/>
            <a:ext cx="8072438" cy="936625"/>
          </a:xfrm>
        </p:spPr>
        <p:txBody>
          <a:bodyPr/>
          <a:lstStyle/>
          <a:p>
            <a:r>
              <a:rPr lang="en-US" sz="2800" b="1" u="sng" smtClean="0">
                <a:solidFill>
                  <a:srgbClr val="FF0000"/>
                </a:solidFill>
                <a:latin typeface="Segoe Print" pitchFamily="2" charset="0"/>
                <a:cs typeface="Arial" pitchFamily="34" charset="0"/>
              </a:rPr>
              <a:t>I MARCATORI DI NEOPLASIA NELLA PRATICA CLINICA: QUANDO?</a:t>
            </a:r>
          </a:p>
        </p:txBody>
      </p:sp>
      <p:sp>
        <p:nvSpPr>
          <p:cNvPr id="402435" name="Rectangle 4"/>
          <p:cNvSpPr>
            <a:spLocks noGrp="1" noChangeArrowheads="1"/>
          </p:cNvSpPr>
          <p:nvPr>
            <p:ph type="body" idx="4294967295"/>
          </p:nvPr>
        </p:nvSpPr>
        <p:spPr>
          <a:xfrm>
            <a:off x="250825" y="1962150"/>
            <a:ext cx="8642350" cy="4895850"/>
          </a:xfrm>
        </p:spPr>
        <p:txBody>
          <a:bodyPr/>
          <a:lstStyle/>
          <a:p>
            <a:pPr marL="533400" indent="-533400">
              <a:lnSpc>
                <a:spcPct val="80000"/>
              </a:lnSpc>
              <a:buClr>
                <a:schemeClr val="tx1"/>
              </a:buClr>
              <a:buFontTx/>
              <a:buChar char="•"/>
            </a:pPr>
            <a:r>
              <a:rPr lang="it-IT" sz="2200" smtClean="0">
                <a:latin typeface="Segoe Print" pitchFamily="2" charset="0"/>
                <a:cs typeface="Arial" pitchFamily="34" charset="0"/>
              </a:rPr>
              <a:t>I marcatori (con pochissime eccezioni) </a:t>
            </a:r>
            <a:r>
              <a:rPr lang="it-IT" sz="2200" b="1" u="sng" smtClean="0">
                <a:solidFill>
                  <a:srgbClr val="0066FF"/>
                </a:solidFill>
                <a:latin typeface="Segoe Print" pitchFamily="2" charset="0"/>
                <a:cs typeface="Arial" pitchFamily="34" charset="0"/>
              </a:rPr>
              <a:t>non sono in grado di fare diagnosi di neoplasia</a:t>
            </a:r>
            <a:r>
              <a:rPr lang="it-IT" sz="2200" smtClean="0">
                <a:latin typeface="Segoe Print" pitchFamily="2" charset="0"/>
                <a:cs typeface="Arial" pitchFamily="34" charset="0"/>
              </a:rPr>
              <a:t> e quindi non possono essere usati a questo scopo;</a:t>
            </a:r>
          </a:p>
          <a:p>
            <a:pPr marL="533400" indent="-533400">
              <a:lnSpc>
                <a:spcPct val="80000"/>
              </a:lnSpc>
              <a:buClr>
                <a:schemeClr val="tx1"/>
              </a:buClr>
              <a:buFontTx/>
              <a:buChar char="•"/>
            </a:pPr>
            <a:endParaRPr lang="it-IT" sz="2200" smtClean="0">
              <a:latin typeface="Segoe Print" pitchFamily="2" charset="0"/>
              <a:cs typeface="Arial" pitchFamily="34" charset="0"/>
            </a:endParaRPr>
          </a:p>
          <a:p>
            <a:pPr marL="533400" indent="-533400">
              <a:lnSpc>
                <a:spcPct val="80000"/>
              </a:lnSpc>
              <a:buClr>
                <a:schemeClr val="tx1"/>
              </a:buClr>
              <a:buFontTx/>
              <a:buChar char="•"/>
            </a:pPr>
            <a:r>
              <a:rPr lang="it-IT" sz="2200" smtClean="0">
                <a:latin typeface="Segoe Print" pitchFamily="2" charset="0"/>
                <a:cs typeface="Arial" pitchFamily="34" charset="0"/>
              </a:rPr>
              <a:t>Usati correttamente possono fornire importanti informazioni per valutare:</a:t>
            </a:r>
          </a:p>
          <a:p>
            <a:pPr marL="1181100" lvl="1">
              <a:lnSpc>
                <a:spcPct val="80000"/>
              </a:lnSpc>
              <a:buClr>
                <a:schemeClr val="tx1"/>
              </a:buClr>
              <a:buFont typeface="Wingdings" pitchFamily="2" charset="2"/>
              <a:buChar char="ü"/>
            </a:pPr>
            <a:r>
              <a:rPr lang="it-IT" sz="1900" b="1" smtClean="0">
                <a:solidFill>
                  <a:srgbClr val="FF0000"/>
                </a:solidFill>
                <a:latin typeface="Segoe Print" pitchFamily="2" charset="0"/>
                <a:cs typeface="Arial" pitchFamily="34" charset="0"/>
              </a:rPr>
              <a:t> </a:t>
            </a:r>
            <a:r>
              <a:rPr lang="it-IT" sz="1900" b="1" smtClean="0">
                <a:solidFill>
                  <a:srgbClr val="0066FF"/>
                </a:solidFill>
                <a:latin typeface="Segoe Print" pitchFamily="2" charset="0"/>
                <a:cs typeface="Arial" pitchFamily="34" charset="0"/>
              </a:rPr>
              <a:t>efficacia della terapia;</a:t>
            </a:r>
          </a:p>
          <a:p>
            <a:pPr marL="1181100" lvl="1">
              <a:lnSpc>
                <a:spcPct val="80000"/>
              </a:lnSpc>
              <a:buClr>
                <a:schemeClr val="tx1"/>
              </a:buClr>
              <a:buFont typeface="Wingdings" pitchFamily="2" charset="2"/>
              <a:buChar char="ü"/>
            </a:pPr>
            <a:r>
              <a:rPr lang="it-IT" sz="1900" b="1" smtClean="0">
                <a:solidFill>
                  <a:srgbClr val="0066FF"/>
                </a:solidFill>
                <a:latin typeface="Segoe Print" pitchFamily="2" charset="0"/>
                <a:cs typeface="Arial" pitchFamily="34" charset="0"/>
              </a:rPr>
              <a:t> riconoscimento precoce delle recidive</a:t>
            </a:r>
          </a:p>
          <a:p>
            <a:pPr marL="533400" indent="-533400">
              <a:lnSpc>
                <a:spcPct val="80000"/>
              </a:lnSpc>
              <a:buClr>
                <a:schemeClr val="tx1"/>
              </a:buClr>
              <a:buFontTx/>
              <a:buChar char="•"/>
            </a:pPr>
            <a:endParaRPr lang="it-IT" sz="2400" b="1" smtClean="0">
              <a:solidFill>
                <a:srgbClr val="FF0000"/>
              </a:solidFill>
              <a:latin typeface="Segoe Print" pitchFamily="2" charset="0"/>
              <a:cs typeface="Arial" pitchFamily="34" charset="0"/>
            </a:endParaRPr>
          </a:p>
          <a:p>
            <a:pPr marL="533400" indent="-533400">
              <a:lnSpc>
                <a:spcPct val="80000"/>
              </a:lnSpc>
              <a:buClr>
                <a:schemeClr val="tx1"/>
              </a:buClr>
              <a:buFontTx/>
              <a:buChar char="•"/>
            </a:pPr>
            <a:r>
              <a:rPr lang="it-IT" sz="2200" smtClean="0">
                <a:latin typeface="Segoe Print" pitchFamily="2" charset="0"/>
                <a:cs typeface="Arial" pitchFamily="34" charset="0"/>
              </a:rPr>
              <a:t>In generale, un singolo marcatore è sufficiente per il monitoraggio di un tipo di neoplasia;</a:t>
            </a:r>
          </a:p>
          <a:p>
            <a:pPr marL="533400" indent="-533400">
              <a:lnSpc>
                <a:spcPct val="80000"/>
              </a:lnSpc>
              <a:buClr>
                <a:schemeClr val="tx1"/>
              </a:buClr>
              <a:buFontTx/>
              <a:buChar char="•"/>
            </a:pPr>
            <a:endParaRPr lang="it-IT" sz="2200" smtClean="0">
              <a:latin typeface="Segoe Print" pitchFamily="2" charset="0"/>
              <a:cs typeface="Arial" pitchFamily="34" charset="0"/>
            </a:endParaRPr>
          </a:p>
          <a:p>
            <a:pPr marL="533400" indent="-533400">
              <a:lnSpc>
                <a:spcPct val="80000"/>
              </a:lnSpc>
              <a:buClr>
                <a:schemeClr val="tx1"/>
              </a:buClr>
              <a:buFontTx/>
              <a:buChar char="•"/>
            </a:pPr>
            <a:r>
              <a:rPr lang="it-IT" sz="2200" smtClean="0">
                <a:latin typeface="Segoe Print" pitchFamily="2" charset="0"/>
                <a:cs typeface="Arial" pitchFamily="34" charset="0"/>
              </a:rPr>
              <a:t>I risultati possono essere metodo-dipendenti pertanto ogni paziente dovrebbe essere monitorato mediante lo stesso metodo (idealmente, nello stesso laboratorio).</a:t>
            </a:r>
          </a:p>
        </p:txBody>
      </p:sp>
      <p:sp>
        <p:nvSpPr>
          <p:cNvPr id="402436" name="Rectangle 5"/>
          <p:cNvSpPr>
            <a:spLocks noChangeArrowheads="1"/>
          </p:cNvSpPr>
          <p:nvPr/>
        </p:nvSpPr>
        <p:spPr bwMode="auto">
          <a:xfrm>
            <a:off x="2700338" y="404813"/>
            <a:ext cx="4229100" cy="382587"/>
          </a:xfrm>
          <a:prstGeom prst="rect">
            <a:avLst/>
          </a:prstGeom>
          <a:noFill/>
          <a:ln w="9525">
            <a:noFill/>
            <a:miter lim="800000"/>
            <a:headEnd/>
            <a:tailEnd/>
          </a:ln>
        </p:spPr>
        <p:txBody>
          <a:bodyPr anchor="ctr"/>
          <a:lstStyle/>
          <a:p>
            <a:pPr rtl="1" fontAlgn="base">
              <a:spcBef>
                <a:spcPct val="0"/>
              </a:spcBef>
              <a:spcAft>
                <a:spcPct val="0"/>
              </a:spcAft>
            </a:pPr>
            <a:r>
              <a:rPr lang="it-IT" sz="2400" b="1" smtClean="0">
                <a:solidFill>
                  <a:srgbClr val="FF0000"/>
                </a:solidFill>
                <a:latin typeface="Segoe Print" pitchFamily="2" charset="0"/>
                <a:cs typeface="Arial" pitchFamily="34" charset="0"/>
              </a:rPr>
              <a:t>Take Home Message - 2</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1916832"/>
            <a:ext cx="4788024" cy="5085184"/>
          </a:xfrm>
        </p:spPr>
        <p:txBody>
          <a:bodyPr>
            <a:normAutofit fontScale="92500" lnSpcReduction="20000"/>
          </a:bodyPr>
          <a:lstStyle/>
          <a:p>
            <a:r>
              <a:rPr lang="it-IT" sz="2400" dirty="0" smtClean="0"/>
              <a:t>GR                       4,55 x 10³/</a:t>
            </a:r>
            <a:r>
              <a:rPr lang="it-IT" sz="2400" dirty="0" err="1" smtClean="0"/>
              <a:t>mL</a:t>
            </a:r>
            <a:endParaRPr lang="it-IT" sz="2400" dirty="0" smtClean="0"/>
          </a:p>
          <a:p>
            <a:r>
              <a:rPr lang="it-IT" sz="2400" dirty="0" smtClean="0"/>
              <a:t>GB                       3.81 x 10³/</a:t>
            </a:r>
            <a:r>
              <a:rPr lang="it-IT" sz="2400" dirty="0" err="1" smtClean="0"/>
              <a:t>mL</a:t>
            </a:r>
            <a:endParaRPr lang="it-IT" sz="2400" dirty="0" smtClean="0"/>
          </a:p>
          <a:p>
            <a:r>
              <a:rPr lang="it-IT" sz="2400" dirty="0" err="1" smtClean="0"/>
              <a:t>Hb</a:t>
            </a:r>
            <a:r>
              <a:rPr lang="it-IT" sz="2400" dirty="0" smtClean="0"/>
              <a:t>                       13.8 g/</a:t>
            </a:r>
            <a:r>
              <a:rPr lang="it-IT" sz="2400" dirty="0" err="1" smtClean="0"/>
              <a:t>dL*</a:t>
            </a:r>
            <a:endParaRPr lang="it-IT" sz="2400" dirty="0" smtClean="0"/>
          </a:p>
          <a:p>
            <a:r>
              <a:rPr lang="it-IT" sz="2400" dirty="0" err="1" smtClean="0"/>
              <a:t>Hct</a:t>
            </a:r>
            <a:r>
              <a:rPr lang="it-IT" sz="2400" dirty="0" smtClean="0"/>
              <a:t>                      48%</a:t>
            </a:r>
          </a:p>
          <a:p>
            <a:r>
              <a:rPr lang="it-IT" sz="2400" dirty="0" smtClean="0"/>
              <a:t>MCV                   92 </a:t>
            </a:r>
            <a:r>
              <a:rPr lang="it-IT" sz="2400" dirty="0" err="1" smtClean="0"/>
              <a:t>fL</a:t>
            </a:r>
            <a:endParaRPr lang="it-IT" sz="2400" dirty="0" smtClean="0"/>
          </a:p>
          <a:p>
            <a:r>
              <a:rPr lang="it-IT" sz="2400" dirty="0" smtClean="0"/>
              <a:t>PLT                      152 x 10³/</a:t>
            </a:r>
            <a:r>
              <a:rPr lang="it-IT" sz="2400" dirty="0" err="1" smtClean="0"/>
              <a:t>mL</a:t>
            </a:r>
            <a:endParaRPr lang="it-IT" sz="2400" dirty="0" smtClean="0"/>
          </a:p>
          <a:p>
            <a:r>
              <a:rPr lang="it-IT" sz="2400" dirty="0" smtClean="0"/>
              <a:t>PMN                   2.9 10³/</a:t>
            </a:r>
            <a:r>
              <a:rPr lang="it-IT" sz="2400" dirty="0" err="1" smtClean="0"/>
              <a:t>mL</a:t>
            </a:r>
            <a:r>
              <a:rPr lang="it-IT" sz="2400" dirty="0" smtClean="0"/>
              <a:t> (70%)</a:t>
            </a:r>
          </a:p>
          <a:p>
            <a:r>
              <a:rPr lang="it-IT" sz="2400" dirty="0" smtClean="0"/>
              <a:t>Linfociti              0.6 10³/</a:t>
            </a:r>
            <a:r>
              <a:rPr lang="it-IT" sz="2400" dirty="0" err="1" smtClean="0"/>
              <a:t>mL</a:t>
            </a:r>
            <a:r>
              <a:rPr lang="it-IT" sz="2400" dirty="0" smtClean="0"/>
              <a:t> (21,8%)</a:t>
            </a:r>
          </a:p>
          <a:p>
            <a:r>
              <a:rPr lang="it-IT" sz="2400" dirty="0" smtClean="0"/>
              <a:t>Monociti            0. 18³/</a:t>
            </a:r>
            <a:r>
              <a:rPr lang="it-IT" sz="2400" dirty="0" err="1" smtClean="0"/>
              <a:t>mL</a:t>
            </a:r>
            <a:r>
              <a:rPr lang="it-IT" sz="2400" dirty="0" smtClean="0"/>
              <a:t> (4.8%)</a:t>
            </a:r>
          </a:p>
          <a:p>
            <a:r>
              <a:rPr lang="it-IT" sz="2400" dirty="0" smtClean="0"/>
              <a:t>Eosinofili            0.13 10³/</a:t>
            </a:r>
            <a:r>
              <a:rPr lang="it-IT" sz="2400" dirty="0" err="1" smtClean="0"/>
              <a:t>mL</a:t>
            </a:r>
            <a:r>
              <a:rPr lang="it-IT" sz="2400" dirty="0" smtClean="0"/>
              <a:t> (3.3%)</a:t>
            </a:r>
          </a:p>
          <a:p>
            <a:r>
              <a:rPr lang="it-IT" sz="2400" dirty="0" smtClean="0"/>
              <a:t>Basofili               0 10³/</a:t>
            </a:r>
            <a:r>
              <a:rPr lang="it-IT" sz="2400" dirty="0" err="1" smtClean="0"/>
              <a:t>mL</a:t>
            </a:r>
            <a:r>
              <a:rPr lang="it-IT" sz="2400" dirty="0" smtClean="0"/>
              <a:t> (0%)</a:t>
            </a:r>
          </a:p>
          <a:p>
            <a:r>
              <a:rPr lang="it-IT" sz="2400" dirty="0" smtClean="0"/>
              <a:t>Glicemia            88 mg/</a:t>
            </a:r>
            <a:r>
              <a:rPr lang="it-IT" sz="2400" dirty="0" err="1" smtClean="0"/>
              <a:t>dL</a:t>
            </a:r>
            <a:endParaRPr lang="it-IT" sz="2400" dirty="0" smtClean="0"/>
          </a:p>
          <a:p>
            <a:r>
              <a:rPr lang="it-IT" sz="2400" dirty="0" smtClean="0"/>
              <a:t>AST                     32 U/L</a:t>
            </a:r>
          </a:p>
          <a:p>
            <a:r>
              <a:rPr lang="it-IT" sz="2400" dirty="0" smtClean="0"/>
              <a:t>ALT                     35 U/L</a:t>
            </a:r>
          </a:p>
        </p:txBody>
      </p:sp>
      <p:sp>
        <p:nvSpPr>
          <p:cNvPr id="4" name="Segnaposto contenuto 3"/>
          <p:cNvSpPr>
            <a:spLocks noGrp="1"/>
          </p:cNvSpPr>
          <p:nvPr>
            <p:ph sz="half" idx="2"/>
          </p:nvPr>
        </p:nvSpPr>
        <p:spPr>
          <a:xfrm>
            <a:off x="4716016" y="1863064"/>
            <a:ext cx="4427984" cy="3510152"/>
          </a:xfrm>
        </p:spPr>
        <p:txBody>
          <a:bodyPr>
            <a:normAutofit fontScale="92500" lnSpcReduction="20000"/>
          </a:bodyPr>
          <a:lstStyle/>
          <a:p>
            <a:r>
              <a:rPr lang="it-IT" sz="2400" dirty="0" smtClean="0"/>
              <a:t>GGT                       43 U/L</a:t>
            </a:r>
          </a:p>
          <a:p>
            <a:r>
              <a:rPr lang="it-IT" sz="2400" dirty="0" smtClean="0"/>
              <a:t>Creatinina            1.3 mg/</a:t>
            </a:r>
            <a:r>
              <a:rPr lang="it-IT" sz="2400" dirty="0" err="1" smtClean="0"/>
              <a:t>dL</a:t>
            </a:r>
            <a:endParaRPr lang="it-IT" sz="2400" dirty="0" smtClean="0"/>
          </a:p>
          <a:p>
            <a:r>
              <a:rPr lang="it-IT" sz="2400" dirty="0" smtClean="0"/>
              <a:t>Sodio	       143 </a:t>
            </a:r>
            <a:r>
              <a:rPr lang="it-IT" sz="2400" dirty="0" err="1" smtClean="0"/>
              <a:t>mEq</a:t>
            </a:r>
            <a:r>
              <a:rPr lang="it-IT" sz="2400" dirty="0" smtClean="0"/>
              <a:t>/L</a:t>
            </a:r>
          </a:p>
          <a:p>
            <a:r>
              <a:rPr lang="it-IT" sz="2400" dirty="0" smtClean="0"/>
              <a:t>Potassio	       5.5 </a:t>
            </a:r>
            <a:r>
              <a:rPr lang="it-IT" sz="2400" dirty="0" err="1" smtClean="0"/>
              <a:t>mEq</a:t>
            </a:r>
            <a:r>
              <a:rPr lang="it-IT" sz="2400" dirty="0" smtClean="0"/>
              <a:t>/</a:t>
            </a:r>
            <a:r>
              <a:rPr lang="it-IT" sz="2400" dirty="0" err="1" smtClean="0"/>
              <a:t>L*</a:t>
            </a:r>
            <a:endParaRPr lang="it-IT" sz="2400" dirty="0" smtClean="0"/>
          </a:p>
          <a:p>
            <a:r>
              <a:rPr lang="it-IT" sz="2400" dirty="0" smtClean="0"/>
              <a:t>Cloro                     108 </a:t>
            </a:r>
            <a:r>
              <a:rPr lang="it-IT" sz="2400" dirty="0" err="1" smtClean="0"/>
              <a:t>mEq</a:t>
            </a:r>
            <a:r>
              <a:rPr lang="it-IT" sz="2400" dirty="0" smtClean="0"/>
              <a:t>/L</a:t>
            </a:r>
          </a:p>
          <a:p>
            <a:r>
              <a:rPr lang="it-IT" sz="2400" dirty="0" smtClean="0"/>
              <a:t>VES                        15 mm/h</a:t>
            </a:r>
          </a:p>
          <a:p>
            <a:r>
              <a:rPr lang="it-IT" sz="2400" dirty="0" smtClean="0"/>
              <a:t>PCR                       0.8 mg/100mL</a:t>
            </a:r>
          </a:p>
          <a:p>
            <a:r>
              <a:rPr lang="it-IT" sz="2400" dirty="0" err="1" smtClean="0"/>
              <a:t>Elettrof</a:t>
            </a:r>
            <a:r>
              <a:rPr lang="it-IT" sz="2400" dirty="0" smtClean="0"/>
              <a:t>. </a:t>
            </a:r>
            <a:r>
              <a:rPr lang="it-IT" sz="2400" dirty="0" err="1" smtClean="0"/>
              <a:t>Sierica</a:t>
            </a:r>
            <a:r>
              <a:rPr lang="it-IT" sz="2400" dirty="0" smtClean="0"/>
              <a:t>   nella norma</a:t>
            </a:r>
          </a:p>
        </p:txBody>
      </p:sp>
      <p:sp>
        <p:nvSpPr>
          <p:cNvPr id="5" name="Titolo 4"/>
          <p:cNvSpPr>
            <a:spLocks noGrp="1"/>
          </p:cNvSpPr>
          <p:nvPr>
            <p:ph type="title"/>
          </p:nvPr>
        </p:nvSpPr>
        <p:spPr>
          <a:xfrm>
            <a:off x="2051720" y="44624"/>
            <a:ext cx="7092280" cy="1674440"/>
          </a:xfrm>
          <a:solidFill>
            <a:srgbClr val="00B0F0"/>
          </a:solidFill>
        </p:spPr>
        <p:txBody>
          <a:bodyPr>
            <a:normAutofit fontScale="90000"/>
          </a:bodyPr>
          <a:lstStyle/>
          <a:p>
            <a:r>
              <a:rPr lang="it-IT" b="1" dirty="0" err="1" smtClean="0">
                <a:solidFill>
                  <a:schemeClr val="bg1"/>
                </a:solidFill>
              </a:rPr>
              <a:t>…ma</a:t>
            </a:r>
            <a:r>
              <a:rPr lang="it-IT" b="1" dirty="0" smtClean="0">
                <a:solidFill>
                  <a:schemeClr val="bg1"/>
                </a:solidFill>
              </a:rPr>
              <a:t> torniamo al nostro Mario: </a:t>
            </a:r>
            <a:br>
              <a:rPr lang="it-IT" b="1" dirty="0" smtClean="0">
                <a:solidFill>
                  <a:schemeClr val="bg1"/>
                </a:solidFill>
              </a:rPr>
            </a:br>
            <a:r>
              <a:rPr lang="it-IT" b="1" dirty="0" smtClean="0">
                <a:solidFill>
                  <a:schemeClr val="bg1"/>
                </a:solidFill>
              </a:rPr>
              <a:t>Esami </a:t>
            </a:r>
            <a:r>
              <a:rPr lang="it-IT" b="1" dirty="0" err="1" smtClean="0">
                <a:solidFill>
                  <a:schemeClr val="bg1"/>
                </a:solidFill>
              </a:rPr>
              <a:t>Ematochimici</a:t>
            </a:r>
            <a:r>
              <a:rPr lang="it-IT" b="1" dirty="0" smtClean="0">
                <a:solidFill>
                  <a:schemeClr val="bg1"/>
                </a:solidFill>
              </a:rPr>
              <a:t> 12/03/14</a:t>
            </a:r>
            <a:endParaRPr lang="it-IT" b="1" dirty="0">
              <a:solidFill>
                <a:schemeClr val="bg1"/>
              </a:solidFill>
            </a:endParaRPr>
          </a:p>
        </p:txBody>
      </p:sp>
      <p:pic>
        <p:nvPicPr>
          <p:cNvPr id="7" name="Immagine 6" descr="images.jpg"/>
          <p:cNvPicPr>
            <a:picLocks noChangeAspect="1"/>
          </p:cNvPicPr>
          <p:nvPr/>
        </p:nvPicPr>
        <p:blipFill>
          <a:blip r:embed="rId2" cstate="print"/>
          <a:stretch>
            <a:fillRect/>
          </a:stretch>
        </p:blipFill>
        <p:spPr>
          <a:xfrm>
            <a:off x="4860032" y="4536504"/>
            <a:ext cx="4283968" cy="2348880"/>
          </a:xfrm>
          <a:prstGeom prst="rect">
            <a:avLst/>
          </a:prstGeom>
        </p:spPr>
      </p:pic>
      <p:pic>
        <p:nvPicPr>
          <p:cNvPr id="595969" name="Picture 1" descr="C:\Users\lorenzo zanini\Downloads\8c797eb7255388bd8466c86ded4f2dbb.png"/>
          <p:cNvPicPr>
            <a:picLocks noChangeAspect="1" noChangeArrowheads="1"/>
          </p:cNvPicPr>
          <p:nvPr/>
        </p:nvPicPr>
        <p:blipFill>
          <a:blip r:embed="rId3" cstate="print"/>
          <a:srcRect/>
          <a:stretch>
            <a:fillRect/>
          </a:stretch>
        </p:blipFill>
        <p:spPr bwMode="auto">
          <a:xfrm>
            <a:off x="0" y="0"/>
            <a:ext cx="2051720" cy="1844823"/>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0" y="188640"/>
            <a:ext cx="9144000" cy="765720"/>
          </a:xfrm>
          <a:solidFill>
            <a:srgbClr val="00B0F0"/>
          </a:solidFill>
        </p:spPr>
        <p:txBody>
          <a:bodyPr>
            <a:normAutofit/>
          </a:bodyPr>
          <a:lstStyle/>
          <a:p>
            <a:r>
              <a:rPr lang="it-IT" b="1" dirty="0" smtClean="0">
                <a:solidFill>
                  <a:schemeClr val="bg1"/>
                </a:solidFill>
              </a:rPr>
              <a:t>Esame Urine completo 12/03/14</a:t>
            </a:r>
            <a:endParaRPr lang="it-IT" b="1" dirty="0">
              <a:solidFill>
                <a:schemeClr val="bg1"/>
              </a:solidFill>
            </a:endParaRPr>
          </a:p>
        </p:txBody>
      </p:sp>
      <p:pic>
        <p:nvPicPr>
          <p:cNvPr id="7" name="Immagine 6" descr="images.jpg"/>
          <p:cNvPicPr>
            <a:picLocks noChangeAspect="1"/>
          </p:cNvPicPr>
          <p:nvPr/>
        </p:nvPicPr>
        <p:blipFill>
          <a:blip r:embed="rId2" cstate="print"/>
          <a:stretch>
            <a:fillRect/>
          </a:stretch>
        </p:blipFill>
        <p:spPr>
          <a:xfrm>
            <a:off x="3275856" y="1484784"/>
            <a:ext cx="5868144" cy="5373216"/>
          </a:xfrm>
          <a:prstGeom prst="rect">
            <a:avLst/>
          </a:prstGeom>
        </p:spPr>
      </p:pic>
      <p:sp>
        <p:nvSpPr>
          <p:cNvPr id="9" name="Segnaposto contenuto 8"/>
          <p:cNvSpPr>
            <a:spLocks noGrp="1"/>
          </p:cNvSpPr>
          <p:nvPr>
            <p:ph sz="half" idx="2"/>
          </p:nvPr>
        </p:nvSpPr>
        <p:spPr>
          <a:xfrm>
            <a:off x="3707904" y="980728"/>
            <a:ext cx="4536504" cy="6048672"/>
          </a:xfrm>
        </p:spPr>
        <p:txBody>
          <a:bodyPr>
            <a:normAutofit/>
          </a:bodyPr>
          <a:lstStyle/>
          <a:p>
            <a:pPr>
              <a:buNone/>
            </a:pPr>
            <a:r>
              <a:rPr lang="it-IT" sz="2700" dirty="0" smtClean="0"/>
              <a:t>giallo paglierino</a:t>
            </a:r>
          </a:p>
          <a:p>
            <a:pPr>
              <a:buNone/>
            </a:pPr>
            <a:r>
              <a:rPr lang="it-IT" sz="2700" dirty="0" smtClean="0"/>
              <a:t>limpido</a:t>
            </a:r>
          </a:p>
          <a:p>
            <a:pPr>
              <a:buNone/>
            </a:pPr>
            <a:r>
              <a:rPr lang="it-IT" sz="2700" dirty="0" smtClean="0"/>
              <a:t>6.4</a:t>
            </a:r>
          </a:p>
          <a:p>
            <a:pPr>
              <a:buNone/>
            </a:pPr>
            <a:r>
              <a:rPr lang="it-IT" sz="2700" dirty="0" smtClean="0"/>
              <a:t>1025</a:t>
            </a:r>
          </a:p>
          <a:p>
            <a:pPr>
              <a:buNone/>
            </a:pPr>
            <a:r>
              <a:rPr lang="it-IT" sz="2700" dirty="0" smtClean="0"/>
              <a:t>assenti</a:t>
            </a:r>
          </a:p>
          <a:p>
            <a:pPr>
              <a:buNone/>
            </a:pPr>
            <a:r>
              <a:rPr lang="it-IT" sz="2700" dirty="0" smtClean="0"/>
              <a:t>assente</a:t>
            </a:r>
          </a:p>
          <a:p>
            <a:pPr>
              <a:buNone/>
            </a:pPr>
            <a:r>
              <a:rPr lang="it-IT" sz="2700" dirty="0" smtClean="0"/>
              <a:t>assente</a:t>
            </a:r>
          </a:p>
          <a:p>
            <a:pPr>
              <a:buNone/>
            </a:pPr>
            <a:r>
              <a:rPr lang="it-IT" sz="2700" dirty="0" smtClean="0"/>
              <a:t>assente</a:t>
            </a:r>
          </a:p>
          <a:p>
            <a:pPr>
              <a:buNone/>
            </a:pPr>
            <a:r>
              <a:rPr lang="it-IT" sz="2700" dirty="0" smtClean="0"/>
              <a:t>assente</a:t>
            </a:r>
          </a:p>
          <a:p>
            <a:pPr>
              <a:buNone/>
            </a:pPr>
            <a:r>
              <a:rPr lang="it-IT" sz="2700" dirty="0" smtClean="0"/>
              <a:t>tracce</a:t>
            </a:r>
          </a:p>
          <a:p>
            <a:pPr>
              <a:buNone/>
            </a:pPr>
            <a:r>
              <a:rPr lang="it-IT" sz="2700" dirty="0" smtClean="0"/>
              <a:t>assente</a:t>
            </a:r>
          </a:p>
          <a:p>
            <a:pPr>
              <a:buNone/>
            </a:pPr>
            <a:r>
              <a:rPr lang="it-IT" sz="2700" dirty="0" err="1" smtClean="0"/>
              <a:t>ndp</a:t>
            </a:r>
            <a:endParaRPr lang="it-IT" sz="2700" dirty="0" smtClean="0"/>
          </a:p>
          <a:p>
            <a:pPr>
              <a:buNone/>
            </a:pPr>
            <a:endParaRPr lang="it-IT" sz="2700"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251520" y="1052736"/>
            <a:ext cx="3071103"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a:solidFill>
            <a:srgbClr val="00CCFF">
              <a:alpha val="51000"/>
            </a:srgbClr>
          </a:solidFill>
        </p:spPr>
        <p:txBody>
          <a:bodyPr/>
          <a:lstStyle/>
          <a:p>
            <a:r>
              <a:rPr lang="it-IT" b="1" dirty="0" smtClean="0">
                <a:latin typeface="Arial Narrow"/>
                <a:cs typeface="Arial Narrow"/>
              </a:rPr>
              <a:t>MARIO 55 aa</a:t>
            </a:r>
            <a:endParaRPr lang="it-IT" b="1" dirty="0">
              <a:latin typeface="Arial Narrow"/>
              <a:cs typeface="Arial Narrow"/>
            </a:endParaRPr>
          </a:p>
        </p:txBody>
      </p:sp>
      <p:sp>
        <p:nvSpPr>
          <p:cNvPr id="7" name="Rettangolo 6"/>
          <p:cNvSpPr/>
          <p:nvPr/>
        </p:nvSpPr>
        <p:spPr>
          <a:xfrm>
            <a:off x="179512" y="1628800"/>
            <a:ext cx="8712968" cy="4524315"/>
          </a:xfrm>
          <a:prstGeom prst="rect">
            <a:avLst/>
          </a:prstGeom>
        </p:spPr>
        <p:txBody>
          <a:bodyPr wrap="square">
            <a:spAutoFit/>
          </a:bodyPr>
          <a:lstStyle/>
          <a:p>
            <a:r>
              <a:rPr lang="it-IT" sz="3200" dirty="0" smtClean="0">
                <a:solidFill>
                  <a:prstClr val="black"/>
                </a:solidFill>
                <a:latin typeface="Arial Narrow"/>
                <a:cs typeface="Arial Narrow"/>
              </a:rPr>
              <a:t>Dopo numerose indagini senza </a:t>
            </a:r>
          </a:p>
          <a:p>
            <a:r>
              <a:rPr lang="it-IT" sz="3200" dirty="0" smtClean="0">
                <a:solidFill>
                  <a:prstClr val="black"/>
                </a:solidFill>
                <a:latin typeface="Arial Narrow"/>
                <a:cs typeface="Arial Narrow"/>
              </a:rPr>
              <a:t>alcun </a:t>
            </a:r>
            <a:r>
              <a:rPr lang="it-IT" sz="3200" dirty="0" err="1" smtClean="0">
                <a:solidFill>
                  <a:prstClr val="black"/>
                </a:solidFill>
                <a:latin typeface="Arial Narrow"/>
                <a:cs typeface="Arial Narrow"/>
              </a:rPr>
              <a:t>risultato…</a:t>
            </a:r>
            <a:endParaRPr lang="it-IT" sz="3200" dirty="0" smtClean="0">
              <a:solidFill>
                <a:prstClr val="black"/>
              </a:solidFill>
              <a:latin typeface="Arial Narrow"/>
              <a:cs typeface="Arial Narrow"/>
            </a:endParaRPr>
          </a:p>
          <a:p>
            <a:pPr algn="ctr"/>
            <a:endParaRPr lang="it-IT" sz="3200" dirty="0" smtClean="0">
              <a:solidFill>
                <a:prstClr val="black"/>
              </a:solidFill>
              <a:latin typeface="Arial Narrow"/>
              <a:cs typeface="Arial Narrow"/>
            </a:endParaRPr>
          </a:p>
          <a:p>
            <a:endParaRPr lang="it-IT" sz="3200" dirty="0" smtClean="0">
              <a:solidFill>
                <a:prstClr val="black"/>
              </a:solidFill>
              <a:latin typeface="Arial Narrow"/>
              <a:cs typeface="Arial Narrow"/>
            </a:endParaRPr>
          </a:p>
          <a:p>
            <a:endParaRPr lang="it-IT" sz="3200" dirty="0" smtClean="0">
              <a:solidFill>
                <a:prstClr val="black"/>
              </a:solidFill>
              <a:latin typeface="Arial Narrow"/>
              <a:cs typeface="Arial Narrow"/>
            </a:endParaRPr>
          </a:p>
          <a:p>
            <a:endParaRPr lang="it-IT" sz="3200" dirty="0" smtClean="0">
              <a:solidFill>
                <a:prstClr val="black"/>
              </a:solidFill>
              <a:latin typeface="Arial Narrow"/>
              <a:cs typeface="Arial Narrow"/>
            </a:endParaRPr>
          </a:p>
          <a:p>
            <a:endParaRPr lang="it-IT" sz="3200" dirty="0" smtClean="0">
              <a:solidFill>
                <a:prstClr val="black"/>
              </a:solidFill>
              <a:latin typeface="Arial Narrow"/>
              <a:cs typeface="Arial Narrow"/>
            </a:endParaRPr>
          </a:p>
          <a:p>
            <a:endParaRPr lang="it-IT" sz="3200" dirty="0" smtClean="0">
              <a:solidFill>
                <a:prstClr val="black"/>
              </a:solidFill>
              <a:latin typeface="Arial Narrow"/>
              <a:cs typeface="Arial Narrow"/>
            </a:endParaRPr>
          </a:p>
          <a:p>
            <a:pPr algn="ctr"/>
            <a:r>
              <a:rPr lang="it-IT" sz="3200" dirty="0" smtClean="0">
                <a:solidFill>
                  <a:prstClr val="black"/>
                </a:solidFill>
                <a:latin typeface="Arial Narrow"/>
              </a:rPr>
              <a:t>Mi decido a richiedere i </a:t>
            </a:r>
            <a:r>
              <a:rPr lang="it-IT" sz="3200" dirty="0" err="1" smtClean="0">
                <a:solidFill>
                  <a:prstClr val="black"/>
                </a:solidFill>
                <a:latin typeface="Arial Narrow"/>
              </a:rPr>
              <a:t>markers</a:t>
            </a:r>
            <a:r>
              <a:rPr lang="it-IT" sz="3200" dirty="0" smtClean="0">
                <a:solidFill>
                  <a:prstClr val="black"/>
                </a:solidFill>
                <a:latin typeface="Arial Narrow"/>
              </a:rPr>
              <a:t> </a:t>
            </a:r>
            <a:r>
              <a:rPr lang="it-IT" sz="3200" dirty="0" err="1" smtClean="0">
                <a:solidFill>
                  <a:prstClr val="black"/>
                </a:solidFill>
                <a:latin typeface="Arial Narrow"/>
              </a:rPr>
              <a:t>virologici…</a:t>
            </a:r>
            <a:endParaRPr lang="it-IT" dirty="0">
              <a:solidFill>
                <a:prstClr val="black"/>
              </a:solidFill>
            </a:endParaRPr>
          </a:p>
        </p:txBody>
      </p:sp>
      <p:pic>
        <p:nvPicPr>
          <p:cNvPr id="392196" name="Picture 4" descr="C:\Users\lorenzo zanini\Desktop\Immagine1.png"/>
          <p:cNvPicPr>
            <a:picLocks noChangeAspect="1" noChangeArrowheads="1"/>
          </p:cNvPicPr>
          <p:nvPr/>
        </p:nvPicPr>
        <p:blipFill>
          <a:blip r:embed="rId2" cstate="print"/>
          <a:srcRect r="30227" b="80187"/>
          <a:stretch>
            <a:fillRect/>
          </a:stretch>
        </p:blipFill>
        <p:spPr bwMode="auto">
          <a:xfrm>
            <a:off x="179512" y="2636912"/>
            <a:ext cx="8424936" cy="3816424"/>
          </a:xfrm>
          <a:prstGeom prst="rect">
            <a:avLst/>
          </a:prstGeom>
          <a:noFill/>
        </p:spPr>
      </p:pic>
      <p:pic>
        <p:nvPicPr>
          <p:cNvPr id="588801" name="Picture 1" descr="C:\Users\lorenzo zanini\Desktop\lAyhJ.gif"/>
          <p:cNvPicPr>
            <a:picLocks noChangeAspect="1" noChangeArrowheads="1"/>
          </p:cNvPicPr>
          <p:nvPr/>
        </p:nvPicPr>
        <p:blipFill>
          <a:blip r:embed="rId3" cstate="print"/>
          <a:srcRect/>
          <a:stretch>
            <a:fillRect/>
          </a:stretch>
        </p:blipFill>
        <p:spPr bwMode="auto">
          <a:xfrm>
            <a:off x="5370512" y="195064"/>
            <a:ext cx="3810000" cy="3810000"/>
          </a:xfrm>
          <a:prstGeom prst="rect">
            <a:avLst/>
          </a:prstGeom>
          <a:noFill/>
        </p:spPr>
      </p:pic>
    </p:spTree>
    <p:extLst>
      <p:ext uri="{BB962C8B-B14F-4D97-AF65-F5344CB8AC3E}">
        <p14:creationId xmlns="" xmlns:p14="http://schemas.microsoft.com/office/powerpoint/2010/main" val="333793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2196"/>
                                        </p:tgtEl>
                                        <p:attrNameLst>
                                          <p:attrName>style.visibility</p:attrName>
                                        </p:attrNameLst>
                                      </p:cBhvr>
                                      <p:to>
                                        <p:strVal val="visible"/>
                                      </p:to>
                                    </p:set>
                                    <p:anim calcmode="lin" valueType="num">
                                      <p:cBhvr additive="base">
                                        <p:cTn id="13" dur="500" fill="hold"/>
                                        <p:tgtEl>
                                          <p:spTgt spid="392196"/>
                                        </p:tgtEl>
                                        <p:attrNameLst>
                                          <p:attrName>ppt_x</p:attrName>
                                        </p:attrNameLst>
                                      </p:cBhvr>
                                      <p:tavLst>
                                        <p:tav tm="0">
                                          <p:val>
                                            <p:strVal val="#ppt_x"/>
                                          </p:val>
                                        </p:tav>
                                        <p:tav tm="100000">
                                          <p:val>
                                            <p:strVal val="#ppt_x"/>
                                          </p:val>
                                        </p:tav>
                                      </p:tavLst>
                                    </p:anim>
                                    <p:anim calcmode="lin" valueType="num">
                                      <p:cBhvr additive="base">
                                        <p:cTn id="14" dur="500" fill="hold"/>
                                        <p:tgtEl>
                                          <p:spTgt spid="392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solidFill>
            <a:srgbClr val="FF9999"/>
          </a:solidFill>
        </p:spPr>
        <p:txBody>
          <a:bodyPr/>
          <a:lstStyle/>
          <a:p>
            <a:r>
              <a:rPr lang="it-IT" smtClean="0"/>
              <a:t>Infezione da HIV</a:t>
            </a:r>
          </a:p>
        </p:txBody>
      </p:sp>
      <p:sp>
        <p:nvSpPr>
          <p:cNvPr id="343043" name="Rectangle 3"/>
          <p:cNvSpPr>
            <a:spLocks noGrp="1" noChangeArrowheads="1"/>
          </p:cNvSpPr>
          <p:nvPr>
            <p:ph type="body" idx="4294967295"/>
          </p:nvPr>
        </p:nvSpPr>
        <p:spPr>
          <a:xfrm>
            <a:off x="457200" y="2320925"/>
            <a:ext cx="8229600" cy="2260600"/>
          </a:xfrm>
        </p:spPr>
        <p:txBody>
          <a:bodyPr/>
          <a:lstStyle/>
          <a:p>
            <a:r>
              <a:rPr lang="it-IT" smtClean="0"/>
              <a:t>Chi sottoporre al test?</a:t>
            </a:r>
          </a:p>
          <a:p>
            <a:r>
              <a:rPr lang="it-IT" smtClean="0"/>
              <a:t>Esistono categorie a rischio?</a:t>
            </a:r>
          </a:p>
          <a:p>
            <a:r>
              <a:rPr lang="it-IT" smtClean="0"/>
              <a:t>Quale tipo di test utilizzare?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08258" name="Picture 2" descr="C:\Users\lorenzo zanini\Desktop\garbellini\2014-09-19-00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8" name="Picture 6" descr="dadi-vettore-rosso_621212"/>
          <p:cNvPicPr>
            <a:picLocks noChangeAspect="1" noChangeArrowheads="1"/>
          </p:cNvPicPr>
          <p:nvPr/>
        </p:nvPicPr>
        <p:blipFill>
          <a:blip r:embed="rId2" cstate="print"/>
          <a:srcRect/>
          <a:stretch>
            <a:fillRect/>
          </a:stretch>
        </p:blipFill>
        <p:spPr bwMode="auto">
          <a:xfrm>
            <a:off x="395288" y="3552825"/>
            <a:ext cx="3905250" cy="2828925"/>
          </a:xfrm>
          <a:prstGeom prst="rect">
            <a:avLst/>
          </a:prstGeom>
          <a:noFill/>
          <a:ln w="9525">
            <a:noFill/>
            <a:miter lim="800000"/>
            <a:headEnd/>
            <a:tailEnd/>
          </a:ln>
        </p:spPr>
      </p:pic>
      <p:pic>
        <p:nvPicPr>
          <p:cNvPr id="344069" name="Picture 11" descr="ANd9GcSTUVTXmlBfmIXLHWEjkJfWzSxJTTYrqovtnzDXi-oYGkoJiYeG"/>
          <p:cNvPicPr>
            <a:picLocks noGrp="1" noChangeAspect="1" noChangeArrowheads="1"/>
          </p:cNvPicPr>
          <p:nvPr>
            <p:ph type="body" idx="4294967295"/>
          </p:nvPr>
        </p:nvPicPr>
        <p:blipFill>
          <a:blip r:embed="rId3" cstate="print"/>
          <a:srcRect/>
          <a:stretch>
            <a:fillRect/>
          </a:stretch>
        </p:blipFill>
        <p:spPr>
          <a:xfrm>
            <a:off x="5453063" y="4022725"/>
            <a:ext cx="2143125" cy="2143125"/>
          </a:xfrm>
          <a:noFill/>
        </p:spPr>
      </p:pic>
      <p:sp>
        <p:nvSpPr>
          <p:cNvPr id="344070" name="Rectangle 6"/>
          <p:cNvSpPr>
            <a:spLocks noGrp="1" noChangeArrowheads="1"/>
          </p:cNvSpPr>
          <p:nvPr>
            <p:ph type="title" idx="4294967295"/>
          </p:nvPr>
        </p:nvSpPr>
        <p:spPr>
          <a:solidFill>
            <a:srgbClr val="FF9999"/>
          </a:solidFill>
        </p:spPr>
        <p:txBody>
          <a:bodyPr/>
          <a:lstStyle/>
          <a:p>
            <a:r>
              <a:rPr lang="it-IT" smtClean="0"/>
              <a:t>Infezione da HIV</a:t>
            </a:r>
          </a:p>
        </p:txBody>
      </p:sp>
      <p:sp>
        <p:nvSpPr>
          <p:cNvPr id="344071" name="Text Box 7"/>
          <p:cNvSpPr txBox="1">
            <a:spLocks noChangeArrowheads="1"/>
          </p:cNvSpPr>
          <p:nvPr/>
        </p:nvSpPr>
        <p:spPr bwMode="auto">
          <a:xfrm>
            <a:off x="950913" y="1647825"/>
            <a:ext cx="7653337" cy="19177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base">
              <a:spcBef>
                <a:spcPct val="0"/>
              </a:spcBef>
              <a:spcAft>
                <a:spcPct val="0"/>
              </a:spcAft>
            </a:pPr>
            <a:r>
              <a:rPr lang="it-IT" sz="2400" smtClean="0">
                <a:solidFill>
                  <a:srgbClr val="000000"/>
                </a:solidFill>
                <a:cs typeface="Arial" pitchFamily="34" charset="0"/>
              </a:rPr>
              <a:t>Non si parla più di CATEGORIE a rischio</a:t>
            </a:r>
          </a:p>
          <a:p>
            <a:pPr algn="ctr" fontAlgn="base">
              <a:spcBef>
                <a:spcPct val="0"/>
              </a:spcBef>
              <a:spcAft>
                <a:spcPct val="0"/>
              </a:spcAft>
            </a:pPr>
            <a:endParaRPr lang="it-IT" sz="2400" smtClean="0">
              <a:solidFill>
                <a:srgbClr val="000000"/>
              </a:solidFill>
              <a:cs typeface="Arial" pitchFamily="34" charset="0"/>
            </a:endParaRPr>
          </a:p>
          <a:p>
            <a:pPr algn="ctr" fontAlgn="base">
              <a:spcBef>
                <a:spcPct val="0"/>
              </a:spcBef>
              <a:spcAft>
                <a:spcPct val="0"/>
              </a:spcAft>
            </a:pPr>
            <a:r>
              <a:rPr lang="it-IT" sz="2400" smtClean="0">
                <a:solidFill>
                  <a:srgbClr val="000000"/>
                </a:solidFill>
                <a:cs typeface="Arial" pitchFamily="34" charset="0"/>
              </a:rPr>
              <a:t>ma</a:t>
            </a:r>
          </a:p>
          <a:p>
            <a:pPr algn="ctr" fontAlgn="base">
              <a:spcBef>
                <a:spcPct val="0"/>
              </a:spcBef>
              <a:spcAft>
                <a:spcPct val="0"/>
              </a:spcAft>
            </a:pPr>
            <a:endParaRPr lang="it-IT" sz="2400" smtClean="0">
              <a:solidFill>
                <a:srgbClr val="000000"/>
              </a:solidFill>
              <a:cs typeface="Arial" pitchFamily="34" charset="0"/>
            </a:endParaRPr>
          </a:p>
          <a:p>
            <a:pPr algn="ctr" fontAlgn="base">
              <a:spcBef>
                <a:spcPct val="0"/>
              </a:spcBef>
              <a:spcAft>
                <a:spcPct val="0"/>
              </a:spcAft>
            </a:pPr>
            <a:r>
              <a:rPr lang="it-IT" sz="2400" smtClean="0">
                <a:solidFill>
                  <a:srgbClr val="000000"/>
                </a:solidFill>
                <a:cs typeface="Arial" pitchFamily="34" charset="0"/>
              </a:rPr>
              <a:t>di COMPORTAMENTI a rischio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Grp="1" noChangeArrowheads="1"/>
          </p:cNvSpPr>
          <p:nvPr>
            <p:ph type="title" idx="4294967295"/>
          </p:nvPr>
        </p:nvSpPr>
        <p:spPr>
          <a:xfrm>
            <a:off x="395288" y="0"/>
            <a:ext cx="8280400" cy="1628775"/>
          </a:xfrm>
          <a:solidFill>
            <a:srgbClr val="FF9999"/>
          </a:solidFill>
        </p:spPr>
        <p:txBody>
          <a:bodyPr/>
          <a:lstStyle/>
          <a:p>
            <a:pPr>
              <a:spcBef>
                <a:spcPct val="20000"/>
              </a:spcBef>
              <a:buClr>
                <a:srgbClr val="0078F0"/>
              </a:buClr>
              <a:buSzPct val="85000"/>
              <a:buFont typeface="Wingdings" pitchFamily="2" charset="2"/>
              <a:buNone/>
            </a:pPr>
            <a:r>
              <a:rPr lang="it-IT" sz="3600" smtClean="0"/>
              <a:t>Distribuzione percentuale delle nuove diagnosi di infezione da HIV per modalità di esposizione</a:t>
            </a:r>
          </a:p>
        </p:txBody>
      </p:sp>
      <p:pic>
        <p:nvPicPr>
          <p:cNvPr id="378885" name="Picture 2"/>
          <p:cNvPicPr>
            <a:picLocks noGrp="1" noChangeAspect="1" noChangeArrowheads="1"/>
          </p:cNvPicPr>
          <p:nvPr>
            <p:ph type="body" idx="4294967295"/>
          </p:nvPr>
        </p:nvPicPr>
        <p:blipFill>
          <a:blip r:embed="rId2" cstate="print"/>
          <a:srcRect/>
          <a:stretch>
            <a:fillRect/>
          </a:stretch>
        </p:blipFill>
        <p:spPr>
          <a:xfrm>
            <a:off x="323850" y="1700213"/>
            <a:ext cx="7686675" cy="4943475"/>
          </a:xfrm>
          <a:noFill/>
          <a:ln w="38100">
            <a:solidFill>
              <a:schemeClr val="hlink"/>
            </a:solidFill>
          </a:ln>
        </p:spPr>
      </p:pic>
      <p:sp>
        <p:nvSpPr>
          <p:cNvPr id="3" name="CasellaDiTesto 2"/>
          <p:cNvSpPr txBox="1">
            <a:spLocks noChangeArrowheads="1"/>
          </p:cNvSpPr>
          <p:nvPr/>
        </p:nvSpPr>
        <p:spPr bwMode="auto">
          <a:xfrm rot="-5400000">
            <a:off x="6484937" y="3963988"/>
            <a:ext cx="2741613" cy="376238"/>
          </a:xfrm>
          <a:prstGeom prst="rect">
            <a:avLst/>
          </a:prstGeom>
          <a:noFill/>
          <a:ln w="9525">
            <a:solidFill>
              <a:srgbClr val="FF0000"/>
            </a:solidFill>
            <a:miter lim="800000"/>
            <a:headEnd/>
            <a:tailEnd/>
          </a:ln>
        </p:spPr>
        <p:txBody>
          <a:bodyPr wrap="none">
            <a:spAutoFit/>
          </a:bodyPr>
          <a:lstStyle/>
          <a:p>
            <a:pPr fontAlgn="base">
              <a:spcBef>
                <a:spcPct val="0"/>
              </a:spcBef>
              <a:spcAft>
                <a:spcPct val="0"/>
              </a:spcAft>
            </a:pPr>
            <a:r>
              <a:rPr lang="it-IT" altLang="it-IT" b="1" smtClean="0">
                <a:solidFill>
                  <a:srgbClr val="FF0000"/>
                </a:solidFill>
                <a:latin typeface="Tahoma" pitchFamily="34" charset="0"/>
                <a:ea typeface="MS PGothic" pitchFamily="34" charset="-128"/>
                <a:cs typeface="Arial" pitchFamily="34" charset="0"/>
              </a:rPr>
              <a:t>Trasmissione sessuale</a:t>
            </a:r>
          </a:p>
        </p:txBody>
      </p:sp>
      <p:sp>
        <p:nvSpPr>
          <p:cNvPr id="378887" name="AutoShape 7"/>
          <p:cNvSpPr>
            <a:spLocks/>
          </p:cNvSpPr>
          <p:nvPr/>
        </p:nvSpPr>
        <p:spPr bwMode="auto">
          <a:xfrm>
            <a:off x="7380288" y="2997200"/>
            <a:ext cx="71437" cy="2303463"/>
          </a:xfrm>
          <a:prstGeom prst="rightBrace">
            <a:avLst>
              <a:gd name="adj1" fmla="val 268706"/>
              <a:gd name="adj2" fmla="val 50000"/>
            </a:avLst>
          </a:prstGeom>
          <a:solidFill>
            <a:srgbClr val="FF0000"/>
          </a:solidFill>
          <a:ln w="25400">
            <a:solidFill>
              <a:srgbClr val="FF0000"/>
            </a:solidFill>
            <a:round/>
            <a:headEnd/>
            <a:tailEnd/>
          </a:ln>
          <a:effectLst>
            <a:prstShdw prst="shdw17" dist="17961" dir="2700000">
              <a:srgbClr val="FF0000">
                <a:gamma/>
                <a:shade val="60000"/>
                <a:invGamma/>
              </a:srgbClr>
            </a:prstShdw>
          </a:effectLst>
        </p:spPr>
        <p:txBody>
          <a:bodyPr wrap="none" anchor="ctr"/>
          <a:lstStyle/>
          <a:p>
            <a:pPr fontAlgn="base">
              <a:spcBef>
                <a:spcPct val="0"/>
              </a:spcBef>
              <a:spcAft>
                <a:spcPct val="0"/>
              </a:spcAft>
            </a:pPr>
            <a:endParaRPr lang="it-IT" smtClean="0">
              <a:solidFill>
                <a:srgbClr val="000000"/>
              </a:solidFill>
              <a:cs typeface="Arial" pitchFamily="34" charset="0"/>
            </a:endParaRPr>
          </a:p>
        </p:txBody>
      </p:sp>
      <p:sp>
        <p:nvSpPr>
          <p:cNvPr id="378888" name="Text Box 8"/>
          <p:cNvSpPr txBox="1">
            <a:spLocks noChangeArrowheads="1"/>
          </p:cNvSpPr>
          <p:nvPr/>
        </p:nvSpPr>
        <p:spPr bwMode="auto">
          <a:xfrm>
            <a:off x="8062913" y="6470650"/>
            <a:ext cx="1189037"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pPr>
            <a:r>
              <a:rPr lang="it-IT" sz="1600" smtClean="0">
                <a:solidFill>
                  <a:srgbClr val="000000"/>
                </a:solidFill>
                <a:cs typeface="Arial" pitchFamily="34" charset="0"/>
              </a:rPr>
              <a:t>COA,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9201" name="Titolo 1"/>
          <p:cNvSpPr>
            <a:spLocks noGrp="1"/>
          </p:cNvSpPr>
          <p:nvPr>
            <p:ph type="title" idx="4294967295"/>
          </p:nvPr>
        </p:nvSpPr>
        <p:spPr>
          <a:xfrm>
            <a:off x="395288" y="280988"/>
            <a:ext cx="8424862" cy="1563687"/>
          </a:xfrm>
          <a:solidFill>
            <a:srgbClr val="FF9999"/>
          </a:solidFill>
        </p:spPr>
        <p:txBody>
          <a:bodyPr/>
          <a:lstStyle/>
          <a:p>
            <a:pPr eaLnBrk="1" hangingPunct="1"/>
            <a:r>
              <a:rPr lang="it-IT" sz="3600" smtClean="0">
                <a:solidFill>
                  <a:srgbClr val="000000"/>
                </a:solidFill>
              </a:rPr>
              <a:t>Età mediana delle nuove diagnosi di infezione da HIV,  per genere e anno di diagnosi (1985-2012)</a:t>
            </a:r>
            <a:r>
              <a:rPr lang="it-IT" sz="2000" smtClean="0"/>
              <a:t> </a:t>
            </a:r>
          </a:p>
        </p:txBody>
      </p:sp>
      <p:pic>
        <p:nvPicPr>
          <p:cNvPr id="179202" name="Picture 6"/>
          <p:cNvPicPr>
            <a:picLocks noChangeAspect="1" noChangeArrowheads="1"/>
          </p:cNvPicPr>
          <p:nvPr/>
        </p:nvPicPr>
        <p:blipFill>
          <a:blip r:embed="rId2" cstate="print"/>
          <a:srcRect/>
          <a:stretch>
            <a:fillRect/>
          </a:stretch>
        </p:blipFill>
        <p:spPr bwMode="auto">
          <a:xfrm>
            <a:off x="395288" y="2420938"/>
            <a:ext cx="8569325" cy="4176712"/>
          </a:xfrm>
          <a:prstGeom prst="rect">
            <a:avLst/>
          </a:prstGeom>
          <a:solidFill>
            <a:schemeClr val="tx1"/>
          </a:solidFill>
          <a:ln w="9525">
            <a:noFill/>
            <a:miter lim="800000"/>
            <a:headEnd/>
            <a:tailEnd/>
          </a:ln>
        </p:spPr>
      </p:pic>
      <p:sp>
        <p:nvSpPr>
          <p:cNvPr id="179203" name="Line 4"/>
          <p:cNvSpPr>
            <a:spLocks noChangeShapeType="1"/>
          </p:cNvSpPr>
          <p:nvPr/>
        </p:nvSpPr>
        <p:spPr bwMode="auto">
          <a:xfrm>
            <a:off x="363538" y="2133600"/>
            <a:ext cx="8529637" cy="0"/>
          </a:xfrm>
          <a:prstGeom prst="line">
            <a:avLst/>
          </a:prstGeom>
          <a:noFill/>
          <a:ln w="38100">
            <a:solidFill>
              <a:srgbClr val="00CCFF"/>
            </a:solidFill>
            <a:round/>
            <a:headEnd/>
            <a:tailEnd/>
          </a:ln>
        </p:spPr>
        <p:txBody>
          <a:bodyPr/>
          <a:lstStyle/>
          <a:p>
            <a:pPr fontAlgn="base">
              <a:spcBef>
                <a:spcPct val="0"/>
              </a:spcBef>
              <a:spcAft>
                <a:spcPct val="0"/>
              </a:spcAft>
            </a:pPr>
            <a:endParaRPr lang="it-IT" smtClean="0">
              <a:solidFill>
                <a:srgbClr val="FFFFFF"/>
              </a:solidFill>
              <a:cs typeface="Arial" pitchFamily="34" charset="0"/>
            </a:endParaRPr>
          </a:p>
        </p:txBody>
      </p:sp>
      <p:sp>
        <p:nvSpPr>
          <p:cNvPr id="179204" name="Line 5"/>
          <p:cNvSpPr>
            <a:spLocks noChangeShapeType="1"/>
          </p:cNvSpPr>
          <p:nvPr/>
        </p:nvSpPr>
        <p:spPr bwMode="auto">
          <a:xfrm>
            <a:off x="395288" y="6308725"/>
            <a:ext cx="8529637" cy="0"/>
          </a:xfrm>
          <a:prstGeom prst="line">
            <a:avLst/>
          </a:prstGeom>
          <a:noFill/>
          <a:ln w="38100">
            <a:solidFill>
              <a:srgbClr val="00CCFF"/>
            </a:solidFill>
            <a:round/>
            <a:headEnd/>
            <a:tailEnd/>
          </a:ln>
        </p:spPr>
        <p:txBody>
          <a:bodyPr/>
          <a:lstStyle/>
          <a:p>
            <a:pPr fontAlgn="base">
              <a:spcBef>
                <a:spcPct val="0"/>
              </a:spcBef>
              <a:spcAft>
                <a:spcPct val="0"/>
              </a:spcAft>
            </a:pPr>
            <a:endParaRPr lang="it-IT" smtClean="0">
              <a:solidFill>
                <a:srgbClr val="FFFFFF"/>
              </a:solidFill>
              <a:cs typeface="Arial" pitchFamily="34" charset="0"/>
            </a:endParaRPr>
          </a:p>
        </p:txBody>
      </p:sp>
      <p:sp>
        <p:nvSpPr>
          <p:cNvPr id="179205" name="Line 6"/>
          <p:cNvSpPr>
            <a:spLocks noChangeShapeType="1"/>
          </p:cNvSpPr>
          <p:nvPr/>
        </p:nvSpPr>
        <p:spPr bwMode="auto">
          <a:xfrm>
            <a:off x="395288" y="2133600"/>
            <a:ext cx="0" cy="4176713"/>
          </a:xfrm>
          <a:prstGeom prst="line">
            <a:avLst/>
          </a:prstGeom>
          <a:noFill/>
          <a:ln w="38100">
            <a:solidFill>
              <a:srgbClr val="00CCFF"/>
            </a:solidFill>
            <a:round/>
            <a:headEnd/>
            <a:tailEnd/>
          </a:ln>
        </p:spPr>
        <p:txBody>
          <a:bodyPr/>
          <a:lstStyle/>
          <a:p>
            <a:pPr fontAlgn="base">
              <a:spcBef>
                <a:spcPct val="0"/>
              </a:spcBef>
              <a:spcAft>
                <a:spcPct val="0"/>
              </a:spcAft>
            </a:pPr>
            <a:endParaRPr lang="it-IT" smtClean="0">
              <a:solidFill>
                <a:srgbClr val="FFFFFF"/>
              </a:solidFill>
              <a:cs typeface="Arial" pitchFamily="34" charset="0"/>
            </a:endParaRPr>
          </a:p>
        </p:txBody>
      </p:sp>
      <p:sp>
        <p:nvSpPr>
          <p:cNvPr id="179206" name="Line 7"/>
          <p:cNvSpPr>
            <a:spLocks noChangeShapeType="1"/>
          </p:cNvSpPr>
          <p:nvPr/>
        </p:nvSpPr>
        <p:spPr bwMode="auto">
          <a:xfrm>
            <a:off x="8893175" y="2132013"/>
            <a:ext cx="0" cy="4176712"/>
          </a:xfrm>
          <a:prstGeom prst="line">
            <a:avLst/>
          </a:prstGeom>
          <a:noFill/>
          <a:ln w="38100">
            <a:solidFill>
              <a:srgbClr val="00CCFF"/>
            </a:solidFill>
            <a:round/>
            <a:headEnd/>
            <a:tailEnd/>
          </a:ln>
        </p:spPr>
        <p:txBody>
          <a:bodyPr/>
          <a:lstStyle/>
          <a:p>
            <a:pPr fontAlgn="base">
              <a:spcBef>
                <a:spcPct val="0"/>
              </a:spcBef>
              <a:spcAft>
                <a:spcPct val="0"/>
              </a:spcAft>
            </a:pPr>
            <a:endParaRPr lang="it-IT" smtClean="0">
              <a:solidFill>
                <a:srgbClr val="FFFFFF"/>
              </a:solidFill>
              <a:cs typeface="Arial" pitchFamily="34" charset="0"/>
            </a:endParaRPr>
          </a:p>
        </p:txBody>
      </p:sp>
      <p:sp>
        <p:nvSpPr>
          <p:cNvPr id="179208" name="Text Box 8"/>
          <p:cNvSpPr txBox="1">
            <a:spLocks noChangeArrowheads="1"/>
          </p:cNvSpPr>
          <p:nvPr/>
        </p:nvSpPr>
        <p:spPr bwMode="auto">
          <a:xfrm>
            <a:off x="7667625" y="6308725"/>
            <a:ext cx="118903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pPr>
            <a:r>
              <a:rPr lang="it-IT" sz="1600" smtClean="0">
                <a:solidFill>
                  <a:srgbClr val="000000"/>
                </a:solidFill>
                <a:cs typeface="Arial" pitchFamily="34" charset="0"/>
              </a:rPr>
              <a:t>COA, 2012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1956" name="Rectangle 4"/>
          <p:cNvSpPr>
            <a:spLocks noChangeArrowheads="1"/>
          </p:cNvSpPr>
          <p:nvPr/>
        </p:nvSpPr>
        <p:spPr bwMode="auto">
          <a:xfrm>
            <a:off x="539750" y="2060575"/>
            <a:ext cx="8353425" cy="4321175"/>
          </a:xfrm>
          <a:prstGeom prst="rect">
            <a:avLst/>
          </a:prstGeom>
          <a:solidFill>
            <a:srgbClr val="333399"/>
          </a:solidFill>
          <a:ln w="9525">
            <a:noFill/>
            <a:miter lim="800000"/>
            <a:headEnd/>
            <a:tailEnd/>
          </a:ln>
          <a:effectLst>
            <a:prstShdw prst="shdw17" dist="17961" dir="2700000">
              <a:srgbClr val="333399">
                <a:gamma/>
                <a:shade val="60000"/>
                <a:invGamma/>
              </a:srgbClr>
            </a:prstShdw>
          </a:effectLst>
        </p:spPr>
        <p:txBody>
          <a:bodyPr wrap="none" anchor="ctr"/>
          <a:lstStyle/>
          <a:p>
            <a:pPr fontAlgn="base">
              <a:spcBef>
                <a:spcPct val="0"/>
              </a:spcBef>
              <a:spcAft>
                <a:spcPct val="0"/>
              </a:spcAft>
            </a:pPr>
            <a:endParaRPr lang="it-IT" smtClean="0">
              <a:solidFill>
                <a:srgbClr val="FFFFFF"/>
              </a:solidFill>
              <a:cs typeface="Arial" pitchFamily="34" charset="0"/>
            </a:endParaRPr>
          </a:p>
        </p:txBody>
      </p:sp>
      <p:graphicFrame>
        <p:nvGraphicFramePr>
          <p:cNvPr id="561154" name="Object 5"/>
          <p:cNvGraphicFramePr>
            <a:graphicFrameLocks noChangeAspect="1"/>
          </p:cNvGraphicFramePr>
          <p:nvPr>
            <p:ph idx="4294967295"/>
          </p:nvPr>
        </p:nvGraphicFramePr>
        <p:xfrm>
          <a:off x="1619250" y="2349500"/>
          <a:ext cx="7010400" cy="3865563"/>
        </p:xfrm>
        <a:graphic>
          <a:graphicData uri="http://schemas.openxmlformats.org/presentationml/2006/ole">
            <p:oleObj spid="_x0000_s334850" name="Grafico" r:id="rId3" imgW="9620308" imgH="5305605" progId="MSGraph.Chart.8">
              <p:embed followColorScheme="full"/>
            </p:oleObj>
          </a:graphicData>
        </a:graphic>
      </p:graphicFrame>
      <p:sp>
        <p:nvSpPr>
          <p:cNvPr id="381960" name="Titolo 1"/>
          <p:cNvSpPr>
            <a:spLocks/>
          </p:cNvSpPr>
          <p:nvPr/>
        </p:nvSpPr>
        <p:spPr bwMode="auto">
          <a:xfrm>
            <a:off x="395288" y="352425"/>
            <a:ext cx="8424862" cy="1563688"/>
          </a:xfrm>
          <a:prstGeom prst="rect">
            <a:avLst/>
          </a:prstGeom>
          <a:solidFill>
            <a:srgbClr val="FF9999"/>
          </a:solidFill>
          <a:ln w="9525">
            <a:noFill/>
            <a:miter lim="800000"/>
            <a:headEnd/>
            <a:tailEnd/>
          </a:ln>
        </p:spPr>
        <p:txBody>
          <a:bodyPr anchor="ctr"/>
          <a:lstStyle/>
          <a:p>
            <a:pPr fontAlgn="base">
              <a:spcBef>
                <a:spcPct val="0"/>
              </a:spcBef>
              <a:spcAft>
                <a:spcPct val="0"/>
              </a:spcAft>
            </a:pPr>
            <a:r>
              <a:rPr lang="it-IT" sz="3600" smtClean="0">
                <a:solidFill>
                  <a:srgbClr val="000000"/>
                </a:solidFill>
                <a:cs typeface="Arial" pitchFamily="34" charset="0"/>
              </a:rPr>
              <a:t>Percentuale di </a:t>
            </a:r>
            <a:r>
              <a:rPr lang="it-IT" sz="3600" i="1" smtClean="0">
                <a:solidFill>
                  <a:srgbClr val="000000"/>
                </a:solidFill>
                <a:cs typeface="Arial" pitchFamily="34" charset="0"/>
              </a:rPr>
              <a:t>late presenters</a:t>
            </a:r>
            <a:r>
              <a:rPr lang="it-IT" sz="3600" smtClean="0">
                <a:solidFill>
                  <a:srgbClr val="000000"/>
                </a:solidFill>
                <a:cs typeface="Arial" pitchFamily="34" charset="0"/>
              </a:rPr>
              <a:t> </a:t>
            </a:r>
            <a:br>
              <a:rPr lang="it-IT" sz="3600" smtClean="0">
                <a:solidFill>
                  <a:srgbClr val="000000"/>
                </a:solidFill>
                <a:cs typeface="Arial" pitchFamily="34" charset="0"/>
              </a:rPr>
            </a:br>
            <a:r>
              <a:rPr lang="it-IT" sz="3600" smtClean="0">
                <a:solidFill>
                  <a:srgbClr val="000000"/>
                </a:solidFill>
                <a:cs typeface="Arial" pitchFamily="34" charset="0"/>
              </a:rPr>
              <a:t>(1985-2012)</a:t>
            </a:r>
            <a:r>
              <a:rPr lang="it-IT" sz="2000" smtClean="0">
                <a:solidFill>
                  <a:srgbClr val="FFFFFF"/>
                </a:solidFill>
                <a:cs typeface="Arial" pitchFamily="34" charset="0"/>
              </a:rPr>
              <a:t> </a:t>
            </a:r>
          </a:p>
        </p:txBody>
      </p:sp>
      <p:sp>
        <p:nvSpPr>
          <p:cNvPr id="381961" name="Text Box 9"/>
          <p:cNvSpPr txBox="1">
            <a:spLocks noChangeArrowheads="1"/>
          </p:cNvSpPr>
          <p:nvPr/>
        </p:nvSpPr>
        <p:spPr bwMode="auto">
          <a:xfrm>
            <a:off x="7667625" y="6405563"/>
            <a:ext cx="118903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pPr>
            <a:r>
              <a:rPr lang="it-IT" sz="1600" smtClean="0">
                <a:solidFill>
                  <a:srgbClr val="000000"/>
                </a:solidFill>
                <a:cs typeface="Arial" pitchFamily="34" charset="0"/>
              </a:rPr>
              <a:t>COA,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1154">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1154">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1154">
                                            <p:oleChartEl type="series" lvl="2"/>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61154" grpId="0" bld="series"/>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title" idx="4294967295"/>
          </p:nvPr>
        </p:nvSpPr>
        <p:spPr>
          <a:xfrm>
            <a:off x="457200" y="414338"/>
            <a:ext cx="8435975" cy="1574800"/>
          </a:xfrm>
          <a:solidFill>
            <a:srgbClr val="FF9999"/>
          </a:solidFill>
        </p:spPr>
        <p:txBody>
          <a:bodyPr/>
          <a:lstStyle/>
          <a:p>
            <a:r>
              <a:rPr lang="it-IT" sz="3600" smtClean="0">
                <a:solidFill>
                  <a:srgbClr val="000000"/>
                </a:solidFill>
                <a:cs typeface="Arial" pitchFamily="34" charset="0"/>
              </a:rPr>
              <a:t>Il tasso di trasmissione dell’infezione da HIV è correlato con la consapevolezza dell’infezione</a:t>
            </a:r>
          </a:p>
        </p:txBody>
      </p:sp>
      <p:sp>
        <p:nvSpPr>
          <p:cNvPr id="361475" name="Rectangle 3"/>
          <p:cNvSpPr>
            <a:spLocks noGrp="1" noChangeArrowheads="1"/>
          </p:cNvSpPr>
          <p:nvPr>
            <p:ph type="body" idx="4294967295"/>
          </p:nvPr>
        </p:nvSpPr>
        <p:spPr>
          <a:xfrm>
            <a:off x="395288" y="2419350"/>
            <a:ext cx="7272337" cy="2305050"/>
          </a:xfrm>
        </p:spPr>
        <p:txBody>
          <a:bodyPr/>
          <a:lstStyle/>
          <a:p>
            <a:r>
              <a:rPr lang="it-IT" sz="2400" smtClean="0">
                <a:solidFill>
                  <a:srgbClr val="000000"/>
                </a:solidFill>
                <a:cs typeface="Arial" pitchFamily="34" charset="0"/>
              </a:rPr>
              <a:t>Tasso stimato di trasmissione in soggetti inconsapevoli dell’infezione da HIV: 8.8%-10.8%</a:t>
            </a:r>
          </a:p>
          <a:p>
            <a:r>
              <a:rPr lang="it-IT" sz="2400" smtClean="0">
                <a:solidFill>
                  <a:srgbClr val="000000"/>
                </a:solidFill>
                <a:cs typeface="Arial" pitchFamily="34" charset="0"/>
              </a:rPr>
              <a:t>Tasso stimato di trasmissione in soggetti consapevoli dell’infezione da HIV: 1.7%-2.4%</a:t>
            </a:r>
          </a:p>
          <a:p>
            <a:endParaRPr lang="it-IT" sz="2000" smtClean="0">
              <a:solidFill>
                <a:srgbClr val="000000"/>
              </a:solidFill>
              <a:latin typeface="Verdana" pitchFamily="34" charset="0"/>
            </a:endParaRPr>
          </a:p>
          <a:p>
            <a:endParaRPr lang="it-IT" smtClean="0">
              <a:solidFill>
                <a:srgbClr val="000000"/>
              </a:solidFill>
            </a:endParaRPr>
          </a:p>
        </p:txBody>
      </p:sp>
      <p:sp>
        <p:nvSpPr>
          <p:cNvPr id="361476" name="Text Box 4"/>
          <p:cNvSpPr txBox="1">
            <a:spLocks noChangeArrowheads="1"/>
          </p:cNvSpPr>
          <p:nvPr/>
        </p:nvSpPr>
        <p:spPr bwMode="auto">
          <a:xfrm>
            <a:off x="395288" y="6261100"/>
            <a:ext cx="8353425" cy="336550"/>
          </a:xfrm>
          <a:prstGeom prst="rect">
            <a:avLst/>
          </a:prstGeom>
          <a:noFill/>
          <a:ln w="9525">
            <a:noFill/>
            <a:miter lim="800000"/>
            <a:headEnd/>
            <a:tailEnd/>
          </a:ln>
          <a:effectLst/>
        </p:spPr>
        <p:txBody>
          <a:bodyPr>
            <a:spAutoFit/>
          </a:bodyPr>
          <a:lstStyle/>
          <a:p>
            <a:pPr fontAlgn="base">
              <a:spcBef>
                <a:spcPct val="50000"/>
              </a:spcBef>
              <a:spcAft>
                <a:spcPct val="0"/>
              </a:spcAft>
            </a:pPr>
            <a:r>
              <a:rPr lang="it-IT" sz="1600" smtClean="0">
                <a:solidFill>
                  <a:srgbClr val="000000"/>
                </a:solidFill>
                <a:ea typeface="Arial Unicode MS" pitchFamily="34" charset="-128"/>
                <a:cs typeface="Arial Unicode MS" pitchFamily="34" charset="-128"/>
              </a:rPr>
              <a:t>Hollgrave D et al. Int J SID AIDS. 2004;15:789, Marks G et al. JAIDS 2005;39:446</a:t>
            </a:r>
          </a:p>
        </p:txBody>
      </p:sp>
      <p:sp>
        <p:nvSpPr>
          <p:cNvPr id="361477" name="AutoShape 5"/>
          <p:cNvSpPr>
            <a:spLocks noChangeArrowheads="1"/>
          </p:cNvSpPr>
          <p:nvPr/>
        </p:nvSpPr>
        <p:spPr bwMode="auto">
          <a:xfrm>
            <a:off x="3932238" y="4076700"/>
            <a:ext cx="831850" cy="647700"/>
          </a:xfrm>
          <a:prstGeom prst="downArrow">
            <a:avLst>
              <a:gd name="adj1" fmla="val 50000"/>
              <a:gd name="adj2" fmla="val 25000"/>
            </a:avLst>
          </a:prstGeom>
          <a:solidFill>
            <a:srgbClr val="FFFF00"/>
          </a:solidFill>
          <a:ln w="9525">
            <a:solidFill>
              <a:srgbClr val="000000"/>
            </a:solidFill>
            <a:miter lim="800000"/>
            <a:headEnd/>
            <a:tailEnd/>
          </a:ln>
          <a:effectLst/>
        </p:spPr>
        <p:txBody>
          <a:bodyPr wrap="none" anchor="ctr"/>
          <a:lstStyle/>
          <a:p>
            <a:pPr fontAlgn="base">
              <a:spcBef>
                <a:spcPct val="0"/>
              </a:spcBef>
              <a:spcAft>
                <a:spcPct val="0"/>
              </a:spcAft>
            </a:pPr>
            <a:endParaRPr lang="it-IT" smtClean="0">
              <a:solidFill>
                <a:srgbClr val="FFFFFF"/>
              </a:solidFill>
              <a:cs typeface="Arial" pitchFamily="34" charset="0"/>
            </a:endParaRPr>
          </a:p>
        </p:txBody>
      </p:sp>
      <p:sp>
        <p:nvSpPr>
          <p:cNvPr id="361478" name="Text Box 6"/>
          <p:cNvSpPr txBox="1">
            <a:spLocks noChangeArrowheads="1"/>
          </p:cNvSpPr>
          <p:nvPr/>
        </p:nvSpPr>
        <p:spPr bwMode="auto">
          <a:xfrm>
            <a:off x="666750" y="4810125"/>
            <a:ext cx="7073900" cy="1066800"/>
          </a:xfrm>
          <a:prstGeom prst="rect">
            <a:avLst/>
          </a:prstGeom>
          <a:solidFill>
            <a:srgbClr val="FFFF00"/>
          </a:solidFill>
          <a:ln w="9525">
            <a:noFill/>
            <a:miter lim="800000"/>
            <a:headEnd/>
            <a:tailEnd/>
          </a:ln>
          <a:effectLst/>
        </p:spPr>
        <p:txBody>
          <a:bodyPr>
            <a:spAutoFit/>
          </a:bodyPr>
          <a:lstStyle/>
          <a:p>
            <a:pPr fontAlgn="base">
              <a:spcBef>
                <a:spcPct val="50000"/>
              </a:spcBef>
              <a:spcAft>
                <a:spcPct val="0"/>
              </a:spcAft>
            </a:pPr>
            <a:r>
              <a:rPr lang="it-IT" sz="3200" smtClean="0">
                <a:solidFill>
                  <a:srgbClr val="000000"/>
                </a:solidFill>
                <a:ea typeface="Arial Unicode MS" pitchFamily="34" charset="-128"/>
                <a:cs typeface="Arial Unicode MS" pitchFamily="34" charset="-128"/>
              </a:rPr>
              <a:t>Tasso di trasmissione circa 6 volte maggiore negli inconsapevoli</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87746" name="Object 2"/>
          <p:cNvGraphicFramePr>
            <a:graphicFrameLocks noChangeAspect="1"/>
          </p:cNvGraphicFramePr>
          <p:nvPr>
            <p:ph idx="1"/>
          </p:nvPr>
        </p:nvGraphicFramePr>
        <p:xfrm>
          <a:off x="1116013" y="1981200"/>
          <a:ext cx="7000875" cy="4114800"/>
        </p:xfrm>
        <a:graphic>
          <a:graphicData uri="http://schemas.openxmlformats.org/presentationml/2006/ole">
            <p:oleObj spid="_x0000_s335874" name="Grafico" r:id="rId4" imgW="9820392" imgH="5772186" progId="MSGraph.Chart.8">
              <p:embed followColorScheme="full"/>
            </p:oleObj>
          </a:graphicData>
        </a:graphic>
      </p:graphicFrame>
      <p:sp>
        <p:nvSpPr>
          <p:cNvPr id="287748" name="Rectangle 7"/>
          <p:cNvSpPr>
            <a:spLocks noChangeArrowheads="1"/>
          </p:cNvSpPr>
          <p:nvPr/>
        </p:nvSpPr>
        <p:spPr bwMode="auto">
          <a:xfrm>
            <a:off x="2051050" y="3429000"/>
            <a:ext cx="5903913" cy="1006475"/>
          </a:xfrm>
          <a:prstGeom prst="rect">
            <a:avLst/>
          </a:prstGeom>
          <a:solidFill>
            <a:srgbClr val="FFFF00"/>
          </a:solidFill>
          <a:ln w="9525">
            <a:noFill/>
            <a:miter lim="800000"/>
            <a:headEnd/>
            <a:tailEnd/>
          </a:ln>
        </p:spPr>
        <p:txBody>
          <a:bodyPr>
            <a:spAutoFit/>
          </a:bodyPr>
          <a:lstStyle/>
          <a:p>
            <a:pPr algn="ctr" eaLnBrk="0" fontAlgn="base" hangingPunct="0">
              <a:spcBef>
                <a:spcPct val="0"/>
              </a:spcBef>
              <a:spcAft>
                <a:spcPct val="0"/>
              </a:spcAft>
            </a:pPr>
            <a:r>
              <a:rPr lang="it-IT" sz="2000" b="1" smtClean="0">
                <a:solidFill>
                  <a:srgbClr val="0000FF"/>
                </a:solidFill>
                <a:cs typeface="Arial" pitchFamily="34" charset="0"/>
              </a:rPr>
              <a:t>La trasmissione sessuale potrebbe </a:t>
            </a:r>
          </a:p>
          <a:p>
            <a:pPr algn="ctr" eaLnBrk="0" fontAlgn="base" hangingPunct="0">
              <a:spcBef>
                <a:spcPct val="0"/>
              </a:spcBef>
              <a:spcAft>
                <a:spcPct val="0"/>
              </a:spcAft>
            </a:pPr>
            <a:r>
              <a:rPr lang="it-IT" sz="2000" b="1" smtClean="0">
                <a:solidFill>
                  <a:srgbClr val="0000FF"/>
                </a:solidFill>
                <a:cs typeface="Arial" pitchFamily="34" charset="0"/>
              </a:rPr>
              <a:t>essere ridotta del 31% se tutti i soggetti </a:t>
            </a:r>
          </a:p>
          <a:p>
            <a:pPr algn="ctr" eaLnBrk="0" fontAlgn="base" hangingPunct="0">
              <a:spcBef>
                <a:spcPct val="0"/>
              </a:spcBef>
              <a:spcAft>
                <a:spcPct val="0"/>
              </a:spcAft>
            </a:pPr>
            <a:r>
              <a:rPr lang="it-IT" sz="2000" b="1" smtClean="0">
                <a:solidFill>
                  <a:srgbClr val="0000FF"/>
                </a:solidFill>
                <a:cs typeface="Arial" pitchFamily="34" charset="0"/>
              </a:rPr>
              <a:t>fossero consapevoli del loro sierostato</a:t>
            </a:r>
          </a:p>
        </p:txBody>
      </p:sp>
      <p:sp>
        <p:nvSpPr>
          <p:cNvPr id="287749" name="Rectangle 8"/>
          <p:cNvSpPr>
            <a:spLocks noChangeArrowheads="1"/>
          </p:cNvSpPr>
          <p:nvPr/>
        </p:nvSpPr>
        <p:spPr bwMode="auto">
          <a:xfrm>
            <a:off x="2700338" y="2420938"/>
            <a:ext cx="1439862" cy="314325"/>
          </a:xfrm>
          <a:prstGeom prst="rect">
            <a:avLst/>
          </a:prstGeom>
          <a:solidFill>
            <a:schemeClr val="bg1"/>
          </a:solidFill>
          <a:ln w="9525">
            <a:solidFill>
              <a:schemeClr val="bg1"/>
            </a:solidFill>
            <a:miter lim="800000"/>
            <a:headEnd/>
            <a:tailEnd/>
          </a:ln>
        </p:spPr>
        <p:txBody>
          <a:bodyPr>
            <a:spAutoFit/>
          </a:bodyPr>
          <a:lstStyle/>
          <a:p>
            <a:pPr eaLnBrk="0" fontAlgn="base" hangingPunct="0">
              <a:spcBef>
                <a:spcPct val="0"/>
              </a:spcBef>
              <a:spcAft>
                <a:spcPct val="0"/>
              </a:spcAft>
            </a:pPr>
            <a:r>
              <a:rPr lang="it-IT" sz="1400" b="1" smtClean="0">
                <a:solidFill>
                  <a:srgbClr val="FFFFFF"/>
                </a:solidFill>
                <a:cs typeface="Arial" pitchFamily="34" charset="0"/>
              </a:rPr>
              <a:t>Inconsapevoli</a:t>
            </a:r>
          </a:p>
        </p:txBody>
      </p:sp>
      <p:sp>
        <p:nvSpPr>
          <p:cNvPr id="287750" name="Rectangle 9"/>
          <p:cNvSpPr>
            <a:spLocks noChangeArrowheads="1"/>
          </p:cNvSpPr>
          <p:nvPr/>
        </p:nvSpPr>
        <p:spPr bwMode="auto">
          <a:xfrm>
            <a:off x="6084888" y="2708275"/>
            <a:ext cx="793750" cy="457200"/>
          </a:xfrm>
          <a:prstGeom prst="rect">
            <a:avLst/>
          </a:prstGeom>
          <a:solidFill>
            <a:schemeClr val="bg1"/>
          </a:solidFill>
          <a:ln w="9525">
            <a:noFill/>
            <a:miter lim="800000"/>
            <a:headEnd/>
            <a:tailEnd/>
          </a:ln>
        </p:spPr>
        <p:txBody>
          <a:bodyPr wrap="none">
            <a:spAutoFit/>
          </a:bodyPr>
          <a:lstStyle/>
          <a:p>
            <a:pPr eaLnBrk="0" fontAlgn="base" hangingPunct="0">
              <a:spcBef>
                <a:spcPct val="0"/>
              </a:spcBef>
              <a:spcAft>
                <a:spcPct val="0"/>
              </a:spcAft>
            </a:pPr>
            <a:r>
              <a:rPr lang="it-IT" sz="2400" b="1" smtClean="0">
                <a:solidFill>
                  <a:srgbClr val="FFFFFF"/>
                </a:solidFill>
                <a:cs typeface="Arial" pitchFamily="34" charset="0"/>
              </a:rPr>
              <a:t>54%</a:t>
            </a:r>
          </a:p>
        </p:txBody>
      </p:sp>
      <p:sp>
        <p:nvSpPr>
          <p:cNvPr id="287751" name="Rectangle 10"/>
          <p:cNvSpPr>
            <a:spLocks noChangeArrowheads="1"/>
          </p:cNvSpPr>
          <p:nvPr/>
        </p:nvSpPr>
        <p:spPr bwMode="auto">
          <a:xfrm>
            <a:off x="6083300" y="4941888"/>
            <a:ext cx="793750" cy="457200"/>
          </a:xfrm>
          <a:prstGeom prst="rect">
            <a:avLst/>
          </a:prstGeom>
          <a:solidFill>
            <a:schemeClr val="bg1"/>
          </a:solidFill>
          <a:ln w="9525">
            <a:noFill/>
            <a:miter lim="800000"/>
            <a:headEnd/>
            <a:tailEnd/>
          </a:ln>
        </p:spPr>
        <p:txBody>
          <a:bodyPr wrap="none">
            <a:spAutoFit/>
          </a:bodyPr>
          <a:lstStyle/>
          <a:p>
            <a:pPr eaLnBrk="0" fontAlgn="base" hangingPunct="0">
              <a:spcBef>
                <a:spcPct val="0"/>
              </a:spcBef>
              <a:spcAft>
                <a:spcPct val="0"/>
              </a:spcAft>
            </a:pPr>
            <a:r>
              <a:rPr lang="it-IT" sz="2400" b="1" smtClean="0">
                <a:solidFill>
                  <a:srgbClr val="FFFFFF"/>
                </a:solidFill>
                <a:cs typeface="Arial" pitchFamily="34" charset="0"/>
              </a:rPr>
              <a:t>46%</a:t>
            </a:r>
          </a:p>
        </p:txBody>
      </p:sp>
      <p:sp>
        <p:nvSpPr>
          <p:cNvPr id="287752" name="Line 11"/>
          <p:cNvSpPr>
            <a:spLocks noChangeShapeType="1"/>
          </p:cNvSpPr>
          <p:nvPr/>
        </p:nvSpPr>
        <p:spPr bwMode="auto">
          <a:xfrm>
            <a:off x="4140200" y="2708275"/>
            <a:ext cx="1654175" cy="360363"/>
          </a:xfrm>
          <a:prstGeom prst="line">
            <a:avLst/>
          </a:prstGeom>
          <a:noFill/>
          <a:ln w="76200">
            <a:solidFill>
              <a:srgbClr val="FF0000"/>
            </a:solidFill>
            <a:round/>
            <a:headEnd/>
            <a:tailEnd type="triangle" w="med" len="med"/>
          </a:ln>
        </p:spPr>
        <p:txBody>
          <a:bodyPr/>
          <a:lstStyle/>
          <a:p>
            <a:pPr fontAlgn="base">
              <a:spcBef>
                <a:spcPct val="0"/>
              </a:spcBef>
              <a:spcAft>
                <a:spcPct val="0"/>
              </a:spcAft>
            </a:pPr>
            <a:endParaRPr lang="it-IT" smtClean="0">
              <a:solidFill>
                <a:srgbClr val="FFFFFF"/>
              </a:solidFill>
              <a:cs typeface="Arial" pitchFamily="34" charset="0"/>
            </a:endParaRPr>
          </a:p>
        </p:txBody>
      </p:sp>
      <p:sp>
        <p:nvSpPr>
          <p:cNvPr id="287753" name="Line 12"/>
          <p:cNvSpPr>
            <a:spLocks noChangeShapeType="1"/>
          </p:cNvSpPr>
          <p:nvPr/>
        </p:nvSpPr>
        <p:spPr bwMode="auto">
          <a:xfrm>
            <a:off x="4067175" y="4797425"/>
            <a:ext cx="1657350" cy="503238"/>
          </a:xfrm>
          <a:prstGeom prst="line">
            <a:avLst/>
          </a:prstGeom>
          <a:noFill/>
          <a:ln w="76200">
            <a:solidFill>
              <a:srgbClr val="0000FF"/>
            </a:solidFill>
            <a:round/>
            <a:headEnd/>
            <a:tailEnd type="triangle" w="med" len="med"/>
          </a:ln>
        </p:spPr>
        <p:txBody>
          <a:bodyPr/>
          <a:lstStyle/>
          <a:p>
            <a:pPr fontAlgn="base">
              <a:spcBef>
                <a:spcPct val="0"/>
              </a:spcBef>
              <a:spcAft>
                <a:spcPct val="0"/>
              </a:spcAft>
            </a:pPr>
            <a:endParaRPr lang="it-IT" smtClean="0">
              <a:solidFill>
                <a:srgbClr val="FFFFFF"/>
              </a:solidFill>
              <a:cs typeface="Arial" pitchFamily="34" charset="0"/>
            </a:endParaRPr>
          </a:p>
        </p:txBody>
      </p:sp>
      <p:sp>
        <p:nvSpPr>
          <p:cNvPr id="287754" name="Rectangle 13"/>
          <p:cNvSpPr>
            <a:spLocks noChangeArrowheads="1"/>
          </p:cNvSpPr>
          <p:nvPr/>
        </p:nvSpPr>
        <p:spPr bwMode="auto">
          <a:xfrm>
            <a:off x="2555875" y="4964113"/>
            <a:ext cx="1511300" cy="336550"/>
          </a:xfrm>
          <a:prstGeom prst="rect">
            <a:avLst/>
          </a:prstGeom>
          <a:solidFill>
            <a:schemeClr val="bg1"/>
          </a:solidFill>
          <a:ln w="9525">
            <a:noFill/>
            <a:miter lim="800000"/>
            <a:headEnd/>
            <a:tailEnd/>
          </a:ln>
        </p:spPr>
        <p:txBody>
          <a:bodyPr>
            <a:spAutoFit/>
          </a:bodyPr>
          <a:lstStyle/>
          <a:p>
            <a:pPr eaLnBrk="0" fontAlgn="base" hangingPunct="0">
              <a:spcBef>
                <a:spcPct val="0"/>
              </a:spcBef>
              <a:spcAft>
                <a:spcPct val="0"/>
              </a:spcAft>
            </a:pPr>
            <a:r>
              <a:rPr lang="it-IT" sz="1600" b="1" smtClean="0">
                <a:solidFill>
                  <a:srgbClr val="FFFFFF"/>
                </a:solidFill>
                <a:latin typeface="Times" pitchFamily="18" charset="0"/>
                <a:cs typeface="Arial" pitchFamily="34" charset="0"/>
              </a:rPr>
              <a:t> </a:t>
            </a:r>
            <a:r>
              <a:rPr lang="it-IT" sz="1600" b="1" smtClean="0">
                <a:solidFill>
                  <a:srgbClr val="FFFFFF"/>
                </a:solidFill>
                <a:cs typeface="Arial" pitchFamily="34" charset="0"/>
              </a:rPr>
              <a:t>Consapevoli</a:t>
            </a:r>
          </a:p>
        </p:txBody>
      </p:sp>
      <p:sp>
        <p:nvSpPr>
          <p:cNvPr id="287756" name="Rectangle 12"/>
          <p:cNvSpPr>
            <a:spLocks noChangeArrowheads="1"/>
          </p:cNvSpPr>
          <p:nvPr/>
        </p:nvSpPr>
        <p:spPr bwMode="auto">
          <a:xfrm>
            <a:off x="1908175" y="2205038"/>
            <a:ext cx="6048375" cy="4103687"/>
          </a:xfrm>
          <a:prstGeom prst="rect">
            <a:avLst/>
          </a:prstGeom>
          <a:noFill/>
          <a:ln w="12700">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fontAlgn="base">
              <a:spcBef>
                <a:spcPct val="0"/>
              </a:spcBef>
              <a:spcAft>
                <a:spcPct val="0"/>
              </a:spcAft>
            </a:pPr>
            <a:endParaRPr lang="it-IT" smtClean="0">
              <a:solidFill>
                <a:srgbClr val="FFFFFF"/>
              </a:solidFill>
              <a:cs typeface="Arial" pitchFamily="34" charset="0"/>
            </a:endParaRPr>
          </a:p>
        </p:txBody>
      </p:sp>
      <p:sp>
        <p:nvSpPr>
          <p:cNvPr id="287757" name="Rectangle 13"/>
          <p:cNvSpPr>
            <a:spLocks noChangeArrowheads="1"/>
          </p:cNvSpPr>
          <p:nvPr/>
        </p:nvSpPr>
        <p:spPr bwMode="auto">
          <a:xfrm>
            <a:off x="179388" y="260350"/>
            <a:ext cx="8964612" cy="1655763"/>
          </a:xfrm>
          <a:prstGeom prst="rect">
            <a:avLst/>
          </a:prstGeom>
          <a:solidFill>
            <a:schemeClr val="tx1"/>
          </a:solidFill>
          <a:ln w="9525">
            <a:no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pPr>
            <a:endParaRPr lang="it-IT" sz="3600" smtClean="0">
              <a:solidFill>
                <a:srgbClr val="000000"/>
              </a:solidFill>
              <a:cs typeface="Arial" pitchFamily="34" charset="0"/>
            </a:endParaRPr>
          </a:p>
        </p:txBody>
      </p:sp>
      <p:sp>
        <p:nvSpPr>
          <p:cNvPr id="287759" name="Rectangle 15"/>
          <p:cNvSpPr>
            <a:spLocks noChangeArrowheads="1"/>
          </p:cNvSpPr>
          <p:nvPr/>
        </p:nvSpPr>
        <p:spPr bwMode="auto">
          <a:xfrm>
            <a:off x="611188" y="476250"/>
            <a:ext cx="8208962" cy="936625"/>
          </a:xfrm>
          <a:prstGeom prst="rect">
            <a:avLst/>
          </a:prstGeom>
          <a:solidFill>
            <a:srgbClr val="FF9999"/>
          </a:solidFill>
          <a:ln w="9525">
            <a:noFill/>
            <a:miter lim="800000"/>
            <a:headEnd/>
            <a:tailEnd/>
          </a:ln>
          <a:effectLst>
            <a:prstShdw prst="shdw17" dist="17961" dir="2700000">
              <a:srgbClr val="FF9999">
                <a:gamma/>
                <a:shade val="60000"/>
                <a:invGamma/>
              </a:srgbClr>
            </a:prstShdw>
          </a:effectLst>
        </p:spPr>
        <p:txBody>
          <a:bodyPr wrap="none" anchor="ctr"/>
          <a:lstStyle/>
          <a:p>
            <a:pPr algn="ctr" fontAlgn="base">
              <a:spcBef>
                <a:spcPct val="0"/>
              </a:spcBef>
              <a:spcAft>
                <a:spcPct val="0"/>
              </a:spcAft>
            </a:pPr>
            <a:r>
              <a:rPr lang="it-IT" sz="3600" smtClean="0">
                <a:solidFill>
                  <a:srgbClr val="000000"/>
                </a:solidFill>
                <a:cs typeface="Arial" pitchFamily="34" charset="0"/>
              </a:rPr>
              <a:t>Conseguenze</a:t>
            </a:r>
            <a:r>
              <a:rPr lang="it-IT" sz="3600" smtClean="0">
                <a:solidFill>
                  <a:srgbClr val="FFFFFF"/>
                </a:solidFill>
                <a:cs typeface="Arial" pitchFamily="34" charset="0"/>
              </a:rPr>
              <a:t> </a:t>
            </a:r>
            <a:r>
              <a:rPr lang="it-IT" sz="3600" smtClean="0">
                <a:solidFill>
                  <a:srgbClr val="000000"/>
                </a:solidFill>
                <a:cs typeface="Arial" pitchFamily="34" charset="0"/>
              </a:rPr>
              <a:t>del ritardo diagnostico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0273" name="Titolo 1"/>
          <p:cNvSpPr>
            <a:spLocks noGrp="1"/>
          </p:cNvSpPr>
          <p:nvPr>
            <p:ph type="title" idx="4294967295"/>
          </p:nvPr>
        </p:nvSpPr>
        <p:spPr/>
        <p:txBody>
          <a:bodyPr/>
          <a:lstStyle/>
          <a:p>
            <a:pPr eaLnBrk="1" hangingPunct="1"/>
            <a:r>
              <a:rPr lang="it-IT" sz="2600" b="1" smtClean="0">
                <a:solidFill>
                  <a:srgbClr val="00CCFF"/>
                </a:solidFill>
              </a:rPr>
              <a:t>Motivo di esecuzione del test delle nuove diagnosi di infezione da HIV (2012)</a:t>
            </a:r>
            <a:r>
              <a:rPr lang="it-IT" sz="2600" smtClean="0"/>
              <a:t> </a:t>
            </a:r>
          </a:p>
        </p:txBody>
      </p:sp>
      <p:pic>
        <p:nvPicPr>
          <p:cNvPr id="310274" name="Picture 4"/>
          <p:cNvPicPr>
            <a:picLocks noChangeAspect="1" noChangeArrowheads="1"/>
          </p:cNvPicPr>
          <p:nvPr/>
        </p:nvPicPr>
        <p:blipFill>
          <a:blip r:embed="rId2" cstate="print"/>
          <a:srcRect/>
          <a:stretch>
            <a:fillRect/>
          </a:stretch>
        </p:blipFill>
        <p:spPr bwMode="auto">
          <a:xfrm>
            <a:off x="468313" y="1989138"/>
            <a:ext cx="8310562" cy="4121150"/>
          </a:xfrm>
          <a:prstGeom prst="rect">
            <a:avLst/>
          </a:prstGeom>
          <a:solidFill>
            <a:schemeClr val="tx1"/>
          </a:solidFill>
          <a:ln w="9525">
            <a:noFill/>
            <a:miter lim="800000"/>
            <a:headEnd/>
            <a:tailEnd/>
          </a:ln>
        </p:spPr>
      </p:pic>
      <p:cxnSp>
        <p:nvCxnSpPr>
          <p:cNvPr id="10" name="Connettore 2 9"/>
          <p:cNvCxnSpPr/>
          <p:nvPr/>
        </p:nvCxnSpPr>
        <p:spPr>
          <a:xfrm>
            <a:off x="4640263" y="2251075"/>
            <a:ext cx="39592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881563" y="2806700"/>
            <a:ext cx="37068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7939088" y="5313363"/>
            <a:ext cx="7191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 name="Connettore 2 2"/>
          <p:cNvCxnSpPr/>
          <p:nvPr/>
        </p:nvCxnSpPr>
        <p:spPr>
          <a:xfrm>
            <a:off x="6816725" y="4779963"/>
            <a:ext cx="18002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a:spLocks noChangeArrowheads="1"/>
          </p:cNvSpPr>
          <p:nvPr/>
        </p:nvSpPr>
        <p:spPr bwMode="auto">
          <a:xfrm rot="-5400000">
            <a:off x="7112000" y="3592513"/>
            <a:ext cx="3455988" cy="392112"/>
          </a:xfrm>
          <a:prstGeom prst="rect">
            <a:avLst/>
          </a:prstGeom>
          <a:solidFill>
            <a:srgbClr val="FFFFFF"/>
          </a:solidFill>
          <a:ln w="25400">
            <a:solidFill>
              <a:srgbClr val="FF0000"/>
            </a:solidFill>
            <a:miter lim="800000"/>
            <a:headEnd/>
            <a:tailEnd/>
          </a:ln>
        </p:spPr>
        <p:txBody>
          <a:bodyPr>
            <a:spAutoFit/>
          </a:bodyPr>
          <a:lstStyle/>
          <a:p>
            <a:pPr algn="ctr" fontAlgn="base">
              <a:spcBef>
                <a:spcPct val="0"/>
              </a:spcBef>
              <a:spcAft>
                <a:spcPct val="0"/>
              </a:spcAft>
            </a:pPr>
            <a:r>
              <a:rPr lang="it-IT" altLang="it-IT" b="1" smtClean="0">
                <a:solidFill>
                  <a:srgbClr val="FF0000"/>
                </a:solidFill>
                <a:latin typeface="Tahoma" pitchFamily="34" charset="0"/>
                <a:ea typeface="MS PGothic" pitchFamily="34" charset="-128"/>
                <a:cs typeface="Arial" pitchFamily="34" charset="0"/>
              </a:rPr>
              <a:t>Diagnosi tardive o casuali</a:t>
            </a:r>
          </a:p>
        </p:txBody>
      </p:sp>
      <p:cxnSp>
        <p:nvCxnSpPr>
          <p:cNvPr id="12" name="Connettore 2 11"/>
          <p:cNvCxnSpPr/>
          <p:nvPr/>
        </p:nvCxnSpPr>
        <p:spPr>
          <a:xfrm>
            <a:off x="4978400" y="3636963"/>
            <a:ext cx="359886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270500" y="4200525"/>
            <a:ext cx="34194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0283" name="Rectangle 11"/>
          <p:cNvSpPr>
            <a:spLocks noChangeArrowheads="1"/>
          </p:cNvSpPr>
          <p:nvPr/>
        </p:nvSpPr>
        <p:spPr bwMode="auto">
          <a:xfrm>
            <a:off x="250825" y="260350"/>
            <a:ext cx="8642350" cy="1655763"/>
          </a:xfrm>
          <a:prstGeom prst="rect">
            <a:avLst/>
          </a:prstGeom>
          <a:solidFill>
            <a:srgbClr val="FF9999"/>
          </a:solidFill>
          <a:ln w="9525">
            <a:noFill/>
            <a:miter lim="800000"/>
            <a:headEnd/>
            <a:tailEnd/>
          </a:ln>
          <a:effectLst>
            <a:prstShdw prst="shdw17" dist="17961" dir="2700000">
              <a:srgbClr val="FF9999">
                <a:gamma/>
                <a:shade val="60000"/>
                <a:invGamma/>
              </a:srgbClr>
            </a:prstShdw>
          </a:effectLst>
        </p:spPr>
        <p:txBody>
          <a:bodyPr wrap="none" anchor="ctr"/>
          <a:lstStyle/>
          <a:p>
            <a:pPr algn="ctr" fontAlgn="base">
              <a:spcBef>
                <a:spcPct val="0"/>
              </a:spcBef>
              <a:spcAft>
                <a:spcPct val="0"/>
              </a:spcAft>
            </a:pPr>
            <a:r>
              <a:rPr lang="it-IT" sz="3600" smtClean="0">
                <a:solidFill>
                  <a:srgbClr val="000000"/>
                </a:solidFill>
                <a:cs typeface="Arial" pitchFamily="34" charset="0"/>
              </a:rPr>
              <a:t>Motivo di esecuzione del test nelle nuove </a:t>
            </a:r>
          </a:p>
          <a:p>
            <a:pPr algn="ctr" fontAlgn="base">
              <a:spcBef>
                <a:spcPct val="0"/>
              </a:spcBef>
              <a:spcAft>
                <a:spcPct val="0"/>
              </a:spcAft>
            </a:pPr>
            <a:r>
              <a:rPr lang="it-IT" sz="3600" smtClean="0">
                <a:solidFill>
                  <a:srgbClr val="000000"/>
                </a:solidFill>
                <a:cs typeface="Arial" pitchFamily="34" charset="0"/>
              </a:rPr>
              <a:t>diagnosi di HIV nel 2012</a:t>
            </a:r>
          </a:p>
        </p:txBody>
      </p:sp>
      <p:sp>
        <p:nvSpPr>
          <p:cNvPr id="310284" name="Text Box 12"/>
          <p:cNvSpPr txBox="1">
            <a:spLocks noChangeArrowheads="1"/>
          </p:cNvSpPr>
          <p:nvPr/>
        </p:nvSpPr>
        <p:spPr bwMode="auto">
          <a:xfrm>
            <a:off x="7667625" y="6308725"/>
            <a:ext cx="118903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pPr>
            <a:r>
              <a:rPr lang="it-IT" sz="1600" smtClean="0">
                <a:solidFill>
                  <a:srgbClr val="000000"/>
                </a:solidFill>
                <a:cs typeface="Arial" pitchFamily="34" charset="0"/>
              </a:rPr>
              <a:t>COA,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0226" name="Rectangle 4"/>
          <p:cNvSpPr>
            <a:spLocks noChangeArrowheads="1"/>
          </p:cNvSpPr>
          <p:nvPr/>
        </p:nvSpPr>
        <p:spPr bwMode="auto">
          <a:xfrm>
            <a:off x="755650" y="2060575"/>
            <a:ext cx="7939088" cy="5181600"/>
          </a:xfrm>
          <a:prstGeom prst="rect">
            <a:avLst/>
          </a:prstGeom>
          <a:noFill/>
          <a:ln w="9525">
            <a:noFill/>
            <a:miter lim="800000"/>
            <a:headEnd/>
            <a:tailEnd/>
          </a:ln>
        </p:spPr>
        <p:txBody>
          <a:bodyPr/>
          <a:lstStyle/>
          <a:p>
            <a:pPr marL="342900" indent="-342900" fontAlgn="base">
              <a:lnSpc>
                <a:spcPct val="110000"/>
              </a:lnSpc>
              <a:spcBef>
                <a:spcPct val="20000"/>
              </a:spcBef>
              <a:spcAft>
                <a:spcPct val="0"/>
              </a:spcAft>
              <a:buFont typeface="Wingdings" pitchFamily="2" charset="2"/>
              <a:buChar char="v"/>
            </a:pPr>
            <a:r>
              <a:rPr lang="en-US" altLang="en-US" sz="2000" b="1" smtClean="0">
                <a:solidFill>
                  <a:srgbClr val="000000"/>
                </a:solidFill>
                <a:cs typeface="Arial" pitchFamily="34" charset="0"/>
              </a:rPr>
              <a:t>Individuare pazienti che potrebbero necessitare del trattamento (non attendere manifestazioni cliniche)</a:t>
            </a:r>
          </a:p>
          <a:p>
            <a:pPr marL="342900" indent="-342900" fontAlgn="base">
              <a:lnSpc>
                <a:spcPct val="110000"/>
              </a:lnSpc>
              <a:spcBef>
                <a:spcPct val="25000"/>
              </a:spcBef>
              <a:spcAft>
                <a:spcPct val="0"/>
              </a:spcAft>
              <a:buFont typeface="Wingdings" pitchFamily="2" charset="2"/>
              <a:buChar char="v"/>
            </a:pPr>
            <a:r>
              <a:rPr lang="en-US" altLang="en-US" sz="2000" b="1" smtClean="0">
                <a:solidFill>
                  <a:srgbClr val="000000"/>
                </a:solidFill>
                <a:cs typeface="Arial" pitchFamily="34" charset="0"/>
              </a:rPr>
              <a:t>Attuare counselling dei pazienti infetti e quindi ridurre il rischio di trasmissione</a:t>
            </a:r>
          </a:p>
          <a:p>
            <a:pPr marL="342900" indent="-342900" fontAlgn="base">
              <a:lnSpc>
                <a:spcPct val="110000"/>
              </a:lnSpc>
              <a:spcBef>
                <a:spcPct val="25000"/>
              </a:spcBef>
              <a:spcAft>
                <a:spcPct val="0"/>
              </a:spcAft>
              <a:buFont typeface="Wingdings" pitchFamily="2" charset="2"/>
              <a:buChar char="v"/>
            </a:pPr>
            <a:r>
              <a:rPr lang="en-US" altLang="en-US" sz="2000" b="1" smtClean="0">
                <a:solidFill>
                  <a:srgbClr val="000000"/>
                </a:solidFill>
                <a:cs typeface="Arial" pitchFamily="34" charset="0"/>
              </a:rPr>
              <a:t>L’incremento del rischio di trasmissione attraverso rapporti eterosessuali fa sì che lo screening non vada limitato alle “popolazioni a rischio” (IVDU e omosessuali) </a:t>
            </a:r>
            <a:endParaRPr lang="en-US" altLang="en-US" sz="2000" b="1" baseline="30000" smtClean="0">
              <a:solidFill>
                <a:srgbClr val="000000"/>
              </a:solidFill>
              <a:cs typeface="Arial" pitchFamily="34" charset="0"/>
            </a:endParaRPr>
          </a:p>
          <a:p>
            <a:pPr marL="342900" indent="-342900" fontAlgn="base">
              <a:lnSpc>
                <a:spcPct val="110000"/>
              </a:lnSpc>
              <a:spcBef>
                <a:spcPct val="25000"/>
              </a:spcBef>
              <a:spcAft>
                <a:spcPct val="0"/>
              </a:spcAft>
              <a:buFont typeface="Wingdings" pitchFamily="2" charset="2"/>
              <a:buNone/>
            </a:pPr>
            <a:r>
              <a:rPr lang="en-US" altLang="en-US" sz="2000" b="1" smtClean="0">
                <a:solidFill>
                  <a:srgbClr val="000000"/>
                </a:solidFill>
                <a:cs typeface="Arial" pitchFamily="34" charset="0"/>
              </a:rPr>
              <a:t>	Importanti:</a:t>
            </a:r>
          </a:p>
          <a:p>
            <a:pPr marL="911225" lvl="1" indent="-454025" fontAlgn="base">
              <a:lnSpc>
                <a:spcPct val="110000"/>
              </a:lnSpc>
              <a:spcBef>
                <a:spcPct val="25000"/>
              </a:spcBef>
              <a:spcAft>
                <a:spcPct val="0"/>
              </a:spcAft>
              <a:buFont typeface="Wingdings" pitchFamily="2" charset="2"/>
              <a:buChar char="§"/>
            </a:pPr>
            <a:r>
              <a:rPr lang="en-US" altLang="en-US" sz="2000" b="1" smtClean="0">
                <a:solidFill>
                  <a:srgbClr val="000000"/>
                </a:solidFill>
                <a:cs typeface="Arial" pitchFamily="34" charset="0"/>
              </a:rPr>
              <a:t>Consenso informato</a:t>
            </a:r>
          </a:p>
          <a:p>
            <a:pPr marL="911225" lvl="1" indent="-454025" fontAlgn="base">
              <a:lnSpc>
                <a:spcPct val="110000"/>
              </a:lnSpc>
              <a:spcBef>
                <a:spcPct val="25000"/>
              </a:spcBef>
              <a:spcAft>
                <a:spcPct val="0"/>
              </a:spcAft>
              <a:buFont typeface="Wingdings" pitchFamily="2" charset="2"/>
              <a:buChar char="§"/>
            </a:pPr>
            <a:r>
              <a:rPr lang="en-US" altLang="en-US" sz="2000" b="1" smtClean="0">
                <a:solidFill>
                  <a:srgbClr val="000000"/>
                </a:solidFill>
                <a:cs typeface="Arial" pitchFamily="34" charset="0"/>
              </a:rPr>
              <a:t>Counselling pre-test</a:t>
            </a:r>
          </a:p>
          <a:p>
            <a:pPr marL="911225" lvl="1" indent="-454025" fontAlgn="base">
              <a:lnSpc>
                <a:spcPct val="110000"/>
              </a:lnSpc>
              <a:spcBef>
                <a:spcPct val="25000"/>
              </a:spcBef>
              <a:spcAft>
                <a:spcPct val="0"/>
              </a:spcAft>
              <a:buFont typeface="Wingdings" pitchFamily="2" charset="2"/>
              <a:buChar char="§"/>
            </a:pPr>
            <a:r>
              <a:rPr lang="en-US" altLang="en-US" sz="2000" b="1" smtClean="0">
                <a:solidFill>
                  <a:srgbClr val="000000"/>
                </a:solidFill>
                <a:cs typeface="Arial" pitchFamily="34" charset="0"/>
              </a:rPr>
              <a:t>Counselling post-test</a:t>
            </a:r>
          </a:p>
        </p:txBody>
      </p:sp>
      <p:sp>
        <p:nvSpPr>
          <p:cNvPr id="180229" name="Rectangle 5"/>
          <p:cNvSpPr>
            <a:spLocks noChangeArrowheads="1"/>
          </p:cNvSpPr>
          <p:nvPr/>
        </p:nvSpPr>
        <p:spPr bwMode="auto">
          <a:xfrm>
            <a:off x="0" y="0"/>
            <a:ext cx="9144000" cy="1844675"/>
          </a:xfrm>
          <a:prstGeom prst="rect">
            <a:avLst/>
          </a:prstGeom>
          <a:solidFill>
            <a:schemeClr val="tx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fontAlgn="base">
              <a:spcBef>
                <a:spcPct val="0"/>
              </a:spcBef>
              <a:spcAft>
                <a:spcPct val="0"/>
              </a:spcAft>
            </a:pPr>
            <a:endParaRPr lang="it-IT" sz="3600" smtClean="0">
              <a:solidFill>
                <a:srgbClr val="000000"/>
              </a:solidFill>
              <a:cs typeface="Arial" pitchFamily="34" charset="0"/>
            </a:endParaRPr>
          </a:p>
        </p:txBody>
      </p:sp>
      <p:sp>
        <p:nvSpPr>
          <p:cNvPr id="180231" name="Rectangle 7"/>
          <p:cNvSpPr>
            <a:spLocks noChangeArrowheads="1"/>
          </p:cNvSpPr>
          <p:nvPr/>
        </p:nvSpPr>
        <p:spPr bwMode="auto">
          <a:xfrm>
            <a:off x="1116013" y="549275"/>
            <a:ext cx="7272337" cy="792163"/>
          </a:xfrm>
          <a:prstGeom prst="rect">
            <a:avLst/>
          </a:prstGeom>
          <a:solidFill>
            <a:srgbClr val="FF9999"/>
          </a:solidFill>
          <a:ln w="9525">
            <a:noFill/>
            <a:miter lim="800000"/>
            <a:headEnd/>
            <a:tailEnd/>
          </a:ln>
          <a:effectLst>
            <a:prstShdw prst="shdw17" dist="17961" dir="2700000">
              <a:srgbClr val="FF9999">
                <a:gamma/>
                <a:shade val="60000"/>
                <a:invGamma/>
              </a:srgbClr>
            </a:prstShdw>
          </a:effectLst>
        </p:spPr>
        <p:txBody>
          <a:bodyPr wrap="none" anchor="ctr"/>
          <a:lstStyle/>
          <a:p>
            <a:pPr algn="ctr" fontAlgn="base">
              <a:spcBef>
                <a:spcPct val="0"/>
              </a:spcBef>
              <a:spcAft>
                <a:spcPct val="0"/>
              </a:spcAft>
            </a:pPr>
            <a:r>
              <a:rPr lang="it-IT" sz="3600" smtClean="0">
                <a:solidFill>
                  <a:srgbClr val="000000"/>
                </a:solidFill>
                <a:cs typeface="Arial" pitchFamily="34" charset="0"/>
              </a:rPr>
              <a:t>Screening per infezione da HIV</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3"/>
          <p:cNvSpPr>
            <a:spLocks noGrp="1" noChangeArrowheads="1"/>
          </p:cNvSpPr>
          <p:nvPr>
            <p:ph sz="half" idx="4294967295"/>
          </p:nvPr>
        </p:nvSpPr>
        <p:spPr>
          <a:xfrm>
            <a:off x="684213" y="620713"/>
            <a:ext cx="8064500" cy="5976937"/>
          </a:xfrm>
        </p:spPr>
        <p:txBody>
          <a:bodyPr/>
          <a:lstStyle/>
          <a:p>
            <a:pPr marL="0" indent="0">
              <a:buClr>
                <a:schemeClr val="tx1"/>
              </a:buClr>
              <a:buFont typeface="Arial" pitchFamily="34" charset="0"/>
              <a:buNone/>
            </a:pPr>
            <a:r>
              <a:rPr lang="it-IT" sz="4400" b="1" smtClean="0">
                <a:solidFill>
                  <a:srgbClr val="FF0000"/>
                </a:solidFill>
                <a:latin typeface="Segoe Print" pitchFamily="2" charset="0"/>
              </a:rPr>
              <a:t>NELLA PRATICA CLINICA:</a:t>
            </a:r>
          </a:p>
          <a:p>
            <a:pPr marL="0" indent="0">
              <a:buClr>
                <a:schemeClr val="tx1"/>
              </a:buClr>
              <a:buFont typeface="Arial" pitchFamily="34" charset="0"/>
              <a:buNone/>
            </a:pPr>
            <a:endParaRPr lang="it-IT" sz="3600" b="1" smtClean="0">
              <a:latin typeface="Segoe Print" pitchFamily="2" charset="0"/>
            </a:endParaRPr>
          </a:p>
          <a:p>
            <a:pPr marL="0" indent="0">
              <a:buClr>
                <a:schemeClr val="tx1"/>
              </a:buClr>
              <a:buFont typeface="Arial" pitchFamily="34" charset="0"/>
              <a:buNone/>
            </a:pPr>
            <a:r>
              <a:rPr lang="it-IT" b="1" smtClean="0">
                <a:latin typeface="Segoe Print" pitchFamily="2" charset="0"/>
              </a:rPr>
              <a:t>Quale marcatore?</a:t>
            </a:r>
          </a:p>
          <a:p>
            <a:pPr marL="0" indent="0">
              <a:buFont typeface="Arial" pitchFamily="34" charset="0"/>
              <a:buNone/>
            </a:pPr>
            <a:r>
              <a:rPr lang="it-IT" sz="3600" b="1" smtClean="0">
                <a:solidFill>
                  <a:srgbClr val="0066FF"/>
                </a:solidFill>
                <a:latin typeface="Segoe Print" pitchFamily="2" charset="0"/>
              </a:rPr>
              <a:t>RICERCA ANTICORPI ANTI-HIV</a:t>
            </a:r>
          </a:p>
          <a:p>
            <a:pPr marL="0" indent="0">
              <a:buFont typeface="Arial" pitchFamily="34" charset="0"/>
              <a:buNone/>
            </a:pPr>
            <a:endParaRPr lang="it-IT" sz="3600" b="1" smtClean="0">
              <a:solidFill>
                <a:srgbClr val="0066FF"/>
              </a:solidFill>
              <a:latin typeface="Segoe Print" pitchFamily="2" charset="0"/>
            </a:endParaRPr>
          </a:p>
          <a:p>
            <a:pPr marL="0" indent="0">
              <a:buClr>
                <a:schemeClr val="tx1"/>
              </a:buClr>
              <a:buFont typeface="Arial" pitchFamily="34" charset="0"/>
              <a:buNone/>
            </a:pPr>
            <a:r>
              <a:rPr lang="it-IT" b="1" smtClean="0">
                <a:latin typeface="Segoe Print" pitchFamily="2" charset="0"/>
              </a:rPr>
              <a:t>Con quale test ?</a:t>
            </a:r>
          </a:p>
          <a:p>
            <a:pPr marL="0" indent="0">
              <a:buClr>
                <a:srgbClr val="FFFF00"/>
              </a:buClr>
              <a:buFont typeface="Arial" pitchFamily="34" charset="0"/>
              <a:buNone/>
            </a:pPr>
            <a:r>
              <a:rPr lang="it-IT" sz="3600" b="1" smtClean="0">
                <a:solidFill>
                  <a:srgbClr val="0066FF"/>
                </a:solidFill>
                <a:latin typeface="Segoe Print" pitchFamily="2" charset="0"/>
              </a:rPr>
              <a:t>QUARTA GENERAZIONE</a:t>
            </a:r>
            <a:r>
              <a:rPr lang="it-IT" sz="2800" smtClean="0">
                <a:latin typeface="Segoe Print" pitchFamily="2" charset="0"/>
              </a:rPr>
              <a:t>:</a:t>
            </a:r>
          </a:p>
          <a:p>
            <a:pPr marL="0" indent="0">
              <a:buClr>
                <a:srgbClr val="FFFF00"/>
              </a:buClr>
              <a:buFont typeface="Arial" pitchFamily="34" charset="0"/>
              <a:buNone/>
            </a:pPr>
            <a:r>
              <a:rPr lang="it-IT" sz="2800" smtClean="0">
                <a:latin typeface="Segoe Print" pitchFamily="2" charset="0"/>
              </a:rPr>
              <a:t>rilevazione simultanea di </a:t>
            </a:r>
            <a:r>
              <a:rPr lang="it-IT" sz="2800" b="1" u="sng" smtClean="0">
                <a:solidFill>
                  <a:srgbClr val="0066FF"/>
                </a:solidFill>
                <a:latin typeface="Segoe Print" pitchFamily="2" charset="0"/>
              </a:rPr>
              <a:t>anticorpi</a:t>
            </a:r>
            <a:r>
              <a:rPr lang="it-IT" sz="2800" b="1" smtClean="0">
                <a:latin typeface="Segoe Print" pitchFamily="2" charset="0"/>
              </a:rPr>
              <a:t> e </a:t>
            </a:r>
            <a:r>
              <a:rPr lang="it-IT" sz="2800" b="1" u="sng" smtClean="0">
                <a:solidFill>
                  <a:srgbClr val="0066FF"/>
                </a:solidFill>
                <a:latin typeface="Segoe Print" pitchFamily="2" charset="0"/>
              </a:rPr>
              <a:t>antigene </a:t>
            </a:r>
            <a:r>
              <a:rPr lang="it-IT" sz="2800" b="1" i="1" u="sng" smtClean="0">
                <a:solidFill>
                  <a:srgbClr val="0066FF"/>
                </a:solidFill>
                <a:latin typeface="Segoe Print" pitchFamily="2" charset="0"/>
              </a:rPr>
              <a:t>gag</a:t>
            </a:r>
            <a:r>
              <a:rPr lang="it-IT" sz="2800" b="1" u="sng" smtClean="0">
                <a:solidFill>
                  <a:srgbClr val="0066FF"/>
                </a:solidFill>
                <a:latin typeface="Segoe Print" pitchFamily="2" charset="0"/>
              </a:rPr>
              <a:t> p24 </a:t>
            </a:r>
          </a:p>
          <a:p>
            <a:pPr marL="0" indent="0">
              <a:buFont typeface="Arial" pitchFamily="34" charset="0"/>
              <a:buNone/>
            </a:pPr>
            <a:endParaRPr lang="it-IT" sz="3600" b="1" u="sng" smtClean="0">
              <a:solidFill>
                <a:srgbClr val="0066FF"/>
              </a:solidFill>
              <a:latin typeface="Segoe Print" pitchFamily="2"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3005138" y="5768975"/>
            <a:ext cx="5008562" cy="419100"/>
          </a:xfrm>
          <a:prstGeom prst="rect">
            <a:avLst/>
          </a:prstGeom>
          <a:noFill/>
          <a:ln w="9525">
            <a:noFill/>
            <a:miter lim="800000"/>
            <a:headEnd/>
            <a:tailEnd/>
          </a:ln>
        </p:spPr>
        <p:txBody>
          <a:bodyPr lIns="0" tIns="0" rIns="0" bIns="0"/>
          <a:lstStyle/>
          <a:p>
            <a:pPr algn="ctr" defTabSz="382588" fontAlgn="base">
              <a:spcBef>
                <a:spcPct val="0"/>
              </a:spcBef>
              <a:spcAft>
                <a:spcPct val="0"/>
              </a:spcAft>
              <a:buClr>
                <a:srgbClr val="000000"/>
              </a:buClr>
              <a:buSzPct val="90000"/>
              <a:buFont typeface="Monotype Sorts"/>
              <a:buNone/>
            </a:pPr>
            <a:r>
              <a:rPr lang="en-GB" sz="1900" b="1" smtClean="0">
                <a:solidFill>
                  <a:srgbClr val="FFFF00"/>
                </a:solidFill>
                <a:latin typeface="Times" pitchFamily="18" charset="0"/>
                <a:cs typeface="Arial" pitchFamily="34" charset="0"/>
              </a:rPr>
              <a:t>Giorni pre/post infettività</a:t>
            </a:r>
            <a:endParaRPr lang="en-GB" sz="2200" smtClean="0">
              <a:solidFill>
                <a:srgbClr val="FFFF00"/>
              </a:solidFill>
              <a:latin typeface="Times New Roman" pitchFamily="18" charset="0"/>
              <a:cs typeface="Arial" pitchFamily="34" charset="0"/>
            </a:endParaRPr>
          </a:p>
        </p:txBody>
      </p:sp>
      <p:sp>
        <p:nvSpPr>
          <p:cNvPr id="422915" name="Freeform 3"/>
          <p:cNvSpPr>
            <a:spLocks/>
          </p:cNvSpPr>
          <p:nvPr/>
        </p:nvSpPr>
        <p:spPr bwMode="auto">
          <a:xfrm>
            <a:off x="3419475" y="2492375"/>
            <a:ext cx="4719638" cy="2922588"/>
          </a:xfrm>
          <a:custGeom>
            <a:avLst/>
            <a:gdLst>
              <a:gd name="T0" fmla="*/ 2147483647 w 3271"/>
              <a:gd name="T1" fmla="*/ 2147483647 h 2087"/>
              <a:gd name="T2" fmla="*/ 2147483647 w 3271"/>
              <a:gd name="T3" fmla="*/ 2147483647 h 2087"/>
              <a:gd name="T4" fmla="*/ 2147483647 w 3271"/>
              <a:gd name="T5" fmla="*/ 2147483647 h 2087"/>
              <a:gd name="T6" fmla="*/ 2147483647 w 3271"/>
              <a:gd name="T7" fmla="*/ 2147483647 h 2087"/>
              <a:gd name="T8" fmla="*/ 2147483647 w 3271"/>
              <a:gd name="T9" fmla="*/ 2147483647 h 2087"/>
              <a:gd name="T10" fmla="*/ 2147483647 w 3271"/>
              <a:gd name="T11" fmla="*/ 2147483647 h 2087"/>
              <a:gd name="T12" fmla="*/ 2147483647 w 3271"/>
              <a:gd name="T13" fmla="*/ 2147483647 h 2087"/>
              <a:gd name="T14" fmla="*/ 2147483647 w 3271"/>
              <a:gd name="T15" fmla="*/ 2147483647 h 2087"/>
              <a:gd name="T16" fmla="*/ 2147483647 w 3271"/>
              <a:gd name="T17" fmla="*/ 2147483647 h 2087"/>
              <a:gd name="T18" fmla="*/ 2147483647 w 3271"/>
              <a:gd name="T19" fmla="*/ 2147483647 h 2087"/>
              <a:gd name="T20" fmla="*/ 2147483647 w 3271"/>
              <a:gd name="T21" fmla="*/ 2147483647 h 2087"/>
              <a:gd name="T22" fmla="*/ 2147483647 w 3271"/>
              <a:gd name="T23" fmla="*/ 2147483647 h 2087"/>
              <a:gd name="T24" fmla="*/ 2147483647 w 3271"/>
              <a:gd name="T25" fmla="*/ 2147483647 h 2087"/>
              <a:gd name="T26" fmla="*/ 2147483647 w 3271"/>
              <a:gd name="T27" fmla="*/ 2147483647 h 2087"/>
              <a:gd name="T28" fmla="*/ 2147483647 w 3271"/>
              <a:gd name="T29" fmla="*/ 2147483647 h 2087"/>
              <a:gd name="T30" fmla="*/ 2147483647 w 3271"/>
              <a:gd name="T31" fmla="*/ 2147483647 h 2087"/>
              <a:gd name="T32" fmla="*/ 2147483647 w 3271"/>
              <a:gd name="T33" fmla="*/ 2147483647 h 2087"/>
              <a:gd name="T34" fmla="*/ 2147483647 w 3271"/>
              <a:gd name="T35" fmla="*/ 2147483647 h 2087"/>
              <a:gd name="T36" fmla="*/ 2147483647 w 3271"/>
              <a:gd name="T37" fmla="*/ 2147483647 h 2087"/>
              <a:gd name="T38" fmla="*/ 2147483647 w 3271"/>
              <a:gd name="T39" fmla="*/ 2147483647 h 2087"/>
              <a:gd name="T40" fmla="*/ 2147483647 w 3271"/>
              <a:gd name="T41" fmla="*/ 2147483647 h 2087"/>
              <a:gd name="T42" fmla="*/ 2147483647 w 3271"/>
              <a:gd name="T43" fmla="*/ 2147483647 h 2087"/>
              <a:gd name="T44" fmla="*/ 2147483647 w 3271"/>
              <a:gd name="T45" fmla="*/ 2147483647 h 2087"/>
              <a:gd name="T46" fmla="*/ 2147483647 w 3271"/>
              <a:gd name="T47" fmla="*/ 2147483647 h 2087"/>
              <a:gd name="T48" fmla="*/ 2147483647 w 3271"/>
              <a:gd name="T49" fmla="*/ 2147483647 h 2087"/>
              <a:gd name="T50" fmla="*/ 2147483647 w 3271"/>
              <a:gd name="T51" fmla="*/ 2147483647 h 2087"/>
              <a:gd name="T52" fmla="*/ 2147483647 w 3271"/>
              <a:gd name="T53" fmla="*/ 2147483647 h 2087"/>
              <a:gd name="T54" fmla="*/ 2147483647 w 3271"/>
              <a:gd name="T55" fmla="*/ 2147483647 h 2087"/>
              <a:gd name="T56" fmla="*/ 2147483647 w 3271"/>
              <a:gd name="T57" fmla="*/ 2147483647 h 2087"/>
              <a:gd name="T58" fmla="*/ 2147483647 w 3271"/>
              <a:gd name="T59" fmla="*/ 2147483647 h 2087"/>
              <a:gd name="T60" fmla="*/ 2147483647 w 3271"/>
              <a:gd name="T61" fmla="*/ 2147483647 h 2087"/>
              <a:gd name="T62" fmla="*/ 2147483647 w 3271"/>
              <a:gd name="T63" fmla="*/ 2147483647 h 2087"/>
              <a:gd name="T64" fmla="*/ 2147483647 w 3271"/>
              <a:gd name="T65" fmla="*/ 2147483647 h 2087"/>
              <a:gd name="T66" fmla="*/ 2147483647 w 3271"/>
              <a:gd name="T67" fmla="*/ 2147483647 h 2087"/>
              <a:gd name="T68" fmla="*/ 2147483647 w 3271"/>
              <a:gd name="T69" fmla="*/ 2147483647 h 2087"/>
              <a:gd name="T70" fmla="*/ 2147483647 w 3271"/>
              <a:gd name="T71" fmla="*/ 2147483647 h 2087"/>
              <a:gd name="T72" fmla="*/ 2147483647 w 3271"/>
              <a:gd name="T73" fmla="*/ 2147483647 h 2087"/>
              <a:gd name="T74" fmla="*/ 2147483647 w 3271"/>
              <a:gd name="T75" fmla="*/ 2147483647 h 2087"/>
              <a:gd name="T76" fmla="*/ 2147483647 w 3271"/>
              <a:gd name="T77" fmla="*/ 2147483647 h 2087"/>
              <a:gd name="T78" fmla="*/ 2147483647 w 3271"/>
              <a:gd name="T79" fmla="*/ 2147483647 h 2087"/>
              <a:gd name="T80" fmla="*/ 2147483647 w 3271"/>
              <a:gd name="T81" fmla="*/ 2147483647 h 2087"/>
              <a:gd name="T82" fmla="*/ 2147483647 w 3271"/>
              <a:gd name="T83" fmla="*/ 2147483647 h 2087"/>
              <a:gd name="T84" fmla="*/ 2147483647 w 3271"/>
              <a:gd name="T85" fmla="*/ 2147483647 h 20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1"/>
              <a:gd name="T130" fmla="*/ 0 h 2087"/>
              <a:gd name="T131" fmla="*/ 3271 w 3271"/>
              <a:gd name="T132" fmla="*/ 2087 h 20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1" h="2087">
                <a:moveTo>
                  <a:pt x="0" y="2086"/>
                </a:moveTo>
                <a:lnTo>
                  <a:pt x="2" y="2086"/>
                </a:lnTo>
                <a:lnTo>
                  <a:pt x="9" y="2083"/>
                </a:lnTo>
                <a:lnTo>
                  <a:pt x="19" y="2078"/>
                </a:lnTo>
                <a:lnTo>
                  <a:pt x="33" y="2071"/>
                </a:lnTo>
                <a:lnTo>
                  <a:pt x="49" y="2063"/>
                </a:lnTo>
                <a:lnTo>
                  <a:pt x="67" y="2053"/>
                </a:lnTo>
                <a:lnTo>
                  <a:pt x="87" y="2043"/>
                </a:lnTo>
                <a:lnTo>
                  <a:pt x="109" y="2031"/>
                </a:lnTo>
                <a:lnTo>
                  <a:pt x="131" y="2020"/>
                </a:lnTo>
                <a:lnTo>
                  <a:pt x="153" y="2008"/>
                </a:lnTo>
                <a:lnTo>
                  <a:pt x="174" y="1995"/>
                </a:lnTo>
                <a:lnTo>
                  <a:pt x="196" y="1983"/>
                </a:lnTo>
                <a:lnTo>
                  <a:pt x="215" y="1972"/>
                </a:lnTo>
                <a:lnTo>
                  <a:pt x="232" y="1960"/>
                </a:lnTo>
                <a:lnTo>
                  <a:pt x="247" y="1949"/>
                </a:lnTo>
                <a:lnTo>
                  <a:pt x="259" y="1938"/>
                </a:lnTo>
                <a:lnTo>
                  <a:pt x="281" y="1916"/>
                </a:lnTo>
                <a:lnTo>
                  <a:pt x="305" y="1892"/>
                </a:lnTo>
                <a:lnTo>
                  <a:pt x="331" y="1866"/>
                </a:lnTo>
                <a:lnTo>
                  <a:pt x="357" y="1836"/>
                </a:lnTo>
                <a:lnTo>
                  <a:pt x="383" y="1806"/>
                </a:lnTo>
                <a:lnTo>
                  <a:pt x="410" y="1771"/>
                </a:lnTo>
                <a:lnTo>
                  <a:pt x="436" y="1735"/>
                </a:lnTo>
                <a:lnTo>
                  <a:pt x="464" y="1694"/>
                </a:lnTo>
                <a:lnTo>
                  <a:pt x="489" y="1652"/>
                </a:lnTo>
                <a:lnTo>
                  <a:pt x="515" y="1606"/>
                </a:lnTo>
                <a:lnTo>
                  <a:pt x="539" y="1557"/>
                </a:lnTo>
                <a:lnTo>
                  <a:pt x="563" y="1504"/>
                </a:lnTo>
                <a:lnTo>
                  <a:pt x="584" y="1448"/>
                </a:lnTo>
                <a:lnTo>
                  <a:pt x="605" y="1387"/>
                </a:lnTo>
                <a:lnTo>
                  <a:pt x="623" y="1324"/>
                </a:lnTo>
                <a:lnTo>
                  <a:pt x="640" y="1256"/>
                </a:lnTo>
                <a:lnTo>
                  <a:pt x="650" y="1203"/>
                </a:lnTo>
                <a:lnTo>
                  <a:pt x="662" y="1148"/>
                </a:lnTo>
                <a:lnTo>
                  <a:pt x="675" y="1091"/>
                </a:lnTo>
                <a:lnTo>
                  <a:pt x="689" y="1032"/>
                </a:lnTo>
                <a:lnTo>
                  <a:pt x="703" y="973"/>
                </a:lnTo>
                <a:lnTo>
                  <a:pt x="717" y="913"/>
                </a:lnTo>
                <a:lnTo>
                  <a:pt x="731" y="854"/>
                </a:lnTo>
                <a:lnTo>
                  <a:pt x="746" y="793"/>
                </a:lnTo>
                <a:lnTo>
                  <a:pt x="759" y="735"/>
                </a:lnTo>
                <a:lnTo>
                  <a:pt x="773" y="676"/>
                </a:lnTo>
                <a:lnTo>
                  <a:pt x="785" y="619"/>
                </a:lnTo>
                <a:lnTo>
                  <a:pt x="799" y="562"/>
                </a:lnTo>
                <a:lnTo>
                  <a:pt x="810" y="509"/>
                </a:lnTo>
                <a:lnTo>
                  <a:pt x="822" y="456"/>
                </a:lnTo>
                <a:lnTo>
                  <a:pt x="831" y="406"/>
                </a:lnTo>
                <a:lnTo>
                  <a:pt x="841" y="358"/>
                </a:lnTo>
                <a:lnTo>
                  <a:pt x="844" y="338"/>
                </a:lnTo>
                <a:lnTo>
                  <a:pt x="850" y="314"/>
                </a:lnTo>
                <a:lnTo>
                  <a:pt x="855" y="287"/>
                </a:lnTo>
                <a:lnTo>
                  <a:pt x="862" y="258"/>
                </a:lnTo>
                <a:lnTo>
                  <a:pt x="869" y="229"/>
                </a:lnTo>
                <a:lnTo>
                  <a:pt x="878" y="200"/>
                </a:lnTo>
                <a:lnTo>
                  <a:pt x="887" y="170"/>
                </a:lnTo>
                <a:lnTo>
                  <a:pt x="897" y="140"/>
                </a:lnTo>
                <a:lnTo>
                  <a:pt x="906" y="113"/>
                </a:lnTo>
                <a:lnTo>
                  <a:pt x="916" y="87"/>
                </a:lnTo>
                <a:lnTo>
                  <a:pt x="926" y="63"/>
                </a:lnTo>
                <a:lnTo>
                  <a:pt x="937" y="42"/>
                </a:lnTo>
                <a:lnTo>
                  <a:pt x="946" y="25"/>
                </a:lnTo>
                <a:lnTo>
                  <a:pt x="957" y="12"/>
                </a:lnTo>
                <a:lnTo>
                  <a:pt x="967" y="4"/>
                </a:lnTo>
                <a:lnTo>
                  <a:pt x="977" y="0"/>
                </a:lnTo>
                <a:lnTo>
                  <a:pt x="996" y="6"/>
                </a:lnTo>
                <a:lnTo>
                  <a:pt x="1019" y="22"/>
                </a:lnTo>
                <a:lnTo>
                  <a:pt x="1042" y="47"/>
                </a:lnTo>
                <a:lnTo>
                  <a:pt x="1067" y="78"/>
                </a:lnTo>
                <a:lnTo>
                  <a:pt x="1093" y="117"/>
                </a:lnTo>
                <a:lnTo>
                  <a:pt x="1120" y="161"/>
                </a:lnTo>
                <a:lnTo>
                  <a:pt x="1148" y="209"/>
                </a:lnTo>
                <a:lnTo>
                  <a:pt x="1176" y="260"/>
                </a:lnTo>
                <a:lnTo>
                  <a:pt x="1204" y="313"/>
                </a:lnTo>
                <a:lnTo>
                  <a:pt x="1233" y="366"/>
                </a:lnTo>
                <a:lnTo>
                  <a:pt x="1261" y="420"/>
                </a:lnTo>
                <a:lnTo>
                  <a:pt x="1288" y="470"/>
                </a:lnTo>
                <a:lnTo>
                  <a:pt x="1315" y="519"/>
                </a:lnTo>
                <a:lnTo>
                  <a:pt x="1340" y="563"/>
                </a:lnTo>
                <a:lnTo>
                  <a:pt x="1365" y="603"/>
                </a:lnTo>
                <a:lnTo>
                  <a:pt x="1388" y="635"/>
                </a:lnTo>
                <a:lnTo>
                  <a:pt x="1407" y="661"/>
                </a:lnTo>
                <a:lnTo>
                  <a:pt x="1427" y="687"/>
                </a:lnTo>
                <a:lnTo>
                  <a:pt x="1448" y="715"/>
                </a:lnTo>
                <a:lnTo>
                  <a:pt x="1472" y="741"/>
                </a:lnTo>
                <a:lnTo>
                  <a:pt x="1496" y="769"/>
                </a:lnTo>
                <a:lnTo>
                  <a:pt x="1524" y="796"/>
                </a:lnTo>
                <a:lnTo>
                  <a:pt x="1554" y="823"/>
                </a:lnTo>
                <a:lnTo>
                  <a:pt x="1588" y="849"/>
                </a:lnTo>
                <a:lnTo>
                  <a:pt x="1623" y="875"/>
                </a:lnTo>
                <a:lnTo>
                  <a:pt x="1663" y="901"/>
                </a:lnTo>
                <a:lnTo>
                  <a:pt x="1707" y="925"/>
                </a:lnTo>
                <a:lnTo>
                  <a:pt x="1755" y="948"/>
                </a:lnTo>
                <a:lnTo>
                  <a:pt x="1808" y="970"/>
                </a:lnTo>
                <a:lnTo>
                  <a:pt x="1866" y="991"/>
                </a:lnTo>
                <a:lnTo>
                  <a:pt x="1929" y="1010"/>
                </a:lnTo>
                <a:lnTo>
                  <a:pt x="1998" y="1026"/>
                </a:lnTo>
                <a:lnTo>
                  <a:pt x="2026" y="1033"/>
                </a:lnTo>
                <a:lnTo>
                  <a:pt x="2058" y="1037"/>
                </a:lnTo>
                <a:lnTo>
                  <a:pt x="2093" y="1041"/>
                </a:lnTo>
                <a:lnTo>
                  <a:pt x="2131" y="1043"/>
                </a:lnTo>
                <a:lnTo>
                  <a:pt x="2171" y="1045"/>
                </a:lnTo>
                <a:lnTo>
                  <a:pt x="2214" y="1045"/>
                </a:lnTo>
                <a:lnTo>
                  <a:pt x="2258" y="1045"/>
                </a:lnTo>
                <a:lnTo>
                  <a:pt x="2304" y="1044"/>
                </a:lnTo>
                <a:lnTo>
                  <a:pt x="2350" y="1044"/>
                </a:lnTo>
                <a:lnTo>
                  <a:pt x="2397" y="1042"/>
                </a:lnTo>
                <a:lnTo>
                  <a:pt x="2444" y="1041"/>
                </a:lnTo>
                <a:lnTo>
                  <a:pt x="2491" y="1039"/>
                </a:lnTo>
                <a:lnTo>
                  <a:pt x="2537" y="1038"/>
                </a:lnTo>
                <a:lnTo>
                  <a:pt x="2584" y="1036"/>
                </a:lnTo>
                <a:lnTo>
                  <a:pt x="2629" y="1035"/>
                </a:lnTo>
                <a:lnTo>
                  <a:pt x="2673" y="1033"/>
                </a:lnTo>
                <a:lnTo>
                  <a:pt x="2694" y="1033"/>
                </a:lnTo>
                <a:lnTo>
                  <a:pt x="2724" y="1033"/>
                </a:lnTo>
                <a:lnTo>
                  <a:pt x="2760" y="1033"/>
                </a:lnTo>
                <a:lnTo>
                  <a:pt x="2804" y="1033"/>
                </a:lnTo>
                <a:lnTo>
                  <a:pt x="2850" y="1033"/>
                </a:lnTo>
                <a:lnTo>
                  <a:pt x="2900" y="1033"/>
                </a:lnTo>
                <a:lnTo>
                  <a:pt x="2952" y="1033"/>
                </a:lnTo>
                <a:lnTo>
                  <a:pt x="3005" y="1033"/>
                </a:lnTo>
                <a:lnTo>
                  <a:pt x="3056" y="1033"/>
                </a:lnTo>
                <a:lnTo>
                  <a:pt x="3104" y="1033"/>
                </a:lnTo>
                <a:lnTo>
                  <a:pt x="3149" y="1033"/>
                </a:lnTo>
                <a:lnTo>
                  <a:pt x="3189" y="1033"/>
                </a:lnTo>
                <a:lnTo>
                  <a:pt x="3222" y="1033"/>
                </a:lnTo>
                <a:lnTo>
                  <a:pt x="3248" y="1033"/>
                </a:lnTo>
                <a:lnTo>
                  <a:pt x="3264" y="1033"/>
                </a:lnTo>
                <a:lnTo>
                  <a:pt x="3270" y="1033"/>
                </a:lnTo>
              </a:path>
            </a:pathLst>
          </a:custGeom>
          <a:noFill/>
          <a:ln w="31369" cap="flat" cmpd="sng">
            <a:solidFill>
              <a:srgbClr val="FF0000"/>
            </a:solidFill>
            <a:prstDash val="solid"/>
            <a:round/>
            <a:headEnd type="none" w="med" len="med"/>
            <a:tailEnd type="none" w="med" len="me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16" name="Freeform 4"/>
          <p:cNvSpPr>
            <a:spLocks/>
          </p:cNvSpPr>
          <p:nvPr/>
        </p:nvSpPr>
        <p:spPr bwMode="auto">
          <a:xfrm>
            <a:off x="4284663" y="3644900"/>
            <a:ext cx="3946525" cy="1770063"/>
          </a:xfrm>
          <a:custGeom>
            <a:avLst/>
            <a:gdLst>
              <a:gd name="T0" fmla="*/ 2147483647 w 2734"/>
              <a:gd name="T1" fmla="*/ 2147483647 h 1264"/>
              <a:gd name="T2" fmla="*/ 2147483647 w 2734"/>
              <a:gd name="T3" fmla="*/ 2147483647 h 1264"/>
              <a:gd name="T4" fmla="*/ 2147483647 w 2734"/>
              <a:gd name="T5" fmla="*/ 2147483647 h 1264"/>
              <a:gd name="T6" fmla="*/ 2147483647 w 2734"/>
              <a:gd name="T7" fmla="*/ 2147483647 h 1264"/>
              <a:gd name="T8" fmla="*/ 2147483647 w 2734"/>
              <a:gd name="T9" fmla="*/ 2147483647 h 1264"/>
              <a:gd name="T10" fmla="*/ 2147483647 w 2734"/>
              <a:gd name="T11" fmla="*/ 2147483647 h 1264"/>
              <a:gd name="T12" fmla="*/ 2147483647 w 2734"/>
              <a:gd name="T13" fmla="*/ 2147483647 h 1264"/>
              <a:gd name="T14" fmla="*/ 2147483647 w 2734"/>
              <a:gd name="T15" fmla="*/ 2147483647 h 1264"/>
              <a:gd name="T16" fmla="*/ 2147483647 w 2734"/>
              <a:gd name="T17" fmla="*/ 2147483647 h 1264"/>
              <a:gd name="T18" fmla="*/ 2147483647 w 2734"/>
              <a:gd name="T19" fmla="*/ 2147483647 h 1264"/>
              <a:gd name="T20" fmla="*/ 2147483647 w 2734"/>
              <a:gd name="T21" fmla="*/ 2147483647 h 1264"/>
              <a:gd name="T22" fmla="*/ 2147483647 w 2734"/>
              <a:gd name="T23" fmla="*/ 2147483647 h 1264"/>
              <a:gd name="T24" fmla="*/ 2147483647 w 2734"/>
              <a:gd name="T25" fmla="*/ 2147483647 h 1264"/>
              <a:gd name="T26" fmla="*/ 2147483647 w 2734"/>
              <a:gd name="T27" fmla="*/ 2147483647 h 1264"/>
              <a:gd name="T28" fmla="*/ 2147483647 w 2734"/>
              <a:gd name="T29" fmla="*/ 2147483647 h 1264"/>
              <a:gd name="T30" fmla="*/ 2147483647 w 2734"/>
              <a:gd name="T31" fmla="*/ 2147483647 h 1264"/>
              <a:gd name="T32" fmla="*/ 2147483647 w 2734"/>
              <a:gd name="T33" fmla="*/ 2147483647 h 1264"/>
              <a:gd name="T34" fmla="*/ 2147483647 w 2734"/>
              <a:gd name="T35" fmla="*/ 2147483647 h 1264"/>
              <a:gd name="T36" fmla="*/ 2147483647 w 2734"/>
              <a:gd name="T37" fmla="*/ 2147483647 h 1264"/>
              <a:gd name="T38" fmla="*/ 2147483647 w 2734"/>
              <a:gd name="T39" fmla="*/ 2147483647 h 1264"/>
              <a:gd name="T40" fmla="*/ 2147483647 w 2734"/>
              <a:gd name="T41" fmla="*/ 2147483647 h 1264"/>
              <a:gd name="T42" fmla="*/ 2147483647 w 2734"/>
              <a:gd name="T43" fmla="*/ 2147483647 h 1264"/>
              <a:gd name="T44" fmla="*/ 2147483647 w 2734"/>
              <a:gd name="T45" fmla="*/ 2147483647 h 1264"/>
              <a:gd name="T46" fmla="*/ 2147483647 w 2734"/>
              <a:gd name="T47" fmla="*/ 2147483647 h 1264"/>
              <a:gd name="T48" fmla="*/ 2147483647 w 2734"/>
              <a:gd name="T49" fmla="*/ 2147483647 h 1264"/>
              <a:gd name="T50" fmla="*/ 2147483647 w 2734"/>
              <a:gd name="T51" fmla="*/ 2147483647 h 1264"/>
              <a:gd name="T52" fmla="*/ 2147483647 w 2734"/>
              <a:gd name="T53" fmla="*/ 2147483647 h 1264"/>
              <a:gd name="T54" fmla="*/ 2147483647 w 2734"/>
              <a:gd name="T55" fmla="*/ 2147483647 h 1264"/>
              <a:gd name="T56" fmla="*/ 2147483647 w 2734"/>
              <a:gd name="T57" fmla="*/ 2147483647 h 1264"/>
              <a:gd name="T58" fmla="*/ 2147483647 w 2734"/>
              <a:gd name="T59" fmla="*/ 2147483647 h 1264"/>
              <a:gd name="T60" fmla="*/ 2147483647 w 2734"/>
              <a:gd name="T61" fmla="*/ 2147483647 h 1264"/>
              <a:gd name="T62" fmla="*/ 2147483647 w 2734"/>
              <a:gd name="T63" fmla="*/ 2147483647 h 1264"/>
              <a:gd name="T64" fmla="*/ 2147483647 w 2734"/>
              <a:gd name="T65" fmla="*/ 2147483647 h 1264"/>
              <a:gd name="T66" fmla="*/ 2147483647 w 2734"/>
              <a:gd name="T67" fmla="*/ 2147483647 h 1264"/>
              <a:gd name="T68" fmla="*/ 2147483647 w 2734"/>
              <a:gd name="T69" fmla="*/ 2147483647 h 1264"/>
              <a:gd name="T70" fmla="*/ 2147483647 w 2734"/>
              <a:gd name="T71" fmla="*/ 2147483647 h 1264"/>
              <a:gd name="T72" fmla="*/ 2147483647 w 2734"/>
              <a:gd name="T73" fmla="*/ 2147483647 h 1264"/>
              <a:gd name="T74" fmla="*/ 2147483647 w 2734"/>
              <a:gd name="T75" fmla="*/ 2147483647 h 1264"/>
              <a:gd name="T76" fmla="*/ 2147483647 w 2734"/>
              <a:gd name="T77" fmla="*/ 2147483647 h 1264"/>
              <a:gd name="T78" fmla="*/ 2147483647 w 2734"/>
              <a:gd name="T79" fmla="*/ 2147483647 h 1264"/>
              <a:gd name="T80" fmla="*/ 2147483647 w 2734"/>
              <a:gd name="T81" fmla="*/ 2147483647 h 1264"/>
              <a:gd name="T82" fmla="*/ 2147483647 w 2734"/>
              <a:gd name="T83" fmla="*/ 2147483647 h 1264"/>
              <a:gd name="T84" fmla="*/ 2147483647 w 2734"/>
              <a:gd name="T85" fmla="*/ 2147483647 h 1264"/>
              <a:gd name="T86" fmla="*/ 2147483647 w 2734"/>
              <a:gd name="T87" fmla="*/ 2147483647 h 1264"/>
              <a:gd name="T88" fmla="*/ 2147483647 w 2734"/>
              <a:gd name="T89" fmla="*/ 2147483647 h 1264"/>
              <a:gd name="T90" fmla="*/ 2147483647 w 2734"/>
              <a:gd name="T91" fmla="*/ 2147483647 h 1264"/>
              <a:gd name="T92" fmla="*/ 2147483647 w 2734"/>
              <a:gd name="T93" fmla="*/ 2147483647 h 1264"/>
              <a:gd name="T94" fmla="*/ 2147483647 w 2734"/>
              <a:gd name="T95" fmla="*/ 2147483647 h 1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34"/>
              <a:gd name="T145" fmla="*/ 0 h 1264"/>
              <a:gd name="T146" fmla="*/ 2734 w 2734"/>
              <a:gd name="T147" fmla="*/ 1264 h 1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34" h="1264">
                <a:moveTo>
                  <a:pt x="0" y="1243"/>
                </a:moveTo>
                <a:lnTo>
                  <a:pt x="0" y="1242"/>
                </a:lnTo>
                <a:lnTo>
                  <a:pt x="4" y="1237"/>
                </a:lnTo>
                <a:lnTo>
                  <a:pt x="10" y="1228"/>
                </a:lnTo>
                <a:lnTo>
                  <a:pt x="18" y="1217"/>
                </a:lnTo>
                <a:lnTo>
                  <a:pt x="27" y="1204"/>
                </a:lnTo>
                <a:lnTo>
                  <a:pt x="38" y="1189"/>
                </a:lnTo>
                <a:lnTo>
                  <a:pt x="49" y="1172"/>
                </a:lnTo>
                <a:lnTo>
                  <a:pt x="62" y="1153"/>
                </a:lnTo>
                <a:lnTo>
                  <a:pt x="74" y="1136"/>
                </a:lnTo>
                <a:lnTo>
                  <a:pt x="87" y="1117"/>
                </a:lnTo>
                <a:lnTo>
                  <a:pt x="99" y="1098"/>
                </a:lnTo>
                <a:lnTo>
                  <a:pt x="111" y="1080"/>
                </a:lnTo>
                <a:lnTo>
                  <a:pt x="122" y="1063"/>
                </a:lnTo>
                <a:lnTo>
                  <a:pt x="131" y="1047"/>
                </a:lnTo>
                <a:lnTo>
                  <a:pt x="140" y="1032"/>
                </a:lnTo>
                <a:lnTo>
                  <a:pt x="147" y="1019"/>
                </a:lnTo>
                <a:lnTo>
                  <a:pt x="159" y="994"/>
                </a:lnTo>
                <a:lnTo>
                  <a:pt x="172" y="965"/>
                </a:lnTo>
                <a:lnTo>
                  <a:pt x="185" y="933"/>
                </a:lnTo>
                <a:lnTo>
                  <a:pt x="199" y="899"/>
                </a:lnTo>
                <a:lnTo>
                  <a:pt x="213" y="863"/>
                </a:lnTo>
                <a:lnTo>
                  <a:pt x="227" y="826"/>
                </a:lnTo>
                <a:lnTo>
                  <a:pt x="241" y="789"/>
                </a:lnTo>
                <a:lnTo>
                  <a:pt x="255" y="750"/>
                </a:lnTo>
                <a:lnTo>
                  <a:pt x="267" y="712"/>
                </a:lnTo>
                <a:lnTo>
                  <a:pt x="281" y="674"/>
                </a:lnTo>
                <a:lnTo>
                  <a:pt x="293" y="636"/>
                </a:lnTo>
                <a:lnTo>
                  <a:pt x="305" y="599"/>
                </a:lnTo>
                <a:lnTo>
                  <a:pt x="316" y="565"/>
                </a:lnTo>
                <a:lnTo>
                  <a:pt x="326" y="532"/>
                </a:lnTo>
                <a:lnTo>
                  <a:pt x="336" y="501"/>
                </a:lnTo>
                <a:lnTo>
                  <a:pt x="346" y="473"/>
                </a:lnTo>
                <a:lnTo>
                  <a:pt x="352" y="449"/>
                </a:lnTo>
                <a:lnTo>
                  <a:pt x="360" y="420"/>
                </a:lnTo>
                <a:lnTo>
                  <a:pt x="367" y="388"/>
                </a:lnTo>
                <a:lnTo>
                  <a:pt x="375" y="351"/>
                </a:lnTo>
                <a:lnTo>
                  <a:pt x="383" y="314"/>
                </a:lnTo>
                <a:lnTo>
                  <a:pt x="392" y="274"/>
                </a:lnTo>
                <a:lnTo>
                  <a:pt x="401" y="235"/>
                </a:lnTo>
                <a:lnTo>
                  <a:pt x="409" y="194"/>
                </a:lnTo>
                <a:lnTo>
                  <a:pt x="417" y="157"/>
                </a:lnTo>
                <a:lnTo>
                  <a:pt x="425" y="121"/>
                </a:lnTo>
                <a:lnTo>
                  <a:pt x="433" y="89"/>
                </a:lnTo>
                <a:lnTo>
                  <a:pt x="442" y="59"/>
                </a:lnTo>
                <a:lnTo>
                  <a:pt x="449" y="36"/>
                </a:lnTo>
                <a:lnTo>
                  <a:pt x="457" y="17"/>
                </a:lnTo>
                <a:lnTo>
                  <a:pt x="464" y="6"/>
                </a:lnTo>
                <a:lnTo>
                  <a:pt x="471" y="0"/>
                </a:lnTo>
                <a:lnTo>
                  <a:pt x="487" y="2"/>
                </a:lnTo>
                <a:lnTo>
                  <a:pt x="503" y="7"/>
                </a:lnTo>
                <a:lnTo>
                  <a:pt x="516" y="16"/>
                </a:lnTo>
                <a:lnTo>
                  <a:pt x="532" y="28"/>
                </a:lnTo>
                <a:lnTo>
                  <a:pt x="544" y="44"/>
                </a:lnTo>
                <a:lnTo>
                  <a:pt x="558" y="60"/>
                </a:lnTo>
                <a:lnTo>
                  <a:pt x="570" y="79"/>
                </a:lnTo>
                <a:lnTo>
                  <a:pt x="582" y="98"/>
                </a:lnTo>
                <a:lnTo>
                  <a:pt x="593" y="120"/>
                </a:lnTo>
                <a:lnTo>
                  <a:pt x="603" y="141"/>
                </a:lnTo>
                <a:lnTo>
                  <a:pt x="612" y="162"/>
                </a:lnTo>
                <a:lnTo>
                  <a:pt x="623" y="183"/>
                </a:lnTo>
                <a:lnTo>
                  <a:pt x="631" y="203"/>
                </a:lnTo>
                <a:lnTo>
                  <a:pt x="640" y="220"/>
                </a:lnTo>
                <a:lnTo>
                  <a:pt x="647" y="238"/>
                </a:lnTo>
                <a:lnTo>
                  <a:pt x="656" y="250"/>
                </a:lnTo>
                <a:lnTo>
                  <a:pt x="670" y="276"/>
                </a:lnTo>
                <a:lnTo>
                  <a:pt x="684" y="305"/>
                </a:lnTo>
                <a:lnTo>
                  <a:pt x="698" y="336"/>
                </a:lnTo>
                <a:lnTo>
                  <a:pt x="714" y="369"/>
                </a:lnTo>
                <a:lnTo>
                  <a:pt x="729" y="405"/>
                </a:lnTo>
                <a:lnTo>
                  <a:pt x="745" y="442"/>
                </a:lnTo>
                <a:lnTo>
                  <a:pt x="761" y="480"/>
                </a:lnTo>
                <a:lnTo>
                  <a:pt x="776" y="517"/>
                </a:lnTo>
                <a:lnTo>
                  <a:pt x="792" y="555"/>
                </a:lnTo>
                <a:lnTo>
                  <a:pt x="807" y="592"/>
                </a:lnTo>
                <a:lnTo>
                  <a:pt x="823" y="629"/>
                </a:lnTo>
                <a:lnTo>
                  <a:pt x="840" y="663"/>
                </a:lnTo>
                <a:lnTo>
                  <a:pt x="856" y="697"/>
                </a:lnTo>
                <a:lnTo>
                  <a:pt x="873" y="726"/>
                </a:lnTo>
                <a:lnTo>
                  <a:pt x="889" y="754"/>
                </a:lnTo>
                <a:lnTo>
                  <a:pt x="906" y="777"/>
                </a:lnTo>
                <a:lnTo>
                  <a:pt x="923" y="800"/>
                </a:lnTo>
                <a:lnTo>
                  <a:pt x="943" y="824"/>
                </a:lnTo>
                <a:lnTo>
                  <a:pt x="965" y="849"/>
                </a:lnTo>
                <a:lnTo>
                  <a:pt x="990" y="875"/>
                </a:lnTo>
                <a:lnTo>
                  <a:pt x="1016" y="903"/>
                </a:lnTo>
                <a:lnTo>
                  <a:pt x="1045" y="930"/>
                </a:lnTo>
                <a:lnTo>
                  <a:pt x="1074" y="958"/>
                </a:lnTo>
                <a:lnTo>
                  <a:pt x="1104" y="985"/>
                </a:lnTo>
                <a:lnTo>
                  <a:pt x="1133" y="1013"/>
                </a:lnTo>
                <a:lnTo>
                  <a:pt x="1163" y="1039"/>
                </a:lnTo>
                <a:lnTo>
                  <a:pt x="1193" y="1065"/>
                </a:lnTo>
                <a:lnTo>
                  <a:pt x="1224" y="1088"/>
                </a:lnTo>
                <a:lnTo>
                  <a:pt x="1252" y="1110"/>
                </a:lnTo>
                <a:lnTo>
                  <a:pt x="1281" y="1130"/>
                </a:lnTo>
                <a:lnTo>
                  <a:pt x="1307" y="1147"/>
                </a:lnTo>
                <a:lnTo>
                  <a:pt x="1332" y="1161"/>
                </a:lnTo>
                <a:lnTo>
                  <a:pt x="1348" y="1170"/>
                </a:lnTo>
                <a:lnTo>
                  <a:pt x="1366" y="1178"/>
                </a:lnTo>
                <a:lnTo>
                  <a:pt x="1386" y="1187"/>
                </a:lnTo>
                <a:lnTo>
                  <a:pt x="1408" y="1196"/>
                </a:lnTo>
                <a:lnTo>
                  <a:pt x="1431" y="1205"/>
                </a:lnTo>
                <a:lnTo>
                  <a:pt x="1455" y="1213"/>
                </a:lnTo>
                <a:lnTo>
                  <a:pt x="1480" y="1221"/>
                </a:lnTo>
                <a:lnTo>
                  <a:pt x="1506" y="1228"/>
                </a:lnTo>
                <a:lnTo>
                  <a:pt x="1530" y="1236"/>
                </a:lnTo>
                <a:lnTo>
                  <a:pt x="1556" y="1243"/>
                </a:lnTo>
                <a:lnTo>
                  <a:pt x="1580" y="1249"/>
                </a:lnTo>
                <a:lnTo>
                  <a:pt x="1604" y="1253"/>
                </a:lnTo>
                <a:lnTo>
                  <a:pt x="1627" y="1257"/>
                </a:lnTo>
                <a:lnTo>
                  <a:pt x="1649" y="1260"/>
                </a:lnTo>
                <a:lnTo>
                  <a:pt x="1668" y="1263"/>
                </a:lnTo>
                <a:lnTo>
                  <a:pt x="1687" y="1263"/>
                </a:lnTo>
                <a:lnTo>
                  <a:pt x="1715" y="1263"/>
                </a:lnTo>
                <a:lnTo>
                  <a:pt x="1745" y="1263"/>
                </a:lnTo>
                <a:lnTo>
                  <a:pt x="1777" y="1263"/>
                </a:lnTo>
                <a:lnTo>
                  <a:pt x="1811" y="1261"/>
                </a:lnTo>
                <a:lnTo>
                  <a:pt x="1846" y="1261"/>
                </a:lnTo>
                <a:lnTo>
                  <a:pt x="1880" y="1259"/>
                </a:lnTo>
                <a:lnTo>
                  <a:pt x="1915" y="1258"/>
                </a:lnTo>
                <a:lnTo>
                  <a:pt x="1951" y="1256"/>
                </a:lnTo>
                <a:lnTo>
                  <a:pt x="1986" y="1256"/>
                </a:lnTo>
                <a:lnTo>
                  <a:pt x="2020" y="1254"/>
                </a:lnTo>
                <a:lnTo>
                  <a:pt x="2054" y="1253"/>
                </a:lnTo>
                <a:lnTo>
                  <a:pt x="2088" y="1251"/>
                </a:lnTo>
                <a:lnTo>
                  <a:pt x="2118" y="1251"/>
                </a:lnTo>
                <a:lnTo>
                  <a:pt x="2149" y="1250"/>
                </a:lnTo>
                <a:lnTo>
                  <a:pt x="2176" y="1250"/>
                </a:lnTo>
                <a:lnTo>
                  <a:pt x="2202" y="1249"/>
                </a:lnTo>
                <a:lnTo>
                  <a:pt x="2229" y="1250"/>
                </a:lnTo>
                <a:lnTo>
                  <a:pt x="2262" y="1250"/>
                </a:lnTo>
                <a:lnTo>
                  <a:pt x="2299" y="1250"/>
                </a:lnTo>
                <a:lnTo>
                  <a:pt x="2340" y="1250"/>
                </a:lnTo>
                <a:lnTo>
                  <a:pt x="2383" y="1252"/>
                </a:lnTo>
                <a:lnTo>
                  <a:pt x="2428" y="1252"/>
                </a:lnTo>
                <a:lnTo>
                  <a:pt x="2472" y="1253"/>
                </a:lnTo>
                <a:lnTo>
                  <a:pt x="2517" y="1253"/>
                </a:lnTo>
                <a:lnTo>
                  <a:pt x="2559" y="1254"/>
                </a:lnTo>
                <a:lnTo>
                  <a:pt x="2600" y="1254"/>
                </a:lnTo>
                <a:lnTo>
                  <a:pt x="2636" y="1256"/>
                </a:lnTo>
                <a:lnTo>
                  <a:pt x="2668" y="1256"/>
                </a:lnTo>
                <a:lnTo>
                  <a:pt x="2694" y="1256"/>
                </a:lnTo>
                <a:lnTo>
                  <a:pt x="2715" y="1256"/>
                </a:lnTo>
                <a:lnTo>
                  <a:pt x="2728" y="1256"/>
                </a:lnTo>
                <a:lnTo>
                  <a:pt x="2733" y="1256"/>
                </a:lnTo>
              </a:path>
            </a:pathLst>
          </a:custGeom>
          <a:noFill/>
          <a:ln w="31369" cap="flat" cmpd="sng">
            <a:solidFill>
              <a:srgbClr val="00FF00"/>
            </a:solidFill>
            <a:prstDash val="solid"/>
            <a:round/>
            <a:headEnd type="none" w="med" len="med"/>
            <a:tailEnd type="none" w="med" len="me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17" name="Freeform 5"/>
          <p:cNvSpPr>
            <a:spLocks/>
          </p:cNvSpPr>
          <p:nvPr/>
        </p:nvSpPr>
        <p:spPr bwMode="auto">
          <a:xfrm>
            <a:off x="4343400" y="2362200"/>
            <a:ext cx="3648075" cy="3065463"/>
          </a:xfrm>
          <a:custGeom>
            <a:avLst/>
            <a:gdLst>
              <a:gd name="T0" fmla="*/ 2147483647 w 2528"/>
              <a:gd name="T1" fmla="*/ 2147483647 h 2188"/>
              <a:gd name="T2" fmla="*/ 2147483647 w 2528"/>
              <a:gd name="T3" fmla="*/ 2147483647 h 2188"/>
              <a:gd name="T4" fmla="*/ 2147483647 w 2528"/>
              <a:gd name="T5" fmla="*/ 2147483647 h 2188"/>
              <a:gd name="T6" fmla="*/ 2147483647 w 2528"/>
              <a:gd name="T7" fmla="*/ 2147483647 h 2188"/>
              <a:gd name="T8" fmla="*/ 2147483647 w 2528"/>
              <a:gd name="T9" fmla="*/ 2147483647 h 2188"/>
              <a:gd name="T10" fmla="*/ 2147483647 w 2528"/>
              <a:gd name="T11" fmla="*/ 2147483647 h 2188"/>
              <a:gd name="T12" fmla="*/ 2147483647 w 2528"/>
              <a:gd name="T13" fmla="*/ 2147483647 h 2188"/>
              <a:gd name="T14" fmla="*/ 2147483647 w 2528"/>
              <a:gd name="T15" fmla="*/ 2147483647 h 2188"/>
              <a:gd name="T16" fmla="*/ 2147483647 w 2528"/>
              <a:gd name="T17" fmla="*/ 2147483647 h 2188"/>
              <a:gd name="T18" fmla="*/ 2147483647 w 2528"/>
              <a:gd name="T19" fmla="*/ 2147483647 h 2188"/>
              <a:gd name="T20" fmla="*/ 2147483647 w 2528"/>
              <a:gd name="T21" fmla="*/ 2147483647 h 2188"/>
              <a:gd name="T22" fmla="*/ 2147483647 w 2528"/>
              <a:gd name="T23" fmla="*/ 2147483647 h 2188"/>
              <a:gd name="T24" fmla="*/ 2147483647 w 2528"/>
              <a:gd name="T25" fmla="*/ 2147483647 h 2188"/>
              <a:gd name="T26" fmla="*/ 2147483647 w 2528"/>
              <a:gd name="T27" fmla="*/ 2147483647 h 2188"/>
              <a:gd name="T28" fmla="*/ 2147483647 w 2528"/>
              <a:gd name="T29" fmla="*/ 2147483647 h 2188"/>
              <a:gd name="T30" fmla="*/ 2147483647 w 2528"/>
              <a:gd name="T31" fmla="*/ 2147483647 h 2188"/>
              <a:gd name="T32" fmla="*/ 2147483647 w 2528"/>
              <a:gd name="T33" fmla="*/ 2147483647 h 2188"/>
              <a:gd name="T34" fmla="*/ 2147483647 w 2528"/>
              <a:gd name="T35" fmla="*/ 2147483647 h 2188"/>
              <a:gd name="T36" fmla="*/ 2147483647 w 2528"/>
              <a:gd name="T37" fmla="*/ 2147483647 h 2188"/>
              <a:gd name="T38" fmla="*/ 2147483647 w 2528"/>
              <a:gd name="T39" fmla="*/ 2147483647 h 2188"/>
              <a:gd name="T40" fmla="*/ 2147483647 w 2528"/>
              <a:gd name="T41" fmla="*/ 2147483647 h 2188"/>
              <a:gd name="T42" fmla="*/ 2147483647 w 2528"/>
              <a:gd name="T43" fmla="*/ 2147483647 h 2188"/>
              <a:gd name="T44" fmla="*/ 2147483647 w 2528"/>
              <a:gd name="T45" fmla="*/ 2147483647 h 2188"/>
              <a:gd name="T46" fmla="*/ 2147483647 w 2528"/>
              <a:gd name="T47" fmla="*/ 2147483647 h 2188"/>
              <a:gd name="T48" fmla="*/ 2147483647 w 2528"/>
              <a:gd name="T49" fmla="*/ 2147483647 h 2188"/>
              <a:gd name="T50" fmla="*/ 2147483647 w 2528"/>
              <a:gd name="T51" fmla="*/ 2147483647 h 2188"/>
              <a:gd name="T52" fmla="*/ 2147483647 w 2528"/>
              <a:gd name="T53" fmla="*/ 2147483647 h 2188"/>
              <a:gd name="T54" fmla="*/ 2147483647 w 2528"/>
              <a:gd name="T55" fmla="*/ 2147483647 h 2188"/>
              <a:gd name="T56" fmla="*/ 2147483647 w 2528"/>
              <a:gd name="T57" fmla="*/ 2147483647 h 2188"/>
              <a:gd name="T58" fmla="*/ 2147483647 w 2528"/>
              <a:gd name="T59" fmla="*/ 2147483647 h 2188"/>
              <a:gd name="T60" fmla="*/ 2147483647 w 2528"/>
              <a:gd name="T61" fmla="*/ 2147483647 h 2188"/>
              <a:gd name="T62" fmla="*/ 2147483647 w 2528"/>
              <a:gd name="T63" fmla="*/ 2147483647 h 2188"/>
              <a:gd name="T64" fmla="*/ 2147483647 w 2528"/>
              <a:gd name="T65" fmla="*/ 2147483647 h 2188"/>
              <a:gd name="T66" fmla="*/ 2147483647 w 2528"/>
              <a:gd name="T67" fmla="*/ 2147483647 h 2188"/>
              <a:gd name="T68" fmla="*/ 2147483647 w 2528"/>
              <a:gd name="T69" fmla="*/ 2147483647 h 2188"/>
              <a:gd name="T70" fmla="*/ 2147483647 w 2528"/>
              <a:gd name="T71" fmla="*/ 2147483647 h 2188"/>
              <a:gd name="T72" fmla="*/ 2147483647 w 2528"/>
              <a:gd name="T73" fmla="*/ 2147483647 h 2188"/>
              <a:gd name="T74" fmla="*/ 2147483647 w 2528"/>
              <a:gd name="T75" fmla="*/ 2147483647 h 2188"/>
              <a:gd name="T76" fmla="*/ 2147483647 w 2528"/>
              <a:gd name="T77" fmla="*/ 2147483647 h 2188"/>
              <a:gd name="T78" fmla="*/ 2147483647 w 2528"/>
              <a:gd name="T79" fmla="*/ 2147483647 h 2188"/>
              <a:gd name="T80" fmla="*/ 2147483647 w 2528"/>
              <a:gd name="T81" fmla="*/ 2147483647 h 2188"/>
              <a:gd name="T82" fmla="*/ 2147483647 w 2528"/>
              <a:gd name="T83" fmla="*/ 2147483647 h 2188"/>
              <a:gd name="T84" fmla="*/ 2147483647 w 2528"/>
              <a:gd name="T85" fmla="*/ 2147483647 h 2188"/>
              <a:gd name="T86" fmla="*/ 2147483647 w 2528"/>
              <a:gd name="T87" fmla="*/ 2147483647 h 2188"/>
              <a:gd name="T88" fmla="*/ 2147483647 w 2528"/>
              <a:gd name="T89" fmla="*/ 2147483647 h 2188"/>
              <a:gd name="T90" fmla="*/ 2147483647 w 2528"/>
              <a:gd name="T91" fmla="*/ 2147483647 h 2188"/>
              <a:gd name="T92" fmla="*/ 2147483647 w 2528"/>
              <a:gd name="T93" fmla="*/ 2147483647 h 2188"/>
              <a:gd name="T94" fmla="*/ 2147483647 w 2528"/>
              <a:gd name="T95" fmla="*/ 2147483647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28"/>
              <a:gd name="T145" fmla="*/ 0 h 2188"/>
              <a:gd name="T146" fmla="*/ 2528 w 2528"/>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28" h="2188">
                <a:moveTo>
                  <a:pt x="0" y="2187"/>
                </a:moveTo>
                <a:lnTo>
                  <a:pt x="0" y="2186"/>
                </a:lnTo>
                <a:lnTo>
                  <a:pt x="3" y="2184"/>
                </a:lnTo>
                <a:lnTo>
                  <a:pt x="7" y="2179"/>
                </a:lnTo>
                <a:lnTo>
                  <a:pt x="13" y="2172"/>
                </a:lnTo>
                <a:lnTo>
                  <a:pt x="19" y="2165"/>
                </a:lnTo>
                <a:lnTo>
                  <a:pt x="27" y="2155"/>
                </a:lnTo>
                <a:lnTo>
                  <a:pt x="36" y="2143"/>
                </a:lnTo>
                <a:lnTo>
                  <a:pt x="47" y="2129"/>
                </a:lnTo>
                <a:lnTo>
                  <a:pt x="57" y="2114"/>
                </a:lnTo>
                <a:lnTo>
                  <a:pt x="69" y="2097"/>
                </a:lnTo>
                <a:lnTo>
                  <a:pt x="81" y="2079"/>
                </a:lnTo>
                <a:lnTo>
                  <a:pt x="95" y="2058"/>
                </a:lnTo>
                <a:lnTo>
                  <a:pt x="108" y="2038"/>
                </a:lnTo>
                <a:lnTo>
                  <a:pt x="123" y="2014"/>
                </a:lnTo>
                <a:lnTo>
                  <a:pt x="137" y="1990"/>
                </a:lnTo>
                <a:lnTo>
                  <a:pt x="153" y="1963"/>
                </a:lnTo>
                <a:lnTo>
                  <a:pt x="165" y="1941"/>
                </a:lnTo>
                <a:lnTo>
                  <a:pt x="177" y="1918"/>
                </a:lnTo>
                <a:lnTo>
                  <a:pt x="189" y="1893"/>
                </a:lnTo>
                <a:lnTo>
                  <a:pt x="202" y="1867"/>
                </a:lnTo>
                <a:lnTo>
                  <a:pt x="214" y="1841"/>
                </a:lnTo>
                <a:lnTo>
                  <a:pt x="227" y="1813"/>
                </a:lnTo>
                <a:lnTo>
                  <a:pt x="239" y="1784"/>
                </a:lnTo>
                <a:lnTo>
                  <a:pt x="251" y="1753"/>
                </a:lnTo>
                <a:lnTo>
                  <a:pt x="264" y="1721"/>
                </a:lnTo>
                <a:lnTo>
                  <a:pt x="276" y="1687"/>
                </a:lnTo>
                <a:lnTo>
                  <a:pt x="288" y="1652"/>
                </a:lnTo>
                <a:lnTo>
                  <a:pt x="300" y="1614"/>
                </a:lnTo>
                <a:lnTo>
                  <a:pt x="313" y="1575"/>
                </a:lnTo>
                <a:lnTo>
                  <a:pt x="325" y="1534"/>
                </a:lnTo>
                <a:lnTo>
                  <a:pt x="337" y="1490"/>
                </a:lnTo>
                <a:lnTo>
                  <a:pt x="350" y="1444"/>
                </a:lnTo>
                <a:lnTo>
                  <a:pt x="353" y="1433"/>
                </a:lnTo>
                <a:lnTo>
                  <a:pt x="356" y="1419"/>
                </a:lnTo>
                <a:lnTo>
                  <a:pt x="360" y="1406"/>
                </a:lnTo>
                <a:lnTo>
                  <a:pt x="365" y="1390"/>
                </a:lnTo>
                <a:lnTo>
                  <a:pt x="370" y="1374"/>
                </a:lnTo>
                <a:lnTo>
                  <a:pt x="376" y="1358"/>
                </a:lnTo>
                <a:lnTo>
                  <a:pt x="381" y="1343"/>
                </a:lnTo>
                <a:lnTo>
                  <a:pt x="388" y="1327"/>
                </a:lnTo>
                <a:lnTo>
                  <a:pt x="393" y="1313"/>
                </a:lnTo>
                <a:lnTo>
                  <a:pt x="400" y="1298"/>
                </a:lnTo>
                <a:lnTo>
                  <a:pt x="406" y="1285"/>
                </a:lnTo>
                <a:lnTo>
                  <a:pt x="413" y="1274"/>
                </a:lnTo>
                <a:lnTo>
                  <a:pt x="418" y="1265"/>
                </a:lnTo>
                <a:lnTo>
                  <a:pt x="425" y="1257"/>
                </a:lnTo>
                <a:lnTo>
                  <a:pt x="431" y="1252"/>
                </a:lnTo>
                <a:lnTo>
                  <a:pt x="438" y="1249"/>
                </a:lnTo>
                <a:lnTo>
                  <a:pt x="458" y="1247"/>
                </a:lnTo>
                <a:lnTo>
                  <a:pt x="477" y="1250"/>
                </a:lnTo>
                <a:lnTo>
                  <a:pt x="494" y="1257"/>
                </a:lnTo>
                <a:lnTo>
                  <a:pt x="513" y="1267"/>
                </a:lnTo>
                <a:lnTo>
                  <a:pt x="530" y="1281"/>
                </a:lnTo>
                <a:lnTo>
                  <a:pt x="548" y="1298"/>
                </a:lnTo>
                <a:lnTo>
                  <a:pt x="566" y="1317"/>
                </a:lnTo>
                <a:lnTo>
                  <a:pt x="585" y="1336"/>
                </a:lnTo>
                <a:lnTo>
                  <a:pt x="604" y="1358"/>
                </a:lnTo>
                <a:lnTo>
                  <a:pt x="624" y="1381"/>
                </a:lnTo>
                <a:lnTo>
                  <a:pt x="646" y="1403"/>
                </a:lnTo>
                <a:lnTo>
                  <a:pt x="670" y="1425"/>
                </a:lnTo>
                <a:lnTo>
                  <a:pt x="695" y="1446"/>
                </a:lnTo>
                <a:lnTo>
                  <a:pt x="722" y="1465"/>
                </a:lnTo>
                <a:lnTo>
                  <a:pt x="752" y="1484"/>
                </a:lnTo>
                <a:lnTo>
                  <a:pt x="786" y="1498"/>
                </a:lnTo>
                <a:lnTo>
                  <a:pt x="803" y="1504"/>
                </a:lnTo>
                <a:lnTo>
                  <a:pt x="822" y="1508"/>
                </a:lnTo>
                <a:lnTo>
                  <a:pt x="842" y="1511"/>
                </a:lnTo>
                <a:lnTo>
                  <a:pt x="864" y="1511"/>
                </a:lnTo>
                <a:lnTo>
                  <a:pt x="886" y="1511"/>
                </a:lnTo>
                <a:lnTo>
                  <a:pt x="909" y="1508"/>
                </a:lnTo>
                <a:lnTo>
                  <a:pt x="932" y="1505"/>
                </a:lnTo>
                <a:lnTo>
                  <a:pt x="956" y="1500"/>
                </a:lnTo>
                <a:lnTo>
                  <a:pt x="979" y="1495"/>
                </a:lnTo>
                <a:lnTo>
                  <a:pt x="1002" y="1489"/>
                </a:lnTo>
                <a:lnTo>
                  <a:pt x="1024" y="1482"/>
                </a:lnTo>
                <a:lnTo>
                  <a:pt x="1047" y="1473"/>
                </a:lnTo>
                <a:lnTo>
                  <a:pt x="1066" y="1465"/>
                </a:lnTo>
                <a:lnTo>
                  <a:pt x="1087" y="1456"/>
                </a:lnTo>
                <a:lnTo>
                  <a:pt x="1105" y="1447"/>
                </a:lnTo>
                <a:lnTo>
                  <a:pt x="1122" y="1437"/>
                </a:lnTo>
                <a:lnTo>
                  <a:pt x="1145" y="1421"/>
                </a:lnTo>
                <a:lnTo>
                  <a:pt x="1170" y="1399"/>
                </a:lnTo>
                <a:lnTo>
                  <a:pt x="1193" y="1375"/>
                </a:lnTo>
                <a:lnTo>
                  <a:pt x="1218" y="1345"/>
                </a:lnTo>
                <a:lnTo>
                  <a:pt x="1240" y="1314"/>
                </a:lnTo>
                <a:lnTo>
                  <a:pt x="1262" y="1279"/>
                </a:lnTo>
                <a:lnTo>
                  <a:pt x="1283" y="1244"/>
                </a:lnTo>
                <a:lnTo>
                  <a:pt x="1305" y="1207"/>
                </a:lnTo>
                <a:lnTo>
                  <a:pt x="1325" y="1170"/>
                </a:lnTo>
                <a:lnTo>
                  <a:pt x="1344" y="1133"/>
                </a:lnTo>
                <a:lnTo>
                  <a:pt x="1362" y="1096"/>
                </a:lnTo>
                <a:lnTo>
                  <a:pt x="1381" y="1060"/>
                </a:lnTo>
                <a:lnTo>
                  <a:pt x="1397" y="1026"/>
                </a:lnTo>
                <a:lnTo>
                  <a:pt x="1413" y="994"/>
                </a:lnTo>
                <a:lnTo>
                  <a:pt x="1428" y="964"/>
                </a:lnTo>
                <a:lnTo>
                  <a:pt x="1442" y="937"/>
                </a:lnTo>
                <a:lnTo>
                  <a:pt x="1458" y="903"/>
                </a:lnTo>
                <a:lnTo>
                  <a:pt x="1475" y="864"/>
                </a:lnTo>
                <a:lnTo>
                  <a:pt x="1491" y="821"/>
                </a:lnTo>
                <a:lnTo>
                  <a:pt x="1508" y="773"/>
                </a:lnTo>
                <a:lnTo>
                  <a:pt x="1524" y="725"/>
                </a:lnTo>
                <a:lnTo>
                  <a:pt x="1542" y="674"/>
                </a:lnTo>
                <a:lnTo>
                  <a:pt x="1559" y="622"/>
                </a:lnTo>
                <a:lnTo>
                  <a:pt x="1577" y="569"/>
                </a:lnTo>
                <a:lnTo>
                  <a:pt x="1594" y="518"/>
                </a:lnTo>
                <a:lnTo>
                  <a:pt x="1613" y="467"/>
                </a:lnTo>
                <a:lnTo>
                  <a:pt x="1633" y="418"/>
                </a:lnTo>
                <a:lnTo>
                  <a:pt x="1654" y="371"/>
                </a:lnTo>
                <a:lnTo>
                  <a:pt x="1675" y="327"/>
                </a:lnTo>
                <a:lnTo>
                  <a:pt x="1698" y="288"/>
                </a:lnTo>
                <a:lnTo>
                  <a:pt x="1722" y="253"/>
                </a:lnTo>
                <a:lnTo>
                  <a:pt x="1748" y="223"/>
                </a:lnTo>
                <a:lnTo>
                  <a:pt x="1762" y="207"/>
                </a:lnTo>
                <a:lnTo>
                  <a:pt x="1777" y="192"/>
                </a:lnTo>
                <a:lnTo>
                  <a:pt x="1792" y="176"/>
                </a:lnTo>
                <a:lnTo>
                  <a:pt x="1807" y="160"/>
                </a:lnTo>
                <a:lnTo>
                  <a:pt x="1823" y="145"/>
                </a:lnTo>
                <a:lnTo>
                  <a:pt x="1841" y="129"/>
                </a:lnTo>
                <a:lnTo>
                  <a:pt x="1861" y="115"/>
                </a:lnTo>
                <a:lnTo>
                  <a:pt x="1883" y="99"/>
                </a:lnTo>
                <a:lnTo>
                  <a:pt x="1906" y="87"/>
                </a:lnTo>
                <a:lnTo>
                  <a:pt x="1934" y="73"/>
                </a:lnTo>
                <a:lnTo>
                  <a:pt x="1963" y="61"/>
                </a:lnTo>
                <a:lnTo>
                  <a:pt x="1998" y="49"/>
                </a:lnTo>
                <a:lnTo>
                  <a:pt x="2035" y="40"/>
                </a:lnTo>
                <a:lnTo>
                  <a:pt x="2078" y="30"/>
                </a:lnTo>
                <a:lnTo>
                  <a:pt x="2125" y="21"/>
                </a:lnTo>
                <a:lnTo>
                  <a:pt x="2178" y="13"/>
                </a:lnTo>
                <a:lnTo>
                  <a:pt x="2194" y="13"/>
                </a:lnTo>
                <a:lnTo>
                  <a:pt x="2216" y="11"/>
                </a:lnTo>
                <a:lnTo>
                  <a:pt x="2239" y="9"/>
                </a:lnTo>
                <a:lnTo>
                  <a:pt x="2266" y="8"/>
                </a:lnTo>
                <a:lnTo>
                  <a:pt x="2293" y="8"/>
                </a:lnTo>
                <a:lnTo>
                  <a:pt x="2323" y="6"/>
                </a:lnTo>
                <a:lnTo>
                  <a:pt x="2353" y="5"/>
                </a:lnTo>
                <a:lnTo>
                  <a:pt x="2382" y="3"/>
                </a:lnTo>
                <a:lnTo>
                  <a:pt x="2410" y="3"/>
                </a:lnTo>
                <a:lnTo>
                  <a:pt x="2437" y="3"/>
                </a:lnTo>
                <a:lnTo>
                  <a:pt x="2461" y="3"/>
                </a:lnTo>
                <a:lnTo>
                  <a:pt x="2483" y="1"/>
                </a:lnTo>
                <a:lnTo>
                  <a:pt x="2501" y="1"/>
                </a:lnTo>
                <a:lnTo>
                  <a:pt x="2514" y="1"/>
                </a:lnTo>
                <a:lnTo>
                  <a:pt x="2523" y="1"/>
                </a:lnTo>
                <a:lnTo>
                  <a:pt x="2527" y="0"/>
                </a:lnTo>
              </a:path>
            </a:pathLst>
          </a:custGeom>
          <a:noFill/>
          <a:ln w="31369" cap="flat" cmpd="sng">
            <a:solidFill>
              <a:srgbClr val="FFCC00"/>
            </a:solidFill>
            <a:prstDash val="solid"/>
            <a:round/>
            <a:headEnd type="none" w="med" len="med"/>
            <a:tailEnd type="none" w="med" len="me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18" name="Line 6"/>
          <p:cNvSpPr>
            <a:spLocks noChangeShapeType="1"/>
          </p:cNvSpPr>
          <p:nvPr/>
        </p:nvSpPr>
        <p:spPr bwMode="auto">
          <a:xfrm>
            <a:off x="1763713" y="5445125"/>
            <a:ext cx="6053137" cy="0"/>
          </a:xfrm>
          <a:prstGeom prst="line">
            <a:avLst/>
          </a:prstGeom>
          <a:noFill/>
          <a:ln w="18923">
            <a:solidFill>
              <a:schemeClr val="bg1"/>
            </a:solidFill>
            <a:round/>
            <a:headEnd/>
            <a:tailEn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19" name="Line 7"/>
          <p:cNvSpPr>
            <a:spLocks noChangeShapeType="1"/>
          </p:cNvSpPr>
          <p:nvPr/>
        </p:nvSpPr>
        <p:spPr bwMode="auto">
          <a:xfrm flipV="1">
            <a:off x="3657600" y="5372100"/>
            <a:ext cx="0" cy="66675"/>
          </a:xfrm>
          <a:prstGeom prst="line">
            <a:avLst/>
          </a:prstGeom>
          <a:noFill/>
          <a:ln w="18923">
            <a:solidFill>
              <a:schemeClr val="bg1"/>
            </a:solidFill>
            <a:round/>
            <a:headEnd/>
            <a:tailEn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20" name="Line 8"/>
          <p:cNvSpPr>
            <a:spLocks noChangeShapeType="1"/>
          </p:cNvSpPr>
          <p:nvPr/>
        </p:nvSpPr>
        <p:spPr bwMode="auto">
          <a:xfrm flipV="1">
            <a:off x="4427538" y="5372100"/>
            <a:ext cx="0" cy="66675"/>
          </a:xfrm>
          <a:prstGeom prst="line">
            <a:avLst/>
          </a:prstGeom>
          <a:noFill/>
          <a:ln w="18923">
            <a:solidFill>
              <a:schemeClr val="bg1"/>
            </a:solidFill>
            <a:round/>
            <a:headEnd/>
            <a:tailEn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21" name="Line 9"/>
          <p:cNvSpPr>
            <a:spLocks noChangeShapeType="1"/>
          </p:cNvSpPr>
          <p:nvPr/>
        </p:nvSpPr>
        <p:spPr bwMode="auto">
          <a:xfrm flipV="1">
            <a:off x="5183188" y="5372100"/>
            <a:ext cx="0" cy="66675"/>
          </a:xfrm>
          <a:prstGeom prst="line">
            <a:avLst/>
          </a:prstGeom>
          <a:noFill/>
          <a:ln w="18923">
            <a:solidFill>
              <a:schemeClr val="bg1"/>
            </a:solidFill>
            <a:round/>
            <a:headEnd/>
            <a:tailEn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22" name="Line 10"/>
          <p:cNvSpPr>
            <a:spLocks noChangeShapeType="1"/>
          </p:cNvSpPr>
          <p:nvPr/>
        </p:nvSpPr>
        <p:spPr bwMode="auto">
          <a:xfrm flipV="1">
            <a:off x="5953125" y="5372100"/>
            <a:ext cx="0" cy="66675"/>
          </a:xfrm>
          <a:prstGeom prst="line">
            <a:avLst/>
          </a:prstGeom>
          <a:noFill/>
          <a:ln w="18923">
            <a:solidFill>
              <a:schemeClr val="bg1"/>
            </a:solidFill>
            <a:round/>
            <a:headEnd/>
            <a:tailEn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23" name="Line 11"/>
          <p:cNvSpPr>
            <a:spLocks noChangeShapeType="1"/>
          </p:cNvSpPr>
          <p:nvPr/>
        </p:nvSpPr>
        <p:spPr bwMode="auto">
          <a:xfrm flipV="1">
            <a:off x="6721475" y="5372100"/>
            <a:ext cx="0" cy="66675"/>
          </a:xfrm>
          <a:prstGeom prst="line">
            <a:avLst/>
          </a:prstGeom>
          <a:noFill/>
          <a:ln w="18923">
            <a:solidFill>
              <a:schemeClr val="bg1"/>
            </a:solidFill>
            <a:round/>
            <a:headEnd/>
            <a:tailEn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24" name="Line 12"/>
          <p:cNvSpPr>
            <a:spLocks noChangeShapeType="1"/>
          </p:cNvSpPr>
          <p:nvPr/>
        </p:nvSpPr>
        <p:spPr bwMode="auto">
          <a:xfrm flipV="1">
            <a:off x="7489825" y="5372100"/>
            <a:ext cx="0" cy="66675"/>
          </a:xfrm>
          <a:prstGeom prst="line">
            <a:avLst/>
          </a:prstGeom>
          <a:noFill/>
          <a:ln w="18923">
            <a:solidFill>
              <a:schemeClr val="bg1"/>
            </a:solidFill>
            <a:round/>
            <a:headEnd/>
            <a:tailEn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25" name="Line 13"/>
          <p:cNvSpPr>
            <a:spLocks noChangeShapeType="1"/>
          </p:cNvSpPr>
          <p:nvPr/>
        </p:nvSpPr>
        <p:spPr bwMode="auto">
          <a:xfrm>
            <a:off x="2897188" y="4775200"/>
            <a:ext cx="0" cy="633413"/>
          </a:xfrm>
          <a:prstGeom prst="line">
            <a:avLst/>
          </a:prstGeom>
          <a:noFill/>
          <a:ln w="18923">
            <a:solidFill>
              <a:srgbClr val="FFFF00"/>
            </a:solidFill>
            <a:round/>
            <a:headEnd/>
            <a:tailEnd type="triangle" w="med" len="me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26" name="Line 14"/>
          <p:cNvSpPr>
            <a:spLocks noChangeShapeType="1"/>
          </p:cNvSpPr>
          <p:nvPr/>
        </p:nvSpPr>
        <p:spPr bwMode="auto">
          <a:xfrm>
            <a:off x="2178050" y="5011738"/>
            <a:ext cx="0" cy="404812"/>
          </a:xfrm>
          <a:prstGeom prst="line">
            <a:avLst/>
          </a:prstGeom>
          <a:noFill/>
          <a:ln w="18923">
            <a:solidFill>
              <a:srgbClr val="FFFF00"/>
            </a:solidFill>
            <a:round/>
            <a:headEnd/>
            <a:tailEnd type="triangle" w="med" len="med"/>
          </a:ln>
        </p:spPr>
        <p:txBody>
          <a:bodyPr/>
          <a:lstStyle/>
          <a:p>
            <a:pPr fontAlgn="base">
              <a:spcBef>
                <a:spcPct val="0"/>
              </a:spcBef>
              <a:spcAft>
                <a:spcPct val="0"/>
              </a:spcAft>
            </a:pPr>
            <a:endParaRPr lang="it-IT" sz="2400" smtClean="0">
              <a:solidFill>
                <a:prstClr val="black"/>
              </a:solidFill>
              <a:latin typeface="Eras Demi ITC" pitchFamily="34" charset="0"/>
              <a:cs typeface="Arial" pitchFamily="34" charset="0"/>
            </a:endParaRPr>
          </a:p>
        </p:txBody>
      </p:sp>
      <p:sp>
        <p:nvSpPr>
          <p:cNvPr id="422927" name="Text Box 15"/>
          <p:cNvSpPr txBox="1">
            <a:spLocks noChangeArrowheads="1"/>
          </p:cNvSpPr>
          <p:nvPr/>
        </p:nvSpPr>
        <p:spPr bwMode="auto">
          <a:xfrm>
            <a:off x="1693863" y="4654550"/>
            <a:ext cx="1154112" cy="236538"/>
          </a:xfrm>
          <a:prstGeom prst="rect">
            <a:avLst/>
          </a:prstGeom>
          <a:noFill/>
          <a:ln w="9525">
            <a:noFill/>
            <a:miter lim="800000"/>
            <a:headEnd/>
            <a:tailEnd/>
          </a:ln>
        </p:spPr>
        <p:txBody>
          <a:bodyPr lIns="0" tIns="0" rIns="0" bIns="0"/>
          <a:lstStyle/>
          <a:p>
            <a:pPr marL="349250" indent="-349250" algn="ctr" defTabSz="382588" fontAlgn="base">
              <a:spcBef>
                <a:spcPct val="0"/>
              </a:spcBef>
              <a:spcAft>
                <a:spcPct val="0"/>
              </a:spcAft>
              <a:buClr>
                <a:srgbClr val="000000"/>
              </a:buClr>
              <a:buSzPct val="90000"/>
              <a:buFont typeface="Monotype Sorts"/>
              <a:buNone/>
            </a:pPr>
            <a:r>
              <a:rPr lang="en-GB" sz="1500" smtClean="0">
                <a:solidFill>
                  <a:srgbClr val="FFFFFF"/>
                </a:solidFill>
                <a:latin typeface="Futura MdCn BT"/>
                <a:cs typeface="Arial" pitchFamily="34" charset="0"/>
              </a:rPr>
              <a:t>Esposizione</a:t>
            </a:r>
            <a:endParaRPr lang="en-GB" sz="2200" smtClean="0">
              <a:solidFill>
                <a:srgbClr val="FFFFFF"/>
              </a:solidFill>
              <a:latin typeface="Times New Roman" pitchFamily="18" charset="0"/>
              <a:cs typeface="Arial" pitchFamily="34" charset="0"/>
            </a:endParaRPr>
          </a:p>
        </p:txBody>
      </p:sp>
      <p:sp>
        <p:nvSpPr>
          <p:cNvPr id="422928" name="Text Box 16"/>
          <p:cNvSpPr txBox="1">
            <a:spLocks noChangeArrowheads="1"/>
          </p:cNvSpPr>
          <p:nvPr/>
        </p:nvSpPr>
        <p:spPr bwMode="auto">
          <a:xfrm>
            <a:off x="2411413" y="4221163"/>
            <a:ext cx="1471612" cy="581025"/>
          </a:xfrm>
          <a:prstGeom prst="rect">
            <a:avLst/>
          </a:prstGeom>
          <a:noFill/>
          <a:ln w="9525">
            <a:noFill/>
            <a:miter lim="800000"/>
            <a:headEnd/>
            <a:tailEnd/>
          </a:ln>
        </p:spPr>
        <p:txBody>
          <a:bodyPr lIns="0" tIns="0" rIns="0" bIns="0"/>
          <a:lstStyle/>
          <a:p>
            <a:pPr marL="349250" indent="-349250" algn="ctr" defTabSz="382588" fontAlgn="base">
              <a:spcBef>
                <a:spcPct val="0"/>
              </a:spcBef>
              <a:spcAft>
                <a:spcPct val="0"/>
              </a:spcAft>
              <a:buClr>
                <a:srgbClr val="000000"/>
              </a:buClr>
              <a:buSzPct val="90000"/>
              <a:buFont typeface="Monotype Sorts"/>
              <a:buNone/>
            </a:pPr>
            <a:r>
              <a:rPr lang="en-GB" sz="1500" smtClean="0">
                <a:solidFill>
                  <a:srgbClr val="FFFFFF"/>
                </a:solidFill>
                <a:latin typeface="Futura MdCn BT"/>
                <a:cs typeface="Arial" pitchFamily="34" charset="0"/>
              </a:rPr>
              <a:t>Viremia</a:t>
            </a:r>
            <a:r>
              <a:rPr lang="it-IT" sz="1500" smtClean="0">
                <a:solidFill>
                  <a:srgbClr val="FFFFFF"/>
                </a:solidFill>
                <a:latin typeface="Futura MdCn BT"/>
                <a:cs typeface="Arial" pitchFamily="34" charset="0"/>
              </a:rPr>
              <a:t> </a:t>
            </a:r>
            <a:r>
              <a:rPr lang="en-GB" sz="1500" smtClean="0">
                <a:solidFill>
                  <a:srgbClr val="FFFFFF"/>
                </a:solidFill>
                <a:latin typeface="Futura MdCn BT"/>
                <a:cs typeface="Arial" pitchFamily="34" charset="0"/>
              </a:rPr>
              <a:t>(infettante)</a:t>
            </a:r>
            <a:endParaRPr lang="en-GB" sz="2200" smtClean="0">
              <a:solidFill>
                <a:srgbClr val="FFFFFF"/>
              </a:solidFill>
              <a:latin typeface="Times New Roman" pitchFamily="18" charset="0"/>
              <a:cs typeface="Arial" pitchFamily="34" charset="0"/>
            </a:endParaRPr>
          </a:p>
        </p:txBody>
      </p:sp>
      <p:sp>
        <p:nvSpPr>
          <p:cNvPr id="422929" name="Text Box 17"/>
          <p:cNvSpPr txBox="1">
            <a:spLocks noChangeArrowheads="1"/>
          </p:cNvSpPr>
          <p:nvPr/>
        </p:nvSpPr>
        <p:spPr bwMode="auto">
          <a:xfrm>
            <a:off x="1908175" y="5516563"/>
            <a:ext cx="438150" cy="331787"/>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0</a:t>
            </a:r>
            <a:endParaRPr lang="en-GB" sz="2200" smtClean="0">
              <a:solidFill>
                <a:srgbClr val="FFCC00"/>
              </a:solidFill>
              <a:latin typeface="Times New Roman" pitchFamily="18" charset="0"/>
              <a:cs typeface="Arial" pitchFamily="34" charset="0"/>
            </a:endParaRPr>
          </a:p>
        </p:txBody>
      </p:sp>
      <p:sp>
        <p:nvSpPr>
          <p:cNvPr id="422930" name="Text Box 18"/>
          <p:cNvSpPr txBox="1">
            <a:spLocks noChangeArrowheads="1"/>
          </p:cNvSpPr>
          <p:nvPr/>
        </p:nvSpPr>
        <p:spPr bwMode="auto">
          <a:xfrm>
            <a:off x="2667000" y="5486400"/>
            <a:ext cx="436563" cy="331788"/>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10</a:t>
            </a:r>
            <a:endParaRPr lang="en-GB" sz="2200" smtClean="0">
              <a:solidFill>
                <a:srgbClr val="FFCC00"/>
              </a:solidFill>
              <a:latin typeface="Times New Roman" pitchFamily="18" charset="0"/>
              <a:cs typeface="Arial" pitchFamily="34" charset="0"/>
            </a:endParaRPr>
          </a:p>
        </p:txBody>
      </p:sp>
      <p:sp>
        <p:nvSpPr>
          <p:cNvPr id="422931" name="Text Box 19"/>
          <p:cNvSpPr txBox="1">
            <a:spLocks noChangeArrowheads="1"/>
          </p:cNvSpPr>
          <p:nvPr/>
        </p:nvSpPr>
        <p:spPr bwMode="auto">
          <a:xfrm>
            <a:off x="3436938" y="5484813"/>
            <a:ext cx="439737" cy="331787"/>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20</a:t>
            </a:r>
            <a:endParaRPr lang="en-GB" sz="1500" smtClean="0">
              <a:solidFill>
                <a:srgbClr val="FFCC00"/>
              </a:solidFill>
              <a:latin typeface="Times New Roman" pitchFamily="18" charset="0"/>
              <a:cs typeface="Arial" pitchFamily="34" charset="0"/>
            </a:endParaRPr>
          </a:p>
        </p:txBody>
      </p:sp>
      <p:sp>
        <p:nvSpPr>
          <p:cNvPr id="422932" name="Text Box 20"/>
          <p:cNvSpPr txBox="1">
            <a:spLocks noChangeArrowheads="1"/>
          </p:cNvSpPr>
          <p:nvPr/>
        </p:nvSpPr>
        <p:spPr bwMode="auto">
          <a:xfrm>
            <a:off x="4230688" y="5484813"/>
            <a:ext cx="438150" cy="331787"/>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30</a:t>
            </a:r>
            <a:endParaRPr lang="en-GB" sz="2200" smtClean="0">
              <a:solidFill>
                <a:srgbClr val="FFCC00"/>
              </a:solidFill>
              <a:latin typeface="Times New Roman" pitchFamily="18" charset="0"/>
              <a:cs typeface="Arial" pitchFamily="34" charset="0"/>
            </a:endParaRPr>
          </a:p>
        </p:txBody>
      </p:sp>
      <p:sp>
        <p:nvSpPr>
          <p:cNvPr id="422933" name="Text Box 21"/>
          <p:cNvSpPr txBox="1">
            <a:spLocks noChangeArrowheads="1"/>
          </p:cNvSpPr>
          <p:nvPr/>
        </p:nvSpPr>
        <p:spPr bwMode="auto">
          <a:xfrm>
            <a:off x="4967288" y="5484813"/>
            <a:ext cx="438150" cy="331787"/>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40</a:t>
            </a:r>
            <a:endParaRPr lang="en-GB" sz="2200" smtClean="0">
              <a:solidFill>
                <a:srgbClr val="FFCC00"/>
              </a:solidFill>
              <a:latin typeface="Times New Roman" pitchFamily="18" charset="0"/>
              <a:cs typeface="Arial" pitchFamily="34" charset="0"/>
            </a:endParaRPr>
          </a:p>
        </p:txBody>
      </p:sp>
      <p:sp>
        <p:nvSpPr>
          <p:cNvPr id="422934" name="Text Box 22"/>
          <p:cNvSpPr txBox="1">
            <a:spLocks noChangeArrowheads="1"/>
          </p:cNvSpPr>
          <p:nvPr/>
        </p:nvSpPr>
        <p:spPr bwMode="auto">
          <a:xfrm>
            <a:off x="5770563" y="5484813"/>
            <a:ext cx="439737" cy="331787"/>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50</a:t>
            </a:r>
            <a:endParaRPr lang="en-GB" sz="2200" smtClean="0">
              <a:solidFill>
                <a:srgbClr val="FFCC00"/>
              </a:solidFill>
              <a:latin typeface="Times New Roman" pitchFamily="18" charset="0"/>
              <a:cs typeface="Arial" pitchFamily="34" charset="0"/>
            </a:endParaRPr>
          </a:p>
        </p:txBody>
      </p:sp>
      <p:sp>
        <p:nvSpPr>
          <p:cNvPr id="422935" name="Text Box 23"/>
          <p:cNvSpPr txBox="1">
            <a:spLocks noChangeArrowheads="1"/>
          </p:cNvSpPr>
          <p:nvPr/>
        </p:nvSpPr>
        <p:spPr bwMode="auto">
          <a:xfrm>
            <a:off x="6508750" y="5484813"/>
            <a:ext cx="436563" cy="331787"/>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60</a:t>
            </a:r>
            <a:endParaRPr lang="en-GB" sz="2200" smtClean="0">
              <a:solidFill>
                <a:srgbClr val="FFCC00"/>
              </a:solidFill>
              <a:latin typeface="Times New Roman" pitchFamily="18" charset="0"/>
              <a:cs typeface="Arial" pitchFamily="34" charset="0"/>
            </a:endParaRPr>
          </a:p>
        </p:txBody>
      </p:sp>
      <p:sp>
        <p:nvSpPr>
          <p:cNvPr id="422936" name="Text Box 24"/>
          <p:cNvSpPr txBox="1">
            <a:spLocks noChangeArrowheads="1"/>
          </p:cNvSpPr>
          <p:nvPr/>
        </p:nvSpPr>
        <p:spPr bwMode="auto">
          <a:xfrm>
            <a:off x="7289800" y="5484813"/>
            <a:ext cx="438150" cy="331787"/>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70</a:t>
            </a:r>
            <a:endParaRPr lang="en-GB" sz="2200" smtClean="0">
              <a:solidFill>
                <a:srgbClr val="FFCC00"/>
              </a:solidFill>
              <a:latin typeface="Times New Roman" pitchFamily="18" charset="0"/>
              <a:cs typeface="Arial" pitchFamily="34" charset="0"/>
            </a:endParaRPr>
          </a:p>
        </p:txBody>
      </p:sp>
      <p:sp>
        <p:nvSpPr>
          <p:cNvPr id="422937" name="Text Box 25"/>
          <p:cNvSpPr txBox="1">
            <a:spLocks noChangeArrowheads="1"/>
          </p:cNvSpPr>
          <p:nvPr/>
        </p:nvSpPr>
        <p:spPr bwMode="auto">
          <a:xfrm>
            <a:off x="8026400" y="5484813"/>
            <a:ext cx="439738" cy="331787"/>
          </a:xfrm>
          <a:prstGeom prst="rect">
            <a:avLst/>
          </a:prstGeom>
          <a:noFill/>
          <a:ln w="9525">
            <a:noFill/>
            <a:miter lim="800000"/>
            <a:headEnd/>
            <a:tailEnd/>
          </a:ln>
        </p:spPr>
        <p:txBody>
          <a:bodyPr lIns="0" tIns="0" rIns="0" bIns="0"/>
          <a:lstStyle/>
          <a:p>
            <a:pPr marL="395288" indent="-395288" algn="ctr" defTabSz="382588" fontAlgn="base">
              <a:spcBef>
                <a:spcPct val="0"/>
              </a:spcBef>
              <a:spcAft>
                <a:spcPct val="0"/>
              </a:spcAft>
              <a:buClr>
                <a:srgbClr val="000000"/>
              </a:buClr>
              <a:buSzPct val="90000"/>
              <a:buFont typeface="Monotype Sorts"/>
              <a:buNone/>
            </a:pPr>
            <a:r>
              <a:rPr lang="en-GB" sz="1500" smtClean="0">
                <a:solidFill>
                  <a:srgbClr val="FFCC00"/>
                </a:solidFill>
                <a:latin typeface="Futura MdCn BT"/>
                <a:cs typeface="Arial" pitchFamily="34" charset="0"/>
              </a:rPr>
              <a:t>80</a:t>
            </a:r>
            <a:endParaRPr lang="en-GB" sz="1500" smtClean="0">
              <a:solidFill>
                <a:srgbClr val="FFCC00"/>
              </a:solidFill>
              <a:latin typeface="Times New Roman" pitchFamily="18" charset="0"/>
              <a:cs typeface="Arial" pitchFamily="34" charset="0"/>
            </a:endParaRPr>
          </a:p>
        </p:txBody>
      </p:sp>
      <p:sp>
        <p:nvSpPr>
          <p:cNvPr id="422938" name="Text Box 26"/>
          <p:cNvSpPr txBox="1">
            <a:spLocks noChangeArrowheads="1"/>
          </p:cNvSpPr>
          <p:nvPr/>
        </p:nvSpPr>
        <p:spPr bwMode="auto">
          <a:xfrm>
            <a:off x="7278688" y="4875213"/>
            <a:ext cx="1069975" cy="476250"/>
          </a:xfrm>
          <a:prstGeom prst="rect">
            <a:avLst/>
          </a:prstGeom>
          <a:noFill/>
          <a:ln w="9525">
            <a:noFill/>
            <a:miter lim="800000"/>
            <a:headEnd/>
            <a:tailEnd/>
          </a:ln>
        </p:spPr>
        <p:txBody>
          <a:bodyPr lIns="0" tIns="0" rIns="0" bIns="0"/>
          <a:lstStyle/>
          <a:p>
            <a:pPr marL="349250" indent="-349250" algn="ctr" defTabSz="382588" fontAlgn="base">
              <a:spcBef>
                <a:spcPct val="0"/>
              </a:spcBef>
              <a:spcAft>
                <a:spcPct val="0"/>
              </a:spcAft>
              <a:buClr>
                <a:srgbClr val="000000"/>
              </a:buClr>
              <a:buSzPct val="90000"/>
              <a:buFont typeface="Monotype Sorts"/>
              <a:buNone/>
            </a:pPr>
            <a:r>
              <a:rPr lang="en-GB" sz="1500" smtClean="0">
                <a:solidFill>
                  <a:srgbClr val="FFFFFF"/>
                </a:solidFill>
                <a:latin typeface="Futura MdCn BT"/>
                <a:cs typeface="Arial" pitchFamily="34" charset="0"/>
              </a:rPr>
              <a:t>HIVAg  (p24)</a:t>
            </a:r>
            <a:endParaRPr lang="en-GB" sz="2200" smtClean="0">
              <a:solidFill>
                <a:srgbClr val="FFFFFF"/>
              </a:solidFill>
              <a:latin typeface="Times New Roman" pitchFamily="18" charset="0"/>
              <a:cs typeface="Arial" pitchFamily="34" charset="0"/>
            </a:endParaRPr>
          </a:p>
        </p:txBody>
      </p:sp>
      <p:sp>
        <p:nvSpPr>
          <p:cNvPr id="422939" name="Text Box 27"/>
          <p:cNvSpPr txBox="1">
            <a:spLocks noChangeArrowheads="1"/>
          </p:cNvSpPr>
          <p:nvPr/>
        </p:nvSpPr>
        <p:spPr bwMode="auto">
          <a:xfrm>
            <a:off x="6924675" y="4076700"/>
            <a:ext cx="1655763" cy="860425"/>
          </a:xfrm>
          <a:prstGeom prst="rect">
            <a:avLst/>
          </a:prstGeom>
          <a:noFill/>
          <a:ln w="9525">
            <a:noFill/>
            <a:miter lim="800000"/>
            <a:headEnd/>
            <a:tailEnd/>
          </a:ln>
        </p:spPr>
        <p:txBody>
          <a:bodyPr lIns="0" tIns="0" rIns="0" bIns="0"/>
          <a:lstStyle/>
          <a:p>
            <a:pPr marL="349250" indent="-349250" algn="ctr" defTabSz="382588" fontAlgn="base">
              <a:spcBef>
                <a:spcPct val="0"/>
              </a:spcBef>
              <a:spcAft>
                <a:spcPct val="0"/>
              </a:spcAft>
              <a:buClr>
                <a:srgbClr val="000000"/>
              </a:buClr>
              <a:buSzPct val="90000"/>
              <a:buFont typeface="Monotype Sorts"/>
              <a:buNone/>
            </a:pPr>
            <a:endParaRPr lang="en-GB" sz="2200" smtClean="0">
              <a:solidFill>
                <a:srgbClr val="FFFFFF"/>
              </a:solidFill>
              <a:latin typeface="Times New Roman" pitchFamily="18" charset="0"/>
              <a:cs typeface="Arial" pitchFamily="34" charset="0"/>
            </a:endParaRPr>
          </a:p>
        </p:txBody>
      </p:sp>
      <p:sp>
        <p:nvSpPr>
          <p:cNvPr id="422940" name="Text Box 28"/>
          <p:cNvSpPr txBox="1">
            <a:spLocks noChangeArrowheads="1"/>
          </p:cNvSpPr>
          <p:nvPr/>
        </p:nvSpPr>
        <p:spPr bwMode="auto">
          <a:xfrm>
            <a:off x="7243763" y="2452688"/>
            <a:ext cx="1068387" cy="474662"/>
          </a:xfrm>
          <a:prstGeom prst="rect">
            <a:avLst/>
          </a:prstGeom>
          <a:noFill/>
          <a:ln w="9525">
            <a:noFill/>
            <a:miter lim="800000"/>
            <a:headEnd/>
            <a:tailEnd/>
          </a:ln>
        </p:spPr>
        <p:txBody>
          <a:bodyPr lIns="0" tIns="0" rIns="0" bIns="0"/>
          <a:lstStyle/>
          <a:p>
            <a:pPr marL="349250" indent="-349250" algn="ctr" defTabSz="382588" fontAlgn="base">
              <a:spcBef>
                <a:spcPct val="0"/>
              </a:spcBef>
              <a:spcAft>
                <a:spcPct val="0"/>
              </a:spcAft>
              <a:buClr>
                <a:srgbClr val="000000"/>
              </a:buClr>
              <a:buSzPct val="90000"/>
              <a:buFont typeface="Monotype Sorts"/>
              <a:buNone/>
            </a:pPr>
            <a:r>
              <a:rPr lang="en-GB" sz="1500" smtClean="0">
                <a:solidFill>
                  <a:srgbClr val="000066"/>
                </a:solidFill>
                <a:latin typeface="Futura MdCn BT"/>
                <a:cs typeface="Arial" pitchFamily="34" charset="0"/>
              </a:rPr>
              <a:t>anti-HIV</a:t>
            </a:r>
            <a:endParaRPr lang="en-GB" sz="2200" smtClean="0">
              <a:solidFill>
                <a:srgbClr val="000066"/>
              </a:solidFill>
              <a:latin typeface="Times New Roman" pitchFamily="18" charset="0"/>
              <a:cs typeface="Arial" pitchFamily="34" charset="0"/>
            </a:endParaRPr>
          </a:p>
        </p:txBody>
      </p:sp>
      <p:sp>
        <p:nvSpPr>
          <p:cNvPr id="422941" name="Text Box 29"/>
          <p:cNvSpPr txBox="1">
            <a:spLocks noChangeArrowheads="1"/>
          </p:cNvSpPr>
          <p:nvPr/>
        </p:nvSpPr>
        <p:spPr bwMode="auto">
          <a:xfrm>
            <a:off x="4648200" y="2209800"/>
            <a:ext cx="1739900" cy="860425"/>
          </a:xfrm>
          <a:prstGeom prst="rect">
            <a:avLst/>
          </a:prstGeom>
          <a:noFill/>
          <a:ln w="9525">
            <a:noFill/>
            <a:miter lim="800000"/>
            <a:headEnd/>
            <a:tailEnd/>
          </a:ln>
        </p:spPr>
        <p:txBody>
          <a:bodyPr lIns="0" tIns="0" rIns="0" bIns="0"/>
          <a:lstStyle/>
          <a:p>
            <a:pPr marL="349250" indent="-349250" algn="ctr" defTabSz="382588" fontAlgn="base">
              <a:spcBef>
                <a:spcPct val="0"/>
              </a:spcBef>
              <a:spcAft>
                <a:spcPct val="0"/>
              </a:spcAft>
              <a:buClr>
                <a:srgbClr val="000000"/>
              </a:buClr>
              <a:buSzPct val="90000"/>
              <a:buFont typeface="Monotype Sorts"/>
              <a:buNone/>
            </a:pPr>
            <a:r>
              <a:rPr lang="en-GB" sz="1500" smtClean="0">
                <a:solidFill>
                  <a:srgbClr val="FFFFFF"/>
                </a:solidFill>
                <a:latin typeface="Futura MdCn BT"/>
                <a:cs typeface="Arial" pitchFamily="34" charset="0"/>
              </a:rPr>
              <a:t>HIV-RNA (RT-PCR)</a:t>
            </a:r>
            <a:br>
              <a:rPr lang="en-GB" sz="1500" smtClean="0">
                <a:solidFill>
                  <a:srgbClr val="FFFFFF"/>
                </a:solidFill>
                <a:latin typeface="Futura MdCn BT"/>
                <a:cs typeface="Arial" pitchFamily="34" charset="0"/>
              </a:rPr>
            </a:br>
            <a:r>
              <a:rPr lang="en-GB" sz="1500" smtClean="0">
                <a:solidFill>
                  <a:srgbClr val="FFFFFF"/>
                </a:solidFill>
                <a:latin typeface="Futura MdCn BT"/>
                <a:cs typeface="Arial" pitchFamily="34" charset="0"/>
              </a:rPr>
              <a:t>nel plasma</a:t>
            </a:r>
            <a:endParaRPr lang="en-GB" sz="2200" smtClean="0">
              <a:solidFill>
                <a:srgbClr val="FFFFFF"/>
              </a:solidFill>
              <a:latin typeface="Times New Roman" pitchFamily="18" charset="0"/>
              <a:cs typeface="Arial" pitchFamily="34" charset="0"/>
            </a:endParaRPr>
          </a:p>
        </p:txBody>
      </p:sp>
      <p:sp>
        <p:nvSpPr>
          <p:cNvPr id="422942" name="Rectangle 30"/>
          <p:cNvSpPr>
            <a:spLocks noChangeArrowheads="1"/>
          </p:cNvSpPr>
          <p:nvPr/>
        </p:nvSpPr>
        <p:spPr bwMode="auto">
          <a:xfrm>
            <a:off x="0" y="260350"/>
            <a:ext cx="9144000" cy="671513"/>
          </a:xfrm>
          <a:prstGeom prst="rect">
            <a:avLst/>
          </a:prstGeom>
          <a:noFill/>
          <a:ln w="38100">
            <a:noFill/>
            <a:miter lim="800000"/>
            <a:headEnd/>
            <a:tailEnd/>
          </a:ln>
        </p:spPr>
        <p:txBody>
          <a:bodyPr>
            <a:spAutoFit/>
          </a:bodyPr>
          <a:lstStyle/>
          <a:p>
            <a:pPr fontAlgn="base">
              <a:spcBef>
                <a:spcPct val="0"/>
              </a:spcBef>
              <a:spcAft>
                <a:spcPct val="0"/>
              </a:spcAft>
            </a:pPr>
            <a:r>
              <a:rPr lang="en-GB" sz="3800" b="1" smtClean="0">
                <a:solidFill>
                  <a:srgbClr val="FF0000"/>
                </a:solidFill>
                <a:latin typeface="Segoe Print" pitchFamily="2" charset="0"/>
                <a:cs typeface="Arial" pitchFamily="34" charset="0"/>
              </a:rPr>
              <a:t> Infezione da HIV: profilo sierologico</a:t>
            </a:r>
          </a:p>
        </p:txBody>
      </p:sp>
      <p:sp>
        <p:nvSpPr>
          <p:cNvPr id="235552" name="Line 32"/>
          <p:cNvSpPr>
            <a:spLocks noChangeShapeType="1"/>
          </p:cNvSpPr>
          <p:nvPr/>
        </p:nvSpPr>
        <p:spPr bwMode="auto">
          <a:xfrm>
            <a:off x="1547813" y="5516563"/>
            <a:ext cx="7272337"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it-IT">
              <a:solidFill>
                <a:srgbClr val="FFFFFF"/>
              </a:solidFill>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09282" name="Picture 2" descr="C:\Users\lorenzo zanini\Desktop\garbellini\2014-09-19-007.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6" name="Rectangle 2"/>
          <p:cNvSpPr>
            <a:spLocks noGrp="1" noChangeArrowheads="1"/>
          </p:cNvSpPr>
          <p:nvPr>
            <p:ph type="title" idx="4294967295"/>
          </p:nvPr>
        </p:nvSpPr>
        <p:spPr>
          <a:xfrm>
            <a:off x="468313" y="260350"/>
            <a:ext cx="8229600" cy="1143000"/>
          </a:xfrm>
        </p:spPr>
        <p:txBody>
          <a:bodyPr/>
          <a:lstStyle/>
          <a:p>
            <a:pPr eaLnBrk="1" hangingPunct="1"/>
            <a:r>
              <a:rPr lang="en-US" altLang="zh-TW" b="1" smtClean="0">
                <a:solidFill>
                  <a:srgbClr val="FF0000"/>
                </a:solidFill>
                <a:latin typeface="Segoe Print" pitchFamily="2" charset="0"/>
              </a:rPr>
              <a:t>Western Blot</a:t>
            </a:r>
          </a:p>
        </p:txBody>
      </p:sp>
      <p:graphicFrame>
        <p:nvGraphicFramePr>
          <p:cNvPr id="428035" name="Object 3"/>
          <p:cNvGraphicFramePr>
            <a:graphicFrameLocks noGrp="1" noChangeAspect="1"/>
          </p:cNvGraphicFramePr>
          <p:nvPr>
            <p:ph sz="half" idx="4294967295"/>
          </p:nvPr>
        </p:nvGraphicFramePr>
        <p:xfrm>
          <a:off x="206375" y="2133600"/>
          <a:ext cx="3429000" cy="3794125"/>
        </p:xfrm>
        <a:graphic>
          <a:graphicData uri="http://schemas.openxmlformats.org/presentationml/2006/ole">
            <p:oleObj spid="_x0000_s391170" name="PhotoSuite Image" r:id="rId4" imgW="4114800" imgH="4552920" progId="">
              <p:embed/>
            </p:oleObj>
          </a:graphicData>
        </a:graphic>
      </p:graphicFrame>
      <p:graphicFrame>
        <p:nvGraphicFramePr>
          <p:cNvPr id="428065" name="Group 33"/>
          <p:cNvGraphicFramePr>
            <a:graphicFrameLocks noGrp="1"/>
          </p:cNvGraphicFramePr>
          <p:nvPr>
            <p:ph sz="half" idx="4294967295"/>
          </p:nvPr>
        </p:nvGraphicFramePr>
        <p:xfrm>
          <a:off x="3817938" y="1557338"/>
          <a:ext cx="5075237" cy="4937760"/>
        </p:xfrm>
        <a:graphic>
          <a:graphicData uri="http://schemas.openxmlformats.org/drawingml/2006/table">
            <a:tbl>
              <a:tblPr/>
              <a:tblGrid>
                <a:gridCol w="1257300"/>
                <a:gridCol w="2254250"/>
                <a:gridCol w="1563687"/>
              </a:tblGrid>
              <a:tr h="41592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Organismo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Criterio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Interpretazione</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r>
              <a:tr h="8477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FDA</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Nessuna banda</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p24,p32 e gp41 e/o gp120/160</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Altre bande</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NEGATIVO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POSITIVO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INDETERMINATO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r>
              <a:tr h="11223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CDC</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Nessuna banda</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p24 e gp41 e/o gp120/160</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Altre bande</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NEGATIVO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POSITIVO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INDETERMINATO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r>
              <a:tr h="11223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WHO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Nessuna banda</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gp41 e/ gp120/160</a:t>
                      </a: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it-IT" sz="2000" b="1" i="0" u="none" strike="noStrike" cap="none" normalizeH="0" baseline="0" smtClean="0">
                          <a:ln>
                            <a:noFill/>
                          </a:ln>
                          <a:solidFill>
                            <a:schemeClr val="tx1"/>
                          </a:solidFill>
                          <a:effectLst/>
                          <a:latin typeface="Calibri" pitchFamily="34" charset="0"/>
                          <a:cs typeface="Arial" charset="0"/>
                        </a:rPr>
                        <a:t> Altre bande</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NEGATIVO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POSITIVO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800" b="1" i="0" u="none" strike="noStrike" cap="none" normalizeH="0" baseline="0" smtClean="0">
                          <a:ln>
                            <a:noFill/>
                          </a:ln>
                          <a:solidFill>
                            <a:schemeClr val="tx1"/>
                          </a:solidFill>
                          <a:effectLst/>
                          <a:latin typeface="Calibri" pitchFamily="34" charset="0"/>
                          <a:cs typeface="Arial" charset="0"/>
                        </a:rPr>
                        <a:t>INDETERMINATO</a:t>
                      </a:r>
                    </a:p>
                  </a:txBody>
                  <a:tcP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olo 1"/>
          <p:cNvSpPr>
            <a:spLocks noGrp="1"/>
          </p:cNvSpPr>
          <p:nvPr>
            <p:ph type="title"/>
          </p:nvPr>
        </p:nvSpPr>
        <p:spPr/>
        <p:txBody>
          <a:bodyPr/>
          <a:lstStyle/>
          <a:p>
            <a:pPr eaLnBrk="1" hangingPunct="1"/>
            <a:endParaRPr lang="it-IT" smtClean="0"/>
          </a:p>
        </p:txBody>
      </p:sp>
      <p:sp>
        <p:nvSpPr>
          <p:cNvPr id="191490" name="Segnaposto contenuto 2"/>
          <p:cNvSpPr>
            <a:spLocks noGrp="1"/>
          </p:cNvSpPr>
          <p:nvPr>
            <p:ph sz="half" idx="1"/>
          </p:nvPr>
        </p:nvSpPr>
        <p:spPr/>
        <p:txBody>
          <a:bodyPr/>
          <a:lstStyle/>
          <a:p>
            <a:pPr eaLnBrk="1" hangingPunct="1"/>
            <a:endParaRPr lang="it-IT" smtClean="0"/>
          </a:p>
        </p:txBody>
      </p:sp>
      <p:sp>
        <p:nvSpPr>
          <p:cNvPr id="191491" name="Segnaposto contenuto 3"/>
          <p:cNvSpPr>
            <a:spLocks noGrp="1"/>
          </p:cNvSpPr>
          <p:nvPr>
            <p:ph sz="half" idx="2"/>
          </p:nvPr>
        </p:nvSpPr>
        <p:spPr/>
        <p:txBody>
          <a:bodyPr/>
          <a:lstStyle/>
          <a:p>
            <a:pPr eaLnBrk="1" hangingPunct="1"/>
            <a:endParaRPr lang="it-IT" smtClean="0"/>
          </a:p>
        </p:txBody>
      </p:sp>
      <p:pic>
        <p:nvPicPr>
          <p:cNvPr id="191492" name="Picture 2"/>
          <p:cNvPicPr>
            <a:picLocks noChangeAspect="1" noChangeArrowheads="1"/>
          </p:cNvPicPr>
          <p:nvPr/>
        </p:nvPicPr>
        <p:blipFill>
          <a:blip r:embed="rId2" cstate="print"/>
          <a:srcRect t="4318"/>
          <a:stretch>
            <a:fillRect/>
          </a:stretch>
        </p:blipFill>
        <p:spPr bwMode="auto">
          <a:xfrm>
            <a:off x="0" y="-171450"/>
            <a:ext cx="9144000" cy="7029450"/>
          </a:xfrm>
          <a:prstGeom prst="rect">
            <a:avLst/>
          </a:prstGeom>
          <a:noFill/>
          <a:ln w="9525">
            <a:noFill/>
            <a:miter lim="800000"/>
            <a:headEnd/>
            <a:tailEnd/>
          </a:ln>
        </p:spPr>
      </p:pic>
      <p:pic>
        <p:nvPicPr>
          <p:cNvPr id="292867" name="Picture 3"/>
          <p:cNvPicPr>
            <a:picLocks noChangeAspect="1" noChangeArrowheads="1"/>
          </p:cNvPicPr>
          <p:nvPr/>
        </p:nvPicPr>
        <p:blipFill>
          <a:blip r:embed="rId3" cstate="print"/>
          <a:srcRect/>
          <a:stretch>
            <a:fillRect/>
          </a:stretch>
        </p:blipFill>
        <p:spPr bwMode="auto">
          <a:xfrm>
            <a:off x="539750" y="1938338"/>
            <a:ext cx="8280400" cy="4298950"/>
          </a:xfrm>
          <a:prstGeom prst="rect">
            <a:avLst/>
          </a:prstGeom>
          <a:noFill/>
          <a:ln w="9525">
            <a:noFill/>
            <a:miter lim="800000"/>
            <a:headEnd/>
            <a:tailEnd/>
          </a:ln>
        </p:spPr>
      </p:pic>
      <p:sp>
        <p:nvSpPr>
          <p:cNvPr id="7" name="CasellaDiTesto 6"/>
          <p:cNvSpPr txBox="1"/>
          <p:nvPr/>
        </p:nvSpPr>
        <p:spPr>
          <a:xfrm>
            <a:off x="611188" y="2636838"/>
            <a:ext cx="8064500" cy="3478212"/>
          </a:xfrm>
          <a:prstGeom prst="rect">
            <a:avLst/>
          </a:prstGeom>
          <a:solidFill>
            <a:schemeClr val="accent4"/>
          </a:solidFill>
        </p:spPr>
        <p:txBody>
          <a:bodyPr>
            <a:spAutoFit/>
          </a:bodyPr>
          <a:lstStyle/>
          <a:p>
            <a:pPr>
              <a:defRPr/>
            </a:pPr>
            <a:r>
              <a:rPr lang="it-IT" sz="2200" b="1" dirty="0" err="1">
                <a:solidFill>
                  <a:srgbClr val="DADADA">
                    <a:lumMod val="25000"/>
                  </a:srgbClr>
                </a:solidFill>
              </a:rPr>
              <a:t>Ab</a:t>
            </a:r>
            <a:r>
              <a:rPr lang="it-IT" sz="2200" b="1" dirty="0">
                <a:solidFill>
                  <a:srgbClr val="DADADA">
                    <a:lumMod val="25000"/>
                  </a:srgbClr>
                </a:solidFill>
              </a:rPr>
              <a:t> ANTI HIV 1-2                                                                8.78</a:t>
            </a:r>
          </a:p>
          <a:p>
            <a:pPr>
              <a:defRPr/>
            </a:pPr>
            <a:r>
              <a:rPr lang="it-IT" sz="2200" b="1" dirty="0" err="1">
                <a:solidFill>
                  <a:srgbClr val="DADADA">
                    <a:lumMod val="25000"/>
                  </a:srgbClr>
                </a:solidFill>
              </a:rPr>
              <a:t>Ab</a:t>
            </a:r>
            <a:r>
              <a:rPr lang="it-IT" sz="2200" b="1" dirty="0">
                <a:solidFill>
                  <a:srgbClr val="DADADA">
                    <a:lumMod val="25000"/>
                  </a:srgbClr>
                </a:solidFill>
              </a:rPr>
              <a:t> ANTI HIV 1-2 IMMUNOBLOTTING                              69.77</a:t>
            </a:r>
          </a:p>
          <a:p>
            <a:pPr>
              <a:defRPr/>
            </a:pPr>
            <a:r>
              <a:rPr lang="it-IT" sz="2200" b="1" dirty="0" err="1">
                <a:solidFill>
                  <a:srgbClr val="DADADA">
                    <a:lumMod val="25000"/>
                  </a:srgbClr>
                </a:solidFill>
              </a:rPr>
              <a:t>Ab</a:t>
            </a:r>
            <a:r>
              <a:rPr lang="it-IT" sz="2200" b="1" dirty="0">
                <a:solidFill>
                  <a:srgbClr val="DADADA">
                    <a:lumMod val="25000"/>
                  </a:srgbClr>
                </a:solidFill>
              </a:rPr>
              <a:t> ANTI HIV 1 ANTI </a:t>
            </a:r>
            <a:r>
              <a:rPr lang="it-IT" sz="2200" b="1" dirty="0" err="1">
                <a:solidFill>
                  <a:srgbClr val="DADADA">
                    <a:lumMod val="25000"/>
                  </a:srgbClr>
                </a:solidFill>
              </a:rPr>
              <a:t>Ag</a:t>
            </a:r>
            <a:r>
              <a:rPr lang="it-IT" sz="2200" b="1" dirty="0">
                <a:solidFill>
                  <a:srgbClr val="DADADA">
                    <a:lumMod val="25000"/>
                  </a:srgbClr>
                </a:solidFill>
              </a:rPr>
              <a:t> P24 </a:t>
            </a:r>
            <a:r>
              <a:rPr lang="it-IT" sz="2200" b="1" dirty="0" err="1">
                <a:solidFill>
                  <a:srgbClr val="DADADA">
                    <a:lumMod val="25000"/>
                  </a:srgbClr>
                </a:solidFill>
              </a:rPr>
              <a:t>e.i.a.</a:t>
            </a:r>
            <a:r>
              <a:rPr lang="it-IT" sz="2200" b="1" dirty="0">
                <a:solidFill>
                  <a:srgbClr val="DADADA">
                    <a:lumMod val="25000"/>
                  </a:srgbClr>
                </a:solidFill>
              </a:rPr>
              <a:t>                                    21.74</a:t>
            </a:r>
          </a:p>
          <a:p>
            <a:pPr>
              <a:defRPr/>
            </a:pPr>
            <a:r>
              <a:rPr lang="it-IT" sz="2200" b="1" dirty="0" err="1">
                <a:solidFill>
                  <a:srgbClr val="DADADA">
                    <a:lumMod val="25000"/>
                  </a:srgbClr>
                </a:solidFill>
              </a:rPr>
              <a:t>Ab</a:t>
            </a:r>
            <a:r>
              <a:rPr lang="it-IT" sz="2200" b="1" dirty="0">
                <a:solidFill>
                  <a:srgbClr val="DADADA">
                    <a:lumMod val="25000"/>
                  </a:srgbClr>
                </a:solidFill>
              </a:rPr>
              <a:t> ANTI HIV 1 IMMUNOBLOTTING                                 85.63</a:t>
            </a:r>
          </a:p>
          <a:p>
            <a:pPr>
              <a:defRPr/>
            </a:pPr>
            <a:r>
              <a:rPr lang="it-IT" sz="2200" b="1" dirty="0" err="1">
                <a:solidFill>
                  <a:srgbClr val="DADADA">
                    <a:lumMod val="25000"/>
                  </a:srgbClr>
                </a:solidFill>
              </a:rPr>
              <a:t>Ab</a:t>
            </a:r>
            <a:r>
              <a:rPr lang="it-IT" sz="2200" b="1" dirty="0">
                <a:solidFill>
                  <a:srgbClr val="DADADA">
                    <a:lumMod val="25000"/>
                  </a:srgbClr>
                </a:solidFill>
              </a:rPr>
              <a:t> ANTI HIV 2 IMMUNOBLOTTING                                 63.42</a:t>
            </a:r>
          </a:p>
          <a:p>
            <a:pPr>
              <a:defRPr/>
            </a:pPr>
            <a:r>
              <a:rPr lang="it-IT" sz="2200" b="1" dirty="0">
                <a:solidFill>
                  <a:srgbClr val="DADADA">
                    <a:lumMod val="25000"/>
                  </a:srgbClr>
                </a:solidFill>
              </a:rPr>
              <a:t>HIV 1 </a:t>
            </a:r>
            <a:r>
              <a:rPr lang="it-IT" sz="2200" b="1" dirty="0" err="1">
                <a:solidFill>
                  <a:srgbClr val="DADADA">
                    <a:lumMod val="25000"/>
                  </a:srgbClr>
                </a:solidFill>
              </a:rPr>
              <a:t>Ag</a:t>
            </a:r>
            <a:r>
              <a:rPr lang="it-IT" sz="2200" b="1" dirty="0">
                <a:solidFill>
                  <a:srgbClr val="DADADA">
                    <a:lumMod val="25000"/>
                  </a:srgbClr>
                </a:solidFill>
              </a:rPr>
              <a:t> P24 DA COLT. LINFOCITARIE </a:t>
            </a:r>
            <a:r>
              <a:rPr lang="it-IT" sz="2200" b="1" dirty="0" err="1">
                <a:solidFill>
                  <a:srgbClr val="DADADA">
                    <a:lumMod val="25000"/>
                  </a:srgbClr>
                </a:solidFill>
              </a:rPr>
              <a:t>e.i.a.</a:t>
            </a:r>
            <a:r>
              <a:rPr lang="it-IT" sz="2200" b="1" dirty="0">
                <a:solidFill>
                  <a:srgbClr val="DADADA">
                    <a:lumMod val="25000"/>
                  </a:srgbClr>
                </a:solidFill>
              </a:rPr>
              <a:t>                 69.98</a:t>
            </a:r>
          </a:p>
          <a:p>
            <a:pPr>
              <a:defRPr/>
            </a:pPr>
            <a:r>
              <a:rPr lang="it-IT" sz="2200" b="1" dirty="0">
                <a:solidFill>
                  <a:srgbClr val="DADADA">
                    <a:lumMod val="25000"/>
                  </a:srgbClr>
                </a:solidFill>
              </a:rPr>
              <a:t>HIV 1 </a:t>
            </a:r>
            <a:r>
              <a:rPr lang="it-IT" sz="2200" b="1" dirty="0" err="1">
                <a:solidFill>
                  <a:srgbClr val="DADADA">
                    <a:lumMod val="25000"/>
                  </a:srgbClr>
                </a:solidFill>
              </a:rPr>
              <a:t>Ag</a:t>
            </a:r>
            <a:r>
              <a:rPr lang="it-IT" sz="2200" b="1" dirty="0">
                <a:solidFill>
                  <a:srgbClr val="DADADA">
                    <a:lumMod val="25000"/>
                  </a:srgbClr>
                </a:solidFill>
              </a:rPr>
              <a:t> P24 </a:t>
            </a:r>
            <a:r>
              <a:rPr lang="it-IT" sz="2200" b="1" dirty="0" err="1">
                <a:solidFill>
                  <a:srgbClr val="DADADA">
                    <a:lumMod val="25000"/>
                  </a:srgbClr>
                </a:solidFill>
              </a:rPr>
              <a:t>e.i.a.</a:t>
            </a:r>
            <a:r>
              <a:rPr lang="it-IT" sz="2200" b="1" dirty="0">
                <a:solidFill>
                  <a:srgbClr val="DADADA">
                    <a:lumMod val="25000"/>
                  </a:srgbClr>
                </a:solidFill>
              </a:rPr>
              <a:t>                                                            25.72</a:t>
            </a:r>
          </a:p>
          <a:p>
            <a:pPr>
              <a:defRPr/>
            </a:pPr>
            <a:r>
              <a:rPr lang="it-IT" sz="2200" b="1" dirty="0">
                <a:solidFill>
                  <a:srgbClr val="DADADA">
                    <a:lumMod val="25000"/>
                  </a:srgbClr>
                </a:solidFill>
              </a:rPr>
              <a:t>HIV 1 ANTIGENE P24 </a:t>
            </a:r>
            <a:r>
              <a:rPr lang="it-IT" sz="2200" b="1" dirty="0" err="1">
                <a:solidFill>
                  <a:srgbClr val="DADADA">
                    <a:lumMod val="25000"/>
                  </a:srgbClr>
                </a:solidFill>
              </a:rPr>
              <a:t>immunocomplessi</a:t>
            </a:r>
            <a:r>
              <a:rPr lang="it-IT" sz="2200" b="1" dirty="0">
                <a:solidFill>
                  <a:srgbClr val="DADADA">
                    <a:lumMod val="25000"/>
                  </a:srgbClr>
                </a:solidFill>
              </a:rPr>
              <a:t>                       21.70</a:t>
            </a:r>
          </a:p>
          <a:p>
            <a:pPr>
              <a:defRPr/>
            </a:pPr>
            <a:r>
              <a:rPr lang="it-IT" sz="2200" b="1" dirty="0">
                <a:solidFill>
                  <a:srgbClr val="DADADA">
                    <a:lumMod val="25000"/>
                  </a:srgbClr>
                </a:solidFill>
              </a:rPr>
              <a:t>HIV ANALISI QUANTITATIVA RNA                                   77.47</a:t>
            </a:r>
          </a:p>
          <a:p>
            <a:pPr>
              <a:defRPr/>
            </a:pPr>
            <a:r>
              <a:rPr lang="it-IT" sz="2200" b="1" dirty="0">
                <a:solidFill>
                  <a:srgbClr val="DADADA">
                    <a:lumMod val="25000"/>
                  </a:srgbClr>
                </a:solidFill>
              </a:rPr>
              <a:t>HIV RNA (</a:t>
            </a:r>
            <a:r>
              <a:rPr lang="it-IT" sz="2200" b="1" dirty="0" err="1">
                <a:solidFill>
                  <a:srgbClr val="DADADA">
                    <a:lumMod val="25000"/>
                  </a:srgbClr>
                </a:solidFill>
              </a:rPr>
              <a:t>P.C.R.</a:t>
            </a:r>
            <a:r>
              <a:rPr lang="it-IT" sz="2200" b="1" dirty="0">
                <a:solidFill>
                  <a:srgbClr val="DADADA">
                    <a:lumMod val="25000"/>
                  </a:srgbClr>
                </a:solidFill>
              </a:rPr>
              <a:t>)                                                                63.01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500" fill="hold"/>
                                        <p:tgtEl>
                                          <p:spTgt spid="292867"/>
                                        </p:tgtEl>
                                        <p:attrNameLst>
                                          <p:attrName>ppt_x</p:attrName>
                                        </p:attrNameLst>
                                      </p:cBhvr>
                                      <p:tavLst>
                                        <p:tav tm="0">
                                          <p:val>
                                            <p:strVal val="#ppt_x"/>
                                          </p:val>
                                        </p:tav>
                                        <p:tav tm="100000">
                                          <p:val>
                                            <p:strVal val="#ppt_x"/>
                                          </p:val>
                                        </p:tav>
                                      </p:tavLst>
                                    </p:anim>
                                    <p:anim calcmode="lin" valueType="num">
                                      <p:cBhvr additive="base">
                                        <p:cTn id="8" dur="500" fill="hold"/>
                                        <p:tgtEl>
                                          <p:spTgt spid="2928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olo 1"/>
          <p:cNvSpPr>
            <a:spLocks noGrp="1"/>
          </p:cNvSpPr>
          <p:nvPr>
            <p:ph type="title"/>
          </p:nvPr>
        </p:nvSpPr>
        <p:spPr/>
        <p:txBody>
          <a:bodyPr/>
          <a:lstStyle/>
          <a:p>
            <a:pPr eaLnBrk="1" hangingPunct="1"/>
            <a:endParaRPr lang="it-IT" smtClean="0"/>
          </a:p>
        </p:txBody>
      </p:sp>
      <p:sp>
        <p:nvSpPr>
          <p:cNvPr id="192514" name="Segnaposto contenuto 2"/>
          <p:cNvSpPr>
            <a:spLocks noGrp="1"/>
          </p:cNvSpPr>
          <p:nvPr>
            <p:ph sz="half" idx="1"/>
          </p:nvPr>
        </p:nvSpPr>
        <p:spPr/>
        <p:txBody>
          <a:bodyPr/>
          <a:lstStyle/>
          <a:p>
            <a:pPr eaLnBrk="1" hangingPunct="1"/>
            <a:endParaRPr lang="it-IT" smtClean="0"/>
          </a:p>
        </p:txBody>
      </p:sp>
      <p:sp>
        <p:nvSpPr>
          <p:cNvPr id="192515" name="Segnaposto contenuto 3"/>
          <p:cNvSpPr>
            <a:spLocks noGrp="1"/>
          </p:cNvSpPr>
          <p:nvPr>
            <p:ph sz="half" idx="2"/>
          </p:nvPr>
        </p:nvSpPr>
        <p:spPr/>
        <p:txBody>
          <a:bodyPr/>
          <a:lstStyle/>
          <a:p>
            <a:pPr eaLnBrk="1" hangingPunct="1"/>
            <a:endParaRPr lang="it-IT" smtClean="0"/>
          </a:p>
        </p:txBody>
      </p:sp>
      <p:pic>
        <p:nvPicPr>
          <p:cNvPr id="192516" name="Picture 2"/>
          <p:cNvPicPr>
            <a:picLocks noChangeAspect="1" noChangeArrowheads="1"/>
          </p:cNvPicPr>
          <p:nvPr/>
        </p:nvPicPr>
        <p:blipFill>
          <a:blip r:embed="rId2" cstate="print"/>
          <a:srcRect t="4318"/>
          <a:stretch>
            <a:fillRect/>
          </a:stretch>
        </p:blipFill>
        <p:spPr bwMode="auto">
          <a:xfrm>
            <a:off x="0" y="-171450"/>
            <a:ext cx="9144000" cy="7029450"/>
          </a:xfrm>
          <a:prstGeom prst="rect">
            <a:avLst/>
          </a:prstGeom>
          <a:noFill/>
          <a:ln w="9525">
            <a:noFill/>
            <a:miter lim="800000"/>
            <a:headEnd/>
            <a:tailEnd/>
          </a:ln>
        </p:spPr>
      </p:pic>
      <p:pic>
        <p:nvPicPr>
          <p:cNvPr id="192517" name="Picture 3"/>
          <p:cNvPicPr>
            <a:picLocks noChangeAspect="1" noChangeArrowheads="1"/>
          </p:cNvPicPr>
          <p:nvPr/>
        </p:nvPicPr>
        <p:blipFill>
          <a:blip r:embed="rId3" cstate="print"/>
          <a:srcRect/>
          <a:stretch>
            <a:fillRect/>
          </a:stretch>
        </p:blipFill>
        <p:spPr bwMode="auto">
          <a:xfrm>
            <a:off x="539750" y="1938338"/>
            <a:ext cx="8280400" cy="4298950"/>
          </a:xfrm>
          <a:prstGeom prst="rect">
            <a:avLst/>
          </a:prstGeom>
          <a:noFill/>
          <a:ln w="9525">
            <a:noFill/>
            <a:miter lim="800000"/>
            <a:headEnd/>
            <a:tailEnd/>
          </a:ln>
        </p:spPr>
      </p:pic>
      <p:sp>
        <p:nvSpPr>
          <p:cNvPr id="7" name="CasellaDiTesto 6"/>
          <p:cNvSpPr txBox="1"/>
          <p:nvPr/>
        </p:nvSpPr>
        <p:spPr>
          <a:xfrm>
            <a:off x="611188" y="2636838"/>
            <a:ext cx="8064500" cy="3478212"/>
          </a:xfrm>
          <a:prstGeom prst="rect">
            <a:avLst/>
          </a:prstGeom>
          <a:solidFill>
            <a:schemeClr val="accent4"/>
          </a:solidFill>
        </p:spPr>
        <p:txBody>
          <a:bodyPr>
            <a:spAutoFit/>
          </a:bodyPr>
          <a:lstStyle/>
          <a:p>
            <a:pPr>
              <a:defRPr/>
            </a:pPr>
            <a:r>
              <a:rPr lang="it-IT" sz="2200" b="1" dirty="0" err="1">
                <a:solidFill>
                  <a:srgbClr val="FF0000"/>
                </a:solidFill>
              </a:rPr>
              <a:t>Ab</a:t>
            </a:r>
            <a:r>
              <a:rPr lang="it-IT" sz="2200" b="1" dirty="0">
                <a:solidFill>
                  <a:srgbClr val="FF0000"/>
                </a:solidFill>
              </a:rPr>
              <a:t> ANTI HIV 1-2                                                                8.78</a:t>
            </a:r>
          </a:p>
          <a:p>
            <a:pPr>
              <a:defRPr/>
            </a:pPr>
            <a:r>
              <a:rPr lang="it-IT" sz="2200" b="1" dirty="0" err="1">
                <a:solidFill>
                  <a:srgbClr val="DADADA">
                    <a:lumMod val="25000"/>
                  </a:srgbClr>
                </a:solidFill>
              </a:rPr>
              <a:t>Ab</a:t>
            </a:r>
            <a:r>
              <a:rPr lang="it-IT" sz="2200" b="1" dirty="0">
                <a:solidFill>
                  <a:srgbClr val="DADADA">
                    <a:lumMod val="25000"/>
                  </a:srgbClr>
                </a:solidFill>
              </a:rPr>
              <a:t> ANTI HIV 1-2 IMMUNOBLOTTING                              69.77</a:t>
            </a:r>
          </a:p>
          <a:p>
            <a:pPr>
              <a:defRPr/>
            </a:pPr>
            <a:r>
              <a:rPr lang="it-IT" sz="2200" b="1" dirty="0" err="1">
                <a:solidFill>
                  <a:srgbClr val="DADADA">
                    <a:lumMod val="25000"/>
                  </a:srgbClr>
                </a:solidFill>
              </a:rPr>
              <a:t>Ab</a:t>
            </a:r>
            <a:r>
              <a:rPr lang="it-IT" sz="2200" b="1" dirty="0">
                <a:solidFill>
                  <a:srgbClr val="DADADA">
                    <a:lumMod val="25000"/>
                  </a:srgbClr>
                </a:solidFill>
              </a:rPr>
              <a:t> ANTI HIV 1 ANTI </a:t>
            </a:r>
            <a:r>
              <a:rPr lang="it-IT" sz="2200" b="1" dirty="0" err="1">
                <a:solidFill>
                  <a:srgbClr val="DADADA">
                    <a:lumMod val="25000"/>
                  </a:srgbClr>
                </a:solidFill>
              </a:rPr>
              <a:t>Ag</a:t>
            </a:r>
            <a:r>
              <a:rPr lang="it-IT" sz="2200" b="1" dirty="0">
                <a:solidFill>
                  <a:srgbClr val="DADADA">
                    <a:lumMod val="25000"/>
                  </a:srgbClr>
                </a:solidFill>
              </a:rPr>
              <a:t> P24 </a:t>
            </a:r>
            <a:r>
              <a:rPr lang="it-IT" sz="2200" b="1" dirty="0" err="1">
                <a:solidFill>
                  <a:srgbClr val="DADADA">
                    <a:lumMod val="25000"/>
                  </a:srgbClr>
                </a:solidFill>
              </a:rPr>
              <a:t>e.i.a.</a:t>
            </a:r>
            <a:r>
              <a:rPr lang="it-IT" sz="2200" b="1" dirty="0">
                <a:solidFill>
                  <a:srgbClr val="DADADA">
                    <a:lumMod val="25000"/>
                  </a:srgbClr>
                </a:solidFill>
              </a:rPr>
              <a:t>                                    21.74</a:t>
            </a:r>
          </a:p>
          <a:p>
            <a:pPr>
              <a:defRPr/>
            </a:pPr>
            <a:r>
              <a:rPr lang="it-IT" sz="2200" b="1" dirty="0" err="1">
                <a:solidFill>
                  <a:srgbClr val="DADADA">
                    <a:lumMod val="25000"/>
                  </a:srgbClr>
                </a:solidFill>
              </a:rPr>
              <a:t>Ab</a:t>
            </a:r>
            <a:r>
              <a:rPr lang="it-IT" sz="2200" b="1" dirty="0">
                <a:solidFill>
                  <a:srgbClr val="DADADA">
                    <a:lumMod val="25000"/>
                  </a:srgbClr>
                </a:solidFill>
              </a:rPr>
              <a:t> ANTI HIV 1 IMMUNOBLOTTING                                 85.63</a:t>
            </a:r>
          </a:p>
          <a:p>
            <a:pPr>
              <a:defRPr/>
            </a:pPr>
            <a:r>
              <a:rPr lang="it-IT" sz="2200" b="1" dirty="0" err="1">
                <a:solidFill>
                  <a:srgbClr val="DADADA">
                    <a:lumMod val="25000"/>
                  </a:srgbClr>
                </a:solidFill>
              </a:rPr>
              <a:t>Ab</a:t>
            </a:r>
            <a:r>
              <a:rPr lang="it-IT" sz="2200" b="1" dirty="0">
                <a:solidFill>
                  <a:srgbClr val="DADADA">
                    <a:lumMod val="25000"/>
                  </a:srgbClr>
                </a:solidFill>
              </a:rPr>
              <a:t> ANTI HIV 2 IMMUNOBLOTTING                                 63.42</a:t>
            </a:r>
          </a:p>
          <a:p>
            <a:pPr>
              <a:defRPr/>
            </a:pPr>
            <a:r>
              <a:rPr lang="it-IT" sz="2200" b="1" dirty="0">
                <a:solidFill>
                  <a:srgbClr val="DADADA">
                    <a:lumMod val="25000"/>
                  </a:srgbClr>
                </a:solidFill>
              </a:rPr>
              <a:t>HIV 1 </a:t>
            </a:r>
            <a:r>
              <a:rPr lang="it-IT" sz="2200" b="1" dirty="0" err="1">
                <a:solidFill>
                  <a:srgbClr val="DADADA">
                    <a:lumMod val="25000"/>
                  </a:srgbClr>
                </a:solidFill>
              </a:rPr>
              <a:t>Ag</a:t>
            </a:r>
            <a:r>
              <a:rPr lang="it-IT" sz="2200" b="1" dirty="0">
                <a:solidFill>
                  <a:srgbClr val="DADADA">
                    <a:lumMod val="25000"/>
                  </a:srgbClr>
                </a:solidFill>
              </a:rPr>
              <a:t> P24 DA COLT. LINFOCITARIE </a:t>
            </a:r>
            <a:r>
              <a:rPr lang="it-IT" sz="2200" b="1" dirty="0" err="1">
                <a:solidFill>
                  <a:srgbClr val="DADADA">
                    <a:lumMod val="25000"/>
                  </a:srgbClr>
                </a:solidFill>
              </a:rPr>
              <a:t>e.i.a.</a:t>
            </a:r>
            <a:r>
              <a:rPr lang="it-IT" sz="2200" b="1" dirty="0">
                <a:solidFill>
                  <a:srgbClr val="DADADA">
                    <a:lumMod val="25000"/>
                  </a:srgbClr>
                </a:solidFill>
              </a:rPr>
              <a:t>                 69.98</a:t>
            </a:r>
          </a:p>
          <a:p>
            <a:pPr>
              <a:defRPr/>
            </a:pPr>
            <a:r>
              <a:rPr lang="it-IT" sz="2200" b="1" dirty="0">
                <a:solidFill>
                  <a:srgbClr val="DADADA">
                    <a:lumMod val="25000"/>
                  </a:srgbClr>
                </a:solidFill>
              </a:rPr>
              <a:t>HIV 1 </a:t>
            </a:r>
            <a:r>
              <a:rPr lang="it-IT" sz="2200" b="1" dirty="0" err="1">
                <a:solidFill>
                  <a:srgbClr val="DADADA">
                    <a:lumMod val="25000"/>
                  </a:srgbClr>
                </a:solidFill>
              </a:rPr>
              <a:t>Ag</a:t>
            </a:r>
            <a:r>
              <a:rPr lang="it-IT" sz="2200" b="1" dirty="0">
                <a:solidFill>
                  <a:srgbClr val="DADADA">
                    <a:lumMod val="25000"/>
                  </a:srgbClr>
                </a:solidFill>
              </a:rPr>
              <a:t> P24 </a:t>
            </a:r>
            <a:r>
              <a:rPr lang="it-IT" sz="2200" b="1" dirty="0" err="1">
                <a:solidFill>
                  <a:srgbClr val="DADADA">
                    <a:lumMod val="25000"/>
                  </a:srgbClr>
                </a:solidFill>
              </a:rPr>
              <a:t>e.i.a.</a:t>
            </a:r>
            <a:r>
              <a:rPr lang="it-IT" sz="2200" b="1" dirty="0">
                <a:solidFill>
                  <a:srgbClr val="DADADA">
                    <a:lumMod val="25000"/>
                  </a:srgbClr>
                </a:solidFill>
              </a:rPr>
              <a:t>                                                            25.72</a:t>
            </a:r>
          </a:p>
          <a:p>
            <a:pPr>
              <a:defRPr/>
            </a:pPr>
            <a:r>
              <a:rPr lang="it-IT" sz="2200" b="1" dirty="0">
                <a:solidFill>
                  <a:srgbClr val="DADADA">
                    <a:lumMod val="25000"/>
                  </a:srgbClr>
                </a:solidFill>
              </a:rPr>
              <a:t>HIV 1 ANTIGENE P24 </a:t>
            </a:r>
            <a:r>
              <a:rPr lang="it-IT" sz="2200" b="1" dirty="0" err="1">
                <a:solidFill>
                  <a:srgbClr val="DADADA">
                    <a:lumMod val="25000"/>
                  </a:srgbClr>
                </a:solidFill>
              </a:rPr>
              <a:t>immunocomplessi</a:t>
            </a:r>
            <a:r>
              <a:rPr lang="it-IT" sz="2200" b="1" dirty="0">
                <a:solidFill>
                  <a:srgbClr val="DADADA">
                    <a:lumMod val="25000"/>
                  </a:srgbClr>
                </a:solidFill>
              </a:rPr>
              <a:t>                       21.70</a:t>
            </a:r>
          </a:p>
          <a:p>
            <a:pPr>
              <a:defRPr/>
            </a:pPr>
            <a:r>
              <a:rPr lang="it-IT" sz="2200" b="1" dirty="0">
                <a:solidFill>
                  <a:srgbClr val="DADADA">
                    <a:lumMod val="25000"/>
                  </a:srgbClr>
                </a:solidFill>
              </a:rPr>
              <a:t>HIV ANALISI QUANTITATIVA RNA                                   77.47</a:t>
            </a:r>
          </a:p>
          <a:p>
            <a:pPr>
              <a:defRPr/>
            </a:pPr>
            <a:r>
              <a:rPr lang="it-IT" sz="2200" b="1" dirty="0">
                <a:solidFill>
                  <a:srgbClr val="DADADA">
                    <a:lumMod val="25000"/>
                  </a:srgbClr>
                </a:solidFill>
              </a:rPr>
              <a:t>HIV RNA (</a:t>
            </a:r>
            <a:r>
              <a:rPr lang="it-IT" sz="2200" b="1" dirty="0" err="1">
                <a:solidFill>
                  <a:srgbClr val="DADADA">
                    <a:lumMod val="25000"/>
                  </a:srgbClr>
                </a:solidFill>
              </a:rPr>
              <a:t>P.C.R.</a:t>
            </a:r>
            <a:r>
              <a:rPr lang="it-IT" sz="2200" b="1" dirty="0">
                <a:solidFill>
                  <a:srgbClr val="DADADA">
                    <a:lumMod val="25000"/>
                  </a:srgbClr>
                </a:solidFill>
              </a:rPr>
              <a:t>)                                                                63.01</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olo 1"/>
          <p:cNvSpPr>
            <a:spLocks noGrp="1"/>
          </p:cNvSpPr>
          <p:nvPr>
            <p:ph type="title"/>
          </p:nvPr>
        </p:nvSpPr>
        <p:spPr>
          <a:xfrm>
            <a:off x="457200" y="0"/>
            <a:ext cx="8229600" cy="1393825"/>
          </a:xfrm>
        </p:spPr>
        <p:txBody>
          <a:bodyPr/>
          <a:lstStyle/>
          <a:p>
            <a:pPr eaLnBrk="1" hangingPunct="1"/>
            <a:r>
              <a:rPr lang="it-IT" b="1" u="sng" smtClean="0">
                <a:latin typeface="Arial Narrow" pitchFamily="34" charset="0"/>
              </a:rPr>
              <a:t>TAKE HOME MESSAGES:</a:t>
            </a:r>
          </a:p>
        </p:txBody>
      </p:sp>
      <p:graphicFrame>
        <p:nvGraphicFramePr>
          <p:cNvPr id="9" name="Diagramma 8"/>
          <p:cNvGraphicFramePr/>
          <p:nvPr/>
        </p:nvGraphicFramePr>
        <p:xfrm>
          <a:off x="0" y="1394062"/>
          <a:ext cx="9144000" cy="546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0306" name="Picture 2" descr="C:\Users\lorenzo zanini\Desktop\garbellini\2014-09-19-00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1330" name="Picture 2" descr="C:\Users\lorenzo zanini\Desktop\garbellini\2014-09-19-01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scata">
  <a:themeElements>
    <a:clrScheme name="Cascata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defRPr kumimoji="0" lang="it-IT" sz="3600" b="1" i="0" u="none" strike="noStrike" cap="none" normalizeH="0" baseline="0" smtClean="0">
            <a:ln>
              <a:noFill/>
            </a:ln>
            <a:solidFill>
              <a:schemeClr val="folHlink"/>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defRPr kumimoji="0" lang="it-IT" sz="3600" b="1" i="0" u="none" strike="noStrike" cap="none" normalizeH="0" baseline="0" smtClean="0">
            <a:ln>
              <a:noFill/>
            </a:ln>
            <a:solidFill>
              <a:schemeClr val="folHlink"/>
            </a:solidFill>
            <a:effectLst/>
            <a:latin typeface="Arial" pitchFamily="34" charset="0"/>
          </a:defRPr>
        </a:defPPr>
      </a:lstStyle>
    </a:lnDef>
  </a:objectDefaults>
  <a:extraClrSchemeLst>
    <a:extraClrScheme>
      <a:clrScheme name="Cascata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ta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ta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ta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ta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ta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ta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ta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ta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redefinit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ascata">
  <a:themeElements>
    <a:clrScheme name="Cascata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defRPr kumimoji="0" lang="it-IT" sz="3600" b="1" i="0" u="none" strike="noStrike" cap="none" normalizeH="0" baseline="0" smtClean="0">
            <a:ln>
              <a:noFill/>
            </a:ln>
            <a:solidFill>
              <a:schemeClr val="folHlink"/>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defRPr kumimoji="0" lang="it-IT" sz="3600" b="1" i="0" u="none" strike="noStrike" cap="none" normalizeH="0" baseline="0" smtClean="0">
            <a:ln>
              <a:noFill/>
            </a:ln>
            <a:solidFill>
              <a:schemeClr val="folHlink"/>
            </a:solidFill>
            <a:effectLst/>
            <a:latin typeface="Arial" pitchFamily="34" charset="0"/>
          </a:defRPr>
        </a:defPPr>
      </a:lstStyle>
    </a:lnDef>
  </a:objectDefaults>
  <a:extraClrSchemeLst>
    <a:extraClrScheme>
      <a:clrScheme name="Cascata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ta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ta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ta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ta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ta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ta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ta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ta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2391</Words>
  <Application>Microsoft Office PowerPoint</Application>
  <PresentationFormat>Presentazione su schermo (4:3)</PresentationFormat>
  <Paragraphs>471</Paragraphs>
  <Slides>73</Slides>
  <Notes>10</Notes>
  <HiddenSlides>0</HiddenSlides>
  <MMClips>0</MMClips>
  <ScaleCrop>false</ScaleCrop>
  <HeadingPairs>
    <vt:vector size="6" baseType="variant">
      <vt:variant>
        <vt:lpstr>Tema</vt:lpstr>
      </vt:variant>
      <vt:variant>
        <vt:i4>12</vt:i4>
      </vt:variant>
      <vt:variant>
        <vt:lpstr>Server OLE incorporati</vt:lpstr>
      </vt:variant>
      <vt:variant>
        <vt:i4>3</vt:i4>
      </vt:variant>
      <vt:variant>
        <vt:lpstr>Titoli diapositive</vt:lpstr>
      </vt:variant>
      <vt:variant>
        <vt:i4>73</vt:i4>
      </vt:variant>
    </vt:vector>
  </HeadingPairs>
  <TitlesOfParts>
    <vt:vector size="88" baseType="lpstr">
      <vt:lpstr>Tema di Office</vt:lpstr>
      <vt:lpstr>Cascata</vt:lpstr>
      <vt:lpstr>1_Tema di Office</vt:lpstr>
      <vt:lpstr>3_Tema di Office</vt:lpstr>
      <vt:lpstr>2_Predefinito 1</vt:lpstr>
      <vt:lpstr>2_Predefinito</vt:lpstr>
      <vt:lpstr>2_Struttura predefinita</vt:lpstr>
      <vt:lpstr>1_Cascata</vt:lpstr>
      <vt:lpstr>4_Tema di Office</vt:lpstr>
      <vt:lpstr>5_Tema di Office</vt:lpstr>
      <vt:lpstr>6_Tema di Office</vt:lpstr>
      <vt:lpstr>2_Tema di Office</vt:lpstr>
      <vt:lpstr>Document</vt:lpstr>
      <vt:lpstr>Grafico</vt:lpstr>
      <vt:lpstr>PhotoSuite Image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MARIO 55 aa</vt:lpstr>
      <vt:lpstr>Soggettività </vt:lpstr>
      <vt:lpstr>Oggettività </vt:lpstr>
      <vt:lpstr>Diapositiva 14</vt:lpstr>
      <vt:lpstr>Diapositiva 15</vt:lpstr>
      <vt:lpstr>Diapositiva 16</vt:lpstr>
      <vt:lpstr>Diapositiva 17</vt:lpstr>
      <vt:lpstr>Diapositiva 18</vt:lpstr>
      <vt:lpstr>Diapositiva 19</vt:lpstr>
      <vt:lpstr>Diapositiva 20</vt:lpstr>
      <vt:lpstr>Valutazione</vt:lpstr>
      <vt:lpstr>Diapositiva 22</vt:lpstr>
      <vt:lpstr>Diapositiva 23</vt:lpstr>
      <vt:lpstr>Piano </vt:lpstr>
      <vt:lpstr>Diapositiva 25</vt:lpstr>
      <vt:lpstr>Sindrome da stanchezza cronica  (chronic fatigue syndrome, CFS) vs stanchezza cronica idiopatica</vt:lpstr>
      <vt:lpstr>Diapositiva 27</vt:lpstr>
      <vt:lpstr>Diapositiva 28</vt:lpstr>
      <vt:lpstr>Diapositiva 29</vt:lpstr>
      <vt:lpstr>Diapositiva 30</vt:lpstr>
      <vt:lpstr>Diapositiva 31</vt:lpstr>
      <vt:lpstr>Diapositiva 32</vt:lpstr>
      <vt:lpstr>Diapositiva 33</vt:lpstr>
      <vt:lpstr>BIOMARCATORI IDEALI</vt:lpstr>
      <vt:lpstr>BIOMARCATORI- la realtà</vt:lpstr>
      <vt:lpstr>SENSIBILITA’ E SPECIFICITA’</vt:lpstr>
      <vt:lpstr>CONDIZIONI NON NEOPLASTICHE RESPONSABILI DI INCREMENTI DEI BIOMARCATORI </vt:lpstr>
      <vt:lpstr>Diapositiva 38</vt:lpstr>
      <vt:lpstr>QUESITI CLINICI</vt:lpstr>
      <vt:lpstr>Diapositiva 40</vt:lpstr>
      <vt:lpstr>RACCOMANDAZIONI DA LINEE GUIDA</vt:lpstr>
      <vt:lpstr>Diapositiva 42</vt:lpstr>
      <vt:lpstr>Tumori del colonretto  STADIAZIONE</vt:lpstr>
      <vt:lpstr>Tumori del colonretto FOLLOW-UP</vt:lpstr>
      <vt:lpstr>RACCOMANDAZIONI DA LINEE GUIDA</vt:lpstr>
      <vt:lpstr>Diapositiva 46</vt:lpstr>
      <vt:lpstr>LINEE GUIDA NEOPLASIE DELLA MAMMELLA</vt:lpstr>
      <vt:lpstr>NEOPLASIE DELLA MAMMELLA FOLLOW-UP</vt:lpstr>
      <vt:lpstr>RACCOMANDAZIONI DA LINEE GUIDA</vt:lpstr>
      <vt:lpstr>Diapositiva 50</vt:lpstr>
      <vt:lpstr>INQUADRAMENTO DIAGNOSTICO</vt:lpstr>
      <vt:lpstr>LINEE GUIDA TUMORI DELL'OVAIO</vt:lpstr>
      <vt:lpstr>Diapositiva 53</vt:lpstr>
      <vt:lpstr>I MARCATORI DI NEOPLASIA NELLA PRATICA CLINICA:QUANDO?</vt:lpstr>
      <vt:lpstr>I MARCATORI DI NEOPLASIA NELLA PRATICA CLINICA: QUANDO?</vt:lpstr>
      <vt:lpstr>…ma torniamo al nostro Mario:  Esami Ematochimici 12/03/14</vt:lpstr>
      <vt:lpstr>Esame Urine completo 12/03/14</vt:lpstr>
      <vt:lpstr>MARIO 55 aa</vt:lpstr>
      <vt:lpstr>Infezione da HIV</vt:lpstr>
      <vt:lpstr>Infezione da HIV</vt:lpstr>
      <vt:lpstr>Distribuzione percentuale delle nuove diagnosi di infezione da HIV per modalità di esposizione</vt:lpstr>
      <vt:lpstr>Età mediana delle nuove diagnosi di infezione da HIV,  per genere e anno di diagnosi (1985-2012) </vt:lpstr>
      <vt:lpstr>Diapositiva 63</vt:lpstr>
      <vt:lpstr>Il tasso di trasmissione dell’infezione da HIV è correlato con la consapevolezza dell’infezione</vt:lpstr>
      <vt:lpstr>Diapositiva 65</vt:lpstr>
      <vt:lpstr>Motivo di esecuzione del test delle nuove diagnosi di infezione da HIV (2012) </vt:lpstr>
      <vt:lpstr>Diapositiva 67</vt:lpstr>
      <vt:lpstr>Diapositiva 68</vt:lpstr>
      <vt:lpstr>Diapositiva 69</vt:lpstr>
      <vt:lpstr>Western Blot</vt:lpstr>
      <vt:lpstr>Diapositiva 71</vt:lpstr>
      <vt:lpstr>Diapositiva 72</vt:lpstr>
      <vt:lpstr>TAKE HOME MESSAGES: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lorenzo zanini</dc:creator>
  <cp:lastModifiedBy>lorenzo zanini</cp:lastModifiedBy>
  <cp:revision>106</cp:revision>
  <dcterms:created xsi:type="dcterms:W3CDTF">2014-03-05T19:50:03Z</dcterms:created>
  <dcterms:modified xsi:type="dcterms:W3CDTF">2014-09-14T19:20:14Z</dcterms:modified>
</cp:coreProperties>
</file>