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4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00CCFF"/>
        </a:solidFill>
      </dgm:spPr>
      <dgm:t>
        <a:bodyPr/>
        <a:lstStyle/>
        <a:p>
          <a:r>
            <a:rPr lang="it-IT" sz="4000" b="1" dirty="0" smtClean="0">
              <a:latin typeface="Arial Narrow"/>
              <a:cs typeface="Arial Narrow"/>
            </a:rPr>
            <a:t>1</a:t>
          </a:r>
          <a:endParaRPr lang="it-IT" sz="4000" b="1" dirty="0">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custT="1"/>
      <dgm:spPr/>
      <dgm:t>
        <a:bodyPr/>
        <a:lstStyle/>
        <a:p>
          <a:r>
            <a:rPr kumimoji="0" lang="it-IT" sz="1800" b="0" i="0" u="none" strike="noStrike" cap="none" spc="0" normalizeH="0" noProof="0" dirty="0" smtClean="0">
              <a:ln>
                <a:noFill/>
              </a:ln>
              <a:effectLst/>
              <a:uLnTx/>
              <a:uFillTx/>
              <a:latin typeface="Arial Narrow"/>
              <a:ea typeface="Calibri"/>
              <a:cs typeface="Arial Narrow"/>
            </a:rPr>
            <a:t>In caso di PROCTORRAGIA dell’adulto, il pz va SEMPRE studiato con COLONSCOPIA  OTTICA: impegnativa con bollino verde.</a:t>
          </a:r>
          <a:endParaRPr lang="it-IT" sz="1800" b="0" dirty="0">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2B49345-971D-8E42-A04A-C70453476C74}">
      <dgm:prSet phldrT="[Testo]" custT="1"/>
      <dgm:spPr>
        <a:solidFill>
          <a:srgbClr val="00CCFF"/>
        </a:solidFill>
      </dgm:spPr>
      <dgm:t>
        <a:bodyPr/>
        <a:lstStyle/>
        <a:p>
          <a:r>
            <a:rPr lang="it-IT" sz="4000" b="1" dirty="0" smtClean="0">
              <a:latin typeface="Arial Narrow"/>
              <a:cs typeface="Arial Narrow"/>
            </a:rPr>
            <a:t>2</a:t>
          </a:r>
          <a:endParaRPr lang="it-IT" sz="4000" b="1" dirty="0">
            <a:latin typeface="Arial Narrow"/>
            <a:cs typeface="Arial Narrow"/>
          </a:endParaRPr>
        </a:p>
      </dgm:t>
    </dgm:pt>
    <dgm:pt modelId="{9F226912-73DC-E24F-8FE0-63CDABB1D476}" type="parTrans" cxnId="{DF974313-AD65-3E4D-8264-80AFFC0CDEC6}">
      <dgm:prSet/>
      <dgm:spPr/>
      <dgm:t>
        <a:bodyPr/>
        <a:lstStyle/>
        <a:p>
          <a:endParaRPr lang="it-IT" b="1">
            <a:latin typeface="Arial Narrow"/>
            <a:cs typeface="Arial Narrow"/>
          </a:endParaRPr>
        </a:p>
      </dgm:t>
    </dgm:pt>
    <dgm:pt modelId="{5DB71C7B-809A-8A4D-9C35-18A6D14D3069}" type="sibTrans" cxnId="{DF974313-AD65-3E4D-8264-80AFFC0CDEC6}">
      <dgm:prSet/>
      <dgm:spPr/>
      <dgm:t>
        <a:bodyPr/>
        <a:lstStyle/>
        <a:p>
          <a:endParaRPr lang="it-IT" b="1">
            <a:latin typeface="Arial Narrow"/>
            <a:cs typeface="Arial Narrow"/>
          </a:endParaRPr>
        </a:p>
      </dgm:t>
    </dgm:pt>
    <dgm:pt modelId="{1A482E81-4384-F043-99B0-3556F969F1C4}">
      <dgm:prSet phldrT="[Testo]" custT="1"/>
      <dgm:spPr/>
      <dgm:t>
        <a:bodyPr/>
        <a:lstStyle/>
        <a:p>
          <a:r>
            <a:rPr lang="it-IT" sz="1800" dirty="0" smtClean="0">
              <a:latin typeface="Arial Narrow"/>
              <a:ea typeface="Calibri"/>
              <a:cs typeface="Arial Narrow"/>
            </a:rPr>
            <a:t>In caso di diagnosi di malattia neoplastica è necessario lo STAGING:  se colica con TC TAP, se rettale con ECO ENDORETTALE per il T e TC TAP per </a:t>
          </a:r>
          <a:r>
            <a:rPr lang="it-IT" sz="1800" dirty="0" err="1" smtClean="0">
              <a:latin typeface="Arial Narrow"/>
              <a:ea typeface="Calibri"/>
              <a:cs typeface="Arial Narrow"/>
            </a:rPr>
            <a:t>N</a:t>
          </a:r>
          <a:r>
            <a:rPr lang="it-IT" sz="1800" dirty="0" smtClean="0">
              <a:latin typeface="Arial Narrow"/>
              <a:ea typeface="Calibri"/>
              <a:cs typeface="Arial Narrow"/>
            </a:rPr>
            <a:t> ed M.</a:t>
          </a:r>
          <a:endParaRPr lang="it-IT" sz="1800" b="0" dirty="0">
            <a:latin typeface="Arial Narrow"/>
            <a:cs typeface="Arial Narrow"/>
          </a:endParaRPr>
        </a:p>
      </dgm:t>
    </dgm:pt>
    <dgm:pt modelId="{55572179-215C-D243-966B-370145BC56AC}" type="parTrans" cxnId="{9E2CC3D5-8CB7-6E48-8C69-333CB0D942DB}">
      <dgm:prSet/>
      <dgm:spPr/>
      <dgm:t>
        <a:bodyPr/>
        <a:lstStyle/>
        <a:p>
          <a:endParaRPr lang="it-IT" b="1">
            <a:latin typeface="Arial Narrow"/>
            <a:cs typeface="Arial Narrow"/>
          </a:endParaRPr>
        </a:p>
      </dgm:t>
    </dgm:pt>
    <dgm:pt modelId="{83A71B02-8262-324A-AE92-F0CC69BD7133}" type="sibTrans" cxnId="{9E2CC3D5-8CB7-6E48-8C69-333CB0D942DB}">
      <dgm:prSet/>
      <dgm:spPr/>
      <dgm:t>
        <a:bodyPr/>
        <a:lstStyle/>
        <a:p>
          <a:endParaRPr lang="it-IT" b="1">
            <a:latin typeface="Arial Narrow"/>
            <a:cs typeface="Arial Narrow"/>
          </a:endParaRPr>
        </a:p>
      </dgm:t>
    </dgm:pt>
    <dgm:pt modelId="{E1BFDECB-B5AA-5B42-B0D9-5495E9F87448}">
      <dgm:prSet phldrT="[Testo]" custT="1"/>
      <dgm:spPr>
        <a:solidFill>
          <a:srgbClr val="00CCFF"/>
        </a:solidFill>
      </dgm:spPr>
      <dgm:t>
        <a:bodyPr/>
        <a:lstStyle/>
        <a:p>
          <a:r>
            <a:rPr lang="it-IT" sz="4000" b="1" dirty="0" smtClean="0">
              <a:latin typeface="Arial Narrow"/>
              <a:cs typeface="Arial Narrow"/>
            </a:rPr>
            <a:t>4</a:t>
          </a:r>
          <a:endParaRPr lang="it-IT" sz="4000" b="1" dirty="0">
            <a:latin typeface="Arial Narrow"/>
            <a:cs typeface="Arial Narrow"/>
          </a:endParaRPr>
        </a:p>
      </dgm:t>
    </dgm:pt>
    <dgm:pt modelId="{D18C085B-0903-4640-A7E2-CFCC7CEAF310}" type="parTrans" cxnId="{E3E29C23-F7FE-B04A-9F92-CDD6D07A19FC}">
      <dgm:prSet/>
      <dgm:spPr/>
      <dgm:t>
        <a:bodyPr/>
        <a:lstStyle/>
        <a:p>
          <a:endParaRPr lang="it-IT" b="1">
            <a:latin typeface="Arial Narrow"/>
            <a:cs typeface="Arial Narrow"/>
          </a:endParaRPr>
        </a:p>
      </dgm:t>
    </dgm:pt>
    <dgm:pt modelId="{B5FBAB14-709E-6046-8227-C5EBEFE144DF}" type="sibTrans" cxnId="{E3E29C23-F7FE-B04A-9F92-CDD6D07A19FC}">
      <dgm:prSet/>
      <dgm:spPr/>
      <dgm:t>
        <a:bodyPr/>
        <a:lstStyle/>
        <a:p>
          <a:endParaRPr lang="it-IT" b="1">
            <a:latin typeface="Arial Narrow"/>
            <a:cs typeface="Arial Narrow"/>
          </a:endParaRPr>
        </a:p>
      </dgm:t>
    </dgm:pt>
    <dgm:pt modelId="{54635D34-9A8F-3040-A6D1-AC1310742952}">
      <dgm:prSet phldrT="[Testo]" custT="1"/>
      <dgm:spPr/>
      <dgm:t>
        <a:bodyPr/>
        <a:lstStyle/>
        <a:p>
          <a:r>
            <a:rPr kumimoji="0" lang="it-IT" sz="1600" b="0" i="0" u="none" strike="noStrike" cap="none" spc="0" normalizeH="0" noProof="0" dirty="0" smtClean="0">
              <a:ln>
                <a:noFill/>
              </a:ln>
              <a:effectLst/>
              <a:uLnTx/>
              <a:uFillTx/>
              <a:latin typeface="Arial Narrow"/>
              <a:ea typeface="Calibri"/>
              <a:cs typeface="Arial Narrow"/>
            </a:rPr>
            <a:t>La PET ha un ruolo importante nel RE-STAGING post terapia </a:t>
          </a:r>
          <a:r>
            <a:rPr kumimoji="0" lang="it-IT" sz="1600" b="0" i="0" u="none" strike="noStrike" cap="none" spc="0" normalizeH="0" noProof="0" dirty="0" err="1" smtClean="0">
              <a:ln>
                <a:noFill/>
              </a:ln>
              <a:effectLst/>
              <a:uLnTx/>
              <a:uFillTx/>
              <a:latin typeface="Arial Narrow"/>
              <a:ea typeface="Calibri"/>
              <a:cs typeface="Arial Narrow"/>
            </a:rPr>
            <a:t>neoadiuvante</a:t>
          </a:r>
          <a:r>
            <a:rPr kumimoji="0" lang="it-IT" sz="1600" b="0" i="0" u="none" strike="noStrike" cap="none" spc="0" normalizeH="0" noProof="0" dirty="0" smtClean="0">
              <a:ln>
                <a:noFill/>
              </a:ln>
              <a:effectLst/>
              <a:uLnTx/>
              <a:uFillTx/>
              <a:latin typeface="Arial Narrow"/>
              <a:ea typeface="Calibri"/>
              <a:cs typeface="Arial Narrow"/>
            </a:rPr>
            <a:t> (CHT e/o RT) soprattutto per le forme in cui è necessario differenziare tra tessuto fibroso e recidiva locale in cui RM pelvi non è dirimente.</a:t>
          </a:r>
          <a:endParaRPr lang="it-IT" sz="1600" b="0" dirty="0">
            <a:latin typeface="Arial Narrow"/>
            <a:cs typeface="Arial Narrow"/>
          </a:endParaRPr>
        </a:p>
      </dgm:t>
    </dgm:pt>
    <dgm:pt modelId="{09FDE4ED-3A38-C546-9408-A77230F9596C}" type="parTrans" cxnId="{C6C38EC6-60CA-5247-A175-C463902844C5}">
      <dgm:prSet/>
      <dgm:spPr/>
      <dgm:t>
        <a:bodyPr/>
        <a:lstStyle/>
        <a:p>
          <a:endParaRPr lang="it-IT" b="1">
            <a:latin typeface="Arial Narrow"/>
            <a:cs typeface="Arial Narrow"/>
          </a:endParaRPr>
        </a:p>
      </dgm:t>
    </dgm:pt>
    <dgm:pt modelId="{B8436067-74AD-6E47-BB72-F72B6D770B21}" type="sibTrans" cxnId="{C6C38EC6-60CA-5247-A175-C463902844C5}">
      <dgm:prSet/>
      <dgm:spPr/>
      <dgm:t>
        <a:bodyPr/>
        <a:lstStyle/>
        <a:p>
          <a:endParaRPr lang="it-IT" b="1">
            <a:latin typeface="Arial Narrow"/>
            <a:cs typeface="Arial Narrow"/>
          </a:endParaRPr>
        </a:p>
      </dgm:t>
    </dgm:pt>
    <dgm:pt modelId="{082C3A4E-F1E0-BD46-9F2B-FE77532B948D}">
      <dgm:prSet phldrT="[Testo]" custT="1"/>
      <dgm:spPr>
        <a:solidFill>
          <a:srgbClr val="00CCFF"/>
        </a:solidFill>
      </dgm:spPr>
      <dgm:t>
        <a:bodyPr/>
        <a:lstStyle/>
        <a:p>
          <a:r>
            <a:rPr lang="it-IT" sz="4000" b="1" dirty="0" smtClean="0">
              <a:latin typeface="Arial Narrow"/>
              <a:cs typeface="Arial Narrow"/>
            </a:rPr>
            <a:t>3</a:t>
          </a:r>
          <a:endParaRPr lang="it-IT" sz="4000" b="1" dirty="0">
            <a:latin typeface="Arial Narrow"/>
            <a:cs typeface="Arial Narrow"/>
          </a:endParaRPr>
        </a:p>
      </dgm:t>
    </dgm:pt>
    <dgm:pt modelId="{40089F66-C4E9-8247-8830-60741CD6540C}" type="parTrans" cxnId="{D11E2040-042A-3C4B-B963-4A71BB492171}">
      <dgm:prSet/>
      <dgm:spPr/>
      <dgm:t>
        <a:bodyPr/>
        <a:lstStyle/>
        <a:p>
          <a:endParaRPr lang="it-IT" b="1">
            <a:latin typeface="Arial Narrow"/>
            <a:cs typeface="Arial Narrow"/>
          </a:endParaRPr>
        </a:p>
      </dgm:t>
    </dgm:pt>
    <dgm:pt modelId="{1B8D673A-BB07-6C4A-8184-248E84727E6E}" type="sibTrans" cxnId="{D11E2040-042A-3C4B-B963-4A71BB492171}">
      <dgm:prSet/>
      <dgm:spPr/>
      <dgm:t>
        <a:bodyPr/>
        <a:lstStyle/>
        <a:p>
          <a:endParaRPr lang="it-IT" b="1">
            <a:latin typeface="Arial Narrow"/>
            <a:cs typeface="Arial Narrow"/>
          </a:endParaRPr>
        </a:p>
      </dgm:t>
    </dgm:pt>
    <dgm:pt modelId="{3800E0CD-D18A-6B4E-B56D-EC77A674B61F}">
      <dgm:prSet custT="1"/>
      <dgm:spPr/>
      <dgm:t>
        <a:bodyPr/>
        <a:lstStyle/>
        <a:p>
          <a:r>
            <a:rPr lang="it-IT" sz="1600" dirty="0" smtClean="0">
              <a:latin typeface="Arial Narrow"/>
              <a:ea typeface="Calibri"/>
              <a:cs typeface="Arial Narrow"/>
            </a:rPr>
            <a:t>La COLON-TC è una buona alternativa alla colonscopia, nel caso in cui l’esame non possa essere eseguito per problematiche del pz (ANCHE SE ALLERGIA AL MDC). Se positiva, va valutato caso per caso come procedere nelle indagini.</a:t>
          </a:r>
          <a:endParaRPr lang="it-IT" sz="1600" b="0" dirty="0">
            <a:latin typeface="Arial Narrow"/>
            <a:cs typeface="Arial Narrow"/>
          </a:endParaRP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6590A7EB-1522-4041-A9F6-13087A2F27EA}">
      <dgm:prSet custT="1"/>
      <dgm:spPr>
        <a:solidFill>
          <a:srgbClr val="00CCFF"/>
        </a:solidFill>
      </dgm:spPr>
      <dgm:t>
        <a:bodyPr/>
        <a:lstStyle/>
        <a:p>
          <a:r>
            <a:rPr lang="it-IT" sz="4000" b="1" dirty="0" smtClean="0"/>
            <a:t>5</a:t>
          </a:r>
          <a:endParaRPr lang="it-IT" sz="4000" b="1" dirty="0"/>
        </a:p>
      </dgm:t>
    </dgm:pt>
    <dgm:pt modelId="{D96514E3-9B00-E341-8E33-D974720A516C}" type="parTrans" cxnId="{F810576D-25B7-3C44-84E4-1764D6343684}">
      <dgm:prSet/>
      <dgm:spPr/>
      <dgm:t>
        <a:bodyPr/>
        <a:lstStyle/>
        <a:p>
          <a:endParaRPr lang="it-IT"/>
        </a:p>
      </dgm:t>
    </dgm:pt>
    <dgm:pt modelId="{6D381386-E730-6041-86D3-865E5FCF9552}" type="sibTrans" cxnId="{F810576D-25B7-3C44-84E4-1764D6343684}">
      <dgm:prSet/>
      <dgm:spPr/>
      <dgm:t>
        <a:bodyPr/>
        <a:lstStyle/>
        <a:p>
          <a:endParaRPr lang="it-IT"/>
        </a:p>
      </dgm:t>
    </dgm:pt>
    <dgm:pt modelId="{3C1723E6-E923-5F4A-9B84-C5E6C0AA53BE}">
      <dgm:prSet custT="1"/>
      <dgm:spPr>
        <a:solidFill>
          <a:srgbClr val="00CCFF"/>
        </a:solidFill>
      </dgm:spPr>
      <dgm:t>
        <a:bodyPr/>
        <a:lstStyle/>
        <a:p>
          <a:r>
            <a:rPr lang="it-IT" sz="4000" b="1" dirty="0" smtClean="0"/>
            <a:t>6</a:t>
          </a:r>
          <a:endParaRPr lang="it-IT" sz="4000" b="1" dirty="0"/>
        </a:p>
      </dgm:t>
    </dgm:pt>
    <dgm:pt modelId="{7B550352-7F49-3448-A122-0AC18ADCF972}" type="parTrans" cxnId="{7575E574-BED5-4044-A5E1-7397B8793371}">
      <dgm:prSet/>
      <dgm:spPr/>
      <dgm:t>
        <a:bodyPr/>
        <a:lstStyle/>
        <a:p>
          <a:endParaRPr lang="it-IT"/>
        </a:p>
      </dgm:t>
    </dgm:pt>
    <dgm:pt modelId="{B1F7F945-2632-1946-9373-BA8A8A8D509B}" type="sibTrans" cxnId="{7575E574-BED5-4044-A5E1-7397B8793371}">
      <dgm:prSet/>
      <dgm:spPr/>
      <dgm:t>
        <a:bodyPr/>
        <a:lstStyle/>
        <a:p>
          <a:endParaRPr lang="it-IT"/>
        </a:p>
      </dgm:t>
    </dgm:pt>
    <dgm:pt modelId="{68CDAAB6-7B96-6D41-BBBF-F31E83935A7A}">
      <dgm:prSet custT="1"/>
      <dgm:spPr/>
      <dgm:t>
        <a:bodyPr/>
        <a:lstStyle/>
        <a:p>
          <a:r>
            <a:rPr lang="it-IT" sz="1600" noProof="0" dirty="0" smtClean="0">
              <a:latin typeface="Arial Narrow"/>
              <a:ea typeface="Calibri"/>
              <a:cs typeface="Arial Narrow"/>
            </a:rPr>
            <a:t>Il FOLLOW-UP </a:t>
          </a:r>
          <a:r>
            <a:rPr lang="it-IT" sz="1600" dirty="0" smtClean="0">
              <a:latin typeface="Arial Narrow"/>
              <a:ea typeface="Calibri"/>
              <a:cs typeface="Arial Narrow"/>
            </a:rPr>
            <a:t>è</a:t>
          </a:r>
          <a:r>
            <a:rPr lang="it-IT" sz="1600" noProof="0" dirty="0" smtClean="0">
              <a:latin typeface="Arial Narrow"/>
              <a:ea typeface="Calibri"/>
              <a:cs typeface="Arial Narrow"/>
            </a:rPr>
            <a:t> necessario perché c’è alta probabilità di metastasi/recidive epatiche e malattia </a:t>
          </a:r>
          <a:r>
            <a:rPr lang="it-IT" sz="1600" noProof="0" dirty="0" err="1" smtClean="0">
              <a:latin typeface="Arial Narrow"/>
              <a:ea typeface="Calibri"/>
              <a:cs typeface="Arial Narrow"/>
            </a:rPr>
            <a:t>metacrona</a:t>
          </a:r>
          <a:r>
            <a:rPr lang="it-IT" sz="1600" dirty="0" smtClean="0">
              <a:latin typeface="Arial Narrow"/>
              <a:ea typeface="Calibri"/>
              <a:cs typeface="Arial Narrow"/>
            </a:rPr>
            <a:t> con possibilità però di </a:t>
          </a:r>
          <a:r>
            <a:rPr lang="it-IT" sz="1600" dirty="0" err="1" smtClean="0">
              <a:latin typeface="Arial Narrow"/>
              <a:ea typeface="Calibri"/>
              <a:cs typeface="Arial Narrow"/>
            </a:rPr>
            <a:t>reintervento</a:t>
          </a:r>
          <a:r>
            <a:rPr lang="it-IT" sz="1600" dirty="0" smtClean="0">
              <a:latin typeface="Arial Narrow"/>
              <a:ea typeface="Calibri"/>
              <a:cs typeface="Arial Narrow"/>
            </a:rPr>
            <a:t>. </a:t>
          </a:r>
          <a:endParaRPr lang="it-IT" sz="1600" dirty="0">
            <a:latin typeface="Arial Narrow"/>
            <a:cs typeface="Arial Narrow"/>
          </a:endParaRPr>
        </a:p>
      </dgm:t>
    </dgm:pt>
    <dgm:pt modelId="{783C728C-2486-A049-B1AE-B1CE73AA0099}" type="parTrans" cxnId="{B1BA5217-A81C-D14B-9FE1-62480E800228}">
      <dgm:prSet/>
      <dgm:spPr/>
      <dgm:t>
        <a:bodyPr/>
        <a:lstStyle/>
        <a:p>
          <a:endParaRPr lang="it-IT"/>
        </a:p>
      </dgm:t>
    </dgm:pt>
    <dgm:pt modelId="{0E281892-C1AC-BE42-A5ED-F0DFB1AF516D}" type="sibTrans" cxnId="{B1BA5217-A81C-D14B-9FE1-62480E800228}">
      <dgm:prSet/>
      <dgm:spPr/>
      <dgm:t>
        <a:bodyPr/>
        <a:lstStyle/>
        <a:p>
          <a:endParaRPr lang="it-IT"/>
        </a:p>
      </dgm:t>
    </dgm:pt>
    <dgm:pt modelId="{3C7DB967-5F75-7444-BAAD-C9D52C3D5931}">
      <dgm:prSet custT="1"/>
      <dgm:spPr/>
      <dgm:t>
        <a:bodyPr/>
        <a:lstStyle/>
        <a:p>
          <a:r>
            <a:rPr lang="it-IT" sz="1800" dirty="0" smtClean="0">
              <a:latin typeface="Arial Narrow"/>
              <a:ea typeface="Calibri"/>
              <a:cs typeface="Arial Narrow"/>
            </a:rPr>
            <a:t>Se rialzo </a:t>
          </a:r>
          <a:r>
            <a:rPr lang="it-IT" sz="1800" dirty="0" err="1" smtClean="0">
              <a:latin typeface="Arial Narrow"/>
              <a:ea typeface="Calibri"/>
              <a:cs typeface="Arial Narrow"/>
            </a:rPr>
            <a:t>markers</a:t>
          </a:r>
          <a:r>
            <a:rPr lang="it-IT" sz="1800" dirty="0" smtClean="0">
              <a:latin typeface="Arial Narrow"/>
              <a:ea typeface="Calibri"/>
              <a:cs typeface="Arial Narrow"/>
            </a:rPr>
            <a:t> con indagini radiologiche negative, è utile e appropriato studio con PET. </a:t>
          </a:r>
          <a:endParaRPr lang="it-IT" sz="1800" dirty="0">
            <a:latin typeface="Arial Narrow"/>
            <a:cs typeface="Arial Narrow"/>
          </a:endParaRPr>
        </a:p>
      </dgm:t>
    </dgm:pt>
    <dgm:pt modelId="{F343BF47-5958-C344-A8B7-DEFAEECF59BF}" type="parTrans" cxnId="{D393CF4D-0F62-3945-A485-EAC4654A91F2}">
      <dgm:prSet/>
      <dgm:spPr/>
      <dgm:t>
        <a:bodyPr/>
        <a:lstStyle/>
        <a:p>
          <a:endParaRPr lang="it-IT"/>
        </a:p>
      </dgm:t>
    </dgm:pt>
    <dgm:pt modelId="{644C17C4-CF6B-0D49-A21E-F2A7F19C4A04}" type="sibTrans" cxnId="{D393CF4D-0F62-3945-A485-EAC4654A91F2}">
      <dgm:prSet/>
      <dgm:spPr/>
      <dgm:t>
        <a:bodyPr/>
        <a:lstStyle/>
        <a:p>
          <a:endParaRPr lang="it-IT"/>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6">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6">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ABB89070-6C57-554C-B131-4B74B9AD69F3}" type="pres">
      <dgm:prSet presAssocID="{E2B49345-971D-8E42-A04A-C70453476C74}" presName="composite" presStyleCnt="0"/>
      <dgm:spPr/>
    </dgm:pt>
    <dgm:pt modelId="{40E24A69-73F7-6B42-B21F-2F80040FE5B1}" type="pres">
      <dgm:prSet presAssocID="{E2B49345-971D-8E42-A04A-C70453476C74}" presName="parentText" presStyleLbl="alignNode1" presStyleIdx="1" presStyleCnt="6">
        <dgm:presLayoutVars>
          <dgm:chMax val="1"/>
          <dgm:bulletEnabled val="1"/>
        </dgm:presLayoutVars>
      </dgm:prSet>
      <dgm:spPr/>
      <dgm:t>
        <a:bodyPr/>
        <a:lstStyle/>
        <a:p>
          <a:endParaRPr lang="it-IT"/>
        </a:p>
      </dgm:t>
    </dgm:pt>
    <dgm:pt modelId="{AB14E9ED-0B59-3C41-BFB6-02715B144645}" type="pres">
      <dgm:prSet presAssocID="{E2B49345-971D-8E42-A04A-C70453476C74}" presName="descendantText" presStyleLbl="alignAcc1" presStyleIdx="1" presStyleCnt="6">
        <dgm:presLayoutVars>
          <dgm:bulletEnabled val="1"/>
        </dgm:presLayoutVars>
      </dgm:prSet>
      <dgm:spPr/>
      <dgm:t>
        <a:bodyPr/>
        <a:lstStyle/>
        <a:p>
          <a:endParaRPr lang="it-IT"/>
        </a:p>
      </dgm:t>
    </dgm:pt>
    <dgm:pt modelId="{E2A5A025-D2BF-FD4B-9D0E-069330075690}" type="pres">
      <dgm:prSet presAssocID="{5DB71C7B-809A-8A4D-9C35-18A6D14D3069}" presName="sp" presStyleCnt="0"/>
      <dgm:spPr/>
    </dgm:pt>
    <dgm:pt modelId="{80146EE5-1473-194F-B1B6-CD064E2E7C73}" type="pres">
      <dgm:prSet presAssocID="{082C3A4E-F1E0-BD46-9F2B-FE77532B948D}" presName="composite" presStyleCnt="0"/>
      <dgm:spPr/>
    </dgm:pt>
    <dgm:pt modelId="{66BEDA6B-ED39-584D-AFF9-E78CD244A2D8}" type="pres">
      <dgm:prSet presAssocID="{082C3A4E-F1E0-BD46-9F2B-FE77532B948D}" presName="parentText" presStyleLbl="alignNode1" presStyleIdx="2" presStyleCnt="6">
        <dgm:presLayoutVars>
          <dgm:chMax val="1"/>
          <dgm:bulletEnabled val="1"/>
        </dgm:presLayoutVars>
      </dgm:prSet>
      <dgm:spPr/>
      <dgm:t>
        <a:bodyPr/>
        <a:lstStyle/>
        <a:p>
          <a:endParaRPr lang="it-IT"/>
        </a:p>
      </dgm:t>
    </dgm:pt>
    <dgm:pt modelId="{49A8466E-1FE7-744E-93DB-7BDD5B0612CC}" type="pres">
      <dgm:prSet presAssocID="{082C3A4E-F1E0-BD46-9F2B-FE77532B948D}" presName="descendantText" presStyleLbl="alignAcc1" presStyleIdx="2" presStyleCnt="6">
        <dgm:presLayoutVars>
          <dgm:bulletEnabled val="1"/>
        </dgm:presLayoutVars>
      </dgm:prSet>
      <dgm:spPr/>
      <dgm:t>
        <a:bodyPr/>
        <a:lstStyle/>
        <a:p>
          <a:endParaRPr lang="it-IT"/>
        </a:p>
      </dgm:t>
    </dgm:pt>
    <dgm:pt modelId="{1052B3D2-7971-7943-9E06-86B513B37BA9}" type="pres">
      <dgm:prSet presAssocID="{1B8D673A-BB07-6C4A-8184-248E84727E6E}" presName="sp" presStyleCnt="0"/>
      <dgm:spPr/>
    </dgm:pt>
    <dgm:pt modelId="{1979A3C7-6B83-AE48-AD16-A7BE9B28A234}" type="pres">
      <dgm:prSet presAssocID="{E1BFDECB-B5AA-5B42-B0D9-5495E9F87448}" presName="composite" presStyleCnt="0"/>
      <dgm:spPr/>
    </dgm:pt>
    <dgm:pt modelId="{F5DAF114-CBF2-6C42-A815-A4131FDC3DFB}" type="pres">
      <dgm:prSet presAssocID="{E1BFDECB-B5AA-5B42-B0D9-5495E9F87448}" presName="parentText" presStyleLbl="alignNode1" presStyleIdx="3" presStyleCnt="6">
        <dgm:presLayoutVars>
          <dgm:chMax val="1"/>
          <dgm:bulletEnabled val="1"/>
        </dgm:presLayoutVars>
      </dgm:prSet>
      <dgm:spPr/>
      <dgm:t>
        <a:bodyPr/>
        <a:lstStyle/>
        <a:p>
          <a:endParaRPr lang="it-IT"/>
        </a:p>
      </dgm:t>
    </dgm:pt>
    <dgm:pt modelId="{927D0E4D-3F6D-644B-A84D-6BDF82C790D4}" type="pres">
      <dgm:prSet presAssocID="{E1BFDECB-B5AA-5B42-B0D9-5495E9F87448}" presName="descendantText" presStyleLbl="alignAcc1" presStyleIdx="3" presStyleCnt="6">
        <dgm:presLayoutVars>
          <dgm:bulletEnabled val="1"/>
        </dgm:presLayoutVars>
      </dgm:prSet>
      <dgm:spPr/>
      <dgm:t>
        <a:bodyPr/>
        <a:lstStyle/>
        <a:p>
          <a:endParaRPr lang="it-IT"/>
        </a:p>
      </dgm:t>
    </dgm:pt>
    <dgm:pt modelId="{17BCBF43-9666-2745-B112-EF0CA905EEA0}" type="pres">
      <dgm:prSet presAssocID="{B5FBAB14-709E-6046-8227-C5EBEFE144DF}" presName="sp" presStyleCnt="0"/>
      <dgm:spPr/>
    </dgm:pt>
    <dgm:pt modelId="{E45355C7-FC13-534B-8A3A-BC23B1E7D770}" type="pres">
      <dgm:prSet presAssocID="{6590A7EB-1522-4041-A9F6-13087A2F27EA}" presName="composite" presStyleCnt="0"/>
      <dgm:spPr/>
    </dgm:pt>
    <dgm:pt modelId="{25F774CA-5CA9-9A40-8BC8-C9E94B3D05F5}" type="pres">
      <dgm:prSet presAssocID="{6590A7EB-1522-4041-A9F6-13087A2F27EA}" presName="parentText" presStyleLbl="alignNode1" presStyleIdx="4" presStyleCnt="6">
        <dgm:presLayoutVars>
          <dgm:chMax val="1"/>
          <dgm:bulletEnabled val="1"/>
        </dgm:presLayoutVars>
      </dgm:prSet>
      <dgm:spPr/>
      <dgm:t>
        <a:bodyPr/>
        <a:lstStyle/>
        <a:p>
          <a:endParaRPr lang="it-IT"/>
        </a:p>
      </dgm:t>
    </dgm:pt>
    <dgm:pt modelId="{73113003-EAC4-9E4D-98D4-A5CE55237E07}" type="pres">
      <dgm:prSet presAssocID="{6590A7EB-1522-4041-A9F6-13087A2F27EA}" presName="descendantText" presStyleLbl="alignAcc1" presStyleIdx="4" presStyleCnt="6">
        <dgm:presLayoutVars>
          <dgm:bulletEnabled val="1"/>
        </dgm:presLayoutVars>
      </dgm:prSet>
      <dgm:spPr/>
      <dgm:t>
        <a:bodyPr/>
        <a:lstStyle/>
        <a:p>
          <a:endParaRPr lang="it-IT"/>
        </a:p>
      </dgm:t>
    </dgm:pt>
    <dgm:pt modelId="{71B1F849-73EA-054F-ABBA-9A446ACC9B95}" type="pres">
      <dgm:prSet presAssocID="{6D381386-E730-6041-86D3-865E5FCF9552}" presName="sp" presStyleCnt="0"/>
      <dgm:spPr/>
    </dgm:pt>
    <dgm:pt modelId="{E05A7437-1456-1246-8717-3B4F53B61245}" type="pres">
      <dgm:prSet presAssocID="{3C1723E6-E923-5F4A-9B84-C5E6C0AA53BE}" presName="composite" presStyleCnt="0"/>
      <dgm:spPr/>
    </dgm:pt>
    <dgm:pt modelId="{528382E1-989E-754C-8EA3-1E4FC9402C0F}" type="pres">
      <dgm:prSet presAssocID="{3C1723E6-E923-5F4A-9B84-C5E6C0AA53BE}" presName="parentText" presStyleLbl="alignNode1" presStyleIdx="5" presStyleCnt="6">
        <dgm:presLayoutVars>
          <dgm:chMax val="1"/>
          <dgm:bulletEnabled val="1"/>
        </dgm:presLayoutVars>
      </dgm:prSet>
      <dgm:spPr/>
      <dgm:t>
        <a:bodyPr/>
        <a:lstStyle/>
        <a:p>
          <a:endParaRPr lang="it-IT"/>
        </a:p>
      </dgm:t>
    </dgm:pt>
    <dgm:pt modelId="{667E95D3-90E4-174A-B26E-1495042392DF}" type="pres">
      <dgm:prSet presAssocID="{3C1723E6-E923-5F4A-9B84-C5E6C0AA53BE}" presName="descendantText" presStyleLbl="alignAcc1" presStyleIdx="5" presStyleCnt="6">
        <dgm:presLayoutVars>
          <dgm:bulletEnabled val="1"/>
        </dgm:presLayoutVars>
      </dgm:prSet>
      <dgm:spPr/>
      <dgm:t>
        <a:bodyPr/>
        <a:lstStyle/>
        <a:p>
          <a:endParaRPr lang="it-IT"/>
        </a:p>
      </dgm:t>
    </dgm:pt>
  </dgm:ptLst>
  <dgm:cxnLst>
    <dgm:cxn modelId="{D393CF4D-0F62-3945-A485-EAC4654A91F2}" srcId="{3C1723E6-E923-5F4A-9B84-C5E6C0AA53BE}" destId="{3C7DB967-5F75-7444-BAAD-C9D52C3D5931}" srcOrd="0" destOrd="0" parTransId="{F343BF47-5958-C344-A8B7-DEFAEECF59BF}" sibTransId="{644C17C4-CF6B-0D49-A21E-F2A7F19C4A04}"/>
    <dgm:cxn modelId="{DC0EE4B6-D83B-428B-8413-BBF439EF9A74}" type="presOf" srcId="{E1BFDECB-B5AA-5B42-B0D9-5495E9F87448}" destId="{F5DAF114-CBF2-6C42-A815-A4131FDC3DFB}" srcOrd="0" destOrd="0" presId="urn:microsoft.com/office/officeart/2005/8/layout/chevron2"/>
    <dgm:cxn modelId="{6FCC56EB-65DE-4BA9-9E37-9F352B179D7F}" type="presOf" srcId="{3C7DB967-5F75-7444-BAAD-C9D52C3D5931}" destId="{667E95D3-90E4-174A-B26E-1495042392DF}" srcOrd="0" destOrd="0" presId="urn:microsoft.com/office/officeart/2005/8/layout/chevron2"/>
    <dgm:cxn modelId="{8B03F0C1-E24E-44F7-9CD9-2493FCA49097}" type="presOf" srcId="{1A482E81-4384-F043-99B0-3556F969F1C4}" destId="{49A8466E-1FE7-744E-93DB-7BDD5B0612CC}" srcOrd="0" destOrd="0" presId="urn:microsoft.com/office/officeart/2005/8/layout/chevron2"/>
    <dgm:cxn modelId="{10C736E3-F3D9-4BC8-ABD2-0A6CFC5D417B}" type="presOf" srcId="{E2B49345-971D-8E42-A04A-C70453476C74}" destId="{40E24A69-73F7-6B42-B21F-2F80040FE5B1}" srcOrd="0" destOrd="0" presId="urn:microsoft.com/office/officeart/2005/8/layout/chevron2"/>
    <dgm:cxn modelId="{C20476FA-2BCC-4C3F-A7C7-6CC208686B95}" type="presOf" srcId="{6590A7EB-1522-4041-A9F6-13087A2F27EA}" destId="{25F774CA-5CA9-9A40-8BC8-C9E94B3D05F5}" srcOrd="0" destOrd="0" presId="urn:microsoft.com/office/officeart/2005/8/layout/chevron2"/>
    <dgm:cxn modelId="{7575E574-BED5-4044-A5E1-7397B8793371}" srcId="{FE7C479A-06AC-4B44-BD18-E837F19107A3}" destId="{3C1723E6-E923-5F4A-9B84-C5E6C0AA53BE}" srcOrd="5" destOrd="0" parTransId="{7B550352-7F49-3448-A122-0AC18ADCF972}" sibTransId="{B1F7F945-2632-1946-9373-BA8A8A8D509B}"/>
    <dgm:cxn modelId="{E3E29C23-F7FE-B04A-9F92-CDD6D07A19FC}" srcId="{FE7C479A-06AC-4B44-BD18-E837F19107A3}" destId="{E1BFDECB-B5AA-5B42-B0D9-5495E9F87448}" srcOrd="3" destOrd="0" parTransId="{D18C085B-0903-4640-A7E2-CFCC7CEAF310}" sibTransId="{B5FBAB14-709E-6046-8227-C5EBEFE144DF}"/>
    <dgm:cxn modelId="{F810576D-25B7-3C44-84E4-1764D6343684}" srcId="{FE7C479A-06AC-4B44-BD18-E837F19107A3}" destId="{6590A7EB-1522-4041-A9F6-13087A2F27EA}" srcOrd="4" destOrd="0" parTransId="{D96514E3-9B00-E341-8E33-D974720A516C}" sibTransId="{6D381386-E730-6041-86D3-865E5FCF9552}"/>
    <dgm:cxn modelId="{05698619-AB46-47B2-B73D-D2CA55FF5EC9}" type="presOf" srcId="{922FFC4C-6A2D-9A44-804C-E2E5705726AC}" destId="{350713BD-B27B-E948-80D9-169A97BCC1EF}" srcOrd="0" destOrd="0" presId="urn:microsoft.com/office/officeart/2005/8/layout/chevron2"/>
    <dgm:cxn modelId="{4BAC5C89-215E-4E9B-947B-B1BDDA88A97A}" type="presOf" srcId="{3C1723E6-E923-5F4A-9B84-C5E6C0AA53BE}" destId="{528382E1-989E-754C-8EA3-1E4FC9402C0F}" srcOrd="0" destOrd="0" presId="urn:microsoft.com/office/officeart/2005/8/layout/chevron2"/>
    <dgm:cxn modelId="{D11E2040-042A-3C4B-B963-4A71BB492171}" srcId="{FE7C479A-06AC-4B44-BD18-E837F19107A3}" destId="{082C3A4E-F1E0-BD46-9F2B-FE77532B948D}" srcOrd="2" destOrd="0" parTransId="{40089F66-C4E9-8247-8830-60741CD6540C}" sibTransId="{1B8D673A-BB07-6C4A-8184-248E84727E6E}"/>
    <dgm:cxn modelId="{B1BA5217-A81C-D14B-9FE1-62480E800228}" srcId="{6590A7EB-1522-4041-A9F6-13087A2F27EA}" destId="{68CDAAB6-7B96-6D41-BBBF-F31E83935A7A}" srcOrd="0" destOrd="0" parTransId="{783C728C-2486-A049-B1AE-B1CE73AA0099}" sibTransId="{0E281892-C1AC-BE42-A5ED-F0DFB1AF516D}"/>
    <dgm:cxn modelId="{4650D021-A199-47DA-8978-D4E33E520F60}" type="presOf" srcId="{082C3A4E-F1E0-BD46-9F2B-FE77532B948D}" destId="{66BEDA6B-ED39-584D-AFF9-E78CD244A2D8}" srcOrd="0" destOrd="0" presId="urn:microsoft.com/office/officeart/2005/8/layout/chevron2"/>
    <dgm:cxn modelId="{80FBB6CC-6B80-4104-A61C-D760C1B95157}" type="presOf" srcId="{FE7C479A-06AC-4B44-BD18-E837F19107A3}" destId="{8CC556F1-3902-064D-9B1D-7826AE877ED2}" srcOrd="0" destOrd="0" presId="urn:microsoft.com/office/officeart/2005/8/layout/chevron2"/>
    <dgm:cxn modelId="{C6C38EC6-60CA-5247-A175-C463902844C5}" srcId="{E1BFDECB-B5AA-5B42-B0D9-5495E9F87448}" destId="{54635D34-9A8F-3040-A6D1-AC1310742952}" srcOrd="0" destOrd="0" parTransId="{09FDE4ED-3A38-C546-9408-A77230F9596C}" sibTransId="{B8436067-74AD-6E47-BB72-F72B6D770B21}"/>
    <dgm:cxn modelId="{B7815F8B-CE6B-C44D-8726-F52F027A438E}" srcId="{E2B49345-971D-8E42-A04A-C70453476C74}" destId="{3800E0CD-D18A-6B4E-B56D-EC77A674B61F}" srcOrd="0" destOrd="0" parTransId="{3C83A840-A429-9140-B6C5-2BD15E5E8C13}" sibTransId="{FC492137-1D8A-4246-AB17-ADD4450B27EF}"/>
    <dgm:cxn modelId="{9E2CC3D5-8CB7-6E48-8C69-333CB0D942DB}" srcId="{082C3A4E-F1E0-BD46-9F2B-FE77532B948D}" destId="{1A482E81-4384-F043-99B0-3556F969F1C4}" srcOrd="0" destOrd="0" parTransId="{55572179-215C-D243-966B-370145BC56AC}" sibTransId="{83A71B02-8262-324A-AE92-F0CC69BD7133}"/>
    <dgm:cxn modelId="{396F0AF7-8EEC-47F4-9C84-5C88D815E554}" type="presOf" srcId="{3800E0CD-D18A-6B4E-B56D-EC77A674B61F}" destId="{AB14E9ED-0B59-3C41-BFB6-02715B144645}" srcOrd="0" destOrd="0" presId="urn:microsoft.com/office/officeart/2005/8/layout/chevron2"/>
    <dgm:cxn modelId="{D0416D1D-66BB-574B-9376-1CD968B95357}" srcId="{FE7C479A-06AC-4B44-BD18-E837F19107A3}" destId="{CC0C5F87-9E09-F44A-9FE4-783D1ECA91D7}" srcOrd="0" destOrd="0" parTransId="{5AE4371E-F69B-564C-BAFF-71315C623A70}" sibTransId="{6217A77C-1E88-E445-9061-2D3F90FB172F}"/>
    <dgm:cxn modelId="{C4055249-A44E-4CC3-95A0-7BA3E58B44D6}" type="presOf" srcId="{54635D34-9A8F-3040-A6D1-AC1310742952}" destId="{927D0E4D-3F6D-644B-A84D-6BDF82C790D4}" srcOrd="0" destOrd="0" presId="urn:microsoft.com/office/officeart/2005/8/layout/chevron2"/>
    <dgm:cxn modelId="{8812C917-69A1-4D65-B40A-5C7F750E303A}" type="presOf" srcId="{CC0C5F87-9E09-F44A-9FE4-783D1ECA91D7}" destId="{A33AEACA-D2B7-DD4F-BC66-D0A9C74BB356}" srcOrd="0" destOrd="0" presId="urn:microsoft.com/office/officeart/2005/8/layout/chevron2"/>
    <dgm:cxn modelId="{13BAB499-A50D-9C40-AB94-AD730CC81BD5}" srcId="{CC0C5F87-9E09-F44A-9FE4-783D1ECA91D7}" destId="{922FFC4C-6A2D-9A44-804C-E2E5705726AC}" srcOrd="0" destOrd="0" parTransId="{55DC8128-38AE-BC44-AC35-37559B973E1D}" sibTransId="{21D3D581-FD1B-2448-BE08-269F939AE281}"/>
    <dgm:cxn modelId="{DF974313-AD65-3E4D-8264-80AFFC0CDEC6}" srcId="{FE7C479A-06AC-4B44-BD18-E837F19107A3}" destId="{E2B49345-971D-8E42-A04A-C70453476C74}" srcOrd="1" destOrd="0" parTransId="{9F226912-73DC-E24F-8FE0-63CDABB1D476}" sibTransId="{5DB71C7B-809A-8A4D-9C35-18A6D14D3069}"/>
    <dgm:cxn modelId="{35AC1B8E-3C28-4494-BDC3-E6B72A887244}" type="presOf" srcId="{68CDAAB6-7B96-6D41-BBBF-F31E83935A7A}" destId="{73113003-EAC4-9E4D-98D4-A5CE55237E07}" srcOrd="0" destOrd="0" presId="urn:microsoft.com/office/officeart/2005/8/layout/chevron2"/>
    <dgm:cxn modelId="{62F2D2D2-3A62-49E3-956F-093BD223DD61}" type="presParOf" srcId="{8CC556F1-3902-064D-9B1D-7826AE877ED2}" destId="{E3E038D3-8E18-EA42-AF72-11DD7CD67EA8}" srcOrd="0" destOrd="0" presId="urn:microsoft.com/office/officeart/2005/8/layout/chevron2"/>
    <dgm:cxn modelId="{2A18E483-CE00-44B9-9428-B34E21A40A37}" type="presParOf" srcId="{E3E038D3-8E18-EA42-AF72-11DD7CD67EA8}" destId="{A33AEACA-D2B7-DD4F-BC66-D0A9C74BB356}" srcOrd="0" destOrd="0" presId="urn:microsoft.com/office/officeart/2005/8/layout/chevron2"/>
    <dgm:cxn modelId="{7FDC31D9-3700-46A4-869F-027A5BC6B511}" type="presParOf" srcId="{E3E038D3-8E18-EA42-AF72-11DD7CD67EA8}" destId="{350713BD-B27B-E948-80D9-169A97BCC1EF}" srcOrd="1" destOrd="0" presId="urn:microsoft.com/office/officeart/2005/8/layout/chevron2"/>
    <dgm:cxn modelId="{585F3100-87C1-47BC-BC8E-5DCF00F89F34}" type="presParOf" srcId="{8CC556F1-3902-064D-9B1D-7826AE877ED2}" destId="{915AC809-38F8-0E4E-BD3E-2767400BDDE8}" srcOrd="1" destOrd="0" presId="urn:microsoft.com/office/officeart/2005/8/layout/chevron2"/>
    <dgm:cxn modelId="{01C63343-B7C5-404D-839D-DFCBCA4A3F00}" type="presParOf" srcId="{8CC556F1-3902-064D-9B1D-7826AE877ED2}" destId="{ABB89070-6C57-554C-B131-4B74B9AD69F3}" srcOrd="2" destOrd="0" presId="urn:microsoft.com/office/officeart/2005/8/layout/chevron2"/>
    <dgm:cxn modelId="{CA3967BF-808C-4ECC-A694-0C53818EDCD4}" type="presParOf" srcId="{ABB89070-6C57-554C-B131-4B74B9AD69F3}" destId="{40E24A69-73F7-6B42-B21F-2F80040FE5B1}" srcOrd="0" destOrd="0" presId="urn:microsoft.com/office/officeart/2005/8/layout/chevron2"/>
    <dgm:cxn modelId="{3F224ECB-8AFE-4875-BE65-F5A7BEA4F128}" type="presParOf" srcId="{ABB89070-6C57-554C-B131-4B74B9AD69F3}" destId="{AB14E9ED-0B59-3C41-BFB6-02715B144645}" srcOrd="1" destOrd="0" presId="urn:microsoft.com/office/officeart/2005/8/layout/chevron2"/>
    <dgm:cxn modelId="{E7088983-C213-4412-A6C2-D9ECE67A525B}" type="presParOf" srcId="{8CC556F1-3902-064D-9B1D-7826AE877ED2}" destId="{E2A5A025-D2BF-FD4B-9D0E-069330075690}" srcOrd="3" destOrd="0" presId="urn:microsoft.com/office/officeart/2005/8/layout/chevron2"/>
    <dgm:cxn modelId="{0A2FE582-93ED-4509-A3A3-1A96C5A37D6C}" type="presParOf" srcId="{8CC556F1-3902-064D-9B1D-7826AE877ED2}" destId="{80146EE5-1473-194F-B1B6-CD064E2E7C73}" srcOrd="4" destOrd="0" presId="urn:microsoft.com/office/officeart/2005/8/layout/chevron2"/>
    <dgm:cxn modelId="{22A57F6A-1E4C-4501-88EF-EE157BA58196}" type="presParOf" srcId="{80146EE5-1473-194F-B1B6-CD064E2E7C73}" destId="{66BEDA6B-ED39-584D-AFF9-E78CD244A2D8}" srcOrd="0" destOrd="0" presId="urn:microsoft.com/office/officeart/2005/8/layout/chevron2"/>
    <dgm:cxn modelId="{C612FA8E-06CE-4D95-86C3-7D8A30B6CDEC}" type="presParOf" srcId="{80146EE5-1473-194F-B1B6-CD064E2E7C73}" destId="{49A8466E-1FE7-744E-93DB-7BDD5B0612CC}" srcOrd="1" destOrd="0" presId="urn:microsoft.com/office/officeart/2005/8/layout/chevron2"/>
    <dgm:cxn modelId="{204910C9-5970-469A-898A-A7017E7B7526}" type="presParOf" srcId="{8CC556F1-3902-064D-9B1D-7826AE877ED2}" destId="{1052B3D2-7971-7943-9E06-86B513B37BA9}" srcOrd="5" destOrd="0" presId="urn:microsoft.com/office/officeart/2005/8/layout/chevron2"/>
    <dgm:cxn modelId="{527A047B-9B83-4794-998A-3EDDAD2E9578}" type="presParOf" srcId="{8CC556F1-3902-064D-9B1D-7826AE877ED2}" destId="{1979A3C7-6B83-AE48-AD16-A7BE9B28A234}" srcOrd="6" destOrd="0" presId="urn:microsoft.com/office/officeart/2005/8/layout/chevron2"/>
    <dgm:cxn modelId="{10AAE387-F504-46F6-BE16-3266F7AE569E}" type="presParOf" srcId="{1979A3C7-6B83-AE48-AD16-A7BE9B28A234}" destId="{F5DAF114-CBF2-6C42-A815-A4131FDC3DFB}" srcOrd="0" destOrd="0" presId="urn:microsoft.com/office/officeart/2005/8/layout/chevron2"/>
    <dgm:cxn modelId="{80495EEE-816F-497C-8BBB-E12B9E663D9E}" type="presParOf" srcId="{1979A3C7-6B83-AE48-AD16-A7BE9B28A234}" destId="{927D0E4D-3F6D-644B-A84D-6BDF82C790D4}" srcOrd="1" destOrd="0" presId="urn:microsoft.com/office/officeart/2005/8/layout/chevron2"/>
    <dgm:cxn modelId="{78FB901F-DD1E-454B-9FC9-DE34BEE85ED8}" type="presParOf" srcId="{8CC556F1-3902-064D-9B1D-7826AE877ED2}" destId="{17BCBF43-9666-2745-B112-EF0CA905EEA0}" srcOrd="7" destOrd="0" presId="urn:microsoft.com/office/officeart/2005/8/layout/chevron2"/>
    <dgm:cxn modelId="{FC3A3EF4-F67C-4293-908A-D45B8EA9F9A2}" type="presParOf" srcId="{8CC556F1-3902-064D-9B1D-7826AE877ED2}" destId="{E45355C7-FC13-534B-8A3A-BC23B1E7D770}" srcOrd="8" destOrd="0" presId="urn:microsoft.com/office/officeart/2005/8/layout/chevron2"/>
    <dgm:cxn modelId="{F836187A-A3AA-4558-9B9F-76D74849F538}" type="presParOf" srcId="{E45355C7-FC13-534B-8A3A-BC23B1E7D770}" destId="{25F774CA-5CA9-9A40-8BC8-C9E94B3D05F5}" srcOrd="0" destOrd="0" presId="urn:microsoft.com/office/officeart/2005/8/layout/chevron2"/>
    <dgm:cxn modelId="{D6619CD6-754A-4720-AA51-F765EFC9D58A}" type="presParOf" srcId="{E45355C7-FC13-534B-8A3A-BC23B1E7D770}" destId="{73113003-EAC4-9E4D-98D4-A5CE55237E07}" srcOrd="1" destOrd="0" presId="urn:microsoft.com/office/officeart/2005/8/layout/chevron2"/>
    <dgm:cxn modelId="{A3CC4288-974E-4DCC-934D-8CF679EDC662}" type="presParOf" srcId="{8CC556F1-3902-064D-9B1D-7826AE877ED2}" destId="{71B1F849-73EA-054F-ABBA-9A446ACC9B95}" srcOrd="9" destOrd="0" presId="urn:microsoft.com/office/officeart/2005/8/layout/chevron2"/>
    <dgm:cxn modelId="{77764584-0629-4629-BE01-56F165DFBAF8}" type="presParOf" srcId="{8CC556F1-3902-064D-9B1D-7826AE877ED2}" destId="{E05A7437-1456-1246-8717-3B4F53B61245}" srcOrd="10" destOrd="0" presId="urn:microsoft.com/office/officeart/2005/8/layout/chevron2"/>
    <dgm:cxn modelId="{5616651A-ADFD-40EF-86A5-975A38BF76FB}" type="presParOf" srcId="{E05A7437-1456-1246-8717-3B4F53B61245}" destId="{528382E1-989E-754C-8EA3-1E4FC9402C0F}" srcOrd="0" destOrd="0" presId="urn:microsoft.com/office/officeart/2005/8/layout/chevron2"/>
    <dgm:cxn modelId="{35CCD136-EE13-4231-8A73-BA8F28109A7E}" type="presParOf" srcId="{E05A7437-1456-1246-8717-3B4F53B61245}" destId="{667E95D3-90E4-174A-B26E-1495042392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AEACA-D2B7-DD4F-BC66-D0A9C74BB356}">
      <dsp:nvSpPr>
        <dsp:cNvPr id="0" name=""/>
        <dsp:cNvSpPr/>
      </dsp:nvSpPr>
      <dsp:spPr>
        <a:xfrm rot="5400000">
          <a:off x="-161813" y="166887"/>
          <a:ext cx="1078756" cy="755129"/>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1</a:t>
          </a:r>
          <a:endParaRPr lang="it-IT" sz="4000" b="1" kern="1200" dirty="0">
            <a:latin typeface="Arial Narrow"/>
            <a:cs typeface="Arial Narrow"/>
          </a:endParaRPr>
        </a:p>
      </dsp:txBody>
      <dsp:txXfrm rot="-5400000">
        <a:off x="1" y="382639"/>
        <a:ext cx="755129" cy="323627"/>
      </dsp:txXfrm>
    </dsp:sp>
    <dsp:sp modelId="{350713BD-B27B-E948-80D9-169A97BCC1EF}">
      <dsp:nvSpPr>
        <dsp:cNvPr id="0" name=""/>
        <dsp:cNvSpPr/>
      </dsp:nvSpPr>
      <dsp:spPr>
        <a:xfrm rot="5400000">
          <a:off x="4598784" y="-3838580"/>
          <a:ext cx="701560"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kumimoji="0" lang="it-IT" sz="1800" b="0" i="0" u="none" strike="noStrike" kern="1200" cap="none" spc="0" normalizeH="0" noProof="0" dirty="0" smtClean="0">
              <a:ln>
                <a:noFill/>
              </a:ln>
              <a:effectLst/>
              <a:uLnTx/>
              <a:uFillTx/>
              <a:latin typeface="Arial Narrow"/>
              <a:ea typeface="Calibri"/>
              <a:cs typeface="Arial Narrow"/>
            </a:rPr>
            <a:t>In caso di PROCTORRAGIA dell’adulto, il pz va SEMPRE studiato con COLONSCOPIA  OTTICA: impegnativa con bollino verde.</a:t>
          </a:r>
          <a:endParaRPr lang="it-IT" sz="1800" b="0" kern="1200" dirty="0">
            <a:latin typeface="Arial Narrow"/>
            <a:cs typeface="Arial Narrow"/>
          </a:endParaRPr>
        </a:p>
      </dsp:txBody>
      <dsp:txXfrm rot="-5400000">
        <a:off x="755130" y="39321"/>
        <a:ext cx="8354623" cy="633066"/>
      </dsp:txXfrm>
    </dsp:sp>
    <dsp:sp modelId="{40E24A69-73F7-6B42-B21F-2F80040FE5B1}">
      <dsp:nvSpPr>
        <dsp:cNvPr id="0" name=""/>
        <dsp:cNvSpPr/>
      </dsp:nvSpPr>
      <dsp:spPr>
        <a:xfrm rot="5400000">
          <a:off x="-161813" y="1149352"/>
          <a:ext cx="1078756" cy="755129"/>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2</a:t>
          </a:r>
          <a:endParaRPr lang="it-IT" sz="4000" b="1" kern="1200" dirty="0">
            <a:latin typeface="Arial Narrow"/>
            <a:cs typeface="Arial Narrow"/>
          </a:endParaRPr>
        </a:p>
      </dsp:txBody>
      <dsp:txXfrm rot="-5400000">
        <a:off x="1" y="1365104"/>
        <a:ext cx="755129" cy="323627"/>
      </dsp:txXfrm>
    </dsp:sp>
    <dsp:sp modelId="{AB14E9ED-0B59-3C41-BFB6-02715B144645}">
      <dsp:nvSpPr>
        <dsp:cNvPr id="0" name=""/>
        <dsp:cNvSpPr/>
      </dsp:nvSpPr>
      <dsp:spPr>
        <a:xfrm rot="5400000">
          <a:off x="4598968" y="-2856300"/>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latin typeface="Arial Narrow"/>
              <a:ea typeface="Calibri"/>
              <a:cs typeface="Arial Narrow"/>
            </a:rPr>
            <a:t>La COLON-TC è una buona alternativa alla colonscopia, nel caso in cui l’esame non possa essere eseguito per problematiche del pz (ANCHE SE ALLERGIA AL MDC). Se positiva, va valutato caso per caso come procedere nelle indagini.</a:t>
          </a:r>
          <a:endParaRPr lang="it-IT" sz="1600" b="0" kern="1200" dirty="0">
            <a:latin typeface="Arial Narrow"/>
            <a:cs typeface="Arial Narrow"/>
          </a:endParaRPr>
        </a:p>
      </dsp:txBody>
      <dsp:txXfrm rot="-5400000">
        <a:off x="755129" y="1021768"/>
        <a:ext cx="8354641" cy="632733"/>
      </dsp:txXfrm>
    </dsp:sp>
    <dsp:sp modelId="{66BEDA6B-ED39-584D-AFF9-E78CD244A2D8}">
      <dsp:nvSpPr>
        <dsp:cNvPr id="0" name=""/>
        <dsp:cNvSpPr/>
      </dsp:nvSpPr>
      <dsp:spPr>
        <a:xfrm rot="5400000">
          <a:off x="-161813" y="2131816"/>
          <a:ext cx="1078756" cy="755129"/>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3</a:t>
          </a:r>
          <a:endParaRPr lang="it-IT" sz="4000" b="1" kern="1200" dirty="0">
            <a:latin typeface="Arial Narrow"/>
            <a:cs typeface="Arial Narrow"/>
          </a:endParaRPr>
        </a:p>
      </dsp:txBody>
      <dsp:txXfrm rot="-5400000">
        <a:off x="1" y="2347568"/>
        <a:ext cx="755129" cy="323627"/>
      </dsp:txXfrm>
    </dsp:sp>
    <dsp:sp modelId="{49A8466E-1FE7-744E-93DB-7BDD5B0612CC}">
      <dsp:nvSpPr>
        <dsp:cNvPr id="0" name=""/>
        <dsp:cNvSpPr/>
      </dsp:nvSpPr>
      <dsp:spPr>
        <a:xfrm rot="5400000">
          <a:off x="4598968" y="-1873836"/>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latin typeface="Arial Narrow"/>
              <a:ea typeface="Calibri"/>
              <a:cs typeface="Arial Narrow"/>
            </a:rPr>
            <a:t>In caso di diagnosi di malattia neoplastica è necessario lo STAGING:  se colica con TC TAP, se rettale con ECO ENDORETTALE per il T e TC TAP per </a:t>
          </a:r>
          <a:r>
            <a:rPr lang="it-IT" sz="1800" kern="1200" dirty="0" err="1" smtClean="0">
              <a:latin typeface="Arial Narrow"/>
              <a:ea typeface="Calibri"/>
              <a:cs typeface="Arial Narrow"/>
            </a:rPr>
            <a:t>N</a:t>
          </a:r>
          <a:r>
            <a:rPr lang="it-IT" sz="1800" kern="1200" dirty="0" smtClean="0">
              <a:latin typeface="Arial Narrow"/>
              <a:ea typeface="Calibri"/>
              <a:cs typeface="Arial Narrow"/>
            </a:rPr>
            <a:t> ed M.</a:t>
          </a:r>
          <a:endParaRPr lang="it-IT" sz="1800" b="0" kern="1200" dirty="0">
            <a:latin typeface="Arial Narrow"/>
            <a:cs typeface="Arial Narrow"/>
          </a:endParaRPr>
        </a:p>
      </dsp:txBody>
      <dsp:txXfrm rot="-5400000">
        <a:off x="755129" y="2004232"/>
        <a:ext cx="8354641" cy="632733"/>
      </dsp:txXfrm>
    </dsp:sp>
    <dsp:sp modelId="{F5DAF114-CBF2-6C42-A815-A4131FDC3DFB}">
      <dsp:nvSpPr>
        <dsp:cNvPr id="0" name=""/>
        <dsp:cNvSpPr/>
      </dsp:nvSpPr>
      <dsp:spPr>
        <a:xfrm rot="5400000">
          <a:off x="-161813" y="3114281"/>
          <a:ext cx="1078756" cy="755129"/>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4</a:t>
          </a:r>
          <a:endParaRPr lang="it-IT" sz="4000" b="1" kern="1200" dirty="0">
            <a:latin typeface="Arial Narrow"/>
            <a:cs typeface="Arial Narrow"/>
          </a:endParaRPr>
        </a:p>
      </dsp:txBody>
      <dsp:txXfrm rot="-5400000">
        <a:off x="1" y="3330033"/>
        <a:ext cx="755129" cy="323627"/>
      </dsp:txXfrm>
    </dsp:sp>
    <dsp:sp modelId="{927D0E4D-3F6D-644B-A84D-6BDF82C790D4}">
      <dsp:nvSpPr>
        <dsp:cNvPr id="0" name=""/>
        <dsp:cNvSpPr/>
      </dsp:nvSpPr>
      <dsp:spPr>
        <a:xfrm rot="5400000">
          <a:off x="4598968" y="-891371"/>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0" lang="it-IT" sz="1600" b="0" i="0" u="none" strike="noStrike" kern="1200" cap="none" spc="0" normalizeH="0" noProof="0" dirty="0" smtClean="0">
              <a:ln>
                <a:noFill/>
              </a:ln>
              <a:effectLst/>
              <a:uLnTx/>
              <a:uFillTx/>
              <a:latin typeface="Arial Narrow"/>
              <a:ea typeface="Calibri"/>
              <a:cs typeface="Arial Narrow"/>
            </a:rPr>
            <a:t>La PET ha un ruolo importante nel RE-STAGING post terapia </a:t>
          </a:r>
          <a:r>
            <a:rPr kumimoji="0" lang="it-IT" sz="1600" b="0" i="0" u="none" strike="noStrike" kern="1200" cap="none" spc="0" normalizeH="0" noProof="0" dirty="0" err="1" smtClean="0">
              <a:ln>
                <a:noFill/>
              </a:ln>
              <a:effectLst/>
              <a:uLnTx/>
              <a:uFillTx/>
              <a:latin typeface="Arial Narrow"/>
              <a:ea typeface="Calibri"/>
              <a:cs typeface="Arial Narrow"/>
            </a:rPr>
            <a:t>neoadiuvante</a:t>
          </a:r>
          <a:r>
            <a:rPr kumimoji="0" lang="it-IT" sz="1600" b="0" i="0" u="none" strike="noStrike" kern="1200" cap="none" spc="0" normalizeH="0" noProof="0" dirty="0" smtClean="0">
              <a:ln>
                <a:noFill/>
              </a:ln>
              <a:effectLst/>
              <a:uLnTx/>
              <a:uFillTx/>
              <a:latin typeface="Arial Narrow"/>
              <a:ea typeface="Calibri"/>
              <a:cs typeface="Arial Narrow"/>
            </a:rPr>
            <a:t> (CHT e/o RT) soprattutto per le forme in cui è necessario differenziare tra tessuto fibroso e recidiva locale in cui RM pelvi non è dirimente.</a:t>
          </a:r>
          <a:endParaRPr lang="it-IT" sz="1600" b="0" kern="1200" dirty="0">
            <a:latin typeface="Arial Narrow"/>
            <a:cs typeface="Arial Narrow"/>
          </a:endParaRPr>
        </a:p>
      </dsp:txBody>
      <dsp:txXfrm rot="-5400000">
        <a:off x="755129" y="2986697"/>
        <a:ext cx="8354641" cy="632733"/>
      </dsp:txXfrm>
    </dsp:sp>
    <dsp:sp modelId="{25F774CA-5CA9-9A40-8BC8-C9E94B3D05F5}">
      <dsp:nvSpPr>
        <dsp:cNvPr id="0" name=""/>
        <dsp:cNvSpPr/>
      </dsp:nvSpPr>
      <dsp:spPr>
        <a:xfrm rot="5400000">
          <a:off x="-161813" y="4096745"/>
          <a:ext cx="1078756" cy="755129"/>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t>5</a:t>
          </a:r>
          <a:endParaRPr lang="it-IT" sz="4000" b="1" kern="1200" dirty="0"/>
        </a:p>
      </dsp:txBody>
      <dsp:txXfrm rot="-5400000">
        <a:off x="1" y="4312497"/>
        <a:ext cx="755129" cy="323627"/>
      </dsp:txXfrm>
    </dsp:sp>
    <dsp:sp modelId="{73113003-EAC4-9E4D-98D4-A5CE55237E07}">
      <dsp:nvSpPr>
        <dsp:cNvPr id="0" name=""/>
        <dsp:cNvSpPr/>
      </dsp:nvSpPr>
      <dsp:spPr>
        <a:xfrm rot="5400000">
          <a:off x="4598968" y="91092"/>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noProof="0" dirty="0" smtClean="0">
              <a:latin typeface="Arial Narrow"/>
              <a:ea typeface="Calibri"/>
              <a:cs typeface="Arial Narrow"/>
            </a:rPr>
            <a:t>Il FOLLOW-UP </a:t>
          </a:r>
          <a:r>
            <a:rPr lang="it-IT" sz="1600" kern="1200" dirty="0" smtClean="0">
              <a:latin typeface="Arial Narrow"/>
              <a:ea typeface="Calibri"/>
              <a:cs typeface="Arial Narrow"/>
            </a:rPr>
            <a:t>è</a:t>
          </a:r>
          <a:r>
            <a:rPr lang="it-IT" sz="1600" kern="1200" noProof="0" dirty="0" smtClean="0">
              <a:latin typeface="Arial Narrow"/>
              <a:ea typeface="Calibri"/>
              <a:cs typeface="Arial Narrow"/>
            </a:rPr>
            <a:t> necessario perché c’è alta probabilità di metastasi/recidive epatiche e malattia </a:t>
          </a:r>
          <a:r>
            <a:rPr lang="it-IT" sz="1600" kern="1200" noProof="0" dirty="0" err="1" smtClean="0">
              <a:latin typeface="Arial Narrow"/>
              <a:ea typeface="Calibri"/>
              <a:cs typeface="Arial Narrow"/>
            </a:rPr>
            <a:t>metacrona</a:t>
          </a:r>
          <a:r>
            <a:rPr lang="it-IT" sz="1600" kern="1200" dirty="0" smtClean="0">
              <a:latin typeface="Arial Narrow"/>
              <a:ea typeface="Calibri"/>
              <a:cs typeface="Arial Narrow"/>
            </a:rPr>
            <a:t> con possibilità però di </a:t>
          </a:r>
          <a:r>
            <a:rPr lang="it-IT" sz="1600" kern="1200" dirty="0" err="1" smtClean="0">
              <a:latin typeface="Arial Narrow"/>
              <a:ea typeface="Calibri"/>
              <a:cs typeface="Arial Narrow"/>
            </a:rPr>
            <a:t>reintervento</a:t>
          </a:r>
          <a:r>
            <a:rPr lang="it-IT" sz="1600" kern="1200" dirty="0" smtClean="0">
              <a:latin typeface="Arial Narrow"/>
              <a:ea typeface="Calibri"/>
              <a:cs typeface="Arial Narrow"/>
            </a:rPr>
            <a:t>. </a:t>
          </a:r>
          <a:endParaRPr lang="it-IT" sz="1600" kern="1200" dirty="0">
            <a:latin typeface="Arial Narrow"/>
            <a:cs typeface="Arial Narrow"/>
          </a:endParaRPr>
        </a:p>
      </dsp:txBody>
      <dsp:txXfrm rot="-5400000">
        <a:off x="755129" y="3969161"/>
        <a:ext cx="8354641" cy="632733"/>
      </dsp:txXfrm>
    </dsp:sp>
    <dsp:sp modelId="{528382E1-989E-754C-8EA3-1E4FC9402C0F}">
      <dsp:nvSpPr>
        <dsp:cNvPr id="0" name=""/>
        <dsp:cNvSpPr/>
      </dsp:nvSpPr>
      <dsp:spPr>
        <a:xfrm rot="5400000">
          <a:off x="-161813" y="5079210"/>
          <a:ext cx="1078756" cy="755129"/>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t>6</a:t>
          </a:r>
          <a:endParaRPr lang="it-IT" sz="4000" b="1" kern="1200" dirty="0"/>
        </a:p>
      </dsp:txBody>
      <dsp:txXfrm rot="-5400000">
        <a:off x="1" y="5294962"/>
        <a:ext cx="755129" cy="323627"/>
      </dsp:txXfrm>
    </dsp:sp>
    <dsp:sp modelId="{667E95D3-90E4-174A-B26E-1495042392DF}">
      <dsp:nvSpPr>
        <dsp:cNvPr id="0" name=""/>
        <dsp:cNvSpPr/>
      </dsp:nvSpPr>
      <dsp:spPr>
        <a:xfrm rot="5400000">
          <a:off x="4598968" y="1073556"/>
          <a:ext cx="701191" cy="8388870"/>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latin typeface="Arial Narrow"/>
              <a:ea typeface="Calibri"/>
              <a:cs typeface="Arial Narrow"/>
            </a:rPr>
            <a:t>Se rialzo </a:t>
          </a:r>
          <a:r>
            <a:rPr lang="it-IT" sz="1800" kern="1200" dirty="0" err="1" smtClean="0">
              <a:latin typeface="Arial Narrow"/>
              <a:ea typeface="Calibri"/>
              <a:cs typeface="Arial Narrow"/>
            </a:rPr>
            <a:t>markers</a:t>
          </a:r>
          <a:r>
            <a:rPr lang="it-IT" sz="1800" kern="1200" dirty="0" smtClean="0">
              <a:latin typeface="Arial Narrow"/>
              <a:ea typeface="Calibri"/>
              <a:cs typeface="Arial Narrow"/>
            </a:rPr>
            <a:t> con indagini radiologiche negative, è utile e appropriato studio con PET. </a:t>
          </a:r>
          <a:endParaRPr lang="it-IT" sz="1800" kern="1200" dirty="0">
            <a:latin typeface="Arial Narrow"/>
            <a:cs typeface="Arial Narrow"/>
          </a:endParaRPr>
        </a:p>
      </dsp:txBody>
      <dsp:txXfrm rot="-5400000">
        <a:off x="755129" y="4951625"/>
        <a:ext cx="8354641" cy="6327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E6C57FA-6555-4B3A-AB84-3F5E17D9CBAF}"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413443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E6C57FA-6555-4B3A-AB84-3F5E17D9CBAF}"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353583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E6C57FA-6555-4B3A-AB84-3F5E17D9CBAF}"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79866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E6C57FA-6555-4B3A-AB84-3F5E17D9CBAF}"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136930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E6C57FA-6555-4B3A-AB84-3F5E17D9CBAF}"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314856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E6C57FA-6555-4B3A-AB84-3F5E17D9CBAF}" type="datetimeFigureOut">
              <a:rPr lang="it-IT" smtClean="0"/>
              <a:t>24/10/2013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144493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E6C57FA-6555-4B3A-AB84-3F5E17D9CBAF}" type="datetimeFigureOut">
              <a:rPr lang="it-IT" smtClean="0"/>
              <a:t>24/10/2013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269658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E6C57FA-6555-4B3A-AB84-3F5E17D9CBAF}" type="datetimeFigureOut">
              <a:rPr lang="it-IT" smtClean="0"/>
              <a:t>24/10/2013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195543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E6C57FA-6555-4B3A-AB84-3F5E17D9CBAF}" type="datetimeFigureOut">
              <a:rPr lang="it-IT" smtClean="0"/>
              <a:t>24/10/2013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205345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E6C57FA-6555-4B3A-AB84-3F5E17D9CBAF}" type="datetimeFigureOut">
              <a:rPr lang="it-IT" smtClean="0"/>
              <a:t>24/10/2013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183320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E6C57FA-6555-4B3A-AB84-3F5E17D9CBAF}" type="datetimeFigureOut">
              <a:rPr lang="it-IT" smtClean="0"/>
              <a:t>24/10/2013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2E0187-76C7-4997-8952-1DDBDB3C867B}" type="slidenum">
              <a:rPr lang="it-IT" smtClean="0"/>
              <a:t>‹N›</a:t>
            </a:fld>
            <a:endParaRPr lang="it-IT"/>
          </a:p>
        </p:txBody>
      </p:sp>
    </p:spTree>
    <p:extLst>
      <p:ext uri="{BB962C8B-B14F-4D97-AF65-F5344CB8AC3E}">
        <p14:creationId xmlns:p14="http://schemas.microsoft.com/office/powerpoint/2010/main" val="171859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C57FA-6555-4B3A-AB84-3F5E17D9CBAF}" type="datetimeFigureOut">
              <a:rPr lang="it-IT" smtClean="0"/>
              <a:t>24/10/2013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E0187-76C7-4997-8952-1DDBDB3C867B}" type="slidenum">
              <a:rPr lang="it-IT" smtClean="0"/>
              <a:t>‹N›</a:t>
            </a:fld>
            <a:endParaRPr lang="it-IT"/>
          </a:p>
        </p:txBody>
      </p:sp>
    </p:spTree>
    <p:extLst>
      <p:ext uri="{BB962C8B-B14F-4D97-AF65-F5344CB8AC3E}">
        <p14:creationId xmlns:p14="http://schemas.microsoft.com/office/powerpoint/2010/main" val="16353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Rectangle 3"/>
          <p:cNvSpPr>
            <a:spLocks noChangeArrowheads="1"/>
          </p:cNvSpPr>
          <p:nvPr/>
        </p:nvSpPr>
        <p:spPr bwMode="auto">
          <a:xfrm>
            <a:off x="-107950" y="0"/>
            <a:ext cx="9144000" cy="827088"/>
          </a:xfrm>
          <a:prstGeom prst="rect">
            <a:avLst/>
          </a:prstGeom>
          <a:noFill/>
          <a:ln w="9525">
            <a:noFill/>
            <a:miter lim="800000"/>
            <a:headEnd/>
            <a:tailEnd/>
          </a:ln>
          <a:effectLst/>
        </p:spPr>
        <p:txBody>
          <a:bodyPr anchor="ctr"/>
          <a:lstStyle/>
          <a:p>
            <a:pPr>
              <a:defRPr/>
            </a:pPr>
            <a:r>
              <a:rPr lang="fr-FR" sz="3200" dirty="0">
                <a:solidFill>
                  <a:srgbClr val="00CCFF"/>
                </a:solidFill>
                <a:effectLst>
                  <a:outerShdw blurRad="38100" dist="38100" dir="2700000" algn="tl">
                    <a:srgbClr val="000000"/>
                  </a:outerShdw>
                </a:effectLst>
              </a:rPr>
              <a:t>  Terapia delle metastasi epatiche</a:t>
            </a:r>
          </a:p>
        </p:txBody>
      </p:sp>
      <p:sp>
        <p:nvSpPr>
          <p:cNvPr id="114702" name="Text Box 14"/>
          <p:cNvSpPr txBox="1">
            <a:spLocks noChangeArrowheads="1"/>
          </p:cNvSpPr>
          <p:nvPr/>
        </p:nvSpPr>
        <p:spPr bwMode="auto">
          <a:xfrm>
            <a:off x="127000" y="688975"/>
            <a:ext cx="2771775" cy="579438"/>
          </a:xfrm>
          <a:prstGeom prst="rect">
            <a:avLst/>
          </a:prstGeom>
          <a:noFill/>
          <a:ln w="9525" algn="ctr">
            <a:noFill/>
            <a:miter lim="800000"/>
            <a:headEnd/>
            <a:tailEnd/>
          </a:ln>
          <a:effectLst/>
        </p:spPr>
        <p:txBody>
          <a:bodyPr>
            <a:spAutoFit/>
          </a:bodyPr>
          <a:lstStyle/>
          <a:p>
            <a:pPr>
              <a:spcBef>
                <a:spcPct val="50000"/>
              </a:spcBef>
              <a:defRPr/>
            </a:pPr>
            <a:r>
              <a:rPr lang="it-IT" sz="3200" dirty="0">
                <a:solidFill>
                  <a:srgbClr val="FF0000"/>
                </a:solidFill>
                <a:effectLst>
                  <a:outerShdw blurRad="38100" dist="38100" dir="2700000" algn="tl">
                    <a:srgbClr val="000000"/>
                  </a:outerShdw>
                </a:effectLst>
              </a:rPr>
              <a:t>Chemioterapia</a:t>
            </a:r>
          </a:p>
        </p:txBody>
      </p:sp>
      <p:sp>
        <p:nvSpPr>
          <p:cNvPr id="114705" name="Text Box 17"/>
          <p:cNvSpPr txBox="1">
            <a:spLocks noChangeArrowheads="1"/>
          </p:cNvSpPr>
          <p:nvPr/>
        </p:nvSpPr>
        <p:spPr bwMode="auto">
          <a:xfrm>
            <a:off x="3525838" y="881063"/>
            <a:ext cx="3563937" cy="385362"/>
          </a:xfrm>
          <a:prstGeom prst="rect">
            <a:avLst/>
          </a:prstGeom>
          <a:noFill/>
          <a:ln w="9525" algn="ctr">
            <a:noFill/>
            <a:miter lim="800000"/>
            <a:headEnd/>
            <a:tailEnd/>
          </a:ln>
          <a:effectLst/>
        </p:spPr>
        <p:txBody>
          <a:bodyPr>
            <a:spAutoFit/>
          </a:bodyPr>
          <a:lstStyle/>
          <a:p>
            <a:pPr>
              <a:lnSpc>
                <a:spcPct val="50000"/>
              </a:lnSpc>
              <a:spcBef>
                <a:spcPct val="50000"/>
              </a:spcBef>
              <a:defRPr/>
            </a:pPr>
            <a:r>
              <a:rPr lang="it-IT" sz="3200" dirty="0">
                <a:solidFill>
                  <a:srgbClr val="FF0000"/>
                </a:solidFill>
                <a:effectLst>
                  <a:outerShdw blurRad="38100" dist="38100" dir="2700000" algn="tl">
                    <a:srgbClr val="000000"/>
                  </a:outerShdw>
                </a:effectLst>
              </a:rPr>
              <a:t>Chirurgia</a:t>
            </a:r>
          </a:p>
        </p:txBody>
      </p:sp>
      <p:sp>
        <p:nvSpPr>
          <p:cNvPr id="114708" name="Text Box 20"/>
          <p:cNvSpPr txBox="1">
            <a:spLocks noChangeArrowheads="1"/>
          </p:cNvSpPr>
          <p:nvPr/>
        </p:nvSpPr>
        <p:spPr bwMode="auto">
          <a:xfrm>
            <a:off x="3906838" y="6577013"/>
            <a:ext cx="5761037" cy="304800"/>
          </a:xfrm>
          <a:prstGeom prst="rect">
            <a:avLst/>
          </a:prstGeom>
          <a:noFill/>
          <a:ln w="9525">
            <a:noFill/>
            <a:miter lim="800000"/>
            <a:headEnd/>
            <a:tailEnd/>
          </a:ln>
          <a:effectLst/>
        </p:spPr>
        <p:txBody>
          <a:bodyPr>
            <a:spAutoFit/>
          </a:bodyPr>
          <a:lstStyle/>
          <a:p>
            <a:pPr>
              <a:spcBef>
                <a:spcPct val="50000"/>
              </a:spcBef>
              <a:defRPr/>
            </a:pPr>
            <a:r>
              <a:rPr lang="it-IT" sz="1400" i="1">
                <a:solidFill>
                  <a:schemeClr val="tx1"/>
                </a:solidFill>
                <a:effectLst>
                  <a:outerShdw blurRad="38100" dist="38100" dir="2700000" algn="tl">
                    <a:srgbClr val="000000"/>
                  </a:outerShdw>
                </a:effectLst>
                <a:cs typeface="Arial" pitchFamily="34" charset="0"/>
              </a:rPr>
              <a:t>Prof. N. Portolani-Clinica Chirurgica-Università degli Studi di Brescia</a:t>
            </a:r>
          </a:p>
        </p:txBody>
      </p:sp>
      <p:sp>
        <p:nvSpPr>
          <p:cNvPr id="114711" name="Line 23"/>
          <p:cNvSpPr>
            <a:spLocks noChangeShapeType="1"/>
          </p:cNvSpPr>
          <p:nvPr/>
        </p:nvSpPr>
        <p:spPr bwMode="auto">
          <a:xfrm rot="5400000">
            <a:off x="3111500" y="706438"/>
            <a:ext cx="7938" cy="633412"/>
          </a:xfrm>
          <a:prstGeom prst="line">
            <a:avLst/>
          </a:prstGeom>
          <a:noFill/>
          <a:ln w="38100" cap="rnd">
            <a:solidFill>
              <a:schemeClr val="tx1"/>
            </a:solidFill>
            <a:prstDash val="sysDot"/>
            <a:round/>
            <a:headEnd type="arrow" w="med" len="med"/>
            <a:tailEnd type="none" w="med" len="med"/>
          </a:ln>
          <a:effectLst>
            <a:outerShdw dist="35921" dir="2700000" algn="ctr" rotWithShape="0">
              <a:schemeClr val="bg2"/>
            </a:outerShdw>
          </a:effectLst>
        </p:spPr>
        <p:txBody>
          <a:bodyPr/>
          <a:lstStyle/>
          <a:p>
            <a:pPr>
              <a:defRPr/>
            </a:pPr>
            <a:endParaRPr lang="it-IT">
              <a:solidFill>
                <a:srgbClr val="FF0000"/>
              </a:solidFill>
            </a:endParaRPr>
          </a:p>
        </p:txBody>
      </p:sp>
      <p:sp>
        <p:nvSpPr>
          <p:cNvPr id="13" name="Text Box 14"/>
          <p:cNvSpPr txBox="1">
            <a:spLocks noChangeArrowheads="1"/>
          </p:cNvSpPr>
          <p:nvPr/>
        </p:nvSpPr>
        <p:spPr bwMode="auto">
          <a:xfrm>
            <a:off x="6157913" y="311150"/>
            <a:ext cx="2771775" cy="584200"/>
          </a:xfrm>
          <a:prstGeom prst="rect">
            <a:avLst/>
          </a:prstGeom>
          <a:noFill/>
          <a:ln w="9525" algn="ctr">
            <a:noFill/>
            <a:miter lim="800000"/>
            <a:headEnd/>
            <a:tailEnd/>
          </a:ln>
          <a:effectLst/>
        </p:spPr>
        <p:txBody>
          <a:bodyPr>
            <a:spAutoFit/>
          </a:bodyPr>
          <a:lstStyle/>
          <a:p>
            <a:pPr algn="ctr">
              <a:spcBef>
                <a:spcPts val="0"/>
              </a:spcBef>
              <a:defRPr/>
            </a:pPr>
            <a:r>
              <a:rPr lang="it-IT" sz="3200" dirty="0">
                <a:solidFill>
                  <a:srgbClr val="FF0000"/>
                </a:solidFill>
                <a:effectLst>
                  <a:outerShdw blurRad="38100" dist="38100" dir="2700000" algn="tl">
                    <a:srgbClr val="000000"/>
                  </a:outerShdw>
                </a:effectLst>
              </a:rPr>
              <a:t>Chemioterapia</a:t>
            </a:r>
          </a:p>
        </p:txBody>
      </p:sp>
      <p:sp>
        <p:nvSpPr>
          <p:cNvPr id="14" name="Text Box 14"/>
          <p:cNvSpPr txBox="1">
            <a:spLocks noChangeArrowheads="1"/>
          </p:cNvSpPr>
          <p:nvPr/>
        </p:nvSpPr>
        <p:spPr bwMode="auto">
          <a:xfrm>
            <a:off x="6200775" y="612775"/>
            <a:ext cx="2771775" cy="708025"/>
          </a:xfrm>
          <a:prstGeom prst="rect">
            <a:avLst/>
          </a:prstGeom>
          <a:noFill/>
          <a:ln w="9525" algn="ctr">
            <a:noFill/>
            <a:miter lim="800000"/>
            <a:headEnd/>
            <a:tailEnd/>
          </a:ln>
          <a:effectLst/>
        </p:spPr>
        <p:txBody>
          <a:bodyPr>
            <a:spAutoFit/>
          </a:bodyPr>
          <a:lstStyle/>
          <a:p>
            <a:pPr algn="ctr">
              <a:spcBef>
                <a:spcPts val="0"/>
              </a:spcBef>
              <a:defRPr/>
            </a:pPr>
            <a:r>
              <a:rPr lang="it-IT" sz="4000" b="1" dirty="0">
                <a:solidFill>
                  <a:srgbClr val="FF0000"/>
                </a:solidFill>
                <a:effectLst>
                  <a:outerShdw blurRad="38100" dist="38100" dir="2700000" algn="tl">
                    <a:srgbClr val="000000"/>
                  </a:outerShdw>
                </a:effectLst>
              </a:rPr>
              <a:t>+</a:t>
            </a:r>
          </a:p>
        </p:txBody>
      </p:sp>
      <p:sp>
        <p:nvSpPr>
          <p:cNvPr id="15" name="Text Box 17"/>
          <p:cNvSpPr txBox="1">
            <a:spLocks noChangeArrowheads="1"/>
          </p:cNvSpPr>
          <p:nvPr/>
        </p:nvSpPr>
        <p:spPr bwMode="auto">
          <a:xfrm>
            <a:off x="5991225" y="1263650"/>
            <a:ext cx="3563938" cy="385362"/>
          </a:xfrm>
          <a:prstGeom prst="rect">
            <a:avLst/>
          </a:prstGeom>
          <a:noFill/>
          <a:ln w="9525" algn="ctr">
            <a:noFill/>
            <a:miter lim="800000"/>
            <a:headEnd/>
            <a:tailEnd/>
          </a:ln>
          <a:effectLst/>
        </p:spPr>
        <p:txBody>
          <a:bodyPr>
            <a:spAutoFit/>
          </a:bodyPr>
          <a:lstStyle/>
          <a:p>
            <a:pPr>
              <a:lnSpc>
                <a:spcPct val="50000"/>
              </a:lnSpc>
              <a:spcBef>
                <a:spcPct val="50000"/>
              </a:spcBef>
              <a:defRPr/>
            </a:pPr>
            <a:r>
              <a:rPr lang="it-IT" sz="3200" dirty="0">
                <a:solidFill>
                  <a:srgbClr val="FF0000"/>
                </a:solidFill>
                <a:effectLst>
                  <a:outerShdw blurRad="38100" dist="38100" dir="2700000" algn="tl">
                    <a:srgbClr val="000000"/>
                  </a:outerShdw>
                </a:effectLst>
              </a:rPr>
              <a:t>Chirurgia (e altro)</a:t>
            </a:r>
          </a:p>
        </p:txBody>
      </p:sp>
      <p:sp>
        <p:nvSpPr>
          <p:cNvPr id="16" name="Line 23"/>
          <p:cNvSpPr>
            <a:spLocks noChangeShapeType="1"/>
          </p:cNvSpPr>
          <p:nvPr/>
        </p:nvSpPr>
        <p:spPr bwMode="auto">
          <a:xfrm rot="5400000">
            <a:off x="5602288" y="701675"/>
            <a:ext cx="7937" cy="633413"/>
          </a:xfrm>
          <a:prstGeom prst="line">
            <a:avLst/>
          </a:prstGeom>
          <a:noFill/>
          <a:ln w="38100" cap="rnd">
            <a:solidFill>
              <a:schemeClr val="tx1"/>
            </a:solidFill>
            <a:prstDash val="sysDot"/>
            <a:round/>
            <a:headEnd type="arrow" w="med" len="med"/>
            <a:tailEnd type="none" w="med" len="med"/>
          </a:ln>
          <a:effectLst>
            <a:outerShdw dist="35921" dir="2700000" algn="ctr" rotWithShape="0">
              <a:schemeClr val="bg2"/>
            </a:outerShdw>
          </a:effectLst>
        </p:spPr>
        <p:txBody>
          <a:bodyPr/>
          <a:lstStyle/>
          <a:p>
            <a:pPr>
              <a:defRPr/>
            </a:pPr>
            <a:endParaRPr lang="it-IT">
              <a:solidFill>
                <a:srgbClr val="FF0000"/>
              </a:solidFill>
            </a:endParaRPr>
          </a:p>
        </p:txBody>
      </p:sp>
      <p:sp>
        <p:nvSpPr>
          <p:cNvPr id="18" name="Text Box 14"/>
          <p:cNvSpPr txBox="1">
            <a:spLocks noChangeArrowheads="1"/>
          </p:cNvSpPr>
          <p:nvPr/>
        </p:nvSpPr>
        <p:spPr bwMode="auto">
          <a:xfrm>
            <a:off x="211138" y="1849438"/>
            <a:ext cx="2771775" cy="523875"/>
          </a:xfrm>
          <a:prstGeom prst="rect">
            <a:avLst/>
          </a:prstGeom>
          <a:noFill/>
          <a:ln w="9525" algn="ctr">
            <a:noFill/>
            <a:miter lim="800000"/>
            <a:headEnd/>
            <a:tailEnd/>
          </a:ln>
          <a:effectLst/>
        </p:spPr>
        <p:txBody>
          <a:bodyPr>
            <a:spAutoFit/>
          </a:bodyPr>
          <a:lstStyle/>
          <a:p>
            <a:pPr>
              <a:spcBef>
                <a:spcPct val="50000"/>
              </a:spcBef>
              <a:defRPr/>
            </a:pPr>
            <a:r>
              <a:rPr lang="it-IT" sz="2800" u="sng" dirty="0">
                <a:solidFill>
                  <a:srgbClr val="FF0000"/>
                </a:solidFill>
                <a:effectLst>
                  <a:outerShdw blurRad="38100" dist="38100" dir="2700000" algn="tl">
                    <a:srgbClr val="000000"/>
                  </a:outerShdw>
                </a:effectLst>
              </a:rPr>
              <a:t>Chemioterapia</a:t>
            </a:r>
          </a:p>
        </p:txBody>
      </p:sp>
      <p:sp>
        <p:nvSpPr>
          <p:cNvPr id="19" name="Text Box 16"/>
          <p:cNvSpPr txBox="1">
            <a:spLocks noChangeArrowheads="1"/>
          </p:cNvSpPr>
          <p:nvPr/>
        </p:nvSpPr>
        <p:spPr bwMode="auto">
          <a:xfrm>
            <a:off x="317500" y="2430463"/>
            <a:ext cx="4248150" cy="4030662"/>
          </a:xfrm>
          <a:prstGeom prst="rect">
            <a:avLst/>
          </a:prstGeom>
          <a:noFill/>
          <a:ln w="9525" algn="ctr">
            <a:noFill/>
            <a:miter lim="800000"/>
            <a:headEnd/>
            <a:tailEnd/>
          </a:ln>
          <a:effectLst/>
        </p:spPr>
        <p:txBody>
          <a:bodyPr>
            <a:spAutoFit/>
          </a:bodyPr>
          <a:lstStyle/>
          <a:p>
            <a:pPr>
              <a:spcBef>
                <a:spcPts val="0"/>
              </a:spcBef>
              <a:defRPr/>
            </a:pPr>
            <a:r>
              <a:rPr lang="en-US" sz="2400" i="1" dirty="0">
                <a:effectLst>
                  <a:outerShdw blurRad="38100" dist="38100" dir="2700000" algn="tl">
                    <a:srgbClr val="000000"/>
                  </a:outerShdw>
                </a:effectLst>
              </a:rPr>
              <a:t>response rate &gt; 50% of patients with a median survival   2 years </a:t>
            </a:r>
          </a:p>
          <a:p>
            <a:pPr>
              <a:spcBef>
                <a:spcPts val="0"/>
              </a:spcBef>
              <a:defRPr/>
            </a:pPr>
            <a:endParaRPr lang="en-US" sz="800" i="1" dirty="0">
              <a:effectLst>
                <a:outerShdw blurRad="38100" dist="38100" dir="2700000" algn="tl">
                  <a:srgbClr val="000000"/>
                </a:outerShdw>
              </a:effectLst>
            </a:endParaRPr>
          </a:p>
          <a:p>
            <a:pPr>
              <a:spcBef>
                <a:spcPts val="0"/>
              </a:spcBef>
              <a:defRPr/>
            </a:pPr>
            <a:r>
              <a:rPr lang="en-US" sz="2400" i="1" dirty="0">
                <a:effectLst>
                  <a:outerShdw blurRad="38100" dist="38100" dir="2700000" algn="tl">
                    <a:srgbClr val="000000"/>
                  </a:outerShdw>
                </a:effectLst>
              </a:rPr>
              <a:t>median time to progress about 1 year, and once you progress, second and third lines therapy have very limited efficacy.</a:t>
            </a:r>
          </a:p>
          <a:p>
            <a:pPr>
              <a:spcBef>
                <a:spcPts val="0"/>
              </a:spcBef>
              <a:defRPr/>
            </a:pPr>
            <a:endParaRPr lang="en-US" sz="800" i="1" dirty="0">
              <a:effectLst>
                <a:outerShdw blurRad="38100" dist="38100" dir="2700000" algn="tl">
                  <a:srgbClr val="000000"/>
                </a:outerShdw>
              </a:effectLst>
            </a:endParaRPr>
          </a:p>
          <a:p>
            <a:pPr>
              <a:spcBef>
                <a:spcPts val="0"/>
              </a:spcBef>
              <a:defRPr/>
            </a:pPr>
            <a:r>
              <a:rPr lang="en-US" sz="2400" i="1" dirty="0">
                <a:effectLst>
                  <a:outerShdw blurRad="38100" dist="38100" dir="2700000" algn="tl">
                    <a:srgbClr val="000000"/>
                  </a:outerShdw>
                </a:effectLst>
              </a:rPr>
              <a:t>Long term survival is uncommon and cure probably doesn’t occur: </a:t>
            </a:r>
          </a:p>
          <a:p>
            <a:pPr algn="ctr">
              <a:spcBef>
                <a:spcPts val="0"/>
              </a:spcBef>
              <a:defRPr/>
            </a:pPr>
            <a:r>
              <a:rPr lang="en-US" sz="2400" i="1" dirty="0">
                <a:effectLst>
                  <a:outerShdw blurRad="38100" dist="38100" dir="2700000" algn="tl">
                    <a:srgbClr val="000000"/>
                  </a:outerShdw>
                </a:effectLst>
              </a:rPr>
              <a:t>chemotherapy is not a potentially curative treatment</a:t>
            </a:r>
          </a:p>
        </p:txBody>
      </p:sp>
      <p:sp>
        <p:nvSpPr>
          <p:cNvPr id="20" name="Text Box 16"/>
          <p:cNvSpPr txBox="1">
            <a:spLocks noChangeArrowheads="1"/>
          </p:cNvSpPr>
          <p:nvPr/>
        </p:nvSpPr>
        <p:spPr bwMode="auto">
          <a:xfrm>
            <a:off x="3286125" y="2901950"/>
            <a:ext cx="431800" cy="396875"/>
          </a:xfrm>
          <a:prstGeom prst="rect">
            <a:avLst/>
          </a:prstGeom>
          <a:noFill/>
          <a:ln w="9525" algn="ctr">
            <a:noFill/>
            <a:miter lim="800000"/>
            <a:headEnd/>
            <a:tailEnd/>
          </a:ln>
          <a:effectLst/>
        </p:spPr>
        <p:txBody>
          <a:bodyPr>
            <a:spAutoFit/>
          </a:bodyPr>
          <a:lstStyle/>
          <a:p>
            <a:pPr>
              <a:spcBef>
                <a:spcPct val="50000"/>
              </a:spcBef>
              <a:defRPr/>
            </a:pPr>
            <a:r>
              <a:rPr lang="en-US" sz="4000" i="1" dirty="0">
                <a:solidFill>
                  <a:schemeClr val="tx1"/>
                </a:solidFill>
                <a:effectLst>
                  <a:outerShdw blurRad="38100" dist="38100" dir="2700000" algn="tl">
                    <a:srgbClr val="000000"/>
                  </a:outerShdw>
                </a:effectLst>
              </a:rPr>
              <a:t>̃</a:t>
            </a:r>
          </a:p>
        </p:txBody>
      </p:sp>
      <p:sp>
        <p:nvSpPr>
          <p:cNvPr id="8206" name="Rettangolo 20"/>
          <p:cNvSpPr>
            <a:spLocks noChangeArrowheads="1"/>
          </p:cNvSpPr>
          <p:nvPr/>
        </p:nvSpPr>
        <p:spPr bwMode="auto">
          <a:xfrm>
            <a:off x="6045200" y="398463"/>
            <a:ext cx="3024188" cy="369332"/>
          </a:xfrm>
          <a:prstGeom prst="rect">
            <a:avLst/>
          </a:prstGeom>
          <a:noFill/>
          <a:ln w="12700" algn="ctr">
            <a:solidFill>
              <a:schemeClr val="tx1"/>
            </a:solidFill>
            <a:prstDash val="sysDot"/>
            <a:round/>
            <a:headEnd/>
            <a:tailEnd/>
          </a:ln>
        </p:spPr>
        <p:txBody>
          <a:bodyPr>
            <a:spAutoFit/>
          </a:bodyPr>
          <a:lstStyle/>
          <a:p>
            <a:endParaRPr lang="it-IT">
              <a:solidFill>
                <a:srgbClr val="FF0000"/>
              </a:solidFill>
            </a:endParaRPr>
          </a:p>
        </p:txBody>
      </p:sp>
      <p:sp>
        <p:nvSpPr>
          <p:cNvPr id="8207" name="Ovale 21"/>
          <p:cNvSpPr>
            <a:spLocks noChangeArrowheads="1"/>
          </p:cNvSpPr>
          <p:nvPr/>
        </p:nvSpPr>
        <p:spPr bwMode="auto">
          <a:xfrm>
            <a:off x="201613" y="2725738"/>
            <a:ext cx="71437" cy="71437"/>
          </a:xfrm>
          <a:prstGeom prst="ellipse">
            <a:avLst/>
          </a:prstGeom>
          <a:solidFill>
            <a:srgbClr val="FFFF00"/>
          </a:solidFill>
          <a:ln w="9525" algn="ctr">
            <a:noFill/>
            <a:round/>
            <a:headEnd/>
            <a:tailEnd/>
          </a:ln>
        </p:spPr>
        <p:txBody>
          <a:bodyPr>
            <a:spAutoFit/>
          </a:bodyPr>
          <a:lstStyle/>
          <a:p>
            <a:endParaRPr lang="it-IT"/>
          </a:p>
        </p:txBody>
      </p:sp>
      <p:sp>
        <p:nvSpPr>
          <p:cNvPr id="8208" name="Ovale 22"/>
          <p:cNvSpPr>
            <a:spLocks noChangeArrowheads="1"/>
          </p:cNvSpPr>
          <p:nvPr/>
        </p:nvSpPr>
        <p:spPr bwMode="auto">
          <a:xfrm>
            <a:off x="190500" y="3573463"/>
            <a:ext cx="71438" cy="71437"/>
          </a:xfrm>
          <a:prstGeom prst="ellipse">
            <a:avLst/>
          </a:prstGeom>
          <a:solidFill>
            <a:srgbClr val="FFFF00"/>
          </a:solidFill>
          <a:ln w="9525" algn="ctr">
            <a:noFill/>
            <a:round/>
            <a:headEnd/>
            <a:tailEnd/>
          </a:ln>
        </p:spPr>
        <p:txBody>
          <a:bodyPr>
            <a:spAutoFit/>
          </a:bodyPr>
          <a:lstStyle/>
          <a:p>
            <a:endParaRPr lang="it-IT"/>
          </a:p>
        </p:txBody>
      </p:sp>
      <p:sp>
        <p:nvSpPr>
          <p:cNvPr id="8209" name="Ovale 23"/>
          <p:cNvSpPr>
            <a:spLocks noChangeArrowheads="1"/>
          </p:cNvSpPr>
          <p:nvPr/>
        </p:nvSpPr>
        <p:spPr bwMode="auto">
          <a:xfrm>
            <a:off x="182563" y="5159375"/>
            <a:ext cx="71437" cy="73025"/>
          </a:xfrm>
          <a:prstGeom prst="ellipse">
            <a:avLst/>
          </a:prstGeom>
          <a:solidFill>
            <a:srgbClr val="FFFF00"/>
          </a:solidFill>
          <a:ln w="9525" algn="ctr">
            <a:noFill/>
            <a:round/>
            <a:headEnd/>
            <a:tailEnd/>
          </a:ln>
        </p:spPr>
        <p:txBody>
          <a:bodyPr>
            <a:spAutoFit/>
          </a:bodyPr>
          <a:lstStyle/>
          <a:p>
            <a:endParaRPr lang="it-IT"/>
          </a:p>
        </p:txBody>
      </p:sp>
      <p:sp>
        <p:nvSpPr>
          <p:cNvPr id="25" name="Text Box 16"/>
          <p:cNvSpPr txBox="1">
            <a:spLocks noChangeArrowheads="1"/>
          </p:cNvSpPr>
          <p:nvPr/>
        </p:nvSpPr>
        <p:spPr bwMode="auto">
          <a:xfrm>
            <a:off x="5214938" y="2381250"/>
            <a:ext cx="3887787" cy="2676525"/>
          </a:xfrm>
          <a:prstGeom prst="rect">
            <a:avLst/>
          </a:prstGeom>
          <a:noFill/>
          <a:ln w="9525" algn="ctr">
            <a:noFill/>
            <a:miter lim="800000"/>
            <a:headEnd/>
            <a:tailEnd/>
          </a:ln>
          <a:effectLst/>
        </p:spPr>
        <p:txBody>
          <a:bodyPr>
            <a:spAutoFit/>
          </a:bodyPr>
          <a:lstStyle/>
          <a:p>
            <a:pPr>
              <a:spcBef>
                <a:spcPct val="50000"/>
              </a:spcBef>
              <a:defRPr/>
            </a:pPr>
            <a:r>
              <a:rPr lang="en-US" sz="2400" i="1" dirty="0">
                <a:solidFill>
                  <a:srgbClr val="000000"/>
                </a:solidFill>
                <a:effectLst>
                  <a:outerShdw blurRad="38100" dist="38100" dir="2700000" algn="tl">
                    <a:srgbClr val="000000"/>
                  </a:outerShdw>
                </a:effectLst>
              </a:rPr>
              <a:t>patients with limitated and resectable metastasis of CR cancer are an example of a remarcable biologic phenomena: patients can be cured of “metastatic disease” by a complete resection</a:t>
            </a:r>
          </a:p>
        </p:txBody>
      </p:sp>
      <p:sp>
        <p:nvSpPr>
          <p:cNvPr id="26" name="Text Box 17"/>
          <p:cNvSpPr txBox="1">
            <a:spLocks noChangeArrowheads="1"/>
          </p:cNvSpPr>
          <p:nvPr/>
        </p:nvSpPr>
        <p:spPr bwMode="auto">
          <a:xfrm>
            <a:off x="5057775" y="2028825"/>
            <a:ext cx="3563938" cy="348685"/>
          </a:xfrm>
          <a:prstGeom prst="rect">
            <a:avLst/>
          </a:prstGeom>
          <a:noFill/>
          <a:ln w="9525" algn="ctr">
            <a:noFill/>
            <a:miter lim="800000"/>
            <a:headEnd/>
            <a:tailEnd/>
          </a:ln>
          <a:effectLst/>
        </p:spPr>
        <p:txBody>
          <a:bodyPr>
            <a:spAutoFit/>
          </a:bodyPr>
          <a:lstStyle/>
          <a:p>
            <a:pPr>
              <a:lnSpc>
                <a:spcPct val="50000"/>
              </a:lnSpc>
              <a:spcBef>
                <a:spcPct val="50000"/>
              </a:spcBef>
              <a:defRPr/>
            </a:pPr>
            <a:r>
              <a:rPr lang="it-IT" sz="2800" u="sng" dirty="0">
                <a:solidFill>
                  <a:srgbClr val="FF0000"/>
                </a:solidFill>
                <a:effectLst>
                  <a:outerShdw blurRad="38100" dist="38100" dir="2700000" algn="tl">
                    <a:srgbClr val="000000"/>
                  </a:outerShdw>
                </a:effectLst>
              </a:rPr>
              <a:t>Chirurgia</a:t>
            </a:r>
          </a:p>
        </p:txBody>
      </p:sp>
      <p:sp>
        <p:nvSpPr>
          <p:cNvPr id="8212" name="Rettangolo 21"/>
          <p:cNvSpPr>
            <a:spLocks noChangeArrowheads="1"/>
          </p:cNvSpPr>
          <p:nvPr/>
        </p:nvSpPr>
        <p:spPr bwMode="auto">
          <a:xfrm>
            <a:off x="446088" y="5668963"/>
            <a:ext cx="4067175" cy="828675"/>
          </a:xfrm>
          <a:prstGeom prst="rect">
            <a:avLst/>
          </a:prstGeom>
          <a:noFill/>
          <a:ln w="9525" algn="ctr">
            <a:solidFill>
              <a:schemeClr val="tx1"/>
            </a:solidFill>
            <a:prstDash val="sysDot"/>
            <a:round/>
            <a:headEnd/>
            <a:tailEnd/>
          </a:ln>
        </p:spPr>
        <p:txBody>
          <a:bodyPr>
            <a:spAutoFit/>
          </a:bodyPr>
          <a:lstStyle/>
          <a:p>
            <a:endParaRPr lang="it-IT"/>
          </a:p>
        </p:txBody>
      </p:sp>
      <p:sp>
        <p:nvSpPr>
          <p:cNvPr id="23" name="Text Box 20"/>
          <p:cNvSpPr txBox="1">
            <a:spLocks noChangeArrowheads="1"/>
          </p:cNvSpPr>
          <p:nvPr/>
        </p:nvSpPr>
        <p:spPr bwMode="auto">
          <a:xfrm>
            <a:off x="7150100" y="5068888"/>
            <a:ext cx="1808163" cy="338137"/>
          </a:xfrm>
          <a:prstGeom prst="rect">
            <a:avLst/>
          </a:prstGeom>
          <a:noFill/>
          <a:ln w="9525">
            <a:noFill/>
            <a:miter lim="800000"/>
            <a:headEnd/>
            <a:tailEnd/>
          </a:ln>
          <a:effectLst/>
        </p:spPr>
        <p:txBody>
          <a:bodyPr>
            <a:spAutoFit/>
          </a:bodyPr>
          <a:lstStyle/>
          <a:p>
            <a:pPr>
              <a:spcBef>
                <a:spcPct val="50000"/>
              </a:spcBef>
              <a:defRPr/>
            </a:pPr>
            <a:r>
              <a:rPr lang="it-IT" sz="1600" i="1" dirty="0">
                <a:solidFill>
                  <a:srgbClr val="000000"/>
                </a:solidFill>
                <a:effectLst>
                  <a:outerShdw blurRad="38100" dist="38100" dir="2700000" algn="tl">
                    <a:srgbClr val="000000"/>
                  </a:outerShdw>
                </a:effectLst>
                <a:cs typeface="Arial" pitchFamily="34" charset="0"/>
              </a:rPr>
              <a:t>D’Angelica, 2012</a:t>
            </a:r>
          </a:p>
        </p:txBody>
      </p:sp>
    </p:spTree>
    <p:extLst>
      <p:ext uri="{BB962C8B-B14F-4D97-AF65-F5344CB8AC3E}">
        <p14:creationId xmlns:p14="http://schemas.microsoft.com/office/powerpoint/2010/main" val="8477523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oma 2"/>
          <p:cNvPicPr>
            <a:picLocks noChangeAspect="1" noChangeArrowheads="1"/>
          </p:cNvPicPr>
          <p:nvPr/>
        </p:nvPicPr>
        <p:blipFill>
          <a:blip r:embed="rId2" cstate="print"/>
          <a:srcRect/>
          <a:stretch>
            <a:fillRect/>
          </a:stretch>
        </p:blipFill>
        <p:spPr bwMode="auto">
          <a:xfrm>
            <a:off x="457200" y="228600"/>
            <a:ext cx="8229600" cy="6248400"/>
          </a:xfrm>
          <a:prstGeom prst="rect">
            <a:avLst/>
          </a:prstGeom>
          <a:noFill/>
          <a:ln w="9525">
            <a:noFill/>
            <a:miter lim="800000"/>
            <a:headEnd/>
            <a:tailEnd/>
          </a:ln>
        </p:spPr>
      </p:pic>
    </p:spTree>
    <p:extLst>
      <p:ext uri="{BB962C8B-B14F-4D97-AF65-F5344CB8AC3E}">
        <p14:creationId xmlns:p14="http://schemas.microsoft.com/office/powerpoint/2010/main" val="97060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Senza nome-scala di grigi-02.jpg"/>
          <p:cNvPicPr>
            <a:picLocks noChangeAspect="1"/>
          </p:cNvPicPr>
          <p:nvPr/>
        </p:nvPicPr>
        <p:blipFill>
          <a:blip r:embed="rId2" cstate="print"/>
          <a:stretch>
            <a:fillRect/>
          </a:stretch>
        </p:blipFill>
        <p:spPr>
          <a:xfrm>
            <a:off x="0" y="742950"/>
            <a:ext cx="9029700" cy="6115050"/>
          </a:xfrm>
          <a:prstGeom prst="rect">
            <a:avLst/>
          </a:prstGeom>
        </p:spPr>
      </p:pic>
      <p:pic>
        <p:nvPicPr>
          <p:cNvPr id="16388" name="Picture 7"/>
          <p:cNvPicPr>
            <a:picLocks noChangeAspect="1" noChangeArrowheads="1"/>
          </p:cNvPicPr>
          <p:nvPr/>
        </p:nvPicPr>
        <p:blipFill>
          <a:blip r:embed="rId3" cstate="print"/>
          <a:srcRect/>
          <a:stretch>
            <a:fillRect/>
          </a:stretch>
        </p:blipFill>
        <p:spPr bwMode="auto">
          <a:xfrm>
            <a:off x="7956550" y="130175"/>
            <a:ext cx="1042988" cy="635000"/>
          </a:xfrm>
          <a:prstGeom prst="rect">
            <a:avLst/>
          </a:prstGeom>
          <a:noFill/>
          <a:ln w="9525">
            <a:noFill/>
            <a:miter lim="800000"/>
            <a:headEnd/>
            <a:tailEnd/>
          </a:ln>
        </p:spPr>
      </p:pic>
      <p:sp>
        <p:nvSpPr>
          <p:cNvPr id="16391" name="Text Box 16"/>
          <p:cNvSpPr txBox="1">
            <a:spLocks noChangeArrowheads="1"/>
          </p:cNvSpPr>
          <p:nvPr/>
        </p:nvSpPr>
        <p:spPr bwMode="auto">
          <a:xfrm>
            <a:off x="6705600" y="5943600"/>
            <a:ext cx="2209800" cy="822325"/>
          </a:xfrm>
          <a:prstGeom prst="rect">
            <a:avLst/>
          </a:prstGeom>
          <a:noFill/>
          <a:ln w="9525">
            <a:noFill/>
            <a:miter lim="800000"/>
            <a:headEnd/>
            <a:tailEnd/>
          </a:ln>
        </p:spPr>
        <p:txBody>
          <a:bodyPr>
            <a:spAutoFit/>
          </a:bodyPr>
          <a:lstStyle/>
          <a:p>
            <a:pPr>
              <a:spcBef>
                <a:spcPct val="50000"/>
              </a:spcBef>
            </a:pPr>
            <a:r>
              <a:rPr lang="it-IT" dirty="0"/>
              <a:t>Livello di evidenza I</a:t>
            </a:r>
          </a:p>
        </p:txBody>
      </p:sp>
      <p:sp>
        <p:nvSpPr>
          <p:cNvPr id="16392" name="Text Box 17"/>
          <p:cNvSpPr txBox="1">
            <a:spLocks noChangeArrowheads="1"/>
          </p:cNvSpPr>
          <p:nvPr/>
        </p:nvSpPr>
        <p:spPr bwMode="auto">
          <a:xfrm>
            <a:off x="6705600" y="6019800"/>
            <a:ext cx="2133600" cy="376238"/>
          </a:xfrm>
          <a:prstGeom prst="rect">
            <a:avLst/>
          </a:prstGeom>
          <a:solidFill>
            <a:schemeClr val="tx2"/>
          </a:solidFill>
          <a:ln w="9525">
            <a:solidFill>
              <a:schemeClr val="bg2"/>
            </a:solidFill>
            <a:miter lim="800000"/>
            <a:headEnd/>
            <a:tailEnd/>
          </a:ln>
        </p:spPr>
        <p:txBody>
          <a:bodyPr>
            <a:spAutoFit/>
          </a:bodyPr>
          <a:lstStyle/>
          <a:p>
            <a:pPr>
              <a:spcBef>
                <a:spcPct val="50000"/>
              </a:spcBef>
            </a:pPr>
            <a:r>
              <a:rPr lang="it-IT" sz="1800" dirty="0">
                <a:solidFill>
                  <a:schemeClr val="bg2"/>
                </a:solidFill>
              </a:rPr>
              <a:t>Livello di </a:t>
            </a:r>
            <a:r>
              <a:rPr lang="it-IT" sz="1800" dirty="0" smtClean="0">
                <a:solidFill>
                  <a:schemeClr val="bg2"/>
                </a:solidFill>
              </a:rPr>
              <a:t>evidenza </a:t>
            </a:r>
            <a:r>
              <a:rPr lang="it-IT" sz="1800" dirty="0">
                <a:solidFill>
                  <a:schemeClr val="bg2"/>
                </a:solidFill>
              </a:rPr>
              <a:t>I</a:t>
            </a:r>
          </a:p>
        </p:txBody>
      </p:sp>
      <p:sp>
        <p:nvSpPr>
          <p:cNvPr id="16393" name="Line 18"/>
          <p:cNvSpPr>
            <a:spLocks noChangeShapeType="1"/>
          </p:cNvSpPr>
          <p:nvPr/>
        </p:nvSpPr>
        <p:spPr bwMode="auto">
          <a:xfrm>
            <a:off x="7524328" y="5085184"/>
            <a:ext cx="457200" cy="762000"/>
          </a:xfrm>
          <a:prstGeom prst="line">
            <a:avLst/>
          </a:prstGeom>
          <a:noFill/>
          <a:ln w="9525">
            <a:solidFill>
              <a:schemeClr val="accent1"/>
            </a:solidFill>
            <a:round/>
            <a:headEnd/>
            <a:tailEnd type="triangle" w="med" len="med"/>
          </a:ln>
        </p:spPr>
        <p:txBody>
          <a:bodyPr wrap="none"/>
          <a:lstStyle/>
          <a:p>
            <a:endParaRPr lang="it-IT"/>
          </a:p>
        </p:txBody>
      </p:sp>
      <p:sp>
        <p:nvSpPr>
          <p:cNvPr id="16394" name="Line 19"/>
          <p:cNvSpPr>
            <a:spLocks noChangeShapeType="1"/>
          </p:cNvSpPr>
          <p:nvPr/>
        </p:nvSpPr>
        <p:spPr bwMode="auto">
          <a:xfrm>
            <a:off x="6660232" y="5517232"/>
            <a:ext cx="648072" cy="360040"/>
          </a:xfrm>
          <a:prstGeom prst="line">
            <a:avLst/>
          </a:prstGeom>
          <a:noFill/>
          <a:ln w="9525">
            <a:solidFill>
              <a:schemeClr val="accent1"/>
            </a:solidFill>
            <a:round/>
            <a:headEnd/>
            <a:tailEnd type="triangle" w="med" len="med"/>
          </a:ln>
        </p:spPr>
        <p:txBody>
          <a:bodyPr wrap="none"/>
          <a:lstStyle/>
          <a:p>
            <a:endParaRPr lang="it-IT"/>
          </a:p>
        </p:txBody>
      </p:sp>
      <p:sp>
        <p:nvSpPr>
          <p:cNvPr id="16395" name="Text Box 50"/>
          <p:cNvSpPr txBox="1">
            <a:spLocks noChangeArrowheads="1"/>
          </p:cNvSpPr>
          <p:nvPr/>
        </p:nvSpPr>
        <p:spPr bwMode="auto">
          <a:xfrm>
            <a:off x="10194925" y="5756275"/>
            <a:ext cx="184150" cy="457200"/>
          </a:xfrm>
          <a:prstGeom prst="rect">
            <a:avLst/>
          </a:prstGeom>
          <a:noFill/>
          <a:ln w="9525">
            <a:noFill/>
            <a:miter lim="800000"/>
            <a:headEnd/>
            <a:tailEnd/>
          </a:ln>
        </p:spPr>
        <p:txBody>
          <a:bodyPr wrap="none">
            <a:spAutoFit/>
          </a:bodyPr>
          <a:lstStyle/>
          <a:p>
            <a:endParaRPr lang="it-IT"/>
          </a:p>
        </p:txBody>
      </p:sp>
      <p:sp>
        <p:nvSpPr>
          <p:cNvPr id="14" name="Titolo 1"/>
          <p:cNvSpPr txBox="1">
            <a:spLocks/>
          </p:cNvSpPr>
          <p:nvPr/>
        </p:nvSpPr>
        <p:spPr>
          <a:xfrm>
            <a:off x="0" y="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Trattamento Malattia Non Metastatica</a:t>
            </a:r>
            <a:endParaRPr kumimoji="0" lang="it-IT" sz="3600" b="1" i="0" u="none" strike="noStrike" kern="1200" cap="none" spc="0" normalizeH="0" baseline="0" noProof="0" dirty="0">
              <a:ln>
                <a:noFill/>
              </a:ln>
              <a:solidFill>
                <a:srgbClr val="00CCFF"/>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60583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04800" y="1295400"/>
            <a:ext cx="8534400" cy="5085928"/>
          </a:xfrm>
        </p:spPr>
        <p:txBody>
          <a:bodyPr>
            <a:normAutofit/>
          </a:bodyPr>
          <a:lstStyle/>
          <a:p>
            <a:pPr eaLnBrk="1" hangingPunct="1">
              <a:buClr>
                <a:schemeClr val="tx1"/>
              </a:buClr>
              <a:buFont typeface="Wingdings" pitchFamily="2" charset="2"/>
              <a:buChar char="Ø"/>
            </a:pPr>
            <a:r>
              <a:rPr lang="it-IT" sz="3000" b="1" dirty="0" smtClean="0">
                <a:solidFill>
                  <a:srgbClr val="00CCFF"/>
                </a:solidFill>
                <a:effectLst>
                  <a:outerShdw blurRad="38100" dist="38100" dir="2700000" algn="tl">
                    <a:srgbClr val="000000">
                      <a:alpha val="43137"/>
                    </a:srgbClr>
                  </a:outerShdw>
                </a:effectLst>
              </a:rPr>
              <a:t>Diagnosi di recidiva/metastasi precoce </a:t>
            </a:r>
            <a:r>
              <a:rPr lang="it-IT" sz="3000" b="1" dirty="0" smtClean="0">
                <a:solidFill>
                  <a:srgbClr val="00CCFF"/>
                </a:solidFill>
                <a:effectLst>
                  <a:outerShdw blurRad="38100" dist="38100" dir="2700000" algn="tl">
                    <a:srgbClr val="000000">
                      <a:alpha val="43137"/>
                    </a:srgbClr>
                  </a:outerShdw>
                </a:effectLst>
                <a:sym typeface="Wingdings" pitchFamily="2" charset="2"/>
              </a:rPr>
              <a:t> </a:t>
            </a:r>
            <a:r>
              <a:rPr lang="it-IT" sz="3000" dirty="0" smtClean="0">
                <a:solidFill>
                  <a:srgbClr val="00CCFF"/>
                </a:solidFill>
                <a:effectLst>
                  <a:outerShdw blurRad="38100" dist="38100" dir="2700000" algn="tl">
                    <a:srgbClr val="000000">
                      <a:alpha val="43137"/>
                    </a:srgbClr>
                  </a:outerShdw>
                </a:effectLst>
              </a:rPr>
              <a:t>miglioramento della sopravvivenza</a:t>
            </a:r>
            <a:r>
              <a:rPr lang="it-IT" sz="3000" dirty="0" smtClean="0">
                <a:effectLst>
                  <a:outerShdw blurRad="38100" dist="38100" dir="2700000" algn="tl">
                    <a:srgbClr val="000000">
                      <a:alpha val="43137"/>
                    </a:srgbClr>
                  </a:outerShdw>
                </a:effectLst>
              </a:rPr>
              <a:t>. </a:t>
            </a:r>
          </a:p>
          <a:p>
            <a:pPr eaLnBrk="1" hangingPunct="1">
              <a:buClr>
                <a:schemeClr val="tx1"/>
              </a:buClr>
              <a:buNone/>
            </a:pPr>
            <a:r>
              <a:rPr lang="it-IT" sz="2400" dirty="0" smtClean="0">
                <a:effectLst>
                  <a:outerShdw blurRad="38100" dist="38100" dir="2700000" algn="tl">
                    <a:srgbClr val="000000">
                      <a:alpha val="43137"/>
                    </a:srgbClr>
                  </a:outerShdw>
                </a:effectLst>
                <a:latin typeface="Arial Black" pitchFamily="34" charset="0"/>
              </a:rPr>
              <a:t>	</a:t>
            </a:r>
            <a:r>
              <a:rPr lang="it-IT" sz="2400" b="1" dirty="0" smtClean="0">
                <a:solidFill>
                  <a:srgbClr val="00CCFF"/>
                </a:solidFill>
                <a:effectLst>
                  <a:outerShdw blurRad="38100" dist="38100" dir="2700000" algn="tl">
                    <a:srgbClr val="000000">
                      <a:alpha val="43137"/>
                    </a:srgbClr>
                  </a:outerShdw>
                </a:effectLst>
              </a:rPr>
              <a:t>Beneficio</a:t>
            </a:r>
            <a:r>
              <a:rPr lang="it-IT" sz="2400" b="1" dirty="0" smtClean="0">
                <a:effectLst>
                  <a:outerShdw blurRad="38100" dist="38100" dir="2700000" algn="tl">
                    <a:srgbClr val="000000">
                      <a:alpha val="43137"/>
                    </a:srgbClr>
                  </a:outerShdw>
                </a:effectLst>
              </a:rPr>
              <a:t> </a:t>
            </a:r>
            <a:r>
              <a:rPr lang="it-IT" sz="2400" dirty="0" smtClean="0"/>
              <a:t>( 4 meta-analisi) di un follow-up intensivo in termini di sopravvivenza ( riduzione dl rischio di morte  del  20-33 %, con beneficio assoluto a 5 anni del 7-13 %). </a:t>
            </a:r>
            <a:r>
              <a:rPr lang="it-IT" sz="2400" dirty="0" err="1" smtClean="0"/>
              <a:t>Poichè</a:t>
            </a:r>
            <a:r>
              <a:rPr lang="it-IT" sz="2400" dirty="0" smtClean="0"/>
              <a:t>  una ultima meta-analisi, su grande numero di </a:t>
            </a:r>
            <a:r>
              <a:rPr lang="it-IT" sz="2400" dirty="0" err="1" smtClean="0"/>
              <a:t>paz</a:t>
            </a:r>
            <a:r>
              <a:rPr lang="it-IT" sz="2400" dirty="0" smtClean="0"/>
              <a:t>, ha evidenziato come la maggior parte delle </a:t>
            </a:r>
            <a:r>
              <a:rPr lang="it-IT" sz="2400" u="sng" dirty="0" smtClean="0"/>
              <a:t>recidive</a:t>
            </a:r>
            <a:r>
              <a:rPr lang="it-IT" sz="2400" dirty="0" smtClean="0"/>
              <a:t> avvenga </a:t>
            </a:r>
            <a:r>
              <a:rPr lang="it-IT" sz="2400" u="sng" dirty="0" smtClean="0"/>
              <a:t>nei primi 3 anni</a:t>
            </a:r>
            <a:r>
              <a:rPr lang="it-IT" sz="2400" dirty="0" smtClean="0"/>
              <a:t>, appare ragionevole proporre un </a:t>
            </a:r>
            <a:r>
              <a:rPr lang="it-IT" sz="2400" b="1" dirty="0" smtClean="0">
                <a:solidFill>
                  <a:srgbClr val="00CCFF"/>
                </a:solidFill>
                <a:effectLst>
                  <a:outerShdw blurRad="38100" dist="38100" dir="2700000" algn="tl">
                    <a:srgbClr val="000000">
                      <a:alpha val="43137"/>
                    </a:srgbClr>
                  </a:outerShdw>
                </a:effectLst>
              </a:rPr>
              <a:t>follow-up più intenso nei primi tre anni</a:t>
            </a:r>
            <a:r>
              <a:rPr lang="it-IT" sz="2400" dirty="0" smtClean="0">
                <a:solidFill>
                  <a:srgbClr val="00CCFF"/>
                </a:solidFill>
              </a:rPr>
              <a:t>.</a:t>
            </a:r>
          </a:p>
          <a:p>
            <a:pPr eaLnBrk="1" hangingPunct="1">
              <a:buClr>
                <a:schemeClr val="tx1"/>
              </a:buClr>
              <a:buFont typeface="Wingdings" pitchFamily="2" charset="2"/>
              <a:buChar char="Ø"/>
            </a:pPr>
            <a:r>
              <a:rPr lang="it-IT" sz="2400" b="1" dirty="0" smtClean="0">
                <a:solidFill>
                  <a:srgbClr val="00CCFF"/>
                </a:solidFill>
                <a:effectLst>
                  <a:outerShdw blurRad="38100" dist="38100" dir="2700000" algn="tl">
                    <a:srgbClr val="000000">
                      <a:alpha val="43137"/>
                    </a:srgbClr>
                  </a:outerShdw>
                </a:effectLst>
              </a:rPr>
              <a:t>Sorveglianza per le neoplasie </a:t>
            </a:r>
            <a:r>
              <a:rPr lang="it-IT" sz="2400" b="1" dirty="0" err="1" smtClean="0">
                <a:solidFill>
                  <a:srgbClr val="00CCFF"/>
                </a:solidFill>
                <a:effectLst>
                  <a:outerShdw blurRad="38100" dist="38100" dir="2700000" algn="tl">
                    <a:srgbClr val="000000">
                      <a:alpha val="43137"/>
                    </a:srgbClr>
                  </a:outerShdw>
                </a:effectLst>
              </a:rPr>
              <a:t>metacrone</a:t>
            </a:r>
            <a:r>
              <a:rPr lang="it-IT" sz="2400" dirty="0" smtClean="0">
                <a:solidFill>
                  <a:srgbClr val="00CCFF"/>
                </a:solidFill>
              </a:rPr>
              <a:t>.</a:t>
            </a:r>
          </a:p>
          <a:p>
            <a:pPr eaLnBrk="1" hangingPunct="1">
              <a:buClr>
                <a:schemeClr val="tx1"/>
              </a:buClr>
              <a:buFont typeface="Wingdings" pitchFamily="2" charset="2"/>
              <a:buChar char="Ø"/>
            </a:pPr>
            <a:r>
              <a:rPr lang="it-IT" sz="2400" b="1" dirty="0" smtClean="0">
                <a:solidFill>
                  <a:srgbClr val="00CCFF"/>
                </a:solidFill>
                <a:effectLst>
                  <a:outerShdw blurRad="38100" dist="38100" dir="2700000" algn="tl">
                    <a:srgbClr val="000000">
                      <a:alpha val="43137"/>
                    </a:srgbClr>
                  </a:outerShdw>
                </a:effectLst>
              </a:rPr>
              <a:t>Supporto psicologico per il paziente </a:t>
            </a:r>
            <a:r>
              <a:rPr lang="it-IT" sz="2400" dirty="0" smtClean="0"/>
              <a:t>( arma a doppio taglio).</a:t>
            </a:r>
          </a:p>
          <a:p>
            <a:pPr eaLnBrk="1" hangingPunct="1">
              <a:buClr>
                <a:schemeClr val="tx1"/>
              </a:buClr>
              <a:buFont typeface="Wingdings" pitchFamily="2" charset="2"/>
              <a:buChar char="Ø"/>
            </a:pPr>
            <a:r>
              <a:rPr lang="it-IT" sz="2400" b="1" dirty="0" err="1" smtClean="0">
                <a:solidFill>
                  <a:srgbClr val="00CCFF"/>
                </a:solidFill>
                <a:effectLst>
                  <a:outerShdw blurRad="38100" dist="38100" dir="2700000" algn="tl">
                    <a:srgbClr val="000000">
                      <a:alpha val="43137"/>
                    </a:srgbClr>
                  </a:outerShdw>
                </a:effectLst>
              </a:rPr>
              <a:t>Audit</a:t>
            </a:r>
            <a:r>
              <a:rPr lang="it-IT" sz="2400" b="1" dirty="0" smtClean="0">
                <a:solidFill>
                  <a:srgbClr val="00CCFF"/>
                </a:solidFill>
                <a:effectLst>
                  <a:outerShdw blurRad="38100" dist="38100" dir="2700000" algn="tl">
                    <a:srgbClr val="000000">
                      <a:alpha val="43137"/>
                    </a:srgbClr>
                  </a:outerShdw>
                </a:effectLst>
              </a:rPr>
              <a:t> </a:t>
            </a:r>
            <a:r>
              <a:rPr lang="it-IT" sz="2400" dirty="0" smtClean="0"/>
              <a:t>(controllo di qualità) delle terapie effettuate.</a:t>
            </a:r>
          </a:p>
        </p:txBody>
      </p:sp>
      <p:sp>
        <p:nvSpPr>
          <p:cNvPr id="4" name="Titolo 1"/>
          <p:cNvSpPr txBox="1">
            <a:spLocks/>
          </p:cNvSpPr>
          <p:nvPr/>
        </p:nvSpPr>
        <p:spPr>
          <a:xfrm>
            <a:off x="755576" y="260648"/>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Perché</a:t>
            </a:r>
            <a:r>
              <a:rPr kumimoji="0" lang="it-IT" sz="4400" b="1" i="0" u="none" strike="noStrike" kern="1200" cap="none" spc="0" normalizeH="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 il FOLLOW-UP?</a:t>
            </a:r>
            <a:endParaRPr kumimoji="0" lang="it-IT" sz="4400" b="1" i="0" u="none" strike="noStrike" kern="1200" cap="none" spc="0" normalizeH="0" baseline="0" noProof="0" dirty="0">
              <a:ln>
                <a:noFill/>
              </a:ln>
              <a:solidFill>
                <a:srgbClr val="00CCFF"/>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2047418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67544" y="1340768"/>
            <a:ext cx="8229600" cy="5334000"/>
          </a:xfrm>
        </p:spPr>
        <p:txBody>
          <a:bodyPr/>
          <a:lstStyle/>
          <a:p>
            <a:pPr eaLnBrk="1" hangingPunct="1">
              <a:lnSpc>
                <a:spcPct val="90000"/>
              </a:lnSpc>
              <a:buClr>
                <a:schemeClr val="tx1"/>
              </a:buClr>
              <a:buFont typeface="Wingdings" pitchFamily="2" charset="2"/>
              <a:buChar char="Ø"/>
            </a:pPr>
            <a:r>
              <a:rPr lang="it-IT" sz="2800" b="1" dirty="0" smtClean="0">
                <a:solidFill>
                  <a:srgbClr val="00CCFF"/>
                </a:solidFill>
                <a:effectLst>
                  <a:outerShdw blurRad="38100" dist="38100" dir="2700000" algn="tl">
                    <a:srgbClr val="000000">
                      <a:alpha val="43137"/>
                    </a:srgbClr>
                  </a:outerShdw>
                </a:effectLst>
              </a:rPr>
              <a:t>Esame clinico</a:t>
            </a:r>
            <a:r>
              <a:rPr lang="it-IT" dirty="0" smtClean="0">
                <a:solidFill>
                  <a:srgbClr val="00CCFF"/>
                </a:solidFill>
              </a:rPr>
              <a:t>:</a:t>
            </a:r>
            <a:r>
              <a:rPr lang="it-IT" dirty="0" smtClean="0"/>
              <a:t> </a:t>
            </a:r>
            <a:r>
              <a:rPr lang="it-IT" u="sng" dirty="0" smtClean="0"/>
              <a:t>ogni 3-6 mesi per 3 anni</a:t>
            </a:r>
            <a:r>
              <a:rPr lang="it-IT" dirty="0" smtClean="0"/>
              <a:t>, poi 1 volta ogni anno.</a:t>
            </a:r>
          </a:p>
          <a:p>
            <a:pPr eaLnBrk="1" hangingPunct="1">
              <a:lnSpc>
                <a:spcPct val="90000"/>
              </a:lnSpc>
              <a:buClr>
                <a:schemeClr val="tx1"/>
              </a:buClr>
              <a:buFont typeface="Wingdings" pitchFamily="2" charset="2"/>
              <a:buChar char="Ø"/>
            </a:pPr>
            <a:r>
              <a:rPr lang="it-IT" sz="2800" b="1" dirty="0" smtClean="0">
                <a:solidFill>
                  <a:srgbClr val="00CCFF"/>
                </a:solidFill>
                <a:effectLst>
                  <a:outerShdw blurRad="38100" dist="38100" dir="2700000" algn="tl">
                    <a:srgbClr val="000000">
                      <a:alpha val="43137"/>
                    </a:srgbClr>
                  </a:outerShdw>
                </a:effectLst>
              </a:rPr>
              <a:t>Colonscopia</a:t>
            </a:r>
            <a:r>
              <a:rPr lang="it-IT" dirty="0" smtClean="0">
                <a:solidFill>
                  <a:srgbClr val="00CCFF"/>
                </a:solidFill>
              </a:rPr>
              <a:t>: </a:t>
            </a:r>
            <a:r>
              <a:rPr lang="it-IT" u="sng" dirty="0" smtClean="0"/>
              <a:t>ogni anno se polipi</a:t>
            </a:r>
            <a:r>
              <a:rPr lang="it-IT" dirty="0" smtClean="0"/>
              <a:t>, altrimenti ogni 3-5 anni.</a:t>
            </a:r>
          </a:p>
          <a:p>
            <a:pPr eaLnBrk="1" hangingPunct="1">
              <a:lnSpc>
                <a:spcPct val="90000"/>
              </a:lnSpc>
              <a:buClr>
                <a:schemeClr val="tx1"/>
              </a:buClr>
              <a:buFont typeface="Wingdings" pitchFamily="2" charset="2"/>
              <a:buChar char="Ø"/>
            </a:pPr>
            <a:r>
              <a:rPr lang="it-IT" sz="2800" b="1" dirty="0" err="1" smtClean="0">
                <a:solidFill>
                  <a:srgbClr val="00CCFF"/>
                </a:solidFill>
                <a:effectLst>
                  <a:outerShdw blurRad="38100" dist="38100" dir="2700000" algn="tl">
                    <a:srgbClr val="000000">
                      <a:alpha val="43137"/>
                    </a:srgbClr>
                  </a:outerShdw>
                </a:effectLst>
              </a:rPr>
              <a:t>Ecoaddome</a:t>
            </a:r>
            <a:r>
              <a:rPr lang="it-IT" sz="2800" b="1" dirty="0" smtClean="0">
                <a:solidFill>
                  <a:srgbClr val="00CCFF"/>
                </a:solidFill>
                <a:effectLst>
                  <a:outerShdw blurRad="38100" dist="38100" dir="2700000" algn="tl">
                    <a:srgbClr val="000000">
                      <a:alpha val="43137"/>
                    </a:srgbClr>
                  </a:outerShdw>
                </a:effectLst>
              </a:rPr>
              <a:t> e/o TAC addome superiore</a:t>
            </a:r>
            <a:r>
              <a:rPr lang="it-IT" dirty="0" smtClean="0">
                <a:solidFill>
                  <a:srgbClr val="00CCFF"/>
                </a:solidFill>
              </a:rPr>
              <a:t>: </a:t>
            </a:r>
            <a:r>
              <a:rPr lang="it-IT" dirty="0" smtClean="0"/>
              <a:t>non vi è evidenza clinica sulla utilità della esecuzione </a:t>
            </a:r>
            <a:r>
              <a:rPr lang="it-IT" dirty="0" err="1" smtClean="0"/>
              <a:t>routinaria</a:t>
            </a:r>
            <a:r>
              <a:rPr lang="it-IT" dirty="0" smtClean="0"/>
              <a:t> di questi esami (I). Tuttavia  in considerazione della possibilità di diagnosi precoce di metastasi epatiche operabili, a giudizio del medico </a:t>
            </a:r>
            <a:r>
              <a:rPr lang="it-IT" u="sng" dirty="0" smtClean="0"/>
              <a:t>può essere fatta ogni 6 mesi per i primi tre anni</a:t>
            </a:r>
            <a:r>
              <a:rPr lang="it-IT" dirty="0" smtClean="0"/>
              <a:t>.</a:t>
            </a:r>
          </a:p>
        </p:txBody>
      </p:sp>
      <p:sp>
        <p:nvSpPr>
          <p:cNvPr id="4" name="Titolo 1"/>
          <p:cNvSpPr txBox="1">
            <a:spLocks/>
          </p:cNvSpPr>
          <p:nvPr/>
        </p:nvSpPr>
        <p:spPr>
          <a:xfrm>
            <a:off x="755576" y="260648"/>
            <a:ext cx="7772400" cy="1470025"/>
          </a:xfrm>
          <a:prstGeom prst="rect">
            <a:avLst/>
          </a:prstGeom>
        </p:spPr>
        <p:txBody>
          <a:bodyPr/>
          <a:lstStyle/>
          <a:p>
            <a:pPr lvl="0" algn="ctr">
              <a:spcBef>
                <a:spcPct val="0"/>
              </a:spcBef>
            </a:pPr>
            <a:r>
              <a:rPr lang="it-IT" sz="4400" b="1" dirty="0" smtClean="0">
                <a:solidFill>
                  <a:srgbClr val="00CCFF"/>
                </a:solidFill>
                <a:effectLst>
                  <a:outerShdw blurRad="38100" dist="38100" dir="2700000" algn="tl">
                    <a:srgbClr val="000000">
                      <a:alpha val="43137"/>
                    </a:srgbClr>
                  </a:outerShdw>
                </a:effectLst>
                <a:latin typeface="+mj-lt"/>
                <a:ea typeface="+mj-ea"/>
                <a:cs typeface="+mj-cs"/>
              </a:rPr>
              <a:t>Ragionevole FOLLOW-UP</a:t>
            </a:r>
            <a:r>
              <a:rPr lang="it-IT" sz="4800" b="1" dirty="0" smtClean="0">
                <a:solidFill>
                  <a:srgbClr val="00CCFF"/>
                </a:solidFill>
                <a:latin typeface="Arial Black" pitchFamily="34" charset="0"/>
              </a:rPr>
              <a:t> </a:t>
            </a:r>
          </a:p>
          <a:p>
            <a:pPr lvl="0" algn="ctr">
              <a:spcBef>
                <a:spcPct val="0"/>
              </a:spcBef>
            </a:pPr>
            <a:r>
              <a:rPr lang="it-IT" sz="2000" b="1" dirty="0" smtClean="0">
                <a:solidFill>
                  <a:srgbClr val="00CCFF"/>
                </a:solidFill>
                <a:effectLst>
                  <a:outerShdw blurRad="38100" dist="38100" dir="2700000" algn="tl">
                    <a:srgbClr val="000000">
                      <a:alpha val="43137"/>
                    </a:srgbClr>
                  </a:outerShdw>
                </a:effectLst>
              </a:rPr>
              <a:t>Da ASCO, ESMO, NCCN, AIOM, ROL</a:t>
            </a:r>
            <a:endParaRPr lang="it-IT" sz="2000" b="1" dirty="0" smtClean="0">
              <a:solidFill>
                <a:srgbClr val="00CCFF"/>
              </a:solidFill>
              <a:effectLst>
                <a:outerShdw blurRad="38100" dist="38100" dir="2700000" algn="tl">
                  <a:srgbClr val="000000">
                    <a:alpha val="43137"/>
                  </a:srgbClr>
                </a:outerShdw>
              </a:effectLs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2000" b="1" i="0" u="none" strike="noStrike" kern="1200" cap="none" spc="0" normalizeH="0" baseline="0" noProof="0" dirty="0">
              <a:ln>
                <a:noFill/>
              </a:ln>
              <a:solidFill>
                <a:srgbClr val="00CCFF"/>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955900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381000"/>
            <a:ext cx="8001000" cy="6172200"/>
          </a:xfrm>
        </p:spPr>
        <p:txBody>
          <a:bodyPr>
            <a:noAutofit/>
          </a:bodyPr>
          <a:lstStyle/>
          <a:p>
            <a:pPr eaLnBrk="1" hangingPunct="1">
              <a:lnSpc>
                <a:spcPct val="90000"/>
              </a:lnSpc>
              <a:buClr>
                <a:schemeClr val="tx1"/>
              </a:buClr>
              <a:buFont typeface="Wingdings" pitchFamily="2" charset="2"/>
              <a:buChar char="Ø"/>
            </a:pPr>
            <a:r>
              <a:rPr lang="it-IT" sz="3000" b="1" dirty="0" smtClean="0">
                <a:solidFill>
                  <a:srgbClr val="00CCFF"/>
                </a:solidFill>
                <a:effectLst>
                  <a:outerShdw blurRad="38100" dist="38100" dir="2700000" algn="tl">
                    <a:srgbClr val="000000">
                      <a:alpha val="43137"/>
                    </a:srgbClr>
                  </a:outerShdw>
                </a:effectLst>
              </a:rPr>
              <a:t>TAC e RMN pelvica</a:t>
            </a:r>
            <a:r>
              <a:rPr lang="it-IT" sz="3000" dirty="0" smtClean="0">
                <a:solidFill>
                  <a:srgbClr val="00CCFF"/>
                </a:solidFill>
              </a:rPr>
              <a:t>: </a:t>
            </a:r>
            <a:r>
              <a:rPr lang="it-IT" sz="3000" dirty="0" smtClean="0"/>
              <a:t>non evidenza clinica sulla utilità della esecuzione </a:t>
            </a:r>
            <a:r>
              <a:rPr lang="it-IT" sz="3000" dirty="0" err="1" smtClean="0"/>
              <a:t>routinaria</a:t>
            </a:r>
            <a:r>
              <a:rPr lang="it-IT" sz="3000" dirty="0" smtClean="0"/>
              <a:t>. Si consiglia l’esecuzione su indicazione clinica.</a:t>
            </a:r>
          </a:p>
          <a:p>
            <a:pPr eaLnBrk="1" hangingPunct="1">
              <a:lnSpc>
                <a:spcPct val="90000"/>
              </a:lnSpc>
              <a:buClr>
                <a:schemeClr val="tx1"/>
              </a:buClr>
              <a:buFont typeface="Wingdings" pitchFamily="2" charset="2"/>
              <a:buChar char="Ø"/>
            </a:pPr>
            <a:r>
              <a:rPr lang="it-IT" sz="3000" b="1" dirty="0" smtClean="0">
                <a:solidFill>
                  <a:srgbClr val="00CCFF"/>
                </a:solidFill>
                <a:effectLst>
                  <a:outerShdw blurRad="38100" dist="38100" dir="2700000" algn="tl">
                    <a:srgbClr val="000000">
                      <a:alpha val="43137"/>
                    </a:srgbClr>
                  </a:outerShdw>
                </a:effectLst>
              </a:rPr>
              <a:t>RX torace</a:t>
            </a:r>
            <a:r>
              <a:rPr lang="it-IT" sz="3000" dirty="0" smtClean="0">
                <a:solidFill>
                  <a:srgbClr val="00CCFF"/>
                </a:solidFill>
              </a:rPr>
              <a:t>: </a:t>
            </a:r>
            <a:r>
              <a:rPr lang="it-IT" sz="3000" dirty="0" smtClean="0"/>
              <a:t>non vi è </a:t>
            </a:r>
            <a:r>
              <a:rPr lang="it-IT" sz="3000" dirty="0" err="1" smtClean="0"/>
              <a:t>indicazine</a:t>
            </a:r>
            <a:r>
              <a:rPr lang="it-IT" sz="3000" dirty="0" smtClean="0"/>
              <a:t> all’uso </a:t>
            </a:r>
            <a:r>
              <a:rPr lang="it-IT" sz="3000" dirty="0" err="1" smtClean="0"/>
              <a:t>routinario</a:t>
            </a:r>
            <a:r>
              <a:rPr lang="it-IT" sz="3000" dirty="0" smtClean="0"/>
              <a:t> di tale esame (II). Tuttavia in considerazione della possibilità di diagnosi precoce di metastasi polmonari operabili, a giudizio del medico, </a:t>
            </a:r>
            <a:r>
              <a:rPr lang="it-IT" sz="3000" u="sng" dirty="0" smtClean="0"/>
              <a:t>può essere praticata tale indagine ogni 6-12 mesi</a:t>
            </a:r>
            <a:r>
              <a:rPr lang="it-IT" sz="3000" dirty="0" smtClean="0"/>
              <a:t>.</a:t>
            </a:r>
          </a:p>
          <a:p>
            <a:pPr>
              <a:lnSpc>
                <a:spcPct val="90000"/>
              </a:lnSpc>
              <a:buClr>
                <a:schemeClr val="tx1"/>
              </a:buClr>
              <a:buFont typeface="Wingdings" pitchFamily="2" charset="2"/>
              <a:buChar char="Ø"/>
            </a:pPr>
            <a:r>
              <a:rPr lang="it-IT" sz="3000" b="1" dirty="0" smtClean="0">
                <a:solidFill>
                  <a:srgbClr val="00CCFF"/>
                </a:solidFill>
                <a:effectLst>
                  <a:outerShdw blurRad="38100" dist="38100" dir="2700000" algn="tl">
                    <a:srgbClr val="000000">
                      <a:alpha val="43137"/>
                    </a:srgbClr>
                  </a:outerShdw>
                </a:effectLst>
              </a:rPr>
              <a:t>PET</a:t>
            </a:r>
            <a:r>
              <a:rPr lang="it-IT" sz="3000" dirty="0" smtClean="0">
                <a:solidFill>
                  <a:srgbClr val="00CCFF"/>
                </a:solidFill>
              </a:rPr>
              <a:t>: </a:t>
            </a:r>
            <a:r>
              <a:rPr lang="it-IT" sz="3000" dirty="0" smtClean="0"/>
              <a:t>dubbio di ripresa </a:t>
            </a:r>
            <a:r>
              <a:rPr lang="it-IT" sz="3000" dirty="0" err="1" smtClean="0"/>
              <a:t>locoregionale</a:t>
            </a:r>
            <a:r>
              <a:rPr lang="it-IT" sz="3000" dirty="0" smtClean="0"/>
              <a:t> allo studio TC, dopo trattamento chirurgico o RT???</a:t>
            </a:r>
          </a:p>
          <a:p>
            <a:pPr>
              <a:lnSpc>
                <a:spcPct val="90000"/>
              </a:lnSpc>
              <a:buClr>
                <a:schemeClr val="tx1"/>
              </a:buClr>
              <a:buFont typeface="Wingdings" pitchFamily="2" charset="2"/>
              <a:buChar char="Ø"/>
            </a:pPr>
            <a:r>
              <a:rPr lang="it-IT" sz="3000" dirty="0" smtClean="0"/>
              <a:t> </a:t>
            </a:r>
            <a:r>
              <a:rPr lang="it-IT" sz="3000" b="1" dirty="0" smtClean="0">
                <a:solidFill>
                  <a:srgbClr val="00CCFF"/>
                </a:solidFill>
                <a:effectLst>
                  <a:outerShdw blurRad="38100" dist="38100" dir="2700000" algn="tl">
                    <a:srgbClr val="000000">
                      <a:alpha val="43137"/>
                    </a:srgbClr>
                  </a:outerShdw>
                </a:effectLst>
              </a:rPr>
              <a:t>CEA</a:t>
            </a:r>
            <a:r>
              <a:rPr lang="it-IT" sz="3000" dirty="0" smtClean="0">
                <a:solidFill>
                  <a:srgbClr val="00CCFF"/>
                </a:solidFill>
              </a:rPr>
              <a:t>: </a:t>
            </a:r>
            <a:r>
              <a:rPr lang="it-IT" sz="3000" u="sng" dirty="0" smtClean="0"/>
              <a:t>ogni 3-6 mesi per 2-3 anni</a:t>
            </a:r>
            <a:r>
              <a:rPr lang="it-IT" sz="3000" dirty="0" smtClean="0"/>
              <a:t>. Ogni  6 mesi per i 2 anni successivi.</a:t>
            </a:r>
          </a:p>
          <a:p>
            <a:pPr eaLnBrk="1" hangingPunct="1">
              <a:lnSpc>
                <a:spcPct val="90000"/>
              </a:lnSpc>
              <a:buClr>
                <a:schemeClr val="tx1"/>
              </a:buClr>
              <a:buFont typeface="Wingdings" pitchFamily="2" charset="2"/>
              <a:buChar char="Ø"/>
            </a:pPr>
            <a:r>
              <a:rPr lang="it-IT" sz="3000" b="1" dirty="0" smtClean="0">
                <a:solidFill>
                  <a:srgbClr val="00CCFF"/>
                </a:solidFill>
                <a:effectLst>
                  <a:outerShdw blurRad="38100" dist="38100" dir="2700000" algn="tl">
                    <a:srgbClr val="000000">
                      <a:alpha val="43137"/>
                    </a:srgbClr>
                  </a:outerShdw>
                </a:effectLst>
              </a:rPr>
              <a:t>SOF</a:t>
            </a:r>
            <a:r>
              <a:rPr lang="it-IT" sz="3000" dirty="0" smtClean="0">
                <a:solidFill>
                  <a:srgbClr val="00CCFF"/>
                </a:solidFill>
              </a:rPr>
              <a:t>,</a:t>
            </a:r>
            <a:r>
              <a:rPr lang="it-IT" sz="3000" b="1" dirty="0" smtClean="0">
                <a:solidFill>
                  <a:srgbClr val="00CCFF"/>
                </a:solidFill>
                <a:effectLst>
                  <a:outerShdw blurRad="38100" dist="38100" dir="2700000" algn="tl">
                    <a:srgbClr val="000000">
                      <a:alpha val="43137"/>
                    </a:srgbClr>
                  </a:outerShdw>
                </a:effectLst>
              </a:rPr>
              <a:t> emocromo</a:t>
            </a:r>
            <a:r>
              <a:rPr lang="it-IT" sz="3000" dirty="0" smtClean="0">
                <a:solidFill>
                  <a:srgbClr val="00CCFF"/>
                </a:solidFill>
              </a:rPr>
              <a:t>,</a:t>
            </a:r>
            <a:r>
              <a:rPr lang="it-IT" sz="3000" b="1" dirty="0" smtClean="0">
                <a:solidFill>
                  <a:srgbClr val="00CCFF"/>
                </a:solidFill>
                <a:effectLst>
                  <a:outerShdw blurRad="38100" dist="38100" dir="2700000" algn="tl">
                    <a:srgbClr val="000000">
                      <a:alpha val="43137"/>
                    </a:srgbClr>
                  </a:outerShdw>
                </a:effectLst>
              </a:rPr>
              <a:t> prove di funzionalità epatica </a:t>
            </a:r>
            <a:r>
              <a:rPr lang="it-IT" sz="3000" dirty="0" smtClean="0"/>
              <a:t>solo nei casi selezionati.</a:t>
            </a:r>
          </a:p>
        </p:txBody>
      </p:sp>
    </p:spTree>
    <p:extLst>
      <p:ext uri="{BB962C8B-B14F-4D97-AF65-F5344CB8AC3E}">
        <p14:creationId xmlns:p14="http://schemas.microsoft.com/office/powerpoint/2010/main" val="1778970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1412776"/>
            <a:ext cx="8229600" cy="4988024"/>
          </a:xfrm>
        </p:spPr>
        <p:txBody>
          <a:bodyPr>
            <a:normAutofit/>
          </a:bodyPr>
          <a:lstStyle/>
          <a:p>
            <a:pPr algn="ctr">
              <a:buClr>
                <a:schemeClr val="tx1"/>
              </a:buClr>
              <a:buNone/>
            </a:pPr>
            <a:r>
              <a:rPr lang="it-IT" sz="2300" dirty="0" smtClean="0"/>
              <a:t>Circa il 20% si presenta con </a:t>
            </a:r>
            <a:r>
              <a:rPr lang="it-IT" sz="2300" b="1" dirty="0" smtClean="0"/>
              <a:t>malattia avanzata alla diagnosi</a:t>
            </a:r>
            <a:r>
              <a:rPr lang="it-IT" sz="2300" dirty="0" smtClean="0"/>
              <a:t>.</a:t>
            </a:r>
            <a:br>
              <a:rPr lang="it-IT" sz="2300" dirty="0" smtClean="0"/>
            </a:br>
            <a:r>
              <a:rPr lang="it-IT" sz="2300" dirty="0" smtClean="0"/>
              <a:t>Circa il 35% dei pazienti trattati a scopo curativo avrà </a:t>
            </a:r>
            <a:r>
              <a:rPr lang="it-IT" sz="2300" b="1" dirty="0" smtClean="0"/>
              <a:t>metastasi</a:t>
            </a:r>
            <a:r>
              <a:rPr lang="it-IT" sz="2300" dirty="0" smtClean="0"/>
              <a:t>.</a:t>
            </a:r>
            <a:r>
              <a:rPr lang="it-IT" sz="2400" dirty="0" smtClean="0"/>
              <a:t/>
            </a:r>
            <a:br>
              <a:rPr lang="it-IT" sz="2400" dirty="0" smtClean="0"/>
            </a:br>
            <a:endParaRPr lang="it-IT" sz="2400" dirty="0" smtClean="0"/>
          </a:p>
          <a:p>
            <a:pPr algn="ctr">
              <a:buClr>
                <a:schemeClr val="tx1"/>
              </a:buClr>
              <a:buNone/>
            </a:pPr>
            <a:r>
              <a:rPr lang="it-IT" sz="2800" b="1" dirty="0" smtClean="0">
                <a:effectLst>
                  <a:outerShdw blurRad="38100" dist="38100" dir="2700000" algn="tl">
                    <a:srgbClr val="000000">
                      <a:alpha val="43137"/>
                    </a:srgbClr>
                  </a:outerShdw>
                </a:effectLst>
              </a:rPr>
              <a:t>OBIETTIVI</a:t>
            </a:r>
          </a:p>
          <a:p>
            <a:pPr eaLnBrk="1" hangingPunct="1">
              <a:buClr>
                <a:schemeClr val="bg1"/>
              </a:buClr>
              <a:buFont typeface="Wingdings" pitchFamily="2" charset="2"/>
              <a:buChar char="Ø"/>
            </a:pPr>
            <a:r>
              <a:rPr lang="it-IT" sz="2800" dirty="0" smtClean="0"/>
              <a:t>Cura: possibile in numero limitato di casi.</a:t>
            </a:r>
          </a:p>
          <a:p>
            <a:pPr eaLnBrk="1" hangingPunct="1">
              <a:buClr>
                <a:schemeClr val="bg1"/>
              </a:buClr>
              <a:buFont typeface="Wingdings" pitchFamily="2" charset="2"/>
              <a:buChar char="Ø"/>
            </a:pPr>
            <a:r>
              <a:rPr lang="it-IT" sz="2800" dirty="0" smtClean="0"/>
              <a:t>Prolungamento della sopravvivenza.</a:t>
            </a:r>
          </a:p>
          <a:p>
            <a:pPr eaLnBrk="1" hangingPunct="1">
              <a:buClr>
                <a:schemeClr val="bg1"/>
              </a:buClr>
              <a:buFont typeface="Wingdings" pitchFamily="2" charset="2"/>
              <a:buChar char="Ø"/>
            </a:pPr>
            <a:r>
              <a:rPr lang="it-IT" sz="2800" dirty="0" err="1" smtClean="0"/>
              <a:t>Palliazione</a:t>
            </a:r>
            <a:r>
              <a:rPr lang="it-IT" sz="2800" dirty="0" smtClean="0"/>
              <a:t> dei sintomi.</a:t>
            </a:r>
          </a:p>
          <a:p>
            <a:pPr eaLnBrk="1" hangingPunct="1">
              <a:buClr>
                <a:schemeClr val="bg1"/>
              </a:buClr>
              <a:buFont typeface="Wingdings" pitchFamily="2" charset="2"/>
              <a:buChar char="Ø"/>
            </a:pPr>
            <a:r>
              <a:rPr lang="it-IT" sz="2800" dirty="0" smtClean="0"/>
              <a:t>Miglioramento della qualità della vita.</a:t>
            </a:r>
          </a:p>
          <a:p>
            <a:pPr eaLnBrk="1" hangingPunct="1">
              <a:buClr>
                <a:schemeClr val="bg1"/>
              </a:buClr>
              <a:buFont typeface="Wingdings" pitchFamily="2" charset="2"/>
              <a:buChar char="Ø"/>
            </a:pPr>
            <a:r>
              <a:rPr lang="it-IT" sz="2800" dirty="0" smtClean="0"/>
              <a:t>Ritardo nella progressione della malattia.</a:t>
            </a:r>
          </a:p>
          <a:p>
            <a:pPr eaLnBrk="1" hangingPunct="1">
              <a:buClr>
                <a:schemeClr val="bg1"/>
              </a:buClr>
              <a:buFont typeface="Wingdings" pitchFamily="2" charset="2"/>
              <a:buChar char="Ø"/>
            </a:pPr>
            <a:r>
              <a:rPr lang="it-IT" sz="2800" dirty="0" smtClean="0"/>
              <a:t>Risposta obiettiva al trattamento.</a:t>
            </a:r>
          </a:p>
        </p:txBody>
      </p:sp>
      <p:sp>
        <p:nvSpPr>
          <p:cNvPr id="4" name="Titolo 1"/>
          <p:cNvSpPr txBox="1">
            <a:spLocks/>
          </p:cNvSpPr>
          <p:nvPr/>
        </p:nvSpPr>
        <p:spPr>
          <a:xfrm>
            <a:off x="611560" y="33265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Malattia</a:t>
            </a:r>
            <a:r>
              <a:rPr kumimoji="0" lang="it-IT" sz="4400" b="1" i="0" u="none" strike="noStrike" kern="1200" cap="none" spc="0" normalizeH="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 Metastatica</a:t>
            </a:r>
            <a:endParaRPr kumimoji="0" lang="it-IT" sz="4400" b="1" i="0" u="none" strike="noStrike" kern="1200" cap="none" spc="0" normalizeH="0" baseline="0" noProof="0" dirty="0">
              <a:ln>
                <a:noFill/>
              </a:ln>
              <a:solidFill>
                <a:srgbClr val="00CCFF"/>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224061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MMAGINE 3.jpg"/>
          <p:cNvPicPr>
            <a:picLocks noChangeAspect="1"/>
          </p:cNvPicPr>
          <p:nvPr/>
        </p:nvPicPr>
        <p:blipFill>
          <a:blip r:embed="rId2" cstate="print"/>
          <a:stretch>
            <a:fillRect/>
          </a:stretch>
        </p:blipFill>
        <p:spPr>
          <a:xfrm>
            <a:off x="0" y="810768"/>
            <a:ext cx="9144000" cy="6047232"/>
          </a:xfrm>
          <a:prstGeom prst="rect">
            <a:avLst/>
          </a:prstGeom>
        </p:spPr>
      </p:pic>
      <p:pic>
        <p:nvPicPr>
          <p:cNvPr id="21515" name="Picture 1037"/>
          <p:cNvPicPr>
            <a:picLocks noChangeAspect="1" noChangeArrowheads="1"/>
          </p:cNvPicPr>
          <p:nvPr/>
        </p:nvPicPr>
        <p:blipFill>
          <a:blip r:embed="rId3" cstate="print"/>
          <a:srcRect/>
          <a:stretch>
            <a:fillRect/>
          </a:stretch>
        </p:blipFill>
        <p:spPr bwMode="auto">
          <a:xfrm>
            <a:off x="7956550" y="104775"/>
            <a:ext cx="1042988" cy="635000"/>
          </a:xfrm>
          <a:prstGeom prst="rect">
            <a:avLst/>
          </a:prstGeom>
          <a:solidFill>
            <a:srgbClr val="FFFFFF"/>
          </a:solidFill>
          <a:ln w="9525">
            <a:noFill/>
            <a:miter lim="800000"/>
            <a:headEnd/>
            <a:tailEnd/>
          </a:ln>
        </p:spPr>
      </p:pic>
      <p:sp>
        <p:nvSpPr>
          <p:cNvPr id="21507" name="AutoShape 1047"/>
          <p:cNvSpPr>
            <a:spLocks noChangeArrowheads="1"/>
          </p:cNvSpPr>
          <p:nvPr/>
        </p:nvSpPr>
        <p:spPr bwMode="auto">
          <a:xfrm>
            <a:off x="251520" y="4077072"/>
            <a:ext cx="576064" cy="1152128"/>
          </a:xfrm>
          <a:prstGeom prst="upArrow">
            <a:avLst>
              <a:gd name="adj1" fmla="val 50000"/>
              <a:gd name="adj2" fmla="val 65000"/>
            </a:avLst>
          </a:prstGeom>
          <a:solidFill>
            <a:schemeClr val="accent1"/>
          </a:solidFill>
          <a:ln w="9525">
            <a:solidFill>
              <a:schemeClr val="tx1"/>
            </a:solidFill>
            <a:miter lim="800000"/>
            <a:headEnd/>
            <a:tailEnd/>
          </a:ln>
        </p:spPr>
        <p:txBody>
          <a:bodyPr wrap="none" anchor="ctr"/>
          <a:lstStyle/>
          <a:p>
            <a:endParaRPr lang="it-IT"/>
          </a:p>
        </p:txBody>
      </p:sp>
      <p:sp>
        <p:nvSpPr>
          <p:cNvPr id="12" name="Titolo 1"/>
          <p:cNvSpPr txBox="1">
            <a:spLocks/>
          </p:cNvSpPr>
          <p:nvPr/>
        </p:nvSpPr>
        <p:spPr>
          <a:xfrm>
            <a:off x="0" y="0"/>
            <a:ext cx="7772400" cy="1470025"/>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Trattamento Malattia Metastatica</a:t>
            </a:r>
            <a:r>
              <a:rPr lang="it-IT" sz="1500" b="1" dirty="0" smtClean="0">
                <a:solidFill>
                  <a:srgbClr val="00CCFF"/>
                </a:solidFill>
                <a:effectLst>
                  <a:outerShdw blurRad="38100" dist="38100" dir="2700000" algn="tl">
                    <a:srgbClr val="000000">
                      <a:alpha val="43137"/>
                    </a:srgbClr>
                  </a:outerShdw>
                </a:effectLst>
                <a:latin typeface="+mj-lt"/>
                <a:ea typeface="+mj-ea"/>
                <a:cs typeface="+mj-cs"/>
              </a:rPr>
              <a:t>     </a:t>
            </a:r>
            <a:r>
              <a:rPr kumimoji="0" lang="it-IT" sz="25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I</a:t>
            </a:r>
            <a:r>
              <a:rPr kumimoji="0" lang="it-IT" sz="2500" b="1" i="0" u="none" strike="noStrike" kern="1200" cap="none" spc="0" normalizeH="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 LINEA</a:t>
            </a:r>
            <a:endParaRPr kumimoji="0" lang="it-IT" sz="2500" b="1" i="0" u="none" strike="noStrike" kern="1200" cap="none" spc="0" normalizeH="0" baseline="0" noProof="0" dirty="0">
              <a:ln>
                <a:noFill/>
              </a:ln>
              <a:solidFill>
                <a:srgbClr val="00CCFF"/>
              </a:solidFill>
              <a:effectLst>
                <a:outerShdw blurRad="38100" dist="38100" dir="2700000" algn="tl">
                  <a:srgbClr val="000000">
                    <a:alpha val="43137"/>
                  </a:srgbClr>
                </a:outerShdw>
              </a:effectLst>
              <a:uLnTx/>
              <a:uFillTx/>
              <a:latin typeface="+mj-lt"/>
              <a:ea typeface="+mj-ea"/>
              <a:cs typeface="+mj-cs"/>
            </a:endParaRPr>
          </a:p>
        </p:txBody>
      </p:sp>
      <p:sp>
        <p:nvSpPr>
          <p:cNvPr id="15" name="AutoShape 1047"/>
          <p:cNvSpPr>
            <a:spLocks noChangeArrowheads="1"/>
          </p:cNvSpPr>
          <p:nvPr/>
        </p:nvSpPr>
        <p:spPr bwMode="auto">
          <a:xfrm rot="10800000">
            <a:off x="251520" y="1988840"/>
            <a:ext cx="576064" cy="1152128"/>
          </a:xfrm>
          <a:prstGeom prst="upArrow">
            <a:avLst>
              <a:gd name="adj1" fmla="val 50000"/>
              <a:gd name="adj2" fmla="val 65000"/>
            </a:avLst>
          </a:prstGeom>
          <a:solidFill>
            <a:schemeClr val="accent1"/>
          </a:solidFill>
          <a:ln w="9525">
            <a:solidFill>
              <a:schemeClr val="tx1"/>
            </a:solidFill>
            <a:miter lim="800000"/>
            <a:headEnd/>
            <a:tailEnd/>
          </a:ln>
        </p:spPr>
        <p:txBody>
          <a:bodyPr wrap="none" anchor="ctr"/>
          <a:lstStyle/>
          <a:p>
            <a:endParaRPr lang="it-IT"/>
          </a:p>
        </p:txBody>
      </p:sp>
    </p:spTree>
    <p:extLst>
      <p:ext uri="{BB962C8B-B14F-4D97-AF65-F5344CB8AC3E}">
        <p14:creationId xmlns:p14="http://schemas.microsoft.com/office/powerpoint/2010/main" val="1976718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698750" y="2279650"/>
            <a:ext cx="552450" cy="1103313"/>
          </a:xfrm>
          <a:prstGeom prst="rect">
            <a:avLst/>
          </a:prstGeom>
          <a:noFill/>
          <a:ln w="9525">
            <a:noFill/>
            <a:miter lim="800000"/>
            <a:headEnd/>
            <a:tailEnd/>
          </a:ln>
        </p:spPr>
      </p:pic>
      <p:pic>
        <p:nvPicPr>
          <p:cNvPr id="22531" name="Picture 3"/>
          <p:cNvPicPr>
            <a:picLocks noChangeAspect="1" noChangeArrowheads="1"/>
          </p:cNvPicPr>
          <p:nvPr/>
        </p:nvPicPr>
        <p:blipFill>
          <a:blip r:embed="rId2" cstate="print"/>
          <a:srcRect/>
          <a:stretch>
            <a:fillRect/>
          </a:stretch>
        </p:blipFill>
        <p:spPr bwMode="auto">
          <a:xfrm>
            <a:off x="2079625" y="2279650"/>
            <a:ext cx="552450" cy="1103313"/>
          </a:xfrm>
          <a:prstGeom prst="rect">
            <a:avLst/>
          </a:prstGeom>
          <a:noFill/>
          <a:ln w="9525">
            <a:noFill/>
            <a:miter lim="800000"/>
            <a:headEnd/>
            <a:tailEnd/>
          </a:ln>
        </p:spPr>
      </p:pic>
      <p:sp>
        <p:nvSpPr>
          <p:cNvPr id="4100" name="Rectangle 4"/>
          <p:cNvSpPr>
            <a:spLocks noGrp="1" noChangeArrowheads="1"/>
          </p:cNvSpPr>
          <p:nvPr>
            <p:ph type="title"/>
          </p:nvPr>
        </p:nvSpPr>
        <p:spPr/>
        <p:txBody>
          <a:bodyPr/>
          <a:lstStyle/>
          <a:p>
            <a:pPr eaLnBrk="1" hangingPunct="1">
              <a:defRPr/>
            </a:pPr>
            <a:r>
              <a:rPr lang="en-US" sz="3600" smtClean="0"/>
              <a:t>Targeting the EGFR pathway</a:t>
            </a:r>
          </a:p>
        </p:txBody>
      </p:sp>
      <p:pic>
        <p:nvPicPr>
          <p:cNvPr id="22533" name="Picture 5"/>
          <p:cNvPicPr>
            <a:picLocks noChangeAspect="1" noChangeArrowheads="1"/>
          </p:cNvPicPr>
          <p:nvPr/>
        </p:nvPicPr>
        <p:blipFill>
          <a:blip r:embed="rId3" cstate="print"/>
          <a:srcRect/>
          <a:stretch>
            <a:fillRect/>
          </a:stretch>
        </p:blipFill>
        <p:spPr bwMode="auto">
          <a:xfrm>
            <a:off x="811213" y="1782763"/>
            <a:ext cx="7165975" cy="568325"/>
          </a:xfrm>
          <a:prstGeom prst="rect">
            <a:avLst/>
          </a:prstGeom>
          <a:noFill/>
          <a:ln w="9525">
            <a:noFill/>
            <a:miter lim="800000"/>
            <a:headEnd/>
            <a:tailEnd/>
          </a:ln>
        </p:spPr>
      </p:pic>
      <p:pic>
        <p:nvPicPr>
          <p:cNvPr id="22534" name="Picture 6"/>
          <p:cNvPicPr>
            <a:picLocks noChangeAspect="1" noChangeArrowheads="1"/>
          </p:cNvPicPr>
          <p:nvPr/>
        </p:nvPicPr>
        <p:blipFill>
          <a:blip r:embed="rId4" cstate="print"/>
          <a:srcRect/>
          <a:stretch>
            <a:fillRect/>
          </a:stretch>
        </p:blipFill>
        <p:spPr bwMode="auto">
          <a:xfrm>
            <a:off x="1998663" y="1619250"/>
            <a:ext cx="712787" cy="669925"/>
          </a:xfrm>
          <a:prstGeom prst="rect">
            <a:avLst/>
          </a:prstGeom>
          <a:noFill/>
          <a:ln w="9525">
            <a:noFill/>
            <a:miter lim="800000"/>
            <a:headEnd/>
            <a:tailEnd/>
          </a:ln>
        </p:spPr>
      </p:pic>
      <p:pic>
        <p:nvPicPr>
          <p:cNvPr id="22535" name="Picture 7"/>
          <p:cNvPicPr>
            <a:picLocks noChangeAspect="1" noChangeArrowheads="1"/>
          </p:cNvPicPr>
          <p:nvPr/>
        </p:nvPicPr>
        <p:blipFill>
          <a:blip r:embed="rId5" cstate="print"/>
          <a:srcRect/>
          <a:stretch>
            <a:fillRect/>
          </a:stretch>
        </p:blipFill>
        <p:spPr bwMode="auto">
          <a:xfrm>
            <a:off x="1789113" y="3230563"/>
            <a:ext cx="1166812" cy="490537"/>
          </a:xfrm>
          <a:prstGeom prst="rect">
            <a:avLst/>
          </a:prstGeom>
          <a:noFill/>
          <a:ln w="9525">
            <a:noFill/>
            <a:miter lim="800000"/>
            <a:headEnd/>
            <a:tailEnd/>
          </a:ln>
        </p:spPr>
      </p:pic>
      <p:pic>
        <p:nvPicPr>
          <p:cNvPr id="22536" name="Picture 8"/>
          <p:cNvPicPr>
            <a:picLocks noChangeAspect="1" noChangeArrowheads="1"/>
          </p:cNvPicPr>
          <p:nvPr/>
        </p:nvPicPr>
        <p:blipFill>
          <a:blip r:embed="rId5" cstate="print"/>
          <a:srcRect/>
          <a:stretch>
            <a:fillRect/>
          </a:stretch>
        </p:blipFill>
        <p:spPr bwMode="auto">
          <a:xfrm>
            <a:off x="2963863" y="2890838"/>
            <a:ext cx="1165225" cy="490537"/>
          </a:xfrm>
          <a:prstGeom prst="rect">
            <a:avLst/>
          </a:prstGeom>
          <a:noFill/>
          <a:ln w="9525">
            <a:noFill/>
            <a:miter lim="800000"/>
            <a:headEnd/>
            <a:tailEnd/>
          </a:ln>
        </p:spPr>
      </p:pic>
      <p:pic>
        <p:nvPicPr>
          <p:cNvPr id="22537" name="Picture 9"/>
          <p:cNvPicPr>
            <a:picLocks noChangeAspect="1" noChangeArrowheads="1"/>
          </p:cNvPicPr>
          <p:nvPr/>
        </p:nvPicPr>
        <p:blipFill>
          <a:blip r:embed="rId5" cstate="print"/>
          <a:srcRect/>
          <a:stretch>
            <a:fillRect/>
          </a:stretch>
        </p:blipFill>
        <p:spPr bwMode="auto">
          <a:xfrm>
            <a:off x="3651250" y="3027363"/>
            <a:ext cx="1166813" cy="490537"/>
          </a:xfrm>
          <a:prstGeom prst="rect">
            <a:avLst/>
          </a:prstGeom>
          <a:noFill/>
          <a:ln w="9525">
            <a:noFill/>
            <a:miter lim="800000"/>
            <a:headEnd/>
            <a:tailEnd/>
          </a:ln>
        </p:spPr>
      </p:pic>
      <p:pic>
        <p:nvPicPr>
          <p:cNvPr id="22538" name="Picture 10"/>
          <p:cNvPicPr>
            <a:picLocks noChangeAspect="1" noChangeArrowheads="1"/>
          </p:cNvPicPr>
          <p:nvPr/>
        </p:nvPicPr>
        <p:blipFill>
          <a:blip r:embed="rId5" cstate="print"/>
          <a:srcRect/>
          <a:stretch>
            <a:fillRect/>
          </a:stretch>
        </p:blipFill>
        <p:spPr bwMode="auto">
          <a:xfrm>
            <a:off x="4368800" y="3130550"/>
            <a:ext cx="1166813" cy="490538"/>
          </a:xfrm>
          <a:prstGeom prst="rect">
            <a:avLst/>
          </a:prstGeom>
          <a:noFill/>
          <a:ln w="9525">
            <a:noFill/>
            <a:miter lim="800000"/>
            <a:headEnd/>
            <a:tailEnd/>
          </a:ln>
        </p:spPr>
      </p:pic>
      <p:pic>
        <p:nvPicPr>
          <p:cNvPr id="22539" name="Picture 11"/>
          <p:cNvPicPr>
            <a:picLocks noChangeAspect="1" noChangeArrowheads="1"/>
          </p:cNvPicPr>
          <p:nvPr/>
        </p:nvPicPr>
        <p:blipFill>
          <a:blip r:embed="rId5" cstate="print"/>
          <a:srcRect/>
          <a:stretch>
            <a:fillRect/>
          </a:stretch>
        </p:blipFill>
        <p:spPr bwMode="auto">
          <a:xfrm>
            <a:off x="2995613" y="2382838"/>
            <a:ext cx="1166812" cy="490537"/>
          </a:xfrm>
          <a:prstGeom prst="rect">
            <a:avLst/>
          </a:prstGeom>
          <a:noFill/>
          <a:ln w="9525">
            <a:noFill/>
            <a:miter lim="800000"/>
            <a:headEnd/>
            <a:tailEnd/>
          </a:ln>
        </p:spPr>
      </p:pic>
      <p:pic>
        <p:nvPicPr>
          <p:cNvPr id="22540" name="Picture 12"/>
          <p:cNvPicPr>
            <a:picLocks noChangeAspect="1" noChangeArrowheads="1"/>
          </p:cNvPicPr>
          <p:nvPr/>
        </p:nvPicPr>
        <p:blipFill>
          <a:blip r:embed="rId5" cstate="print"/>
          <a:srcRect/>
          <a:stretch>
            <a:fillRect/>
          </a:stretch>
        </p:blipFill>
        <p:spPr bwMode="auto">
          <a:xfrm>
            <a:off x="3714750" y="2484438"/>
            <a:ext cx="1165225" cy="490537"/>
          </a:xfrm>
          <a:prstGeom prst="rect">
            <a:avLst/>
          </a:prstGeom>
          <a:noFill/>
          <a:ln w="9525">
            <a:noFill/>
            <a:miter lim="800000"/>
            <a:headEnd/>
            <a:tailEnd/>
          </a:ln>
        </p:spPr>
      </p:pic>
      <p:pic>
        <p:nvPicPr>
          <p:cNvPr id="22541" name="Picture 13"/>
          <p:cNvPicPr>
            <a:picLocks noChangeAspect="1" noChangeArrowheads="1"/>
          </p:cNvPicPr>
          <p:nvPr/>
        </p:nvPicPr>
        <p:blipFill>
          <a:blip r:embed="rId5" cstate="print"/>
          <a:srcRect/>
          <a:stretch>
            <a:fillRect/>
          </a:stretch>
        </p:blipFill>
        <p:spPr bwMode="auto">
          <a:xfrm>
            <a:off x="1077913" y="4535488"/>
            <a:ext cx="1166812" cy="490537"/>
          </a:xfrm>
          <a:prstGeom prst="rect">
            <a:avLst/>
          </a:prstGeom>
          <a:noFill/>
          <a:ln w="9525">
            <a:noFill/>
            <a:miter lim="800000"/>
            <a:headEnd/>
            <a:tailEnd/>
          </a:ln>
        </p:spPr>
      </p:pic>
      <p:pic>
        <p:nvPicPr>
          <p:cNvPr id="22542" name="Picture 14"/>
          <p:cNvPicPr>
            <a:picLocks noChangeAspect="1" noChangeArrowheads="1"/>
          </p:cNvPicPr>
          <p:nvPr/>
        </p:nvPicPr>
        <p:blipFill>
          <a:blip r:embed="rId5" cstate="print"/>
          <a:srcRect/>
          <a:stretch>
            <a:fillRect/>
          </a:stretch>
        </p:blipFill>
        <p:spPr bwMode="auto">
          <a:xfrm>
            <a:off x="1416050" y="3781425"/>
            <a:ext cx="1166813" cy="490538"/>
          </a:xfrm>
          <a:prstGeom prst="rect">
            <a:avLst/>
          </a:prstGeom>
          <a:noFill/>
          <a:ln w="9525">
            <a:noFill/>
            <a:miter lim="800000"/>
            <a:headEnd/>
            <a:tailEnd/>
          </a:ln>
        </p:spPr>
      </p:pic>
      <p:pic>
        <p:nvPicPr>
          <p:cNvPr id="22543" name="Picture 15"/>
          <p:cNvPicPr>
            <a:picLocks noChangeAspect="1" noChangeArrowheads="1"/>
          </p:cNvPicPr>
          <p:nvPr/>
        </p:nvPicPr>
        <p:blipFill>
          <a:blip r:embed="rId5" cstate="print"/>
          <a:srcRect/>
          <a:stretch>
            <a:fillRect/>
          </a:stretch>
        </p:blipFill>
        <p:spPr bwMode="auto">
          <a:xfrm>
            <a:off x="3790950" y="3781425"/>
            <a:ext cx="1166813" cy="490538"/>
          </a:xfrm>
          <a:prstGeom prst="rect">
            <a:avLst/>
          </a:prstGeom>
          <a:noFill/>
          <a:ln w="9525">
            <a:noFill/>
            <a:miter lim="800000"/>
            <a:headEnd/>
            <a:tailEnd/>
          </a:ln>
        </p:spPr>
      </p:pic>
      <p:pic>
        <p:nvPicPr>
          <p:cNvPr id="22544" name="Picture 16"/>
          <p:cNvPicPr>
            <a:picLocks noChangeAspect="1" noChangeArrowheads="1"/>
          </p:cNvPicPr>
          <p:nvPr/>
        </p:nvPicPr>
        <p:blipFill>
          <a:blip r:embed="rId5" cstate="print"/>
          <a:srcRect/>
          <a:stretch>
            <a:fillRect/>
          </a:stretch>
        </p:blipFill>
        <p:spPr bwMode="auto">
          <a:xfrm>
            <a:off x="2420938" y="4535488"/>
            <a:ext cx="1166812" cy="490537"/>
          </a:xfrm>
          <a:prstGeom prst="rect">
            <a:avLst/>
          </a:prstGeom>
          <a:noFill/>
          <a:ln w="9525">
            <a:noFill/>
            <a:miter lim="800000"/>
            <a:headEnd/>
            <a:tailEnd/>
          </a:ln>
        </p:spPr>
      </p:pic>
      <p:pic>
        <p:nvPicPr>
          <p:cNvPr id="22545" name="Picture 17"/>
          <p:cNvPicPr>
            <a:picLocks noChangeAspect="1" noChangeArrowheads="1"/>
          </p:cNvPicPr>
          <p:nvPr/>
        </p:nvPicPr>
        <p:blipFill>
          <a:blip r:embed="rId5" cstate="print"/>
          <a:srcRect/>
          <a:stretch>
            <a:fillRect/>
          </a:stretch>
        </p:blipFill>
        <p:spPr bwMode="auto">
          <a:xfrm>
            <a:off x="3744913" y="4535488"/>
            <a:ext cx="1166812" cy="490537"/>
          </a:xfrm>
          <a:prstGeom prst="rect">
            <a:avLst/>
          </a:prstGeom>
          <a:noFill/>
          <a:ln w="9525">
            <a:noFill/>
            <a:miter lim="800000"/>
            <a:headEnd/>
            <a:tailEnd/>
          </a:ln>
        </p:spPr>
      </p:pic>
      <p:pic>
        <p:nvPicPr>
          <p:cNvPr id="22546" name="Picture 18"/>
          <p:cNvPicPr>
            <a:picLocks noChangeAspect="1" noChangeArrowheads="1"/>
          </p:cNvPicPr>
          <p:nvPr/>
        </p:nvPicPr>
        <p:blipFill>
          <a:blip r:embed="rId5" cstate="print"/>
          <a:srcRect/>
          <a:stretch>
            <a:fillRect/>
          </a:stretch>
        </p:blipFill>
        <p:spPr bwMode="auto">
          <a:xfrm>
            <a:off x="4916488" y="4535488"/>
            <a:ext cx="1166812" cy="490537"/>
          </a:xfrm>
          <a:prstGeom prst="rect">
            <a:avLst/>
          </a:prstGeom>
          <a:noFill/>
          <a:ln w="9525">
            <a:noFill/>
            <a:miter lim="800000"/>
            <a:headEnd/>
            <a:tailEnd/>
          </a:ln>
        </p:spPr>
      </p:pic>
      <p:pic>
        <p:nvPicPr>
          <p:cNvPr id="22547" name="Picture 19"/>
          <p:cNvPicPr>
            <a:picLocks noChangeAspect="1" noChangeArrowheads="1"/>
          </p:cNvPicPr>
          <p:nvPr/>
        </p:nvPicPr>
        <p:blipFill>
          <a:blip r:embed="rId5" cstate="print"/>
          <a:srcRect/>
          <a:stretch>
            <a:fillRect/>
          </a:stretch>
        </p:blipFill>
        <p:spPr bwMode="auto">
          <a:xfrm>
            <a:off x="6521450" y="5187950"/>
            <a:ext cx="1166813" cy="490538"/>
          </a:xfrm>
          <a:prstGeom prst="rect">
            <a:avLst/>
          </a:prstGeom>
          <a:noFill/>
          <a:ln w="9525">
            <a:noFill/>
            <a:miter lim="800000"/>
            <a:headEnd/>
            <a:tailEnd/>
          </a:ln>
        </p:spPr>
      </p:pic>
      <p:pic>
        <p:nvPicPr>
          <p:cNvPr id="22548" name="Picture 20"/>
          <p:cNvPicPr>
            <a:picLocks noChangeAspect="1" noChangeArrowheads="1"/>
          </p:cNvPicPr>
          <p:nvPr/>
        </p:nvPicPr>
        <p:blipFill>
          <a:blip r:embed="rId5" cstate="print"/>
          <a:srcRect/>
          <a:stretch>
            <a:fillRect/>
          </a:stretch>
        </p:blipFill>
        <p:spPr bwMode="auto">
          <a:xfrm>
            <a:off x="6521450" y="4506913"/>
            <a:ext cx="1166813" cy="490537"/>
          </a:xfrm>
          <a:prstGeom prst="rect">
            <a:avLst/>
          </a:prstGeom>
          <a:noFill/>
          <a:ln w="9525">
            <a:noFill/>
            <a:miter lim="800000"/>
            <a:headEnd/>
            <a:tailEnd/>
          </a:ln>
        </p:spPr>
      </p:pic>
      <p:pic>
        <p:nvPicPr>
          <p:cNvPr id="22549" name="Picture 21"/>
          <p:cNvPicPr>
            <a:picLocks noChangeAspect="1" noChangeArrowheads="1"/>
          </p:cNvPicPr>
          <p:nvPr/>
        </p:nvPicPr>
        <p:blipFill>
          <a:blip r:embed="rId5" cstate="print"/>
          <a:srcRect/>
          <a:stretch>
            <a:fillRect/>
          </a:stretch>
        </p:blipFill>
        <p:spPr bwMode="auto">
          <a:xfrm>
            <a:off x="6521450" y="3802063"/>
            <a:ext cx="1166813" cy="490537"/>
          </a:xfrm>
          <a:prstGeom prst="rect">
            <a:avLst/>
          </a:prstGeom>
          <a:noFill/>
          <a:ln w="9525">
            <a:noFill/>
            <a:miter lim="800000"/>
            <a:headEnd/>
            <a:tailEnd/>
          </a:ln>
        </p:spPr>
      </p:pic>
      <p:pic>
        <p:nvPicPr>
          <p:cNvPr id="22550" name="Picture 22"/>
          <p:cNvPicPr>
            <a:picLocks noChangeAspect="1" noChangeArrowheads="1"/>
          </p:cNvPicPr>
          <p:nvPr/>
        </p:nvPicPr>
        <p:blipFill>
          <a:blip r:embed="rId5" cstate="print"/>
          <a:srcRect/>
          <a:stretch>
            <a:fillRect/>
          </a:stretch>
        </p:blipFill>
        <p:spPr bwMode="auto">
          <a:xfrm>
            <a:off x="6521450" y="3163888"/>
            <a:ext cx="1166813" cy="490537"/>
          </a:xfrm>
          <a:prstGeom prst="rect">
            <a:avLst/>
          </a:prstGeom>
          <a:noFill/>
          <a:ln w="9525">
            <a:noFill/>
            <a:miter lim="800000"/>
            <a:headEnd/>
            <a:tailEnd/>
          </a:ln>
        </p:spPr>
      </p:pic>
      <p:sp>
        <p:nvSpPr>
          <p:cNvPr id="22551" name="Text Box 23"/>
          <p:cNvSpPr txBox="1">
            <a:spLocks noChangeArrowheads="1"/>
          </p:cNvSpPr>
          <p:nvPr/>
        </p:nvSpPr>
        <p:spPr bwMode="auto">
          <a:xfrm>
            <a:off x="6308725" y="6424613"/>
            <a:ext cx="2601913" cy="219075"/>
          </a:xfrm>
          <a:prstGeom prst="rect">
            <a:avLst/>
          </a:prstGeom>
          <a:noFill/>
          <a:ln w="9525">
            <a:noFill/>
            <a:miter lim="800000"/>
            <a:headEnd/>
            <a:tailEnd/>
          </a:ln>
        </p:spPr>
        <p:txBody>
          <a:bodyPr lIns="0" tIns="0" rIns="0" bIns="0">
            <a:spAutoFit/>
          </a:bodyPr>
          <a:lstStyle/>
          <a:p>
            <a:pPr algn="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en-GB" sz="1400" b="1">
                <a:latin typeface="Arial" charset="0"/>
                <a:cs typeface="Arial" charset="0"/>
              </a:rPr>
              <a:t>Mendelsohn et al. JCO 2003</a:t>
            </a:r>
          </a:p>
        </p:txBody>
      </p:sp>
      <p:sp>
        <p:nvSpPr>
          <p:cNvPr id="22552" name="Text Box 24"/>
          <p:cNvSpPr txBox="1">
            <a:spLocks noChangeArrowheads="1"/>
          </p:cNvSpPr>
          <p:nvPr/>
        </p:nvSpPr>
        <p:spPr bwMode="auto">
          <a:xfrm>
            <a:off x="1346200" y="4570413"/>
            <a:ext cx="630238"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mTOR</a:t>
            </a:r>
          </a:p>
        </p:txBody>
      </p:sp>
      <p:sp>
        <p:nvSpPr>
          <p:cNvPr id="22553" name="Text Box 25"/>
          <p:cNvSpPr txBox="1">
            <a:spLocks noChangeArrowheads="1"/>
          </p:cNvSpPr>
          <p:nvPr/>
        </p:nvSpPr>
        <p:spPr bwMode="auto">
          <a:xfrm>
            <a:off x="2708275" y="4570413"/>
            <a:ext cx="592138"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FKHR</a:t>
            </a:r>
          </a:p>
        </p:txBody>
      </p:sp>
      <p:sp>
        <p:nvSpPr>
          <p:cNvPr id="22554" name="Text Box 26"/>
          <p:cNvSpPr txBox="1">
            <a:spLocks noChangeArrowheads="1"/>
          </p:cNvSpPr>
          <p:nvPr/>
        </p:nvSpPr>
        <p:spPr bwMode="auto">
          <a:xfrm>
            <a:off x="3992563" y="4570413"/>
            <a:ext cx="674687"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GSK–3</a:t>
            </a:r>
          </a:p>
        </p:txBody>
      </p:sp>
      <p:sp>
        <p:nvSpPr>
          <p:cNvPr id="22555" name="Text Box 27"/>
          <p:cNvSpPr txBox="1">
            <a:spLocks noChangeArrowheads="1"/>
          </p:cNvSpPr>
          <p:nvPr/>
        </p:nvSpPr>
        <p:spPr bwMode="auto">
          <a:xfrm>
            <a:off x="5275263" y="4570413"/>
            <a:ext cx="449262"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Bad</a:t>
            </a:r>
          </a:p>
        </p:txBody>
      </p:sp>
      <p:sp>
        <p:nvSpPr>
          <p:cNvPr id="22556" name="Text Box 28"/>
          <p:cNvSpPr txBox="1">
            <a:spLocks noChangeArrowheads="1"/>
          </p:cNvSpPr>
          <p:nvPr/>
        </p:nvSpPr>
        <p:spPr bwMode="auto">
          <a:xfrm>
            <a:off x="4171950" y="3811588"/>
            <a:ext cx="404813" cy="357187"/>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Akt</a:t>
            </a:r>
          </a:p>
        </p:txBody>
      </p:sp>
      <p:sp>
        <p:nvSpPr>
          <p:cNvPr id="22557" name="Text Box 29"/>
          <p:cNvSpPr txBox="1">
            <a:spLocks noChangeArrowheads="1"/>
          </p:cNvSpPr>
          <p:nvPr/>
        </p:nvSpPr>
        <p:spPr bwMode="auto">
          <a:xfrm>
            <a:off x="1712913" y="3814763"/>
            <a:ext cx="573087" cy="357187"/>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PTEN</a:t>
            </a:r>
          </a:p>
        </p:txBody>
      </p:sp>
      <p:sp>
        <p:nvSpPr>
          <p:cNvPr id="22558" name="Text Box 30"/>
          <p:cNvSpPr txBox="1">
            <a:spLocks noChangeArrowheads="1"/>
          </p:cNvSpPr>
          <p:nvPr/>
        </p:nvSpPr>
        <p:spPr bwMode="auto">
          <a:xfrm>
            <a:off x="2097088" y="3265488"/>
            <a:ext cx="504825" cy="357187"/>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PI3K</a:t>
            </a:r>
          </a:p>
        </p:txBody>
      </p:sp>
      <p:sp>
        <p:nvSpPr>
          <p:cNvPr id="22559" name="Text Box 31"/>
          <p:cNvSpPr txBox="1">
            <a:spLocks noChangeArrowheads="1"/>
          </p:cNvSpPr>
          <p:nvPr/>
        </p:nvSpPr>
        <p:spPr bwMode="auto">
          <a:xfrm>
            <a:off x="6794500" y="5241925"/>
            <a:ext cx="619125"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MAPK</a:t>
            </a:r>
          </a:p>
        </p:txBody>
      </p:sp>
      <p:sp>
        <p:nvSpPr>
          <p:cNvPr id="22560" name="Text Box 32"/>
          <p:cNvSpPr txBox="1">
            <a:spLocks noChangeArrowheads="1"/>
          </p:cNvSpPr>
          <p:nvPr/>
        </p:nvSpPr>
        <p:spPr bwMode="auto">
          <a:xfrm>
            <a:off x="6740525" y="4537075"/>
            <a:ext cx="728663" cy="357188"/>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MEK1/2</a:t>
            </a:r>
          </a:p>
        </p:txBody>
      </p:sp>
      <p:sp>
        <p:nvSpPr>
          <p:cNvPr id="22561" name="Text Box 33"/>
          <p:cNvSpPr txBox="1">
            <a:spLocks noChangeArrowheads="1"/>
          </p:cNvSpPr>
          <p:nvPr/>
        </p:nvSpPr>
        <p:spPr bwMode="auto">
          <a:xfrm>
            <a:off x="6900863" y="3832225"/>
            <a:ext cx="406400"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Raf</a:t>
            </a:r>
          </a:p>
        </p:txBody>
      </p:sp>
      <p:sp>
        <p:nvSpPr>
          <p:cNvPr id="22562" name="Text Box 34"/>
          <p:cNvSpPr txBox="1">
            <a:spLocks noChangeArrowheads="1"/>
          </p:cNvSpPr>
          <p:nvPr/>
        </p:nvSpPr>
        <p:spPr bwMode="auto">
          <a:xfrm>
            <a:off x="6883400" y="3201988"/>
            <a:ext cx="441325"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Ras</a:t>
            </a:r>
          </a:p>
        </p:txBody>
      </p:sp>
      <p:sp>
        <p:nvSpPr>
          <p:cNvPr id="22563" name="Line 35"/>
          <p:cNvSpPr>
            <a:spLocks noChangeShapeType="1"/>
          </p:cNvSpPr>
          <p:nvPr/>
        </p:nvSpPr>
        <p:spPr bwMode="auto">
          <a:xfrm>
            <a:off x="7104063" y="5613400"/>
            <a:ext cx="0" cy="458788"/>
          </a:xfrm>
          <a:prstGeom prst="line">
            <a:avLst/>
          </a:prstGeom>
          <a:noFill/>
          <a:ln w="38100">
            <a:solidFill>
              <a:schemeClr val="tx1"/>
            </a:solidFill>
            <a:round/>
            <a:headEnd/>
            <a:tailEnd type="triangle" w="lg" len="med"/>
          </a:ln>
        </p:spPr>
        <p:txBody>
          <a:bodyPr/>
          <a:lstStyle/>
          <a:p>
            <a:endParaRPr lang="it-IT"/>
          </a:p>
        </p:txBody>
      </p:sp>
      <p:sp>
        <p:nvSpPr>
          <p:cNvPr id="22564" name="Line 36"/>
          <p:cNvSpPr>
            <a:spLocks noChangeShapeType="1"/>
          </p:cNvSpPr>
          <p:nvPr/>
        </p:nvSpPr>
        <p:spPr bwMode="auto">
          <a:xfrm>
            <a:off x="3030538" y="5849938"/>
            <a:ext cx="0" cy="222250"/>
          </a:xfrm>
          <a:prstGeom prst="line">
            <a:avLst/>
          </a:prstGeom>
          <a:noFill/>
          <a:ln w="38100">
            <a:solidFill>
              <a:schemeClr val="tx1"/>
            </a:solidFill>
            <a:round/>
            <a:headEnd/>
            <a:tailEnd type="triangle" w="lg" len="med"/>
          </a:ln>
        </p:spPr>
        <p:txBody>
          <a:bodyPr/>
          <a:lstStyle/>
          <a:p>
            <a:endParaRPr lang="it-IT"/>
          </a:p>
        </p:txBody>
      </p:sp>
      <p:sp>
        <p:nvSpPr>
          <p:cNvPr id="22565" name="Line 37"/>
          <p:cNvSpPr>
            <a:spLocks noChangeShapeType="1"/>
          </p:cNvSpPr>
          <p:nvPr/>
        </p:nvSpPr>
        <p:spPr bwMode="auto">
          <a:xfrm>
            <a:off x="1693863" y="5056188"/>
            <a:ext cx="0" cy="1016000"/>
          </a:xfrm>
          <a:prstGeom prst="line">
            <a:avLst/>
          </a:prstGeom>
          <a:noFill/>
          <a:ln w="38100">
            <a:solidFill>
              <a:schemeClr val="tx1"/>
            </a:solidFill>
            <a:round/>
            <a:headEnd/>
            <a:tailEnd type="triangle" w="lg" len="med"/>
          </a:ln>
        </p:spPr>
        <p:txBody>
          <a:bodyPr/>
          <a:lstStyle/>
          <a:p>
            <a:endParaRPr lang="it-IT"/>
          </a:p>
        </p:txBody>
      </p:sp>
      <p:sp>
        <p:nvSpPr>
          <p:cNvPr id="22566" name="Line 38"/>
          <p:cNvSpPr>
            <a:spLocks noChangeShapeType="1"/>
          </p:cNvSpPr>
          <p:nvPr/>
        </p:nvSpPr>
        <p:spPr bwMode="auto">
          <a:xfrm flipH="1">
            <a:off x="2184400" y="4197350"/>
            <a:ext cx="1550988" cy="401638"/>
          </a:xfrm>
          <a:prstGeom prst="line">
            <a:avLst/>
          </a:prstGeom>
          <a:noFill/>
          <a:ln w="38100">
            <a:solidFill>
              <a:schemeClr val="tx1"/>
            </a:solidFill>
            <a:round/>
            <a:headEnd/>
            <a:tailEnd type="triangle" w="lg" len="med"/>
          </a:ln>
        </p:spPr>
        <p:txBody>
          <a:bodyPr/>
          <a:lstStyle/>
          <a:p>
            <a:endParaRPr lang="it-IT"/>
          </a:p>
        </p:txBody>
      </p:sp>
      <p:sp>
        <p:nvSpPr>
          <p:cNvPr id="22567" name="Line 39"/>
          <p:cNvSpPr>
            <a:spLocks noChangeShapeType="1"/>
          </p:cNvSpPr>
          <p:nvPr/>
        </p:nvSpPr>
        <p:spPr bwMode="auto">
          <a:xfrm>
            <a:off x="4760913" y="2854325"/>
            <a:ext cx="1706562" cy="403225"/>
          </a:xfrm>
          <a:prstGeom prst="line">
            <a:avLst/>
          </a:prstGeom>
          <a:noFill/>
          <a:ln w="38100">
            <a:solidFill>
              <a:schemeClr val="tx1"/>
            </a:solidFill>
            <a:round/>
            <a:headEnd/>
            <a:tailEnd type="triangle" w="lg" len="med"/>
          </a:ln>
        </p:spPr>
        <p:txBody>
          <a:bodyPr/>
          <a:lstStyle/>
          <a:p>
            <a:endParaRPr lang="it-IT"/>
          </a:p>
        </p:txBody>
      </p:sp>
      <p:sp>
        <p:nvSpPr>
          <p:cNvPr id="22568" name="Line 40"/>
          <p:cNvSpPr>
            <a:spLocks noChangeShapeType="1"/>
          </p:cNvSpPr>
          <p:nvPr/>
        </p:nvSpPr>
        <p:spPr bwMode="auto">
          <a:xfrm flipV="1">
            <a:off x="5580063" y="3436938"/>
            <a:ext cx="866775" cy="4762"/>
          </a:xfrm>
          <a:prstGeom prst="line">
            <a:avLst/>
          </a:prstGeom>
          <a:noFill/>
          <a:ln w="38100">
            <a:solidFill>
              <a:schemeClr val="tx1"/>
            </a:solidFill>
            <a:round/>
            <a:headEnd/>
            <a:tailEnd type="triangle" w="lg" len="med"/>
          </a:ln>
        </p:spPr>
        <p:txBody>
          <a:bodyPr/>
          <a:lstStyle/>
          <a:p>
            <a:endParaRPr lang="it-IT"/>
          </a:p>
        </p:txBody>
      </p:sp>
      <p:sp>
        <p:nvSpPr>
          <p:cNvPr id="22569" name="Line 41"/>
          <p:cNvSpPr>
            <a:spLocks noChangeShapeType="1"/>
          </p:cNvSpPr>
          <p:nvPr/>
        </p:nvSpPr>
        <p:spPr bwMode="auto">
          <a:xfrm>
            <a:off x="2949575" y="3556000"/>
            <a:ext cx="801688" cy="279400"/>
          </a:xfrm>
          <a:prstGeom prst="line">
            <a:avLst/>
          </a:prstGeom>
          <a:noFill/>
          <a:ln w="38100">
            <a:solidFill>
              <a:schemeClr val="tx1"/>
            </a:solidFill>
            <a:round/>
            <a:headEnd/>
            <a:tailEnd type="triangle" w="lg" len="med"/>
          </a:ln>
        </p:spPr>
        <p:txBody>
          <a:bodyPr/>
          <a:lstStyle/>
          <a:p>
            <a:endParaRPr lang="it-IT"/>
          </a:p>
        </p:txBody>
      </p:sp>
      <p:sp>
        <p:nvSpPr>
          <p:cNvPr id="22570" name="Line 42"/>
          <p:cNvSpPr>
            <a:spLocks noChangeShapeType="1"/>
          </p:cNvSpPr>
          <p:nvPr/>
        </p:nvSpPr>
        <p:spPr bwMode="auto">
          <a:xfrm>
            <a:off x="2684463" y="4040188"/>
            <a:ext cx="1049337" cy="0"/>
          </a:xfrm>
          <a:prstGeom prst="line">
            <a:avLst/>
          </a:prstGeom>
          <a:noFill/>
          <a:ln w="38100">
            <a:solidFill>
              <a:schemeClr val="tx1"/>
            </a:solidFill>
            <a:round/>
            <a:headEnd/>
            <a:tailEnd type="none" w="lg" len="med"/>
          </a:ln>
        </p:spPr>
        <p:txBody>
          <a:bodyPr/>
          <a:lstStyle/>
          <a:p>
            <a:endParaRPr lang="it-IT"/>
          </a:p>
        </p:txBody>
      </p:sp>
      <p:sp>
        <p:nvSpPr>
          <p:cNvPr id="22571" name="Line 43"/>
          <p:cNvSpPr>
            <a:spLocks noChangeShapeType="1"/>
          </p:cNvSpPr>
          <p:nvPr/>
        </p:nvSpPr>
        <p:spPr bwMode="auto">
          <a:xfrm rot="5400000">
            <a:off x="3636963" y="4037013"/>
            <a:ext cx="165100" cy="0"/>
          </a:xfrm>
          <a:prstGeom prst="line">
            <a:avLst/>
          </a:prstGeom>
          <a:noFill/>
          <a:ln w="38100">
            <a:solidFill>
              <a:schemeClr val="tx1"/>
            </a:solidFill>
            <a:round/>
            <a:headEnd/>
            <a:tailEnd type="none" w="lg" len="med"/>
          </a:ln>
        </p:spPr>
        <p:txBody>
          <a:bodyPr/>
          <a:lstStyle/>
          <a:p>
            <a:endParaRPr lang="it-IT"/>
          </a:p>
        </p:txBody>
      </p:sp>
      <p:sp>
        <p:nvSpPr>
          <p:cNvPr id="22572" name="Line 44"/>
          <p:cNvSpPr>
            <a:spLocks noChangeShapeType="1"/>
          </p:cNvSpPr>
          <p:nvPr/>
        </p:nvSpPr>
        <p:spPr bwMode="auto">
          <a:xfrm rot="8723969">
            <a:off x="3455988" y="4354513"/>
            <a:ext cx="569912" cy="71437"/>
          </a:xfrm>
          <a:prstGeom prst="line">
            <a:avLst/>
          </a:prstGeom>
          <a:noFill/>
          <a:ln w="38100">
            <a:solidFill>
              <a:schemeClr val="tx1"/>
            </a:solidFill>
            <a:round/>
            <a:headEnd/>
            <a:tailEnd type="none" w="lg" len="med"/>
          </a:ln>
        </p:spPr>
        <p:txBody>
          <a:bodyPr/>
          <a:lstStyle/>
          <a:p>
            <a:endParaRPr lang="it-IT"/>
          </a:p>
        </p:txBody>
      </p:sp>
      <p:sp>
        <p:nvSpPr>
          <p:cNvPr id="22573" name="Line 45"/>
          <p:cNvSpPr>
            <a:spLocks noChangeShapeType="1"/>
          </p:cNvSpPr>
          <p:nvPr/>
        </p:nvSpPr>
        <p:spPr bwMode="auto">
          <a:xfrm rot="-9085006">
            <a:off x="3433763" y="4576763"/>
            <a:ext cx="122237" cy="1587"/>
          </a:xfrm>
          <a:prstGeom prst="line">
            <a:avLst/>
          </a:prstGeom>
          <a:noFill/>
          <a:ln w="38100">
            <a:solidFill>
              <a:schemeClr val="tx1"/>
            </a:solidFill>
            <a:round/>
            <a:headEnd/>
            <a:tailEnd type="none" w="lg" len="med"/>
          </a:ln>
        </p:spPr>
        <p:txBody>
          <a:bodyPr/>
          <a:lstStyle/>
          <a:p>
            <a:endParaRPr lang="it-IT"/>
          </a:p>
        </p:txBody>
      </p:sp>
      <p:sp>
        <p:nvSpPr>
          <p:cNvPr id="22574" name="Line 46"/>
          <p:cNvSpPr>
            <a:spLocks noChangeShapeType="1"/>
          </p:cNvSpPr>
          <p:nvPr/>
        </p:nvSpPr>
        <p:spPr bwMode="auto">
          <a:xfrm rot="5400000">
            <a:off x="4266407" y="4388644"/>
            <a:ext cx="239712" cy="0"/>
          </a:xfrm>
          <a:prstGeom prst="line">
            <a:avLst/>
          </a:prstGeom>
          <a:noFill/>
          <a:ln w="38100">
            <a:solidFill>
              <a:schemeClr val="tx1"/>
            </a:solidFill>
            <a:round/>
            <a:headEnd/>
            <a:tailEnd type="none" w="lg" len="med"/>
          </a:ln>
        </p:spPr>
        <p:txBody>
          <a:bodyPr/>
          <a:lstStyle/>
          <a:p>
            <a:endParaRPr lang="it-IT"/>
          </a:p>
        </p:txBody>
      </p:sp>
      <p:sp>
        <p:nvSpPr>
          <p:cNvPr id="22575" name="Line 47"/>
          <p:cNvSpPr>
            <a:spLocks noChangeShapeType="1"/>
          </p:cNvSpPr>
          <p:nvPr/>
        </p:nvSpPr>
        <p:spPr bwMode="auto">
          <a:xfrm rot="10800000">
            <a:off x="4325938" y="4489450"/>
            <a:ext cx="123825" cy="0"/>
          </a:xfrm>
          <a:prstGeom prst="line">
            <a:avLst/>
          </a:prstGeom>
          <a:noFill/>
          <a:ln w="38100">
            <a:solidFill>
              <a:schemeClr val="tx1"/>
            </a:solidFill>
            <a:round/>
            <a:headEnd/>
            <a:tailEnd type="none" w="lg" len="med"/>
          </a:ln>
        </p:spPr>
        <p:txBody>
          <a:bodyPr/>
          <a:lstStyle/>
          <a:p>
            <a:endParaRPr lang="it-IT"/>
          </a:p>
        </p:txBody>
      </p:sp>
      <p:sp>
        <p:nvSpPr>
          <p:cNvPr id="22576" name="Line 48"/>
          <p:cNvSpPr>
            <a:spLocks noChangeShapeType="1"/>
          </p:cNvSpPr>
          <p:nvPr/>
        </p:nvSpPr>
        <p:spPr bwMode="auto">
          <a:xfrm rot="5400000">
            <a:off x="2908300" y="5492751"/>
            <a:ext cx="219075" cy="0"/>
          </a:xfrm>
          <a:prstGeom prst="line">
            <a:avLst/>
          </a:prstGeom>
          <a:noFill/>
          <a:ln w="38100">
            <a:solidFill>
              <a:schemeClr val="tx1"/>
            </a:solidFill>
            <a:round/>
            <a:headEnd/>
            <a:tailEnd type="none" w="lg" len="med"/>
          </a:ln>
        </p:spPr>
        <p:txBody>
          <a:bodyPr/>
          <a:lstStyle/>
          <a:p>
            <a:endParaRPr lang="it-IT"/>
          </a:p>
        </p:txBody>
      </p:sp>
      <p:sp>
        <p:nvSpPr>
          <p:cNvPr id="22577" name="Line 49"/>
          <p:cNvSpPr>
            <a:spLocks noChangeShapeType="1"/>
          </p:cNvSpPr>
          <p:nvPr/>
        </p:nvSpPr>
        <p:spPr bwMode="auto">
          <a:xfrm rot="10800000">
            <a:off x="2959100" y="5583238"/>
            <a:ext cx="123825" cy="0"/>
          </a:xfrm>
          <a:prstGeom prst="line">
            <a:avLst/>
          </a:prstGeom>
          <a:noFill/>
          <a:ln w="38100">
            <a:solidFill>
              <a:schemeClr val="tx1"/>
            </a:solidFill>
            <a:round/>
            <a:headEnd/>
            <a:tailEnd type="none" w="lg" len="med"/>
          </a:ln>
        </p:spPr>
        <p:txBody>
          <a:bodyPr/>
          <a:lstStyle/>
          <a:p>
            <a:endParaRPr lang="it-IT"/>
          </a:p>
        </p:txBody>
      </p:sp>
      <p:sp>
        <p:nvSpPr>
          <p:cNvPr id="22578" name="Line 50"/>
          <p:cNvSpPr>
            <a:spLocks noChangeShapeType="1"/>
          </p:cNvSpPr>
          <p:nvPr/>
        </p:nvSpPr>
        <p:spPr bwMode="auto">
          <a:xfrm>
            <a:off x="3021013" y="4932363"/>
            <a:ext cx="4762" cy="233362"/>
          </a:xfrm>
          <a:prstGeom prst="line">
            <a:avLst/>
          </a:prstGeom>
          <a:noFill/>
          <a:ln w="38100">
            <a:solidFill>
              <a:schemeClr val="tx1"/>
            </a:solidFill>
            <a:round/>
            <a:headEnd/>
            <a:tailEnd type="triangle" w="lg" len="med"/>
          </a:ln>
        </p:spPr>
        <p:txBody>
          <a:bodyPr/>
          <a:lstStyle/>
          <a:p>
            <a:endParaRPr lang="it-IT"/>
          </a:p>
        </p:txBody>
      </p:sp>
      <p:sp>
        <p:nvSpPr>
          <p:cNvPr id="22579" name="Line 51"/>
          <p:cNvSpPr>
            <a:spLocks noChangeShapeType="1"/>
          </p:cNvSpPr>
          <p:nvPr/>
        </p:nvSpPr>
        <p:spPr bwMode="auto">
          <a:xfrm rot="8723969" flipV="1">
            <a:off x="3354388" y="5199063"/>
            <a:ext cx="685800" cy="127000"/>
          </a:xfrm>
          <a:prstGeom prst="line">
            <a:avLst/>
          </a:prstGeom>
          <a:noFill/>
          <a:ln w="38100">
            <a:solidFill>
              <a:schemeClr val="tx1"/>
            </a:solidFill>
            <a:round/>
            <a:headEnd/>
            <a:tailEnd type="none" w="lg" len="med"/>
          </a:ln>
        </p:spPr>
        <p:txBody>
          <a:bodyPr/>
          <a:lstStyle/>
          <a:p>
            <a:endParaRPr lang="it-IT"/>
          </a:p>
        </p:txBody>
      </p:sp>
      <p:sp>
        <p:nvSpPr>
          <p:cNvPr id="22580" name="Line 52"/>
          <p:cNvSpPr>
            <a:spLocks noChangeShapeType="1"/>
          </p:cNvSpPr>
          <p:nvPr/>
        </p:nvSpPr>
        <p:spPr bwMode="auto">
          <a:xfrm rot="12514994" flipV="1">
            <a:off x="3395663" y="5532438"/>
            <a:ext cx="122237" cy="90487"/>
          </a:xfrm>
          <a:prstGeom prst="line">
            <a:avLst/>
          </a:prstGeom>
          <a:noFill/>
          <a:ln w="38100">
            <a:solidFill>
              <a:schemeClr val="tx1"/>
            </a:solidFill>
            <a:round/>
            <a:headEnd/>
            <a:tailEnd type="none" w="lg" len="med"/>
          </a:ln>
        </p:spPr>
        <p:txBody>
          <a:bodyPr/>
          <a:lstStyle/>
          <a:p>
            <a:endParaRPr lang="it-IT"/>
          </a:p>
        </p:txBody>
      </p:sp>
      <p:sp>
        <p:nvSpPr>
          <p:cNvPr id="22581" name="Line 53"/>
          <p:cNvSpPr>
            <a:spLocks noChangeShapeType="1"/>
          </p:cNvSpPr>
          <p:nvPr/>
        </p:nvSpPr>
        <p:spPr bwMode="auto">
          <a:xfrm rot="12876031" flipH="1">
            <a:off x="4791075" y="4332288"/>
            <a:ext cx="477838" cy="55562"/>
          </a:xfrm>
          <a:prstGeom prst="line">
            <a:avLst/>
          </a:prstGeom>
          <a:noFill/>
          <a:ln w="38100">
            <a:solidFill>
              <a:schemeClr val="tx1"/>
            </a:solidFill>
            <a:round/>
            <a:headEnd/>
            <a:tailEnd type="none" w="lg" len="med"/>
          </a:ln>
        </p:spPr>
        <p:txBody>
          <a:bodyPr/>
          <a:lstStyle/>
          <a:p>
            <a:endParaRPr lang="it-IT"/>
          </a:p>
        </p:txBody>
      </p:sp>
      <p:sp>
        <p:nvSpPr>
          <p:cNvPr id="22582" name="Line 54"/>
          <p:cNvSpPr>
            <a:spLocks noChangeShapeType="1"/>
          </p:cNvSpPr>
          <p:nvPr/>
        </p:nvSpPr>
        <p:spPr bwMode="auto">
          <a:xfrm rot="9085006" flipH="1" flipV="1">
            <a:off x="5170488" y="4487863"/>
            <a:ext cx="138112" cy="61912"/>
          </a:xfrm>
          <a:prstGeom prst="line">
            <a:avLst/>
          </a:prstGeom>
          <a:noFill/>
          <a:ln w="38100">
            <a:solidFill>
              <a:schemeClr val="tx1"/>
            </a:solidFill>
            <a:round/>
            <a:headEnd/>
            <a:tailEnd type="none" w="lg" len="med"/>
          </a:ln>
        </p:spPr>
        <p:txBody>
          <a:bodyPr/>
          <a:lstStyle/>
          <a:p>
            <a:endParaRPr lang="it-IT"/>
          </a:p>
        </p:txBody>
      </p:sp>
      <p:sp>
        <p:nvSpPr>
          <p:cNvPr id="22583" name="Line 55"/>
          <p:cNvSpPr>
            <a:spLocks noChangeShapeType="1"/>
          </p:cNvSpPr>
          <p:nvPr/>
        </p:nvSpPr>
        <p:spPr bwMode="auto">
          <a:xfrm>
            <a:off x="5068888" y="4040188"/>
            <a:ext cx="1314450" cy="0"/>
          </a:xfrm>
          <a:prstGeom prst="line">
            <a:avLst/>
          </a:prstGeom>
          <a:noFill/>
          <a:ln w="38100">
            <a:solidFill>
              <a:schemeClr val="tx1"/>
            </a:solidFill>
            <a:round/>
            <a:headEnd/>
            <a:tailEnd type="none" w="lg" len="med"/>
          </a:ln>
        </p:spPr>
        <p:txBody>
          <a:bodyPr/>
          <a:lstStyle/>
          <a:p>
            <a:endParaRPr lang="it-IT"/>
          </a:p>
        </p:txBody>
      </p:sp>
      <p:sp>
        <p:nvSpPr>
          <p:cNvPr id="22584" name="Line 56"/>
          <p:cNvSpPr>
            <a:spLocks noChangeShapeType="1"/>
          </p:cNvSpPr>
          <p:nvPr/>
        </p:nvSpPr>
        <p:spPr bwMode="auto">
          <a:xfrm rot="5400000">
            <a:off x="6286500" y="4037013"/>
            <a:ext cx="165100" cy="0"/>
          </a:xfrm>
          <a:prstGeom prst="line">
            <a:avLst/>
          </a:prstGeom>
          <a:noFill/>
          <a:ln w="38100">
            <a:solidFill>
              <a:schemeClr val="tx1"/>
            </a:solidFill>
            <a:round/>
            <a:headEnd/>
            <a:tailEnd type="none" w="lg" len="med"/>
          </a:ln>
        </p:spPr>
        <p:txBody>
          <a:bodyPr/>
          <a:lstStyle/>
          <a:p>
            <a:endParaRPr lang="it-IT"/>
          </a:p>
        </p:txBody>
      </p:sp>
      <p:sp>
        <p:nvSpPr>
          <p:cNvPr id="22585" name="Line 57"/>
          <p:cNvSpPr>
            <a:spLocks noChangeShapeType="1"/>
          </p:cNvSpPr>
          <p:nvPr/>
        </p:nvSpPr>
        <p:spPr bwMode="auto">
          <a:xfrm>
            <a:off x="7104063" y="4933950"/>
            <a:ext cx="0" cy="271463"/>
          </a:xfrm>
          <a:prstGeom prst="line">
            <a:avLst/>
          </a:prstGeom>
          <a:noFill/>
          <a:ln w="38100">
            <a:solidFill>
              <a:schemeClr val="tx1"/>
            </a:solidFill>
            <a:round/>
            <a:headEnd/>
            <a:tailEnd type="triangle" w="lg" len="med"/>
          </a:ln>
        </p:spPr>
        <p:txBody>
          <a:bodyPr/>
          <a:lstStyle/>
          <a:p>
            <a:endParaRPr lang="it-IT"/>
          </a:p>
        </p:txBody>
      </p:sp>
      <p:sp>
        <p:nvSpPr>
          <p:cNvPr id="22586" name="Line 58"/>
          <p:cNvSpPr>
            <a:spLocks noChangeShapeType="1"/>
          </p:cNvSpPr>
          <p:nvPr/>
        </p:nvSpPr>
        <p:spPr bwMode="auto">
          <a:xfrm>
            <a:off x="7104063" y="4248150"/>
            <a:ext cx="0" cy="271463"/>
          </a:xfrm>
          <a:prstGeom prst="line">
            <a:avLst/>
          </a:prstGeom>
          <a:noFill/>
          <a:ln w="38100">
            <a:solidFill>
              <a:schemeClr val="tx1"/>
            </a:solidFill>
            <a:round/>
            <a:headEnd/>
            <a:tailEnd type="triangle" w="lg" len="med"/>
          </a:ln>
        </p:spPr>
        <p:txBody>
          <a:bodyPr/>
          <a:lstStyle/>
          <a:p>
            <a:endParaRPr lang="it-IT"/>
          </a:p>
        </p:txBody>
      </p:sp>
      <p:sp>
        <p:nvSpPr>
          <p:cNvPr id="22587" name="Line 59"/>
          <p:cNvSpPr>
            <a:spLocks noChangeShapeType="1"/>
          </p:cNvSpPr>
          <p:nvPr/>
        </p:nvSpPr>
        <p:spPr bwMode="auto">
          <a:xfrm>
            <a:off x="7104063" y="3627438"/>
            <a:ext cx="0" cy="212725"/>
          </a:xfrm>
          <a:prstGeom prst="line">
            <a:avLst/>
          </a:prstGeom>
          <a:noFill/>
          <a:ln w="38100">
            <a:solidFill>
              <a:schemeClr val="tx1"/>
            </a:solidFill>
            <a:round/>
            <a:headEnd/>
            <a:tailEnd type="triangle" w="lg" len="med"/>
          </a:ln>
        </p:spPr>
        <p:txBody>
          <a:bodyPr/>
          <a:lstStyle/>
          <a:p>
            <a:endParaRPr lang="it-IT"/>
          </a:p>
        </p:txBody>
      </p:sp>
      <p:sp>
        <p:nvSpPr>
          <p:cNvPr id="22588" name="Text Box 60"/>
          <p:cNvSpPr txBox="1">
            <a:spLocks noChangeArrowheads="1"/>
          </p:cNvSpPr>
          <p:nvPr/>
        </p:nvSpPr>
        <p:spPr bwMode="auto">
          <a:xfrm>
            <a:off x="4732338" y="3170238"/>
            <a:ext cx="441325"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Sos</a:t>
            </a:r>
          </a:p>
        </p:txBody>
      </p:sp>
      <p:sp>
        <p:nvSpPr>
          <p:cNvPr id="22589" name="Text Box 61"/>
          <p:cNvSpPr txBox="1">
            <a:spLocks noChangeArrowheads="1"/>
          </p:cNvSpPr>
          <p:nvPr/>
        </p:nvSpPr>
        <p:spPr bwMode="auto">
          <a:xfrm>
            <a:off x="4076700" y="2519363"/>
            <a:ext cx="441325" cy="357187"/>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Sos</a:t>
            </a:r>
          </a:p>
        </p:txBody>
      </p:sp>
      <p:sp>
        <p:nvSpPr>
          <p:cNvPr id="22590" name="Text Box 62"/>
          <p:cNvSpPr txBox="1">
            <a:spLocks noChangeArrowheads="1"/>
          </p:cNvSpPr>
          <p:nvPr/>
        </p:nvSpPr>
        <p:spPr bwMode="auto">
          <a:xfrm>
            <a:off x="3317875" y="2411413"/>
            <a:ext cx="522288"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Grb2</a:t>
            </a:r>
          </a:p>
        </p:txBody>
      </p:sp>
      <p:sp>
        <p:nvSpPr>
          <p:cNvPr id="22591" name="Text Box 63"/>
          <p:cNvSpPr txBox="1">
            <a:spLocks noChangeArrowheads="1"/>
          </p:cNvSpPr>
          <p:nvPr/>
        </p:nvSpPr>
        <p:spPr bwMode="auto">
          <a:xfrm>
            <a:off x="3971925" y="3070225"/>
            <a:ext cx="523875"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Grb2</a:t>
            </a:r>
          </a:p>
        </p:txBody>
      </p:sp>
      <p:sp>
        <p:nvSpPr>
          <p:cNvPr id="22592" name="Text Box 64"/>
          <p:cNvSpPr txBox="1">
            <a:spLocks noChangeArrowheads="1"/>
          </p:cNvSpPr>
          <p:nvPr/>
        </p:nvSpPr>
        <p:spPr bwMode="auto">
          <a:xfrm>
            <a:off x="3325813" y="2928938"/>
            <a:ext cx="441325"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Shc</a:t>
            </a:r>
          </a:p>
        </p:txBody>
      </p:sp>
      <p:sp>
        <p:nvSpPr>
          <p:cNvPr id="22593" name="Text Box 65"/>
          <p:cNvSpPr txBox="1">
            <a:spLocks noChangeArrowheads="1"/>
          </p:cNvSpPr>
          <p:nvPr/>
        </p:nvSpPr>
        <p:spPr bwMode="auto">
          <a:xfrm>
            <a:off x="1449388" y="6083300"/>
            <a:ext cx="1866900" cy="355600"/>
          </a:xfrm>
          <a:prstGeom prst="rect">
            <a:avLst/>
          </a:prstGeom>
          <a:noFill/>
          <a:ln w="9525">
            <a:noFill/>
            <a:miter lim="800000"/>
            <a:headEnd/>
            <a:tailEnd/>
          </a:ln>
        </p:spPr>
        <p:txBody>
          <a:bodyPr wrap="none">
            <a:spAutoFit/>
          </a:bodyPr>
          <a:lstStyle/>
          <a:p>
            <a:pPr algn="ctr" defTabSz="1152525"/>
            <a:r>
              <a:rPr lang="en-GB" sz="1600" b="1">
                <a:latin typeface="Arial" charset="0"/>
              </a:rPr>
              <a:t>Cell cycle progression</a:t>
            </a:r>
          </a:p>
        </p:txBody>
      </p:sp>
      <p:sp>
        <p:nvSpPr>
          <p:cNvPr id="22594" name="Text Box 66"/>
          <p:cNvSpPr txBox="1">
            <a:spLocks noChangeArrowheads="1"/>
          </p:cNvSpPr>
          <p:nvPr/>
        </p:nvSpPr>
        <p:spPr bwMode="auto">
          <a:xfrm>
            <a:off x="5111750" y="6083300"/>
            <a:ext cx="774700" cy="355600"/>
          </a:xfrm>
          <a:prstGeom prst="rect">
            <a:avLst/>
          </a:prstGeom>
          <a:noFill/>
          <a:ln w="9525">
            <a:noFill/>
            <a:miter lim="800000"/>
            <a:headEnd/>
            <a:tailEnd/>
          </a:ln>
        </p:spPr>
        <p:txBody>
          <a:bodyPr wrap="none">
            <a:spAutoFit/>
          </a:bodyPr>
          <a:lstStyle/>
          <a:p>
            <a:pPr algn="ctr" defTabSz="1152525"/>
            <a:r>
              <a:rPr lang="en-GB" sz="1600" b="1">
                <a:latin typeface="Arial" charset="0"/>
              </a:rPr>
              <a:t>Survival</a:t>
            </a:r>
          </a:p>
        </p:txBody>
      </p:sp>
      <p:sp>
        <p:nvSpPr>
          <p:cNvPr id="22595" name="Text Box 67"/>
          <p:cNvSpPr txBox="1">
            <a:spLocks noChangeArrowheads="1"/>
          </p:cNvSpPr>
          <p:nvPr/>
        </p:nvSpPr>
        <p:spPr bwMode="auto">
          <a:xfrm>
            <a:off x="6559550" y="6083300"/>
            <a:ext cx="1096963" cy="355600"/>
          </a:xfrm>
          <a:prstGeom prst="rect">
            <a:avLst/>
          </a:prstGeom>
          <a:noFill/>
          <a:ln w="9525">
            <a:noFill/>
            <a:miter lim="800000"/>
            <a:headEnd/>
            <a:tailEnd/>
          </a:ln>
        </p:spPr>
        <p:txBody>
          <a:bodyPr wrap="none">
            <a:spAutoFit/>
          </a:bodyPr>
          <a:lstStyle/>
          <a:p>
            <a:pPr algn="ctr" defTabSz="1152525"/>
            <a:r>
              <a:rPr lang="en-GB" sz="1600" b="1">
                <a:latin typeface="Arial" charset="0"/>
              </a:rPr>
              <a:t>Proliferation</a:t>
            </a:r>
          </a:p>
        </p:txBody>
      </p:sp>
      <p:sp>
        <p:nvSpPr>
          <p:cNvPr id="22596" name="Text Box 68"/>
          <p:cNvSpPr txBox="1">
            <a:spLocks noChangeArrowheads="1"/>
          </p:cNvSpPr>
          <p:nvPr/>
        </p:nvSpPr>
        <p:spPr bwMode="auto">
          <a:xfrm>
            <a:off x="2224088" y="2620963"/>
            <a:ext cx="261937"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K</a:t>
            </a:r>
          </a:p>
        </p:txBody>
      </p:sp>
      <p:sp>
        <p:nvSpPr>
          <p:cNvPr id="22597" name="Text Box 69"/>
          <p:cNvSpPr txBox="1">
            <a:spLocks noChangeArrowheads="1"/>
          </p:cNvSpPr>
          <p:nvPr/>
        </p:nvSpPr>
        <p:spPr bwMode="auto">
          <a:xfrm>
            <a:off x="2224088" y="1738313"/>
            <a:ext cx="261937" cy="357187"/>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R</a:t>
            </a:r>
          </a:p>
        </p:txBody>
      </p:sp>
      <p:pic>
        <p:nvPicPr>
          <p:cNvPr id="22598" name="Picture 70"/>
          <p:cNvPicPr>
            <a:picLocks noChangeAspect="1" noChangeArrowheads="1"/>
          </p:cNvPicPr>
          <p:nvPr/>
        </p:nvPicPr>
        <p:blipFill>
          <a:blip r:embed="rId4" cstate="print"/>
          <a:srcRect/>
          <a:stretch>
            <a:fillRect/>
          </a:stretch>
        </p:blipFill>
        <p:spPr bwMode="auto">
          <a:xfrm>
            <a:off x="2617788" y="1619250"/>
            <a:ext cx="712787" cy="669925"/>
          </a:xfrm>
          <a:prstGeom prst="rect">
            <a:avLst/>
          </a:prstGeom>
          <a:noFill/>
          <a:ln w="9525">
            <a:noFill/>
            <a:miter lim="800000"/>
            <a:headEnd/>
            <a:tailEnd/>
          </a:ln>
        </p:spPr>
      </p:pic>
      <p:sp>
        <p:nvSpPr>
          <p:cNvPr id="22599" name="Text Box 71"/>
          <p:cNvSpPr txBox="1">
            <a:spLocks noChangeArrowheads="1"/>
          </p:cNvSpPr>
          <p:nvPr/>
        </p:nvSpPr>
        <p:spPr bwMode="auto">
          <a:xfrm>
            <a:off x="2841625" y="2620963"/>
            <a:ext cx="261938" cy="355600"/>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K</a:t>
            </a:r>
          </a:p>
        </p:txBody>
      </p:sp>
      <p:sp>
        <p:nvSpPr>
          <p:cNvPr id="22600" name="Text Box 72"/>
          <p:cNvSpPr txBox="1">
            <a:spLocks noChangeArrowheads="1"/>
          </p:cNvSpPr>
          <p:nvPr/>
        </p:nvSpPr>
        <p:spPr bwMode="auto">
          <a:xfrm>
            <a:off x="2841625" y="1738313"/>
            <a:ext cx="261938" cy="357187"/>
          </a:xfrm>
          <a:prstGeom prst="rect">
            <a:avLst/>
          </a:prstGeom>
          <a:noFill/>
          <a:ln w="9525">
            <a:noFill/>
            <a:miter lim="800000"/>
            <a:headEnd/>
            <a:tailEnd/>
          </a:ln>
        </p:spPr>
        <p:txBody>
          <a:bodyPr wrap="none">
            <a:spAutoFit/>
          </a:bodyPr>
          <a:lstStyle/>
          <a:p>
            <a:pPr defTabSz="1152525"/>
            <a:r>
              <a:rPr lang="en-GB" sz="1600" b="1">
                <a:solidFill>
                  <a:srgbClr val="0606B9"/>
                </a:solidFill>
                <a:latin typeface="Arial" charset="0"/>
              </a:rPr>
              <a:t>R</a:t>
            </a:r>
          </a:p>
        </p:txBody>
      </p:sp>
      <p:pic>
        <p:nvPicPr>
          <p:cNvPr id="22601" name="Picture 73"/>
          <p:cNvPicPr>
            <a:picLocks noChangeAspect="1" noChangeArrowheads="1"/>
          </p:cNvPicPr>
          <p:nvPr/>
        </p:nvPicPr>
        <p:blipFill>
          <a:blip r:embed="rId6" cstate="print"/>
          <a:srcRect/>
          <a:stretch>
            <a:fillRect/>
          </a:stretch>
        </p:blipFill>
        <p:spPr bwMode="auto">
          <a:xfrm>
            <a:off x="2079625" y="1314450"/>
            <a:ext cx="1136650" cy="412750"/>
          </a:xfrm>
          <a:prstGeom prst="rect">
            <a:avLst/>
          </a:prstGeom>
          <a:noFill/>
          <a:ln w="9525">
            <a:noFill/>
            <a:miter lim="800000"/>
            <a:headEnd/>
            <a:tailEnd/>
          </a:ln>
        </p:spPr>
      </p:pic>
      <p:sp>
        <p:nvSpPr>
          <p:cNvPr id="22602" name="Text Box 74"/>
          <p:cNvSpPr txBox="1">
            <a:spLocks noChangeArrowheads="1"/>
          </p:cNvSpPr>
          <p:nvPr/>
        </p:nvSpPr>
        <p:spPr bwMode="white">
          <a:xfrm>
            <a:off x="2365375" y="1304925"/>
            <a:ext cx="622300" cy="357188"/>
          </a:xfrm>
          <a:prstGeom prst="rect">
            <a:avLst/>
          </a:prstGeom>
          <a:noFill/>
          <a:ln w="9525">
            <a:noFill/>
            <a:miter lim="800000"/>
            <a:headEnd/>
            <a:tailEnd/>
          </a:ln>
        </p:spPr>
        <p:txBody>
          <a:bodyPr wrap="none">
            <a:spAutoFit/>
          </a:bodyPr>
          <a:lstStyle/>
          <a:p>
            <a:pPr defTabSz="1152525"/>
            <a:r>
              <a:rPr lang="en-GB" sz="1600" b="1">
                <a:latin typeface="Arial" charset="0"/>
              </a:rPr>
              <a:t>TGF-</a:t>
            </a:r>
            <a:r>
              <a:rPr lang="el-GR" sz="1600" b="1">
                <a:latin typeface="Arial" charset="0"/>
                <a:cs typeface="Arial" charset="0"/>
              </a:rPr>
              <a:t>α</a:t>
            </a:r>
          </a:p>
        </p:txBody>
      </p:sp>
      <p:sp>
        <p:nvSpPr>
          <p:cNvPr id="22603" name="Text Box 75"/>
          <p:cNvSpPr txBox="1">
            <a:spLocks noChangeArrowheads="1"/>
          </p:cNvSpPr>
          <p:nvPr/>
        </p:nvSpPr>
        <p:spPr bwMode="auto">
          <a:xfrm>
            <a:off x="2536825" y="5557838"/>
            <a:ext cx="1079500" cy="355600"/>
          </a:xfrm>
          <a:prstGeom prst="rect">
            <a:avLst/>
          </a:prstGeom>
          <a:noFill/>
          <a:ln w="9525">
            <a:noFill/>
            <a:miter lim="800000"/>
            <a:headEnd/>
            <a:tailEnd/>
          </a:ln>
        </p:spPr>
        <p:txBody>
          <a:bodyPr wrap="none">
            <a:spAutoFit/>
          </a:bodyPr>
          <a:lstStyle/>
          <a:p>
            <a:pPr defTabSz="1152525"/>
            <a:r>
              <a:rPr lang="en-GB" sz="1600" b="1">
                <a:latin typeface="Arial" charset="0"/>
              </a:rPr>
              <a:t>Cyclin D1, E</a:t>
            </a:r>
          </a:p>
        </p:txBody>
      </p:sp>
      <p:sp>
        <p:nvSpPr>
          <p:cNvPr id="22604" name="Text Box 76"/>
          <p:cNvSpPr txBox="1">
            <a:spLocks noChangeArrowheads="1"/>
          </p:cNvSpPr>
          <p:nvPr/>
        </p:nvSpPr>
        <p:spPr bwMode="auto">
          <a:xfrm>
            <a:off x="2811463" y="5106988"/>
            <a:ext cx="422275" cy="357187"/>
          </a:xfrm>
          <a:prstGeom prst="rect">
            <a:avLst/>
          </a:prstGeom>
          <a:noFill/>
          <a:ln w="9525">
            <a:noFill/>
            <a:miter lim="800000"/>
            <a:headEnd/>
            <a:tailEnd/>
          </a:ln>
        </p:spPr>
        <p:txBody>
          <a:bodyPr wrap="none">
            <a:spAutoFit/>
          </a:bodyPr>
          <a:lstStyle/>
          <a:p>
            <a:pPr defTabSz="1152525"/>
            <a:r>
              <a:rPr lang="en-GB" sz="1600" b="1">
                <a:latin typeface="Arial" charset="0"/>
              </a:rPr>
              <a:t>p27</a:t>
            </a:r>
          </a:p>
        </p:txBody>
      </p:sp>
      <p:sp>
        <p:nvSpPr>
          <p:cNvPr id="22605" name="Line 77"/>
          <p:cNvSpPr>
            <a:spLocks noChangeShapeType="1"/>
          </p:cNvSpPr>
          <p:nvPr/>
        </p:nvSpPr>
        <p:spPr bwMode="auto">
          <a:xfrm>
            <a:off x="5499100" y="5056188"/>
            <a:ext cx="0" cy="1016000"/>
          </a:xfrm>
          <a:prstGeom prst="line">
            <a:avLst/>
          </a:prstGeom>
          <a:noFill/>
          <a:ln w="38100">
            <a:solidFill>
              <a:schemeClr val="tx1"/>
            </a:solidFill>
            <a:round/>
            <a:headEnd/>
            <a:tailEnd type="triangle" w="lg" len="med"/>
          </a:ln>
        </p:spPr>
        <p:txBody>
          <a:bodyPr/>
          <a:lstStyle/>
          <a:p>
            <a:endParaRPr lang="it-IT"/>
          </a:p>
        </p:txBody>
      </p:sp>
    </p:spTree>
    <p:extLst>
      <p:ext uri="{BB962C8B-B14F-4D97-AF65-F5344CB8AC3E}">
        <p14:creationId xmlns:p14="http://schemas.microsoft.com/office/powerpoint/2010/main" val="8973067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14325" y="1430338"/>
            <a:ext cx="8413750" cy="4805362"/>
          </a:xfrm>
          <a:prstGeom prst="rect">
            <a:avLst/>
          </a:prstGeom>
          <a:noFill/>
          <a:ln w="12700">
            <a:noFill/>
            <a:miter lim="800000"/>
            <a:headEnd type="none" w="sm" len="sm"/>
            <a:tailEnd type="none" w="sm" len="sm"/>
          </a:ln>
        </p:spPr>
      </p:pic>
      <p:sp>
        <p:nvSpPr>
          <p:cNvPr id="23555" name="Text Box 3"/>
          <p:cNvSpPr txBox="1">
            <a:spLocks noChangeArrowheads="1"/>
          </p:cNvSpPr>
          <p:nvPr/>
        </p:nvSpPr>
        <p:spPr bwMode="gray">
          <a:xfrm>
            <a:off x="819150" y="2500313"/>
            <a:ext cx="773113" cy="3365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GB" sz="1600" b="1">
                <a:solidFill>
                  <a:schemeClr val="bg1"/>
                </a:solidFill>
                <a:latin typeface="Arial" charset="0"/>
              </a:rPr>
              <a:t>VEGF</a:t>
            </a:r>
          </a:p>
        </p:txBody>
      </p:sp>
      <p:sp>
        <p:nvSpPr>
          <p:cNvPr id="23556" name="Text Box 4"/>
          <p:cNvSpPr txBox="1">
            <a:spLocks noChangeArrowheads="1"/>
          </p:cNvSpPr>
          <p:nvPr/>
        </p:nvSpPr>
        <p:spPr bwMode="gray">
          <a:xfrm>
            <a:off x="1798638" y="3030538"/>
            <a:ext cx="914400" cy="8255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GB" sz="1600" b="1">
                <a:solidFill>
                  <a:schemeClr val="bg1"/>
                </a:solidFill>
                <a:latin typeface="Arial" charset="0"/>
              </a:rPr>
              <a:t>VEGF receptor</a:t>
            </a:r>
          </a:p>
        </p:txBody>
      </p:sp>
      <p:sp>
        <p:nvSpPr>
          <p:cNvPr id="23557" name="Text Box 5"/>
          <p:cNvSpPr txBox="1">
            <a:spLocks noChangeArrowheads="1"/>
          </p:cNvSpPr>
          <p:nvPr/>
        </p:nvSpPr>
        <p:spPr bwMode="gray">
          <a:xfrm>
            <a:off x="2360613" y="1903413"/>
            <a:ext cx="1924050" cy="825500"/>
          </a:xfrm>
          <a:prstGeom prst="rect">
            <a:avLst/>
          </a:prstGeom>
          <a:noFill/>
          <a:ln w="9525">
            <a:noFill/>
            <a:miter lim="800000"/>
            <a:headEnd/>
            <a:tailEnd/>
          </a:ln>
        </p:spPr>
        <p:txBody>
          <a:bodyPr>
            <a:spAutoFit/>
          </a:bodyPr>
          <a:lstStyle/>
          <a:p>
            <a:pPr algn="ctr"/>
            <a:r>
              <a:rPr lang="en-US" sz="1600" b="1">
                <a:solidFill>
                  <a:schemeClr val="bg1"/>
                </a:solidFill>
                <a:latin typeface="Arial" charset="0"/>
              </a:rPr>
              <a:t>Antibodies </a:t>
            </a:r>
            <a:br>
              <a:rPr lang="en-US" sz="1600" b="1">
                <a:solidFill>
                  <a:schemeClr val="bg1"/>
                </a:solidFill>
                <a:latin typeface="Arial" charset="0"/>
              </a:rPr>
            </a:br>
            <a:r>
              <a:rPr lang="en-US" sz="1600" b="1">
                <a:solidFill>
                  <a:schemeClr val="bg1"/>
                </a:solidFill>
                <a:latin typeface="Arial" charset="0"/>
              </a:rPr>
              <a:t>inhibiting </a:t>
            </a:r>
            <a:br>
              <a:rPr lang="en-US" sz="1600" b="1">
                <a:solidFill>
                  <a:schemeClr val="bg1"/>
                </a:solidFill>
                <a:latin typeface="Arial" charset="0"/>
              </a:rPr>
            </a:br>
            <a:r>
              <a:rPr lang="en-US" sz="1600" b="1">
                <a:solidFill>
                  <a:schemeClr val="bg1"/>
                </a:solidFill>
                <a:latin typeface="Arial" charset="0"/>
              </a:rPr>
              <a:t>VEGF</a:t>
            </a:r>
            <a:endParaRPr lang="en-US" sz="1600" b="1" baseline="80000">
              <a:solidFill>
                <a:schemeClr val="bg1"/>
              </a:solidFill>
              <a:latin typeface="Arial" charset="0"/>
              <a:cs typeface="Arial" charset="0"/>
            </a:endParaRPr>
          </a:p>
        </p:txBody>
      </p:sp>
      <p:sp>
        <p:nvSpPr>
          <p:cNvPr id="23558" name="Text Box 6"/>
          <p:cNvSpPr txBox="1">
            <a:spLocks noChangeArrowheads="1"/>
          </p:cNvSpPr>
          <p:nvPr/>
        </p:nvSpPr>
        <p:spPr bwMode="gray">
          <a:xfrm>
            <a:off x="314325" y="1458913"/>
            <a:ext cx="2622550" cy="336550"/>
          </a:xfrm>
          <a:prstGeom prst="rect">
            <a:avLst/>
          </a:prstGeom>
          <a:noFill/>
          <a:ln w="9525">
            <a:noFill/>
            <a:miter lim="800000"/>
            <a:headEnd/>
            <a:tailEnd/>
          </a:ln>
        </p:spPr>
        <p:txBody>
          <a:bodyPr>
            <a:spAutoFit/>
          </a:bodyPr>
          <a:lstStyle/>
          <a:p>
            <a:pPr algn="ctr"/>
            <a:r>
              <a:rPr lang="en-US" sz="1600" b="1">
                <a:solidFill>
                  <a:schemeClr val="bg1"/>
                </a:solidFill>
                <a:latin typeface="Arial" charset="0"/>
              </a:rPr>
              <a:t>Inhibiting antibodies</a:t>
            </a:r>
          </a:p>
        </p:txBody>
      </p:sp>
      <p:sp>
        <p:nvSpPr>
          <p:cNvPr id="23559" name="Text Box 7"/>
          <p:cNvSpPr txBox="1">
            <a:spLocks noChangeArrowheads="1"/>
          </p:cNvSpPr>
          <p:nvPr/>
        </p:nvSpPr>
        <p:spPr bwMode="gray">
          <a:xfrm>
            <a:off x="5661025" y="1522413"/>
            <a:ext cx="2370138" cy="825500"/>
          </a:xfrm>
          <a:prstGeom prst="rect">
            <a:avLst/>
          </a:prstGeom>
          <a:noFill/>
          <a:ln w="9525">
            <a:noFill/>
            <a:miter lim="800000"/>
            <a:headEnd/>
            <a:tailEnd/>
          </a:ln>
        </p:spPr>
        <p:txBody>
          <a:bodyPr>
            <a:spAutoFit/>
          </a:bodyPr>
          <a:lstStyle/>
          <a:p>
            <a:pPr algn="ctr"/>
            <a:r>
              <a:rPr lang="en-US" sz="1600" b="1">
                <a:solidFill>
                  <a:schemeClr val="bg1"/>
                </a:solidFill>
                <a:latin typeface="Arial" charset="0"/>
              </a:rPr>
              <a:t>Soluble VEGF receptors</a:t>
            </a:r>
          </a:p>
          <a:p>
            <a:pPr algn="ctr"/>
            <a:r>
              <a:rPr lang="en-US" sz="1600" b="1">
                <a:solidFill>
                  <a:schemeClr val="bg1"/>
                </a:solidFill>
                <a:latin typeface="Arial" charset="0"/>
              </a:rPr>
              <a:t>(VEGF-Trap)</a:t>
            </a:r>
          </a:p>
        </p:txBody>
      </p:sp>
      <p:sp>
        <p:nvSpPr>
          <p:cNvPr id="23560" name="Text Box 8"/>
          <p:cNvSpPr txBox="1">
            <a:spLocks noChangeArrowheads="1"/>
          </p:cNvSpPr>
          <p:nvPr/>
        </p:nvSpPr>
        <p:spPr bwMode="gray">
          <a:xfrm>
            <a:off x="4748213" y="3927475"/>
            <a:ext cx="373062" cy="244475"/>
          </a:xfrm>
          <a:prstGeom prst="rect">
            <a:avLst/>
          </a:prstGeom>
          <a:noFill/>
          <a:ln w="12700">
            <a:noFill/>
            <a:miter lim="800000"/>
            <a:headEnd/>
            <a:tailEnd/>
          </a:ln>
        </p:spPr>
        <p:txBody>
          <a:bodyPr wrap="none" anchor="ctr">
            <a:spAutoFit/>
          </a:bodyPr>
          <a:lstStyle/>
          <a:p>
            <a:pPr algn="ctr" eaLnBrk="0" hangingPunct="0"/>
            <a:r>
              <a:rPr lang="en-US" sz="1000" b="1">
                <a:solidFill>
                  <a:schemeClr val="bg1"/>
                </a:solidFill>
                <a:latin typeface="Arial" charset="0"/>
              </a:rPr>
              <a:t>– P</a:t>
            </a:r>
          </a:p>
        </p:txBody>
      </p:sp>
      <p:sp>
        <p:nvSpPr>
          <p:cNvPr id="23561" name="Text Box 9"/>
          <p:cNvSpPr txBox="1">
            <a:spLocks noChangeArrowheads="1"/>
          </p:cNvSpPr>
          <p:nvPr/>
        </p:nvSpPr>
        <p:spPr bwMode="gray">
          <a:xfrm>
            <a:off x="4730750" y="4046538"/>
            <a:ext cx="373063" cy="244475"/>
          </a:xfrm>
          <a:prstGeom prst="rect">
            <a:avLst/>
          </a:prstGeom>
          <a:noFill/>
          <a:ln w="12700">
            <a:noFill/>
            <a:miter lim="800000"/>
            <a:headEnd/>
            <a:tailEnd/>
          </a:ln>
        </p:spPr>
        <p:txBody>
          <a:bodyPr wrap="none" anchor="ctr">
            <a:spAutoFit/>
          </a:bodyPr>
          <a:lstStyle/>
          <a:p>
            <a:pPr algn="ctr" eaLnBrk="0" hangingPunct="0"/>
            <a:r>
              <a:rPr lang="en-US" sz="1000" b="1">
                <a:solidFill>
                  <a:schemeClr val="bg1"/>
                </a:solidFill>
                <a:latin typeface="Arial" charset="0"/>
              </a:rPr>
              <a:t>– P</a:t>
            </a:r>
          </a:p>
        </p:txBody>
      </p:sp>
      <p:sp>
        <p:nvSpPr>
          <p:cNvPr id="23562" name="Text Box 10"/>
          <p:cNvSpPr txBox="1">
            <a:spLocks noChangeArrowheads="1"/>
          </p:cNvSpPr>
          <p:nvPr/>
        </p:nvSpPr>
        <p:spPr bwMode="gray">
          <a:xfrm>
            <a:off x="3870325" y="3906838"/>
            <a:ext cx="455613" cy="244475"/>
          </a:xfrm>
          <a:prstGeom prst="rect">
            <a:avLst/>
          </a:prstGeom>
          <a:noFill/>
          <a:ln w="12700">
            <a:noFill/>
            <a:miter lim="800000"/>
            <a:headEnd/>
            <a:tailEnd/>
          </a:ln>
        </p:spPr>
        <p:txBody>
          <a:bodyPr anchor="ctr">
            <a:spAutoFit/>
          </a:bodyPr>
          <a:lstStyle/>
          <a:p>
            <a:pPr algn="ctr" eaLnBrk="0" hangingPunct="0"/>
            <a:r>
              <a:rPr lang="en-US" sz="1000" b="1">
                <a:solidFill>
                  <a:schemeClr val="bg1"/>
                </a:solidFill>
                <a:latin typeface="Arial" charset="0"/>
              </a:rPr>
              <a:t>P– </a:t>
            </a:r>
          </a:p>
        </p:txBody>
      </p:sp>
      <p:sp>
        <p:nvSpPr>
          <p:cNvPr id="23563" name="Text Box 11"/>
          <p:cNvSpPr txBox="1">
            <a:spLocks noChangeArrowheads="1"/>
          </p:cNvSpPr>
          <p:nvPr/>
        </p:nvSpPr>
        <p:spPr bwMode="gray">
          <a:xfrm>
            <a:off x="3905250" y="4056063"/>
            <a:ext cx="407988" cy="244475"/>
          </a:xfrm>
          <a:prstGeom prst="rect">
            <a:avLst/>
          </a:prstGeom>
          <a:noFill/>
          <a:ln w="12700">
            <a:noFill/>
            <a:miter lim="800000"/>
            <a:headEnd/>
            <a:tailEnd/>
          </a:ln>
        </p:spPr>
        <p:txBody>
          <a:bodyPr anchor="ctr">
            <a:spAutoFit/>
          </a:bodyPr>
          <a:lstStyle/>
          <a:p>
            <a:pPr algn="ctr" eaLnBrk="0" hangingPunct="0"/>
            <a:r>
              <a:rPr lang="en-US" sz="1000" b="1">
                <a:solidFill>
                  <a:schemeClr val="bg1"/>
                </a:solidFill>
                <a:latin typeface="Arial" charset="0"/>
              </a:rPr>
              <a:t>P– </a:t>
            </a:r>
          </a:p>
        </p:txBody>
      </p:sp>
      <p:sp>
        <p:nvSpPr>
          <p:cNvPr id="23564" name="Text Box 12"/>
          <p:cNvSpPr txBox="1">
            <a:spLocks noChangeArrowheads="1"/>
          </p:cNvSpPr>
          <p:nvPr/>
        </p:nvSpPr>
        <p:spPr bwMode="gray">
          <a:xfrm>
            <a:off x="7912100" y="4335463"/>
            <a:ext cx="373063" cy="244475"/>
          </a:xfrm>
          <a:prstGeom prst="rect">
            <a:avLst/>
          </a:prstGeom>
          <a:noFill/>
          <a:ln w="12700">
            <a:noFill/>
            <a:miter lim="800000"/>
            <a:headEnd/>
            <a:tailEnd/>
          </a:ln>
        </p:spPr>
        <p:txBody>
          <a:bodyPr wrap="none" anchor="ctr">
            <a:spAutoFit/>
          </a:bodyPr>
          <a:lstStyle/>
          <a:p>
            <a:pPr algn="ctr" eaLnBrk="0" hangingPunct="0"/>
            <a:r>
              <a:rPr lang="en-US" sz="1000" b="1">
                <a:solidFill>
                  <a:schemeClr val="bg1"/>
                </a:solidFill>
                <a:latin typeface="Arial" charset="0"/>
              </a:rPr>
              <a:t>– P</a:t>
            </a:r>
          </a:p>
        </p:txBody>
      </p:sp>
      <p:sp>
        <p:nvSpPr>
          <p:cNvPr id="23565" name="Text Box 13"/>
          <p:cNvSpPr txBox="1">
            <a:spLocks noChangeArrowheads="1"/>
          </p:cNvSpPr>
          <p:nvPr/>
        </p:nvSpPr>
        <p:spPr bwMode="gray">
          <a:xfrm>
            <a:off x="7872413" y="4449763"/>
            <a:ext cx="373062" cy="244475"/>
          </a:xfrm>
          <a:prstGeom prst="rect">
            <a:avLst/>
          </a:prstGeom>
          <a:noFill/>
          <a:ln w="12700">
            <a:noFill/>
            <a:miter lim="800000"/>
            <a:headEnd/>
            <a:tailEnd/>
          </a:ln>
        </p:spPr>
        <p:txBody>
          <a:bodyPr wrap="none" anchor="ctr">
            <a:spAutoFit/>
          </a:bodyPr>
          <a:lstStyle/>
          <a:p>
            <a:pPr algn="ctr" eaLnBrk="0" hangingPunct="0"/>
            <a:r>
              <a:rPr lang="en-US" sz="1000" b="1">
                <a:solidFill>
                  <a:schemeClr val="bg1"/>
                </a:solidFill>
                <a:latin typeface="Arial" charset="0"/>
              </a:rPr>
              <a:t>– P</a:t>
            </a:r>
          </a:p>
        </p:txBody>
      </p:sp>
      <p:sp>
        <p:nvSpPr>
          <p:cNvPr id="23566" name="Text Box 14"/>
          <p:cNvSpPr txBox="1">
            <a:spLocks noChangeArrowheads="1"/>
          </p:cNvSpPr>
          <p:nvPr/>
        </p:nvSpPr>
        <p:spPr bwMode="gray">
          <a:xfrm>
            <a:off x="3582988" y="5384800"/>
            <a:ext cx="1758950" cy="427038"/>
          </a:xfrm>
          <a:prstGeom prst="rect">
            <a:avLst/>
          </a:prstGeom>
          <a:solidFill>
            <a:schemeClr val="folHlink"/>
          </a:solidFill>
          <a:ln w="12700">
            <a:noFill/>
            <a:miter lim="800000"/>
            <a:headEnd type="none" w="sm" len="sm"/>
            <a:tailEnd type="none" w="sm" len="sm"/>
          </a:ln>
        </p:spPr>
        <p:txBody>
          <a:bodyPr anchor="ctr"/>
          <a:lstStyle/>
          <a:p>
            <a:pPr algn="ctr" eaLnBrk="0" hangingPunct="0">
              <a:lnSpc>
                <a:spcPct val="80000"/>
              </a:lnSpc>
              <a:spcBef>
                <a:spcPct val="20000"/>
              </a:spcBef>
            </a:pPr>
            <a:r>
              <a:rPr lang="en-GB" sz="1800" b="1">
                <a:solidFill>
                  <a:srgbClr val="0606B9"/>
                </a:solidFill>
                <a:latin typeface="Arial" charset="0"/>
              </a:rPr>
              <a:t>Angiogenesis</a:t>
            </a:r>
          </a:p>
        </p:txBody>
      </p:sp>
      <p:sp>
        <p:nvSpPr>
          <p:cNvPr id="23567" name="Line 15"/>
          <p:cNvSpPr>
            <a:spLocks noChangeShapeType="1"/>
          </p:cNvSpPr>
          <p:nvPr/>
        </p:nvSpPr>
        <p:spPr bwMode="gray">
          <a:xfrm>
            <a:off x="4484688" y="4435475"/>
            <a:ext cx="1587" cy="758825"/>
          </a:xfrm>
          <a:prstGeom prst="line">
            <a:avLst/>
          </a:prstGeom>
          <a:noFill/>
          <a:ln w="76200">
            <a:solidFill>
              <a:schemeClr val="tx2"/>
            </a:solidFill>
            <a:round/>
            <a:headEnd type="none" w="sm" len="sm"/>
            <a:tailEnd type="triangle" w="lg" len="lg"/>
          </a:ln>
        </p:spPr>
        <p:txBody>
          <a:bodyPr/>
          <a:lstStyle/>
          <a:p>
            <a:endParaRPr lang="it-IT"/>
          </a:p>
        </p:txBody>
      </p:sp>
      <p:sp>
        <p:nvSpPr>
          <p:cNvPr id="23568" name="Oval 16"/>
          <p:cNvSpPr>
            <a:spLocks noChangeArrowheads="1"/>
          </p:cNvSpPr>
          <p:nvPr/>
        </p:nvSpPr>
        <p:spPr bwMode="auto">
          <a:xfrm>
            <a:off x="3822700" y="1430338"/>
            <a:ext cx="1528763" cy="1439862"/>
          </a:xfrm>
          <a:prstGeom prst="ellipse">
            <a:avLst/>
          </a:prstGeom>
          <a:noFill/>
          <a:ln w="28575">
            <a:solidFill>
              <a:schemeClr val="tx2"/>
            </a:solidFill>
            <a:round/>
            <a:headEnd/>
            <a:tailEnd/>
          </a:ln>
        </p:spPr>
        <p:txBody>
          <a:bodyPr wrap="none" anchor="ctr">
            <a:spAutoFit/>
          </a:bodyPr>
          <a:lstStyle/>
          <a:p>
            <a:endParaRPr lang="it-IT"/>
          </a:p>
        </p:txBody>
      </p:sp>
      <p:sp>
        <p:nvSpPr>
          <p:cNvPr id="23569" name="Oval 17"/>
          <p:cNvSpPr>
            <a:spLocks noChangeArrowheads="1"/>
          </p:cNvSpPr>
          <p:nvPr/>
        </p:nvSpPr>
        <p:spPr bwMode="auto">
          <a:xfrm>
            <a:off x="7277100" y="1933575"/>
            <a:ext cx="1257300" cy="1441450"/>
          </a:xfrm>
          <a:prstGeom prst="ellipse">
            <a:avLst/>
          </a:prstGeom>
          <a:noFill/>
          <a:ln w="28575">
            <a:solidFill>
              <a:schemeClr val="tx2"/>
            </a:solidFill>
            <a:round/>
            <a:headEnd/>
            <a:tailEnd/>
          </a:ln>
        </p:spPr>
        <p:txBody>
          <a:bodyPr anchor="ctr">
            <a:spAutoFit/>
          </a:bodyPr>
          <a:lstStyle/>
          <a:p>
            <a:endParaRPr lang="it-IT"/>
          </a:p>
        </p:txBody>
      </p:sp>
      <p:sp>
        <p:nvSpPr>
          <p:cNvPr id="23570" name="Oval 18"/>
          <p:cNvSpPr>
            <a:spLocks noChangeArrowheads="1"/>
          </p:cNvSpPr>
          <p:nvPr/>
        </p:nvSpPr>
        <p:spPr bwMode="auto">
          <a:xfrm>
            <a:off x="630238" y="1862138"/>
            <a:ext cx="1531937" cy="1441450"/>
          </a:xfrm>
          <a:prstGeom prst="ellipse">
            <a:avLst/>
          </a:prstGeom>
          <a:noFill/>
          <a:ln w="28575">
            <a:solidFill>
              <a:schemeClr val="tx2"/>
            </a:solidFill>
            <a:round/>
            <a:headEnd/>
            <a:tailEnd/>
          </a:ln>
        </p:spPr>
        <p:txBody>
          <a:bodyPr wrap="none" anchor="ctr">
            <a:spAutoFit/>
          </a:bodyPr>
          <a:lstStyle/>
          <a:p>
            <a:endParaRPr lang="it-IT"/>
          </a:p>
        </p:txBody>
      </p:sp>
      <p:pic>
        <p:nvPicPr>
          <p:cNvPr id="23571" name="Picture 19"/>
          <p:cNvPicPr>
            <a:picLocks noChangeAspect="1" noChangeArrowheads="1"/>
          </p:cNvPicPr>
          <p:nvPr/>
        </p:nvPicPr>
        <p:blipFill>
          <a:blip r:embed="rId2" cstate="print"/>
          <a:srcRect l="8731" t="63110" r="81750" b="5417"/>
          <a:stretch>
            <a:fillRect/>
          </a:stretch>
        </p:blipFill>
        <p:spPr bwMode="auto">
          <a:xfrm>
            <a:off x="338138" y="4525963"/>
            <a:ext cx="582612" cy="1514475"/>
          </a:xfrm>
          <a:prstGeom prst="rect">
            <a:avLst/>
          </a:prstGeom>
          <a:noFill/>
          <a:ln w="12700">
            <a:noFill/>
            <a:miter lim="800000"/>
            <a:headEnd type="none" w="sm" len="sm"/>
            <a:tailEnd type="none" w="sm" len="sm"/>
          </a:ln>
        </p:spPr>
      </p:pic>
      <p:sp>
        <p:nvSpPr>
          <p:cNvPr id="23572" name="Line 20"/>
          <p:cNvSpPr>
            <a:spLocks noChangeShapeType="1"/>
          </p:cNvSpPr>
          <p:nvPr/>
        </p:nvSpPr>
        <p:spPr bwMode="auto">
          <a:xfrm flipH="1" flipV="1">
            <a:off x="1828800" y="4237038"/>
            <a:ext cx="200025" cy="361950"/>
          </a:xfrm>
          <a:prstGeom prst="line">
            <a:avLst/>
          </a:prstGeom>
          <a:noFill/>
          <a:ln w="12700">
            <a:solidFill>
              <a:schemeClr val="tx2"/>
            </a:solidFill>
            <a:round/>
            <a:headEnd/>
            <a:tailEnd type="triangle" w="med" len="med"/>
          </a:ln>
        </p:spPr>
        <p:txBody>
          <a:bodyPr>
            <a:spAutoFit/>
          </a:bodyPr>
          <a:lstStyle/>
          <a:p>
            <a:endParaRPr lang="it-IT"/>
          </a:p>
        </p:txBody>
      </p:sp>
      <p:sp>
        <p:nvSpPr>
          <p:cNvPr id="23573" name="Oval 21"/>
          <p:cNvSpPr>
            <a:spLocks noChangeArrowheads="1"/>
          </p:cNvSpPr>
          <p:nvPr/>
        </p:nvSpPr>
        <p:spPr bwMode="auto">
          <a:xfrm>
            <a:off x="2028825" y="4094163"/>
            <a:ext cx="1060450" cy="1008062"/>
          </a:xfrm>
          <a:prstGeom prst="ellipse">
            <a:avLst/>
          </a:prstGeom>
          <a:noFill/>
          <a:ln w="28575">
            <a:solidFill>
              <a:schemeClr val="tx2"/>
            </a:solidFill>
            <a:round/>
            <a:headEnd/>
            <a:tailEnd/>
          </a:ln>
        </p:spPr>
        <p:txBody>
          <a:bodyPr anchor="ctr">
            <a:spAutoFit/>
          </a:bodyPr>
          <a:lstStyle/>
          <a:p>
            <a:endParaRPr lang="it-IT"/>
          </a:p>
        </p:txBody>
      </p:sp>
      <p:sp>
        <p:nvSpPr>
          <p:cNvPr id="23574" name="Text Box 22"/>
          <p:cNvSpPr txBox="1">
            <a:spLocks noChangeArrowheads="1"/>
          </p:cNvSpPr>
          <p:nvPr/>
        </p:nvSpPr>
        <p:spPr bwMode="gray">
          <a:xfrm>
            <a:off x="268288" y="4598988"/>
            <a:ext cx="1901825" cy="825500"/>
          </a:xfrm>
          <a:prstGeom prst="rect">
            <a:avLst/>
          </a:prstGeom>
          <a:noFill/>
          <a:ln w="9525">
            <a:noFill/>
            <a:miter lim="800000"/>
            <a:headEnd/>
            <a:tailEnd/>
          </a:ln>
        </p:spPr>
        <p:txBody>
          <a:bodyPr>
            <a:spAutoFit/>
          </a:bodyPr>
          <a:lstStyle/>
          <a:p>
            <a:pPr algn="ctr"/>
            <a:r>
              <a:rPr lang="en-US" sz="1600" b="1">
                <a:solidFill>
                  <a:schemeClr val="bg1"/>
                </a:solidFill>
                <a:latin typeface="Arial" charset="0"/>
              </a:rPr>
              <a:t>Small-molecules </a:t>
            </a:r>
            <a:br>
              <a:rPr lang="en-US" sz="1600" b="1">
                <a:solidFill>
                  <a:schemeClr val="bg1"/>
                </a:solidFill>
                <a:latin typeface="Arial" charset="0"/>
              </a:rPr>
            </a:br>
            <a:r>
              <a:rPr lang="en-US" sz="1600" b="1">
                <a:solidFill>
                  <a:schemeClr val="bg1"/>
                </a:solidFill>
                <a:latin typeface="Arial" charset="0"/>
              </a:rPr>
              <a:t> inhibiting VEGF receptors (TKIs)</a:t>
            </a:r>
          </a:p>
        </p:txBody>
      </p:sp>
      <p:sp>
        <p:nvSpPr>
          <p:cNvPr id="23575" name="Text Box 23"/>
          <p:cNvSpPr txBox="1">
            <a:spLocks noChangeArrowheads="1"/>
          </p:cNvSpPr>
          <p:nvPr/>
        </p:nvSpPr>
        <p:spPr bwMode="auto">
          <a:xfrm>
            <a:off x="198438" y="6362700"/>
            <a:ext cx="2312987" cy="322263"/>
          </a:xfrm>
          <a:prstGeom prst="rect">
            <a:avLst/>
          </a:prstGeom>
          <a:noFill/>
          <a:ln w="9525">
            <a:noFill/>
            <a:miter lim="800000"/>
            <a:headEnd/>
            <a:tailEnd/>
          </a:ln>
        </p:spPr>
        <p:txBody>
          <a:bodyPr wrap="none">
            <a:spAutoFit/>
          </a:bodyPr>
          <a:lstStyle/>
          <a:p>
            <a:pPr defTabSz="1152525"/>
            <a:r>
              <a:rPr lang="en-GB" sz="1400" b="1">
                <a:latin typeface="Arial" charset="0"/>
              </a:rPr>
              <a:t>TKIs = tyrosine kinase inhibitors</a:t>
            </a:r>
          </a:p>
        </p:txBody>
      </p:sp>
      <p:sp>
        <p:nvSpPr>
          <p:cNvPr id="3096" name="Rectangle 24"/>
          <p:cNvSpPr>
            <a:spLocks noGrp="1" noChangeArrowheads="1"/>
          </p:cNvSpPr>
          <p:nvPr>
            <p:ph type="title"/>
          </p:nvPr>
        </p:nvSpPr>
        <p:spPr>
          <a:xfrm>
            <a:off x="457200" y="-26988"/>
            <a:ext cx="8229600" cy="1143001"/>
          </a:xfrm>
        </p:spPr>
        <p:txBody>
          <a:bodyPr/>
          <a:lstStyle/>
          <a:p>
            <a:pPr eaLnBrk="1" hangingPunct="1">
              <a:defRPr/>
            </a:pPr>
            <a:r>
              <a:rPr lang="en-US" sz="3200" smtClean="0"/>
              <a:t>Targeting angiogenesis: Anti-VEGF MoA</a:t>
            </a:r>
            <a:endParaRPr lang="en-GB" sz="3200" smtClean="0"/>
          </a:p>
        </p:txBody>
      </p:sp>
    </p:spTree>
    <p:extLst>
      <p:ext uri="{BB962C8B-B14F-4D97-AF65-F5344CB8AC3E}">
        <p14:creationId xmlns:p14="http://schemas.microsoft.com/office/powerpoint/2010/main" val="29412683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Senza nome-scala di grigi-05.jpg"/>
          <p:cNvPicPr>
            <a:picLocks noChangeAspect="1"/>
          </p:cNvPicPr>
          <p:nvPr/>
        </p:nvPicPr>
        <p:blipFill>
          <a:blip r:embed="rId2" cstate="print"/>
          <a:stretch>
            <a:fillRect/>
          </a:stretch>
        </p:blipFill>
        <p:spPr>
          <a:xfrm>
            <a:off x="0" y="981456"/>
            <a:ext cx="9131808" cy="5876544"/>
          </a:xfrm>
          <a:prstGeom prst="rect">
            <a:avLst/>
          </a:prstGeom>
        </p:spPr>
      </p:pic>
      <p:pic>
        <p:nvPicPr>
          <p:cNvPr id="24587" name="Picture 12"/>
          <p:cNvPicPr>
            <a:picLocks noChangeAspect="1" noChangeArrowheads="1"/>
          </p:cNvPicPr>
          <p:nvPr/>
        </p:nvPicPr>
        <p:blipFill>
          <a:blip r:embed="rId3" cstate="print"/>
          <a:srcRect/>
          <a:stretch>
            <a:fillRect/>
          </a:stretch>
        </p:blipFill>
        <p:spPr bwMode="auto">
          <a:xfrm>
            <a:off x="7884368" y="260648"/>
            <a:ext cx="1059917" cy="663410"/>
          </a:xfrm>
          <a:prstGeom prst="rect">
            <a:avLst/>
          </a:prstGeom>
          <a:noFill/>
          <a:ln w="9525">
            <a:noFill/>
            <a:miter lim="800000"/>
            <a:headEnd/>
            <a:tailEnd/>
          </a:ln>
        </p:spPr>
      </p:pic>
      <p:sp>
        <p:nvSpPr>
          <p:cNvPr id="24579" name="Line 14"/>
          <p:cNvSpPr>
            <a:spLocks noChangeShapeType="1"/>
          </p:cNvSpPr>
          <p:nvPr/>
        </p:nvSpPr>
        <p:spPr bwMode="auto">
          <a:xfrm>
            <a:off x="685800" y="5562600"/>
            <a:ext cx="0" cy="0"/>
          </a:xfrm>
          <a:prstGeom prst="line">
            <a:avLst/>
          </a:prstGeom>
          <a:noFill/>
          <a:ln w="9525">
            <a:solidFill>
              <a:schemeClr val="tx1"/>
            </a:solidFill>
            <a:round/>
            <a:headEnd/>
            <a:tailEnd type="triangle" w="med" len="med"/>
          </a:ln>
        </p:spPr>
        <p:txBody>
          <a:bodyPr wrap="none"/>
          <a:lstStyle/>
          <a:p>
            <a:endParaRPr lang="it-IT"/>
          </a:p>
        </p:txBody>
      </p:sp>
      <p:sp>
        <p:nvSpPr>
          <p:cNvPr id="12" name="Titolo 1"/>
          <p:cNvSpPr txBox="1">
            <a:spLocks/>
          </p:cNvSpPr>
          <p:nvPr/>
        </p:nvSpPr>
        <p:spPr>
          <a:xfrm>
            <a:off x="152399" y="152400"/>
            <a:ext cx="8105335" cy="1470025"/>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Trattamento Malattia Metastatica  </a:t>
            </a:r>
            <a:r>
              <a:rPr kumimoji="0" lang="it-IT" sz="15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 </a:t>
            </a:r>
            <a:r>
              <a:rPr kumimoji="0" lang="it-IT" sz="25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I</a:t>
            </a:r>
            <a:r>
              <a:rPr kumimoji="0" lang="it-IT" sz="2500" b="1" i="0" u="none" strike="noStrike" kern="1200" cap="none" spc="0" normalizeH="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 LINEA</a:t>
            </a:r>
            <a:endParaRPr kumimoji="0" lang="it-IT" sz="2500" b="1" i="0" u="none" strike="noStrike" kern="1200" cap="none" spc="0" normalizeH="0" baseline="0" noProof="0" dirty="0">
              <a:ln>
                <a:noFill/>
              </a:ln>
              <a:solidFill>
                <a:srgbClr val="00CCFF"/>
              </a:solidFill>
              <a:effectLst>
                <a:outerShdw blurRad="38100" dist="38100" dir="2700000" algn="tl">
                  <a:srgbClr val="000000">
                    <a:alpha val="43137"/>
                  </a:srgbClr>
                </a:outerShdw>
              </a:effectLst>
              <a:uLnTx/>
              <a:uFillTx/>
              <a:latin typeface="+mj-lt"/>
              <a:ea typeface="+mj-ea"/>
              <a:cs typeface="+mj-cs"/>
            </a:endParaRPr>
          </a:p>
        </p:txBody>
      </p:sp>
      <p:sp>
        <p:nvSpPr>
          <p:cNvPr id="13" name="AutoShape 1047"/>
          <p:cNvSpPr>
            <a:spLocks noChangeArrowheads="1"/>
          </p:cNvSpPr>
          <p:nvPr/>
        </p:nvSpPr>
        <p:spPr bwMode="auto">
          <a:xfrm rot="10800000">
            <a:off x="467544" y="2564904"/>
            <a:ext cx="576064" cy="1152128"/>
          </a:xfrm>
          <a:prstGeom prst="upArrow">
            <a:avLst>
              <a:gd name="adj1" fmla="val 50000"/>
              <a:gd name="adj2" fmla="val 65000"/>
            </a:avLst>
          </a:prstGeom>
          <a:solidFill>
            <a:schemeClr val="accent1"/>
          </a:solidFill>
          <a:ln w="9525">
            <a:solidFill>
              <a:schemeClr val="tx1"/>
            </a:solidFill>
            <a:miter lim="800000"/>
            <a:headEnd/>
            <a:tailEnd/>
          </a:ln>
        </p:spPr>
        <p:txBody>
          <a:bodyPr wrap="none" anchor="ctr"/>
          <a:lstStyle/>
          <a:p>
            <a:endParaRPr lang="it-IT"/>
          </a:p>
        </p:txBody>
      </p:sp>
      <p:sp>
        <p:nvSpPr>
          <p:cNvPr id="14" name="AutoShape 1047"/>
          <p:cNvSpPr>
            <a:spLocks noChangeArrowheads="1"/>
          </p:cNvSpPr>
          <p:nvPr/>
        </p:nvSpPr>
        <p:spPr bwMode="auto">
          <a:xfrm>
            <a:off x="467544" y="4941168"/>
            <a:ext cx="576064" cy="1152128"/>
          </a:xfrm>
          <a:prstGeom prst="upArrow">
            <a:avLst>
              <a:gd name="adj1" fmla="val 50000"/>
              <a:gd name="adj2" fmla="val 65000"/>
            </a:avLst>
          </a:prstGeom>
          <a:solidFill>
            <a:schemeClr val="accent1"/>
          </a:solidFill>
          <a:ln w="9525">
            <a:solidFill>
              <a:schemeClr val="tx1"/>
            </a:solidFill>
            <a:miter lim="800000"/>
            <a:headEnd/>
            <a:tailEnd/>
          </a:ln>
        </p:spPr>
        <p:txBody>
          <a:bodyPr wrap="none" anchor="ctr"/>
          <a:lstStyle/>
          <a:p>
            <a:endParaRPr lang="it-IT"/>
          </a:p>
        </p:txBody>
      </p:sp>
    </p:spTree>
    <p:extLst>
      <p:ext uri="{BB962C8B-B14F-4D97-AF65-F5344CB8AC3E}">
        <p14:creationId xmlns:p14="http://schemas.microsoft.com/office/powerpoint/2010/main" val="1988381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Rectangle 3"/>
          <p:cNvSpPr>
            <a:spLocks noChangeArrowheads="1"/>
          </p:cNvSpPr>
          <p:nvPr/>
        </p:nvSpPr>
        <p:spPr bwMode="auto">
          <a:xfrm>
            <a:off x="-107950" y="0"/>
            <a:ext cx="9144000" cy="827088"/>
          </a:xfrm>
          <a:prstGeom prst="rect">
            <a:avLst/>
          </a:prstGeom>
          <a:noFill/>
          <a:ln w="9525">
            <a:noFill/>
            <a:miter lim="800000"/>
            <a:headEnd/>
            <a:tailEnd/>
          </a:ln>
          <a:effectLst/>
        </p:spPr>
        <p:txBody>
          <a:bodyPr anchor="ctr"/>
          <a:lstStyle/>
          <a:p>
            <a:pPr>
              <a:defRPr/>
            </a:pPr>
            <a:r>
              <a:rPr lang="it-IT" sz="3200" dirty="0">
                <a:solidFill>
                  <a:srgbClr val="00CCFF"/>
                </a:solidFill>
                <a:effectLst>
                  <a:outerShdw blurRad="38100" dist="38100" dir="2700000" algn="tl">
                    <a:srgbClr val="000000"/>
                  </a:outerShdw>
                </a:effectLst>
              </a:rPr>
              <a:t>  </a:t>
            </a:r>
            <a:r>
              <a:rPr lang="it-IT" sz="3200" b="1" dirty="0">
                <a:solidFill>
                  <a:srgbClr val="00CCFF"/>
                </a:solidFill>
                <a:effectLst>
                  <a:outerShdw blurRad="38100" dist="38100" dir="2700000" algn="tl">
                    <a:srgbClr val="000000"/>
                  </a:outerShdw>
                </a:effectLst>
              </a:rPr>
              <a:t>Quale </a:t>
            </a:r>
            <a:r>
              <a:rPr lang="it-IT" sz="3200" b="1" dirty="0" err="1">
                <a:solidFill>
                  <a:srgbClr val="00CCFF"/>
                </a:solidFill>
                <a:effectLst>
                  <a:outerShdw blurRad="38100" dist="38100" dir="2700000" algn="tl">
                    <a:srgbClr val="000000"/>
                  </a:outerShdw>
                </a:effectLst>
              </a:rPr>
              <a:t>razionale…</a:t>
            </a:r>
            <a:endParaRPr lang="it-IT" sz="3200" b="1" dirty="0">
              <a:solidFill>
                <a:srgbClr val="00CCFF"/>
              </a:solidFill>
              <a:effectLst>
                <a:outerShdw blurRad="38100" dist="38100" dir="2700000" algn="tl">
                  <a:srgbClr val="000000"/>
                </a:outerShdw>
              </a:effectLst>
            </a:endParaRPr>
          </a:p>
        </p:txBody>
      </p:sp>
      <p:sp>
        <p:nvSpPr>
          <p:cNvPr id="114702" name="Text Box 14"/>
          <p:cNvSpPr txBox="1">
            <a:spLocks noChangeArrowheads="1"/>
          </p:cNvSpPr>
          <p:nvPr/>
        </p:nvSpPr>
        <p:spPr bwMode="auto">
          <a:xfrm>
            <a:off x="306388" y="1055688"/>
            <a:ext cx="2573337" cy="523875"/>
          </a:xfrm>
          <a:prstGeom prst="rect">
            <a:avLst/>
          </a:prstGeom>
          <a:noFill/>
          <a:ln w="9525" algn="ctr">
            <a:noFill/>
            <a:miter lim="800000"/>
            <a:headEnd/>
            <a:tailEnd/>
          </a:ln>
          <a:effectLst/>
        </p:spPr>
        <p:txBody>
          <a:bodyPr>
            <a:spAutoFit/>
          </a:bodyPr>
          <a:lstStyle/>
          <a:p>
            <a:pPr>
              <a:spcBef>
                <a:spcPts val="0"/>
              </a:spcBef>
              <a:defRPr/>
            </a:pPr>
            <a:r>
              <a:rPr lang="it-IT" sz="2800" u="sng" dirty="0">
                <a:solidFill>
                  <a:srgbClr val="00CCFF"/>
                </a:solidFill>
                <a:effectLst>
                  <a:outerShdw blurRad="38100" dist="38100" dir="2700000" algn="tl">
                    <a:srgbClr val="000000"/>
                  </a:outerShdw>
                </a:effectLst>
              </a:rPr>
              <a:t>Fisiopatologico</a:t>
            </a:r>
          </a:p>
        </p:txBody>
      </p:sp>
      <p:sp>
        <p:nvSpPr>
          <p:cNvPr id="114704" name="Text Box 16"/>
          <p:cNvSpPr txBox="1">
            <a:spLocks noChangeArrowheads="1"/>
          </p:cNvSpPr>
          <p:nvPr/>
        </p:nvSpPr>
        <p:spPr bwMode="auto">
          <a:xfrm>
            <a:off x="1655763" y="1773238"/>
            <a:ext cx="3889375" cy="1568450"/>
          </a:xfrm>
          <a:prstGeom prst="rect">
            <a:avLst/>
          </a:prstGeom>
          <a:noFill/>
          <a:ln w="9525" algn="ctr">
            <a:noFill/>
            <a:miter lim="800000"/>
            <a:headEnd/>
            <a:tailEnd/>
          </a:ln>
          <a:effectLst/>
        </p:spPr>
        <p:txBody>
          <a:bodyPr>
            <a:spAutoFit/>
          </a:bodyPr>
          <a:lstStyle/>
          <a:p>
            <a:pPr>
              <a:spcBef>
                <a:spcPts val="0"/>
              </a:spcBef>
              <a:defRPr/>
            </a:pPr>
            <a:r>
              <a:rPr lang="it-IT" sz="2400" i="1" dirty="0">
                <a:effectLst>
                  <a:outerShdw blurRad="38100" dist="38100" dir="2700000" algn="tl">
                    <a:srgbClr val="000000"/>
                  </a:outerShdw>
                </a:effectLst>
              </a:rPr>
              <a:t>metastasi epatica quale espressione di malattia</a:t>
            </a:r>
          </a:p>
          <a:p>
            <a:pPr>
              <a:spcBef>
                <a:spcPts val="0"/>
              </a:spcBef>
              <a:defRPr/>
            </a:pPr>
            <a:r>
              <a:rPr lang="it-IT" sz="2400" i="1" dirty="0">
                <a:effectLst>
                  <a:outerShdw blurRad="38100" dist="38100" dir="2700000" algn="tl">
                    <a:srgbClr val="000000"/>
                  </a:outerShdw>
                </a:effectLst>
              </a:rPr>
              <a:t>locoregionale</a:t>
            </a:r>
          </a:p>
          <a:p>
            <a:pPr>
              <a:spcBef>
                <a:spcPts val="0"/>
              </a:spcBef>
              <a:defRPr/>
            </a:pPr>
            <a:endParaRPr lang="it-IT" sz="2400" i="1" dirty="0">
              <a:effectLst>
                <a:outerShdw blurRad="38100" dist="38100" dir="2700000" algn="tl">
                  <a:srgbClr val="000000"/>
                </a:outerShdw>
              </a:effectLst>
            </a:endParaRPr>
          </a:p>
        </p:txBody>
      </p:sp>
      <p:sp>
        <p:nvSpPr>
          <p:cNvPr id="114708" name="Text Box 20"/>
          <p:cNvSpPr txBox="1">
            <a:spLocks noChangeArrowheads="1"/>
          </p:cNvSpPr>
          <p:nvPr/>
        </p:nvSpPr>
        <p:spPr bwMode="auto">
          <a:xfrm>
            <a:off x="3906838" y="6577013"/>
            <a:ext cx="5761037" cy="304800"/>
          </a:xfrm>
          <a:prstGeom prst="rect">
            <a:avLst/>
          </a:prstGeom>
          <a:noFill/>
          <a:ln w="9525">
            <a:noFill/>
            <a:miter lim="800000"/>
            <a:headEnd/>
            <a:tailEnd/>
          </a:ln>
          <a:effectLst/>
        </p:spPr>
        <p:txBody>
          <a:bodyPr>
            <a:spAutoFit/>
          </a:bodyPr>
          <a:lstStyle/>
          <a:p>
            <a:pPr>
              <a:spcBef>
                <a:spcPct val="50000"/>
              </a:spcBef>
              <a:defRPr/>
            </a:pPr>
            <a:r>
              <a:rPr lang="it-IT" sz="1400" i="1" dirty="0">
                <a:solidFill>
                  <a:schemeClr val="bg1"/>
                </a:solidFill>
                <a:effectLst>
                  <a:outerShdw blurRad="38100" dist="38100" dir="2700000" algn="tl">
                    <a:srgbClr val="000000"/>
                  </a:outerShdw>
                </a:effectLst>
                <a:cs typeface="Arial" pitchFamily="34" charset="0"/>
              </a:rPr>
              <a:t>Prof. N. Portolani-Clinica Chirurgica-Università degli Studi di Brescia</a:t>
            </a:r>
          </a:p>
        </p:txBody>
      </p:sp>
      <p:sp>
        <p:nvSpPr>
          <p:cNvPr id="9" name="Text Box 14"/>
          <p:cNvSpPr txBox="1">
            <a:spLocks noChangeArrowheads="1"/>
          </p:cNvSpPr>
          <p:nvPr/>
        </p:nvSpPr>
        <p:spPr bwMode="auto">
          <a:xfrm>
            <a:off x="179388" y="3124200"/>
            <a:ext cx="2573337" cy="523875"/>
          </a:xfrm>
          <a:prstGeom prst="rect">
            <a:avLst/>
          </a:prstGeom>
          <a:noFill/>
          <a:ln w="9525" algn="ctr">
            <a:noFill/>
            <a:miter lim="800000"/>
            <a:headEnd/>
            <a:tailEnd/>
          </a:ln>
          <a:effectLst/>
        </p:spPr>
        <p:txBody>
          <a:bodyPr>
            <a:spAutoFit/>
          </a:bodyPr>
          <a:lstStyle/>
          <a:p>
            <a:pPr>
              <a:spcBef>
                <a:spcPts val="0"/>
              </a:spcBef>
              <a:defRPr/>
            </a:pPr>
            <a:r>
              <a:rPr lang="it-IT" sz="2800" u="sng" dirty="0">
                <a:solidFill>
                  <a:srgbClr val="00CCFF"/>
                </a:solidFill>
                <a:effectLst>
                  <a:outerShdw blurRad="38100" dist="38100" dir="2700000" algn="tl">
                    <a:srgbClr val="000000"/>
                  </a:outerShdw>
                </a:effectLst>
              </a:rPr>
              <a:t>Clinico</a:t>
            </a:r>
          </a:p>
        </p:txBody>
      </p:sp>
      <p:sp>
        <p:nvSpPr>
          <p:cNvPr id="10" name="Text Box 16"/>
          <p:cNvSpPr txBox="1">
            <a:spLocks noChangeArrowheads="1"/>
          </p:cNvSpPr>
          <p:nvPr/>
        </p:nvSpPr>
        <p:spPr bwMode="auto">
          <a:xfrm>
            <a:off x="1655763" y="3786188"/>
            <a:ext cx="3889375" cy="831850"/>
          </a:xfrm>
          <a:prstGeom prst="rect">
            <a:avLst/>
          </a:prstGeom>
          <a:noFill/>
          <a:ln w="9525" algn="ctr">
            <a:noFill/>
            <a:miter lim="800000"/>
            <a:headEnd/>
            <a:tailEnd/>
          </a:ln>
          <a:effectLst/>
        </p:spPr>
        <p:txBody>
          <a:bodyPr>
            <a:spAutoFit/>
          </a:bodyPr>
          <a:lstStyle/>
          <a:p>
            <a:pPr>
              <a:spcBef>
                <a:spcPts val="0"/>
              </a:spcBef>
              <a:defRPr/>
            </a:pPr>
            <a:r>
              <a:rPr lang="it-IT" sz="2400" i="1" dirty="0">
                <a:solidFill>
                  <a:srgbClr val="000000"/>
                </a:solidFill>
                <a:effectLst>
                  <a:outerShdw blurRad="38100" dist="38100" dir="2700000" algn="tl">
                    <a:srgbClr val="000000"/>
                  </a:outerShdw>
                </a:effectLst>
              </a:rPr>
              <a:t>casistiche chirurgiche</a:t>
            </a:r>
          </a:p>
          <a:p>
            <a:pPr>
              <a:spcBef>
                <a:spcPts val="0"/>
              </a:spcBef>
              <a:defRPr/>
            </a:pPr>
            <a:endParaRPr lang="it-IT" sz="2400" i="1" dirty="0">
              <a:solidFill>
                <a:srgbClr val="000000"/>
              </a:solidFill>
              <a:effectLst>
                <a:outerShdw blurRad="38100" dist="38100" dir="2700000" algn="tl">
                  <a:srgbClr val="000000"/>
                </a:outerShdw>
              </a:effectLst>
            </a:endParaRPr>
          </a:p>
        </p:txBody>
      </p:sp>
      <p:sp>
        <p:nvSpPr>
          <p:cNvPr id="13" name="Text Box 16"/>
          <p:cNvSpPr txBox="1">
            <a:spLocks noChangeArrowheads="1"/>
          </p:cNvSpPr>
          <p:nvPr/>
        </p:nvSpPr>
        <p:spPr bwMode="auto">
          <a:xfrm>
            <a:off x="5256213" y="1844675"/>
            <a:ext cx="3887787" cy="1569660"/>
          </a:xfrm>
          <a:prstGeom prst="rect">
            <a:avLst/>
          </a:prstGeom>
          <a:noFill/>
          <a:ln w="9525" algn="ctr">
            <a:noFill/>
            <a:miter lim="800000"/>
            <a:headEnd/>
            <a:tailEnd/>
          </a:ln>
          <a:effectLst/>
        </p:spPr>
        <p:txBody>
          <a:bodyPr>
            <a:spAutoFit/>
          </a:bodyPr>
          <a:lstStyle/>
          <a:p>
            <a:pPr>
              <a:spcBef>
                <a:spcPct val="50000"/>
              </a:spcBef>
              <a:defRPr/>
            </a:pPr>
            <a:r>
              <a:rPr lang="en-US" sz="2400" i="1" dirty="0">
                <a:solidFill>
                  <a:srgbClr val="000000"/>
                </a:solidFill>
                <a:effectLst>
                  <a:outerShdw blurRad="38100" dist="38100" dir="2700000" algn="tl">
                    <a:srgbClr val="000000"/>
                  </a:outerShdw>
                </a:effectLst>
              </a:rPr>
              <a:t>the context within which these resections are performed is changed in the recent period</a:t>
            </a:r>
          </a:p>
        </p:txBody>
      </p:sp>
      <p:sp>
        <p:nvSpPr>
          <p:cNvPr id="14" name="Rectangle 3"/>
          <p:cNvSpPr>
            <a:spLocks noChangeArrowheads="1"/>
          </p:cNvSpPr>
          <p:nvPr/>
        </p:nvSpPr>
        <p:spPr bwMode="auto">
          <a:xfrm>
            <a:off x="1044575" y="5338763"/>
            <a:ext cx="7054850" cy="827087"/>
          </a:xfrm>
          <a:prstGeom prst="rect">
            <a:avLst/>
          </a:prstGeom>
          <a:noFill/>
          <a:ln w="9525">
            <a:solidFill>
              <a:schemeClr val="tx1"/>
            </a:solidFill>
            <a:prstDash val="sysDot"/>
            <a:miter lim="800000"/>
            <a:headEnd/>
            <a:tailEnd/>
          </a:ln>
          <a:effectLst/>
        </p:spPr>
        <p:txBody>
          <a:bodyPr anchor="ctr"/>
          <a:lstStyle/>
          <a:p>
            <a:pPr>
              <a:defRPr/>
            </a:pPr>
            <a:r>
              <a:rPr lang="it-IT" sz="3200" dirty="0">
                <a:solidFill>
                  <a:srgbClr val="000000"/>
                </a:solidFill>
                <a:effectLst>
                  <a:outerShdw blurRad="38100" dist="38100" dir="2700000" algn="tl">
                    <a:srgbClr val="000000"/>
                  </a:outerShdw>
                </a:effectLst>
              </a:rPr>
              <a:t>  … nell’era della chemioterapia efficace</a:t>
            </a:r>
          </a:p>
        </p:txBody>
      </p:sp>
      <p:sp>
        <p:nvSpPr>
          <p:cNvPr id="15" name="Text Box 16"/>
          <p:cNvSpPr txBox="1">
            <a:spLocks noChangeArrowheads="1"/>
          </p:cNvSpPr>
          <p:nvPr/>
        </p:nvSpPr>
        <p:spPr bwMode="auto">
          <a:xfrm>
            <a:off x="5253038" y="3771900"/>
            <a:ext cx="3889375" cy="831850"/>
          </a:xfrm>
          <a:prstGeom prst="rect">
            <a:avLst/>
          </a:prstGeom>
          <a:noFill/>
          <a:ln w="9525" algn="ctr">
            <a:noFill/>
            <a:miter lim="800000"/>
            <a:headEnd/>
            <a:tailEnd/>
          </a:ln>
          <a:effectLst/>
        </p:spPr>
        <p:txBody>
          <a:bodyPr>
            <a:spAutoFit/>
          </a:bodyPr>
          <a:lstStyle/>
          <a:p>
            <a:pPr algn="ctr">
              <a:spcBef>
                <a:spcPct val="50000"/>
              </a:spcBef>
              <a:defRPr/>
            </a:pPr>
            <a:r>
              <a:rPr lang="en-US" sz="2400" i="1" dirty="0">
                <a:solidFill>
                  <a:srgbClr val="000000"/>
                </a:solidFill>
                <a:effectLst>
                  <a:outerShdw blurRad="38100" dist="38100" dir="2700000" algn="tl">
                    <a:srgbClr val="000000"/>
                  </a:outerShdw>
                </a:effectLst>
              </a:rPr>
              <a:t>mortality of 1% in patients without cirrhosis</a:t>
            </a:r>
          </a:p>
        </p:txBody>
      </p:sp>
      <p:sp>
        <p:nvSpPr>
          <p:cNvPr id="16" name="Text Box 20"/>
          <p:cNvSpPr txBox="1">
            <a:spLocks noChangeArrowheads="1"/>
          </p:cNvSpPr>
          <p:nvPr/>
        </p:nvSpPr>
        <p:spPr bwMode="auto">
          <a:xfrm>
            <a:off x="7242175" y="4548188"/>
            <a:ext cx="1808163" cy="338137"/>
          </a:xfrm>
          <a:prstGeom prst="rect">
            <a:avLst/>
          </a:prstGeom>
          <a:noFill/>
          <a:ln w="9525">
            <a:noFill/>
            <a:miter lim="800000"/>
            <a:headEnd/>
            <a:tailEnd/>
          </a:ln>
          <a:effectLst/>
        </p:spPr>
        <p:txBody>
          <a:bodyPr>
            <a:spAutoFit/>
          </a:bodyPr>
          <a:lstStyle/>
          <a:p>
            <a:pPr>
              <a:spcBef>
                <a:spcPct val="50000"/>
              </a:spcBef>
              <a:defRPr/>
            </a:pPr>
            <a:r>
              <a:rPr lang="it-IT" sz="1600" i="1" dirty="0">
                <a:solidFill>
                  <a:srgbClr val="000000"/>
                </a:solidFill>
                <a:effectLst>
                  <a:outerShdw blurRad="38100" dist="38100" dir="2700000" algn="tl">
                    <a:srgbClr val="000000"/>
                  </a:outerShdw>
                </a:effectLst>
                <a:cs typeface="Arial" pitchFamily="34" charset="0"/>
              </a:rPr>
              <a:t>D’Angelica, 2012</a:t>
            </a:r>
          </a:p>
        </p:txBody>
      </p:sp>
      <p:sp>
        <p:nvSpPr>
          <p:cNvPr id="17" name="Line 23"/>
          <p:cNvSpPr>
            <a:spLocks noChangeShapeType="1"/>
          </p:cNvSpPr>
          <p:nvPr/>
        </p:nvSpPr>
        <p:spPr bwMode="auto">
          <a:xfrm rot="10800000">
            <a:off x="7146925" y="3098800"/>
            <a:ext cx="0" cy="633413"/>
          </a:xfrm>
          <a:prstGeom prst="line">
            <a:avLst/>
          </a:prstGeom>
          <a:noFill/>
          <a:ln w="38100" cap="rnd">
            <a:solidFill>
              <a:srgbClr val="00CCFF"/>
            </a:solidFill>
            <a:prstDash val="sysDot"/>
            <a:round/>
            <a:headEnd type="arrow" w="med" len="med"/>
            <a:tailEnd type="none" w="med" len="med"/>
          </a:ln>
          <a:effectLst>
            <a:outerShdw dist="35921" dir="2700000" algn="ctr" rotWithShape="0">
              <a:schemeClr val="bg2"/>
            </a:outerShdw>
          </a:effectLst>
        </p:spPr>
        <p:txBody>
          <a:bodyPr/>
          <a:lstStyle/>
          <a:p>
            <a:pPr>
              <a:defRPr/>
            </a:pPr>
            <a:endParaRPr lang="it-IT">
              <a:ln>
                <a:solidFill>
                  <a:srgbClr val="00CCFF"/>
                </a:solidFill>
              </a:ln>
              <a:solidFill>
                <a:schemeClr val="bg1"/>
              </a:solidFill>
            </a:endParaRPr>
          </a:p>
        </p:txBody>
      </p:sp>
      <p:sp>
        <p:nvSpPr>
          <p:cNvPr id="9229" name="Parentesi graffa chiusa 41"/>
          <p:cNvSpPr>
            <a:spLocks/>
          </p:cNvSpPr>
          <p:nvPr/>
        </p:nvSpPr>
        <p:spPr bwMode="auto">
          <a:xfrm>
            <a:off x="4772025" y="1825625"/>
            <a:ext cx="288925" cy="380048"/>
          </a:xfrm>
          <a:prstGeom prst="rightBrace">
            <a:avLst>
              <a:gd name="adj1" fmla="val 8301"/>
              <a:gd name="adj2" fmla="val 50000"/>
            </a:avLst>
          </a:prstGeom>
          <a:noFill/>
          <a:ln w="9525" algn="ctr">
            <a:solidFill>
              <a:schemeClr val="tx1"/>
            </a:solidFill>
            <a:round/>
            <a:headEnd/>
            <a:tailEnd/>
          </a:ln>
        </p:spPr>
        <p:txBody>
          <a:bodyPr>
            <a:spAutoFit/>
          </a:bodyPr>
          <a:lstStyle/>
          <a:p>
            <a:endParaRPr lang="it-IT">
              <a:solidFill>
                <a:schemeClr val="bg1"/>
              </a:solidFill>
            </a:endParaRPr>
          </a:p>
        </p:txBody>
      </p:sp>
    </p:spTree>
    <p:extLst>
      <p:ext uri="{BB962C8B-B14F-4D97-AF65-F5344CB8AC3E}">
        <p14:creationId xmlns:p14="http://schemas.microsoft.com/office/powerpoint/2010/main" val="28363409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11"/>
          <p:cNvPicPr>
            <a:picLocks noChangeAspect="1" noChangeArrowheads="1"/>
          </p:cNvPicPr>
          <p:nvPr/>
        </p:nvPicPr>
        <p:blipFill>
          <a:blip r:embed="rId2" cstate="print"/>
          <a:srcRect/>
          <a:stretch>
            <a:fillRect/>
          </a:stretch>
        </p:blipFill>
        <p:spPr bwMode="auto">
          <a:xfrm>
            <a:off x="7956550" y="130175"/>
            <a:ext cx="1042988" cy="635000"/>
          </a:xfrm>
          <a:prstGeom prst="rect">
            <a:avLst/>
          </a:prstGeom>
          <a:noFill/>
          <a:ln w="9525">
            <a:solidFill>
              <a:schemeClr val="accent1"/>
            </a:solidFill>
            <a:miter lim="800000"/>
            <a:headEnd/>
            <a:tailEnd/>
          </a:ln>
        </p:spPr>
      </p:pic>
      <p:sp>
        <p:nvSpPr>
          <p:cNvPr id="9" name="Titolo 1"/>
          <p:cNvSpPr txBox="1">
            <a:spLocks/>
          </p:cNvSpPr>
          <p:nvPr/>
        </p:nvSpPr>
        <p:spPr>
          <a:xfrm>
            <a:off x="152400" y="0"/>
            <a:ext cx="7772400" cy="16224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Trattamento Malattia Metastatica    </a:t>
            </a:r>
            <a:r>
              <a:rPr kumimoji="0" lang="it-IT" sz="15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sz="2500" b="1" dirty="0" smtClean="0">
                <a:solidFill>
                  <a:srgbClr val="00CCFF"/>
                </a:solidFill>
                <a:effectLst>
                  <a:outerShdw blurRad="38100" dist="38100" dir="2700000" algn="tl">
                    <a:srgbClr val="000000">
                      <a:alpha val="43137"/>
                    </a:srgbClr>
                  </a:outerShdw>
                </a:effectLst>
                <a:latin typeface="+mj-lt"/>
                <a:ea typeface="+mj-ea"/>
                <a:cs typeface="+mj-cs"/>
              </a:rPr>
              <a:t>L</a:t>
            </a:r>
            <a:r>
              <a:rPr kumimoji="0" lang="it-IT" sz="2500" b="1" i="0" u="none" strike="noStrike" kern="1200" cap="none" spc="0" normalizeH="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INEE SUCCESSIVE</a:t>
            </a:r>
            <a:endParaRPr kumimoji="0" lang="it-IT" sz="2500" b="1" i="0" u="none" strike="noStrike" kern="1200" cap="none" spc="0" normalizeH="0" baseline="0" noProof="0" dirty="0">
              <a:ln>
                <a:noFill/>
              </a:ln>
              <a:solidFill>
                <a:srgbClr val="00CCFF"/>
              </a:solidFill>
              <a:effectLst>
                <a:outerShdw blurRad="38100" dist="38100" dir="2700000" algn="tl">
                  <a:srgbClr val="000000">
                    <a:alpha val="43137"/>
                  </a:srgbClr>
                </a:outerShdw>
              </a:effectLst>
              <a:uLnTx/>
              <a:uFillTx/>
              <a:latin typeface="+mj-lt"/>
              <a:ea typeface="+mj-ea"/>
              <a:cs typeface="+mj-cs"/>
            </a:endParaRPr>
          </a:p>
        </p:txBody>
      </p:sp>
      <p:pic>
        <p:nvPicPr>
          <p:cNvPr id="10" name="Immagine 9" descr="Senza nome-scala di grigi-06.jpg"/>
          <p:cNvPicPr>
            <a:picLocks noChangeAspect="1"/>
          </p:cNvPicPr>
          <p:nvPr/>
        </p:nvPicPr>
        <p:blipFill>
          <a:blip r:embed="rId3" cstate="print"/>
          <a:stretch>
            <a:fillRect/>
          </a:stretch>
        </p:blipFill>
        <p:spPr>
          <a:xfrm>
            <a:off x="0" y="1066800"/>
            <a:ext cx="9046464" cy="5791200"/>
          </a:xfrm>
          <a:prstGeom prst="rect">
            <a:avLst/>
          </a:prstGeom>
        </p:spPr>
      </p:pic>
      <p:sp>
        <p:nvSpPr>
          <p:cNvPr id="11" name="Text Box 12"/>
          <p:cNvSpPr txBox="1">
            <a:spLocks noChangeArrowheads="1"/>
          </p:cNvSpPr>
          <p:nvPr/>
        </p:nvSpPr>
        <p:spPr bwMode="auto">
          <a:xfrm>
            <a:off x="5940152" y="2708920"/>
            <a:ext cx="1295400" cy="707886"/>
          </a:xfrm>
          <a:prstGeom prst="rect">
            <a:avLst/>
          </a:prstGeom>
          <a:noFill/>
          <a:ln w="9525">
            <a:solidFill>
              <a:schemeClr val="tx1">
                <a:lumMod val="50000"/>
                <a:lumOff val="50000"/>
              </a:schemeClr>
            </a:solidFill>
            <a:miter lim="800000"/>
            <a:headEnd/>
            <a:tailEnd/>
          </a:ln>
        </p:spPr>
        <p:txBody>
          <a:bodyPr>
            <a:spAutoFit/>
          </a:bodyPr>
          <a:lstStyle/>
          <a:p>
            <a:pPr>
              <a:spcBef>
                <a:spcPct val="50000"/>
              </a:spcBef>
            </a:pPr>
            <a:r>
              <a:rPr lang="it-IT" sz="1000"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NUOVI FARMACI:</a:t>
            </a:r>
            <a:endParaRPr lang="it-IT" sz="1000" b="1"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pPr>
            <a:r>
              <a:rPr lang="it-IT" sz="1000" b="1" dirty="0" err="1">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Regorafenib</a:t>
            </a:r>
            <a:endParaRPr lang="it-IT" sz="1000" b="1"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pPr>
            <a:r>
              <a:rPr lang="it-IT" sz="1000" b="1" dirty="0" err="1">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Aflibercept</a:t>
            </a:r>
            <a:endParaRPr lang="it-IT" sz="1000" b="1"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05828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
            <a:ext cx="8229600" cy="856772"/>
          </a:xfrm>
        </p:spPr>
        <p:txBody>
          <a:bodyPr>
            <a:normAutofit/>
          </a:bodyPr>
          <a:lstStyle/>
          <a:p>
            <a:r>
              <a:rPr lang="it-IT" b="1" u="sng" dirty="0" smtClean="0">
                <a:latin typeface="Arial Narrow"/>
                <a:cs typeface="Arial Narrow"/>
              </a:rPr>
              <a:t>TAKE HOME MESSAGES:</a:t>
            </a:r>
            <a:endParaRPr lang="it-IT" b="1" u="sng" dirty="0">
              <a:latin typeface="Arial Narrow"/>
              <a:cs typeface="Arial Narrow"/>
            </a:endParaRPr>
          </a:p>
        </p:txBody>
      </p:sp>
      <p:graphicFrame>
        <p:nvGraphicFramePr>
          <p:cNvPr id="9" name="Diagramma 8"/>
          <p:cNvGraphicFramePr/>
          <p:nvPr>
            <p:extLst>
              <p:ext uri="{D42A27DB-BD31-4B8C-83A1-F6EECF244321}">
                <p14:modId xmlns:p14="http://schemas.microsoft.com/office/powerpoint/2010/main" val="3821277719"/>
              </p:ext>
            </p:extLst>
          </p:nvPr>
        </p:nvGraphicFramePr>
        <p:xfrm>
          <a:off x="0" y="856772"/>
          <a:ext cx="9144000" cy="600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07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Rectangle 3"/>
          <p:cNvSpPr>
            <a:spLocks noChangeArrowheads="1"/>
          </p:cNvSpPr>
          <p:nvPr/>
        </p:nvSpPr>
        <p:spPr bwMode="auto">
          <a:xfrm>
            <a:off x="-107950" y="0"/>
            <a:ext cx="9144000" cy="827088"/>
          </a:xfrm>
          <a:prstGeom prst="rect">
            <a:avLst/>
          </a:prstGeom>
          <a:noFill/>
          <a:ln w="9525">
            <a:noFill/>
            <a:miter lim="800000"/>
            <a:headEnd/>
            <a:tailEnd/>
          </a:ln>
          <a:effectLst/>
        </p:spPr>
        <p:txBody>
          <a:bodyPr anchor="ctr"/>
          <a:lstStyle/>
          <a:p>
            <a:pPr>
              <a:defRPr/>
            </a:pPr>
            <a:r>
              <a:rPr lang="fr-FR" sz="3200" dirty="0">
                <a:solidFill>
                  <a:srgbClr val="00CCFF"/>
                </a:solidFill>
                <a:effectLst>
                  <a:outerShdw blurRad="38100" dist="38100" dir="2700000" algn="tl">
                    <a:srgbClr val="000000"/>
                  </a:outerShdw>
                </a:effectLst>
              </a:rPr>
              <a:t>  </a:t>
            </a:r>
            <a:r>
              <a:rPr lang="fr-FR" sz="3200" b="1" dirty="0" err="1">
                <a:solidFill>
                  <a:srgbClr val="00CCFF"/>
                </a:solidFill>
                <a:effectLst>
                  <a:outerShdw blurRad="38100" dist="38100" dir="2700000" algn="tl">
                    <a:srgbClr val="000000"/>
                  </a:outerShdw>
                </a:effectLst>
              </a:rPr>
              <a:t>Quali</a:t>
            </a:r>
            <a:r>
              <a:rPr lang="fr-FR" sz="3200" b="1" dirty="0">
                <a:solidFill>
                  <a:srgbClr val="00CCFF"/>
                </a:solidFill>
                <a:effectLst>
                  <a:outerShdw blurRad="38100" dist="38100" dir="2700000" algn="tl">
                    <a:srgbClr val="000000"/>
                  </a:outerShdw>
                </a:effectLst>
              </a:rPr>
              <a:t> pazienti </a:t>
            </a:r>
            <a:r>
              <a:rPr lang="fr-FR" sz="3200" b="1" dirty="0" err="1">
                <a:solidFill>
                  <a:srgbClr val="00CCFF"/>
                </a:solidFill>
                <a:effectLst>
                  <a:outerShdw blurRad="38100" dist="38100" dir="2700000" algn="tl">
                    <a:srgbClr val="000000"/>
                  </a:outerShdw>
                </a:effectLst>
              </a:rPr>
              <a:t>operare</a:t>
            </a:r>
            <a:endParaRPr lang="fr-FR" sz="3200" b="1" dirty="0">
              <a:solidFill>
                <a:srgbClr val="00CCFF"/>
              </a:solidFill>
              <a:effectLst>
                <a:outerShdw blurRad="38100" dist="38100" dir="2700000" algn="tl">
                  <a:srgbClr val="000000"/>
                </a:outerShdw>
              </a:effectLst>
            </a:endParaRPr>
          </a:p>
        </p:txBody>
      </p:sp>
      <p:sp>
        <p:nvSpPr>
          <p:cNvPr id="114702" name="Text Box 14"/>
          <p:cNvSpPr txBox="1">
            <a:spLocks noChangeArrowheads="1"/>
          </p:cNvSpPr>
          <p:nvPr/>
        </p:nvSpPr>
        <p:spPr bwMode="auto">
          <a:xfrm>
            <a:off x="127000" y="1055688"/>
            <a:ext cx="8332788" cy="954087"/>
          </a:xfrm>
          <a:prstGeom prst="rect">
            <a:avLst/>
          </a:prstGeom>
          <a:noFill/>
          <a:ln w="9525" algn="ctr">
            <a:noFill/>
            <a:miter lim="800000"/>
            <a:headEnd/>
            <a:tailEnd/>
          </a:ln>
          <a:effectLst/>
        </p:spPr>
        <p:txBody>
          <a:bodyPr>
            <a:spAutoFit/>
          </a:bodyPr>
          <a:lstStyle/>
          <a:p>
            <a:pPr>
              <a:spcBef>
                <a:spcPts val="0"/>
              </a:spcBef>
              <a:defRPr/>
            </a:pPr>
            <a:r>
              <a:rPr lang="it-IT" sz="2800" dirty="0">
                <a:solidFill>
                  <a:srgbClr val="000000"/>
                </a:solidFill>
                <a:effectLst>
                  <a:outerShdw blurRad="38100" dist="38100" dir="2700000" algn="tl">
                    <a:srgbClr val="000000"/>
                  </a:outerShdw>
                </a:effectLst>
              </a:rPr>
              <a:t>Le controindicazioni alla resezione epatica</a:t>
            </a:r>
          </a:p>
          <a:p>
            <a:pPr>
              <a:spcBef>
                <a:spcPts val="0"/>
              </a:spcBef>
              <a:defRPr/>
            </a:pPr>
            <a:r>
              <a:rPr lang="it-IT" sz="2800" dirty="0">
                <a:solidFill>
                  <a:srgbClr val="000000"/>
                </a:solidFill>
                <a:effectLst>
                  <a:outerShdw blurRad="38100" dist="38100" dir="2700000" algn="tl">
                    <a:srgbClr val="000000"/>
                  </a:outerShdw>
                </a:effectLst>
              </a:rPr>
              <a:t>non sono mai state ben definite</a:t>
            </a:r>
          </a:p>
        </p:txBody>
      </p:sp>
      <p:sp>
        <p:nvSpPr>
          <p:cNvPr id="114704" name="Text Box 16"/>
          <p:cNvSpPr txBox="1">
            <a:spLocks noChangeArrowheads="1"/>
          </p:cNvSpPr>
          <p:nvPr/>
        </p:nvSpPr>
        <p:spPr bwMode="auto">
          <a:xfrm>
            <a:off x="354013" y="3429000"/>
            <a:ext cx="3889375" cy="2308225"/>
          </a:xfrm>
          <a:prstGeom prst="rect">
            <a:avLst/>
          </a:prstGeom>
          <a:noFill/>
          <a:ln w="9525" algn="ctr">
            <a:noFill/>
            <a:miter lim="800000"/>
            <a:headEnd/>
            <a:tailEnd/>
          </a:ln>
          <a:effectLst/>
        </p:spPr>
        <p:txBody>
          <a:bodyPr>
            <a:spAutoFit/>
          </a:bodyPr>
          <a:lstStyle/>
          <a:p>
            <a:pPr>
              <a:spcBef>
                <a:spcPts val="0"/>
              </a:spcBef>
              <a:defRPr/>
            </a:pPr>
            <a:r>
              <a:rPr lang="en-US" sz="2400" i="1" dirty="0" err="1">
                <a:effectLst>
                  <a:outerShdw blurRad="38100" dist="38100" dir="2700000" algn="tl">
                    <a:srgbClr val="000000"/>
                  </a:outerShdw>
                </a:effectLst>
              </a:rPr>
              <a:t>malattia</a:t>
            </a:r>
            <a:r>
              <a:rPr lang="en-US" sz="2400" i="1" dirty="0">
                <a:effectLst>
                  <a:outerShdw blurRad="38100" dist="38100" dir="2700000" algn="tl">
                    <a:srgbClr val="000000"/>
                  </a:outerShdw>
                </a:effectLst>
              </a:rPr>
              <a:t> extraepatica</a:t>
            </a:r>
          </a:p>
          <a:p>
            <a:pPr>
              <a:spcBef>
                <a:spcPts val="0"/>
              </a:spcBef>
              <a:defRPr/>
            </a:pPr>
            <a:endParaRPr lang="en-US" sz="2400" i="1" dirty="0">
              <a:effectLst>
                <a:outerShdw blurRad="38100" dist="38100" dir="2700000" algn="tl">
                  <a:srgbClr val="000000"/>
                </a:outerShdw>
              </a:effectLst>
            </a:endParaRPr>
          </a:p>
          <a:p>
            <a:pPr>
              <a:spcBef>
                <a:spcPts val="0"/>
              </a:spcBef>
              <a:defRPr/>
            </a:pPr>
            <a:r>
              <a:rPr lang="en-US" sz="2400" i="1" dirty="0">
                <a:effectLst>
                  <a:outerShdw blurRad="38100" dist="38100" dir="2700000" algn="tl">
                    <a:srgbClr val="000000"/>
                  </a:outerShdw>
                </a:effectLst>
              </a:rPr>
              <a:t>4 o </a:t>
            </a:r>
            <a:r>
              <a:rPr lang="en-US" sz="2400" i="1" dirty="0" err="1">
                <a:effectLst>
                  <a:outerShdw blurRad="38100" dist="38100" dir="2700000" algn="tl">
                    <a:srgbClr val="000000"/>
                  </a:outerShdw>
                </a:effectLst>
              </a:rPr>
              <a:t>più</a:t>
            </a:r>
            <a:r>
              <a:rPr lang="en-US" sz="2400" i="1" dirty="0">
                <a:effectLst>
                  <a:outerShdw blurRad="38100" dist="38100" dir="2700000" algn="tl">
                    <a:srgbClr val="000000"/>
                  </a:outerShdw>
                </a:effectLst>
              </a:rPr>
              <a:t> metastasi</a:t>
            </a:r>
          </a:p>
          <a:p>
            <a:pPr>
              <a:spcBef>
                <a:spcPts val="0"/>
              </a:spcBef>
              <a:defRPr/>
            </a:pPr>
            <a:endParaRPr lang="en-US" sz="2400" i="1" dirty="0">
              <a:effectLst>
                <a:outerShdw blurRad="38100" dist="38100" dir="2700000" algn="tl">
                  <a:srgbClr val="000000"/>
                </a:outerShdw>
              </a:effectLst>
            </a:endParaRPr>
          </a:p>
          <a:p>
            <a:pPr>
              <a:spcBef>
                <a:spcPts val="0"/>
              </a:spcBef>
              <a:defRPr/>
            </a:pPr>
            <a:r>
              <a:rPr lang="en-US" sz="2400" i="1" dirty="0" err="1">
                <a:effectLst>
                  <a:outerShdw blurRad="38100" dist="38100" dir="2700000" algn="tl">
                    <a:srgbClr val="000000"/>
                  </a:outerShdw>
                </a:effectLst>
              </a:rPr>
              <a:t>margini</a:t>
            </a:r>
            <a:r>
              <a:rPr lang="en-US" sz="2400" i="1" dirty="0">
                <a:effectLst>
                  <a:outerShdw blurRad="38100" dist="38100" dir="2700000" algn="tl">
                    <a:srgbClr val="000000"/>
                  </a:outerShdw>
                </a:effectLst>
              </a:rPr>
              <a:t> </a:t>
            </a:r>
            <a:r>
              <a:rPr lang="en-US" sz="2400" i="1" dirty="0" err="1">
                <a:effectLst>
                  <a:outerShdw blurRad="38100" dist="38100" dir="2700000" algn="tl">
                    <a:srgbClr val="000000"/>
                  </a:outerShdw>
                </a:effectLst>
              </a:rPr>
              <a:t>positivi</a:t>
            </a:r>
            <a:r>
              <a:rPr lang="en-US" sz="2400" i="1" dirty="0">
                <a:effectLst>
                  <a:outerShdw blurRad="38100" dist="38100" dir="2700000" algn="tl">
                    <a:srgbClr val="000000"/>
                  </a:outerShdw>
                </a:effectLst>
              </a:rPr>
              <a:t> o</a:t>
            </a:r>
          </a:p>
          <a:p>
            <a:pPr>
              <a:spcBef>
                <a:spcPts val="0"/>
              </a:spcBef>
              <a:defRPr/>
            </a:pPr>
            <a:r>
              <a:rPr lang="en-US" sz="2400" i="1" dirty="0">
                <a:effectLst>
                  <a:outerShdw blurRad="38100" dist="38100" dir="2700000" algn="tl">
                    <a:srgbClr val="000000"/>
                  </a:outerShdw>
                </a:effectLst>
              </a:rPr>
              <a:t>di minima </a:t>
            </a:r>
            <a:r>
              <a:rPr lang="en-US" sz="2400" i="1" dirty="0" err="1">
                <a:effectLst>
                  <a:outerShdw blurRad="38100" dist="38100" dir="2700000" algn="tl">
                    <a:srgbClr val="000000"/>
                  </a:outerShdw>
                </a:effectLst>
              </a:rPr>
              <a:t>ampiezza</a:t>
            </a:r>
            <a:endParaRPr lang="en-US" sz="2400" i="1" dirty="0">
              <a:effectLst>
                <a:outerShdw blurRad="38100" dist="38100" dir="2700000" algn="tl">
                  <a:srgbClr val="000000"/>
                </a:outerShdw>
              </a:effectLst>
            </a:endParaRPr>
          </a:p>
        </p:txBody>
      </p:sp>
      <p:sp>
        <p:nvSpPr>
          <p:cNvPr id="114708" name="Text Box 20"/>
          <p:cNvSpPr txBox="1">
            <a:spLocks noChangeArrowheads="1"/>
          </p:cNvSpPr>
          <p:nvPr/>
        </p:nvSpPr>
        <p:spPr bwMode="auto">
          <a:xfrm>
            <a:off x="3906838" y="6577013"/>
            <a:ext cx="5761037" cy="304800"/>
          </a:xfrm>
          <a:prstGeom prst="rect">
            <a:avLst/>
          </a:prstGeom>
          <a:noFill/>
          <a:ln w="9525">
            <a:noFill/>
            <a:miter lim="800000"/>
            <a:headEnd/>
            <a:tailEnd/>
          </a:ln>
          <a:effectLst/>
        </p:spPr>
        <p:txBody>
          <a:bodyPr>
            <a:spAutoFit/>
          </a:bodyPr>
          <a:lstStyle/>
          <a:p>
            <a:pPr>
              <a:spcBef>
                <a:spcPct val="50000"/>
              </a:spcBef>
              <a:defRPr/>
            </a:pPr>
            <a:r>
              <a:rPr lang="it-IT" sz="1400" i="1" dirty="0">
                <a:solidFill>
                  <a:schemeClr val="bg1"/>
                </a:solidFill>
                <a:effectLst>
                  <a:outerShdw blurRad="38100" dist="38100" dir="2700000" algn="tl">
                    <a:srgbClr val="000000"/>
                  </a:outerShdw>
                </a:effectLst>
                <a:cs typeface="Arial" pitchFamily="34" charset="0"/>
              </a:rPr>
              <a:t>Prof. N. Portolani-Clinica Chirurgica-Università degli Studi di Brescia</a:t>
            </a:r>
          </a:p>
        </p:txBody>
      </p:sp>
      <p:sp>
        <p:nvSpPr>
          <p:cNvPr id="24" name="Line 23"/>
          <p:cNvSpPr>
            <a:spLocks noChangeShapeType="1"/>
          </p:cNvSpPr>
          <p:nvPr/>
        </p:nvSpPr>
        <p:spPr bwMode="auto">
          <a:xfrm rot="10800000">
            <a:off x="2419350" y="2276475"/>
            <a:ext cx="0" cy="865188"/>
          </a:xfrm>
          <a:prstGeom prst="line">
            <a:avLst/>
          </a:prstGeom>
          <a:noFill/>
          <a:ln w="38100" cap="rnd">
            <a:solidFill>
              <a:srgbClr val="00CCFF"/>
            </a:solidFill>
            <a:prstDash val="sysDot"/>
            <a:round/>
            <a:headEnd type="none" w="med" len="med"/>
            <a:tailEnd type="none" w="med" len="med"/>
          </a:ln>
          <a:effectLst>
            <a:outerShdw dist="35921" dir="2700000" algn="ctr" rotWithShape="0">
              <a:schemeClr val="bg2"/>
            </a:outerShdw>
          </a:effectLst>
        </p:spPr>
        <p:txBody>
          <a:bodyPr/>
          <a:lstStyle/>
          <a:p>
            <a:pPr>
              <a:defRPr/>
            </a:pPr>
            <a:endParaRPr lang="it-IT">
              <a:solidFill>
                <a:schemeClr val="bg1"/>
              </a:solidFill>
            </a:endParaRPr>
          </a:p>
        </p:txBody>
      </p:sp>
      <p:sp>
        <p:nvSpPr>
          <p:cNvPr id="10247" name="Freccia a destra 14"/>
          <p:cNvSpPr>
            <a:spLocks noChangeArrowheads="1"/>
          </p:cNvSpPr>
          <p:nvPr/>
        </p:nvSpPr>
        <p:spPr bwMode="auto">
          <a:xfrm>
            <a:off x="3170238" y="4005263"/>
            <a:ext cx="1225550" cy="733663"/>
          </a:xfrm>
          <a:prstGeom prst="rightArrow">
            <a:avLst>
              <a:gd name="adj1" fmla="val 50000"/>
              <a:gd name="adj2" fmla="val 50124"/>
            </a:avLst>
          </a:prstGeom>
          <a:noFill/>
          <a:ln w="9525" algn="ctr">
            <a:solidFill>
              <a:schemeClr val="tx1"/>
            </a:solidFill>
            <a:prstDash val="sysDot"/>
            <a:round/>
            <a:headEnd/>
            <a:tailEnd/>
          </a:ln>
        </p:spPr>
        <p:txBody>
          <a:bodyPr>
            <a:spAutoFit/>
          </a:bodyPr>
          <a:lstStyle/>
          <a:p>
            <a:endParaRPr lang="it-IT">
              <a:solidFill>
                <a:schemeClr val="bg1"/>
              </a:solidFill>
            </a:endParaRPr>
          </a:p>
        </p:txBody>
      </p:sp>
      <p:sp>
        <p:nvSpPr>
          <p:cNvPr id="10248" name="Ovale 21"/>
          <p:cNvSpPr>
            <a:spLocks noChangeArrowheads="1"/>
          </p:cNvSpPr>
          <p:nvPr/>
        </p:nvSpPr>
        <p:spPr bwMode="auto">
          <a:xfrm>
            <a:off x="260350" y="3662363"/>
            <a:ext cx="71438" cy="519351"/>
          </a:xfrm>
          <a:prstGeom prst="ellipse">
            <a:avLst/>
          </a:prstGeom>
          <a:solidFill>
            <a:srgbClr val="00CCFF"/>
          </a:solidFill>
          <a:ln w="9525" algn="ctr">
            <a:solidFill>
              <a:srgbClr val="00CCFF"/>
            </a:solidFill>
            <a:round/>
            <a:headEnd/>
            <a:tailEnd/>
          </a:ln>
        </p:spPr>
        <p:txBody>
          <a:bodyPr>
            <a:spAutoFit/>
          </a:bodyPr>
          <a:lstStyle/>
          <a:p>
            <a:endParaRPr lang="it-IT">
              <a:solidFill>
                <a:schemeClr val="bg1"/>
              </a:solidFill>
            </a:endParaRPr>
          </a:p>
        </p:txBody>
      </p:sp>
      <p:sp>
        <p:nvSpPr>
          <p:cNvPr id="10249" name="Ovale 21"/>
          <p:cNvSpPr>
            <a:spLocks noChangeArrowheads="1"/>
          </p:cNvSpPr>
          <p:nvPr/>
        </p:nvSpPr>
        <p:spPr bwMode="auto">
          <a:xfrm>
            <a:off x="257175" y="4373563"/>
            <a:ext cx="71438" cy="519351"/>
          </a:xfrm>
          <a:prstGeom prst="ellipse">
            <a:avLst/>
          </a:prstGeom>
          <a:solidFill>
            <a:srgbClr val="00CCFF"/>
          </a:solidFill>
          <a:ln w="9525" algn="ctr">
            <a:solidFill>
              <a:srgbClr val="00CCFF"/>
            </a:solidFill>
            <a:round/>
            <a:headEnd/>
            <a:tailEnd/>
          </a:ln>
        </p:spPr>
        <p:txBody>
          <a:bodyPr>
            <a:spAutoFit/>
          </a:bodyPr>
          <a:lstStyle/>
          <a:p>
            <a:endParaRPr lang="it-IT">
              <a:solidFill>
                <a:schemeClr val="bg1"/>
              </a:solidFill>
            </a:endParaRPr>
          </a:p>
        </p:txBody>
      </p:sp>
      <p:sp>
        <p:nvSpPr>
          <p:cNvPr id="10250" name="Ovale 21"/>
          <p:cNvSpPr>
            <a:spLocks noChangeArrowheads="1"/>
          </p:cNvSpPr>
          <p:nvPr/>
        </p:nvSpPr>
        <p:spPr bwMode="auto">
          <a:xfrm>
            <a:off x="242888" y="5135563"/>
            <a:ext cx="71437" cy="519351"/>
          </a:xfrm>
          <a:prstGeom prst="ellipse">
            <a:avLst/>
          </a:prstGeom>
          <a:solidFill>
            <a:srgbClr val="00CCFF"/>
          </a:solidFill>
          <a:ln w="9525" algn="ctr">
            <a:solidFill>
              <a:srgbClr val="00CCFF"/>
            </a:solidFill>
            <a:round/>
            <a:headEnd/>
            <a:tailEnd/>
          </a:ln>
        </p:spPr>
        <p:txBody>
          <a:bodyPr>
            <a:spAutoFit/>
          </a:bodyPr>
          <a:lstStyle/>
          <a:p>
            <a:endParaRPr lang="it-IT">
              <a:solidFill>
                <a:schemeClr val="bg1"/>
              </a:solidFill>
            </a:endParaRPr>
          </a:p>
        </p:txBody>
      </p:sp>
      <p:pic>
        <p:nvPicPr>
          <p:cNvPr id="10251" name="Picture 12" descr="C:\Users\Admin\Desktop\portolani, marzo\Senza titolo-2.jpg"/>
          <p:cNvPicPr>
            <a:picLocks noChangeAspect="1" noChangeArrowheads="1"/>
          </p:cNvPicPr>
          <p:nvPr/>
        </p:nvPicPr>
        <p:blipFill>
          <a:blip r:embed="rId2" cstate="print"/>
          <a:srcRect/>
          <a:stretch>
            <a:fillRect/>
          </a:stretch>
        </p:blipFill>
        <p:spPr bwMode="auto">
          <a:xfrm>
            <a:off x="4529138" y="2974975"/>
            <a:ext cx="4357687" cy="3024188"/>
          </a:xfrm>
          <a:prstGeom prst="rect">
            <a:avLst/>
          </a:prstGeom>
          <a:noFill/>
          <a:ln w="9525">
            <a:noFill/>
            <a:miter lim="800000"/>
            <a:headEnd/>
            <a:tailEnd/>
          </a:ln>
        </p:spPr>
      </p:pic>
    </p:spTree>
    <p:extLst>
      <p:ext uri="{BB962C8B-B14F-4D97-AF65-F5344CB8AC3E}">
        <p14:creationId xmlns:p14="http://schemas.microsoft.com/office/powerpoint/2010/main" val="31822272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4" name="Text Box 16"/>
          <p:cNvSpPr txBox="1">
            <a:spLocks noChangeArrowheads="1"/>
          </p:cNvSpPr>
          <p:nvPr/>
        </p:nvSpPr>
        <p:spPr bwMode="auto">
          <a:xfrm>
            <a:off x="82550" y="1268413"/>
            <a:ext cx="4464050" cy="1816100"/>
          </a:xfrm>
          <a:prstGeom prst="rect">
            <a:avLst/>
          </a:prstGeom>
          <a:noFill/>
          <a:ln w="9525" algn="ctr">
            <a:noFill/>
            <a:miter lim="800000"/>
            <a:headEnd/>
            <a:tailEnd/>
          </a:ln>
          <a:effectLst/>
        </p:spPr>
        <p:txBody>
          <a:bodyPr>
            <a:spAutoFit/>
          </a:bodyPr>
          <a:lstStyle/>
          <a:p>
            <a:pPr>
              <a:spcBef>
                <a:spcPct val="50000"/>
              </a:spcBef>
              <a:defRPr/>
            </a:pPr>
            <a:r>
              <a:rPr lang="en-US" sz="2800" dirty="0">
                <a:solidFill>
                  <a:srgbClr val="00CCFF"/>
                </a:solidFill>
                <a:effectLst>
                  <a:outerShdw blurRad="38100" dist="38100" dir="2700000" algn="tl">
                    <a:srgbClr val="000000"/>
                  </a:outerShdw>
                </a:effectLst>
              </a:rPr>
              <a:t>“complete response” e “</a:t>
            </a:r>
            <a:r>
              <a:rPr lang="en-US" sz="2800" dirty="0" err="1">
                <a:solidFill>
                  <a:srgbClr val="00CCFF"/>
                </a:solidFill>
                <a:effectLst>
                  <a:outerShdw blurRad="38100" dist="38100" dir="2700000" algn="tl">
                    <a:srgbClr val="000000"/>
                  </a:outerShdw>
                </a:effectLst>
              </a:rPr>
              <a:t>libertà</a:t>
            </a:r>
            <a:r>
              <a:rPr lang="en-US" sz="2800" dirty="0">
                <a:solidFill>
                  <a:srgbClr val="00CCFF"/>
                </a:solidFill>
                <a:effectLst>
                  <a:outerShdw blurRad="38100" dist="38100" dir="2700000" algn="tl">
                    <a:srgbClr val="000000"/>
                  </a:outerShdw>
                </a:effectLst>
              </a:rPr>
              <a:t>” </a:t>
            </a:r>
            <a:r>
              <a:rPr lang="en-US" sz="2800" dirty="0" err="1">
                <a:solidFill>
                  <a:srgbClr val="00CCFF"/>
                </a:solidFill>
                <a:effectLst>
                  <a:outerShdw blurRad="38100" dist="38100" dir="2700000" algn="tl">
                    <a:srgbClr val="000000"/>
                  </a:outerShdw>
                </a:effectLst>
              </a:rPr>
              <a:t>dalla</a:t>
            </a:r>
            <a:r>
              <a:rPr lang="en-US" sz="2800" dirty="0">
                <a:solidFill>
                  <a:srgbClr val="00CCFF"/>
                </a:solidFill>
                <a:effectLst>
                  <a:outerShdw blurRad="38100" dist="38100" dir="2700000" algn="tl">
                    <a:srgbClr val="000000"/>
                  </a:outerShdw>
                </a:effectLst>
              </a:rPr>
              <a:t> </a:t>
            </a:r>
            <a:r>
              <a:rPr lang="en-US" sz="2800" dirty="0" err="1">
                <a:solidFill>
                  <a:srgbClr val="00CCFF"/>
                </a:solidFill>
                <a:effectLst>
                  <a:outerShdw blurRad="38100" dist="38100" dir="2700000" algn="tl">
                    <a:srgbClr val="000000"/>
                  </a:outerShdw>
                </a:effectLst>
              </a:rPr>
              <a:t>chemioterapia</a:t>
            </a:r>
            <a:r>
              <a:rPr lang="en-US" sz="2800" dirty="0">
                <a:solidFill>
                  <a:srgbClr val="00CCFF"/>
                </a:solidFill>
                <a:effectLst>
                  <a:outerShdw blurRad="38100" dist="38100" dir="2700000" algn="tl">
                    <a:srgbClr val="000000"/>
                  </a:outerShdw>
                </a:effectLst>
              </a:rPr>
              <a:t> per un </a:t>
            </a:r>
            <a:r>
              <a:rPr lang="en-US" sz="2800" dirty="0" err="1">
                <a:solidFill>
                  <a:srgbClr val="00CCFF"/>
                </a:solidFill>
                <a:effectLst>
                  <a:outerShdw blurRad="38100" dist="38100" dir="2700000" algn="tl">
                    <a:srgbClr val="000000"/>
                  </a:outerShdw>
                </a:effectLst>
              </a:rPr>
              <a:t>significativo</a:t>
            </a:r>
            <a:r>
              <a:rPr lang="en-US" sz="2800" dirty="0">
                <a:solidFill>
                  <a:srgbClr val="00CCFF"/>
                </a:solidFill>
                <a:effectLst>
                  <a:outerShdw blurRad="38100" dist="38100" dir="2700000" algn="tl">
                    <a:srgbClr val="000000"/>
                  </a:outerShdw>
                </a:effectLst>
              </a:rPr>
              <a:t> </a:t>
            </a:r>
            <a:r>
              <a:rPr lang="en-US" sz="2800" dirty="0" err="1">
                <a:solidFill>
                  <a:srgbClr val="00CCFF"/>
                </a:solidFill>
                <a:effectLst>
                  <a:outerShdw blurRad="38100" dist="38100" dir="2700000" algn="tl">
                    <a:srgbClr val="000000"/>
                  </a:outerShdw>
                </a:effectLst>
              </a:rPr>
              <a:t>periodo</a:t>
            </a:r>
            <a:r>
              <a:rPr lang="en-US" sz="2800" dirty="0">
                <a:solidFill>
                  <a:srgbClr val="00CCFF"/>
                </a:solidFill>
                <a:effectLst>
                  <a:outerShdw blurRad="38100" dist="38100" dir="2700000" algn="tl">
                    <a:srgbClr val="000000"/>
                  </a:outerShdw>
                </a:effectLst>
              </a:rPr>
              <a:t> di tempo </a:t>
            </a:r>
          </a:p>
        </p:txBody>
      </p:sp>
      <p:sp>
        <p:nvSpPr>
          <p:cNvPr id="114708" name="Text Box 20"/>
          <p:cNvSpPr txBox="1">
            <a:spLocks noChangeArrowheads="1"/>
          </p:cNvSpPr>
          <p:nvPr/>
        </p:nvSpPr>
        <p:spPr bwMode="auto">
          <a:xfrm>
            <a:off x="3906838" y="6577013"/>
            <a:ext cx="5761037" cy="304800"/>
          </a:xfrm>
          <a:prstGeom prst="rect">
            <a:avLst/>
          </a:prstGeom>
          <a:noFill/>
          <a:ln w="9525">
            <a:noFill/>
            <a:miter lim="800000"/>
            <a:headEnd/>
            <a:tailEnd/>
          </a:ln>
          <a:effectLst/>
        </p:spPr>
        <p:txBody>
          <a:bodyPr>
            <a:spAutoFit/>
          </a:bodyPr>
          <a:lstStyle/>
          <a:p>
            <a:pPr>
              <a:spcBef>
                <a:spcPct val="50000"/>
              </a:spcBef>
              <a:defRPr/>
            </a:pPr>
            <a:r>
              <a:rPr lang="it-IT" sz="1400" i="1">
                <a:solidFill>
                  <a:schemeClr val="tx1"/>
                </a:solidFill>
                <a:effectLst>
                  <a:outerShdw blurRad="38100" dist="38100" dir="2700000" algn="tl">
                    <a:srgbClr val="000000"/>
                  </a:outerShdw>
                </a:effectLst>
                <a:cs typeface="Arial" pitchFamily="34" charset="0"/>
              </a:rPr>
              <a:t>Prof. N. Portolani-Clinica Chirurgica-Università degli Studi di Brescia</a:t>
            </a:r>
          </a:p>
        </p:txBody>
      </p:sp>
      <p:sp>
        <p:nvSpPr>
          <p:cNvPr id="21" name="Rectangle 3"/>
          <p:cNvSpPr>
            <a:spLocks noChangeArrowheads="1"/>
          </p:cNvSpPr>
          <p:nvPr/>
        </p:nvSpPr>
        <p:spPr bwMode="auto">
          <a:xfrm>
            <a:off x="-107950" y="0"/>
            <a:ext cx="9144000" cy="827088"/>
          </a:xfrm>
          <a:prstGeom prst="rect">
            <a:avLst/>
          </a:prstGeom>
          <a:noFill/>
          <a:ln w="9525">
            <a:noFill/>
            <a:miter lim="800000"/>
            <a:headEnd/>
            <a:tailEnd/>
          </a:ln>
          <a:effectLst/>
        </p:spPr>
        <p:txBody>
          <a:bodyPr anchor="ctr"/>
          <a:lstStyle/>
          <a:p>
            <a:pPr>
              <a:defRPr/>
            </a:pPr>
            <a:r>
              <a:rPr lang="fr-FR" sz="3200" dirty="0">
                <a:solidFill>
                  <a:srgbClr val="00CCFF"/>
                </a:solidFill>
                <a:effectLst>
                  <a:outerShdw blurRad="38100" dist="38100" dir="2700000" algn="tl">
                    <a:srgbClr val="000000"/>
                  </a:outerShdw>
                </a:effectLst>
              </a:rPr>
              <a:t>  </a:t>
            </a:r>
            <a:r>
              <a:rPr lang="fr-FR" sz="3200" b="1" dirty="0" err="1">
                <a:solidFill>
                  <a:srgbClr val="00CCFF"/>
                </a:solidFill>
                <a:effectLst>
                  <a:outerShdw blurRad="38100" dist="38100" dir="2700000" algn="tl">
                    <a:srgbClr val="000000"/>
                  </a:outerShdw>
                </a:effectLst>
              </a:rPr>
              <a:t>Quale</a:t>
            </a:r>
            <a:r>
              <a:rPr lang="fr-FR" sz="3200" b="1" dirty="0">
                <a:solidFill>
                  <a:srgbClr val="00CCFF"/>
                </a:solidFill>
                <a:effectLst>
                  <a:outerShdw blurRad="38100" dist="38100" dir="2700000" algn="tl">
                    <a:srgbClr val="000000"/>
                  </a:outerShdw>
                </a:effectLst>
              </a:rPr>
              <a:t> </a:t>
            </a:r>
            <a:r>
              <a:rPr lang="fr-FR" sz="3200" b="1" dirty="0" err="1">
                <a:solidFill>
                  <a:srgbClr val="00CCFF"/>
                </a:solidFill>
                <a:effectLst>
                  <a:outerShdw blurRad="38100" dist="38100" dir="2700000" algn="tl">
                    <a:srgbClr val="000000"/>
                  </a:outerShdw>
                </a:effectLst>
              </a:rPr>
              <a:t>beneficio</a:t>
            </a:r>
            <a:r>
              <a:rPr lang="fr-FR" sz="3200" b="1" dirty="0">
                <a:solidFill>
                  <a:srgbClr val="00CCFF"/>
                </a:solidFill>
                <a:effectLst>
                  <a:outerShdw blurRad="38100" dist="38100" dir="2700000" algn="tl">
                    <a:srgbClr val="000000"/>
                  </a:outerShdw>
                </a:effectLst>
              </a:rPr>
              <a:t> dalla </a:t>
            </a:r>
            <a:r>
              <a:rPr lang="fr-FR" sz="3200" b="1" dirty="0" err="1">
                <a:solidFill>
                  <a:srgbClr val="00CCFF"/>
                </a:solidFill>
                <a:effectLst>
                  <a:outerShdw blurRad="38100" dist="38100" dir="2700000" algn="tl">
                    <a:srgbClr val="000000"/>
                  </a:outerShdw>
                </a:effectLst>
              </a:rPr>
              <a:t>chirurgia</a:t>
            </a:r>
            <a:endParaRPr lang="fr-FR" sz="3200" b="1" dirty="0">
              <a:solidFill>
                <a:srgbClr val="00CCFF"/>
              </a:solidFill>
              <a:effectLst>
                <a:outerShdw blurRad="38100" dist="38100" dir="2700000" algn="tl">
                  <a:srgbClr val="000000"/>
                </a:outerShdw>
              </a:effectLst>
            </a:endParaRPr>
          </a:p>
        </p:txBody>
      </p:sp>
      <p:sp>
        <p:nvSpPr>
          <p:cNvPr id="23" name="Text Box 16"/>
          <p:cNvSpPr txBox="1">
            <a:spLocks noChangeArrowheads="1"/>
          </p:cNvSpPr>
          <p:nvPr/>
        </p:nvSpPr>
        <p:spPr bwMode="auto">
          <a:xfrm>
            <a:off x="82550" y="3429000"/>
            <a:ext cx="3887788" cy="954088"/>
          </a:xfrm>
          <a:prstGeom prst="rect">
            <a:avLst/>
          </a:prstGeom>
          <a:noFill/>
          <a:ln w="9525" algn="ctr">
            <a:noFill/>
            <a:miter lim="800000"/>
            <a:headEnd/>
            <a:tailEnd/>
          </a:ln>
          <a:effectLst/>
        </p:spPr>
        <p:txBody>
          <a:bodyPr>
            <a:spAutoFit/>
          </a:bodyPr>
          <a:lstStyle/>
          <a:p>
            <a:pPr>
              <a:spcBef>
                <a:spcPct val="50000"/>
              </a:spcBef>
              <a:defRPr/>
            </a:pPr>
            <a:r>
              <a:rPr lang="it-IT" sz="2800" dirty="0">
                <a:solidFill>
                  <a:srgbClr val="00CCFF"/>
                </a:solidFill>
                <a:effectLst>
                  <a:outerShdw blurRad="38100" dist="38100" dir="2700000" algn="tl">
                    <a:srgbClr val="000000"/>
                  </a:outerShdw>
                </a:effectLst>
              </a:rPr>
              <a:t>possibile resezione ripetuta per le recidive</a:t>
            </a:r>
          </a:p>
        </p:txBody>
      </p:sp>
      <p:sp>
        <p:nvSpPr>
          <p:cNvPr id="24" name="Text Box 16"/>
          <p:cNvSpPr txBox="1">
            <a:spLocks noChangeArrowheads="1"/>
          </p:cNvSpPr>
          <p:nvPr/>
        </p:nvSpPr>
        <p:spPr bwMode="auto">
          <a:xfrm>
            <a:off x="82550" y="4922838"/>
            <a:ext cx="3887788" cy="954087"/>
          </a:xfrm>
          <a:prstGeom prst="rect">
            <a:avLst/>
          </a:prstGeom>
          <a:noFill/>
          <a:ln w="9525" algn="ctr">
            <a:noFill/>
            <a:miter lim="800000"/>
            <a:headEnd/>
            <a:tailEnd/>
          </a:ln>
          <a:effectLst/>
        </p:spPr>
        <p:txBody>
          <a:bodyPr>
            <a:spAutoFit/>
          </a:bodyPr>
          <a:lstStyle/>
          <a:p>
            <a:pPr>
              <a:spcBef>
                <a:spcPct val="50000"/>
              </a:spcBef>
              <a:defRPr/>
            </a:pPr>
            <a:r>
              <a:rPr lang="it-IT" sz="2800" dirty="0">
                <a:solidFill>
                  <a:srgbClr val="00CCFF"/>
                </a:solidFill>
                <a:effectLst>
                  <a:outerShdw blurRad="38100" dist="38100" dir="2700000" algn="tl">
                    <a:srgbClr val="000000"/>
                  </a:outerShdw>
                </a:effectLst>
              </a:rPr>
              <a:t>necessaria integrazione con la terapia medica</a:t>
            </a:r>
          </a:p>
        </p:txBody>
      </p:sp>
      <p:sp>
        <p:nvSpPr>
          <p:cNvPr id="11271" name="Freccia a destra 24"/>
          <p:cNvSpPr>
            <a:spLocks noChangeArrowheads="1"/>
          </p:cNvSpPr>
          <p:nvPr/>
        </p:nvSpPr>
        <p:spPr bwMode="auto">
          <a:xfrm>
            <a:off x="3924300" y="3141663"/>
            <a:ext cx="1223963" cy="733663"/>
          </a:xfrm>
          <a:prstGeom prst="rightArrow">
            <a:avLst>
              <a:gd name="adj1" fmla="val 50000"/>
              <a:gd name="adj2" fmla="val 50059"/>
            </a:avLst>
          </a:prstGeom>
          <a:noFill/>
          <a:ln w="9525" algn="ctr">
            <a:solidFill>
              <a:schemeClr val="tx1"/>
            </a:solidFill>
            <a:prstDash val="sysDot"/>
            <a:round/>
            <a:headEnd/>
            <a:tailEnd/>
          </a:ln>
        </p:spPr>
        <p:txBody>
          <a:bodyPr>
            <a:spAutoFit/>
          </a:bodyPr>
          <a:lstStyle/>
          <a:p>
            <a:endParaRPr lang="it-IT">
              <a:solidFill>
                <a:srgbClr val="FFFF00"/>
              </a:solidFill>
            </a:endParaRPr>
          </a:p>
        </p:txBody>
      </p:sp>
      <p:sp>
        <p:nvSpPr>
          <p:cNvPr id="26" name="Text Box 16"/>
          <p:cNvSpPr txBox="1">
            <a:spLocks noChangeArrowheads="1"/>
          </p:cNvSpPr>
          <p:nvPr/>
        </p:nvSpPr>
        <p:spPr bwMode="auto">
          <a:xfrm>
            <a:off x="5181600" y="2611438"/>
            <a:ext cx="3995738" cy="2246312"/>
          </a:xfrm>
          <a:prstGeom prst="rect">
            <a:avLst/>
          </a:prstGeom>
          <a:noFill/>
          <a:ln w="9525" algn="ctr">
            <a:noFill/>
            <a:miter lim="800000"/>
            <a:headEnd/>
            <a:tailEnd/>
          </a:ln>
          <a:effectLst/>
        </p:spPr>
        <p:txBody>
          <a:bodyPr>
            <a:spAutoFit/>
          </a:bodyPr>
          <a:lstStyle/>
          <a:p>
            <a:pPr>
              <a:spcBef>
                <a:spcPct val="50000"/>
              </a:spcBef>
              <a:defRPr/>
            </a:pPr>
            <a:r>
              <a:rPr lang="en-US" sz="2800" i="1" dirty="0">
                <a:effectLst>
                  <a:outerShdw blurRad="38100" dist="38100" dir="2700000" algn="tl">
                    <a:srgbClr val="000000"/>
                  </a:outerShdw>
                </a:effectLst>
              </a:rPr>
              <a:t>we need to discuss these issues openly and honestly with the patients and describe realistic outcome expectation</a:t>
            </a:r>
          </a:p>
        </p:txBody>
      </p:sp>
    </p:spTree>
    <p:extLst>
      <p:ext uri="{BB962C8B-B14F-4D97-AF65-F5344CB8AC3E}">
        <p14:creationId xmlns:p14="http://schemas.microsoft.com/office/powerpoint/2010/main" val="18487487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Text Box 20"/>
          <p:cNvSpPr txBox="1">
            <a:spLocks noChangeArrowheads="1"/>
          </p:cNvSpPr>
          <p:nvPr/>
        </p:nvSpPr>
        <p:spPr bwMode="auto">
          <a:xfrm>
            <a:off x="3906838" y="6577013"/>
            <a:ext cx="5761037" cy="304800"/>
          </a:xfrm>
          <a:prstGeom prst="rect">
            <a:avLst/>
          </a:prstGeom>
          <a:noFill/>
          <a:ln w="9525">
            <a:noFill/>
            <a:miter lim="800000"/>
            <a:headEnd/>
            <a:tailEnd/>
          </a:ln>
          <a:effectLst/>
        </p:spPr>
        <p:txBody>
          <a:bodyPr>
            <a:spAutoFit/>
          </a:bodyPr>
          <a:lstStyle/>
          <a:p>
            <a:pPr>
              <a:spcBef>
                <a:spcPct val="50000"/>
              </a:spcBef>
              <a:defRPr/>
            </a:pPr>
            <a:r>
              <a:rPr lang="it-IT" sz="1400" i="1">
                <a:solidFill>
                  <a:schemeClr val="bg1"/>
                </a:solidFill>
                <a:effectLst>
                  <a:outerShdw blurRad="38100" dist="38100" dir="2700000" algn="tl">
                    <a:srgbClr val="000000"/>
                  </a:outerShdw>
                </a:effectLst>
                <a:cs typeface="Arial" pitchFamily="34" charset="0"/>
              </a:rPr>
              <a:t>Prof. N. Portolani-Clinica Chirurgica-Università degli Studi di Brescia</a:t>
            </a:r>
          </a:p>
        </p:txBody>
      </p:sp>
      <p:sp>
        <p:nvSpPr>
          <p:cNvPr id="21" name="Rectangle 3"/>
          <p:cNvSpPr>
            <a:spLocks noChangeArrowheads="1"/>
          </p:cNvSpPr>
          <p:nvPr/>
        </p:nvSpPr>
        <p:spPr bwMode="auto">
          <a:xfrm>
            <a:off x="-107950" y="0"/>
            <a:ext cx="9144000" cy="827088"/>
          </a:xfrm>
          <a:prstGeom prst="rect">
            <a:avLst/>
          </a:prstGeom>
          <a:noFill/>
          <a:ln w="9525">
            <a:noFill/>
            <a:miter lim="800000"/>
            <a:headEnd/>
            <a:tailEnd/>
          </a:ln>
          <a:effectLst/>
        </p:spPr>
        <p:txBody>
          <a:bodyPr anchor="ctr"/>
          <a:lstStyle/>
          <a:p>
            <a:pPr>
              <a:defRPr/>
            </a:pPr>
            <a:r>
              <a:rPr lang="fr-FR" sz="3200" b="1" dirty="0">
                <a:solidFill>
                  <a:srgbClr val="00CCFF"/>
                </a:solidFill>
                <a:effectLst>
                  <a:outerShdw blurRad="38100" dist="38100" dir="2700000" algn="tl">
                    <a:srgbClr val="000000"/>
                  </a:outerShdw>
                </a:effectLst>
              </a:rPr>
              <a:t>  Come </a:t>
            </a:r>
            <a:r>
              <a:rPr lang="fr-FR" sz="3200" b="1" dirty="0" err="1">
                <a:solidFill>
                  <a:srgbClr val="00CCFF"/>
                </a:solidFill>
                <a:effectLst>
                  <a:outerShdw blurRad="38100" dist="38100" dir="2700000" algn="tl">
                    <a:srgbClr val="000000"/>
                  </a:outerShdw>
                </a:effectLst>
              </a:rPr>
              <a:t>integrare</a:t>
            </a:r>
            <a:r>
              <a:rPr lang="fr-FR" sz="3200" b="1" dirty="0">
                <a:solidFill>
                  <a:srgbClr val="00CCFF"/>
                </a:solidFill>
                <a:effectLst>
                  <a:outerShdw blurRad="38100" dist="38100" dir="2700000" algn="tl">
                    <a:srgbClr val="000000"/>
                  </a:outerShdw>
                </a:effectLst>
              </a:rPr>
              <a:t> </a:t>
            </a:r>
            <a:r>
              <a:rPr lang="fr-FR" sz="3200" b="1" dirty="0" err="1">
                <a:solidFill>
                  <a:srgbClr val="00CCFF"/>
                </a:solidFill>
                <a:effectLst>
                  <a:outerShdw blurRad="38100" dist="38100" dir="2700000" algn="tl">
                    <a:srgbClr val="000000"/>
                  </a:outerShdw>
                </a:effectLst>
              </a:rPr>
              <a:t>chirurgia</a:t>
            </a:r>
            <a:r>
              <a:rPr lang="fr-FR" sz="3200" b="1" dirty="0">
                <a:solidFill>
                  <a:srgbClr val="00CCFF"/>
                </a:solidFill>
                <a:effectLst>
                  <a:outerShdw blurRad="38100" dist="38100" dir="2700000" algn="tl">
                    <a:srgbClr val="000000"/>
                  </a:outerShdw>
                </a:effectLst>
              </a:rPr>
              <a:t> e </a:t>
            </a:r>
            <a:r>
              <a:rPr lang="fr-FR" sz="3200" b="1" dirty="0" err="1">
                <a:solidFill>
                  <a:srgbClr val="00CCFF"/>
                </a:solidFill>
                <a:effectLst>
                  <a:outerShdw blurRad="38100" dist="38100" dir="2700000" algn="tl">
                    <a:srgbClr val="000000"/>
                  </a:outerShdw>
                </a:effectLst>
              </a:rPr>
              <a:t>chemioterapia</a:t>
            </a:r>
            <a:r>
              <a:rPr lang="fr-FR" sz="3200" b="1" dirty="0">
                <a:solidFill>
                  <a:srgbClr val="00CCFF"/>
                </a:solidFill>
                <a:effectLst>
                  <a:outerShdw blurRad="38100" dist="38100" dir="2700000" algn="tl">
                    <a:srgbClr val="000000"/>
                  </a:outerShdw>
                </a:effectLst>
              </a:rPr>
              <a:t> </a:t>
            </a:r>
          </a:p>
        </p:txBody>
      </p:sp>
      <p:sp>
        <p:nvSpPr>
          <p:cNvPr id="24" name="Text Box 16"/>
          <p:cNvSpPr txBox="1">
            <a:spLocks noChangeArrowheads="1"/>
          </p:cNvSpPr>
          <p:nvPr/>
        </p:nvSpPr>
        <p:spPr bwMode="auto">
          <a:xfrm>
            <a:off x="684213" y="4757738"/>
            <a:ext cx="7488237" cy="1814512"/>
          </a:xfrm>
          <a:prstGeom prst="rect">
            <a:avLst/>
          </a:prstGeom>
          <a:noFill/>
          <a:ln w="9525" algn="ctr">
            <a:noFill/>
            <a:miter lim="800000"/>
            <a:headEnd/>
            <a:tailEnd/>
          </a:ln>
          <a:effectLst/>
        </p:spPr>
        <p:txBody>
          <a:bodyPr>
            <a:spAutoFit/>
          </a:bodyPr>
          <a:lstStyle/>
          <a:p>
            <a:pPr>
              <a:spcBef>
                <a:spcPct val="50000"/>
              </a:spcBef>
              <a:defRPr/>
            </a:pPr>
            <a:r>
              <a:rPr lang="it-IT" sz="2800" dirty="0">
                <a:solidFill>
                  <a:srgbClr val="000090"/>
                </a:solidFill>
                <a:effectLst>
                  <a:outerShdw blurRad="38100" dist="38100" dir="2700000" algn="tl">
                    <a:srgbClr val="000000"/>
                  </a:outerShdw>
                </a:effectLst>
              </a:rPr>
              <a:t>patients with resectable tumour in </a:t>
            </a:r>
            <a:r>
              <a:rPr lang="it-IT" sz="2800" dirty="0" err="1">
                <a:solidFill>
                  <a:srgbClr val="000090"/>
                </a:solidFill>
                <a:effectLst>
                  <a:outerShdw blurRad="38100" dist="38100" dir="2700000" algn="tl">
                    <a:srgbClr val="000000"/>
                  </a:outerShdw>
                </a:effectLst>
              </a:rPr>
              <a:t>critical</a:t>
            </a:r>
            <a:r>
              <a:rPr lang="it-IT" sz="2800" dirty="0">
                <a:solidFill>
                  <a:srgbClr val="000090"/>
                </a:solidFill>
                <a:effectLst>
                  <a:outerShdw blurRad="38100" dist="38100" dir="2700000" algn="tl">
                    <a:srgbClr val="000000"/>
                  </a:outerShdw>
                </a:effectLst>
              </a:rPr>
              <a:t> </a:t>
            </a:r>
            <a:r>
              <a:rPr lang="it-IT" sz="2800" dirty="0" err="1">
                <a:solidFill>
                  <a:srgbClr val="000090"/>
                </a:solidFill>
                <a:effectLst>
                  <a:outerShdw blurRad="38100" dist="38100" dir="2700000" algn="tl">
                    <a:srgbClr val="000000"/>
                  </a:outerShdw>
                </a:effectLst>
              </a:rPr>
              <a:t>locations</a:t>
            </a:r>
            <a:r>
              <a:rPr lang="it-IT" sz="2800" dirty="0">
                <a:solidFill>
                  <a:srgbClr val="000090"/>
                </a:solidFill>
                <a:effectLst>
                  <a:outerShdw blurRad="38100" dist="38100" dir="2700000" algn="tl">
                    <a:srgbClr val="000000"/>
                  </a:outerShdw>
                </a:effectLst>
              </a:rPr>
              <a:t> </a:t>
            </a:r>
            <a:r>
              <a:rPr lang="it-IT" sz="2800" dirty="0" err="1">
                <a:solidFill>
                  <a:srgbClr val="000090"/>
                </a:solidFill>
                <a:effectLst>
                  <a:outerShdw blurRad="38100" dist="38100" dir="2700000" algn="tl">
                    <a:srgbClr val="000000"/>
                  </a:outerShdw>
                </a:effectLst>
              </a:rPr>
              <a:t>generally</a:t>
            </a:r>
            <a:r>
              <a:rPr lang="it-IT" sz="2800" dirty="0">
                <a:solidFill>
                  <a:srgbClr val="000090"/>
                </a:solidFill>
                <a:effectLst>
                  <a:outerShdw blurRad="38100" dist="38100" dir="2700000" algn="tl">
                    <a:srgbClr val="000000"/>
                  </a:outerShdw>
                </a:effectLst>
              </a:rPr>
              <a:t> go </a:t>
            </a:r>
            <a:r>
              <a:rPr lang="it-IT" sz="2800" dirty="0" err="1">
                <a:solidFill>
                  <a:srgbClr val="000090"/>
                </a:solidFill>
                <a:effectLst>
                  <a:outerShdw blurRad="38100" dist="38100" dir="2700000" algn="tl">
                    <a:srgbClr val="000000"/>
                  </a:outerShdw>
                </a:effectLst>
              </a:rPr>
              <a:t>upfront</a:t>
            </a:r>
            <a:r>
              <a:rPr lang="it-IT" sz="2800" dirty="0">
                <a:solidFill>
                  <a:srgbClr val="000090"/>
                </a:solidFill>
                <a:effectLst>
                  <a:outerShdw blurRad="38100" dist="38100" dir="2700000" algn="tl">
                    <a:srgbClr val="000000"/>
                  </a:outerShdw>
                </a:effectLst>
              </a:rPr>
              <a:t> resection due to </a:t>
            </a:r>
            <a:r>
              <a:rPr lang="it-IT" sz="2800" dirty="0" err="1">
                <a:solidFill>
                  <a:srgbClr val="000090"/>
                </a:solidFill>
                <a:effectLst>
                  <a:outerShdw blurRad="38100" dist="38100" dir="2700000" algn="tl">
                    <a:srgbClr val="000000"/>
                  </a:outerShdw>
                </a:effectLst>
              </a:rPr>
              <a:t>concern</a:t>
            </a:r>
            <a:r>
              <a:rPr lang="it-IT" sz="2800" dirty="0">
                <a:solidFill>
                  <a:srgbClr val="000090"/>
                </a:solidFill>
                <a:effectLst>
                  <a:outerShdw blurRad="38100" dist="38100" dir="2700000" algn="tl">
                    <a:srgbClr val="000000"/>
                  </a:outerShdw>
                </a:effectLst>
              </a:rPr>
              <a:t> of </a:t>
            </a:r>
            <a:r>
              <a:rPr lang="it-IT" sz="2800" dirty="0" err="1">
                <a:solidFill>
                  <a:srgbClr val="000090"/>
                </a:solidFill>
                <a:effectLst>
                  <a:outerShdw blurRad="38100" dist="38100" dir="2700000" algn="tl">
                    <a:srgbClr val="000000"/>
                  </a:outerShdw>
                </a:effectLst>
              </a:rPr>
              <a:t>local</a:t>
            </a:r>
            <a:r>
              <a:rPr lang="it-IT" sz="2800" dirty="0">
                <a:solidFill>
                  <a:srgbClr val="000090"/>
                </a:solidFill>
                <a:effectLst>
                  <a:outerShdw blurRad="38100" dist="38100" dir="2700000" algn="tl">
                    <a:srgbClr val="000000"/>
                  </a:outerShdw>
                </a:effectLst>
              </a:rPr>
              <a:t> </a:t>
            </a:r>
            <a:r>
              <a:rPr lang="it-IT" sz="2800" dirty="0" err="1">
                <a:solidFill>
                  <a:srgbClr val="000090"/>
                </a:solidFill>
                <a:effectLst>
                  <a:outerShdw blurRad="38100" dist="38100" dir="2700000" algn="tl">
                    <a:srgbClr val="000000"/>
                  </a:outerShdw>
                </a:effectLst>
              </a:rPr>
              <a:t>progression</a:t>
            </a:r>
            <a:r>
              <a:rPr lang="it-IT" sz="2800" dirty="0">
                <a:solidFill>
                  <a:srgbClr val="000090"/>
                </a:solidFill>
                <a:effectLst>
                  <a:outerShdw blurRad="38100" dist="38100" dir="2700000" algn="tl">
                    <a:srgbClr val="000000"/>
                  </a:outerShdw>
                </a:effectLst>
              </a:rPr>
              <a:t> on chemotherapy which </a:t>
            </a:r>
            <a:r>
              <a:rPr lang="it-IT" sz="2800" dirty="0" err="1">
                <a:solidFill>
                  <a:srgbClr val="000090"/>
                </a:solidFill>
                <a:effectLst>
                  <a:outerShdw blurRad="38100" dist="38100" dir="2700000" algn="tl">
                    <a:srgbClr val="000000"/>
                  </a:outerShdw>
                </a:effectLst>
              </a:rPr>
              <a:t>might</a:t>
            </a:r>
            <a:r>
              <a:rPr lang="it-IT" sz="2800" dirty="0">
                <a:solidFill>
                  <a:srgbClr val="000090"/>
                </a:solidFill>
                <a:effectLst>
                  <a:outerShdw blurRad="38100" dist="38100" dir="2700000" algn="tl">
                    <a:srgbClr val="000000"/>
                  </a:outerShdw>
                </a:effectLst>
              </a:rPr>
              <a:t> lead to </a:t>
            </a:r>
            <a:r>
              <a:rPr lang="it-IT" sz="2800" dirty="0" err="1">
                <a:solidFill>
                  <a:srgbClr val="000090"/>
                </a:solidFill>
                <a:effectLst>
                  <a:outerShdw blurRad="38100" dist="38100" dir="2700000" algn="tl">
                    <a:srgbClr val="000000"/>
                  </a:outerShdw>
                </a:effectLst>
              </a:rPr>
              <a:t>unresectability</a:t>
            </a:r>
            <a:r>
              <a:rPr lang="it-IT" sz="2800" dirty="0">
                <a:solidFill>
                  <a:srgbClr val="000090"/>
                </a:solidFill>
                <a:effectLst>
                  <a:outerShdw blurRad="38100" dist="38100" dir="2700000" algn="tl">
                    <a:srgbClr val="000000"/>
                  </a:outerShdw>
                </a:effectLst>
              </a:rPr>
              <a:t> </a:t>
            </a:r>
          </a:p>
        </p:txBody>
      </p:sp>
      <p:sp>
        <p:nvSpPr>
          <p:cNvPr id="5" name="Text Box 16"/>
          <p:cNvSpPr txBox="1">
            <a:spLocks noChangeArrowheads="1"/>
          </p:cNvSpPr>
          <p:nvPr/>
        </p:nvSpPr>
        <p:spPr bwMode="auto">
          <a:xfrm>
            <a:off x="1787525" y="3989388"/>
            <a:ext cx="5753100" cy="369332"/>
          </a:xfrm>
          <a:prstGeom prst="rect">
            <a:avLst/>
          </a:prstGeom>
          <a:noFill/>
          <a:ln w="9525" algn="ctr">
            <a:noFill/>
            <a:miter lim="800000"/>
            <a:headEnd/>
            <a:tailEnd/>
          </a:ln>
          <a:effectLst/>
        </p:spPr>
        <p:txBody>
          <a:bodyPr>
            <a:spAutoFit/>
          </a:bodyPr>
          <a:lstStyle/>
          <a:p>
            <a:pPr>
              <a:spcBef>
                <a:spcPct val="50000"/>
              </a:spcBef>
              <a:defRPr/>
            </a:pPr>
            <a:r>
              <a:rPr lang="it-IT" dirty="0">
                <a:effectLst>
                  <a:outerShdw blurRad="38100" dist="38100" dir="2700000" algn="tl">
                    <a:srgbClr val="000000"/>
                  </a:outerShdw>
                </a:effectLst>
              </a:rPr>
              <a:t>progressione in corso di chemioterapia: </a:t>
            </a:r>
            <a:r>
              <a:rPr lang="it-IT" b="1" dirty="0">
                <a:effectLst>
                  <a:outerShdw blurRad="38100" dist="38100" dir="2700000" algn="tl">
                    <a:srgbClr val="000000"/>
                  </a:outerShdw>
                </a:effectLst>
              </a:rPr>
              <a:t>8 - 10%</a:t>
            </a:r>
          </a:p>
        </p:txBody>
      </p:sp>
      <p:sp>
        <p:nvSpPr>
          <p:cNvPr id="6" name="Text Box 20"/>
          <p:cNvSpPr txBox="1">
            <a:spLocks noChangeArrowheads="1"/>
          </p:cNvSpPr>
          <p:nvPr/>
        </p:nvSpPr>
        <p:spPr bwMode="auto">
          <a:xfrm>
            <a:off x="6011863" y="4333875"/>
            <a:ext cx="3024187" cy="339725"/>
          </a:xfrm>
          <a:prstGeom prst="rect">
            <a:avLst/>
          </a:prstGeom>
          <a:noFill/>
          <a:ln w="9525">
            <a:noFill/>
            <a:miter lim="800000"/>
            <a:headEnd/>
            <a:tailEnd/>
          </a:ln>
          <a:effectLst/>
        </p:spPr>
        <p:txBody>
          <a:bodyPr>
            <a:spAutoFit/>
          </a:bodyPr>
          <a:lstStyle/>
          <a:p>
            <a:pPr>
              <a:spcBef>
                <a:spcPct val="50000"/>
              </a:spcBef>
              <a:defRPr/>
            </a:pPr>
            <a:r>
              <a:rPr lang="it-IT" sz="1600" i="1" dirty="0" err="1">
                <a:solidFill>
                  <a:srgbClr val="000000"/>
                </a:solidFill>
                <a:effectLst>
                  <a:outerShdw blurRad="38100" dist="38100" dir="2700000" algn="tl">
                    <a:srgbClr val="000000"/>
                  </a:outerShdw>
                </a:effectLst>
                <a:cs typeface="Arial" pitchFamily="34" charset="0"/>
              </a:rPr>
              <a:t>Nikfarjam</a:t>
            </a:r>
            <a:r>
              <a:rPr lang="it-IT" sz="1600" i="1" dirty="0">
                <a:solidFill>
                  <a:srgbClr val="000000"/>
                </a:solidFill>
                <a:effectLst>
                  <a:outerShdw blurRad="38100" dist="38100" dir="2700000" algn="tl">
                    <a:srgbClr val="000000"/>
                  </a:outerShdw>
                </a:effectLst>
                <a:cs typeface="Arial" pitchFamily="34" charset="0"/>
              </a:rPr>
              <a:t>, 2009, </a:t>
            </a:r>
            <a:r>
              <a:rPr lang="it-IT" sz="1600" i="1" dirty="0" err="1">
                <a:solidFill>
                  <a:srgbClr val="000000"/>
                </a:solidFill>
                <a:effectLst>
                  <a:outerShdw blurRad="38100" dist="38100" dir="2700000" algn="tl">
                    <a:srgbClr val="000000"/>
                  </a:outerShdw>
                </a:effectLst>
                <a:cs typeface="Arial" pitchFamily="34" charset="0"/>
              </a:rPr>
              <a:t>Capussotti</a:t>
            </a:r>
            <a:r>
              <a:rPr lang="it-IT" sz="1600" i="1" dirty="0">
                <a:solidFill>
                  <a:srgbClr val="000000"/>
                </a:solidFill>
                <a:effectLst>
                  <a:outerShdw blurRad="38100" dist="38100" dir="2700000" algn="tl">
                    <a:srgbClr val="000000"/>
                  </a:outerShdw>
                </a:effectLst>
                <a:cs typeface="Arial" pitchFamily="34" charset="0"/>
              </a:rPr>
              <a:t>, 2010</a:t>
            </a:r>
          </a:p>
        </p:txBody>
      </p:sp>
      <p:pic>
        <p:nvPicPr>
          <p:cNvPr id="12295" name="Picture 8" descr="C:\Users\Admin\Desktop\portolani, marzo\Senza titolo-3.jpg"/>
          <p:cNvPicPr>
            <a:picLocks noChangeAspect="1" noChangeArrowheads="1"/>
          </p:cNvPicPr>
          <p:nvPr/>
        </p:nvPicPr>
        <p:blipFill>
          <a:blip r:embed="rId2" cstate="print"/>
          <a:srcRect/>
          <a:stretch>
            <a:fillRect/>
          </a:stretch>
        </p:blipFill>
        <p:spPr bwMode="auto">
          <a:xfrm>
            <a:off x="1871663" y="781050"/>
            <a:ext cx="5400675" cy="3224213"/>
          </a:xfrm>
          <a:prstGeom prst="rect">
            <a:avLst/>
          </a:prstGeom>
          <a:noFill/>
          <a:ln w="9525">
            <a:noFill/>
            <a:miter lim="800000"/>
            <a:headEnd/>
            <a:tailEnd/>
          </a:ln>
        </p:spPr>
      </p:pic>
      <p:sp>
        <p:nvSpPr>
          <p:cNvPr id="9" name="Text Box 20"/>
          <p:cNvSpPr txBox="1">
            <a:spLocks noChangeArrowheads="1"/>
          </p:cNvSpPr>
          <p:nvPr/>
        </p:nvSpPr>
        <p:spPr bwMode="auto">
          <a:xfrm>
            <a:off x="6518275" y="6181725"/>
            <a:ext cx="1808163" cy="338138"/>
          </a:xfrm>
          <a:prstGeom prst="rect">
            <a:avLst/>
          </a:prstGeom>
          <a:noFill/>
          <a:ln w="9525">
            <a:noFill/>
            <a:miter lim="800000"/>
            <a:headEnd/>
            <a:tailEnd/>
          </a:ln>
          <a:effectLst/>
        </p:spPr>
        <p:txBody>
          <a:bodyPr>
            <a:spAutoFit/>
          </a:bodyPr>
          <a:lstStyle/>
          <a:p>
            <a:pPr>
              <a:spcBef>
                <a:spcPct val="50000"/>
              </a:spcBef>
              <a:defRPr/>
            </a:pPr>
            <a:r>
              <a:rPr lang="it-IT" sz="1600" i="1" dirty="0">
                <a:solidFill>
                  <a:srgbClr val="000000"/>
                </a:solidFill>
                <a:effectLst>
                  <a:outerShdw blurRad="38100" dist="38100" dir="2700000" algn="tl">
                    <a:srgbClr val="000000"/>
                  </a:outerShdw>
                </a:effectLst>
                <a:cs typeface="Arial" pitchFamily="34" charset="0"/>
              </a:rPr>
              <a:t>D’Angelica, 2012</a:t>
            </a:r>
          </a:p>
        </p:txBody>
      </p:sp>
    </p:spTree>
    <p:extLst>
      <p:ext uri="{BB962C8B-B14F-4D97-AF65-F5344CB8AC3E}">
        <p14:creationId xmlns:p14="http://schemas.microsoft.com/office/powerpoint/2010/main" val="17535613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Text Box 20"/>
          <p:cNvSpPr txBox="1">
            <a:spLocks noChangeArrowheads="1"/>
          </p:cNvSpPr>
          <p:nvPr/>
        </p:nvSpPr>
        <p:spPr bwMode="auto">
          <a:xfrm>
            <a:off x="3906838" y="6577013"/>
            <a:ext cx="5761037" cy="304800"/>
          </a:xfrm>
          <a:prstGeom prst="rect">
            <a:avLst/>
          </a:prstGeom>
          <a:noFill/>
          <a:ln w="9525">
            <a:noFill/>
            <a:miter lim="800000"/>
            <a:headEnd/>
            <a:tailEnd/>
          </a:ln>
          <a:effectLst/>
        </p:spPr>
        <p:txBody>
          <a:bodyPr>
            <a:spAutoFit/>
          </a:bodyPr>
          <a:lstStyle/>
          <a:p>
            <a:pPr>
              <a:spcBef>
                <a:spcPct val="50000"/>
              </a:spcBef>
              <a:defRPr/>
            </a:pPr>
            <a:r>
              <a:rPr lang="it-IT" sz="1400" i="1">
                <a:solidFill>
                  <a:schemeClr val="bg1"/>
                </a:solidFill>
                <a:effectLst>
                  <a:outerShdw blurRad="38100" dist="38100" dir="2700000" algn="tl">
                    <a:srgbClr val="000000"/>
                  </a:outerShdw>
                </a:effectLst>
                <a:cs typeface="Arial" pitchFamily="34" charset="0"/>
              </a:rPr>
              <a:t>Prof. N. Portolani-Clinica Chirurgica-Università degli Studi di Brescia</a:t>
            </a:r>
          </a:p>
        </p:txBody>
      </p:sp>
      <p:sp>
        <p:nvSpPr>
          <p:cNvPr id="21" name="Rectangle 3"/>
          <p:cNvSpPr>
            <a:spLocks noChangeArrowheads="1"/>
          </p:cNvSpPr>
          <p:nvPr/>
        </p:nvSpPr>
        <p:spPr bwMode="auto">
          <a:xfrm>
            <a:off x="-107950" y="-182563"/>
            <a:ext cx="9144000" cy="827088"/>
          </a:xfrm>
          <a:prstGeom prst="rect">
            <a:avLst/>
          </a:prstGeom>
          <a:noFill/>
          <a:ln w="9525">
            <a:noFill/>
            <a:miter lim="800000"/>
            <a:headEnd/>
            <a:tailEnd/>
          </a:ln>
          <a:effectLst/>
        </p:spPr>
        <p:txBody>
          <a:bodyPr anchor="ctr"/>
          <a:lstStyle/>
          <a:p>
            <a:pPr>
              <a:defRPr/>
            </a:pPr>
            <a:r>
              <a:rPr lang="fr-FR" sz="3200" b="1" dirty="0">
                <a:solidFill>
                  <a:srgbClr val="00CCFF"/>
                </a:solidFill>
                <a:effectLst>
                  <a:outerShdw blurRad="38100" dist="38100" dir="2700000" algn="tl">
                    <a:srgbClr val="000000"/>
                  </a:outerShdw>
                </a:effectLst>
              </a:rPr>
              <a:t>  Come </a:t>
            </a:r>
            <a:r>
              <a:rPr lang="fr-FR" sz="3200" b="1" dirty="0" err="1">
                <a:solidFill>
                  <a:srgbClr val="00CCFF"/>
                </a:solidFill>
                <a:effectLst>
                  <a:outerShdw blurRad="38100" dist="38100" dir="2700000" algn="tl">
                    <a:srgbClr val="000000"/>
                  </a:outerShdw>
                </a:effectLst>
              </a:rPr>
              <a:t>integrare</a:t>
            </a:r>
            <a:r>
              <a:rPr lang="fr-FR" sz="3200" b="1" dirty="0">
                <a:solidFill>
                  <a:srgbClr val="00CCFF"/>
                </a:solidFill>
                <a:effectLst>
                  <a:outerShdw blurRad="38100" dist="38100" dir="2700000" algn="tl">
                    <a:srgbClr val="000000"/>
                  </a:outerShdw>
                </a:effectLst>
              </a:rPr>
              <a:t> </a:t>
            </a:r>
            <a:r>
              <a:rPr lang="fr-FR" sz="3200" b="1" dirty="0" err="1">
                <a:solidFill>
                  <a:srgbClr val="00CCFF"/>
                </a:solidFill>
                <a:effectLst>
                  <a:outerShdw blurRad="38100" dist="38100" dir="2700000" algn="tl">
                    <a:srgbClr val="000000"/>
                  </a:outerShdw>
                </a:effectLst>
              </a:rPr>
              <a:t>chirurgia</a:t>
            </a:r>
            <a:r>
              <a:rPr lang="fr-FR" sz="3200" b="1" dirty="0">
                <a:solidFill>
                  <a:srgbClr val="00CCFF"/>
                </a:solidFill>
                <a:effectLst>
                  <a:outerShdw blurRad="38100" dist="38100" dir="2700000" algn="tl">
                    <a:srgbClr val="000000"/>
                  </a:outerShdw>
                </a:effectLst>
              </a:rPr>
              <a:t> e </a:t>
            </a:r>
            <a:r>
              <a:rPr lang="fr-FR" sz="3200" b="1" dirty="0" err="1">
                <a:solidFill>
                  <a:srgbClr val="00CCFF"/>
                </a:solidFill>
                <a:effectLst>
                  <a:outerShdw blurRad="38100" dist="38100" dir="2700000" algn="tl">
                    <a:srgbClr val="000000"/>
                  </a:outerShdw>
                </a:effectLst>
              </a:rPr>
              <a:t>chemioterapia</a:t>
            </a:r>
            <a:r>
              <a:rPr lang="fr-FR" sz="3200" b="1" dirty="0">
                <a:solidFill>
                  <a:srgbClr val="00CCFF"/>
                </a:solidFill>
                <a:effectLst>
                  <a:outerShdw blurRad="38100" dist="38100" dir="2700000" algn="tl">
                    <a:srgbClr val="000000"/>
                  </a:outerShdw>
                </a:effectLst>
              </a:rPr>
              <a:t> </a:t>
            </a:r>
          </a:p>
        </p:txBody>
      </p:sp>
      <p:pic>
        <p:nvPicPr>
          <p:cNvPr id="13316" name="Immagine 13" descr="Senza titolo-1.jpg"/>
          <p:cNvPicPr>
            <a:picLocks noChangeAspect="1"/>
          </p:cNvPicPr>
          <p:nvPr/>
        </p:nvPicPr>
        <p:blipFill>
          <a:blip r:embed="rId2" cstate="print"/>
          <a:srcRect b="66537"/>
          <a:stretch>
            <a:fillRect/>
          </a:stretch>
        </p:blipFill>
        <p:spPr bwMode="auto">
          <a:xfrm>
            <a:off x="542925" y="568325"/>
            <a:ext cx="8231188" cy="2135188"/>
          </a:xfrm>
          <a:prstGeom prst="rect">
            <a:avLst/>
          </a:prstGeom>
          <a:noFill/>
          <a:ln w="9525">
            <a:noFill/>
            <a:miter lim="800000"/>
            <a:headEnd/>
            <a:tailEnd/>
          </a:ln>
        </p:spPr>
      </p:pic>
      <p:pic>
        <p:nvPicPr>
          <p:cNvPr id="13317" name="Immagine 2" descr="Senza titolo-2.jpg"/>
          <p:cNvPicPr>
            <a:picLocks noChangeAspect="1"/>
          </p:cNvPicPr>
          <p:nvPr/>
        </p:nvPicPr>
        <p:blipFill>
          <a:blip r:embed="rId3" cstate="print"/>
          <a:srcRect/>
          <a:stretch>
            <a:fillRect/>
          </a:stretch>
        </p:blipFill>
        <p:spPr bwMode="auto">
          <a:xfrm>
            <a:off x="1670050" y="3067050"/>
            <a:ext cx="6218238" cy="3441700"/>
          </a:xfrm>
          <a:prstGeom prst="rect">
            <a:avLst/>
          </a:prstGeom>
          <a:noFill/>
          <a:ln w="9525">
            <a:noFill/>
            <a:miter lim="800000"/>
            <a:headEnd/>
            <a:tailEnd/>
          </a:ln>
        </p:spPr>
      </p:pic>
      <p:sp>
        <p:nvSpPr>
          <p:cNvPr id="8" name="Text Box 20"/>
          <p:cNvSpPr txBox="1">
            <a:spLocks noChangeArrowheads="1"/>
          </p:cNvSpPr>
          <p:nvPr/>
        </p:nvSpPr>
        <p:spPr bwMode="auto">
          <a:xfrm>
            <a:off x="7380288" y="2678113"/>
            <a:ext cx="1800225" cy="338137"/>
          </a:xfrm>
          <a:prstGeom prst="rect">
            <a:avLst/>
          </a:prstGeom>
          <a:noFill/>
          <a:ln w="9525">
            <a:noFill/>
            <a:miter lim="800000"/>
            <a:headEnd/>
            <a:tailEnd/>
          </a:ln>
          <a:effectLst/>
        </p:spPr>
        <p:txBody>
          <a:bodyPr>
            <a:spAutoFit/>
          </a:bodyPr>
          <a:lstStyle/>
          <a:p>
            <a:pPr>
              <a:spcBef>
                <a:spcPct val="50000"/>
              </a:spcBef>
              <a:defRPr/>
            </a:pPr>
            <a:r>
              <a:rPr lang="it-IT" sz="1600" i="1" dirty="0">
                <a:solidFill>
                  <a:schemeClr val="bg1"/>
                </a:solidFill>
                <a:effectLst>
                  <a:outerShdw blurRad="38100" dist="38100" dir="2700000" algn="tl">
                    <a:srgbClr val="000000"/>
                  </a:outerShdw>
                </a:effectLst>
                <a:cs typeface="Arial" pitchFamily="34" charset="0"/>
              </a:rPr>
              <a:t>Ann Surg, 2012</a:t>
            </a:r>
          </a:p>
        </p:txBody>
      </p:sp>
      <p:pic>
        <p:nvPicPr>
          <p:cNvPr id="13319" name="Picture 7" descr="steatosi epatica x10(1)"/>
          <p:cNvPicPr>
            <a:picLocks noChangeAspect="1" noChangeArrowheads="1"/>
          </p:cNvPicPr>
          <p:nvPr/>
        </p:nvPicPr>
        <p:blipFill>
          <a:blip r:embed="rId4" cstate="print"/>
          <a:srcRect/>
          <a:stretch>
            <a:fillRect/>
          </a:stretch>
        </p:blipFill>
        <p:spPr bwMode="auto">
          <a:xfrm>
            <a:off x="1331913" y="3068638"/>
            <a:ext cx="6624637" cy="3536950"/>
          </a:xfrm>
          <a:prstGeom prst="rect">
            <a:avLst/>
          </a:prstGeom>
          <a:noFill/>
          <a:ln w="9525">
            <a:noFill/>
            <a:miter lim="800000"/>
            <a:headEnd/>
            <a:tailEnd/>
          </a:ln>
        </p:spPr>
      </p:pic>
    </p:spTree>
    <p:extLst>
      <p:ext uri="{BB962C8B-B14F-4D97-AF65-F5344CB8AC3E}">
        <p14:creationId xmlns:p14="http://schemas.microsoft.com/office/powerpoint/2010/main" val="3965130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13317"/>
                                        </p:tgtEl>
                                        <p:attrNameLst>
                                          <p:attrName>ppt_x</p:attrName>
                                        </p:attrNameLst>
                                      </p:cBhvr>
                                      <p:tavLst>
                                        <p:tav tm="0">
                                          <p:val>
                                            <p:strVal val="ppt_x"/>
                                          </p:val>
                                        </p:tav>
                                        <p:tav tm="100000">
                                          <p:val>
                                            <p:strVal val="1+ppt_w/2"/>
                                          </p:val>
                                        </p:tav>
                                      </p:tavLst>
                                    </p:anim>
                                    <p:anim calcmode="lin" valueType="num">
                                      <p:cBhvr additive="base">
                                        <p:cTn id="7" dur="1000"/>
                                        <p:tgtEl>
                                          <p:spTgt spid="13317"/>
                                        </p:tgtEl>
                                        <p:attrNameLst>
                                          <p:attrName>ppt_y</p:attrName>
                                        </p:attrNameLst>
                                      </p:cBhvr>
                                      <p:tavLst>
                                        <p:tav tm="0">
                                          <p:val>
                                            <p:strVal val="ppt_y"/>
                                          </p:val>
                                        </p:tav>
                                        <p:tav tm="100000">
                                          <p:val>
                                            <p:strVal val="ppt_y"/>
                                          </p:val>
                                        </p:tav>
                                      </p:tavLst>
                                    </p:anim>
                                    <p:set>
                                      <p:cBhvr>
                                        <p:cTn id="8" dur="1" fill="hold">
                                          <p:stCondLst>
                                            <p:cond delay="999"/>
                                          </p:stCondLst>
                                        </p:cTn>
                                        <p:tgtEl>
                                          <p:spTgt spid="13317"/>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additive="base">
                                        <p:cTn id="11" dur="1000" fill="hold"/>
                                        <p:tgtEl>
                                          <p:spTgt spid="13319"/>
                                        </p:tgtEl>
                                        <p:attrNameLst>
                                          <p:attrName>ppt_x</p:attrName>
                                        </p:attrNameLst>
                                      </p:cBhvr>
                                      <p:tavLst>
                                        <p:tav tm="0">
                                          <p:val>
                                            <p:strVal val="0-#ppt_w/2"/>
                                          </p:val>
                                        </p:tav>
                                        <p:tav tm="100000">
                                          <p:val>
                                            <p:strVal val="#ppt_x"/>
                                          </p:val>
                                        </p:tav>
                                      </p:tavLst>
                                    </p:anim>
                                    <p:anim calcmode="lin" valueType="num">
                                      <p:cBhvr additive="base">
                                        <p:cTn id="12" dur="10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Text Box 20"/>
          <p:cNvSpPr txBox="1">
            <a:spLocks noChangeArrowheads="1"/>
          </p:cNvSpPr>
          <p:nvPr/>
        </p:nvSpPr>
        <p:spPr bwMode="auto">
          <a:xfrm>
            <a:off x="3906838" y="6577013"/>
            <a:ext cx="5761037" cy="304800"/>
          </a:xfrm>
          <a:prstGeom prst="rect">
            <a:avLst/>
          </a:prstGeom>
          <a:noFill/>
          <a:ln w="9525">
            <a:noFill/>
            <a:miter lim="800000"/>
            <a:headEnd/>
            <a:tailEnd/>
          </a:ln>
          <a:effectLst/>
        </p:spPr>
        <p:txBody>
          <a:bodyPr>
            <a:spAutoFit/>
          </a:bodyPr>
          <a:lstStyle/>
          <a:p>
            <a:pPr>
              <a:spcBef>
                <a:spcPct val="50000"/>
              </a:spcBef>
              <a:defRPr/>
            </a:pPr>
            <a:r>
              <a:rPr lang="it-IT" sz="1400" i="1">
                <a:solidFill>
                  <a:schemeClr val="tx1"/>
                </a:solidFill>
                <a:effectLst>
                  <a:outerShdw blurRad="38100" dist="38100" dir="2700000" algn="tl">
                    <a:srgbClr val="000000"/>
                  </a:outerShdw>
                </a:effectLst>
                <a:cs typeface="Arial" pitchFamily="34" charset="0"/>
              </a:rPr>
              <a:t>Prof. N. Portolani-Clinica Chirurgica-Università degli Studi di Brescia</a:t>
            </a:r>
          </a:p>
        </p:txBody>
      </p:sp>
      <p:sp>
        <p:nvSpPr>
          <p:cNvPr id="24" name="Text Box 16"/>
          <p:cNvSpPr txBox="1">
            <a:spLocks noChangeArrowheads="1"/>
          </p:cNvSpPr>
          <p:nvPr/>
        </p:nvSpPr>
        <p:spPr bwMode="auto">
          <a:xfrm>
            <a:off x="828675" y="1484313"/>
            <a:ext cx="7486650" cy="1385887"/>
          </a:xfrm>
          <a:prstGeom prst="rect">
            <a:avLst/>
          </a:prstGeom>
          <a:noFill/>
          <a:ln w="9525" algn="ctr">
            <a:noFill/>
            <a:miter lim="800000"/>
            <a:headEnd/>
            <a:tailEnd/>
          </a:ln>
          <a:effectLst/>
        </p:spPr>
        <p:txBody>
          <a:bodyPr>
            <a:spAutoFit/>
          </a:bodyPr>
          <a:lstStyle/>
          <a:p>
            <a:pPr>
              <a:spcBef>
                <a:spcPct val="50000"/>
              </a:spcBef>
              <a:defRPr/>
            </a:pPr>
            <a:r>
              <a:rPr lang="it-IT" sz="2800" dirty="0">
                <a:solidFill>
                  <a:srgbClr val="000000"/>
                </a:solidFill>
                <a:effectLst>
                  <a:outerShdw blurRad="38100" dist="38100" dir="2700000" algn="tl">
                    <a:srgbClr val="000000"/>
                  </a:outerShdw>
                </a:effectLst>
              </a:rPr>
              <a:t>Circa 1/3 dei sopravvissuti a 5 anni dall’intervento di resezione epatica moriranno comunque per  la malattia; solo l’1% dopo 10 anni</a:t>
            </a:r>
          </a:p>
        </p:txBody>
      </p:sp>
      <p:sp>
        <p:nvSpPr>
          <p:cNvPr id="9" name="Text Box 16"/>
          <p:cNvSpPr txBox="1">
            <a:spLocks noChangeArrowheads="1"/>
          </p:cNvSpPr>
          <p:nvPr/>
        </p:nvSpPr>
        <p:spPr bwMode="auto">
          <a:xfrm>
            <a:off x="395288" y="4594225"/>
            <a:ext cx="3952875" cy="954088"/>
          </a:xfrm>
          <a:prstGeom prst="rect">
            <a:avLst/>
          </a:prstGeom>
          <a:noFill/>
          <a:ln w="9525" algn="ctr">
            <a:noFill/>
            <a:miter lim="800000"/>
            <a:headEnd/>
            <a:tailEnd/>
          </a:ln>
          <a:effectLst/>
        </p:spPr>
        <p:txBody>
          <a:bodyPr>
            <a:spAutoFit/>
          </a:bodyPr>
          <a:lstStyle/>
          <a:p>
            <a:pPr algn="ctr">
              <a:spcBef>
                <a:spcPts val="0"/>
              </a:spcBef>
              <a:defRPr/>
            </a:pPr>
            <a:r>
              <a:rPr lang="it-IT" sz="2800" i="1" dirty="0">
                <a:solidFill>
                  <a:srgbClr val="000090"/>
                </a:solidFill>
                <a:effectLst>
                  <a:outerShdw blurRad="38100" dist="38100" dir="2700000" algn="tl">
                    <a:srgbClr val="000000"/>
                  </a:outerShdw>
                </a:effectLst>
              </a:rPr>
              <a:t>il </a:t>
            </a:r>
            <a:r>
              <a:rPr lang="it-IT" sz="2800" i="1" dirty="0" err="1">
                <a:solidFill>
                  <a:srgbClr val="000090"/>
                </a:solidFill>
                <a:effectLst>
                  <a:outerShdw blurRad="38100" dist="38100" dir="2700000" algn="tl">
                    <a:srgbClr val="000000"/>
                  </a:outerShdw>
                </a:effectLst>
              </a:rPr>
              <a:t>follow</a:t>
            </a:r>
            <a:r>
              <a:rPr lang="it-IT" sz="2800" i="1" dirty="0">
                <a:solidFill>
                  <a:srgbClr val="000090"/>
                </a:solidFill>
                <a:effectLst>
                  <a:outerShdw blurRad="38100" dist="38100" dir="2700000" algn="tl">
                    <a:srgbClr val="000000"/>
                  </a:outerShdw>
                </a:effectLst>
              </a:rPr>
              <a:t> up deve essere</a:t>
            </a:r>
          </a:p>
          <a:p>
            <a:pPr algn="ctr">
              <a:spcBef>
                <a:spcPts val="0"/>
              </a:spcBef>
              <a:defRPr/>
            </a:pPr>
            <a:r>
              <a:rPr lang="it-IT" sz="2800" i="1" dirty="0">
                <a:solidFill>
                  <a:srgbClr val="000090"/>
                </a:solidFill>
                <a:effectLst>
                  <a:outerShdw blurRad="38100" dist="38100" dir="2700000" algn="tl">
                    <a:srgbClr val="000000"/>
                  </a:outerShdw>
                </a:effectLst>
              </a:rPr>
              <a:t>almeno di 10 anni</a:t>
            </a:r>
          </a:p>
        </p:txBody>
      </p:sp>
      <p:sp>
        <p:nvSpPr>
          <p:cNvPr id="7" name="Rectangle 3"/>
          <p:cNvSpPr>
            <a:spLocks noChangeArrowheads="1"/>
          </p:cNvSpPr>
          <p:nvPr/>
        </p:nvSpPr>
        <p:spPr bwMode="auto">
          <a:xfrm>
            <a:off x="-107950" y="-182563"/>
            <a:ext cx="9144000" cy="827088"/>
          </a:xfrm>
          <a:prstGeom prst="rect">
            <a:avLst/>
          </a:prstGeom>
          <a:noFill/>
          <a:ln w="9525">
            <a:noFill/>
            <a:miter lim="800000"/>
            <a:headEnd/>
            <a:tailEnd/>
          </a:ln>
          <a:effectLst/>
        </p:spPr>
        <p:txBody>
          <a:bodyPr anchor="ctr"/>
          <a:lstStyle/>
          <a:p>
            <a:pPr>
              <a:defRPr/>
            </a:pPr>
            <a:r>
              <a:rPr lang="fr-FR" sz="3200" b="1" dirty="0">
                <a:solidFill>
                  <a:srgbClr val="00CCFF"/>
                </a:solidFill>
                <a:effectLst>
                  <a:outerShdw blurRad="38100" dist="38100" dir="2700000" algn="tl">
                    <a:srgbClr val="000000"/>
                  </a:outerShdw>
                </a:effectLst>
              </a:rPr>
              <a:t>  Come e perché il follow up</a:t>
            </a:r>
          </a:p>
        </p:txBody>
      </p:sp>
      <p:sp>
        <p:nvSpPr>
          <p:cNvPr id="10" name="Text Box 16"/>
          <p:cNvSpPr txBox="1">
            <a:spLocks noChangeArrowheads="1"/>
          </p:cNvSpPr>
          <p:nvPr/>
        </p:nvSpPr>
        <p:spPr bwMode="auto">
          <a:xfrm>
            <a:off x="1374775" y="530225"/>
            <a:ext cx="6396038" cy="522288"/>
          </a:xfrm>
          <a:prstGeom prst="rect">
            <a:avLst/>
          </a:prstGeom>
          <a:noFill/>
          <a:ln w="9525" algn="ctr">
            <a:noFill/>
            <a:miter lim="800000"/>
            <a:headEnd/>
            <a:tailEnd/>
          </a:ln>
          <a:effectLst/>
        </p:spPr>
        <p:txBody>
          <a:bodyPr>
            <a:spAutoFit/>
          </a:bodyPr>
          <a:lstStyle/>
          <a:p>
            <a:pPr>
              <a:spcBef>
                <a:spcPts val="0"/>
              </a:spcBef>
              <a:defRPr/>
            </a:pPr>
            <a:r>
              <a:rPr lang="it-IT" sz="2800" i="1" dirty="0">
                <a:effectLst>
                  <a:outerShdw blurRad="38100" dist="38100" dir="2700000" algn="tl">
                    <a:srgbClr val="000000"/>
                  </a:outerShdw>
                </a:effectLst>
              </a:rPr>
              <a:t>elevato rischio di ulteriore recidiva epatica</a:t>
            </a:r>
          </a:p>
        </p:txBody>
      </p:sp>
      <p:sp>
        <p:nvSpPr>
          <p:cNvPr id="11" name="Text Box 16"/>
          <p:cNvSpPr txBox="1">
            <a:spLocks noChangeArrowheads="1"/>
          </p:cNvSpPr>
          <p:nvPr/>
        </p:nvSpPr>
        <p:spPr bwMode="auto">
          <a:xfrm>
            <a:off x="4579938" y="4584700"/>
            <a:ext cx="3952875" cy="954088"/>
          </a:xfrm>
          <a:prstGeom prst="rect">
            <a:avLst/>
          </a:prstGeom>
          <a:noFill/>
          <a:ln w="9525" algn="ctr">
            <a:noFill/>
            <a:miter lim="800000"/>
            <a:headEnd/>
            <a:tailEnd/>
          </a:ln>
          <a:effectLst/>
        </p:spPr>
        <p:txBody>
          <a:bodyPr>
            <a:spAutoFit/>
          </a:bodyPr>
          <a:lstStyle/>
          <a:p>
            <a:pPr algn="ctr">
              <a:spcBef>
                <a:spcPts val="0"/>
              </a:spcBef>
              <a:defRPr/>
            </a:pPr>
            <a:r>
              <a:rPr lang="it-IT" sz="2800" i="1" dirty="0">
                <a:solidFill>
                  <a:srgbClr val="000090"/>
                </a:solidFill>
                <a:effectLst>
                  <a:outerShdw blurRad="38100" dist="38100" dir="2700000" algn="tl">
                    <a:srgbClr val="000000"/>
                  </a:outerShdw>
                </a:effectLst>
              </a:rPr>
              <a:t>possibile ulteriore resezione epatica</a:t>
            </a:r>
          </a:p>
        </p:txBody>
      </p:sp>
      <p:cxnSp>
        <p:nvCxnSpPr>
          <p:cNvPr id="14344" name="Connettore 2 12"/>
          <p:cNvCxnSpPr>
            <a:cxnSpLocks noChangeShapeType="1"/>
          </p:cNvCxnSpPr>
          <p:nvPr/>
        </p:nvCxnSpPr>
        <p:spPr bwMode="auto">
          <a:xfrm flipH="1">
            <a:off x="2987675" y="3357563"/>
            <a:ext cx="1008063" cy="863600"/>
          </a:xfrm>
          <a:prstGeom prst="straightConnector1">
            <a:avLst/>
          </a:prstGeom>
          <a:noFill/>
          <a:ln w="19050" algn="ctr">
            <a:solidFill>
              <a:schemeClr val="tx1"/>
            </a:solidFill>
            <a:prstDash val="sysDot"/>
            <a:round/>
            <a:headEnd/>
            <a:tailEnd type="arrow" w="med" len="med"/>
          </a:ln>
        </p:spPr>
      </p:cxnSp>
      <p:cxnSp>
        <p:nvCxnSpPr>
          <p:cNvPr id="14345" name="Connettore 2 13"/>
          <p:cNvCxnSpPr>
            <a:cxnSpLocks noChangeShapeType="1"/>
          </p:cNvCxnSpPr>
          <p:nvPr/>
        </p:nvCxnSpPr>
        <p:spPr bwMode="auto">
          <a:xfrm>
            <a:off x="5148263" y="3357563"/>
            <a:ext cx="1008062" cy="863600"/>
          </a:xfrm>
          <a:prstGeom prst="straightConnector1">
            <a:avLst/>
          </a:prstGeom>
          <a:noFill/>
          <a:ln w="19050" algn="ctr">
            <a:solidFill>
              <a:schemeClr val="tx1"/>
            </a:solidFill>
            <a:prstDash val="sysDot"/>
            <a:round/>
            <a:headEnd/>
            <a:tailEnd type="arrow" w="med" len="med"/>
          </a:ln>
        </p:spPr>
      </p:cxnSp>
    </p:spTree>
    <p:extLst>
      <p:ext uri="{BB962C8B-B14F-4D97-AF65-F5344CB8AC3E}">
        <p14:creationId xmlns:p14="http://schemas.microsoft.com/office/powerpoint/2010/main" val="40316202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6184900" y="2276475"/>
            <a:ext cx="2303463" cy="646113"/>
          </a:xfrm>
          <a:prstGeom prst="rect">
            <a:avLst/>
          </a:prstGeom>
          <a:noFill/>
          <a:ln w="9525" algn="ctr">
            <a:noFill/>
            <a:miter lim="800000"/>
            <a:headEnd/>
            <a:tailEnd/>
          </a:ln>
          <a:effectLst/>
        </p:spPr>
        <p:txBody>
          <a:bodyPr>
            <a:spAutoFit/>
          </a:bodyPr>
          <a:lstStyle/>
          <a:p>
            <a:pPr>
              <a:defRPr/>
            </a:pPr>
            <a:r>
              <a:rPr lang="it-IT" sz="1800">
                <a:solidFill>
                  <a:srgbClr val="000000"/>
                </a:solidFill>
                <a:effectLst>
                  <a:outerShdw blurRad="38100" dist="38100" dir="2700000" algn="tl">
                    <a:srgbClr val="000000"/>
                  </a:outerShdw>
                </a:effectLst>
              </a:rPr>
              <a:t>sopravvivenza</a:t>
            </a:r>
          </a:p>
          <a:p>
            <a:pPr>
              <a:defRPr/>
            </a:pPr>
            <a:r>
              <a:rPr lang="it-IT" sz="1800">
                <a:solidFill>
                  <a:srgbClr val="000000"/>
                </a:solidFill>
                <a:effectLst>
                  <a:outerShdw blurRad="38100" dist="38100" dir="2700000" algn="tl">
                    <a:srgbClr val="000000"/>
                  </a:outerShdw>
                </a:effectLst>
              </a:rPr>
              <a:t>                               </a:t>
            </a:r>
          </a:p>
        </p:txBody>
      </p:sp>
      <p:sp>
        <p:nvSpPr>
          <p:cNvPr id="12" name="Text Box 13"/>
          <p:cNvSpPr txBox="1">
            <a:spLocks noChangeArrowheads="1"/>
          </p:cNvSpPr>
          <p:nvPr/>
        </p:nvSpPr>
        <p:spPr bwMode="auto">
          <a:xfrm>
            <a:off x="6022975" y="2636838"/>
            <a:ext cx="1187450" cy="647700"/>
          </a:xfrm>
          <a:prstGeom prst="rect">
            <a:avLst/>
          </a:prstGeom>
          <a:noFill/>
          <a:ln w="9525" algn="ctr">
            <a:noFill/>
            <a:miter lim="800000"/>
            <a:headEnd/>
            <a:tailEnd/>
          </a:ln>
          <a:effectLst/>
        </p:spPr>
        <p:txBody>
          <a:bodyPr>
            <a:spAutoFit/>
          </a:bodyPr>
          <a:lstStyle/>
          <a:p>
            <a:pPr>
              <a:defRPr/>
            </a:pPr>
            <a:r>
              <a:rPr lang="it-IT" sz="1800" dirty="0">
                <a:solidFill>
                  <a:srgbClr val="000000"/>
                </a:solidFill>
                <a:effectLst>
                  <a:outerShdw blurRad="38100" dist="38100" dir="2700000" algn="tl">
                    <a:srgbClr val="000000"/>
                  </a:outerShdw>
                </a:effectLst>
              </a:rPr>
              <a:t>mediana</a:t>
            </a:r>
          </a:p>
          <a:p>
            <a:pPr>
              <a:defRPr/>
            </a:pPr>
            <a:r>
              <a:rPr lang="it-IT" sz="1800" dirty="0">
                <a:solidFill>
                  <a:srgbClr val="000000"/>
                </a:solidFill>
                <a:effectLst>
                  <a:outerShdw blurRad="38100" dist="38100" dir="2700000" algn="tl">
                    <a:srgbClr val="000000"/>
                  </a:outerShdw>
                </a:effectLst>
              </a:rPr>
              <a:t>                               </a:t>
            </a:r>
          </a:p>
        </p:txBody>
      </p:sp>
      <p:sp>
        <p:nvSpPr>
          <p:cNvPr id="13" name="Text Box 13"/>
          <p:cNvSpPr txBox="1">
            <a:spLocks noChangeArrowheads="1"/>
          </p:cNvSpPr>
          <p:nvPr/>
        </p:nvSpPr>
        <p:spPr bwMode="auto">
          <a:xfrm>
            <a:off x="4095750" y="3338513"/>
            <a:ext cx="1800225" cy="646331"/>
          </a:xfrm>
          <a:prstGeom prst="rect">
            <a:avLst/>
          </a:prstGeom>
          <a:noFill/>
          <a:ln w="9525" algn="ctr">
            <a:noFill/>
            <a:miter lim="800000"/>
            <a:headEnd/>
            <a:tailEnd/>
          </a:ln>
          <a:effectLst/>
        </p:spPr>
        <p:txBody>
          <a:bodyPr>
            <a:spAutoFit/>
          </a:bodyPr>
          <a:lstStyle/>
          <a:p>
            <a:pPr>
              <a:defRPr/>
            </a:pPr>
            <a:r>
              <a:rPr lang="it-IT">
                <a:solidFill>
                  <a:srgbClr val="000000"/>
                </a:solidFill>
                <a:effectLst>
                  <a:outerShdw blurRad="38100" dist="38100" dir="2700000" algn="tl">
                    <a:srgbClr val="000000"/>
                  </a:outerShdw>
                </a:effectLst>
              </a:rPr>
              <a:t>CHU, 1997</a:t>
            </a:r>
          </a:p>
          <a:p>
            <a:pPr>
              <a:defRPr/>
            </a:pPr>
            <a:r>
              <a:rPr lang="it-IT">
                <a:solidFill>
                  <a:srgbClr val="000000"/>
                </a:solidFill>
                <a:effectLst>
                  <a:outerShdw blurRad="38100" dist="38100" dir="2700000" algn="tl">
                    <a:srgbClr val="000000"/>
                  </a:outerShdw>
                </a:effectLst>
              </a:rPr>
              <a:t>                               </a:t>
            </a:r>
          </a:p>
        </p:txBody>
      </p:sp>
      <p:sp>
        <p:nvSpPr>
          <p:cNvPr id="14" name="Text Box 13"/>
          <p:cNvSpPr txBox="1">
            <a:spLocks noChangeArrowheads="1"/>
          </p:cNvSpPr>
          <p:nvPr/>
        </p:nvSpPr>
        <p:spPr bwMode="auto">
          <a:xfrm>
            <a:off x="4095750" y="3806825"/>
            <a:ext cx="1655763" cy="646331"/>
          </a:xfrm>
          <a:prstGeom prst="rect">
            <a:avLst/>
          </a:prstGeom>
          <a:noFill/>
          <a:ln w="9525" algn="ctr">
            <a:noFill/>
            <a:miter lim="800000"/>
            <a:headEnd/>
            <a:tailEnd/>
          </a:ln>
          <a:effectLst/>
        </p:spPr>
        <p:txBody>
          <a:bodyPr>
            <a:spAutoFit/>
          </a:bodyPr>
          <a:lstStyle/>
          <a:p>
            <a:pPr>
              <a:defRPr/>
            </a:pPr>
            <a:r>
              <a:rPr lang="it-IT">
                <a:solidFill>
                  <a:srgbClr val="000000"/>
                </a:solidFill>
                <a:effectLst>
                  <a:outerShdw blurRad="38100" dist="38100" dir="2700000" algn="tl">
                    <a:srgbClr val="000000"/>
                  </a:outerShdw>
                </a:effectLst>
              </a:rPr>
              <a:t>FONG, 1999</a:t>
            </a:r>
          </a:p>
          <a:p>
            <a:pPr>
              <a:defRPr/>
            </a:pPr>
            <a:r>
              <a:rPr lang="it-IT">
                <a:solidFill>
                  <a:srgbClr val="000000"/>
                </a:solidFill>
                <a:effectLst>
                  <a:outerShdw blurRad="38100" dist="38100" dir="2700000" algn="tl">
                    <a:srgbClr val="000000"/>
                  </a:outerShdw>
                </a:effectLst>
              </a:rPr>
              <a:t>                               </a:t>
            </a:r>
          </a:p>
        </p:txBody>
      </p:sp>
      <p:sp>
        <p:nvSpPr>
          <p:cNvPr id="15" name="Text Box 13"/>
          <p:cNvSpPr txBox="1">
            <a:spLocks noChangeArrowheads="1"/>
          </p:cNvSpPr>
          <p:nvPr/>
        </p:nvSpPr>
        <p:spPr bwMode="auto">
          <a:xfrm>
            <a:off x="7229475" y="2641600"/>
            <a:ext cx="1187450" cy="646113"/>
          </a:xfrm>
          <a:prstGeom prst="rect">
            <a:avLst/>
          </a:prstGeom>
          <a:noFill/>
          <a:ln w="9525" algn="ctr">
            <a:noFill/>
            <a:miter lim="800000"/>
            <a:headEnd/>
            <a:tailEnd/>
          </a:ln>
          <a:effectLst/>
        </p:spPr>
        <p:txBody>
          <a:bodyPr>
            <a:spAutoFit/>
          </a:bodyPr>
          <a:lstStyle/>
          <a:p>
            <a:pPr>
              <a:defRPr/>
            </a:pPr>
            <a:r>
              <a:rPr lang="it-IT" sz="1800">
                <a:solidFill>
                  <a:srgbClr val="000000"/>
                </a:solidFill>
                <a:effectLst>
                  <a:outerShdw blurRad="38100" dist="38100" dir="2700000" algn="tl">
                    <a:srgbClr val="000000"/>
                  </a:outerShdw>
                </a:effectLst>
              </a:rPr>
              <a:t>5 aa</a:t>
            </a:r>
          </a:p>
          <a:p>
            <a:pPr>
              <a:defRPr/>
            </a:pPr>
            <a:r>
              <a:rPr lang="it-IT" sz="1800">
                <a:solidFill>
                  <a:srgbClr val="000000"/>
                </a:solidFill>
                <a:effectLst>
                  <a:outerShdw blurRad="38100" dist="38100" dir="2700000" algn="tl">
                    <a:srgbClr val="000000"/>
                  </a:outerShdw>
                </a:effectLst>
              </a:rPr>
              <a:t>                               </a:t>
            </a:r>
          </a:p>
        </p:txBody>
      </p:sp>
      <p:sp>
        <p:nvSpPr>
          <p:cNvPr id="20" name="Text Box 13"/>
          <p:cNvSpPr txBox="1">
            <a:spLocks noChangeArrowheads="1"/>
          </p:cNvSpPr>
          <p:nvPr/>
        </p:nvSpPr>
        <p:spPr bwMode="auto">
          <a:xfrm>
            <a:off x="4095750" y="4378325"/>
            <a:ext cx="1800225" cy="646331"/>
          </a:xfrm>
          <a:prstGeom prst="rect">
            <a:avLst/>
          </a:prstGeom>
          <a:noFill/>
          <a:ln w="9525" algn="ctr">
            <a:noFill/>
            <a:miter lim="800000"/>
            <a:headEnd/>
            <a:tailEnd/>
          </a:ln>
          <a:effectLst/>
        </p:spPr>
        <p:txBody>
          <a:bodyPr>
            <a:spAutoFit/>
          </a:bodyPr>
          <a:lstStyle/>
          <a:p>
            <a:pPr>
              <a:defRPr/>
            </a:pPr>
            <a:r>
              <a:rPr lang="it-IT">
                <a:solidFill>
                  <a:srgbClr val="000000"/>
                </a:solidFill>
                <a:effectLst>
                  <a:outerShdw blurRad="38100" dist="38100" dir="2700000" algn="tl">
                    <a:srgbClr val="000000"/>
                  </a:outerShdw>
                </a:effectLst>
              </a:rPr>
              <a:t>ADAM, 1997</a:t>
            </a:r>
          </a:p>
          <a:p>
            <a:pPr>
              <a:defRPr/>
            </a:pPr>
            <a:r>
              <a:rPr lang="it-IT">
                <a:solidFill>
                  <a:srgbClr val="000000"/>
                </a:solidFill>
                <a:effectLst>
                  <a:outerShdw blurRad="38100" dist="38100" dir="2700000" algn="tl">
                    <a:srgbClr val="000000"/>
                  </a:outerShdw>
                </a:effectLst>
              </a:rPr>
              <a:t>                               </a:t>
            </a:r>
          </a:p>
        </p:txBody>
      </p:sp>
      <p:sp>
        <p:nvSpPr>
          <p:cNvPr id="22" name="Text Box 13"/>
          <p:cNvSpPr txBox="1">
            <a:spLocks noChangeArrowheads="1"/>
          </p:cNvSpPr>
          <p:nvPr/>
        </p:nvSpPr>
        <p:spPr bwMode="auto">
          <a:xfrm>
            <a:off x="4095750" y="4846638"/>
            <a:ext cx="2089150" cy="646331"/>
          </a:xfrm>
          <a:prstGeom prst="rect">
            <a:avLst/>
          </a:prstGeom>
          <a:noFill/>
          <a:ln w="9525" algn="ctr">
            <a:noFill/>
            <a:miter lim="800000"/>
            <a:headEnd/>
            <a:tailEnd/>
          </a:ln>
          <a:effectLst/>
        </p:spPr>
        <p:txBody>
          <a:bodyPr>
            <a:spAutoFit/>
          </a:bodyPr>
          <a:lstStyle/>
          <a:p>
            <a:pPr>
              <a:defRPr/>
            </a:pPr>
            <a:r>
              <a:rPr lang="it-IT">
                <a:solidFill>
                  <a:srgbClr val="000000"/>
                </a:solidFill>
                <a:effectLst>
                  <a:outerShdw blurRad="38100" dist="38100" dir="2700000" algn="tl">
                    <a:srgbClr val="000000"/>
                  </a:outerShdw>
                </a:effectLst>
              </a:rPr>
              <a:t>AHMAD, 2007</a:t>
            </a:r>
          </a:p>
          <a:p>
            <a:pPr>
              <a:defRPr/>
            </a:pPr>
            <a:r>
              <a:rPr lang="it-IT">
                <a:solidFill>
                  <a:srgbClr val="000000"/>
                </a:solidFill>
                <a:effectLst>
                  <a:outerShdw blurRad="38100" dist="38100" dir="2700000" algn="tl">
                    <a:srgbClr val="000000"/>
                  </a:outerShdw>
                </a:effectLst>
              </a:rPr>
              <a:t>                               </a:t>
            </a:r>
          </a:p>
        </p:txBody>
      </p:sp>
      <p:sp>
        <p:nvSpPr>
          <p:cNvPr id="23" name="Text Box 13"/>
          <p:cNvSpPr txBox="1">
            <a:spLocks noChangeArrowheads="1"/>
          </p:cNvSpPr>
          <p:nvPr/>
        </p:nvSpPr>
        <p:spPr bwMode="auto">
          <a:xfrm>
            <a:off x="6116638" y="2852738"/>
            <a:ext cx="1187450" cy="647700"/>
          </a:xfrm>
          <a:prstGeom prst="rect">
            <a:avLst/>
          </a:prstGeom>
          <a:noFill/>
          <a:ln w="9525" algn="ctr">
            <a:noFill/>
            <a:miter lim="800000"/>
            <a:headEnd/>
            <a:tailEnd/>
          </a:ln>
          <a:effectLst/>
        </p:spPr>
        <p:txBody>
          <a:bodyPr>
            <a:spAutoFit/>
          </a:bodyPr>
          <a:lstStyle/>
          <a:p>
            <a:pPr>
              <a:defRPr/>
            </a:pPr>
            <a:r>
              <a:rPr lang="it-IT" sz="1800" i="1">
                <a:solidFill>
                  <a:srgbClr val="000000"/>
                </a:solidFill>
                <a:effectLst>
                  <a:outerShdw blurRad="38100" dist="38100" dir="2700000" algn="tl">
                    <a:srgbClr val="000000"/>
                  </a:outerShdw>
                </a:effectLst>
              </a:rPr>
              <a:t>(mesi)</a:t>
            </a:r>
          </a:p>
          <a:p>
            <a:pPr>
              <a:defRPr/>
            </a:pPr>
            <a:r>
              <a:rPr lang="it-IT" sz="1800" i="1">
                <a:solidFill>
                  <a:srgbClr val="000000"/>
                </a:solidFill>
                <a:effectLst>
                  <a:outerShdw blurRad="38100" dist="38100" dir="2700000" algn="tl">
                    <a:srgbClr val="000000"/>
                  </a:outerShdw>
                </a:effectLst>
              </a:rPr>
              <a:t>                               </a:t>
            </a:r>
          </a:p>
        </p:txBody>
      </p:sp>
      <p:sp>
        <p:nvSpPr>
          <p:cNvPr id="24" name="Text Box 13"/>
          <p:cNvSpPr txBox="1">
            <a:spLocks noChangeArrowheads="1"/>
          </p:cNvSpPr>
          <p:nvPr/>
        </p:nvSpPr>
        <p:spPr bwMode="auto">
          <a:xfrm>
            <a:off x="7234238" y="2852738"/>
            <a:ext cx="1187450" cy="647700"/>
          </a:xfrm>
          <a:prstGeom prst="rect">
            <a:avLst/>
          </a:prstGeom>
          <a:noFill/>
          <a:ln w="9525" algn="ctr">
            <a:noFill/>
            <a:miter lim="800000"/>
            <a:headEnd/>
            <a:tailEnd/>
          </a:ln>
          <a:effectLst/>
        </p:spPr>
        <p:txBody>
          <a:bodyPr>
            <a:spAutoFit/>
          </a:bodyPr>
          <a:lstStyle/>
          <a:p>
            <a:pPr>
              <a:defRPr/>
            </a:pPr>
            <a:r>
              <a:rPr lang="it-IT" sz="1800" i="1">
                <a:solidFill>
                  <a:srgbClr val="000000"/>
                </a:solidFill>
                <a:effectLst>
                  <a:outerShdw blurRad="38100" dist="38100" dir="2700000" algn="tl">
                    <a:srgbClr val="000000"/>
                  </a:outerShdw>
                </a:effectLst>
              </a:rPr>
              <a:t>(%)</a:t>
            </a:r>
          </a:p>
          <a:p>
            <a:pPr>
              <a:defRPr/>
            </a:pPr>
            <a:r>
              <a:rPr lang="it-IT" sz="1800" i="1">
                <a:solidFill>
                  <a:srgbClr val="000000"/>
                </a:solidFill>
                <a:effectLst>
                  <a:outerShdw blurRad="38100" dist="38100" dir="2700000" algn="tl">
                    <a:srgbClr val="000000"/>
                  </a:outerShdw>
                </a:effectLst>
              </a:rPr>
              <a:t>                               </a:t>
            </a:r>
          </a:p>
        </p:txBody>
      </p:sp>
      <p:sp>
        <p:nvSpPr>
          <p:cNvPr id="28" name="Text Box 13"/>
          <p:cNvSpPr txBox="1">
            <a:spLocks noChangeArrowheads="1"/>
          </p:cNvSpPr>
          <p:nvPr/>
        </p:nvSpPr>
        <p:spPr bwMode="auto">
          <a:xfrm>
            <a:off x="6262688" y="3333750"/>
            <a:ext cx="574675" cy="646331"/>
          </a:xfrm>
          <a:prstGeom prst="rect">
            <a:avLst/>
          </a:prstGeom>
          <a:noFill/>
          <a:ln w="9525" algn="ctr">
            <a:noFill/>
            <a:miter lim="800000"/>
            <a:headEnd/>
            <a:tailEnd/>
          </a:ln>
          <a:effectLst/>
        </p:spPr>
        <p:txBody>
          <a:bodyPr>
            <a:spAutoFit/>
          </a:bodyPr>
          <a:lstStyle/>
          <a:p>
            <a:pPr>
              <a:defRPr/>
            </a:pPr>
            <a:r>
              <a:rPr lang="it-IT" b="1">
                <a:solidFill>
                  <a:srgbClr val="000000"/>
                </a:solidFill>
                <a:effectLst>
                  <a:outerShdw blurRad="38100" dist="38100" dir="2700000" algn="tl">
                    <a:srgbClr val="000000"/>
                  </a:outerShdw>
                </a:effectLst>
              </a:rPr>
              <a:t>23</a:t>
            </a:r>
          </a:p>
          <a:p>
            <a:pPr>
              <a:defRPr/>
            </a:pPr>
            <a:r>
              <a:rPr lang="it-IT" b="1">
                <a:solidFill>
                  <a:srgbClr val="000000"/>
                </a:solidFill>
                <a:effectLst>
                  <a:outerShdw blurRad="38100" dist="38100" dir="2700000" algn="tl">
                    <a:srgbClr val="000000"/>
                  </a:outerShdw>
                </a:effectLst>
              </a:rPr>
              <a:t>                               </a:t>
            </a:r>
          </a:p>
        </p:txBody>
      </p:sp>
      <p:sp>
        <p:nvSpPr>
          <p:cNvPr id="29" name="Text Box 13"/>
          <p:cNvSpPr txBox="1">
            <a:spLocks noChangeArrowheads="1"/>
          </p:cNvSpPr>
          <p:nvPr/>
        </p:nvSpPr>
        <p:spPr bwMode="auto">
          <a:xfrm>
            <a:off x="6254750" y="3794125"/>
            <a:ext cx="576263" cy="646331"/>
          </a:xfrm>
          <a:prstGeom prst="rect">
            <a:avLst/>
          </a:prstGeom>
          <a:noFill/>
          <a:ln w="9525" algn="ctr">
            <a:noFill/>
            <a:miter lim="800000"/>
            <a:headEnd/>
            <a:tailEnd/>
          </a:ln>
          <a:effectLst/>
        </p:spPr>
        <p:txBody>
          <a:bodyPr>
            <a:spAutoFit/>
          </a:bodyPr>
          <a:lstStyle/>
          <a:p>
            <a:pPr>
              <a:defRPr/>
            </a:pPr>
            <a:r>
              <a:rPr lang="it-IT" b="1">
                <a:solidFill>
                  <a:srgbClr val="000000"/>
                </a:solidFill>
                <a:effectLst>
                  <a:outerShdw blurRad="38100" dist="38100" dir="2700000" algn="tl">
                    <a:srgbClr val="000000"/>
                  </a:outerShdw>
                </a:effectLst>
              </a:rPr>
              <a:t>37</a:t>
            </a:r>
          </a:p>
          <a:p>
            <a:pPr>
              <a:defRPr/>
            </a:pPr>
            <a:r>
              <a:rPr lang="it-IT" b="1">
                <a:solidFill>
                  <a:srgbClr val="000000"/>
                </a:solidFill>
                <a:effectLst>
                  <a:outerShdw blurRad="38100" dist="38100" dir="2700000" algn="tl">
                    <a:srgbClr val="000000"/>
                  </a:outerShdw>
                </a:effectLst>
              </a:rPr>
              <a:t>                               </a:t>
            </a:r>
          </a:p>
        </p:txBody>
      </p:sp>
      <p:sp>
        <p:nvSpPr>
          <p:cNvPr id="30" name="Text Box 13"/>
          <p:cNvSpPr txBox="1">
            <a:spLocks noChangeArrowheads="1"/>
          </p:cNvSpPr>
          <p:nvPr/>
        </p:nvSpPr>
        <p:spPr bwMode="auto">
          <a:xfrm>
            <a:off x="6261100" y="4371975"/>
            <a:ext cx="576263" cy="646331"/>
          </a:xfrm>
          <a:prstGeom prst="rect">
            <a:avLst/>
          </a:prstGeom>
          <a:noFill/>
          <a:ln w="9525" algn="ctr">
            <a:noFill/>
            <a:miter lim="800000"/>
            <a:headEnd/>
            <a:tailEnd/>
          </a:ln>
          <a:effectLst/>
        </p:spPr>
        <p:txBody>
          <a:bodyPr>
            <a:spAutoFit/>
          </a:bodyPr>
          <a:lstStyle/>
          <a:p>
            <a:pPr>
              <a:defRPr/>
            </a:pPr>
            <a:r>
              <a:rPr lang="it-IT" b="1">
                <a:solidFill>
                  <a:srgbClr val="000000"/>
                </a:solidFill>
                <a:effectLst>
                  <a:outerShdw blurRad="38100" dist="38100" dir="2700000" algn="tl">
                    <a:srgbClr val="000000"/>
                  </a:outerShdw>
                </a:effectLst>
              </a:rPr>
              <a:t>46</a:t>
            </a:r>
          </a:p>
          <a:p>
            <a:pPr>
              <a:defRPr/>
            </a:pPr>
            <a:r>
              <a:rPr lang="it-IT" b="1">
                <a:solidFill>
                  <a:srgbClr val="000000"/>
                </a:solidFill>
                <a:effectLst>
                  <a:outerShdw blurRad="38100" dist="38100" dir="2700000" algn="tl">
                    <a:srgbClr val="000000"/>
                  </a:outerShdw>
                </a:effectLst>
              </a:rPr>
              <a:t>                               </a:t>
            </a:r>
          </a:p>
        </p:txBody>
      </p:sp>
      <p:sp>
        <p:nvSpPr>
          <p:cNvPr id="31" name="Text Box 13"/>
          <p:cNvSpPr txBox="1">
            <a:spLocks noChangeArrowheads="1"/>
          </p:cNvSpPr>
          <p:nvPr/>
        </p:nvSpPr>
        <p:spPr bwMode="auto">
          <a:xfrm>
            <a:off x="6253163" y="4845050"/>
            <a:ext cx="576262" cy="646331"/>
          </a:xfrm>
          <a:prstGeom prst="rect">
            <a:avLst/>
          </a:prstGeom>
          <a:noFill/>
          <a:ln w="9525" algn="ctr">
            <a:noFill/>
            <a:miter lim="800000"/>
            <a:headEnd/>
            <a:tailEnd/>
          </a:ln>
          <a:effectLst/>
        </p:spPr>
        <p:txBody>
          <a:bodyPr>
            <a:spAutoFit/>
          </a:bodyPr>
          <a:lstStyle/>
          <a:p>
            <a:pPr>
              <a:defRPr/>
            </a:pPr>
            <a:r>
              <a:rPr lang="it-IT" b="1">
                <a:solidFill>
                  <a:srgbClr val="000000"/>
                </a:solidFill>
                <a:effectLst>
                  <a:outerShdw blurRad="38100" dist="38100" dir="2700000" algn="tl">
                    <a:srgbClr val="000000"/>
                  </a:outerShdw>
                </a:effectLst>
              </a:rPr>
              <a:t>48</a:t>
            </a:r>
          </a:p>
          <a:p>
            <a:pPr>
              <a:defRPr/>
            </a:pPr>
            <a:r>
              <a:rPr lang="it-IT" b="1">
                <a:solidFill>
                  <a:srgbClr val="000000"/>
                </a:solidFill>
                <a:effectLst>
                  <a:outerShdw blurRad="38100" dist="38100" dir="2700000" algn="tl">
                    <a:srgbClr val="000000"/>
                  </a:outerShdw>
                </a:effectLst>
              </a:rPr>
              <a:t>                               </a:t>
            </a:r>
          </a:p>
        </p:txBody>
      </p:sp>
      <p:sp>
        <p:nvSpPr>
          <p:cNvPr id="32" name="Text Box 13"/>
          <p:cNvSpPr txBox="1">
            <a:spLocks noChangeArrowheads="1"/>
          </p:cNvSpPr>
          <p:nvPr/>
        </p:nvSpPr>
        <p:spPr bwMode="auto">
          <a:xfrm>
            <a:off x="7281863" y="3327400"/>
            <a:ext cx="576262" cy="646331"/>
          </a:xfrm>
          <a:prstGeom prst="rect">
            <a:avLst/>
          </a:prstGeom>
          <a:noFill/>
          <a:ln w="9525" algn="ctr">
            <a:noFill/>
            <a:miter lim="800000"/>
            <a:headEnd/>
            <a:tailEnd/>
          </a:ln>
          <a:effectLst/>
        </p:spPr>
        <p:txBody>
          <a:bodyPr>
            <a:spAutoFit/>
          </a:bodyPr>
          <a:lstStyle/>
          <a:p>
            <a:pPr>
              <a:defRPr/>
            </a:pPr>
            <a:r>
              <a:rPr lang="it-IT" b="1">
                <a:solidFill>
                  <a:srgbClr val="000000"/>
                </a:solidFill>
                <a:effectLst>
                  <a:outerShdw blurRad="38100" dist="38100" dir="2700000" algn="tl">
                    <a:srgbClr val="000000"/>
                  </a:outerShdw>
                </a:effectLst>
              </a:rPr>
              <a:t>16</a:t>
            </a:r>
          </a:p>
          <a:p>
            <a:pPr>
              <a:defRPr/>
            </a:pPr>
            <a:r>
              <a:rPr lang="it-IT" b="1">
                <a:solidFill>
                  <a:srgbClr val="000000"/>
                </a:solidFill>
                <a:effectLst>
                  <a:outerShdw blurRad="38100" dist="38100" dir="2700000" algn="tl">
                    <a:srgbClr val="000000"/>
                  </a:outerShdw>
                </a:effectLst>
              </a:rPr>
              <a:t>                               </a:t>
            </a:r>
          </a:p>
        </p:txBody>
      </p:sp>
      <p:sp>
        <p:nvSpPr>
          <p:cNvPr id="33" name="Text Box 13"/>
          <p:cNvSpPr txBox="1">
            <a:spLocks noChangeArrowheads="1"/>
          </p:cNvSpPr>
          <p:nvPr/>
        </p:nvSpPr>
        <p:spPr bwMode="auto">
          <a:xfrm>
            <a:off x="7275513" y="3787775"/>
            <a:ext cx="576262" cy="646331"/>
          </a:xfrm>
          <a:prstGeom prst="rect">
            <a:avLst/>
          </a:prstGeom>
          <a:noFill/>
          <a:ln w="9525" algn="ctr">
            <a:noFill/>
            <a:miter lim="800000"/>
            <a:headEnd/>
            <a:tailEnd/>
          </a:ln>
          <a:effectLst/>
        </p:spPr>
        <p:txBody>
          <a:bodyPr>
            <a:spAutoFit/>
          </a:bodyPr>
          <a:lstStyle/>
          <a:p>
            <a:pPr>
              <a:defRPr/>
            </a:pPr>
            <a:r>
              <a:rPr lang="it-IT" b="1">
                <a:solidFill>
                  <a:srgbClr val="000000"/>
                </a:solidFill>
                <a:effectLst>
                  <a:outerShdw blurRad="38100" dist="38100" dir="2700000" algn="tl">
                    <a:srgbClr val="000000"/>
                  </a:outerShdw>
                </a:effectLst>
              </a:rPr>
              <a:t>34</a:t>
            </a:r>
          </a:p>
          <a:p>
            <a:pPr>
              <a:defRPr/>
            </a:pPr>
            <a:r>
              <a:rPr lang="it-IT" b="1">
                <a:solidFill>
                  <a:srgbClr val="000000"/>
                </a:solidFill>
                <a:effectLst>
                  <a:outerShdw blurRad="38100" dist="38100" dir="2700000" algn="tl">
                    <a:srgbClr val="000000"/>
                  </a:outerShdw>
                </a:effectLst>
              </a:rPr>
              <a:t>                               </a:t>
            </a:r>
          </a:p>
        </p:txBody>
      </p:sp>
      <p:sp>
        <p:nvSpPr>
          <p:cNvPr id="34" name="Text Box 13"/>
          <p:cNvSpPr txBox="1">
            <a:spLocks noChangeArrowheads="1"/>
          </p:cNvSpPr>
          <p:nvPr/>
        </p:nvSpPr>
        <p:spPr bwMode="auto">
          <a:xfrm>
            <a:off x="7281863" y="4365625"/>
            <a:ext cx="574675" cy="646331"/>
          </a:xfrm>
          <a:prstGeom prst="rect">
            <a:avLst/>
          </a:prstGeom>
          <a:noFill/>
          <a:ln w="9525" algn="ctr">
            <a:noFill/>
            <a:miter lim="800000"/>
            <a:headEnd/>
            <a:tailEnd/>
          </a:ln>
          <a:effectLst/>
        </p:spPr>
        <p:txBody>
          <a:bodyPr>
            <a:spAutoFit/>
          </a:bodyPr>
          <a:lstStyle/>
          <a:p>
            <a:pPr>
              <a:defRPr/>
            </a:pPr>
            <a:r>
              <a:rPr lang="it-IT" b="1">
                <a:solidFill>
                  <a:srgbClr val="000000"/>
                </a:solidFill>
                <a:effectLst>
                  <a:outerShdw blurRad="38100" dist="38100" dir="2700000" algn="tl">
                    <a:srgbClr val="000000"/>
                  </a:outerShdw>
                </a:effectLst>
              </a:rPr>
              <a:t>41</a:t>
            </a:r>
          </a:p>
          <a:p>
            <a:pPr>
              <a:defRPr/>
            </a:pPr>
            <a:r>
              <a:rPr lang="it-IT" b="1">
                <a:solidFill>
                  <a:srgbClr val="000000"/>
                </a:solidFill>
                <a:effectLst>
                  <a:outerShdw blurRad="38100" dist="38100" dir="2700000" algn="tl">
                    <a:srgbClr val="000000"/>
                  </a:outerShdw>
                </a:effectLst>
              </a:rPr>
              <a:t>                               </a:t>
            </a:r>
          </a:p>
        </p:txBody>
      </p:sp>
      <p:sp>
        <p:nvSpPr>
          <p:cNvPr id="35" name="Text Box 13"/>
          <p:cNvSpPr txBox="1">
            <a:spLocks noChangeArrowheads="1"/>
          </p:cNvSpPr>
          <p:nvPr/>
        </p:nvSpPr>
        <p:spPr bwMode="auto">
          <a:xfrm>
            <a:off x="7273925" y="4838700"/>
            <a:ext cx="576263" cy="646331"/>
          </a:xfrm>
          <a:prstGeom prst="rect">
            <a:avLst/>
          </a:prstGeom>
          <a:noFill/>
          <a:ln w="9525" algn="ctr">
            <a:noFill/>
            <a:miter lim="800000"/>
            <a:headEnd/>
            <a:tailEnd/>
          </a:ln>
          <a:effectLst/>
        </p:spPr>
        <p:txBody>
          <a:bodyPr>
            <a:spAutoFit/>
          </a:bodyPr>
          <a:lstStyle/>
          <a:p>
            <a:pPr>
              <a:defRPr/>
            </a:pPr>
            <a:r>
              <a:rPr lang="it-IT" b="1">
                <a:solidFill>
                  <a:srgbClr val="000000"/>
                </a:solidFill>
                <a:effectLst>
                  <a:outerShdw blurRad="38100" dist="38100" dir="2700000" algn="tl">
                    <a:srgbClr val="000000"/>
                  </a:outerShdw>
                </a:effectLst>
              </a:rPr>
              <a:t>44</a:t>
            </a:r>
          </a:p>
          <a:p>
            <a:pPr>
              <a:defRPr/>
            </a:pPr>
            <a:r>
              <a:rPr lang="it-IT" b="1">
                <a:solidFill>
                  <a:srgbClr val="000000"/>
                </a:solidFill>
                <a:effectLst>
                  <a:outerShdw blurRad="38100" dist="38100" dir="2700000" algn="tl">
                    <a:srgbClr val="000000"/>
                  </a:outerShdw>
                </a:effectLst>
              </a:rPr>
              <a:t>                               </a:t>
            </a:r>
          </a:p>
        </p:txBody>
      </p:sp>
      <p:sp>
        <p:nvSpPr>
          <p:cNvPr id="36" name="Text Box 13"/>
          <p:cNvSpPr txBox="1">
            <a:spLocks noChangeArrowheads="1"/>
          </p:cNvSpPr>
          <p:nvPr/>
        </p:nvSpPr>
        <p:spPr bwMode="auto">
          <a:xfrm>
            <a:off x="7594600" y="3465513"/>
            <a:ext cx="1671638" cy="831850"/>
          </a:xfrm>
          <a:prstGeom prst="rect">
            <a:avLst/>
          </a:prstGeom>
          <a:noFill/>
          <a:ln w="9525" algn="ctr">
            <a:noFill/>
            <a:miter lim="800000"/>
            <a:headEnd/>
            <a:tailEnd/>
          </a:ln>
          <a:effectLst/>
        </p:spPr>
        <p:txBody>
          <a:bodyPr>
            <a:spAutoFit/>
          </a:bodyPr>
          <a:lstStyle/>
          <a:p>
            <a:pPr algn="ctr">
              <a:defRPr/>
            </a:pPr>
            <a:r>
              <a:rPr lang="it-IT" sz="1600" i="1">
                <a:solidFill>
                  <a:srgbClr val="000000"/>
                </a:solidFill>
                <a:effectLst>
                  <a:outerShdw blurRad="38100" dist="38100" dir="2700000" algn="tl">
                    <a:srgbClr val="000000"/>
                  </a:outerShdw>
                </a:effectLst>
              </a:rPr>
              <a:t>chemioterapia</a:t>
            </a:r>
          </a:p>
          <a:p>
            <a:pPr algn="ctr">
              <a:defRPr/>
            </a:pPr>
            <a:r>
              <a:rPr lang="it-IT" sz="1600" i="1">
                <a:solidFill>
                  <a:srgbClr val="000000"/>
                </a:solidFill>
                <a:effectLst>
                  <a:outerShdw blurRad="38100" dist="38100" dir="2700000" algn="tl">
                    <a:srgbClr val="000000"/>
                  </a:outerShdw>
                </a:effectLst>
              </a:rPr>
              <a:t>non sistematica</a:t>
            </a:r>
          </a:p>
          <a:p>
            <a:pPr algn="ctr">
              <a:defRPr/>
            </a:pPr>
            <a:r>
              <a:rPr lang="it-IT" sz="1600" i="1">
                <a:solidFill>
                  <a:srgbClr val="000000"/>
                </a:solidFill>
                <a:effectLst>
                  <a:outerShdw blurRad="38100" dist="38100" dir="2700000" algn="tl">
                    <a:srgbClr val="000000"/>
                  </a:outerShdw>
                </a:effectLst>
              </a:rPr>
              <a:t>                               </a:t>
            </a:r>
          </a:p>
        </p:txBody>
      </p:sp>
      <p:sp>
        <p:nvSpPr>
          <p:cNvPr id="37" name="Text Box 20"/>
          <p:cNvSpPr txBox="1">
            <a:spLocks noChangeArrowheads="1"/>
          </p:cNvSpPr>
          <p:nvPr/>
        </p:nvSpPr>
        <p:spPr bwMode="auto">
          <a:xfrm>
            <a:off x="3906838" y="6577013"/>
            <a:ext cx="5761037" cy="304800"/>
          </a:xfrm>
          <a:prstGeom prst="rect">
            <a:avLst/>
          </a:prstGeom>
          <a:noFill/>
          <a:ln w="9525">
            <a:noFill/>
            <a:miter lim="800000"/>
            <a:headEnd/>
            <a:tailEnd/>
          </a:ln>
          <a:effectLst/>
        </p:spPr>
        <p:txBody>
          <a:bodyPr>
            <a:spAutoFit/>
          </a:bodyPr>
          <a:lstStyle/>
          <a:p>
            <a:pPr>
              <a:spcBef>
                <a:spcPct val="50000"/>
              </a:spcBef>
              <a:defRPr/>
            </a:pPr>
            <a:r>
              <a:rPr lang="it-IT" sz="1400" i="1">
                <a:solidFill>
                  <a:schemeClr val="bg1"/>
                </a:solidFill>
                <a:effectLst>
                  <a:outerShdw blurRad="38100" dist="38100" dir="2700000" algn="tl">
                    <a:srgbClr val="000000"/>
                  </a:outerShdw>
                </a:effectLst>
                <a:cs typeface="Arial" pitchFamily="34" charset="0"/>
              </a:rPr>
              <a:t>Prof. N. Portolani-Clinica Chirurgica-Università degli Studi di Brescia</a:t>
            </a:r>
          </a:p>
        </p:txBody>
      </p:sp>
      <p:sp>
        <p:nvSpPr>
          <p:cNvPr id="38" name="Rectangle 3"/>
          <p:cNvSpPr>
            <a:spLocks noChangeArrowheads="1"/>
          </p:cNvSpPr>
          <p:nvPr/>
        </p:nvSpPr>
        <p:spPr bwMode="auto">
          <a:xfrm>
            <a:off x="-241300" y="0"/>
            <a:ext cx="9144000" cy="827088"/>
          </a:xfrm>
          <a:prstGeom prst="rect">
            <a:avLst/>
          </a:prstGeom>
          <a:noFill/>
          <a:ln w="9525">
            <a:noFill/>
            <a:miter lim="800000"/>
            <a:headEnd/>
            <a:tailEnd/>
          </a:ln>
          <a:effectLst/>
        </p:spPr>
        <p:txBody>
          <a:bodyPr anchor="ctr"/>
          <a:lstStyle/>
          <a:p>
            <a:pPr>
              <a:defRPr/>
            </a:pPr>
            <a:r>
              <a:rPr lang="it-IT" sz="3200" dirty="0">
                <a:effectLst>
                  <a:outerShdw blurRad="38100" dist="38100" dir="2700000" algn="tl">
                    <a:srgbClr val="000000"/>
                  </a:outerShdw>
                </a:effectLst>
              </a:rPr>
              <a:t>  </a:t>
            </a:r>
            <a:r>
              <a:rPr lang="it-IT" sz="3200" b="1" dirty="0" err="1">
                <a:solidFill>
                  <a:srgbClr val="00CCFF"/>
                </a:solidFill>
                <a:effectLst>
                  <a:outerShdw blurRad="38100" dist="38100" dir="2700000" algn="tl">
                    <a:srgbClr val="000000"/>
                  </a:outerShdw>
                </a:effectLst>
              </a:rPr>
              <a:t>Reintervento</a:t>
            </a:r>
            <a:r>
              <a:rPr lang="it-IT" sz="3200" b="1" dirty="0">
                <a:solidFill>
                  <a:srgbClr val="00CCFF"/>
                </a:solidFill>
                <a:effectLst>
                  <a:outerShdw blurRad="38100" dist="38100" dir="2700000" algn="tl">
                    <a:srgbClr val="000000"/>
                  </a:outerShdw>
                </a:effectLst>
              </a:rPr>
              <a:t> per recidiva epatica</a:t>
            </a:r>
          </a:p>
        </p:txBody>
      </p:sp>
      <p:sp>
        <p:nvSpPr>
          <p:cNvPr id="39" name="Text Box 16"/>
          <p:cNvSpPr txBox="1">
            <a:spLocks noChangeArrowheads="1"/>
          </p:cNvSpPr>
          <p:nvPr/>
        </p:nvSpPr>
        <p:spPr bwMode="auto">
          <a:xfrm>
            <a:off x="5791200" y="227013"/>
            <a:ext cx="3663950" cy="831850"/>
          </a:xfrm>
          <a:prstGeom prst="rect">
            <a:avLst/>
          </a:prstGeom>
          <a:noFill/>
          <a:ln w="9525" algn="ctr">
            <a:noFill/>
            <a:miter lim="800000"/>
            <a:headEnd/>
            <a:tailEnd/>
          </a:ln>
          <a:effectLst/>
        </p:spPr>
        <p:txBody>
          <a:bodyPr>
            <a:spAutoFit/>
          </a:bodyPr>
          <a:lstStyle/>
          <a:p>
            <a:pPr>
              <a:spcBef>
                <a:spcPct val="50000"/>
              </a:spcBef>
              <a:defRPr/>
            </a:pPr>
            <a:r>
              <a:rPr lang="it-IT" sz="2300" i="1" dirty="0">
                <a:solidFill>
                  <a:srgbClr val="000000"/>
                </a:solidFill>
                <a:effectLst>
                  <a:outerShdw blurRad="38100" dist="38100" dir="2700000" algn="tl">
                    <a:srgbClr val="000000"/>
                  </a:outerShdw>
                </a:effectLst>
              </a:rPr>
              <a:t>sino al 30% delle resezioni epatiche per metastasi</a:t>
            </a:r>
          </a:p>
        </p:txBody>
      </p:sp>
      <p:sp>
        <p:nvSpPr>
          <p:cNvPr id="40" name="Text Box 20"/>
          <p:cNvSpPr txBox="1">
            <a:spLocks noChangeArrowheads="1"/>
          </p:cNvSpPr>
          <p:nvPr/>
        </p:nvSpPr>
        <p:spPr bwMode="auto">
          <a:xfrm>
            <a:off x="7975600" y="958850"/>
            <a:ext cx="1808163" cy="338138"/>
          </a:xfrm>
          <a:prstGeom prst="rect">
            <a:avLst/>
          </a:prstGeom>
          <a:noFill/>
          <a:ln w="9525">
            <a:noFill/>
            <a:miter lim="800000"/>
            <a:headEnd/>
            <a:tailEnd/>
          </a:ln>
          <a:effectLst/>
        </p:spPr>
        <p:txBody>
          <a:bodyPr>
            <a:spAutoFit/>
          </a:bodyPr>
          <a:lstStyle/>
          <a:p>
            <a:pPr>
              <a:spcBef>
                <a:spcPct val="50000"/>
              </a:spcBef>
              <a:defRPr/>
            </a:pPr>
            <a:r>
              <a:rPr lang="it-IT" sz="1600" i="1" dirty="0">
                <a:solidFill>
                  <a:srgbClr val="000000"/>
                </a:solidFill>
                <a:effectLst>
                  <a:outerShdw blurRad="38100" dist="38100" dir="2700000" algn="tl">
                    <a:srgbClr val="000000"/>
                  </a:outerShdw>
                </a:effectLst>
                <a:cs typeface="Arial" pitchFamily="34" charset="0"/>
              </a:rPr>
              <a:t>Adam, 1997</a:t>
            </a:r>
          </a:p>
        </p:txBody>
      </p:sp>
      <p:sp>
        <p:nvSpPr>
          <p:cNvPr id="15384" name="Freccia a destra 24"/>
          <p:cNvSpPr>
            <a:spLocks noChangeArrowheads="1"/>
          </p:cNvSpPr>
          <p:nvPr/>
        </p:nvSpPr>
        <p:spPr bwMode="auto">
          <a:xfrm>
            <a:off x="5507038" y="288925"/>
            <a:ext cx="288925" cy="733663"/>
          </a:xfrm>
          <a:prstGeom prst="rightArrow">
            <a:avLst>
              <a:gd name="adj1" fmla="val 50000"/>
              <a:gd name="adj2" fmla="val 50222"/>
            </a:avLst>
          </a:prstGeom>
          <a:noFill/>
          <a:ln w="12700" algn="ctr">
            <a:solidFill>
              <a:schemeClr val="tx1"/>
            </a:solidFill>
            <a:prstDash val="sysDot"/>
            <a:round/>
            <a:headEnd/>
            <a:tailEnd/>
          </a:ln>
        </p:spPr>
        <p:txBody>
          <a:bodyPr>
            <a:spAutoFit/>
          </a:bodyPr>
          <a:lstStyle/>
          <a:p>
            <a:endParaRPr lang="it-IT">
              <a:solidFill>
                <a:schemeClr val="bg1"/>
              </a:solidFill>
            </a:endParaRPr>
          </a:p>
        </p:txBody>
      </p:sp>
      <p:sp>
        <p:nvSpPr>
          <p:cNvPr id="41" name="Text Box 13"/>
          <p:cNvSpPr txBox="1">
            <a:spLocks noChangeArrowheads="1"/>
          </p:cNvSpPr>
          <p:nvPr/>
        </p:nvSpPr>
        <p:spPr bwMode="auto">
          <a:xfrm>
            <a:off x="7596188" y="4541838"/>
            <a:ext cx="1671637" cy="831850"/>
          </a:xfrm>
          <a:prstGeom prst="rect">
            <a:avLst/>
          </a:prstGeom>
          <a:noFill/>
          <a:ln w="9525" algn="ctr">
            <a:noFill/>
            <a:miter lim="800000"/>
            <a:headEnd/>
            <a:tailEnd/>
          </a:ln>
          <a:effectLst/>
        </p:spPr>
        <p:txBody>
          <a:bodyPr>
            <a:spAutoFit/>
          </a:bodyPr>
          <a:lstStyle/>
          <a:p>
            <a:pPr algn="ctr">
              <a:defRPr/>
            </a:pPr>
            <a:r>
              <a:rPr lang="it-IT" sz="1600" i="1">
                <a:solidFill>
                  <a:srgbClr val="000000"/>
                </a:solidFill>
                <a:effectLst>
                  <a:outerShdw blurRad="38100" dist="38100" dir="2700000" algn="tl">
                    <a:srgbClr val="000000"/>
                  </a:outerShdw>
                </a:effectLst>
              </a:rPr>
              <a:t>chemioterapia</a:t>
            </a:r>
          </a:p>
          <a:p>
            <a:pPr algn="ctr">
              <a:defRPr/>
            </a:pPr>
            <a:r>
              <a:rPr lang="it-IT" sz="1600" i="1">
                <a:solidFill>
                  <a:srgbClr val="000000"/>
                </a:solidFill>
                <a:effectLst>
                  <a:outerShdw blurRad="38100" dist="38100" dir="2700000" algn="tl">
                    <a:srgbClr val="000000"/>
                  </a:outerShdw>
                </a:effectLst>
              </a:rPr>
              <a:t>sempre</a:t>
            </a:r>
          </a:p>
          <a:p>
            <a:pPr algn="ctr">
              <a:defRPr/>
            </a:pPr>
            <a:r>
              <a:rPr lang="it-IT" sz="1600" i="1">
                <a:solidFill>
                  <a:srgbClr val="000000"/>
                </a:solidFill>
                <a:effectLst>
                  <a:outerShdw blurRad="38100" dist="38100" dir="2700000" algn="tl">
                    <a:srgbClr val="000000"/>
                  </a:outerShdw>
                </a:effectLst>
              </a:rPr>
              <a:t>                               </a:t>
            </a:r>
          </a:p>
        </p:txBody>
      </p:sp>
      <p:sp>
        <p:nvSpPr>
          <p:cNvPr id="15386" name="Parentesi graffa chiusa 41"/>
          <p:cNvSpPr>
            <a:spLocks/>
          </p:cNvSpPr>
          <p:nvPr/>
        </p:nvSpPr>
        <p:spPr bwMode="auto">
          <a:xfrm>
            <a:off x="7540625" y="3376613"/>
            <a:ext cx="288925" cy="380048"/>
          </a:xfrm>
          <a:prstGeom prst="rightBrace">
            <a:avLst>
              <a:gd name="adj1" fmla="val 8301"/>
              <a:gd name="adj2" fmla="val 50000"/>
            </a:avLst>
          </a:prstGeom>
          <a:noFill/>
          <a:ln w="9525" algn="ctr">
            <a:solidFill>
              <a:schemeClr val="tx1"/>
            </a:solidFill>
            <a:round/>
            <a:headEnd/>
            <a:tailEnd/>
          </a:ln>
        </p:spPr>
        <p:txBody>
          <a:bodyPr>
            <a:spAutoFit/>
          </a:bodyPr>
          <a:lstStyle/>
          <a:p>
            <a:endParaRPr lang="it-IT">
              <a:solidFill>
                <a:schemeClr val="bg1"/>
              </a:solidFill>
            </a:endParaRPr>
          </a:p>
        </p:txBody>
      </p:sp>
      <p:sp>
        <p:nvSpPr>
          <p:cNvPr id="15387" name="Parentesi graffa chiusa 42"/>
          <p:cNvSpPr>
            <a:spLocks/>
          </p:cNvSpPr>
          <p:nvPr/>
        </p:nvSpPr>
        <p:spPr bwMode="auto">
          <a:xfrm>
            <a:off x="7540625" y="4429125"/>
            <a:ext cx="288925" cy="380048"/>
          </a:xfrm>
          <a:prstGeom prst="rightBrace">
            <a:avLst>
              <a:gd name="adj1" fmla="val 8301"/>
              <a:gd name="adj2" fmla="val 50000"/>
            </a:avLst>
          </a:prstGeom>
          <a:noFill/>
          <a:ln w="9525" algn="ctr">
            <a:solidFill>
              <a:schemeClr val="tx1"/>
            </a:solidFill>
            <a:round/>
            <a:headEnd/>
            <a:tailEnd/>
          </a:ln>
        </p:spPr>
        <p:txBody>
          <a:bodyPr>
            <a:spAutoFit/>
          </a:bodyPr>
          <a:lstStyle/>
          <a:p>
            <a:endParaRPr lang="it-IT">
              <a:solidFill>
                <a:schemeClr val="bg1"/>
              </a:solidFill>
            </a:endParaRPr>
          </a:p>
        </p:txBody>
      </p:sp>
      <p:pic>
        <p:nvPicPr>
          <p:cNvPr id="15388" name="Picture 31" descr="C:\Users\Admin\Desktop\portolani, marzo\Senza titolo-1.jpg"/>
          <p:cNvPicPr>
            <a:picLocks noChangeAspect="1" noChangeArrowheads="1"/>
          </p:cNvPicPr>
          <p:nvPr/>
        </p:nvPicPr>
        <p:blipFill>
          <a:blip r:embed="rId2" cstate="print"/>
          <a:srcRect/>
          <a:stretch>
            <a:fillRect/>
          </a:stretch>
        </p:blipFill>
        <p:spPr bwMode="auto">
          <a:xfrm>
            <a:off x="0" y="1412875"/>
            <a:ext cx="4090988" cy="4319588"/>
          </a:xfrm>
          <a:prstGeom prst="rect">
            <a:avLst/>
          </a:prstGeom>
          <a:noFill/>
          <a:ln w="9525">
            <a:noFill/>
            <a:miter lim="800000"/>
            <a:headEnd/>
            <a:tailEnd/>
          </a:ln>
        </p:spPr>
      </p:pic>
      <p:sp>
        <p:nvSpPr>
          <p:cNvPr id="42" name="Text Box 20"/>
          <p:cNvSpPr txBox="1">
            <a:spLocks noChangeArrowheads="1"/>
          </p:cNvSpPr>
          <p:nvPr/>
        </p:nvSpPr>
        <p:spPr bwMode="auto">
          <a:xfrm>
            <a:off x="2876550" y="5732463"/>
            <a:ext cx="3025775" cy="339725"/>
          </a:xfrm>
          <a:prstGeom prst="rect">
            <a:avLst/>
          </a:prstGeom>
          <a:noFill/>
          <a:ln w="9525">
            <a:noFill/>
            <a:miter lim="800000"/>
            <a:headEnd/>
            <a:tailEnd/>
          </a:ln>
          <a:effectLst/>
        </p:spPr>
        <p:txBody>
          <a:bodyPr>
            <a:spAutoFit/>
          </a:bodyPr>
          <a:lstStyle/>
          <a:p>
            <a:pPr>
              <a:spcBef>
                <a:spcPct val="50000"/>
              </a:spcBef>
              <a:defRPr/>
            </a:pPr>
            <a:r>
              <a:rPr lang="it-IT" sz="1600" i="1" dirty="0" err="1">
                <a:solidFill>
                  <a:srgbClr val="000000"/>
                </a:solidFill>
                <a:effectLst>
                  <a:outerShdw blurRad="38100" dist="38100" dir="2700000" algn="tl">
                    <a:srgbClr val="000000"/>
                  </a:outerShdw>
                </a:effectLst>
                <a:cs typeface="Arial" pitchFamily="34" charset="0"/>
              </a:rPr>
              <a:t>Ahmad</a:t>
            </a:r>
            <a:r>
              <a:rPr lang="it-IT" sz="1600" i="1" dirty="0">
                <a:solidFill>
                  <a:srgbClr val="000000"/>
                </a:solidFill>
                <a:effectLst>
                  <a:outerShdw blurRad="38100" dist="38100" dir="2700000" algn="tl">
                    <a:srgbClr val="000000"/>
                  </a:outerShdw>
                </a:effectLst>
                <a:cs typeface="Arial" pitchFamily="34" charset="0"/>
              </a:rPr>
              <a:t>, 2007</a:t>
            </a:r>
          </a:p>
        </p:txBody>
      </p:sp>
    </p:spTree>
    <p:extLst>
      <p:ext uri="{BB962C8B-B14F-4D97-AF65-F5344CB8AC3E}">
        <p14:creationId xmlns:p14="http://schemas.microsoft.com/office/powerpoint/2010/main" val="10362297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enza nome-scala di grigi-01.jpg"/>
          <p:cNvPicPr>
            <a:picLocks noChangeAspect="1"/>
          </p:cNvPicPr>
          <p:nvPr/>
        </p:nvPicPr>
        <p:blipFill>
          <a:blip r:embed="rId2" cstate="print"/>
          <a:stretch>
            <a:fillRect/>
          </a:stretch>
        </p:blipFill>
        <p:spPr>
          <a:xfrm>
            <a:off x="-113014" y="980728"/>
            <a:ext cx="9257014" cy="5877272"/>
          </a:xfrm>
          <a:prstGeom prst="rect">
            <a:avLst/>
          </a:prstGeom>
        </p:spPr>
      </p:pic>
      <p:sp>
        <p:nvSpPr>
          <p:cNvPr id="7" name="CasellaDiTesto 6"/>
          <p:cNvSpPr txBox="1"/>
          <p:nvPr/>
        </p:nvSpPr>
        <p:spPr>
          <a:xfrm>
            <a:off x="179512" y="3573016"/>
            <a:ext cx="1224136" cy="307777"/>
          </a:xfrm>
          <a:prstGeom prst="rect">
            <a:avLst/>
          </a:prstGeom>
          <a:noFill/>
        </p:spPr>
        <p:txBody>
          <a:bodyPr wrap="square" rtlCol="0">
            <a:spAutoFit/>
          </a:bodyPr>
          <a:lstStyle/>
          <a:p>
            <a:pPr algn="ctr"/>
            <a:r>
              <a:rPr lang="it-IT" sz="1400" b="1" dirty="0" smtClean="0">
                <a:latin typeface="Times New Roman" pitchFamily="18" charset="0"/>
                <a:cs typeface="Times New Roman" pitchFamily="18" charset="0"/>
              </a:rPr>
              <a:t>Proctorragia</a:t>
            </a:r>
            <a:endParaRPr lang="it-IT" sz="1400" b="1" dirty="0">
              <a:latin typeface="Times New Roman" pitchFamily="18" charset="0"/>
              <a:cs typeface="Times New Roman" pitchFamily="18" charset="0"/>
            </a:endParaRPr>
          </a:p>
        </p:txBody>
      </p:sp>
      <p:sp>
        <p:nvSpPr>
          <p:cNvPr id="8" name="CasellaDiTesto 7"/>
          <p:cNvSpPr txBox="1"/>
          <p:nvPr/>
        </p:nvSpPr>
        <p:spPr>
          <a:xfrm>
            <a:off x="1979712" y="3501008"/>
            <a:ext cx="1224136" cy="523220"/>
          </a:xfrm>
          <a:prstGeom prst="rect">
            <a:avLst/>
          </a:prstGeom>
          <a:noFill/>
        </p:spPr>
        <p:txBody>
          <a:bodyPr wrap="square" rtlCol="0">
            <a:spAutoFit/>
          </a:bodyPr>
          <a:lstStyle/>
          <a:p>
            <a:pPr algn="ctr"/>
            <a:r>
              <a:rPr lang="it-IT" sz="1400" b="1" dirty="0" smtClean="0">
                <a:latin typeface="Times New Roman" pitchFamily="18" charset="0"/>
                <a:cs typeface="Times New Roman" pitchFamily="18" charset="0"/>
              </a:rPr>
              <a:t>Coloscopia o Colon TC</a:t>
            </a:r>
            <a:endParaRPr lang="it-IT" sz="1400" b="1" dirty="0">
              <a:latin typeface="Times New Roman" pitchFamily="18" charset="0"/>
              <a:cs typeface="Times New Roman" pitchFamily="18" charset="0"/>
            </a:endParaRPr>
          </a:p>
        </p:txBody>
      </p:sp>
      <p:sp>
        <p:nvSpPr>
          <p:cNvPr id="9" name="CasellaDiTesto 8"/>
          <p:cNvSpPr txBox="1"/>
          <p:nvPr/>
        </p:nvSpPr>
        <p:spPr>
          <a:xfrm>
            <a:off x="5940152" y="5013176"/>
            <a:ext cx="1656184" cy="1169551"/>
          </a:xfrm>
          <a:prstGeom prst="rect">
            <a:avLst/>
          </a:prstGeom>
          <a:noFill/>
        </p:spPr>
        <p:txBody>
          <a:bodyPr wrap="square" rtlCol="0">
            <a:spAutoFit/>
          </a:bodyPr>
          <a:lstStyle/>
          <a:p>
            <a:pPr algn="ctr"/>
            <a:r>
              <a:rPr lang="it-IT" sz="1400" b="1" dirty="0" smtClean="0">
                <a:latin typeface="Times New Roman" pitchFamily="18" charset="0"/>
                <a:cs typeface="Times New Roman" pitchFamily="18" charset="0"/>
              </a:rPr>
              <a:t>Ecografia </a:t>
            </a:r>
            <a:r>
              <a:rPr lang="it-IT" sz="1400" b="1" dirty="0" err="1" smtClean="0">
                <a:latin typeface="Times New Roman" pitchFamily="18" charset="0"/>
                <a:cs typeface="Times New Roman" pitchFamily="18" charset="0"/>
              </a:rPr>
              <a:t>endorettale</a:t>
            </a:r>
            <a:endParaRPr lang="it-IT" sz="1400" b="1" dirty="0" smtClean="0">
              <a:latin typeface="Times New Roman" pitchFamily="18" charset="0"/>
              <a:cs typeface="Times New Roman" pitchFamily="18" charset="0"/>
            </a:endParaRPr>
          </a:p>
          <a:p>
            <a:pPr algn="ctr"/>
            <a:r>
              <a:rPr lang="it-IT" sz="1400" b="1" dirty="0" smtClean="0">
                <a:latin typeface="Times New Roman" pitchFamily="18" charset="0"/>
                <a:cs typeface="Times New Roman" pitchFamily="18" charset="0"/>
              </a:rPr>
              <a:t>(o RM pelvi)</a:t>
            </a:r>
          </a:p>
          <a:p>
            <a:pPr algn="ctr"/>
            <a:r>
              <a:rPr lang="it-IT" sz="1400" b="1" dirty="0" smtClean="0">
                <a:latin typeface="Times New Roman" pitchFamily="18" charset="0"/>
                <a:cs typeface="Times New Roman" pitchFamily="18" charset="0"/>
              </a:rPr>
              <a:t>+</a:t>
            </a:r>
          </a:p>
          <a:p>
            <a:pPr algn="ctr"/>
            <a:r>
              <a:rPr lang="it-IT" sz="1400" b="1" dirty="0" smtClean="0">
                <a:latin typeface="Times New Roman" pitchFamily="18" charset="0"/>
                <a:cs typeface="Times New Roman" pitchFamily="18" charset="0"/>
              </a:rPr>
              <a:t>TC TAP</a:t>
            </a:r>
            <a:endParaRPr lang="it-IT" sz="1400" b="1" dirty="0">
              <a:latin typeface="Times New Roman" pitchFamily="18" charset="0"/>
              <a:cs typeface="Times New Roman" pitchFamily="18" charset="0"/>
            </a:endParaRPr>
          </a:p>
        </p:txBody>
      </p:sp>
      <p:sp>
        <p:nvSpPr>
          <p:cNvPr id="10" name="CasellaDiTesto 9"/>
          <p:cNvSpPr txBox="1"/>
          <p:nvPr/>
        </p:nvSpPr>
        <p:spPr>
          <a:xfrm>
            <a:off x="6084168" y="3573016"/>
            <a:ext cx="1224136" cy="307777"/>
          </a:xfrm>
          <a:prstGeom prst="rect">
            <a:avLst/>
          </a:prstGeom>
          <a:noFill/>
        </p:spPr>
        <p:txBody>
          <a:bodyPr wrap="square" rtlCol="0">
            <a:spAutoFit/>
          </a:bodyPr>
          <a:lstStyle/>
          <a:p>
            <a:pPr algn="ctr"/>
            <a:r>
              <a:rPr lang="it-IT" sz="1400" b="1" dirty="0" smtClean="0">
                <a:latin typeface="Times New Roman" pitchFamily="18" charset="0"/>
                <a:cs typeface="Times New Roman" pitchFamily="18" charset="0"/>
              </a:rPr>
              <a:t>TC TAP</a:t>
            </a:r>
            <a:endParaRPr lang="it-IT" sz="1400" b="1" dirty="0">
              <a:latin typeface="Times New Roman" pitchFamily="18" charset="0"/>
              <a:cs typeface="Times New Roman" pitchFamily="18" charset="0"/>
            </a:endParaRPr>
          </a:p>
        </p:txBody>
      </p:sp>
      <p:sp>
        <p:nvSpPr>
          <p:cNvPr id="11" name="CasellaDiTesto 10"/>
          <p:cNvSpPr txBox="1"/>
          <p:nvPr/>
        </p:nvSpPr>
        <p:spPr>
          <a:xfrm>
            <a:off x="3995936" y="5229200"/>
            <a:ext cx="1440160" cy="738664"/>
          </a:xfrm>
          <a:prstGeom prst="rect">
            <a:avLst/>
          </a:prstGeom>
          <a:noFill/>
        </p:spPr>
        <p:txBody>
          <a:bodyPr wrap="square" rtlCol="0">
            <a:spAutoFit/>
          </a:bodyPr>
          <a:lstStyle/>
          <a:p>
            <a:pPr algn="ctr"/>
            <a:r>
              <a:rPr lang="it-IT" sz="1400" b="1" dirty="0" smtClean="0">
                <a:latin typeface="Times New Roman" pitchFamily="18" charset="0"/>
                <a:cs typeface="Times New Roman" pitchFamily="18" charset="0"/>
              </a:rPr>
              <a:t>Neoplasia del Retto extraperitoneale</a:t>
            </a:r>
            <a:endParaRPr lang="it-IT" sz="1400" b="1" dirty="0">
              <a:latin typeface="Times New Roman" pitchFamily="18" charset="0"/>
              <a:cs typeface="Times New Roman" pitchFamily="18" charset="0"/>
            </a:endParaRPr>
          </a:p>
        </p:txBody>
      </p:sp>
      <p:sp>
        <p:nvSpPr>
          <p:cNvPr id="12" name="CasellaDiTesto 11"/>
          <p:cNvSpPr txBox="1"/>
          <p:nvPr/>
        </p:nvSpPr>
        <p:spPr>
          <a:xfrm>
            <a:off x="3851920" y="3356992"/>
            <a:ext cx="1584176" cy="738664"/>
          </a:xfrm>
          <a:prstGeom prst="rect">
            <a:avLst/>
          </a:prstGeom>
          <a:noFill/>
        </p:spPr>
        <p:txBody>
          <a:bodyPr wrap="square" rtlCol="0">
            <a:spAutoFit/>
          </a:bodyPr>
          <a:lstStyle/>
          <a:p>
            <a:pPr algn="ctr"/>
            <a:r>
              <a:rPr lang="it-IT" sz="1400" b="1" dirty="0" smtClean="0">
                <a:latin typeface="Times New Roman" pitchFamily="18" charset="0"/>
                <a:cs typeface="Times New Roman" pitchFamily="18" charset="0"/>
              </a:rPr>
              <a:t>Neoplasia Colica o del Retto intraperitoneale</a:t>
            </a:r>
            <a:endParaRPr lang="it-IT" sz="1400" b="1" dirty="0">
              <a:latin typeface="Times New Roman" pitchFamily="18" charset="0"/>
              <a:cs typeface="Times New Roman" pitchFamily="18" charset="0"/>
            </a:endParaRPr>
          </a:p>
        </p:txBody>
      </p:sp>
      <p:sp>
        <p:nvSpPr>
          <p:cNvPr id="13" name="CasellaDiTesto 12"/>
          <p:cNvSpPr txBox="1"/>
          <p:nvPr/>
        </p:nvSpPr>
        <p:spPr>
          <a:xfrm>
            <a:off x="4067944" y="1916832"/>
            <a:ext cx="1224136" cy="523220"/>
          </a:xfrm>
          <a:prstGeom prst="rect">
            <a:avLst/>
          </a:prstGeom>
          <a:noFill/>
        </p:spPr>
        <p:txBody>
          <a:bodyPr wrap="square" rtlCol="0">
            <a:spAutoFit/>
          </a:bodyPr>
          <a:lstStyle/>
          <a:p>
            <a:pPr algn="ctr"/>
            <a:r>
              <a:rPr lang="it-IT" sz="1400" b="1" dirty="0" smtClean="0">
                <a:latin typeface="Times New Roman" pitchFamily="18" charset="0"/>
                <a:cs typeface="Times New Roman" pitchFamily="18" charset="0"/>
              </a:rPr>
              <a:t>Assenza di neoplasia</a:t>
            </a:r>
            <a:endParaRPr lang="it-IT" sz="1400" b="1" dirty="0">
              <a:latin typeface="Times New Roman" pitchFamily="18" charset="0"/>
              <a:cs typeface="Times New Roman" pitchFamily="18" charset="0"/>
            </a:endParaRPr>
          </a:p>
        </p:txBody>
      </p:sp>
      <p:sp>
        <p:nvSpPr>
          <p:cNvPr id="14" name="CasellaDiTesto 13"/>
          <p:cNvSpPr txBox="1"/>
          <p:nvPr/>
        </p:nvSpPr>
        <p:spPr>
          <a:xfrm>
            <a:off x="7919864" y="3356992"/>
            <a:ext cx="1224136" cy="738664"/>
          </a:xfrm>
          <a:prstGeom prst="rect">
            <a:avLst/>
          </a:prstGeom>
          <a:noFill/>
        </p:spPr>
        <p:txBody>
          <a:bodyPr wrap="square" rtlCol="0">
            <a:spAutoFit/>
          </a:bodyPr>
          <a:lstStyle/>
          <a:p>
            <a:pPr algn="ctr"/>
            <a:r>
              <a:rPr lang="it-IT" sz="1400" b="1" dirty="0" smtClean="0">
                <a:latin typeface="Times New Roman" pitchFamily="18" charset="0"/>
                <a:cs typeface="Times New Roman" pitchFamily="18" charset="0"/>
              </a:rPr>
              <a:t>Malattia senza metastasi</a:t>
            </a:r>
            <a:endParaRPr lang="it-IT" sz="1400" b="1" dirty="0">
              <a:latin typeface="Times New Roman" pitchFamily="18" charset="0"/>
              <a:cs typeface="Times New Roman" pitchFamily="18" charset="0"/>
            </a:endParaRPr>
          </a:p>
        </p:txBody>
      </p:sp>
      <p:sp>
        <p:nvSpPr>
          <p:cNvPr id="18" name="CasellaDiTesto 17"/>
          <p:cNvSpPr txBox="1"/>
          <p:nvPr/>
        </p:nvSpPr>
        <p:spPr>
          <a:xfrm>
            <a:off x="8028384" y="5229200"/>
            <a:ext cx="1115616" cy="738664"/>
          </a:xfrm>
          <a:prstGeom prst="rect">
            <a:avLst/>
          </a:prstGeom>
          <a:noFill/>
        </p:spPr>
        <p:txBody>
          <a:bodyPr wrap="square" rtlCol="0">
            <a:spAutoFit/>
          </a:bodyPr>
          <a:lstStyle/>
          <a:p>
            <a:pPr algn="ctr"/>
            <a:r>
              <a:rPr lang="it-IT" sz="1400" b="1" dirty="0" smtClean="0">
                <a:latin typeface="Times New Roman" pitchFamily="18" charset="0"/>
                <a:cs typeface="Times New Roman" pitchFamily="18" charset="0"/>
              </a:rPr>
              <a:t>Malattia </a:t>
            </a:r>
          </a:p>
          <a:p>
            <a:pPr algn="ctr"/>
            <a:r>
              <a:rPr lang="it-IT" sz="1400" b="1" dirty="0" smtClean="0">
                <a:latin typeface="Times New Roman" pitchFamily="18" charset="0"/>
                <a:cs typeface="Times New Roman" pitchFamily="18" charset="0"/>
              </a:rPr>
              <a:t>con </a:t>
            </a:r>
          </a:p>
          <a:p>
            <a:pPr algn="ctr"/>
            <a:r>
              <a:rPr lang="it-IT" sz="1400" b="1" dirty="0" smtClean="0">
                <a:latin typeface="Times New Roman" pitchFamily="18" charset="0"/>
                <a:cs typeface="Times New Roman" pitchFamily="18" charset="0"/>
              </a:rPr>
              <a:t>metastasi</a:t>
            </a:r>
            <a:endParaRPr lang="it-IT" sz="1400" b="1" dirty="0">
              <a:latin typeface="Times New Roman" pitchFamily="18" charset="0"/>
              <a:cs typeface="Times New Roman" pitchFamily="18" charset="0"/>
            </a:endParaRPr>
          </a:p>
        </p:txBody>
      </p:sp>
      <p:sp>
        <p:nvSpPr>
          <p:cNvPr id="19" name="Titolo 1"/>
          <p:cNvSpPr txBox="1">
            <a:spLocks/>
          </p:cNvSpPr>
          <p:nvPr/>
        </p:nvSpPr>
        <p:spPr>
          <a:xfrm>
            <a:off x="611560" y="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dirty="0" smtClean="0">
                <a:ln>
                  <a:noFill/>
                </a:ln>
                <a:solidFill>
                  <a:srgbClr val="00CCFF"/>
                </a:solidFill>
                <a:effectLst>
                  <a:outerShdw blurRad="38100" dist="38100" dir="2700000" algn="tl">
                    <a:srgbClr val="000000">
                      <a:alpha val="43137"/>
                    </a:srgbClr>
                  </a:outerShdw>
                </a:effectLst>
                <a:uLnTx/>
                <a:uFillTx/>
                <a:latin typeface="+mj-lt"/>
                <a:ea typeface="+mj-ea"/>
                <a:cs typeface="+mj-cs"/>
              </a:rPr>
              <a:t>Diagnosi e </a:t>
            </a:r>
            <a:r>
              <a:rPr kumimoji="0" lang="it-IT" sz="4400" b="1" i="0" u="none" strike="noStrike" kern="1200" cap="none" spc="0" normalizeH="0" baseline="0" noProof="0" dirty="0" err="1" smtClean="0">
                <a:ln>
                  <a:noFill/>
                </a:ln>
                <a:solidFill>
                  <a:srgbClr val="00CCFF"/>
                </a:solidFill>
                <a:effectLst>
                  <a:outerShdw blurRad="38100" dist="38100" dir="2700000" algn="tl">
                    <a:srgbClr val="000000">
                      <a:alpha val="43137"/>
                    </a:srgbClr>
                  </a:outerShdw>
                </a:effectLst>
                <a:uLnTx/>
                <a:uFillTx/>
                <a:latin typeface="+mj-lt"/>
                <a:ea typeface="+mj-ea"/>
                <a:cs typeface="+mj-cs"/>
              </a:rPr>
              <a:t>stadiazione</a:t>
            </a:r>
            <a:endParaRPr kumimoji="0" lang="it-IT" sz="4400" b="1" i="0" u="none" strike="noStrike" kern="1200" cap="none" spc="0" normalizeH="0" baseline="0" noProof="0" dirty="0">
              <a:ln>
                <a:noFill/>
              </a:ln>
              <a:solidFill>
                <a:srgbClr val="00CCFF"/>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54707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Presentazione su schermo (4:3)</PresentationFormat>
  <Paragraphs>213</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Targeting the EGFR pathway</vt:lpstr>
      <vt:lpstr>Targeting angiogenesis: Anti-VEGF MoA</vt:lpstr>
      <vt:lpstr>Presentazione standard di PowerPoint</vt:lpstr>
      <vt:lpstr>Presentazione standard di PowerPoint</vt:lpstr>
      <vt:lpstr>TAKE HOME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Barbara Andreoli</dc:creator>
  <cp:lastModifiedBy>Barbara Andreoli</cp:lastModifiedBy>
  <cp:revision>1</cp:revision>
  <dcterms:created xsi:type="dcterms:W3CDTF">2013-10-24T09:49:30Z</dcterms:created>
  <dcterms:modified xsi:type="dcterms:W3CDTF">2013-10-24T09:50:10Z</dcterms:modified>
</cp:coreProperties>
</file>