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4" r:id="rId1"/>
    <p:sldMasterId id="2147484201" r:id="rId2"/>
    <p:sldMasterId id="2147484213" r:id="rId3"/>
  </p:sldMasterIdLst>
  <p:notesMasterIdLst>
    <p:notesMasterId r:id="rId30"/>
  </p:notesMasterIdLst>
  <p:handoutMasterIdLst>
    <p:handoutMasterId r:id="rId31"/>
  </p:handoutMasterIdLst>
  <p:sldIdLst>
    <p:sldId id="599" r:id="rId4"/>
    <p:sldId id="800" r:id="rId5"/>
    <p:sldId id="626" r:id="rId6"/>
    <p:sldId id="814" r:id="rId7"/>
    <p:sldId id="815" r:id="rId8"/>
    <p:sldId id="817" r:id="rId9"/>
    <p:sldId id="818" r:id="rId10"/>
    <p:sldId id="819" r:id="rId11"/>
    <p:sldId id="820" r:id="rId12"/>
    <p:sldId id="821" r:id="rId13"/>
    <p:sldId id="822" r:id="rId14"/>
    <p:sldId id="823" r:id="rId15"/>
    <p:sldId id="824" r:id="rId16"/>
    <p:sldId id="784" r:id="rId17"/>
    <p:sldId id="791" r:id="rId18"/>
    <p:sldId id="765" r:id="rId19"/>
    <p:sldId id="792" r:id="rId20"/>
    <p:sldId id="812" r:id="rId21"/>
    <p:sldId id="813" r:id="rId22"/>
    <p:sldId id="802" r:id="rId23"/>
    <p:sldId id="797" r:id="rId24"/>
    <p:sldId id="795" r:id="rId25"/>
    <p:sldId id="723" r:id="rId26"/>
    <p:sldId id="726" r:id="rId27"/>
    <p:sldId id="803" r:id="rId28"/>
    <p:sldId id="776" r:id="rId29"/>
  </p:sldIdLst>
  <p:sldSz cx="9906000" cy="6858000" type="A4"/>
  <p:notesSz cx="6810375" cy="99425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  <a:srgbClr val="006600"/>
    <a:srgbClr val="003300"/>
    <a:srgbClr val="339966"/>
    <a:srgbClr val="339933"/>
    <a:srgbClr val="FFE1FF"/>
    <a:srgbClr val="FFFFCC"/>
    <a:srgbClr val="F4FB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3" autoAdjust="0"/>
    <p:restoredTop sz="93950" autoAdjust="0"/>
  </p:normalViewPr>
  <p:slideViewPr>
    <p:cSldViewPr snapToGrid="0" snapToObjects="1">
      <p:cViewPr>
        <p:scale>
          <a:sx n="70" d="100"/>
          <a:sy n="70" d="100"/>
        </p:scale>
        <p:origin x="-151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3132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D615D-0D01-4BC9-AC62-CFF7C22C24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CB84A5E-B5A7-418A-BBA0-D86A2CE3D62F}">
      <dgm:prSet phldrT="[Testo]" custT="1"/>
      <dgm:spPr/>
      <dgm:t>
        <a:bodyPr/>
        <a:lstStyle/>
        <a:p>
          <a:r>
            <a:rPr lang="it-IT" sz="2400" dirty="0" smtClean="0"/>
            <a:t>Riduzione dei tempi di chiusura</a:t>
          </a:r>
          <a:endParaRPr lang="it-IT" sz="2400" dirty="0"/>
        </a:p>
      </dgm:t>
    </dgm:pt>
    <dgm:pt modelId="{40E19417-3B0F-41EB-BC7B-B8C7BEF42113}" type="parTrans" cxnId="{D8C5557B-AF62-4298-96DA-1B5D35E11490}">
      <dgm:prSet/>
      <dgm:spPr/>
      <dgm:t>
        <a:bodyPr/>
        <a:lstStyle/>
        <a:p>
          <a:endParaRPr lang="it-IT"/>
        </a:p>
      </dgm:t>
    </dgm:pt>
    <dgm:pt modelId="{5B2871A6-2D18-4F81-8AA6-D395317BFC04}" type="sibTrans" cxnId="{D8C5557B-AF62-4298-96DA-1B5D35E11490}">
      <dgm:prSet/>
      <dgm:spPr/>
      <dgm:t>
        <a:bodyPr/>
        <a:lstStyle/>
        <a:p>
          <a:endParaRPr lang="it-IT"/>
        </a:p>
      </dgm:t>
    </dgm:pt>
    <dgm:pt modelId="{A9BC50B5-A4B1-4D54-B061-04DA3CD5C75C}">
      <dgm:prSet phldrT="[Testo]" custT="1"/>
      <dgm:spPr/>
      <dgm:t>
        <a:bodyPr/>
        <a:lstStyle/>
        <a:p>
          <a:r>
            <a:rPr lang="it-IT" sz="2400" dirty="0" smtClean="0"/>
            <a:t>Monitoraggio efficacia iniziative di </a:t>
          </a:r>
          <a:r>
            <a:rPr lang="it-IT" sz="2400" dirty="0" err="1" smtClean="0"/>
            <a:t>Risk</a:t>
          </a:r>
          <a:r>
            <a:rPr lang="it-IT" sz="2400" dirty="0" smtClean="0"/>
            <a:t> Management</a:t>
          </a:r>
          <a:endParaRPr lang="it-IT" sz="2400" dirty="0"/>
        </a:p>
      </dgm:t>
    </dgm:pt>
    <dgm:pt modelId="{10B6ACAB-125B-4AD2-8B2E-12CB228BE7C4}" type="parTrans" cxnId="{493496FC-389E-43EA-887D-1387D737AFC6}">
      <dgm:prSet/>
      <dgm:spPr/>
      <dgm:t>
        <a:bodyPr/>
        <a:lstStyle/>
        <a:p>
          <a:endParaRPr lang="it-IT"/>
        </a:p>
      </dgm:t>
    </dgm:pt>
    <dgm:pt modelId="{C5094054-27A2-4879-B265-9450147DA19B}" type="sibTrans" cxnId="{493496FC-389E-43EA-887D-1387D737AFC6}">
      <dgm:prSet/>
      <dgm:spPr/>
      <dgm:t>
        <a:bodyPr/>
        <a:lstStyle/>
        <a:p>
          <a:endParaRPr lang="it-IT"/>
        </a:p>
      </dgm:t>
    </dgm:pt>
    <dgm:pt modelId="{1BB35817-2CCA-4BF0-9D1E-ED06AB85D1B4}">
      <dgm:prSet phldrT="[Testo]" custT="1"/>
      <dgm:spPr/>
      <dgm:t>
        <a:bodyPr/>
        <a:lstStyle/>
        <a:p>
          <a:r>
            <a:rPr lang="it-IT" sz="2400" dirty="0" smtClean="0"/>
            <a:t>Gestione rapporto            medico-paziente</a:t>
          </a:r>
          <a:endParaRPr lang="it-IT" sz="2400" dirty="0"/>
        </a:p>
      </dgm:t>
    </dgm:pt>
    <dgm:pt modelId="{A687F3C4-A253-4CDC-A1A9-93DAFD6C8451}" type="parTrans" cxnId="{A6393409-C14C-40E5-B7AE-A7F701E539F9}">
      <dgm:prSet/>
      <dgm:spPr/>
      <dgm:t>
        <a:bodyPr/>
        <a:lstStyle/>
        <a:p>
          <a:endParaRPr lang="it-IT"/>
        </a:p>
      </dgm:t>
    </dgm:pt>
    <dgm:pt modelId="{05E1EDDB-64E5-4793-A800-2FB47C695518}" type="sibTrans" cxnId="{A6393409-C14C-40E5-B7AE-A7F701E539F9}">
      <dgm:prSet/>
      <dgm:spPr/>
      <dgm:t>
        <a:bodyPr/>
        <a:lstStyle/>
        <a:p>
          <a:endParaRPr lang="it-IT"/>
        </a:p>
      </dgm:t>
    </dgm:pt>
    <dgm:pt modelId="{64D55B61-3929-4D4B-A394-F295A2EE1D01}" type="pres">
      <dgm:prSet presAssocID="{574D615D-0D01-4BC9-AC62-CFF7C22C24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AFEF7E0-190A-4094-9A27-5513C5607872}" type="pres">
      <dgm:prSet presAssocID="{574D615D-0D01-4BC9-AC62-CFF7C22C2482}" presName="Name1" presStyleCnt="0"/>
      <dgm:spPr/>
    </dgm:pt>
    <dgm:pt modelId="{9AFF5F5C-EA25-4FA0-A9A6-7DA714CB472C}" type="pres">
      <dgm:prSet presAssocID="{574D615D-0D01-4BC9-AC62-CFF7C22C2482}" presName="cycle" presStyleCnt="0"/>
      <dgm:spPr/>
    </dgm:pt>
    <dgm:pt modelId="{A5906BCC-C248-48FD-BC49-D03D467849A5}" type="pres">
      <dgm:prSet presAssocID="{574D615D-0D01-4BC9-AC62-CFF7C22C2482}" presName="srcNode" presStyleLbl="node1" presStyleIdx="0" presStyleCnt="3"/>
      <dgm:spPr/>
    </dgm:pt>
    <dgm:pt modelId="{C8723145-0E40-4F1F-A3FD-09E5C1975ECD}" type="pres">
      <dgm:prSet presAssocID="{574D615D-0D01-4BC9-AC62-CFF7C22C2482}" presName="conn" presStyleLbl="parChTrans1D2" presStyleIdx="0" presStyleCnt="1"/>
      <dgm:spPr/>
      <dgm:t>
        <a:bodyPr/>
        <a:lstStyle/>
        <a:p>
          <a:endParaRPr lang="it-IT"/>
        </a:p>
      </dgm:t>
    </dgm:pt>
    <dgm:pt modelId="{4E2DD66B-5CDB-4955-AD20-1699A8E0452B}" type="pres">
      <dgm:prSet presAssocID="{574D615D-0D01-4BC9-AC62-CFF7C22C2482}" presName="extraNode" presStyleLbl="node1" presStyleIdx="0" presStyleCnt="3"/>
      <dgm:spPr/>
    </dgm:pt>
    <dgm:pt modelId="{10BE4D39-AFF8-462D-AD57-3135067E2BEE}" type="pres">
      <dgm:prSet presAssocID="{574D615D-0D01-4BC9-AC62-CFF7C22C2482}" presName="dstNode" presStyleLbl="node1" presStyleIdx="0" presStyleCnt="3"/>
      <dgm:spPr/>
    </dgm:pt>
    <dgm:pt modelId="{8CACC71D-E54B-4E77-997B-6BDF4BF53EAA}" type="pres">
      <dgm:prSet presAssocID="{0CB84A5E-B5A7-418A-BBA0-D86A2CE3D62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D0C7A3-5773-46E1-8B19-8FDC2279E994}" type="pres">
      <dgm:prSet presAssocID="{0CB84A5E-B5A7-418A-BBA0-D86A2CE3D62F}" presName="accent_1" presStyleCnt="0"/>
      <dgm:spPr/>
    </dgm:pt>
    <dgm:pt modelId="{C25CD7CF-5FF2-499E-915E-4512D3241185}" type="pres">
      <dgm:prSet presAssocID="{0CB84A5E-B5A7-418A-BBA0-D86A2CE3D62F}" presName="accentRepeatNode" presStyleLbl="solidFgAcc1" presStyleIdx="0" presStyleCnt="3"/>
      <dgm:spPr/>
    </dgm:pt>
    <dgm:pt modelId="{BD955E70-1EE0-44CE-9547-96C8A233FDBF}" type="pres">
      <dgm:prSet presAssocID="{A9BC50B5-A4B1-4D54-B061-04DA3CD5C75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3AC8AF-CD8E-4239-AEB8-ED3B6DF72BB6}" type="pres">
      <dgm:prSet presAssocID="{A9BC50B5-A4B1-4D54-B061-04DA3CD5C75C}" presName="accent_2" presStyleCnt="0"/>
      <dgm:spPr/>
    </dgm:pt>
    <dgm:pt modelId="{A7E0F75D-928E-4E76-A520-ECA887CE2B15}" type="pres">
      <dgm:prSet presAssocID="{A9BC50B5-A4B1-4D54-B061-04DA3CD5C75C}" presName="accentRepeatNode" presStyleLbl="solidFgAcc1" presStyleIdx="1" presStyleCnt="3"/>
      <dgm:spPr/>
    </dgm:pt>
    <dgm:pt modelId="{3F170FBF-040B-4FCE-B2E0-DBDDC6B2618D}" type="pres">
      <dgm:prSet presAssocID="{1BB35817-2CCA-4BF0-9D1E-ED06AB85D1B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6F1876-F15B-4DDF-BFB0-9268EF0C8E61}" type="pres">
      <dgm:prSet presAssocID="{1BB35817-2CCA-4BF0-9D1E-ED06AB85D1B4}" presName="accent_3" presStyleCnt="0"/>
      <dgm:spPr/>
    </dgm:pt>
    <dgm:pt modelId="{51EE1382-683A-4528-A386-500675588FD7}" type="pres">
      <dgm:prSet presAssocID="{1BB35817-2CCA-4BF0-9D1E-ED06AB85D1B4}" presName="accentRepeatNode" presStyleLbl="solidFgAcc1" presStyleIdx="2" presStyleCnt="3"/>
      <dgm:spPr/>
    </dgm:pt>
  </dgm:ptLst>
  <dgm:cxnLst>
    <dgm:cxn modelId="{D5D245B4-584C-4104-A8B9-D30FFF3F8D0A}" type="presOf" srcId="{0CB84A5E-B5A7-418A-BBA0-D86A2CE3D62F}" destId="{8CACC71D-E54B-4E77-997B-6BDF4BF53EAA}" srcOrd="0" destOrd="0" presId="urn:microsoft.com/office/officeart/2008/layout/VerticalCurvedList"/>
    <dgm:cxn modelId="{D8C5557B-AF62-4298-96DA-1B5D35E11490}" srcId="{574D615D-0D01-4BC9-AC62-CFF7C22C2482}" destId="{0CB84A5E-B5A7-418A-BBA0-D86A2CE3D62F}" srcOrd="0" destOrd="0" parTransId="{40E19417-3B0F-41EB-BC7B-B8C7BEF42113}" sibTransId="{5B2871A6-2D18-4F81-8AA6-D395317BFC04}"/>
    <dgm:cxn modelId="{A6393409-C14C-40E5-B7AE-A7F701E539F9}" srcId="{574D615D-0D01-4BC9-AC62-CFF7C22C2482}" destId="{1BB35817-2CCA-4BF0-9D1E-ED06AB85D1B4}" srcOrd="2" destOrd="0" parTransId="{A687F3C4-A253-4CDC-A1A9-93DAFD6C8451}" sibTransId="{05E1EDDB-64E5-4793-A800-2FB47C695518}"/>
    <dgm:cxn modelId="{493496FC-389E-43EA-887D-1387D737AFC6}" srcId="{574D615D-0D01-4BC9-AC62-CFF7C22C2482}" destId="{A9BC50B5-A4B1-4D54-B061-04DA3CD5C75C}" srcOrd="1" destOrd="0" parTransId="{10B6ACAB-125B-4AD2-8B2E-12CB228BE7C4}" sibTransId="{C5094054-27A2-4879-B265-9450147DA19B}"/>
    <dgm:cxn modelId="{44DB3199-12B4-49EE-94CF-948F98EBD963}" type="presOf" srcId="{1BB35817-2CCA-4BF0-9D1E-ED06AB85D1B4}" destId="{3F170FBF-040B-4FCE-B2E0-DBDDC6B2618D}" srcOrd="0" destOrd="0" presId="urn:microsoft.com/office/officeart/2008/layout/VerticalCurvedList"/>
    <dgm:cxn modelId="{33DCBE2C-090A-4818-9F1D-23AB4DB1A2C4}" type="presOf" srcId="{574D615D-0D01-4BC9-AC62-CFF7C22C2482}" destId="{64D55B61-3929-4D4B-A394-F295A2EE1D01}" srcOrd="0" destOrd="0" presId="urn:microsoft.com/office/officeart/2008/layout/VerticalCurvedList"/>
    <dgm:cxn modelId="{4049652A-0365-452C-96FA-CB4DEC1CA962}" type="presOf" srcId="{A9BC50B5-A4B1-4D54-B061-04DA3CD5C75C}" destId="{BD955E70-1EE0-44CE-9547-96C8A233FDBF}" srcOrd="0" destOrd="0" presId="urn:microsoft.com/office/officeart/2008/layout/VerticalCurvedList"/>
    <dgm:cxn modelId="{BD75F34E-D523-4B84-A60E-2B76AF959B38}" type="presOf" srcId="{5B2871A6-2D18-4F81-8AA6-D395317BFC04}" destId="{C8723145-0E40-4F1F-A3FD-09E5C1975ECD}" srcOrd="0" destOrd="0" presId="urn:microsoft.com/office/officeart/2008/layout/VerticalCurvedList"/>
    <dgm:cxn modelId="{2DF33519-2D06-4034-8FCD-84965BDC7829}" type="presParOf" srcId="{64D55B61-3929-4D4B-A394-F295A2EE1D01}" destId="{EAFEF7E0-190A-4094-9A27-5513C5607872}" srcOrd="0" destOrd="0" presId="urn:microsoft.com/office/officeart/2008/layout/VerticalCurvedList"/>
    <dgm:cxn modelId="{17610231-CF17-40B9-97E9-3D070AA43D7F}" type="presParOf" srcId="{EAFEF7E0-190A-4094-9A27-5513C5607872}" destId="{9AFF5F5C-EA25-4FA0-A9A6-7DA714CB472C}" srcOrd="0" destOrd="0" presId="urn:microsoft.com/office/officeart/2008/layout/VerticalCurvedList"/>
    <dgm:cxn modelId="{8732ABA3-74EE-410D-9743-9520B4280AA2}" type="presParOf" srcId="{9AFF5F5C-EA25-4FA0-A9A6-7DA714CB472C}" destId="{A5906BCC-C248-48FD-BC49-D03D467849A5}" srcOrd="0" destOrd="0" presId="urn:microsoft.com/office/officeart/2008/layout/VerticalCurvedList"/>
    <dgm:cxn modelId="{BDE0EEF4-B528-4C24-9DF0-E16FC6411F3F}" type="presParOf" srcId="{9AFF5F5C-EA25-4FA0-A9A6-7DA714CB472C}" destId="{C8723145-0E40-4F1F-A3FD-09E5C1975ECD}" srcOrd="1" destOrd="0" presId="urn:microsoft.com/office/officeart/2008/layout/VerticalCurvedList"/>
    <dgm:cxn modelId="{2AA6BB7A-4C7F-4426-A300-C2072AA6E8E2}" type="presParOf" srcId="{9AFF5F5C-EA25-4FA0-A9A6-7DA714CB472C}" destId="{4E2DD66B-5CDB-4955-AD20-1699A8E0452B}" srcOrd="2" destOrd="0" presId="urn:microsoft.com/office/officeart/2008/layout/VerticalCurvedList"/>
    <dgm:cxn modelId="{0E03CB42-90C0-4C83-8423-2FC0E2FF5DB6}" type="presParOf" srcId="{9AFF5F5C-EA25-4FA0-A9A6-7DA714CB472C}" destId="{10BE4D39-AFF8-462D-AD57-3135067E2BEE}" srcOrd="3" destOrd="0" presId="urn:microsoft.com/office/officeart/2008/layout/VerticalCurvedList"/>
    <dgm:cxn modelId="{0C270FFA-E8F9-4BD8-A739-CC3C25C5DA88}" type="presParOf" srcId="{EAFEF7E0-190A-4094-9A27-5513C5607872}" destId="{8CACC71D-E54B-4E77-997B-6BDF4BF53EAA}" srcOrd="1" destOrd="0" presId="urn:microsoft.com/office/officeart/2008/layout/VerticalCurvedList"/>
    <dgm:cxn modelId="{FCC8CAA2-92DC-4455-B558-4B2844398A30}" type="presParOf" srcId="{EAFEF7E0-190A-4094-9A27-5513C5607872}" destId="{09D0C7A3-5773-46E1-8B19-8FDC2279E994}" srcOrd="2" destOrd="0" presId="urn:microsoft.com/office/officeart/2008/layout/VerticalCurvedList"/>
    <dgm:cxn modelId="{13731035-6848-4745-AC40-F446BBE2710E}" type="presParOf" srcId="{09D0C7A3-5773-46E1-8B19-8FDC2279E994}" destId="{C25CD7CF-5FF2-499E-915E-4512D3241185}" srcOrd="0" destOrd="0" presId="urn:microsoft.com/office/officeart/2008/layout/VerticalCurvedList"/>
    <dgm:cxn modelId="{90A6B670-77F8-4157-A858-AAEAB2B8E1C0}" type="presParOf" srcId="{EAFEF7E0-190A-4094-9A27-5513C5607872}" destId="{BD955E70-1EE0-44CE-9547-96C8A233FDBF}" srcOrd="3" destOrd="0" presId="urn:microsoft.com/office/officeart/2008/layout/VerticalCurvedList"/>
    <dgm:cxn modelId="{A1D18A1E-D2CD-4A92-80C4-B8A5732A47EF}" type="presParOf" srcId="{EAFEF7E0-190A-4094-9A27-5513C5607872}" destId="{173AC8AF-CD8E-4239-AEB8-ED3B6DF72BB6}" srcOrd="4" destOrd="0" presId="urn:microsoft.com/office/officeart/2008/layout/VerticalCurvedList"/>
    <dgm:cxn modelId="{E4817FAD-AC43-4FF3-B44D-D04A6A67112A}" type="presParOf" srcId="{173AC8AF-CD8E-4239-AEB8-ED3B6DF72BB6}" destId="{A7E0F75D-928E-4E76-A520-ECA887CE2B15}" srcOrd="0" destOrd="0" presId="urn:microsoft.com/office/officeart/2008/layout/VerticalCurvedList"/>
    <dgm:cxn modelId="{879D259B-1570-4EFE-B14A-B3EFEBC9FB69}" type="presParOf" srcId="{EAFEF7E0-190A-4094-9A27-5513C5607872}" destId="{3F170FBF-040B-4FCE-B2E0-DBDDC6B2618D}" srcOrd="5" destOrd="0" presId="urn:microsoft.com/office/officeart/2008/layout/VerticalCurvedList"/>
    <dgm:cxn modelId="{794AF74E-C966-4A83-B639-3538570F592F}" type="presParOf" srcId="{EAFEF7E0-190A-4094-9A27-5513C5607872}" destId="{246F1876-F15B-4DDF-BFB0-9268EF0C8E61}" srcOrd="6" destOrd="0" presId="urn:microsoft.com/office/officeart/2008/layout/VerticalCurvedList"/>
    <dgm:cxn modelId="{C9D38F7A-677B-42F9-A7EF-8DF1654EA818}" type="presParOf" srcId="{246F1876-F15B-4DDF-BFB0-9268EF0C8E61}" destId="{51EE1382-683A-4528-A386-500675588F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23145-0E40-4F1F-A3FD-09E5C1975ECD}">
      <dsp:nvSpPr>
        <dsp:cNvPr id="0" name=""/>
        <dsp:cNvSpPr/>
      </dsp:nvSpPr>
      <dsp:spPr>
        <a:xfrm>
          <a:off x="-4977497" y="-762658"/>
          <a:ext cx="5927984" cy="59279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CC71D-E54B-4E77-997B-6BDF4BF53EAA}">
      <dsp:nvSpPr>
        <dsp:cNvPr id="0" name=""/>
        <dsp:cNvSpPr/>
      </dsp:nvSpPr>
      <dsp:spPr>
        <a:xfrm>
          <a:off x="611311" y="440266"/>
          <a:ext cx="5932153" cy="880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Riduzione dei tempi di chiusura</a:t>
          </a:r>
          <a:endParaRPr lang="it-IT" sz="2400" kern="1200" dirty="0"/>
        </a:p>
      </dsp:txBody>
      <dsp:txXfrm>
        <a:off x="611311" y="440266"/>
        <a:ext cx="5932153" cy="880533"/>
      </dsp:txXfrm>
    </dsp:sp>
    <dsp:sp modelId="{C25CD7CF-5FF2-499E-915E-4512D3241185}">
      <dsp:nvSpPr>
        <dsp:cNvPr id="0" name=""/>
        <dsp:cNvSpPr/>
      </dsp:nvSpPr>
      <dsp:spPr>
        <a:xfrm>
          <a:off x="60978" y="3302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55E70-1EE0-44CE-9547-96C8A233FDBF}">
      <dsp:nvSpPr>
        <dsp:cNvPr id="0" name=""/>
        <dsp:cNvSpPr/>
      </dsp:nvSpPr>
      <dsp:spPr>
        <a:xfrm>
          <a:off x="931385" y="1761066"/>
          <a:ext cx="5612079" cy="880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Monitoraggio efficacia iniziative di </a:t>
          </a:r>
          <a:r>
            <a:rPr lang="it-IT" sz="2400" kern="1200" dirty="0" err="1" smtClean="0"/>
            <a:t>Risk</a:t>
          </a:r>
          <a:r>
            <a:rPr lang="it-IT" sz="2400" kern="1200" dirty="0" smtClean="0"/>
            <a:t> Management</a:t>
          </a:r>
          <a:endParaRPr lang="it-IT" sz="2400" kern="1200" dirty="0"/>
        </a:p>
      </dsp:txBody>
      <dsp:txXfrm>
        <a:off x="931385" y="1761066"/>
        <a:ext cx="5612079" cy="880533"/>
      </dsp:txXfrm>
    </dsp:sp>
    <dsp:sp modelId="{A7E0F75D-928E-4E76-A520-ECA887CE2B15}">
      <dsp:nvSpPr>
        <dsp:cNvPr id="0" name=""/>
        <dsp:cNvSpPr/>
      </dsp:nvSpPr>
      <dsp:spPr>
        <a:xfrm>
          <a:off x="381052" y="16510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70FBF-040B-4FCE-B2E0-DBDDC6B2618D}">
      <dsp:nvSpPr>
        <dsp:cNvPr id="0" name=""/>
        <dsp:cNvSpPr/>
      </dsp:nvSpPr>
      <dsp:spPr>
        <a:xfrm>
          <a:off x="611311" y="3081866"/>
          <a:ext cx="5932153" cy="880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Gestione rapporto            medico-paziente</a:t>
          </a:r>
          <a:endParaRPr lang="it-IT" sz="2400" kern="1200" dirty="0"/>
        </a:p>
      </dsp:txBody>
      <dsp:txXfrm>
        <a:off x="611311" y="3081866"/>
        <a:ext cx="5932153" cy="880533"/>
      </dsp:txXfrm>
    </dsp:sp>
    <dsp:sp modelId="{51EE1382-683A-4528-A386-500675588FD7}">
      <dsp:nvSpPr>
        <dsp:cNvPr id="0" name=""/>
        <dsp:cNvSpPr/>
      </dsp:nvSpPr>
      <dsp:spPr>
        <a:xfrm>
          <a:off x="60978" y="29718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2" rIns="92345" bIns="4617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2" rIns="92345" bIns="461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2" rIns="92345" bIns="4617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2" rIns="92345" bIns="4617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E94C130E-0CDB-4D04-934C-E02499ED4E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33529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2" rIns="92345" bIns="4617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2" rIns="92345" bIns="461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480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1225"/>
            <a:ext cx="49911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2" rIns="92345" bIns="46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2" rIns="92345" bIns="4617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2" rIns="92345" bIns="4617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166265D-0095-4657-BF00-4CF832DCCA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0446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66265D-0095-4657-BF00-4CF832DCCAF5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447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8197" y="9442109"/>
            <a:ext cx="2952178" cy="5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0" tIns="46085" rIns="92170" bIns="46085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E7EE44B-3D08-4874-8FBA-AA5C75DE6166}" type="slidenum">
              <a:rPr lang="it-IT" altLang="it-IT" smtClean="0">
                <a:solidFill>
                  <a:prstClr val="black"/>
                </a:solidFill>
                <a:latin typeface="Times" pitchFamily="18" charset="0"/>
                <a:cs typeface="Arial" pitchFamily="34" charset="0"/>
              </a:rPr>
              <a:pPr algn="r">
                <a:spcBef>
                  <a:spcPct val="0"/>
                </a:spcBef>
              </a:pPr>
              <a:t>6</a:t>
            </a:fld>
            <a:endParaRPr lang="it-IT" altLang="it-IT" smtClean="0">
              <a:solidFill>
                <a:prstClr val="black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8197" y="9442109"/>
            <a:ext cx="2952178" cy="5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0" tIns="46085" rIns="92170" bIns="46085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3A239AC-F895-4468-B2C2-EC7F9BCAE506}" type="slidenum">
              <a:rPr lang="it-IT" altLang="it-IT" smtClean="0">
                <a:solidFill>
                  <a:prstClr val="black"/>
                </a:solidFill>
                <a:latin typeface="Times" pitchFamily="18" charset="0"/>
                <a:cs typeface="Arial" pitchFamily="34" charset="0"/>
              </a:rPr>
              <a:pPr algn="r">
                <a:spcBef>
                  <a:spcPct val="0"/>
                </a:spcBef>
              </a:pPr>
              <a:t>6</a:t>
            </a:fld>
            <a:endParaRPr lang="it-IT" altLang="it-IT" smtClean="0">
              <a:solidFill>
                <a:prstClr val="black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7975" cy="3730625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27" y="4721055"/>
            <a:ext cx="4991922" cy="4476449"/>
          </a:xfrm>
          <a:noFill/>
        </p:spPr>
        <p:txBody>
          <a:bodyPr lIns="92170" tIns="46085" rIns="92170" bIns="46085"/>
          <a:lstStyle/>
          <a:p>
            <a:pPr eaLnBrk="1" hangingPunct="1"/>
            <a:endParaRPr lang="it-IT" altLang="it-IT" smtClean="0"/>
          </a:p>
        </p:txBody>
      </p:sp>
      <p:sp>
        <p:nvSpPr>
          <p:cNvPr id="22534" name="Segnaposto numero diapositiva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114" indent="-284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283" indent="-2272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475" indent="-2272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268" indent="-2272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263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7258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253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9247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B53A0C5-E936-4000-8856-BC52BC9AF59A}" type="slidenum">
              <a:rPr lang="it-IT" altLang="it-IT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8197" y="9442109"/>
            <a:ext cx="2952178" cy="5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0" tIns="46085" rIns="92170" bIns="46085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88B80E4-B341-4471-93FE-E0490942F391}" type="slidenum">
              <a:rPr lang="it-IT" altLang="it-IT" smtClean="0">
                <a:solidFill>
                  <a:prstClr val="black"/>
                </a:solidFill>
                <a:latin typeface="Times" pitchFamily="18" charset="0"/>
                <a:cs typeface="Arial" pitchFamily="34" charset="0"/>
              </a:rPr>
              <a:pPr algn="r">
                <a:spcBef>
                  <a:spcPct val="0"/>
                </a:spcBef>
              </a:pPr>
              <a:t>8</a:t>
            </a:fld>
            <a:endParaRPr lang="it-IT" altLang="it-IT" smtClean="0">
              <a:solidFill>
                <a:prstClr val="black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56594" y="9443709"/>
            <a:ext cx="2952177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6" tIns="45459" rIns="90916" bIns="4545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B72B15-A7DD-4D9E-9609-0D8346A38EB8}" type="slidenum">
              <a:rPr lang="it-IT" altLang="it-IT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it-IT" altLang="it-IT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1625" cy="3727450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27" y="4721055"/>
            <a:ext cx="4991922" cy="4474850"/>
          </a:xfrm>
          <a:noFill/>
        </p:spPr>
        <p:txBody>
          <a:bodyPr lIns="92170" tIns="46085" rIns="92170" bIns="46085"/>
          <a:lstStyle/>
          <a:p>
            <a:pPr eaLnBrk="1" hangingPunct="1"/>
            <a:endParaRPr lang="it-IT" altLang="it-IT" smtClean="0"/>
          </a:p>
        </p:txBody>
      </p:sp>
      <p:sp>
        <p:nvSpPr>
          <p:cNvPr id="23558" name="Segnaposto numero diapositiva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114" indent="-284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283" indent="-2272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475" indent="-2272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268" indent="-2272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263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7258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253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9247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820A079-F2FF-4077-AF0F-49440747422B}" type="slidenum">
              <a:rPr lang="it-IT" altLang="it-IT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8197" y="9442109"/>
            <a:ext cx="2952178" cy="5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0" tIns="46085" rIns="92170" bIns="46085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6B20626-29FB-47C0-811B-D0146066FB9A}" type="slidenum">
              <a:rPr lang="it-IT" altLang="it-IT" smtClean="0">
                <a:solidFill>
                  <a:prstClr val="black"/>
                </a:solidFill>
                <a:latin typeface="Times" pitchFamily="18" charset="0"/>
                <a:cs typeface="Arial" pitchFamily="34" charset="0"/>
              </a:rPr>
              <a:pPr algn="r">
                <a:spcBef>
                  <a:spcPct val="0"/>
                </a:spcBef>
              </a:pPr>
              <a:t>9</a:t>
            </a:fld>
            <a:endParaRPr lang="it-IT" altLang="it-IT" smtClean="0">
              <a:solidFill>
                <a:prstClr val="black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56594" y="9443709"/>
            <a:ext cx="2952177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6" tIns="45459" rIns="90916" bIns="4545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5F54CE-BADA-44A5-A505-8CD245737EE6}" type="slidenum">
              <a:rPr lang="it-IT" altLang="it-IT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it-IT" altLang="it-IT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1625" cy="372745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27" y="4721055"/>
            <a:ext cx="4991922" cy="4474850"/>
          </a:xfrm>
          <a:noFill/>
        </p:spPr>
        <p:txBody>
          <a:bodyPr lIns="92170" tIns="46085" rIns="92170" bIns="46085"/>
          <a:lstStyle/>
          <a:p>
            <a:pPr eaLnBrk="1" hangingPunct="1"/>
            <a:endParaRPr lang="it-IT" altLang="it-IT" smtClean="0"/>
          </a:p>
        </p:txBody>
      </p:sp>
      <p:sp>
        <p:nvSpPr>
          <p:cNvPr id="24582" name="Segnaposto numero diapositiva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114" indent="-2849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283" indent="-2272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475" indent="-2272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268" indent="-2272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263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7258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253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9247" indent="-227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412738A-AB13-492E-905F-639055D27AE3}" type="slidenum">
              <a:rPr lang="it-IT" altLang="it-IT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Grafici benchmark le</a:t>
            </a:r>
            <a:r>
              <a:rPr lang="it-IT" baseline="0" dirty="0" smtClean="0"/>
              <a:t> cose che mi ha mandato </a:t>
            </a:r>
            <a:r>
              <a:rPr lang="it-IT" baseline="0" dirty="0" err="1" smtClean="0"/>
              <a:t>alessandra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66265D-0095-4657-BF00-4CF832DCCAF5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368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06463">
              <a:defRPr/>
            </a:pPr>
            <a:fld id="{40EC88C9-4EE2-4E29-AD98-611AD83B543A}" type="slidenum">
              <a:rPr lang="it-IT" smtClean="0">
                <a:latin typeface="Arial" charset="0"/>
                <a:ea typeface="MS PGothic" pitchFamily="34" charset="-128"/>
              </a:rPr>
              <a:pPr defTabSz="906463">
                <a:defRPr/>
              </a:pPr>
              <a:t>26</a:t>
            </a:fld>
            <a:endParaRPr lang="it-IT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8F7C2877-9A7E-4A63-A438-36A10FDA52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0D61FCF6-266C-4857-82DD-01B9176179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29500" y="152400"/>
            <a:ext cx="2063750" cy="5943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38250" y="152400"/>
            <a:ext cx="6038850" cy="5943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FA18B2EF-6F1F-4EF2-91AE-A9BE2884B9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50898E7B-456C-4AC6-B305-80807B2EDB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817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5CA74E1E-7BEF-47FE-8576-437F898A4D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380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8249394A-9B1B-4DF3-978D-06CD9909E0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995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38250" y="1524000"/>
            <a:ext cx="4051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41950" y="1524000"/>
            <a:ext cx="4051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250DD39F-BFB1-4B1E-895D-1AF3ABFE05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309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68E95E27-D011-43A3-9B2E-7A8D672887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8241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956E7D69-A617-4B7A-A1DD-B857982AAC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707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5318EC56-CCA9-4538-83DA-5B10FFBC2D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6772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1AFE2FC2-499A-4F7C-80E5-0B8B94E4A7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6608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9C99D913-A368-40E8-8DA6-9F65F12335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E93C3873-24E4-4411-944F-E9CE1D1FFB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437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F14413FE-0C32-43E6-9D93-E8DDFDB03E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745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29500" y="152400"/>
            <a:ext cx="2063750" cy="5943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38250" y="152400"/>
            <a:ext cx="6038850" cy="5943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D83EFF9D-7881-4D89-9203-FCD189C972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86294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0588-DCF3-40E1-A97A-20F5A70F742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997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540B-73B7-45F2-8CA0-3FAF76C3573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742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A8B2-B088-4DB2-B04E-AC27FA27DDE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21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D4DC-E8E7-4D11-BD0D-E6908ADF4BC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714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DA11-1640-4ECD-8CF9-648DDAA5B75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122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5A1C5-BBA4-4D61-9983-C267C2D0B5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116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AFAF7-403A-4DEF-9F22-E7219A54998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4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ECAC20C8-CC61-4E29-B8C6-59DA52C671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484C-4809-45CA-8ED2-10CB0FCC8F9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58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2DAE-7935-4064-90AE-5F4770ED443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23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45D9-1859-4F3F-941A-B671FDD58FE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574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4565C-F495-4E0C-AD71-D5E4CDD43C0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20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38250" y="1524000"/>
            <a:ext cx="4051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41950" y="1524000"/>
            <a:ext cx="4051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B740F75C-4705-4BCF-A34D-DE10FB6EEE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4019C558-0E8C-4D3D-A4CA-BF38137CF4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D9DBB067-048C-46BE-B23A-34FBB5424C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F5996BDC-976C-4D82-9D2C-A2D3E41E7C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5078C8D5-6CC7-452D-90D3-0C9CD4C825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  <a:endParaRPr lang="it-IT" b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4ABE1316-D574-4410-86FC-2713C2193F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6FFC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it-IT"/>
          </a:p>
        </p:txBody>
      </p:sp>
      <p:pic>
        <p:nvPicPr>
          <p:cNvPr id="2051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l="13025" t="14598" r="83716" b="80750"/>
          <a:stretch>
            <a:fillRect/>
          </a:stretch>
        </p:blipFill>
        <p:spPr bwMode="auto">
          <a:xfrm>
            <a:off x="7977188" y="6172200"/>
            <a:ext cx="600075" cy="59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0" y="152400"/>
            <a:ext cx="7759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1524000"/>
            <a:ext cx="825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1270000" y="6619875"/>
            <a:ext cx="6248400" cy="2286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1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750300" y="6553200"/>
            <a:ext cx="11557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pagina </a:t>
            </a:r>
            <a:fld id="{310BB8D3-F4E5-4765-BE07-39EAAB49A6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8575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85750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8575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8575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8575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8575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8575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8575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8575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6FFC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it-IT" altLang="it-IT" smtClean="0">
              <a:solidFill>
                <a:srgbClr val="000000"/>
              </a:solidFill>
            </a:endParaRPr>
          </a:p>
        </p:txBody>
      </p:sp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25" t="14598" r="83716" b="80750"/>
          <a:stretch>
            <a:fillRect/>
          </a:stretch>
        </p:blipFill>
        <p:spPr bwMode="auto">
          <a:xfrm>
            <a:off x="7977188" y="6172200"/>
            <a:ext cx="6000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0" y="152400"/>
            <a:ext cx="7759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1524000"/>
            <a:ext cx="825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   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1270000" y="6619875"/>
            <a:ext cx="6248400" cy="2286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1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 Il Risk Management in Regione Lombardia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750300" y="6553200"/>
            <a:ext cx="11557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pagina </a:t>
            </a:r>
            <a:fld id="{A805B3C9-FF96-4488-9E0A-0284A11207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956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8575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8575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85750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8575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8575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8575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8575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8575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8575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8575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1D5A10-1B3F-4C4F-A23F-8DF34D92B4E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87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it/url?sa=i&amp;rct=j&amp;q=stretta+di+mano&amp;source=images&amp;cd=&amp;cad=rja&amp;docid=pHI2Ot_LlcPZQM&amp;tbnid=5YqaEBdm4wqK9M:&amp;ved=0CAUQjRw&amp;url=http://www.obi-italia.it/it/educazione_informazione/&amp;ei=9KpRUarhFsvFPczogIgC&amp;psig=AFQjCNEJkYPLnrN4FXkYlb8yWfq1WuGBsw&amp;ust=136439304625766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6"/>
          <p:cNvSpPr>
            <a:spLocks noGrp="1"/>
          </p:cNvSpPr>
          <p:nvPr>
            <p:ph type="title"/>
          </p:nvPr>
        </p:nvSpPr>
        <p:spPr>
          <a:xfrm>
            <a:off x="1270000" y="527050"/>
            <a:ext cx="8291513" cy="1116013"/>
          </a:xfrm>
          <a:solidFill>
            <a:srgbClr val="339966"/>
          </a:solidFill>
        </p:spPr>
        <p:txBody>
          <a:bodyPr/>
          <a:lstStyle/>
          <a:p>
            <a:pPr algn="ctr" eaLnBrk="1" hangingPunct="1"/>
            <a:r>
              <a:rPr lang="it-IT" sz="2400" dirty="0" smtClean="0">
                <a:solidFill>
                  <a:schemeClr val="bg1"/>
                </a:solidFill>
              </a:rPr>
              <a:t>Brescia 07 Giugno 2014</a:t>
            </a:r>
          </a:p>
        </p:txBody>
      </p:sp>
      <p:sp>
        <p:nvSpPr>
          <p:cNvPr id="26629" name="Segnaposto contenuto 7"/>
          <p:cNvSpPr>
            <a:spLocks noGrp="1"/>
          </p:cNvSpPr>
          <p:nvPr>
            <p:ph idx="1"/>
          </p:nvPr>
        </p:nvSpPr>
        <p:spPr>
          <a:xfrm>
            <a:off x="1270000" y="2308225"/>
            <a:ext cx="8291513" cy="359886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Tx/>
              <a:buNone/>
              <a:tabLst>
                <a:tab pos="0" algn="l"/>
              </a:tabLst>
              <a:defRPr/>
            </a:pPr>
            <a:endParaRPr lang="it-IT" b="1" dirty="0" smtClean="0">
              <a:solidFill>
                <a:srgbClr val="00B050"/>
              </a:solidFill>
            </a:endParaRPr>
          </a:p>
          <a:p>
            <a:pPr marL="0" indent="0" algn="ctr" eaLnBrk="1" hangingPunct="1">
              <a:buFontTx/>
              <a:buNone/>
              <a:tabLst>
                <a:tab pos="0" algn="l"/>
              </a:tabLst>
              <a:defRPr/>
            </a:pPr>
            <a:r>
              <a:rPr lang="it-IT" sz="2400" b="1" dirty="0" smtClean="0">
                <a:solidFill>
                  <a:srgbClr val="006600"/>
                </a:solidFill>
              </a:rPr>
              <a:t>CONVEGNO «DOTTORE, IO LA DENUNCIO!»</a:t>
            </a:r>
          </a:p>
          <a:p>
            <a:pPr marL="0" indent="0" algn="ctr" eaLnBrk="1" hangingPunct="1">
              <a:buFontTx/>
              <a:buNone/>
              <a:tabLst>
                <a:tab pos="0" algn="l"/>
              </a:tabLst>
              <a:defRPr/>
            </a:pPr>
            <a:endParaRPr lang="it-IT" sz="2400" b="1" dirty="0">
              <a:solidFill>
                <a:srgbClr val="006600"/>
              </a:solidFill>
            </a:endParaRPr>
          </a:p>
          <a:p>
            <a:pPr marL="0" indent="0" algn="ctr" eaLnBrk="1" hangingPunct="1">
              <a:buFontTx/>
              <a:buNone/>
              <a:tabLst>
                <a:tab pos="0" algn="l"/>
              </a:tabLst>
              <a:defRPr/>
            </a:pPr>
            <a:endParaRPr lang="it-IT" sz="2400" b="1" dirty="0" smtClean="0">
              <a:solidFill>
                <a:srgbClr val="006600"/>
              </a:solidFill>
            </a:endParaRPr>
          </a:p>
          <a:p>
            <a:pPr marL="0" indent="0" algn="ctr" eaLnBrk="1" hangingPunct="1">
              <a:buFontTx/>
              <a:buNone/>
              <a:tabLst>
                <a:tab pos="0" algn="l"/>
              </a:tabLst>
              <a:defRPr/>
            </a:pPr>
            <a:r>
              <a:rPr lang="it-IT" sz="2400" b="1" dirty="0" smtClean="0">
                <a:solidFill>
                  <a:srgbClr val="006600"/>
                </a:solidFill>
              </a:rPr>
              <a:t>Epidemiologia del contenzioso in Lombardia</a:t>
            </a:r>
            <a:endParaRPr lang="it-IT" sz="2400" b="1" dirty="0">
              <a:solidFill>
                <a:srgbClr val="006600"/>
              </a:solidFill>
            </a:endParaRPr>
          </a:p>
          <a:p>
            <a:pPr marL="0" indent="0" algn="ctr" eaLnBrk="1" hangingPunct="1">
              <a:buFontTx/>
              <a:buNone/>
              <a:tabLst>
                <a:tab pos="0" algn="l"/>
              </a:tabLst>
              <a:defRPr/>
            </a:pPr>
            <a:endParaRPr lang="it-IT" sz="2400" b="1" dirty="0">
              <a:solidFill>
                <a:srgbClr val="006600"/>
              </a:solidFill>
            </a:endParaRPr>
          </a:p>
          <a:p>
            <a:pPr marL="0" indent="0" algn="ctr" eaLnBrk="1" hangingPunct="1">
              <a:buFontTx/>
              <a:buNone/>
              <a:tabLst>
                <a:tab pos="0" algn="l"/>
              </a:tabLst>
              <a:defRPr/>
            </a:pPr>
            <a:endParaRPr lang="it-IT" sz="2400" b="1" dirty="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tabLst>
                <a:tab pos="0" algn="l"/>
              </a:tabLst>
              <a:defRPr/>
            </a:pPr>
            <a:endParaRPr lang="it-IT" sz="2400" b="1" dirty="0" smtClean="0"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tabLst>
                <a:tab pos="0" algn="l"/>
              </a:tabLst>
              <a:defRPr/>
            </a:pPr>
            <a:r>
              <a:rPr lang="it-IT" sz="2400" b="1" dirty="0" smtClean="0">
                <a:solidFill>
                  <a:schemeClr val="accent1"/>
                </a:solidFill>
                <a:latin typeface="Times New Roman" pitchFamily="18" charset="0"/>
              </a:rPr>
              <a:t>			       </a:t>
            </a:r>
            <a:endParaRPr lang="it-IT" b="1" dirty="0" smtClean="0"/>
          </a:p>
          <a:p>
            <a:pPr marL="0" indent="0" algn="ctr" eaLnBrk="1" hangingPunct="1">
              <a:buFontTx/>
              <a:buNone/>
              <a:tabLst>
                <a:tab pos="0" algn="l"/>
              </a:tabLst>
              <a:defRPr/>
            </a:pPr>
            <a:r>
              <a:rPr lang="it-IT" b="1" dirty="0" smtClean="0"/>
              <a:t>				                              Davide Mozzanica</a:t>
            </a:r>
          </a:p>
        </p:txBody>
      </p:sp>
      <p:sp>
        <p:nvSpPr>
          <p:cNvPr id="14340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   </a:t>
            </a:r>
          </a:p>
        </p:txBody>
      </p:sp>
      <p:sp>
        <p:nvSpPr>
          <p:cNvPr id="1434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56618FD7-B11E-4594-A8C6-D2A8AD92479A}" type="slidenum">
              <a:rPr lang="it-IT" smtClean="0"/>
              <a:pPr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smtClean="0">
                <a:solidFill>
                  <a:srgbClr val="808080"/>
                </a:solidFill>
                <a:latin typeface="Verdana" pitchFamily="34" charset="0"/>
              </a:rPr>
              <a:t>  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273800" y="1295401"/>
            <a:ext cx="3549650" cy="18281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it-IT" sz="1400" b="1" dirty="0" smtClean="0">
                <a:solidFill>
                  <a:srgbClr val="000000"/>
                </a:solidFill>
                <a:latin typeface="Verdana" pitchFamily="34" charset="0"/>
              </a:rPr>
              <a:t>L’importo complessivo </a:t>
            </a:r>
            <a:r>
              <a:rPr lang="it-IT" sz="1400" b="1" dirty="0" smtClean="0">
                <a:solidFill>
                  <a:srgbClr val="FF0000"/>
                </a:solidFill>
                <a:latin typeface="Verdana" pitchFamily="34" charset="0"/>
              </a:rPr>
              <a:t>liquidato</a:t>
            </a:r>
            <a:r>
              <a:rPr lang="it-IT" sz="1400" b="1" dirty="0" smtClean="0">
                <a:solidFill>
                  <a:srgbClr val="000000"/>
                </a:solidFill>
                <a:latin typeface="Verdana" pitchFamily="34" charset="0"/>
              </a:rPr>
              <a:t> nei 15 anni (sinistri definiti) è di </a:t>
            </a:r>
            <a:r>
              <a:rPr lang="it-IT" sz="1400" b="1" dirty="0" smtClean="0">
                <a:solidFill>
                  <a:srgbClr val="FF0000"/>
                </a:solidFill>
                <a:latin typeface="Verdana" pitchFamily="34" charset="0"/>
              </a:rPr>
              <a:t>circa 600</a:t>
            </a:r>
            <a:r>
              <a:rPr lang="it-IT" sz="1400" b="1" dirty="0" smtClean="0">
                <a:solidFill>
                  <a:srgbClr val="000000"/>
                </a:solidFill>
                <a:latin typeface="Verdana" pitchFamily="34" charset="0"/>
              </a:rPr>
              <a:t> milioni di euro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Clr>
                <a:srgbClr val="185750"/>
              </a:buClr>
              <a:buFontTx/>
              <a:buChar char="•"/>
              <a:defRPr/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</a:rPr>
              <a:t>97 % per Attività Ospedaliera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Clr>
                <a:srgbClr val="185750"/>
              </a:buClr>
              <a:buFontTx/>
              <a:buChar char="•"/>
              <a:defRPr/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</a:rPr>
              <a:t>1,4% circa per Attività Territoriale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Clr>
                <a:srgbClr val="185750"/>
              </a:buClr>
              <a:buFontTx/>
              <a:buChar char="•"/>
              <a:defRPr/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</a:rPr>
              <a:t>1,8% circa per la Gestione Liquidatoria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Clr>
                <a:srgbClr val="185750"/>
              </a:buClr>
              <a:defRPr/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</a:rPr>
              <a:t>Nel 2012 i milioni liquidati erano circa 500</a:t>
            </a:r>
            <a:endParaRPr lang="it-IT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700" name="CasellaDiTesto 9"/>
          <p:cNvSpPr txBox="1">
            <a:spLocks noChangeArrowheads="1"/>
          </p:cNvSpPr>
          <p:nvPr/>
        </p:nvSpPr>
        <p:spPr bwMode="auto">
          <a:xfrm>
            <a:off x="577850" y="3733800"/>
            <a:ext cx="61087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it-IT" sz="1400" b="1" dirty="0" smtClean="0">
                <a:solidFill>
                  <a:srgbClr val="000000"/>
                </a:solidFill>
                <a:latin typeface="Verdana" pitchFamily="34" charset="0"/>
              </a:rPr>
              <a:t>Gli importi complessivi </a:t>
            </a:r>
            <a:r>
              <a:rPr lang="it-IT" sz="1400" b="1" dirty="0" smtClean="0">
                <a:solidFill>
                  <a:srgbClr val="006600"/>
                </a:solidFill>
                <a:latin typeface="Verdana" pitchFamily="34" charset="0"/>
              </a:rPr>
              <a:t>riservati </a:t>
            </a:r>
            <a:r>
              <a:rPr lang="it-IT" sz="1400" b="1" dirty="0" smtClean="0">
                <a:solidFill>
                  <a:srgbClr val="000000"/>
                </a:solidFill>
                <a:latin typeface="Verdana" pitchFamily="34" charset="0"/>
              </a:rPr>
              <a:t>passano 613 milioni di euro nel 2012 a </a:t>
            </a:r>
            <a:r>
              <a:rPr lang="it-IT" sz="1400" b="1" dirty="0" smtClean="0">
                <a:solidFill>
                  <a:srgbClr val="006600"/>
                </a:solidFill>
                <a:latin typeface="Verdana" pitchFamily="34" charset="0"/>
              </a:rPr>
              <a:t>circa 603</a:t>
            </a:r>
            <a:r>
              <a:rPr lang="it-IT" sz="1400" b="1" dirty="0" smtClean="0">
                <a:solidFill>
                  <a:srgbClr val="000000"/>
                </a:solidFill>
                <a:latin typeface="Verdana" pitchFamily="34" charset="0"/>
              </a:rPr>
              <a:t> milioni di euro nel 2013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</a:rPr>
              <a:t>96,4% per Attività Ospedaliera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</a:rPr>
              <a:t>1,3% circa per Attività Territoriale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</a:rPr>
              <a:t>1% circa per la Gestione Liquidatoria</a:t>
            </a:r>
          </a:p>
          <a:p>
            <a:pPr marL="0" indent="0">
              <a:spcBef>
                <a:spcPct val="50000"/>
              </a:spcBef>
              <a:defRPr/>
            </a:pPr>
            <a:endParaRPr lang="it-IT" sz="14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it-IT" sz="1400" b="1" dirty="0" smtClean="0">
                <a:solidFill>
                  <a:srgbClr val="000000"/>
                </a:solidFill>
                <a:latin typeface="Verdana" pitchFamily="34" charset="0"/>
              </a:rPr>
              <a:t>78,5% </a:t>
            </a:r>
            <a:r>
              <a:rPr lang="it-IT" sz="1400" b="1" dirty="0">
                <a:solidFill>
                  <a:srgbClr val="000000"/>
                </a:solidFill>
                <a:latin typeface="Verdana" pitchFamily="34" charset="0"/>
              </a:rPr>
              <a:t>dei sinistri in gestione hanno una </a:t>
            </a:r>
            <a:r>
              <a:rPr lang="it-IT" sz="1400" b="1" dirty="0" smtClean="0">
                <a:solidFill>
                  <a:srgbClr val="006600"/>
                </a:solidFill>
                <a:latin typeface="Verdana" pitchFamily="34" charset="0"/>
              </a:rPr>
              <a:t>riserva* nota</a:t>
            </a:r>
            <a:endParaRPr lang="it-IT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0" y="80965"/>
            <a:ext cx="99060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185750"/>
                </a:solidFill>
                <a:latin typeface="Calibri" pitchFamily="34" charset="0"/>
              </a:rPr>
              <a:t>Analisi Economica: importi liquidati e riservati*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="1" smtClean="0">
              <a:solidFill>
                <a:srgbClr val="185750"/>
              </a:solidFill>
              <a:latin typeface="Calibri" pitchFamily="34" charset="0"/>
            </a:endParaRP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971683" y="609600"/>
            <a:ext cx="4691592" cy="228600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100000">
                <a:srgbClr val="336699">
                  <a:alpha val="92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smtClean="0">
                <a:solidFill>
                  <a:srgbClr val="FFFFFF"/>
                </a:solidFill>
                <a:latin typeface="Verdana" pitchFamily="34" charset="0"/>
              </a:rPr>
              <a:t>TOT LIQ + RIS = </a:t>
            </a:r>
            <a:r>
              <a:rPr lang="it-IT" altLang="it-IT" sz="1400" b="1" smtClean="0">
                <a:solidFill>
                  <a:srgbClr val="FFFFFF"/>
                </a:solidFill>
                <a:latin typeface="Verdana" pitchFamily="34" charset="0"/>
              </a:rPr>
              <a:t>1.112</a:t>
            </a:r>
            <a:r>
              <a:rPr lang="it-IT" altLang="it-IT" sz="1400" smtClean="0">
                <a:solidFill>
                  <a:srgbClr val="FFFFFF"/>
                </a:solidFill>
                <a:latin typeface="Verdana" pitchFamily="34" charset="0"/>
              </a:rPr>
              <a:t> MLN</a:t>
            </a:r>
          </a:p>
        </p:txBody>
      </p:sp>
      <p:sp>
        <p:nvSpPr>
          <p:cNvPr id="10247" name="AutoShape 19"/>
          <p:cNvSpPr>
            <a:spLocks noChangeArrowheads="1"/>
          </p:cNvSpPr>
          <p:nvPr/>
        </p:nvSpPr>
        <p:spPr bwMode="auto">
          <a:xfrm rot="5400000">
            <a:off x="3195968" y="795007"/>
            <a:ext cx="179388" cy="4755225"/>
          </a:xfrm>
          <a:prstGeom prst="rightArrow">
            <a:avLst>
              <a:gd name="adj1" fmla="val 100000"/>
              <a:gd name="adj2" fmla="val 10000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400" b="1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6934200" y="971552"/>
            <a:ext cx="2063750" cy="2587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smtClean="0">
                <a:solidFill>
                  <a:srgbClr val="FFFFFF"/>
                </a:solidFill>
                <a:latin typeface="Verdana" pitchFamily="34" charset="0"/>
              </a:rPr>
              <a:t>L= 596 MLN</a:t>
            </a:r>
            <a:endParaRPr lang="it-IT" altLang="it-IT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2251209" y="3429000"/>
            <a:ext cx="2247767" cy="2587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smtClean="0">
                <a:solidFill>
                  <a:srgbClr val="FFFFFF"/>
                </a:solidFill>
                <a:latin typeface="Verdana" pitchFamily="34" charset="0"/>
              </a:rPr>
              <a:t>R= 603 MLN</a:t>
            </a:r>
            <a:endParaRPr lang="it-IT" altLang="it-IT" sz="14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5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501D22-F37D-4897-AD48-3ABE44106F0C}" type="slidenum">
              <a:rPr lang="it-IT" altLang="it-IT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0251" name="AutoShape 19"/>
          <p:cNvSpPr>
            <a:spLocks noChangeArrowheads="1"/>
          </p:cNvSpPr>
          <p:nvPr/>
        </p:nvSpPr>
        <p:spPr bwMode="auto">
          <a:xfrm>
            <a:off x="5861052" y="965200"/>
            <a:ext cx="300964" cy="2032000"/>
          </a:xfrm>
          <a:prstGeom prst="rightArrow">
            <a:avLst>
              <a:gd name="adj1" fmla="val 100000"/>
              <a:gd name="adj2" fmla="val 100000"/>
            </a:avLst>
          </a:prstGeom>
          <a:gradFill rotWithShape="1">
            <a:gsLst>
              <a:gs pos="0">
                <a:srgbClr val="182F47"/>
              </a:gs>
              <a:gs pos="100000">
                <a:srgbClr val="336699">
                  <a:alpha val="92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0252" name="CasellaDiTesto 1"/>
          <p:cNvSpPr txBox="1">
            <a:spLocks noChangeArrowheads="1"/>
          </p:cNvSpPr>
          <p:nvPr/>
        </p:nvSpPr>
        <p:spPr bwMode="auto">
          <a:xfrm>
            <a:off x="170260" y="6400803"/>
            <a:ext cx="58621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* Con importo riservato è da intendersi, nelle prossime slides, come importo VALUTAZIONE</a:t>
            </a:r>
          </a:p>
        </p:txBody>
      </p:sp>
      <p:pic>
        <p:nvPicPr>
          <p:cNvPr id="1025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595" y="876302"/>
            <a:ext cx="4629679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437054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9CF17B-A458-427F-ABA6-7B1FD9757445}" type="slidenum">
              <a:rPr lang="it-IT" altLang="it-IT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685803"/>
            <a:ext cx="62738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80965"/>
            <a:ext cx="9906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185750"/>
                </a:solidFill>
                <a:latin typeface="Calibri" pitchFamily="34" charset="0"/>
              </a:rPr>
              <a:t>Analisi Economica: importi liquidati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552" y="3810000"/>
            <a:ext cx="4600443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1905002"/>
            <a:ext cx="6273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CasellaDiTesto 8"/>
          <p:cNvSpPr txBox="1">
            <a:spLocks noChangeArrowheads="1"/>
          </p:cNvSpPr>
          <p:nvPr/>
        </p:nvSpPr>
        <p:spPr bwMode="auto">
          <a:xfrm>
            <a:off x="2806701" y="4875213"/>
            <a:ext cx="212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GAP Liquidazioni tra Report 2012 e Report 2013: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98,3 milioni</a:t>
            </a:r>
          </a:p>
        </p:txBody>
      </p:sp>
    </p:spTree>
    <p:extLst>
      <p:ext uri="{BB962C8B-B14F-4D97-AF65-F5344CB8AC3E}">
        <p14:creationId xmlns:p14="http://schemas.microsoft.com/office/powerpoint/2010/main" xmlns="" val="13493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503" y="3881438"/>
            <a:ext cx="4708790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87" y="3878266"/>
            <a:ext cx="483261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552" y="1290641"/>
            <a:ext cx="4765543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51" y="1273175"/>
            <a:ext cx="470879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0" y="0"/>
            <a:ext cx="990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185750"/>
                </a:solidFill>
                <a:latin typeface="Calibri" pitchFamily="34" charset="0"/>
              </a:rPr>
              <a:t>Analisi Economica: importi medi liquidati e riservati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b="1" i="1" smtClean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auto">
          <a:xfrm rot="194847">
            <a:off x="6112141" y="4899025"/>
            <a:ext cx="954485" cy="273050"/>
          </a:xfrm>
          <a:prstGeom prst="rightArrow">
            <a:avLst>
              <a:gd name="adj1" fmla="val 30241"/>
              <a:gd name="adj2" fmla="val 38303"/>
            </a:avLst>
          </a:prstGeom>
          <a:solidFill>
            <a:srgbClr val="FFC0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2296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307F53-2711-473C-86F7-13BABAEC363A}" type="slidenum">
              <a:rPr lang="it-IT" altLang="it-IT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 rot="-973458">
            <a:off x="760149" y="1990725"/>
            <a:ext cx="1561571" cy="381000"/>
          </a:xfrm>
          <a:prstGeom prst="rightArrow">
            <a:avLst>
              <a:gd name="adj1" fmla="val 30241"/>
              <a:gd name="adj2" fmla="val 53299"/>
            </a:avLst>
          </a:prstGeom>
          <a:solidFill>
            <a:srgbClr val="FF0000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35062" y="2062164"/>
            <a:ext cx="431528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77%</a:t>
            </a:r>
          </a:p>
        </p:txBody>
      </p:sp>
      <p:sp>
        <p:nvSpPr>
          <p:cNvPr id="12299" name="AutoShape 6"/>
          <p:cNvSpPr>
            <a:spLocks noChangeArrowheads="1"/>
          </p:cNvSpPr>
          <p:nvPr/>
        </p:nvSpPr>
        <p:spPr bwMode="auto">
          <a:xfrm rot="-973458">
            <a:off x="601927" y="4503741"/>
            <a:ext cx="1534054" cy="447675"/>
          </a:xfrm>
          <a:prstGeom prst="rightArrow">
            <a:avLst>
              <a:gd name="adj1" fmla="val 30241"/>
              <a:gd name="adj2" fmla="val 42058"/>
            </a:avLst>
          </a:prstGeom>
          <a:solidFill>
            <a:srgbClr val="FF0000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73150" y="4595814"/>
            <a:ext cx="431528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80%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6913563" y="1973265"/>
            <a:ext cx="330200" cy="77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2302" name="AutoShape 9"/>
          <p:cNvSpPr>
            <a:spLocks noChangeArrowheads="1"/>
          </p:cNvSpPr>
          <p:nvPr/>
        </p:nvSpPr>
        <p:spPr bwMode="auto">
          <a:xfrm rot="-973458">
            <a:off x="5721749" y="1773240"/>
            <a:ext cx="1625203" cy="338137"/>
          </a:xfrm>
          <a:prstGeom prst="rightArrow">
            <a:avLst>
              <a:gd name="adj1" fmla="val 30241"/>
              <a:gd name="adj2" fmla="val 90971"/>
            </a:avLst>
          </a:prstGeom>
          <a:solidFill>
            <a:srgbClr val="FF0000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184371" y="1841500"/>
            <a:ext cx="431528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62%</a:t>
            </a:r>
          </a:p>
        </p:txBody>
      </p:sp>
      <p:sp>
        <p:nvSpPr>
          <p:cNvPr id="26" name="Ovale 25"/>
          <p:cNvSpPr/>
          <p:nvPr/>
        </p:nvSpPr>
        <p:spPr>
          <a:xfrm>
            <a:off x="1368954" y="838200"/>
            <a:ext cx="2579688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>
                <a:solidFill>
                  <a:srgbClr val="185750"/>
                </a:solidFill>
                <a:latin typeface="Calibri" pitchFamily="34" charset="0"/>
                <a:cs typeface="Calibri" pitchFamily="34" charset="0"/>
              </a:rPr>
              <a:t>TOTALE SSR</a:t>
            </a:r>
          </a:p>
        </p:txBody>
      </p:sp>
      <p:sp>
        <p:nvSpPr>
          <p:cNvPr id="27" name="Ovale 26"/>
          <p:cNvSpPr/>
          <p:nvPr/>
        </p:nvSpPr>
        <p:spPr>
          <a:xfrm>
            <a:off x="5773343" y="3429000"/>
            <a:ext cx="3312319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>
                <a:solidFill>
                  <a:srgbClr val="185750"/>
                </a:solidFill>
                <a:latin typeface="Calibri" pitchFamily="34" charset="0"/>
                <a:cs typeface="Calibri" pitchFamily="34" charset="0"/>
              </a:rPr>
              <a:t>TOTALE A.S.L.</a:t>
            </a:r>
          </a:p>
        </p:txBody>
      </p:sp>
      <p:sp>
        <p:nvSpPr>
          <p:cNvPr id="28" name="Ovale 27"/>
          <p:cNvSpPr/>
          <p:nvPr/>
        </p:nvSpPr>
        <p:spPr>
          <a:xfrm>
            <a:off x="897733" y="3429000"/>
            <a:ext cx="3312319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>
                <a:solidFill>
                  <a:srgbClr val="185750"/>
                </a:solidFill>
                <a:latin typeface="Calibri" pitchFamily="34" charset="0"/>
                <a:cs typeface="Calibri" pitchFamily="34" charset="0"/>
              </a:rPr>
              <a:t>TOTALE OSPEDALE</a:t>
            </a:r>
          </a:p>
        </p:txBody>
      </p:sp>
      <p:sp>
        <p:nvSpPr>
          <p:cNvPr id="29" name="Ovale 28"/>
          <p:cNvSpPr/>
          <p:nvPr/>
        </p:nvSpPr>
        <p:spPr>
          <a:xfrm>
            <a:off x="5365750" y="838200"/>
            <a:ext cx="437515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>
                <a:solidFill>
                  <a:srgbClr val="185750"/>
                </a:solidFill>
                <a:latin typeface="Calibri" pitchFamily="34" charset="0"/>
                <a:cs typeface="Calibri" pitchFamily="34" charset="0"/>
              </a:rPr>
              <a:t>SSR- RISCHIO CLINICO</a:t>
            </a:r>
          </a:p>
        </p:txBody>
      </p:sp>
    </p:spTree>
    <p:extLst>
      <p:ext uri="{BB962C8B-B14F-4D97-AF65-F5344CB8AC3E}">
        <p14:creationId xmlns:p14="http://schemas.microsoft.com/office/powerpoint/2010/main" xmlns="" val="31781894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-88900"/>
            <a:ext cx="9906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185750"/>
                </a:solidFill>
                <a:latin typeface="Calibri" pitchFamily="34" charset="0"/>
              </a:rPr>
              <a:t>Analisi Economica: importi liquidati e riservati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i="1" smtClean="0">
                <a:solidFill>
                  <a:srgbClr val="808080"/>
                </a:solidFill>
                <a:latin typeface="Calibri" pitchFamily="34" charset="0"/>
              </a:rPr>
              <a:t>Attività Ospedaliera - Specialità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29237" y="952503"/>
            <a:ext cx="4836054" cy="258763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100000">
                <a:srgbClr val="336699">
                  <a:alpha val="92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smtClean="0">
                <a:solidFill>
                  <a:srgbClr val="FFFFFF"/>
                </a:solidFill>
                <a:latin typeface="Verdana" pitchFamily="34" charset="0"/>
              </a:rPr>
              <a:t>LIQUIDATI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4953000" y="942976"/>
            <a:ext cx="4836054" cy="258763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100000">
                <a:srgbClr val="336699">
                  <a:alpha val="92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smtClean="0">
                <a:solidFill>
                  <a:srgbClr val="FFFFFF"/>
                </a:solidFill>
                <a:latin typeface="Verdana" pitchFamily="34" charset="0"/>
              </a:rPr>
              <a:t>RISERVATI</a:t>
            </a:r>
          </a:p>
        </p:txBody>
      </p:sp>
      <p:sp>
        <p:nvSpPr>
          <p:cNvPr id="13317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29A19F-8882-4FFD-970B-0593B73EE80E}" type="slidenum">
              <a:rPr lang="it-IT" altLang="it-IT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1154" y="1349375"/>
            <a:ext cx="47879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2" y="1371600"/>
            <a:ext cx="4511014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113375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1000">
                <a:solidFill>
                  <a:srgbClr val="808080"/>
                </a:solidFill>
              </a:rPr>
              <a:t>   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169988" y="0"/>
            <a:ext cx="873601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2200" b="1" dirty="0" smtClean="0">
                <a:solidFill>
                  <a:srgbClr val="185750"/>
                </a:solidFill>
              </a:rPr>
              <a:t>Proiezione eventi avversi</a:t>
            </a:r>
            <a:endParaRPr lang="it-IT" sz="2200" b="1" dirty="0">
              <a:solidFill>
                <a:srgbClr val="185750"/>
              </a:solidFill>
            </a:endParaRPr>
          </a:p>
          <a:p>
            <a:pPr eaLnBrk="0" hangingPunct="0"/>
            <a:r>
              <a:rPr lang="it-IT" b="1" i="1" dirty="0" smtClean="0">
                <a:solidFill>
                  <a:schemeClr val="bg2"/>
                </a:solidFill>
              </a:rPr>
              <a:t>La proiezione degli eventi avversi mostra </a:t>
            </a:r>
            <a:r>
              <a:rPr lang="it-IT" b="1" i="1" dirty="0">
                <a:solidFill>
                  <a:schemeClr val="bg2"/>
                </a:solidFill>
              </a:rPr>
              <a:t>il seguente andamento …</a:t>
            </a:r>
            <a:r>
              <a:rPr lang="it-IT" sz="2100" b="1" i="1" dirty="0">
                <a:solidFill>
                  <a:schemeClr val="bg2"/>
                </a:solidFill>
              </a:rPr>
              <a:t> </a:t>
            </a:r>
            <a:endParaRPr lang="it-IT" sz="2100" b="1" i="1" dirty="0">
              <a:solidFill>
                <a:srgbClr val="FF33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105203" y="1569678"/>
            <a:ext cx="860266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/>
            <a:r>
              <a:rPr lang="it-IT" sz="1800" dirty="0" smtClean="0">
                <a:latin typeface="+mn-lt"/>
                <a:cs typeface="Calibri" pitchFamily="34" charset="0"/>
              </a:rPr>
              <a:t>   Particolarmente interessanti risultano </a:t>
            </a:r>
            <a:r>
              <a:rPr lang="it-IT" sz="1800" b="1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i dati di proiezione degli eventi avversi</a:t>
            </a:r>
            <a:r>
              <a:rPr lang="it-IT" sz="1800" dirty="0" smtClean="0">
                <a:latin typeface="+mn-lt"/>
                <a:cs typeface="Calibri" pitchFamily="34" charset="0"/>
              </a:rPr>
              <a:t> che mostrano un </a:t>
            </a:r>
            <a:r>
              <a:rPr lang="it-IT" sz="1800" b="1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trend decrescente:</a:t>
            </a:r>
          </a:p>
          <a:p>
            <a:pPr marL="285750" indent="-285750" eaLnBrk="1" hangingPunct="1"/>
            <a:endParaRPr lang="it-IT" sz="1800" dirty="0" smtClean="0">
              <a:latin typeface="+mn-lt"/>
              <a:cs typeface="Calibri" pitchFamily="34" charset="0"/>
            </a:endParaRPr>
          </a:p>
          <a:p>
            <a:pPr marL="285750" indent="-285750" eaLnBrk="1" hangingPunct="1"/>
            <a:endParaRPr lang="it-IT" sz="1800" dirty="0" smtClean="0">
              <a:latin typeface="+mn-lt"/>
              <a:cs typeface="Calibri" pitchFamily="34" charset="0"/>
            </a:endParaRPr>
          </a:p>
          <a:p>
            <a:pPr marL="1028700" lvl="1" eaLnBrk="1" hangingPunct="1"/>
            <a:r>
              <a:rPr lang="it-IT" sz="1800" dirty="0" smtClean="0">
                <a:latin typeface="+mn-lt"/>
                <a:cs typeface="Calibri" pitchFamily="34" charset="0"/>
              </a:rPr>
              <a:t>-  21% richieste danni per cadute di pazienti</a:t>
            </a:r>
          </a:p>
          <a:p>
            <a:pPr marL="1028700" lvl="1" eaLnBrk="1" hangingPunct="1"/>
            <a:endParaRPr lang="it-IT" sz="1800" dirty="0" smtClean="0">
              <a:latin typeface="+mn-lt"/>
              <a:cs typeface="Calibri" pitchFamily="34" charset="0"/>
            </a:endParaRPr>
          </a:p>
          <a:p>
            <a:pPr marL="1028700" lvl="1" eaLnBrk="1" hangingPunct="1">
              <a:buFontTx/>
              <a:buChar char="-"/>
            </a:pPr>
            <a:r>
              <a:rPr lang="it-IT" sz="1800" dirty="0" smtClean="0">
                <a:latin typeface="+mn-lt"/>
                <a:cs typeface="Calibri" pitchFamily="34" charset="0"/>
              </a:rPr>
              <a:t>31% errori chirurgici</a:t>
            </a:r>
          </a:p>
          <a:p>
            <a:pPr marL="1028700" lvl="1" eaLnBrk="1" hangingPunct="1">
              <a:buFontTx/>
              <a:buChar char="-"/>
            </a:pPr>
            <a:endParaRPr lang="it-IT" sz="1800" dirty="0" smtClean="0">
              <a:latin typeface="+mn-lt"/>
              <a:cs typeface="Calibri" pitchFamily="34" charset="0"/>
            </a:endParaRPr>
          </a:p>
          <a:p>
            <a:pPr marL="1028700" lvl="1" eaLnBrk="1" hangingPunct="1">
              <a:buFontTx/>
              <a:buChar char="-"/>
            </a:pPr>
            <a:r>
              <a:rPr lang="it-IT" sz="1800" dirty="0" smtClean="0">
                <a:latin typeface="+mn-lt"/>
                <a:cs typeface="Calibri" pitchFamily="34" charset="0"/>
              </a:rPr>
              <a:t>26% di eventi in Ostetricia e Ginecologia</a:t>
            </a:r>
          </a:p>
          <a:p>
            <a:pPr marL="285750" indent="-285750" eaLnBrk="1" hangingPunct="1"/>
            <a:endParaRPr lang="it-IT" sz="1800" dirty="0">
              <a:latin typeface="+mn-lt"/>
              <a:cs typeface="Calibri" pitchFamily="34" charset="0"/>
            </a:endParaRPr>
          </a:p>
          <a:p>
            <a:pPr marL="285750" indent="-285750" eaLnBrk="1" hangingPunct="1"/>
            <a:endParaRPr lang="it-IT" sz="1800" dirty="0" smtClean="0">
              <a:latin typeface="+mn-lt"/>
              <a:cs typeface="Calibri" pitchFamily="34" charset="0"/>
            </a:endParaRPr>
          </a:p>
          <a:p>
            <a:pPr marL="285750" indent="-285750" algn="just" eaLnBrk="1" hangingPunct="1"/>
            <a:r>
              <a:rPr lang="it-IT" sz="1800" dirty="0" smtClean="0">
                <a:latin typeface="+mn-lt"/>
                <a:cs typeface="Calibri" pitchFamily="34" charset="0"/>
              </a:rPr>
              <a:t>    I dati sono significativi e si spera </a:t>
            </a:r>
            <a:r>
              <a:rPr lang="it-IT" sz="1800" b="1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si traducano </a:t>
            </a:r>
            <a:r>
              <a:rPr lang="it-IT" sz="1800" dirty="0" smtClean="0">
                <a:latin typeface="+mn-lt"/>
                <a:cs typeface="Calibri" pitchFamily="34" charset="0"/>
              </a:rPr>
              <a:t>effettivamente in un </a:t>
            </a:r>
            <a:r>
              <a:rPr lang="it-IT" sz="1800" b="1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minor numero di richieste di risarcimento</a:t>
            </a:r>
            <a:r>
              <a:rPr lang="it-IT" sz="1800" dirty="0" smtClean="0">
                <a:latin typeface="+mn-lt"/>
                <a:cs typeface="Calibri" pitchFamily="34" charset="0"/>
              </a:rPr>
              <a:t>. Sicuramente sono un segnale positivo </a:t>
            </a:r>
            <a:r>
              <a:rPr lang="it-IT" sz="1800" b="1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dell’efficacia delle azioni di </a:t>
            </a:r>
            <a:r>
              <a:rPr lang="it-IT" sz="1800" b="1" dirty="0" err="1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risk</a:t>
            </a:r>
            <a:r>
              <a:rPr lang="it-IT" sz="1800" b="1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 </a:t>
            </a:r>
            <a:r>
              <a:rPr lang="it-IT" sz="1800" b="1" dirty="0" err="1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managament</a:t>
            </a:r>
            <a:r>
              <a:rPr lang="it-IT" sz="1800" b="1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 </a:t>
            </a:r>
            <a:r>
              <a:rPr lang="it-IT" sz="1800" dirty="0" smtClean="0">
                <a:latin typeface="+mn-lt"/>
                <a:cs typeface="Calibri" pitchFamily="34" charset="0"/>
              </a:rPr>
              <a:t>intraprese da Regione Lombardia  fin dal 2004.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1000">
                <a:solidFill>
                  <a:srgbClr val="808080"/>
                </a:solidFill>
              </a:rPr>
              <a:t>   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169988" y="130626"/>
            <a:ext cx="873601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2200" b="1" dirty="0" smtClean="0">
                <a:solidFill>
                  <a:srgbClr val="185750"/>
                </a:solidFill>
              </a:rPr>
              <a:t>Mercato Assicurativo</a:t>
            </a:r>
          </a:p>
          <a:p>
            <a:pPr eaLnBrk="0" hangingPunct="0"/>
            <a:r>
              <a:rPr lang="it-IT" b="1" i="1" dirty="0" smtClean="0">
                <a:solidFill>
                  <a:schemeClr val="bg2"/>
                </a:solidFill>
              </a:rPr>
              <a:t>Rapporti con il mondo assicurativo – Dal punto di vista di Regione e delle Aziende</a:t>
            </a:r>
            <a:endParaRPr lang="it-IT" sz="2200" b="1" dirty="0" smtClean="0">
              <a:solidFill>
                <a:srgbClr val="185750"/>
              </a:solidFill>
            </a:endParaRPr>
          </a:p>
          <a:p>
            <a:pPr eaLnBrk="0" hangingPunct="0"/>
            <a:endParaRPr lang="it-IT" sz="2200" b="1" dirty="0">
              <a:solidFill>
                <a:srgbClr val="18575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105204" y="1127370"/>
            <a:ext cx="832618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1" hangingPunct="1"/>
            <a:r>
              <a:rPr lang="it-IT" sz="2000" dirty="0">
                <a:latin typeface="+mj-lt"/>
                <a:cs typeface="Calibri" pitchFamily="34" charset="0"/>
              </a:rPr>
              <a:t>   </a:t>
            </a:r>
            <a:r>
              <a:rPr lang="it-IT" sz="2000" dirty="0" smtClean="0">
                <a:latin typeface="+mj-lt"/>
                <a:cs typeface="Calibri" pitchFamily="34" charset="0"/>
              </a:rPr>
              <a:t>Il </a:t>
            </a:r>
            <a:r>
              <a:rPr lang="it-IT" sz="2000" dirty="0">
                <a:latin typeface="+mj-lt"/>
                <a:cs typeface="Calibri" pitchFamily="34" charset="0"/>
              </a:rPr>
              <a:t>miglioramento della qualità del rischio è stata ritenuta </a:t>
            </a:r>
            <a:r>
              <a:rPr lang="it-IT" sz="2000" i="1" dirty="0" err="1">
                <a:latin typeface="+mj-lt"/>
                <a:cs typeface="Calibri" pitchFamily="34" charset="0"/>
              </a:rPr>
              <a:t>conditio</a:t>
            </a:r>
            <a:r>
              <a:rPr lang="it-IT" sz="2000" i="1" dirty="0">
                <a:latin typeface="+mj-lt"/>
                <a:cs typeface="Calibri" pitchFamily="34" charset="0"/>
              </a:rPr>
              <a:t> sine qua non  </a:t>
            </a:r>
            <a:r>
              <a:rPr lang="it-IT" sz="2000" dirty="0" smtClean="0">
                <a:latin typeface="+mj-lt"/>
                <a:cs typeface="Calibri" pitchFamily="34" charset="0"/>
              </a:rPr>
              <a:t>per ritrovare un rapporto equilibrato con le </a:t>
            </a:r>
            <a:r>
              <a:rPr lang="it-IT" sz="2000" dirty="0">
                <a:latin typeface="+mj-lt"/>
                <a:cs typeface="Calibri" pitchFamily="34" charset="0"/>
              </a:rPr>
              <a:t>C</a:t>
            </a:r>
            <a:r>
              <a:rPr lang="it-IT" sz="2000" dirty="0" smtClean="0">
                <a:latin typeface="+mj-lt"/>
                <a:cs typeface="Calibri" pitchFamily="34" charset="0"/>
              </a:rPr>
              <a:t>ompagnie Assicurative</a:t>
            </a:r>
          </a:p>
          <a:p>
            <a:pPr marL="285750" indent="-285750" algn="just" eaLnBrk="1" hangingPunct="1"/>
            <a:endParaRPr lang="it-IT" sz="2000" dirty="0">
              <a:latin typeface="+mj-lt"/>
              <a:cs typeface="Calibri" pitchFamily="34" charset="0"/>
            </a:endParaRPr>
          </a:p>
          <a:p>
            <a:pPr marL="285750" indent="-285750" algn="just" eaLnBrk="1" hangingPunct="1"/>
            <a:r>
              <a:rPr lang="it-IT" sz="2000" dirty="0" smtClean="0">
                <a:latin typeface="+mj-lt"/>
                <a:cs typeface="Calibri" pitchFamily="34" charset="0"/>
              </a:rPr>
              <a:t>	Attraverso un </a:t>
            </a:r>
            <a:r>
              <a:rPr lang="it-IT" sz="2000" b="1" dirty="0" smtClean="0">
                <a:latin typeface="+mj-lt"/>
                <a:cs typeface="Calibri" pitchFamily="34" charset="0"/>
              </a:rPr>
              <a:t>continuo dialogo </a:t>
            </a:r>
            <a:r>
              <a:rPr lang="it-IT" sz="2000" dirty="0" smtClean="0">
                <a:latin typeface="+mj-lt"/>
                <a:cs typeface="Calibri" pitchFamily="34" charset="0"/>
              </a:rPr>
              <a:t>- finalizzato alla ricerca di modelli condivisi che valorizzassero le attività di Risk </a:t>
            </a:r>
            <a:r>
              <a:rPr lang="it-IT" sz="2000" dirty="0">
                <a:latin typeface="+mj-lt"/>
                <a:cs typeface="Calibri" pitchFamily="34" charset="0"/>
              </a:rPr>
              <a:t>M</a:t>
            </a:r>
            <a:r>
              <a:rPr lang="it-IT" sz="2000" dirty="0" smtClean="0">
                <a:latin typeface="+mj-lt"/>
                <a:cs typeface="Calibri" pitchFamily="34" charset="0"/>
              </a:rPr>
              <a:t>anagement – sono state superate le iniziali difficoltà.</a:t>
            </a:r>
          </a:p>
          <a:p>
            <a:pPr marL="285750" indent="-285750" algn="just" eaLnBrk="1" hangingPunct="1"/>
            <a:endParaRPr lang="it-IT" sz="1600" dirty="0" smtClean="0">
              <a:latin typeface="+mj-lt"/>
              <a:cs typeface="Calibri" pitchFamily="34" charset="0"/>
            </a:endParaRPr>
          </a:p>
          <a:p>
            <a:pPr marL="285750" indent="-285750" algn="just" eaLnBrk="1" hangingPunct="1"/>
            <a:endParaRPr lang="it-IT" sz="1600" dirty="0" smtClean="0">
              <a:latin typeface="+mj-lt"/>
              <a:cs typeface="Calibri" pitchFamily="34" charset="0"/>
            </a:endParaRPr>
          </a:p>
          <a:p>
            <a:pPr marL="285750" indent="-285750" algn="just" eaLnBrk="1" hangingPunct="1"/>
            <a:r>
              <a:rPr lang="it-IT" sz="1600" dirty="0" smtClean="0">
                <a:latin typeface="+mj-lt"/>
                <a:cs typeface="Calibri" pitchFamily="34" charset="0"/>
              </a:rPr>
              <a:t>      </a:t>
            </a:r>
          </a:p>
          <a:p>
            <a:pPr marL="285750" indent="-285750" algn="just" eaLnBrk="1" hangingPunct="1"/>
            <a:endParaRPr lang="it-IT" sz="1600" dirty="0" smtClean="0">
              <a:latin typeface="+mj-lt"/>
              <a:cs typeface="Calibri" pitchFamily="34" charset="0"/>
            </a:endParaRPr>
          </a:p>
          <a:p>
            <a:pPr marL="285750" indent="-285750" eaLnBrk="1" hangingPunct="1"/>
            <a:endParaRPr lang="it-IT" sz="1600" dirty="0" smtClean="0">
              <a:latin typeface="+mj-lt"/>
              <a:cs typeface="Calibri" pitchFamily="34" charset="0"/>
            </a:endParaRPr>
          </a:p>
        </p:txBody>
      </p:sp>
      <p:pic>
        <p:nvPicPr>
          <p:cNvPr id="6" name="Picture 2" descr="http://www.obi-italia.it/it/images/Stretta_di_mano_486x2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705" y="3708400"/>
            <a:ext cx="5024591" cy="25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430213"/>
            <a:ext cx="8172450" cy="874712"/>
          </a:xfrm>
          <a:noFill/>
        </p:spPr>
        <p:txBody>
          <a:bodyPr/>
          <a:lstStyle/>
          <a:p>
            <a:pPr algn="ctr"/>
            <a:r>
              <a:rPr lang="it-IT" smtClean="0">
                <a:latin typeface="Arial" charset="0"/>
              </a:rPr>
              <a:t/>
            </a:r>
            <a:br>
              <a:rPr lang="it-IT" smtClean="0">
                <a:latin typeface="Arial" charset="0"/>
              </a:rPr>
            </a:br>
            <a:r>
              <a:rPr lang="it-IT" sz="20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it-IT" sz="2000" smtClean="0">
                <a:solidFill>
                  <a:srgbClr val="FF0000"/>
                </a:solidFill>
                <a:latin typeface="Arial" charset="0"/>
              </a:rPr>
            </a:br>
            <a:endParaRPr lang="it-IT" sz="200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3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  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819650" y="32924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b="1">
              <a:solidFill>
                <a:srgbClr val="185750"/>
              </a:solidFill>
            </a:endParaRP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4819650" y="32924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b="1">
              <a:solidFill>
                <a:srgbClr val="18575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70000" y="1117645"/>
            <a:ext cx="8289925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600" dirty="0" smtClean="0">
                <a:latin typeface="+mn-lt"/>
              </a:rPr>
              <a:t>L’avvio di un dialogo costruttivo ha permesso anche di superare le seguenti difficoltà …</a:t>
            </a:r>
            <a:endParaRPr lang="it-IT" sz="1600" dirty="0">
              <a:solidFill>
                <a:srgbClr val="FF0000"/>
              </a:solidFill>
              <a:latin typeface="+mn-lt"/>
            </a:endParaRPr>
          </a:p>
          <a:p>
            <a:pPr algn="just">
              <a:defRPr/>
            </a:pPr>
            <a:endParaRPr lang="it-IT" sz="1600" dirty="0">
              <a:latin typeface="+mn-lt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it-IT" sz="1600" b="1" dirty="0">
                <a:latin typeface="+mn-lt"/>
              </a:rPr>
              <a:t>Scarsa </a:t>
            </a:r>
            <a:r>
              <a:rPr lang="it-IT" sz="1600" b="1" dirty="0" smtClean="0">
                <a:latin typeface="+mn-lt"/>
              </a:rPr>
              <a:t>trasparenza</a:t>
            </a:r>
            <a:r>
              <a:rPr lang="it-IT" sz="1600" dirty="0" smtClean="0">
                <a:latin typeface="+mn-lt"/>
              </a:rPr>
              <a:t>: oggi è garantita la condivisione di </a:t>
            </a:r>
            <a:r>
              <a:rPr lang="it-IT" sz="1600" b="1" dirty="0" smtClean="0">
                <a:latin typeface="+mn-lt"/>
              </a:rPr>
              <a:t>informazioni </a:t>
            </a:r>
            <a:r>
              <a:rPr lang="it-IT" sz="1600" b="1" dirty="0">
                <a:latin typeface="+mn-lt"/>
              </a:rPr>
              <a:t>complete e corrette</a:t>
            </a:r>
            <a:r>
              <a:rPr lang="it-IT" sz="1600" dirty="0">
                <a:latin typeface="+mn-lt"/>
              </a:rPr>
              <a:t>, al fine di  ridurre le asimmetrie informative riguardanti: il </a:t>
            </a:r>
            <a:r>
              <a:rPr lang="it-IT" sz="1600" b="1" dirty="0">
                <a:latin typeface="+mn-lt"/>
              </a:rPr>
              <a:t>profilo attuale di rischio </a:t>
            </a:r>
            <a:r>
              <a:rPr lang="it-IT" sz="1600" dirty="0">
                <a:latin typeface="+mn-lt"/>
              </a:rPr>
              <a:t>dell’ Ente; la </a:t>
            </a:r>
            <a:r>
              <a:rPr lang="it-IT" sz="1600" b="1" dirty="0">
                <a:latin typeface="+mn-lt"/>
              </a:rPr>
              <a:t>storicità dei </a:t>
            </a:r>
            <a:r>
              <a:rPr lang="it-IT" sz="1600" b="1" dirty="0" smtClean="0">
                <a:latin typeface="+mn-lt"/>
              </a:rPr>
              <a:t>sinistri</a:t>
            </a:r>
          </a:p>
          <a:p>
            <a:pPr marL="342900" indent="-342900" algn="just">
              <a:buFontTx/>
              <a:buAutoNum type="arabicParenR"/>
              <a:defRPr/>
            </a:pPr>
            <a:endParaRPr lang="it-IT" sz="1600" b="1" dirty="0">
              <a:latin typeface="+mn-lt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it-IT" sz="1600" b="1" dirty="0">
                <a:latin typeface="+mn-lt"/>
              </a:rPr>
              <a:t>Forte aleatorietà e diseconomie di scala</a:t>
            </a:r>
            <a:r>
              <a:rPr lang="it-IT" sz="1600" dirty="0">
                <a:latin typeface="+mn-lt"/>
              </a:rPr>
              <a:t>: </a:t>
            </a:r>
            <a:r>
              <a:rPr lang="it-IT" sz="1600" dirty="0"/>
              <a:t>o</a:t>
            </a:r>
            <a:r>
              <a:rPr lang="it-IT" sz="1600" dirty="0" smtClean="0"/>
              <a:t>ggi l’Ente condivide il </a:t>
            </a:r>
            <a:r>
              <a:rPr lang="it-IT" sz="1600" dirty="0" smtClean="0">
                <a:latin typeface="+mn-lt"/>
              </a:rPr>
              <a:t>rischio </a:t>
            </a:r>
            <a:r>
              <a:rPr lang="it-IT" sz="1600" dirty="0">
                <a:latin typeface="+mn-lt"/>
              </a:rPr>
              <a:t>con l’assicuratore attraverso </a:t>
            </a:r>
            <a:r>
              <a:rPr lang="it-IT" sz="1600" b="1" dirty="0">
                <a:latin typeface="+mn-lt"/>
              </a:rPr>
              <a:t>strumenti di ritenzione (SIR, franchigie aggregate) </a:t>
            </a:r>
            <a:r>
              <a:rPr lang="it-IT" sz="1600" dirty="0">
                <a:latin typeface="+mn-lt"/>
              </a:rPr>
              <a:t>coprendo in house i danni di minore entità e frequenza, apportando benefici ad entrambi le parti in quanto: gli Enti, responsabilizzati, ottengono nel lungo periodo una riduzione dei sinistri, l’assicuratore, gestendo i soli rischi rilevanti, “torna a fare il suo </a:t>
            </a:r>
            <a:r>
              <a:rPr lang="it-IT" sz="1600" dirty="0" smtClean="0">
                <a:latin typeface="+mn-lt"/>
              </a:rPr>
              <a:t>mestiere»</a:t>
            </a:r>
          </a:p>
          <a:p>
            <a:pPr marL="342900" indent="-342900" algn="just">
              <a:buFontTx/>
              <a:buAutoNum type="arabicParenR"/>
              <a:defRPr/>
            </a:pPr>
            <a:endParaRPr lang="it-IT" sz="1600" dirty="0">
              <a:latin typeface="+mn-lt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it-IT" sz="1600" b="1" dirty="0">
                <a:latin typeface="+mn-lt"/>
              </a:rPr>
              <a:t>Benefici di solo lungo periodo</a:t>
            </a:r>
            <a:r>
              <a:rPr lang="it-IT" sz="1600" dirty="0">
                <a:latin typeface="+mn-lt"/>
              </a:rPr>
              <a:t>: </a:t>
            </a:r>
            <a:r>
              <a:rPr lang="it-IT" sz="1600" dirty="0" smtClean="0">
                <a:latin typeface="+mn-lt"/>
              </a:rPr>
              <a:t>oggi gli </a:t>
            </a:r>
            <a:r>
              <a:rPr lang="it-IT" sz="1600" dirty="0">
                <a:latin typeface="+mn-lt"/>
              </a:rPr>
              <a:t>Enti </a:t>
            </a:r>
            <a:r>
              <a:rPr lang="it-IT" sz="1600" dirty="0" smtClean="0">
                <a:latin typeface="+mn-lt"/>
              </a:rPr>
              <a:t>sono dotati </a:t>
            </a:r>
            <a:r>
              <a:rPr lang="it-IT" sz="1600" dirty="0">
                <a:latin typeface="+mn-lt"/>
              </a:rPr>
              <a:t>di </a:t>
            </a:r>
            <a:r>
              <a:rPr lang="it-IT" sz="1600" b="1" dirty="0">
                <a:latin typeface="+mn-lt"/>
              </a:rPr>
              <a:t>un’adeguata struttura organizzativa</a:t>
            </a:r>
            <a:r>
              <a:rPr lang="it-IT" sz="1600" dirty="0">
                <a:latin typeface="+mn-lt"/>
              </a:rPr>
              <a:t>, al fine di rendere sostenibile la partnership assicurativa così suddivisa: struttura di prevenzione e protezione dei sinistri (Risk Management</a:t>
            </a:r>
            <a:r>
              <a:rPr lang="it-IT" sz="1600" dirty="0" smtClean="0">
                <a:latin typeface="+mn-lt"/>
              </a:rPr>
              <a:t>); </a:t>
            </a:r>
            <a:r>
              <a:rPr lang="it-IT" sz="1600" dirty="0">
                <a:latin typeface="+mn-lt"/>
              </a:rPr>
              <a:t>struttura di </a:t>
            </a:r>
            <a:r>
              <a:rPr lang="it-IT" sz="1600" b="1" dirty="0">
                <a:latin typeface="+mn-lt"/>
              </a:rPr>
              <a:t>gestione dei sinistri </a:t>
            </a:r>
            <a:r>
              <a:rPr lang="it-IT" sz="1600" dirty="0">
                <a:latin typeface="+mn-lt"/>
              </a:rPr>
              <a:t>(Legali, Medici Legali, Liquidatori)</a:t>
            </a:r>
          </a:p>
        </p:txBody>
      </p:sp>
      <p:sp>
        <p:nvSpPr>
          <p:cNvPr id="22537" name="Rettangolo 8"/>
          <p:cNvSpPr>
            <a:spLocks noChangeArrowheads="1"/>
          </p:cNvSpPr>
          <p:nvPr/>
        </p:nvSpPr>
        <p:spPr bwMode="auto">
          <a:xfrm>
            <a:off x="1500188" y="612775"/>
            <a:ext cx="4154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chemeClr val="bg2"/>
                </a:solidFill>
              </a:rPr>
              <a:t>Mercato della fornitura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430213"/>
            <a:ext cx="8172450" cy="874712"/>
          </a:xfrm>
          <a:noFill/>
        </p:spPr>
        <p:txBody>
          <a:bodyPr/>
          <a:lstStyle/>
          <a:p>
            <a:pPr algn="ctr"/>
            <a:r>
              <a:rPr lang="it-IT" dirty="0" smtClean="0">
                <a:latin typeface="Arial" charset="0"/>
              </a:rPr>
              <a:t/>
            </a:r>
            <a:br>
              <a:rPr lang="it-IT" dirty="0" smtClean="0">
                <a:latin typeface="Arial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it-IT" sz="2000" dirty="0" smtClean="0">
                <a:solidFill>
                  <a:srgbClr val="FF0000"/>
                </a:solidFill>
                <a:latin typeface="Arial" charset="0"/>
              </a:rPr>
            </a:br>
            <a:endParaRPr lang="it-IT" sz="20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3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  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819650" y="32924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b="1">
              <a:solidFill>
                <a:srgbClr val="185750"/>
              </a:solidFill>
            </a:endParaRP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4819650" y="32924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b="1">
              <a:solidFill>
                <a:srgbClr val="18575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70000" y="1254125"/>
            <a:ext cx="8289925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600" dirty="0" smtClean="0">
                <a:latin typeface="+mn-lt"/>
              </a:rPr>
              <a:t>Su questi punti Regione Lombardia ha lavorato definendo un progetto assicurativo regionale che - con la collaborazione dell’ </a:t>
            </a:r>
            <a:r>
              <a:rPr lang="it-IT" sz="1600" b="1" dirty="0" smtClean="0">
                <a:latin typeface="+mn-lt"/>
              </a:rPr>
              <a:t>Agenzia Regionale Centrale Acquisti di Regione Lombardia – </a:t>
            </a:r>
            <a:r>
              <a:rPr lang="it-IT" sz="1600" dirty="0" smtClean="0">
                <a:latin typeface="+mn-lt"/>
              </a:rPr>
              <a:t>è</a:t>
            </a:r>
            <a:r>
              <a:rPr lang="it-IT" sz="1600" b="1" dirty="0" smtClean="0">
                <a:latin typeface="+mn-lt"/>
              </a:rPr>
              <a:t> </a:t>
            </a:r>
            <a:r>
              <a:rPr lang="it-IT" sz="1600" dirty="0" smtClean="0">
                <a:latin typeface="+mn-lt"/>
              </a:rPr>
              <a:t>arrivato alla sua terza edizione comprendendo quasi tutte le aziende ospedaliere della Regione.</a:t>
            </a:r>
            <a:endParaRPr lang="it-IT" sz="1600" dirty="0">
              <a:latin typeface="+mn-lt"/>
            </a:endParaRPr>
          </a:p>
          <a:p>
            <a:pPr algn="just">
              <a:defRPr/>
            </a:pPr>
            <a:endParaRPr lang="it-IT" sz="1600" dirty="0">
              <a:latin typeface="+mn-lt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it-IT" sz="1600" b="1" dirty="0" smtClean="0">
                <a:latin typeface="+mn-lt"/>
              </a:rPr>
              <a:t>Trasparenza</a:t>
            </a:r>
            <a:r>
              <a:rPr lang="it-IT" sz="1600" dirty="0">
                <a:latin typeface="+mn-lt"/>
              </a:rPr>
              <a:t>. </a:t>
            </a:r>
            <a:r>
              <a:rPr lang="it-IT" sz="1600" dirty="0" smtClean="0">
                <a:latin typeface="+mn-lt"/>
              </a:rPr>
              <a:t>Con riferimento alla trasparenza si è lavorato su un capitolato standard a livello regionale e al mercato assicurativo è stato presentato un set di informazioni complete sugli ultimi 10 anni di sinistri, sulle attività delle diverse aziende e sulle azioni di </a:t>
            </a:r>
            <a:r>
              <a:rPr lang="it-IT" sz="1600" dirty="0" err="1" smtClean="0">
                <a:latin typeface="+mn-lt"/>
              </a:rPr>
              <a:t>risk</a:t>
            </a:r>
            <a:r>
              <a:rPr lang="it-IT" sz="1600" dirty="0" smtClean="0">
                <a:latin typeface="+mn-lt"/>
              </a:rPr>
              <a:t> management messe in atto.</a:t>
            </a:r>
            <a:endParaRPr lang="it-IT" sz="1600" b="1" dirty="0">
              <a:latin typeface="+mn-lt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it-IT" sz="1600" b="1" dirty="0" smtClean="0">
                <a:latin typeface="+mn-lt"/>
              </a:rPr>
              <a:t>Economie </a:t>
            </a:r>
            <a:r>
              <a:rPr lang="it-IT" sz="1600" b="1" dirty="0">
                <a:latin typeface="+mn-lt"/>
              </a:rPr>
              <a:t>di scala</a:t>
            </a:r>
            <a:r>
              <a:rPr lang="it-IT" sz="1600" dirty="0">
                <a:latin typeface="+mn-lt"/>
              </a:rPr>
              <a:t>: </a:t>
            </a:r>
            <a:r>
              <a:rPr lang="it-IT" sz="1600" dirty="0" smtClean="0">
                <a:latin typeface="+mn-lt"/>
              </a:rPr>
              <a:t>Si è ritenuto opportuno applicare strumenti di ritenzione che permettessero di condividere il rischio con l’assicuratore, lasciando all’azienda la gestione dei danni di minore entità e maggiore frequenza e trasferendo al mercato assicurativo i rischi rilevanti. (SIR di base Euro 250.000)</a:t>
            </a:r>
            <a:endParaRPr lang="it-IT" sz="1600" dirty="0">
              <a:latin typeface="+mn-lt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it-IT" sz="1600" b="1" dirty="0">
                <a:latin typeface="+mn-lt"/>
              </a:rPr>
              <a:t>Benefici di </a:t>
            </a:r>
            <a:r>
              <a:rPr lang="it-IT" sz="1600" b="1" dirty="0" smtClean="0">
                <a:latin typeface="+mn-lt"/>
              </a:rPr>
              <a:t>lungo </a:t>
            </a:r>
            <a:r>
              <a:rPr lang="it-IT" sz="1600" b="1" dirty="0">
                <a:latin typeface="+mn-lt"/>
              </a:rPr>
              <a:t>periodo</a:t>
            </a:r>
            <a:r>
              <a:rPr lang="it-IT" sz="1600" dirty="0">
                <a:latin typeface="+mn-lt"/>
              </a:rPr>
              <a:t>: </a:t>
            </a:r>
            <a:r>
              <a:rPr lang="it-IT" sz="1600" dirty="0" smtClean="0">
                <a:latin typeface="+mn-lt"/>
              </a:rPr>
              <a:t>Si sta investendo molto sulla formazione sia dei medici legali che dei responsabili legali/amministrativi con l’obiettivo di avere una adeguata struttura organizzativa sia a livello di singola azienda che di sistema.</a:t>
            </a:r>
            <a:endParaRPr lang="it-IT" sz="1600" dirty="0">
              <a:latin typeface="+mn-lt"/>
            </a:endParaRPr>
          </a:p>
        </p:txBody>
      </p:sp>
      <p:sp>
        <p:nvSpPr>
          <p:cNvPr id="22537" name="Rettangolo 8"/>
          <p:cNvSpPr>
            <a:spLocks noChangeArrowheads="1"/>
          </p:cNvSpPr>
          <p:nvPr/>
        </p:nvSpPr>
        <p:spPr bwMode="auto">
          <a:xfrm>
            <a:off x="1500188" y="612775"/>
            <a:ext cx="5614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i="1" dirty="0" smtClean="0">
                <a:solidFill>
                  <a:schemeClr val="bg2"/>
                </a:solidFill>
              </a:rPr>
              <a:t>Progetto assicurativo regionale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430213"/>
            <a:ext cx="8172450" cy="874712"/>
          </a:xfrm>
        </p:spPr>
        <p:txBody>
          <a:bodyPr/>
          <a:lstStyle/>
          <a:p>
            <a:pPr algn="ctr"/>
            <a:r>
              <a:rPr lang="it-IT" altLang="it-IT" smtClean="0">
                <a:latin typeface="Arial" charset="0"/>
              </a:rPr>
              <a:t/>
            </a:r>
            <a:br>
              <a:rPr lang="it-IT" altLang="it-IT" smtClean="0">
                <a:latin typeface="Arial" charset="0"/>
              </a:rPr>
            </a:br>
            <a:r>
              <a:rPr lang="it-IT" altLang="it-IT" sz="20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it-IT" altLang="it-IT" sz="2000" smtClean="0">
                <a:solidFill>
                  <a:srgbClr val="FF0000"/>
                </a:solidFill>
                <a:latin typeface="Arial" charset="0"/>
              </a:rPr>
            </a:br>
            <a:endParaRPr lang="it-IT" altLang="it-IT" sz="200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3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  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819650" y="32924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85750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85750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200" b="1" smtClean="0">
              <a:solidFill>
                <a:srgbClr val="185750"/>
              </a:solidFill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4819650" y="32924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85750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85750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200" b="1" smtClean="0">
              <a:solidFill>
                <a:srgbClr val="18575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568450" y="150813"/>
          <a:ext cx="7694612" cy="6707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011"/>
                <a:gridCol w="781485"/>
                <a:gridCol w="534586"/>
                <a:gridCol w="534586"/>
                <a:gridCol w="534586"/>
                <a:gridCol w="534586"/>
                <a:gridCol w="560349"/>
                <a:gridCol w="637639"/>
                <a:gridCol w="534586"/>
                <a:gridCol w="2209198"/>
              </a:tblGrid>
              <a:tr h="230927">
                <a:tc>
                  <a:txBody>
                    <a:bodyPr/>
                    <a:lstStyle/>
                    <a:p>
                      <a:pPr algn="l" fontAlgn="ctr"/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PROFESSIONISTI INTERNI</a:t>
                      </a:r>
                      <a:endParaRPr lang="it-IT" sz="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PROFESSIONISTI ESTERNI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87511">
                <a:tc>
                  <a:txBody>
                    <a:bodyPr/>
                    <a:lstStyle/>
                    <a:p>
                      <a:pPr algn="l" fontAlgn="ctr"/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STRUTTURA RISK MANAGEMENT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AREA LEGALE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MEDICO LEGALE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LIQUIDATORI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668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Nome Ente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SI/NO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N° FTE "Area Legale"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Ci cui n° Avvocati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Di cui n°Avvocati patrocinanti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SI/NO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Competenze RC Medica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SI/NO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SI/NO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Tipo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Bergamo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 (all'occorrenza), Medico Legale Compagnia (all'occorrenza), Liquidatore Compagnia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Brescia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esterno, Mediatori esterni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Busto Arsizio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Compagnia, Medico Legale esterno (ex dipendente)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Chiari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Compagnia/esterno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Como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 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Crema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Compagnia/esterno, Medico Legale Compagnia/esterno; Loss adjuster Compagnia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Cremona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Compagnia/esterno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Desenzano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esterno, Medico Legale in convenzione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Fatebenefratelli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4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Legale, Medico Legale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Gallarate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6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Compagnia, Medico Legale Compagnia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Garbagnate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5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Compagnia/esterno, Medico Legale Compagnia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ICP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 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Lecco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Medico Legale esterno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Legnano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Compagnia/esterno; Medico Legale Compagnia/esterno (in convenzione con ASL)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Lodi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Compagnia, Medico Legale Compagnia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Mantova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esterno all'occorrenza, Medico Legale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277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Melegnano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 dirty="0">
                          <a:effectLst/>
                        </a:rPr>
                        <a:t>Studio Legale, Medico Legale, Mediatore</a:t>
                      </a:r>
                      <a:endParaRPr lang="it-IT" sz="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57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430213"/>
            <a:ext cx="8172450" cy="874712"/>
          </a:xfrm>
        </p:spPr>
        <p:txBody>
          <a:bodyPr/>
          <a:lstStyle/>
          <a:p>
            <a:pPr algn="ctr"/>
            <a:r>
              <a:rPr lang="it-IT" altLang="it-IT" smtClean="0">
                <a:latin typeface="Arial" charset="0"/>
              </a:rPr>
              <a:t/>
            </a:r>
            <a:br>
              <a:rPr lang="it-IT" altLang="it-IT" smtClean="0">
                <a:latin typeface="Arial" charset="0"/>
              </a:rPr>
            </a:br>
            <a:r>
              <a:rPr lang="it-IT" altLang="it-IT" sz="20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it-IT" altLang="it-IT" sz="2000" smtClean="0">
                <a:solidFill>
                  <a:srgbClr val="FF0000"/>
                </a:solidFill>
                <a:latin typeface="Arial" charset="0"/>
              </a:rPr>
            </a:br>
            <a:endParaRPr lang="it-IT" altLang="it-IT" sz="200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3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 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819650" y="32924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85750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85750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200" b="1" smtClean="0">
              <a:solidFill>
                <a:srgbClr val="185750"/>
              </a:solidFill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819650" y="32924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85750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85750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200" b="1" smtClean="0">
              <a:solidFill>
                <a:srgbClr val="18575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446213" y="0"/>
          <a:ext cx="7810500" cy="685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557"/>
                <a:gridCol w="793254"/>
                <a:gridCol w="542638"/>
                <a:gridCol w="542638"/>
                <a:gridCol w="542638"/>
                <a:gridCol w="542638"/>
                <a:gridCol w="568788"/>
                <a:gridCol w="647243"/>
                <a:gridCol w="542638"/>
                <a:gridCol w="2242468"/>
              </a:tblGrid>
              <a:tr h="233537">
                <a:tc>
                  <a:txBody>
                    <a:bodyPr/>
                    <a:lstStyle/>
                    <a:p>
                      <a:pPr algn="l" fontAlgn="ctr"/>
                      <a:endParaRPr lang="it-IT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PROFESSIONISTI INTERNI</a:t>
                      </a:r>
                      <a:endParaRPr lang="it-IT" sz="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PROFESSIONISTI ESTERNI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0082">
                <a:tc>
                  <a:txBody>
                    <a:bodyPr/>
                    <a:lstStyle/>
                    <a:p>
                      <a:pPr algn="l" fontAlgn="ctr"/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STRUTTURA RISK MANAGEMENT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AREA LEGALE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MEDICO LEGALE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LIQUIDATORI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201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Nome Ente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SI/NO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N° FTE "Area Legale"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Ci cui n° Avvocati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Di cui n°Avvocati patrocinanti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SI/NO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Competenze RC Medica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SI/NO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SI/NO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Tipo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Niguarda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4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 dirty="0">
                          <a:effectLst/>
                        </a:rPr>
                        <a:t>2</a:t>
                      </a:r>
                      <a:endParaRPr lang="it-IT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u="none" strike="noStrike">
                          <a:effectLst/>
                        </a:rPr>
                        <a:t>SI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Pavia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 Studio Legale Compagnia, Medico Legale Compagnia/esterno (Università)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Pini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1,5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Legale, Medico Legale, Liquidatori esterni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Sacco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3,5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Compagnia/esterno; Medico Legale in convenzione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San Carlo Borromeo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da valutare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7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da valutare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da valutare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LegaleCompagnia/esterno, Medico Legale esterno (Università)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San Gerardo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6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Compagnia, Medico Legale volantario, Medico Compagnia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San Paolo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da valutare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da valutare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Compagnia, Medico Legale esterno (Università)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Seriate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Compagnia, Medico Legale Compagnia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Treviglio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 Studi Legali Compagnia, Medico Legale Compagnia, Periti Compagnia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Valtellina e Valchiavenna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Legale, Medico Legale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Varese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1,5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Compagnia, Medico Legale Compagnia/esterno (Università) Loss adjuster compagnia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AO Vimercate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esterno, Medico Legale in convenzione, supervisore clinico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IRCCS Besta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esterno, Medico Legale esterno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IRCCS Cà Granda Policlinico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 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IRCCS San Matteo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6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Compagnia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14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IRCCS Tumori</a:t>
                      </a:r>
                      <a:endParaRPr lang="it-IT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2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0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n.a.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NO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SI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500" u="none" strike="noStrike">
                          <a:effectLst/>
                        </a:rPr>
                        <a:t>Studio Legale esterno, Medico Legale</a:t>
                      </a:r>
                      <a:endParaRPr lang="it-IT" sz="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60055"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Totale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                        19 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               91 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               20 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                7 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               10 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                11 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                   12 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               30 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50669"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Valore medio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63%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3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0,7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0,2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33%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37%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40%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>
                          <a:effectLst/>
                        </a:rPr>
                        <a:t>100%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5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solidFill>
                  <a:srgbClr val="808080"/>
                </a:solidFill>
              </a:rPr>
              <a:t>   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055688" y="152400"/>
            <a:ext cx="87090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it-IT" sz="2000" b="1" dirty="0" smtClean="0">
                <a:solidFill>
                  <a:srgbClr val="185750"/>
                </a:solidFill>
              </a:rPr>
              <a:t>Un progetto virtuoso per il raggiungimento della SOSTENIBILITA’ DEL SISTEMA</a:t>
            </a:r>
            <a:endParaRPr lang="it-IT" sz="2000" b="1" dirty="0">
              <a:solidFill>
                <a:srgbClr val="18575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it-IT" b="1" i="1" dirty="0">
              <a:solidFill>
                <a:schemeClr val="bg2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125952" y="1144588"/>
            <a:ext cx="8229600" cy="49514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it-IT" sz="2400" kern="0" dirty="0" smtClean="0"/>
              <a:t>L’imprescindibile esigenza di: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it-IT" sz="2400" kern="0" dirty="0" smtClean="0">
                <a:cs typeface="+mn-cs"/>
              </a:rPr>
              <a:t>Conoscere il rischio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it-IT" sz="2400" kern="0" dirty="0" smtClean="0">
                <a:cs typeface="+mn-cs"/>
              </a:rPr>
              <a:t>Implementare e monitorare i processi di prevenzione del rischio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it-IT" sz="2400" kern="0" dirty="0">
                <a:cs typeface="+mn-cs"/>
              </a:rPr>
              <a:t>Quantificare e costituire appositi fondi rischi calibrati nel tempo sul costo del contenzioso «corrente»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it-IT" sz="2400" kern="0" dirty="0" smtClean="0">
                <a:cs typeface="+mn-cs"/>
              </a:rPr>
              <a:t>Trasferire </a:t>
            </a:r>
            <a:r>
              <a:rPr lang="it-IT" sz="2400" kern="0" dirty="0">
                <a:cs typeface="+mn-cs"/>
              </a:rPr>
              <a:t>il rischio per il costo del contenzioso </a:t>
            </a:r>
            <a:r>
              <a:rPr lang="it-IT" sz="2400" kern="0" dirty="0" smtClean="0">
                <a:cs typeface="+mn-cs"/>
              </a:rPr>
              <a:t>straordinario</a:t>
            </a:r>
            <a:endParaRPr lang="it-IT" sz="2400" kern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77676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430213"/>
            <a:ext cx="8172450" cy="874712"/>
          </a:xfrm>
          <a:noFill/>
        </p:spPr>
        <p:txBody>
          <a:bodyPr/>
          <a:lstStyle/>
          <a:p>
            <a:pPr algn="ctr"/>
            <a:r>
              <a:rPr lang="it-IT" dirty="0" smtClean="0">
                <a:latin typeface="Arial" charset="0"/>
              </a:rPr>
              <a:t/>
            </a:r>
            <a:br>
              <a:rPr lang="it-IT" dirty="0" smtClean="0">
                <a:latin typeface="Arial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it-IT" sz="2000" dirty="0" smtClean="0">
                <a:solidFill>
                  <a:srgbClr val="FF0000"/>
                </a:solidFill>
                <a:latin typeface="Arial" charset="0"/>
              </a:rPr>
            </a:br>
            <a:endParaRPr lang="it-IT" sz="20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3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  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819650" y="32924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b="1">
              <a:solidFill>
                <a:srgbClr val="185750"/>
              </a:solidFill>
            </a:endParaRP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4819650" y="32924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b="1">
              <a:solidFill>
                <a:srgbClr val="18575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864825" y="1386993"/>
            <a:ext cx="2640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>
                <a:latin typeface="+mn-lt"/>
              </a:rPr>
              <a:t>Il progetto assicurativo regionale sembra avere un crescente credito riuscendo a coinvolgere un numero importante di compagnie assicurative</a:t>
            </a:r>
            <a:endParaRPr lang="it-IT" sz="2000" dirty="0" smtClean="0">
              <a:latin typeface="+mn-lt"/>
            </a:endParaRPr>
          </a:p>
        </p:txBody>
      </p:sp>
      <p:sp>
        <p:nvSpPr>
          <p:cNvPr id="22537" name="Rettangolo 8"/>
          <p:cNvSpPr>
            <a:spLocks noChangeArrowheads="1"/>
          </p:cNvSpPr>
          <p:nvPr/>
        </p:nvSpPr>
        <p:spPr bwMode="auto">
          <a:xfrm>
            <a:off x="1500188" y="612775"/>
            <a:ext cx="5614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i="1" dirty="0" smtClean="0">
                <a:solidFill>
                  <a:schemeClr val="bg2"/>
                </a:solidFill>
              </a:rPr>
              <a:t>Progetto assicurativo regionale</a:t>
            </a:r>
            <a:endParaRPr lang="it-IT" sz="2400" b="1" i="1" dirty="0">
              <a:solidFill>
                <a:schemeClr val="bg2"/>
              </a:solidFill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2" cstate="print"/>
          <a:srcRect l="15332" t="6427" r="33594" b="11943"/>
          <a:stretch/>
        </p:blipFill>
        <p:spPr bwMode="auto">
          <a:xfrm>
            <a:off x="559557" y="1142680"/>
            <a:ext cx="5841242" cy="5554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56098" y="4517409"/>
            <a:ext cx="2988859" cy="1160060"/>
          </a:xfrm>
          <a:prstGeom prst="rect">
            <a:avLst/>
          </a:prstGeom>
          <a:solidFill>
            <a:srgbClr val="FF0000">
              <a:alpha val="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66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  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pagina </a:t>
            </a:r>
            <a:fld id="{F5996BDC-976C-4D82-9D2C-A2D3E41E7CCC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06563" y="431800"/>
            <a:ext cx="7848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000" b="1" i="1" dirty="0" smtClean="0">
                <a:solidFill>
                  <a:schemeClr val="bg2"/>
                </a:solidFill>
              </a:rPr>
              <a:t>Gestione del contenzioso</a:t>
            </a:r>
            <a:endParaRPr lang="it-IT" sz="20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7707" y="830263"/>
            <a:ext cx="85105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75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spcBef>
                <a:spcPct val="0"/>
              </a:spcBef>
              <a:buFontTx/>
              <a:buNone/>
              <a:defRPr/>
            </a:pPr>
            <a:endParaRPr lang="it-IT" kern="0" dirty="0" smtClean="0"/>
          </a:p>
          <a:p>
            <a:pPr marL="609600" indent="-609600" algn="just">
              <a:spcBef>
                <a:spcPct val="0"/>
              </a:spcBef>
              <a:buFontTx/>
              <a:buNone/>
              <a:defRPr/>
            </a:pPr>
            <a:endParaRPr lang="it-IT" kern="0" dirty="0" smtClean="0"/>
          </a:p>
          <a:p>
            <a:pPr marL="0" indent="0" algn="just">
              <a:buFontTx/>
              <a:buNone/>
              <a:defRPr/>
            </a:pPr>
            <a:r>
              <a:rPr lang="it-IT" kern="0" dirty="0" smtClean="0"/>
              <a:t>      </a:t>
            </a:r>
          </a:p>
          <a:p>
            <a:pPr marL="0" indent="0" algn="just">
              <a:buFontTx/>
              <a:buNone/>
              <a:defRPr/>
            </a:pPr>
            <a:r>
              <a:rPr lang="it-IT" kern="0" dirty="0" smtClean="0"/>
              <a:t>    Si    ritiene,  inoltre,  che   risultano determinanti, per una </a:t>
            </a:r>
          </a:p>
          <a:p>
            <a:pPr marL="0" indent="0" algn="just">
              <a:buFontTx/>
              <a:buNone/>
              <a:defRPr/>
            </a:pPr>
            <a:r>
              <a:rPr lang="it-IT" kern="0" dirty="0" smtClean="0"/>
              <a:t>    gestione efficace del contenzioso i seguenti aspetti:</a:t>
            </a:r>
          </a:p>
          <a:p>
            <a:pPr marL="457200" indent="-457200" algn="just">
              <a:buFontTx/>
              <a:buNone/>
              <a:defRPr/>
            </a:pPr>
            <a:r>
              <a:rPr lang="it-IT" kern="0" dirty="0" smtClean="0"/>
              <a:t>	</a:t>
            </a:r>
          </a:p>
          <a:p>
            <a:pPr marL="457200" indent="-457200" algn="just">
              <a:buFontTx/>
              <a:buNone/>
              <a:defRPr/>
            </a:pPr>
            <a:r>
              <a:rPr lang="it-IT" kern="0" dirty="0" smtClean="0"/>
              <a:t>		</a:t>
            </a:r>
          </a:p>
          <a:p>
            <a:pPr marL="0" indent="0" algn="just">
              <a:buFontTx/>
              <a:buNone/>
              <a:defRPr/>
            </a:pPr>
            <a:endParaRPr lang="it-IT" b="1" kern="0" dirty="0" smtClean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  <a:p>
            <a:pPr marL="609600" indent="-609600" algn="just">
              <a:spcBef>
                <a:spcPct val="0"/>
              </a:spcBef>
              <a:buFontTx/>
              <a:buNone/>
              <a:defRPr/>
            </a:pPr>
            <a:endParaRPr lang="it-IT" kern="0" dirty="0" smtClean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xmlns="" val="495148591"/>
              </p:ext>
            </p:extLst>
          </p:nvPr>
        </p:nvGraphicFramePr>
        <p:xfrm>
          <a:off x="2328863" y="200289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603500" y="2506663"/>
            <a:ext cx="67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1</a:t>
            </a:r>
            <a:endParaRPr lang="it-IT" sz="4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940050" y="3802063"/>
            <a:ext cx="67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09850" y="5135563"/>
            <a:ext cx="67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3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xmlns="" val="33633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solidFill>
                  <a:srgbClr val="808080"/>
                </a:solidFill>
              </a:rPr>
              <a:t>  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4576" y="2252133"/>
            <a:ext cx="8510587" cy="3797300"/>
          </a:xfrm>
        </p:spPr>
        <p:txBody>
          <a:bodyPr anchor="ctr"/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endParaRPr lang="it-IT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endParaRPr lang="it-IT" dirty="0" smtClean="0"/>
          </a:p>
          <a:p>
            <a:pPr marL="609600" indent="-609600" algn="just">
              <a:spcBef>
                <a:spcPct val="0"/>
              </a:spcBef>
              <a:buFontTx/>
              <a:buNone/>
              <a:defRPr/>
            </a:pPr>
            <a:endParaRPr lang="it-IT" dirty="0" smtClean="0"/>
          </a:p>
          <a:p>
            <a:pPr marL="0" indent="0" algn="just">
              <a:buFontTx/>
              <a:buNone/>
              <a:defRPr/>
            </a:pPr>
            <a:r>
              <a:rPr lang="it-IT" dirty="0" smtClean="0"/>
              <a:t>      </a:t>
            </a:r>
          </a:p>
          <a:p>
            <a:pPr marL="0" indent="0" algn="just">
              <a:buFontTx/>
              <a:buNone/>
              <a:defRPr/>
            </a:pPr>
            <a:endParaRPr lang="it-IT" dirty="0" smtClean="0"/>
          </a:p>
          <a:p>
            <a:pPr marL="400050" lvl="1" indent="0" algn="just">
              <a:buNone/>
              <a:defRPr/>
            </a:pPr>
            <a:r>
              <a:rPr lang="it-IT" dirty="0"/>
              <a:t>A</a:t>
            </a:r>
            <a:r>
              <a:rPr lang="it-IT" dirty="0" smtClean="0"/>
              <a:t>gire sui </a:t>
            </a:r>
            <a:r>
              <a:rPr lang="it-IT" b="1" dirty="0" smtClean="0"/>
              <a:t>tempi di chiusura </a:t>
            </a:r>
            <a:r>
              <a:rPr lang="it-IT" dirty="0" smtClean="0"/>
              <a:t>del contenzioso</a:t>
            </a:r>
          </a:p>
          <a:p>
            <a:pPr marL="800100" lvl="2" indent="0" algn="just">
              <a:buNone/>
              <a:defRPr/>
            </a:pPr>
            <a:r>
              <a:rPr lang="it-IT" dirty="0"/>
              <a:t>Valorizzare </a:t>
            </a:r>
            <a:r>
              <a:rPr lang="it-IT" dirty="0" smtClean="0"/>
              <a:t>iniziative volte alla transazioni </a:t>
            </a:r>
            <a:r>
              <a:rPr lang="it-IT" dirty="0"/>
              <a:t>dei </a:t>
            </a:r>
            <a:r>
              <a:rPr lang="it-IT" dirty="0" smtClean="0"/>
              <a:t>sinistri che consentono …</a:t>
            </a:r>
          </a:p>
          <a:p>
            <a:pPr lvl="2" indent="-342900" algn="just">
              <a:defRPr/>
            </a:pPr>
            <a:r>
              <a:rPr lang="it-IT" dirty="0" smtClean="0"/>
              <a:t>Un risparmio per le Compagnie Assicurative e le Aziende</a:t>
            </a:r>
          </a:p>
          <a:p>
            <a:pPr lvl="2" indent="-342900" algn="just">
              <a:defRPr/>
            </a:pPr>
            <a:r>
              <a:rPr lang="it-IT" dirty="0" smtClean="0"/>
              <a:t>Una riduzione del contezioso aperto</a:t>
            </a:r>
          </a:p>
          <a:p>
            <a:pPr marL="1257300" lvl="2" indent="-457200" algn="just">
              <a:defRPr/>
            </a:pPr>
            <a:endParaRPr lang="it-IT" dirty="0" smtClean="0"/>
          </a:p>
          <a:p>
            <a:pPr marL="457200" indent="-457200" algn="just">
              <a:buFontTx/>
              <a:buNone/>
              <a:defRPr/>
            </a:pPr>
            <a:r>
              <a:rPr lang="it-IT" dirty="0" smtClean="0"/>
              <a:t>	</a:t>
            </a:r>
          </a:p>
          <a:p>
            <a:pPr marL="457200" indent="-457200" algn="just">
              <a:buFontTx/>
              <a:buNone/>
              <a:defRPr/>
            </a:pPr>
            <a:r>
              <a:rPr lang="it-IT" dirty="0" smtClean="0"/>
              <a:t>		</a:t>
            </a:r>
          </a:p>
          <a:p>
            <a:pPr marL="0" indent="0" algn="just">
              <a:buFontTx/>
              <a:buNone/>
              <a:defRPr/>
            </a:pPr>
            <a:endParaRPr lang="it-IT" b="1" dirty="0" smtClean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  <a:p>
            <a:pPr marL="609600" indent="-609600" algn="just">
              <a:spcBef>
                <a:spcPct val="0"/>
              </a:spcBef>
              <a:buFontTx/>
              <a:buNone/>
              <a:defRPr/>
            </a:pPr>
            <a:endParaRPr lang="it-IT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06563" y="431800"/>
            <a:ext cx="7848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000" b="1" i="1" dirty="0" smtClean="0">
                <a:solidFill>
                  <a:schemeClr val="bg2"/>
                </a:solidFill>
              </a:rPr>
              <a:t>Gestione del contenzioso</a:t>
            </a:r>
          </a:p>
          <a:p>
            <a:r>
              <a:rPr lang="it-IT" sz="2000" b="1" i="1" dirty="0" smtClean="0">
                <a:solidFill>
                  <a:schemeClr val="bg2"/>
                </a:solidFill>
              </a:rPr>
              <a:t>1. Riduzione dei Tempi di Chiusura</a:t>
            </a:r>
          </a:p>
          <a:p>
            <a:endParaRPr lang="it-IT" sz="2000" b="1" dirty="0"/>
          </a:p>
        </p:txBody>
      </p:sp>
      <p:grpSp>
        <p:nvGrpSpPr>
          <p:cNvPr id="9" name="Gruppo 8"/>
          <p:cNvGrpSpPr/>
          <p:nvPr/>
        </p:nvGrpSpPr>
        <p:grpSpPr>
          <a:xfrm>
            <a:off x="2262090" y="1261533"/>
            <a:ext cx="5932153" cy="880533"/>
            <a:chOff x="611311" y="440266"/>
            <a:chExt cx="5932153" cy="880533"/>
          </a:xfrm>
        </p:grpSpPr>
        <p:sp>
          <p:nvSpPr>
            <p:cNvPr id="11" name="Rettangolo 10"/>
            <p:cNvSpPr/>
            <p:nvPr/>
          </p:nvSpPr>
          <p:spPr>
            <a:xfrm>
              <a:off x="611311" y="440266"/>
              <a:ext cx="5932153" cy="8805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611311" y="440266"/>
              <a:ext cx="5932153" cy="880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923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smtClean="0"/>
                <a:t>Riduzione dei tempi di chiusura</a:t>
              </a:r>
              <a:endParaRPr lang="it-IT" sz="2400" kern="1200" dirty="0"/>
            </a:p>
          </p:txBody>
        </p:sp>
      </p:grpSp>
      <p:sp>
        <p:nvSpPr>
          <p:cNvPr id="10" name="Ovale 9"/>
          <p:cNvSpPr/>
          <p:nvPr/>
        </p:nvSpPr>
        <p:spPr>
          <a:xfrm>
            <a:off x="1711757" y="1151467"/>
            <a:ext cx="1100666" cy="110066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CasellaDiTesto 12"/>
          <p:cNvSpPr txBox="1"/>
          <p:nvPr/>
        </p:nvSpPr>
        <p:spPr>
          <a:xfrm>
            <a:off x="1925540" y="1317079"/>
            <a:ext cx="67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1</a:t>
            </a:r>
            <a:endParaRPr lang="it-IT" sz="4400" dirty="0"/>
          </a:p>
        </p:txBody>
      </p:sp>
      <p:sp>
        <p:nvSpPr>
          <p:cNvPr id="14" name="Triangolo isoscele 13"/>
          <p:cNvSpPr/>
          <p:nvPr/>
        </p:nvSpPr>
        <p:spPr>
          <a:xfrm rot="10800000">
            <a:off x="2855613" y="2442950"/>
            <a:ext cx="4724469" cy="2320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807290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solidFill>
                  <a:srgbClr val="808080"/>
                </a:solidFill>
              </a:rPr>
              <a:t>  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2273" y="1808140"/>
            <a:ext cx="8510587" cy="5105400"/>
          </a:xfrm>
          <a:noFill/>
        </p:spPr>
        <p:txBody>
          <a:bodyPr anchor="ctr"/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endParaRPr lang="it-IT" sz="1600" dirty="0" smtClean="0"/>
          </a:p>
          <a:p>
            <a:pPr algn="just">
              <a:spcBef>
                <a:spcPct val="0"/>
              </a:spcBef>
            </a:pPr>
            <a:r>
              <a:rPr lang="it-IT" sz="1600" dirty="0" smtClean="0"/>
              <a:t>Studio di un </a:t>
            </a:r>
            <a:r>
              <a:rPr lang="it-IT" sz="1600" b="1" dirty="0" smtClean="0"/>
              <a:t>sistema di indicatori </a:t>
            </a:r>
            <a:r>
              <a:rPr lang="it-IT" sz="1600" dirty="0" smtClean="0"/>
              <a:t>per misurare </a:t>
            </a:r>
            <a:r>
              <a:rPr lang="it-IT" sz="1600" dirty="0"/>
              <a:t>l’efficacia…</a:t>
            </a:r>
            <a:endParaRPr lang="it-IT" sz="1600" dirty="0" smtClean="0"/>
          </a:p>
          <a:p>
            <a:pPr lvl="1" algn="just">
              <a:spcBef>
                <a:spcPct val="0"/>
              </a:spcBef>
            </a:pPr>
            <a:r>
              <a:rPr lang="it-IT" sz="1600" dirty="0" smtClean="0"/>
              <a:t>dei modelli organizzativi aziendali per la gestione del rischio</a:t>
            </a:r>
          </a:p>
          <a:p>
            <a:pPr lvl="1" algn="just">
              <a:spcBef>
                <a:spcPct val="0"/>
              </a:spcBef>
            </a:pPr>
            <a:r>
              <a:rPr lang="it-IT" sz="1600" dirty="0" smtClean="0"/>
              <a:t>dei risultati delle singole unità operative rispetto alle medie regionali e nazionali</a:t>
            </a:r>
            <a:r>
              <a:rPr lang="it-IT" sz="1600" dirty="0"/>
              <a:t> </a:t>
            </a:r>
            <a:r>
              <a:rPr lang="it-IT" sz="1600" dirty="0" smtClean="0"/>
              <a:t>(</a:t>
            </a:r>
            <a:r>
              <a:rPr lang="it-IT" sz="1600" i="1" dirty="0" smtClean="0"/>
              <a:t>benchmark</a:t>
            </a:r>
            <a:r>
              <a:rPr lang="it-IT" sz="1600" dirty="0" smtClean="0"/>
              <a:t>)  </a:t>
            </a:r>
          </a:p>
          <a:p>
            <a:pPr lvl="1" algn="just">
              <a:spcBef>
                <a:spcPct val="0"/>
              </a:spcBef>
            </a:pPr>
            <a:endParaRPr lang="it-IT" sz="1600" dirty="0"/>
          </a:p>
          <a:p>
            <a:pPr marL="457200" lvl="1" indent="0" algn="just">
              <a:spcBef>
                <a:spcPct val="0"/>
              </a:spcBef>
              <a:buNone/>
            </a:pPr>
            <a:endParaRPr lang="it-IT" sz="1600" dirty="0" smtClean="0"/>
          </a:p>
          <a:p>
            <a:pPr algn="just">
              <a:spcBef>
                <a:spcPct val="0"/>
              </a:spcBef>
            </a:pPr>
            <a:r>
              <a:rPr lang="it-IT" sz="1600" b="1" dirty="0" smtClean="0"/>
              <a:t>Responsabilizzazione</a:t>
            </a:r>
            <a:r>
              <a:rPr lang="it-IT" sz="1600" dirty="0" smtClean="0"/>
              <a:t> dei medici all’utilizzo di raccomandazioni/linee guide ministeriali e regionali che si traducano in procedure operative all’interno delle aziende ospedaliere</a:t>
            </a:r>
          </a:p>
          <a:p>
            <a:pPr algn="just">
              <a:spcBef>
                <a:spcPct val="0"/>
              </a:spcBef>
            </a:pPr>
            <a:endParaRPr lang="it-IT" sz="1600" dirty="0"/>
          </a:p>
          <a:p>
            <a:pPr marL="0" indent="0" algn="just">
              <a:spcBef>
                <a:spcPct val="0"/>
              </a:spcBef>
              <a:buNone/>
            </a:pPr>
            <a:endParaRPr lang="it-IT" sz="1600" dirty="0" smtClean="0"/>
          </a:p>
          <a:p>
            <a:pPr marL="609600" indent="-609600" algn="just">
              <a:spcBef>
                <a:spcPct val="0"/>
              </a:spcBef>
              <a:buNone/>
            </a:pPr>
            <a:endParaRPr lang="it-IT" sz="1600" dirty="0" smtClean="0"/>
          </a:p>
          <a:p>
            <a:pPr algn="just">
              <a:spcBef>
                <a:spcPct val="0"/>
              </a:spcBef>
            </a:pPr>
            <a:r>
              <a:rPr lang="it-IT" sz="1600" dirty="0" smtClean="0"/>
              <a:t>Riduzione delle difformità di comportamento </a:t>
            </a:r>
            <a:r>
              <a:rPr lang="it-IT" sz="1600" dirty="0"/>
              <a:t>tra diverse realtà operative </a:t>
            </a:r>
            <a:r>
              <a:rPr lang="it-IT" sz="1600" dirty="0" smtClean="0"/>
              <a:t>che possono comportare diversi </a:t>
            </a:r>
            <a:r>
              <a:rPr lang="it-IT" sz="1600" dirty="0" err="1" smtClean="0"/>
              <a:t>outcome</a:t>
            </a:r>
            <a:r>
              <a:rPr lang="it-IT" sz="1600" dirty="0" smtClean="0"/>
              <a:t> </a:t>
            </a:r>
          </a:p>
          <a:p>
            <a:pPr algn="just">
              <a:spcBef>
                <a:spcPct val="0"/>
              </a:spcBef>
            </a:pPr>
            <a:r>
              <a:rPr lang="it-IT" sz="1600" dirty="0" smtClean="0"/>
              <a:t>Non è più accettabile la mancata applicazione di raccomandazioni volta alla prevenzione di eventi avversi (vedi es. </a:t>
            </a:r>
            <a:r>
              <a:rPr lang="it-IT" sz="1600" dirty="0" err="1" smtClean="0"/>
              <a:t>check</a:t>
            </a:r>
            <a:r>
              <a:rPr lang="it-IT" sz="1600" dirty="0" smtClean="0"/>
              <a:t> list in area chirurgica)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it-IT" sz="16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239441" y="293301"/>
            <a:ext cx="8273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 smtClean="0">
                <a:solidFill>
                  <a:schemeClr val="bg2"/>
                </a:solidFill>
              </a:rPr>
              <a:t>Gestione del contenzioso</a:t>
            </a:r>
          </a:p>
          <a:p>
            <a:r>
              <a:rPr lang="it-IT" sz="2000" b="1" i="1" dirty="0" smtClean="0">
                <a:solidFill>
                  <a:schemeClr val="bg2"/>
                </a:solidFill>
              </a:rPr>
              <a:t>2. Monitoraggio efficacia iniziative di Risk Management </a:t>
            </a:r>
            <a:endParaRPr lang="it-IT" sz="2000" b="1" dirty="0"/>
          </a:p>
        </p:txBody>
      </p:sp>
      <p:pic>
        <p:nvPicPr>
          <p:cNvPr id="5" name="Picture 16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634" y="3213546"/>
            <a:ext cx="771707" cy="57863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314" y="3213546"/>
            <a:ext cx="804985" cy="60403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2422127" y="1134533"/>
            <a:ext cx="5612079" cy="880533"/>
            <a:chOff x="931385" y="1761066"/>
            <a:chExt cx="5612079" cy="880533"/>
          </a:xfrm>
        </p:grpSpPr>
        <p:sp>
          <p:nvSpPr>
            <p:cNvPr id="10" name="Rettangolo 9"/>
            <p:cNvSpPr/>
            <p:nvPr/>
          </p:nvSpPr>
          <p:spPr>
            <a:xfrm>
              <a:off x="931385" y="1761066"/>
              <a:ext cx="5612079" cy="8805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931385" y="1761066"/>
              <a:ext cx="5612079" cy="880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923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smtClean="0"/>
                <a:t>Monitoraggio efficacia iniziative di </a:t>
              </a:r>
              <a:r>
                <a:rPr lang="it-IT" sz="2400" kern="1200" dirty="0" err="1" smtClean="0"/>
                <a:t>Risk</a:t>
              </a:r>
              <a:r>
                <a:rPr lang="it-IT" sz="2400" kern="1200" dirty="0" smtClean="0"/>
                <a:t> Management</a:t>
              </a:r>
              <a:endParaRPr lang="it-IT" sz="2400" kern="1200" dirty="0"/>
            </a:p>
          </p:txBody>
        </p:sp>
      </p:grpSp>
      <p:sp>
        <p:nvSpPr>
          <p:cNvPr id="9" name="Ovale 8"/>
          <p:cNvSpPr/>
          <p:nvPr/>
        </p:nvSpPr>
        <p:spPr>
          <a:xfrm>
            <a:off x="1871794" y="1024467"/>
            <a:ext cx="1100666" cy="110066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asellaDiTesto 11"/>
          <p:cNvSpPr txBox="1"/>
          <p:nvPr/>
        </p:nvSpPr>
        <p:spPr>
          <a:xfrm>
            <a:off x="2085577" y="1172138"/>
            <a:ext cx="67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2</a:t>
            </a:r>
          </a:p>
        </p:txBody>
      </p:sp>
      <p:sp>
        <p:nvSpPr>
          <p:cNvPr id="13" name="Triangolo isoscele 12"/>
          <p:cNvSpPr/>
          <p:nvPr/>
        </p:nvSpPr>
        <p:spPr>
          <a:xfrm rot="10800000">
            <a:off x="2758677" y="4759150"/>
            <a:ext cx="4724469" cy="2320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solidFill>
                  <a:srgbClr val="808080"/>
                </a:solidFill>
              </a:rPr>
              <a:t>  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752600"/>
            <a:ext cx="8510587" cy="5105400"/>
          </a:xfrm>
          <a:noFill/>
        </p:spPr>
        <p:txBody>
          <a:bodyPr anchor="ctr"/>
          <a:lstStyle/>
          <a:p>
            <a:pPr marL="0" indent="0" algn="ctr">
              <a:spcBef>
                <a:spcPct val="0"/>
              </a:spcBef>
              <a:buNone/>
            </a:pPr>
            <a:r>
              <a:rPr lang="it-IT" sz="1600" dirty="0" smtClean="0"/>
              <a:t>Una nuova visione del rischio clinico nel rapporto fra medico e paziente</a:t>
            </a:r>
          </a:p>
          <a:p>
            <a:pPr marL="609600" indent="-609600">
              <a:spcBef>
                <a:spcPct val="0"/>
              </a:spcBef>
              <a:buFont typeface="Verdana" pitchFamily="34" charset="0"/>
              <a:buAutoNum type="arabicPeriod" startAt="3"/>
            </a:pPr>
            <a:endParaRPr lang="it-IT" sz="1600" dirty="0" smtClean="0"/>
          </a:p>
          <a:p>
            <a:pPr marL="609600" indent="-609600">
              <a:spcBef>
                <a:spcPct val="0"/>
              </a:spcBef>
              <a:buFont typeface="Verdana" pitchFamily="34" charset="0"/>
              <a:buAutoNum type="arabicPeriod" startAt="3"/>
            </a:pPr>
            <a:endParaRPr lang="it-IT" sz="1600" dirty="0"/>
          </a:p>
          <a:p>
            <a:pPr marL="0" indent="0">
              <a:spcBef>
                <a:spcPct val="0"/>
              </a:spcBef>
              <a:buNone/>
            </a:pPr>
            <a:endParaRPr lang="it-IT" sz="1600" dirty="0" smtClean="0"/>
          </a:p>
          <a:p>
            <a:pPr marL="0" indent="0">
              <a:spcBef>
                <a:spcPct val="0"/>
              </a:spcBef>
              <a:buNone/>
            </a:pPr>
            <a:endParaRPr lang="it-IT" sz="1600" dirty="0" smtClean="0"/>
          </a:p>
          <a:p>
            <a:pPr algn="just">
              <a:spcBef>
                <a:spcPct val="0"/>
              </a:spcBef>
            </a:pPr>
            <a:r>
              <a:rPr lang="it-IT" sz="1600" dirty="0" smtClean="0"/>
              <a:t>Comprensione delle </a:t>
            </a:r>
            <a:r>
              <a:rPr lang="it-IT" sz="1600" b="1" dirty="0" smtClean="0"/>
              <a:t>cause della conflittualità </a:t>
            </a:r>
            <a:r>
              <a:rPr lang="it-IT" sz="1600" dirty="0" smtClean="0"/>
              <a:t>fra medico e paziente in vista di una efficace politica di prevenzione e gestione del rischio.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600" dirty="0" smtClean="0"/>
          </a:p>
          <a:p>
            <a:pPr algn="just">
              <a:spcBef>
                <a:spcPct val="0"/>
              </a:spcBef>
            </a:pPr>
            <a:r>
              <a:rPr lang="it-IT" sz="1600" dirty="0" smtClean="0"/>
              <a:t>Attivazione del </a:t>
            </a:r>
            <a:r>
              <a:rPr lang="it-IT" sz="1600" b="1" dirty="0" smtClean="0"/>
              <a:t>servizio di ascolto e mediazione trasformativa </a:t>
            </a:r>
            <a:r>
              <a:rPr lang="it-IT" sz="1600" dirty="0" smtClean="0"/>
              <a:t>in tutte le aziende ospedaliere con l’obiettivo è quello di:</a:t>
            </a:r>
          </a:p>
          <a:p>
            <a:pPr lvl="1" algn="just">
              <a:spcBef>
                <a:spcPct val="0"/>
              </a:spcBef>
            </a:pPr>
            <a:r>
              <a:rPr lang="it-IT" sz="1600" dirty="0" smtClean="0"/>
              <a:t>riattivare la comunicazione tra le parti</a:t>
            </a:r>
          </a:p>
          <a:p>
            <a:pPr lvl="1" algn="just">
              <a:spcBef>
                <a:spcPct val="0"/>
              </a:spcBef>
            </a:pPr>
            <a:r>
              <a:rPr lang="it-IT" sz="1600" dirty="0" smtClean="0"/>
              <a:t>accompagnarle ad un riconoscimento reciproco</a:t>
            </a:r>
          </a:p>
          <a:p>
            <a:pPr lvl="1" algn="just">
              <a:spcBef>
                <a:spcPct val="0"/>
              </a:spcBef>
            </a:pPr>
            <a:r>
              <a:rPr lang="it-IT" sz="1600" dirty="0" smtClean="0"/>
              <a:t>ricostruire il rapporto… senza ripristinare un rapporto di fiducia fra i singoli attori le prospettive di “negoziazione” o i tentativi di “conciliazione” proposti dai terzi hanno poche speranze di riuscita.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85541" y="344101"/>
            <a:ext cx="5636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 smtClean="0">
                <a:solidFill>
                  <a:schemeClr val="bg2"/>
                </a:solidFill>
              </a:rPr>
              <a:t>Gestione del contenzioso</a:t>
            </a:r>
          </a:p>
          <a:p>
            <a:r>
              <a:rPr lang="it-IT" sz="2000" b="1" i="1" dirty="0" smtClean="0">
                <a:solidFill>
                  <a:schemeClr val="bg2"/>
                </a:solidFill>
              </a:rPr>
              <a:t>3. Gestione rapporto medico-paziente</a:t>
            </a:r>
            <a:endParaRPr lang="it-IT" sz="2000" b="1" dirty="0"/>
          </a:p>
        </p:txBody>
      </p:sp>
      <p:grpSp>
        <p:nvGrpSpPr>
          <p:cNvPr id="7" name="Gruppo 6"/>
          <p:cNvGrpSpPr/>
          <p:nvPr/>
        </p:nvGrpSpPr>
        <p:grpSpPr>
          <a:xfrm>
            <a:off x="2262090" y="1223433"/>
            <a:ext cx="5932153" cy="880533"/>
            <a:chOff x="611311" y="3081866"/>
            <a:chExt cx="5932153" cy="880533"/>
          </a:xfrm>
        </p:grpSpPr>
        <p:sp>
          <p:nvSpPr>
            <p:cNvPr id="9" name="Rettangolo 8"/>
            <p:cNvSpPr/>
            <p:nvPr/>
          </p:nvSpPr>
          <p:spPr>
            <a:xfrm>
              <a:off x="611311" y="3081866"/>
              <a:ext cx="5932153" cy="8805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611311" y="3081866"/>
              <a:ext cx="5932153" cy="880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923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smtClean="0"/>
                <a:t>Gestione rapporto            medico-paziente</a:t>
              </a:r>
              <a:endParaRPr lang="it-IT" sz="2400" kern="1200" dirty="0"/>
            </a:p>
          </p:txBody>
        </p:sp>
      </p:grpSp>
      <p:sp>
        <p:nvSpPr>
          <p:cNvPr id="8" name="Ovale 7"/>
          <p:cNvSpPr/>
          <p:nvPr/>
        </p:nvSpPr>
        <p:spPr>
          <a:xfrm>
            <a:off x="1711757" y="1113367"/>
            <a:ext cx="1100666" cy="110066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asellaDiTesto 10"/>
          <p:cNvSpPr txBox="1"/>
          <p:nvPr/>
        </p:nvSpPr>
        <p:spPr>
          <a:xfrm>
            <a:off x="1936750" y="1278979"/>
            <a:ext cx="67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3</a:t>
            </a:r>
            <a:endParaRPr lang="it-IT" sz="4400" dirty="0"/>
          </a:p>
        </p:txBody>
      </p:sp>
      <p:sp>
        <p:nvSpPr>
          <p:cNvPr id="12" name="Triangolo isoscele 11"/>
          <p:cNvSpPr/>
          <p:nvPr/>
        </p:nvSpPr>
        <p:spPr>
          <a:xfrm rot="10800000">
            <a:off x="2799849" y="3002507"/>
            <a:ext cx="4724469" cy="2320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solidFill>
                  <a:srgbClr val="808080"/>
                </a:solidFill>
              </a:rPr>
              <a:t> 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85541" y="344101"/>
            <a:ext cx="5596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chemeClr val="bg2"/>
                </a:solidFill>
              </a:rPr>
              <a:t>Un percorso per la sostenibilità</a:t>
            </a:r>
            <a:endParaRPr lang="it-IT" sz="2400" b="1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143061" y="582966"/>
            <a:ext cx="8094663" cy="5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it-IT" altLang="ko-KR" sz="2000" b="1" dirty="0">
              <a:ea typeface="굴림" pitchFamily="34" charset="-127"/>
            </a:endParaRPr>
          </a:p>
          <a:p>
            <a:endParaRPr lang="it-IT" altLang="ko-KR" sz="900" dirty="0">
              <a:ea typeface="굴림" pitchFamily="34" charset="-127"/>
            </a:endParaRPr>
          </a:p>
          <a:p>
            <a:pPr algn="just">
              <a:lnSpc>
                <a:spcPct val="200000"/>
              </a:lnSpc>
            </a:pPr>
            <a:r>
              <a:rPr lang="it-IT" sz="2000" dirty="0">
                <a:latin typeface="+mj-lt"/>
              </a:rPr>
              <a:t>Partnership di medio periodo che consenta al </a:t>
            </a:r>
            <a:r>
              <a:rPr lang="it-IT" sz="2000" dirty="0" smtClean="0">
                <a:latin typeface="+mj-lt"/>
              </a:rPr>
              <a:t>sistema </a:t>
            </a:r>
            <a:r>
              <a:rPr lang="it-IT" sz="2000" dirty="0">
                <a:latin typeface="+mj-lt"/>
              </a:rPr>
              <a:t>di concentrarsi sulla contrazione del costo degli eventi avversi controllabili, prevedibili e prevenibili lasciando al mercato assicurativo la manleva per gli altri eventi.</a:t>
            </a:r>
          </a:p>
          <a:p>
            <a:pPr algn="just">
              <a:lnSpc>
                <a:spcPct val="200000"/>
              </a:lnSpc>
            </a:pPr>
            <a:r>
              <a:rPr lang="it-IT" sz="2000" dirty="0">
                <a:latin typeface="+mj-lt"/>
              </a:rPr>
              <a:t>Solo così si può scongiurare l’erosione di risorse fondamentali per l’erogazione di servizi sanitari irrinunciabili e può essere </a:t>
            </a:r>
            <a:r>
              <a:rPr lang="it-IT" sz="2000" dirty="0" smtClean="0">
                <a:latin typeface="+mj-lt"/>
              </a:rPr>
              <a:t>garantita </a:t>
            </a:r>
            <a:r>
              <a:rPr lang="it-IT" sz="2000" dirty="0">
                <a:latin typeface="+mj-lt"/>
              </a:rPr>
              <a:t>nel futuro la funzione sociale di un equo risarcimento ove dovuto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2208124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magine 6" descr="20100618_204020%20AltraSede.jpg"/>
          <p:cNvPicPr>
            <a:picLocks noChangeAspect="1"/>
          </p:cNvPicPr>
          <p:nvPr/>
        </p:nvPicPr>
        <p:blipFill>
          <a:blip r:embed="rId3" cstate="print"/>
          <a:srcRect r="1643" b="2940"/>
          <a:stretch>
            <a:fillRect/>
          </a:stretch>
        </p:blipFill>
        <p:spPr bwMode="auto">
          <a:xfrm>
            <a:off x="1389063" y="703263"/>
            <a:ext cx="7762875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3" name="AutoShape 5"/>
          <p:cNvSpPr>
            <a:spLocks noChangeArrowheads="1"/>
          </p:cNvSpPr>
          <p:nvPr/>
        </p:nvSpPr>
        <p:spPr bwMode="auto">
          <a:xfrm>
            <a:off x="3441700" y="2884488"/>
            <a:ext cx="3073400" cy="1135062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9525">
            <a:solidFill>
              <a:srgbClr val="CCFFCC"/>
            </a:solidFill>
            <a:round/>
            <a:headEnd/>
            <a:tailEnd/>
          </a:ln>
          <a:effectLst/>
        </p:spPr>
        <p:txBody>
          <a:bodyPr lIns="94819" tIns="47410" rIns="94819" bIns="47410">
            <a:spAutoFit/>
          </a:bodyPr>
          <a:lstStyle/>
          <a:p>
            <a:pPr algn="ctr" defTabSz="948000">
              <a:defRPr/>
            </a:pPr>
            <a:r>
              <a:rPr lang="it-I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itchFamily="34" charset="0"/>
              </a:rPr>
              <a:t>Grazie per l’attenzione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solidFill>
                  <a:srgbClr val="808080"/>
                </a:solidFill>
              </a:rPr>
              <a:t>   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055688" y="152400"/>
            <a:ext cx="87090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it-IT" sz="2000" b="1" dirty="0" smtClean="0">
                <a:solidFill>
                  <a:srgbClr val="185750"/>
                </a:solidFill>
              </a:rPr>
              <a:t>La conoscenza del dato: il Report annuale di mappatura del Rischio di Regione Lombardia</a:t>
            </a:r>
            <a:endParaRPr lang="it-IT" sz="2000" b="1" dirty="0">
              <a:solidFill>
                <a:srgbClr val="18575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it-IT" b="1" i="1" dirty="0">
              <a:solidFill>
                <a:schemeClr val="bg2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89" t="13737" r="26885" b="1620"/>
          <a:stretch/>
        </p:blipFill>
        <p:spPr bwMode="auto">
          <a:xfrm>
            <a:off x="3622743" y="1040640"/>
            <a:ext cx="4061221" cy="545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89" t="13737" r="26885" b="1620"/>
          <a:stretch/>
        </p:blipFill>
        <p:spPr bwMode="auto">
          <a:xfrm>
            <a:off x="2997219" y="1159844"/>
            <a:ext cx="4104585" cy="551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89" t="13737" r="26885" b="1620"/>
          <a:stretch/>
        </p:blipFill>
        <p:spPr bwMode="auto">
          <a:xfrm>
            <a:off x="2365381" y="1255376"/>
            <a:ext cx="4061221" cy="545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83" y="762000"/>
            <a:ext cx="89446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Freccia a destra 4"/>
          <p:cNvSpPr>
            <a:spLocks noChangeArrowheads="1"/>
          </p:cNvSpPr>
          <p:nvPr/>
        </p:nvSpPr>
        <p:spPr bwMode="auto">
          <a:xfrm rot="1154767">
            <a:off x="7971235" y="1347791"/>
            <a:ext cx="1188376" cy="441325"/>
          </a:xfrm>
          <a:prstGeom prst="rightArrow">
            <a:avLst>
              <a:gd name="adj1" fmla="val 50000"/>
              <a:gd name="adj2" fmla="val 50080"/>
            </a:avLst>
          </a:prstGeom>
          <a:solidFill>
            <a:srgbClr val="92D050">
              <a:alpha val="8392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3076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smtClean="0">
                <a:solidFill>
                  <a:srgbClr val="808080"/>
                </a:solidFill>
                <a:latin typeface="Verdana" pitchFamily="34" charset="0"/>
              </a:rPr>
              <a:t>   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1"/>
            <a:ext cx="9906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185750"/>
                </a:solidFill>
                <a:latin typeface="Calibri" pitchFamily="34" charset="0"/>
              </a:rPr>
              <a:t>Trend Richieste Risarcimento Danni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13727" y="1414464"/>
            <a:ext cx="51167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-7,4%</a:t>
            </a:r>
          </a:p>
        </p:txBody>
      </p:sp>
      <p:sp>
        <p:nvSpPr>
          <p:cNvPr id="307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2881A6-3B0A-4A69-987E-3A307F98EEBE}" type="slidenum">
              <a:rPr lang="it-IT" altLang="it-IT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94917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268" y="609603"/>
            <a:ext cx="7735623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Segnaposto data 1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smtClean="0">
                <a:solidFill>
                  <a:srgbClr val="808080"/>
                </a:solidFill>
                <a:latin typeface="Verdana" pitchFamily="34" charset="0"/>
              </a:rPr>
              <a:t>   </a:t>
            </a: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1109268" y="4848225"/>
            <a:ext cx="777001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Decremento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 del numero delle richieste pervenute a “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Pronto Soccorso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” (-16%) “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Ostetricia e Ginecologia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” (-10,1%)  e “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Medicina Generale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” (-11,1%).  Importante e costante negli ultimi 4 anni decremento dei sinistri relativi alla “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Struttura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” (-20,1%).</a:t>
            </a:r>
          </a:p>
          <a:p>
            <a:pPr algn="just">
              <a:spcBef>
                <a:spcPct val="50000"/>
              </a:spcBef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Valore pressoché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 costante 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del numero di richieste in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Ortopedia e Traumatologia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” (-0,3%)</a:t>
            </a:r>
          </a:p>
          <a:p>
            <a:pPr algn="just">
              <a:spcBef>
                <a:spcPct val="50000"/>
              </a:spcBef>
            </a:pP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 Incremento 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del numero di denunce in “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Chirurgia Generale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” (+5,2%) 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82550" y="73027"/>
            <a:ext cx="9823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185750"/>
                </a:solidFill>
                <a:latin typeface="Calibri" pitchFamily="34" charset="0"/>
              </a:rPr>
              <a:t>Analisi di frequenza – Principali Specialità Ospedaliere </a:t>
            </a:r>
            <a:r>
              <a:rPr lang="it-IT" altLang="it-IT" sz="2000" b="1" smtClean="0">
                <a:solidFill>
                  <a:srgbClr val="185750"/>
                </a:solidFill>
                <a:latin typeface="Calibri" pitchFamily="34" charset="0"/>
              </a:rPr>
              <a:t>(liv. 3) </a:t>
            </a:r>
            <a:endParaRPr lang="it-IT" altLang="it-IT" sz="2000" b="1" i="1" smtClean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410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1B656C-8945-48DF-B8CA-17604836C7DC}" type="slidenum">
              <a:rPr lang="it-IT" altLang="it-IT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9580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1093788"/>
            <a:ext cx="5069946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AutoShape 21"/>
          <p:cNvSpPr>
            <a:spLocks noChangeArrowheads="1"/>
          </p:cNvSpPr>
          <p:nvPr/>
        </p:nvSpPr>
        <p:spPr bwMode="auto">
          <a:xfrm rot="5400000" flipV="1">
            <a:off x="5553737" y="1209016"/>
            <a:ext cx="838200" cy="553773"/>
          </a:xfrm>
          <a:prstGeom prst="rightArrow">
            <a:avLst>
              <a:gd name="adj1" fmla="val 50000"/>
              <a:gd name="adj2" fmla="val 28574"/>
            </a:avLst>
          </a:prstGeom>
          <a:solidFill>
            <a:schemeClr val="fol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6148" name="Segnaposto data 6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smtClean="0">
                <a:solidFill>
                  <a:srgbClr val="808080"/>
                </a:solidFill>
                <a:latin typeface="Verdana" pitchFamily="34" charset="0"/>
              </a:rPr>
              <a:t>   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438901" y="936628"/>
            <a:ext cx="341722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In lieve, ma continua , diminuzione negli anni le denunce 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per CADUTE</a:t>
            </a:r>
          </a:p>
          <a:p>
            <a:pPr>
              <a:spcBef>
                <a:spcPct val="50000"/>
              </a:spcBef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Importante riduzione delle denunce per 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ERRORI DIAGNOSTICI </a:t>
            </a:r>
          </a:p>
          <a:p>
            <a:pPr>
              <a:spcBef>
                <a:spcPct val="50000"/>
              </a:spcBef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Andamento variabile per le denunce di 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ERRORI TERAPEUTICI</a:t>
            </a:r>
          </a:p>
          <a:p>
            <a:pPr>
              <a:spcBef>
                <a:spcPct val="50000"/>
              </a:spcBef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Le denunce per 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ERRORI CHIRURGICI ed INFEZIONI 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mostrano un andamento crescente dal 2011</a:t>
            </a:r>
          </a:p>
          <a:p>
            <a:pPr>
              <a:spcBef>
                <a:spcPct val="50000"/>
              </a:spcBef>
            </a:pPr>
            <a:endParaRPr lang="it-IT" altLang="it-IT" sz="1200" b="1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203200"/>
            <a:ext cx="9906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185750"/>
                </a:solidFill>
                <a:latin typeface="Calibri" pitchFamily="34" charset="0"/>
              </a:rPr>
              <a:t>Analisi di frequenza – Principali Eventi Ospedalieri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smtClean="0">
                <a:solidFill>
                  <a:srgbClr val="808080"/>
                </a:solidFill>
                <a:latin typeface="Calibri" pitchFamily="34" charset="0"/>
              </a:rPr>
              <a:t>Le tipologie di evento maggiormente contestate nelle attività ospedaliere sono le seguenti  …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82550" y="3962401"/>
            <a:ext cx="36322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Importante diminuzione delle denunce per 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DANNEGGIAMENTI A COSE 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dal 2010</a:t>
            </a:r>
          </a:p>
          <a:p>
            <a:pPr algn="r">
              <a:spcBef>
                <a:spcPct val="50000"/>
              </a:spcBef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Importante diminuzione (-33%) delle denunce per 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SMARRIMENTO</a:t>
            </a:r>
            <a:endParaRPr lang="it-IT" altLang="it-IT" sz="1200" smtClean="0">
              <a:solidFill>
                <a:srgbClr val="000000"/>
              </a:solidFill>
              <a:latin typeface="Calibri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Andamento altalenate per 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LIVELLO DI SERVIZIO</a:t>
            </a:r>
          </a:p>
          <a:p>
            <a:pPr algn="r">
              <a:spcBef>
                <a:spcPct val="50000"/>
              </a:spcBef>
            </a:pP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Le denunce con classificazione 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NON IDENTIFICATO</a:t>
            </a:r>
            <a:r>
              <a:rPr lang="it-IT" altLang="it-IT" sz="1200" smtClean="0">
                <a:solidFill>
                  <a:srgbClr val="000000"/>
                </a:solidFill>
                <a:latin typeface="Calibri" pitchFamily="34" charset="0"/>
              </a:rPr>
              <a:t> sono stabili nell’ultimo anno ma crescenti dal 2010</a:t>
            </a:r>
            <a:r>
              <a:rPr lang="it-IT" altLang="it-IT" sz="1200" b="1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152" name="AutoShape 21"/>
          <p:cNvSpPr>
            <a:spLocks noChangeArrowheads="1"/>
          </p:cNvSpPr>
          <p:nvPr/>
        </p:nvSpPr>
        <p:spPr bwMode="auto">
          <a:xfrm rot="5400000" flipV="1">
            <a:off x="3945732" y="4207010"/>
            <a:ext cx="446088" cy="553773"/>
          </a:xfrm>
          <a:prstGeom prst="rightArrow">
            <a:avLst>
              <a:gd name="adj1" fmla="val 50000"/>
              <a:gd name="adj2" fmla="val 28542"/>
            </a:avLst>
          </a:prstGeom>
          <a:solidFill>
            <a:schemeClr val="fol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615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2ACBC4-13BE-408E-ABA3-18CE152D0B4C}" type="slidenum">
              <a:rPr lang="it-IT" altLang="it-IT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6154" name="AutoShape 21"/>
          <p:cNvSpPr>
            <a:spLocks noChangeArrowheads="1"/>
          </p:cNvSpPr>
          <p:nvPr/>
        </p:nvSpPr>
        <p:spPr bwMode="auto">
          <a:xfrm rot="16200000" flipV="1">
            <a:off x="5657718" y="2381385"/>
            <a:ext cx="630238" cy="553773"/>
          </a:xfrm>
          <a:prstGeom prst="rightArrow">
            <a:avLst>
              <a:gd name="adj1" fmla="val 50000"/>
              <a:gd name="adj2" fmla="val 28563"/>
            </a:avLst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6155" name="AutoShape 21"/>
          <p:cNvSpPr>
            <a:spLocks noChangeArrowheads="1"/>
          </p:cNvSpPr>
          <p:nvPr/>
        </p:nvSpPr>
        <p:spPr bwMode="auto">
          <a:xfrm rot="10800000" flipV="1">
            <a:off x="5530850" y="1903416"/>
            <a:ext cx="908050" cy="338137"/>
          </a:xfrm>
          <a:prstGeom prst="leftRightArrow">
            <a:avLst>
              <a:gd name="adj1" fmla="val 50000"/>
              <a:gd name="adj2" fmla="val 50094"/>
            </a:avLst>
          </a:prstGeom>
          <a:solidFill>
            <a:srgbClr val="FFC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6156" name="AutoShape 21"/>
          <p:cNvSpPr>
            <a:spLocks noChangeArrowheads="1"/>
          </p:cNvSpPr>
          <p:nvPr/>
        </p:nvSpPr>
        <p:spPr bwMode="auto">
          <a:xfrm rot="10800000" flipV="1">
            <a:off x="3714750" y="4735516"/>
            <a:ext cx="908050" cy="338137"/>
          </a:xfrm>
          <a:prstGeom prst="leftRightArrow">
            <a:avLst>
              <a:gd name="adj1" fmla="val 50000"/>
              <a:gd name="adj2" fmla="val 50094"/>
            </a:avLst>
          </a:prstGeom>
          <a:solidFill>
            <a:srgbClr val="FFC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6157" name="AutoShape 21"/>
          <p:cNvSpPr>
            <a:spLocks noChangeArrowheads="1"/>
          </p:cNvSpPr>
          <p:nvPr/>
        </p:nvSpPr>
        <p:spPr bwMode="auto">
          <a:xfrm rot="16200000" flipV="1">
            <a:off x="3852865" y="5112679"/>
            <a:ext cx="631825" cy="553773"/>
          </a:xfrm>
          <a:prstGeom prst="rightArrow">
            <a:avLst>
              <a:gd name="adj1" fmla="val 50000"/>
              <a:gd name="adj2" fmla="val 28635"/>
            </a:avLst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pic>
        <p:nvPicPr>
          <p:cNvPr id="615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124203"/>
            <a:ext cx="5069946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146283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data 3"/>
          <p:cNvSpPr txBox="1">
            <a:spLocks noGrp="1"/>
          </p:cNvSpPr>
          <p:nvPr/>
        </p:nvSpPr>
        <p:spPr bwMode="auto">
          <a:xfrm>
            <a:off x="8750300" y="61722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smtClean="0">
                <a:solidFill>
                  <a:srgbClr val="808080"/>
                </a:solidFill>
                <a:latin typeface="Verdana" pitchFamily="34" charset="0"/>
              </a:rPr>
              <a:t>   </a:t>
            </a:r>
          </a:p>
        </p:txBody>
      </p:sp>
      <p:sp>
        <p:nvSpPr>
          <p:cNvPr id="7171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71F0A9-3ED2-4009-AD6A-D8A42F24B78B}" type="slidenum">
              <a:rPr lang="it-IT" altLang="it-IT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2550" y="25400"/>
            <a:ext cx="98234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185750"/>
                </a:solidFill>
                <a:latin typeface="Calibri" pitchFamily="34" charset="0"/>
              </a:rPr>
              <a:t>Analisi di frequenza – Principali Tipologie Eventi per Specialità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b="1" i="1" smtClean="0">
              <a:solidFill>
                <a:srgbClr val="808080"/>
              </a:solidFill>
              <a:latin typeface="Calibri" pitchFamily="34" charset="0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58" y="857253"/>
            <a:ext cx="8970433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877414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2550" y="0"/>
            <a:ext cx="9823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185750"/>
                </a:solidFill>
                <a:latin typeface="Calibri" pitchFamily="34" charset="0"/>
              </a:rPr>
              <a:t>Analisi tempi di denuncia – Totale SSR</a:t>
            </a:r>
            <a:endParaRPr lang="it-IT" altLang="it-IT" sz="2400" b="1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479823" y="5167316"/>
            <a:ext cx="9028906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smtClean="0">
                <a:solidFill>
                  <a:srgbClr val="000000"/>
                </a:solidFill>
                <a:latin typeface="Calibri" pitchFamily="34" charset="0"/>
              </a:rPr>
              <a:t>Il  </a:t>
            </a:r>
            <a:r>
              <a:rPr lang="it-IT" altLang="it-IT" sz="1400" b="1" smtClean="0">
                <a:solidFill>
                  <a:srgbClr val="000000"/>
                </a:solidFill>
                <a:latin typeface="Calibri" pitchFamily="34" charset="0"/>
              </a:rPr>
              <a:t>47,6%</a:t>
            </a:r>
            <a:r>
              <a:rPr lang="it-IT" altLang="it-IT" sz="1400" smtClean="0">
                <a:solidFill>
                  <a:srgbClr val="000000"/>
                </a:solidFill>
                <a:latin typeface="Calibri" pitchFamily="34" charset="0"/>
              </a:rPr>
              <a:t> dei sinistri viene denunciato nell’anno di accadimento.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smtClean="0">
                <a:solidFill>
                  <a:srgbClr val="000000"/>
                </a:solidFill>
                <a:latin typeface="Calibri" pitchFamily="34" charset="0"/>
              </a:rPr>
              <a:t>Il </a:t>
            </a:r>
            <a:r>
              <a:rPr lang="it-IT" altLang="it-IT" sz="1400" b="1" smtClean="0">
                <a:solidFill>
                  <a:srgbClr val="000000"/>
                </a:solidFill>
                <a:latin typeface="Calibri" pitchFamily="34" charset="0"/>
              </a:rPr>
              <a:t>93% en</a:t>
            </a:r>
            <a:r>
              <a:rPr lang="it-IT" altLang="it-IT" sz="1400" smtClean="0">
                <a:solidFill>
                  <a:srgbClr val="000000"/>
                </a:solidFill>
                <a:latin typeface="Calibri" pitchFamily="34" charset="0"/>
              </a:rPr>
              <a:t>tro i 5 anni successivi.</a:t>
            </a:r>
          </a:p>
        </p:txBody>
      </p:sp>
      <p:sp>
        <p:nvSpPr>
          <p:cNvPr id="8196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87B897-3674-4210-B49C-8C0A8C281D8D}" type="slidenum">
              <a:rPr lang="it-IT" altLang="it-IT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23" y="838200"/>
            <a:ext cx="902890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571967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11" y="685800"/>
            <a:ext cx="8960115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82550" y="0"/>
            <a:ext cx="9823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185750"/>
                </a:solidFill>
                <a:latin typeface="Calibri" pitchFamily="34" charset="0"/>
              </a:rPr>
              <a:t>Analisi tempi di denuncia – Totale SSR</a:t>
            </a:r>
            <a:endParaRPr lang="it-IT" altLang="it-IT" sz="2400" b="1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369757" y="5167316"/>
            <a:ext cx="931955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400" smtClean="0">
                <a:solidFill>
                  <a:srgbClr val="000000"/>
                </a:solidFill>
                <a:latin typeface="Calibri" pitchFamily="34" charset="0"/>
              </a:rPr>
              <a:t>I </a:t>
            </a:r>
            <a:r>
              <a:rPr lang="it-IT" altLang="it-IT" sz="1400" b="1" smtClean="0">
                <a:solidFill>
                  <a:srgbClr val="000000"/>
                </a:solidFill>
                <a:latin typeface="Calibri" pitchFamily="34" charset="0"/>
              </a:rPr>
              <a:t>tempi medi di denuncia</a:t>
            </a:r>
            <a:r>
              <a:rPr lang="it-IT" altLang="it-IT" sz="1400" smtClean="0">
                <a:solidFill>
                  <a:srgbClr val="000000"/>
                </a:solidFill>
                <a:latin typeface="Calibri" pitchFamily="34" charset="0"/>
              </a:rPr>
              <a:t> hanno subito un notevole incremento nel tempo … dal 1999 (472 gg) al 2013 (890 gg).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400" b="1" smtClean="0">
                <a:solidFill>
                  <a:srgbClr val="000000"/>
                </a:solidFill>
                <a:latin typeface="Calibri" pitchFamily="34" charset="0"/>
              </a:rPr>
              <a:t>Media </a:t>
            </a:r>
            <a:r>
              <a:rPr lang="it-IT" altLang="it-IT" sz="1400" smtClean="0">
                <a:solidFill>
                  <a:srgbClr val="000000"/>
                </a:solidFill>
                <a:latin typeface="Calibri" pitchFamily="34" charset="0"/>
              </a:rPr>
              <a:t>su tutto i periodo 1999-2013 pari a </a:t>
            </a:r>
            <a:r>
              <a:rPr lang="it-IT" altLang="it-IT" sz="1400" b="1" smtClean="0">
                <a:solidFill>
                  <a:srgbClr val="000000"/>
                </a:solidFill>
                <a:latin typeface="Calibri" pitchFamily="34" charset="0"/>
              </a:rPr>
              <a:t>677 </a:t>
            </a:r>
            <a:r>
              <a:rPr lang="it-IT" altLang="it-IT" sz="1400" smtClean="0">
                <a:solidFill>
                  <a:srgbClr val="000000"/>
                </a:solidFill>
                <a:latin typeface="Calibri" pitchFamily="34" charset="0"/>
              </a:rPr>
              <a:t>gg</a:t>
            </a:r>
          </a:p>
        </p:txBody>
      </p:sp>
      <p:sp>
        <p:nvSpPr>
          <p:cNvPr id="11269" name="AutoShape 22"/>
          <p:cNvSpPr>
            <a:spLocks noChangeArrowheads="1"/>
          </p:cNvSpPr>
          <p:nvPr/>
        </p:nvSpPr>
        <p:spPr bwMode="auto">
          <a:xfrm rot="-520041">
            <a:off x="1112706" y="1474790"/>
            <a:ext cx="8270478" cy="515937"/>
          </a:xfrm>
          <a:prstGeom prst="rightArrow">
            <a:avLst>
              <a:gd name="adj1" fmla="val 50000"/>
              <a:gd name="adj2" fmla="val 38252"/>
            </a:avLst>
          </a:prstGeom>
          <a:solidFill>
            <a:schemeClr val="bg1">
              <a:lumMod val="75000"/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2" name="CasellaDiTesto 1"/>
          <p:cNvSpPr txBox="1">
            <a:spLocks noChangeArrowheads="1"/>
          </p:cNvSpPr>
          <p:nvPr/>
        </p:nvSpPr>
        <p:spPr bwMode="auto">
          <a:xfrm>
            <a:off x="4044950" y="1663700"/>
            <a:ext cx="699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  <a:latin typeface="Calibri" pitchFamily="34" charset="0"/>
              </a:rPr>
              <a:t>+89%</a:t>
            </a:r>
          </a:p>
        </p:txBody>
      </p:sp>
      <p:sp>
        <p:nvSpPr>
          <p:cNvPr id="922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493E07-D737-408D-9F42-41E03FA9BB37}" type="slidenum">
              <a:rPr lang="it-IT" altLang="it-IT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18708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Struttura predefinita">
  <a:themeElements>
    <a:clrScheme name="13_Struttura predefinita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C5645"/>
      </a:hlink>
      <a:folHlink>
        <a:srgbClr val="B2B2B2"/>
      </a:folHlink>
    </a:clrScheme>
    <a:fontScheme name="13_Struttura predefini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54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1C564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Struttura predefinita">
  <a:themeElements>
    <a:clrScheme name="13_Struttura predefinita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C5645"/>
      </a:hlink>
      <a:folHlink>
        <a:srgbClr val="B2B2B2"/>
      </a:folHlink>
    </a:clrScheme>
    <a:fontScheme name="13_Struttura predefini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54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ruttura predefinita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1C564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ppatura sinistri al 31.12.2009 per network 25032010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17168</TotalTime>
  <Words>2170</Words>
  <Application>Microsoft Office PowerPoint</Application>
  <PresentationFormat>A4 (21x29,7 cm)</PresentationFormat>
  <Paragraphs>609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13_Struttura predefinita</vt:lpstr>
      <vt:lpstr>14_Struttura predefinita</vt:lpstr>
      <vt:lpstr>mappatura sinistri al 31.12.2009 per network 25032010</vt:lpstr>
      <vt:lpstr>Brescia 07 Giugno 2014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  </vt:lpstr>
      <vt:lpstr>  </vt:lpstr>
      <vt:lpstr>  </vt:lpstr>
      <vt:lpstr>  </vt:lpstr>
      <vt:lpstr>  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Colciago</dc:creator>
  <cp:lastModifiedBy>davide</cp:lastModifiedBy>
  <cp:revision>2117</cp:revision>
  <cp:lastPrinted>2014-06-06T10:40:10Z</cp:lastPrinted>
  <dcterms:created xsi:type="dcterms:W3CDTF">2002-10-26T12:50:01Z</dcterms:created>
  <dcterms:modified xsi:type="dcterms:W3CDTF">2014-06-07T03:14:31Z</dcterms:modified>
</cp:coreProperties>
</file>