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3" r:id="rId9"/>
    <p:sldId id="266" r:id="rId10"/>
    <p:sldId id="265" r:id="rId11"/>
    <p:sldId id="269" r:id="rId12"/>
    <p:sldId id="272" r:id="rId13"/>
    <p:sldId id="273" r:id="rId14"/>
    <p:sldId id="274" r:id="rId15"/>
    <p:sldId id="275" r:id="rId16"/>
    <p:sldId id="291" r:id="rId17"/>
    <p:sldId id="278" r:id="rId18"/>
    <p:sldId id="292" r:id="rId19"/>
    <p:sldId id="286" r:id="rId20"/>
    <p:sldId id="287" r:id="rId21"/>
    <p:sldId id="293" r:id="rId22"/>
    <p:sldId id="294" r:id="rId23"/>
    <p:sldId id="295" r:id="rId24"/>
    <p:sldId id="297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FF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Un’ attenta anamnesi, un accurato esame obiettivo e semplici ma mirati esami ematochimici, sono atti indispensabili per favorire un rapido ed efficace percorso diagnostico che già il MMG può svolgere, con vantaggio per il paziente e risparmio per il SSN.</a:t>
          </a:r>
          <a:endParaRPr lang="it-IT" sz="1500" b="0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Evitare in modo assoluto l’uso di corticosteroidi che, favorendo una  momentanea regressione del linfonodo, possono determinare un ritardo nella formulazione della diagnosi</a:t>
          </a:r>
          <a:r>
            <a:rPr lang="it-IT" sz="13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.</a:t>
          </a:r>
          <a:endParaRPr lang="it-IT" sz="1300" b="0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Il riconoscimento di uno o più segni/sintomi di “rischio” può permettere di individuare precocemente i pazienti da inviare all’esame cito/istologico ma in caso di parametri fortemente suggestivi per patologia linfoproliferativa è buona norma indirizzare il paziente allo Specialista.</a:t>
          </a:r>
          <a:endParaRPr lang="it-IT" sz="1500" b="0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Nei casi in cui manchino segni/sintomi sospetti per neoplasia, può essere ragionevole un atteggiamento attendista di osservazione di 3-4 settimane. </a:t>
          </a:r>
          <a:endParaRPr lang="it-IT" sz="1500" b="0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1F62698-D028-2641-AAEC-E1D1C028001A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/>
            <a:t>5</a:t>
          </a:r>
          <a:endParaRPr lang="it-IT" sz="3600" b="1" dirty="0"/>
        </a:p>
      </dgm:t>
    </dgm:pt>
    <dgm:pt modelId="{DD2B73A3-F17A-9549-A17A-7D577588B06A}" type="parTrans" cxnId="{2A6BE6ED-AE97-4248-9314-0CF41638C8E9}">
      <dgm:prSet/>
      <dgm:spPr/>
      <dgm:t>
        <a:bodyPr/>
        <a:lstStyle/>
        <a:p>
          <a:endParaRPr lang="it-IT"/>
        </a:p>
      </dgm:t>
    </dgm:pt>
    <dgm:pt modelId="{29F498D4-A32F-C84D-A292-7E6F2813B0F5}" type="sibTrans" cxnId="{2A6BE6ED-AE97-4248-9314-0CF41638C8E9}">
      <dgm:prSet/>
      <dgm:spPr/>
      <dgm:t>
        <a:bodyPr/>
        <a:lstStyle/>
        <a:p>
          <a:endParaRPr lang="it-IT"/>
        </a:p>
      </dgm:t>
    </dgm:pt>
    <dgm:pt modelId="{88EA9E42-3938-7448-A42F-1618758C5955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/>
            <a:t>6</a:t>
          </a:r>
          <a:endParaRPr lang="it-IT" sz="3600" b="1" dirty="0"/>
        </a:p>
      </dgm:t>
    </dgm:pt>
    <dgm:pt modelId="{77641632-1960-4F40-A7CA-BF55A833BECD}" type="parTrans" cxnId="{C236D84C-6B4F-854E-B24B-99D6FC418B20}">
      <dgm:prSet/>
      <dgm:spPr/>
      <dgm:t>
        <a:bodyPr/>
        <a:lstStyle/>
        <a:p>
          <a:endParaRPr lang="it-IT"/>
        </a:p>
      </dgm:t>
    </dgm:pt>
    <dgm:pt modelId="{2ECC006F-8CB4-E444-A64D-E14B98140D63}" type="sibTrans" cxnId="{C236D84C-6B4F-854E-B24B-99D6FC418B20}">
      <dgm:prSet/>
      <dgm:spPr/>
      <dgm:t>
        <a:bodyPr/>
        <a:lstStyle/>
        <a:p>
          <a:endParaRPr lang="it-IT"/>
        </a:p>
      </dgm:t>
    </dgm:pt>
    <dgm:pt modelId="{DC265933-CD18-554F-AB3E-49300213CC1F}">
      <dgm:prSet custT="1"/>
      <dgm:spPr>
        <a:solidFill>
          <a:srgbClr val="00CCFF"/>
        </a:solidFill>
      </dgm:spPr>
      <dgm:t>
        <a:bodyPr/>
        <a:lstStyle/>
        <a:p>
          <a:r>
            <a:rPr lang="it-IT" sz="3200" b="1" dirty="0" smtClean="0"/>
            <a:t>7</a:t>
          </a:r>
          <a:endParaRPr lang="it-IT" sz="3200" b="1" dirty="0"/>
        </a:p>
      </dgm:t>
    </dgm:pt>
    <dgm:pt modelId="{37E64636-FB50-9F4F-910C-7463362ED9FE}" type="parTrans" cxnId="{50D74CA2-2703-E549-87CE-D7801393C6C7}">
      <dgm:prSet/>
      <dgm:spPr/>
      <dgm:t>
        <a:bodyPr/>
        <a:lstStyle/>
        <a:p>
          <a:endParaRPr lang="it-IT"/>
        </a:p>
      </dgm:t>
    </dgm:pt>
    <dgm:pt modelId="{13FB9E16-B1EE-A348-AAAD-D29A199C3CED}" type="sibTrans" cxnId="{50D74CA2-2703-E549-87CE-D7801393C6C7}">
      <dgm:prSet/>
      <dgm:spPr/>
      <dgm:t>
        <a:bodyPr/>
        <a:lstStyle/>
        <a:p>
          <a:endParaRPr lang="it-IT"/>
        </a:p>
      </dgm:t>
    </dgm:pt>
    <dgm:pt modelId="{7D8576AD-0C12-E04F-B690-79E816C70AD5}">
      <dgm:prSet custT="1"/>
      <dgm:spPr/>
      <dgm:t>
        <a:bodyPr/>
        <a:lstStyle/>
        <a:p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Quando una </a:t>
          </a:r>
          <a:r>
            <a:rPr lang="it-IT" sz="1500" b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linfoadenopatia</a:t>
          </a:r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“sospetta” è esclusivamente cervicale, la prima fase diagnostica deve includere anche una Endoscopia VADS oltre che una Ecografia con </a:t>
          </a:r>
          <a:r>
            <a:rPr lang="it-IT" sz="1500" b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Agoaspirato</a:t>
          </a:r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</a:t>
          </a:r>
          <a:r>
            <a:rPr lang="it-IT" sz="1500" b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ecoguidato</a:t>
          </a:r>
          <a:endParaRPr lang="it-IT" sz="1500" b="0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D341E2E-731A-0346-A42E-EABCFBD30FB9}" type="parTrans" cxnId="{DC65FE62-2E48-EE4C-A024-A17EA3A64D9F}">
      <dgm:prSet/>
      <dgm:spPr/>
      <dgm:t>
        <a:bodyPr/>
        <a:lstStyle/>
        <a:p>
          <a:endParaRPr lang="it-IT"/>
        </a:p>
      </dgm:t>
    </dgm:pt>
    <dgm:pt modelId="{2EC6083A-BC37-8846-8849-D462D50146DD}" type="sibTrans" cxnId="{DC65FE62-2E48-EE4C-A024-A17EA3A64D9F}">
      <dgm:prSet/>
      <dgm:spPr/>
      <dgm:t>
        <a:bodyPr/>
        <a:lstStyle/>
        <a:p>
          <a:endParaRPr lang="it-IT"/>
        </a:p>
      </dgm:t>
    </dgm:pt>
    <dgm:pt modelId="{AC8FA18C-7B9D-D94C-AB61-8C6AEB6F99E0}">
      <dgm:prSet custT="1"/>
      <dgm:spPr/>
      <dgm:t>
        <a:bodyPr/>
        <a:lstStyle/>
        <a:p>
          <a:r>
            <a:rPr lang="it-IT" sz="135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L’Ecografia, nel caso di una </a:t>
          </a:r>
          <a:r>
            <a:rPr lang="it-IT" sz="1350" b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linfoadenopatia</a:t>
          </a:r>
          <a:r>
            <a:rPr lang="it-IT" sz="135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</a:t>
          </a:r>
          <a:r>
            <a:rPr lang="it-IT" sz="1350" b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polistazionale</a:t>
          </a:r>
          <a:r>
            <a:rPr lang="it-IT" sz="135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, ha un ruolo nella valutazione delle caratteristiche morfologiche/strutturali del linfonodo “sospetto” . Essa può altresì aiutare a confermare la natura linfonodale della neoformazione e ad evidenziarne la presenza di alterazioni suggestive per patologia infiammatoria o neoplastica pur nell'ambito di variabilità.</a:t>
          </a:r>
          <a:endParaRPr lang="it-IT" sz="1350" b="0" dirty="0">
            <a:solidFill>
              <a:srgbClr val="000000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/>
            <a:cs typeface="Arial Narrow"/>
          </a:endParaRPr>
        </a:p>
      </dgm:t>
    </dgm:pt>
    <dgm:pt modelId="{3AF5CBE9-B94B-D149-9FA2-2C1DF8898BDF}" type="parTrans" cxnId="{B132415D-2192-5242-8B14-81FEC779B4CB}">
      <dgm:prSet/>
      <dgm:spPr/>
      <dgm:t>
        <a:bodyPr/>
        <a:lstStyle/>
        <a:p>
          <a:endParaRPr lang="it-IT"/>
        </a:p>
      </dgm:t>
    </dgm:pt>
    <dgm:pt modelId="{063A284E-F9EA-C04C-A362-12A845EF97CC}" type="sibTrans" cxnId="{B132415D-2192-5242-8B14-81FEC779B4CB}">
      <dgm:prSet/>
      <dgm:spPr/>
      <dgm:t>
        <a:bodyPr/>
        <a:lstStyle/>
        <a:p>
          <a:endParaRPr lang="it-IT"/>
        </a:p>
      </dgm:t>
    </dgm:pt>
    <dgm:pt modelId="{C28E5847-7A17-974C-8D16-3354EBCAC443}">
      <dgm:prSet custT="1"/>
      <dgm:spPr/>
      <dgm:t>
        <a:bodyPr/>
        <a:lstStyle/>
        <a:p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LA PET non è mai un'indagine di primo livello ma è un valido supporto nella definizione e </a:t>
          </a:r>
          <a:r>
            <a:rPr lang="it-IT" sz="1500" b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stadiazione</a:t>
          </a:r>
          <a:r>
            <a:rPr lang="it-IT" sz="15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della patologia neoplastica</a:t>
          </a:r>
          <a:r>
            <a:rPr lang="it-IT" sz="15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.</a:t>
          </a:r>
          <a:br>
            <a:rPr lang="it-IT" sz="15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</a:br>
          <a:endParaRPr lang="it-IT" sz="15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C62DFB7-3E09-A046-B762-131887CC4096}" type="parTrans" cxnId="{024622DB-B217-294F-B427-895F1BBECEF8}">
      <dgm:prSet/>
      <dgm:spPr/>
      <dgm:t>
        <a:bodyPr/>
        <a:lstStyle/>
        <a:p>
          <a:endParaRPr lang="it-IT"/>
        </a:p>
      </dgm:t>
    </dgm:pt>
    <dgm:pt modelId="{374055C1-E584-1241-A995-530F76DC0987}" type="sibTrans" cxnId="{024622DB-B217-294F-B427-895F1BBECEF8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4AEFD6-2A71-6444-9B7D-A3F5300017AE}" type="pres">
      <dgm:prSet presAssocID="{B5FBAB14-709E-6046-8227-C5EBEFE144DF}" presName="sp" presStyleCnt="0"/>
      <dgm:spPr/>
    </dgm:pt>
    <dgm:pt modelId="{20CC3CA2-1072-FB47-9005-D5EB24D2A91C}" type="pres">
      <dgm:prSet presAssocID="{01F62698-D028-2641-AAEC-E1D1C028001A}" presName="composite" presStyleCnt="0"/>
      <dgm:spPr/>
    </dgm:pt>
    <dgm:pt modelId="{2F523F3C-7BD0-DB4A-8000-DBE7877C92DB}" type="pres">
      <dgm:prSet presAssocID="{01F62698-D028-2641-AAEC-E1D1C028001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E69BE9-0938-8447-BCC2-BAE9553C0DA5}" type="pres">
      <dgm:prSet presAssocID="{01F62698-D028-2641-AAEC-E1D1C028001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FCEE34-D75D-3040-8A29-0A93952DAB32}" type="pres">
      <dgm:prSet presAssocID="{29F498D4-A32F-C84D-A292-7E6F2813B0F5}" presName="sp" presStyleCnt="0"/>
      <dgm:spPr/>
    </dgm:pt>
    <dgm:pt modelId="{58AF0244-E470-AF4E-94CA-8E7433A4BB94}" type="pres">
      <dgm:prSet presAssocID="{88EA9E42-3938-7448-A42F-1618758C5955}" presName="composite" presStyleCnt="0"/>
      <dgm:spPr/>
    </dgm:pt>
    <dgm:pt modelId="{7FD4ED21-1220-C349-8D97-B9ED0728D9D7}" type="pres">
      <dgm:prSet presAssocID="{88EA9E42-3938-7448-A42F-1618758C595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E59A24-6867-4B4F-83F1-E04BE749370A}" type="pres">
      <dgm:prSet presAssocID="{88EA9E42-3938-7448-A42F-1618758C595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E6607A-B143-F047-B8CD-66DC79CC5D85}" type="pres">
      <dgm:prSet presAssocID="{2ECC006F-8CB4-E444-A64D-E14B98140D63}" presName="sp" presStyleCnt="0"/>
      <dgm:spPr/>
    </dgm:pt>
    <dgm:pt modelId="{E693F821-D22F-7245-859C-E5360B3DFB01}" type="pres">
      <dgm:prSet presAssocID="{DC265933-CD18-554F-AB3E-49300213CC1F}" presName="composite" presStyleCnt="0"/>
      <dgm:spPr/>
    </dgm:pt>
    <dgm:pt modelId="{B192CFC2-4BE0-1046-948D-1143186D7CA8}" type="pres">
      <dgm:prSet presAssocID="{DC265933-CD18-554F-AB3E-49300213CC1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9D7CBA-B78B-3E43-87BB-064BFD55D5A9}" type="pres">
      <dgm:prSet presAssocID="{DC265933-CD18-554F-AB3E-49300213CC1F}" presName="descendantText" presStyleLbl="alignAcc1" presStyleIdx="6" presStyleCnt="7" custLinFactNeighborX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24622DB-B217-294F-B427-895F1BBECEF8}" srcId="{DC265933-CD18-554F-AB3E-49300213CC1F}" destId="{C28E5847-7A17-974C-8D16-3354EBCAC443}" srcOrd="0" destOrd="0" parTransId="{9C62DFB7-3E09-A046-B762-131887CC4096}" sibTransId="{374055C1-E584-1241-A995-530F76DC0987}"/>
    <dgm:cxn modelId="{DC65FE62-2E48-EE4C-A024-A17EA3A64D9F}" srcId="{01F62698-D028-2641-AAEC-E1D1C028001A}" destId="{7D8576AD-0C12-E04F-B690-79E816C70AD5}" srcOrd="0" destOrd="0" parTransId="{9D341E2E-731A-0346-A42E-EABCFBD30FB9}" sibTransId="{2EC6083A-BC37-8846-8849-D462D50146DD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C7C89D74-1454-6E47-9C90-751181BD5486}" type="presOf" srcId="{CC0C5F87-9E09-F44A-9FE4-783D1ECA91D7}" destId="{A33AEACA-D2B7-DD4F-BC66-D0A9C74BB356}" srcOrd="0" destOrd="0" presId="urn:microsoft.com/office/officeart/2005/8/layout/chevron2"/>
    <dgm:cxn modelId="{9E5E16DE-81C0-F946-A1F4-7412FD8A86FA}" type="presOf" srcId="{DC265933-CD18-554F-AB3E-49300213CC1F}" destId="{B192CFC2-4BE0-1046-948D-1143186D7CA8}" srcOrd="0" destOrd="0" presId="urn:microsoft.com/office/officeart/2005/8/layout/chevron2"/>
    <dgm:cxn modelId="{FCC665F4-2E1D-0C46-8052-23251F7A1C5A}" type="presOf" srcId="{AC8FA18C-7B9D-D94C-AB61-8C6AEB6F99E0}" destId="{56E59A24-6867-4B4F-83F1-E04BE749370A}" srcOrd="0" destOrd="0" presId="urn:microsoft.com/office/officeart/2005/8/layout/chevron2"/>
    <dgm:cxn modelId="{EF114830-E09C-A74F-881D-9DD31DC6E542}" type="presOf" srcId="{88EA9E42-3938-7448-A42F-1618758C5955}" destId="{7FD4ED21-1220-C349-8D97-B9ED0728D9D7}" srcOrd="0" destOrd="0" presId="urn:microsoft.com/office/officeart/2005/8/layout/chevron2"/>
    <dgm:cxn modelId="{174322AA-883B-F544-9FC5-3DFDD11103E8}" type="presOf" srcId="{FE7C479A-06AC-4B44-BD18-E837F19107A3}" destId="{8CC556F1-3902-064D-9B1D-7826AE877ED2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0D79B921-A2A4-724B-9633-08C0646761C1}" type="presOf" srcId="{1A482E81-4384-F043-99B0-3556F969F1C4}" destId="{49A8466E-1FE7-744E-93DB-7BDD5B0612CC}" srcOrd="0" destOrd="0" presId="urn:microsoft.com/office/officeart/2005/8/layout/chevron2"/>
    <dgm:cxn modelId="{2A6BE6ED-AE97-4248-9314-0CF41638C8E9}" srcId="{FE7C479A-06AC-4B44-BD18-E837F19107A3}" destId="{01F62698-D028-2641-AAEC-E1D1C028001A}" srcOrd="4" destOrd="0" parTransId="{DD2B73A3-F17A-9549-A17A-7D577588B06A}" sibTransId="{29F498D4-A32F-C84D-A292-7E6F2813B0F5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5614DE94-92D3-2847-B503-DCEBA8E41A41}" type="presOf" srcId="{E1BFDECB-B5AA-5B42-B0D9-5495E9F87448}" destId="{F5DAF114-CBF2-6C42-A815-A4131FDC3DFB}" srcOrd="0" destOrd="0" presId="urn:microsoft.com/office/officeart/2005/8/layout/chevron2"/>
    <dgm:cxn modelId="{FE52CE3A-D353-214E-AF77-C5142CA83A94}" type="presOf" srcId="{E2B49345-971D-8E42-A04A-C70453476C74}" destId="{40E24A69-73F7-6B42-B21F-2F80040FE5B1}" srcOrd="0" destOrd="0" presId="urn:microsoft.com/office/officeart/2005/8/layout/chevron2"/>
    <dgm:cxn modelId="{15F804C2-E739-B241-816A-9BFF66E1B7DB}" type="presOf" srcId="{082C3A4E-F1E0-BD46-9F2B-FE77532B948D}" destId="{66BEDA6B-ED39-584D-AFF9-E78CD244A2D8}" srcOrd="0" destOrd="0" presId="urn:microsoft.com/office/officeart/2005/8/layout/chevron2"/>
    <dgm:cxn modelId="{75548ECC-58DD-A648-ABBC-08338D1E5AC7}" type="presOf" srcId="{7D8576AD-0C12-E04F-B690-79E816C70AD5}" destId="{B9E69BE9-0938-8447-BCC2-BAE9553C0DA5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5A70979C-BA1B-AD4A-BA13-FA81D1A74DF9}" type="presOf" srcId="{922FFC4C-6A2D-9A44-804C-E2E5705726AC}" destId="{350713BD-B27B-E948-80D9-169A97BCC1EF}" srcOrd="0" destOrd="0" presId="urn:microsoft.com/office/officeart/2005/8/layout/chevron2"/>
    <dgm:cxn modelId="{50D74CA2-2703-E549-87CE-D7801393C6C7}" srcId="{FE7C479A-06AC-4B44-BD18-E837F19107A3}" destId="{DC265933-CD18-554F-AB3E-49300213CC1F}" srcOrd="6" destOrd="0" parTransId="{37E64636-FB50-9F4F-910C-7463362ED9FE}" sibTransId="{13FB9E16-B1EE-A348-AAAD-D29A199C3CED}"/>
    <dgm:cxn modelId="{B132415D-2192-5242-8B14-81FEC779B4CB}" srcId="{88EA9E42-3938-7448-A42F-1618758C5955}" destId="{AC8FA18C-7B9D-D94C-AB61-8C6AEB6F99E0}" srcOrd="0" destOrd="0" parTransId="{3AF5CBE9-B94B-D149-9FA2-2C1DF8898BDF}" sibTransId="{063A284E-F9EA-C04C-A362-12A845EF97CC}"/>
    <dgm:cxn modelId="{09222BC0-372E-F248-93A4-ECFD47CF68B8}" type="presOf" srcId="{54635D34-9A8F-3040-A6D1-AC1310742952}" destId="{927D0E4D-3F6D-644B-A84D-6BDF82C790D4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C236D84C-6B4F-854E-B24B-99D6FC418B20}" srcId="{FE7C479A-06AC-4B44-BD18-E837F19107A3}" destId="{88EA9E42-3938-7448-A42F-1618758C5955}" srcOrd="5" destOrd="0" parTransId="{77641632-1960-4F40-A7CA-BF55A833BECD}" sibTransId="{2ECC006F-8CB4-E444-A64D-E14B98140D63}"/>
    <dgm:cxn modelId="{F656FB61-B078-E84E-BCD1-5AECDA5EC17A}" type="presOf" srcId="{C28E5847-7A17-974C-8D16-3354EBCAC443}" destId="{EF9D7CBA-B78B-3E43-87BB-064BFD55D5A9}" srcOrd="0" destOrd="0" presId="urn:microsoft.com/office/officeart/2005/8/layout/chevron2"/>
    <dgm:cxn modelId="{F8655BB2-FF51-8346-83F4-88581EDBD489}" type="presOf" srcId="{3800E0CD-D18A-6B4E-B56D-EC77A674B61F}" destId="{AB14E9ED-0B59-3C41-BFB6-02715B144645}" srcOrd="0" destOrd="0" presId="urn:microsoft.com/office/officeart/2005/8/layout/chevron2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EA6014C6-ED1C-CA43-AAFE-5D87E2A4C70E}" type="presOf" srcId="{01F62698-D028-2641-AAEC-E1D1C028001A}" destId="{2F523F3C-7BD0-DB4A-8000-DBE7877C92DB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A20B97BF-8C8A-274F-B53B-9443FFD4AB18}" type="presParOf" srcId="{8CC556F1-3902-064D-9B1D-7826AE877ED2}" destId="{E3E038D3-8E18-EA42-AF72-11DD7CD67EA8}" srcOrd="0" destOrd="0" presId="urn:microsoft.com/office/officeart/2005/8/layout/chevron2"/>
    <dgm:cxn modelId="{3BAC9807-367C-5540-BFED-15EDCCA5E7A3}" type="presParOf" srcId="{E3E038D3-8E18-EA42-AF72-11DD7CD67EA8}" destId="{A33AEACA-D2B7-DD4F-BC66-D0A9C74BB356}" srcOrd="0" destOrd="0" presId="urn:microsoft.com/office/officeart/2005/8/layout/chevron2"/>
    <dgm:cxn modelId="{7EEFC6FC-928C-0E4F-B0D5-107035135843}" type="presParOf" srcId="{E3E038D3-8E18-EA42-AF72-11DD7CD67EA8}" destId="{350713BD-B27B-E948-80D9-169A97BCC1EF}" srcOrd="1" destOrd="0" presId="urn:microsoft.com/office/officeart/2005/8/layout/chevron2"/>
    <dgm:cxn modelId="{3D09957E-9D99-BF41-997B-319B5BE904CC}" type="presParOf" srcId="{8CC556F1-3902-064D-9B1D-7826AE877ED2}" destId="{915AC809-38F8-0E4E-BD3E-2767400BDDE8}" srcOrd="1" destOrd="0" presId="urn:microsoft.com/office/officeart/2005/8/layout/chevron2"/>
    <dgm:cxn modelId="{EB9D41DB-23C1-E94D-92AF-6582C13F266E}" type="presParOf" srcId="{8CC556F1-3902-064D-9B1D-7826AE877ED2}" destId="{ABB89070-6C57-554C-B131-4B74B9AD69F3}" srcOrd="2" destOrd="0" presId="urn:microsoft.com/office/officeart/2005/8/layout/chevron2"/>
    <dgm:cxn modelId="{3E7D7C2F-E2FC-7441-BED4-6D8F896040AA}" type="presParOf" srcId="{ABB89070-6C57-554C-B131-4B74B9AD69F3}" destId="{40E24A69-73F7-6B42-B21F-2F80040FE5B1}" srcOrd="0" destOrd="0" presId="urn:microsoft.com/office/officeart/2005/8/layout/chevron2"/>
    <dgm:cxn modelId="{B79F29C4-6214-6B4D-BBB4-CC243F893183}" type="presParOf" srcId="{ABB89070-6C57-554C-B131-4B74B9AD69F3}" destId="{AB14E9ED-0B59-3C41-BFB6-02715B144645}" srcOrd="1" destOrd="0" presId="urn:microsoft.com/office/officeart/2005/8/layout/chevron2"/>
    <dgm:cxn modelId="{F2F37940-178D-EB42-A194-52681EDD2B54}" type="presParOf" srcId="{8CC556F1-3902-064D-9B1D-7826AE877ED2}" destId="{E2A5A025-D2BF-FD4B-9D0E-069330075690}" srcOrd="3" destOrd="0" presId="urn:microsoft.com/office/officeart/2005/8/layout/chevron2"/>
    <dgm:cxn modelId="{0A3F6C5B-7EE4-D54F-8B62-80770986A655}" type="presParOf" srcId="{8CC556F1-3902-064D-9B1D-7826AE877ED2}" destId="{80146EE5-1473-194F-B1B6-CD064E2E7C73}" srcOrd="4" destOrd="0" presId="urn:microsoft.com/office/officeart/2005/8/layout/chevron2"/>
    <dgm:cxn modelId="{A61140AE-4D53-B641-B689-2E09AB514D8A}" type="presParOf" srcId="{80146EE5-1473-194F-B1B6-CD064E2E7C73}" destId="{66BEDA6B-ED39-584D-AFF9-E78CD244A2D8}" srcOrd="0" destOrd="0" presId="urn:microsoft.com/office/officeart/2005/8/layout/chevron2"/>
    <dgm:cxn modelId="{61B1C47F-1970-8743-B87C-80FDE91C3A12}" type="presParOf" srcId="{80146EE5-1473-194F-B1B6-CD064E2E7C73}" destId="{49A8466E-1FE7-744E-93DB-7BDD5B0612CC}" srcOrd="1" destOrd="0" presId="urn:microsoft.com/office/officeart/2005/8/layout/chevron2"/>
    <dgm:cxn modelId="{E9A714CA-6C72-A247-870A-90D1F6EEE3AE}" type="presParOf" srcId="{8CC556F1-3902-064D-9B1D-7826AE877ED2}" destId="{1052B3D2-7971-7943-9E06-86B513B37BA9}" srcOrd="5" destOrd="0" presId="urn:microsoft.com/office/officeart/2005/8/layout/chevron2"/>
    <dgm:cxn modelId="{17E6C4C3-3A86-484B-82D6-7E34E560CCC5}" type="presParOf" srcId="{8CC556F1-3902-064D-9B1D-7826AE877ED2}" destId="{1979A3C7-6B83-AE48-AD16-A7BE9B28A234}" srcOrd="6" destOrd="0" presId="urn:microsoft.com/office/officeart/2005/8/layout/chevron2"/>
    <dgm:cxn modelId="{32386EE6-B9F1-9B4B-9581-74514EFE9D35}" type="presParOf" srcId="{1979A3C7-6B83-AE48-AD16-A7BE9B28A234}" destId="{F5DAF114-CBF2-6C42-A815-A4131FDC3DFB}" srcOrd="0" destOrd="0" presId="urn:microsoft.com/office/officeart/2005/8/layout/chevron2"/>
    <dgm:cxn modelId="{1D75D563-78B1-F042-90F4-85513E891E4B}" type="presParOf" srcId="{1979A3C7-6B83-AE48-AD16-A7BE9B28A234}" destId="{927D0E4D-3F6D-644B-A84D-6BDF82C790D4}" srcOrd="1" destOrd="0" presId="urn:microsoft.com/office/officeart/2005/8/layout/chevron2"/>
    <dgm:cxn modelId="{73AD21DD-956D-DD48-BDC7-DE0C6B689876}" type="presParOf" srcId="{8CC556F1-3902-064D-9B1D-7826AE877ED2}" destId="{934AEFD6-2A71-6444-9B7D-A3F5300017AE}" srcOrd="7" destOrd="0" presId="urn:microsoft.com/office/officeart/2005/8/layout/chevron2"/>
    <dgm:cxn modelId="{2CE666D5-1B85-8543-8780-D696B0320C1C}" type="presParOf" srcId="{8CC556F1-3902-064D-9B1D-7826AE877ED2}" destId="{20CC3CA2-1072-FB47-9005-D5EB24D2A91C}" srcOrd="8" destOrd="0" presId="urn:microsoft.com/office/officeart/2005/8/layout/chevron2"/>
    <dgm:cxn modelId="{71866348-DCA1-DC45-AFBF-FD15A4DED33F}" type="presParOf" srcId="{20CC3CA2-1072-FB47-9005-D5EB24D2A91C}" destId="{2F523F3C-7BD0-DB4A-8000-DBE7877C92DB}" srcOrd="0" destOrd="0" presId="urn:microsoft.com/office/officeart/2005/8/layout/chevron2"/>
    <dgm:cxn modelId="{95EEEAE7-9A8D-5740-B6EC-0861E6D71162}" type="presParOf" srcId="{20CC3CA2-1072-FB47-9005-D5EB24D2A91C}" destId="{B9E69BE9-0938-8447-BCC2-BAE9553C0DA5}" srcOrd="1" destOrd="0" presId="urn:microsoft.com/office/officeart/2005/8/layout/chevron2"/>
    <dgm:cxn modelId="{E165BD98-7FF0-2242-9006-243E5D5D03D1}" type="presParOf" srcId="{8CC556F1-3902-064D-9B1D-7826AE877ED2}" destId="{7AFCEE34-D75D-3040-8A29-0A93952DAB32}" srcOrd="9" destOrd="0" presId="urn:microsoft.com/office/officeart/2005/8/layout/chevron2"/>
    <dgm:cxn modelId="{ACBFE376-D02C-C343-9787-F66F014480F6}" type="presParOf" srcId="{8CC556F1-3902-064D-9B1D-7826AE877ED2}" destId="{58AF0244-E470-AF4E-94CA-8E7433A4BB94}" srcOrd="10" destOrd="0" presId="urn:microsoft.com/office/officeart/2005/8/layout/chevron2"/>
    <dgm:cxn modelId="{68C080A2-6E6F-3D49-8F57-19AA459E086F}" type="presParOf" srcId="{58AF0244-E470-AF4E-94CA-8E7433A4BB94}" destId="{7FD4ED21-1220-C349-8D97-B9ED0728D9D7}" srcOrd="0" destOrd="0" presId="urn:microsoft.com/office/officeart/2005/8/layout/chevron2"/>
    <dgm:cxn modelId="{0071C509-6E22-FA49-840B-CEF60D39F0D9}" type="presParOf" srcId="{58AF0244-E470-AF4E-94CA-8E7433A4BB94}" destId="{56E59A24-6867-4B4F-83F1-E04BE749370A}" srcOrd="1" destOrd="0" presId="urn:microsoft.com/office/officeart/2005/8/layout/chevron2"/>
    <dgm:cxn modelId="{81A11D7A-614E-D848-BC1C-C517C4073F96}" type="presParOf" srcId="{8CC556F1-3902-064D-9B1D-7826AE877ED2}" destId="{DAE6607A-B143-F047-B8CD-66DC79CC5D85}" srcOrd="11" destOrd="0" presId="urn:microsoft.com/office/officeart/2005/8/layout/chevron2"/>
    <dgm:cxn modelId="{F5B7D736-6D62-3D4D-B3A5-16D557768071}" type="presParOf" srcId="{8CC556F1-3902-064D-9B1D-7826AE877ED2}" destId="{E693F821-D22F-7245-859C-E5360B3DFB01}" srcOrd="12" destOrd="0" presId="urn:microsoft.com/office/officeart/2005/8/layout/chevron2"/>
    <dgm:cxn modelId="{E4742AA0-2F55-474D-A2DB-CB66ACC3490F}" type="presParOf" srcId="{E693F821-D22F-7245-859C-E5360B3DFB01}" destId="{B192CFC2-4BE0-1046-948D-1143186D7CA8}" srcOrd="0" destOrd="0" presId="urn:microsoft.com/office/officeart/2005/8/layout/chevron2"/>
    <dgm:cxn modelId="{597B6F06-74E9-0D4A-86D6-CB3414B7E20F}" type="presParOf" srcId="{E693F821-D22F-7245-859C-E5360B3DFB01}" destId="{EF9D7CBA-B78B-3E43-87BB-064BFD55D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40071" y="144037"/>
          <a:ext cx="933809" cy="653666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40071" y="144037"/>
        <a:ext cx="933809" cy="653666"/>
      </dsp:txXfrm>
    </dsp:sp>
    <dsp:sp modelId="{350713BD-B27B-E948-80D9-169A97BCC1EF}">
      <dsp:nvSpPr>
        <dsp:cNvPr id="0" name=""/>
        <dsp:cNvSpPr/>
      </dsp:nvSpPr>
      <dsp:spPr>
        <a:xfrm rot="5400000">
          <a:off x="4595185" y="-3937552"/>
          <a:ext cx="607295" cy="849033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Un’ attenta anamnesi, un accurato esame obiettivo e semplici ma mirati esami ematochimici, sono atti indispensabili per favorire un rapido ed efficace percorso diagnostico che già il MMG può svolgere, con vantaggio per il paziente e risparmio per il SSN.</a:t>
          </a:r>
          <a:endParaRPr lang="it-IT" sz="1500" b="0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595185" y="-3937552"/>
        <a:ext cx="607295" cy="8490333"/>
      </dsp:txXfrm>
    </dsp:sp>
    <dsp:sp modelId="{40E24A69-73F7-6B42-B21F-2F80040FE5B1}">
      <dsp:nvSpPr>
        <dsp:cNvPr id="0" name=""/>
        <dsp:cNvSpPr/>
      </dsp:nvSpPr>
      <dsp:spPr>
        <a:xfrm rot="5400000">
          <a:off x="-140071" y="995143"/>
          <a:ext cx="933809" cy="653666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40071" y="995143"/>
        <a:ext cx="933809" cy="653666"/>
      </dsp:txXfrm>
    </dsp:sp>
    <dsp:sp modelId="{AB14E9ED-0B59-3C41-BFB6-02715B144645}">
      <dsp:nvSpPr>
        <dsp:cNvPr id="0" name=""/>
        <dsp:cNvSpPr/>
      </dsp:nvSpPr>
      <dsp:spPr>
        <a:xfrm rot="5400000">
          <a:off x="4595345" y="-3086607"/>
          <a:ext cx="606975" cy="849033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Nei casi in cui manchino segni/sintomi sospetti per neoplasia, può essere ragionevole un atteggiamento attendista di osservazione di 3-4 settimane. </a:t>
          </a:r>
          <a:endParaRPr lang="it-IT" sz="1500" b="0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595345" y="-3086607"/>
        <a:ext cx="606975" cy="8490333"/>
      </dsp:txXfrm>
    </dsp:sp>
    <dsp:sp modelId="{66BEDA6B-ED39-584D-AFF9-E78CD244A2D8}">
      <dsp:nvSpPr>
        <dsp:cNvPr id="0" name=""/>
        <dsp:cNvSpPr/>
      </dsp:nvSpPr>
      <dsp:spPr>
        <a:xfrm rot="5400000">
          <a:off x="-140071" y="1846248"/>
          <a:ext cx="933809" cy="653666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40071" y="1846248"/>
        <a:ext cx="933809" cy="653666"/>
      </dsp:txXfrm>
    </dsp:sp>
    <dsp:sp modelId="{49A8466E-1FE7-744E-93DB-7BDD5B0612CC}">
      <dsp:nvSpPr>
        <dsp:cNvPr id="0" name=""/>
        <dsp:cNvSpPr/>
      </dsp:nvSpPr>
      <dsp:spPr>
        <a:xfrm rot="5400000">
          <a:off x="4595345" y="-2235501"/>
          <a:ext cx="606975" cy="849033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Evitare in modo assoluto l’uso di corticosteroidi che, favorendo una  momentanea regressione del linfonodo, possono determinare un ritardo nella formulazione della diagnosi</a:t>
          </a:r>
          <a:r>
            <a:rPr lang="it-IT" sz="13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.</a:t>
          </a:r>
          <a:endParaRPr lang="it-IT" sz="1300" b="0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595345" y="-2235501"/>
        <a:ext cx="606975" cy="8490333"/>
      </dsp:txXfrm>
    </dsp:sp>
    <dsp:sp modelId="{F5DAF114-CBF2-6C42-A815-A4131FDC3DFB}">
      <dsp:nvSpPr>
        <dsp:cNvPr id="0" name=""/>
        <dsp:cNvSpPr/>
      </dsp:nvSpPr>
      <dsp:spPr>
        <a:xfrm rot="5400000">
          <a:off x="-140071" y="2697353"/>
          <a:ext cx="933809" cy="653666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40071" y="2697353"/>
        <a:ext cx="933809" cy="653666"/>
      </dsp:txXfrm>
    </dsp:sp>
    <dsp:sp modelId="{927D0E4D-3F6D-644B-A84D-6BDF82C790D4}">
      <dsp:nvSpPr>
        <dsp:cNvPr id="0" name=""/>
        <dsp:cNvSpPr/>
      </dsp:nvSpPr>
      <dsp:spPr>
        <a:xfrm rot="5400000">
          <a:off x="4595345" y="-1384396"/>
          <a:ext cx="606975" cy="849033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Il riconoscimento di uno o più segni/sintomi di “rischio” può permettere di individuare precocemente i pazienti da inviare all’esame cito/istologico ma in caso di parametri fortemente suggestivi per patologia linfoproliferativa è buona norma indirizzare il paziente allo Specialista.</a:t>
          </a:r>
          <a:endParaRPr lang="it-IT" sz="1500" b="0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595345" y="-1384396"/>
        <a:ext cx="606975" cy="8490333"/>
      </dsp:txXfrm>
    </dsp:sp>
    <dsp:sp modelId="{2F523F3C-7BD0-DB4A-8000-DBE7877C92DB}">
      <dsp:nvSpPr>
        <dsp:cNvPr id="0" name=""/>
        <dsp:cNvSpPr/>
      </dsp:nvSpPr>
      <dsp:spPr>
        <a:xfrm rot="5400000">
          <a:off x="-140071" y="3548459"/>
          <a:ext cx="933809" cy="653666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5</a:t>
          </a:r>
          <a:endParaRPr lang="it-IT" sz="3600" b="1" kern="1200" dirty="0"/>
        </a:p>
      </dsp:txBody>
      <dsp:txXfrm rot="5400000">
        <a:off x="-140071" y="3548459"/>
        <a:ext cx="933809" cy="653666"/>
      </dsp:txXfrm>
    </dsp:sp>
    <dsp:sp modelId="{B9E69BE9-0938-8447-BCC2-BAE9553C0DA5}">
      <dsp:nvSpPr>
        <dsp:cNvPr id="0" name=""/>
        <dsp:cNvSpPr/>
      </dsp:nvSpPr>
      <dsp:spPr>
        <a:xfrm rot="5400000">
          <a:off x="4595345" y="-533291"/>
          <a:ext cx="606975" cy="849033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Quando una </a:t>
          </a:r>
          <a:r>
            <a:rPr lang="it-IT" sz="1500" b="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linfoadenopatia</a:t>
          </a: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“sospetta” è esclusivamente cervicale, la prima fase diagnostica deve includere anche una Endoscopia VADS oltre che una Ecografia con </a:t>
          </a:r>
          <a:r>
            <a:rPr lang="it-IT" sz="1500" b="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Agoaspirato</a:t>
          </a: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</a:t>
          </a:r>
          <a:r>
            <a:rPr lang="it-IT" sz="1500" b="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ecoguidato</a:t>
          </a:r>
          <a:endParaRPr lang="it-IT" sz="1500" b="0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595345" y="-533291"/>
        <a:ext cx="606975" cy="8490333"/>
      </dsp:txXfrm>
    </dsp:sp>
    <dsp:sp modelId="{7FD4ED21-1220-C349-8D97-B9ED0728D9D7}">
      <dsp:nvSpPr>
        <dsp:cNvPr id="0" name=""/>
        <dsp:cNvSpPr/>
      </dsp:nvSpPr>
      <dsp:spPr>
        <a:xfrm rot="5400000">
          <a:off x="-140071" y="4399564"/>
          <a:ext cx="933809" cy="653666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6</a:t>
          </a:r>
          <a:endParaRPr lang="it-IT" sz="3600" b="1" kern="1200" dirty="0"/>
        </a:p>
      </dsp:txBody>
      <dsp:txXfrm rot="5400000">
        <a:off x="-140071" y="4399564"/>
        <a:ext cx="933809" cy="653666"/>
      </dsp:txXfrm>
    </dsp:sp>
    <dsp:sp modelId="{56E59A24-6867-4B4F-83F1-E04BE749370A}">
      <dsp:nvSpPr>
        <dsp:cNvPr id="0" name=""/>
        <dsp:cNvSpPr/>
      </dsp:nvSpPr>
      <dsp:spPr>
        <a:xfrm rot="5400000">
          <a:off x="4595345" y="317814"/>
          <a:ext cx="606975" cy="849033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5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L’Ecografia, nel caso di una </a:t>
          </a:r>
          <a:r>
            <a:rPr lang="it-IT" sz="1350" b="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linfoadenopatia</a:t>
          </a:r>
          <a:r>
            <a:rPr lang="it-IT" sz="135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</a:t>
          </a:r>
          <a:r>
            <a:rPr lang="it-IT" sz="1350" b="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polistazionale</a:t>
          </a:r>
          <a:r>
            <a:rPr lang="it-IT" sz="135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, ha un ruolo nella valutazione delle caratteristiche morfologiche/strutturali del linfonodo “sospetto” . Essa può altresì aiutare a confermare la natura linfonodale della neoformazione e ad evidenziarne la presenza di alterazioni suggestive per patologia infiammatoria o neoplastica pur nell'ambito di variabilità.</a:t>
          </a:r>
          <a:endParaRPr lang="it-IT" sz="1350" b="0" kern="1200" dirty="0">
            <a:solidFill>
              <a:srgbClr val="000000"/>
            </a:solidFill>
            <a:effectLst>
              <a:outerShdw blurRad="38100" dist="38100" dir="2700000" algn="tl">
                <a:srgbClr val="DDDDDD"/>
              </a:outerShdw>
            </a:effectLst>
            <a:latin typeface="Arial Narrow"/>
            <a:cs typeface="Arial Narrow"/>
          </a:endParaRPr>
        </a:p>
      </dsp:txBody>
      <dsp:txXfrm rot="5400000">
        <a:off x="4595345" y="317814"/>
        <a:ext cx="606975" cy="8490333"/>
      </dsp:txXfrm>
    </dsp:sp>
    <dsp:sp modelId="{B192CFC2-4BE0-1046-948D-1143186D7CA8}">
      <dsp:nvSpPr>
        <dsp:cNvPr id="0" name=""/>
        <dsp:cNvSpPr/>
      </dsp:nvSpPr>
      <dsp:spPr>
        <a:xfrm rot="5400000">
          <a:off x="-140071" y="5250669"/>
          <a:ext cx="933809" cy="653666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7</a:t>
          </a:r>
          <a:endParaRPr lang="it-IT" sz="3200" b="1" kern="1200" dirty="0"/>
        </a:p>
      </dsp:txBody>
      <dsp:txXfrm rot="5400000">
        <a:off x="-140071" y="5250669"/>
        <a:ext cx="933809" cy="653666"/>
      </dsp:txXfrm>
    </dsp:sp>
    <dsp:sp modelId="{EF9D7CBA-B78B-3E43-87BB-064BFD55D5A9}">
      <dsp:nvSpPr>
        <dsp:cNvPr id="0" name=""/>
        <dsp:cNvSpPr/>
      </dsp:nvSpPr>
      <dsp:spPr>
        <a:xfrm rot="5400000">
          <a:off x="4595345" y="1168919"/>
          <a:ext cx="606975" cy="849033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LA PET non è mai un'indagine di primo livello ma è un valido supporto nella definizione e </a:t>
          </a:r>
          <a:r>
            <a:rPr lang="it-IT" sz="1500" b="0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stadiazione</a:t>
          </a:r>
          <a:r>
            <a:rPr lang="it-IT" sz="1500" b="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della patologia neoplastica</a:t>
          </a:r>
          <a:r>
            <a:rPr lang="it-IT" sz="15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.</a:t>
          </a:r>
          <a:br>
            <a:rPr lang="it-IT" sz="15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</a:br>
          <a:endParaRPr lang="it-IT" sz="15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595345" y="1168919"/>
        <a:ext cx="606975" cy="849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337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15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7686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95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45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636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566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267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49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93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595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FD91-1117-9943-8868-A2F042F645B0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328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53"/>
            <a:ext cx="9144000" cy="4887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7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379" y="413283"/>
            <a:ext cx="8362586" cy="973169"/>
          </a:xfrm>
          <a:noFill/>
        </p:spPr>
        <p:txBody>
          <a:bodyPr/>
          <a:lstStyle/>
          <a:p>
            <a:pPr algn="l"/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7 domande da porsi per orientarsi: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781838"/>
            <a:ext cx="8362585" cy="4204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66928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La massa palpabile è davvero un linfonodo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</a:p>
          <a:p>
            <a:pPr marL="566928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Quale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è l’età del paziente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</a:p>
          <a:p>
            <a:pPr marL="566928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La 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  <a:cs typeface="Arial Narrow"/>
              </a:rPr>
              <a:t>linfoadenopatia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 è localizzata o generalizzata (2 o + stazioni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)?</a:t>
            </a:r>
          </a:p>
          <a:p>
            <a:pPr marL="566928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Quali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sono le caratteristiche semeiologiche dei linfonodi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</a:p>
          <a:p>
            <a:pPr marL="566928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La 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  <a:cs typeface="Arial Narrow"/>
              </a:rPr>
              <a:t>linfoadenopatia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 è acuta o cronica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</a:p>
          <a:p>
            <a:pPr marL="566928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Vi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sono associati sintomi sistemici o sintomi/segni locali (nell’area afferente al linfonodo)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</a:p>
          <a:p>
            <a:pPr marL="566928" indent="-4572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Vi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sono fattori di rischio per malattie infettive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  <a:endParaRPr lang="it-IT" sz="2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89" b="94222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0173" y="-42298"/>
            <a:ext cx="2212844" cy="2212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07" y="693419"/>
            <a:ext cx="8909893" cy="1586206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7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1700" b="1" u="sng" dirty="0">
                <a:latin typeface="Arial Narrow"/>
                <a:cs typeface="Arial Narrow"/>
              </a:rPr>
              <a:t>Infezioni</a:t>
            </a:r>
            <a:r>
              <a:rPr lang="it-IT" sz="1700" b="1" dirty="0">
                <a:latin typeface="Arial Narrow"/>
                <a:cs typeface="Arial Narrow"/>
              </a:rPr>
              <a:t>: </a:t>
            </a:r>
            <a:r>
              <a:rPr lang="it-IT" sz="1700" dirty="0" err="1">
                <a:latin typeface="Arial Narrow"/>
                <a:cs typeface="Arial Narrow"/>
              </a:rPr>
              <a:t>MNI,CMV,HIV,Toxoplasma</a:t>
            </a:r>
            <a:r>
              <a:rPr lang="it-IT" sz="1700" dirty="0">
                <a:latin typeface="Arial Narrow"/>
                <a:cs typeface="Arial Narrow"/>
              </a:rPr>
              <a:t>, Lue secondaria.</a:t>
            </a:r>
          </a:p>
          <a:p>
            <a:pPr>
              <a:lnSpc>
                <a:spcPct val="7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1700" b="1" u="sng" dirty="0">
                <a:latin typeface="Arial Narrow"/>
                <a:cs typeface="Arial Narrow"/>
              </a:rPr>
              <a:t>Reazioni da ipersensibilità</a:t>
            </a:r>
            <a:r>
              <a:rPr lang="it-IT" sz="1700" b="1" dirty="0">
                <a:latin typeface="Arial Narrow"/>
                <a:cs typeface="Arial Narrow"/>
              </a:rPr>
              <a:t>: </a:t>
            </a:r>
            <a:r>
              <a:rPr lang="it-IT" sz="1700" dirty="0">
                <a:latin typeface="Arial Narrow"/>
                <a:cs typeface="Arial Narrow"/>
              </a:rPr>
              <a:t>Malattia da </a:t>
            </a:r>
            <a:r>
              <a:rPr lang="it-IT" sz="1700" dirty="0" err="1">
                <a:latin typeface="Arial Narrow"/>
                <a:cs typeface="Arial Narrow"/>
              </a:rPr>
              <a:t>siero,LES</a:t>
            </a:r>
            <a:r>
              <a:rPr lang="it-IT" sz="1700" dirty="0">
                <a:latin typeface="Arial Narrow"/>
                <a:cs typeface="Arial Narrow"/>
              </a:rPr>
              <a:t>, </a:t>
            </a:r>
            <a:r>
              <a:rPr lang="it-IT" sz="1700" dirty="0" err="1">
                <a:latin typeface="Arial Narrow"/>
                <a:cs typeface="Arial Narrow"/>
              </a:rPr>
              <a:t>AR,Vasculiti</a:t>
            </a:r>
            <a:r>
              <a:rPr lang="it-IT" sz="1700" dirty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7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1700" b="1" u="sng" dirty="0">
                <a:latin typeface="Arial Narrow"/>
                <a:cs typeface="Arial Narrow"/>
              </a:rPr>
              <a:t>Neoplasie</a:t>
            </a:r>
            <a:r>
              <a:rPr lang="it-IT" sz="1700" b="1" dirty="0">
                <a:latin typeface="Arial Narrow"/>
                <a:cs typeface="Arial Narrow"/>
              </a:rPr>
              <a:t>: </a:t>
            </a:r>
            <a:r>
              <a:rPr lang="it-IT" sz="1700" dirty="0">
                <a:latin typeface="Arial Narrow"/>
                <a:cs typeface="Arial Narrow"/>
              </a:rPr>
              <a:t>Leucemie, Linfomi non H, Linfomi </a:t>
            </a:r>
            <a:r>
              <a:rPr lang="it-IT" sz="1700" dirty="0" err="1">
                <a:latin typeface="Arial Narrow"/>
                <a:cs typeface="Arial Narrow"/>
              </a:rPr>
              <a:t>Hodgkin</a:t>
            </a:r>
            <a:r>
              <a:rPr lang="it-IT" sz="1700" dirty="0">
                <a:latin typeface="Arial Narrow"/>
                <a:cs typeface="Arial Narrow"/>
              </a:rPr>
              <a:t> in stadio avanzato.</a:t>
            </a:r>
          </a:p>
          <a:p>
            <a:pPr>
              <a:lnSpc>
                <a:spcPct val="7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1700" b="1" u="sng" dirty="0">
                <a:latin typeface="Arial Narrow"/>
                <a:cs typeface="Arial Narrow"/>
              </a:rPr>
              <a:t>Malattie metaboliche</a:t>
            </a:r>
            <a:r>
              <a:rPr lang="it-IT" sz="1700" b="1" dirty="0">
                <a:latin typeface="Arial Narrow"/>
                <a:cs typeface="Arial Narrow"/>
              </a:rPr>
              <a:t>: </a:t>
            </a:r>
            <a:r>
              <a:rPr lang="it-IT" sz="1700" dirty="0">
                <a:latin typeface="Arial Narrow"/>
                <a:cs typeface="Arial Narrow"/>
              </a:rPr>
              <a:t>Ipertiroidismo, Addison.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07108" y="76698"/>
            <a:ext cx="8909892" cy="542427"/>
          </a:xfrm>
          <a:solidFill>
            <a:srgbClr val="00CCFF">
              <a:alpha val="51000"/>
            </a:srgb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it-IT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  <a:t>Cause di linfadenopatia generalizzata</a:t>
            </a:r>
            <a:endParaRPr lang="it-IT" sz="32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7109" y="3014008"/>
            <a:ext cx="8909890" cy="3687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1800" b="1" u="sng" dirty="0">
                <a:solidFill>
                  <a:srgbClr val="000000"/>
                </a:solidFill>
                <a:latin typeface="Arial Narrow"/>
                <a:cs typeface="Arial Narrow"/>
              </a:rPr>
              <a:t>Auricolare anteriore:</a:t>
            </a:r>
            <a:r>
              <a:rPr lang="it-IT" sz="18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congiuntivite </a:t>
            </a:r>
            <a:r>
              <a:rPr lang="it-IT" sz="1800" dirty="0" err="1">
                <a:solidFill>
                  <a:srgbClr val="000000"/>
                </a:solidFill>
                <a:latin typeface="Arial Narrow"/>
                <a:cs typeface="Arial Narrow"/>
              </a:rPr>
              <a:t>virale,tracoma,rosolia,</a:t>
            </a:r>
            <a:r>
              <a:rPr lang="it-IT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infezioni</a:t>
            </a:r>
            <a:r>
              <a:rPr lang="it-IT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del cuoio capelluto.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1800" b="1" u="sng" dirty="0">
                <a:solidFill>
                  <a:srgbClr val="000000"/>
                </a:solidFill>
                <a:latin typeface="Arial Narrow"/>
                <a:cs typeface="Arial Narrow"/>
              </a:rPr>
              <a:t>Sottomandibolare o cervicale  monolaterale: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 infezione del cavo orale, </a:t>
            </a:r>
            <a:r>
              <a:rPr lang="it-IT" sz="1800" dirty="0" err="1">
                <a:solidFill>
                  <a:srgbClr val="000000"/>
                </a:solidFill>
                <a:latin typeface="Arial Narrow"/>
                <a:cs typeface="Arial Narrow"/>
              </a:rPr>
              <a:t>faringite,tumori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 naso-faringei</a:t>
            </a:r>
            <a:r>
              <a:rPr lang="it-IT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, tumori 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tiroidei.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1800" b="1" u="sng" dirty="0">
                <a:solidFill>
                  <a:srgbClr val="000000"/>
                </a:solidFill>
                <a:latin typeface="Arial Narrow"/>
                <a:cs typeface="Arial Narrow"/>
              </a:rPr>
              <a:t>Cervicale bilaterale:</a:t>
            </a:r>
            <a:r>
              <a:rPr lang="it-IT" sz="1800" b="1" dirty="0">
                <a:solidFill>
                  <a:srgbClr val="000000"/>
                </a:solidFill>
                <a:latin typeface="Arial Narrow"/>
                <a:cs typeface="Arial Narrow"/>
              </a:rPr>
              <a:t>  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faringite, </a:t>
            </a:r>
            <a:r>
              <a:rPr lang="it-IT" sz="1800" dirty="0" err="1">
                <a:solidFill>
                  <a:srgbClr val="000000"/>
                </a:solidFill>
                <a:latin typeface="Arial Narrow"/>
                <a:cs typeface="Arial Narrow"/>
              </a:rPr>
              <a:t>MNI,Toxoplasmosi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, sarcoidosi.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1800" b="1" u="sng" dirty="0" err="1">
                <a:solidFill>
                  <a:srgbClr val="000000"/>
                </a:solidFill>
                <a:latin typeface="Arial Narrow"/>
                <a:cs typeface="Arial Narrow"/>
              </a:rPr>
              <a:t>Sovraclaveare</a:t>
            </a:r>
            <a:r>
              <a:rPr lang="it-IT" sz="1800" b="1" u="sng" dirty="0">
                <a:solidFill>
                  <a:srgbClr val="000000"/>
                </a:solidFill>
                <a:latin typeface="Arial Narrow"/>
                <a:cs typeface="Arial Narrow"/>
              </a:rPr>
              <a:t> destra:</a:t>
            </a:r>
            <a:r>
              <a:rPr lang="it-IT" sz="18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tumori del polmone, esofago, mediastino.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1800" b="1" u="sng" dirty="0" err="1">
                <a:solidFill>
                  <a:srgbClr val="000000"/>
                </a:solidFill>
                <a:latin typeface="Arial Narrow"/>
                <a:cs typeface="Arial Narrow"/>
              </a:rPr>
              <a:t>Sovraclaveare</a:t>
            </a:r>
            <a:r>
              <a:rPr lang="it-IT" sz="1800" b="1" u="sng" dirty="0">
                <a:solidFill>
                  <a:srgbClr val="000000"/>
                </a:solidFill>
                <a:latin typeface="Arial Narrow"/>
                <a:cs typeface="Arial Narrow"/>
              </a:rPr>
              <a:t> sinistra:</a:t>
            </a:r>
            <a:r>
              <a:rPr lang="it-IT" sz="18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tumori </a:t>
            </a:r>
            <a:r>
              <a:rPr lang="it-IT" sz="1800" dirty="0" err="1">
                <a:solidFill>
                  <a:srgbClr val="000000"/>
                </a:solidFill>
                <a:latin typeface="Arial Narrow"/>
                <a:cs typeface="Arial Narrow"/>
              </a:rPr>
              <a:t>intraaddominali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, rene, ovaio, testicolo.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1800" b="1" u="sng" dirty="0">
                <a:solidFill>
                  <a:srgbClr val="000000"/>
                </a:solidFill>
                <a:latin typeface="Arial Narrow"/>
                <a:cs typeface="Arial Narrow"/>
              </a:rPr>
              <a:t>Ascellare</a:t>
            </a:r>
            <a:r>
              <a:rPr lang="it-IT" sz="1800" b="1" dirty="0">
                <a:solidFill>
                  <a:srgbClr val="000000"/>
                </a:solidFill>
                <a:latin typeface="Arial Narrow"/>
                <a:cs typeface="Arial Narrow"/>
              </a:rPr>
              <a:t>: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 infezioni dell’arto superiore, </a:t>
            </a:r>
            <a:r>
              <a:rPr lang="it-IT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infezioni 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o tumori della mammella.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1800" b="1" u="sng" dirty="0">
                <a:solidFill>
                  <a:srgbClr val="000000"/>
                </a:solidFill>
                <a:latin typeface="Arial Narrow"/>
                <a:cs typeface="Arial Narrow"/>
              </a:rPr>
              <a:t>Inguinale</a:t>
            </a:r>
            <a:r>
              <a:rPr lang="it-IT" sz="1800" b="1" dirty="0">
                <a:solidFill>
                  <a:srgbClr val="000000"/>
                </a:solidFill>
                <a:latin typeface="Arial Narrow"/>
                <a:cs typeface="Arial Narrow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lue, herpes </a:t>
            </a:r>
            <a:r>
              <a:rPr lang="it-IT" sz="1800" dirty="0" err="1">
                <a:solidFill>
                  <a:srgbClr val="000000"/>
                </a:solidFill>
                <a:latin typeface="Arial Narrow"/>
                <a:cs typeface="Arial Narrow"/>
              </a:rPr>
              <a:t>genitale,linfogranuloma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 venereo, </a:t>
            </a:r>
            <a:r>
              <a:rPr lang="it-IT" sz="1800" dirty="0" err="1">
                <a:solidFill>
                  <a:srgbClr val="000000"/>
                </a:solidFill>
                <a:latin typeface="Arial Narrow"/>
                <a:cs typeface="Arial Narrow"/>
              </a:rPr>
              <a:t>cancroide,neoplasie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 anali , rettali e genitali.</a:t>
            </a: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it-IT" sz="1800" b="1" u="sng" dirty="0">
                <a:solidFill>
                  <a:srgbClr val="000000"/>
                </a:solidFill>
                <a:latin typeface="Arial Narrow"/>
                <a:cs typeface="Arial Narrow"/>
              </a:rPr>
              <a:t>Tutte le stazioni: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 malattia da graffio di </a:t>
            </a:r>
            <a:r>
              <a:rPr lang="it-IT" sz="1800" dirty="0" err="1">
                <a:solidFill>
                  <a:srgbClr val="000000"/>
                </a:solidFill>
                <a:latin typeface="Arial Narrow"/>
                <a:cs typeface="Arial Narrow"/>
              </a:rPr>
              <a:t>gatto,linfoma</a:t>
            </a:r>
            <a:r>
              <a:rPr lang="it-IT" sz="1800" dirty="0">
                <a:solidFill>
                  <a:srgbClr val="000000"/>
                </a:solidFill>
                <a:latin typeface="Arial Narrow"/>
                <a:cs typeface="Arial Narrow"/>
              </a:rPr>
              <a:t> H. e non-H., leucemia, neoplasia metastatica, sarcoidosi, infezioni granulomatose.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7107" y="2366514"/>
            <a:ext cx="8909892" cy="542427"/>
          </a:xfrm>
          <a:prstGeom prst="rect">
            <a:avLst/>
          </a:prstGeom>
          <a:solidFill>
            <a:srgbClr val="00CCFF">
              <a:alpha val="5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  <a:t>Cause di linfadenopatia localizzata</a:t>
            </a:r>
            <a:endParaRPr lang="it-IT" sz="32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5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1471"/>
            <a:ext cx="9144000" cy="1307353"/>
          </a:xfrm>
          <a:solidFill>
            <a:srgbClr val="FFFF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Parametri orientativi di patologia linfoproliferativa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9271" y="2462591"/>
            <a:ext cx="8589756" cy="3868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1425"/>
              </a:spcAft>
              <a:buClr>
                <a:srgbClr val="FFFFFF"/>
              </a:buClr>
            </a:pPr>
            <a:endParaRPr lang="it-IT" sz="6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just"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Alterazioni di parametri di laboratorio 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(anemia, linfocitosi, LDH elevato, </a:t>
            </a:r>
            <a:r>
              <a:rPr lang="it-IT" sz="28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gammopatia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monoclonale)</a:t>
            </a:r>
          </a:p>
          <a:p>
            <a:pPr algn="just"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Sintomi sistemici non altrimenti spiegabili 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(febbricola, calo ponderale, sudorazioni notturne)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+ prurito diffuso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Adenomegalie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polistazionali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resenza di </a:t>
            </a: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epato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-splenomegalia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endParaRPr lang="it-IT" sz="12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r="7349"/>
          <a:stretch/>
        </p:blipFill>
        <p:spPr>
          <a:xfrm>
            <a:off x="269271" y="850611"/>
            <a:ext cx="1658600" cy="1576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6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76698"/>
            <a:ext cx="6885254" cy="973169"/>
          </a:xfrm>
          <a:solidFill>
            <a:srgbClr val="00CC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DIAGNOSI</a:t>
            </a:r>
            <a:br>
              <a:rPr lang="it-IT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it-IT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…agoaspirato…</a:t>
            </a:r>
            <a:r>
              <a:rPr lang="it-IT" sz="24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agobiopsia</a:t>
            </a:r>
            <a:r>
              <a:rPr lang="it-IT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…biopsia chirurgica…</a:t>
            </a:r>
            <a:endParaRPr lang="it-IT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3006" y="1235592"/>
            <a:ext cx="6487439" cy="5332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L’esame citologico su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agoaspirato linfonodale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può far porre il sospetto di linfoma, ma non è diagnostico (impossibile definire il sottotipo). </a:t>
            </a:r>
            <a:endParaRPr lang="it-IT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La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diagnosi di linfoma di </a:t>
            </a:r>
            <a:r>
              <a:rPr lang="it-IT" sz="24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o non </a:t>
            </a:r>
            <a:r>
              <a:rPr lang="it-IT" sz="24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non può prescindere dall’esame istologico (</a:t>
            </a: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biopsia chirurgica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.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425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Il prelievo va fatto sul linfonodo più grosso, se possibile non inguinale, e deve essere il più ampio possibile (possibilmente l’intero linfonodo)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425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L’</a:t>
            </a:r>
            <a:r>
              <a:rPr lang="it-IT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agobiopsia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può essere considerata “accettabile” in determinate situazioni (sede della malattia, condizioni cliniche del paziente) in cui non è possibile ottenere un campione chirurgico.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5292795"/>
            <a:ext cx="2274458" cy="156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0"/>
            <a:ext cx="2263345" cy="190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3776952"/>
            <a:ext cx="2274458" cy="151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85255" y="1886746"/>
            <a:ext cx="2258745" cy="1871411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latin typeface="Arial Narrow"/>
                <a:cs typeface="Arial Narrow"/>
              </a:rPr>
              <a:t>Invio a fresco per favorire la tipizzazione con anticorpi monoclonali </a:t>
            </a:r>
            <a:r>
              <a:rPr lang="it-IT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(IMMUNOISTOCHIMICA)</a:t>
            </a:r>
            <a:r>
              <a:rPr lang="it-IT" sz="1600" b="1" dirty="0">
                <a:latin typeface="Arial Narrow"/>
                <a:cs typeface="Arial Narrow"/>
              </a:rPr>
              <a:t> </a:t>
            </a:r>
            <a:r>
              <a:rPr lang="it-IT" sz="1600" dirty="0">
                <a:latin typeface="Arial Narrow"/>
                <a:cs typeface="Arial Narrow"/>
              </a:rPr>
              <a:t>che permettono di identificare le cellule mantenendo l’architettura del tessuto.</a:t>
            </a:r>
          </a:p>
        </p:txBody>
      </p:sp>
    </p:spTree>
    <p:extLst>
      <p:ext uri="{BB962C8B-B14F-4D97-AF65-F5344CB8AC3E}">
        <p14:creationId xmlns="" xmlns:p14="http://schemas.microsoft.com/office/powerpoint/2010/main" val="41947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157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329887" y="5140162"/>
            <a:ext cx="25057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Dr.ssa Marconi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4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9"/>
            <a:ext cx="5978525" cy="825972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Rx</a:t>
            </a:r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 torace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608" y="1054760"/>
            <a:ext cx="5270136" cy="528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Radiografia del torace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è indagine preliminare utile soprattutto per la valutazione del mediastino.</a:t>
            </a: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L’ampliamento mediastinico (soprattutto dei linfonodi del compartimento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antero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-superiore) è rappresentato da una opacità lobulata a margini policiclici, con netta delimitazione, per lo più bilaterale (talora con strie che si irradiano verso il parenchima polmonare indicative di diffusione linfatica).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Trachea non dislocata, né compressa.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Talora si associano adenopatie 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ilari</a:t>
            </a: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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D.D.: metastasi linfonodali, sarcoidosi,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istoplasmosi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, tubercolosi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2" r="4872" b="22713"/>
          <a:stretch>
            <a:fillRect/>
          </a:stretch>
        </p:blipFill>
        <p:spPr bwMode="auto">
          <a:xfrm>
            <a:off x="5691187" y="76698"/>
            <a:ext cx="3452813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4872" r="4872" b="227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3469185"/>
            <a:ext cx="345281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28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9"/>
            <a:ext cx="5978525" cy="825972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Ecografia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608" y="962966"/>
            <a:ext cx="5270136" cy="570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L’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ecografia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di un linfonodo “sospetto”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può indirizzare verso un tipo di patologia poiché caratteristiche particolari orientano la diagnosi ecografica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I </a:t>
            </a:r>
            <a:r>
              <a:rPr lang="it-IT" sz="2200" u="sng" dirty="0">
                <a:solidFill>
                  <a:srgbClr val="000000"/>
                </a:solidFill>
                <a:latin typeface="Arial Narrow"/>
                <a:cs typeface="Arial Narrow"/>
              </a:rPr>
              <a:t>criteri diagnostici ecografici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utilizzati per differenziare i linfonodi benigni da quelli maligni sono: </a:t>
            </a: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Dimensioni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Morfologia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resenza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/assenza di ilo</a:t>
            </a: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Margini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Ecogenicità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57188" indent="-357188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lterazioni 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strutturali (noduli corticali focali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</a:p>
          <a:p>
            <a:pPr marL="357188" indent="-357188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necrosi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intranodale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, reticolazioni, calcificazioni)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u="sng" dirty="0" smtClean="0">
                <a:solidFill>
                  <a:srgbClr val="000000"/>
                </a:solidFill>
                <a:latin typeface="Arial Narrow"/>
                <a:cs typeface="Arial Narrow"/>
              </a:rPr>
              <a:t>Criteri </a:t>
            </a:r>
            <a:r>
              <a:rPr lang="it-IT" sz="2200" u="sng" dirty="0">
                <a:solidFill>
                  <a:srgbClr val="000000"/>
                </a:solidFill>
                <a:latin typeface="Arial Narrow"/>
                <a:cs typeface="Arial Narrow"/>
              </a:rPr>
              <a:t>doppler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(flusso, distribuzione centrale o periferica, numero di peduncoli vascolari, pattern vascolare, impedenza).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5"/>
          <a:stretch>
            <a:fillRect/>
          </a:stretch>
        </p:blipFill>
        <p:spPr bwMode="auto">
          <a:xfrm>
            <a:off x="5580062" y="76699"/>
            <a:ext cx="3563938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31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896224"/>
            <a:ext cx="2159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0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608" y="97806"/>
            <a:ext cx="8769892" cy="9119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smtClean="0">
                <a:latin typeface="Arial Narrow"/>
                <a:cs typeface="Arial Narrow"/>
              </a:rPr>
              <a:t>Ecografia</a:t>
            </a:r>
            <a:endParaRPr lang="it-IT" sz="4800" dirty="0">
              <a:latin typeface="Arial Narrow"/>
              <a:cs typeface="Arial Narrow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8" y="1279642"/>
            <a:ext cx="2773372" cy="1854821"/>
          </a:xfrm>
          <a:prstGeom prst="rect">
            <a:avLst/>
          </a:prstGeom>
          <a:noFill/>
          <a:ln w="126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54" t="21411" r="7460" b="31528"/>
          <a:stretch>
            <a:fillRect/>
          </a:stretch>
        </p:blipFill>
        <p:spPr bwMode="auto">
          <a:xfrm>
            <a:off x="3508912" y="999493"/>
            <a:ext cx="2400195" cy="137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30154" t="21411" r="7460" b="315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58" t="21138" r="7375" b="31522"/>
          <a:stretch>
            <a:fillRect/>
          </a:stretch>
        </p:blipFill>
        <p:spPr bwMode="auto">
          <a:xfrm>
            <a:off x="3508912" y="2243586"/>
            <a:ext cx="2400195" cy="13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30258" t="21138" r="7375" b="315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34"/>
          <a:stretch>
            <a:fillRect/>
          </a:stretch>
        </p:blipFill>
        <p:spPr bwMode="auto">
          <a:xfrm>
            <a:off x="6312323" y="999493"/>
            <a:ext cx="2641177" cy="262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509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83608" y="3560854"/>
            <a:ext cx="8769892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200" b="1" dirty="0">
                <a:solidFill>
                  <a:srgbClr val="000000"/>
                </a:solidFill>
                <a:latin typeface="Arial Narrow"/>
                <a:cs typeface="Arial Narrow"/>
              </a:rPr>
              <a:t>Linfonodo normale o reattivo: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piccolo, ovale o allungato, con margini netti, ilo centrale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iperecogeno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e parenchima periferico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ipoecogeno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di spessore uniforme, con o senza vascolarizzazione ilare.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200" b="1" dirty="0">
                <a:solidFill>
                  <a:srgbClr val="000000"/>
                </a:solidFill>
                <a:latin typeface="Arial Narrow"/>
                <a:cs typeface="Arial Narrow"/>
              </a:rPr>
              <a:t>Linfonodo tubercolare: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rotondeggiante,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ipoecogeno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, senza ilo visibile, con margini irregolari o tendenza alla confluenza ed edema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perinodale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. Spesso aree di necrosi cistica ed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iperecogene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microcalcificazioni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	Al doppler dislocazione vasale da parte delle aree necrotiche. Spesso la capsula se integra è ispessita.</a:t>
            </a:r>
          </a:p>
        </p:txBody>
      </p:sp>
    </p:spTree>
    <p:extLst>
      <p:ext uri="{BB962C8B-B14F-4D97-AF65-F5344CB8AC3E}">
        <p14:creationId xmlns="" xmlns:p14="http://schemas.microsoft.com/office/powerpoint/2010/main" val="22293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607" y="97806"/>
            <a:ext cx="8726621" cy="8660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smtClean="0">
                <a:latin typeface="Arial Narrow"/>
                <a:cs typeface="Arial Narrow"/>
              </a:rPr>
              <a:t>Ecografia</a:t>
            </a:r>
            <a:endParaRPr lang="it-IT" sz="4800" dirty="0">
              <a:latin typeface="Arial Narrow"/>
              <a:cs typeface="Arial Narrow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7962" y="3270348"/>
            <a:ext cx="8722267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Arial Narrow"/>
                <a:cs typeface="Arial Narrow"/>
              </a:rPr>
              <a:t>Linfoma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 (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 e non-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): 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multipli linfonodi ingranditi, rotondeggianti con margini netti, reticolazioni 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intranodali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 e vasi sia ilari che periferici, con impedenza superiore a quella dei LN TB ma meno delle metastasi.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Arial Narrow"/>
                <a:cs typeface="Arial Narrow"/>
              </a:rPr>
              <a:t>Metastasi linfonodali: 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Rotonde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e con tipiche alterazioni sopracitate. 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Latero-cervicali (tiroide, faringe, laringe, esofago prossimale, stomaco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, melanoma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Fossa 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sovraclaveare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 (polmone, mammella, melanoma)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Ascella (mammella, melanoma)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Inguine (melanoma)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" y="963867"/>
            <a:ext cx="2169422" cy="230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655"/>
          <a:stretch>
            <a:fillRect/>
          </a:stretch>
        </p:blipFill>
        <p:spPr bwMode="auto">
          <a:xfrm>
            <a:off x="7005873" y="963868"/>
            <a:ext cx="2012468" cy="230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r="526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33" t="20000" r="29169" b="12219"/>
          <a:stretch>
            <a:fillRect/>
          </a:stretch>
        </p:blipFill>
        <p:spPr bwMode="auto">
          <a:xfrm>
            <a:off x="2295459" y="960068"/>
            <a:ext cx="2443361" cy="230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8333" t="20000" r="29169" b="122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03" t="21051" r="7002"/>
          <a:stretch>
            <a:fillRect/>
          </a:stretch>
        </p:blipFill>
        <p:spPr bwMode="auto">
          <a:xfrm>
            <a:off x="4787663" y="976348"/>
            <a:ext cx="2185648" cy="23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30003" t="21051" r="70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78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847981"/>
            <a:ext cx="9144000" cy="2700747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164166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5400" b="1" dirty="0" smtClean="0">
                <a:latin typeface="Arial Narrow"/>
                <a:cs typeface="Arial Narrow"/>
              </a:rPr>
              <a:t>Ed ora al medico di medicina nucleare...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84798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535250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632230" y="4673746"/>
            <a:ext cx="18884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Rossini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 SESSIONE: TESTA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3006" y="1269858"/>
            <a:ext cx="8990994" cy="769441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CCFF"/>
                </a:solidFill>
                <a:latin typeface="Arial Narrow"/>
                <a:cs typeface="Arial Narrow"/>
              </a:rPr>
              <a:t>3</a:t>
            </a:r>
            <a:r>
              <a:rPr lang="it-IT" sz="4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Linfonodo </a:t>
            </a:r>
            <a:r>
              <a:rPr lang="it-IT" sz="44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sovraclaveare</a:t>
            </a:r>
            <a:endParaRPr lang="it-IT" sz="4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8" y="2527299"/>
            <a:ext cx="7333254" cy="2949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9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26"/>
          <a:stretch/>
        </p:blipFill>
        <p:spPr bwMode="auto">
          <a:xfrm>
            <a:off x="444500" y="1158875"/>
            <a:ext cx="831850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44500" y="219574"/>
            <a:ext cx="8318500" cy="510676"/>
          </a:xfrm>
          <a:solidFill>
            <a:srgbClr val="FFFF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PET</a:t>
            </a:r>
            <a:endParaRPr lang="it-IT" sz="40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6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44500" y="268537"/>
            <a:ext cx="8318500" cy="510676"/>
          </a:xfrm>
          <a:solidFill>
            <a:srgbClr val="FFFF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PET</a:t>
            </a:r>
            <a:endParaRPr lang="it-IT" sz="40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82"/>
          <a:stretch/>
        </p:blipFill>
        <p:spPr bwMode="auto">
          <a:xfrm>
            <a:off x="444500" y="1016000"/>
            <a:ext cx="8318500" cy="52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10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44500" y="76699"/>
            <a:ext cx="8318500" cy="510676"/>
          </a:xfrm>
          <a:solidFill>
            <a:srgbClr val="FFFFFF">
              <a:alpha val="51000"/>
            </a:srgbClr>
          </a:solidFill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PET</a:t>
            </a:r>
            <a:endParaRPr lang="it-IT" sz="36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54"/>
          <a:stretch/>
        </p:blipFill>
        <p:spPr bwMode="auto">
          <a:xfrm>
            <a:off x="938213" y="587375"/>
            <a:ext cx="7672387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124222" y="829994"/>
            <a:ext cx="731520" cy="84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739618" y="829994"/>
            <a:ext cx="661182" cy="84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39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44500" y="76699"/>
            <a:ext cx="8318500" cy="510676"/>
          </a:xfrm>
          <a:solidFill>
            <a:srgbClr val="FFFFFF">
              <a:alpha val="51000"/>
            </a:srgbClr>
          </a:solidFill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LINFOSCINTIGRAFIA</a:t>
            </a:r>
            <a:endParaRPr lang="it-IT" sz="36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07"/>
          <a:stretch/>
        </p:blipFill>
        <p:spPr bwMode="auto">
          <a:xfrm>
            <a:off x="444500" y="762000"/>
            <a:ext cx="839152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 flipV="1">
            <a:off x="3024554" y="807717"/>
            <a:ext cx="928468" cy="220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647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09624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="" xmlns:p14="http://schemas.microsoft.com/office/powerpoint/2010/main" val="3435871494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714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Linfonodo </a:t>
            </a:r>
            <a:r>
              <a:rPr lang="it-IT" sz="6600" b="1" dirty="0" err="1" smtClean="0">
                <a:latin typeface="Arial Narrow"/>
                <a:cs typeface="Arial Narrow"/>
              </a:rPr>
              <a:t>sovraclaveare</a:t>
            </a:r>
            <a:endParaRPr lang="it-IT" sz="6600" b="1" dirty="0" smtClean="0">
              <a:latin typeface="Arial Narrow"/>
              <a:cs typeface="Arial Narrow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2586" y="5150227"/>
            <a:ext cx="4053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Martire – Dr. </a:t>
            </a:r>
            <a:r>
              <a:rPr lang="it-IT" sz="3200" i="1" dirty="0" err="1" smtClean="0">
                <a:latin typeface="Arial Narrow"/>
                <a:cs typeface="Arial Narrow"/>
              </a:rPr>
              <a:t>Melgazzi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750" y="2747207"/>
            <a:ext cx="2222500" cy="36576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12300" r="20187"/>
          <a:stretch/>
        </p:blipFill>
        <p:spPr>
          <a:xfrm flipH="1">
            <a:off x="0" y="1606448"/>
            <a:ext cx="1397000" cy="485543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CARLO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1063625" y="1606448"/>
            <a:ext cx="6350000" cy="758927"/>
          </a:xfrm>
          <a:prstGeom prst="wedgeRoundRectCallout">
            <a:avLst>
              <a:gd name="adj1" fmla="val -46316"/>
              <a:gd name="adj2" fmla="val 70278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Dottore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...mi è uscita una pallina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qui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all’inguine!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  <a:endParaRPr lang="it-IT" sz="2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1508125" y="2628732"/>
            <a:ext cx="5508625" cy="1562268"/>
          </a:xfrm>
          <a:prstGeom prst="wedgeRoundRectCallout">
            <a:avLst>
              <a:gd name="adj1" fmla="val 58891"/>
              <a:gd name="adj2" fmla="val 99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Mi ci faccia dare un 'occhiata…E' vero, sembrerebbe un linfonodo...un bel po' ingrossato. Per il momento lo tenga controllato. Ci vediamo tra una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settimana!</a:t>
            </a:r>
            <a:endParaRPr lang="it-IT" sz="2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1063625" y="4576007"/>
            <a:ext cx="6350000" cy="1265993"/>
          </a:xfrm>
          <a:prstGeom prst="wedgeRoundRectCallout">
            <a:avLst>
              <a:gd name="adj1" fmla="val -47496"/>
              <a:gd name="adj2" fmla="val -68071"/>
              <a:gd name="adj3" fmla="val 16667"/>
            </a:avLst>
          </a:prstGeom>
          <a:solidFill>
            <a:srgbClr val="D9D9D9"/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Va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bene, dottore...ehm, senta, ne ho trovata anche una qui in parte al collo...tengo controllata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anche quella?</a:t>
            </a:r>
            <a:endParaRPr lang="it-IT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Età  </a:t>
            </a:r>
            <a:r>
              <a:rPr lang="it-IT" sz="2800" dirty="0">
                <a:latin typeface="Arial Narrow"/>
                <a:cs typeface="Arial Narrow"/>
              </a:rPr>
              <a:t>(probabilità di malignità)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Comparsa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(giorni, settimane, mesi)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Velocità di crescita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(rapida, lenta)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Professione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(allevatore, agricoltore, giardiniere)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Familiarità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(neoplasie, m. autoimmuni)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Viaggi all'estero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(aree endemiche)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Sintomi associati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(astenia, prurito, sudorazione notturna, calo ponderale, mialgie, artralgie, febbre, tosse, ematuria, emottisi, enterorragia 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Fattori di rischio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(fumo, alcool, assunzione di alimenti crudi, esposizione solare)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Rischio biologico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(trasfusioni, abitudini sessuali, farmaci, tossicodipendenza)</a:t>
            </a:r>
          </a:p>
        </p:txBody>
      </p:sp>
    </p:spTree>
    <p:extLst>
      <p:ext uri="{BB962C8B-B14F-4D97-AF65-F5344CB8AC3E}">
        <p14:creationId xmlns="" xmlns:p14="http://schemas.microsoft.com/office/powerpoint/2010/main" val="3485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8" y="1208660"/>
            <a:ext cx="4332230" cy="5431322"/>
          </a:xfrm>
          <a:solidFill>
            <a:schemeClr val="accent2">
              <a:lumMod val="20000"/>
              <a:lumOff val="80000"/>
            </a:schemeClr>
          </a:solidFill>
        </p:spPr>
        <p:txBody>
          <a:bodyPr numCol="1" anchor="ctr">
            <a:normAutofit/>
          </a:bodyPr>
          <a:lstStyle/>
          <a:p>
            <a:pPr algn="ctr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3000" b="1" u="sng" dirty="0">
                <a:solidFill>
                  <a:schemeClr val="accent2"/>
                </a:solidFill>
                <a:latin typeface="Arial Narrow"/>
                <a:cs typeface="Arial Narrow"/>
              </a:rPr>
              <a:t>Valutazione del </a:t>
            </a:r>
            <a:r>
              <a:rPr lang="it-IT" sz="3000" b="1" u="sng" dirty="0" smtClean="0">
                <a:solidFill>
                  <a:schemeClr val="accent2"/>
                </a:solidFill>
                <a:latin typeface="Arial Narrow"/>
                <a:cs typeface="Arial Narrow"/>
              </a:rPr>
              <a:t>linfonodo</a:t>
            </a:r>
            <a:endParaRPr lang="it-IT" sz="3000" b="1" u="sng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Dimensione</a:t>
            </a:r>
            <a:r>
              <a:rPr lang="it-IT" sz="2400" dirty="0" smtClean="0">
                <a:solidFill>
                  <a:schemeClr val="accent2"/>
                </a:solidFill>
                <a:latin typeface="Arial Narrow"/>
                <a:cs typeface="Arial Narrow"/>
              </a:rPr>
              <a:t>: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&gt;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1 cm  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Dolorabilità: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indolente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Consistenza</a:t>
            </a:r>
            <a:r>
              <a:rPr lang="it-IT" sz="2800" dirty="0">
                <a:solidFill>
                  <a:schemeClr val="accent2"/>
                </a:solidFill>
                <a:latin typeface="Arial Narrow"/>
                <a:cs typeface="Arial Narrow"/>
              </a:rPr>
              <a:t>: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duro-lignea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Margini</a:t>
            </a:r>
            <a:r>
              <a:rPr lang="it-IT" sz="2800" dirty="0" smtClean="0">
                <a:solidFill>
                  <a:schemeClr val="accent2"/>
                </a:solidFill>
                <a:latin typeface="Arial Narrow"/>
                <a:cs typeface="Arial Narrow"/>
              </a:rPr>
              <a:t>: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irregolari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Mobilità</a:t>
            </a:r>
            <a:r>
              <a:rPr lang="it-IT" sz="2800" dirty="0" smtClean="0">
                <a:solidFill>
                  <a:schemeClr val="accent2"/>
                </a:solidFill>
                <a:latin typeface="Arial Narrow"/>
                <a:cs typeface="Arial Narrow"/>
              </a:rPr>
              <a:t>: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fisso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sui piani sottostanti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55499" y="1737217"/>
            <a:ext cx="1228660" cy="11442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82700" y="2419632"/>
            <a:ext cx="1228660" cy="11442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44511" y="3245805"/>
            <a:ext cx="1228660" cy="11442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70677" y="4026079"/>
            <a:ext cx="1228660" cy="11442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85008" y="5047971"/>
            <a:ext cx="1228660" cy="1144288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4666068" y="1208660"/>
            <a:ext cx="4332230" cy="5431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numCol="1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1425"/>
              </a:spcAft>
              <a:buFontTx/>
              <a:buNone/>
            </a:pPr>
            <a:r>
              <a:rPr lang="it-IT" sz="3000" b="1" u="sng" dirty="0" smtClean="0">
                <a:solidFill>
                  <a:schemeClr val="accent2"/>
                </a:solidFill>
                <a:latin typeface="Arial Narrow"/>
                <a:cs typeface="Arial Narrow"/>
              </a:rPr>
              <a:t>Valutazione generale</a:t>
            </a: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Stazioni linfonodali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latin typeface="Arial Narrow"/>
                <a:cs typeface="Arial Narrow"/>
              </a:rPr>
              <a:t>(numero stazioni e numero di linfonodi coinvolti)</a:t>
            </a:r>
            <a:r>
              <a:rPr lang="it-IT" sz="2000" dirty="0" smtClean="0">
                <a:latin typeface="Arial Narrow"/>
                <a:cs typeface="Arial Narrow"/>
              </a:rPr>
              <a:t>.</a:t>
            </a:r>
            <a:endParaRPr lang="it-IT" sz="20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Cute e mucose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(rush, papule, punture d'insetto, iperemia faringea,                                  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edema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tonsillare, essudazione, deposito)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Torace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(ronchi, sibili, crepitii, edema “a mantellina”)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Addome</a:t>
            </a:r>
            <a:r>
              <a:rPr lang="it-IT" sz="20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epato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-splenomegalia, masse).</a:t>
            </a:r>
          </a:p>
        </p:txBody>
      </p:sp>
    </p:spTree>
    <p:extLst>
      <p:ext uri="{BB962C8B-B14F-4D97-AF65-F5344CB8AC3E}">
        <p14:creationId xmlns="" xmlns:p14="http://schemas.microsoft.com/office/powerpoint/2010/main" val="27594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649549"/>
            <a:ext cx="8692470" cy="34594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3600" b="1" dirty="0">
                <a:solidFill>
                  <a:srgbClr val="000000"/>
                </a:solidFill>
                <a:latin typeface="Arial Narrow"/>
                <a:cs typeface="Arial Narrow"/>
              </a:rPr>
              <a:t>...m. infiammatoria?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r>
              <a:rPr lang="it-IT" sz="3600" b="1" dirty="0">
                <a:solidFill>
                  <a:srgbClr val="000000"/>
                </a:solidFill>
                <a:latin typeface="Arial Narrow"/>
                <a:cs typeface="Arial Narrow"/>
              </a:rPr>
              <a:t>..m. infettiva?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r>
              <a:rPr lang="it-IT" sz="3600" b="1" dirty="0">
                <a:solidFill>
                  <a:srgbClr val="000000"/>
                </a:solidFill>
                <a:latin typeface="Arial Narrow"/>
                <a:cs typeface="Arial Narrow"/>
              </a:rPr>
              <a:t>..m. autoimmune?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r>
              <a:rPr lang="it-IT" sz="3600" b="1" dirty="0">
                <a:solidFill>
                  <a:srgbClr val="000000"/>
                </a:solidFill>
                <a:latin typeface="Arial Narrow"/>
                <a:cs typeface="Arial Narrow"/>
              </a:rPr>
              <a:t>..m. ematologica? 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r>
              <a:rPr lang="it-IT" sz="3600" b="1" dirty="0">
                <a:solidFill>
                  <a:srgbClr val="000000"/>
                </a:solidFill>
                <a:latin typeface="Arial Narrow"/>
                <a:cs typeface="Arial Narrow"/>
              </a:rPr>
              <a:t>..m. neoplastica </a:t>
            </a:r>
            <a:r>
              <a:rPr lang="it-IT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solida?</a:t>
            </a:r>
            <a:endParaRPr lang="it-IT" sz="3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3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758"/>
            <a:ext cx="9144000" cy="56798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8032" y="1149661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CARLO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0928" y="3016856"/>
            <a:ext cx="5762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Emocromo con formula, </a:t>
            </a:r>
            <a:r>
              <a:rPr lang="it-IT" sz="2400" dirty="0">
                <a:solidFill>
                  <a:srgbClr val="000000"/>
                </a:solidFill>
                <a:cs typeface="Arial Unicode MS" charset="0"/>
              </a:rPr>
              <a:t>PCR, VES, LDH, </a:t>
            </a:r>
            <a:endParaRPr lang="it-IT" sz="2400" dirty="0" smtClean="0">
              <a:solidFill>
                <a:srgbClr val="000000"/>
              </a:solidFill>
              <a:cs typeface="Arial Unicode MS" charset="0"/>
            </a:endParaRPr>
          </a:p>
          <a:p>
            <a:r>
              <a:rPr lang="it-IT" sz="2400" dirty="0" smtClean="0">
                <a:solidFill>
                  <a:srgbClr val="000000"/>
                </a:solidFill>
              </a:rPr>
              <a:t>Elettroforesi </a:t>
            </a:r>
            <a:r>
              <a:rPr lang="it-IT" sz="2400" dirty="0" err="1" smtClean="0">
                <a:solidFill>
                  <a:srgbClr val="000000"/>
                </a:solidFill>
              </a:rPr>
              <a:t>prot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plasmatiche,ANA</a:t>
            </a:r>
            <a:r>
              <a:rPr lang="it-IT" sz="2400" dirty="0" smtClean="0">
                <a:solidFill>
                  <a:srgbClr val="000000"/>
                </a:solidFill>
              </a:rPr>
              <a:t>, HIV test, </a:t>
            </a:r>
          </a:p>
          <a:p>
            <a:r>
              <a:rPr lang="it-IT" sz="2400" dirty="0" err="1" smtClean="0">
                <a:solidFill>
                  <a:srgbClr val="000000"/>
                </a:solidFill>
              </a:rPr>
              <a:t>IgG</a:t>
            </a:r>
            <a:r>
              <a:rPr lang="it-IT" sz="2400" dirty="0" smtClean="0">
                <a:solidFill>
                  <a:srgbClr val="000000"/>
                </a:solidFill>
              </a:rPr>
              <a:t>/</a:t>
            </a:r>
            <a:r>
              <a:rPr lang="it-IT" sz="2400" dirty="0" err="1" smtClean="0">
                <a:solidFill>
                  <a:srgbClr val="000000"/>
                </a:solidFill>
              </a:rPr>
              <a:t>IgM</a:t>
            </a:r>
            <a:r>
              <a:rPr lang="it-IT" sz="2400" dirty="0" smtClean="0">
                <a:solidFill>
                  <a:srgbClr val="000000"/>
                </a:solidFill>
              </a:rPr>
              <a:t> (CMV, EBV, TOXOPLASMA)</a:t>
            </a:r>
          </a:p>
          <a:p>
            <a:r>
              <a:rPr lang="it-IT" sz="2400" dirty="0">
                <a:solidFill>
                  <a:srgbClr val="000000"/>
                </a:solidFill>
              </a:rPr>
              <a:t>	</a:t>
            </a:r>
            <a:r>
              <a:rPr lang="it-IT" sz="2400" dirty="0" smtClean="0">
                <a:solidFill>
                  <a:srgbClr val="000000"/>
                </a:solidFill>
              </a:rPr>
              <a:t>+ RX TORACE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159316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968965" y="5140162"/>
            <a:ext cx="3713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Salvi – Dr.ssa Tucci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1221</Words>
  <Application>Microsoft Office PowerPoint</Application>
  <PresentationFormat>Presentazione su schermo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Diapositiva 1</vt:lpstr>
      <vt:lpstr>I SESSIONE: TESTA</vt:lpstr>
      <vt:lpstr>Diapositiva 3</vt:lpstr>
      <vt:lpstr>CARLO</vt:lpstr>
      <vt:lpstr>Soggettività </vt:lpstr>
      <vt:lpstr>Oggettività </vt:lpstr>
      <vt:lpstr>Valutazione</vt:lpstr>
      <vt:lpstr>Piano </vt:lpstr>
      <vt:lpstr>Diapositiva 9</vt:lpstr>
      <vt:lpstr>7 domande da porsi per orientarsi:</vt:lpstr>
      <vt:lpstr>Cause di linfadenopatia generalizzata</vt:lpstr>
      <vt:lpstr>Parametri orientativi di patologia linfoproliferativa</vt:lpstr>
      <vt:lpstr>DIAGNOSI …agoaspirato…agobiopsia…biopsia chirurgica…</vt:lpstr>
      <vt:lpstr>Diapositiva 14</vt:lpstr>
      <vt:lpstr>Rx torace</vt:lpstr>
      <vt:lpstr>Ecografia</vt:lpstr>
      <vt:lpstr>Ecografia</vt:lpstr>
      <vt:lpstr>Ecografia</vt:lpstr>
      <vt:lpstr>Diapositiva 19</vt:lpstr>
      <vt:lpstr>PET</vt:lpstr>
      <vt:lpstr>PET</vt:lpstr>
      <vt:lpstr>PET</vt:lpstr>
      <vt:lpstr>LINFOSCINTIGRAFIA</vt:lpstr>
      <vt:lpstr>TAKE HOME MESSAGES: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Caselani</dc:creator>
  <cp:lastModifiedBy>AnnamariaA</cp:lastModifiedBy>
  <cp:revision>67</cp:revision>
  <dcterms:created xsi:type="dcterms:W3CDTF">2013-03-17T12:58:42Z</dcterms:created>
  <dcterms:modified xsi:type="dcterms:W3CDTF">2013-05-02T08:30:53Z</dcterms:modified>
</cp:coreProperties>
</file>