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8"/>
  </p:notesMasterIdLst>
  <p:sldIdLst>
    <p:sldId id="317" r:id="rId2"/>
    <p:sldId id="316" r:id="rId3"/>
    <p:sldId id="259" r:id="rId4"/>
    <p:sldId id="263" r:id="rId5"/>
    <p:sldId id="340" r:id="rId6"/>
    <p:sldId id="298" r:id="rId7"/>
    <p:sldId id="267" r:id="rId8"/>
    <p:sldId id="287" r:id="rId9"/>
    <p:sldId id="268" r:id="rId10"/>
    <p:sldId id="269" r:id="rId11"/>
    <p:sldId id="272" r:id="rId12"/>
    <p:sldId id="270" r:id="rId13"/>
    <p:sldId id="273" r:id="rId14"/>
    <p:sldId id="266" r:id="rId15"/>
    <p:sldId id="341" r:id="rId16"/>
    <p:sldId id="275" r:id="rId17"/>
    <p:sldId id="299" r:id="rId18"/>
    <p:sldId id="281" r:id="rId19"/>
    <p:sldId id="289" r:id="rId20"/>
    <p:sldId id="282" r:id="rId21"/>
    <p:sldId id="324" r:id="rId22"/>
    <p:sldId id="309" r:id="rId23"/>
    <p:sldId id="310" r:id="rId24"/>
    <p:sldId id="300" r:id="rId25"/>
    <p:sldId id="294" r:id="rId26"/>
    <p:sldId id="31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luca Bettini" initials="GB" lastIdx="2" clrIdx="0">
    <p:extLst>
      <p:ext uri="{19B8F6BF-5375-455C-9EA6-DF929625EA0E}">
        <p15:presenceInfo xmlns:p15="http://schemas.microsoft.com/office/powerpoint/2012/main" userId="S-1-5-21-2207644229-1034074504-2640476413-1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D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8" autoAdjust="0"/>
    <p:restoredTop sz="87612" autoAdjust="0"/>
  </p:normalViewPr>
  <p:slideViewPr>
    <p:cSldViewPr snapToGrid="0">
      <p:cViewPr varScale="1">
        <p:scale>
          <a:sx n="61" d="100"/>
          <a:sy n="61" d="100"/>
        </p:scale>
        <p:origin x="103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1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FAFDF-D328-48B0-B593-60AD69EF9A06}" type="datetimeFigureOut">
              <a:rPr lang="it-IT" smtClean="0"/>
              <a:pPr/>
              <a:t>22/10/2017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BB574-890D-489F-ADE4-6F456B303B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8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78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9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014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47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48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30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15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81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31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64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574-890D-489F-ADE4-6F456B303BDA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03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224" y="53789"/>
            <a:ext cx="9495769" cy="3562069"/>
          </a:xfrm>
        </p:spPr>
        <p:txBody>
          <a:bodyPr>
            <a:normAutofit/>
          </a:bodyPr>
          <a:lstStyle/>
          <a:p>
            <a:r>
              <a:rPr lang="it-IT" dirty="0" smtClean="0"/>
              <a:t>La cartella informatizzata </a:t>
            </a:r>
            <a:br>
              <a:rPr lang="it-IT" dirty="0" smtClean="0"/>
            </a:br>
            <a:r>
              <a:rPr lang="it-IT" dirty="0" smtClean="0"/>
              <a:t>in medicina generale: 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luci ed ombre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47" y="95227"/>
            <a:ext cx="1674237" cy="23785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154" y="517344"/>
            <a:ext cx="2194395" cy="14207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65" y="2147872"/>
            <a:ext cx="2145786" cy="214578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249" y="2615874"/>
            <a:ext cx="3590443" cy="28536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76" y="5044326"/>
            <a:ext cx="2066544" cy="137769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983832" y="5469522"/>
            <a:ext cx="3031957" cy="95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 smtClean="0">
                <a:solidFill>
                  <a:srgbClr val="002060"/>
                </a:solidFill>
              </a:rPr>
              <a:t>Dr.Ghisleri</a:t>
            </a:r>
            <a:r>
              <a:rPr lang="it-IT" sz="2400" dirty="0" smtClean="0">
                <a:solidFill>
                  <a:srgbClr val="002060"/>
                </a:solidFill>
              </a:rPr>
              <a:t> Domenico</a:t>
            </a:r>
          </a:p>
          <a:p>
            <a:pPr algn="ctr"/>
            <a:r>
              <a:rPr lang="it-IT" sz="2400" dirty="0" smtClean="0">
                <a:solidFill>
                  <a:srgbClr val="002060"/>
                </a:solidFill>
              </a:rPr>
              <a:t>Desenzano 28 Ottobre </a:t>
            </a: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7531" y="499533"/>
            <a:ext cx="9112468" cy="1658198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paura del «FATAL ERROR»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11330" y="1793176"/>
            <a:ext cx="4663440" cy="3767328"/>
          </a:xfrm>
        </p:spPr>
        <p:txBody>
          <a:bodyPr>
            <a:normAutofit/>
          </a:bodyPr>
          <a:lstStyle/>
          <a:p>
            <a:pPr algn="ctr"/>
            <a:endParaRPr lang="it-IT" sz="4400" b="1" dirty="0"/>
          </a:p>
          <a:p>
            <a:pPr algn="ctr"/>
            <a:r>
              <a:rPr lang="it-IT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«difficile» rapporto con la novità del mezzo e del linguaggio informatico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6275" y="2536097"/>
            <a:ext cx="4664075" cy="3007588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783525"/>
            <a:ext cx="1641256" cy="13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5873" y="499533"/>
            <a:ext cx="6944662" cy="1658198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gestione informatica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46327" y="2502630"/>
            <a:ext cx="4683873" cy="3740514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rapido invecchiamento degli hardware e l’evoluzione incessante dei software</a:t>
            </a:r>
          </a:p>
          <a:p>
            <a:pPr algn="ctr"/>
            <a:endParaRPr lang="it-IT" dirty="0"/>
          </a:p>
        </p:txBody>
      </p:sp>
      <p:pic>
        <p:nvPicPr>
          <p:cNvPr id="6" name="Segnaposto contenuto 5" descr="software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7224" y="2502630"/>
            <a:ext cx="3828113" cy="305854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200" y="3815244"/>
            <a:ext cx="2601119" cy="18483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457" y="2403877"/>
            <a:ext cx="2828603" cy="15903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4" y="276586"/>
            <a:ext cx="2949662" cy="21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5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4898" y="499533"/>
            <a:ext cx="4049358" cy="1658198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trattamento dei dati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59365" y="3289020"/>
            <a:ext cx="5172604" cy="2737834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protezione dei dati sensibili</a:t>
            </a:r>
          </a:p>
          <a:p>
            <a:pPr algn="ctr"/>
            <a:r>
              <a:rPr lang="it-IT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salvataggio dei </a:t>
            </a:r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dati</a:t>
            </a:r>
          </a:p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Protezione delle </a:t>
            </a:r>
            <a:r>
              <a:rPr lang="it-IT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</a:t>
            </a:r>
            <a:endParaRPr lang="it-IT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</a:p>
          <a:p>
            <a:pPr algn="ctr"/>
            <a:endParaRPr lang="it-IT" sz="1800" dirty="0"/>
          </a:p>
        </p:txBody>
      </p:sp>
      <p:pic>
        <p:nvPicPr>
          <p:cNvPr id="30722" name="Picture 2" descr="Risultati immagini per passwor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5108" y="2669738"/>
            <a:ext cx="4864962" cy="3382392"/>
          </a:xfrm>
          <a:prstGeom prst="rect">
            <a:avLst/>
          </a:prstGeom>
          <a:noFill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08" y="172648"/>
            <a:ext cx="3167686" cy="19850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667" y="499533"/>
            <a:ext cx="331651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14408" y="-105404"/>
            <a:ext cx="4112034" cy="1684765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la gestione </a:t>
            </a:r>
            <a:r>
              <a:rPr lang="it-IT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dei dati</a:t>
            </a:r>
            <a:endParaRPr lang="it-IT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30077" y="730484"/>
            <a:ext cx="4663440" cy="1364116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L’inserimento di dati </a:t>
            </a:r>
            <a:r>
              <a:rPr 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complessi</a:t>
            </a:r>
            <a:endParaRPr lang="it-IT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6" name="Segnaposto contenuto 5" descr="Preistoria2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8505" y="2266134"/>
            <a:ext cx="2561393" cy="2113361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05" y="367576"/>
            <a:ext cx="2439140" cy="15291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320" y="3051675"/>
            <a:ext cx="3842341" cy="13278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424" y="5017588"/>
            <a:ext cx="3852733" cy="159778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764" y="2266134"/>
            <a:ext cx="3813192" cy="174135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533" y="1579361"/>
            <a:ext cx="4437558" cy="33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6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85540" y="672959"/>
            <a:ext cx="7614744" cy="1658198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distorsione del rapporto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5065401" y="1998134"/>
            <a:ext cx="4663440" cy="3767328"/>
          </a:xfrm>
        </p:spPr>
        <p:txBody>
          <a:bodyPr>
            <a:normAutofit/>
          </a:bodyPr>
          <a:lstStyle/>
          <a:p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Possibile interferenza nella relazione </a:t>
            </a:r>
          </a:p>
          <a:p>
            <a:pPr algn="ctr"/>
            <a:r>
              <a:rPr lang="it-IT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medico-paziente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71" y="410372"/>
            <a:ext cx="1992452" cy="27787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5" y="3040314"/>
            <a:ext cx="3855439" cy="257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85540" y="672959"/>
            <a:ext cx="7614744" cy="1658198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distorsione del rapporto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5065401" y="1998134"/>
            <a:ext cx="4663440" cy="3767328"/>
          </a:xfrm>
        </p:spPr>
        <p:txBody>
          <a:bodyPr>
            <a:normAutofit/>
          </a:bodyPr>
          <a:lstStyle/>
          <a:p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Possibile interferenza nella relazione </a:t>
            </a:r>
          </a:p>
          <a:p>
            <a:pPr algn="ctr"/>
            <a:r>
              <a:rPr lang="it-IT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medico-collega</a:t>
            </a:r>
            <a:endParaRPr lang="it-IT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71" y="410372"/>
            <a:ext cx="1992452" cy="27787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5" y="3040314"/>
            <a:ext cx="3855439" cy="257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83269" y="499533"/>
            <a:ext cx="7346730" cy="1658198"/>
          </a:xfrm>
        </p:spPr>
        <p:txBody>
          <a:bodyPr/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rete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6275" y="2460336"/>
            <a:ext cx="4664075" cy="2843790"/>
          </a:xfrm>
        </p:spPr>
      </p:pic>
      <p:pic>
        <p:nvPicPr>
          <p:cNvPr id="12" name="Segnaposto contenuto 1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1863" y="2259876"/>
            <a:ext cx="4662487" cy="3244710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002" y="499533"/>
            <a:ext cx="2017461" cy="143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5995824" cy="1658198"/>
          </a:xfrm>
        </p:spPr>
        <p:txBody>
          <a:bodyPr/>
          <a:lstStyle/>
          <a:p>
            <a:pPr algn="ctr"/>
            <a:r>
              <a:rPr lang="it-IT" dirty="0" smtClean="0"/>
              <a:t>storica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376132"/>
            <a:ext cx="1802197" cy="1802197"/>
          </a:xfrm>
          <a:prstGeom prst="rect">
            <a:avLst/>
          </a:prstGeom>
        </p:spPr>
      </p:pic>
      <p:pic>
        <p:nvPicPr>
          <p:cNvPr id="6" name="Segnaposto contenuto 3" descr="milleprincipal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223" y="2301731"/>
            <a:ext cx="5690727" cy="4091626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208" y="4431207"/>
            <a:ext cx="1962150" cy="196215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653049" y="1576552"/>
            <a:ext cx="5360275" cy="261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rgbClr val="002060"/>
                </a:solidFill>
              </a:rPr>
              <a:t>PDTA preinseriti</a:t>
            </a:r>
          </a:p>
          <a:p>
            <a:pPr algn="ctr"/>
            <a:r>
              <a:rPr lang="it-IT" sz="3600" dirty="0" smtClean="0">
                <a:solidFill>
                  <a:srgbClr val="002060"/>
                </a:solidFill>
              </a:rPr>
              <a:t>Gruppi di accertamenti impostati</a:t>
            </a:r>
          </a:p>
          <a:p>
            <a:pPr algn="ctr"/>
            <a:r>
              <a:rPr lang="it-IT" sz="3600" dirty="0" smtClean="0">
                <a:solidFill>
                  <a:srgbClr val="002060"/>
                </a:solidFill>
              </a:rPr>
              <a:t>Interazioni farmacologiche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58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943" y="199979"/>
            <a:ext cx="10752084" cy="1658198"/>
          </a:xfrm>
        </p:spPr>
        <p:txBody>
          <a:bodyPr/>
          <a:lstStyle/>
          <a:p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2748" y="1734207"/>
            <a:ext cx="9429805" cy="4855780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087" y="3011214"/>
            <a:ext cx="3385201" cy="33570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491" y="378562"/>
            <a:ext cx="2639797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MILLE UTILITA’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5" y="2698812"/>
            <a:ext cx="5206657" cy="3607395"/>
          </a:xfrm>
        </p:spPr>
      </p:pic>
      <p:sp>
        <p:nvSpPr>
          <p:cNvPr id="11" name="Segnaposto testo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millegpg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68385" y="910031"/>
            <a:ext cx="5441090" cy="3614671"/>
          </a:xfrm>
        </p:spPr>
      </p:pic>
      <p:sp>
        <p:nvSpPr>
          <p:cNvPr id="8" name="Rettangolo 7"/>
          <p:cNvSpPr/>
          <p:nvPr/>
        </p:nvSpPr>
        <p:spPr>
          <a:xfrm>
            <a:off x="6560598" y="2814221"/>
            <a:ext cx="861134" cy="710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377545"/>
            <a:ext cx="245690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57224" y="110348"/>
            <a:ext cx="10772775" cy="1119365"/>
          </a:xfrm>
        </p:spPr>
        <p:txBody>
          <a:bodyPr/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problema ed …i problemi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88726" y="1481954"/>
            <a:ext cx="4693710" cy="3846802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 cartella clinica ospedaliera è principalmente orientata verso gli eventi prossimi , ovvero “ il problema” che ha determinato il ricovero verso il quale è fondamentale focalizzare l’attenzione, ed è limitata al tempo di permanenza del paziente in reparto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quarter" idx="4"/>
          </p:nvPr>
        </p:nvSpPr>
        <p:spPr>
          <a:xfrm>
            <a:off x="5927826" y="2019783"/>
            <a:ext cx="3452658" cy="4270675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 medicina generale la cartella è orientata per i “molteplici problemi” che il paziente sviluppa durante il corso della propria vita e che possono interessare un arco temporale di decenni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882" y="4139092"/>
            <a:ext cx="1962150" cy="19621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147" y="995011"/>
            <a:ext cx="2022427" cy="200044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4" y="4542943"/>
            <a:ext cx="2162175" cy="15716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434" y="3871094"/>
            <a:ext cx="1691135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4259" y="171518"/>
            <a:ext cx="10772775" cy="1117207"/>
          </a:xfrm>
        </p:spPr>
        <p:txBody>
          <a:bodyPr>
            <a:normAutofit fontScale="90000"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Informatica e audit</a:t>
            </a:r>
            <a:endParaRPr lang="it-IT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19" y="1554162"/>
            <a:ext cx="8815819" cy="5139435"/>
          </a:xfrm>
        </p:spPr>
      </p:pic>
      <p:sp>
        <p:nvSpPr>
          <p:cNvPr id="4" name="Rettangolo 3"/>
          <p:cNvSpPr/>
          <p:nvPr/>
        </p:nvSpPr>
        <p:spPr>
          <a:xfrm>
            <a:off x="2831977" y="2024109"/>
            <a:ext cx="1509204" cy="133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101" y="364983"/>
            <a:ext cx="1847850" cy="152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191297" y="2506717"/>
            <a:ext cx="2790496" cy="245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rapida</a:t>
            </a:r>
          </a:p>
          <a:p>
            <a:pPr algn="ctr"/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personale e di gruppo</a:t>
            </a:r>
          </a:p>
          <a:p>
            <a:pPr algn="ctr"/>
            <a:endParaRPr lang="it-IT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Criticità</a:t>
            </a:r>
          </a:p>
          <a:p>
            <a:pPr algn="ctr"/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Avvisi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245" y="4809613"/>
            <a:ext cx="2892732" cy="18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222" y="306267"/>
            <a:ext cx="2703011" cy="30517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737" y="3706502"/>
            <a:ext cx="5219889" cy="37505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2" y="3689130"/>
            <a:ext cx="4286250" cy="30384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16151" y="1166648"/>
            <a:ext cx="6164313" cy="1843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Inappropriatezza</a:t>
            </a:r>
            <a:r>
              <a:rPr lang="it-IT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prescrittiva </a:t>
            </a:r>
          </a:p>
          <a:p>
            <a:pPr algn="ctr"/>
            <a:r>
              <a:rPr lang="it-IT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Iperprescrizioni</a:t>
            </a:r>
            <a:endParaRPr lang="it-IT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Erogabilita’</a:t>
            </a:r>
            <a:endParaRPr lang="it-IT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689" y="599091"/>
            <a:ext cx="2871704" cy="208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7224" y="124287"/>
            <a:ext cx="10772775" cy="2145947"/>
          </a:xfrm>
        </p:spPr>
        <p:txBody>
          <a:bodyPr>
            <a:noAutofit/>
          </a:bodyPr>
          <a:lstStyle/>
          <a:p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Le opportunità:</a:t>
            </a:r>
            <a:b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 cartella informatizzata può diventare non solo di elemento di crescita ma anche strumento contrattuale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 descr="rete unir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6" y="2743190"/>
            <a:ext cx="9803744" cy="35140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6862" y="299539"/>
            <a:ext cx="10772775" cy="1653234"/>
          </a:xfrm>
        </p:spPr>
        <p:txBody>
          <a:bodyPr>
            <a:noAutofit/>
          </a:bodyPr>
          <a:lstStyle/>
          <a:p>
            <a: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Le opportunità:</a:t>
            </a:r>
            <a:br>
              <a:rPr lang="it-IT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dall’utilizzo quotidiano della cartella alla produzione di dati di interesse nazionale  ed internazionale 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 descr="H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862" y="2500300"/>
            <a:ext cx="5937936" cy="3091866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25" y="2500299"/>
            <a:ext cx="5402801" cy="3868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57224" y="152681"/>
            <a:ext cx="10772775" cy="1061253"/>
          </a:xfrm>
        </p:spPr>
        <p:txBody>
          <a:bodyPr>
            <a:normAutofit fontScale="90000"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Cartella clinica informatizzata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2060"/>
                </a:solidFill>
              </a:rPr>
              <a:t>		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676656" y="2942273"/>
            <a:ext cx="4663440" cy="3253578"/>
          </a:xfrm>
        </p:spPr>
        <p:txBody>
          <a:bodyPr/>
          <a:lstStyle/>
          <a:p>
            <a:r>
              <a:rPr lang="it-IT" dirty="0">
                <a:solidFill>
                  <a:srgbClr val="002060"/>
                </a:solidFill>
              </a:rPr>
              <a:t>Possibilità di immagazzinare enormi quantità di dati</a:t>
            </a:r>
          </a:p>
          <a:p>
            <a:r>
              <a:rPr lang="it-IT" dirty="0">
                <a:solidFill>
                  <a:srgbClr val="002060"/>
                </a:solidFill>
              </a:rPr>
              <a:t>Facile accessibilità ai dati</a:t>
            </a:r>
          </a:p>
          <a:p>
            <a:r>
              <a:rPr lang="it-IT" dirty="0">
                <a:solidFill>
                  <a:srgbClr val="002060"/>
                </a:solidFill>
              </a:rPr>
              <a:t>Facilità nella ricerca informazioni</a:t>
            </a:r>
          </a:p>
          <a:p>
            <a:r>
              <a:rPr lang="it-IT" dirty="0">
                <a:solidFill>
                  <a:srgbClr val="002060"/>
                </a:solidFill>
              </a:rPr>
              <a:t>Plasticità della cartella</a:t>
            </a:r>
          </a:p>
          <a:p>
            <a:r>
              <a:rPr lang="it-IT" dirty="0">
                <a:solidFill>
                  <a:srgbClr val="002060"/>
                </a:solidFill>
              </a:rPr>
              <a:t>Potenzialità nella ricerca e audit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4"/>
          </p:nvPr>
        </p:nvSpPr>
        <p:spPr>
          <a:xfrm>
            <a:off x="6007608" y="2948153"/>
            <a:ext cx="4663440" cy="3184636"/>
          </a:xfrm>
        </p:spPr>
        <p:txBody>
          <a:bodyPr/>
          <a:lstStyle/>
          <a:p>
            <a:r>
              <a:rPr lang="it-IT" dirty="0">
                <a:solidFill>
                  <a:srgbClr val="002060"/>
                </a:solidFill>
              </a:rPr>
              <a:t>Costi di software, hardware e accessori </a:t>
            </a:r>
          </a:p>
          <a:p>
            <a:r>
              <a:rPr lang="it-IT" dirty="0">
                <a:solidFill>
                  <a:srgbClr val="002060"/>
                </a:solidFill>
              </a:rPr>
              <a:t>Salvataggio dati</a:t>
            </a:r>
          </a:p>
          <a:p>
            <a:r>
              <a:rPr lang="it-IT" dirty="0">
                <a:solidFill>
                  <a:srgbClr val="002060"/>
                </a:solidFill>
              </a:rPr>
              <a:t>Necessità di manutenzione PERENNE dei dati e di tempo da dedicare costantemente</a:t>
            </a:r>
          </a:p>
          <a:p>
            <a:r>
              <a:rPr lang="it-IT" dirty="0">
                <a:solidFill>
                  <a:srgbClr val="002060"/>
                </a:solidFill>
              </a:rPr>
              <a:t>L’incertezza della rete italiana / bresciana/lombarda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49" y="1432522"/>
            <a:ext cx="1885409" cy="13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2629227"/>
            <a:ext cx="7646275" cy="29990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69850" contourW="12700">
              <a:bevelT w="38100" h="38100"/>
              <a:contourClr>
                <a:schemeClr val="accent2"/>
              </a:contourClr>
            </a:sp3d>
          </a:bodyPr>
          <a:lstStyle/>
          <a:p>
            <a:pPr algn="ctr"/>
            <a:r>
              <a:rPr lang="it-IT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cartella clinica informatizzata ha portato ad un miglioramento reale e ad una valorizzazione del lavoro del medico di medicina generale ?</a:t>
            </a: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33" y="-105755"/>
            <a:ext cx="4119070" cy="28101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930" y="1734496"/>
            <a:ext cx="4231498" cy="400581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913263" y="2394858"/>
            <a:ext cx="1191704" cy="548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SISS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0493830" y="3207663"/>
            <a:ext cx="1219200" cy="522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ATS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895772" y="4281711"/>
            <a:ext cx="1150524" cy="5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ASST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10072920" y="4093036"/>
            <a:ext cx="1175657" cy="478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POT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8098971" y="2133600"/>
            <a:ext cx="1103086" cy="495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PRESST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9463314" y="4891314"/>
            <a:ext cx="2119086" cy="736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CRONICITA’   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5490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 rot="378431">
            <a:off x="676656" y="2027446"/>
            <a:ext cx="10753725" cy="4641368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endParaRPr lang="it-IT" sz="2800" dirty="0">
              <a:solidFill>
                <a:srgbClr val="002060"/>
              </a:solidFill>
            </a:endParaRPr>
          </a:p>
          <a:p>
            <a:endParaRPr lang="it-IT" sz="2800" dirty="0" smtClean="0">
              <a:solidFill>
                <a:srgbClr val="002060"/>
              </a:solidFill>
            </a:endParaRPr>
          </a:p>
          <a:p>
            <a:endParaRPr lang="it-IT" sz="2800" dirty="0">
              <a:solidFill>
                <a:srgbClr val="002060"/>
              </a:solidFill>
            </a:endParaRPr>
          </a:p>
          <a:p>
            <a:endParaRPr lang="it-IT" sz="2800" dirty="0" smtClean="0">
              <a:solidFill>
                <a:srgbClr val="002060"/>
              </a:solidFill>
            </a:endParaRPr>
          </a:p>
          <a:p>
            <a:endParaRPr lang="it-IT" sz="2800" dirty="0">
              <a:solidFill>
                <a:srgbClr val="002060"/>
              </a:solidFill>
            </a:endParaRPr>
          </a:p>
          <a:p>
            <a:r>
              <a:rPr lang="it-IT" sz="5400" dirty="0" smtClean="0">
                <a:solidFill>
                  <a:srgbClr val="002060"/>
                </a:solidFill>
              </a:rPr>
              <a:t>Chiediloaloro.it</a:t>
            </a:r>
          </a:p>
          <a:p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pbs.twimg.com/profile_banners/3065950805/1425293272/1500x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03" y="587648"/>
            <a:ext cx="9538319" cy="31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293" y="4039850"/>
            <a:ext cx="3801556" cy="253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454" y="341873"/>
            <a:ext cx="11501980" cy="1658198"/>
          </a:xfrm>
        </p:spPr>
        <p:txBody>
          <a:bodyPr/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all’inizio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fu la CMOP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324767" y="2566459"/>
            <a:ext cx="4534676" cy="3401900"/>
          </a:xfrm>
        </p:spPr>
      </p:pic>
      <p:pic>
        <p:nvPicPr>
          <p:cNvPr id="4" name="Segnaposto contenuto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503" y="163974"/>
            <a:ext cx="2474932" cy="3209846"/>
          </a:xfrm>
          <a:prstGeom prst="rect">
            <a:avLst/>
          </a:prstGeom>
        </p:spPr>
      </p:pic>
      <p:pic>
        <p:nvPicPr>
          <p:cNvPr id="5" name="Segnaposto contenuto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446" y="3373820"/>
            <a:ext cx="5027627" cy="318463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104997" y="3988676"/>
            <a:ext cx="3087003" cy="2585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002060"/>
                </a:solidFill>
              </a:rPr>
              <a:t>Anamnesi familiare</a:t>
            </a:r>
          </a:p>
          <a:p>
            <a:pPr algn="ctr"/>
            <a:r>
              <a:rPr lang="it-IT" b="1" dirty="0" smtClean="0">
                <a:solidFill>
                  <a:srgbClr val="002060"/>
                </a:solidFill>
              </a:rPr>
              <a:t>Anamnesi fisiologica</a:t>
            </a:r>
          </a:p>
          <a:p>
            <a:pPr algn="ctr"/>
            <a:r>
              <a:rPr lang="it-IT" b="1" dirty="0" smtClean="0">
                <a:solidFill>
                  <a:srgbClr val="002060"/>
                </a:solidFill>
              </a:rPr>
              <a:t>Anamnesi patologica remota</a:t>
            </a:r>
          </a:p>
          <a:p>
            <a:pPr algn="ctr"/>
            <a:r>
              <a:rPr lang="it-IT" b="1" dirty="0" smtClean="0">
                <a:solidFill>
                  <a:srgbClr val="002060"/>
                </a:solidFill>
              </a:rPr>
              <a:t>Anamnesi patologica prossima</a:t>
            </a:r>
          </a:p>
          <a:p>
            <a:pPr algn="ctr"/>
            <a:r>
              <a:rPr lang="it-IT" b="1" dirty="0" smtClean="0">
                <a:solidFill>
                  <a:srgbClr val="002060"/>
                </a:solidFill>
              </a:rPr>
              <a:t>Esame obiettivo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469" y="685197"/>
            <a:ext cx="1684282" cy="21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68019" y="499533"/>
            <a:ext cx="10815144" cy="1658198"/>
          </a:xfrm>
        </p:spPr>
        <p:txBody>
          <a:bodyPr>
            <a:normAutofit/>
          </a:bodyPr>
          <a:lstStyle/>
          <a:p>
            <a:pPr algn="ctr"/>
            <a:r>
              <a:rPr lang="it-IT" sz="4800" dirty="0">
                <a:latin typeface="Arial" panose="020B0604020202020204" pitchFamily="34" charset="0"/>
                <a:cs typeface="Arial" panose="020B0604020202020204" pitchFamily="34" charset="0"/>
              </a:rPr>
              <a:t>…e qualche piccolo problema…</a:t>
            </a:r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1317" y="2227799"/>
            <a:ext cx="4664075" cy="3498056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278" y="3130744"/>
            <a:ext cx="4316306" cy="32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DA783172-3E9C-492B-91A9-6826A8294317}"/>
              </a:ext>
            </a:extLst>
          </p:cNvPr>
          <p:cNvSpPr/>
          <p:nvPr/>
        </p:nvSpPr>
        <p:spPr>
          <a:xfrm>
            <a:off x="599078" y="3515817"/>
            <a:ext cx="34053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Burocrazia</a:t>
            </a:r>
          </a:p>
          <a:p>
            <a:r>
              <a:rPr lang="it-IT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</a:t>
            </a:r>
            <a:endParaRPr lang="it-IT" sz="8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2" y="115408"/>
            <a:ext cx="3514637" cy="24836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963" y="961534"/>
            <a:ext cx="2894193" cy="275913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157545" y="3373821"/>
            <a:ext cx="5034455" cy="348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Responsabilità civile</a:t>
            </a:r>
          </a:p>
          <a:p>
            <a:pPr algn="ctr"/>
            <a:r>
              <a:rPr lang="it-IT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Burocrazia</a:t>
            </a:r>
            <a:endParaRPr lang="it-IT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393" y="1159861"/>
            <a:ext cx="2878447" cy="287844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41" y="4516820"/>
            <a:ext cx="2676376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6834" y="89617"/>
            <a:ext cx="10799378" cy="1658198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 mese di lavoro oggi…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58865" y="465179"/>
            <a:ext cx="3851714" cy="2565271"/>
          </a:xfrm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520246" y="1592318"/>
            <a:ext cx="4620796" cy="381053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it-IT" b="1" dirty="0"/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giornate lavorate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1568 accessi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 nuovi problemi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3213 pezzi prescritti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Migliaia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ricette al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481007" y="2580764"/>
            <a:ext cx="6023126" cy="3396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it-IT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Aifa</a:t>
            </a:r>
            <a:endParaRPr lang="it-IT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Esenzioni per patologia età reddito</a:t>
            </a:r>
          </a:p>
          <a:p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ervizio disoccupazione</a:t>
            </a:r>
          </a:p>
          <a:p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 terapeutici vincolanti</a:t>
            </a:r>
          </a:p>
          <a:p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Scadenze</a:t>
            </a:r>
          </a:p>
          <a:p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Promemoria</a:t>
            </a:r>
          </a:p>
          <a:p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Erogabilità delle prestazioni</a:t>
            </a:r>
          </a:p>
          <a:p>
            <a:r>
              <a:rPr lang="it-I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Appropriatezza prescrittiva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895" y="4984141"/>
            <a:ext cx="2111988" cy="176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68860" y="499533"/>
            <a:ext cx="7735912" cy="1266205"/>
          </a:xfrm>
        </p:spPr>
        <p:txBody>
          <a:bodyPr/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dalla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carta all’HD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7224" y="2641901"/>
            <a:ext cx="3036863" cy="2888321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14052" y="2076964"/>
            <a:ext cx="5150659" cy="36301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sz="44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it-IT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Impegno </a:t>
            </a:r>
            <a:r>
              <a:rPr lang="it-IT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oneroso di tempo per trasferire i dati dal cartaceo al mezzo informatico e rischio di perdita dati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669" y="545809"/>
            <a:ext cx="2902061" cy="18280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4" y="499532"/>
            <a:ext cx="1959448" cy="15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egnaposto contenuto 1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7075" y="2021841"/>
            <a:ext cx="4521288" cy="281784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8618" y="1567949"/>
            <a:ext cx="2152650" cy="2124075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345" y="3080385"/>
            <a:ext cx="4109000" cy="25475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441" y="4965814"/>
            <a:ext cx="3158386" cy="18921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083" y="317444"/>
            <a:ext cx="2266683" cy="25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2841" y="499533"/>
            <a:ext cx="8797158" cy="1658198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dalla penna alla tastiera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11330" y="2833721"/>
            <a:ext cx="4663440" cy="374051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Almeno inizialmente problemi con la digitazione in tempo </a:t>
            </a:r>
            <a:r>
              <a:rPr lang="it-IT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reale</a:t>
            </a:r>
            <a:endParaRPr lang="it-IT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7224" y="2693769"/>
            <a:ext cx="3350609" cy="25658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371" y="2861156"/>
            <a:ext cx="2146832" cy="22311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69" y="867103"/>
            <a:ext cx="1619373" cy="12906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0255" y="4703978"/>
            <a:ext cx="1380709" cy="13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o">
  <a:themeElements>
    <a:clrScheme name="Univer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8198</TotalTime>
  <Words>378</Words>
  <Application>Microsoft Office PowerPoint</Application>
  <PresentationFormat>Widescreen</PresentationFormat>
  <Paragraphs>116</Paragraphs>
  <Slides>26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Metropolitano</vt:lpstr>
      <vt:lpstr>La cartella informatizzata  in medicina generale:   luci ed ombre</vt:lpstr>
      <vt:lpstr>Il problema ed …i problemi</vt:lpstr>
      <vt:lpstr>all’inizio fu la CMOP</vt:lpstr>
      <vt:lpstr>…e qualche piccolo problema…</vt:lpstr>
      <vt:lpstr>Presentazione standard di PowerPoint</vt:lpstr>
      <vt:lpstr>Un mese di lavoro oggi…</vt:lpstr>
      <vt:lpstr>dalla carta all’HD</vt:lpstr>
      <vt:lpstr>Presentazione standard di PowerPoint</vt:lpstr>
      <vt:lpstr> dalla penna alla tastiera</vt:lpstr>
      <vt:lpstr> la paura del «FATAL ERROR»</vt:lpstr>
      <vt:lpstr> la gestione informatica</vt:lpstr>
      <vt:lpstr>il trattamento dei dati</vt:lpstr>
      <vt:lpstr> la gestione dei dati</vt:lpstr>
      <vt:lpstr>la distorsione del rapporto</vt:lpstr>
      <vt:lpstr>la distorsione del rapporto</vt:lpstr>
      <vt:lpstr>la rete</vt:lpstr>
      <vt:lpstr>storica</vt:lpstr>
      <vt:lpstr>Patient summary</vt:lpstr>
      <vt:lpstr>Presentazione standard di PowerPoint</vt:lpstr>
      <vt:lpstr> Informatica e audit</vt:lpstr>
      <vt:lpstr>Presentazione standard di PowerPoint</vt:lpstr>
      <vt:lpstr>Le opportunità: La cartella informatizzata può diventare non solo di elemento di crescita ma anche strumento contrattuale</vt:lpstr>
      <vt:lpstr>Le opportunità: dall’utilizzo quotidiano della cartella alla produzione di dati di interesse nazionale  ed internazionale </vt:lpstr>
      <vt:lpstr> Cartella clinica informatizzata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cartella informatizzata in Medicina Generale - Luci ed ombre</dc:title>
  <dc:creator>Gian Luca Bettini</dc:creator>
  <cp:lastModifiedBy>Domenico</cp:lastModifiedBy>
  <cp:revision>205</cp:revision>
  <dcterms:created xsi:type="dcterms:W3CDTF">2017-03-18T09:33:02Z</dcterms:created>
  <dcterms:modified xsi:type="dcterms:W3CDTF">2017-10-22T15:49:22Z</dcterms:modified>
</cp:coreProperties>
</file>