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0"/>
  </p:notesMasterIdLst>
  <p:sldIdLst>
    <p:sldId id="268" r:id="rId8"/>
    <p:sldId id="269" r:id="rId9"/>
    <p:sldId id="277" r:id="rId10"/>
    <p:sldId id="270" r:id="rId11"/>
    <p:sldId id="272" r:id="rId12"/>
    <p:sldId id="257" r:id="rId13"/>
    <p:sldId id="271" r:id="rId14"/>
    <p:sldId id="263" r:id="rId15"/>
    <p:sldId id="273" r:id="rId16"/>
    <p:sldId id="274" r:id="rId17"/>
    <p:sldId id="275" r:id="rId18"/>
    <p:sldId id="276" r:id="rId19"/>
    <p:sldId id="258" r:id="rId20"/>
    <p:sldId id="259" r:id="rId21"/>
    <p:sldId id="260" r:id="rId22"/>
    <p:sldId id="261" r:id="rId23"/>
    <p:sldId id="262" r:id="rId24"/>
    <p:sldId id="265" r:id="rId25"/>
    <p:sldId id="266" r:id="rId26"/>
    <p:sldId id="264" r:id="rId27"/>
    <p:sldId id="278" r:id="rId28"/>
    <p:sldId id="267"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92" y="10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1894A-7175-4995-9A82-53BAB05C05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93098648-6B8E-475A-A103-D1A66B4FBC16}">
      <dgm:prSet phldrT="[Testo]"/>
      <dgm:spPr>
        <a:solidFill>
          <a:schemeClr val="accent5">
            <a:lumMod val="50000"/>
          </a:schemeClr>
        </a:solidFill>
      </dgm:spPr>
      <dgm:t>
        <a:bodyPr/>
        <a:lstStyle/>
        <a:p>
          <a:r>
            <a:rPr lang="it-IT" dirty="0" smtClean="0"/>
            <a:t> Il paziente ha un rapporto di fiducia col farmacista</a:t>
          </a:r>
          <a:endParaRPr lang="it-IT" dirty="0"/>
        </a:p>
      </dgm:t>
    </dgm:pt>
    <dgm:pt modelId="{5198C019-3907-48E4-9E82-280DC3C6BAC4}" type="parTrans" cxnId="{B4DB3086-4C42-4188-9C12-6B2C7CBE1F7D}">
      <dgm:prSet/>
      <dgm:spPr/>
      <dgm:t>
        <a:bodyPr/>
        <a:lstStyle/>
        <a:p>
          <a:endParaRPr lang="it-IT"/>
        </a:p>
      </dgm:t>
    </dgm:pt>
    <dgm:pt modelId="{024170A4-394E-42D1-B2AD-E8AB83D336DD}" type="sibTrans" cxnId="{B4DB3086-4C42-4188-9C12-6B2C7CBE1F7D}">
      <dgm:prSet/>
      <dgm:spPr/>
      <dgm:t>
        <a:bodyPr/>
        <a:lstStyle/>
        <a:p>
          <a:endParaRPr lang="it-IT"/>
        </a:p>
      </dgm:t>
    </dgm:pt>
    <dgm:pt modelId="{B02A14DF-D4D5-4BC6-8632-9CFB5EFF4788}">
      <dgm:prSet phldrT="[Testo]"/>
      <dgm:spPr>
        <a:solidFill>
          <a:schemeClr val="accent5">
            <a:lumMod val="75000"/>
          </a:schemeClr>
        </a:solidFill>
      </dgm:spPr>
      <dgm:t>
        <a:bodyPr/>
        <a:lstStyle/>
        <a:p>
          <a:r>
            <a:rPr lang="it-IT" dirty="0" smtClean="0"/>
            <a:t>Il paziente è in confidenza e si sente a proprio agio</a:t>
          </a:r>
          <a:endParaRPr lang="it-IT" dirty="0"/>
        </a:p>
      </dgm:t>
    </dgm:pt>
    <dgm:pt modelId="{B9892D1D-0E8A-4565-8FA2-155290EDD594}" type="parTrans" cxnId="{7A415605-6F0E-4249-AA35-CE6068AB2CDC}">
      <dgm:prSet/>
      <dgm:spPr/>
      <dgm:t>
        <a:bodyPr/>
        <a:lstStyle/>
        <a:p>
          <a:endParaRPr lang="it-IT"/>
        </a:p>
      </dgm:t>
    </dgm:pt>
    <dgm:pt modelId="{B9FEAD58-3727-4CD5-85EE-F36DFEABB713}" type="sibTrans" cxnId="{7A415605-6F0E-4249-AA35-CE6068AB2CDC}">
      <dgm:prSet/>
      <dgm:spPr/>
      <dgm:t>
        <a:bodyPr/>
        <a:lstStyle/>
        <a:p>
          <a:endParaRPr lang="it-IT"/>
        </a:p>
      </dgm:t>
    </dgm:pt>
    <dgm:pt modelId="{CA107CE4-276A-4DA3-875D-6991A06F1920}">
      <dgm:prSet phldrT="[Testo]"/>
      <dgm:spPr>
        <a:solidFill>
          <a:schemeClr val="accent5">
            <a:lumMod val="60000"/>
            <a:lumOff val="40000"/>
          </a:schemeClr>
        </a:solidFill>
      </dgm:spPr>
      <dgm:t>
        <a:bodyPr/>
        <a:lstStyle/>
        <a:p>
          <a:r>
            <a:rPr lang="it-IT" dirty="0" smtClean="0"/>
            <a:t>Il farmacista  ha più tempo da dedicare al paziente</a:t>
          </a:r>
          <a:endParaRPr lang="it-IT" dirty="0"/>
        </a:p>
      </dgm:t>
    </dgm:pt>
    <dgm:pt modelId="{19B22D3A-6DD7-4DE5-8EA2-7A15D88808E7}" type="parTrans" cxnId="{E6570030-A95D-4DC8-BA74-6FA1C52D9D47}">
      <dgm:prSet/>
      <dgm:spPr/>
      <dgm:t>
        <a:bodyPr/>
        <a:lstStyle/>
        <a:p>
          <a:endParaRPr lang="it-IT"/>
        </a:p>
      </dgm:t>
    </dgm:pt>
    <dgm:pt modelId="{EC8C948C-4F6D-41D7-8FF1-930416C09CCA}" type="sibTrans" cxnId="{E6570030-A95D-4DC8-BA74-6FA1C52D9D47}">
      <dgm:prSet/>
      <dgm:spPr/>
      <dgm:t>
        <a:bodyPr/>
        <a:lstStyle/>
        <a:p>
          <a:endParaRPr lang="it-IT"/>
        </a:p>
      </dgm:t>
    </dgm:pt>
    <dgm:pt modelId="{E7A8A876-5974-431C-A222-F91E030053EC}" type="pres">
      <dgm:prSet presAssocID="{E931894A-7175-4995-9A82-53BAB05C05B9}" presName="Name0" presStyleCnt="0">
        <dgm:presLayoutVars>
          <dgm:chMax val="7"/>
          <dgm:chPref val="7"/>
          <dgm:dir/>
        </dgm:presLayoutVars>
      </dgm:prSet>
      <dgm:spPr/>
      <dgm:t>
        <a:bodyPr/>
        <a:lstStyle/>
        <a:p>
          <a:endParaRPr lang="it-IT"/>
        </a:p>
      </dgm:t>
    </dgm:pt>
    <dgm:pt modelId="{3C5491B3-7193-4B35-AE67-FE76066FCBDD}" type="pres">
      <dgm:prSet presAssocID="{E931894A-7175-4995-9A82-53BAB05C05B9}" presName="Name1" presStyleCnt="0"/>
      <dgm:spPr/>
    </dgm:pt>
    <dgm:pt modelId="{DB1775D7-CE69-48B1-9DB2-883A15091555}" type="pres">
      <dgm:prSet presAssocID="{E931894A-7175-4995-9A82-53BAB05C05B9}" presName="cycle" presStyleCnt="0"/>
      <dgm:spPr/>
    </dgm:pt>
    <dgm:pt modelId="{22DABD96-3844-4E2B-B626-B64549E320F5}" type="pres">
      <dgm:prSet presAssocID="{E931894A-7175-4995-9A82-53BAB05C05B9}" presName="srcNode" presStyleLbl="node1" presStyleIdx="0" presStyleCnt="3"/>
      <dgm:spPr/>
    </dgm:pt>
    <dgm:pt modelId="{E5817BED-228A-4F27-A3A3-0CA0D11B8D7B}" type="pres">
      <dgm:prSet presAssocID="{E931894A-7175-4995-9A82-53BAB05C05B9}" presName="conn" presStyleLbl="parChTrans1D2" presStyleIdx="0" presStyleCnt="1"/>
      <dgm:spPr/>
      <dgm:t>
        <a:bodyPr/>
        <a:lstStyle/>
        <a:p>
          <a:endParaRPr lang="it-IT"/>
        </a:p>
      </dgm:t>
    </dgm:pt>
    <dgm:pt modelId="{D82EC400-D7BC-49A9-A055-8B40057C6669}" type="pres">
      <dgm:prSet presAssocID="{E931894A-7175-4995-9A82-53BAB05C05B9}" presName="extraNode" presStyleLbl="node1" presStyleIdx="0" presStyleCnt="3"/>
      <dgm:spPr/>
    </dgm:pt>
    <dgm:pt modelId="{B0DE48B3-D31F-4E7B-8BF1-C441D4776BCC}" type="pres">
      <dgm:prSet presAssocID="{E931894A-7175-4995-9A82-53BAB05C05B9}" presName="dstNode" presStyleLbl="node1" presStyleIdx="0" presStyleCnt="3"/>
      <dgm:spPr/>
    </dgm:pt>
    <dgm:pt modelId="{6A822634-8B2A-42AF-8EF6-C964A4AB2067}" type="pres">
      <dgm:prSet presAssocID="{93098648-6B8E-475A-A103-D1A66B4FBC16}" presName="text_1" presStyleLbl="node1" presStyleIdx="0" presStyleCnt="3">
        <dgm:presLayoutVars>
          <dgm:bulletEnabled val="1"/>
        </dgm:presLayoutVars>
      </dgm:prSet>
      <dgm:spPr/>
      <dgm:t>
        <a:bodyPr/>
        <a:lstStyle/>
        <a:p>
          <a:endParaRPr lang="it-IT"/>
        </a:p>
      </dgm:t>
    </dgm:pt>
    <dgm:pt modelId="{F300EBFC-D036-4E0F-A2C8-AB318878E0EA}" type="pres">
      <dgm:prSet presAssocID="{93098648-6B8E-475A-A103-D1A66B4FBC16}" presName="accent_1" presStyleCnt="0"/>
      <dgm:spPr/>
    </dgm:pt>
    <dgm:pt modelId="{1B3548DB-5920-4A54-A440-FBECAFB240FA}" type="pres">
      <dgm:prSet presAssocID="{93098648-6B8E-475A-A103-D1A66B4FBC16}" presName="accentRepeatNode" presStyleLbl="solidFgAcc1" presStyleIdx="0" presStyleCnt="3"/>
      <dgm:spPr>
        <a:solidFill>
          <a:schemeClr val="accent5">
            <a:lumMod val="50000"/>
          </a:schemeClr>
        </a:solidFill>
      </dgm:spPr>
    </dgm:pt>
    <dgm:pt modelId="{FA8E8C4D-8C22-4DE7-8A5D-5EEABE6834DB}" type="pres">
      <dgm:prSet presAssocID="{B02A14DF-D4D5-4BC6-8632-9CFB5EFF4788}" presName="text_2" presStyleLbl="node1" presStyleIdx="1" presStyleCnt="3">
        <dgm:presLayoutVars>
          <dgm:bulletEnabled val="1"/>
        </dgm:presLayoutVars>
      </dgm:prSet>
      <dgm:spPr/>
      <dgm:t>
        <a:bodyPr/>
        <a:lstStyle/>
        <a:p>
          <a:endParaRPr lang="it-IT"/>
        </a:p>
      </dgm:t>
    </dgm:pt>
    <dgm:pt modelId="{485D39B6-3168-4C13-9C76-C6B915240E65}" type="pres">
      <dgm:prSet presAssocID="{B02A14DF-D4D5-4BC6-8632-9CFB5EFF4788}" presName="accent_2" presStyleCnt="0"/>
      <dgm:spPr/>
    </dgm:pt>
    <dgm:pt modelId="{A5E7D0C4-A7E9-4615-A358-2C6C210EA2A3}" type="pres">
      <dgm:prSet presAssocID="{B02A14DF-D4D5-4BC6-8632-9CFB5EFF4788}" presName="accentRepeatNode" presStyleLbl="solidFgAcc1" presStyleIdx="1" presStyleCnt="3"/>
      <dgm:spPr>
        <a:solidFill>
          <a:schemeClr val="accent5">
            <a:lumMod val="75000"/>
          </a:schemeClr>
        </a:solidFill>
      </dgm:spPr>
    </dgm:pt>
    <dgm:pt modelId="{27814BCE-0B88-4DE0-A9A6-CC69389D513C}" type="pres">
      <dgm:prSet presAssocID="{CA107CE4-276A-4DA3-875D-6991A06F1920}" presName="text_3" presStyleLbl="node1" presStyleIdx="2" presStyleCnt="3">
        <dgm:presLayoutVars>
          <dgm:bulletEnabled val="1"/>
        </dgm:presLayoutVars>
      </dgm:prSet>
      <dgm:spPr/>
      <dgm:t>
        <a:bodyPr/>
        <a:lstStyle/>
        <a:p>
          <a:endParaRPr lang="it-IT"/>
        </a:p>
      </dgm:t>
    </dgm:pt>
    <dgm:pt modelId="{5FD432CE-9FDA-45B0-B57E-8F6BAE62C89B}" type="pres">
      <dgm:prSet presAssocID="{CA107CE4-276A-4DA3-875D-6991A06F1920}" presName="accent_3" presStyleCnt="0"/>
      <dgm:spPr/>
    </dgm:pt>
    <dgm:pt modelId="{99EA76A2-D651-43A8-80C0-E3C43DC1073E}" type="pres">
      <dgm:prSet presAssocID="{CA107CE4-276A-4DA3-875D-6991A06F1920}" presName="accentRepeatNode" presStyleLbl="solidFgAcc1" presStyleIdx="2" presStyleCnt="3"/>
      <dgm:spPr>
        <a:solidFill>
          <a:schemeClr val="accent5">
            <a:lumMod val="60000"/>
            <a:lumOff val="40000"/>
          </a:schemeClr>
        </a:solidFill>
      </dgm:spPr>
    </dgm:pt>
  </dgm:ptLst>
  <dgm:cxnLst>
    <dgm:cxn modelId="{7A915412-9FE3-4D58-A2CE-3952933DF856}" type="presOf" srcId="{E931894A-7175-4995-9A82-53BAB05C05B9}" destId="{E7A8A876-5974-431C-A222-F91E030053EC}" srcOrd="0" destOrd="0" presId="urn:microsoft.com/office/officeart/2008/layout/VerticalCurvedList"/>
    <dgm:cxn modelId="{B4DB3086-4C42-4188-9C12-6B2C7CBE1F7D}" srcId="{E931894A-7175-4995-9A82-53BAB05C05B9}" destId="{93098648-6B8E-475A-A103-D1A66B4FBC16}" srcOrd="0" destOrd="0" parTransId="{5198C019-3907-48E4-9E82-280DC3C6BAC4}" sibTransId="{024170A4-394E-42D1-B2AD-E8AB83D336DD}"/>
    <dgm:cxn modelId="{E6570030-A95D-4DC8-BA74-6FA1C52D9D47}" srcId="{E931894A-7175-4995-9A82-53BAB05C05B9}" destId="{CA107CE4-276A-4DA3-875D-6991A06F1920}" srcOrd="2" destOrd="0" parTransId="{19B22D3A-6DD7-4DE5-8EA2-7A15D88808E7}" sibTransId="{EC8C948C-4F6D-41D7-8FF1-930416C09CCA}"/>
    <dgm:cxn modelId="{4129EDE9-5A84-4C0F-815B-F5566F548620}" type="presOf" srcId="{CA107CE4-276A-4DA3-875D-6991A06F1920}" destId="{27814BCE-0B88-4DE0-A9A6-CC69389D513C}" srcOrd="0" destOrd="0" presId="urn:microsoft.com/office/officeart/2008/layout/VerticalCurvedList"/>
    <dgm:cxn modelId="{7A415605-6F0E-4249-AA35-CE6068AB2CDC}" srcId="{E931894A-7175-4995-9A82-53BAB05C05B9}" destId="{B02A14DF-D4D5-4BC6-8632-9CFB5EFF4788}" srcOrd="1" destOrd="0" parTransId="{B9892D1D-0E8A-4565-8FA2-155290EDD594}" sibTransId="{B9FEAD58-3727-4CD5-85EE-F36DFEABB713}"/>
    <dgm:cxn modelId="{35268D4E-D550-4619-BC46-8F3F5D6E372D}" type="presOf" srcId="{93098648-6B8E-475A-A103-D1A66B4FBC16}" destId="{6A822634-8B2A-42AF-8EF6-C964A4AB2067}" srcOrd="0" destOrd="0" presId="urn:microsoft.com/office/officeart/2008/layout/VerticalCurvedList"/>
    <dgm:cxn modelId="{59AAEBD3-54AA-4914-86CF-852F05DA329C}" type="presOf" srcId="{B02A14DF-D4D5-4BC6-8632-9CFB5EFF4788}" destId="{FA8E8C4D-8C22-4DE7-8A5D-5EEABE6834DB}" srcOrd="0" destOrd="0" presId="urn:microsoft.com/office/officeart/2008/layout/VerticalCurvedList"/>
    <dgm:cxn modelId="{B16E6AED-F9D8-4BF8-836A-E626853A6F5F}" type="presOf" srcId="{024170A4-394E-42D1-B2AD-E8AB83D336DD}" destId="{E5817BED-228A-4F27-A3A3-0CA0D11B8D7B}" srcOrd="0" destOrd="0" presId="urn:microsoft.com/office/officeart/2008/layout/VerticalCurvedList"/>
    <dgm:cxn modelId="{AD426B76-FCDF-4474-85EC-B59F5B5599DD}" type="presParOf" srcId="{E7A8A876-5974-431C-A222-F91E030053EC}" destId="{3C5491B3-7193-4B35-AE67-FE76066FCBDD}" srcOrd="0" destOrd="0" presId="urn:microsoft.com/office/officeart/2008/layout/VerticalCurvedList"/>
    <dgm:cxn modelId="{68423EB2-2480-40DB-BBC2-CEFDE3A03E88}" type="presParOf" srcId="{3C5491B3-7193-4B35-AE67-FE76066FCBDD}" destId="{DB1775D7-CE69-48B1-9DB2-883A15091555}" srcOrd="0" destOrd="0" presId="urn:microsoft.com/office/officeart/2008/layout/VerticalCurvedList"/>
    <dgm:cxn modelId="{E75AC0F9-9919-4D1E-BD64-DC5EA46ABB48}" type="presParOf" srcId="{DB1775D7-CE69-48B1-9DB2-883A15091555}" destId="{22DABD96-3844-4E2B-B626-B64549E320F5}" srcOrd="0" destOrd="0" presId="urn:microsoft.com/office/officeart/2008/layout/VerticalCurvedList"/>
    <dgm:cxn modelId="{981285B4-520B-4CBA-892A-146C253B4937}" type="presParOf" srcId="{DB1775D7-CE69-48B1-9DB2-883A15091555}" destId="{E5817BED-228A-4F27-A3A3-0CA0D11B8D7B}" srcOrd="1" destOrd="0" presId="urn:microsoft.com/office/officeart/2008/layout/VerticalCurvedList"/>
    <dgm:cxn modelId="{EC553A04-AB44-4E85-B234-A4DB3EB01997}" type="presParOf" srcId="{DB1775D7-CE69-48B1-9DB2-883A15091555}" destId="{D82EC400-D7BC-49A9-A055-8B40057C6669}" srcOrd="2" destOrd="0" presId="urn:microsoft.com/office/officeart/2008/layout/VerticalCurvedList"/>
    <dgm:cxn modelId="{F9A1A1B1-1E1E-4EC4-88EF-743F5C9BA982}" type="presParOf" srcId="{DB1775D7-CE69-48B1-9DB2-883A15091555}" destId="{B0DE48B3-D31F-4E7B-8BF1-C441D4776BCC}" srcOrd="3" destOrd="0" presId="urn:microsoft.com/office/officeart/2008/layout/VerticalCurvedList"/>
    <dgm:cxn modelId="{3E6834B8-2812-4D58-9489-F8B4C7AE3532}" type="presParOf" srcId="{3C5491B3-7193-4B35-AE67-FE76066FCBDD}" destId="{6A822634-8B2A-42AF-8EF6-C964A4AB2067}" srcOrd="1" destOrd="0" presId="urn:microsoft.com/office/officeart/2008/layout/VerticalCurvedList"/>
    <dgm:cxn modelId="{747FA1D6-2035-4C0E-9CE8-A68A02E45447}" type="presParOf" srcId="{3C5491B3-7193-4B35-AE67-FE76066FCBDD}" destId="{F300EBFC-D036-4E0F-A2C8-AB318878E0EA}" srcOrd="2" destOrd="0" presId="urn:microsoft.com/office/officeart/2008/layout/VerticalCurvedList"/>
    <dgm:cxn modelId="{975A6427-8643-4C82-AAF0-F50D2CCB2233}" type="presParOf" srcId="{F300EBFC-D036-4E0F-A2C8-AB318878E0EA}" destId="{1B3548DB-5920-4A54-A440-FBECAFB240FA}" srcOrd="0" destOrd="0" presId="urn:microsoft.com/office/officeart/2008/layout/VerticalCurvedList"/>
    <dgm:cxn modelId="{E225E0F5-C4A0-493B-9863-9AB7FD04E3DD}" type="presParOf" srcId="{3C5491B3-7193-4B35-AE67-FE76066FCBDD}" destId="{FA8E8C4D-8C22-4DE7-8A5D-5EEABE6834DB}" srcOrd="3" destOrd="0" presId="urn:microsoft.com/office/officeart/2008/layout/VerticalCurvedList"/>
    <dgm:cxn modelId="{A8F459F2-781C-4F7C-B6CB-67796EAB4912}" type="presParOf" srcId="{3C5491B3-7193-4B35-AE67-FE76066FCBDD}" destId="{485D39B6-3168-4C13-9C76-C6B915240E65}" srcOrd="4" destOrd="0" presId="urn:microsoft.com/office/officeart/2008/layout/VerticalCurvedList"/>
    <dgm:cxn modelId="{D746DCDC-F331-4607-8310-8EABFC4F0033}" type="presParOf" srcId="{485D39B6-3168-4C13-9C76-C6B915240E65}" destId="{A5E7D0C4-A7E9-4615-A358-2C6C210EA2A3}" srcOrd="0" destOrd="0" presId="urn:microsoft.com/office/officeart/2008/layout/VerticalCurvedList"/>
    <dgm:cxn modelId="{D8D19E5B-76C8-439B-B8A9-39D91D30E273}" type="presParOf" srcId="{3C5491B3-7193-4B35-AE67-FE76066FCBDD}" destId="{27814BCE-0B88-4DE0-A9A6-CC69389D513C}" srcOrd="5" destOrd="0" presId="urn:microsoft.com/office/officeart/2008/layout/VerticalCurvedList"/>
    <dgm:cxn modelId="{6522D10F-11BD-4C47-91E3-28ED7A3E2E2B}" type="presParOf" srcId="{3C5491B3-7193-4B35-AE67-FE76066FCBDD}" destId="{5FD432CE-9FDA-45B0-B57E-8F6BAE62C89B}" srcOrd="6" destOrd="0" presId="urn:microsoft.com/office/officeart/2008/layout/VerticalCurvedList"/>
    <dgm:cxn modelId="{49A6D501-A2FA-44EB-9BB8-216D8C0F1473}" type="presParOf" srcId="{5FD432CE-9FDA-45B0-B57E-8F6BAE62C89B}" destId="{99EA76A2-D651-43A8-80C0-E3C43DC107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1AC97-CC31-4501-AEF0-BDA082A7D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29DDE0A-5092-481E-9EFF-D75D8F6D644E}">
      <dgm:prSet phldrT="[Testo]"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sz="3200" dirty="0" smtClean="0"/>
            <a:t>Fornire informazioni sul farmaco o sul dispositivo da utilizzare.</a:t>
          </a:r>
          <a:endParaRPr lang="it-IT" sz="3200" dirty="0"/>
        </a:p>
      </dgm:t>
    </dgm:pt>
    <dgm:pt modelId="{81F66F84-B0B4-4E01-9299-3054ADCCB39E}" type="parTrans" cxnId="{567ED4E1-A2FA-41C6-B169-A224F7FEC8D1}">
      <dgm:prSet/>
      <dgm:spPr/>
      <dgm:t>
        <a:bodyPr/>
        <a:lstStyle/>
        <a:p>
          <a:endParaRPr lang="it-IT"/>
        </a:p>
      </dgm:t>
    </dgm:pt>
    <dgm:pt modelId="{2FF83D0A-83B0-40E1-B630-C7D2471C66D2}" type="sibTrans" cxnId="{567ED4E1-A2FA-41C6-B169-A224F7FEC8D1}">
      <dgm:prSet/>
      <dgm:spPr/>
      <dgm:t>
        <a:bodyPr/>
        <a:lstStyle/>
        <a:p>
          <a:endParaRPr lang="it-IT"/>
        </a:p>
      </dgm:t>
    </dgm:pt>
    <dgm:pt modelId="{3967C40C-9EE2-44D4-9D20-668F14F79C35}">
      <dgm:prSet phldrT="[Testo]"/>
      <dgm:spPr/>
      <dgm:t>
        <a:bodyPr/>
        <a:lstStyle/>
        <a:p>
          <a:r>
            <a:rPr lang="it-IT" dirty="0" smtClean="0"/>
            <a:t>Ribadire l’importanza del mantenimento della terapia.</a:t>
          </a:r>
          <a:endParaRPr lang="it-IT" dirty="0"/>
        </a:p>
      </dgm:t>
    </dgm:pt>
    <dgm:pt modelId="{7CC1B1C8-8476-46D5-93E7-7AB1F08F179D}" type="parTrans" cxnId="{47944E97-7619-459A-BD10-306E1E45BD48}">
      <dgm:prSet/>
      <dgm:spPr/>
      <dgm:t>
        <a:bodyPr/>
        <a:lstStyle/>
        <a:p>
          <a:endParaRPr lang="it-IT"/>
        </a:p>
      </dgm:t>
    </dgm:pt>
    <dgm:pt modelId="{77FBD101-3681-48E4-B099-CE044F6B176F}" type="sibTrans" cxnId="{47944E97-7619-459A-BD10-306E1E45BD48}">
      <dgm:prSet/>
      <dgm:spPr/>
      <dgm:t>
        <a:bodyPr/>
        <a:lstStyle/>
        <a:p>
          <a:endParaRPr lang="it-IT"/>
        </a:p>
      </dgm:t>
    </dgm:pt>
    <dgm:pt modelId="{F87BED0E-9504-4175-82B7-016E22587882}">
      <dgm:prSet phldrT="[Tes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dirty="0" smtClean="0"/>
            <a:t>Verificare la corretta comprensione delle informazioni fornite al paziente.</a:t>
          </a:r>
          <a:endParaRPr lang="it-IT" dirty="0"/>
        </a:p>
      </dgm:t>
    </dgm:pt>
    <dgm:pt modelId="{C169E732-24F1-44E9-9826-37844F00F64E}" type="parTrans" cxnId="{DD14918D-7ED3-42A0-8EDA-16C26F61A78D}">
      <dgm:prSet/>
      <dgm:spPr/>
      <dgm:t>
        <a:bodyPr/>
        <a:lstStyle/>
        <a:p>
          <a:endParaRPr lang="it-IT"/>
        </a:p>
      </dgm:t>
    </dgm:pt>
    <dgm:pt modelId="{40755A09-828D-4778-99BD-204890B2C915}" type="sibTrans" cxnId="{DD14918D-7ED3-42A0-8EDA-16C26F61A78D}">
      <dgm:prSet/>
      <dgm:spPr/>
      <dgm:t>
        <a:bodyPr/>
        <a:lstStyle/>
        <a:p>
          <a:endParaRPr lang="it-IT"/>
        </a:p>
      </dgm:t>
    </dgm:pt>
    <dgm:pt modelId="{0B83896E-B2B6-47BF-9A2B-5C7B952CD6A2}">
      <dgm:prSet phldrT="[Testo]"/>
      <dgm:spPr/>
      <dgm:t>
        <a:bodyPr/>
        <a:lstStyle/>
        <a:p>
          <a:r>
            <a:rPr lang="it-IT" dirty="0" smtClean="0"/>
            <a:t>Indirizzare il malato al medico in caso di riacutizzazione (peggioramento del </a:t>
          </a:r>
          <a:r>
            <a:rPr lang="it-IT" dirty="0" err="1" smtClean="0"/>
            <a:t>respito</a:t>
          </a:r>
          <a:r>
            <a:rPr lang="it-IT" dirty="0" smtClean="0"/>
            <a:t>, aumento della tosse e delle secrezioni che diventano purulente).</a:t>
          </a:r>
          <a:endParaRPr lang="it-IT" dirty="0"/>
        </a:p>
      </dgm:t>
    </dgm:pt>
    <dgm:pt modelId="{C4D8A654-21F1-44A4-88B9-DB30E1378B79}" type="parTrans" cxnId="{3E930C47-812F-4CB1-956B-CF0E0EA43E86}">
      <dgm:prSet/>
      <dgm:spPr/>
      <dgm:t>
        <a:bodyPr/>
        <a:lstStyle/>
        <a:p>
          <a:endParaRPr lang="it-IT"/>
        </a:p>
      </dgm:t>
    </dgm:pt>
    <dgm:pt modelId="{B2B905A2-AAD5-45E5-8FC1-4789D4C53DE6}" type="sibTrans" cxnId="{3E930C47-812F-4CB1-956B-CF0E0EA43E86}">
      <dgm:prSet/>
      <dgm:spPr/>
      <dgm:t>
        <a:bodyPr/>
        <a:lstStyle/>
        <a:p>
          <a:endParaRPr lang="it-IT"/>
        </a:p>
      </dgm:t>
    </dgm:pt>
    <dgm:pt modelId="{715B6756-0693-4874-A056-740298C5773E}" type="pres">
      <dgm:prSet presAssocID="{DF31AC97-CC31-4501-AEF0-BDA082A7DA78}" presName="linear" presStyleCnt="0">
        <dgm:presLayoutVars>
          <dgm:animLvl val="lvl"/>
          <dgm:resizeHandles val="exact"/>
        </dgm:presLayoutVars>
      </dgm:prSet>
      <dgm:spPr/>
      <dgm:t>
        <a:bodyPr/>
        <a:lstStyle/>
        <a:p>
          <a:endParaRPr lang="it-IT"/>
        </a:p>
      </dgm:t>
    </dgm:pt>
    <dgm:pt modelId="{D515ACC4-0639-4DFA-A5AC-16E14DD75F4B}" type="pres">
      <dgm:prSet presAssocID="{729DDE0A-5092-481E-9EFF-D75D8F6D644E}" presName="parentText" presStyleLbl="node1" presStyleIdx="0" presStyleCnt="2">
        <dgm:presLayoutVars>
          <dgm:chMax val="0"/>
          <dgm:bulletEnabled val="1"/>
        </dgm:presLayoutVars>
      </dgm:prSet>
      <dgm:spPr/>
      <dgm:t>
        <a:bodyPr/>
        <a:lstStyle/>
        <a:p>
          <a:endParaRPr lang="it-IT"/>
        </a:p>
      </dgm:t>
    </dgm:pt>
    <dgm:pt modelId="{B71DCC98-10F0-42D3-94DB-4FC5AAF1A8C2}" type="pres">
      <dgm:prSet presAssocID="{729DDE0A-5092-481E-9EFF-D75D8F6D644E}" presName="childText" presStyleLbl="revTx" presStyleIdx="0" presStyleCnt="2">
        <dgm:presLayoutVars>
          <dgm:bulletEnabled val="1"/>
        </dgm:presLayoutVars>
      </dgm:prSet>
      <dgm:spPr/>
      <dgm:t>
        <a:bodyPr/>
        <a:lstStyle/>
        <a:p>
          <a:endParaRPr lang="it-IT"/>
        </a:p>
      </dgm:t>
    </dgm:pt>
    <dgm:pt modelId="{BB3C75C6-D2C2-49BD-A84A-B5909157C940}" type="pres">
      <dgm:prSet presAssocID="{F87BED0E-9504-4175-82B7-016E22587882}" presName="parentText" presStyleLbl="node1" presStyleIdx="1" presStyleCnt="2">
        <dgm:presLayoutVars>
          <dgm:chMax val="0"/>
          <dgm:bulletEnabled val="1"/>
        </dgm:presLayoutVars>
      </dgm:prSet>
      <dgm:spPr/>
      <dgm:t>
        <a:bodyPr/>
        <a:lstStyle/>
        <a:p>
          <a:endParaRPr lang="it-IT"/>
        </a:p>
      </dgm:t>
    </dgm:pt>
    <dgm:pt modelId="{522C6093-A070-46EF-8CD5-8EA254420014}" type="pres">
      <dgm:prSet presAssocID="{F87BED0E-9504-4175-82B7-016E22587882}" presName="childText" presStyleLbl="revTx" presStyleIdx="1" presStyleCnt="2" custScaleY="127422">
        <dgm:presLayoutVars>
          <dgm:bulletEnabled val="1"/>
        </dgm:presLayoutVars>
      </dgm:prSet>
      <dgm:spPr/>
      <dgm:t>
        <a:bodyPr/>
        <a:lstStyle/>
        <a:p>
          <a:endParaRPr lang="it-IT"/>
        </a:p>
      </dgm:t>
    </dgm:pt>
  </dgm:ptLst>
  <dgm:cxnLst>
    <dgm:cxn modelId="{567ED4E1-A2FA-41C6-B169-A224F7FEC8D1}" srcId="{DF31AC97-CC31-4501-AEF0-BDA082A7DA78}" destId="{729DDE0A-5092-481E-9EFF-D75D8F6D644E}" srcOrd="0" destOrd="0" parTransId="{81F66F84-B0B4-4E01-9299-3054ADCCB39E}" sibTransId="{2FF83D0A-83B0-40E1-B630-C7D2471C66D2}"/>
    <dgm:cxn modelId="{404F62E5-C110-47BF-BEB4-67663B885483}" type="presOf" srcId="{DF31AC97-CC31-4501-AEF0-BDA082A7DA78}" destId="{715B6756-0693-4874-A056-740298C5773E}" srcOrd="0" destOrd="0" presId="urn:microsoft.com/office/officeart/2005/8/layout/vList2"/>
    <dgm:cxn modelId="{47944E97-7619-459A-BD10-306E1E45BD48}" srcId="{729DDE0A-5092-481E-9EFF-D75D8F6D644E}" destId="{3967C40C-9EE2-44D4-9D20-668F14F79C35}" srcOrd="0" destOrd="0" parTransId="{7CC1B1C8-8476-46D5-93E7-7AB1F08F179D}" sibTransId="{77FBD101-3681-48E4-B099-CE044F6B176F}"/>
    <dgm:cxn modelId="{DD14918D-7ED3-42A0-8EDA-16C26F61A78D}" srcId="{DF31AC97-CC31-4501-AEF0-BDA082A7DA78}" destId="{F87BED0E-9504-4175-82B7-016E22587882}" srcOrd="1" destOrd="0" parTransId="{C169E732-24F1-44E9-9826-37844F00F64E}" sibTransId="{40755A09-828D-4778-99BD-204890B2C915}"/>
    <dgm:cxn modelId="{1EF71ABE-9907-4B2C-8DB0-446D4B5EFB49}" type="presOf" srcId="{3967C40C-9EE2-44D4-9D20-668F14F79C35}" destId="{B71DCC98-10F0-42D3-94DB-4FC5AAF1A8C2}" srcOrd="0" destOrd="0" presId="urn:microsoft.com/office/officeart/2005/8/layout/vList2"/>
    <dgm:cxn modelId="{E7FF0567-B94F-4E6A-9B78-CCA5FB6B2C83}" type="presOf" srcId="{0B83896E-B2B6-47BF-9A2B-5C7B952CD6A2}" destId="{522C6093-A070-46EF-8CD5-8EA254420014}" srcOrd="0" destOrd="0" presId="urn:microsoft.com/office/officeart/2005/8/layout/vList2"/>
    <dgm:cxn modelId="{3E930C47-812F-4CB1-956B-CF0E0EA43E86}" srcId="{F87BED0E-9504-4175-82B7-016E22587882}" destId="{0B83896E-B2B6-47BF-9A2B-5C7B952CD6A2}" srcOrd="0" destOrd="0" parTransId="{C4D8A654-21F1-44A4-88B9-DB30E1378B79}" sibTransId="{B2B905A2-AAD5-45E5-8FC1-4789D4C53DE6}"/>
    <dgm:cxn modelId="{AE3F4306-5896-4652-A173-1CFD713ED1B2}" type="presOf" srcId="{729DDE0A-5092-481E-9EFF-D75D8F6D644E}" destId="{D515ACC4-0639-4DFA-A5AC-16E14DD75F4B}" srcOrd="0" destOrd="0" presId="urn:microsoft.com/office/officeart/2005/8/layout/vList2"/>
    <dgm:cxn modelId="{74949D64-990D-4530-8D42-ED7886B5E438}" type="presOf" srcId="{F87BED0E-9504-4175-82B7-016E22587882}" destId="{BB3C75C6-D2C2-49BD-A84A-B5909157C940}" srcOrd="0" destOrd="0" presId="urn:microsoft.com/office/officeart/2005/8/layout/vList2"/>
    <dgm:cxn modelId="{94E9B352-FD89-4B07-9139-2D742B08DA90}" type="presParOf" srcId="{715B6756-0693-4874-A056-740298C5773E}" destId="{D515ACC4-0639-4DFA-A5AC-16E14DD75F4B}" srcOrd="0" destOrd="0" presId="urn:microsoft.com/office/officeart/2005/8/layout/vList2"/>
    <dgm:cxn modelId="{0E839B8D-4DD5-4F57-B1D3-F636AFE1ACCB}" type="presParOf" srcId="{715B6756-0693-4874-A056-740298C5773E}" destId="{B71DCC98-10F0-42D3-94DB-4FC5AAF1A8C2}" srcOrd="1" destOrd="0" presId="urn:microsoft.com/office/officeart/2005/8/layout/vList2"/>
    <dgm:cxn modelId="{60C5449C-8D3C-4FC1-9155-EDD9C067C092}" type="presParOf" srcId="{715B6756-0693-4874-A056-740298C5773E}" destId="{BB3C75C6-D2C2-49BD-A84A-B5909157C940}" srcOrd="2" destOrd="0" presId="urn:microsoft.com/office/officeart/2005/8/layout/vList2"/>
    <dgm:cxn modelId="{89770729-308B-4611-ACF8-32DEDED760CA}" type="presParOf" srcId="{715B6756-0693-4874-A056-740298C5773E}" destId="{522C6093-A070-46EF-8CD5-8EA25442001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0E7F3-B337-415A-807F-541BE75A39C9}" type="doc">
      <dgm:prSet loTypeId="urn:microsoft.com/office/officeart/2005/8/layout/vList3#1" loCatId="list" qsTypeId="urn:microsoft.com/office/officeart/2005/8/quickstyle/simple1" qsCatId="simple" csTypeId="urn:microsoft.com/office/officeart/2005/8/colors/colorful4" csCatId="colorful" phldr="1"/>
      <dgm:spPr/>
    </dgm:pt>
    <dgm:pt modelId="{62CC232F-8424-470E-8935-5100586FE69D}">
      <dgm:prSet phldrT="[Testo]" custT="1"/>
      <dgm:spPr/>
      <dgm:t>
        <a:bodyPr/>
        <a:lstStyle/>
        <a:p>
          <a:r>
            <a:rPr lang="it-IT" sz="3200" dirty="0" smtClean="0">
              <a:latin typeface="Arial" panose="020B0604020202020204" pitchFamily="34" charset="0"/>
              <a:cs typeface="Arial" panose="020B0604020202020204" pitchFamily="34" charset="0"/>
            </a:rPr>
            <a:t>Erogatori di farmaco in polvere o DPI (Dry </a:t>
          </a:r>
          <a:r>
            <a:rPr lang="it-IT" sz="3200" dirty="0" err="1" smtClean="0">
              <a:latin typeface="Arial" panose="020B0604020202020204" pitchFamily="34" charset="0"/>
              <a:cs typeface="Arial" panose="020B0604020202020204" pitchFamily="34" charset="0"/>
            </a:rPr>
            <a:t>Powder</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Inhaler</a:t>
          </a:r>
          <a:r>
            <a:rPr lang="it-IT" sz="3200" dirty="0" smtClean="0">
              <a:latin typeface="Arial" panose="020B0604020202020204" pitchFamily="34" charset="0"/>
              <a:cs typeface="Arial" panose="020B0604020202020204" pitchFamily="34" charset="0"/>
            </a:rPr>
            <a:t>)</a:t>
          </a:r>
          <a:endParaRPr lang="it-IT" sz="3200" dirty="0">
            <a:latin typeface="Arial" panose="020B0604020202020204" pitchFamily="34" charset="0"/>
            <a:cs typeface="Arial" panose="020B0604020202020204" pitchFamily="34" charset="0"/>
          </a:endParaRPr>
        </a:p>
      </dgm:t>
    </dgm:pt>
    <dgm:pt modelId="{34263F75-4208-47FC-9999-97D13E618FCD}" type="parTrans" cxnId="{3F9E5F77-FBC5-401D-B8D3-2774CEDD8078}">
      <dgm:prSet/>
      <dgm:spPr/>
      <dgm:t>
        <a:bodyPr/>
        <a:lstStyle/>
        <a:p>
          <a:endParaRPr lang="it-IT"/>
        </a:p>
      </dgm:t>
    </dgm:pt>
    <dgm:pt modelId="{65A91D65-01C9-473A-B37B-F7421320E419}" type="sibTrans" cxnId="{3F9E5F77-FBC5-401D-B8D3-2774CEDD8078}">
      <dgm:prSet/>
      <dgm:spPr/>
      <dgm:t>
        <a:bodyPr/>
        <a:lstStyle/>
        <a:p>
          <a:endParaRPr lang="it-IT"/>
        </a:p>
      </dgm:t>
    </dgm:pt>
    <dgm:pt modelId="{37D9F9F1-34AB-4C5B-9251-107475B21E09}">
      <dgm:prSet phldrT="[Testo]" custT="1"/>
      <dgm:spPr/>
      <dgm:t>
        <a:bodyPr/>
        <a:lstStyle/>
        <a:p>
          <a:r>
            <a:rPr lang="it-IT" sz="3200" dirty="0" smtClean="0">
              <a:latin typeface="Arial" panose="020B0604020202020204" pitchFamily="34" charset="0"/>
              <a:cs typeface="Arial" panose="020B0604020202020204" pitchFamily="34" charset="0"/>
            </a:rPr>
            <a:t>Inalatori pressurizzati o </a:t>
          </a:r>
          <a:r>
            <a:rPr lang="it-IT" sz="3200" dirty="0" err="1" smtClean="0">
              <a:latin typeface="Arial" panose="020B0604020202020204" pitchFamily="34" charset="0"/>
              <a:cs typeface="Arial" panose="020B0604020202020204" pitchFamily="34" charset="0"/>
            </a:rPr>
            <a:t>pMDI</a:t>
          </a:r>
          <a:r>
            <a:rPr lang="it-IT" sz="3200" dirty="0" smtClean="0">
              <a:latin typeface="Arial" panose="020B0604020202020204" pitchFamily="34" charset="0"/>
              <a:cs typeface="Arial" panose="020B0604020202020204" pitchFamily="34" charset="0"/>
            </a:rPr>
            <a:t> o spray</a:t>
          </a:r>
          <a:endParaRPr lang="it-IT" sz="3200" dirty="0">
            <a:latin typeface="Arial" panose="020B0604020202020204" pitchFamily="34" charset="0"/>
            <a:cs typeface="Arial" panose="020B0604020202020204" pitchFamily="34" charset="0"/>
          </a:endParaRPr>
        </a:p>
      </dgm:t>
    </dgm:pt>
    <dgm:pt modelId="{D3D1045C-9FC3-4200-8E44-7806A63E5C88}" type="parTrans" cxnId="{A7064403-A51A-4A12-8F57-460658B54DC3}">
      <dgm:prSet/>
      <dgm:spPr/>
      <dgm:t>
        <a:bodyPr/>
        <a:lstStyle/>
        <a:p>
          <a:endParaRPr lang="it-IT"/>
        </a:p>
      </dgm:t>
    </dgm:pt>
    <dgm:pt modelId="{2818A1F2-7154-4CF8-8D9B-152132C3BDF1}" type="sibTrans" cxnId="{A7064403-A51A-4A12-8F57-460658B54DC3}">
      <dgm:prSet/>
      <dgm:spPr/>
      <dgm:t>
        <a:bodyPr/>
        <a:lstStyle/>
        <a:p>
          <a:endParaRPr lang="it-IT"/>
        </a:p>
      </dgm:t>
    </dgm:pt>
    <dgm:pt modelId="{2D9AC73C-6D57-4CCE-B324-FAA77E017B2C}">
      <dgm:prSet phldrT="[Testo]" custT="1"/>
      <dgm:spPr/>
      <dgm:t>
        <a:bodyPr/>
        <a:lstStyle/>
        <a:p>
          <a:r>
            <a:rPr lang="it-IT" sz="3200" dirty="0" smtClean="0">
              <a:latin typeface="Arial" panose="020B0604020202020204" pitchFamily="34" charset="0"/>
              <a:cs typeface="Arial" panose="020B0604020202020204" pitchFamily="34" charset="0"/>
            </a:rPr>
            <a:t>Nebulizzatori o aerosol</a:t>
          </a:r>
          <a:endParaRPr lang="it-IT" sz="3200" dirty="0">
            <a:latin typeface="Arial" panose="020B0604020202020204" pitchFamily="34" charset="0"/>
            <a:cs typeface="Arial" panose="020B0604020202020204" pitchFamily="34" charset="0"/>
          </a:endParaRPr>
        </a:p>
      </dgm:t>
    </dgm:pt>
    <dgm:pt modelId="{693A5193-F053-4F88-86B5-646B5AE2EB6C}" type="parTrans" cxnId="{57989281-19E7-4C05-B3C8-0998AF532067}">
      <dgm:prSet/>
      <dgm:spPr/>
      <dgm:t>
        <a:bodyPr/>
        <a:lstStyle/>
        <a:p>
          <a:endParaRPr lang="it-IT"/>
        </a:p>
      </dgm:t>
    </dgm:pt>
    <dgm:pt modelId="{C6393CD6-FAB8-4FD8-8C23-167DBE800760}" type="sibTrans" cxnId="{57989281-19E7-4C05-B3C8-0998AF532067}">
      <dgm:prSet/>
      <dgm:spPr/>
      <dgm:t>
        <a:bodyPr/>
        <a:lstStyle/>
        <a:p>
          <a:endParaRPr lang="it-IT"/>
        </a:p>
      </dgm:t>
    </dgm:pt>
    <dgm:pt modelId="{9E044967-AAC5-4C8B-AC5B-67E30D6F41C1}" type="pres">
      <dgm:prSet presAssocID="{61B0E7F3-B337-415A-807F-541BE75A39C9}" presName="linearFlow" presStyleCnt="0">
        <dgm:presLayoutVars>
          <dgm:dir/>
          <dgm:resizeHandles val="exact"/>
        </dgm:presLayoutVars>
      </dgm:prSet>
      <dgm:spPr/>
    </dgm:pt>
    <dgm:pt modelId="{2DE2EBC0-DC89-44F8-9CC1-A7106D4F0931}" type="pres">
      <dgm:prSet presAssocID="{62CC232F-8424-470E-8935-5100586FE69D}" presName="composite" presStyleCnt="0"/>
      <dgm:spPr/>
    </dgm:pt>
    <dgm:pt modelId="{CBD6E56E-1634-4206-831A-6C6A9A7CE47E}" type="pres">
      <dgm:prSet presAssocID="{62CC232F-8424-470E-8935-5100586FE69D}" presName="imgShp" presStyleLbl="fgImgPlace1" presStyleIdx="0" presStyleCnt="3"/>
      <dgm:spPr/>
    </dgm:pt>
    <dgm:pt modelId="{0B76F680-43E1-4F82-B52C-F6A58895B1A9}" type="pres">
      <dgm:prSet presAssocID="{62CC232F-8424-470E-8935-5100586FE69D}" presName="txShp" presStyleLbl="node1" presStyleIdx="0" presStyleCnt="3" custScaleX="94537" custScaleY="117226" custLinFactNeighborX="1163" custLinFactNeighborY="6066">
        <dgm:presLayoutVars>
          <dgm:bulletEnabled val="1"/>
        </dgm:presLayoutVars>
      </dgm:prSet>
      <dgm:spPr/>
      <dgm:t>
        <a:bodyPr/>
        <a:lstStyle/>
        <a:p>
          <a:endParaRPr lang="it-IT"/>
        </a:p>
      </dgm:t>
    </dgm:pt>
    <dgm:pt modelId="{4C94D3C6-D5DB-4261-9F37-AD51636D427D}" type="pres">
      <dgm:prSet presAssocID="{65A91D65-01C9-473A-B37B-F7421320E419}" presName="spacing" presStyleCnt="0"/>
      <dgm:spPr/>
    </dgm:pt>
    <dgm:pt modelId="{1B966F7C-CF32-4169-A21D-243D34656481}" type="pres">
      <dgm:prSet presAssocID="{37D9F9F1-34AB-4C5B-9251-107475B21E09}" presName="composite" presStyleCnt="0"/>
      <dgm:spPr/>
    </dgm:pt>
    <dgm:pt modelId="{824A8797-323D-4847-9C3E-15959F373CB9}" type="pres">
      <dgm:prSet presAssocID="{37D9F9F1-34AB-4C5B-9251-107475B21E09}" presName="imgShp" presStyleLbl="fgImgPlace1" presStyleIdx="1" presStyleCnt="3"/>
      <dgm:spPr/>
    </dgm:pt>
    <dgm:pt modelId="{ECCB304E-47E8-4C59-9539-79B98C3CF0D7}" type="pres">
      <dgm:prSet presAssocID="{37D9F9F1-34AB-4C5B-9251-107475B21E09}" presName="txShp" presStyleLbl="node1" presStyleIdx="1" presStyleCnt="3">
        <dgm:presLayoutVars>
          <dgm:bulletEnabled val="1"/>
        </dgm:presLayoutVars>
      </dgm:prSet>
      <dgm:spPr/>
      <dgm:t>
        <a:bodyPr/>
        <a:lstStyle/>
        <a:p>
          <a:endParaRPr lang="it-IT"/>
        </a:p>
      </dgm:t>
    </dgm:pt>
    <dgm:pt modelId="{9865197D-9345-4D6D-823A-41D66CE89C04}" type="pres">
      <dgm:prSet presAssocID="{2818A1F2-7154-4CF8-8D9B-152132C3BDF1}" presName="spacing" presStyleCnt="0"/>
      <dgm:spPr/>
    </dgm:pt>
    <dgm:pt modelId="{2876990F-7DB4-478C-8913-88D6FE08F8F1}" type="pres">
      <dgm:prSet presAssocID="{2D9AC73C-6D57-4CCE-B324-FAA77E017B2C}" presName="composite" presStyleCnt="0"/>
      <dgm:spPr/>
    </dgm:pt>
    <dgm:pt modelId="{9CDD3CD6-2858-40FA-9315-2EBBF365DEDD}" type="pres">
      <dgm:prSet presAssocID="{2D9AC73C-6D57-4CCE-B324-FAA77E017B2C}" presName="imgShp" presStyleLbl="fgImgPlace1" presStyleIdx="2" presStyleCnt="3" custLinFactNeighborX="-1571" custLinFactNeighborY="-24076"/>
      <dgm:spPr/>
    </dgm:pt>
    <dgm:pt modelId="{C06563F3-26F5-46D9-965D-8B04A17ACB60}" type="pres">
      <dgm:prSet presAssocID="{2D9AC73C-6D57-4CCE-B324-FAA77E017B2C}" presName="txShp" presStyleLbl="node1" presStyleIdx="2" presStyleCnt="3" custScaleX="93887" custScaleY="69751" custLinFactNeighborX="1549" custLinFactNeighborY="-30629">
        <dgm:presLayoutVars>
          <dgm:bulletEnabled val="1"/>
        </dgm:presLayoutVars>
      </dgm:prSet>
      <dgm:spPr/>
      <dgm:t>
        <a:bodyPr/>
        <a:lstStyle/>
        <a:p>
          <a:endParaRPr lang="it-IT"/>
        </a:p>
      </dgm:t>
    </dgm:pt>
  </dgm:ptLst>
  <dgm:cxnLst>
    <dgm:cxn modelId="{57989281-19E7-4C05-B3C8-0998AF532067}" srcId="{61B0E7F3-B337-415A-807F-541BE75A39C9}" destId="{2D9AC73C-6D57-4CCE-B324-FAA77E017B2C}" srcOrd="2" destOrd="0" parTransId="{693A5193-F053-4F88-86B5-646B5AE2EB6C}" sibTransId="{C6393CD6-FAB8-4FD8-8C23-167DBE800760}"/>
    <dgm:cxn modelId="{3F9E5F77-FBC5-401D-B8D3-2774CEDD8078}" srcId="{61B0E7F3-B337-415A-807F-541BE75A39C9}" destId="{62CC232F-8424-470E-8935-5100586FE69D}" srcOrd="0" destOrd="0" parTransId="{34263F75-4208-47FC-9999-97D13E618FCD}" sibTransId="{65A91D65-01C9-473A-B37B-F7421320E419}"/>
    <dgm:cxn modelId="{B3CF01C1-899D-4B02-AA00-694F87A87603}" type="presOf" srcId="{2D9AC73C-6D57-4CCE-B324-FAA77E017B2C}" destId="{C06563F3-26F5-46D9-965D-8B04A17ACB60}" srcOrd="0" destOrd="0" presId="urn:microsoft.com/office/officeart/2005/8/layout/vList3#1"/>
    <dgm:cxn modelId="{9CC89180-3F8A-4724-9AF0-0FDEF1A95958}" type="presOf" srcId="{62CC232F-8424-470E-8935-5100586FE69D}" destId="{0B76F680-43E1-4F82-B52C-F6A58895B1A9}" srcOrd="0" destOrd="0" presId="urn:microsoft.com/office/officeart/2005/8/layout/vList3#1"/>
    <dgm:cxn modelId="{9B8768B1-5A8E-4481-A02F-E787EC361167}" type="presOf" srcId="{61B0E7F3-B337-415A-807F-541BE75A39C9}" destId="{9E044967-AAC5-4C8B-AC5B-67E30D6F41C1}" srcOrd="0" destOrd="0" presId="urn:microsoft.com/office/officeart/2005/8/layout/vList3#1"/>
    <dgm:cxn modelId="{7704A1E2-5748-4676-8FD8-A87FA273E8BF}" type="presOf" srcId="{37D9F9F1-34AB-4C5B-9251-107475B21E09}" destId="{ECCB304E-47E8-4C59-9539-79B98C3CF0D7}" srcOrd="0" destOrd="0" presId="urn:microsoft.com/office/officeart/2005/8/layout/vList3#1"/>
    <dgm:cxn modelId="{A7064403-A51A-4A12-8F57-460658B54DC3}" srcId="{61B0E7F3-B337-415A-807F-541BE75A39C9}" destId="{37D9F9F1-34AB-4C5B-9251-107475B21E09}" srcOrd="1" destOrd="0" parTransId="{D3D1045C-9FC3-4200-8E44-7806A63E5C88}" sibTransId="{2818A1F2-7154-4CF8-8D9B-152132C3BDF1}"/>
    <dgm:cxn modelId="{F2C37648-FEF2-41F3-A8EC-90DD34C1F46E}" type="presParOf" srcId="{9E044967-AAC5-4C8B-AC5B-67E30D6F41C1}" destId="{2DE2EBC0-DC89-44F8-9CC1-A7106D4F0931}" srcOrd="0" destOrd="0" presId="urn:microsoft.com/office/officeart/2005/8/layout/vList3#1"/>
    <dgm:cxn modelId="{D7C7738E-1D29-4A52-B72A-8228229315AE}" type="presParOf" srcId="{2DE2EBC0-DC89-44F8-9CC1-A7106D4F0931}" destId="{CBD6E56E-1634-4206-831A-6C6A9A7CE47E}" srcOrd="0" destOrd="0" presId="urn:microsoft.com/office/officeart/2005/8/layout/vList3#1"/>
    <dgm:cxn modelId="{A7FF2500-0C22-4E7A-81E9-51B29C986F98}" type="presParOf" srcId="{2DE2EBC0-DC89-44F8-9CC1-A7106D4F0931}" destId="{0B76F680-43E1-4F82-B52C-F6A58895B1A9}" srcOrd="1" destOrd="0" presId="urn:microsoft.com/office/officeart/2005/8/layout/vList3#1"/>
    <dgm:cxn modelId="{6ABAC007-544B-41C5-94A3-0C92F9C13E5F}" type="presParOf" srcId="{9E044967-AAC5-4C8B-AC5B-67E30D6F41C1}" destId="{4C94D3C6-D5DB-4261-9F37-AD51636D427D}" srcOrd="1" destOrd="0" presId="urn:microsoft.com/office/officeart/2005/8/layout/vList3#1"/>
    <dgm:cxn modelId="{DD828CE4-2010-4336-A062-D16E1863BCFD}" type="presParOf" srcId="{9E044967-AAC5-4C8B-AC5B-67E30D6F41C1}" destId="{1B966F7C-CF32-4169-A21D-243D34656481}" srcOrd="2" destOrd="0" presId="urn:microsoft.com/office/officeart/2005/8/layout/vList3#1"/>
    <dgm:cxn modelId="{59070D5A-5D8C-4216-99EE-DE5D2883417A}" type="presParOf" srcId="{1B966F7C-CF32-4169-A21D-243D34656481}" destId="{824A8797-323D-4847-9C3E-15959F373CB9}" srcOrd="0" destOrd="0" presId="urn:microsoft.com/office/officeart/2005/8/layout/vList3#1"/>
    <dgm:cxn modelId="{D9CE533E-1002-4ED4-B705-D1BF1049198A}" type="presParOf" srcId="{1B966F7C-CF32-4169-A21D-243D34656481}" destId="{ECCB304E-47E8-4C59-9539-79B98C3CF0D7}" srcOrd="1" destOrd="0" presId="urn:microsoft.com/office/officeart/2005/8/layout/vList3#1"/>
    <dgm:cxn modelId="{C0DC8028-54B7-4BD1-B559-BB0AB38C6927}" type="presParOf" srcId="{9E044967-AAC5-4C8B-AC5B-67E30D6F41C1}" destId="{9865197D-9345-4D6D-823A-41D66CE89C04}" srcOrd="3" destOrd="0" presId="urn:microsoft.com/office/officeart/2005/8/layout/vList3#1"/>
    <dgm:cxn modelId="{C457BDF5-65CD-48C8-920C-B8B9F3089BEA}" type="presParOf" srcId="{9E044967-AAC5-4C8B-AC5B-67E30D6F41C1}" destId="{2876990F-7DB4-478C-8913-88D6FE08F8F1}" srcOrd="4" destOrd="0" presId="urn:microsoft.com/office/officeart/2005/8/layout/vList3#1"/>
    <dgm:cxn modelId="{A33EE61A-D2A8-4467-9CA4-190E2211054E}" type="presParOf" srcId="{2876990F-7DB4-478C-8913-88D6FE08F8F1}" destId="{9CDD3CD6-2858-40FA-9315-2EBBF365DEDD}" srcOrd="0" destOrd="0" presId="urn:microsoft.com/office/officeart/2005/8/layout/vList3#1"/>
    <dgm:cxn modelId="{CCD49C36-4E55-4B4A-BE3B-64AB23305F27}" type="presParOf" srcId="{2876990F-7DB4-478C-8913-88D6FE08F8F1}" destId="{C06563F3-26F5-46D9-965D-8B04A17ACB6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E46A35-6CFA-40C4-A2BF-98482A1245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5D5B7716-0545-43B6-BFBE-9BA0EF8E3752}">
      <dgm:prSet phldrT="[Testo]" custT="1"/>
      <dgm:spPr>
        <a:ln>
          <a:solidFill>
            <a:schemeClr val="accent2">
              <a:lumMod val="75000"/>
            </a:schemeClr>
          </a:solidFill>
        </a:ln>
      </dgm:spPr>
      <dgm:t>
        <a:bodyPr/>
        <a:lstStyle/>
        <a:p>
          <a:r>
            <a:rPr lang="it-IT" sz="2800" dirty="0" smtClean="0">
              <a:latin typeface="Arial" panose="020B0604020202020204" pitchFamily="34" charset="0"/>
              <a:cs typeface="Arial" panose="020B0604020202020204" pitchFamily="34" charset="0"/>
            </a:rPr>
            <a:t>Bombole a gas compresso o a ossigeno gassoso</a:t>
          </a:r>
          <a:endParaRPr lang="it-IT" sz="2800" dirty="0">
            <a:latin typeface="Arial" panose="020B0604020202020204" pitchFamily="34" charset="0"/>
            <a:cs typeface="Arial" panose="020B0604020202020204" pitchFamily="34" charset="0"/>
          </a:endParaRPr>
        </a:p>
      </dgm:t>
    </dgm:pt>
    <dgm:pt modelId="{DBA72353-38EA-4142-AD61-9FDC97272832}" type="parTrans" cxnId="{FA988C69-C617-42EB-989C-E3CDB434F21B}">
      <dgm:prSet/>
      <dgm:spPr/>
      <dgm:t>
        <a:bodyPr/>
        <a:lstStyle/>
        <a:p>
          <a:endParaRPr lang="it-IT"/>
        </a:p>
      </dgm:t>
    </dgm:pt>
    <dgm:pt modelId="{0C970B98-A7B3-4990-A2AA-F79665DF5E51}" type="sibTrans" cxnId="{FA988C69-C617-42EB-989C-E3CDB434F21B}">
      <dgm:prSet/>
      <dgm:spPr/>
      <dgm:t>
        <a:bodyPr/>
        <a:lstStyle/>
        <a:p>
          <a:endParaRPr lang="it-IT"/>
        </a:p>
      </dgm:t>
    </dgm:pt>
    <dgm:pt modelId="{BBE51DBF-78EC-483F-9592-4234CD7DBA2C}">
      <dgm:prSet phldrT="[Testo]" custT="1"/>
      <dgm:spPr>
        <a:ln>
          <a:solidFill>
            <a:schemeClr val="accent2">
              <a:lumMod val="40000"/>
              <a:lumOff val="60000"/>
            </a:schemeClr>
          </a:solidFill>
        </a:ln>
      </dgm:spPr>
      <dgm:t>
        <a:bodyPr/>
        <a:lstStyle/>
        <a:p>
          <a:r>
            <a:rPr lang="it-IT" sz="2800" dirty="0" smtClean="0">
              <a:latin typeface="Arial" panose="020B0604020202020204" pitchFamily="34" charset="0"/>
              <a:cs typeface="Arial" panose="020B0604020202020204" pitchFamily="34" charset="0"/>
            </a:rPr>
            <a:t>Concentratori</a:t>
          </a:r>
          <a:endParaRPr lang="it-IT" sz="2800" dirty="0">
            <a:latin typeface="Arial" panose="020B0604020202020204" pitchFamily="34" charset="0"/>
            <a:cs typeface="Arial" panose="020B0604020202020204" pitchFamily="34" charset="0"/>
          </a:endParaRPr>
        </a:p>
      </dgm:t>
    </dgm:pt>
    <dgm:pt modelId="{89858DE9-60F1-4014-ACBF-170F70B01F7D}" type="parTrans" cxnId="{BCA20DA1-519F-4F6C-8F0E-59DCC5804BDC}">
      <dgm:prSet/>
      <dgm:spPr/>
      <dgm:t>
        <a:bodyPr/>
        <a:lstStyle/>
        <a:p>
          <a:endParaRPr lang="it-IT"/>
        </a:p>
      </dgm:t>
    </dgm:pt>
    <dgm:pt modelId="{FDFF6684-EF4B-43EB-9DD7-5C71D5931396}" type="sibTrans" cxnId="{BCA20DA1-519F-4F6C-8F0E-59DCC5804BDC}">
      <dgm:prSet/>
      <dgm:spPr/>
      <dgm:t>
        <a:bodyPr/>
        <a:lstStyle/>
        <a:p>
          <a:endParaRPr lang="it-IT"/>
        </a:p>
      </dgm:t>
    </dgm:pt>
    <dgm:pt modelId="{17DD34C9-4771-4179-8E9A-B0EA2E203F47}">
      <dgm:prSet phldrT="[Testo]" custT="1"/>
      <dgm:spPr>
        <a:ln>
          <a:solidFill>
            <a:schemeClr val="accent2">
              <a:lumMod val="60000"/>
              <a:lumOff val="40000"/>
            </a:schemeClr>
          </a:solidFill>
        </a:ln>
      </dgm:spPr>
      <dgm:t>
        <a:bodyPr/>
        <a:lstStyle/>
        <a:p>
          <a:r>
            <a:rPr lang="it-IT" sz="2800" dirty="0" smtClean="0">
              <a:latin typeface="Arial" panose="020B0604020202020204" pitchFamily="34" charset="0"/>
              <a:cs typeface="Arial" panose="020B0604020202020204" pitchFamily="34" charset="0"/>
            </a:rPr>
            <a:t>Bombole a ossigeno liquido di tipo stazionario (bombola madre e portatile)</a:t>
          </a:r>
          <a:endParaRPr lang="it-IT" sz="2800" dirty="0">
            <a:latin typeface="Arial" panose="020B0604020202020204" pitchFamily="34" charset="0"/>
            <a:cs typeface="Arial" panose="020B0604020202020204" pitchFamily="34" charset="0"/>
          </a:endParaRPr>
        </a:p>
      </dgm:t>
    </dgm:pt>
    <dgm:pt modelId="{E9F3A7D9-5D51-4F48-904A-ABA8641BF39E}" type="parTrans" cxnId="{B01C6B21-9537-4CFC-8780-452BA300D922}">
      <dgm:prSet/>
      <dgm:spPr/>
      <dgm:t>
        <a:bodyPr/>
        <a:lstStyle/>
        <a:p>
          <a:endParaRPr lang="it-IT"/>
        </a:p>
      </dgm:t>
    </dgm:pt>
    <dgm:pt modelId="{62CE98EE-8B2D-4902-BD80-BC478B8D7259}" type="sibTrans" cxnId="{B01C6B21-9537-4CFC-8780-452BA300D922}">
      <dgm:prSet/>
      <dgm:spPr/>
      <dgm:t>
        <a:bodyPr/>
        <a:lstStyle/>
        <a:p>
          <a:endParaRPr lang="it-IT"/>
        </a:p>
      </dgm:t>
    </dgm:pt>
    <dgm:pt modelId="{1534971D-D8CF-4B3C-9DB4-206985BA65D5}" type="pres">
      <dgm:prSet presAssocID="{D0E46A35-6CFA-40C4-A2BF-98482A1245EA}" presName="Name0" presStyleCnt="0">
        <dgm:presLayoutVars>
          <dgm:dir/>
          <dgm:resizeHandles val="exact"/>
        </dgm:presLayoutVars>
      </dgm:prSet>
      <dgm:spPr/>
      <dgm:t>
        <a:bodyPr/>
        <a:lstStyle/>
        <a:p>
          <a:endParaRPr lang="it-IT"/>
        </a:p>
      </dgm:t>
    </dgm:pt>
    <dgm:pt modelId="{225C0D01-1C3F-42C2-8A06-FF35BAD06B19}" type="pres">
      <dgm:prSet presAssocID="{5D5B7716-0545-43B6-BFBE-9BA0EF8E3752}" presName="composite" presStyleCnt="0"/>
      <dgm:spPr/>
    </dgm:pt>
    <dgm:pt modelId="{5760D4D5-1778-43FD-BB95-DBFB1F71F942}" type="pres">
      <dgm:prSet presAssocID="{5D5B7716-0545-43B6-BFBE-9BA0EF8E3752}" presName="rect1" presStyleLbl="trAlignAcc1" presStyleIdx="0" presStyleCnt="3" custScaleY="145981" custLinFactNeighborX="-1584" custLinFactNeighborY="-21721">
        <dgm:presLayoutVars>
          <dgm:bulletEnabled val="1"/>
        </dgm:presLayoutVars>
      </dgm:prSet>
      <dgm:spPr/>
      <dgm:t>
        <a:bodyPr/>
        <a:lstStyle/>
        <a:p>
          <a:endParaRPr lang="it-IT"/>
        </a:p>
      </dgm:t>
    </dgm:pt>
    <dgm:pt modelId="{F3387154-2B53-465D-98D7-3F557CEB2632}" type="pres">
      <dgm:prSet presAssocID="{5D5B7716-0545-43B6-BFBE-9BA0EF8E3752}" presName="rect2" presStyleLbl="fgImgPlace1" presStyleIdx="0" presStyleCnt="3"/>
      <dgm:spPr>
        <a:solidFill>
          <a:schemeClr val="accent2">
            <a:lumMod val="75000"/>
          </a:schemeClr>
        </a:solidFill>
        <a:ln>
          <a:solidFill>
            <a:schemeClr val="accent2">
              <a:lumMod val="75000"/>
            </a:schemeClr>
          </a:solidFill>
        </a:ln>
      </dgm:spPr>
    </dgm:pt>
    <dgm:pt modelId="{D4B28812-5202-4410-9B89-5ED410D860E0}" type="pres">
      <dgm:prSet presAssocID="{0C970B98-A7B3-4990-A2AA-F79665DF5E51}" presName="sibTrans" presStyleCnt="0"/>
      <dgm:spPr/>
    </dgm:pt>
    <dgm:pt modelId="{4D48F473-F833-4015-B322-A9714E9C1B49}" type="pres">
      <dgm:prSet presAssocID="{BBE51DBF-78EC-483F-9592-4234CD7DBA2C}" presName="composite" presStyleCnt="0"/>
      <dgm:spPr/>
    </dgm:pt>
    <dgm:pt modelId="{26AA0F6E-C34B-468C-B1DA-ED1B9133A47D}" type="pres">
      <dgm:prSet presAssocID="{BBE51DBF-78EC-483F-9592-4234CD7DBA2C}" presName="rect1" presStyleLbl="trAlignAcc1" presStyleIdx="1" presStyleCnt="3" custScaleY="123642" custLinFactNeighborX="-873" custLinFactNeighborY="-34202">
        <dgm:presLayoutVars>
          <dgm:bulletEnabled val="1"/>
        </dgm:presLayoutVars>
      </dgm:prSet>
      <dgm:spPr/>
      <dgm:t>
        <a:bodyPr/>
        <a:lstStyle/>
        <a:p>
          <a:endParaRPr lang="it-IT"/>
        </a:p>
      </dgm:t>
    </dgm:pt>
    <dgm:pt modelId="{52F42705-1E5A-46D7-A07B-8B964D0AFC61}" type="pres">
      <dgm:prSet presAssocID="{BBE51DBF-78EC-483F-9592-4234CD7DBA2C}" presName="rect2" presStyleLbl="fgImgPlace1" presStyleIdx="1" presStyleCnt="3" custLinFactNeighborX="-2692" custLinFactNeighborY="-12325"/>
      <dgm:spPr>
        <a:solidFill>
          <a:schemeClr val="accent2">
            <a:lumMod val="40000"/>
            <a:lumOff val="60000"/>
          </a:schemeClr>
        </a:solidFill>
        <a:ln>
          <a:solidFill>
            <a:schemeClr val="accent2">
              <a:lumMod val="40000"/>
              <a:lumOff val="60000"/>
            </a:schemeClr>
          </a:solidFill>
        </a:ln>
      </dgm:spPr>
    </dgm:pt>
    <dgm:pt modelId="{DBE359C2-7CD8-4DAA-91D9-284561F3551C}" type="pres">
      <dgm:prSet presAssocID="{FDFF6684-EF4B-43EB-9DD7-5C71D5931396}" presName="sibTrans" presStyleCnt="0"/>
      <dgm:spPr/>
    </dgm:pt>
    <dgm:pt modelId="{2A9A182D-1D3C-4F6C-B88A-A73D49517B07}" type="pres">
      <dgm:prSet presAssocID="{17DD34C9-4771-4179-8E9A-B0EA2E203F47}" presName="composite" presStyleCnt="0"/>
      <dgm:spPr/>
    </dgm:pt>
    <dgm:pt modelId="{2C4F88FE-358B-45D7-A951-A0609C1E4D06}" type="pres">
      <dgm:prSet presAssocID="{17DD34C9-4771-4179-8E9A-B0EA2E203F47}" presName="rect1" presStyleLbl="trAlignAcc1" presStyleIdx="2" presStyleCnt="3" custScaleX="132242" custScaleY="118681" custLinFactNeighborX="116" custLinFactNeighborY="-22254">
        <dgm:presLayoutVars>
          <dgm:bulletEnabled val="1"/>
        </dgm:presLayoutVars>
      </dgm:prSet>
      <dgm:spPr/>
      <dgm:t>
        <a:bodyPr/>
        <a:lstStyle/>
        <a:p>
          <a:endParaRPr lang="it-IT"/>
        </a:p>
      </dgm:t>
    </dgm:pt>
    <dgm:pt modelId="{3EED9AA0-7E1B-4018-A3F7-34E380C02D0D}" type="pres">
      <dgm:prSet presAssocID="{17DD34C9-4771-4179-8E9A-B0EA2E203F47}" presName="rect2" presStyleLbl="fgImgPlace1" presStyleIdx="2" presStyleCnt="3" custScaleY="89327" custLinFactNeighborX="-86876" custLinFactNeighborY="-2731"/>
      <dgm:spPr>
        <a:solidFill>
          <a:schemeClr val="accent2">
            <a:lumMod val="60000"/>
            <a:lumOff val="40000"/>
          </a:schemeClr>
        </a:solidFill>
        <a:ln>
          <a:solidFill>
            <a:schemeClr val="accent2">
              <a:lumMod val="60000"/>
              <a:lumOff val="40000"/>
            </a:schemeClr>
          </a:solidFill>
        </a:ln>
      </dgm:spPr>
    </dgm:pt>
  </dgm:ptLst>
  <dgm:cxnLst>
    <dgm:cxn modelId="{BCA20DA1-519F-4F6C-8F0E-59DCC5804BDC}" srcId="{D0E46A35-6CFA-40C4-A2BF-98482A1245EA}" destId="{BBE51DBF-78EC-483F-9592-4234CD7DBA2C}" srcOrd="1" destOrd="0" parTransId="{89858DE9-60F1-4014-ACBF-170F70B01F7D}" sibTransId="{FDFF6684-EF4B-43EB-9DD7-5C71D5931396}"/>
    <dgm:cxn modelId="{0542B3E9-E8FD-40BE-B114-655C57A2839C}" type="presOf" srcId="{D0E46A35-6CFA-40C4-A2BF-98482A1245EA}" destId="{1534971D-D8CF-4B3C-9DB4-206985BA65D5}" srcOrd="0" destOrd="0" presId="urn:microsoft.com/office/officeart/2008/layout/PictureStrips"/>
    <dgm:cxn modelId="{96E17F09-8659-4676-A795-81D625B1449A}" type="presOf" srcId="{17DD34C9-4771-4179-8E9A-B0EA2E203F47}" destId="{2C4F88FE-358B-45D7-A951-A0609C1E4D06}" srcOrd="0" destOrd="0" presId="urn:microsoft.com/office/officeart/2008/layout/PictureStrips"/>
    <dgm:cxn modelId="{FA988C69-C617-42EB-989C-E3CDB434F21B}" srcId="{D0E46A35-6CFA-40C4-A2BF-98482A1245EA}" destId="{5D5B7716-0545-43B6-BFBE-9BA0EF8E3752}" srcOrd="0" destOrd="0" parTransId="{DBA72353-38EA-4142-AD61-9FDC97272832}" sibTransId="{0C970B98-A7B3-4990-A2AA-F79665DF5E51}"/>
    <dgm:cxn modelId="{B01C6B21-9537-4CFC-8780-452BA300D922}" srcId="{D0E46A35-6CFA-40C4-A2BF-98482A1245EA}" destId="{17DD34C9-4771-4179-8E9A-B0EA2E203F47}" srcOrd="2" destOrd="0" parTransId="{E9F3A7D9-5D51-4F48-904A-ABA8641BF39E}" sibTransId="{62CE98EE-8B2D-4902-BD80-BC478B8D7259}"/>
    <dgm:cxn modelId="{5C840EB9-200E-412D-8253-2BC2BB97D3F5}" type="presOf" srcId="{BBE51DBF-78EC-483F-9592-4234CD7DBA2C}" destId="{26AA0F6E-C34B-468C-B1DA-ED1B9133A47D}" srcOrd="0" destOrd="0" presId="urn:microsoft.com/office/officeart/2008/layout/PictureStrips"/>
    <dgm:cxn modelId="{D0206B45-A2B5-4118-A313-BA438A010920}" type="presOf" srcId="{5D5B7716-0545-43B6-BFBE-9BA0EF8E3752}" destId="{5760D4D5-1778-43FD-BB95-DBFB1F71F942}" srcOrd="0" destOrd="0" presId="urn:microsoft.com/office/officeart/2008/layout/PictureStrips"/>
    <dgm:cxn modelId="{39229903-028D-4551-BF5C-44400181F157}" type="presParOf" srcId="{1534971D-D8CF-4B3C-9DB4-206985BA65D5}" destId="{225C0D01-1C3F-42C2-8A06-FF35BAD06B19}" srcOrd="0" destOrd="0" presId="urn:microsoft.com/office/officeart/2008/layout/PictureStrips"/>
    <dgm:cxn modelId="{9E3CA049-D165-45F9-BAAB-EE25D9139B10}" type="presParOf" srcId="{225C0D01-1C3F-42C2-8A06-FF35BAD06B19}" destId="{5760D4D5-1778-43FD-BB95-DBFB1F71F942}" srcOrd="0" destOrd="0" presId="urn:microsoft.com/office/officeart/2008/layout/PictureStrips"/>
    <dgm:cxn modelId="{7C71B7C0-F5D1-4B3F-9F08-89E156571123}" type="presParOf" srcId="{225C0D01-1C3F-42C2-8A06-FF35BAD06B19}" destId="{F3387154-2B53-465D-98D7-3F557CEB2632}" srcOrd="1" destOrd="0" presId="urn:microsoft.com/office/officeart/2008/layout/PictureStrips"/>
    <dgm:cxn modelId="{546CBEB3-4439-455E-BEBF-762BB90CBE16}" type="presParOf" srcId="{1534971D-D8CF-4B3C-9DB4-206985BA65D5}" destId="{D4B28812-5202-4410-9B89-5ED410D860E0}" srcOrd="1" destOrd="0" presId="urn:microsoft.com/office/officeart/2008/layout/PictureStrips"/>
    <dgm:cxn modelId="{B033A8BE-CF1F-4932-ABF2-A1AE85C43BF9}" type="presParOf" srcId="{1534971D-D8CF-4B3C-9DB4-206985BA65D5}" destId="{4D48F473-F833-4015-B322-A9714E9C1B49}" srcOrd="2" destOrd="0" presId="urn:microsoft.com/office/officeart/2008/layout/PictureStrips"/>
    <dgm:cxn modelId="{04AF013A-481A-4EDF-B07F-BB6DBED8B286}" type="presParOf" srcId="{4D48F473-F833-4015-B322-A9714E9C1B49}" destId="{26AA0F6E-C34B-468C-B1DA-ED1B9133A47D}" srcOrd="0" destOrd="0" presId="urn:microsoft.com/office/officeart/2008/layout/PictureStrips"/>
    <dgm:cxn modelId="{6912B8F5-718A-4A22-A6F2-8F216F311107}" type="presParOf" srcId="{4D48F473-F833-4015-B322-A9714E9C1B49}" destId="{52F42705-1E5A-46D7-A07B-8B964D0AFC61}" srcOrd="1" destOrd="0" presId="urn:microsoft.com/office/officeart/2008/layout/PictureStrips"/>
    <dgm:cxn modelId="{B679E05D-7C6C-4D72-8199-F8CD9D52B389}" type="presParOf" srcId="{1534971D-D8CF-4B3C-9DB4-206985BA65D5}" destId="{DBE359C2-7CD8-4DAA-91D9-284561F3551C}" srcOrd="3" destOrd="0" presId="urn:microsoft.com/office/officeart/2008/layout/PictureStrips"/>
    <dgm:cxn modelId="{8B35F3D3-740D-4A9A-A7AA-66BD3F0420AF}" type="presParOf" srcId="{1534971D-D8CF-4B3C-9DB4-206985BA65D5}" destId="{2A9A182D-1D3C-4F6C-B88A-A73D49517B07}" srcOrd="4" destOrd="0" presId="urn:microsoft.com/office/officeart/2008/layout/PictureStrips"/>
    <dgm:cxn modelId="{C3754C49-C20E-4546-81BF-D9C2AAAE74B5}" type="presParOf" srcId="{2A9A182D-1D3C-4F6C-B88A-A73D49517B07}" destId="{2C4F88FE-358B-45D7-A951-A0609C1E4D06}" srcOrd="0" destOrd="0" presId="urn:microsoft.com/office/officeart/2008/layout/PictureStrips"/>
    <dgm:cxn modelId="{CF36B66F-E917-4220-948D-8CD7594CEA3B}" type="presParOf" srcId="{2A9A182D-1D3C-4F6C-B88A-A73D49517B07}" destId="{3EED9AA0-7E1B-4018-A3F7-34E380C02D0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17BED-228A-4F27-A3A3-0CA0D11B8D7B}">
      <dsp:nvSpPr>
        <dsp:cNvPr id="0" name=""/>
        <dsp:cNvSpPr/>
      </dsp:nvSpPr>
      <dsp:spPr>
        <a:xfrm>
          <a:off x="-4675804" y="-716793"/>
          <a:ext cx="5569594" cy="5569594"/>
        </a:xfrm>
        <a:prstGeom prst="blockArc">
          <a:avLst>
            <a:gd name="adj1" fmla="val 18900000"/>
            <a:gd name="adj2" fmla="val 2700000"/>
            <a:gd name="adj3" fmla="val 3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22634-8B2A-42AF-8EF6-C964A4AB2067}">
      <dsp:nvSpPr>
        <dsp:cNvPr id="0" name=""/>
        <dsp:cNvSpPr/>
      </dsp:nvSpPr>
      <dsp:spPr>
        <a:xfrm>
          <a:off x="574830" y="413600"/>
          <a:ext cx="7793781" cy="827201"/>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t> Il paziente ha un rapporto di fiducia col farmacista</a:t>
          </a:r>
          <a:endParaRPr lang="it-IT" sz="2600" kern="1200" dirty="0"/>
        </a:p>
      </dsp:txBody>
      <dsp:txXfrm>
        <a:off x="574830" y="413600"/>
        <a:ext cx="7793781" cy="827201"/>
      </dsp:txXfrm>
    </dsp:sp>
    <dsp:sp modelId="{1B3548DB-5920-4A54-A440-FBECAFB240FA}">
      <dsp:nvSpPr>
        <dsp:cNvPr id="0" name=""/>
        <dsp:cNvSpPr/>
      </dsp:nvSpPr>
      <dsp:spPr>
        <a:xfrm>
          <a:off x="57829" y="310200"/>
          <a:ext cx="1034002" cy="1034002"/>
        </a:xfrm>
        <a:prstGeom prst="ellipse">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E8C4D-8C22-4DE7-8A5D-5EEABE6834DB}">
      <dsp:nvSpPr>
        <dsp:cNvPr id="0" name=""/>
        <dsp:cNvSpPr/>
      </dsp:nvSpPr>
      <dsp:spPr>
        <a:xfrm>
          <a:off x="875518" y="1654403"/>
          <a:ext cx="7493093" cy="82720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t>Il paziente è in confidenza e si sente a proprio agio</a:t>
          </a:r>
          <a:endParaRPr lang="it-IT" sz="2600" kern="1200" dirty="0"/>
        </a:p>
      </dsp:txBody>
      <dsp:txXfrm>
        <a:off x="875518" y="1654403"/>
        <a:ext cx="7493093" cy="827201"/>
      </dsp:txXfrm>
    </dsp:sp>
    <dsp:sp modelId="{A5E7D0C4-A7E9-4615-A358-2C6C210EA2A3}">
      <dsp:nvSpPr>
        <dsp:cNvPr id="0" name=""/>
        <dsp:cNvSpPr/>
      </dsp:nvSpPr>
      <dsp:spPr>
        <a:xfrm>
          <a:off x="358517" y="1551003"/>
          <a:ext cx="1034002" cy="1034002"/>
        </a:xfrm>
        <a:prstGeom prst="ellipse">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4BCE-0B88-4DE0-A9A6-CC69389D513C}">
      <dsp:nvSpPr>
        <dsp:cNvPr id="0" name=""/>
        <dsp:cNvSpPr/>
      </dsp:nvSpPr>
      <dsp:spPr>
        <a:xfrm>
          <a:off x="574830" y="2895205"/>
          <a:ext cx="7793781" cy="82720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6040" rIns="66040" bIns="66040" numCol="1" spcCol="1270" anchor="ctr" anchorCtr="0">
          <a:noAutofit/>
        </a:bodyPr>
        <a:lstStyle/>
        <a:p>
          <a:pPr lvl="0" algn="l" defTabSz="1155700">
            <a:lnSpc>
              <a:spcPct val="90000"/>
            </a:lnSpc>
            <a:spcBef>
              <a:spcPct val="0"/>
            </a:spcBef>
            <a:spcAft>
              <a:spcPct val="35000"/>
            </a:spcAft>
          </a:pPr>
          <a:r>
            <a:rPr lang="it-IT" sz="2600" kern="1200" dirty="0" smtClean="0"/>
            <a:t>Il farmacista  ha più tempo da dedicare al paziente</a:t>
          </a:r>
          <a:endParaRPr lang="it-IT" sz="2600" kern="1200" dirty="0"/>
        </a:p>
      </dsp:txBody>
      <dsp:txXfrm>
        <a:off x="574830" y="2895205"/>
        <a:ext cx="7793781" cy="827201"/>
      </dsp:txXfrm>
    </dsp:sp>
    <dsp:sp modelId="{99EA76A2-D651-43A8-80C0-E3C43DC1073E}">
      <dsp:nvSpPr>
        <dsp:cNvPr id="0" name=""/>
        <dsp:cNvSpPr/>
      </dsp:nvSpPr>
      <dsp:spPr>
        <a:xfrm>
          <a:off x="57829" y="2791805"/>
          <a:ext cx="1034002" cy="1034002"/>
        </a:xfrm>
        <a:prstGeom prst="ellipse">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ACC4-0639-4DFA-A5AC-16E14DD75F4B}">
      <dsp:nvSpPr>
        <dsp:cNvPr id="0" name=""/>
        <dsp:cNvSpPr/>
      </dsp:nvSpPr>
      <dsp:spPr>
        <a:xfrm>
          <a:off x="0" y="315492"/>
          <a:ext cx="8352928" cy="1313946"/>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dirty="0" smtClean="0"/>
            <a:t>Fornire informazioni sul farmaco o sul dispositivo da utilizzare.</a:t>
          </a:r>
          <a:endParaRPr lang="it-IT" sz="3200" kern="1200" dirty="0"/>
        </a:p>
      </dsp:txBody>
      <dsp:txXfrm>
        <a:off x="64142" y="379634"/>
        <a:ext cx="8224644" cy="1185662"/>
      </dsp:txXfrm>
    </dsp:sp>
    <dsp:sp modelId="{B71DCC98-10F0-42D3-94DB-4FC5AAF1A8C2}">
      <dsp:nvSpPr>
        <dsp:cNvPr id="0" name=""/>
        <dsp:cNvSpPr/>
      </dsp:nvSpPr>
      <dsp:spPr>
        <a:xfrm>
          <a:off x="0" y="1629438"/>
          <a:ext cx="83529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t-IT" sz="2600" kern="1200" dirty="0" smtClean="0"/>
            <a:t>Ribadire l’importanza del mantenimento della terapia.</a:t>
          </a:r>
          <a:endParaRPr lang="it-IT" sz="2600" kern="1200" dirty="0"/>
        </a:p>
      </dsp:txBody>
      <dsp:txXfrm>
        <a:off x="0" y="1629438"/>
        <a:ext cx="8352928" cy="546480"/>
      </dsp:txXfrm>
    </dsp:sp>
    <dsp:sp modelId="{BB3C75C6-D2C2-49BD-A84A-B5909157C940}">
      <dsp:nvSpPr>
        <dsp:cNvPr id="0" name=""/>
        <dsp:cNvSpPr/>
      </dsp:nvSpPr>
      <dsp:spPr>
        <a:xfrm>
          <a:off x="0" y="2175918"/>
          <a:ext cx="8352928" cy="1313946"/>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t-IT" sz="3300" kern="1200" dirty="0" smtClean="0"/>
            <a:t>Verificare la corretta comprensione delle informazioni fornite al paziente.</a:t>
          </a:r>
          <a:endParaRPr lang="it-IT" sz="3300" kern="1200" dirty="0"/>
        </a:p>
      </dsp:txBody>
      <dsp:txXfrm>
        <a:off x="64142" y="2240060"/>
        <a:ext cx="8224644" cy="1185662"/>
      </dsp:txXfrm>
    </dsp:sp>
    <dsp:sp modelId="{522C6093-A070-46EF-8CD5-8EA254420014}">
      <dsp:nvSpPr>
        <dsp:cNvPr id="0" name=""/>
        <dsp:cNvSpPr/>
      </dsp:nvSpPr>
      <dsp:spPr>
        <a:xfrm>
          <a:off x="0" y="3489865"/>
          <a:ext cx="8352928" cy="152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it-IT" sz="2600" kern="1200" dirty="0" smtClean="0"/>
            <a:t>Indirizzare il malato al medico in caso di riacutizzazione (peggioramento del </a:t>
          </a:r>
          <a:r>
            <a:rPr lang="it-IT" sz="2600" kern="1200" dirty="0" err="1" smtClean="0"/>
            <a:t>respito</a:t>
          </a:r>
          <a:r>
            <a:rPr lang="it-IT" sz="2600" kern="1200" dirty="0" smtClean="0"/>
            <a:t>, aumento della tosse e delle secrezioni che diventano purulente).</a:t>
          </a:r>
          <a:endParaRPr lang="it-IT" sz="2600" kern="1200" dirty="0"/>
        </a:p>
      </dsp:txBody>
      <dsp:txXfrm>
        <a:off x="0" y="3489865"/>
        <a:ext cx="8352928" cy="1523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6F680-43E1-4F82-B52C-F6A58895B1A9}">
      <dsp:nvSpPr>
        <dsp:cNvPr id="0" name=""/>
        <dsp:cNvSpPr/>
      </dsp:nvSpPr>
      <dsp:spPr>
        <a:xfrm rot="10800000">
          <a:off x="2060296" y="72010"/>
          <a:ext cx="5477590" cy="138837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Erogatori di farmaco in polvere o DPI (Dry </a:t>
          </a:r>
          <a:r>
            <a:rPr lang="it-IT" sz="3200" kern="1200" dirty="0" err="1" smtClean="0">
              <a:latin typeface="Arial" panose="020B0604020202020204" pitchFamily="34" charset="0"/>
              <a:cs typeface="Arial" panose="020B0604020202020204" pitchFamily="34" charset="0"/>
            </a:rPr>
            <a:t>Powder</a:t>
          </a:r>
          <a:r>
            <a:rPr lang="it-IT" sz="3200" kern="1200" dirty="0" smtClean="0">
              <a:latin typeface="Arial" panose="020B0604020202020204" pitchFamily="34" charset="0"/>
              <a:cs typeface="Arial" panose="020B0604020202020204" pitchFamily="34" charset="0"/>
            </a:rPr>
            <a:t> </a:t>
          </a:r>
          <a:r>
            <a:rPr lang="it-IT" sz="3200" kern="1200" dirty="0" err="1" smtClean="0">
              <a:latin typeface="Arial" panose="020B0604020202020204" pitchFamily="34" charset="0"/>
              <a:cs typeface="Arial" panose="020B0604020202020204" pitchFamily="34" charset="0"/>
            </a:rPr>
            <a:t>Inhaler</a:t>
          </a:r>
          <a:r>
            <a:rPr lang="it-IT" sz="3200" kern="1200" dirty="0" smtClean="0">
              <a:latin typeface="Arial" panose="020B0604020202020204" pitchFamily="34" charset="0"/>
              <a:cs typeface="Arial" panose="020B0604020202020204" pitchFamily="34" charset="0"/>
            </a:rPr>
            <a:t>)</a:t>
          </a:r>
          <a:endParaRPr lang="it-IT" sz="3200" kern="1200" dirty="0">
            <a:latin typeface="Arial" panose="020B0604020202020204" pitchFamily="34" charset="0"/>
            <a:cs typeface="Arial" panose="020B0604020202020204" pitchFamily="34" charset="0"/>
          </a:endParaRPr>
        </a:p>
      </dsp:txBody>
      <dsp:txXfrm rot="10800000">
        <a:off x="2407389" y="72010"/>
        <a:ext cx="5130497" cy="1388372"/>
      </dsp:txXfrm>
    </dsp:sp>
    <dsp:sp modelId="{CBD6E56E-1634-4206-831A-6C6A9A7CE47E}">
      <dsp:nvSpPr>
        <dsp:cNvPr id="0" name=""/>
        <dsp:cNvSpPr/>
      </dsp:nvSpPr>
      <dsp:spPr>
        <a:xfrm>
          <a:off x="1242466" y="102176"/>
          <a:ext cx="1184355" cy="118435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B304E-47E8-4C59-9539-79B98C3CF0D7}">
      <dsp:nvSpPr>
        <dsp:cNvPr id="0" name=""/>
        <dsp:cNvSpPr/>
      </dsp:nvSpPr>
      <dsp:spPr>
        <a:xfrm rot="10800000">
          <a:off x="1755510" y="1742078"/>
          <a:ext cx="5794123" cy="1184355"/>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Inalatori pressurizzati o </a:t>
          </a:r>
          <a:r>
            <a:rPr lang="it-IT" sz="3200" kern="1200" dirty="0" err="1" smtClean="0">
              <a:latin typeface="Arial" panose="020B0604020202020204" pitchFamily="34" charset="0"/>
              <a:cs typeface="Arial" panose="020B0604020202020204" pitchFamily="34" charset="0"/>
            </a:rPr>
            <a:t>pMDI</a:t>
          </a:r>
          <a:r>
            <a:rPr lang="it-IT" sz="3200" kern="1200" dirty="0" smtClean="0">
              <a:latin typeface="Arial" panose="020B0604020202020204" pitchFamily="34" charset="0"/>
              <a:cs typeface="Arial" panose="020B0604020202020204" pitchFamily="34" charset="0"/>
            </a:rPr>
            <a:t> o spray</a:t>
          </a:r>
          <a:endParaRPr lang="it-IT" sz="3200" kern="1200" dirty="0">
            <a:latin typeface="Arial" panose="020B0604020202020204" pitchFamily="34" charset="0"/>
            <a:cs typeface="Arial" panose="020B0604020202020204" pitchFamily="34" charset="0"/>
          </a:endParaRPr>
        </a:p>
      </dsp:txBody>
      <dsp:txXfrm rot="10800000">
        <a:off x="2051599" y="1742078"/>
        <a:ext cx="5498034" cy="1184355"/>
      </dsp:txXfrm>
    </dsp:sp>
    <dsp:sp modelId="{824A8797-323D-4847-9C3E-15959F373CB9}">
      <dsp:nvSpPr>
        <dsp:cNvPr id="0" name=""/>
        <dsp:cNvSpPr/>
      </dsp:nvSpPr>
      <dsp:spPr>
        <a:xfrm>
          <a:off x="1163333" y="1742078"/>
          <a:ext cx="1184355" cy="1184355"/>
        </a:xfrm>
        <a:prstGeom prst="ellipse">
          <a:avLst/>
        </a:prstGeom>
        <a:solidFill>
          <a:schemeClr val="accent4">
            <a:tint val="50000"/>
            <a:hueOff val="-1990639"/>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563F3-26F5-46D9-965D-8B04A17ACB60}">
      <dsp:nvSpPr>
        <dsp:cNvPr id="0" name=""/>
        <dsp:cNvSpPr/>
      </dsp:nvSpPr>
      <dsp:spPr>
        <a:xfrm rot="10800000">
          <a:off x="2110908" y="3096344"/>
          <a:ext cx="5439928" cy="826099"/>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Nebulizzatori o aerosol</a:t>
          </a:r>
          <a:endParaRPr lang="it-IT" sz="3200" kern="1200" dirty="0">
            <a:latin typeface="Arial" panose="020B0604020202020204" pitchFamily="34" charset="0"/>
            <a:cs typeface="Arial" panose="020B0604020202020204" pitchFamily="34" charset="0"/>
          </a:endParaRPr>
        </a:p>
      </dsp:txBody>
      <dsp:txXfrm rot="10800000">
        <a:off x="2317433" y="3096344"/>
        <a:ext cx="5233403" cy="826099"/>
      </dsp:txXfrm>
    </dsp:sp>
    <dsp:sp modelId="{9CDD3CD6-2858-40FA-9315-2EBBF365DEDD}">
      <dsp:nvSpPr>
        <dsp:cNvPr id="0" name=""/>
        <dsp:cNvSpPr/>
      </dsp:nvSpPr>
      <dsp:spPr>
        <a:xfrm>
          <a:off x="1233275" y="2994827"/>
          <a:ext cx="1184355" cy="1184355"/>
        </a:xfrm>
        <a:prstGeom prst="ellipse">
          <a:avLst/>
        </a:prstGeom>
        <a:solidFill>
          <a:schemeClr val="accent4">
            <a:tint val="50000"/>
            <a:hueOff val="-3981279"/>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0D4D5-1778-43FD-BB95-DBFB1F71F942}">
      <dsp:nvSpPr>
        <dsp:cNvPr id="0" name=""/>
        <dsp:cNvSpPr/>
      </dsp:nvSpPr>
      <dsp:spPr>
        <a:xfrm>
          <a:off x="98635" y="72005"/>
          <a:ext cx="3709199" cy="1692102"/>
        </a:xfrm>
        <a:prstGeom prst="rect">
          <a:avLst/>
        </a:prstGeom>
        <a:solidFill>
          <a:schemeClr val="lt1">
            <a:alpha val="40000"/>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5114" tIns="106680" rIns="106680" bIns="106680" numCol="1" spcCol="1270" anchor="ctr" anchorCtr="0">
          <a:noAutofit/>
        </a:bodyPr>
        <a:lstStyle/>
        <a:p>
          <a:pPr lvl="0" algn="l" defTabSz="1244600">
            <a:lnSpc>
              <a:spcPct val="90000"/>
            </a:lnSpc>
            <a:spcBef>
              <a:spcPct val="0"/>
            </a:spcBef>
            <a:spcAft>
              <a:spcPct val="35000"/>
            </a:spcAft>
          </a:pPr>
          <a:r>
            <a:rPr lang="it-IT" sz="2800" kern="1200" dirty="0" smtClean="0">
              <a:latin typeface="Arial" panose="020B0604020202020204" pitchFamily="34" charset="0"/>
              <a:cs typeface="Arial" panose="020B0604020202020204" pitchFamily="34" charset="0"/>
            </a:rPr>
            <a:t>Bombole a gas compresso o a ossigeno gassoso</a:t>
          </a:r>
          <a:endParaRPr lang="it-IT" sz="2800" kern="1200" dirty="0">
            <a:latin typeface="Arial" panose="020B0604020202020204" pitchFamily="34" charset="0"/>
            <a:cs typeface="Arial" panose="020B0604020202020204" pitchFamily="34" charset="0"/>
          </a:endParaRPr>
        </a:p>
      </dsp:txBody>
      <dsp:txXfrm>
        <a:off x="98635" y="72005"/>
        <a:ext cx="3709199" cy="1692102"/>
      </dsp:txXfrm>
    </dsp:sp>
    <dsp:sp modelId="{F3387154-2B53-465D-98D7-3F557CEB2632}">
      <dsp:nvSpPr>
        <dsp:cNvPr id="0" name=""/>
        <dsp:cNvSpPr/>
      </dsp:nvSpPr>
      <dsp:spPr>
        <a:xfrm>
          <a:off x="2839" y="422838"/>
          <a:ext cx="811387" cy="1217081"/>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26AA0F6E-C34B-468C-B1DA-ED1B9133A47D}">
      <dsp:nvSpPr>
        <dsp:cNvPr id="0" name=""/>
        <dsp:cNvSpPr/>
      </dsp:nvSpPr>
      <dsp:spPr>
        <a:xfrm>
          <a:off x="4176459" y="72007"/>
          <a:ext cx="3709199" cy="1433165"/>
        </a:xfrm>
        <a:prstGeom prst="rect">
          <a:avLst/>
        </a:prstGeom>
        <a:solidFill>
          <a:schemeClr val="lt1">
            <a:alpha val="40000"/>
            <a:hueOff val="0"/>
            <a:satOff val="0"/>
            <a:lumOff val="0"/>
            <a:alphaOff val="0"/>
          </a:schemeClr>
        </a:solidFill>
        <a:ln w="9525" cap="flat" cmpd="sng" algn="ctr">
          <a:solidFill>
            <a:schemeClr val="accent2">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5114" tIns="106680" rIns="106680" bIns="106680" numCol="1" spcCol="1270" anchor="ctr" anchorCtr="0">
          <a:noAutofit/>
        </a:bodyPr>
        <a:lstStyle/>
        <a:p>
          <a:pPr lvl="0" algn="l" defTabSz="1244600">
            <a:lnSpc>
              <a:spcPct val="90000"/>
            </a:lnSpc>
            <a:spcBef>
              <a:spcPct val="0"/>
            </a:spcBef>
            <a:spcAft>
              <a:spcPct val="35000"/>
            </a:spcAft>
          </a:pPr>
          <a:r>
            <a:rPr lang="it-IT" sz="2800" kern="1200" dirty="0" smtClean="0">
              <a:latin typeface="Arial" panose="020B0604020202020204" pitchFamily="34" charset="0"/>
              <a:cs typeface="Arial" panose="020B0604020202020204" pitchFamily="34" charset="0"/>
            </a:rPr>
            <a:t>Concentratori</a:t>
          </a:r>
          <a:endParaRPr lang="it-IT" sz="2800" kern="1200" dirty="0">
            <a:latin typeface="Arial" panose="020B0604020202020204" pitchFamily="34" charset="0"/>
            <a:cs typeface="Arial" panose="020B0604020202020204" pitchFamily="34" charset="0"/>
          </a:endParaRPr>
        </a:p>
      </dsp:txBody>
      <dsp:txXfrm>
        <a:off x="4176459" y="72007"/>
        <a:ext cx="3709199" cy="1433165"/>
      </dsp:txXfrm>
    </dsp:sp>
    <dsp:sp modelId="{52F42705-1E5A-46D7-A07B-8B964D0AFC61}">
      <dsp:nvSpPr>
        <dsp:cNvPr id="0" name=""/>
        <dsp:cNvSpPr/>
      </dsp:nvSpPr>
      <dsp:spPr>
        <a:xfrm>
          <a:off x="4032448" y="288037"/>
          <a:ext cx="811387" cy="1217081"/>
        </a:xfrm>
        <a:prstGeom prst="rect">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2C4F88FE-358B-45D7-A951-A0609C1E4D06}">
      <dsp:nvSpPr>
        <dsp:cNvPr id="0" name=""/>
        <dsp:cNvSpPr/>
      </dsp:nvSpPr>
      <dsp:spPr>
        <a:xfrm>
          <a:off x="1512182" y="1890584"/>
          <a:ext cx="4905119" cy="1375660"/>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5114" tIns="106680" rIns="106680" bIns="106680" numCol="1" spcCol="1270" anchor="ctr" anchorCtr="0">
          <a:noAutofit/>
        </a:bodyPr>
        <a:lstStyle/>
        <a:p>
          <a:pPr lvl="0" algn="l" defTabSz="1244600">
            <a:lnSpc>
              <a:spcPct val="90000"/>
            </a:lnSpc>
            <a:spcBef>
              <a:spcPct val="0"/>
            </a:spcBef>
            <a:spcAft>
              <a:spcPct val="35000"/>
            </a:spcAft>
          </a:pPr>
          <a:r>
            <a:rPr lang="it-IT" sz="2800" kern="1200" dirty="0" smtClean="0">
              <a:latin typeface="Arial" panose="020B0604020202020204" pitchFamily="34" charset="0"/>
              <a:cs typeface="Arial" panose="020B0604020202020204" pitchFamily="34" charset="0"/>
            </a:rPr>
            <a:t>Bombole a ossigeno liquido di tipo stazionario (bombola madre e portatile)</a:t>
          </a:r>
          <a:endParaRPr lang="it-IT" sz="2800" kern="1200" dirty="0">
            <a:latin typeface="Arial" panose="020B0604020202020204" pitchFamily="34" charset="0"/>
            <a:cs typeface="Arial" panose="020B0604020202020204" pitchFamily="34" charset="0"/>
          </a:endParaRPr>
        </a:p>
      </dsp:txBody>
      <dsp:txXfrm>
        <a:off x="1512182" y="1890584"/>
        <a:ext cx="4905119" cy="1375660"/>
      </dsp:txXfrm>
    </dsp:sp>
    <dsp:sp modelId="{3EED9AA0-7E1B-4018-A3F7-34E380C02D0D}">
      <dsp:nvSpPr>
        <dsp:cNvPr id="0" name=""/>
        <dsp:cNvSpPr/>
      </dsp:nvSpPr>
      <dsp:spPr>
        <a:xfrm>
          <a:off x="1246389" y="2121086"/>
          <a:ext cx="811387" cy="1087182"/>
        </a:xfrm>
        <a:prstGeom prst="rect">
          <a:avLst/>
        </a:prstGeom>
        <a:solidFill>
          <a:schemeClr val="accent2">
            <a:lumMod val="60000"/>
            <a:lumOff val="4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E8386-4BDF-4F37-A5F4-CFD770D24429}" type="datetimeFigureOut">
              <a:rPr lang="it-IT" smtClean="0"/>
              <a:t>09/04/2015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64B4A-B4C1-47DB-88EE-0A1CB585DE65}" type="slidenum">
              <a:rPr lang="it-IT" smtClean="0"/>
              <a:t>‹N›</a:t>
            </a:fld>
            <a:endParaRPr lang="it-IT"/>
          </a:p>
        </p:txBody>
      </p:sp>
    </p:spTree>
    <p:extLst>
      <p:ext uri="{BB962C8B-B14F-4D97-AF65-F5344CB8AC3E}">
        <p14:creationId xmlns:p14="http://schemas.microsoft.com/office/powerpoint/2010/main" val="37454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1810350-3CE1-4251-8D2C-5478ED38CFC4}"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5876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19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612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6172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194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644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768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588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160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40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350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23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6449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00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612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61727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06241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0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56664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714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5605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6524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9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7686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799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8011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3014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8079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503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6159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73729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0401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30359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96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5881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49131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98617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78592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1497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59123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00516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637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6156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39887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312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1609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60477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9468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41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90076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1654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03527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67540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3376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80106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598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403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0665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0386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15955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90462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3241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27807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6779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0142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989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376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35092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4939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3393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99005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69811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6567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9332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1208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7700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23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00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9597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9597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1339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928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3151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83264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09/04/2015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458593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www.farmaciasangallo.it/infofarma_holterprevenzione.html"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4.png"/><Relationship Id="rId4" Type="http://schemas.openxmlformats.org/officeDocument/2006/relationships/diagramQuickStyle" Target="../diagrams/quickStyle3.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hyperlink" Target="http://www.doctorshop.it/ImageZoom.aspx?imagefile=106692.jpg" TargetMode="External"/><Relationship Id="rId2" Type="http://schemas.openxmlformats.org/officeDocument/2006/relationships/hyperlink" Target="http://www.bedfont.com/it/smokerlyzer/pico"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hyperlink" Target="http://www.piko1.it/piko1/"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rescia, la Medicina che cambia 10-11 Aprile 2015\medicina che cambia - brescia.jpg"/>
          <p:cNvPicPr>
            <a:picLocks noGrp="1" noChangeAspect="1" noChangeArrowheads="1"/>
          </p:cNvPicPr>
          <p:nvPr>
            <p:ph idx="1"/>
          </p:nvPr>
        </p:nvPicPr>
        <p:blipFill>
          <a:blip r:embed="rId2" cstate="print">
            <a:lum bright="26000"/>
            <a:extLst>
              <a:ext uri="{28A0092B-C50C-407E-A947-70E740481C1C}">
                <a14:useLocalDpi xmlns:a14="http://schemas.microsoft.com/office/drawing/2010/main" val="0"/>
              </a:ext>
            </a:extLst>
          </a:blip>
          <a:srcRect/>
          <a:stretch>
            <a:fillRect/>
          </a:stretch>
        </p:blipFill>
        <p:spPr bwMode="auto">
          <a:xfrm>
            <a:off x="683568" y="476672"/>
            <a:ext cx="6579884"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419872" y="6135687"/>
            <a:ext cx="4680520" cy="461665"/>
          </a:xfrm>
          <a:prstGeom prst="rect">
            <a:avLst/>
          </a:prstGeom>
          <a:noFill/>
        </p:spPr>
        <p:txBody>
          <a:bodyPr wrap="square" rtlCol="0">
            <a:spAutoFit/>
          </a:bodyPr>
          <a:lstStyle/>
          <a:p>
            <a:pPr algn="ctr"/>
            <a:r>
              <a:rPr lang="it-IT" sz="2400" b="1" i="1" dirty="0" smtClean="0">
                <a:solidFill>
                  <a:srgbClr val="1F497D">
                    <a:lumMod val="75000"/>
                  </a:srgbClr>
                </a:solidFill>
                <a:effectLst>
                  <a:outerShdw blurRad="38100" dist="38100" dir="2700000" algn="tl">
                    <a:srgbClr val="000000">
                      <a:alpha val="43137"/>
                    </a:srgbClr>
                  </a:outerShdw>
                </a:effectLst>
                <a:latin typeface="Andalus" pitchFamily="18" charset="-78"/>
                <a:cs typeface="Andalus" pitchFamily="18" charset="-78"/>
              </a:rPr>
              <a:t>Dott. Francesco Rastrelli</a:t>
            </a:r>
            <a:endParaRPr lang="it-IT" sz="2400" b="1" i="1" dirty="0">
              <a:solidFill>
                <a:srgbClr val="1F497D">
                  <a:lumMod val="75000"/>
                </a:srgb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6" name="CasellaDiTesto 5"/>
          <p:cNvSpPr txBox="1"/>
          <p:nvPr/>
        </p:nvSpPr>
        <p:spPr>
          <a:xfrm>
            <a:off x="4211960" y="4581128"/>
            <a:ext cx="4248472"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C00000"/>
            </a:solidFill>
          </a:ln>
        </p:spPr>
        <p:txBody>
          <a:bodyPr wrap="square" rtlCol="0">
            <a:spAutoFit/>
          </a:bodyPr>
          <a:lstStyle/>
          <a:p>
            <a:r>
              <a:rPr lang="it-IT" sz="2200" b="1" dirty="0" smtClean="0">
                <a:solidFill>
                  <a:srgbClr val="4F81BD">
                    <a:lumMod val="75000"/>
                  </a:srgbClr>
                </a:solidFill>
              </a:rPr>
              <a:t>TAVOLA ROTONDA </a:t>
            </a:r>
          </a:p>
          <a:p>
            <a:r>
              <a:rPr lang="it-IT" sz="2200" b="1" i="1" dirty="0" smtClean="0">
                <a:solidFill>
                  <a:srgbClr val="1F497D">
                    <a:lumMod val="75000"/>
                  </a:srgbClr>
                </a:solidFill>
              </a:rPr>
              <a:t>L’integrazione dell’assistenza</a:t>
            </a:r>
          </a:p>
          <a:p>
            <a:r>
              <a:rPr lang="it-IT" sz="2200" b="1" i="1" dirty="0" smtClean="0">
                <a:solidFill>
                  <a:srgbClr val="1F497D">
                    <a:lumMod val="75000"/>
                  </a:srgbClr>
                </a:solidFill>
              </a:rPr>
              <a:t>alla luce della riforma della sanità lombarda</a:t>
            </a:r>
            <a:endParaRPr lang="it-IT" sz="2200" dirty="0">
              <a:solidFill>
                <a:srgbClr val="1F497D">
                  <a:lumMod val="75000"/>
                </a:srgbClr>
              </a:solidFill>
            </a:endParaRPr>
          </a:p>
        </p:txBody>
      </p:sp>
      <p:sp>
        <p:nvSpPr>
          <p:cNvPr id="7" name="CasellaDiTesto 6"/>
          <p:cNvSpPr txBox="1"/>
          <p:nvPr/>
        </p:nvSpPr>
        <p:spPr>
          <a:xfrm>
            <a:off x="683568" y="5590401"/>
            <a:ext cx="3096344" cy="400110"/>
          </a:xfrm>
          <a:prstGeom prst="rect">
            <a:avLst/>
          </a:prstGeom>
          <a:noFill/>
        </p:spPr>
        <p:txBody>
          <a:bodyPr wrap="square" rtlCol="0">
            <a:spAutoFit/>
          </a:bodyPr>
          <a:lstStyle/>
          <a:p>
            <a:r>
              <a:rPr lang="it-IT" sz="2000" b="1" i="1" dirty="0" smtClean="0">
                <a:solidFill>
                  <a:srgbClr val="1F497D">
                    <a:lumMod val="75000"/>
                  </a:srgbClr>
                </a:solidFill>
              </a:rPr>
              <a:t>venerdì 10 Aprile 2015</a:t>
            </a:r>
          </a:p>
        </p:txBody>
      </p:sp>
    </p:spTree>
    <p:extLst>
      <p:ext uri="{BB962C8B-B14F-4D97-AF65-F5344CB8AC3E}">
        <p14:creationId xmlns:p14="http://schemas.microsoft.com/office/powerpoint/2010/main" val="29729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363272" cy="1162050"/>
          </a:xfrm>
        </p:spPr>
        <p:txBody>
          <a:bodyPr>
            <a:normAutofit fontScale="90000"/>
          </a:bodyPr>
          <a:lstStyle/>
          <a:p>
            <a:pPr algn="ctr"/>
            <a:r>
              <a:rPr lang="it-IT" sz="2400" b="0" dirty="0">
                <a:solidFill>
                  <a:srgbClr val="C00000"/>
                </a:solidFill>
                <a:latin typeface="Book Antiqua"/>
              </a:rPr>
              <a:t/>
            </a:r>
            <a:br>
              <a:rPr lang="it-IT" sz="2400" b="0" dirty="0">
                <a:solidFill>
                  <a:srgbClr val="C00000"/>
                </a:solidFill>
                <a:latin typeface="Book Antiqua"/>
              </a:rPr>
            </a:br>
            <a:r>
              <a:rPr lang="it-IT" sz="2400" b="0" dirty="0">
                <a:solidFill>
                  <a:srgbClr val="C00000"/>
                </a:solidFill>
                <a:latin typeface="Book Antiqua"/>
              </a:rPr>
              <a:t> </a:t>
            </a:r>
            <a:r>
              <a:rPr lang="it-IT" sz="2400" u="sng" dirty="0">
                <a:solidFill>
                  <a:srgbClr val="C00000"/>
                </a:solidFill>
                <a:latin typeface="Book Antiqua"/>
              </a:rPr>
              <a:t>Quello che il Farmacista deve tener presente, quando una persona si reca in Farmacia presumibilmente per un disturbo </a:t>
            </a:r>
            <a:r>
              <a:rPr lang="it-IT" sz="2400" u="sng" dirty="0" smtClean="0">
                <a:solidFill>
                  <a:srgbClr val="C00000"/>
                </a:solidFill>
                <a:latin typeface="Book Antiqua"/>
              </a:rPr>
              <a:t>respiratorio</a:t>
            </a:r>
            <a:r>
              <a:rPr lang="it-IT" sz="2400" u="sng" dirty="0">
                <a:solidFill>
                  <a:srgbClr val="C00000"/>
                </a:solidFill>
                <a:latin typeface="Book Antiqua"/>
              </a:rPr>
              <a:t>:</a:t>
            </a:r>
            <a:endParaRPr lang="it-IT" u="sng" dirty="0">
              <a:solidFill>
                <a:srgbClr val="C00000"/>
              </a:solidFill>
            </a:endParaRPr>
          </a:p>
        </p:txBody>
      </p:sp>
      <p:sp>
        <p:nvSpPr>
          <p:cNvPr id="3" name="Segnaposto contenuto 2"/>
          <p:cNvSpPr>
            <a:spLocks noGrp="1"/>
          </p:cNvSpPr>
          <p:nvPr>
            <p:ph idx="1"/>
          </p:nvPr>
        </p:nvSpPr>
        <p:spPr>
          <a:xfrm>
            <a:off x="395536" y="1628801"/>
            <a:ext cx="8291264" cy="1800200"/>
          </a:xfrm>
        </p:spPr>
        <p:txBody>
          <a:bodyPr>
            <a:normAutofit fontScale="62500" lnSpcReduction="20000"/>
          </a:bodyPr>
          <a:lstStyle/>
          <a:p>
            <a:endParaRPr lang="it-IT" sz="3600" dirty="0">
              <a:solidFill>
                <a:srgbClr val="000000"/>
              </a:solidFill>
              <a:latin typeface="Arial" panose="020B0604020202020204" pitchFamily="34" charset="0"/>
              <a:cs typeface="Arial" panose="020B0604020202020204" pitchFamily="34" charset="0"/>
            </a:endParaRPr>
          </a:p>
          <a:p>
            <a:pPr marL="0" indent="0">
              <a:buNone/>
            </a:pPr>
            <a:r>
              <a:rPr lang="it-IT" i="1" dirty="0" smtClean="0">
                <a:solidFill>
                  <a:srgbClr val="000000"/>
                </a:solidFill>
                <a:latin typeface="Arial" panose="020B0604020202020204" pitchFamily="34" charset="0"/>
                <a:cs typeface="Arial" panose="020B0604020202020204" pitchFamily="34" charset="0"/>
              </a:rPr>
              <a:t>S</a:t>
            </a:r>
            <a:r>
              <a:rPr lang="it-IT" dirty="0" smtClean="0">
                <a:solidFill>
                  <a:srgbClr val="000000"/>
                </a:solidFill>
                <a:latin typeface="Arial" panose="020B0604020202020204" pitchFamily="34" charset="0"/>
                <a:cs typeface="Arial" panose="020B0604020202020204" pitchFamily="34" charset="0"/>
              </a:rPr>
              <a:t>ia </a:t>
            </a:r>
            <a:r>
              <a:rPr lang="it-IT" dirty="0">
                <a:solidFill>
                  <a:srgbClr val="000000"/>
                </a:solidFill>
                <a:latin typeface="Arial" panose="020B0604020202020204" pitchFamily="34" charset="0"/>
                <a:cs typeface="Arial" panose="020B0604020202020204" pitchFamily="34" charset="0"/>
              </a:rPr>
              <a:t>per ASMA che per BPCO è importante chiedere all’assistito se ha piena consapevolezza della diagnosi. </a:t>
            </a:r>
          </a:p>
          <a:p>
            <a:pPr marL="0" indent="0">
              <a:buNone/>
            </a:pPr>
            <a:r>
              <a:rPr lang="it-IT" dirty="0">
                <a:solidFill>
                  <a:srgbClr val="000000"/>
                </a:solidFill>
                <a:latin typeface="Arial" panose="020B0604020202020204" pitchFamily="34" charset="0"/>
                <a:cs typeface="Arial" panose="020B0604020202020204" pitchFamily="34" charset="0"/>
              </a:rPr>
              <a:t>Nel caso contrario la diagnosi deve essere chiarita dal suo </a:t>
            </a:r>
            <a:r>
              <a:rPr lang="it-IT" dirty="0" smtClean="0">
                <a:solidFill>
                  <a:srgbClr val="000000"/>
                </a:solidFill>
                <a:latin typeface="Arial" panose="020B0604020202020204" pitchFamily="34" charset="0"/>
                <a:cs typeface="Arial" panose="020B0604020202020204" pitchFamily="34" charset="0"/>
              </a:rPr>
              <a:t>medico.</a:t>
            </a:r>
          </a:p>
          <a:p>
            <a:pPr marL="0" indent="0">
              <a:buNone/>
            </a:pPr>
            <a:r>
              <a:rPr lang="it-IT" dirty="0" smtClean="0">
                <a:solidFill>
                  <a:srgbClr val="000000"/>
                </a:solidFill>
                <a:latin typeface="Arial" panose="020B0604020202020204" pitchFamily="34" charset="0"/>
                <a:cs typeface="Arial" panose="020B0604020202020204" pitchFamily="34" charset="0"/>
              </a:rPr>
              <a:t>Comunque </a:t>
            </a:r>
            <a:r>
              <a:rPr lang="it-IT" dirty="0">
                <a:solidFill>
                  <a:srgbClr val="000000"/>
                </a:solidFill>
                <a:latin typeface="Arial" panose="020B0604020202020204" pitchFamily="34" charset="0"/>
                <a:cs typeface="Arial" panose="020B0604020202020204" pitchFamily="34" charset="0"/>
              </a:rPr>
              <a:t>sarebbe opportuno approfondire i seguenti punti : </a:t>
            </a:r>
            <a:endParaRPr lang="it-IT" dirty="0">
              <a:latin typeface="Arial" panose="020B0604020202020204" pitchFamily="34" charset="0"/>
              <a:cs typeface="Arial" panose="020B0604020202020204" pitchFamily="34" charset="0"/>
            </a:endParaRPr>
          </a:p>
        </p:txBody>
      </p:sp>
      <p:sp>
        <p:nvSpPr>
          <p:cNvPr id="4" name="Segnaposto testo 3"/>
          <p:cNvSpPr>
            <a:spLocks noGrp="1"/>
          </p:cNvSpPr>
          <p:nvPr>
            <p:ph type="body" sz="half" idx="2"/>
          </p:nvPr>
        </p:nvSpPr>
        <p:spPr>
          <a:xfrm>
            <a:off x="457200" y="3140968"/>
            <a:ext cx="8003232" cy="2985195"/>
          </a:xfrm>
        </p:spPr>
        <p:txBody>
          <a:bodyPr>
            <a:normAutofit lnSpcReduction="10000"/>
          </a:bodyPr>
          <a:lstStyle/>
          <a:p>
            <a:endParaRPr lang="it-IT" sz="1600" dirty="0" smtClean="0">
              <a:solidFill>
                <a:srgbClr val="000000"/>
              </a:solidFill>
              <a:latin typeface="Symbol"/>
            </a:endParaRPr>
          </a:p>
          <a:p>
            <a:pPr marL="285750" indent="-285750">
              <a:buFont typeface="Arial" panose="020B0604020202020204" pitchFamily="34" charset="0"/>
              <a:buChar char="•"/>
            </a:pPr>
            <a:r>
              <a:rPr lang="it-IT" sz="1600" dirty="0" smtClean="0">
                <a:solidFill>
                  <a:srgbClr val="000000"/>
                </a:solidFill>
                <a:latin typeface="Symbol"/>
              </a:rPr>
              <a:t> </a:t>
            </a:r>
            <a:r>
              <a:rPr lang="it-IT" sz="1600" dirty="0">
                <a:solidFill>
                  <a:srgbClr val="000000"/>
                </a:solidFill>
                <a:latin typeface="Book Antiqua"/>
              </a:rPr>
              <a:t>importante suddividere per età (prima/dopo i 40 anni)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fumato e se continua a fumare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sintomi cronici (tosse, catarro)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affanno dopo uno sforzo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soffre spesso di bronchite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emerge problema del fumo bisogna dedicare 2 minuti per trasmettere un messaggio </a:t>
            </a:r>
            <a:r>
              <a:rPr lang="it-IT" sz="1600" dirty="0" smtClean="0">
                <a:solidFill>
                  <a:srgbClr val="000000"/>
                </a:solidFill>
                <a:latin typeface="Book Antiqua"/>
              </a:rPr>
              <a:t>standardizzato</a:t>
            </a:r>
          </a:p>
          <a:p>
            <a:pPr marL="285750" indent="-285750">
              <a:buFont typeface="Arial" panose="020B0604020202020204" pitchFamily="34" charset="0"/>
              <a:buChar char="•"/>
            </a:pPr>
            <a:r>
              <a:rPr lang="it-IT" sz="1600" dirty="0" smtClean="0">
                <a:solidFill>
                  <a:srgbClr val="000000"/>
                </a:solidFill>
                <a:latin typeface="Book Antiqua"/>
              </a:rPr>
              <a:t>accertarsi </a:t>
            </a:r>
            <a:r>
              <a:rPr lang="it-IT" sz="1600" dirty="0">
                <a:solidFill>
                  <a:srgbClr val="000000"/>
                </a:solidFill>
                <a:latin typeface="Book Antiqua"/>
              </a:rPr>
              <a:t>se il paziente è al corrente della funzione del farmaco che gli è stato </a:t>
            </a:r>
            <a:r>
              <a:rPr lang="it-IT" sz="1600" dirty="0" smtClean="0">
                <a:solidFill>
                  <a:srgbClr val="000000"/>
                </a:solidFill>
                <a:latin typeface="Book Antiqua"/>
              </a:rPr>
              <a:t>prescritto</a:t>
            </a:r>
          </a:p>
          <a:p>
            <a:pPr marL="285750" indent="-285750">
              <a:buFont typeface="Arial" panose="020B0604020202020204" pitchFamily="34" charset="0"/>
              <a:buChar char="•"/>
            </a:pPr>
            <a:r>
              <a:rPr lang="it-IT" sz="1600" dirty="0" smtClean="0">
                <a:solidFill>
                  <a:srgbClr val="000000"/>
                </a:solidFill>
                <a:latin typeface="Book Antiqua"/>
              </a:rPr>
              <a:t>verificare </a:t>
            </a:r>
            <a:r>
              <a:rPr lang="it-IT" sz="1600" dirty="0">
                <a:solidFill>
                  <a:srgbClr val="000000"/>
                </a:solidFill>
                <a:latin typeface="Book Antiqua"/>
              </a:rPr>
              <a:t>se ha fatto una spirometria (di solito il 50% non l’ha fatto) </a:t>
            </a:r>
          </a:p>
          <a:p>
            <a:endParaRPr lang="it-IT" dirty="0"/>
          </a:p>
        </p:txBody>
      </p:sp>
      <p:grpSp>
        <p:nvGrpSpPr>
          <p:cNvPr id="5" name="Group 4"/>
          <p:cNvGrpSpPr>
            <a:grpSpLocks/>
          </p:cNvGrpSpPr>
          <p:nvPr/>
        </p:nvGrpSpPr>
        <p:grpSpPr bwMode="auto">
          <a:xfrm>
            <a:off x="0" y="6096010"/>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7"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9"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0" name="Picture 2" descr="http://ts1.mm.bing.net/th?id=HN.608015044278223696&amp;pid=15.1&amp;H=84&amp;W=160">
            <a:hlinkClick r:id="rId3"/>
          </p:cNvPr>
          <p:cNvPicPr>
            <a:picLocks noChangeAspect="1" noChangeArrowheads="1"/>
          </p:cNvPicPr>
          <p:nvPr/>
        </p:nvPicPr>
        <p:blipFill>
          <a:blip r:embed="rId4" cstate="print"/>
          <a:srcRect/>
          <a:stretch>
            <a:fillRect/>
          </a:stretch>
        </p:blipFill>
        <p:spPr bwMode="auto">
          <a:xfrm>
            <a:off x="6012160" y="3284984"/>
            <a:ext cx="2736304" cy="1447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3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a:solidFill>
            <a:schemeClr val="accent1">
              <a:lumMod val="20000"/>
              <a:lumOff val="80000"/>
            </a:schemeClr>
          </a:solidFill>
          <a:ln w="19050">
            <a:solidFill>
              <a:schemeClr val="tx2">
                <a:lumMod val="75000"/>
              </a:schemeClr>
            </a:solidFill>
          </a:ln>
        </p:spPr>
        <p:txBody>
          <a:bodyPr>
            <a:noAutofit/>
          </a:bodyPr>
          <a:lstStyle/>
          <a:p>
            <a:r>
              <a:rPr lang="it-IT" sz="2800" b="1" u="sng" dirty="0">
                <a:solidFill>
                  <a:srgbClr val="000000"/>
                </a:solidFill>
                <a:latin typeface="Book Antiqua"/>
              </a:rPr>
              <a:t>A questo punto è strategico e molto importante prestare attenzione a non creare conflitto con il medico </a:t>
            </a:r>
            <a:endParaRPr lang="it-IT" sz="2800" u="sng" dirty="0"/>
          </a:p>
        </p:txBody>
      </p:sp>
      <p:sp>
        <p:nvSpPr>
          <p:cNvPr id="3" name="Segnaposto contenuto 2"/>
          <p:cNvSpPr>
            <a:spLocks noGrp="1"/>
          </p:cNvSpPr>
          <p:nvPr>
            <p:ph idx="1"/>
          </p:nvPr>
        </p:nvSpPr>
        <p:spPr/>
        <p:txBody>
          <a:bodyPr>
            <a:normAutofit/>
          </a:bodyPr>
          <a:lstStyle/>
          <a:p>
            <a:pPr marL="0" indent="0">
              <a:buNone/>
            </a:pPr>
            <a:r>
              <a:rPr lang="it-IT" sz="2200" dirty="0">
                <a:solidFill>
                  <a:srgbClr val="000000"/>
                </a:solidFill>
                <a:latin typeface="Book Antiqua"/>
              </a:rPr>
              <a:t>(Attività permanente) Lotta al fumo per tutti gli assistiti con terapia respiratoria prescritta o richiesta </a:t>
            </a:r>
          </a:p>
          <a:p>
            <a:r>
              <a:rPr lang="it-IT" sz="2200" dirty="0">
                <a:solidFill>
                  <a:srgbClr val="000000"/>
                </a:solidFill>
                <a:latin typeface="Book Antiqua"/>
              </a:rPr>
              <a:t>1. Evento unico acuto </a:t>
            </a:r>
          </a:p>
          <a:p>
            <a:r>
              <a:rPr lang="it-IT" sz="2200" dirty="0">
                <a:solidFill>
                  <a:srgbClr val="000000"/>
                </a:solidFill>
                <a:latin typeface="Book Antiqua"/>
              </a:rPr>
              <a:t>2. Inizio di una terapia respiratoria cronica (da fare con pochi pazienti con attenzione particolare) </a:t>
            </a:r>
          </a:p>
          <a:p>
            <a:r>
              <a:rPr lang="it-IT" sz="2200" dirty="0">
                <a:solidFill>
                  <a:srgbClr val="000000"/>
                </a:solidFill>
                <a:latin typeface="Book Antiqua"/>
              </a:rPr>
              <a:t>3. Terapia respiratoria cronica </a:t>
            </a:r>
            <a:endParaRPr lang="it-IT" sz="2200" dirty="0" smtClean="0">
              <a:solidFill>
                <a:srgbClr val="000000"/>
              </a:solidFill>
              <a:latin typeface="Book Antiqua"/>
            </a:endParaRPr>
          </a:p>
          <a:p>
            <a:pPr marL="0" indent="0">
              <a:buNone/>
            </a:pPr>
            <a:endParaRPr lang="it-IT" sz="2200" dirty="0" smtClean="0">
              <a:solidFill>
                <a:srgbClr val="000000"/>
              </a:solidFill>
              <a:latin typeface="Book Antiqua"/>
            </a:endParaRPr>
          </a:p>
          <a:p>
            <a:pPr marL="0" indent="0">
              <a:buNone/>
            </a:pPr>
            <a:r>
              <a:rPr lang="it-IT" sz="2400" dirty="0">
                <a:solidFill>
                  <a:srgbClr val="000000"/>
                </a:solidFill>
                <a:latin typeface="Book Antiqua"/>
              </a:rPr>
              <a:t>Il farmacista se ritiene che debba essere effettuata una diagnosi più approfondita, invita il paziente a recarsi dal medico, ripetendo al medico le stesse cose raccontate al farmacista. </a:t>
            </a:r>
            <a:endParaRPr lang="it-IT" sz="2200" dirty="0">
              <a:solidFill>
                <a:srgbClr val="000000"/>
              </a:solidFill>
              <a:latin typeface="Book Antiqua"/>
            </a:endParaRPr>
          </a:p>
          <a:p>
            <a:pPr marL="0" indent="0">
              <a:buNone/>
            </a:pPr>
            <a:endParaRPr lang="it-IT" sz="2400" dirty="0">
              <a:solidFill>
                <a:srgbClr val="000000"/>
              </a:solidFill>
              <a:latin typeface="Book Antiqua"/>
            </a:endParaRPr>
          </a:p>
        </p:txBody>
      </p:sp>
      <p:grpSp>
        <p:nvGrpSpPr>
          <p:cNvPr id="4" name="Group 4"/>
          <p:cNvGrpSpPr>
            <a:grpSpLocks/>
          </p:cNvGrpSpPr>
          <p:nvPr/>
        </p:nvGrpSpPr>
        <p:grpSpPr bwMode="auto">
          <a:xfrm>
            <a:off x="0" y="6096010"/>
            <a:ext cx="8924925" cy="549276"/>
            <a:chOff x="0" y="3840"/>
            <a:chExt cx="5622" cy="346"/>
          </a:xfrm>
        </p:grpSpPr>
        <p:sp>
          <p:nvSpPr>
            <p:cNvPr id="5"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7"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8"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898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3010346"/>
          </a:xfrm>
        </p:spPr>
        <p:txBody>
          <a:bodyPr>
            <a:noAutofit/>
          </a:bodyPr>
          <a:lstStyle/>
          <a:p>
            <a:pPr algn="l"/>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a:solidFill>
                  <a:srgbClr val="000000"/>
                </a:solidFill>
                <a:latin typeface="Book Antiqua"/>
              </a:rPr>
              <a:t/>
            </a:r>
            <a:br>
              <a:rPr lang="it-IT" sz="2400" b="1" dirty="0">
                <a:solidFill>
                  <a:srgbClr val="000000"/>
                </a:solidFill>
                <a:latin typeface="Book Antiqua"/>
              </a:rPr>
            </a:br>
            <a:r>
              <a:rPr lang="it-IT" sz="2400" b="1" dirty="0" smtClean="0">
                <a:solidFill>
                  <a:srgbClr val="000000"/>
                </a:solidFill>
                <a:latin typeface="Book Antiqua"/>
              </a:rPr>
              <a:t>1) EVENTO UNICO ACUTO</a:t>
            </a:r>
            <a:br>
              <a:rPr lang="it-IT" sz="2400" b="1" dirty="0" smtClean="0">
                <a:solidFill>
                  <a:srgbClr val="000000"/>
                </a:solidFill>
                <a:latin typeface="Book Antiqua"/>
              </a:rPr>
            </a:br>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smtClean="0">
                <a:solidFill>
                  <a:srgbClr val="000000"/>
                </a:solidFill>
                <a:latin typeface="Book Antiqua"/>
              </a:rPr>
              <a:t>2) </a:t>
            </a:r>
            <a:r>
              <a:rPr lang="it-IT" sz="2400" b="1" dirty="0" smtClean="0">
                <a:solidFill>
                  <a:srgbClr val="000000"/>
                </a:solidFill>
                <a:latin typeface="Book Antiqua"/>
              </a:rPr>
              <a:t>CON </a:t>
            </a:r>
            <a:r>
              <a:rPr lang="it-IT" sz="2400" b="1" dirty="0">
                <a:solidFill>
                  <a:srgbClr val="000000"/>
                </a:solidFill>
                <a:latin typeface="Book Antiqua"/>
              </a:rPr>
              <a:t>PRESCRIZIONE DI </a:t>
            </a:r>
            <a:r>
              <a:rPr lang="it-IT" sz="2400" b="1" dirty="0" smtClean="0">
                <a:solidFill>
                  <a:srgbClr val="000000"/>
                </a:solidFill>
                <a:latin typeface="Book Antiqua"/>
              </a:rPr>
              <a:t>TERAPIA RESPIRATORIA</a:t>
            </a:r>
            <a:br>
              <a:rPr lang="it-IT" sz="2400" b="1" dirty="0" smtClean="0">
                <a:solidFill>
                  <a:srgbClr val="000000"/>
                </a:solidFill>
                <a:latin typeface="Book Antiqua"/>
              </a:rPr>
            </a:br>
            <a:r>
              <a:rPr lang="it-IT" sz="2400" b="1" dirty="0" smtClean="0">
                <a:solidFill>
                  <a:srgbClr val="000000"/>
                </a:solidFill>
                <a:latin typeface="Book Antiqua"/>
              </a:rPr>
              <a:t> </a:t>
            </a:r>
            <a:r>
              <a:rPr lang="it-IT" sz="2400" dirty="0" smtClean="0">
                <a:solidFill>
                  <a:srgbClr val="000000"/>
                </a:solidFill>
                <a:latin typeface="Book Antiqua"/>
              </a:rPr>
              <a:t>→ </a:t>
            </a:r>
            <a:r>
              <a:rPr lang="it-IT" sz="2400" dirty="0">
                <a:solidFill>
                  <a:srgbClr val="000000"/>
                </a:solidFill>
                <a:latin typeface="Book Antiqua"/>
              </a:rPr>
              <a:t>è la prima volta che prende questo farmaco? </a:t>
            </a:r>
            <a:br>
              <a:rPr lang="it-IT" sz="2400" dirty="0">
                <a:solidFill>
                  <a:srgbClr val="000000"/>
                </a:solidFill>
                <a:latin typeface="Book Antiqua"/>
              </a:rPr>
            </a:br>
            <a:r>
              <a:rPr lang="it-IT" sz="2400" dirty="0" smtClean="0">
                <a:solidFill>
                  <a:srgbClr val="000000"/>
                </a:solidFill>
                <a:latin typeface="Book Antiqua"/>
              </a:rPr>
              <a:t>→ </a:t>
            </a:r>
            <a:r>
              <a:rPr lang="it-IT" sz="2400" dirty="0">
                <a:solidFill>
                  <a:srgbClr val="000000"/>
                </a:solidFill>
                <a:latin typeface="Book Antiqua"/>
              </a:rPr>
              <a:t>verificare se il paziente è consapevole dell’inizio di una </a:t>
            </a:r>
            <a:r>
              <a:rPr lang="it-IT" sz="2400" b="1" dirty="0">
                <a:solidFill>
                  <a:srgbClr val="000000"/>
                </a:solidFill>
                <a:latin typeface="Book Antiqua"/>
              </a:rPr>
              <a:t>terapia “lunga” </a:t>
            </a:r>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smtClean="0">
                <a:solidFill>
                  <a:srgbClr val="000000"/>
                </a:solidFill>
                <a:latin typeface="Book Antiqua"/>
              </a:rPr>
              <a:t/>
            </a:r>
            <a:br>
              <a:rPr lang="it-IT" sz="2400" b="1" dirty="0" smtClean="0">
                <a:solidFill>
                  <a:srgbClr val="000000"/>
                </a:solidFill>
                <a:latin typeface="Book Antiqua"/>
              </a:rPr>
            </a:br>
            <a:r>
              <a:rPr lang="it-IT" sz="2400" dirty="0" smtClean="0">
                <a:solidFill>
                  <a:srgbClr val="000000"/>
                </a:solidFill>
                <a:latin typeface="Book Antiqua"/>
              </a:rPr>
              <a:t>In questo caso dare assistenza e fare educazione/ formazione</a:t>
            </a:r>
            <a:r>
              <a:rPr lang="it-IT" sz="2800" dirty="0">
                <a:solidFill>
                  <a:srgbClr val="000000"/>
                </a:solidFill>
                <a:latin typeface="Book Antiqua"/>
              </a:rPr>
              <a:t/>
            </a:r>
            <a:br>
              <a:rPr lang="it-IT" sz="2800" dirty="0">
                <a:solidFill>
                  <a:srgbClr val="000000"/>
                </a:solidFill>
                <a:latin typeface="Book Antiqua"/>
              </a:rPr>
            </a:br>
            <a:endParaRPr lang="it-IT" sz="2800" dirty="0"/>
          </a:p>
        </p:txBody>
      </p:sp>
      <p:sp>
        <p:nvSpPr>
          <p:cNvPr id="3" name="Segnaposto contenuto 2"/>
          <p:cNvSpPr>
            <a:spLocks noGrp="1"/>
          </p:cNvSpPr>
          <p:nvPr>
            <p:ph idx="1"/>
          </p:nvPr>
        </p:nvSpPr>
        <p:spPr>
          <a:xfrm>
            <a:off x="467544" y="3893763"/>
            <a:ext cx="8229600" cy="2625155"/>
          </a:xfrm>
        </p:spPr>
        <p:txBody>
          <a:bodyPr>
            <a:normAutofit/>
          </a:bodyPr>
          <a:lstStyle/>
          <a:p>
            <a:pPr marL="0" indent="0">
              <a:buNone/>
            </a:pPr>
            <a:r>
              <a:rPr lang="it-IT" sz="2400" b="1" dirty="0" smtClean="0">
                <a:solidFill>
                  <a:srgbClr val="000000"/>
                </a:solidFill>
                <a:latin typeface="Book Antiqua"/>
              </a:rPr>
              <a:t>3) RIPETIZIONE </a:t>
            </a:r>
            <a:r>
              <a:rPr lang="it-IT" sz="2400" b="1" dirty="0">
                <a:solidFill>
                  <a:srgbClr val="000000"/>
                </a:solidFill>
                <a:latin typeface="Book Antiqua"/>
              </a:rPr>
              <a:t>DI TERAPIA RESPIRATORIA. </a:t>
            </a:r>
            <a:endParaRPr lang="it-IT" sz="2400" dirty="0">
              <a:solidFill>
                <a:srgbClr val="000000"/>
              </a:solidFill>
              <a:latin typeface="Book Antiqua"/>
            </a:endParaRPr>
          </a:p>
          <a:p>
            <a:pPr marL="0" indent="0">
              <a:buNone/>
            </a:pPr>
            <a:r>
              <a:rPr lang="it-IT" sz="2400" dirty="0">
                <a:solidFill>
                  <a:srgbClr val="000000"/>
                </a:solidFill>
                <a:latin typeface="Book Antiqua"/>
                <a:ea typeface="+mj-ea"/>
                <a:cs typeface="+mj-cs"/>
              </a:rPr>
              <a:t>→ </a:t>
            </a:r>
            <a:r>
              <a:rPr lang="it-IT" sz="2400" dirty="0" smtClean="0">
                <a:solidFill>
                  <a:srgbClr val="000000"/>
                </a:solidFill>
                <a:latin typeface="Book Antiqua"/>
              </a:rPr>
              <a:t>Verificare </a:t>
            </a:r>
            <a:r>
              <a:rPr lang="it-IT" sz="2400" dirty="0">
                <a:solidFill>
                  <a:srgbClr val="000000"/>
                </a:solidFill>
                <a:latin typeface="Book Antiqua"/>
              </a:rPr>
              <a:t>se il paziente è consapevole della sua terapia in corso. </a:t>
            </a:r>
            <a:endParaRPr lang="it-IT" sz="2400" dirty="0" smtClean="0">
              <a:solidFill>
                <a:srgbClr val="000000"/>
              </a:solidFill>
              <a:latin typeface="Book Antiqua"/>
            </a:endParaRPr>
          </a:p>
          <a:p>
            <a:pPr marL="0" indent="0">
              <a:buNone/>
            </a:pPr>
            <a:r>
              <a:rPr lang="it-IT" sz="2400" dirty="0" smtClean="0">
                <a:solidFill>
                  <a:srgbClr val="000000"/>
                </a:solidFill>
                <a:latin typeface="Book Antiqua"/>
              </a:rPr>
              <a:t>In </a:t>
            </a:r>
            <a:r>
              <a:rPr lang="it-IT" sz="2400" dirty="0">
                <a:solidFill>
                  <a:srgbClr val="000000"/>
                </a:solidFill>
                <a:latin typeface="Book Antiqua"/>
              </a:rPr>
              <a:t>questo caso dare assistenza e </a:t>
            </a:r>
            <a:r>
              <a:rPr lang="it-IT" sz="2400" dirty="0" smtClean="0">
                <a:solidFill>
                  <a:srgbClr val="000000"/>
                </a:solidFill>
                <a:latin typeface="Book Antiqua"/>
              </a:rPr>
              <a:t>fare educazione/formazione </a:t>
            </a:r>
            <a:endParaRPr lang="it-IT" sz="2400" dirty="0"/>
          </a:p>
        </p:txBody>
      </p:sp>
      <p:grpSp>
        <p:nvGrpSpPr>
          <p:cNvPr id="4" name="Group 4"/>
          <p:cNvGrpSpPr>
            <a:grpSpLocks/>
          </p:cNvGrpSpPr>
          <p:nvPr/>
        </p:nvGrpSpPr>
        <p:grpSpPr bwMode="auto">
          <a:xfrm>
            <a:off x="0" y="6096010"/>
            <a:ext cx="8924925" cy="549276"/>
            <a:chOff x="0" y="3840"/>
            <a:chExt cx="5622" cy="346"/>
          </a:xfrm>
        </p:grpSpPr>
        <p:sp>
          <p:nvSpPr>
            <p:cNvPr id="5"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7"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8"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038" y="2348880"/>
            <a:ext cx="1410887" cy="1685966"/>
          </a:xfrm>
          <a:prstGeom prst="rect">
            <a:avLst/>
          </a:prstGeom>
        </p:spPr>
      </p:pic>
    </p:spTree>
    <p:extLst>
      <p:ext uri="{BB962C8B-B14F-4D97-AF65-F5344CB8AC3E}">
        <p14:creationId xmlns:p14="http://schemas.microsoft.com/office/powerpoint/2010/main" val="30140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248" y="309042"/>
            <a:ext cx="8820472" cy="868958"/>
          </a:xfrm>
        </p:spPr>
        <p:txBody>
          <a:bodyPr>
            <a:normAutofit fontScale="90000"/>
          </a:bodyPr>
          <a:lstStyle/>
          <a:p>
            <a:r>
              <a:rPr lang="it-IT" dirty="0" smtClean="0"/>
              <a:t/>
            </a:r>
            <a:br>
              <a:rPr lang="it-IT" dirty="0" smtClean="0"/>
            </a:br>
            <a:r>
              <a:rPr lang="it-IT" dirty="0" smtClean="0"/>
              <a:t>Progetto </a:t>
            </a:r>
            <a:r>
              <a:rPr lang="it-IT" b="1" u="sng" dirty="0">
                <a:solidFill>
                  <a:srgbClr val="0000FF"/>
                </a:solidFill>
              </a:rPr>
              <a:t>“Pazienti con </a:t>
            </a:r>
            <a:r>
              <a:rPr lang="it-IT" b="1" u="sng" dirty="0" smtClean="0">
                <a:solidFill>
                  <a:srgbClr val="0000FF"/>
                </a:solidFill>
              </a:rPr>
              <a:t>disturbi allergici”</a:t>
            </a:r>
            <a:r>
              <a:rPr lang="it-IT" dirty="0" smtClean="0"/>
              <a:t/>
            </a:r>
            <a:br>
              <a:rPr lang="it-IT" dirty="0" smtClean="0"/>
            </a:br>
            <a:endParaRPr lang="it-IT"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355" t="16667" r="27645" b="14821"/>
          <a:stretch/>
        </p:blipFill>
        <p:spPr bwMode="auto">
          <a:xfrm>
            <a:off x="1217836" y="3284984"/>
            <a:ext cx="3426172" cy="275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539552" y="1182191"/>
            <a:ext cx="793348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dirty="0"/>
              <a:t>valorizzare la collaborazione Medico-Farmacista ed instaurare un adeguato programma </a:t>
            </a:r>
            <a:r>
              <a:rPr lang="it-IT" sz="2800" dirty="0" smtClean="0"/>
              <a:t>assistenziale</a:t>
            </a:r>
          </a:p>
        </p:txBody>
      </p:sp>
      <p:sp>
        <p:nvSpPr>
          <p:cNvPr id="5" name="CasellaDiTesto 4"/>
          <p:cNvSpPr txBox="1"/>
          <p:nvPr/>
        </p:nvSpPr>
        <p:spPr>
          <a:xfrm>
            <a:off x="670968" y="2348880"/>
            <a:ext cx="7933480" cy="954107"/>
          </a:xfrm>
          <a:prstGeom prst="rect">
            <a:avLst/>
          </a:prstGeom>
          <a:noFill/>
        </p:spPr>
        <p:txBody>
          <a:bodyPr wrap="square" rtlCol="0">
            <a:spAutoFit/>
          </a:bodyPr>
          <a:lstStyle/>
          <a:p>
            <a:r>
              <a:rPr lang="it-IT" sz="2800" dirty="0"/>
              <a:t>20 farmacie bresciane aderenti al progetto, dislocate in tutta la provincia</a:t>
            </a:r>
          </a:p>
        </p:txBody>
      </p:sp>
      <p:sp>
        <p:nvSpPr>
          <p:cNvPr id="6" name="CasellaDiTesto 5"/>
          <p:cNvSpPr txBox="1"/>
          <p:nvPr/>
        </p:nvSpPr>
        <p:spPr>
          <a:xfrm>
            <a:off x="4775424" y="3861048"/>
            <a:ext cx="3685008" cy="1384995"/>
          </a:xfrm>
          <a:prstGeom prst="rect">
            <a:avLst/>
          </a:prstGeom>
          <a:noFill/>
        </p:spPr>
        <p:txBody>
          <a:bodyPr wrap="square" rtlCol="0">
            <a:spAutoFit/>
          </a:bodyPr>
          <a:lstStyle/>
          <a:p>
            <a:r>
              <a:rPr lang="it-IT" sz="2800" dirty="0" smtClean="0"/>
              <a:t>410 </a:t>
            </a:r>
            <a:r>
              <a:rPr lang="it-IT" sz="2800" dirty="0"/>
              <a:t>pazienti arruolati </a:t>
            </a:r>
            <a:r>
              <a:rPr lang="it-IT" sz="2800" dirty="0" smtClean="0"/>
              <a:t>affetti </a:t>
            </a:r>
            <a:r>
              <a:rPr lang="it-IT" sz="2800" dirty="0"/>
              <a:t>da rinite o </a:t>
            </a:r>
            <a:r>
              <a:rPr lang="it-IT" sz="2800" dirty="0" err="1"/>
              <a:t>rinosinusite</a:t>
            </a:r>
            <a:endParaRPr lang="it-IT" sz="2800" dirty="0"/>
          </a:p>
        </p:txBody>
      </p:sp>
      <p:grpSp>
        <p:nvGrpSpPr>
          <p:cNvPr id="3" name="Group 4"/>
          <p:cNvGrpSpPr>
            <a:grpSpLocks/>
          </p:cNvGrpSpPr>
          <p:nvPr/>
        </p:nvGrpSpPr>
        <p:grpSpPr bwMode="auto">
          <a:xfrm>
            <a:off x="-36512" y="6264100"/>
            <a:ext cx="8924925" cy="549276"/>
            <a:chOff x="0" y="3840"/>
            <a:chExt cx="5622" cy="346"/>
          </a:xfrm>
        </p:grpSpPr>
        <p:sp>
          <p:nvSpPr>
            <p:cNvPr id="10"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7" name="Group 6"/>
            <p:cNvGrpSpPr>
              <a:grpSpLocks/>
            </p:cNvGrpSpPr>
            <p:nvPr/>
          </p:nvGrpSpPr>
          <p:grpSpPr bwMode="auto">
            <a:xfrm>
              <a:off x="0" y="3840"/>
              <a:ext cx="2250" cy="346"/>
              <a:chOff x="0" y="3840"/>
              <a:chExt cx="2250" cy="346"/>
            </a:xfrm>
          </p:grpSpPr>
          <p:sp>
            <p:nvSpPr>
              <p:cNvPr id="12"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3" name="Picture 8" descr="logofof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321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1691" y="44624"/>
            <a:ext cx="8229600" cy="706090"/>
          </a:xfrm>
        </p:spPr>
        <p:txBody>
          <a:bodyPr>
            <a:normAutofit fontScale="90000"/>
          </a:bodyPr>
          <a:lstStyle/>
          <a:p>
            <a:r>
              <a:rPr lang="it-IT" dirty="0" smtClean="0"/>
              <a:t>Risultati del progetto:</a:t>
            </a:r>
            <a:endParaRPr lang="it-IT"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2" t="38410" r="12020" b="17282"/>
          <a:stretch/>
        </p:blipFill>
        <p:spPr bwMode="auto">
          <a:xfrm>
            <a:off x="3032756" y="1642113"/>
            <a:ext cx="5859724" cy="20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66" t="43000" r="11778" b="14000"/>
          <a:stretch/>
        </p:blipFill>
        <p:spPr bwMode="auto">
          <a:xfrm>
            <a:off x="358839" y="3070439"/>
            <a:ext cx="3183668" cy="230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563888" y="3844205"/>
            <a:ext cx="5472608" cy="1292662"/>
          </a:xfrm>
          <a:prstGeom prst="rect">
            <a:avLst/>
          </a:prstGeom>
          <a:noFill/>
        </p:spPr>
        <p:txBody>
          <a:bodyPr wrap="square" rtlCol="0">
            <a:spAutoFit/>
          </a:bodyPr>
          <a:lstStyle/>
          <a:p>
            <a:r>
              <a:rPr lang="it-IT" sz="2600" dirty="0" smtClean="0"/>
              <a:t>il </a:t>
            </a:r>
            <a:r>
              <a:rPr lang="it-IT" sz="2600" dirty="0"/>
              <a:t>47% dei pazienti che si curano da soli, ritengono che “basti </a:t>
            </a:r>
            <a:r>
              <a:rPr lang="it-IT" sz="2600" dirty="0" smtClean="0"/>
              <a:t>consultare </a:t>
            </a:r>
            <a:r>
              <a:rPr lang="it-IT" sz="2600" dirty="0"/>
              <a:t>il farmacista</a:t>
            </a:r>
            <a:r>
              <a:rPr lang="it-IT" sz="2600" dirty="0" smtClean="0"/>
              <a:t>”;</a:t>
            </a:r>
            <a:endParaRPr lang="it-IT" sz="2600" dirty="0"/>
          </a:p>
        </p:txBody>
      </p:sp>
      <p:grpSp>
        <p:nvGrpSpPr>
          <p:cNvPr id="3" name="Group 4"/>
          <p:cNvGrpSpPr>
            <a:grpSpLocks/>
          </p:cNvGrpSpPr>
          <p:nvPr/>
        </p:nvGrpSpPr>
        <p:grpSpPr bwMode="auto">
          <a:xfrm>
            <a:off x="-36512" y="6264100"/>
            <a:ext cx="8924925" cy="549276"/>
            <a:chOff x="0" y="3840"/>
            <a:chExt cx="5622" cy="346"/>
          </a:xfrm>
        </p:grpSpPr>
        <p:sp>
          <p:nvSpPr>
            <p:cNvPr id="8"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10"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1" name="Picture 8" descr="logofof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5" name="CasellaDiTesto 4"/>
          <p:cNvSpPr txBox="1"/>
          <p:nvPr/>
        </p:nvSpPr>
        <p:spPr>
          <a:xfrm>
            <a:off x="358839" y="5373216"/>
            <a:ext cx="8785160" cy="892552"/>
          </a:xfrm>
          <a:prstGeom prst="rect">
            <a:avLst/>
          </a:prstGeom>
          <a:noFill/>
        </p:spPr>
        <p:txBody>
          <a:bodyPr wrap="square" rtlCol="0">
            <a:spAutoFit/>
          </a:bodyPr>
          <a:lstStyle/>
          <a:p>
            <a:r>
              <a:rPr lang="it-IT" sz="2600" dirty="0" smtClean="0"/>
              <a:t>la percentuale di pazienti che sono ricorsi all’omeopatia o alle medicine alternative  è del 33% .</a:t>
            </a:r>
            <a:endParaRPr lang="it-IT" sz="2600" dirty="0"/>
          </a:p>
        </p:txBody>
      </p:sp>
      <p:sp>
        <p:nvSpPr>
          <p:cNvPr id="13" name="CasellaDiTesto 12"/>
          <p:cNvSpPr txBox="1"/>
          <p:nvPr/>
        </p:nvSpPr>
        <p:spPr>
          <a:xfrm>
            <a:off x="288032" y="764704"/>
            <a:ext cx="8820472" cy="1723549"/>
          </a:xfrm>
          <a:prstGeom prst="rect">
            <a:avLst/>
          </a:prstGeom>
          <a:noFill/>
        </p:spPr>
        <p:txBody>
          <a:bodyPr wrap="square" rtlCol="0">
            <a:spAutoFit/>
          </a:bodyPr>
          <a:lstStyle/>
          <a:p>
            <a:r>
              <a:rPr lang="it-IT" sz="2600" dirty="0" smtClean="0"/>
              <a:t>al 39% dei pazienti il problema non era stato diagnosticato e il 40% dei pazienti intervistati non era ancora stato curato dal medico;</a:t>
            </a:r>
          </a:p>
          <a:p>
            <a:endParaRPr lang="it-IT" sz="2800" dirty="0"/>
          </a:p>
        </p:txBody>
      </p:sp>
    </p:spTree>
    <p:extLst>
      <p:ext uri="{BB962C8B-B14F-4D97-AF65-F5344CB8AC3E}">
        <p14:creationId xmlns:p14="http://schemas.microsoft.com/office/powerpoint/2010/main" val="4435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79512" y="274638"/>
            <a:ext cx="8784976" cy="1642194"/>
          </a:xfrm>
          <a:ln>
            <a:solidFill>
              <a:schemeClr val="tx1"/>
            </a:solidFill>
          </a:ln>
        </p:spPr>
        <p:txBody>
          <a:bodyPr>
            <a:normAutofit fontScale="90000"/>
          </a:bodyPr>
          <a:lstStyle/>
          <a:p>
            <a:r>
              <a:rPr lang="it-IT" sz="2800" b="1" dirty="0" smtClean="0">
                <a:latin typeface="Arial" panose="020B0604020202020204" pitchFamily="34" charset="0"/>
                <a:cs typeface="Arial" panose="020B0604020202020204" pitchFamily="34" charset="0"/>
              </a:rPr>
              <a:t>In Italia fuma il 22% della popolazione.</a:t>
            </a:r>
            <a:br>
              <a:rPr lang="it-IT" sz="2800" b="1" dirty="0" smtClean="0">
                <a:latin typeface="Arial" panose="020B0604020202020204" pitchFamily="34" charset="0"/>
                <a:cs typeface="Arial" panose="020B0604020202020204" pitchFamily="34" charset="0"/>
              </a:rPr>
            </a:br>
            <a:r>
              <a:rPr lang="it-IT" sz="2800" b="1" dirty="0" smtClean="0">
                <a:latin typeface="Arial" panose="020B0604020202020204" pitchFamily="34" charset="0"/>
                <a:cs typeface="Arial" panose="020B0604020202020204" pitchFamily="34" charset="0"/>
              </a:rPr>
              <a:t>Il fumo di sigaretta è la principale causa di BPCO.</a:t>
            </a:r>
            <a:br>
              <a:rPr lang="it-IT" sz="2800" b="1" dirty="0" smtClean="0">
                <a:latin typeface="Arial" panose="020B0604020202020204" pitchFamily="34" charset="0"/>
                <a:cs typeface="Arial" panose="020B0604020202020204" pitchFamily="34" charset="0"/>
              </a:rPr>
            </a:br>
            <a:r>
              <a:rPr lang="it-IT" sz="2800" b="1" dirty="0" smtClean="0">
                <a:solidFill>
                  <a:srgbClr val="C00000"/>
                </a:solidFill>
                <a:latin typeface="Arial" panose="020B0604020202020204" pitchFamily="34" charset="0"/>
                <a:cs typeface="Arial" panose="020B0604020202020204" pitchFamily="34" charset="0"/>
              </a:rPr>
              <a:t>Tutti gli operatori sanitari devono adoperarsi </a:t>
            </a:r>
            <a:br>
              <a:rPr lang="it-IT" sz="2800" b="1" dirty="0" smtClean="0">
                <a:solidFill>
                  <a:srgbClr val="C00000"/>
                </a:solidFill>
                <a:latin typeface="Arial" panose="020B0604020202020204" pitchFamily="34" charset="0"/>
                <a:cs typeface="Arial" panose="020B0604020202020204" pitchFamily="34" charset="0"/>
              </a:rPr>
            </a:br>
            <a:r>
              <a:rPr lang="it-IT" sz="2800" b="1" dirty="0" smtClean="0">
                <a:solidFill>
                  <a:srgbClr val="C00000"/>
                </a:solidFill>
                <a:latin typeface="Arial" panose="020B0604020202020204" pitchFamily="34" charset="0"/>
                <a:cs typeface="Arial" panose="020B0604020202020204" pitchFamily="34" charset="0"/>
              </a:rPr>
              <a:t>per aiutare i fumatori a smettere</a:t>
            </a:r>
            <a:endParaRPr lang="it-IT" sz="2800" b="1" dirty="0">
              <a:solidFill>
                <a:srgbClr val="C00000"/>
              </a:solidFill>
              <a:latin typeface="Arial" panose="020B0604020202020204" pitchFamily="34" charset="0"/>
              <a:cs typeface="Arial" panose="020B0604020202020204" pitchFamily="34" charset="0"/>
            </a:endParaRPr>
          </a:p>
        </p:txBody>
      </p:sp>
      <p:sp>
        <p:nvSpPr>
          <p:cNvPr id="4" name="Segnaposto contenuto 3"/>
          <p:cNvSpPr>
            <a:spLocks noGrp="1"/>
          </p:cNvSpPr>
          <p:nvPr>
            <p:ph sz="half" idx="1"/>
          </p:nvPr>
        </p:nvSpPr>
        <p:spPr>
          <a:xfrm>
            <a:off x="457200" y="2564905"/>
            <a:ext cx="8291264" cy="1872208"/>
          </a:xfrm>
        </p:spPr>
        <p:txBody>
          <a:bodyPr>
            <a:normAutofit fontScale="85000" lnSpcReduction="20000"/>
          </a:bodyPr>
          <a:lstStyle/>
          <a:p>
            <a:pPr marL="0" indent="0">
              <a:buNone/>
            </a:pPr>
            <a:r>
              <a:rPr lang="it-IT" sz="3600" dirty="0" smtClean="0">
                <a:latin typeface="Arial" panose="020B0604020202020204" pitchFamily="34" charset="0"/>
                <a:cs typeface="Arial" panose="020B0604020202020204" pitchFamily="34" charset="0"/>
              </a:rPr>
              <a:t>Il primo approccio terapeutico si basa sulla riduzione dei fattori di rischio, principalmente il </a:t>
            </a:r>
            <a:r>
              <a:rPr lang="it-IT" sz="3600" b="1" dirty="0" smtClean="0">
                <a:solidFill>
                  <a:srgbClr val="009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fumo</a:t>
            </a:r>
            <a:r>
              <a:rPr lang="it-IT"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3600" dirty="0">
              <a:latin typeface="Arial" panose="020B0604020202020204" pitchFamily="34" charset="0"/>
              <a:cs typeface="Arial" panose="020B0604020202020204" pitchFamily="34" charset="0"/>
            </a:endParaRPr>
          </a:p>
        </p:txBody>
      </p:sp>
      <p:sp>
        <p:nvSpPr>
          <p:cNvPr id="5" name="Segnaposto contenuto 4"/>
          <p:cNvSpPr>
            <a:spLocks noGrp="1"/>
          </p:cNvSpPr>
          <p:nvPr>
            <p:ph sz="half" idx="2"/>
          </p:nvPr>
        </p:nvSpPr>
        <p:spPr>
          <a:xfrm>
            <a:off x="3491880" y="4020252"/>
            <a:ext cx="5122912" cy="1681847"/>
          </a:xfrm>
          <a:solidFill>
            <a:schemeClr val="tx2">
              <a:lumMod val="40000"/>
              <a:lumOff val="60000"/>
            </a:schemeClr>
          </a:solidFill>
          <a:ln>
            <a:solidFill>
              <a:schemeClr val="tx2">
                <a:lumMod val="75000"/>
              </a:schemeClr>
            </a:solidFill>
          </a:ln>
        </p:spPr>
        <p:txBody>
          <a:bodyPr>
            <a:normAutofit fontScale="85000" lnSpcReduction="20000"/>
          </a:bodyPr>
          <a:lstStyle/>
          <a:p>
            <a:pPr marL="0" indent="0">
              <a:buNone/>
            </a:pPr>
            <a:r>
              <a:rPr lang="it-IT" sz="3600" dirty="0" smtClean="0"/>
              <a:t>Programma ‘’Fumare ti costa la salute’’ presso i centri per il Trattamento del Tabagismo  dell’ ASL di Brescia.</a:t>
            </a:r>
            <a:endParaRPr lang="it-IT" sz="3600" dirty="0"/>
          </a:p>
        </p:txBody>
      </p:sp>
      <p:sp>
        <p:nvSpPr>
          <p:cNvPr id="7" name="Freccia circolare a destra 6"/>
          <p:cNvSpPr/>
          <p:nvPr/>
        </p:nvSpPr>
        <p:spPr>
          <a:xfrm>
            <a:off x="2563763" y="3358477"/>
            <a:ext cx="1008112" cy="1216152"/>
          </a:xfrm>
          <a:prstGeom prst="curved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2" name="Group 4"/>
          <p:cNvGrpSpPr>
            <a:grpSpLocks/>
          </p:cNvGrpSpPr>
          <p:nvPr/>
        </p:nvGrpSpPr>
        <p:grpSpPr bwMode="auto">
          <a:xfrm>
            <a:off x="0" y="6165304"/>
            <a:ext cx="8924925" cy="549276"/>
            <a:chOff x="0" y="3840"/>
            <a:chExt cx="5622" cy="346"/>
          </a:xfrm>
        </p:grpSpPr>
        <p:sp>
          <p:nvSpPr>
            <p:cNvPr id="9"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3" name="Group 6"/>
            <p:cNvGrpSpPr>
              <a:grpSpLocks/>
            </p:cNvGrpSpPr>
            <p:nvPr/>
          </p:nvGrpSpPr>
          <p:grpSpPr bwMode="auto">
            <a:xfrm>
              <a:off x="0" y="3840"/>
              <a:ext cx="2250" cy="346"/>
              <a:chOff x="0" y="3840"/>
              <a:chExt cx="2250" cy="346"/>
            </a:xfrm>
          </p:grpSpPr>
          <p:sp>
            <p:nvSpPr>
              <p:cNvPr id="11"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2"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2050" name="Picture 2" descr="D:\Nuova cartella\fu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69" y="4415326"/>
            <a:ext cx="2270820" cy="150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500"/>
                                        <p:tgtEl>
                                          <p:spTgt spid="5">
                                            <p:bg/>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0363" y="3789040"/>
            <a:ext cx="7920880" cy="144016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1" name="Rettangolo 10"/>
          <p:cNvSpPr/>
          <p:nvPr/>
        </p:nvSpPr>
        <p:spPr>
          <a:xfrm>
            <a:off x="260363" y="1837827"/>
            <a:ext cx="7920880" cy="173519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ln w="38100">
                <a:solidFill>
                  <a:sysClr val="windowText" lastClr="000000"/>
                </a:solidFill>
              </a:ln>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2" t="19504" r="1382" b="10566"/>
          <a:stretch/>
        </p:blipFill>
        <p:spPr bwMode="auto">
          <a:xfrm rot="728702">
            <a:off x="6702707" y="387528"/>
            <a:ext cx="2089319" cy="186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7"/>
          <p:cNvSpPr>
            <a:spLocks noGrp="1"/>
          </p:cNvSpPr>
          <p:nvPr>
            <p:ph idx="1"/>
          </p:nvPr>
        </p:nvSpPr>
        <p:spPr>
          <a:xfrm>
            <a:off x="251520" y="1844825"/>
            <a:ext cx="8254446" cy="4752528"/>
          </a:xfrm>
        </p:spPr>
        <p:txBody>
          <a:bodyPr>
            <a:normAutofit fontScale="92500" lnSpcReduction="10000"/>
          </a:bodyPr>
          <a:lstStyle/>
          <a:p>
            <a:pPr marL="0" indent="0">
              <a:buNone/>
            </a:pPr>
            <a:r>
              <a:rPr lang="it-IT" sz="3000" dirty="0"/>
              <a:t>i</a:t>
            </a:r>
            <a:r>
              <a:rPr lang="it-IT" sz="3000" dirty="0" smtClean="0"/>
              <a:t>l corso residenziale ECM:</a:t>
            </a:r>
            <a:br>
              <a:rPr lang="it-IT" sz="3000" dirty="0" smtClean="0"/>
            </a:br>
            <a:r>
              <a:rPr lang="it-IT" sz="3000" b="1" dirty="0" smtClean="0"/>
              <a:t>Il </a:t>
            </a:r>
            <a:r>
              <a:rPr lang="it-IT" sz="3000" b="1" dirty="0"/>
              <a:t>Farmacista nella rete dei promotori di salute: il </a:t>
            </a:r>
            <a:r>
              <a:rPr lang="it-IT" sz="3000" b="1" dirty="0" err="1"/>
              <a:t>counselling</a:t>
            </a:r>
            <a:r>
              <a:rPr lang="it-IT" sz="3000" b="1" dirty="0"/>
              <a:t> motivazionale per la prevenzione del </a:t>
            </a:r>
            <a:r>
              <a:rPr lang="it-IT" sz="3000" b="1" dirty="0" smtClean="0"/>
              <a:t>tabagismo</a:t>
            </a:r>
            <a:endParaRPr lang="it-IT" sz="3000" b="1" dirty="0"/>
          </a:p>
          <a:p>
            <a:pPr marL="0" indent="0">
              <a:buNone/>
            </a:pPr>
            <a:r>
              <a:rPr lang="it-IT" sz="3000" dirty="0" smtClean="0"/>
              <a:t/>
            </a:r>
            <a:br>
              <a:rPr lang="it-IT" sz="3000" dirty="0" smtClean="0"/>
            </a:br>
            <a:r>
              <a:rPr lang="it-IT" sz="3000" dirty="0" smtClean="0"/>
              <a:t>ed il corso FAD:</a:t>
            </a:r>
            <a:br>
              <a:rPr lang="it-IT" sz="3000" dirty="0" smtClean="0"/>
            </a:br>
            <a:r>
              <a:rPr lang="x-none" sz="3000" b="1" smtClean="0"/>
              <a:t>L’attivazione </a:t>
            </a:r>
            <a:r>
              <a:rPr lang="x-none" sz="3000" b="1"/>
              <a:t>della rete dei promotori di </a:t>
            </a:r>
            <a:r>
              <a:rPr lang="x-none" sz="3000" b="1" smtClean="0"/>
              <a:t>salute</a:t>
            </a:r>
            <a:r>
              <a:rPr lang="it-IT" sz="3000" b="1" dirty="0" smtClean="0"/>
              <a:t>: </a:t>
            </a:r>
            <a:r>
              <a:rPr lang="x-none" sz="3000" b="1" smtClean="0"/>
              <a:t>il </a:t>
            </a:r>
            <a:r>
              <a:rPr lang="x-none" sz="3000" b="1"/>
              <a:t>Minimal Advice per la prevenzione del </a:t>
            </a:r>
            <a:r>
              <a:rPr lang="x-none" sz="3000" b="1" smtClean="0"/>
              <a:t>tabagismo.</a:t>
            </a:r>
            <a:endParaRPr lang="it-IT" sz="3000" dirty="0" smtClean="0"/>
          </a:p>
          <a:p>
            <a:pPr marL="0" indent="0">
              <a:buNone/>
            </a:pPr>
            <a:r>
              <a:rPr lang="it-IT" sz="2600" dirty="0" smtClean="0"/>
              <a:t/>
            </a:r>
            <a:br>
              <a:rPr lang="it-IT" sz="2600" dirty="0" smtClean="0"/>
            </a:br>
            <a:r>
              <a:rPr lang="it-IT" sz="2400" dirty="0" smtClean="0"/>
              <a:t>formazione </a:t>
            </a:r>
            <a:r>
              <a:rPr lang="it-IT" sz="2400" dirty="0"/>
              <a:t>mirata a</a:t>
            </a:r>
            <a:r>
              <a:rPr lang="it-IT" sz="2400" dirty="0" smtClean="0"/>
              <a:t>ll’utilizzo del </a:t>
            </a:r>
            <a:r>
              <a:rPr lang="it-IT" sz="2400" dirty="0" err="1" smtClean="0"/>
              <a:t>Counselling</a:t>
            </a:r>
            <a:r>
              <a:rPr lang="it-IT" sz="2400" dirty="0" smtClean="0"/>
              <a:t> motivazionale </a:t>
            </a:r>
            <a:r>
              <a:rPr lang="it-IT" sz="2400" dirty="0"/>
              <a:t>breve </a:t>
            </a:r>
            <a:r>
              <a:rPr lang="it-IT" sz="2400" dirty="0" smtClean="0"/>
              <a:t>o Minimal </a:t>
            </a:r>
            <a:r>
              <a:rPr lang="it-IT" sz="2400" dirty="0" err="1" smtClean="0"/>
              <a:t>Advice</a:t>
            </a:r>
            <a:r>
              <a:rPr lang="it-IT" sz="2400" dirty="0" smtClean="0"/>
              <a:t> come strumento per </a:t>
            </a:r>
            <a:r>
              <a:rPr lang="it-IT" sz="2400" dirty="0"/>
              <a:t>promuovere comportamenti favorevoli alla </a:t>
            </a:r>
            <a:r>
              <a:rPr lang="it-IT" sz="2400" dirty="0" smtClean="0"/>
              <a:t>salute.</a:t>
            </a:r>
            <a:endParaRPr lang="it-IT" sz="2400" dirty="0"/>
          </a:p>
        </p:txBody>
      </p:sp>
      <p:sp>
        <p:nvSpPr>
          <p:cNvPr id="9" name="CasellaDiTesto 8"/>
          <p:cNvSpPr txBox="1"/>
          <p:nvPr/>
        </p:nvSpPr>
        <p:spPr>
          <a:xfrm>
            <a:off x="260363" y="406665"/>
            <a:ext cx="5760640" cy="2862322"/>
          </a:xfrm>
          <a:prstGeom prst="rect">
            <a:avLst/>
          </a:prstGeom>
          <a:noFill/>
        </p:spPr>
        <p:txBody>
          <a:bodyPr wrap="square" rtlCol="0">
            <a:spAutoFit/>
          </a:bodyPr>
          <a:lstStyle/>
          <a:p>
            <a:pPr algn="ctr"/>
            <a:r>
              <a:rPr lang="it-IT" sz="2800" dirty="0"/>
              <a:t>All’interno del </a:t>
            </a:r>
            <a:r>
              <a:rPr lang="it-IT" sz="2800" u="sng" dirty="0"/>
              <a:t>progetto</a:t>
            </a:r>
            <a:r>
              <a:rPr lang="it-IT" sz="2800" dirty="0"/>
              <a:t> </a:t>
            </a:r>
            <a:r>
              <a:rPr lang="it-IT" sz="2800" dirty="0" smtClean="0"/>
              <a:t>denominato </a:t>
            </a:r>
            <a:r>
              <a:rPr lang="it-IT" sz="3200" b="1" u="sng" dirty="0" smtClean="0">
                <a:solidFill>
                  <a:srgbClr val="FF0000"/>
                </a:solidFill>
              </a:rPr>
              <a:t>Grazie</a:t>
            </a:r>
            <a:r>
              <a:rPr lang="it-IT" sz="3200" b="1" u="sng" dirty="0">
                <a:solidFill>
                  <a:srgbClr val="FF0000"/>
                </a:solidFill>
              </a:rPr>
              <a:t>, non fumo </a:t>
            </a:r>
            <a:r>
              <a:rPr lang="it-IT" sz="3200" b="1" u="sng" dirty="0" smtClean="0">
                <a:solidFill>
                  <a:srgbClr val="FF0000"/>
                </a:solidFill>
              </a:rPr>
              <a:t>più</a:t>
            </a:r>
          </a:p>
          <a:p>
            <a:pPr algn="ctr"/>
            <a:r>
              <a:rPr lang="it-IT" sz="2800" dirty="0" smtClean="0"/>
              <a:t>sono stati realizzati</a:t>
            </a:r>
          </a:p>
          <a:p>
            <a:pPr algn="ctr"/>
            <a:endParaRPr lang="it-IT" sz="2800" dirty="0"/>
          </a:p>
          <a:p>
            <a:pPr algn="ctr"/>
            <a:endParaRPr lang="it-IT" sz="2800" dirty="0"/>
          </a:p>
          <a:p>
            <a:pPr algn="ctr"/>
            <a:endParaRPr lang="it-IT" dirty="0"/>
          </a:p>
          <a:p>
            <a:pPr algn="ctr"/>
            <a:endParaRPr lang="it-IT" dirty="0"/>
          </a:p>
        </p:txBody>
      </p:sp>
      <p:grpSp>
        <p:nvGrpSpPr>
          <p:cNvPr id="2" name="Group 4"/>
          <p:cNvGrpSpPr>
            <a:grpSpLocks/>
          </p:cNvGrpSpPr>
          <p:nvPr/>
        </p:nvGrpSpPr>
        <p:grpSpPr bwMode="auto">
          <a:xfrm>
            <a:off x="-180528" y="6309320"/>
            <a:ext cx="8924925" cy="549276"/>
            <a:chOff x="0" y="3840"/>
            <a:chExt cx="5622" cy="346"/>
          </a:xfrm>
        </p:grpSpPr>
        <p:sp>
          <p:nvSpPr>
            <p:cNvPr id="1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3" name="Group 6"/>
            <p:cNvGrpSpPr>
              <a:grpSpLocks/>
            </p:cNvGrpSpPr>
            <p:nvPr/>
          </p:nvGrpSpPr>
          <p:grpSpPr bwMode="auto">
            <a:xfrm>
              <a:off x="0" y="3840"/>
              <a:ext cx="2250" cy="346"/>
              <a:chOff x="0" y="3840"/>
              <a:chExt cx="2250" cy="346"/>
            </a:xfrm>
          </p:grpSpPr>
          <p:sp>
            <p:nvSpPr>
              <p:cNvPr id="1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9" name="Picture 8" descr="logofof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7998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88" t="33077" r="21997" b="20975"/>
          <a:stretch/>
        </p:blipFill>
        <p:spPr bwMode="auto">
          <a:xfrm>
            <a:off x="5652120" y="4437112"/>
            <a:ext cx="2466855" cy="140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361492" y="202630"/>
            <a:ext cx="8229600" cy="706090"/>
          </a:xfrm>
        </p:spPr>
        <p:txBody>
          <a:bodyPr>
            <a:normAutofit fontScale="90000"/>
          </a:bodyPr>
          <a:lstStyle/>
          <a:p>
            <a:r>
              <a:rPr lang="it-IT" dirty="0" smtClean="0"/>
              <a:t>Risultati del progetto:</a:t>
            </a:r>
            <a:endParaRPr lang="it-IT" dirty="0"/>
          </a:p>
        </p:txBody>
      </p:sp>
      <p:sp>
        <p:nvSpPr>
          <p:cNvPr id="3" name="Segnaposto contenuto 2"/>
          <p:cNvSpPr>
            <a:spLocks noGrp="1"/>
          </p:cNvSpPr>
          <p:nvPr>
            <p:ph idx="1"/>
          </p:nvPr>
        </p:nvSpPr>
        <p:spPr>
          <a:xfrm>
            <a:off x="492497" y="991269"/>
            <a:ext cx="8229600" cy="4525963"/>
          </a:xfrm>
        </p:spPr>
        <p:txBody>
          <a:bodyPr>
            <a:normAutofit fontScale="70000" lnSpcReduction="20000"/>
          </a:bodyPr>
          <a:lstStyle/>
          <a:p>
            <a:pPr>
              <a:buFont typeface="Wingdings" panose="05000000000000000000" pitchFamily="2" charset="2"/>
              <a:buChar char="§"/>
            </a:pPr>
            <a:r>
              <a:rPr lang="it-IT" b="1" dirty="0" smtClean="0"/>
              <a:t>L’interesse </a:t>
            </a:r>
            <a:r>
              <a:rPr lang="it-IT" dirty="0"/>
              <a:t>per l’iniziativa è stato elevato</a:t>
            </a:r>
          </a:p>
          <a:p>
            <a:pPr>
              <a:buFont typeface="Wingdings" panose="05000000000000000000" pitchFamily="2" charset="2"/>
              <a:buChar char="§"/>
            </a:pPr>
            <a:r>
              <a:rPr lang="it-IT" b="1" dirty="0" smtClean="0"/>
              <a:t>La </a:t>
            </a:r>
            <a:r>
              <a:rPr lang="it-IT" b="1" dirty="0"/>
              <a:t>formazione </a:t>
            </a:r>
            <a:r>
              <a:rPr lang="it-IT" dirty="0"/>
              <a:t>ha permesso una uniformità di approccio</a:t>
            </a:r>
          </a:p>
          <a:p>
            <a:pPr>
              <a:buFont typeface="Wingdings" panose="05000000000000000000" pitchFamily="2" charset="2"/>
              <a:buChar char="§"/>
            </a:pPr>
            <a:r>
              <a:rPr lang="it-IT" b="1" dirty="0" smtClean="0"/>
              <a:t>L'attività </a:t>
            </a:r>
            <a:r>
              <a:rPr lang="it-IT" dirty="0"/>
              <a:t>si è concentrata in circa il </a:t>
            </a:r>
            <a:r>
              <a:rPr lang="it-IT" b="1" dirty="0"/>
              <a:t>15-20% delle </a:t>
            </a:r>
            <a:r>
              <a:rPr lang="it-IT" b="1" dirty="0" smtClean="0"/>
              <a:t>farmacie</a:t>
            </a:r>
            <a:r>
              <a:rPr lang="it-IT" dirty="0" smtClean="0"/>
              <a:t>,     che evidentemente hanno </a:t>
            </a:r>
            <a:r>
              <a:rPr lang="it-IT" dirty="0"/>
              <a:t>adottato strategie organizzative specifiche</a:t>
            </a:r>
          </a:p>
          <a:p>
            <a:pPr>
              <a:buFont typeface="Wingdings" panose="05000000000000000000" pitchFamily="2" charset="2"/>
              <a:buChar char="§"/>
            </a:pPr>
            <a:r>
              <a:rPr lang="it-IT" dirty="0" smtClean="0"/>
              <a:t>C’è </a:t>
            </a:r>
            <a:r>
              <a:rPr lang="it-IT" dirty="0"/>
              <a:t>stato un </a:t>
            </a:r>
            <a:r>
              <a:rPr lang="it-IT" b="1" dirty="0"/>
              <a:t>coinvolgimento della rete </a:t>
            </a:r>
            <a:r>
              <a:rPr lang="it-IT" dirty="0"/>
              <a:t>(MMG, CTT), ma gli interventi si </a:t>
            </a:r>
            <a:r>
              <a:rPr lang="it-IT" dirty="0" smtClean="0"/>
              <a:t>sono localizzati nella</a:t>
            </a:r>
            <a:br>
              <a:rPr lang="it-IT" dirty="0" smtClean="0"/>
            </a:br>
            <a:r>
              <a:rPr lang="it-IT" b="1" dirty="0" smtClean="0"/>
              <a:t>stragrande </a:t>
            </a:r>
            <a:r>
              <a:rPr lang="it-IT" b="1" dirty="0"/>
              <a:t>maggioranza in </a:t>
            </a:r>
            <a:r>
              <a:rPr lang="it-IT" b="1" dirty="0" smtClean="0"/>
              <a:t>farmacia</a:t>
            </a:r>
          </a:p>
          <a:p>
            <a:pPr marL="0" indent="0">
              <a:buNone/>
            </a:pPr>
            <a:endParaRPr lang="it-IT" b="1" dirty="0"/>
          </a:p>
          <a:p>
            <a:pPr marL="0" indent="0">
              <a:buNone/>
            </a:pPr>
            <a:endParaRPr lang="it-IT" b="1" dirty="0"/>
          </a:p>
          <a:p>
            <a:pPr>
              <a:buFont typeface="Wingdings" panose="05000000000000000000" pitchFamily="2" charset="2"/>
              <a:buChar char="§"/>
            </a:pPr>
            <a:r>
              <a:rPr lang="it-IT" dirty="0" smtClean="0"/>
              <a:t>Gli </a:t>
            </a:r>
            <a:r>
              <a:rPr lang="it-IT" b="1" dirty="0"/>
              <a:t>esiti della cessazione</a:t>
            </a:r>
            <a:r>
              <a:rPr lang="it-IT" dirty="0"/>
              <a:t>, sia pur con i limiti della misurazione a breve </a:t>
            </a:r>
            <a:r>
              <a:rPr lang="it-IT" dirty="0" smtClean="0"/>
              <a:t>termine, sono </a:t>
            </a:r>
            <a:r>
              <a:rPr lang="it-IT" dirty="0"/>
              <a:t>stati ragguardevoli </a:t>
            </a:r>
            <a:r>
              <a:rPr lang="it-IT" b="1" dirty="0"/>
              <a:t>(22,6%), </a:t>
            </a:r>
            <a:r>
              <a:rPr lang="it-IT" dirty="0"/>
              <a:t>soprattutto se paragonati alla brevità </a:t>
            </a:r>
            <a:r>
              <a:rPr lang="it-IT" dirty="0" smtClean="0"/>
              <a:t>del</a:t>
            </a:r>
            <a:br>
              <a:rPr lang="it-IT" dirty="0" smtClean="0"/>
            </a:br>
            <a:r>
              <a:rPr lang="it-IT" dirty="0" err="1" smtClean="0"/>
              <a:t>Counseling</a:t>
            </a:r>
            <a:r>
              <a:rPr lang="it-IT" dirty="0" smtClean="0"/>
              <a:t> </a:t>
            </a:r>
            <a:r>
              <a:rPr lang="it-IT" dirty="0"/>
              <a:t>Motivazionale Breve</a:t>
            </a:r>
          </a:p>
        </p:txBody>
      </p:sp>
      <p:grpSp>
        <p:nvGrpSpPr>
          <p:cNvPr id="4" name="Group 4"/>
          <p:cNvGrpSpPr>
            <a:grpSpLocks/>
          </p:cNvGrpSpPr>
          <p:nvPr/>
        </p:nvGrpSpPr>
        <p:grpSpPr bwMode="auto">
          <a:xfrm>
            <a:off x="-36512" y="6264100"/>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5"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9" name="Picture 8" descr="logofof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807" t="24872" r="22116" b="23846"/>
          <a:stretch/>
        </p:blipFill>
        <p:spPr bwMode="auto">
          <a:xfrm>
            <a:off x="5342730" y="2636912"/>
            <a:ext cx="1749550" cy="109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ttore 2 11"/>
          <p:cNvCxnSpPr/>
          <p:nvPr/>
        </p:nvCxnSpPr>
        <p:spPr>
          <a:xfrm flipH="1">
            <a:off x="5868144" y="2852936"/>
            <a:ext cx="1656184"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6588224" y="4797152"/>
            <a:ext cx="144016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6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500"/>
                                        <p:tgtEl>
                                          <p:spTgt spid="2051"/>
                                        </p:tgtEl>
                                      </p:cBhvr>
                                    </p:animEffect>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500"/>
                                        <p:tgtEl>
                                          <p:spTgt spid="2050"/>
                                        </p:tgtEl>
                                      </p:cBhvr>
                                    </p:animEffect>
                                  </p:childTnLst>
                                </p:cTn>
                              </p:par>
                            </p:childTnLst>
                          </p:cTn>
                        </p:par>
                        <p:par>
                          <p:cTn id="41" fill="hold">
                            <p:stCondLst>
                              <p:cond delay="10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Autofit/>
          </a:bodyPr>
          <a:lstStyle/>
          <a:p>
            <a:r>
              <a:rPr lang="it-IT" sz="3600" dirty="0" smtClean="0">
                <a:latin typeface="Arial" panose="020B0604020202020204" pitchFamily="34" charset="0"/>
                <a:cs typeface="Arial" panose="020B0604020202020204" pitchFamily="34" charset="0"/>
              </a:rPr>
              <a:t>I farmaci inalatori possono essere somministrati tramite tre modalità principali:</a:t>
            </a:r>
            <a:endParaRPr lang="it-IT" sz="3600" dirty="0">
              <a:latin typeface="Arial" panose="020B0604020202020204" pitchFamily="34" charset="0"/>
              <a:cs typeface="Arial" panose="020B0604020202020204" pitchFamily="34" charset="0"/>
            </a:endParaRPr>
          </a:p>
        </p:txBody>
      </p:sp>
      <p:graphicFrame>
        <p:nvGraphicFramePr>
          <p:cNvPr id="4" name="Diagramma 3"/>
          <p:cNvGraphicFramePr/>
          <p:nvPr>
            <p:extLst>
              <p:ext uri="{D42A27DB-BD31-4B8C-83A1-F6EECF244321}">
                <p14:modId xmlns:p14="http://schemas.microsoft.com/office/powerpoint/2010/main" val="997320938"/>
              </p:ext>
            </p:extLst>
          </p:nvPr>
        </p:nvGraphicFramePr>
        <p:xfrm>
          <a:off x="12824" y="1916832"/>
          <a:ext cx="87129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a:grpSpLocks/>
          </p:cNvGrpSpPr>
          <p:nvPr/>
        </p:nvGrpSpPr>
        <p:grpSpPr bwMode="auto">
          <a:xfrm>
            <a:off x="0" y="6192092"/>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it-IT" b="1" kern="0" dirty="0">
                  <a:solidFill>
                    <a:srgbClr val="000000"/>
                  </a:solidFill>
                  <a:effectLst>
                    <a:outerShdw blurRad="38100" dist="38100" dir="2700000" algn="tl">
                      <a:srgbClr val="FFFFFF"/>
                    </a:outerShdw>
                  </a:effectLst>
                  <a:latin typeface="Arial" charset="0"/>
                </a:rPr>
                <a:t>Dott. Francesco Rastrelli</a:t>
              </a:r>
            </a:p>
          </p:txBody>
        </p:sp>
        <p:grpSp>
          <p:nvGrpSpPr>
            <p:cNvPr id="5"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FF"/>
                  </a:buClr>
                  <a:buSzPct val="90000"/>
                  <a:buFont typeface="Wingdings" pitchFamily="2" charset="2"/>
                  <a:buNone/>
                  <a:defRPr/>
                </a:pPr>
                <a:r>
                  <a:rPr lang="it-IT" sz="1600" i="1" kern="0" dirty="0" smtClean="0">
                    <a:solidFill>
                      <a:srgbClr val="000000"/>
                    </a:solidFill>
                    <a:effectLst>
                      <a:outerShdw blurRad="38100" dist="38100" dir="2700000" algn="tl">
                        <a:srgbClr val="FFFFFF"/>
                      </a:outerShdw>
                    </a:effectLst>
                  </a:rPr>
                  <a:t>   		</a:t>
                </a:r>
                <a:r>
                  <a:rPr lang="it-IT" sz="1400" i="1" kern="0" dirty="0" smtClean="0">
                    <a:solidFill>
                      <a:srgbClr val="000000"/>
                    </a:solidFill>
                    <a:effectLst>
                      <a:outerShdw blurRad="38100" dist="38100" dir="2700000" algn="tl">
                        <a:srgbClr val="FFFFFF"/>
                      </a:outerShdw>
                    </a:effectLst>
                  </a:rPr>
                  <a:t>Ordine dei Farmacisti della 	Provincia di Brescia</a:t>
                </a:r>
              </a:p>
            </p:txBody>
          </p:sp>
          <p:pic>
            <p:nvPicPr>
              <p:cNvPr id="9" name="Picture 8" descr="logofof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1772816"/>
            <a:ext cx="1658366"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048" y="3356992"/>
            <a:ext cx="1152128" cy="1416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44" y="4874096"/>
            <a:ext cx="1792287"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2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32657"/>
            <a:ext cx="7772400" cy="1440159"/>
          </a:xfrm>
        </p:spPr>
        <p:txBody>
          <a:bodyPr>
            <a:normAutofit/>
          </a:bodyPr>
          <a:lstStyle/>
          <a:p>
            <a:r>
              <a:rPr lang="it-IT" sz="3600" b="1" dirty="0" smtClean="0">
                <a:solidFill>
                  <a:srgbClr val="C00000"/>
                </a:solidFill>
                <a:latin typeface="Arial" panose="020B0604020202020204" pitchFamily="34" charset="0"/>
                <a:cs typeface="Arial" panose="020B0604020202020204" pitchFamily="34" charset="0"/>
              </a:rPr>
              <a:t>APPARECCHIATURE PER L’EROGAZIONE DI OSSIGENO</a:t>
            </a:r>
            <a:endParaRPr lang="it-IT" sz="3600" b="1" dirty="0">
              <a:solidFill>
                <a:srgbClr val="C00000"/>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755576" y="1844824"/>
            <a:ext cx="7488832" cy="1080120"/>
          </a:xfrm>
        </p:spPr>
        <p:txBody>
          <a:bodyPr>
            <a:normAutofit/>
          </a:bodyPr>
          <a:lstStyle/>
          <a:p>
            <a:pPr algn="l"/>
            <a:r>
              <a:rPr lang="it-IT" sz="2800" dirty="0" smtClean="0">
                <a:solidFill>
                  <a:schemeClr val="tx1"/>
                </a:solidFill>
              </a:rPr>
              <a:t>Il sistema con cui va somministrato va scelto in base alle condizioni cliniche della persona:</a:t>
            </a:r>
            <a:endParaRPr lang="it-IT" sz="2800" dirty="0">
              <a:solidFill>
                <a:schemeClr val="tx1"/>
              </a:solidFill>
            </a:endParaRPr>
          </a:p>
        </p:txBody>
      </p:sp>
      <p:graphicFrame>
        <p:nvGraphicFramePr>
          <p:cNvPr id="5" name="Diagramma 4"/>
          <p:cNvGraphicFramePr/>
          <p:nvPr>
            <p:extLst>
              <p:ext uri="{D42A27DB-BD31-4B8C-83A1-F6EECF244321}">
                <p14:modId xmlns:p14="http://schemas.microsoft.com/office/powerpoint/2010/main" val="3771349414"/>
              </p:ext>
            </p:extLst>
          </p:nvPr>
        </p:nvGraphicFramePr>
        <p:xfrm>
          <a:off x="539552" y="2852936"/>
          <a:ext cx="792088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4"/>
          <p:cNvGrpSpPr>
            <a:grpSpLocks/>
          </p:cNvGrpSpPr>
          <p:nvPr/>
        </p:nvGrpSpPr>
        <p:grpSpPr bwMode="auto">
          <a:xfrm>
            <a:off x="0" y="6096010"/>
            <a:ext cx="8924925" cy="549276"/>
            <a:chOff x="0" y="3840"/>
            <a:chExt cx="5622" cy="346"/>
          </a:xfrm>
        </p:grpSpPr>
        <p:sp>
          <p:nvSpPr>
            <p:cNvPr id="7"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9"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0" name="Picture 8" descr="logofof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8" y="3933056"/>
            <a:ext cx="2157413" cy="1957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6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8681"/>
            <a:ext cx="7772400" cy="1152127"/>
          </a:xfrm>
        </p:spPr>
        <p:txBody>
          <a:bodyPr>
            <a:normAutofit/>
          </a:bodyPr>
          <a:lstStyle/>
          <a:p>
            <a:r>
              <a:rPr lang="it-IT" sz="4000" dirty="0" smtClean="0">
                <a:latin typeface="Arial" panose="020B0604020202020204" pitchFamily="34" charset="0"/>
                <a:cs typeface="Arial" panose="020B0604020202020204" pitchFamily="34" charset="0"/>
              </a:rPr>
              <a:t>Il </a:t>
            </a:r>
            <a:r>
              <a:rPr lang="it-IT" sz="4000" dirty="0" err="1" smtClean="0">
                <a:latin typeface="Arial" panose="020B0604020202020204" pitchFamily="34" charset="0"/>
                <a:cs typeface="Arial" panose="020B0604020202020204" pitchFamily="34" charset="0"/>
              </a:rPr>
              <a:t>DLgs</a:t>
            </a:r>
            <a:r>
              <a:rPr lang="it-IT" sz="4000" dirty="0" smtClean="0">
                <a:latin typeface="Arial" panose="020B0604020202020204" pitchFamily="34" charset="0"/>
                <a:cs typeface="Arial" panose="020B0604020202020204" pitchFamily="34" charset="0"/>
              </a:rPr>
              <a:t> 153/2009 sancisce:</a:t>
            </a:r>
            <a:endParaRPr lang="it-IT" sz="4000" dirty="0">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1371600" y="1772816"/>
            <a:ext cx="6400800" cy="3491957"/>
          </a:xfrm>
        </p:spPr>
        <p:txBody>
          <a:bodyPr>
            <a:normAutofit fontScale="92500" lnSpcReduction="10000"/>
          </a:bodyPr>
          <a:lstStyle/>
          <a:p>
            <a:pPr marL="571500" indent="-571500" algn="l">
              <a:buFont typeface="Arial" panose="020B0604020202020204" pitchFamily="34" charset="0"/>
              <a:buChar char="•"/>
            </a:pPr>
            <a:r>
              <a:rPr lang="it-IT" sz="4000" dirty="0" smtClean="0">
                <a:solidFill>
                  <a:srgbClr val="336600"/>
                </a:solidFill>
                <a:latin typeface="Arial" panose="020B0604020202020204" pitchFamily="34" charset="0"/>
                <a:cs typeface="Arial" panose="020B0604020202020204" pitchFamily="34" charset="0"/>
              </a:rPr>
              <a:t>La trasformazione della farmacia in un Centro socio-sanitario polifunzionale.</a:t>
            </a:r>
          </a:p>
          <a:p>
            <a:pPr marL="571500" indent="-571500" algn="l">
              <a:buFont typeface="Arial" panose="020B0604020202020204" pitchFamily="34" charset="0"/>
              <a:buChar char="•"/>
            </a:pPr>
            <a:r>
              <a:rPr lang="it-IT" sz="4000" dirty="0" smtClean="0">
                <a:solidFill>
                  <a:srgbClr val="336600"/>
                </a:solidFill>
                <a:latin typeface="Arial" panose="020B0604020202020204" pitchFamily="34" charset="0"/>
                <a:cs typeface="Arial" panose="020B0604020202020204" pitchFamily="34" charset="0"/>
              </a:rPr>
              <a:t>Ampliamento del concetto di ‘’Prossimità».</a:t>
            </a:r>
            <a:endParaRPr lang="it-IT" sz="4000" dirty="0">
              <a:solidFill>
                <a:srgbClr val="336600"/>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545" y="4503241"/>
            <a:ext cx="1800370" cy="1592769"/>
          </a:xfrm>
          <a:prstGeom prst="rect">
            <a:avLst/>
          </a:prstGeom>
          <a:ln>
            <a:noFill/>
          </a:ln>
          <a:effectLst>
            <a:outerShdw blurRad="292100" dist="139700" dir="2700000" algn="tl" rotWithShape="0">
              <a:srgbClr val="333333">
                <a:alpha val="65000"/>
              </a:srgbClr>
            </a:outerShdw>
          </a:effectLst>
        </p:spPr>
      </p:pic>
      <p:pic>
        <p:nvPicPr>
          <p:cNvPr id="9" name="Picture 8" descr="logofof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248410"/>
            <a:ext cx="304800" cy="29527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0" y="6096010"/>
            <a:ext cx="3571875" cy="54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0000FF"/>
              </a:buClr>
              <a:buSzPct val="90000"/>
              <a:buFont typeface="Wingdings" pitchFamily="2" charset="2"/>
              <a:buNone/>
              <a:defRPr/>
            </a:pPr>
            <a:r>
              <a:rPr lang="it-IT" sz="1600" i="1" dirty="0" smtClean="0">
                <a:solidFill>
                  <a:prstClr val="black"/>
                </a:solidFill>
                <a:effectLst>
                  <a:outerShdw blurRad="38100" dist="38100" dir="2700000" algn="tl">
                    <a:srgbClr val="FFFFFF"/>
                  </a:outerShdw>
                </a:effectLst>
              </a:rPr>
              <a:t>   		</a:t>
            </a:r>
            <a:r>
              <a:rPr lang="it-IT" sz="1400" i="1" dirty="0" smtClean="0">
                <a:solidFill>
                  <a:prstClr val="black"/>
                </a:solidFill>
                <a:effectLst>
                  <a:outerShdw blurRad="38100" dist="38100" dir="2700000" algn="tl">
                    <a:srgbClr val="FFFFFF"/>
                  </a:outerShdw>
                </a:effectLst>
              </a:rPr>
              <a:t>Ordine dei Farmacisti della 	Provincia di Brescia</a:t>
            </a:r>
          </a:p>
        </p:txBody>
      </p:sp>
      <p:grpSp>
        <p:nvGrpSpPr>
          <p:cNvPr id="11" name="Group 4"/>
          <p:cNvGrpSpPr>
            <a:grpSpLocks/>
          </p:cNvGrpSpPr>
          <p:nvPr/>
        </p:nvGrpSpPr>
        <p:grpSpPr bwMode="auto">
          <a:xfrm>
            <a:off x="0" y="6096010"/>
            <a:ext cx="8924925" cy="549276"/>
            <a:chOff x="0" y="3840"/>
            <a:chExt cx="5622" cy="346"/>
          </a:xfrm>
        </p:grpSpPr>
        <p:sp>
          <p:nvSpPr>
            <p:cNvPr id="12"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it-IT" b="1" dirty="0" smtClean="0">
                  <a:solidFill>
                    <a:prstClr val="black"/>
                  </a:solidFill>
                  <a:effectLst>
                    <a:outerShdw blurRad="38100" dist="38100" dir="2700000" algn="tl">
                      <a:srgbClr val="FFFFFF"/>
                    </a:outerShdw>
                  </a:effectLst>
                  <a:latin typeface="Arial" charset="0"/>
                </a:rPr>
                <a:t>Dott. </a:t>
              </a:r>
              <a:r>
                <a:rPr lang="it-IT" b="1" dirty="0">
                  <a:solidFill>
                    <a:prstClr val="black"/>
                  </a:solidFill>
                  <a:effectLst>
                    <a:outerShdw blurRad="38100" dist="38100" dir="2700000" algn="tl">
                      <a:srgbClr val="FFFFFF"/>
                    </a:outerShdw>
                  </a:effectLst>
                  <a:latin typeface="Arial" charset="0"/>
                </a:rPr>
                <a:t>Francesco Rastrelli</a:t>
              </a:r>
            </a:p>
          </p:txBody>
        </p:sp>
        <p:grpSp>
          <p:nvGrpSpPr>
            <p:cNvPr id="13" name="Group 6"/>
            <p:cNvGrpSpPr>
              <a:grpSpLocks/>
            </p:cNvGrpSpPr>
            <p:nvPr/>
          </p:nvGrpSpPr>
          <p:grpSpPr bwMode="auto">
            <a:xfrm>
              <a:off x="0" y="3840"/>
              <a:ext cx="2250" cy="346"/>
              <a:chOff x="0" y="3840"/>
              <a:chExt cx="2250" cy="346"/>
            </a:xfrm>
          </p:grpSpPr>
          <p:sp>
            <p:nvSpPr>
              <p:cNvPr id="14"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0000FF"/>
                  </a:buClr>
                  <a:buSzPct val="90000"/>
                  <a:buFont typeface="Wingdings" pitchFamily="2" charset="2"/>
                  <a:buNone/>
                  <a:defRPr/>
                </a:pPr>
                <a:r>
                  <a:rPr lang="it-IT" sz="1600" i="1" dirty="0" smtClean="0">
                    <a:solidFill>
                      <a:prstClr val="black"/>
                    </a:solidFill>
                    <a:effectLst>
                      <a:outerShdw blurRad="38100" dist="38100" dir="2700000" algn="tl">
                        <a:srgbClr val="FFFFFF"/>
                      </a:outerShdw>
                    </a:effectLst>
                  </a:rPr>
                  <a:t>   		</a:t>
                </a:r>
                <a:r>
                  <a:rPr lang="it-IT" sz="1400" i="1" dirty="0" smtClean="0">
                    <a:solidFill>
                      <a:prstClr val="black"/>
                    </a:solidFill>
                    <a:effectLst>
                      <a:outerShdw blurRad="38100" dist="38100" dir="2700000" algn="tl">
                        <a:srgbClr val="FFFFFF"/>
                      </a:outerShdw>
                    </a:effectLst>
                  </a:rPr>
                  <a:t>Ordine dei Farmacisti della 	Provincia di Brescia</a:t>
                </a:r>
              </a:p>
            </p:txBody>
          </p:sp>
          <p:pic>
            <p:nvPicPr>
              <p:cNvPr id="15" name="Picture 8" descr="logofof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6" name="Picture 2" descr="E:\farmac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856" y="2336377"/>
            <a:ext cx="2223247"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08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MODALITA’ D’USO DEI FARMACI INALATORI</a:t>
            </a:r>
            <a:endParaRPr lang="it-IT" b="1" dirty="0">
              <a:solidFill>
                <a:srgbClr val="C00000"/>
              </a:solidFill>
            </a:endParaRPr>
          </a:p>
        </p:txBody>
      </p:sp>
      <p:sp>
        <p:nvSpPr>
          <p:cNvPr id="3" name="Segnaposto contenuto 2"/>
          <p:cNvSpPr>
            <a:spLocks noGrp="1"/>
          </p:cNvSpPr>
          <p:nvPr>
            <p:ph sz="half" idx="1"/>
          </p:nvPr>
        </p:nvSpPr>
        <p:spPr>
          <a:xfrm>
            <a:off x="457200" y="1600200"/>
            <a:ext cx="8003232" cy="1900808"/>
          </a:xfrm>
        </p:spPr>
        <p:txBody>
          <a:bodyPr>
            <a:normAutofit fontScale="92500" lnSpcReduction="20000"/>
          </a:bodyPr>
          <a:lstStyle/>
          <a:p>
            <a:pPr marL="0" indent="0">
              <a:buNone/>
            </a:pPr>
            <a:r>
              <a:rPr lang="it-IT" dirty="0" smtClean="0"/>
              <a:t>L’efficacia della terapia può essere compromessa da diversi fattori:</a:t>
            </a:r>
          </a:p>
          <a:p>
            <a:pPr>
              <a:buFont typeface="Wingdings" panose="05000000000000000000" pitchFamily="2" charset="2"/>
              <a:buChar char="ü"/>
            </a:pPr>
            <a:r>
              <a:rPr lang="it-IT" dirty="0"/>
              <a:t> </a:t>
            </a:r>
            <a:r>
              <a:rPr lang="it-IT" dirty="0" smtClean="0"/>
              <a:t>errata esecuzione dell’inalazione del farmaco da parte del paziente</a:t>
            </a:r>
          </a:p>
          <a:p>
            <a:pPr>
              <a:buFont typeface="Wingdings" panose="05000000000000000000" pitchFamily="2" charset="2"/>
              <a:buChar char="ü"/>
            </a:pPr>
            <a:r>
              <a:rPr lang="it-IT" dirty="0" smtClean="0"/>
              <a:t>Complessità dello schema di cura</a:t>
            </a:r>
            <a:endParaRPr lang="it-IT" dirty="0"/>
          </a:p>
        </p:txBody>
      </p:sp>
      <p:sp>
        <p:nvSpPr>
          <p:cNvPr id="4" name="Segnaposto contenuto 3"/>
          <p:cNvSpPr>
            <a:spLocks noGrp="1"/>
          </p:cNvSpPr>
          <p:nvPr>
            <p:ph sz="half" idx="2"/>
          </p:nvPr>
        </p:nvSpPr>
        <p:spPr>
          <a:xfrm>
            <a:off x="323528" y="3645024"/>
            <a:ext cx="8352928" cy="2337123"/>
          </a:xfrm>
          <a:solidFill>
            <a:srgbClr val="FFCC99"/>
          </a:solidFill>
          <a:ln w="28575">
            <a:solidFill>
              <a:srgbClr val="C00000"/>
            </a:solidFill>
          </a:ln>
        </p:spPr>
        <p:txBody>
          <a:bodyPr>
            <a:noAutofit/>
          </a:bodyPr>
          <a:lstStyle/>
          <a:p>
            <a:pPr marL="0" indent="0">
              <a:buNone/>
            </a:pPr>
            <a:r>
              <a:rPr lang="it-IT" sz="3000" dirty="0" smtClean="0"/>
              <a:t>Il farmacista,  fornendo al paziente una chiara spiegazione sulle modalità di utilizzo e verificandone la comprensione, saprà di essere stato utile sia al paziente, che ne trarrà beneficio in termini di salute, sia  al SSN, evitando uno spreco di risorse.</a:t>
            </a:r>
            <a:endParaRPr lang="it-IT" sz="3000" dirty="0"/>
          </a:p>
        </p:txBody>
      </p:sp>
      <p:grpSp>
        <p:nvGrpSpPr>
          <p:cNvPr id="5" name="Group 4"/>
          <p:cNvGrpSpPr>
            <a:grpSpLocks/>
          </p:cNvGrpSpPr>
          <p:nvPr/>
        </p:nvGrpSpPr>
        <p:grpSpPr bwMode="auto">
          <a:xfrm>
            <a:off x="-180528" y="6120084"/>
            <a:ext cx="8924925" cy="549276"/>
            <a:chOff x="0" y="3840"/>
            <a:chExt cx="5622" cy="346"/>
          </a:xfrm>
        </p:grpSpPr>
        <p:sp>
          <p:nvSpPr>
            <p:cNvPr id="7"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9"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0"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4098" name="Picture 2" descr="C:\Users\Portatile\Desktop\PRESENTAZIONI POWER POINT\immagini per slide\studio farmaci.jpg"/>
          <p:cNvPicPr>
            <a:picLocks noChangeAspect="1" noChangeArrowheads="1"/>
          </p:cNvPicPr>
          <p:nvPr/>
        </p:nvPicPr>
        <p:blipFill>
          <a:blip r:embed="rId3" cstate="print"/>
          <a:srcRect/>
          <a:stretch>
            <a:fillRect/>
          </a:stretch>
        </p:blipFill>
        <p:spPr bwMode="auto">
          <a:xfrm>
            <a:off x="7236296" y="2780928"/>
            <a:ext cx="1710735" cy="1008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1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r>
              <a:rPr lang="it-IT" sz="2400" b="1" u="sng" dirty="0" smtClean="0">
                <a:solidFill>
                  <a:schemeClr val="accent2">
                    <a:lumMod val="75000"/>
                  </a:schemeClr>
                </a:solidFill>
              </a:rPr>
              <a:t>COME USARE IL FARMACO, TRAMITE IL DEVICE:</a:t>
            </a:r>
            <a:endParaRPr lang="it-IT" sz="2400" b="1" u="sng" dirty="0">
              <a:solidFill>
                <a:schemeClr val="accent2">
                  <a:lumMod val="75000"/>
                </a:schemeClr>
              </a:solidFill>
            </a:endParaRPr>
          </a:p>
        </p:txBody>
      </p:sp>
      <p:sp>
        <p:nvSpPr>
          <p:cNvPr id="3" name="Segnaposto testo 2"/>
          <p:cNvSpPr>
            <a:spLocks noGrp="1"/>
          </p:cNvSpPr>
          <p:nvPr>
            <p:ph type="body" idx="1"/>
          </p:nvPr>
        </p:nvSpPr>
        <p:spPr>
          <a:xfrm>
            <a:off x="467544" y="980728"/>
            <a:ext cx="8219256" cy="792088"/>
          </a:xfrm>
        </p:spPr>
        <p:txBody>
          <a:bodyPr>
            <a:normAutofit/>
          </a:bodyPr>
          <a:lstStyle/>
          <a:p>
            <a:r>
              <a:rPr lang="it-IT" sz="1600" dirty="0" smtClean="0">
                <a:solidFill>
                  <a:schemeClr val="accent2">
                    <a:lumMod val="75000"/>
                  </a:schemeClr>
                </a:solidFill>
              </a:rPr>
              <a:t>Manovra: </a:t>
            </a:r>
            <a:r>
              <a:rPr lang="it-IT" sz="1600" b="0" dirty="0" smtClean="0"/>
              <a:t>Inspirazione non troppo veloce, ma nemmeno troppo lenta , con pausa.</a:t>
            </a:r>
          </a:p>
          <a:p>
            <a:r>
              <a:rPr lang="it-IT" sz="1600" b="0" dirty="0" smtClean="0"/>
              <a:t>Regola: 5 sec x 3 volte (5 secondi svuoto, 5 secondi inspiro, 5 secondi pausa/ apnea)</a:t>
            </a:r>
          </a:p>
          <a:p>
            <a:endParaRPr lang="it-IT" sz="1600" dirty="0">
              <a:solidFill>
                <a:schemeClr val="accent2">
                  <a:lumMod val="75000"/>
                </a:schemeClr>
              </a:solidFill>
            </a:endParaRPr>
          </a:p>
        </p:txBody>
      </p:sp>
      <p:sp>
        <p:nvSpPr>
          <p:cNvPr id="4" name="Segnaposto contenuto 3"/>
          <p:cNvSpPr>
            <a:spLocks noGrp="1"/>
          </p:cNvSpPr>
          <p:nvPr>
            <p:ph sz="half" idx="2"/>
          </p:nvPr>
        </p:nvSpPr>
        <p:spPr>
          <a:xfrm>
            <a:off x="429072" y="1700809"/>
            <a:ext cx="8075240" cy="2304256"/>
          </a:xfrm>
          <a:solidFill>
            <a:schemeClr val="accent1">
              <a:lumMod val="20000"/>
              <a:lumOff val="80000"/>
            </a:schemeClr>
          </a:solidFill>
          <a:ln w="28575">
            <a:solidFill>
              <a:schemeClr val="accent1">
                <a:lumMod val="75000"/>
              </a:schemeClr>
            </a:solidFill>
          </a:ln>
        </p:spPr>
        <p:txBody>
          <a:bodyPr>
            <a:normAutofit fontScale="92500" lnSpcReduction="10000"/>
          </a:bodyPr>
          <a:lstStyle/>
          <a:p>
            <a:pPr marL="0" indent="0">
              <a:buNone/>
            </a:pPr>
            <a:r>
              <a:rPr lang="it-IT" sz="2000" i="1" dirty="0" smtClean="0"/>
              <a:t>Preparare l’erogatore secondo le istruzioni tipiche di ogni dispositivo, quindi:</a:t>
            </a:r>
          </a:p>
          <a:p>
            <a:pPr marL="0" indent="0">
              <a:buNone/>
            </a:pPr>
            <a:r>
              <a:rPr lang="it-IT" sz="2000" b="1" dirty="0" smtClean="0"/>
              <a:t>(Espirare) Espellere/ Buttar fuori </a:t>
            </a:r>
            <a:r>
              <a:rPr lang="it-IT" sz="2000" i="1" dirty="0" smtClean="0"/>
              <a:t>l’aria fino in fondo (</a:t>
            </a:r>
            <a:r>
              <a:rPr lang="it-IT" sz="2000" b="1" dirty="0" smtClean="0"/>
              <a:t>per almeno 5 secondi</a:t>
            </a:r>
            <a:r>
              <a:rPr lang="it-IT" sz="2000" i="1" dirty="0" smtClean="0"/>
              <a:t>) evitando di soffiare verso il boccaglio dell’erogatore.</a:t>
            </a:r>
          </a:p>
          <a:p>
            <a:pPr marL="0" indent="0">
              <a:buNone/>
            </a:pPr>
            <a:r>
              <a:rPr lang="it-IT" sz="2000" i="1" dirty="0" smtClean="0"/>
              <a:t>Inserire il boccaglio tra le labbra e (</a:t>
            </a:r>
            <a:r>
              <a:rPr lang="it-IT" sz="2000" b="1" dirty="0" smtClean="0"/>
              <a:t>Inspirare</a:t>
            </a:r>
            <a:r>
              <a:rPr lang="it-IT" sz="2000" i="1" dirty="0" smtClean="0"/>
              <a:t>) </a:t>
            </a:r>
            <a:r>
              <a:rPr lang="it-IT" sz="2000" b="1" dirty="0" smtClean="0"/>
              <a:t>Tirar dentro </a:t>
            </a:r>
            <a:r>
              <a:rPr lang="it-IT" sz="2000" i="1" dirty="0" smtClean="0"/>
              <a:t>l’aria più profondamente possibile (</a:t>
            </a:r>
            <a:r>
              <a:rPr lang="it-IT" sz="2000" b="1" dirty="0" smtClean="0"/>
              <a:t>per almeno 5 secondi</a:t>
            </a:r>
            <a:r>
              <a:rPr lang="it-IT" sz="2000" i="1" dirty="0" smtClean="0"/>
              <a:t>).</a:t>
            </a:r>
          </a:p>
          <a:p>
            <a:pPr marL="0" indent="0">
              <a:buNone/>
            </a:pPr>
            <a:r>
              <a:rPr lang="it-IT" sz="2000" i="1" dirty="0" smtClean="0"/>
              <a:t>Togliere l’erogatore dalla bocca e </a:t>
            </a:r>
            <a:r>
              <a:rPr lang="it-IT" sz="2000" b="1" dirty="0" smtClean="0"/>
              <a:t>trattenere </a:t>
            </a:r>
            <a:r>
              <a:rPr lang="it-IT" sz="2000" i="1" dirty="0" smtClean="0"/>
              <a:t>il respiro/fiato per </a:t>
            </a:r>
            <a:r>
              <a:rPr lang="it-IT" sz="2000" b="1" dirty="0" smtClean="0"/>
              <a:t>circa 5-7secondi</a:t>
            </a:r>
            <a:r>
              <a:rPr lang="it-IT" sz="2000" i="1" dirty="0" smtClean="0"/>
              <a:t>.</a:t>
            </a:r>
          </a:p>
          <a:p>
            <a:pPr marL="0" indent="0">
              <a:buNone/>
            </a:pPr>
            <a:r>
              <a:rPr lang="it-IT" sz="2000" i="1" dirty="0" smtClean="0"/>
              <a:t>Ripetere la manovra se la prescrizione è più di una dose!</a:t>
            </a:r>
          </a:p>
          <a:p>
            <a:pPr marL="0" indent="0">
              <a:buNone/>
            </a:pPr>
            <a:endParaRPr lang="it-IT" sz="1600" dirty="0"/>
          </a:p>
        </p:txBody>
      </p:sp>
      <p:sp>
        <p:nvSpPr>
          <p:cNvPr id="5" name="Segnaposto testo 4"/>
          <p:cNvSpPr>
            <a:spLocks noGrp="1"/>
          </p:cNvSpPr>
          <p:nvPr>
            <p:ph type="body" sz="quarter" idx="3"/>
          </p:nvPr>
        </p:nvSpPr>
        <p:spPr>
          <a:xfrm>
            <a:off x="429072" y="4293096"/>
            <a:ext cx="8091240" cy="1512168"/>
          </a:xfrm>
          <a:solidFill>
            <a:schemeClr val="tx2">
              <a:lumMod val="40000"/>
              <a:lumOff val="60000"/>
            </a:schemeClr>
          </a:solidFill>
          <a:ln>
            <a:solidFill>
              <a:schemeClr val="accent1">
                <a:lumMod val="50000"/>
              </a:schemeClr>
            </a:solidFill>
          </a:ln>
        </p:spPr>
        <p:txBody>
          <a:bodyPr>
            <a:normAutofit fontScale="77500" lnSpcReduction="20000"/>
          </a:bodyPr>
          <a:lstStyle/>
          <a:p>
            <a:endParaRPr lang="it-IT" sz="2100" b="0" i="1" dirty="0">
              <a:solidFill>
                <a:schemeClr val="accent1">
                  <a:lumMod val="50000"/>
                </a:schemeClr>
              </a:solidFill>
              <a:latin typeface="Arial" panose="020B0604020202020204" pitchFamily="34" charset="0"/>
              <a:cs typeface="Arial" panose="020B0604020202020204" pitchFamily="34" charset="0"/>
            </a:endParaRPr>
          </a:p>
          <a:p>
            <a:r>
              <a:rPr lang="it-IT" sz="2100" b="0" i="1" dirty="0" smtClean="0">
                <a:solidFill>
                  <a:schemeClr val="accent1">
                    <a:lumMod val="50000"/>
                  </a:schemeClr>
                </a:solidFill>
                <a:latin typeface="Arial" panose="020B0604020202020204" pitchFamily="34" charset="0"/>
                <a:cs typeface="Arial" panose="020B0604020202020204" pitchFamily="34" charset="0"/>
              </a:rPr>
              <a:t>Dopo l’assunzione della terapia inalatoria con acqua sciacquare la bocca, gargarizzare e sputare per minimizzare il rischio di candidosi a livello orofaringeo.</a:t>
            </a:r>
          </a:p>
          <a:p>
            <a:r>
              <a:rPr lang="it-IT" sz="2100" b="0" i="1" dirty="0" smtClean="0">
                <a:solidFill>
                  <a:schemeClr val="accent1">
                    <a:lumMod val="50000"/>
                  </a:schemeClr>
                </a:solidFill>
                <a:latin typeface="Arial" panose="020B0604020202020204" pitchFamily="34" charset="0"/>
                <a:cs typeface="Arial" panose="020B0604020202020204" pitchFamily="34" charset="0"/>
              </a:rPr>
              <a:t>L’inalatore (pressurizzato predosato, </a:t>
            </a:r>
            <a:r>
              <a:rPr lang="it-IT" sz="2100" b="0" i="1" dirty="0" err="1" smtClean="0">
                <a:solidFill>
                  <a:schemeClr val="accent1">
                    <a:lumMod val="50000"/>
                  </a:schemeClr>
                </a:solidFill>
                <a:latin typeface="Arial" panose="020B0604020202020204" pitchFamily="34" charset="0"/>
                <a:cs typeface="Arial" panose="020B0604020202020204" pitchFamily="34" charset="0"/>
              </a:rPr>
              <a:t>pMDI</a:t>
            </a:r>
            <a:r>
              <a:rPr lang="it-IT" sz="2100" b="0" i="1" smtClean="0">
                <a:solidFill>
                  <a:schemeClr val="accent1">
                    <a:lumMod val="50000"/>
                  </a:schemeClr>
                </a:solidFill>
                <a:latin typeface="Arial" panose="020B0604020202020204" pitchFamily="34" charset="0"/>
                <a:cs typeface="Arial" panose="020B0604020202020204" pitchFamily="34" charset="0"/>
              </a:rPr>
              <a:t>) </a:t>
            </a:r>
            <a:r>
              <a:rPr lang="it-IT" sz="2100" b="0" i="1" dirty="0">
                <a:solidFill>
                  <a:schemeClr val="accent1">
                    <a:lumMod val="50000"/>
                  </a:schemeClr>
                </a:solidFill>
                <a:latin typeface="Arial" panose="020B0604020202020204" pitchFamily="34" charset="0"/>
                <a:cs typeface="Arial" panose="020B0604020202020204" pitchFamily="34" charset="0"/>
              </a:rPr>
              <a:t>deve essere pulito accuratamente una volta alla settimana (togliere la bomboletta, sciacquare tutte le parti sotto l’acqua corrente, asciugare con cura, rimontare le parti; non immergere la bomboletta nell’acqua).</a:t>
            </a:r>
          </a:p>
          <a:p>
            <a:endParaRPr lang="it-IT" sz="1800" dirty="0">
              <a:latin typeface="Arial" panose="020B0604020202020204" pitchFamily="34" charset="0"/>
              <a:cs typeface="Arial" panose="020B0604020202020204" pitchFamily="34" charset="0"/>
            </a:endParaRPr>
          </a:p>
        </p:txBody>
      </p:sp>
      <p:grpSp>
        <p:nvGrpSpPr>
          <p:cNvPr id="7" name="Group 4"/>
          <p:cNvGrpSpPr>
            <a:grpSpLocks/>
          </p:cNvGrpSpPr>
          <p:nvPr/>
        </p:nvGrpSpPr>
        <p:grpSpPr bwMode="auto">
          <a:xfrm>
            <a:off x="-180528" y="6120084"/>
            <a:ext cx="8924925" cy="549276"/>
            <a:chOff x="0" y="3840"/>
            <a:chExt cx="5622" cy="346"/>
          </a:xfrm>
        </p:grpSpPr>
        <p:sp>
          <p:nvSpPr>
            <p:cNvPr id="8"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9" name="Group 6"/>
            <p:cNvGrpSpPr>
              <a:grpSpLocks/>
            </p:cNvGrpSpPr>
            <p:nvPr/>
          </p:nvGrpSpPr>
          <p:grpSpPr bwMode="auto">
            <a:xfrm>
              <a:off x="0" y="3840"/>
              <a:ext cx="2250" cy="346"/>
              <a:chOff x="0" y="3840"/>
              <a:chExt cx="2250" cy="346"/>
            </a:xfrm>
          </p:grpSpPr>
          <p:sp>
            <p:nvSpPr>
              <p:cNvPr id="10"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1"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525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500"/>
                                        <p:tgtEl>
                                          <p:spTgt spid="5">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smtClean="0"/>
              <a:t>Strumenti in farmacia</a:t>
            </a:r>
            <a:endParaRPr lang="it-IT" b="1" dirty="0"/>
          </a:p>
        </p:txBody>
      </p:sp>
      <p:sp>
        <p:nvSpPr>
          <p:cNvPr id="6" name="Segnaposto contenuto 5"/>
          <p:cNvSpPr>
            <a:spLocks noGrp="1"/>
          </p:cNvSpPr>
          <p:nvPr>
            <p:ph idx="1"/>
          </p:nvPr>
        </p:nvSpPr>
        <p:spPr/>
        <p:txBody>
          <a:bodyPr/>
          <a:lstStyle/>
          <a:p>
            <a:r>
              <a:rPr lang="it-IT" dirty="0" smtClean="0"/>
              <a:t>Test di Fagestrom e di Mondor</a:t>
            </a:r>
          </a:p>
          <a:p>
            <a:r>
              <a:rPr lang="it-IT" dirty="0" smtClean="0"/>
              <a:t>Piko1 – Piko 6</a:t>
            </a:r>
          </a:p>
          <a:p>
            <a:r>
              <a:rPr lang="it-IT" dirty="0" smtClean="0"/>
              <a:t>Spirometro in telemedicina</a:t>
            </a:r>
          </a:p>
          <a:p>
            <a:r>
              <a:rPr lang="it-IT" dirty="0" smtClean="0"/>
              <a:t>Smokerlyzer</a:t>
            </a:r>
          </a:p>
          <a:p>
            <a:r>
              <a:rPr lang="it-IT" dirty="0" smtClean="0"/>
              <a:t>Saturimetro</a:t>
            </a:r>
            <a:endParaRPr lang="it-IT" dirty="0"/>
          </a:p>
        </p:txBody>
      </p:sp>
      <p:pic>
        <p:nvPicPr>
          <p:cNvPr id="1026" name="Picture 2" descr="https://encrypted-tbn1.gstatic.com/images?q=tbn:ANd9GcRgycrPJz9dW4XCxaMmLIciipZ0vZgLM5Ck_bNvmoaxoQEH8YJu5IPsEpM">
            <a:hlinkClick r:id="rId2"/>
          </p:cNvPr>
          <p:cNvPicPr>
            <a:picLocks noChangeAspect="1" noChangeArrowheads="1"/>
          </p:cNvPicPr>
          <p:nvPr/>
        </p:nvPicPr>
        <p:blipFill>
          <a:blip r:embed="rId3" cstate="print"/>
          <a:srcRect/>
          <a:stretch>
            <a:fillRect/>
          </a:stretch>
        </p:blipFill>
        <p:spPr bwMode="auto">
          <a:xfrm>
            <a:off x="2987824" y="3267446"/>
            <a:ext cx="809625" cy="809626"/>
          </a:xfrm>
          <a:prstGeom prst="rect">
            <a:avLst/>
          </a:prstGeom>
          <a:noFill/>
        </p:spPr>
      </p:pic>
      <p:pic>
        <p:nvPicPr>
          <p:cNvPr id="1028" name="Picture 4" descr="Vai al sito del Piko-1">
            <a:hlinkClick r:id="rId4"/>
          </p:cNvPr>
          <p:cNvPicPr>
            <a:picLocks noChangeAspect="1" noChangeArrowheads="1"/>
          </p:cNvPicPr>
          <p:nvPr/>
        </p:nvPicPr>
        <p:blipFill>
          <a:blip r:embed="rId5" cstate="print"/>
          <a:srcRect/>
          <a:stretch>
            <a:fillRect/>
          </a:stretch>
        </p:blipFill>
        <p:spPr bwMode="auto">
          <a:xfrm>
            <a:off x="3419872" y="2132856"/>
            <a:ext cx="529700" cy="689249"/>
          </a:xfrm>
          <a:prstGeom prst="rect">
            <a:avLst/>
          </a:prstGeom>
          <a:noFill/>
        </p:spPr>
      </p:pic>
      <p:pic>
        <p:nvPicPr>
          <p:cNvPr id="1030" name="Picture 6" descr="http://www.professionemedico.com/image/zoom450/spirometro_medikro_pro.jpg"/>
          <p:cNvPicPr>
            <a:picLocks noChangeAspect="1" noChangeArrowheads="1"/>
          </p:cNvPicPr>
          <p:nvPr/>
        </p:nvPicPr>
        <p:blipFill>
          <a:blip r:embed="rId6" cstate="print"/>
          <a:srcRect/>
          <a:stretch>
            <a:fillRect/>
          </a:stretch>
        </p:blipFill>
        <p:spPr bwMode="auto">
          <a:xfrm>
            <a:off x="5508104" y="2780928"/>
            <a:ext cx="750332" cy="778793"/>
          </a:xfrm>
          <a:prstGeom prst="rect">
            <a:avLst/>
          </a:prstGeom>
          <a:noFill/>
        </p:spPr>
      </p:pic>
      <p:sp>
        <p:nvSpPr>
          <p:cNvPr id="1032" name="AutoShape 8" descr="Saturimetro Pulsossimetro da dito con display a colori (Azzurr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Saturimetro Pulsossimetro da dito con display a colori (Azzurr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6" name="Picture 12" descr="Saturimetro da dito Oxy 4 con indice di perfusione e allarmi per monitoraggio continuo - adulti - arancione">
            <a:hlinkClick r:id="rId7"/>
          </p:cNvPr>
          <p:cNvPicPr>
            <a:picLocks noChangeAspect="1" noChangeArrowheads="1"/>
          </p:cNvPicPr>
          <p:nvPr/>
        </p:nvPicPr>
        <p:blipFill>
          <a:blip r:embed="rId8" cstate="print"/>
          <a:srcRect/>
          <a:stretch>
            <a:fillRect/>
          </a:stretch>
        </p:blipFill>
        <p:spPr bwMode="auto">
          <a:xfrm>
            <a:off x="2987824" y="4221088"/>
            <a:ext cx="697260" cy="613589"/>
          </a:xfrm>
          <a:prstGeom prst="rect">
            <a:avLst/>
          </a:prstGeom>
          <a:noFill/>
        </p:spPr>
      </p:pic>
      <p:grpSp>
        <p:nvGrpSpPr>
          <p:cNvPr id="10" name="Group 4"/>
          <p:cNvGrpSpPr>
            <a:grpSpLocks/>
          </p:cNvGrpSpPr>
          <p:nvPr/>
        </p:nvGrpSpPr>
        <p:grpSpPr bwMode="auto">
          <a:xfrm>
            <a:off x="0" y="6096010"/>
            <a:ext cx="8924925" cy="549276"/>
            <a:chOff x="0" y="3840"/>
            <a:chExt cx="5622" cy="346"/>
          </a:xfrm>
        </p:grpSpPr>
        <p:sp>
          <p:nvSpPr>
            <p:cNvPr id="11"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12" name="Group 6"/>
            <p:cNvGrpSpPr>
              <a:grpSpLocks/>
            </p:cNvGrpSpPr>
            <p:nvPr/>
          </p:nvGrpSpPr>
          <p:grpSpPr bwMode="auto">
            <a:xfrm>
              <a:off x="0" y="3840"/>
              <a:ext cx="2250" cy="346"/>
              <a:chOff x="0" y="3840"/>
              <a:chExt cx="2250" cy="346"/>
            </a:xfrm>
          </p:grpSpPr>
          <p:sp>
            <p:nvSpPr>
              <p:cNvPr id="13"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14" name="Picture 8" descr="logofof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5476"/>
            <a:ext cx="8229600" cy="1714202"/>
          </a:xfrm>
        </p:spPr>
        <p:txBody>
          <a:bodyPr>
            <a:normAutofit fontScale="90000"/>
          </a:bodyPr>
          <a:lstStyle/>
          <a:p>
            <a:pPr algn="l"/>
            <a:r>
              <a:rPr lang="it-IT" dirty="0"/>
              <a:t/>
            </a:r>
            <a:br>
              <a:rPr lang="it-IT" dirty="0"/>
            </a:br>
            <a:r>
              <a:rPr lang="it-IT" sz="2700" dirty="0" smtClean="0">
                <a:latin typeface="Arial" panose="020B0604020202020204" pitchFamily="34" charset="0"/>
                <a:cs typeface="Arial" panose="020B0604020202020204" pitchFamily="34" charset="0"/>
              </a:rPr>
              <a:t>Il punto d’arrivo</a:t>
            </a:r>
            <a:r>
              <a:rPr lang="it-IT" sz="2700" dirty="0" smtClean="0">
                <a:latin typeface="Arial" panose="020B0604020202020204" pitchFamily="34" charset="0"/>
                <a:cs typeface="Arial" panose="020B0604020202020204" pitchFamily="34" charset="0"/>
              </a:rPr>
              <a:t> sarà un</a:t>
            </a:r>
            <a:r>
              <a:rPr lang="it-IT" sz="2700" dirty="0" smtClean="0">
                <a:latin typeface="Arial" panose="020B0604020202020204" pitchFamily="34" charset="0"/>
                <a:cs typeface="Arial" panose="020B0604020202020204" pitchFamily="34" charset="0"/>
              </a:rPr>
              <a:t> </a:t>
            </a:r>
            <a:r>
              <a:rPr lang="it-IT" sz="2700" dirty="0">
                <a:latin typeface="Arial" panose="020B0604020202020204" pitchFamily="34" charset="0"/>
                <a:cs typeface="Arial" panose="020B0604020202020204" pitchFamily="34" charset="0"/>
              </a:rPr>
              <a:t>riconoscimento di un ruolo più moderno, legato alle nuove attività di </a:t>
            </a:r>
            <a:r>
              <a:rPr lang="it-IT" sz="2700" dirty="0" err="1">
                <a:latin typeface="Arial" panose="020B0604020202020204" pitchFamily="34" charset="0"/>
                <a:cs typeface="Arial" panose="020B0604020202020204" pitchFamily="34" charset="0"/>
              </a:rPr>
              <a:t>Pharmaceutical</a:t>
            </a:r>
            <a:r>
              <a:rPr lang="it-IT" sz="2700" dirty="0">
                <a:latin typeface="Arial" panose="020B0604020202020204" pitchFamily="34" charset="0"/>
                <a:cs typeface="Arial" panose="020B0604020202020204" pitchFamily="34" charset="0"/>
              </a:rPr>
              <a:t> Care e della Farmacia dei Servizi, utili e funzionali ai prossimi modelli professionali a cui la Farmacia Italiana si sta preparando, previsti</a:t>
            </a:r>
            <a:r>
              <a:rPr lang="it-IT" sz="2700" dirty="0"/>
              <a:t>:</a:t>
            </a:r>
          </a:p>
        </p:txBody>
      </p:sp>
      <p:sp>
        <p:nvSpPr>
          <p:cNvPr id="4" name="Segnaposto contenuto 3"/>
          <p:cNvSpPr>
            <a:spLocks noGrp="1"/>
          </p:cNvSpPr>
          <p:nvPr>
            <p:ph sz="half" idx="2"/>
          </p:nvPr>
        </p:nvSpPr>
        <p:spPr>
          <a:xfrm>
            <a:off x="395536" y="2420888"/>
            <a:ext cx="5040560" cy="3456384"/>
          </a:xfrm>
        </p:spPr>
        <p:txBody>
          <a:bodyPr>
            <a:normAutofit fontScale="40000" lnSpcReduction="20000"/>
          </a:bodyPr>
          <a:lstStyle/>
          <a:p>
            <a:endParaRPr lang="it-IT" sz="3600" dirty="0"/>
          </a:p>
          <a:p>
            <a:r>
              <a:rPr lang="it-IT" sz="5000" dirty="0">
                <a:latin typeface="Arial" panose="020B0604020202020204" pitchFamily="34" charset="0"/>
                <a:cs typeface="Arial" panose="020B0604020202020204" pitchFamily="34" charset="0"/>
              </a:rPr>
              <a:t>nella futura Convenzione (vedi il recente Atto di Indirizzo firmato con le regioni il 18 Febbraio 2015 , propedeutico ai contenuti della futura Convenzione) </a:t>
            </a:r>
            <a:endParaRPr lang="it-IT" sz="5000" dirty="0" smtClean="0">
              <a:latin typeface="Arial" panose="020B0604020202020204" pitchFamily="34" charset="0"/>
              <a:cs typeface="Arial" panose="020B0604020202020204" pitchFamily="34" charset="0"/>
            </a:endParaRPr>
          </a:p>
          <a:p>
            <a:r>
              <a:rPr lang="it-IT" sz="5000" dirty="0" smtClean="0">
                <a:latin typeface="Arial" panose="020B0604020202020204" pitchFamily="34" charset="0"/>
                <a:cs typeface="Arial" panose="020B0604020202020204" pitchFamily="34" charset="0"/>
              </a:rPr>
              <a:t> </a:t>
            </a:r>
            <a:r>
              <a:rPr lang="it-IT" sz="5000" dirty="0">
                <a:latin typeface="Arial" panose="020B0604020202020204" pitchFamily="34" charset="0"/>
                <a:cs typeface="Arial" panose="020B0604020202020204" pitchFamily="34" charset="0"/>
              </a:rPr>
              <a:t>e nelle attuali proposte di riforma della Sanità della Regione Lombardia (vedi art. 13 “la Farmacia dei Servizi” Delibera Giunta Regionale, 16 Gennaio 2015 “Evoluzione del sistema socio-sanitario lombardo”). </a:t>
            </a:r>
          </a:p>
        </p:txBody>
      </p:sp>
      <p:grpSp>
        <p:nvGrpSpPr>
          <p:cNvPr id="5" name="Group 4"/>
          <p:cNvGrpSpPr>
            <a:grpSpLocks/>
          </p:cNvGrpSpPr>
          <p:nvPr/>
        </p:nvGrpSpPr>
        <p:grpSpPr bwMode="auto">
          <a:xfrm>
            <a:off x="0" y="6096010"/>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it-IT" b="1" dirty="0" smtClean="0">
                  <a:solidFill>
                    <a:prstClr val="black"/>
                  </a:solidFill>
                  <a:effectLst>
                    <a:outerShdw blurRad="38100" dist="38100" dir="2700000" algn="tl">
                      <a:srgbClr val="FFFFFF"/>
                    </a:outerShdw>
                  </a:effectLst>
                  <a:latin typeface="Arial" charset="0"/>
                </a:rPr>
                <a:t>Dott. </a:t>
              </a:r>
              <a:r>
                <a:rPr lang="it-IT" b="1" dirty="0">
                  <a:solidFill>
                    <a:prstClr val="black"/>
                  </a:solidFill>
                  <a:effectLst>
                    <a:outerShdw blurRad="38100" dist="38100" dir="2700000" algn="tl">
                      <a:srgbClr val="FFFFFF"/>
                    </a:outerShdw>
                  </a:effectLst>
                  <a:latin typeface="Arial" charset="0"/>
                </a:rPr>
                <a:t>Francesco Rastrelli</a:t>
              </a:r>
            </a:p>
          </p:txBody>
        </p:sp>
        <p:grpSp>
          <p:nvGrpSpPr>
            <p:cNvPr id="7"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0000FF"/>
                  </a:buClr>
                  <a:buSzPct val="90000"/>
                  <a:buFont typeface="Wingdings" pitchFamily="2" charset="2"/>
                  <a:buNone/>
                  <a:defRPr/>
                </a:pPr>
                <a:r>
                  <a:rPr lang="it-IT" sz="1600" i="1" dirty="0" smtClean="0">
                    <a:solidFill>
                      <a:prstClr val="black"/>
                    </a:solidFill>
                    <a:effectLst>
                      <a:outerShdw blurRad="38100" dist="38100" dir="2700000" algn="tl">
                        <a:srgbClr val="FFFFFF"/>
                      </a:outerShdw>
                    </a:effectLst>
                  </a:rPr>
                  <a:t>   		</a:t>
                </a:r>
                <a:r>
                  <a:rPr lang="it-IT" sz="1400" i="1" dirty="0" smtClean="0">
                    <a:solidFill>
                      <a:prstClr val="black"/>
                    </a:solidFill>
                    <a:effectLst>
                      <a:outerShdw blurRad="38100" dist="38100" dir="2700000" algn="tl">
                        <a:srgbClr val="FFFFFF"/>
                      </a:outerShdw>
                    </a:effectLst>
                  </a:rPr>
                  <a:t>Ordine dei Farmacisti della 	Provincia di Brescia</a:t>
                </a:r>
              </a:p>
            </p:txBody>
          </p:sp>
          <p:pic>
            <p:nvPicPr>
              <p:cNvPr id="9"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708920"/>
            <a:ext cx="3384376"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33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147248" cy="5472608"/>
          </a:xfrm>
          <a:ln>
            <a:solidFill>
              <a:schemeClr val="tx2"/>
            </a:solidFill>
          </a:ln>
        </p:spPr>
        <p:txBody>
          <a:bodyPr>
            <a:normAutofit/>
          </a:bodyPr>
          <a:lstStyle/>
          <a:p>
            <a:r>
              <a:rPr lang="it-IT" dirty="0" smtClean="0"/>
              <a:t>La Farmacia dei Servizi è fortemente integrata all’interno del SSN, tale da essere un presidio sanitario territoriale a tutti gli effetti che porta ad una presa in carico del paziente.</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907704" cy="147819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797" y="4770327"/>
            <a:ext cx="1709128" cy="1556792"/>
          </a:xfrm>
          <a:prstGeom prst="rect">
            <a:avLst/>
          </a:prstGeom>
        </p:spPr>
      </p:pic>
      <p:grpSp>
        <p:nvGrpSpPr>
          <p:cNvPr id="6" name="Group 4"/>
          <p:cNvGrpSpPr>
            <a:grpSpLocks/>
          </p:cNvGrpSpPr>
          <p:nvPr/>
        </p:nvGrpSpPr>
        <p:grpSpPr bwMode="auto">
          <a:xfrm>
            <a:off x="0" y="6212409"/>
            <a:ext cx="8924925" cy="549276"/>
            <a:chOff x="0" y="3840"/>
            <a:chExt cx="5622" cy="346"/>
          </a:xfrm>
        </p:grpSpPr>
        <p:sp>
          <p:nvSpPr>
            <p:cNvPr id="7"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it-IT" b="1" kern="0" dirty="0" smtClean="0">
                  <a:solidFill>
                    <a:srgbClr val="000000"/>
                  </a:solidFill>
                  <a:effectLst>
                    <a:outerShdw blurRad="38100" dist="38100" dir="2700000" algn="tl">
                      <a:srgbClr val="FFFFFF"/>
                    </a:outerShdw>
                  </a:effectLst>
                  <a:latin typeface="Arial" charset="0"/>
                </a:rPr>
                <a:t>Dott. </a:t>
              </a:r>
              <a:r>
                <a:rPr lang="it-IT" b="1" kern="0" dirty="0">
                  <a:solidFill>
                    <a:srgbClr val="000000"/>
                  </a:solidFill>
                  <a:effectLst>
                    <a:outerShdw blurRad="38100" dist="38100" dir="2700000" algn="tl">
                      <a:srgbClr val="FFFFFF"/>
                    </a:outerShdw>
                  </a:effectLst>
                  <a:latin typeface="Arial" charset="0"/>
                </a:rPr>
                <a:t>Francesco Rastrelli</a:t>
              </a:r>
            </a:p>
          </p:txBody>
        </p:sp>
        <p:grpSp>
          <p:nvGrpSpPr>
            <p:cNvPr id="8" name="Group 6"/>
            <p:cNvGrpSpPr>
              <a:grpSpLocks/>
            </p:cNvGrpSpPr>
            <p:nvPr/>
          </p:nvGrpSpPr>
          <p:grpSpPr bwMode="auto">
            <a:xfrm>
              <a:off x="0" y="3840"/>
              <a:ext cx="2250" cy="346"/>
              <a:chOff x="0" y="3840"/>
              <a:chExt cx="2250" cy="346"/>
            </a:xfrm>
          </p:grpSpPr>
          <p:sp>
            <p:nvSpPr>
              <p:cNvPr id="9"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FF"/>
                  </a:buClr>
                  <a:buSzPct val="90000"/>
                  <a:buFont typeface="Wingdings" pitchFamily="2" charset="2"/>
                  <a:buNone/>
                  <a:defRPr/>
                </a:pPr>
                <a:r>
                  <a:rPr lang="it-IT" sz="1600" i="1" kern="0" dirty="0" smtClean="0">
                    <a:solidFill>
                      <a:srgbClr val="000000"/>
                    </a:solidFill>
                    <a:effectLst>
                      <a:outerShdw blurRad="38100" dist="38100" dir="2700000" algn="tl">
                        <a:srgbClr val="FFFFFF"/>
                      </a:outerShdw>
                    </a:effectLst>
                  </a:rPr>
                  <a:t>   		</a:t>
                </a:r>
                <a:r>
                  <a:rPr lang="it-IT" sz="1400" i="1" kern="0" dirty="0" smtClean="0">
                    <a:solidFill>
                      <a:srgbClr val="000000"/>
                    </a:solidFill>
                    <a:effectLst>
                      <a:outerShdw blurRad="38100" dist="38100" dir="2700000" algn="tl">
                        <a:srgbClr val="FFFFFF"/>
                      </a:outerShdw>
                    </a:effectLst>
                  </a:rPr>
                  <a:t>Ordine dei Farmacisti della 	Provincia di Brescia</a:t>
                </a:r>
              </a:p>
            </p:txBody>
          </p:sp>
          <p:pic>
            <p:nvPicPr>
              <p:cNvPr id="10" name="Picture 8" descr="logofof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1066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512168"/>
          </a:xfrm>
        </p:spPr>
        <p:txBody>
          <a:bodyPr>
            <a:normAutofit fontScale="90000"/>
          </a:bodyPr>
          <a:lstStyle/>
          <a:p>
            <a:r>
              <a:rPr lang="it-IT" dirty="0" smtClean="0">
                <a:latin typeface="Arial" panose="020B0604020202020204" pitchFamily="34" charset="0"/>
                <a:cs typeface="Arial" panose="020B0604020202020204" pitchFamily="34" charset="0"/>
              </a:rPr>
              <a:t>Il farmacista può influire in modo significativo sulla </a:t>
            </a:r>
            <a:r>
              <a:rPr lang="it-IT" dirty="0" err="1" smtClean="0">
                <a:latin typeface="Arial" panose="020B0604020202020204" pitchFamily="34" charset="0"/>
                <a:cs typeface="Arial" panose="020B0604020202020204" pitchFamily="34" charset="0"/>
              </a:rPr>
              <a:t>compliance</a:t>
            </a:r>
            <a:r>
              <a:rPr lang="it-IT" dirty="0" smtClean="0">
                <a:latin typeface="Arial" panose="020B0604020202020204" pitchFamily="34" charset="0"/>
                <a:cs typeface="Arial" panose="020B0604020202020204" pitchFamily="34" charset="0"/>
              </a:rPr>
              <a:t>, in quanto:</a:t>
            </a:r>
            <a:endParaRPr lang="it-IT" dirty="0">
              <a:latin typeface="Arial" panose="020B0604020202020204" pitchFamily="34" charset="0"/>
              <a:cs typeface="Arial" panose="020B0604020202020204" pitchFamily="34" charset="0"/>
            </a:endParaRPr>
          </a:p>
        </p:txBody>
      </p:sp>
      <p:graphicFrame>
        <p:nvGraphicFramePr>
          <p:cNvPr id="7" name="Diagramma 6"/>
          <p:cNvGraphicFramePr/>
          <p:nvPr>
            <p:extLst>
              <p:ext uri="{D42A27DB-BD31-4B8C-83A1-F6EECF244321}">
                <p14:modId xmlns:p14="http://schemas.microsoft.com/office/powerpoint/2010/main" val="3726525322"/>
              </p:ext>
            </p:extLst>
          </p:nvPr>
        </p:nvGraphicFramePr>
        <p:xfrm>
          <a:off x="395536" y="2060848"/>
          <a:ext cx="8424936"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p:cNvGrpSpPr>
          <p:nvPr/>
        </p:nvGrpSpPr>
        <p:grpSpPr bwMode="auto">
          <a:xfrm>
            <a:off x="0" y="6165304"/>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it-IT" b="1" kern="0" dirty="0" smtClean="0">
                  <a:solidFill>
                    <a:srgbClr val="000000"/>
                  </a:solidFill>
                  <a:effectLst>
                    <a:outerShdw blurRad="38100" dist="38100" dir="2700000" algn="tl">
                      <a:srgbClr val="FFFFFF"/>
                    </a:outerShdw>
                  </a:effectLst>
                  <a:latin typeface="Arial" charset="0"/>
                </a:rPr>
                <a:t>Dott. </a:t>
              </a:r>
              <a:r>
                <a:rPr lang="it-IT" b="1" kern="0" dirty="0">
                  <a:solidFill>
                    <a:srgbClr val="000000"/>
                  </a:solidFill>
                  <a:effectLst>
                    <a:outerShdw blurRad="38100" dist="38100" dir="2700000" algn="tl">
                      <a:srgbClr val="FFFFFF"/>
                    </a:outerShdw>
                  </a:effectLst>
                  <a:latin typeface="Arial" charset="0"/>
                </a:rPr>
                <a:t>Francesco Rastrelli</a:t>
              </a:r>
            </a:p>
          </p:txBody>
        </p:sp>
        <p:grpSp>
          <p:nvGrpSpPr>
            <p:cNvPr id="8" name="Group 6"/>
            <p:cNvGrpSpPr>
              <a:grpSpLocks/>
            </p:cNvGrpSpPr>
            <p:nvPr/>
          </p:nvGrpSpPr>
          <p:grpSpPr bwMode="auto">
            <a:xfrm>
              <a:off x="0" y="3840"/>
              <a:ext cx="2250" cy="346"/>
              <a:chOff x="0" y="3840"/>
              <a:chExt cx="2250" cy="346"/>
            </a:xfrm>
          </p:grpSpPr>
          <p:sp>
            <p:nvSpPr>
              <p:cNvPr id="9"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FF"/>
                  </a:buClr>
                  <a:buSzPct val="90000"/>
                  <a:buFont typeface="Wingdings" pitchFamily="2" charset="2"/>
                  <a:buNone/>
                  <a:defRPr/>
                </a:pPr>
                <a:r>
                  <a:rPr lang="it-IT" sz="1600" i="1" kern="0" dirty="0" smtClean="0">
                    <a:solidFill>
                      <a:srgbClr val="000000"/>
                    </a:solidFill>
                    <a:effectLst>
                      <a:outerShdw blurRad="38100" dist="38100" dir="2700000" algn="tl">
                        <a:srgbClr val="FFFFFF"/>
                      </a:outerShdw>
                    </a:effectLst>
                  </a:rPr>
                  <a:t>   		</a:t>
                </a:r>
                <a:r>
                  <a:rPr lang="it-IT" sz="1400" i="1" kern="0" dirty="0" smtClean="0">
                    <a:solidFill>
                      <a:srgbClr val="000000"/>
                    </a:solidFill>
                    <a:effectLst>
                      <a:outerShdw blurRad="38100" dist="38100" dir="2700000" algn="tl">
                        <a:srgbClr val="FFFFFF"/>
                      </a:outerShdw>
                    </a:effectLst>
                  </a:rPr>
                  <a:t>Ordine dei Farmacisti della 	Provincia di Brescia</a:t>
                </a:r>
              </a:p>
            </p:txBody>
          </p:sp>
          <p:pic>
            <p:nvPicPr>
              <p:cNvPr id="10" name="Picture 8" descr="logofof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31" y="3501009"/>
            <a:ext cx="1785937" cy="119112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8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CC0000"/>
                </a:solidFill>
                <a:latin typeface="Aharoni" panose="02010803020104030203" pitchFamily="2" charset="-79"/>
                <a:cs typeface="Aharoni" panose="02010803020104030203" pitchFamily="2" charset="-79"/>
              </a:rPr>
              <a:t>RUOLO DEL FARMACISTA</a:t>
            </a:r>
            <a:endParaRPr lang="it-IT" dirty="0">
              <a:solidFill>
                <a:srgbClr val="CC0000"/>
              </a:solidFill>
              <a:latin typeface="Aharoni" panose="02010803020104030203" pitchFamily="2" charset="-79"/>
              <a:cs typeface="Aharoni" panose="02010803020104030203" pitchFamily="2" charset="-79"/>
            </a:endParaRPr>
          </a:p>
        </p:txBody>
      </p:sp>
      <p:graphicFrame>
        <p:nvGraphicFramePr>
          <p:cNvPr id="4" name="Diagramma 3"/>
          <p:cNvGraphicFramePr/>
          <p:nvPr>
            <p:extLst>
              <p:ext uri="{D42A27DB-BD31-4B8C-83A1-F6EECF244321}">
                <p14:modId xmlns:p14="http://schemas.microsoft.com/office/powerpoint/2010/main" val="2312636489"/>
              </p:ext>
            </p:extLst>
          </p:nvPr>
        </p:nvGraphicFramePr>
        <p:xfrm>
          <a:off x="539552" y="1268760"/>
          <a:ext cx="83529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4573" y="1196752"/>
            <a:ext cx="1907704" cy="1650029"/>
          </a:xfrm>
          <a:prstGeom prst="rect">
            <a:avLst/>
          </a:prstGeom>
        </p:spPr>
      </p:pic>
      <p:grpSp>
        <p:nvGrpSpPr>
          <p:cNvPr id="3" name="Group 4"/>
          <p:cNvGrpSpPr>
            <a:grpSpLocks/>
          </p:cNvGrpSpPr>
          <p:nvPr/>
        </p:nvGrpSpPr>
        <p:grpSpPr bwMode="auto">
          <a:xfrm>
            <a:off x="0" y="6120084"/>
            <a:ext cx="8924925" cy="549276"/>
            <a:chOff x="0" y="3840"/>
            <a:chExt cx="5622" cy="346"/>
          </a:xfrm>
        </p:grpSpPr>
        <p:sp>
          <p:nvSpPr>
            <p:cNvPr id="7"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it-IT" b="1" kern="0" dirty="0">
                  <a:solidFill>
                    <a:srgbClr val="000000"/>
                  </a:solidFill>
                  <a:effectLst>
                    <a:outerShdw blurRad="38100" dist="38100" dir="2700000" algn="tl">
                      <a:srgbClr val="FFFFFF"/>
                    </a:outerShdw>
                  </a:effectLst>
                  <a:latin typeface="Arial" charset="0"/>
                </a:rPr>
                <a:t>Dott. Francesco Rastrelli</a:t>
              </a:r>
            </a:p>
          </p:txBody>
        </p:sp>
        <p:grpSp>
          <p:nvGrpSpPr>
            <p:cNvPr id="6" name="Group 6"/>
            <p:cNvGrpSpPr>
              <a:grpSpLocks/>
            </p:cNvGrpSpPr>
            <p:nvPr/>
          </p:nvGrpSpPr>
          <p:grpSpPr bwMode="auto">
            <a:xfrm>
              <a:off x="0" y="3840"/>
              <a:ext cx="2250" cy="346"/>
              <a:chOff x="0" y="3840"/>
              <a:chExt cx="2250" cy="346"/>
            </a:xfrm>
          </p:grpSpPr>
          <p:sp>
            <p:nvSpPr>
              <p:cNvPr id="9"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FF"/>
                  </a:buClr>
                  <a:buSzPct val="90000"/>
                  <a:buFont typeface="Wingdings" pitchFamily="2" charset="2"/>
                  <a:buNone/>
                  <a:defRPr/>
                </a:pPr>
                <a:r>
                  <a:rPr lang="it-IT" sz="1600" i="1" kern="0" dirty="0" smtClean="0">
                    <a:solidFill>
                      <a:srgbClr val="000000"/>
                    </a:solidFill>
                    <a:effectLst>
                      <a:outerShdw blurRad="38100" dist="38100" dir="2700000" algn="tl">
                        <a:srgbClr val="FFFFFF"/>
                      </a:outerShdw>
                    </a:effectLst>
                  </a:rPr>
                  <a:t>   		</a:t>
                </a:r>
                <a:r>
                  <a:rPr lang="it-IT" sz="1400" i="1" kern="0" dirty="0" smtClean="0">
                    <a:solidFill>
                      <a:srgbClr val="000000"/>
                    </a:solidFill>
                    <a:effectLst>
                      <a:outerShdw blurRad="38100" dist="38100" dir="2700000" algn="tl">
                        <a:srgbClr val="FFFFFF"/>
                      </a:outerShdw>
                    </a:effectLst>
                  </a:rPr>
                  <a:t>Ordine dei Farmacisti della 	Provincia di Brescia</a:t>
                </a:r>
              </a:p>
            </p:txBody>
          </p:sp>
          <p:pic>
            <p:nvPicPr>
              <p:cNvPr id="10" name="Picture 8" descr="logofof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746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836712"/>
            <a:ext cx="8229600" cy="1401003"/>
          </a:xfrm>
        </p:spPr>
        <p:txBody>
          <a:bodyPr>
            <a:noAutofit/>
          </a:bodyPr>
          <a:lstStyle/>
          <a:p>
            <a:pPr algn="l"/>
            <a:r>
              <a:rPr lang="it-IT" sz="3200" dirty="0" smtClean="0">
                <a:latin typeface="Arial" panose="020B0604020202020204" pitchFamily="34" charset="0"/>
                <a:cs typeface="Arial" panose="020B0604020202020204" pitchFamily="34" charset="0"/>
              </a:rPr>
              <a:t/>
            </a:r>
            <a:br>
              <a:rPr lang="it-IT" sz="3200" dirty="0" smtClean="0">
                <a:latin typeface="Arial" panose="020B0604020202020204" pitchFamily="34" charset="0"/>
                <a:cs typeface="Arial" panose="020B0604020202020204" pitchFamily="34" charset="0"/>
              </a:rPr>
            </a:br>
            <a:r>
              <a:rPr lang="it-IT" sz="3200" dirty="0" smtClean="0">
                <a:latin typeface="Arial" panose="020B0604020202020204" pitchFamily="34" charset="0"/>
                <a:cs typeface="Arial" panose="020B0604020202020204" pitchFamily="34" charset="0"/>
              </a:rPr>
              <a:t>La presa in carico del paziente da parte della farmacia è già in atto</a:t>
            </a:r>
            <a:r>
              <a:rPr lang="it-IT" sz="3600" dirty="0" smtClean="0">
                <a:latin typeface="Arial" panose="020B0604020202020204" pitchFamily="34" charset="0"/>
                <a:cs typeface="Arial" panose="020B0604020202020204" pitchFamily="34" charset="0"/>
              </a:rPr>
              <a:t/>
            </a:r>
            <a:br>
              <a:rPr lang="it-IT" sz="3600" dirty="0" smtClean="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3" name="Sottotitolo 2"/>
          <p:cNvSpPr>
            <a:spLocks noGrp="1"/>
          </p:cNvSpPr>
          <p:nvPr>
            <p:ph sz="half" idx="1"/>
          </p:nvPr>
        </p:nvSpPr>
        <p:spPr>
          <a:xfrm>
            <a:off x="531763" y="2678729"/>
            <a:ext cx="4038600" cy="2913187"/>
          </a:xfrm>
          <a:solidFill>
            <a:schemeClr val="accent2">
              <a:lumMod val="20000"/>
              <a:lumOff val="80000"/>
            </a:schemeClr>
          </a:solidFill>
          <a:ln>
            <a:solidFill>
              <a:schemeClr val="accent2"/>
            </a:solidFill>
          </a:ln>
        </p:spPr>
        <p:txBody>
          <a:bodyPr>
            <a:noAutofit/>
          </a:bodyPr>
          <a:lstStyle/>
          <a:p>
            <a:pPr marL="0" indent="0" algn="l">
              <a:buNone/>
            </a:pPr>
            <a:r>
              <a:rPr lang="it-IT" sz="3200" dirty="0" smtClean="0">
                <a:solidFill>
                  <a:srgbClr val="000000"/>
                </a:solidFill>
                <a:latin typeface="Arial" panose="020B0604020202020204" pitchFamily="34" charset="0"/>
                <a:cs typeface="Arial" panose="020B0604020202020204" pitchFamily="34" charset="0"/>
              </a:rPr>
              <a:t>La gestione dei pazienti con BPCO prevede la collaborazione tra ASL di Brescia e Farmacia</a:t>
            </a:r>
            <a:r>
              <a:rPr lang="it-IT" sz="3200" dirty="0" smtClean="0">
                <a:solidFill>
                  <a:srgbClr val="000000"/>
                </a:solidFill>
              </a:rPr>
              <a:t>.</a:t>
            </a:r>
            <a:endParaRPr lang="it-IT" sz="3200" dirty="0">
              <a:solidFill>
                <a:srgbClr val="000000"/>
              </a:solidFill>
            </a:endParaRPr>
          </a:p>
        </p:txBody>
      </p:sp>
      <p:sp>
        <p:nvSpPr>
          <p:cNvPr id="11" name="Segnaposto contenuto 10"/>
          <p:cNvSpPr>
            <a:spLocks noGrp="1"/>
          </p:cNvSpPr>
          <p:nvPr>
            <p:ph sz="half" idx="2"/>
          </p:nvPr>
        </p:nvSpPr>
        <p:spPr>
          <a:xfrm>
            <a:off x="4897238" y="2420888"/>
            <a:ext cx="4038600" cy="2232248"/>
          </a:xfrm>
        </p:spPr>
        <p:txBody>
          <a:bodyPr>
            <a:normAutofit fontScale="92500" lnSpcReduction="10000"/>
          </a:bodyPr>
          <a:lstStyle/>
          <a:p>
            <a:pPr marL="0" indent="0">
              <a:buNone/>
            </a:pPr>
            <a:r>
              <a:rPr lang="it-IT" sz="3600" b="1" dirty="0" smtClean="0">
                <a:solidFill>
                  <a:schemeClr val="accent4">
                    <a:lumMod val="75000"/>
                  </a:schemeClr>
                </a:solidFill>
                <a:latin typeface="Broadway" panose="04040905080B02020502" pitchFamily="82" charset="0"/>
              </a:rPr>
              <a:t>B= BRONCO</a:t>
            </a:r>
          </a:p>
          <a:p>
            <a:pPr marL="0" indent="0">
              <a:buNone/>
            </a:pPr>
            <a:r>
              <a:rPr lang="it-IT" sz="3600" b="1" dirty="0" smtClean="0">
                <a:solidFill>
                  <a:schemeClr val="accent6">
                    <a:lumMod val="75000"/>
                  </a:schemeClr>
                </a:solidFill>
                <a:latin typeface="Broadway" panose="04040905080B02020502" pitchFamily="82" charset="0"/>
              </a:rPr>
              <a:t>P= </a:t>
            </a:r>
            <a:r>
              <a:rPr lang="it-IT" b="1" dirty="0" smtClean="0">
                <a:solidFill>
                  <a:schemeClr val="accent6">
                    <a:lumMod val="75000"/>
                  </a:schemeClr>
                </a:solidFill>
                <a:latin typeface="Broadway" panose="04040905080B02020502" pitchFamily="82" charset="0"/>
              </a:rPr>
              <a:t>PNEUMOPATIA</a:t>
            </a:r>
          </a:p>
          <a:p>
            <a:pPr marL="0" indent="0">
              <a:buNone/>
            </a:pPr>
            <a:r>
              <a:rPr lang="it-IT" sz="3600" b="1" dirty="0" smtClean="0">
                <a:solidFill>
                  <a:srgbClr val="FFC000"/>
                </a:solidFill>
                <a:latin typeface="Broadway" panose="04040905080B02020502" pitchFamily="82" charset="0"/>
              </a:rPr>
              <a:t>C= CRONICA</a:t>
            </a:r>
          </a:p>
          <a:p>
            <a:pPr marL="0" indent="0">
              <a:buNone/>
            </a:pPr>
            <a:r>
              <a:rPr lang="it-IT" sz="3600" b="1" dirty="0" smtClean="0">
                <a:solidFill>
                  <a:srgbClr val="00B050"/>
                </a:solidFill>
                <a:latin typeface="Broadway" panose="04040905080B02020502" pitchFamily="82" charset="0"/>
              </a:rPr>
              <a:t>O= OSTRUTTIVA</a:t>
            </a:r>
            <a:endParaRPr lang="it-IT" sz="3600" b="1" dirty="0">
              <a:solidFill>
                <a:srgbClr val="00B050"/>
              </a:solidFill>
              <a:latin typeface="Broadway" panose="04040905080B02020502" pitchFamily="82" charset="0"/>
            </a:endParaRPr>
          </a:p>
        </p:txBody>
      </p:sp>
      <p:sp>
        <p:nvSpPr>
          <p:cNvPr id="4" name="Freccia in giù 3"/>
          <p:cNvSpPr/>
          <p:nvPr/>
        </p:nvSpPr>
        <p:spPr>
          <a:xfrm>
            <a:off x="3494038" y="2237715"/>
            <a:ext cx="1162296" cy="978408"/>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nvGrpSpPr>
          <p:cNvPr id="5" name="Group 4"/>
          <p:cNvGrpSpPr>
            <a:grpSpLocks/>
          </p:cNvGrpSpPr>
          <p:nvPr/>
        </p:nvGrpSpPr>
        <p:grpSpPr bwMode="auto">
          <a:xfrm>
            <a:off x="0" y="6096010"/>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it-IT" b="1" kern="0" dirty="0" smtClean="0">
                  <a:solidFill>
                    <a:srgbClr val="000000"/>
                  </a:solidFill>
                  <a:effectLst>
                    <a:outerShdw blurRad="38100" dist="38100" dir="2700000" algn="tl">
                      <a:srgbClr val="FFFFFF"/>
                    </a:outerShdw>
                  </a:effectLst>
                  <a:latin typeface="Arial" charset="0"/>
                </a:rPr>
                <a:t>Dott. </a:t>
              </a:r>
              <a:r>
                <a:rPr lang="it-IT" b="1" kern="0" dirty="0">
                  <a:solidFill>
                    <a:srgbClr val="000000"/>
                  </a:solidFill>
                  <a:effectLst>
                    <a:outerShdw blurRad="38100" dist="38100" dir="2700000" algn="tl">
                      <a:srgbClr val="FFFFFF"/>
                    </a:outerShdw>
                  </a:effectLst>
                  <a:latin typeface="Arial" charset="0"/>
                </a:rPr>
                <a:t>Francesco Rastrelli</a:t>
              </a:r>
            </a:p>
          </p:txBody>
        </p:sp>
        <p:grpSp>
          <p:nvGrpSpPr>
            <p:cNvPr id="7"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buClr>
                    <a:srgbClr val="0000FF"/>
                  </a:buClr>
                  <a:buSzPct val="90000"/>
                  <a:buFont typeface="Wingdings" pitchFamily="2" charset="2"/>
                  <a:buNone/>
                  <a:defRPr/>
                </a:pPr>
                <a:r>
                  <a:rPr lang="it-IT" sz="1600" i="1" kern="0" dirty="0" smtClean="0">
                    <a:solidFill>
                      <a:srgbClr val="000000"/>
                    </a:solidFill>
                    <a:effectLst>
                      <a:outerShdw blurRad="38100" dist="38100" dir="2700000" algn="tl">
                        <a:srgbClr val="FFFFFF"/>
                      </a:outerShdw>
                    </a:effectLst>
                  </a:rPr>
                  <a:t>   		</a:t>
                </a:r>
                <a:r>
                  <a:rPr lang="it-IT" sz="1400" i="1" kern="0" dirty="0" smtClean="0">
                    <a:solidFill>
                      <a:srgbClr val="000000"/>
                    </a:solidFill>
                    <a:effectLst>
                      <a:outerShdw blurRad="38100" dist="38100" dir="2700000" algn="tl">
                        <a:srgbClr val="FFFFFF"/>
                      </a:outerShdw>
                    </a:effectLst>
                  </a:rPr>
                  <a:t>Ordine dei Farmacisti della 	Provincia di Brescia</a:t>
                </a:r>
              </a:p>
            </p:txBody>
          </p:sp>
          <p:pic>
            <p:nvPicPr>
              <p:cNvPr id="9"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1026" name="Picture 2" descr="D:\Nuova cartella\BP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669992"/>
            <a:ext cx="1253809" cy="130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76673"/>
            <a:ext cx="7772400" cy="3528391"/>
          </a:xfrm>
          <a:solidFill>
            <a:srgbClr val="FFFF99"/>
          </a:solidFill>
          <a:ln w="28575">
            <a:solidFill>
              <a:schemeClr val="accent6">
                <a:lumMod val="75000"/>
              </a:schemeClr>
            </a:solidFill>
          </a:ln>
        </p:spPr>
        <p:txBody>
          <a:bodyPr>
            <a:normAutofit/>
          </a:bodyPr>
          <a:lstStyle/>
          <a:p>
            <a:pPr algn="l"/>
            <a:r>
              <a:rPr lang="it-IT" sz="3200" dirty="0" smtClean="0"/>
              <a:t>E’ il farmacista, proprio in qualità di esperto del farmaco, che al momento della consegna dello stesso, fornisce ai pazienti queste dettagliate informazioni al fine di promuovere la partecipazione attiva del malato affetto da BPCO e della sua famiglia alla gestione consapevole della malattia.</a:t>
            </a:r>
            <a:endParaRPr lang="it-IT" sz="3200" dirty="0"/>
          </a:p>
        </p:txBody>
      </p:sp>
      <p:sp>
        <p:nvSpPr>
          <p:cNvPr id="3" name="Sottotitolo 2"/>
          <p:cNvSpPr>
            <a:spLocks noGrp="1"/>
          </p:cNvSpPr>
          <p:nvPr>
            <p:ph type="subTitle" idx="1"/>
          </p:nvPr>
        </p:nvSpPr>
        <p:spPr>
          <a:xfrm>
            <a:off x="683568" y="4437112"/>
            <a:ext cx="7776864" cy="1440160"/>
          </a:xfrm>
          <a:ln w="28575">
            <a:solidFill>
              <a:schemeClr val="accent6">
                <a:lumMod val="50000"/>
              </a:schemeClr>
            </a:solidFill>
          </a:ln>
        </p:spPr>
        <p:txBody>
          <a:bodyPr>
            <a:normAutofit fontScale="77500" lnSpcReduction="20000"/>
          </a:bodyPr>
          <a:lstStyle/>
          <a:p>
            <a:pPr algn="l"/>
            <a:r>
              <a:rPr lang="it-IT" dirty="0" smtClean="0">
                <a:solidFill>
                  <a:schemeClr val="tx1"/>
                </a:solidFill>
              </a:rPr>
              <a:t>Secondo la norma relativa alla </a:t>
            </a:r>
            <a:r>
              <a:rPr lang="it-IT" b="1" dirty="0" smtClean="0">
                <a:solidFill>
                  <a:srgbClr val="FF0000"/>
                </a:solidFill>
              </a:rPr>
              <a:t>FARMACOVIGILANZA </a:t>
            </a:r>
            <a:r>
              <a:rPr lang="it-IT" dirty="0" smtClean="0">
                <a:solidFill>
                  <a:schemeClr val="tx1"/>
                </a:solidFill>
              </a:rPr>
              <a:t>i medici, i farmacisti e gli altri operatori sanitari devono segnalare tutte le sospette reazioni avverse di cui vengono a conoscenza nell’ambito della propria attività.</a:t>
            </a:r>
            <a:endParaRPr lang="it-IT" dirty="0">
              <a:solidFill>
                <a:schemeClr val="tx1"/>
              </a:solidFill>
            </a:endParaRPr>
          </a:p>
        </p:txBody>
      </p:sp>
      <p:grpSp>
        <p:nvGrpSpPr>
          <p:cNvPr id="4" name="Group 4"/>
          <p:cNvGrpSpPr>
            <a:grpSpLocks/>
          </p:cNvGrpSpPr>
          <p:nvPr/>
        </p:nvGrpSpPr>
        <p:grpSpPr bwMode="auto">
          <a:xfrm>
            <a:off x="0" y="6096010"/>
            <a:ext cx="8924925" cy="549276"/>
            <a:chOff x="0" y="3840"/>
            <a:chExt cx="5622" cy="346"/>
          </a:xfrm>
        </p:grpSpPr>
        <p:sp>
          <p:nvSpPr>
            <p:cNvPr id="6"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5" name="Group 6"/>
            <p:cNvGrpSpPr>
              <a:grpSpLocks/>
            </p:cNvGrpSpPr>
            <p:nvPr/>
          </p:nvGrpSpPr>
          <p:grpSpPr bwMode="auto">
            <a:xfrm>
              <a:off x="0" y="3840"/>
              <a:ext cx="2250" cy="346"/>
              <a:chOff x="0" y="3840"/>
              <a:chExt cx="2250" cy="346"/>
            </a:xfrm>
          </p:grpSpPr>
          <p:sp>
            <p:nvSpPr>
              <p:cNvPr id="8"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9"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3074" name="Picture 2" descr="C:\Users\Portatile\Desktop\PRESENTAZIONI POWER POINT\immagini per slide\farmacista.png"/>
          <p:cNvPicPr>
            <a:picLocks noChangeAspect="1" noChangeArrowheads="1"/>
          </p:cNvPicPr>
          <p:nvPr/>
        </p:nvPicPr>
        <p:blipFill>
          <a:blip r:embed="rId3" cstate="print"/>
          <a:srcRect/>
          <a:stretch>
            <a:fillRect/>
          </a:stretch>
        </p:blipFill>
        <p:spPr bwMode="auto">
          <a:xfrm>
            <a:off x="7130831" y="3068960"/>
            <a:ext cx="1833657" cy="1224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0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u="sng" dirty="0" smtClean="0">
                <a:solidFill>
                  <a:srgbClr val="C00000"/>
                </a:solidFill>
              </a:rPr>
              <a:t>RUOLO DEL FARMACISTA:</a:t>
            </a:r>
            <a:endParaRPr lang="it-IT" sz="2800" b="1" u="sng" dirty="0">
              <a:solidFill>
                <a:srgbClr val="C00000"/>
              </a:solidFill>
            </a:endParaRPr>
          </a:p>
        </p:txBody>
      </p:sp>
      <p:sp>
        <p:nvSpPr>
          <p:cNvPr id="3" name="Segnaposto testo 2"/>
          <p:cNvSpPr>
            <a:spLocks noGrp="1"/>
          </p:cNvSpPr>
          <p:nvPr>
            <p:ph type="body" idx="1"/>
          </p:nvPr>
        </p:nvSpPr>
        <p:spPr>
          <a:xfrm>
            <a:off x="457200" y="1535112"/>
            <a:ext cx="8219256" cy="4270152"/>
          </a:xfrm>
        </p:spPr>
        <p:txBody>
          <a:bodyPr>
            <a:noAutofit/>
          </a:bodyPr>
          <a:lstStyle/>
          <a:p>
            <a:pPr marL="342900" indent="-342900">
              <a:buFont typeface="Wingdings" panose="05000000000000000000" pitchFamily="2" charset="2"/>
              <a:buChar char="v"/>
            </a:pPr>
            <a:r>
              <a:rPr lang="it-IT" b="0" dirty="0"/>
              <a:t>D</a:t>
            </a:r>
            <a:r>
              <a:rPr lang="it-IT" b="0" dirty="0" smtClean="0"/>
              <a:t>ispensando il farmaco, si accerta che il paziente sappia come utilizzare il dispositivo erogatore e in caso contrario deve fornire una spiegazione chiara.</a:t>
            </a:r>
          </a:p>
          <a:p>
            <a:pPr marL="342900" indent="-342900">
              <a:buFont typeface="Wingdings" panose="05000000000000000000" pitchFamily="2" charset="2"/>
              <a:buChar char="v"/>
            </a:pPr>
            <a:r>
              <a:rPr lang="it-IT" b="0" dirty="0"/>
              <a:t> </a:t>
            </a:r>
            <a:r>
              <a:rPr lang="it-IT" b="0" dirty="0" smtClean="0"/>
              <a:t>Contribuisce alla reale </a:t>
            </a:r>
            <a:r>
              <a:rPr lang="it-IT" b="0" dirty="0" err="1" smtClean="0"/>
              <a:t>compliance</a:t>
            </a:r>
            <a:r>
              <a:rPr lang="it-IT" b="0" dirty="0" smtClean="0"/>
              <a:t> e quindi all’efficacia terapeutica.</a:t>
            </a:r>
          </a:p>
          <a:p>
            <a:pPr marL="342900" indent="-342900">
              <a:buFont typeface="Wingdings" panose="05000000000000000000" pitchFamily="2" charset="2"/>
              <a:buChar char="v"/>
            </a:pPr>
            <a:r>
              <a:rPr lang="it-IT" b="0" dirty="0" smtClean="0"/>
              <a:t>Educazione terapeutica per individuare o intercettare pazienti a cui il problema non è stato diagnosticato.</a:t>
            </a:r>
          </a:p>
          <a:p>
            <a:pPr marL="342900" indent="-342900">
              <a:buFont typeface="Wingdings" panose="05000000000000000000" pitchFamily="2" charset="2"/>
              <a:buChar char="v"/>
            </a:pPr>
            <a:r>
              <a:rPr lang="it-IT" b="0" dirty="0" smtClean="0"/>
              <a:t>Attività di </a:t>
            </a:r>
            <a:r>
              <a:rPr lang="it-IT" b="0" dirty="0" err="1" smtClean="0"/>
              <a:t>Counseling</a:t>
            </a:r>
            <a:r>
              <a:rPr lang="it-IT" b="0" dirty="0" smtClean="0"/>
              <a:t> motivazionale per la prevenzione del tabagismo. Cessazione del fumo e ossigenoterapia a lungo termine sono interventi in grado di modificare il decorso della malattia e influenzare l’attesa di vita del paziente.</a:t>
            </a:r>
            <a:endParaRPr lang="it-IT" b="0" dirty="0"/>
          </a:p>
        </p:txBody>
      </p:sp>
      <p:grpSp>
        <p:nvGrpSpPr>
          <p:cNvPr id="4" name="Group 4"/>
          <p:cNvGrpSpPr>
            <a:grpSpLocks/>
          </p:cNvGrpSpPr>
          <p:nvPr/>
        </p:nvGrpSpPr>
        <p:grpSpPr bwMode="auto">
          <a:xfrm>
            <a:off x="0" y="6096010"/>
            <a:ext cx="8924925" cy="549276"/>
            <a:chOff x="0" y="3840"/>
            <a:chExt cx="5622" cy="346"/>
          </a:xfrm>
        </p:grpSpPr>
        <p:sp>
          <p:nvSpPr>
            <p:cNvPr id="5" name="Rectangle 5"/>
            <p:cNvSpPr>
              <a:spLocks noChangeArrowheads="1"/>
            </p:cNvSpPr>
            <p:nvPr/>
          </p:nvSpPr>
          <p:spPr bwMode="auto">
            <a:xfrm>
              <a:off x="3600" y="3840"/>
              <a:ext cx="20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Dott. </a:t>
              </a:r>
              <a:r>
                <a:rPr kumimoji="0" lang="it-IT" sz="18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rial" charset="0"/>
                </a:rPr>
                <a:t>Francesco Rastrelli</a:t>
              </a:r>
            </a:p>
          </p:txBody>
        </p:sp>
        <p:grpSp>
          <p:nvGrpSpPr>
            <p:cNvPr id="6" name="Group 6"/>
            <p:cNvGrpSpPr>
              <a:grpSpLocks/>
            </p:cNvGrpSpPr>
            <p:nvPr/>
          </p:nvGrpSpPr>
          <p:grpSpPr bwMode="auto">
            <a:xfrm>
              <a:off x="0" y="3840"/>
              <a:ext cx="2250" cy="346"/>
              <a:chOff x="0" y="3840"/>
              <a:chExt cx="2250" cy="346"/>
            </a:xfrm>
          </p:grpSpPr>
          <p:sp>
            <p:nvSpPr>
              <p:cNvPr id="7" name="Text Box 7"/>
              <p:cNvSpPr txBox="1">
                <a:spLocks noChangeArrowheads="1"/>
              </p:cNvSpPr>
              <p:nvPr/>
            </p:nvSpPr>
            <p:spPr bwMode="auto">
              <a:xfrm>
                <a:off x="0" y="3840"/>
                <a:ext cx="2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50000"/>
                  </a:spcBef>
                  <a:spcAft>
                    <a:spcPct val="0"/>
                  </a:spcAft>
                  <a:buClr>
                    <a:srgbClr val="0000FF"/>
                  </a:buClr>
                  <a:buSzPct val="90000"/>
                  <a:buFont typeface="Wingdings" pitchFamily="2" charset="2"/>
                  <a:buNone/>
                  <a:tabLst/>
                  <a:defRPr/>
                </a:pPr>
                <a:r>
                  <a:rPr kumimoji="0" lang="it-IT" sz="16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   		</a:t>
                </a:r>
                <a:r>
                  <a:rPr kumimoji="0" lang="it-IT" sz="1400" b="0" i="1"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rPr>
                  <a:t>Ordine dei Farmacisti della 	Provincia di Brescia</a:t>
                </a:r>
              </a:p>
            </p:txBody>
          </p:sp>
          <p:pic>
            <p:nvPicPr>
              <p:cNvPr id="8" name="Picture 8" descr="logofo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3936"/>
                <a:ext cx="192" cy="186"/>
              </a:xfrm>
              <a:prstGeom prst="rect">
                <a:avLst/>
              </a:prstGeom>
              <a:noFill/>
              <a:ln w="9525">
                <a:solidFill>
                  <a:srgbClr val="FF7C8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9" name="Picture 2" descr="E:\farmacista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230" y="21057"/>
            <a:ext cx="2531554" cy="1492962"/>
          </a:xfrm>
          <a:prstGeom prst="rect">
            <a:avLst/>
          </a:prstGeom>
          <a:ln>
            <a:noFill/>
          </a:ln>
          <a:effectLst>
            <a:softEdge rad="112500"/>
          </a:effectLst>
          <a:extLst/>
        </p:spPr>
      </p:pic>
    </p:spTree>
    <p:extLst>
      <p:ext uri="{BB962C8B-B14F-4D97-AF65-F5344CB8AC3E}">
        <p14:creationId xmlns:p14="http://schemas.microsoft.com/office/powerpoint/2010/main" val="34328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1365</Words>
  <Application>Microsoft Office PowerPoint</Application>
  <PresentationFormat>Presentazione su schermo (4:3)</PresentationFormat>
  <Paragraphs>161</Paragraphs>
  <Slides>22</Slides>
  <Notes>1</Notes>
  <HiddenSlides>0</HiddenSlides>
  <MMClips>0</MMClips>
  <ScaleCrop>false</ScaleCrop>
  <HeadingPairs>
    <vt:vector size="4" baseType="variant">
      <vt:variant>
        <vt:lpstr>Tema</vt:lpstr>
      </vt:variant>
      <vt:variant>
        <vt:i4>7</vt:i4>
      </vt:variant>
      <vt:variant>
        <vt:lpstr>Titoli diapositive</vt:lpstr>
      </vt:variant>
      <vt:variant>
        <vt:i4>22</vt:i4>
      </vt:variant>
    </vt:vector>
  </HeadingPairs>
  <TitlesOfParts>
    <vt:vector size="29" baseType="lpstr">
      <vt:lpstr>1_Tema di Office</vt:lpstr>
      <vt:lpstr>2_Tema di Office</vt:lpstr>
      <vt:lpstr>Tema di Office</vt:lpstr>
      <vt:lpstr>3_Tema di Office</vt:lpstr>
      <vt:lpstr>4_Tema di Office</vt:lpstr>
      <vt:lpstr>5_Tema di Office</vt:lpstr>
      <vt:lpstr>6_Tema di Office</vt:lpstr>
      <vt:lpstr>Presentazione standard di PowerPoint</vt:lpstr>
      <vt:lpstr>Il DLgs 153/2009 sancisce:</vt:lpstr>
      <vt:lpstr> Il punto d’arrivo sarà un riconoscimento di un ruolo più moderno, legato alle nuove attività di Pharmaceutical Care e della Farmacia dei Servizi, utili e funzionali ai prossimi modelli professionali a cui la Farmacia Italiana si sta preparando, previsti:</vt:lpstr>
      <vt:lpstr>La Farmacia dei Servizi è fortemente integrata all’interno del SSN, tale da essere un presidio sanitario territoriale a tutti gli effetti che porta ad una presa in carico del paziente.</vt:lpstr>
      <vt:lpstr>Il farmacista può influire in modo significativo sulla compliance, in quanto:</vt:lpstr>
      <vt:lpstr>RUOLO DEL FARMACISTA</vt:lpstr>
      <vt:lpstr> La presa in carico del paziente da parte della farmacia è già in atto </vt:lpstr>
      <vt:lpstr>E’ il farmacista, proprio in qualità di esperto del farmaco, che al momento della consegna dello stesso, fornisce ai pazienti queste dettagliate informazioni al fine di promuovere la partecipazione attiva del malato affetto da BPCO e della sua famiglia alla gestione consapevole della malattia.</vt:lpstr>
      <vt:lpstr>RUOLO DEL FARMACISTA:</vt:lpstr>
      <vt:lpstr>  Quello che il Farmacista deve tener presente, quando una persona si reca in Farmacia presumibilmente per un disturbo respiratorio:</vt:lpstr>
      <vt:lpstr>A questo punto è strategico e molto importante prestare attenzione a non creare conflitto con il medico </vt:lpstr>
      <vt:lpstr>  1) EVENTO UNICO ACUTO  2) CON PRESCRIZIONE DI TERAPIA RESPIRATORIA  → è la prima volta che prende questo farmaco?  → verificare se il paziente è consapevole dell’inizio di una terapia “lunga”   In questo caso dare assistenza e fare educazione/ formazione </vt:lpstr>
      <vt:lpstr> Progetto “Pazienti con disturbi allergici” </vt:lpstr>
      <vt:lpstr>Risultati del progetto:</vt:lpstr>
      <vt:lpstr>In Italia fuma il 22% della popolazione. Il fumo di sigaretta è la principale causa di BPCO. Tutti gli operatori sanitari devono adoperarsi  per aiutare i fumatori a smettere</vt:lpstr>
      <vt:lpstr>Presentazione standard di PowerPoint</vt:lpstr>
      <vt:lpstr>Risultati del progetto:</vt:lpstr>
      <vt:lpstr>I farmaci inalatori possono essere somministrati tramite tre modalità principali:</vt:lpstr>
      <vt:lpstr>APPARECCHIATURE PER L’EROGAZIONE DI OSSIGENO</vt:lpstr>
      <vt:lpstr>MODALITA’ D’USO DEI FARMACI INALATORI</vt:lpstr>
      <vt:lpstr>COME USARE IL FARMACO, TRAMITE IL DEVICE:</vt:lpstr>
      <vt:lpstr>Strumenti in farmacia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Multicom</dc:creator>
  <cp:lastModifiedBy>Francesco</cp:lastModifiedBy>
  <cp:revision>30</cp:revision>
  <dcterms:created xsi:type="dcterms:W3CDTF">2015-03-31T06:42:40Z</dcterms:created>
  <dcterms:modified xsi:type="dcterms:W3CDTF">2015-04-09T09:02:15Z</dcterms:modified>
</cp:coreProperties>
</file>