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82" r:id="rId2"/>
    <p:sldId id="517" r:id="rId3"/>
    <p:sldId id="518" r:id="rId4"/>
    <p:sldId id="521" r:id="rId5"/>
    <p:sldId id="520" r:id="rId6"/>
    <p:sldId id="522" r:id="rId7"/>
    <p:sldId id="52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D00000"/>
    <a:srgbClr val="FF3300"/>
    <a:srgbClr val="FF0000"/>
    <a:srgbClr val="003300"/>
    <a:srgbClr val="CC0066"/>
    <a:srgbClr val="000099"/>
    <a:srgbClr val="009900"/>
    <a:srgbClr val="FF7C80"/>
  </p:clrMru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3" autoAdjust="0"/>
    <p:restoredTop sz="86441" autoAdjust="0"/>
  </p:normalViewPr>
  <p:slideViewPr>
    <p:cSldViewPr>
      <p:cViewPr varScale="1">
        <p:scale>
          <a:sx n="63" d="100"/>
          <a:sy n="63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768" y="454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4DBAC8-24DF-492E-8022-18A3D805CD11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24C720-1E2B-4FBD-B0FA-225AF47A9B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097852-1BDE-42AB-8B11-7588BD12E2C3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E73265-DC47-4A08-9FC9-5920079AF2C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73265-DC47-4A08-9FC9-5920079AF2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73265-DC47-4A08-9FC9-5920079AF2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73265-DC47-4A08-9FC9-5920079AF2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73265-DC47-4A08-9FC9-5920079AF2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B9DB05-A900-4CAE-8C5B-BE6F7EF7CFE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73265-DC47-4A08-9FC9-5920079AF2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2131-A295-4EB1-AFE1-6C751033944A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62AD-3D5D-4231-ADDA-464A3B6F22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6C20-AE0C-4E85-AFE7-D52EE749B3F7}" type="datetimeFigureOut">
              <a:rPr lang="en-US"/>
              <a:pPr>
                <a:defRPr/>
              </a:pPr>
              <a:t>5/8/2015</a:t>
            </a:fld>
            <a:endParaRPr lang="en-US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51F0-D3A3-4D64-99D4-D1F897963A9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8221-FA3A-4DDA-B9D1-700CF0FEA8F5}" type="datetimeFigureOut">
              <a:rPr lang="en-US"/>
              <a:pPr>
                <a:defRPr/>
              </a:pPr>
              <a:t>5/8/2015</a:t>
            </a:fld>
            <a:endParaRPr lang="en-US" dirty="0"/>
          </a:p>
        </p:txBody>
      </p:sp>
      <p:sp>
        <p:nvSpPr>
          <p:cNvPr id="4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2A4E-4ECE-4422-95F4-5B25FB5B929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F2F8-E79F-4E7C-B2E7-26F0AC875D73}" type="datetimeFigureOut">
              <a:rPr lang="en-US"/>
              <a:pPr>
                <a:defRPr/>
              </a:pPr>
              <a:t>5/8/2015</a:t>
            </a:fld>
            <a:endParaRPr lang="en-US" dirty="0"/>
          </a:p>
        </p:txBody>
      </p:sp>
      <p:sp>
        <p:nvSpPr>
          <p:cNvPr id="3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B9FE-6B97-428D-8124-7306E7D4CA7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A6563-EA38-405A-B599-0DF569FCF1E2}" type="datetimeFigureOut">
              <a:rPr lang="en-US"/>
              <a:pPr>
                <a:defRPr/>
              </a:pPr>
              <a:t>5/8/2015</a:t>
            </a:fld>
            <a:endParaRPr lang="en-US" dirty="0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EAADF-D76B-44AB-BBDC-DD6AD41A36E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1681-5A01-4324-A732-A90E37DF5CA6}" type="datetimeFigureOut">
              <a:rPr lang="en-US"/>
              <a:pPr>
                <a:defRPr/>
              </a:pPr>
              <a:t>5/8/2015</a:t>
            </a:fld>
            <a:endParaRPr lang="en-US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1F2C-82A7-410C-ADCE-93F95238394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111A-F62D-49C4-89F0-969CA00A41DA}" type="datetimeFigureOut">
              <a:rPr lang="en-US"/>
              <a:pPr>
                <a:defRPr/>
              </a:pPr>
              <a:t>5/8/2015</a:t>
            </a:fld>
            <a:endParaRPr lang="en-US" dirty="0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658C-AE3D-4966-90D8-C940E1B1FFD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867A-3147-4F9F-BC1F-FA55F86B131E}" type="datetimeFigureOut">
              <a:rPr lang="en-US"/>
              <a:pPr>
                <a:defRPr/>
              </a:pPr>
              <a:t>5/8/2015</a:t>
            </a:fld>
            <a:endParaRPr lang="en-US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3F77D-20D9-4914-9667-AA88F4A182F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5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image6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0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1509" name="Rectangl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B3E8BBC7-C4AC-465A-85C3-3FCE43CEB772}" type="datetimeFigureOut">
              <a:rPr lang="en-US"/>
              <a:pPr>
                <a:defRPr/>
              </a:pPr>
              <a:t>5/8/2015</a:t>
            </a:fld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6935EB00-8989-4D6E-8727-959E39D9A8C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</p:sldLayoutIdLst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EUR%20HER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google.it/url?sa=i&amp;rct=j&amp;q=&amp;esrc=s&amp;source=images&amp;cd=&amp;cad=rja&amp;uact=8&amp;ved=0CAcQjRw&amp;url=https://giovannacosenza.wordpress.com/2013/08/06/le-campagne-per-la-sicurezza-stradale-che-stigmatizzano-i-disabili/&amp;ei=CldDVfiZCZDtaqexgPAN&amp;bvm=bv.92291466,d.d24&amp;psig=AFQjCNF2oPSXlQ0ziorrEaTxo8oPKOEJRA&amp;ust=1430562931661083" TargetMode="External"/><Relationship Id="rId18" Type="http://schemas.openxmlformats.org/officeDocument/2006/relationships/image" Target="../media/image19.jpeg"/><Relationship Id="rId3" Type="http://schemas.openxmlformats.org/officeDocument/2006/relationships/hyperlink" Target="http://www.google.it/url?sa=i&amp;rct=j&amp;q=&amp;esrc=s&amp;source=images&amp;cd=&amp;cad=rja&amp;uact=8&amp;ved=0CAcQjRw&amp;url=http://www.legatumori.it/new_pp.php?id=1497&amp;area=1005&amp;ei=wlJDVaqYHoncaoLogcAM&amp;bvm=bv.92291466,d.d24&amp;psig=AFQjCNGPxqwpCs9OXPwBDBYwhS1U3RPNaQ&amp;ust=1430561842734582" TargetMode="External"/><Relationship Id="rId7" Type="http://schemas.openxmlformats.org/officeDocument/2006/relationships/hyperlink" Target="http://www.google.it/url?sa=i&amp;rct=j&amp;q=&amp;esrc=s&amp;source=images&amp;cd=&amp;cad=rja&amp;uact=8&amp;ved=0CAcQjRw&amp;url=http://www.disabili.com/home/ultimora/controlli-gratuiti-e-prevenzione-per-la-giornata-mondiale-del-diabete&amp;ei=NVVDVdLcG8K0Ud_WgYgI&amp;bvm=bv.92291466,d.d24&amp;psig=AFQjCNHh7GyvFKkOXw-zE4S9_wJkIRcMFA&amp;ust=1430562393156814" TargetMode="External"/><Relationship Id="rId12" Type="http://schemas.openxmlformats.org/officeDocument/2006/relationships/image" Target="../media/image16.jpeg"/><Relationship Id="rId17" Type="http://schemas.openxmlformats.org/officeDocument/2006/relationships/hyperlink" Target="http://www.google.it/url?sa=i&amp;rct=j&amp;q=&amp;esrc=s&amp;source=images&amp;cd=&amp;cad=rja&amp;uact=8&amp;ved=0CAcQjRw&amp;url=http://www.mydigi.it/search/sito_in_homepage.htm&amp;ei=8X9DVa6aE4TwUKDJgIAD&amp;bvm=bv.92291466,d.d24&amp;psig=AFQjCNFAB2-1RXQTfLbvVxsmzpVZpKJ81g&amp;ust=1430573412393445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hyperlink" Target="http://www.google.it/url?sa=i&amp;rct=j&amp;q=&amp;esrc=s&amp;source=images&amp;cd=&amp;cad=rja&amp;uact=8&amp;ved=0CAcQjRw&amp;url=http://www.aosp.bo.it/content/con-la-vaccinazione-linfluenza-si-allontana-0&amp;ei=hlZDVdPZHc3-aJuNgIAO&amp;bvm=bv.92291466,d.d24&amp;psig=AFQjCNHLcjan1xxZiiqCvMdluqQJD_r_SA&amp;ust=1430562800286537" TargetMode="External"/><Relationship Id="rId5" Type="http://schemas.openxmlformats.org/officeDocument/2006/relationships/hyperlink" Target="http://www.google.it/url?sa=i&amp;rct=j&amp;q=&amp;esrc=s&amp;source=images&amp;cd=&amp;cad=rja&amp;uact=8&amp;ved=0CAcQjRw&amp;url=http://www.napoligaypress.it/?p=2486&amp;ei=MVNDVZfcIsb_UMjpgMgG&amp;bvm=bv.92291466,d.d24&amp;psig=AFQjCNG0SBubICi5og661VXXd3junrX9lA&amp;ust=1430561954017640" TargetMode="External"/><Relationship Id="rId15" Type="http://schemas.openxmlformats.org/officeDocument/2006/relationships/hyperlink" Target="http://www.google.it/url?sa=i&amp;rct=j&amp;q=&amp;esrc=s&amp;source=images&amp;cd=&amp;cad=rja&amp;uact=8&amp;ved=0CAcQjRw&amp;url=http://www.aslal.it/Sezione.jsp?idSezione=3055&amp;ei=VFhDVZCDOcn7UNfKgKgO&amp;bvm=bv.92291466,d.d24&amp;psig=AFQjCNE4WtiG3I_VK7HB6ewejdiQELUCAA&amp;ust=1430563263352039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s://www.google.it/url?sa=i&amp;rct=j&amp;q=&amp;esrc=s&amp;source=images&amp;cd=&amp;cad=rja&amp;uact=8&amp;ved=0CAcQjRw&amp;url=https://www.mauriziano.it/flex/cm/pages/ServeBLOB.php/L/IT/IDPagina/1046&amp;ei=HFZDVdH2H8fwUNSBgfgN&amp;bvm=bv.92291466,d.d24&amp;psig=AFQjCNFGrV7fm4cYM8sucj5ICOkE9iU25w&amp;ust=1430562688852594" TargetMode="Externa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jpeg"/><Relationship Id="rId4" Type="http://schemas.openxmlformats.org/officeDocument/2006/relationships/oleObject" Target="../embeddings/Foglio_di_lavoro_di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it/url?sa=i&amp;rct=j&amp;q=&amp;esrc=s&amp;source=images&amp;cd=&amp;cad=rja&amp;uact=8&amp;ved=0CAcQjRw&amp;url=http://www.comune.valmadrera.lc.it/sportello/index.php/component/content/article/36-catsportello/67-portale-sportello-lavori-in-corso.html&amp;ei=SY5DVc2OBYGnUMrcgNAM&amp;bvm=bv.92291466,d.d24&amp;psig=AFQjCNGb8Gc-xn5wNtub_BXyrPvOqujh6A&amp;ust=1430577090084804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google.it/url?sa=i&amp;rct=j&amp;q=&amp;esrc=s&amp;source=images&amp;cd=&amp;cad=rja&amp;uact=8&amp;ved=0CAcQjRw&amp;url=http://albertoarroyocarrasco.blogspot.com/&amp;ei=KdFDVfSJI8bqaJzbgIgE&amp;bvm=bv.92291466,d.d24&amp;psig=AFQjCNH74ljo48qkJkJp9xUiGALoIylm2w&amp;ust=1430594058677230" TargetMode="External"/><Relationship Id="rId7" Type="http://schemas.openxmlformats.org/officeDocument/2006/relationships/hyperlink" Target="http://www.google.it/url?sa=i&amp;rct=j&amp;q=&amp;esrc=s&amp;source=images&amp;cd=&amp;cad=rja&amp;uact=8&amp;ved=0CAcQjRw&amp;url=http://siti.voli.bs.it/gian/info/casa/casa.htm&amp;ei=g9RDVZZ8ktdqrNyA-AQ&amp;bvm=bv.92291466,d.d24&amp;psig=AFQjCNG2h1M-p8DdYFCobU0mspzZTZhO2g&amp;ust=143059506753332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hyperlink" Target="http://www.google.it/url?sa=i&amp;rct=j&amp;q=&amp;esrc=s&amp;source=images&amp;cd=&amp;cad=rja&amp;uact=8&amp;ved=0CAcQjRw&amp;url=http://www.fimmg.org/index.php?action=pages&amp;m=view&amp;p=18&amp;art=98&amp;lang=it&amp;ei=a9JDVfimNIriaofagNAI&amp;bvm=bv.92291466,d.d24&amp;psig=AFQjCNGxbnqaAOICX7sSv77lR2DnOUndnA&amp;ust=1430594533089143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www.google.it/url?sa=i&amp;rct=j&amp;q=&amp;esrc=s&amp;source=images&amp;cd=&amp;cad=rja&amp;uact=8&amp;ved=0CAcQjRw&amp;url=http://it.dreamstime.com/fotografia-stock-paziente-ricoverato-image22451002&amp;ei=AtVDVYCLL9XvarGYgdAI&amp;bvm=bv.92291466,d.d24&amp;psig=AFQjCNGNh1zWtNrNVcM8ZskzbkF-W0Sw9w&amp;ust=14305951913185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es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" name="Rettangolo 3"/>
          <p:cNvSpPr/>
          <p:nvPr/>
        </p:nvSpPr>
        <p:spPr>
          <a:xfrm>
            <a:off x="611560" y="260648"/>
            <a:ext cx="7992888" cy="1384995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FF00"/>
                </a:solidFill>
              </a:rPr>
              <a:t>L’ Ipertensione arteriosa</a:t>
            </a:r>
          </a:p>
          <a:p>
            <a:pPr algn="ctr"/>
            <a:r>
              <a:rPr lang="it-IT" sz="2800" dirty="0" smtClean="0">
                <a:solidFill>
                  <a:srgbClr val="FFFF00"/>
                </a:solidFill>
              </a:rPr>
              <a:t>Cosa ci dice la letteratura: standard epidemiologici e gestionali</a:t>
            </a:r>
          </a:p>
        </p:txBody>
      </p:sp>
      <p:pic>
        <p:nvPicPr>
          <p:cNvPr id="5" name="Picture 10" descr="https://encrypted-tbn1.gstatic.com/images?q=tbn:ANd9GcQZ8IQCOtBTSRCDVDLom8kixpqAYssV50RQeQJ0gGIaEsMjpWkC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17232"/>
            <a:ext cx="2160240" cy="864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ttangolo 6"/>
          <p:cNvSpPr/>
          <p:nvPr/>
        </p:nvSpPr>
        <p:spPr>
          <a:xfrm>
            <a:off x="2483768" y="5373216"/>
            <a:ext cx="4572000" cy="1200329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Trebuchet MS" pitchFamily="34" charset="0"/>
              </a:rPr>
              <a:t>MARCO MICLINI-ROBERTO FURLONI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UO Medicina Interna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Ospedale </a:t>
            </a:r>
            <a:r>
              <a:rPr lang="it-IT" b="1" dirty="0" err="1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Vallecamonica-Esine</a:t>
            </a:r>
            <a:r>
              <a:rPr lang="it-IT" b="1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ASL </a:t>
            </a:r>
            <a:r>
              <a:rPr lang="it-IT" b="1" dirty="0" err="1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Vallecamonica-Sebino</a:t>
            </a:r>
            <a:endParaRPr lang="it-IT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41" y="4725144"/>
            <a:ext cx="1774846" cy="646331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Breno</a:t>
            </a:r>
            <a:endParaRPr lang="it-IT" b="1" dirty="0" smtClean="0">
              <a:solidFill>
                <a:schemeClr val="bg1"/>
              </a:solidFill>
            </a:endParaRP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9 maggio 2015</a:t>
            </a:r>
          </a:p>
        </p:txBody>
      </p:sp>
      <p:pic>
        <p:nvPicPr>
          <p:cNvPr id="25604" name="Picture 4" descr="http://www.ciemmeelettronica.it/Immagini/Realizzazioni/LOGO-MEDICI-X-SI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445224"/>
            <a:ext cx="1728192" cy="1008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urheartj.oxfordjournals.org/content/35/42/2950/F1.large.jpg?width=800&amp;height=600&amp;carousel=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5040560" cy="5112568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5436096" y="6309320"/>
            <a:ext cx="3456384" cy="288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European Heart Journal (2014) 35, 2950–2959</a:t>
            </a:r>
            <a:endParaRPr lang="it-IT" sz="1200" b="1" dirty="0"/>
          </a:p>
        </p:txBody>
      </p:sp>
      <p:sp>
        <p:nvSpPr>
          <p:cNvPr id="5" name="Rettangolo 4"/>
          <p:cNvSpPr/>
          <p:nvPr/>
        </p:nvSpPr>
        <p:spPr>
          <a:xfrm>
            <a:off x="251520" y="476672"/>
            <a:ext cx="55446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0006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Cardiovascular</a:t>
            </a:r>
            <a:r>
              <a:rPr lang="it-IT" sz="2000" b="1" dirty="0" smtClean="0">
                <a:solidFill>
                  <a:srgbClr val="00006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00006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disease</a:t>
            </a:r>
            <a:r>
              <a:rPr lang="it-IT" sz="2000" b="1" dirty="0" smtClean="0">
                <a:solidFill>
                  <a:srgbClr val="00006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in </a:t>
            </a:r>
            <a:r>
              <a:rPr lang="it-IT" sz="2000" b="1" dirty="0" err="1" smtClean="0">
                <a:solidFill>
                  <a:srgbClr val="00006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Europe</a:t>
            </a:r>
            <a:r>
              <a:rPr lang="it-IT" sz="2000" b="1" dirty="0" smtClean="0">
                <a:solidFill>
                  <a:srgbClr val="00006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2014:</a:t>
            </a:r>
          </a:p>
          <a:p>
            <a:pPr algn="ctr"/>
            <a:r>
              <a:rPr lang="it-IT" sz="2000" b="1" dirty="0" err="1" smtClean="0">
                <a:solidFill>
                  <a:srgbClr val="00006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epidemiological</a:t>
            </a:r>
            <a:r>
              <a:rPr lang="it-IT" sz="2000" b="1" dirty="0" smtClean="0">
                <a:solidFill>
                  <a:srgbClr val="00006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update</a:t>
            </a:r>
            <a:endParaRPr lang="it-IT" sz="2000" b="1" dirty="0">
              <a:solidFill>
                <a:srgbClr val="000066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436096" y="1484784"/>
            <a:ext cx="3456384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Cardiovascular disease (CVD) remains the leading cause of death among Europeans and around the world. The Global Burden of</a:t>
            </a:r>
          </a:p>
          <a:p>
            <a:r>
              <a:rPr lang="en-US" sz="1600" dirty="0" smtClean="0"/>
              <a:t>Disease study estimated that </a:t>
            </a:r>
            <a:r>
              <a:rPr lang="en-US" sz="1600" b="1" dirty="0" smtClean="0">
                <a:solidFill>
                  <a:srgbClr val="C00000"/>
                </a:solidFill>
              </a:rPr>
              <a:t>29.6%</a:t>
            </a:r>
            <a:r>
              <a:rPr lang="en-US" sz="1600" dirty="0" smtClean="0"/>
              <a:t> of all deaths worldwide</a:t>
            </a:r>
          </a:p>
          <a:p>
            <a:r>
              <a:rPr lang="en-US" sz="1600" dirty="0" smtClean="0"/>
              <a:t>(</a:t>
            </a:r>
            <a:r>
              <a:rPr lang="en-US" sz="1600" b="1" dirty="0" smtClean="0">
                <a:solidFill>
                  <a:srgbClr val="C00000"/>
                </a:solidFill>
              </a:rPr>
              <a:t>15 616.1 million deaths</a:t>
            </a:r>
            <a:r>
              <a:rPr lang="en-US" sz="1600" dirty="0" smtClean="0"/>
              <a:t>) were caused by CVD in 2010, </a:t>
            </a:r>
            <a:r>
              <a:rPr lang="en-US" sz="1600" smtClean="0"/>
              <a:t>more </a:t>
            </a:r>
            <a:r>
              <a:rPr lang="en-US" sz="1600" smtClean="0"/>
              <a:t>than all </a:t>
            </a:r>
            <a:r>
              <a:rPr lang="en-US" sz="1600" dirty="0" smtClean="0"/>
              <a:t>communicable, maternal, neonatal and nutritional disorders combined, </a:t>
            </a:r>
            <a:r>
              <a:rPr lang="en-US" sz="1600" b="1" dirty="0" smtClean="0">
                <a:solidFill>
                  <a:srgbClr val="C00000"/>
                </a:solidFill>
              </a:rPr>
              <a:t>and double the number of deaths caused by cancers</a:t>
            </a:r>
            <a:endParaRPr lang="it-IT" sz="1600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436096" y="4725144"/>
            <a:ext cx="345638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Coronary heart </a:t>
            </a:r>
            <a:r>
              <a:rPr lang="en-US" sz="1600" dirty="0" err="1" smtClean="0"/>
              <a:t>disease,when</a:t>
            </a:r>
            <a:r>
              <a:rPr lang="en-US" sz="1600" dirty="0" smtClean="0"/>
              <a:t> considered separately, accounts</a:t>
            </a:r>
          </a:p>
          <a:p>
            <a:r>
              <a:rPr lang="en-US" sz="1600" dirty="0" smtClean="0"/>
              <a:t>for almost </a:t>
            </a:r>
            <a:r>
              <a:rPr lang="en-US" sz="1600" b="1" dirty="0" smtClean="0">
                <a:solidFill>
                  <a:srgbClr val="C00000"/>
                </a:solidFill>
              </a:rPr>
              <a:t>1.8 million deaths</a:t>
            </a:r>
            <a:r>
              <a:rPr lang="en-US" sz="1600" dirty="0" smtClean="0"/>
              <a:t>, or </a:t>
            </a:r>
            <a:r>
              <a:rPr lang="en-US" sz="1600" b="1" dirty="0" smtClean="0">
                <a:solidFill>
                  <a:srgbClr val="C00000"/>
                </a:solidFill>
              </a:rPr>
              <a:t>20% of all deaths in Europe </a:t>
            </a:r>
            <a:r>
              <a:rPr lang="en-US" sz="1600" dirty="0" smtClean="0"/>
              <a:t>annually.</a:t>
            </a:r>
            <a:endParaRPr lang="it-IT" sz="1600" dirty="0"/>
          </a:p>
        </p:txBody>
      </p:sp>
      <p:pic>
        <p:nvPicPr>
          <p:cNvPr id="5126" name="Picture 6" descr="https://sp.yimg.com/ib/th?id=JN.Sb5ey5%2fODixcdQWzWurPCQ&amp;pid=15.1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2656"/>
            <a:ext cx="2857500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http://www.legatumori.it/getImage.php?id=35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32656"/>
            <a:ext cx="1905000" cy="2695576"/>
          </a:xfrm>
          <a:prstGeom prst="rect">
            <a:avLst/>
          </a:prstGeom>
          <a:noFill/>
        </p:spPr>
      </p:pic>
      <p:pic>
        <p:nvPicPr>
          <p:cNvPr id="49159" name="Picture 7" descr="http://www.napoligaypress.it/wp-content/uploads/2008/09/flyer_pe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60648"/>
            <a:ext cx="1944216" cy="2736304"/>
          </a:xfrm>
          <a:prstGeom prst="rect">
            <a:avLst/>
          </a:prstGeom>
          <a:noFill/>
        </p:spPr>
      </p:pic>
      <p:pic>
        <p:nvPicPr>
          <p:cNvPr id="49169" name="Picture 17" descr="http://www.disabili.com/images/stories/giornata-mondiale-contro-diabete-300x184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573016"/>
            <a:ext cx="2857500" cy="1752600"/>
          </a:xfrm>
          <a:prstGeom prst="rect">
            <a:avLst/>
          </a:prstGeom>
          <a:noFill/>
        </p:spPr>
      </p:pic>
      <p:pic>
        <p:nvPicPr>
          <p:cNvPr id="49171" name="Picture 19" descr="https://www.mauriziano.it/flex/tmp/imgResized/T-b8039188b56e77e7d909ce02cfd61393-450x20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5733256"/>
            <a:ext cx="3024336" cy="936104"/>
          </a:xfrm>
          <a:prstGeom prst="rect">
            <a:avLst/>
          </a:prstGeom>
          <a:noFill/>
        </p:spPr>
      </p:pic>
      <p:pic>
        <p:nvPicPr>
          <p:cNvPr id="49173" name="Picture 21" descr="http://www.aosp.bo.it/files/Campagna_interna_influenza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3968" y="332656"/>
            <a:ext cx="2088232" cy="2735213"/>
          </a:xfrm>
          <a:prstGeom prst="rect">
            <a:avLst/>
          </a:prstGeom>
          <a:noFill/>
        </p:spPr>
      </p:pic>
      <p:pic>
        <p:nvPicPr>
          <p:cNvPr id="49175" name="Picture 23" descr="https://giovannacosenza.files.wordpress.com/2013/08/se-bevi-e-guidi-muori-o-forse-no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3284984"/>
            <a:ext cx="1944216" cy="2736304"/>
          </a:xfrm>
          <a:prstGeom prst="rect">
            <a:avLst/>
          </a:prstGeom>
          <a:noFill/>
        </p:spPr>
      </p:pic>
      <p:pic>
        <p:nvPicPr>
          <p:cNvPr id="49177" name="Picture 25" descr="http://www.aslal.it/immagini/IMMAGINI%20X%20NOTIZIE/periltuocuore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8224" y="3573016"/>
            <a:ext cx="2232248" cy="2592288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2339752" y="2996952"/>
            <a:ext cx="925253" cy="338554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FF00"/>
                </a:solidFill>
              </a:rPr>
              <a:t>485.000</a:t>
            </a:r>
            <a:endParaRPr lang="it-IT" sz="1600" b="1" dirty="0">
              <a:solidFill>
                <a:srgbClr val="FFFF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452320" y="2996952"/>
            <a:ext cx="925254" cy="338554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FF00"/>
                </a:solidFill>
              </a:rPr>
              <a:t>250.000</a:t>
            </a:r>
            <a:endParaRPr lang="it-IT" sz="1600" b="1" dirty="0">
              <a:solidFill>
                <a:srgbClr val="FFFF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707904" y="5301208"/>
            <a:ext cx="925254" cy="338554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FF00"/>
                </a:solidFill>
              </a:rPr>
              <a:t>213.000</a:t>
            </a:r>
            <a:endParaRPr lang="it-IT" sz="1600" b="1" dirty="0">
              <a:solidFill>
                <a:srgbClr val="FFFF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308304" y="6165304"/>
            <a:ext cx="811441" cy="338554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FF00"/>
                </a:solidFill>
              </a:rPr>
              <a:t>96.500</a:t>
            </a:r>
            <a:endParaRPr lang="it-IT" sz="1600" b="1" dirty="0">
              <a:solidFill>
                <a:srgbClr val="FFFF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55576" y="6021288"/>
            <a:ext cx="925254" cy="338554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FF00"/>
                </a:solidFill>
              </a:rPr>
              <a:t>242.000</a:t>
            </a:r>
            <a:endParaRPr lang="it-IT" sz="1600" b="1" dirty="0">
              <a:solidFill>
                <a:srgbClr val="FFFF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868144" y="6309320"/>
            <a:ext cx="811441" cy="338554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FF00"/>
                </a:solidFill>
              </a:rPr>
              <a:t>33.600</a:t>
            </a:r>
            <a:endParaRPr lang="it-IT" sz="1600" b="1" dirty="0">
              <a:solidFill>
                <a:srgbClr val="FFFF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932040" y="3068960"/>
            <a:ext cx="925254" cy="338554"/>
          </a:xfrm>
          <a:prstGeom prst="rect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FF00"/>
                </a:solidFill>
              </a:rPr>
              <a:t>377.000</a:t>
            </a:r>
            <a:endParaRPr lang="it-IT" sz="1600" b="1" dirty="0">
              <a:solidFill>
                <a:srgbClr val="FFFF00"/>
              </a:solidFill>
            </a:endParaRPr>
          </a:p>
        </p:txBody>
      </p:sp>
      <p:pic>
        <p:nvPicPr>
          <p:cNvPr id="3080" name="Picture 8" descr="http://www.mydigi.it/search/Mydigi.it_Microsoft_Internet_Explorer_Icona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1988840"/>
            <a:ext cx="1332655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7072" cy="1143000"/>
          </a:xfrm>
          <a:solidFill>
            <a:srgbClr val="00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latin typeface="Verdana" pitchFamily="34" charset="0"/>
              </a:rPr>
              <a:t>Betabloccanti e diuretici: un’associazione ancora attuale ?</a:t>
            </a:r>
            <a:r>
              <a:rPr lang="it-IT" sz="2800" b="1" dirty="0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it-IT" sz="2800" b="1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it-IT" sz="1800" b="1" dirty="0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L. Dei </a:t>
            </a:r>
            <a:r>
              <a:rPr lang="it-IT" sz="1800" b="1" dirty="0" err="1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Cas-R</a:t>
            </a:r>
            <a:r>
              <a:rPr lang="it-IT" sz="1800" b="1" dirty="0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it-IT" sz="1800" b="1" dirty="0" err="1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Raddino-S</a:t>
            </a:r>
            <a:r>
              <a:rPr lang="it-IT" sz="1800" b="1" dirty="0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it-IT" sz="1800" b="1" dirty="0" err="1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Nodari-M</a:t>
            </a:r>
            <a:r>
              <a:rPr lang="it-IT" sz="1800" b="1" dirty="0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it-IT" sz="1800" b="1" dirty="0" err="1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Metra-S</a:t>
            </a:r>
            <a:r>
              <a:rPr lang="it-IT" sz="1800" b="1" dirty="0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it-IT" sz="1800" b="1" dirty="0" err="1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Cuminetti-P.Gei-R.</a:t>
            </a:r>
            <a:r>
              <a:rPr lang="it-IT" sz="1800" b="1" dirty="0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Furloni</a:t>
            </a:r>
            <a:r>
              <a:rPr lang="it-IT" sz="1800" b="1" dirty="0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800" b="1" dirty="0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</a:br>
            <a:r>
              <a:rPr lang="it-IT" sz="1800" b="1" dirty="0" smtClean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Cattedra di Cardiologia, Spedali Civili Brescia</a:t>
            </a:r>
          </a:p>
        </p:txBody>
      </p:sp>
      <p:pic>
        <p:nvPicPr>
          <p:cNvPr id="16386" name="Picture 2" descr="http://i.ebayimg.com/t/ATTUALITA-IN-TEMA-DI-ASPETTI-CARDIOVASCOLARI-DELLIPERTENSIONE-ARTERIOSA-1992-/00/s/MTAyNFg3Njg=/$(KGrHqRHJDgE9d(S7Qn0BP(eGct5jg~~60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45598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ttangolo 5"/>
          <p:cNvSpPr/>
          <p:nvPr/>
        </p:nvSpPr>
        <p:spPr>
          <a:xfrm>
            <a:off x="1331640" y="2924944"/>
            <a:ext cx="1943100" cy="1081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388" name="CasellaDiTesto 6"/>
          <p:cNvSpPr txBox="1">
            <a:spLocks noChangeArrowheads="1"/>
          </p:cNvSpPr>
          <p:nvPr/>
        </p:nvSpPr>
        <p:spPr bwMode="auto">
          <a:xfrm>
            <a:off x="3923928" y="1916832"/>
            <a:ext cx="4308475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1600" b="1" dirty="0"/>
              <a:t>… la tendenza attuale è quella di un</a:t>
            </a:r>
          </a:p>
          <a:p>
            <a:r>
              <a:rPr lang="it-IT" sz="1600" b="1" dirty="0">
                <a:solidFill>
                  <a:srgbClr val="C00000"/>
                </a:solidFill>
              </a:rPr>
              <a:t>approccio terapeutico polivalente</a:t>
            </a:r>
            <a:r>
              <a:rPr lang="it-IT" sz="1600" b="1" dirty="0">
                <a:solidFill>
                  <a:srgbClr val="FF0000"/>
                </a:solidFill>
              </a:rPr>
              <a:t>, </a:t>
            </a:r>
            <a:r>
              <a:rPr lang="it-IT" sz="1600" b="1" dirty="0"/>
              <a:t>ovvero </a:t>
            </a:r>
          </a:p>
          <a:p>
            <a:r>
              <a:rPr lang="it-IT" sz="1600" b="1" dirty="0"/>
              <a:t>l’impiego di più farmaci a diverso punto di</a:t>
            </a:r>
          </a:p>
          <a:p>
            <a:r>
              <a:rPr lang="it-IT" sz="1600" b="1" dirty="0"/>
              <a:t>attacco in </a:t>
            </a:r>
            <a:r>
              <a:rPr lang="it-IT" sz="1600" b="1" dirty="0" err="1">
                <a:solidFill>
                  <a:srgbClr val="C00000"/>
                </a:solidFill>
              </a:rPr>
              <a:t>associazione</a:t>
            </a:r>
            <a:r>
              <a:rPr lang="it-IT" sz="1600" b="1" dirty="0" err="1"/>
              <a:t>…</a:t>
            </a:r>
            <a:endParaRPr lang="it-IT" sz="1600" b="1" dirty="0"/>
          </a:p>
        </p:txBody>
      </p:sp>
      <p:sp>
        <p:nvSpPr>
          <p:cNvPr id="16389" name="CasellaDiTesto 7"/>
          <p:cNvSpPr txBox="1">
            <a:spLocks noChangeArrowheads="1"/>
          </p:cNvSpPr>
          <p:nvPr/>
        </p:nvSpPr>
        <p:spPr bwMode="auto">
          <a:xfrm>
            <a:off x="3923928" y="4581128"/>
            <a:ext cx="486703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1600" b="1" dirty="0"/>
              <a:t>… </a:t>
            </a:r>
            <a:r>
              <a:rPr lang="it-IT" sz="1600" b="1" dirty="0" smtClean="0"/>
              <a:t> una adeguata </a:t>
            </a:r>
            <a:r>
              <a:rPr lang="it-IT" sz="1600" b="1" dirty="0" smtClean="0">
                <a:solidFill>
                  <a:srgbClr val="C00000"/>
                </a:solidFill>
              </a:rPr>
              <a:t>modifica dello stile </a:t>
            </a:r>
            <a:r>
              <a:rPr lang="it-IT" sz="1600" b="1" dirty="0" smtClean="0"/>
              <a:t>di vita è un</a:t>
            </a:r>
          </a:p>
          <a:p>
            <a:r>
              <a:rPr lang="it-IT" sz="1600" b="1" dirty="0" smtClean="0"/>
              <a:t>caposaldo della prevenzione dell’ipertensione</a:t>
            </a:r>
          </a:p>
          <a:p>
            <a:r>
              <a:rPr lang="it-IT" sz="1600" b="1" dirty="0" err="1" smtClean="0"/>
              <a:t>arteriosa…</a:t>
            </a:r>
            <a:endParaRPr lang="it-IT" sz="1600" b="1" dirty="0"/>
          </a:p>
        </p:txBody>
      </p:sp>
      <p:sp>
        <p:nvSpPr>
          <p:cNvPr id="16390" name="CasellaDiTesto 8"/>
          <p:cNvSpPr txBox="1">
            <a:spLocks noChangeArrowheads="1"/>
          </p:cNvSpPr>
          <p:nvPr/>
        </p:nvSpPr>
        <p:spPr bwMode="auto">
          <a:xfrm>
            <a:off x="3924300" y="3141663"/>
            <a:ext cx="5003800" cy="132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1600" b="1" dirty="0"/>
              <a:t>… la valutazione della validità del trattamento</a:t>
            </a:r>
          </a:p>
          <a:p>
            <a:r>
              <a:rPr lang="it-IT" sz="1600" b="1" dirty="0"/>
              <a:t>antipertensivo, deve tenere conto, non solo della</a:t>
            </a:r>
          </a:p>
          <a:p>
            <a:r>
              <a:rPr lang="it-IT" sz="1600" b="1" dirty="0"/>
              <a:t>riduzione dei valori pressori, ma anche del</a:t>
            </a:r>
          </a:p>
          <a:p>
            <a:r>
              <a:rPr lang="it-IT" sz="1600" b="1" dirty="0"/>
              <a:t>controllo degli altri </a:t>
            </a:r>
            <a:r>
              <a:rPr lang="it-IT" sz="1600" b="1" dirty="0">
                <a:solidFill>
                  <a:srgbClr val="C00000"/>
                </a:solidFill>
              </a:rPr>
              <a:t>fattori di rischio </a:t>
            </a:r>
            <a:r>
              <a:rPr lang="it-IT" sz="1600" b="1" dirty="0" err="1">
                <a:solidFill>
                  <a:srgbClr val="C00000"/>
                </a:solidFill>
              </a:rPr>
              <a:t>coronarico</a:t>
            </a:r>
            <a:r>
              <a:rPr lang="it-IT" sz="1600" b="1" dirty="0" err="1"/>
              <a:t>…</a:t>
            </a:r>
            <a:endParaRPr lang="it-IT" sz="1600" b="1" dirty="0"/>
          </a:p>
          <a:p>
            <a:r>
              <a:rPr lang="it-IT" sz="1600" b="1" dirty="0"/>
              <a:t> 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923928" y="5589240"/>
            <a:ext cx="480772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1600" b="1" dirty="0"/>
              <a:t>… </a:t>
            </a:r>
            <a:r>
              <a:rPr lang="it-IT" sz="1600" b="1" dirty="0" smtClean="0"/>
              <a:t> nuovo algoritmo per il raggiungimento degli</a:t>
            </a:r>
          </a:p>
          <a:p>
            <a:r>
              <a:rPr lang="it-IT" sz="1600" b="1" dirty="0" smtClean="0">
                <a:solidFill>
                  <a:srgbClr val="C00000"/>
                </a:solidFill>
              </a:rPr>
              <a:t>obiettivi </a:t>
            </a:r>
            <a:r>
              <a:rPr lang="it-IT" sz="1600" b="1" dirty="0" err="1" smtClean="0">
                <a:solidFill>
                  <a:srgbClr val="C00000"/>
                </a:solidFill>
              </a:rPr>
              <a:t>pressori</a:t>
            </a:r>
            <a:r>
              <a:rPr lang="it-IT" sz="1600" b="1" dirty="0" err="1" smtClean="0"/>
              <a:t>…</a:t>
            </a:r>
            <a:endParaRPr lang="it-IT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o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52500"/>
          </a:xfrm>
          <a:solidFill>
            <a:srgbClr val="0033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Valutazione prevalenza dei fattori di rischio coronarico in 5786 pazienti</a:t>
            </a:r>
            <a:endParaRPr lang="it-IT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68313" y="1773238"/>
          <a:ext cx="8137525" cy="4318000"/>
        </p:xfrm>
        <a:graphic>
          <a:graphicData uri="http://schemas.openxmlformats.org/presentationml/2006/ole">
            <p:oleObj spid="_x0000_s18434" name="Worksheet" r:id="rId4" imgW="8134398" imgH="4314888" progId="Excel.Sheet.8">
              <p:embed/>
            </p:oleObj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76375" y="2205038"/>
            <a:ext cx="436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Scompenso cardiaco: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0.9% - 2.5 %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43213" y="2997200"/>
            <a:ext cx="264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Diabete mellito: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5.9%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859338" y="4292600"/>
            <a:ext cx="366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Ipertensione arteriosa: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21.3%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55875" y="472440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Ipercolesterolemia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5.2%</a:t>
            </a:r>
          </a:p>
        </p:txBody>
      </p:sp>
      <p:sp>
        <p:nvSpPr>
          <p:cNvPr id="32776" name="Rettangolo 7"/>
          <p:cNvSpPr>
            <a:spLocks noChangeArrowheads="1"/>
          </p:cNvSpPr>
          <p:nvPr/>
        </p:nvSpPr>
        <p:spPr bwMode="auto">
          <a:xfrm>
            <a:off x="1042988" y="1341438"/>
            <a:ext cx="64093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/>
              <a:t>D. </a:t>
            </a:r>
            <a:r>
              <a:rPr lang="it-IT" sz="1400" b="1" dirty="0" err="1" smtClean="0"/>
              <a:t>Biondi*</a:t>
            </a:r>
            <a:r>
              <a:rPr lang="it-IT" sz="1400" b="1" dirty="0" smtClean="0"/>
              <a:t>, </a:t>
            </a:r>
            <a:r>
              <a:rPr lang="it-IT" sz="1400" b="1" dirty="0"/>
              <a:t>M. </a:t>
            </a:r>
            <a:r>
              <a:rPr lang="it-IT" sz="1400" b="1" dirty="0" smtClean="0"/>
              <a:t>Ghitti**, </a:t>
            </a:r>
            <a:r>
              <a:rPr lang="it-IT" sz="1400" b="1" dirty="0"/>
              <a:t>A. </a:t>
            </a:r>
            <a:r>
              <a:rPr lang="it-IT" sz="1400" b="1" dirty="0" smtClean="0"/>
              <a:t>Casareale**, </a:t>
            </a:r>
            <a:r>
              <a:rPr lang="it-IT" sz="1400" b="1" dirty="0"/>
              <a:t>C. </a:t>
            </a:r>
            <a:r>
              <a:rPr lang="it-IT" sz="1400" b="1" dirty="0" smtClean="0"/>
              <a:t>Giliberto**, </a:t>
            </a:r>
            <a:r>
              <a:rPr lang="it-IT" sz="1400" b="1" dirty="0"/>
              <a:t>L. </a:t>
            </a:r>
            <a:r>
              <a:rPr lang="it-IT" sz="1400" b="1" dirty="0" smtClean="0"/>
              <a:t>Gatti**, </a:t>
            </a:r>
            <a:r>
              <a:rPr lang="it-IT" sz="1400" b="1" dirty="0"/>
              <a:t>R. </a:t>
            </a:r>
            <a:r>
              <a:rPr lang="it-IT" sz="1400" b="1" dirty="0" err="1" smtClean="0"/>
              <a:t>Furloni*</a:t>
            </a:r>
            <a:endParaRPr lang="it-IT" sz="1400" b="1" dirty="0"/>
          </a:p>
          <a:p>
            <a:r>
              <a:rPr lang="it-IT" sz="1400" b="1" dirty="0"/>
              <a:t>Atti XI Congresso Nazionale ARCA 2011, </a:t>
            </a:r>
            <a:r>
              <a:rPr lang="it-IT" sz="1400" b="1" dirty="0" smtClean="0"/>
              <a:t>Catania</a:t>
            </a:r>
          </a:p>
          <a:p>
            <a:r>
              <a:rPr lang="it-IT" sz="1400" b="1" dirty="0" smtClean="0"/>
              <a:t>UO Medicina Iseo*- Medici Medicina Generale Iseo**</a:t>
            </a:r>
            <a:endParaRPr lang="it-IT" sz="1400" b="1" dirty="0"/>
          </a:p>
        </p:txBody>
      </p:sp>
      <p:pic>
        <p:nvPicPr>
          <p:cNvPr id="32778" name="Picture 2" descr="http://www.arcacardio.eu/upload/documenti/giornale/ARCA_20_3-2012-copert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340768"/>
            <a:ext cx="105251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539552" y="5805264"/>
            <a:ext cx="8108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rgbClr val="000066"/>
                </a:solidFill>
              </a:rPr>
              <a:t>Colesterolo tot. &lt; 200 mg/dl: 180 </a:t>
            </a:r>
            <a:r>
              <a:rPr lang="it-IT" sz="1600" b="1" dirty="0" err="1" smtClean="0">
                <a:solidFill>
                  <a:srgbClr val="000066"/>
                </a:solidFill>
              </a:rPr>
              <a:t>pz</a:t>
            </a:r>
            <a:r>
              <a:rPr lang="it-IT" sz="1600" b="1" dirty="0" smtClean="0">
                <a:solidFill>
                  <a:srgbClr val="000066"/>
                </a:solidFill>
              </a:rPr>
              <a:t> (59.4%); &gt; 200 mg/dl: 123 </a:t>
            </a:r>
            <a:r>
              <a:rPr lang="it-IT" sz="1600" b="1" dirty="0" err="1" smtClean="0">
                <a:solidFill>
                  <a:srgbClr val="000066"/>
                </a:solidFill>
              </a:rPr>
              <a:t>pz</a:t>
            </a:r>
            <a:r>
              <a:rPr lang="it-IT" sz="1600" b="1" dirty="0" smtClean="0">
                <a:solidFill>
                  <a:srgbClr val="000066"/>
                </a:solidFill>
              </a:rPr>
              <a:t> ( 40.6%)</a:t>
            </a:r>
          </a:p>
          <a:p>
            <a:pPr>
              <a:defRPr/>
            </a:pPr>
            <a:r>
              <a:rPr lang="it-IT" sz="1600" b="1" dirty="0" smtClean="0">
                <a:solidFill>
                  <a:srgbClr val="C00000"/>
                </a:solidFill>
              </a:rPr>
              <a:t>Ipertensione </a:t>
            </a:r>
            <a:r>
              <a:rPr lang="it-IT" sz="1600" b="1" dirty="0">
                <a:solidFill>
                  <a:srgbClr val="C00000"/>
                </a:solidFill>
              </a:rPr>
              <a:t>PA &lt; 140/90: 720 </a:t>
            </a:r>
            <a:r>
              <a:rPr lang="it-IT" sz="1600" b="1" dirty="0" err="1">
                <a:solidFill>
                  <a:srgbClr val="C00000"/>
                </a:solidFill>
              </a:rPr>
              <a:t>pz</a:t>
            </a:r>
            <a:r>
              <a:rPr lang="it-IT" sz="1600" b="1" dirty="0">
                <a:solidFill>
                  <a:srgbClr val="C00000"/>
                </a:solidFill>
              </a:rPr>
              <a:t> (56.4%); &lt; 130/80: 145 </a:t>
            </a:r>
            <a:r>
              <a:rPr lang="it-IT" sz="1600" b="1" dirty="0" err="1">
                <a:solidFill>
                  <a:srgbClr val="C00000"/>
                </a:solidFill>
              </a:rPr>
              <a:t>pz</a:t>
            </a:r>
            <a:r>
              <a:rPr lang="it-IT" sz="1600" b="1" dirty="0">
                <a:solidFill>
                  <a:srgbClr val="C00000"/>
                </a:solidFill>
              </a:rPr>
              <a:t> (11.7%)</a:t>
            </a:r>
          </a:p>
          <a:p>
            <a:pPr>
              <a:defRPr/>
            </a:pPr>
            <a:r>
              <a:rPr lang="it-IT" sz="1600" b="1" dirty="0">
                <a:solidFill>
                  <a:srgbClr val="003300"/>
                </a:solidFill>
              </a:rPr>
              <a:t>Diabete PA &lt; 130/80: 135 </a:t>
            </a:r>
            <a:r>
              <a:rPr lang="it-IT" sz="1600" b="1" dirty="0" err="1">
                <a:solidFill>
                  <a:srgbClr val="003300"/>
                </a:solidFill>
              </a:rPr>
              <a:t>pz</a:t>
            </a:r>
            <a:r>
              <a:rPr lang="it-IT" sz="1600" b="1" dirty="0">
                <a:solidFill>
                  <a:srgbClr val="003300"/>
                </a:solidFill>
              </a:rPr>
              <a:t> (39.4</a:t>
            </a:r>
            <a:r>
              <a:rPr lang="it-IT" sz="1600" b="1" dirty="0" smtClean="0">
                <a:solidFill>
                  <a:srgbClr val="003300"/>
                </a:solidFill>
              </a:rPr>
              <a:t>%)</a:t>
            </a:r>
            <a:endParaRPr lang="it-IT" sz="16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02465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Ambulatorio </a:t>
            </a:r>
            <a:b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la diagnosi e la terapia della </a:t>
            </a:r>
            <a:br>
              <a:rPr lang="it-IT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Ipertensione arteriosa</a:t>
            </a:r>
            <a:b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2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UO Medicina Ospedale </a:t>
            </a:r>
            <a:r>
              <a:rPr lang="it-IT" sz="22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Vallecamonica</a:t>
            </a:r>
            <a:r>
              <a:rPr lang="it-IT" sz="22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it-IT" sz="22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Esine</a:t>
            </a:r>
            <a:r>
              <a:rPr lang="it-IT" sz="1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it-IT" sz="1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it-IT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Responsabile: Dr Marco </a:t>
            </a:r>
            <a:r>
              <a:rPr lang="it-IT" sz="20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Miclini</a:t>
            </a:r>
            <a:endParaRPr lang="it-IT" sz="20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9458" name="Picture 2" descr="http://www.comune.valmadrera.lc.it/sportello/images/stories/lavori_in_cors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7496175" cy="33528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.bp.blogspot.com/_2MY5uflifyU/S4QI1QS-fUI/AAAAAAAAAPA/RIWsISSrhAY/s320/hospit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92696"/>
            <a:ext cx="2952328" cy="2808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868" name="Picture 4" descr="http://www.fimmg.org/img/public/Icone/loogo20due20medici20ok1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124744"/>
            <a:ext cx="1656184" cy="1728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870" name="Picture 6" descr="http://siti.voli.bs.it/gian/images/foto/lo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4664"/>
            <a:ext cx="2376264" cy="3168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872" name="Picture 8" descr="http://thumbs.dreamstime.com/z/paziente-ricoverato-2245100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3501008"/>
            <a:ext cx="1584176" cy="2448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CasellaDiTesto 5"/>
          <p:cNvSpPr txBox="1"/>
          <p:nvPr/>
        </p:nvSpPr>
        <p:spPr>
          <a:xfrm>
            <a:off x="251520" y="3933056"/>
            <a:ext cx="2772371" cy="26161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Ambulatorio MMG</a:t>
            </a:r>
          </a:p>
          <a:p>
            <a:pPr>
              <a:buFont typeface="Arial" pitchFamily="34" charset="0"/>
              <a:buChar char="•"/>
            </a:pPr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Monitoraggio </a:t>
            </a:r>
            <a:r>
              <a:rPr lang="it-IT" sz="1600" smtClean="0"/>
              <a:t>PA assistiti</a:t>
            </a:r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Ipertensione confermata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Valutazione clinica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Calcolo rischio CV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Terapia non farmacologica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Inizio trattamento in base al rischio CV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Follow-up ambulatoriale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52120" y="3933056"/>
            <a:ext cx="3289683" cy="236988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Ambulatorio Ipertensione</a:t>
            </a:r>
          </a:p>
          <a:p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Valutazione specialistica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ECG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Ecocardiogramma </a:t>
            </a:r>
            <a:r>
              <a:rPr lang="it-IT" sz="1600" dirty="0" err="1" smtClean="0"/>
              <a:t>CD</a:t>
            </a:r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</a:t>
            </a:r>
            <a:r>
              <a:rPr lang="it-IT" sz="1600" dirty="0" err="1" smtClean="0"/>
              <a:t>Ridefinzione</a:t>
            </a:r>
            <a:r>
              <a:rPr lang="it-IT" sz="1600" dirty="0" smtClean="0"/>
              <a:t> rischio CV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Doppler TSA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Microalbuminuria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Follow-up ambulatoriale</a:t>
            </a:r>
          </a:p>
        </p:txBody>
      </p:sp>
      <p:cxnSp>
        <p:nvCxnSpPr>
          <p:cNvPr id="50" name="Connettore 2 49"/>
          <p:cNvCxnSpPr/>
          <p:nvPr/>
        </p:nvCxnSpPr>
        <p:spPr>
          <a:xfrm>
            <a:off x="3779912" y="6237312"/>
            <a:ext cx="1224136" cy="0"/>
          </a:xfrm>
          <a:prstGeom prst="straightConnector1">
            <a:avLst/>
          </a:prstGeom>
          <a:ln w="38100">
            <a:solidFill>
              <a:srgbClr val="000066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3707904" y="6525344"/>
            <a:ext cx="1224136" cy="0"/>
          </a:xfrm>
          <a:prstGeom prst="straightConnector1">
            <a:avLst/>
          </a:prstGeom>
          <a:ln w="38100">
            <a:solidFill>
              <a:srgbClr val="000066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>
            <a:off x="3707904" y="3068960"/>
            <a:ext cx="1224136" cy="0"/>
          </a:xfrm>
          <a:prstGeom prst="straightConnector1">
            <a:avLst/>
          </a:prstGeom>
          <a:ln w="38100">
            <a:solidFill>
              <a:srgbClr val="000066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3635896" y="3284984"/>
            <a:ext cx="1224136" cy="0"/>
          </a:xfrm>
          <a:prstGeom prst="straightConnector1">
            <a:avLst/>
          </a:prstGeom>
          <a:ln w="38100">
            <a:solidFill>
              <a:srgbClr val="000066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416</Words>
  <Application>Microsoft Office PowerPoint</Application>
  <PresentationFormat>Presentazione su schermo (4:3)</PresentationFormat>
  <Paragraphs>74</Paragraphs>
  <Slides>7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DesignTemplate</vt:lpstr>
      <vt:lpstr>Worksheet</vt:lpstr>
      <vt:lpstr>Diapositiva 1</vt:lpstr>
      <vt:lpstr>Diapositiva 2</vt:lpstr>
      <vt:lpstr>Diapositiva 3</vt:lpstr>
      <vt:lpstr>Betabloccanti e diuretici: un’associazione ancora attuale ? L. Dei Cas-R. Raddino-S. Nodari-M. Metra-S. Cuminetti-P.Gei-R. Furloni Cattedra di Cardiologia, Spedali Civili Brescia</vt:lpstr>
      <vt:lpstr>Valutazione prevalenza dei fattori di rischio coronarico in 5786 pazienti</vt:lpstr>
      <vt:lpstr>Ambulatorio  per la diagnosi e la terapia della  Ipertensione arteriosa UO Medicina Ospedale Vallecamonica, Esine Responsabile: Dr Marco Miclini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Cardiomiopatia diabetica: approccio diagnostico e terapeutico</dc:title>
  <dc:creator/>
  <cp:lastModifiedBy/>
  <cp:revision>37</cp:revision>
  <dcterms:created xsi:type="dcterms:W3CDTF">2011-09-22T19:04:09Z</dcterms:created>
  <dcterms:modified xsi:type="dcterms:W3CDTF">2015-05-08T20:06:49Z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