
<file path=[Content_Types].xml><?xml version="1.0" encoding="utf-8"?>
<Types xmlns="http://schemas.openxmlformats.org/package/2006/content-types">
  <Default Extension="png" ContentType="image/png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theme/theme3.xml" ContentType="application/vnd.openxmlformats-officedocument.theme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theme/theme4.xml" ContentType="application/vnd.openxmlformats-officedocument.theme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theme/theme5.xml" ContentType="application/vnd.openxmlformats-officedocument.theme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  <p:sldMasterId id="2147483672" r:id="rId3"/>
    <p:sldMasterId id="2147483686" r:id="rId4"/>
    <p:sldMasterId id="2147483722" r:id="rId5"/>
    <p:sldMasterId id="2147483734" r:id="rId6"/>
  </p:sldMasterIdLst>
  <p:notesMasterIdLst>
    <p:notesMasterId r:id="rId33"/>
  </p:notesMasterIdLst>
  <p:handoutMasterIdLst>
    <p:handoutMasterId r:id="rId34"/>
  </p:handoutMasterIdLst>
  <p:sldIdLst>
    <p:sldId id="373" r:id="rId7"/>
    <p:sldId id="359" r:id="rId8"/>
    <p:sldId id="387" r:id="rId9"/>
    <p:sldId id="381" r:id="rId10"/>
    <p:sldId id="388" r:id="rId11"/>
    <p:sldId id="377" r:id="rId12"/>
    <p:sldId id="378" r:id="rId13"/>
    <p:sldId id="379" r:id="rId14"/>
    <p:sldId id="380" r:id="rId15"/>
    <p:sldId id="389" r:id="rId16"/>
    <p:sldId id="361" r:id="rId17"/>
    <p:sldId id="362" r:id="rId18"/>
    <p:sldId id="390" r:id="rId19"/>
    <p:sldId id="375" r:id="rId20"/>
    <p:sldId id="360" r:id="rId21"/>
    <p:sldId id="391" r:id="rId22"/>
    <p:sldId id="368" r:id="rId23"/>
    <p:sldId id="285" r:id="rId24"/>
    <p:sldId id="392" r:id="rId25"/>
    <p:sldId id="259" r:id="rId26"/>
    <p:sldId id="260" r:id="rId27"/>
    <p:sldId id="355" r:id="rId28"/>
    <p:sldId id="357" r:id="rId29"/>
    <p:sldId id="393" r:id="rId30"/>
    <p:sldId id="358" r:id="rId31"/>
    <p:sldId id="394" r:id="rId32"/>
  </p:sldIdLst>
  <p:sldSz cx="9144000" cy="6858000" type="screen4x3"/>
  <p:notesSz cx="6797675" cy="9926638"/>
  <p:defaultTextStyle>
    <a:defPPr>
      <a:defRPr lang="it-IT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00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le medio 2 - Color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C89EF96-8CEA-46FF-86C4-4CE0E7609802}" styleName="Stile chiaro 3 - Colore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SorterView">
  <p:normalViewPr vertBarState="maximized">
    <p:restoredLeft sz="13689" autoAdjust="0"/>
    <p:restoredTop sz="94660"/>
  </p:normalViewPr>
  <p:slideViewPr>
    <p:cSldViewPr>
      <p:cViewPr varScale="1">
        <p:scale>
          <a:sx n="55" d="100"/>
          <a:sy n="55" d="100"/>
        </p:scale>
        <p:origin x="-384" y="-7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98" d="100"/>
        <a:sy n="98" d="100"/>
      </p:scale>
      <p:origin x="0" y="7464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5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notesMaster" Target="notesMasters/notesMaster1.xml"/><Relationship Id="rId38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slide" Target="slides/slide23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slide" Target="slides/slide26.xml"/><Relationship Id="rId37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36" Type="http://schemas.openxmlformats.org/officeDocument/2006/relationships/viewProps" Target="view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slide" Target="slides/slide25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slide" Target="slides/slide24.xml"/><Relationship Id="rId35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9492A04-9229-49F1-AA96-4DD64C2E7255}" type="datetimeFigureOut">
              <a:rPr lang="it-IT" smtClean="0"/>
              <a:t>01/10/2015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D9F981A-15ED-4E39-AB61-8784518621B5}" type="slidenum">
              <a:rPr lang="it-IT" smtClean="0"/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90036633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0D24A800-E69A-43F5-8FC0-6040B3DD1AFB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it-IT" noProof="0" smtClean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it-IT" noProof="0" smtClean="0"/>
              <a:t>Fare clic per modificare stili del testo dello schema</a:t>
            </a:r>
          </a:p>
          <a:p>
            <a:pPr lvl="1"/>
            <a:r>
              <a:rPr lang="it-IT" noProof="0" smtClean="0"/>
              <a:t>Secondo livello</a:t>
            </a:r>
          </a:p>
          <a:p>
            <a:pPr lvl="2"/>
            <a:r>
              <a:rPr lang="it-IT" noProof="0" smtClean="0"/>
              <a:t>Terzo livello</a:t>
            </a:r>
          </a:p>
          <a:p>
            <a:pPr lvl="3"/>
            <a:r>
              <a:rPr lang="it-IT" noProof="0" smtClean="0"/>
              <a:t>Quarto livello</a:t>
            </a:r>
          </a:p>
          <a:p>
            <a:pPr lvl="4"/>
            <a:r>
              <a:rPr lang="it-IT" noProof="0" smtClean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728BA693-881F-4AEA-A725-9F0DAD69D0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4388393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88389-1757-4606-8635-78F89DB5A7B6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783CC-6141-4FAE-9AF4-6B1186E3027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90674414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6F904-9DC6-4520-87E5-099B25DB0EDF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A7865-B0B1-446C-89D1-26AA687466F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14806911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E7ABD-69FB-4C59-8BCA-C94924C0AF58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E20D9-5190-4695-92E7-FE7594E0E9A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53806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7377032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28312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2770662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03073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6913506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01840930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984468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485316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AF8D2-B003-4678-A608-28E10890124A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C783A-16AE-48A2-8712-9715CD5D5B9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08105393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999164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3460163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</a:rPr>
              <a:pPr/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553870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01F7E6F-25CE-42AD-80FE-222433A9FBF5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606409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C9F0B33-FAA0-433B-898C-8F12B87DC02B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21985786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80BFC6-6367-4026-A520-E89978C255E7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859091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7DD42A6-7CD5-4128-AD44-FEF69E23A3E5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3868838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C1FC82-3338-4215-8594-BE3198AC51D1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310594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095B30-7495-46BE-B309-92437C09B323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6520182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0DA057-1A19-4980-88D8-E19CA052D805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42641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79431-6E79-42FF-A81B-64A719B68669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91B54-269B-4D3A-A8AF-54AA86902415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368423503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91C65D-690A-4ECC-8870-C624ED0FB1A3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6265070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8D02A69-0D96-4919-9178-4CD1CC0CC2D8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9420146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C8FF8C6-29DA-4128-A16B-1CB150FD79DE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73701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B65503D-917C-4530-9035-7325901B3CCF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00299631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contenuto 1"/>
          <p:cNvSpPr>
            <a:spLocks noGrp="1"/>
          </p:cNvSpPr>
          <p:nvPr>
            <p:ph/>
          </p:nvPr>
        </p:nvSpPr>
        <p:spPr>
          <a:xfrm>
            <a:off x="1219200" y="152400"/>
            <a:ext cx="7391400" cy="6248400"/>
          </a:xfrm>
        </p:spPr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7AF7ED0-7AE5-4FAE-A293-4FDBA59C4A72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704641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dgm">
  <p:cSld name="Titolo, diagramma o organigram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SmartArt 2"/>
          <p:cNvSpPr>
            <a:spLocks noGrp="1"/>
          </p:cNvSpPr>
          <p:nvPr>
            <p:ph type="dgm" idx="1"/>
          </p:nvPr>
        </p:nvSpPr>
        <p:spPr>
          <a:xfrm>
            <a:off x="685800" y="1981200"/>
            <a:ext cx="7772400" cy="4114800"/>
          </a:xfrm>
        </p:spPr>
        <p:txBody>
          <a:bodyPr/>
          <a:lstStyle/>
          <a:p>
            <a:pPr lvl="0"/>
            <a:endParaRPr lang="it-IT" noProof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>
          <a:xfrm>
            <a:off x="6858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>
          <a:xfrm>
            <a:off x="3124200" y="6248400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553200" y="6248400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0558F27-76C5-49ED-BC93-42BF32671533}" type="slidenum">
              <a:rPr 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14639559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BF358C5C-9581-47BC-93A6-E5EDECF49FE1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84C693EC-C318-4E0D-AE4E-6B9CBEF10A3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0277818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1272A6E-5A08-4ED9-B62E-7BBD9A47AE4D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C897BE47-C058-43BA-8AB4-98D4DA8746D9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82340973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D01F7A5A-0140-4D27-8E4A-64E0B9099394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7801D89-AFFB-4845-BC07-DBCA5F670EB7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87230910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7AAAF1F6-B113-4772-BF88-D8FFB87949AB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AB47F699-539A-4A2E-9D60-33B2B940A60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383106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4F8AC-7811-40FB-A4C9-1F216D5F27CF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55E18-0C4B-4A1C-BBF1-A0051B498D62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29229305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1B75D563-7D63-49F2-8182-5ACB2CC63010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B632428E-D7CB-4B9C-8466-0CD45A6BF394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249472971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507DF31C-5E1C-4902-9B0F-D8CEC42B89E4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A389F2AB-5C7D-4CD7-BF7C-E283AF491F7A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21226535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DEB2E6FE-AB6A-4F47-9613-F82245108BDE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ADC78683-118B-457F-A34E-D41C3AD4B3D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623512309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D7BAC524-14DA-4716-98DC-41658B248D50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088C197-BD53-4694-86A5-D9A88CEB6C03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1419756868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115A68F6-141C-4A71-A8CD-6AF4027E4D25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6CD0ED9-87CE-4D4D-95BF-74BDA88FC03B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185615024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68B7C198-E8B7-4152-9383-6BC190B9BE4E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D38C7437-75D2-4871-95DA-5150D18D2CAD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529460426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A83B2CF-17DB-4D31-9DA9-7DB259ED2871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fontAlgn="base">
              <a:spcBef>
                <a:spcPct val="0"/>
              </a:spcBef>
              <a:spcAft>
                <a:spcPct val="0"/>
              </a:spcAft>
              <a:defRPr>
                <a:latin typeface="Calibri" pitchFamily="34" charset="0"/>
                <a:ea typeface="ＭＳ Ｐゴシック" pitchFamily="34" charset="-128"/>
              </a:defRPr>
            </a:lvl1pPr>
          </a:lstStyle>
          <a:p>
            <a:pPr>
              <a:defRPr/>
            </a:pPr>
            <a:fld id="{EA3F45DC-E385-4F59-9E08-4960AFBBE29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438963139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88389-1757-4606-8635-78F89DB5A7B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783CC-6141-4FAE-9AF4-6B1186E30272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2906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AF8D2-B003-4678-A608-28E10890124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C783A-16AE-48A2-8712-9715CD5D5B99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248676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79431-6E79-42FF-A81B-64A719B68669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91B54-269B-4D3A-A8AF-54AA8690241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48116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6E4EA-4EB6-425B-8F63-C7F3515217C1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05663-DDB0-4ED4-A1F3-3AB4AC5BA00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2148374730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4F8AC-7811-40FB-A4C9-1F216D5F27CF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55E18-0C4B-4A1C-BBF1-A0051B498D62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60655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6E4EA-4EB6-425B-8F63-C7F3515217C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05663-DDB0-4ED4-A1F3-3AB4AC5BA00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891656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51858-C8A2-4E63-B7CD-B297D8180864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55DAB-07FA-4107-AD38-0ECD67CF97CF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097082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BA72-D5B2-43A6-9DCA-7A0766A7F0DF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BF7B5-1110-4A76-897E-FDBBDB02AA0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0807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BA0FC-CACA-4D81-9FD8-F4A4A25CB25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4B694-CE06-4E87-B5F5-282E6E9CC5E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789756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D4A6E-9E48-4475-AA0D-6ABD9F2D4ACD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7E36B-898C-4EC6-AE08-2210A6A6169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13709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6F904-9DC6-4520-87E5-099B25DB0EDF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A7865-B0B1-446C-89D1-26AA687466F9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988544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E7ABD-69FB-4C59-8BCA-C94924C0AF58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E20D9-5190-4695-92E7-FE7594E0E9A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736235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it-IT" smtClean="0"/>
              <a:t>Fare clic per modificare lo stile del sottotitolo dello schema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EC88389-1757-4606-8635-78F89DB5A7B6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9D783CC-6141-4FAE-9AF4-6B1186E30272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3029065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EAF8D2-B003-4678-A608-28E10890124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FC783A-16AE-48A2-8712-9715CD5D5B99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142486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51858-C8A2-4E63-B7CD-B297D8180864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55DAB-07FA-4107-AD38-0ECD67CF97CF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780925935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F179431-6E79-42FF-A81B-64A719B68669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FA91B54-269B-4D3A-A8AF-54AA86902415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04481165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B4F8AC-7811-40FB-A4C9-1F216D5F27CF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E655E18-0C4B-4A1C-BBF1-A0051B498D62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9960655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7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86E4EA-4EB6-425B-8F63-C7F3515217C1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34805663-DDB0-4ED4-A1F3-3AB4AC5BA00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5891656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6651858-C8A2-4E63-B7CD-B297D8180864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1655DAB-07FA-4107-AD38-0ECD67CF97CF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0970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BA72-D5B2-43A6-9DCA-7A0766A7F0DF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BF7B5-1110-4A76-897E-FDBBDB02AA0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080753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BA0FC-CACA-4D81-9FD8-F4A4A25CB25A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4B694-CE06-4E87-B5F5-282E6E9CC5E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9578975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D4A6E-9E48-4475-AA0D-6ABD9F2D4ACD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7E36B-898C-4EC6-AE08-2210A6A6169C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73713709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0F6F904-9DC6-4520-87E5-099B25DB0EDF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B4A7865-B0B1-446C-89D1-26AA687466F9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89988544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1_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EE0E7ABD-69FB-4C59-8BCA-C94924C0AF58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6E20D9-5190-4695-92E7-FE7594E0E9A3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97362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A96BA72-D5B2-43A6-9DCA-7A0766A7F0DF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3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4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FDBF7B5-1110-4A76-897E-FDBBDB02AA0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74866724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EFBA0FC-CACA-4D81-9FD8-F4A4A25CB25A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334B694-CE06-4E87-B5F5-282E6E9CC5E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6551651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it-IT" noProof="0" smtClean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it-IT" smtClean="0"/>
              <a:t>Fare clic per modificare stili del testo dello schema</a:t>
            </a:r>
          </a:p>
        </p:txBody>
      </p:sp>
      <p:sp>
        <p:nvSpPr>
          <p:cNvPr id="5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B5D4A6E-9E48-4475-AA0D-6ABD9F2D4ACD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6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7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837E36B-898C-4EC6-AE08-2210A6A6169C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34746118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13" Type="http://schemas.openxmlformats.org/officeDocument/2006/relationships/slideLayout" Target="../slideLayouts/slideLayout35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slideLayout" Target="../slideLayouts/slideLayout34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Relationship Id="rId14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3.xml"/><Relationship Id="rId3" Type="http://schemas.openxmlformats.org/officeDocument/2006/relationships/slideLayout" Target="../slideLayouts/slideLayout38.xml"/><Relationship Id="rId7" Type="http://schemas.openxmlformats.org/officeDocument/2006/relationships/slideLayout" Target="../slideLayouts/slideLayout42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7.xml"/><Relationship Id="rId1" Type="http://schemas.openxmlformats.org/officeDocument/2006/relationships/slideLayout" Target="../slideLayouts/slideLayout36.xml"/><Relationship Id="rId6" Type="http://schemas.openxmlformats.org/officeDocument/2006/relationships/slideLayout" Target="../slideLayouts/slideLayout41.xml"/><Relationship Id="rId11" Type="http://schemas.openxmlformats.org/officeDocument/2006/relationships/slideLayout" Target="../slideLayouts/slideLayout46.xml"/><Relationship Id="rId5" Type="http://schemas.openxmlformats.org/officeDocument/2006/relationships/slideLayout" Target="../slideLayouts/slideLayout40.xml"/><Relationship Id="rId10" Type="http://schemas.openxmlformats.org/officeDocument/2006/relationships/slideLayout" Target="../slideLayouts/slideLayout45.xml"/><Relationship Id="rId4" Type="http://schemas.openxmlformats.org/officeDocument/2006/relationships/slideLayout" Target="../slideLayouts/slideLayout39.xml"/><Relationship Id="rId9" Type="http://schemas.openxmlformats.org/officeDocument/2006/relationships/slideLayout" Target="../slideLayouts/slideLayout44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4.xml"/><Relationship Id="rId3" Type="http://schemas.openxmlformats.org/officeDocument/2006/relationships/slideLayout" Target="../slideLayouts/slideLayout49.xml"/><Relationship Id="rId7" Type="http://schemas.openxmlformats.org/officeDocument/2006/relationships/slideLayout" Target="../slideLayouts/slideLayout53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48.xml"/><Relationship Id="rId1" Type="http://schemas.openxmlformats.org/officeDocument/2006/relationships/slideLayout" Target="../slideLayouts/slideLayout47.xml"/><Relationship Id="rId6" Type="http://schemas.openxmlformats.org/officeDocument/2006/relationships/slideLayout" Target="../slideLayouts/slideLayout52.xml"/><Relationship Id="rId11" Type="http://schemas.openxmlformats.org/officeDocument/2006/relationships/slideLayout" Target="../slideLayouts/slideLayout57.xml"/><Relationship Id="rId5" Type="http://schemas.openxmlformats.org/officeDocument/2006/relationships/slideLayout" Target="../slideLayouts/slideLayout51.xml"/><Relationship Id="rId10" Type="http://schemas.openxmlformats.org/officeDocument/2006/relationships/slideLayout" Target="../slideLayouts/slideLayout56.xml"/><Relationship Id="rId4" Type="http://schemas.openxmlformats.org/officeDocument/2006/relationships/slideLayout" Target="../slideLayouts/slideLayout50.xml"/><Relationship Id="rId9" Type="http://schemas.openxmlformats.org/officeDocument/2006/relationships/slideLayout" Target="../slideLayouts/slideLayout55.xml"/></Relationships>
</file>

<file path=ppt/slideMasters/_rels/slideMaster6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5.xml"/><Relationship Id="rId3" Type="http://schemas.openxmlformats.org/officeDocument/2006/relationships/slideLayout" Target="../slideLayouts/slideLayout60.xml"/><Relationship Id="rId7" Type="http://schemas.openxmlformats.org/officeDocument/2006/relationships/slideLayout" Target="../slideLayouts/slideLayout64.xml"/><Relationship Id="rId12" Type="http://schemas.openxmlformats.org/officeDocument/2006/relationships/theme" Target="../theme/theme6.xml"/><Relationship Id="rId2" Type="http://schemas.openxmlformats.org/officeDocument/2006/relationships/slideLayout" Target="../slideLayouts/slideLayout59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5" Type="http://schemas.openxmlformats.org/officeDocument/2006/relationships/slideLayout" Target="../slideLayouts/slideLayout62.xml"/><Relationship Id="rId10" Type="http://schemas.openxmlformats.org/officeDocument/2006/relationships/slideLayout" Target="../slideLayouts/slideLayout67.xm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C881C0-47BD-4CCB-B154-4E9A6A884048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80D5F3-3728-4DAE-B2FA-8023F53DEA30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it-IT" smtClean="0"/>
              <a:t>Fare clic per modificare lo stile del titolo</a:t>
            </a:r>
            <a:endParaRPr lang="it-IT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574EB444-4635-4510-97F5-3443251C1914}" type="datetimeFigureOut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fontAlgn="auto">
              <a:spcBef>
                <a:spcPts val="0"/>
              </a:spcBef>
              <a:spcAft>
                <a:spcPts val="0"/>
              </a:spcAft>
            </a:pPr>
            <a:fld id="{FA3F8124-DCFD-4829-9D91-90BFFDDB2E36}" type="slidenum">
              <a:rPr lang="it-IT" smtClean="0">
                <a:solidFill>
                  <a:prstClr val="black">
                    <a:tint val="75000"/>
                  </a:prstClr>
                </a:solidFill>
                <a:latin typeface="Calibri"/>
              </a:rPr>
              <a:pPr fontAlgn="auto">
                <a:spcBef>
                  <a:spcPts val="0"/>
                </a:spcBef>
                <a:spcAft>
                  <a:spcPts val="0"/>
                </a:spcAft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24670888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lo stile del titolo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  <a:ext uri="{FAA26D3D-D897-4be2-8F04-BA451C77F1D7}"/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/>
              <a:t>Fare clic per modificare gli stili del testo dello schema</a:t>
            </a:r>
          </a:p>
          <a:p>
            <a:pPr lvl="1"/>
            <a:r>
              <a:rPr lang="it-IT"/>
              <a:t>Secondo livello</a:t>
            </a:r>
          </a:p>
          <a:p>
            <a:pPr lvl="2"/>
            <a:r>
              <a:rPr lang="it-IT"/>
              <a:t>Terzo livello</a:t>
            </a:r>
          </a:p>
          <a:p>
            <a:pPr lvl="3"/>
            <a:r>
              <a:rPr lang="it-IT"/>
              <a:t>Quarto livello</a:t>
            </a:r>
          </a:p>
          <a:p>
            <a:pPr lvl="4"/>
            <a:r>
              <a:rPr lang="it-IT"/>
              <a:t>Quinto livello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it-IT">
              <a:solidFill>
                <a:srgbClr val="000000"/>
              </a:solidFill>
            </a:endParaRP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pitchFamily="34" charset="0"/>
                <a:ea typeface="ＭＳ Ｐゴシック" charset="-128"/>
              </a:defRPr>
            </a:lvl1pPr>
          </a:lstStyle>
          <a:p>
            <a:pPr>
              <a:defRPr/>
            </a:pPr>
            <a:fld id="{236E6500-8C4F-41DB-A8E6-9A6FB00292B6}" type="slidenum">
              <a:rPr lang="it-IT" altLang="it-IT">
                <a:solidFill>
                  <a:srgbClr val="000000"/>
                </a:solidFill>
              </a:rPr>
              <a:pPr>
                <a:defRPr/>
              </a:pPr>
              <a:t>‹N›</a:t>
            </a:fld>
            <a:endParaRPr lang="it-IT" altLang="it-IT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926256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  <p:sldLayoutId id="2147483684" r:id="rId12"/>
    <p:sldLayoutId id="2147483685" r:id="rId13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ＭＳ Ｐゴシック" charset="0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  <a:ea typeface="ＭＳ Ｐゴシック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ＭＳ Ｐゴシック" charset="0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  <a:ea typeface="ＭＳ Ｐゴシック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  <a:ea typeface="ＭＳ Ｐゴシック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  <a:ea typeface="ＭＳ Ｐゴシック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  <a:ea typeface="ＭＳ Ｐゴシック" charset="0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lo stile del titolo</a:t>
            </a:r>
          </a:p>
        </p:txBody>
      </p:sp>
      <p:sp>
        <p:nvSpPr>
          <p:cNvPr id="5123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altLang="it-IT" smtClean="0"/>
              <a:t>Fare clic per modificare stili del testo dello schema</a:t>
            </a:r>
          </a:p>
          <a:p>
            <a:pPr lvl="1"/>
            <a:r>
              <a:rPr lang="it-IT" altLang="it-IT" smtClean="0"/>
              <a:t>Secondo livello</a:t>
            </a:r>
          </a:p>
          <a:p>
            <a:pPr lvl="2"/>
            <a:r>
              <a:rPr lang="it-IT" altLang="it-IT" smtClean="0"/>
              <a:t>Terzo livello</a:t>
            </a:r>
          </a:p>
          <a:p>
            <a:pPr lvl="3"/>
            <a:r>
              <a:rPr lang="it-IT" altLang="it-IT" smtClean="0"/>
              <a:t>Quarto livello</a:t>
            </a:r>
          </a:p>
          <a:p>
            <a:pPr lvl="4"/>
            <a:r>
              <a:rPr lang="it-IT" alt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DDD3FC70-5DDE-444A-B762-6BE1F3AF1BEC}" type="datetimeFigureOut">
              <a:rPr lang="it-IT"/>
              <a:pPr>
                <a:defRPr/>
              </a:pPr>
              <a:t>01/10/2015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prstClr val="black">
                    <a:tint val="75000"/>
                  </a:prstClr>
                </a:solidFill>
                <a:latin typeface="Calibri"/>
                <a:ea typeface="+mn-ea"/>
              </a:defRPr>
            </a:lvl1pPr>
          </a:lstStyle>
          <a:p>
            <a:pPr>
              <a:defRPr/>
            </a:pPr>
            <a:fld id="{8DB3E702-8C80-48D8-AD06-DD1078EFB211}" type="slidenum">
              <a:rPr lang="it-IT"/>
              <a:pPr>
                <a:defRPr/>
              </a:pPr>
              <a:t>‹N›</a:t>
            </a:fld>
            <a:endParaRPr lang="it-IT"/>
          </a:p>
        </p:txBody>
      </p:sp>
    </p:spTree>
    <p:extLst>
      <p:ext uri="{BB962C8B-B14F-4D97-AF65-F5344CB8AC3E}">
        <p14:creationId xmlns:p14="http://schemas.microsoft.com/office/powerpoint/2010/main" val="32047283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7" r:id="rId1"/>
    <p:sldLayoutId id="2147483688" r:id="rId2"/>
    <p:sldLayoutId id="2147483689" r:id="rId3"/>
    <p:sldLayoutId id="2147483690" r:id="rId4"/>
    <p:sldLayoutId id="2147483691" r:id="rId5"/>
    <p:sldLayoutId id="2147483692" r:id="rId6"/>
    <p:sldLayoutId id="2147483693" r:id="rId7"/>
    <p:sldLayoutId id="2147483694" r:id="rId8"/>
    <p:sldLayoutId id="2147483695" r:id="rId9"/>
    <p:sldLayoutId id="2147483696" r:id="rId10"/>
    <p:sldLayoutId id="2147483697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C881C0-47BD-4CCB-B154-4E9A6A884048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80D5F3-3728-4DAE-B2FA-8023F53DEA3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647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3" r:id="rId1"/>
    <p:sldLayoutId id="2147483724" r:id="rId2"/>
    <p:sldLayoutId id="2147483725" r:id="rId3"/>
    <p:sldLayoutId id="2147483726" r:id="rId4"/>
    <p:sldLayoutId id="2147483727" r:id="rId5"/>
    <p:sldLayoutId id="2147483728" r:id="rId6"/>
    <p:sldLayoutId id="2147483729" r:id="rId7"/>
    <p:sldLayoutId id="2147483730" r:id="rId8"/>
    <p:sldLayoutId id="2147483731" r:id="rId9"/>
    <p:sldLayoutId id="2147483732" r:id="rId10"/>
    <p:sldLayoutId id="2147483733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Segnaposto titolo 1"/>
          <p:cNvSpPr>
            <a:spLocks noGrp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lo stile del titolo</a:t>
            </a:r>
          </a:p>
        </p:txBody>
      </p:sp>
      <p:sp>
        <p:nvSpPr>
          <p:cNvPr id="1027" name="Segnaposto testo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it-IT" smtClean="0"/>
              <a:t>Fare clic per modificare stili del testo dello schema</a:t>
            </a:r>
          </a:p>
          <a:p>
            <a:pPr lvl="1"/>
            <a:r>
              <a:rPr lang="it-IT" smtClean="0"/>
              <a:t>Secondo livello</a:t>
            </a:r>
          </a:p>
          <a:p>
            <a:pPr lvl="2"/>
            <a:r>
              <a:rPr lang="it-IT" smtClean="0"/>
              <a:t>Terzo livello</a:t>
            </a:r>
          </a:p>
          <a:p>
            <a:pPr lvl="3"/>
            <a:r>
              <a:rPr lang="it-IT" smtClean="0"/>
              <a:t>Quarto livello</a:t>
            </a:r>
          </a:p>
          <a:p>
            <a:pPr lvl="4"/>
            <a:r>
              <a:rPr lang="it-IT" smtClean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6DC881C0-47BD-4CCB-B154-4E9A6A884048}" type="datetimeFigureOut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01/10/2015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pPr>
              <a:defRPr/>
            </a:pPr>
            <a:fld id="{5A80D5F3-3728-4DAE-B2FA-8023F53DEA30}" type="slidenum">
              <a:rPr lang="it-IT">
                <a:solidFill>
                  <a:prstClr val="black">
                    <a:tint val="75000"/>
                  </a:prstClr>
                </a:solidFill>
              </a:rPr>
              <a:pPr>
                <a:defRPr/>
              </a:pPr>
              <a:t>‹N›</a:t>
            </a:fld>
            <a:endParaRPr lang="it-IT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33647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5" r:id="rId1"/>
    <p:sldLayoutId id="2147483736" r:id="rId2"/>
    <p:sldLayoutId id="2147483737" r:id="rId3"/>
    <p:sldLayoutId id="2147483738" r:id="rId4"/>
    <p:sldLayoutId id="2147483739" r:id="rId5"/>
    <p:sldLayoutId id="2147483740" r:id="rId6"/>
    <p:sldLayoutId id="2147483741" r:id="rId7"/>
    <p:sldLayoutId id="2147483742" r:id="rId8"/>
    <p:sldLayoutId id="2147483743" r:id="rId9"/>
    <p:sldLayoutId id="2147483744" r:id="rId10"/>
    <p:sldLayoutId id="2147483745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it-IT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9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wmf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wmf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4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9.xml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9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ttangolo 3"/>
          <p:cNvSpPr/>
          <p:nvPr/>
        </p:nvSpPr>
        <p:spPr>
          <a:xfrm>
            <a:off x="413277" y="3212976"/>
            <a:ext cx="8280920" cy="769441"/>
          </a:xfrm>
          <a:prstGeom prst="rect">
            <a:avLst/>
          </a:prstGeom>
          <a:solidFill>
            <a:srgbClr val="002060"/>
          </a:solidFill>
          <a:ln w="76200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algn="ctr"/>
            <a:r>
              <a:rPr lang="it-IT" sz="4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Il delirium</a:t>
            </a:r>
            <a:endParaRPr lang="it-IT" sz="4400" dirty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  <p:sp>
        <p:nvSpPr>
          <p:cNvPr id="5" name="CasellaDiTesto 4"/>
          <p:cNvSpPr txBox="1"/>
          <p:nvPr/>
        </p:nvSpPr>
        <p:spPr>
          <a:xfrm>
            <a:off x="539552" y="5085184"/>
            <a:ext cx="8280920" cy="98488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pPr algn="r"/>
            <a:r>
              <a:rPr lang="it-IT" sz="16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Renzo ROZZINI</a:t>
            </a:r>
          </a:p>
          <a:p>
            <a:pPr algn="r"/>
            <a:endParaRPr lang="it-IT" sz="1400" b="1" dirty="0" smtClean="0">
              <a:solidFill>
                <a:schemeClr val="tx2">
                  <a:lumMod val="75000"/>
                </a:schemeClr>
              </a:solidFill>
              <a:latin typeface="Calibri" pitchFamily="34" charset="0"/>
              <a:cs typeface="Calibri" pitchFamily="34" charset="0"/>
            </a:endParaRPr>
          </a:p>
          <a:p>
            <a:pPr algn="r"/>
            <a:r>
              <a:rPr lang="it-IT" sz="1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Dipartimento di Geriatria</a:t>
            </a:r>
          </a:p>
          <a:p>
            <a:pPr algn="r"/>
            <a:r>
              <a:rPr lang="it-IT" sz="1400" b="1" dirty="0" smtClean="0">
                <a:solidFill>
                  <a:schemeClr val="tx2">
                    <a:lumMod val="75000"/>
                  </a:schemeClr>
                </a:solidFill>
                <a:latin typeface="Calibri" pitchFamily="34" charset="0"/>
                <a:cs typeface="Calibri" pitchFamily="34" charset="0"/>
              </a:rPr>
              <a:t>Fondazione Poliambulanza-Istituto Ospedaliero, Brescia </a:t>
            </a: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3511" y="332656"/>
            <a:ext cx="4480451" cy="237626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953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1">
              <a:lumMod val="75000"/>
            </a:schemeClr>
          </a:solidFill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Di cosa voglio parlare</a:t>
            </a:r>
            <a:endParaRPr lang="it-IT" sz="3200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528392"/>
          </a:xfrm>
        </p:spPr>
        <p:txBody>
          <a:bodyPr/>
          <a:lstStyle/>
          <a:p>
            <a:r>
              <a:rPr lang="it-IT" sz="2000" b="1" dirty="0" smtClean="0">
                <a:solidFill>
                  <a:srgbClr val="002060"/>
                </a:solidFill>
              </a:rPr>
              <a:t>Delirium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Fragilità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Stato di salute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Prognosi</a:t>
            </a:r>
          </a:p>
          <a:p>
            <a:r>
              <a:rPr lang="it-IT" sz="2000" b="1" dirty="0">
                <a:solidFill>
                  <a:schemeClr val="bg1">
                    <a:lumMod val="85000"/>
                  </a:schemeClr>
                </a:solidFill>
              </a:rPr>
              <a:t>C</a:t>
            </a:r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omunicazione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Strategie terapeutiche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Prevenzione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Da non dimenticare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Conclusioni</a:t>
            </a: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2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2"/>
          <p:cNvSpPr>
            <a:spLocks noGrp="1" noChangeArrowheads="1"/>
          </p:cNvSpPr>
          <p:nvPr>
            <p:ph type="title"/>
          </p:nvPr>
        </p:nvSpPr>
        <p:spPr>
          <a:xfrm>
            <a:off x="323528" y="1484784"/>
            <a:ext cx="8512175" cy="2590800"/>
          </a:xfrm>
        </p:spPr>
        <p:txBody>
          <a:bodyPr/>
          <a:lstStyle/>
          <a:p>
            <a:pPr algn="l" eaLnBrk="1" hangingPunct="1">
              <a:tabLst>
                <a:tab pos="8156575" algn="r"/>
              </a:tabLst>
            </a:pPr>
            <a:r>
              <a:rPr lang="en-US" sz="2400" b="1" dirty="0" smtClean="0">
                <a:cs typeface="Calibri" pitchFamily="34" charset="0"/>
              </a:rPr>
              <a:t>Acute Care Elderly-Medical Unit (n=3114)	6.9%</a:t>
            </a:r>
            <a:br>
              <a:rPr lang="en-US" sz="2400" b="1" dirty="0" smtClean="0">
                <a:cs typeface="Calibri" pitchFamily="34" charset="0"/>
              </a:rPr>
            </a:br>
            <a:r>
              <a:rPr lang="en-US" sz="2400" b="1" dirty="0" err="1" smtClean="0">
                <a:cs typeface="Calibri" pitchFamily="34" charset="0"/>
              </a:rPr>
              <a:t>Subacute</a:t>
            </a:r>
            <a:r>
              <a:rPr lang="en-US" sz="2400" b="1" dirty="0" smtClean="0">
                <a:cs typeface="Calibri" pitchFamily="34" charset="0"/>
              </a:rPr>
              <a:t> Intensive Care Unit (n=401)	31.2%</a:t>
            </a:r>
            <a:br>
              <a:rPr lang="en-US" sz="2400" b="1" dirty="0" smtClean="0">
                <a:cs typeface="Calibri" pitchFamily="34" charset="0"/>
              </a:rPr>
            </a:br>
            <a:r>
              <a:rPr lang="en-US" sz="2400" b="1" dirty="0" smtClean="0">
                <a:cs typeface="Calibri" pitchFamily="34" charset="0"/>
              </a:rPr>
              <a:t>                 </a:t>
            </a:r>
            <a:r>
              <a:rPr lang="en-US" sz="2400" b="1" dirty="0" smtClean="0">
                <a:solidFill>
                  <a:srgbClr val="CC0000"/>
                </a:solidFill>
                <a:cs typeface="Calibri" pitchFamily="34" charset="0"/>
              </a:rPr>
              <a:t>Prevalent delirium 	16.7%</a:t>
            </a:r>
            <a:br>
              <a:rPr lang="en-US" sz="2400" b="1" dirty="0" smtClean="0">
                <a:solidFill>
                  <a:srgbClr val="CC0000"/>
                </a:solidFill>
                <a:cs typeface="Calibri" pitchFamily="34" charset="0"/>
              </a:rPr>
            </a:br>
            <a:r>
              <a:rPr lang="en-US" sz="2400" b="1" dirty="0" smtClean="0">
                <a:solidFill>
                  <a:srgbClr val="CC0000"/>
                </a:solidFill>
                <a:cs typeface="Calibri" pitchFamily="34" charset="0"/>
              </a:rPr>
              <a:t>                 Incident delirium	15.5%</a:t>
            </a:r>
            <a:endParaRPr lang="en-US" sz="4000" dirty="0" smtClean="0">
              <a:solidFill>
                <a:srgbClr val="CC0000"/>
              </a:solidFill>
              <a:cs typeface="Calibri" pitchFamily="34" charset="0"/>
            </a:endParaRPr>
          </a:p>
        </p:txBody>
      </p:sp>
      <p:sp>
        <p:nvSpPr>
          <p:cNvPr id="31747" name="Text Box 4"/>
          <p:cNvSpPr txBox="1">
            <a:spLocks noChangeArrowheads="1"/>
          </p:cNvSpPr>
          <p:nvPr/>
        </p:nvSpPr>
        <p:spPr bwMode="auto">
          <a:xfrm>
            <a:off x="395288" y="476672"/>
            <a:ext cx="8074025" cy="5238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76200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US" sz="2800" b="1" dirty="0">
                <a:solidFill>
                  <a:schemeClr val="bg1"/>
                </a:solidFill>
                <a:cs typeface="Calibri" pitchFamily="34" charset="0"/>
              </a:rPr>
              <a:t>Cumulative delirium diagnosis in our Geriatric Ward</a:t>
            </a:r>
            <a:endParaRPr lang="it-IT" sz="2800" b="1" dirty="0">
              <a:solidFill>
                <a:schemeClr val="bg1"/>
              </a:solidFill>
              <a:cs typeface="Calibri" pitchFamily="34" charset="0"/>
            </a:endParaRPr>
          </a:p>
        </p:txBody>
      </p:sp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5004047" y="3861048"/>
            <a:ext cx="3609975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600" b="1" i="1" dirty="0">
                <a:cs typeface="Calibri" pitchFamily="34" charset="0"/>
              </a:rPr>
              <a:t>Ranhoff AH, Rozzini R et al. Aging, 2006 </a:t>
            </a:r>
          </a:p>
        </p:txBody>
      </p:sp>
    </p:spTree>
    <p:extLst>
      <p:ext uri="{BB962C8B-B14F-4D97-AF65-F5344CB8AC3E}">
        <p14:creationId xmlns:p14="http://schemas.microsoft.com/office/powerpoint/2010/main" val="3168115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4" name="Rectangle 2"/>
          <p:cNvSpPr>
            <a:spLocks noGrp="1" noChangeArrowheads="1"/>
          </p:cNvSpPr>
          <p:nvPr>
            <p:ph type="title"/>
          </p:nvPr>
        </p:nvSpPr>
        <p:spPr>
          <a:xfrm>
            <a:off x="209550" y="1988840"/>
            <a:ext cx="8610600" cy="2520950"/>
          </a:xfrm>
        </p:spPr>
        <p:txBody>
          <a:bodyPr/>
          <a:lstStyle/>
          <a:p>
            <a:pPr algn="l" eaLnBrk="1" hangingPunct="1">
              <a:tabLst>
                <a:tab pos="3232150" algn="ctr"/>
                <a:tab pos="4387850" algn="ctr"/>
                <a:tab pos="5238750" algn="ctr"/>
                <a:tab pos="6191250" algn="ctr"/>
                <a:tab pos="7245350" algn="ctr"/>
                <a:tab pos="8096250" algn="ctr"/>
              </a:tabLst>
            </a:pPr>
            <a:r>
              <a:rPr lang="en-GB" sz="2000" b="1" dirty="0" smtClean="0">
                <a:solidFill>
                  <a:srgbClr val="CC0000"/>
                </a:solidFill>
                <a:cs typeface="Calibri" pitchFamily="34" charset="0"/>
              </a:rPr>
              <a:t/>
            </a:r>
            <a:br>
              <a:rPr lang="en-GB" sz="2000" b="1" dirty="0" smtClean="0">
                <a:solidFill>
                  <a:srgbClr val="CC0000"/>
                </a:solidFill>
                <a:cs typeface="Calibri" pitchFamily="34" charset="0"/>
              </a:rPr>
            </a:br>
            <a:r>
              <a:rPr lang="en-GB" sz="1200" dirty="0" smtClean="0">
                <a:solidFill>
                  <a:srgbClr val="000000"/>
                </a:solidFill>
                <a:cs typeface="Calibri" pitchFamily="34" charset="0"/>
              </a:rPr>
              <a:t>	</a:t>
            </a:r>
            <a:r>
              <a:rPr lang="it-IT" sz="1600" b="1" dirty="0" smtClean="0">
                <a:solidFill>
                  <a:srgbClr val="000000"/>
                </a:solidFill>
                <a:cs typeface="Calibri" pitchFamily="34" charset="0"/>
              </a:rPr>
              <a:t>No Del	</a:t>
            </a:r>
            <a:r>
              <a:rPr lang="it-IT" sz="1600" b="1" dirty="0" err="1" smtClean="0">
                <a:solidFill>
                  <a:srgbClr val="000000"/>
                </a:solidFill>
                <a:cs typeface="Calibri" pitchFamily="34" charset="0"/>
              </a:rPr>
              <a:t>Cum</a:t>
            </a:r>
            <a:r>
              <a:rPr lang="it-IT" sz="1600" b="1" dirty="0" smtClean="0">
                <a:solidFill>
                  <a:srgbClr val="000000"/>
                </a:solidFill>
                <a:cs typeface="Calibri" pitchFamily="34" charset="0"/>
              </a:rPr>
              <a:t>. </a:t>
            </a:r>
            <a:r>
              <a:rPr lang="en-GB" sz="1600" b="1" dirty="0" smtClean="0">
                <a:solidFill>
                  <a:srgbClr val="000000"/>
                </a:solidFill>
                <a:cs typeface="Calibri" pitchFamily="34" charset="0"/>
              </a:rPr>
              <a:t>Del	</a:t>
            </a:r>
            <a:r>
              <a:rPr lang="en-GB" sz="1600" b="1" i="1" dirty="0" smtClean="0">
                <a:solidFill>
                  <a:srgbClr val="000000"/>
                </a:solidFill>
                <a:cs typeface="Calibri" pitchFamily="34" charset="0"/>
              </a:rPr>
              <a:t>	</a:t>
            </a:r>
            <a:r>
              <a:rPr lang="en-GB" sz="1600" b="1" dirty="0" smtClean="0">
                <a:solidFill>
                  <a:srgbClr val="000000"/>
                </a:solidFill>
                <a:cs typeface="Calibri" pitchFamily="34" charset="0"/>
              </a:rPr>
              <a:t>Inc. Del 	Prev. </a:t>
            </a:r>
            <a:r>
              <a:rPr lang="de-DE" sz="1600" b="1" dirty="0" smtClean="0">
                <a:solidFill>
                  <a:srgbClr val="000000"/>
                </a:solidFill>
                <a:cs typeface="Calibri" pitchFamily="34" charset="0"/>
              </a:rPr>
              <a:t>Del	</a:t>
            </a:r>
            <a:r>
              <a:rPr lang="en-US" sz="1600" b="1" dirty="0" smtClean="0">
                <a:cs typeface="Calibri" pitchFamily="34" charset="0"/>
              </a:rPr>
              <a:t/>
            </a:r>
            <a:br>
              <a:rPr lang="en-US" sz="1600" b="1" dirty="0" smtClean="0">
                <a:cs typeface="Calibri" pitchFamily="34" charset="0"/>
              </a:rPr>
            </a:br>
            <a:r>
              <a:rPr lang="de-DE" sz="1600" b="1" dirty="0" smtClean="0">
                <a:solidFill>
                  <a:srgbClr val="000000"/>
                </a:solidFill>
                <a:cs typeface="Calibri" pitchFamily="34" charset="0"/>
              </a:rPr>
              <a:t>	N=284	N=117	</a:t>
            </a:r>
            <a:r>
              <a:rPr lang="de-DE" sz="1600" b="1" i="1" dirty="0" smtClean="0">
                <a:solidFill>
                  <a:srgbClr val="000000"/>
                </a:solidFill>
                <a:cs typeface="Calibri" pitchFamily="34" charset="0"/>
              </a:rPr>
              <a:t>	</a:t>
            </a:r>
            <a:r>
              <a:rPr lang="de-DE" sz="1600" b="1" dirty="0" smtClean="0">
                <a:solidFill>
                  <a:srgbClr val="000000"/>
                </a:solidFill>
                <a:cs typeface="Calibri" pitchFamily="34" charset="0"/>
              </a:rPr>
              <a:t>N=55	N=62	</a:t>
            </a:r>
            <a:r>
              <a:rPr lang="en-US" sz="1600" b="1" dirty="0" smtClean="0">
                <a:cs typeface="Calibri" pitchFamily="34" charset="0"/>
              </a:rPr>
              <a:t/>
            </a:r>
            <a:br>
              <a:rPr lang="en-US" sz="1600" b="1" dirty="0" smtClean="0">
                <a:cs typeface="Calibri" pitchFamily="34" charset="0"/>
              </a:rPr>
            </a:br>
            <a:r>
              <a:rPr lang="de-DE" sz="1600" b="1" dirty="0" smtClean="0">
                <a:solidFill>
                  <a:srgbClr val="000000"/>
                </a:solidFill>
                <a:cs typeface="Calibri" pitchFamily="34" charset="0"/>
              </a:rPr>
              <a:t>	</a:t>
            </a:r>
            <a:r>
              <a:rPr lang="en-GB" sz="1600" b="1" dirty="0" smtClean="0">
                <a:solidFill>
                  <a:srgbClr val="000000"/>
                </a:solidFill>
                <a:cs typeface="Calibri" pitchFamily="34" charset="0"/>
              </a:rPr>
              <a:t>M</a:t>
            </a:r>
            <a:r>
              <a:rPr lang="en-US" sz="1600" b="1" dirty="0" smtClean="0">
                <a:solidFill>
                  <a:srgbClr val="000000"/>
                </a:solidFill>
                <a:cs typeface="Calibri" pitchFamily="34" charset="0"/>
              </a:rPr>
              <a:t>±</a:t>
            </a:r>
            <a:r>
              <a:rPr lang="en-GB" sz="1600" b="1" dirty="0" smtClean="0">
                <a:solidFill>
                  <a:srgbClr val="000000"/>
                </a:solidFill>
                <a:cs typeface="Calibri" pitchFamily="34" charset="0"/>
              </a:rPr>
              <a:t>SD	M</a:t>
            </a:r>
            <a:r>
              <a:rPr lang="en-US" sz="1600" b="1" dirty="0" smtClean="0">
                <a:solidFill>
                  <a:srgbClr val="000000"/>
                </a:solidFill>
                <a:cs typeface="Calibri" pitchFamily="34" charset="0"/>
              </a:rPr>
              <a:t>±</a:t>
            </a:r>
            <a:r>
              <a:rPr lang="en-GB" sz="1600" b="1" dirty="0" smtClean="0">
                <a:solidFill>
                  <a:srgbClr val="000000"/>
                </a:solidFill>
                <a:cs typeface="Calibri" pitchFamily="34" charset="0"/>
              </a:rPr>
              <a:t>SD	</a:t>
            </a:r>
            <a:r>
              <a:rPr lang="en-GB" sz="1600" b="1" i="1" dirty="0" smtClean="0">
                <a:solidFill>
                  <a:srgbClr val="000000"/>
                </a:solidFill>
                <a:cs typeface="Calibri" pitchFamily="34" charset="0"/>
              </a:rPr>
              <a:t>P*	</a:t>
            </a:r>
            <a:r>
              <a:rPr lang="en-GB" sz="1600" b="1" dirty="0" smtClean="0">
                <a:solidFill>
                  <a:srgbClr val="000000"/>
                </a:solidFill>
                <a:cs typeface="Calibri" pitchFamily="34" charset="0"/>
              </a:rPr>
              <a:t>M</a:t>
            </a:r>
            <a:r>
              <a:rPr lang="en-US" sz="1600" b="1" dirty="0" smtClean="0">
                <a:solidFill>
                  <a:srgbClr val="000000"/>
                </a:solidFill>
                <a:cs typeface="Calibri" pitchFamily="34" charset="0"/>
              </a:rPr>
              <a:t>±</a:t>
            </a:r>
            <a:r>
              <a:rPr lang="en-GB" sz="1600" b="1" dirty="0" smtClean="0">
                <a:solidFill>
                  <a:srgbClr val="000000"/>
                </a:solidFill>
                <a:cs typeface="Calibri" pitchFamily="34" charset="0"/>
              </a:rPr>
              <a:t>SD	M</a:t>
            </a:r>
            <a:r>
              <a:rPr lang="en-US" sz="1600" b="1" dirty="0" smtClean="0">
                <a:solidFill>
                  <a:srgbClr val="000000"/>
                </a:solidFill>
                <a:cs typeface="Calibri" pitchFamily="34" charset="0"/>
              </a:rPr>
              <a:t>±</a:t>
            </a:r>
            <a:r>
              <a:rPr lang="en-GB" sz="1600" b="1" dirty="0" smtClean="0">
                <a:solidFill>
                  <a:srgbClr val="000000"/>
                </a:solidFill>
                <a:cs typeface="Calibri" pitchFamily="34" charset="0"/>
              </a:rPr>
              <a:t>SD	</a:t>
            </a:r>
            <a:r>
              <a:rPr lang="en-GB" sz="1600" b="1" i="1" dirty="0" smtClean="0">
                <a:solidFill>
                  <a:srgbClr val="000000"/>
                </a:solidFill>
                <a:cs typeface="Calibri" pitchFamily="34" charset="0"/>
              </a:rPr>
              <a:t>P**</a:t>
            </a:r>
            <a:r>
              <a:rPr lang="en-US" sz="1600" b="1" dirty="0" smtClean="0">
                <a:cs typeface="Calibri" pitchFamily="34" charset="0"/>
              </a:rPr>
              <a:t/>
            </a:r>
            <a:br>
              <a:rPr lang="en-US" sz="1600" b="1" dirty="0" smtClean="0">
                <a:cs typeface="Calibri" pitchFamily="34" charset="0"/>
              </a:rPr>
            </a:br>
            <a:r>
              <a:rPr lang="en-US" sz="1800" b="1" dirty="0" smtClean="0">
                <a:solidFill>
                  <a:srgbClr val="000000"/>
                </a:solidFill>
                <a:cs typeface="Calibri" pitchFamily="34" charset="0"/>
              </a:rPr>
              <a:t>	</a:t>
            </a:r>
            <a:r>
              <a:rPr lang="en-US" sz="1800" b="1" i="1" dirty="0" smtClean="0">
                <a:solidFill>
                  <a:srgbClr val="000000"/>
                </a:solidFill>
                <a:cs typeface="Calibri" pitchFamily="34" charset="0"/>
              </a:rPr>
              <a:t>	</a:t>
            </a:r>
            <a:r>
              <a:rPr lang="en-US" sz="1800" b="1" dirty="0" smtClean="0">
                <a:solidFill>
                  <a:srgbClr val="000000"/>
                </a:solidFill>
                <a:cs typeface="Calibri" pitchFamily="34" charset="0"/>
              </a:rPr>
              <a:t>	</a:t>
            </a:r>
            <a:r>
              <a:rPr lang="en-GB" sz="1800" b="1" dirty="0" smtClean="0">
                <a:solidFill>
                  <a:srgbClr val="000000"/>
                </a:solidFill>
                <a:cs typeface="Calibri" pitchFamily="34" charset="0"/>
              </a:rPr>
              <a:t>	</a:t>
            </a:r>
            <a:r>
              <a:rPr lang="en-GB" sz="1800" b="1" i="1" dirty="0" smtClean="0">
                <a:solidFill>
                  <a:srgbClr val="000000"/>
                </a:solidFill>
                <a:cs typeface="Calibri" pitchFamily="34" charset="0"/>
              </a:rPr>
              <a:t>	</a:t>
            </a:r>
            <a:r>
              <a:rPr lang="en-GB" sz="1800" b="1" dirty="0" smtClean="0">
                <a:solidFill>
                  <a:srgbClr val="000000"/>
                </a:solidFill>
                <a:cs typeface="Calibri" pitchFamily="34" charset="0"/>
              </a:rPr>
              <a:t>		</a:t>
            </a:r>
            <a:r>
              <a:rPr lang="en-GB" sz="1800" b="1" dirty="0" smtClean="0">
                <a:cs typeface="Calibri" pitchFamily="34" charset="0"/>
              </a:rPr>
              <a:t/>
            </a:r>
            <a:br>
              <a:rPr lang="en-GB" sz="1800" b="1" dirty="0" smtClean="0">
                <a:cs typeface="Calibri" pitchFamily="34" charset="0"/>
              </a:rPr>
            </a:br>
            <a:r>
              <a:rPr lang="en-GB" sz="1800" b="1" dirty="0" smtClean="0">
                <a:solidFill>
                  <a:srgbClr val="000000"/>
                </a:solidFill>
                <a:cs typeface="Calibri" pitchFamily="34" charset="0"/>
              </a:rPr>
              <a:t>Length of stay	6.1±5.1	5.9±4.0	</a:t>
            </a:r>
            <a:r>
              <a:rPr lang="en-GB" sz="1800" b="1" i="1" dirty="0" smtClean="0">
                <a:solidFill>
                  <a:srgbClr val="000000"/>
                </a:solidFill>
                <a:cs typeface="Calibri" pitchFamily="34" charset="0"/>
              </a:rPr>
              <a:t>0.754	</a:t>
            </a:r>
            <a:r>
              <a:rPr lang="en-GB" sz="1800" b="1" dirty="0" smtClean="0">
                <a:solidFill>
                  <a:srgbClr val="000000"/>
                </a:solidFill>
                <a:cs typeface="Calibri" pitchFamily="34" charset="0"/>
              </a:rPr>
              <a:t>6.7±4.3	5.2±3.6	</a:t>
            </a:r>
            <a:r>
              <a:rPr lang="en-GB" sz="1800" b="1" i="1" dirty="0" smtClean="0">
                <a:solidFill>
                  <a:srgbClr val="000000"/>
                </a:solidFill>
                <a:cs typeface="Calibri" pitchFamily="34" charset="0"/>
              </a:rPr>
              <a:t>0.039</a:t>
            </a:r>
            <a:r>
              <a:rPr lang="en-GB" sz="1800" b="1" dirty="0" smtClean="0">
                <a:cs typeface="Calibri" pitchFamily="34" charset="0"/>
              </a:rPr>
              <a:t/>
            </a:r>
            <a:br>
              <a:rPr lang="en-GB" sz="1800" b="1" dirty="0" smtClean="0">
                <a:cs typeface="Calibri" pitchFamily="34" charset="0"/>
              </a:rPr>
            </a:br>
            <a:r>
              <a:rPr lang="en-GB" sz="1800" b="1" dirty="0" smtClean="0">
                <a:solidFill>
                  <a:srgbClr val="000000"/>
                </a:solidFill>
                <a:cs typeface="Calibri" pitchFamily="34" charset="0"/>
              </a:rPr>
              <a:t>Mortality in </a:t>
            </a:r>
            <a:r>
              <a:rPr lang="en-GB" sz="1800" b="1" dirty="0" err="1" smtClean="0">
                <a:solidFill>
                  <a:srgbClr val="000000"/>
                </a:solidFill>
                <a:cs typeface="Calibri" pitchFamily="34" charset="0"/>
              </a:rPr>
              <a:t>Hosp</a:t>
            </a:r>
            <a:r>
              <a:rPr lang="en-GB" sz="1800" b="1" dirty="0" smtClean="0">
                <a:solidFill>
                  <a:srgbClr val="000000"/>
                </a:solidFill>
                <a:cs typeface="Calibri" pitchFamily="34" charset="0"/>
              </a:rPr>
              <a:t>, n (%)	14 (4.9)	36 (30.8)	</a:t>
            </a:r>
            <a:r>
              <a:rPr lang="en-GB" sz="1800" b="1" i="1" dirty="0" smtClean="0">
                <a:solidFill>
                  <a:srgbClr val="000000"/>
                </a:solidFill>
                <a:cs typeface="Calibri" pitchFamily="34" charset="0"/>
              </a:rPr>
              <a:t>0.001	</a:t>
            </a:r>
            <a:r>
              <a:rPr lang="en-GB" sz="1800" b="1" dirty="0" smtClean="0">
                <a:solidFill>
                  <a:srgbClr val="000000"/>
                </a:solidFill>
                <a:cs typeface="Calibri" pitchFamily="34" charset="0"/>
              </a:rPr>
              <a:t>10 (18.2)	26 (41.9)	</a:t>
            </a:r>
            <a:r>
              <a:rPr lang="en-GB" sz="1800" b="1" i="1" dirty="0" smtClean="0">
                <a:solidFill>
                  <a:srgbClr val="000000"/>
                </a:solidFill>
                <a:cs typeface="Calibri" pitchFamily="34" charset="0"/>
              </a:rPr>
              <a:t>0.005</a:t>
            </a:r>
            <a:r>
              <a:rPr lang="en-GB" sz="1800" b="1" dirty="0" smtClean="0">
                <a:cs typeface="Calibri" pitchFamily="34" charset="0"/>
              </a:rPr>
              <a:t/>
            </a:r>
            <a:br>
              <a:rPr lang="en-GB" sz="1800" b="1" dirty="0" smtClean="0">
                <a:cs typeface="Calibri" pitchFamily="34" charset="0"/>
              </a:rPr>
            </a:br>
            <a:endParaRPr lang="it-IT" sz="1800" b="1" dirty="0" smtClean="0">
              <a:cs typeface="Calibri" pitchFamily="34" charset="0"/>
            </a:endParaRPr>
          </a:p>
        </p:txBody>
      </p:sp>
      <p:sp>
        <p:nvSpPr>
          <p:cNvPr id="33795" name="Rectangle 3"/>
          <p:cNvSpPr>
            <a:spLocks noChangeArrowheads="1"/>
          </p:cNvSpPr>
          <p:nvPr/>
        </p:nvSpPr>
        <p:spPr bwMode="auto">
          <a:xfrm>
            <a:off x="5076056" y="4221088"/>
            <a:ext cx="3609975" cy="3381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pPr>
              <a:spcBef>
                <a:spcPct val="50000"/>
              </a:spcBef>
            </a:pPr>
            <a:r>
              <a:rPr lang="nb-NO" sz="1600" b="1" i="1" dirty="0">
                <a:cs typeface="Calibri" pitchFamily="34" charset="0"/>
              </a:rPr>
              <a:t>Ranhoff AH, Rozzini R et al. Aging, 2006 </a:t>
            </a:r>
          </a:p>
        </p:txBody>
      </p:sp>
      <p:sp>
        <p:nvSpPr>
          <p:cNvPr id="33796" name="Text Box 4"/>
          <p:cNvSpPr txBox="1">
            <a:spLocks noChangeArrowheads="1"/>
          </p:cNvSpPr>
          <p:nvPr/>
        </p:nvSpPr>
        <p:spPr bwMode="auto">
          <a:xfrm>
            <a:off x="323849" y="476672"/>
            <a:ext cx="8569325" cy="120015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76200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en-GB" sz="2400" b="1" dirty="0">
                <a:solidFill>
                  <a:schemeClr val="bg1"/>
                </a:solidFill>
                <a:cs typeface="Calibri" pitchFamily="34" charset="0"/>
              </a:rPr>
              <a:t>Characteristics of 401 patients admitted to a Sub-Intensive Care Unit with no delirium and with cumulative, incident, and prevalent delirium</a:t>
            </a:r>
            <a:endParaRPr lang="it-IT" sz="2400" b="1" dirty="0">
              <a:solidFill>
                <a:schemeClr val="bg1"/>
              </a:solidFill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4711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1">
              <a:lumMod val="75000"/>
            </a:schemeClr>
          </a:solidFill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Di cosa voglio parlare</a:t>
            </a:r>
            <a:endParaRPr lang="it-IT" sz="3200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528392"/>
          </a:xfrm>
        </p:spPr>
        <p:txBody>
          <a:bodyPr/>
          <a:lstStyle/>
          <a:p>
            <a:r>
              <a:rPr lang="it-IT" sz="2000" b="1" dirty="0" smtClean="0">
                <a:solidFill>
                  <a:srgbClr val="002060"/>
                </a:solidFill>
              </a:rPr>
              <a:t>Delirium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Fragilità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Stato di salute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Prognosi</a:t>
            </a:r>
          </a:p>
          <a:p>
            <a:r>
              <a:rPr lang="it-IT" sz="2000" b="1" dirty="0">
                <a:solidFill>
                  <a:srgbClr val="002060"/>
                </a:solidFill>
              </a:rPr>
              <a:t>C</a:t>
            </a:r>
            <a:r>
              <a:rPr lang="it-IT" sz="2000" b="1" dirty="0" smtClean="0">
                <a:solidFill>
                  <a:srgbClr val="002060"/>
                </a:solidFill>
              </a:rPr>
              <a:t>omunicazione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Strategie terapeutiche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Prevenzione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Da non dimenticare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Conclusioni</a:t>
            </a: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2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700808"/>
            <a:ext cx="5453237" cy="302060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036659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Titolo 1"/>
          <p:cNvSpPr>
            <a:spLocks noGrp="1"/>
          </p:cNvSpPr>
          <p:nvPr>
            <p:ph type="title"/>
          </p:nvPr>
        </p:nvSpPr>
        <p:spPr>
          <a:xfrm>
            <a:off x="239380" y="1262063"/>
            <a:ext cx="8715375" cy="4948237"/>
          </a:xfrm>
        </p:spPr>
        <p:txBody>
          <a:bodyPr rtlCol="0">
            <a:normAutofit fontScale="90000"/>
          </a:bodyPr>
          <a:lstStyle/>
          <a:p>
            <a:pPr algn="l" eaLnBrk="1" fontAlgn="auto" hangingPunct="1">
              <a:spcAft>
                <a:spcPts val="0"/>
              </a:spcAft>
              <a:tabLst>
                <a:tab pos="0" algn="l"/>
              </a:tabLst>
              <a:defRPr/>
            </a:pPr>
            <a:r>
              <a:rPr lang="it-IT" sz="1600" b="1" dirty="0" smtClean="0">
                <a:solidFill>
                  <a:srgbClr val="CC0000"/>
                </a:solidFill>
                <a:latin typeface="+mn-lt"/>
                <a:ea typeface="ＭＳ Ｐゴシック" pitchFamily="34" charset="-128"/>
              </a:rPr>
              <a:t>Fattori di rischio potenzialmente modificabili</a:t>
            </a:r>
            <a:r>
              <a:rPr lang="it-IT" sz="1400" b="1" dirty="0" smtClean="0">
                <a:solidFill>
                  <a:srgbClr val="CC0000"/>
                </a:solidFill>
                <a:latin typeface="+mn-lt"/>
                <a:ea typeface="ＭＳ Ｐゴシック" pitchFamily="34" charset="-128"/>
              </a:rPr>
              <a:t/>
            </a:r>
            <a:br>
              <a:rPr lang="it-IT" sz="1400" b="1" dirty="0" smtClean="0">
                <a:solidFill>
                  <a:srgbClr val="CC0000"/>
                </a:solidFill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Deficit sensoriali (</a:t>
            </a:r>
            <a:r>
              <a:rPr lang="it-IT" sz="1400" b="1" dirty="0" err="1" smtClean="0">
                <a:latin typeface="+mn-lt"/>
                <a:ea typeface="ＭＳ Ｐゴシック" pitchFamily="34" charset="-128"/>
              </a:rPr>
              <a:t>ipovisus</a:t>
            </a:r>
            <a:r>
              <a:rPr lang="it-IT" sz="1400" b="1" dirty="0" smtClean="0">
                <a:latin typeface="+mn-lt"/>
                <a:ea typeface="ＭＳ Ｐゴシック" pitchFamily="34" charset="-128"/>
              </a:rPr>
              <a:t> e ipoacusia)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Immobilità (</a:t>
            </a:r>
            <a:r>
              <a:rPr lang="it-IT" sz="1400" b="1" dirty="0" err="1" smtClean="0">
                <a:latin typeface="+mn-lt"/>
                <a:ea typeface="ＭＳ Ｐゴシック" pitchFamily="34" charset="-128"/>
              </a:rPr>
              <a:t>Foley</a:t>
            </a:r>
            <a:r>
              <a:rPr lang="it-IT" sz="1400" b="1" dirty="0" smtClean="0">
                <a:latin typeface="+mn-lt"/>
                <a:ea typeface="ＭＳ Ｐゴシック" pitchFamily="34" charset="-128"/>
              </a:rPr>
              <a:t> o contenzione)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Farmaci (ad esempio, ipnotici-sedativi, narcotici, anticolinergici, corticosteroidi, </a:t>
            </a:r>
            <a:r>
              <a:rPr lang="it-IT" sz="1400" b="1" dirty="0" err="1" smtClean="0">
                <a:latin typeface="+mn-lt"/>
                <a:ea typeface="ＭＳ Ｐゴシック" pitchFamily="34" charset="-128"/>
              </a:rPr>
              <a:t>politrattamento</a:t>
            </a:r>
            <a:r>
              <a:rPr lang="it-IT" sz="1400" b="1" dirty="0" smtClean="0">
                <a:latin typeface="+mn-lt"/>
                <a:ea typeface="ＭＳ Ｐゴシック" pitchFamily="34" charset="-128"/>
              </a:rPr>
              <a:t>, astinenza alcolica o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>
                <a:latin typeface="+mn-lt"/>
                <a:ea typeface="ＭＳ Ｐゴシック" pitchFamily="34" charset="-128"/>
              </a:rPr>
              <a:t> </a:t>
            </a:r>
            <a:r>
              <a:rPr lang="it-IT" sz="1400" b="1" dirty="0" smtClean="0">
                <a:latin typeface="+mn-lt"/>
                <a:ea typeface="ＭＳ Ｐゴシック" pitchFamily="34" charset="-128"/>
              </a:rPr>
              <a:t>    farmacologica)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Patologie neurologiche acute (ad esempio, </a:t>
            </a:r>
            <a:r>
              <a:rPr lang="it-IT" sz="1400" b="1" dirty="0" err="1" smtClean="0">
                <a:latin typeface="+mn-lt"/>
                <a:ea typeface="ＭＳ Ｐゴシック" pitchFamily="34" charset="-128"/>
              </a:rPr>
              <a:t>stroke</a:t>
            </a:r>
            <a:r>
              <a:rPr lang="it-IT" sz="1400" b="1" dirty="0" smtClean="0">
                <a:latin typeface="+mn-lt"/>
                <a:ea typeface="ＭＳ Ｐゴシック" pitchFamily="34" charset="-128"/>
              </a:rPr>
              <a:t> [di solito parietale dx], emorragia intracranica, meningite, encefalite)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Patologie intercorrenti (ad esempio, infezioni, complicanze </a:t>
            </a:r>
            <a:r>
              <a:rPr lang="it-IT" sz="1400" b="1" dirty="0" err="1" smtClean="0">
                <a:latin typeface="+mn-lt"/>
                <a:ea typeface="ＭＳ Ｐゴシック" pitchFamily="34" charset="-128"/>
              </a:rPr>
              <a:t>jatrogene</a:t>
            </a:r>
            <a:r>
              <a:rPr lang="it-IT" sz="1400" b="1" dirty="0" smtClean="0">
                <a:latin typeface="+mn-lt"/>
                <a:ea typeface="ＭＳ Ｐゴシック" pitchFamily="34" charset="-128"/>
              </a:rPr>
              <a:t>, patologie acute gravi,  anemia, disidratazione, 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>
                <a:latin typeface="+mn-lt"/>
                <a:ea typeface="ＭＳ Ｐゴシック" pitchFamily="34" charset="-128"/>
              </a:rPr>
              <a:t> </a:t>
            </a:r>
            <a:r>
              <a:rPr lang="it-IT" sz="1400" b="1" dirty="0" smtClean="0">
                <a:latin typeface="+mn-lt"/>
                <a:ea typeface="ＭＳ Ｐゴシック" pitchFamily="34" charset="-128"/>
              </a:rPr>
              <a:t>    stato nutrizionale scadente, fratture o trauma)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Scompenso metabolico 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Chirurgia 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Ambientali (ad esempio, ricovero in ICU)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Dolore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Stress emotivo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Deprivazione di sonno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/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600" b="1" dirty="0" smtClean="0">
                <a:solidFill>
                  <a:srgbClr val="CC0000"/>
                </a:solidFill>
                <a:latin typeface="+mn-lt"/>
                <a:ea typeface="ＭＳ Ｐゴシック" pitchFamily="34" charset="-128"/>
              </a:rPr>
              <a:t>Fattori di rischio non modificabili</a:t>
            </a:r>
            <a:r>
              <a:rPr lang="it-IT" sz="1400" b="1" dirty="0" smtClean="0">
                <a:latin typeface="+mn-lt"/>
                <a:ea typeface="ＭＳ Ｐゴシック" pitchFamily="34" charset="-128"/>
              </a:rPr>
              <a:t/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Demenza o deficit cognitivo 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Età avanzata (&gt;65 anni)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Anamnesi di delirium, </a:t>
            </a:r>
            <a:r>
              <a:rPr lang="it-IT" sz="1400" b="1" dirty="0" err="1" smtClean="0">
                <a:latin typeface="+mn-lt"/>
                <a:ea typeface="ＭＳ Ｐゴシック" pitchFamily="34" charset="-128"/>
              </a:rPr>
              <a:t>stroke</a:t>
            </a:r>
            <a:r>
              <a:rPr lang="it-IT" sz="1400" b="1" dirty="0" smtClean="0">
                <a:latin typeface="+mn-lt"/>
                <a:ea typeface="ＭＳ Ｐゴシック" pitchFamily="34" charset="-128"/>
              </a:rPr>
              <a:t>, patologie neurologiche, disturbi della mobilità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Comorbilità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Genere (sesso maschile)</a:t>
            </a:r>
            <a:br>
              <a:rPr lang="it-IT" sz="1400" b="1" dirty="0" smtClean="0">
                <a:latin typeface="+mn-lt"/>
                <a:ea typeface="ＭＳ Ｐゴシック" pitchFamily="34" charset="-128"/>
              </a:rPr>
            </a:br>
            <a:r>
              <a:rPr lang="it-IT" sz="1400" b="1" dirty="0" smtClean="0">
                <a:latin typeface="+mn-lt"/>
                <a:ea typeface="ＭＳ Ｐゴシック" pitchFamily="34" charset="-128"/>
              </a:rPr>
              <a:t>■ Patologie croniche renali o epatiche</a:t>
            </a:r>
          </a:p>
        </p:txBody>
      </p:sp>
      <p:pic>
        <p:nvPicPr>
          <p:cNvPr id="13315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47320" y="6210300"/>
            <a:ext cx="4171950" cy="381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316" name="Rectangle 4"/>
          <p:cNvSpPr>
            <a:spLocks noChangeArrowheads="1"/>
          </p:cNvSpPr>
          <p:nvPr/>
        </p:nvSpPr>
        <p:spPr bwMode="auto">
          <a:xfrm>
            <a:off x="268314" y="260648"/>
            <a:ext cx="8650955" cy="923330"/>
          </a:xfrm>
          <a:prstGeom prst="rect">
            <a:avLst/>
          </a:prstGeom>
          <a:solidFill>
            <a:schemeClr val="accent1">
              <a:lumMod val="75000"/>
            </a:schemeClr>
          </a:solidFill>
          <a:ln w="57150">
            <a:solidFill>
              <a:schemeClr val="accent1"/>
            </a:solidFill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b="1" dirty="0" smtClean="0">
                <a:solidFill>
                  <a:schemeClr val="bg1"/>
                </a:solidFill>
                <a:latin typeface="+mn-lt"/>
              </a:rPr>
              <a:t>Il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manifestarsi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del delirium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dipende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dall’interazione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complessa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di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fattori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di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rischio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multipli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,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alcuni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dei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quali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modificabilie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target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potenziali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di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prevenzione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. </a:t>
            </a:r>
            <a:r>
              <a:rPr lang="en-US" b="1" dirty="0" err="1" smtClean="0">
                <a:solidFill>
                  <a:schemeClr val="bg1"/>
                </a:solidFill>
                <a:latin typeface="+mn-lt"/>
              </a:rPr>
              <a:t>Tra</a:t>
            </a:r>
            <a:r>
              <a:rPr lang="en-US" b="1" dirty="0" smtClean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gli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anziani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la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demenza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è il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fattore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di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rischio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maggiore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(2/3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dei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</a:t>
            </a:r>
            <a:r>
              <a:rPr lang="en-US" b="1" dirty="0" err="1">
                <a:solidFill>
                  <a:schemeClr val="bg1"/>
                </a:solidFill>
                <a:latin typeface="+mn-lt"/>
              </a:rPr>
              <a:t>casi</a:t>
            </a:r>
            <a:r>
              <a:rPr lang="en-US" b="1" dirty="0">
                <a:solidFill>
                  <a:schemeClr val="bg1"/>
                </a:solidFill>
                <a:latin typeface="+mn-lt"/>
              </a:rPr>
              <a:t> di delirium).</a:t>
            </a:r>
            <a:endParaRPr lang="it-IT" b="1" dirty="0">
              <a:solidFill>
                <a:schemeClr val="bg1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26698558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1">
              <a:lumMod val="75000"/>
            </a:schemeClr>
          </a:solidFill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Di cosa voglio parlare</a:t>
            </a:r>
            <a:endParaRPr lang="it-IT" sz="3200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528392"/>
          </a:xfrm>
        </p:spPr>
        <p:txBody>
          <a:bodyPr/>
          <a:lstStyle/>
          <a:p>
            <a:r>
              <a:rPr lang="it-IT" sz="2000" b="1" dirty="0" smtClean="0">
                <a:solidFill>
                  <a:srgbClr val="002060"/>
                </a:solidFill>
              </a:rPr>
              <a:t>Delirium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Fragilità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Stato di salute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Prognosi</a:t>
            </a:r>
          </a:p>
          <a:p>
            <a:r>
              <a:rPr lang="it-IT" sz="2000" b="1" dirty="0">
                <a:solidFill>
                  <a:srgbClr val="002060"/>
                </a:solidFill>
              </a:rPr>
              <a:t>C</a:t>
            </a:r>
            <a:r>
              <a:rPr lang="it-IT" sz="2000" b="1" dirty="0" smtClean="0">
                <a:solidFill>
                  <a:srgbClr val="002060"/>
                </a:solidFill>
              </a:rPr>
              <a:t>omunicazione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Strategie terapeutiche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Prevenzione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Da non dimenticare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Conclusioni</a:t>
            </a: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2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539552" y="1340768"/>
            <a:ext cx="7200900" cy="4535487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1600" b="1" dirty="0"/>
              <a:t>Strategie di terapia farmacologica</a:t>
            </a:r>
          </a:p>
          <a:p>
            <a:pPr algn="l" eaLnBrk="1" hangingPunct="1">
              <a:defRPr/>
            </a:pPr>
            <a:r>
              <a:rPr lang="it-IT" sz="1600" b="1" dirty="0"/>
              <a:t>La maggior parte degli studi disponibili hanno focalizzato l’attenzione prevalentemente sull’impiego di farmaci antipsicotici o sedativi del delirium. Sebbene questi farmaci siano efficaci nel ridurre l’agitazione e i disturbi comportamentali associati al delirium, che spesso disturbano l’organizzazione assistenziale, non esiste alcuna evidenza che la terapia antipsicotica o sedativa sia in grado di migliorare in modo significativo la prognosi dei pazienti. </a:t>
            </a:r>
          </a:p>
          <a:p>
            <a:pPr algn="l" eaLnBrk="1" hangingPunct="1">
              <a:defRPr/>
            </a:pPr>
            <a:r>
              <a:rPr lang="it-IT" sz="1600" b="1" dirty="0"/>
              <a:t>Oggi si pratica una terapia finalizzata a convertire il delirium iperattivo in delirium </a:t>
            </a:r>
            <a:r>
              <a:rPr lang="it-IT" sz="1600" b="1" dirty="0" err="1"/>
              <a:t>ipoattivo</a:t>
            </a:r>
            <a:r>
              <a:rPr lang="it-IT" sz="1600" b="1" dirty="0"/>
              <a:t> (più facilmente gestibile). Un numero crescente di evidenze suggerisce però che il trattamento sedativo possa prolungare la durata del delirium e dei disturbi cognitivi ad esso associati e peggiorare gli outcome clinici. La terapia del delirium dovrebbe essere focalizzata al trattamento che facilità il recupero, migliora lo stato funzionale e gli outcome clinici</a:t>
            </a:r>
            <a:r>
              <a:rPr lang="it-IT" sz="1600" b="1" dirty="0" smtClean="0"/>
              <a:t>.</a:t>
            </a:r>
          </a:p>
          <a:p>
            <a:pPr algn="l" eaLnBrk="1" hangingPunct="1">
              <a:defRPr/>
            </a:pPr>
            <a:endParaRPr lang="it-IT" sz="1600" b="1" dirty="0"/>
          </a:p>
          <a:p>
            <a:pPr algn="l" eaLnBrk="1" hangingPunct="1">
              <a:defRPr/>
            </a:pPr>
            <a:r>
              <a:rPr lang="it-IT" sz="1600" b="1" dirty="0" smtClean="0"/>
              <a:t>Prevenzione </a:t>
            </a:r>
            <a:r>
              <a:rPr lang="it-IT" sz="1600" b="1" dirty="0"/>
              <a:t>farmacologica </a:t>
            </a:r>
          </a:p>
          <a:p>
            <a:pPr algn="l" eaLnBrk="1" hangingPunct="1">
              <a:defRPr/>
            </a:pPr>
            <a:r>
              <a:rPr lang="it-IT" sz="1600" b="1" dirty="0"/>
              <a:t>Ad oggi non si raccomanda alcun approccio farmacologico preventivo del delirium. </a:t>
            </a:r>
          </a:p>
        </p:txBody>
      </p:sp>
      <p:sp>
        <p:nvSpPr>
          <p:cNvPr id="3" name="Titolo 3"/>
          <p:cNvSpPr>
            <a:spLocks noGrp="1"/>
          </p:cNvSpPr>
          <p:nvPr>
            <p:ph type="ctrTitle"/>
          </p:nvPr>
        </p:nvSpPr>
        <p:spPr>
          <a:xfrm>
            <a:off x="611560" y="260648"/>
            <a:ext cx="7772400" cy="720055"/>
          </a:xfrm>
          <a:solidFill>
            <a:schemeClr val="accent1">
              <a:lumMod val="75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eaLnBrk="1" hangingPunct="1"/>
            <a:r>
              <a:rPr lang="it-IT" b="1" dirty="0" smtClean="0">
                <a:solidFill>
                  <a:schemeClr val="bg1"/>
                </a:solidFill>
              </a:rPr>
              <a:t>Delirium</a:t>
            </a:r>
          </a:p>
        </p:txBody>
      </p:sp>
    </p:spTree>
    <p:extLst>
      <p:ext uri="{BB962C8B-B14F-4D97-AF65-F5344CB8AC3E}">
        <p14:creationId xmlns:p14="http://schemas.microsoft.com/office/powerpoint/2010/main" val="9700084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00873" name="Group 16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48070774"/>
              </p:ext>
            </p:extLst>
          </p:nvPr>
        </p:nvGraphicFramePr>
        <p:xfrm>
          <a:off x="228600" y="990600"/>
          <a:ext cx="8569325" cy="5540375"/>
        </p:xfrm>
        <a:graphic>
          <a:graphicData uri="http://schemas.openxmlformats.org/drawingml/2006/table">
            <a:tbl>
              <a:tblPr/>
              <a:tblGrid>
                <a:gridCol w="2425700"/>
                <a:gridCol w="3116263"/>
                <a:gridCol w="3027362"/>
              </a:tblGrid>
              <a:tr h="395333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6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Farmaco</a:t>
                      </a:r>
                      <a:endParaRPr kumimoji="0" lang="it-IT" sz="16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Dose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Effetti collaterali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 cap="flat"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Antipsicotici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158514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Aloperidolo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Serenase </a:t>
                      </a:r>
                      <a:r>
                        <a:rPr kumimoji="0" 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</a:t>
                      </a:r>
                      <a:r>
                        <a:rPr kumimoji="0" 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: 5gtt=0.5mg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                       1fl=2 mg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0.5-1.0 mg per due volte al giorno per os (al bisogno aggiungere una dose ogni 4 ore) (effetto picco, 4-6 ore);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0.5-1.0 mg intramuscolo; ripetere se necessario dopo 30-60 minuti (effetto picco, 20-40 min)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Effetti extrapiramidali, specie se la dose &gt;3 mg al giorno. Allungamento del QT all’ECG.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Da evitare nei pazienti con sindrome da astinenza, insufficienza epatica, sindrome maligna da neurolettici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Quetiapina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Seroquel</a:t>
                      </a:r>
                      <a:r>
                        <a:rPr kumimoji="0" 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</a:t>
                      </a: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: 1cp=25mg</a:t>
                      </a:r>
                      <a:endParaRPr kumimoji="0" lang="it-IT" sz="1400" b="1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  <a:sym typeface="Symbol" pitchFamily="18" charset="2"/>
                      </a:endParaRP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25 mg per due volte al giorno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Effetti extrapiramidali equivalenti, forse lievemente inferiori, all’aloperidolo. Allungamento del QT all’ECG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28651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Benzodiazepine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944988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Lorazepam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Tavor</a:t>
                      </a:r>
                      <a:r>
                        <a:rPr kumimoji="0" 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</a:t>
                      </a:r>
                      <a:r>
                        <a:rPr kumimoji="0" lang="en-US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: 1cp=1mg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                20gtt=1mg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                1fl=4mg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0.5-1.0 mg per os (al bisogno aggiungere una dose ogni 4 ore);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nell’emergenze si può somministrare e.v. (0.5-1.0mg)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Effetto paradosso, depressione respiratoria, ipersedazione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304835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rgbClr val="CC0000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Antidepressivi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rgbClr val="CC0000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>
                      <a:noFill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731604"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Trazodone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Trittico</a:t>
                      </a:r>
                      <a:r>
                        <a:rPr kumimoji="0" lang="de-DE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</a:t>
                      </a: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: 1cp=75mg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  <a:sym typeface="Symbol" pitchFamily="18" charset="2"/>
                      </a:endParaRPr>
                    </a:p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  <a:sym typeface="Symbol" pitchFamily="18" charset="2"/>
                        </a:rPr>
                        <a:t>                  1gtt=1mg</a:t>
                      </a:r>
                    </a:p>
                  </a:txBody>
                  <a:tcPr marT="45725" marB="45725" horzOverflow="overflow">
                    <a:lnL cap="flat"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25-150 mg per os alla sera</a:t>
                      </a:r>
                      <a:endParaRPr kumimoji="0" lang="it-IT" sz="1400" b="0" i="0" u="none" strike="noStrike" cap="none" normalizeH="0" baseline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it-IT" sz="1400" b="1" i="0" u="none" strike="noStrike" cap="none" normalizeH="0" baseline="0" dirty="0" err="1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+mn-lt"/>
                          <a:ea typeface="Times New Roman" pitchFamily="18" charset="0"/>
                          <a:cs typeface="Arial" charset="0"/>
                        </a:rPr>
                        <a:t>Ipersedazione</a:t>
                      </a:r>
                      <a:endParaRPr kumimoji="0" lang="it-IT" sz="14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+mn-lt"/>
                        <a:ea typeface="Times New Roman" pitchFamily="18" charset="0"/>
                        <a:cs typeface="Arial" charset="0"/>
                      </a:endParaRPr>
                    </a:p>
                  </a:txBody>
                  <a:tcPr marT="45725" marB="45725" horzOverflow="overflow">
                    <a:lnL>
                      <a:noFill/>
                    </a:lnL>
                    <a:lnR cap="flat">
                      <a:noFill/>
                    </a:lnR>
                    <a:lnT>
                      <a:noFill/>
                    </a:lnT>
                    <a:lnB cap="flat">
                      <a:noFill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  <p:sp>
        <p:nvSpPr>
          <p:cNvPr id="35871" name="Text Box 160"/>
          <p:cNvSpPr txBox="1">
            <a:spLocks noChangeArrowheads="1"/>
          </p:cNvSpPr>
          <p:nvPr/>
        </p:nvSpPr>
        <p:spPr bwMode="auto">
          <a:xfrm>
            <a:off x="6324600" y="6248400"/>
            <a:ext cx="2293938" cy="2746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/>
            <a:r>
              <a:rPr lang="it-IT" sz="1200" b="1" i="1">
                <a:cs typeface="Calibri" pitchFamily="34" charset="0"/>
              </a:rPr>
              <a:t>Adattato da NEJM, 2006</a:t>
            </a:r>
            <a:endParaRPr lang="it-IT" sz="1200">
              <a:cs typeface="Calibri" pitchFamily="34" charset="0"/>
            </a:endParaRPr>
          </a:p>
        </p:txBody>
      </p:sp>
      <p:sp>
        <p:nvSpPr>
          <p:cNvPr id="35872" name="Text Box 170"/>
          <p:cNvSpPr txBox="1">
            <a:spLocks noChangeArrowheads="1"/>
          </p:cNvSpPr>
          <p:nvPr/>
        </p:nvSpPr>
        <p:spPr bwMode="auto">
          <a:xfrm>
            <a:off x="228600" y="228600"/>
            <a:ext cx="8458200" cy="523875"/>
          </a:xfrm>
          <a:prstGeom prst="rect">
            <a:avLst/>
          </a:prstGeom>
          <a:solidFill>
            <a:schemeClr val="accent1">
              <a:lumMod val="75000"/>
            </a:schemeClr>
          </a:solidFill>
          <a:ln w="76200">
            <a:solidFill>
              <a:schemeClr val="accent1"/>
            </a:solidFill>
            <a:miter lim="800000"/>
            <a:headEnd/>
            <a:tailEnd/>
          </a:ln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ctr" eaLnBrk="1" hangingPunct="1"/>
            <a:r>
              <a:rPr lang="it-IT" sz="2800" b="1" dirty="0">
                <a:solidFill>
                  <a:schemeClr val="bg1"/>
                </a:solidFill>
                <a:cs typeface="Calibri" pitchFamily="34" charset="0"/>
              </a:rPr>
              <a:t>Terapia farmacologica del delirium</a:t>
            </a:r>
            <a:endParaRPr lang="it-IT" sz="2800" dirty="0">
              <a:solidFill>
                <a:schemeClr val="bg1"/>
              </a:solidFill>
              <a:cs typeface="Calibri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1">
              <a:lumMod val="75000"/>
            </a:schemeClr>
          </a:solidFill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Di cosa voglio parlare</a:t>
            </a:r>
            <a:endParaRPr lang="it-IT" sz="3200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528392"/>
          </a:xfrm>
        </p:spPr>
        <p:txBody>
          <a:bodyPr/>
          <a:lstStyle/>
          <a:p>
            <a:r>
              <a:rPr lang="it-IT" sz="2000" b="1" dirty="0" smtClean="0">
                <a:solidFill>
                  <a:srgbClr val="002060"/>
                </a:solidFill>
              </a:rPr>
              <a:t>Delirium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Fragilità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Stato di salute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Prognosi</a:t>
            </a:r>
          </a:p>
          <a:p>
            <a:r>
              <a:rPr lang="it-IT" sz="2000" b="1" dirty="0">
                <a:solidFill>
                  <a:srgbClr val="002060"/>
                </a:solidFill>
              </a:rPr>
              <a:t>C</a:t>
            </a:r>
            <a:r>
              <a:rPr lang="it-IT" sz="2000" b="1" dirty="0" smtClean="0">
                <a:solidFill>
                  <a:srgbClr val="002060"/>
                </a:solidFill>
              </a:rPr>
              <a:t>omunicazione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Strategie terapeutiche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Prevenzione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Da non dimenticare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Conclusioni</a:t>
            </a: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2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1">
              <a:lumMod val="75000"/>
            </a:schemeClr>
          </a:solidFill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Di cosa voglio parlare</a:t>
            </a:r>
            <a:endParaRPr lang="it-IT" sz="3200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528392"/>
          </a:xfrm>
        </p:spPr>
        <p:txBody>
          <a:bodyPr/>
          <a:lstStyle/>
          <a:p>
            <a:r>
              <a:rPr lang="it-IT" sz="2000" b="1" dirty="0" smtClean="0">
                <a:solidFill>
                  <a:srgbClr val="002060"/>
                </a:solidFill>
              </a:rPr>
              <a:t>Delirium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Fragilità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Stato di salute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Prognosi</a:t>
            </a:r>
          </a:p>
          <a:p>
            <a:r>
              <a:rPr lang="it-IT" sz="2000" b="1" dirty="0">
                <a:solidFill>
                  <a:srgbClr val="002060"/>
                </a:solidFill>
              </a:rPr>
              <a:t>C</a:t>
            </a:r>
            <a:r>
              <a:rPr lang="it-IT" sz="2000" b="1" dirty="0" smtClean="0">
                <a:solidFill>
                  <a:srgbClr val="002060"/>
                </a:solidFill>
              </a:rPr>
              <a:t>omunicazione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Strategie terapeutiche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Prevenzione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Da non dimenticare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Conclusioni</a:t>
            </a: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2698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638" y="1398588"/>
            <a:ext cx="8847137" cy="4068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52688" y="944563"/>
            <a:ext cx="4238625" cy="49768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539552" y="1628800"/>
            <a:ext cx="7632700" cy="4681537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2000" b="1" u="sng" dirty="0"/>
              <a:t>Prevenzione</a:t>
            </a:r>
            <a:endParaRPr lang="it-IT" sz="2000" b="1" dirty="0"/>
          </a:p>
          <a:p>
            <a:pPr algn="l" eaLnBrk="1" hangingPunct="1">
              <a:defRPr/>
            </a:pPr>
            <a:r>
              <a:rPr lang="it-IT" sz="2000" b="1" dirty="0"/>
              <a:t>La prima regola nella cura del delirium è quella di rimuovere le possibili cause; pazienti a rischio di delirium sono quelli con:</a:t>
            </a:r>
          </a:p>
          <a:p>
            <a:pPr algn="l" eaLnBrk="1" hangingPunct="1">
              <a:defRPr/>
            </a:pPr>
            <a:r>
              <a:rPr lang="it-IT" sz="2000" b="1" dirty="0"/>
              <a:t>1.	Preesistente demenza </a:t>
            </a:r>
          </a:p>
          <a:p>
            <a:pPr algn="l" eaLnBrk="1" hangingPunct="1">
              <a:defRPr/>
            </a:pPr>
            <a:r>
              <a:rPr lang="it-IT" sz="2000" b="1" dirty="0"/>
              <a:t>2.	Condizione medica severa</a:t>
            </a:r>
          </a:p>
          <a:p>
            <a:pPr algn="l" eaLnBrk="1" hangingPunct="1">
              <a:defRPr/>
            </a:pPr>
            <a:r>
              <a:rPr lang="it-IT" sz="2000" b="1" dirty="0"/>
              <a:t>3.	Abuso di alcool </a:t>
            </a:r>
          </a:p>
          <a:p>
            <a:pPr algn="l" eaLnBrk="1" hangingPunct="1">
              <a:defRPr/>
            </a:pPr>
            <a:r>
              <a:rPr lang="it-IT" sz="2000" b="1" dirty="0"/>
              <a:t>4.	Limitazione funzionale </a:t>
            </a:r>
          </a:p>
          <a:p>
            <a:pPr algn="l" eaLnBrk="1" hangingPunct="1">
              <a:defRPr/>
            </a:pPr>
            <a:r>
              <a:rPr lang="it-IT" sz="2000" b="1" dirty="0"/>
              <a:t>5.	Na+ sierico alterato </a:t>
            </a:r>
          </a:p>
          <a:p>
            <a:pPr algn="l" eaLnBrk="1" hangingPunct="1">
              <a:defRPr/>
            </a:pPr>
            <a:r>
              <a:rPr lang="it-IT" sz="2000" b="1" dirty="0"/>
              <a:t>6.	Sesso maschile </a:t>
            </a:r>
          </a:p>
          <a:p>
            <a:pPr algn="l" eaLnBrk="1" hangingPunct="1">
              <a:defRPr/>
            </a:pPr>
            <a:r>
              <a:rPr lang="it-IT" sz="2000" b="1" dirty="0"/>
              <a:t>7.	Depressione </a:t>
            </a:r>
          </a:p>
          <a:p>
            <a:pPr algn="l" eaLnBrk="1" hangingPunct="1">
              <a:defRPr/>
            </a:pPr>
            <a:r>
              <a:rPr lang="it-IT" sz="2000" b="1" dirty="0"/>
              <a:t>8.	Alterazione udito </a:t>
            </a:r>
          </a:p>
          <a:p>
            <a:pPr algn="l" eaLnBrk="1" hangingPunct="1">
              <a:defRPr/>
            </a:pPr>
            <a:r>
              <a:rPr lang="it-IT" sz="2000" b="1" dirty="0"/>
              <a:t>9.	Alterazione vista</a:t>
            </a:r>
          </a:p>
          <a:p>
            <a:pPr algn="l" eaLnBrk="1" hangingPunct="1">
              <a:defRPr/>
            </a:pPr>
            <a:endParaRPr lang="it-IT" sz="2000" b="1" dirty="0"/>
          </a:p>
        </p:txBody>
      </p:sp>
      <p:sp>
        <p:nvSpPr>
          <p:cNvPr id="4" name="Titolo 3"/>
          <p:cNvSpPr>
            <a:spLocks noGrp="1"/>
          </p:cNvSpPr>
          <p:nvPr>
            <p:ph type="ctrTitle"/>
          </p:nvPr>
        </p:nvSpPr>
        <p:spPr>
          <a:xfrm>
            <a:off x="611560" y="476672"/>
            <a:ext cx="7772400" cy="720055"/>
          </a:xfrm>
          <a:solidFill>
            <a:schemeClr val="accent1">
              <a:lumMod val="75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eaLnBrk="1" hangingPunct="1"/>
            <a:r>
              <a:rPr lang="it-IT" b="1" dirty="0" smtClean="0">
                <a:solidFill>
                  <a:schemeClr val="bg1"/>
                </a:solidFill>
              </a:rPr>
              <a:t>Delirium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018" name="Titolo 3"/>
          <p:cNvSpPr>
            <a:spLocks noGrp="1"/>
          </p:cNvSpPr>
          <p:nvPr>
            <p:ph type="ctrTitle"/>
          </p:nvPr>
        </p:nvSpPr>
        <p:spPr>
          <a:xfrm>
            <a:off x="683568" y="404664"/>
            <a:ext cx="7848872" cy="720055"/>
          </a:xfrm>
          <a:solidFill>
            <a:schemeClr val="accent1">
              <a:lumMod val="75000"/>
            </a:schemeClr>
          </a:solidFill>
          <a:ln w="76200">
            <a:solidFill>
              <a:schemeClr val="accent1">
                <a:lumMod val="50000"/>
              </a:schemeClr>
            </a:solidFill>
          </a:ln>
        </p:spPr>
        <p:txBody>
          <a:bodyPr/>
          <a:lstStyle/>
          <a:p>
            <a:pPr eaLnBrk="1" hangingPunct="1"/>
            <a:r>
              <a:rPr lang="it-IT" b="1" dirty="0" smtClean="0">
                <a:solidFill>
                  <a:schemeClr val="bg1"/>
                </a:solidFill>
              </a:rPr>
              <a:t>Delirium</a:t>
            </a:r>
          </a:p>
        </p:txBody>
      </p:sp>
      <p:sp>
        <p:nvSpPr>
          <p:cNvPr id="5" name="Sottotitolo 4"/>
          <p:cNvSpPr>
            <a:spLocks noGrp="1"/>
          </p:cNvSpPr>
          <p:nvPr>
            <p:ph type="subTitle" idx="1"/>
          </p:nvPr>
        </p:nvSpPr>
        <p:spPr>
          <a:xfrm>
            <a:off x="611560" y="1484784"/>
            <a:ext cx="7992888" cy="4752528"/>
          </a:xfrm>
        </p:spPr>
        <p:txBody>
          <a:bodyPr/>
          <a:lstStyle/>
          <a:p>
            <a:pPr algn="l" eaLnBrk="1" hangingPunct="1">
              <a:defRPr/>
            </a:pPr>
            <a:r>
              <a:rPr lang="it-IT" sz="1600" b="1" dirty="0"/>
              <a:t>Non tutti sono concordi nell’attribuire un ruolo specifico di rischio anche a fattori psicologici-ambientali che si possono sommare nello stesso paziente (si ricorda ad esempio: l’ospedalizzazione, la depressione, il dolore, la paura, la deprivazione sensoriale e l’interruzione del sonno, soprattutto nelle unità di cura intensiva); questi fattori possono in ogni modo essere ridotti con interventi preventivi sull’ambiente e con l’adeguata  l’educazione del personale.</a:t>
            </a:r>
          </a:p>
          <a:p>
            <a:pPr algn="l" eaLnBrk="1" hangingPunct="1">
              <a:defRPr/>
            </a:pPr>
            <a:endParaRPr lang="it-IT" sz="1600" b="1" dirty="0" smtClean="0"/>
          </a:p>
          <a:p>
            <a:pPr algn="l" eaLnBrk="1" hangingPunct="1">
              <a:defRPr/>
            </a:pPr>
            <a:r>
              <a:rPr lang="it-IT" sz="1600" b="1" dirty="0" smtClean="0"/>
              <a:t>Le </a:t>
            </a:r>
            <a:r>
              <a:rPr lang="it-IT" sz="1600" b="1" dirty="0"/>
              <a:t>linee guida per la prevenzione del delirium riguardano il controllo di alcuni fattori di rischio; i più importanti risultano essere: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it-IT" sz="1600" b="1" dirty="0"/>
              <a:t>Evitare, per quanto possibile, farmaci a rischio;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it-IT" sz="1600" b="1" dirty="0"/>
              <a:t>Mantenere una buona idratazione;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it-IT" sz="1600" b="1" dirty="0"/>
              <a:t>Evitare ipotensioni ed l’ipossia;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it-IT" sz="1600" b="1" dirty="0"/>
              <a:t>Trattare prontamente patologie acute;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it-IT" sz="1600" b="1" dirty="0"/>
              <a:t>Utilizzare tecniche d’orientamento;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it-IT" sz="1600" b="1" dirty="0"/>
              <a:t>Correggere i deficit sensoriali,</a:t>
            </a:r>
          </a:p>
          <a:p>
            <a:pPr marL="285750" indent="-285750" algn="l" eaLnBrk="1" hangingPunct="1">
              <a:buFont typeface="Arial" pitchFamily="34" charset="0"/>
              <a:buChar char="•"/>
              <a:defRPr/>
            </a:pPr>
            <a:r>
              <a:rPr lang="it-IT" sz="1600" b="1" dirty="0"/>
              <a:t>Tenere l’ambiente bene illuminato e poco rumoroso.</a:t>
            </a:r>
          </a:p>
          <a:p>
            <a:pPr algn="l" eaLnBrk="1" hangingPunct="1">
              <a:defRPr/>
            </a:pPr>
            <a:endParaRPr lang="it-IT" sz="1600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1">
              <a:lumMod val="75000"/>
            </a:schemeClr>
          </a:solidFill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Di cosa voglio parlare</a:t>
            </a:r>
            <a:endParaRPr lang="it-IT" sz="3200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528392"/>
          </a:xfrm>
        </p:spPr>
        <p:txBody>
          <a:bodyPr/>
          <a:lstStyle/>
          <a:p>
            <a:r>
              <a:rPr lang="it-IT" sz="2000" b="1" dirty="0" smtClean="0">
                <a:solidFill>
                  <a:srgbClr val="002060"/>
                </a:solidFill>
              </a:rPr>
              <a:t>Delirium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Fragilità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Stato di salute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Prognosi</a:t>
            </a:r>
          </a:p>
          <a:p>
            <a:r>
              <a:rPr lang="it-IT" sz="2000" b="1" dirty="0">
                <a:solidFill>
                  <a:srgbClr val="002060"/>
                </a:solidFill>
              </a:rPr>
              <a:t>C</a:t>
            </a:r>
            <a:r>
              <a:rPr lang="it-IT" sz="2000" b="1" dirty="0" smtClean="0">
                <a:solidFill>
                  <a:srgbClr val="002060"/>
                </a:solidFill>
              </a:rPr>
              <a:t>omunicazione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Strategie terapeutiche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Prevenzione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Da non dimenticare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Conclusioni</a:t>
            </a: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2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a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71891052"/>
              </p:ext>
            </p:extLst>
          </p:nvPr>
        </p:nvGraphicFramePr>
        <p:xfrm>
          <a:off x="107504" y="188640"/>
          <a:ext cx="8856984" cy="6261651"/>
        </p:xfrm>
        <a:graphic>
          <a:graphicData uri="http://schemas.openxmlformats.org/drawingml/2006/table">
            <a:tbl>
              <a:tblPr firstRow="1" firstCol="1" bandRow="1">
                <a:tableStyleId>{BC89EF96-8CEA-46FF-86C4-4CE0E7609802}</a:tableStyleId>
              </a:tblPr>
              <a:tblGrid>
                <a:gridCol w="8856984"/>
              </a:tblGrid>
              <a:tr h="216024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50875" algn="l"/>
                        </a:tabLs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39066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50875" algn="l"/>
                        </a:tabLst>
                      </a:pPr>
                      <a:r>
                        <a:rPr lang="it-IT" sz="1800" dirty="0" smtClean="0">
                          <a:effectLst/>
                        </a:rPr>
                        <a:t>Aspetti </a:t>
                      </a:r>
                      <a:r>
                        <a:rPr lang="it-IT" sz="1800" dirty="0">
                          <a:effectLst/>
                        </a:rPr>
                        <a:t>da non dimenticare nell’approccio al paziente con delirium: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19533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</a:tabLst>
                      </a:pPr>
                      <a:r>
                        <a:rPr lang="it-IT" sz="1800" dirty="0">
                          <a:effectLst/>
                        </a:rPr>
                        <a:t>Chiedere ai familiari di tutti i pazienti anziani spedalizzati per malattia acuta se recentemente è occorso qualche cambiamento cognitivo repentino, in concomitanza con il manifestarsi della malattia che ha portato al ricovero; Il delirium va ricercato in tutti i pazienti anziani ricoverati per </a:t>
                      </a:r>
                      <a:r>
                        <a:rPr lang="it-IT" sz="1800" dirty="0" smtClean="0">
                          <a:effectLst/>
                        </a:rPr>
                        <a:t>patologia </a:t>
                      </a:r>
                      <a:r>
                        <a:rPr lang="it-IT" sz="1800" dirty="0">
                          <a:effectLst/>
                        </a:rPr>
                        <a:t>acuta utilizzando strumenti specifici (ad es CAM) 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21783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</a:tabLst>
                      </a:pPr>
                      <a:r>
                        <a:rPr lang="it-IT" sz="1800">
                          <a:effectLst/>
                        </a:rPr>
                        <a:t>Valutare e rivedere la terapia farmacologica in atto; la riduzione del numero e delle dosi dei farmaci psicoattivi, laddove possibile, dovrebbe essere il primo </a:t>
                      </a:r>
                      <a:r>
                        <a:rPr lang="it-IT" sz="1800" dirty="0" err="1">
                          <a:effectLst/>
                        </a:rPr>
                        <a:t>step</a:t>
                      </a:r>
                      <a:r>
                        <a:rPr lang="it-IT" sz="1800" dirty="0">
                          <a:effectLst/>
                        </a:rPr>
                        <a:t> da fare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8134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</a:tabLst>
                      </a:pPr>
                      <a:r>
                        <a:rPr lang="it-IT" sz="1800">
                          <a:effectLst/>
                        </a:rPr>
                        <a:t>Per la terapia dei disturbi del sonno, dell’ansia e dell’agitazione tentare un primo approccio non farmacologico 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95626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</a:tabLst>
                      </a:pPr>
                      <a:r>
                        <a:rPr lang="it-IT" sz="1800" dirty="0">
                          <a:effectLst/>
                        </a:rPr>
                        <a:t>Riservare l’uso dei farmaci ai pazienti con grave agitazione a elevato rischio di compromettere un trattamento medico salvavita (ad es. ventilazione) o che possono provocarsi lesioni fisiche oppure con sintomi psicotici gravemente stressanti (ad es. allucinazioni, deliri);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8134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</a:tabLst>
                      </a:pPr>
                      <a:r>
                        <a:rPr lang="it-IT" sz="1800" dirty="0">
                          <a:effectLst/>
                        </a:rPr>
                        <a:t>Coinvolgere sempre i familiari nella cura, particolarmente nel </a:t>
                      </a:r>
                      <a:r>
                        <a:rPr lang="it-IT" sz="1800" dirty="0" err="1">
                          <a:effectLst/>
                        </a:rPr>
                        <a:t>ri-orientameno</a:t>
                      </a:r>
                      <a:r>
                        <a:rPr lang="it-IT" sz="1800" dirty="0">
                          <a:effectLst/>
                        </a:rPr>
                        <a:t> o nella prevenzione delle lesioni auto provocate;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239066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</a:tabLst>
                      </a:pPr>
                      <a:r>
                        <a:rPr lang="it-IT" sz="1800">
                          <a:effectLst/>
                        </a:rPr>
                        <a:t>Evitare l’allettamento e incoraggiare la mobilizzazione e la self-care;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604055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</a:tabLst>
                      </a:pPr>
                      <a:r>
                        <a:rPr lang="it-IT" sz="1800">
                          <a:effectLst/>
                        </a:rPr>
                        <a:t>Assicurarsi che il paziente, se necessari, usi occhiali, apparecchi acustici, dentiere (essere in grado di vedere, udire e mangiare è importante in ogni setting di cura);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478134">
                <a:tc>
                  <a:txBody>
                    <a:bodyPr/>
                    <a:lstStyle/>
                    <a:p>
                      <a:pPr marL="342900" lvl="0" indent="-342900">
                        <a:spcAft>
                          <a:spcPts val="0"/>
                        </a:spcAft>
                        <a:buFont typeface="Symbol"/>
                        <a:buChar char=""/>
                        <a:tabLst>
                          <a:tab pos="291465" algn="l"/>
                        </a:tabLst>
                      </a:pPr>
                      <a:r>
                        <a:rPr lang="it-IT" sz="1800">
                          <a:effectLst/>
                        </a:rPr>
                        <a:t>Fare in modo che i pazienti siano attivi nei programmi di cura; comunicare regolarmente con loro e non solo con i familiari.</a:t>
                      </a:r>
                      <a:endParaRPr lang="it-IT" sz="200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  <a:tr h="108560"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  <a:tabLst>
                          <a:tab pos="650875" algn="l"/>
                        </a:tabLst>
                      </a:pPr>
                      <a:r>
                        <a:rPr lang="it-IT" sz="1800" dirty="0">
                          <a:effectLst/>
                        </a:rPr>
                        <a:t> </a:t>
                      </a:r>
                      <a:endParaRPr lang="it-IT" sz="2000" dirty="0"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1">
              <a:lumMod val="75000"/>
            </a:schemeClr>
          </a:solidFill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Di cosa voglio parlare</a:t>
            </a:r>
            <a:endParaRPr lang="it-IT" sz="3200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528392"/>
          </a:xfrm>
        </p:spPr>
        <p:txBody>
          <a:bodyPr/>
          <a:lstStyle/>
          <a:p>
            <a:r>
              <a:rPr lang="it-IT" sz="2000" b="1" dirty="0" smtClean="0">
                <a:solidFill>
                  <a:srgbClr val="002060"/>
                </a:solidFill>
              </a:rPr>
              <a:t>Delirium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Fragilità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Stato di salute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Prognosi</a:t>
            </a:r>
          </a:p>
          <a:p>
            <a:r>
              <a:rPr lang="it-IT" sz="2000" b="1" dirty="0">
                <a:solidFill>
                  <a:srgbClr val="002060"/>
                </a:solidFill>
              </a:rPr>
              <a:t>C</a:t>
            </a:r>
            <a:r>
              <a:rPr lang="it-IT" sz="2000" b="1" dirty="0" smtClean="0">
                <a:solidFill>
                  <a:srgbClr val="002060"/>
                </a:solidFill>
              </a:rPr>
              <a:t>omunicazione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Strategie terapeutiche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Prevenzione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Da non dimenticare</a:t>
            </a:r>
          </a:p>
          <a:p>
            <a:r>
              <a:rPr lang="it-IT" sz="2000" b="1" dirty="0" smtClean="0">
                <a:solidFill>
                  <a:srgbClr val="002060"/>
                </a:solidFill>
              </a:rPr>
              <a:t>Conclusioni</a:t>
            </a: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2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1">
              <a:lumMod val="75000"/>
            </a:schemeClr>
          </a:solidFill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Di cosa voglio parlare</a:t>
            </a:r>
            <a:endParaRPr lang="it-IT" sz="3200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528392"/>
          </a:xfrm>
        </p:spPr>
        <p:txBody>
          <a:bodyPr/>
          <a:lstStyle/>
          <a:p>
            <a:r>
              <a:rPr lang="it-IT" sz="2000" b="1" dirty="0" smtClean="0">
                <a:solidFill>
                  <a:srgbClr val="002060"/>
                </a:solidFill>
              </a:rPr>
              <a:t>Delirium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Fragilità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Stato di salute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Prognosi</a:t>
            </a:r>
          </a:p>
          <a:p>
            <a:r>
              <a:rPr lang="it-IT" sz="2000" b="1" dirty="0">
                <a:solidFill>
                  <a:schemeClr val="bg1">
                    <a:lumMod val="85000"/>
                  </a:schemeClr>
                </a:solidFill>
              </a:rPr>
              <a:t>C</a:t>
            </a:r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omunicazione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Strategie terapeutiche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Prevenzione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Da non dimenticare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Conclusioni</a:t>
            </a: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2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55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54000" y="955675"/>
            <a:ext cx="8682038" cy="4545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blurRad="63500" dist="38099" dir="2700000" algn="ctr" rotWithShape="0">
                    <a:schemeClr val="bg2">
                      <a:alpha val="74998"/>
                    </a:schemeClr>
                  </a:outerShdw>
                </a:effectLst>
              </a14:hiddenEffects>
            </a:ext>
          </a:extLst>
        </p:spPr>
      </p:pic>
      <p:sp>
        <p:nvSpPr>
          <p:cNvPr id="23555" name="CasellaDiTesto 2"/>
          <p:cNvSpPr txBox="1">
            <a:spLocks noChangeArrowheads="1"/>
          </p:cNvSpPr>
          <p:nvPr/>
        </p:nvSpPr>
        <p:spPr bwMode="auto">
          <a:xfrm>
            <a:off x="706438" y="5156200"/>
            <a:ext cx="8229600" cy="1200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b="1" dirty="0">
                <a:solidFill>
                  <a:prstClr val="black"/>
                </a:solidFill>
                <a:latin typeface="Calibri"/>
                <a:cs typeface="Arial" charset="0"/>
              </a:rPr>
              <a:t>Figura: vulnerabilità del paziente anziano rispetto a un repentino cambio dello stato di salute conseguente a un evento morboso acuto.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200" b="1" dirty="0">
                <a:solidFill>
                  <a:prstClr val="black"/>
                </a:solidFill>
                <a:latin typeface="Calibri"/>
                <a:cs typeface="Arial" charset="0"/>
              </a:rPr>
              <a:t>La linea più sottile indica la modificazione funzionale di un paziente robusto dopo un evento patologico minore, quale un</a:t>
            </a:r>
            <a:r>
              <a:rPr lang="ja-JP" altLang="it-IT" sz="1200" b="1" dirty="0">
                <a:solidFill>
                  <a:prstClr val="black"/>
                </a:solidFill>
                <a:latin typeface="Calibri"/>
                <a:cs typeface="Arial" charset="0"/>
              </a:rPr>
              <a:t>’</a:t>
            </a:r>
            <a:r>
              <a:rPr lang="it-IT" sz="1200" b="1" dirty="0">
                <a:solidFill>
                  <a:prstClr val="black"/>
                </a:solidFill>
                <a:latin typeface="Calibri"/>
                <a:cs typeface="Arial" charset="0"/>
              </a:rPr>
              <a:t>infezione urinaria; la linea più larga indica il peggioramento della funzione dopo un evento analogo di un paziente fragile, che può diventare dipendente e non riuscire a ritornare al livello premorboso. La linea orizzontale tratteggiata indica il </a:t>
            </a:r>
            <a:r>
              <a:rPr lang="it-IT" sz="1200" b="1" dirty="0" err="1">
                <a:solidFill>
                  <a:prstClr val="black"/>
                </a:solidFill>
                <a:latin typeface="Calibri"/>
                <a:cs typeface="Arial" charset="0"/>
              </a:rPr>
              <a:t>cut</a:t>
            </a:r>
            <a:r>
              <a:rPr lang="it-IT" sz="1200" b="1" dirty="0">
                <a:solidFill>
                  <a:prstClr val="black"/>
                </a:solidFill>
                <a:latin typeface="Calibri"/>
                <a:cs typeface="Arial" charset="0"/>
              </a:rPr>
              <a:t>-off tra lo stato di indipendenza e quello di dipendenza. </a:t>
            </a:r>
          </a:p>
        </p:txBody>
      </p:sp>
      <p:sp>
        <p:nvSpPr>
          <p:cNvPr id="23556" name="CasellaDiTesto 3"/>
          <p:cNvSpPr txBox="1">
            <a:spLocks noChangeArrowheads="1"/>
          </p:cNvSpPr>
          <p:nvPr/>
        </p:nvSpPr>
        <p:spPr bwMode="auto">
          <a:xfrm>
            <a:off x="3276600" y="1233488"/>
            <a:ext cx="4105275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solidFill>
                  <a:prstClr val="black"/>
                </a:solidFill>
                <a:latin typeface="Calibri"/>
                <a:cs typeface="Arial" charset="0"/>
              </a:rPr>
              <a:t>Patologia minore (ad es.: infezione delle vie urinarie)</a:t>
            </a:r>
          </a:p>
        </p:txBody>
      </p:sp>
      <p:cxnSp>
        <p:nvCxnSpPr>
          <p:cNvPr id="5" name="Connettore 2 4"/>
          <p:cNvCxnSpPr/>
          <p:nvPr/>
        </p:nvCxnSpPr>
        <p:spPr>
          <a:xfrm>
            <a:off x="5003800" y="1628775"/>
            <a:ext cx="0" cy="576263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8" name="CasellaDiTesto 5"/>
          <p:cNvSpPr txBox="1">
            <a:spLocks noChangeArrowheads="1"/>
          </p:cNvSpPr>
          <p:nvPr/>
        </p:nvSpPr>
        <p:spPr bwMode="auto">
          <a:xfrm>
            <a:off x="828675" y="2241550"/>
            <a:ext cx="1182688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solidFill>
                  <a:prstClr val="black"/>
                </a:solidFill>
                <a:latin typeface="Calibri"/>
                <a:cs typeface="Arial" charset="0"/>
              </a:rPr>
              <a:t>Indipendente</a:t>
            </a:r>
          </a:p>
        </p:txBody>
      </p:sp>
      <p:cxnSp>
        <p:nvCxnSpPr>
          <p:cNvPr id="7" name="Connettore 2 6"/>
          <p:cNvCxnSpPr/>
          <p:nvPr/>
        </p:nvCxnSpPr>
        <p:spPr>
          <a:xfrm flipV="1">
            <a:off x="1463675" y="2636838"/>
            <a:ext cx="0" cy="6731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60" name="CasellaDiTesto 7"/>
          <p:cNvSpPr txBox="1">
            <a:spLocks noChangeArrowheads="1"/>
          </p:cNvSpPr>
          <p:nvPr/>
        </p:nvSpPr>
        <p:spPr bwMode="auto">
          <a:xfrm>
            <a:off x="900113" y="3627438"/>
            <a:ext cx="1055687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it-IT" sz="1400" b="1" dirty="0">
                <a:solidFill>
                  <a:prstClr val="black"/>
                </a:solidFill>
                <a:latin typeface="Calibri"/>
                <a:cs typeface="Arial" charset="0"/>
              </a:rPr>
              <a:t>Dipendente</a:t>
            </a:r>
          </a:p>
        </p:txBody>
      </p:sp>
      <p:cxnSp>
        <p:nvCxnSpPr>
          <p:cNvPr id="9" name="Connettore 2 8"/>
          <p:cNvCxnSpPr/>
          <p:nvPr/>
        </p:nvCxnSpPr>
        <p:spPr>
          <a:xfrm>
            <a:off x="1482725" y="4005263"/>
            <a:ext cx="0" cy="685800"/>
          </a:xfrm>
          <a:prstGeom prst="straightConnector1">
            <a:avLst/>
          </a:prstGeom>
          <a:ln w="381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0842" name="CasellaDiTesto 9"/>
          <p:cNvSpPr txBox="1">
            <a:spLocks noChangeArrowheads="1"/>
          </p:cNvSpPr>
          <p:nvPr/>
        </p:nvSpPr>
        <p:spPr bwMode="auto">
          <a:xfrm rot="-5400000">
            <a:off x="-650875" y="3135313"/>
            <a:ext cx="2119313" cy="3063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it-IT" altLang="it-IT" sz="1400" b="1" smtClean="0">
                <a:solidFill>
                  <a:srgbClr val="000000"/>
                </a:solidFill>
                <a:latin typeface="Arial" charset="0"/>
                <a:ea typeface="ＭＳ Ｐゴシック" pitchFamily="34" charset="-128"/>
                <a:cs typeface="Arial" charset="0"/>
              </a:rPr>
              <a:t>Capacità funzionale</a:t>
            </a:r>
          </a:p>
        </p:txBody>
      </p:sp>
      <p:pic>
        <p:nvPicPr>
          <p:cNvPr id="120843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2225" y="6357938"/>
            <a:ext cx="2116138" cy="2984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830486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  <a:solidFill>
            <a:schemeClr val="accent1">
              <a:lumMod val="75000"/>
            </a:schemeClr>
          </a:solidFill>
          <a:ln w="76200">
            <a:solidFill>
              <a:schemeClr val="tx2">
                <a:lumMod val="75000"/>
              </a:schemeClr>
            </a:solidFill>
          </a:ln>
        </p:spPr>
        <p:txBody>
          <a:bodyPr/>
          <a:lstStyle/>
          <a:p>
            <a:r>
              <a:rPr lang="it-IT" sz="3200" b="1" dirty="0" smtClean="0">
                <a:solidFill>
                  <a:schemeClr val="bg1"/>
                </a:solidFill>
              </a:rPr>
              <a:t>Di cosa voglio parlare</a:t>
            </a:r>
            <a:endParaRPr lang="it-IT" sz="3200" b="1" dirty="0">
              <a:solidFill>
                <a:schemeClr val="bg1"/>
              </a:solidFill>
            </a:endParaRPr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467544" y="1700808"/>
            <a:ext cx="8229600" cy="3528392"/>
          </a:xfrm>
        </p:spPr>
        <p:txBody>
          <a:bodyPr/>
          <a:lstStyle/>
          <a:p>
            <a:r>
              <a:rPr lang="it-IT" sz="2000" b="1" dirty="0" smtClean="0">
                <a:solidFill>
                  <a:srgbClr val="002060"/>
                </a:solidFill>
              </a:rPr>
              <a:t>Delirium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Fragilità 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rgbClr val="002060"/>
                </a:solidFill>
              </a:rPr>
              <a:t>Stato di salute</a:t>
            </a:r>
          </a:p>
          <a:p>
            <a:pPr lvl="1">
              <a:buFont typeface="Courier New" pitchFamily="49" charset="0"/>
              <a:buChar char="o"/>
            </a:pPr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Prognosi</a:t>
            </a:r>
          </a:p>
          <a:p>
            <a:r>
              <a:rPr lang="it-IT" sz="2000" b="1" dirty="0">
                <a:solidFill>
                  <a:schemeClr val="bg1">
                    <a:lumMod val="85000"/>
                  </a:schemeClr>
                </a:solidFill>
              </a:rPr>
              <a:t>C</a:t>
            </a:r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omunicazione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Strategie terapeutiche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Prevenzione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Da non dimenticare</a:t>
            </a:r>
          </a:p>
          <a:p>
            <a:r>
              <a:rPr lang="it-IT" sz="2000" b="1" dirty="0" smtClean="0">
                <a:solidFill>
                  <a:schemeClr val="bg1">
                    <a:lumMod val="85000"/>
                  </a:schemeClr>
                </a:solidFill>
              </a:rPr>
              <a:t>Conclusioni</a:t>
            </a:r>
          </a:p>
          <a:p>
            <a:endParaRPr lang="it-IT" sz="2000" b="1" dirty="0" smtClean="0">
              <a:solidFill>
                <a:srgbClr val="002060"/>
              </a:solidFill>
            </a:endParaRPr>
          </a:p>
          <a:p>
            <a:endParaRPr lang="it-IT" sz="20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0218262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625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1775" y="1341438"/>
            <a:ext cx="4764088" cy="38877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96259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765175"/>
            <a:ext cx="3862387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9489244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7282" name="Picture 2" descr="http://www.repubblica.it/images/2012/08/20/163841947-8ab51c66-a50e-47c2-ba9e-fc9d05d353cd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333375"/>
            <a:ext cx="4213225" cy="3070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3" name="Picture 5" descr="http://cdn.medicinalive.com/wp-content/uploads/2012/12/8262941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5500" y="3644900"/>
            <a:ext cx="4213225" cy="2808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7284" name="Picture 1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765175"/>
            <a:ext cx="3862387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79292652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8306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16463" y="620713"/>
            <a:ext cx="3995737" cy="5327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8307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49275"/>
            <a:ext cx="3862387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773349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9330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188" y="692150"/>
            <a:ext cx="4003675" cy="5076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Rettangolo 1"/>
          <p:cNvSpPr/>
          <p:nvPr/>
        </p:nvSpPr>
        <p:spPr>
          <a:xfrm>
            <a:off x="6084888" y="1465263"/>
            <a:ext cx="1439862" cy="360362"/>
          </a:xfrm>
          <a:prstGeom prst="rect">
            <a:avLst/>
          </a:prstGeom>
          <a:solidFill>
            <a:srgbClr val="CCECFF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it-IT">
              <a:solidFill>
                <a:srgbClr val="FFFFFF"/>
              </a:solidFill>
            </a:endParaRPr>
          </a:p>
        </p:txBody>
      </p:sp>
      <p:pic>
        <p:nvPicPr>
          <p:cNvPr id="99332" name="Picture 1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188" y="549275"/>
            <a:ext cx="3862387" cy="554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425951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1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Struttura predefinita">
  <a:themeElements>
    <a:clrScheme name="Struttura predefinita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ruttura predefinita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Struttura predefinita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ruttura predefinita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ruttura predefinita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4.xml><?xml version="1.0" encoding="utf-8"?>
<a:theme xmlns:a="http://schemas.openxmlformats.org/drawingml/2006/main" name="2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3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6.xml><?xml version="1.0" encoding="utf-8"?>
<a:theme xmlns:a="http://schemas.openxmlformats.org/drawingml/2006/main" name="4_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7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8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1564</TotalTime>
  <Words>1128</Words>
  <Application>Microsoft Office PowerPoint</Application>
  <PresentationFormat>Presentazione su schermo (4:3)</PresentationFormat>
  <Paragraphs>181</Paragraphs>
  <Slides>26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6</vt:i4>
      </vt:variant>
      <vt:variant>
        <vt:lpstr>Titoli diapositive</vt:lpstr>
      </vt:variant>
      <vt:variant>
        <vt:i4>26</vt:i4>
      </vt:variant>
    </vt:vector>
  </HeadingPairs>
  <TitlesOfParts>
    <vt:vector size="32" baseType="lpstr">
      <vt:lpstr>Tema di Office</vt:lpstr>
      <vt:lpstr>1_Tema di Office</vt:lpstr>
      <vt:lpstr>Struttura predefinita</vt:lpstr>
      <vt:lpstr>2_Tema di Office</vt:lpstr>
      <vt:lpstr>3_Tema di Office</vt:lpstr>
      <vt:lpstr>4_Tema di Office</vt:lpstr>
      <vt:lpstr>Presentazione standard di PowerPoint</vt:lpstr>
      <vt:lpstr>Di cosa voglio parlare</vt:lpstr>
      <vt:lpstr>Di cosa voglio parlare</vt:lpstr>
      <vt:lpstr>Presentazione standard di PowerPoint</vt:lpstr>
      <vt:lpstr>Di cosa voglio parlare</vt:lpstr>
      <vt:lpstr>Presentazione standard di PowerPoint</vt:lpstr>
      <vt:lpstr>Presentazione standard di PowerPoint</vt:lpstr>
      <vt:lpstr>Presentazione standard di PowerPoint</vt:lpstr>
      <vt:lpstr>Presentazione standard di PowerPoint</vt:lpstr>
      <vt:lpstr>Di cosa voglio parlare</vt:lpstr>
      <vt:lpstr>Acute Care Elderly-Medical Unit (n=3114) 6.9% Subacute Intensive Care Unit (n=401) 31.2%                  Prevalent delirium  16.7%                  Incident delirium 15.5%</vt:lpstr>
      <vt:lpstr>  No Del Cum. Del  Inc. Del  Prev. Del   N=284 N=117  N=55 N=62   M±SD M±SD P* M±SD M±SD P**         Length of stay 6.1±5.1 5.9±4.0 0.754 6.7±4.3 5.2±3.6 0.039 Mortality in Hosp, n (%) 14 (4.9) 36 (30.8) 0.001 10 (18.2) 26 (41.9) 0.005 </vt:lpstr>
      <vt:lpstr>Di cosa voglio parlare</vt:lpstr>
      <vt:lpstr>Presentazione standard di PowerPoint</vt:lpstr>
      <vt:lpstr>Fattori di rischio potenzialmente modificabili ■ Deficit sensoriali (ipovisus e ipoacusia) ■ Immobilità (Foley o contenzione) ■ Farmaci (ad esempio, ipnotici-sedativi, narcotici, anticolinergici, corticosteroidi, politrattamento, astinenza alcolica o      farmacologica) ■ Patologie neurologiche acute (ad esempio, stroke [di solito parietale dx], emorragia intracranica, meningite, encefalite) ■ Patologie intercorrenti (ad esempio, infezioni, complicanze jatrogene, patologie acute gravi,  anemia, disidratazione,       stato nutrizionale scadente, fratture o trauma) ■ Scompenso metabolico  ■ Chirurgia  ■ Ambientali (ad esempio, ricovero in ICU) ■ Dolore ■ Stress emotivo ■ Deprivazione di sonno  Fattori di rischio non modificabili ■ Demenza o deficit cognitivo  ■ Età avanzata (&gt;65 anni) ■ Anamnesi di delirium, stroke, patologie neurologiche, disturbi della mobilità ■ Comorbilità ■ Genere (sesso maschile) ■ Patologie croniche renali o epatiche</vt:lpstr>
      <vt:lpstr>Di cosa voglio parlare</vt:lpstr>
      <vt:lpstr>Delirium</vt:lpstr>
      <vt:lpstr>Presentazione standard di PowerPoint</vt:lpstr>
      <vt:lpstr>Di cosa voglio parlare</vt:lpstr>
      <vt:lpstr>Presentazione standard di PowerPoint</vt:lpstr>
      <vt:lpstr>Presentazione standard di PowerPoint</vt:lpstr>
      <vt:lpstr>Delirium</vt:lpstr>
      <vt:lpstr>Delirium</vt:lpstr>
      <vt:lpstr>Di cosa voglio parlare</vt:lpstr>
      <vt:lpstr>Presentazione standard di PowerPoint</vt:lpstr>
      <vt:lpstr>Di cosa voglio parlare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Presentazione standard di PowerPoint</dc:title>
  <dc:creator>Rozzini Renzo</dc:creator>
  <cp:lastModifiedBy>Conferenze</cp:lastModifiedBy>
  <cp:revision>49</cp:revision>
  <cp:lastPrinted>2015-10-01T15:46:15Z</cp:lastPrinted>
  <dcterms:created xsi:type="dcterms:W3CDTF">2014-05-13T19:47:55Z</dcterms:created>
  <dcterms:modified xsi:type="dcterms:W3CDTF">2015-10-01T19:57:21Z</dcterms:modified>
</cp:coreProperties>
</file>