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6" r:id="rId4"/>
    <p:sldMasterId id="2147483722" r:id="rId5"/>
    <p:sldMasterId id="2147483734" r:id="rId6"/>
  </p:sldMasterIdLst>
  <p:notesMasterIdLst>
    <p:notesMasterId r:id="rId33"/>
  </p:notesMasterIdLst>
  <p:handoutMasterIdLst>
    <p:handoutMasterId r:id="rId34"/>
  </p:handoutMasterIdLst>
  <p:sldIdLst>
    <p:sldId id="373" r:id="rId7"/>
    <p:sldId id="359" r:id="rId8"/>
    <p:sldId id="387" r:id="rId9"/>
    <p:sldId id="381" r:id="rId10"/>
    <p:sldId id="388" r:id="rId11"/>
    <p:sldId id="377" r:id="rId12"/>
    <p:sldId id="378" r:id="rId13"/>
    <p:sldId id="379" r:id="rId14"/>
    <p:sldId id="380" r:id="rId15"/>
    <p:sldId id="389" r:id="rId16"/>
    <p:sldId id="361" r:id="rId17"/>
    <p:sldId id="362" r:id="rId18"/>
    <p:sldId id="390" r:id="rId19"/>
    <p:sldId id="375" r:id="rId20"/>
    <p:sldId id="360" r:id="rId21"/>
    <p:sldId id="391" r:id="rId22"/>
    <p:sldId id="368" r:id="rId23"/>
    <p:sldId id="285" r:id="rId24"/>
    <p:sldId id="392" r:id="rId25"/>
    <p:sldId id="259" r:id="rId26"/>
    <p:sldId id="260" r:id="rId27"/>
    <p:sldId id="355" r:id="rId28"/>
    <p:sldId id="357" r:id="rId29"/>
    <p:sldId id="393" r:id="rId30"/>
    <p:sldId id="358" r:id="rId31"/>
    <p:sldId id="394" r:id="rId32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3689" autoAdjust="0"/>
    <p:restoredTop sz="94660"/>
  </p:normalViewPr>
  <p:slideViewPr>
    <p:cSldViewPr>
      <p:cViewPr varScale="1">
        <p:scale>
          <a:sx n="55" d="100"/>
          <a:sy n="55" d="100"/>
        </p:scale>
        <p:origin x="-3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7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92A04-9229-49F1-AA96-4DD64C2E7255}" type="datetimeFigureOut">
              <a:rPr lang="it-IT" smtClean="0"/>
              <a:t>01/10/2015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F981A-15ED-4E39-AB61-8784518621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366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24A800-E69A-43F5-8FC0-6040B3DD1AFB}" type="datetimeFigureOut">
              <a:rPr lang="it-IT"/>
              <a:pPr>
                <a:defRPr/>
              </a:pPr>
              <a:t>01/10/2015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8BA693-881F-4AEA-A725-9F0DAD69D0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883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88389-1757-4606-8635-78F89DB5A7B6}" type="datetimeFigureOut">
              <a:rPr lang="it-IT"/>
              <a:pPr>
                <a:defRPr/>
              </a:pPr>
              <a:t>01/10/2015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783CC-6141-4FAE-9AF4-6B1186E302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6744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6F904-9DC6-4520-87E5-099B25DB0EDF}" type="datetimeFigureOut">
              <a:rPr lang="it-IT"/>
              <a:pPr>
                <a:defRPr/>
              </a:pPr>
              <a:t>01/10/2015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A7865-B0B1-446C-89D1-26AA687466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06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E7ABD-69FB-4C59-8BCA-C94924C0AF58}" type="datetimeFigureOut">
              <a:rPr lang="it-IT"/>
              <a:pPr>
                <a:defRPr/>
              </a:pPr>
              <a:t>01/10/2015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20D9-5190-4695-92E7-FE7594E0E9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80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70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83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06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30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35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40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44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3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AF8D2-B003-4678-A608-28E10890124A}" type="datetimeFigureOut">
              <a:rPr lang="it-IT"/>
              <a:pPr>
                <a:defRPr/>
              </a:pPr>
              <a:t>01/10/2015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C783A-16AE-48A2-8712-9715CD5D5B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053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91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60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38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F7E6F-25CE-42AD-80FE-222433A9FBF5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64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F0B33-FAA0-433B-898C-8F12B87DC02B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85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0BFC6-6367-4026-A520-E89978C255E7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90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D42A6-7CD5-4128-AD44-FEF69E23A3E5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68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1FC82-3338-4215-8594-BE3198AC51D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05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95B30-7495-46BE-B309-92437C09B32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20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DA057-1A19-4980-88D8-E19CA052D805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6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79431-6E79-42FF-A81B-64A719B68669}" type="datetimeFigureOut">
              <a:rPr lang="it-IT"/>
              <a:pPr>
                <a:defRPr/>
              </a:pPr>
              <a:t>01/10/2015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1B54-269B-4D3A-A8AF-54AA869024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423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1C65D-690A-4ECC-8870-C624ED0FB1A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65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02A69-0D96-4919-9178-4CD1CC0CC2D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01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FF8C6-29DA-4128-A16B-1CB150FD79D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70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5503D-917C-4530-9035-7325901B3CCF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996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1219200" y="152400"/>
            <a:ext cx="7391400" cy="6248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F7ED0-7AE5-4FAE-A293-4FDBA59C4A7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04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58F27-76C5-49ED-BC93-42BF3267153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39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F358C5C-9581-47BC-93A6-E5EDECF49FE1}" type="datetimeFigureOut">
              <a:rPr lang="it-IT"/>
              <a:pPr>
                <a:defRPr/>
              </a:pPr>
              <a:t>01/10/2015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4C693EC-C318-4E0D-AE4E-6B9CBEF10A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781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1272A6E-5A08-4ED9-B62E-7BBD9A47AE4D}" type="datetimeFigureOut">
              <a:rPr lang="it-IT"/>
              <a:pPr>
                <a:defRPr/>
              </a:pPr>
              <a:t>01/10/2015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897BE47-C058-43BA-8AB4-98D4DA8746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3409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01F7A5A-0140-4D27-8E4A-64E0B9099394}" type="datetimeFigureOut">
              <a:rPr lang="it-IT"/>
              <a:pPr>
                <a:defRPr/>
              </a:pPr>
              <a:t>01/10/2015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7801D89-AFFB-4845-BC07-DBCA5F670E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230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AAAF1F6-B113-4772-BF88-D8FFB87949AB}" type="datetimeFigureOut">
              <a:rPr lang="it-IT"/>
              <a:pPr>
                <a:defRPr/>
              </a:pPr>
              <a:t>01/10/2015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B47F699-539A-4A2E-9D60-33B2B940A6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31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4F8AC-7811-40FB-A4C9-1F216D5F27CF}" type="datetimeFigureOut">
              <a:rPr lang="it-IT"/>
              <a:pPr>
                <a:defRPr/>
              </a:pPr>
              <a:t>01/10/2015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55E18-0C4B-4A1C-BBF1-A0051B498D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2930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B75D563-7D63-49F2-8182-5ACB2CC63010}" type="datetimeFigureOut">
              <a:rPr lang="it-IT"/>
              <a:pPr>
                <a:defRPr/>
              </a:pPr>
              <a:t>01/10/2015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632428E-D7CB-4B9C-8466-0CD45A6BF3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4729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07DF31C-5E1C-4902-9B0F-D8CEC42B89E4}" type="datetimeFigureOut">
              <a:rPr lang="it-IT"/>
              <a:pPr>
                <a:defRPr/>
              </a:pPr>
              <a:t>01/10/2015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389F2AB-5C7D-4CD7-BF7C-E283AF491F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226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EB2E6FE-AB6A-4F47-9613-F82245108BDE}" type="datetimeFigureOut">
              <a:rPr lang="it-IT"/>
              <a:pPr>
                <a:defRPr/>
              </a:pPr>
              <a:t>01/10/2015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DC78683-118B-457F-A34E-D41C3AD4B3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35123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7BAC524-14DA-4716-98DC-41658B248D50}" type="datetimeFigureOut">
              <a:rPr lang="it-IT"/>
              <a:pPr>
                <a:defRPr/>
              </a:pPr>
              <a:t>01/10/2015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088C197-BD53-4694-86A5-D9A88CEB6C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7568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15A68F6-141C-4A71-A8CD-6AF4027E4D25}" type="datetimeFigureOut">
              <a:rPr lang="it-IT"/>
              <a:pPr>
                <a:defRPr/>
              </a:pPr>
              <a:t>01/10/2015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6CD0ED9-87CE-4D4D-95BF-74BDA88FC0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56150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8B7C198-E8B7-4152-9383-6BC190B9BE4E}" type="datetimeFigureOut">
              <a:rPr lang="it-IT"/>
              <a:pPr>
                <a:defRPr/>
              </a:pPr>
              <a:t>01/10/2015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38C7437-75D2-4871-95DA-5150D18D2C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94604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A83B2CF-17DB-4D31-9DA9-7DB259ED2871}" type="datetimeFigureOut">
              <a:rPr lang="it-IT"/>
              <a:pPr>
                <a:defRPr/>
              </a:pPr>
              <a:t>01/10/2015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A3F45DC-E385-4F59-9E08-4960AFBBE2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89631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88389-1757-4606-8635-78F89DB5A7B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783CC-6141-4FAE-9AF4-6B1186E3027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90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AF8D2-B003-4678-A608-28E10890124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C783A-16AE-48A2-8712-9715CD5D5B9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48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79431-6E79-42FF-A81B-64A719B6866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1B54-269B-4D3A-A8AF-54AA8690241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81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6E4EA-4EB6-425B-8F63-C7F3515217C1}" type="datetimeFigureOut">
              <a:rPr lang="it-IT"/>
              <a:pPr>
                <a:defRPr/>
              </a:pPr>
              <a:t>01/10/2015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05663-DDB0-4ED4-A1F3-3AB4AC5BA0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3747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4F8AC-7811-40FB-A4C9-1F216D5F27C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55E18-0C4B-4A1C-BBF1-A0051B498D6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606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6E4EA-4EB6-425B-8F63-C7F3515217C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05663-DDB0-4ED4-A1F3-3AB4AC5BA00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916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51858-C8A2-4E63-B7CD-B297D818086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55DAB-07FA-4107-AD38-0ECD67CF97C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970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6BA72-D5B2-43A6-9DCA-7A0766A7F0D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BF7B5-1110-4A76-897E-FDBBDB02AA0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807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BA0FC-CACA-4D81-9FD8-F4A4A25CB25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B694-CE06-4E87-B5F5-282E6E9CC5E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897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D4A6E-9E48-4475-AA0D-6ABD9F2D4AC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7E36B-898C-4EC6-AE08-2210A6A6169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137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6F904-9DC6-4520-87E5-099B25DB0ED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A7865-B0B1-446C-89D1-26AA687466F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885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E7ABD-69FB-4C59-8BCA-C94924C0AF5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20D9-5190-4695-92E7-FE7594E0E9A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362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88389-1757-4606-8635-78F89DB5A7B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783CC-6141-4FAE-9AF4-6B1186E3027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90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AF8D2-B003-4678-A608-28E10890124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C783A-16AE-48A2-8712-9715CD5D5B9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4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51858-C8A2-4E63-B7CD-B297D8180864}" type="datetimeFigureOut">
              <a:rPr lang="it-IT"/>
              <a:pPr>
                <a:defRPr/>
              </a:pPr>
              <a:t>01/10/2015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55DAB-07FA-4107-AD38-0ECD67CF97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9259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79431-6E79-42FF-A81B-64A719B6866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1B54-269B-4D3A-A8AF-54AA8690241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811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4F8AC-7811-40FB-A4C9-1F216D5F27C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55E18-0C4B-4A1C-BBF1-A0051B498D6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606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6E4EA-4EB6-425B-8F63-C7F3515217C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05663-DDB0-4ED4-A1F3-3AB4AC5BA00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916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51858-C8A2-4E63-B7CD-B297D818086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55DAB-07FA-4107-AD38-0ECD67CF97C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970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6BA72-D5B2-43A6-9DCA-7A0766A7F0D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BF7B5-1110-4A76-897E-FDBBDB02AA0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807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BA0FC-CACA-4D81-9FD8-F4A4A25CB25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B694-CE06-4E87-B5F5-282E6E9CC5E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897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D4A6E-9E48-4475-AA0D-6ABD9F2D4AC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7E36B-898C-4EC6-AE08-2210A6A6169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137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6F904-9DC6-4520-87E5-099B25DB0ED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A7865-B0B1-446C-89D1-26AA687466F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885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E7ABD-69FB-4C59-8BCA-C94924C0AF5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20D9-5190-4695-92E7-FE7594E0E9A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3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6BA72-D5B2-43A6-9DCA-7A0766A7F0DF}" type="datetimeFigureOut">
              <a:rPr lang="it-IT"/>
              <a:pPr>
                <a:defRPr/>
              </a:pPr>
              <a:t>01/10/2015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BF7B5-1110-4A76-897E-FDBBDB02AA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66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BA0FC-CACA-4D81-9FD8-F4A4A25CB25A}" type="datetimeFigureOut">
              <a:rPr lang="it-IT"/>
              <a:pPr>
                <a:defRPr/>
              </a:pPr>
              <a:t>01/10/2015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B694-CE06-4E87-B5F5-282E6E9CC5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516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D4A6E-9E48-4475-AA0D-6ABD9F2D4ACD}" type="datetimeFigureOut">
              <a:rPr lang="it-IT"/>
              <a:pPr>
                <a:defRPr/>
              </a:pPr>
              <a:t>01/10/2015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7E36B-898C-4EC6-AE08-2210A6A616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746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C881C0-47BD-4CCB-B154-4E9A6A884048}" type="datetimeFigureOut">
              <a:rPr lang="it-IT"/>
              <a:pPr>
                <a:defRPr/>
              </a:pPr>
              <a:t>01/10/2015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80D5F3-3728-4DAE-B2FA-8023F53DEA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4EB444-4635-4510-97F5-3443251C1914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01/10/2015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A3F8124-DCFD-4829-9D91-90BFFDDB2E3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708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6E6500-8C4F-41DB-A8E6-9A6FB00292B6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2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512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DDD3FC70-5DDE-444A-B762-6BE1F3AF1BEC}" type="datetimeFigureOut">
              <a:rPr lang="it-IT"/>
              <a:pPr>
                <a:defRPr/>
              </a:pPr>
              <a:t>01/10/2015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8DB3E702-8C80-48D8-AD06-DD1078EFB2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72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C881C0-47BD-4CCB-B154-4E9A6A88404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80D5F3-3728-4DAE-B2FA-8023F53DEA3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4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C881C0-47BD-4CCB-B154-4E9A6A88404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80D5F3-3728-4DAE-B2FA-8023F53DEA3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4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3277" y="3212976"/>
            <a:ext cx="8280920" cy="769441"/>
          </a:xfrm>
          <a:prstGeom prst="rect">
            <a:avLst/>
          </a:prstGeom>
          <a:solidFill>
            <a:srgbClr val="002060"/>
          </a:solidFill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Il delirium</a:t>
            </a:r>
            <a:endParaRPr lang="it-IT" sz="4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5085184"/>
            <a:ext cx="8280920" cy="98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Renzo ROZZINI</a:t>
            </a:r>
          </a:p>
          <a:p>
            <a:pPr algn="r"/>
            <a:endParaRPr lang="it-IT" sz="14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Dipartimento di Geriatria</a:t>
            </a:r>
          </a:p>
          <a:p>
            <a:pPr algn="r"/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Fondazione Poliambulanza-Istituto Ospedaliero, Brescia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511" y="332656"/>
            <a:ext cx="448045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95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1">
              <a:lumMod val="75000"/>
            </a:schemeClr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it-IT" sz="3200" b="1" dirty="0" smtClean="0">
                <a:solidFill>
                  <a:schemeClr val="bg1"/>
                </a:solidFill>
              </a:rPr>
              <a:t>Di cosa voglio parlare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528392"/>
          </a:xfrm>
        </p:spPr>
        <p:txBody>
          <a:bodyPr/>
          <a:lstStyle/>
          <a:p>
            <a:r>
              <a:rPr lang="it-IT" sz="2000" b="1" dirty="0" smtClean="0">
                <a:solidFill>
                  <a:srgbClr val="002060"/>
                </a:solidFill>
              </a:rPr>
              <a:t>Delirium </a:t>
            </a:r>
          </a:p>
          <a:p>
            <a:pPr lvl="1">
              <a:buFont typeface="Courier New" pitchFamily="49" charset="0"/>
              <a:buChar char="o"/>
            </a:pPr>
            <a:r>
              <a:rPr lang="it-IT" sz="2000" b="1" dirty="0" smtClean="0">
                <a:solidFill>
                  <a:srgbClr val="002060"/>
                </a:solidFill>
              </a:rPr>
              <a:t>Fragilità </a:t>
            </a:r>
          </a:p>
          <a:p>
            <a:pPr lvl="1">
              <a:buFont typeface="Courier New" pitchFamily="49" charset="0"/>
              <a:buChar char="o"/>
            </a:pPr>
            <a:r>
              <a:rPr lang="it-IT" sz="2000" b="1" dirty="0" smtClean="0">
                <a:solidFill>
                  <a:srgbClr val="002060"/>
                </a:solidFill>
              </a:rPr>
              <a:t>Stato di salute</a:t>
            </a:r>
          </a:p>
          <a:p>
            <a:pPr lvl="1">
              <a:buFont typeface="Courier New" pitchFamily="49" charset="0"/>
              <a:buChar char="o"/>
            </a:pPr>
            <a:r>
              <a:rPr lang="it-IT" sz="2000" b="1" dirty="0" smtClean="0">
                <a:solidFill>
                  <a:srgbClr val="002060"/>
                </a:solidFill>
              </a:rPr>
              <a:t>Prognosi</a:t>
            </a:r>
          </a:p>
          <a:p>
            <a:r>
              <a:rPr lang="it-IT" sz="2000" b="1" dirty="0">
                <a:solidFill>
                  <a:schemeClr val="bg1">
                    <a:lumMod val="85000"/>
                  </a:schemeClr>
                </a:solidFill>
              </a:rPr>
              <a:t>C</a:t>
            </a:r>
            <a:r>
              <a:rPr lang="it-IT" sz="2000" b="1" dirty="0" smtClean="0">
                <a:solidFill>
                  <a:schemeClr val="bg1">
                    <a:lumMod val="85000"/>
                  </a:schemeClr>
                </a:solidFill>
              </a:rPr>
              <a:t>omunicazione</a:t>
            </a:r>
          </a:p>
          <a:p>
            <a:r>
              <a:rPr lang="it-IT" sz="2000" b="1" dirty="0" smtClean="0">
                <a:solidFill>
                  <a:schemeClr val="bg1">
                    <a:lumMod val="85000"/>
                  </a:schemeClr>
                </a:solidFill>
              </a:rPr>
              <a:t>Strategie terapeutiche</a:t>
            </a:r>
          </a:p>
          <a:p>
            <a:r>
              <a:rPr lang="it-IT" sz="2000" b="1" dirty="0" smtClean="0">
                <a:solidFill>
                  <a:schemeClr val="bg1">
                    <a:lumMod val="85000"/>
                  </a:schemeClr>
                </a:solidFill>
              </a:rPr>
              <a:t>Prevenzione</a:t>
            </a:r>
          </a:p>
          <a:p>
            <a:r>
              <a:rPr lang="it-IT" sz="2000" b="1" dirty="0" smtClean="0">
                <a:solidFill>
                  <a:schemeClr val="bg1">
                    <a:lumMod val="85000"/>
                  </a:schemeClr>
                </a:solidFill>
              </a:rPr>
              <a:t>Da non dimenticare</a:t>
            </a:r>
          </a:p>
          <a:p>
            <a:r>
              <a:rPr lang="it-IT" sz="2000" b="1" dirty="0" smtClean="0">
                <a:solidFill>
                  <a:schemeClr val="bg1">
                    <a:lumMod val="85000"/>
                  </a:schemeClr>
                </a:solidFill>
              </a:rPr>
              <a:t>Conclusioni</a:t>
            </a:r>
          </a:p>
          <a:p>
            <a:endParaRPr lang="it-IT" sz="2000" b="1" dirty="0" smtClean="0">
              <a:solidFill>
                <a:srgbClr val="002060"/>
              </a:solidFill>
            </a:endParaRPr>
          </a:p>
          <a:p>
            <a:endParaRPr lang="it-IT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484784"/>
            <a:ext cx="8512175" cy="2590800"/>
          </a:xfrm>
        </p:spPr>
        <p:txBody>
          <a:bodyPr/>
          <a:lstStyle/>
          <a:p>
            <a:pPr algn="l" eaLnBrk="1" hangingPunct="1">
              <a:tabLst>
                <a:tab pos="8156575" algn="r"/>
              </a:tabLst>
            </a:pPr>
            <a:r>
              <a:rPr lang="en-US" sz="2400" b="1" dirty="0" smtClean="0">
                <a:cs typeface="Calibri" pitchFamily="34" charset="0"/>
              </a:rPr>
              <a:t>Acute Care Elderly-Medical Unit (n=3114)	6.9%</a:t>
            </a:r>
            <a:br>
              <a:rPr lang="en-US" sz="2400" b="1" dirty="0" smtClean="0">
                <a:cs typeface="Calibri" pitchFamily="34" charset="0"/>
              </a:rPr>
            </a:br>
            <a:r>
              <a:rPr lang="en-US" sz="2400" b="1" dirty="0" err="1" smtClean="0">
                <a:cs typeface="Calibri" pitchFamily="34" charset="0"/>
              </a:rPr>
              <a:t>Subacute</a:t>
            </a:r>
            <a:r>
              <a:rPr lang="en-US" sz="2400" b="1" dirty="0" smtClean="0">
                <a:cs typeface="Calibri" pitchFamily="34" charset="0"/>
              </a:rPr>
              <a:t> Intensive Care Unit (n=401)	31.2%</a:t>
            </a:r>
            <a:br>
              <a:rPr lang="en-US" sz="2400" b="1" dirty="0" smtClean="0">
                <a:cs typeface="Calibri" pitchFamily="34" charset="0"/>
              </a:rPr>
            </a:br>
            <a:r>
              <a:rPr lang="en-US" sz="2400" b="1" dirty="0" smtClean="0">
                <a:cs typeface="Calibri" pitchFamily="34" charset="0"/>
              </a:rPr>
              <a:t>                 </a:t>
            </a:r>
            <a:r>
              <a:rPr lang="en-US" sz="2400" b="1" dirty="0" smtClean="0">
                <a:solidFill>
                  <a:srgbClr val="CC0000"/>
                </a:solidFill>
                <a:cs typeface="Calibri" pitchFamily="34" charset="0"/>
              </a:rPr>
              <a:t>Prevalent delirium 	16.7%</a:t>
            </a:r>
            <a:br>
              <a:rPr lang="en-US" sz="2400" b="1" dirty="0" smtClean="0">
                <a:solidFill>
                  <a:srgbClr val="CC0000"/>
                </a:solidFill>
                <a:cs typeface="Calibri" pitchFamily="34" charset="0"/>
              </a:rPr>
            </a:br>
            <a:r>
              <a:rPr lang="en-US" sz="2400" b="1" dirty="0" smtClean="0">
                <a:solidFill>
                  <a:srgbClr val="CC0000"/>
                </a:solidFill>
                <a:cs typeface="Calibri" pitchFamily="34" charset="0"/>
              </a:rPr>
              <a:t>                 Incident delirium	15.5%</a:t>
            </a:r>
            <a:endParaRPr lang="en-US" sz="4000" dirty="0" smtClean="0">
              <a:solidFill>
                <a:srgbClr val="CC0000"/>
              </a:solidFill>
              <a:cs typeface="Calibri" pitchFamily="34" charset="0"/>
            </a:endParaRP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395288" y="476672"/>
            <a:ext cx="8074025" cy="5238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bg1"/>
                </a:solidFill>
                <a:cs typeface="Calibri" pitchFamily="34" charset="0"/>
              </a:rPr>
              <a:t>Cumulative delirium diagnosis in our Geriatric Ward</a:t>
            </a:r>
            <a:endParaRPr lang="it-IT" sz="28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04047" y="3861048"/>
            <a:ext cx="36099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 b="1" i="1" dirty="0">
                <a:cs typeface="Calibri" pitchFamily="34" charset="0"/>
              </a:rPr>
              <a:t>Ranhoff AH, Rozzini R et al. Aging, 2006 </a:t>
            </a:r>
          </a:p>
        </p:txBody>
      </p:sp>
    </p:spTree>
    <p:extLst>
      <p:ext uri="{BB962C8B-B14F-4D97-AF65-F5344CB8AC3E}">
        <p14:creationId xmlns:p14="http://schemas.microsoft.com/office/powerpoint/2010/main" val="316811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988840"/>
            <a:ext cx="8610600" cy="2520950"/>
          </a:xfrm>
        </p:spPr>
        <p:txBody>
          <a:bodyPr/>
          <a:lstStyle/>
          <a:p>
            <a:pPr algn="l" eaLnBrk="1" hangingPunct="1">
              <a:tabLst>
                <a:tab pos="3232150" algn="ctr"/>
                <a:tab pos="4387850" algn="ctr"/>
                <a:tab pos="5238750" algn="ctr"/>
                <a:tab pos="6191250" algn="ctr"/>
                <a:tab pos="7245350" algn="ctr"/>
                <a:tab pos="8096250" algn="ctr"/>
              </a:tabLst>
            </a:pPr>
            <a:r>
              <a:rPr lang="en-GB" sz="2000" b="1" dirty="0" smtClean="0">
                <a:solidFill>
                  <a:srgbClr val="CC0000"/>
                </a:solidFill>
                <a:cs typeface="Calibri" pitchFamily="34" charset="0"/>
              </a:rPr>
              <a:t/>
            </a:r>
            <a:br>
              <a:rPr lang="en-GB" sz="2000" b="1" dirty="0" smtClean="0">
                <a:solidFill>
                  <a:srgbClr val="CC0000"/>
                </a:solidFill>
                <a:cs typeface="Calibri" pitchFamily="34" charset="0"/>
              </a:rPr>
            </a:br>
            <a:r>
              <a:rPr lang="en-GB" sz="1200" dirty="0" smtClean="0">
                <a:solidFill>
                  <a:srgbClr val="000000"/>
                </a:solidFill>
                <a:cs typeface="Calibri" pitchFamily="34" charset="0"/>
              </a:rPr>
              <a:t>	</a:t>
            </a:r>
            <a:r>
              <a:rPr lang="it-IT" sz="1600" b="1" dirty="0" smtClean="0">
                <a:solidFill>
                  <a:srgbClr val="000000"/>
                </a:solidFill>
                <a:cs typeface="Calibri" pitchFamily="34" charset="0"/>
              </a:rPr>
              <a:t>No Del	</a:t>
            </a:r>
            <a:r>
              <a:rPr lang="it-IT" sz="1600" b="1" dirty="0" err="1" smtClean="0">
                <a:solidFill>
                  <a:srgbClr val="000000"/>
                </a:solidFill>
                <a:cs typeface="Calibri" pitchFamily="34" charset="0"/>
              </a:rPr>
              <a:t>Cum</a:t>
            </a:r>
            <a:r>
              <a:rPr lang="it-IT" sz="1600" b="1" dirty="0" smtClean="0">
                <a:solidFill>
                  <a:srgbClr val="000000"/>
                </a:solidFill>
                <a:cs typeface="Calibri" pitchFamily="34" charset="0"/>
              </a:rPr>
              <a:t>. </a:t>
            </a:r>
            <a:r>
              <a:rPr lang="en-GB" sz="1600" b="1" dirty="0" smtClean="0">
                <a:solidFill>
                  <a:srgbClr val="000000"/>
                </a:solidFill>
                <a:cs typeface="Calibri" pitchFamily="34" charset="0"/>
              </a:rPr>
              <a:t>Del	</a:t>
            </a:r>
            <a:r>
              <a:rPr lang="en-GB" sz="1600" b="1" i="1" dirty="0" smtClean="0">
                <a:solidFill>
                  <a:srgbClr val="000000"/>
                </a:solidFill>
                <a:cs typeface="Calibri" pitchFamily="34" charset="0"/>
              </a:rPr>
              <a:t>	</a:t>
            </a:r>
            <a:r>
              <a:rPr lang="en-GB" sz="1600" b="1" dirty="0" smtClean="0">
                <a:solidFill>
                  <a:srgbClr val="000000"/>
                </a:solidFill>
                <a:cs typeface="Calibri" pitchFamily="34" charset="0"/>
              </a:rPr>
              <a:t>Inc. Del 	Prev. </a:t>
            </a:r>
            <a:r>
              <a:rPr lang="de-DE" sz="1600" b="1" dirty="0" smtClean="0">
                <a:solidFill>
                  <a:srgbClr val="000000"/>
                </a:solidFill>
                <a:cs typeface="Calibri" pitchFamily="34" charset="0"/>
              </a:rPr>
              <a:t>Del	</a:t>
            </a:r>
            <a:r>
              <a:rPr lang="en-US" sz="1600" b="1" dirty="0" smtClean="0">
                <a:cs typeface="Calibri" pitchFamily="34" charset="0"/>
              </a:rPr>
              <a:t/>
            </a:r>
            <a:br>
              <a:rPr lang="en-US" sz="1600" b="1" dirty="0" smtClean="0">
                <a:cs typeface="Calibri" pitchFamily="34" charset="0"/>
              </a:rPr>
            </a:br>
            <a:r>
              <a:rPr lang="de-DE" sz="1600" b="1" dirty="0" smtClean="0">
                <a:solidFill>
                  <a:srgbClr val="000000"/>
                </a:solidFill>
                <a:cs typeface="Calibri" pitchFamily="34" charset="0"/>
              </a:rPr>
              <a:t>	N=284	N=117	</a:t>
            </a:r>
            <a:r>
              <a:rPr lang="de-DE" sz="1600" b="1" i="1" dirty="0" smtClean="0">
                <a:solidFill>
                  <a:srgbClr val="000000"/>
                </a:solidFill>
                <a:cs typeface="Calibri" pitchFamily="34" charset="0"/>
              </a:rPr>
              <a:t>	</a:t>
            </a:r>
            <a:r>
              <a:rPr lang="de-DE" sz="1600" b="1" dirty="0" smtClean="0">
                <a:solidFill>
                  <a:srgbClr val="000000"/>
                </a:solidFill>
                <a:cs typeface="Calibri" pitchFamily="34" charset="0"/>
              </a:rPr>
              <a:t>N=55	N=62	</a:t>
            </a:r>
            <a:r>
              <a:rPr lang="en-US" sz="1600" b="1" dirty="0" smtClean="0">
                <a:cs typeface="Calibri" pitchFamily="34" charset="0"/>
              </a:rPr>
              <a:t/>
            </a:r>
            <a:br>
              <a:rPr lang="en-US" sz="1600" b="1" dirty="0" smtClean="0">
                <a:cs typeface="Calibri" pitchFamily="34" charset="0"/>
              </a:rPr>
            </a:br>
            <a:r>
              <a:rPr lang="de-DE" sz="1600" b="1" dirty="0" smtClean="0">
                <a:solidFill>
                  <a:srgbClr val="000000"/>
                </a:solidFill>
                <a:cs typeface="Calibri" pitchFamily="34" charset="0"/>
              </a:rPr>
              <a:t>	</a:t>
            </a:r>
            <a:r>
              <a:rPr lang="en-GB" sz="1600" b="1" dirty="0" smtClean="0">
                <a:solidFill>
                  <a:srgbClr val="000000"/>
                </a:solidFill>
                <a:cs typeface="Calibri" pitchFamily="34" charset="0"/>
              </a:rPr>
              <a:t>M</a:t>
            </a:r>
            <a:r>
              <a:rPr lang="en-US" sz="1600" b="1" dirty="0" smtClean="0">
                <a:solidFill>
                  <a:srgbClr val="000000"/>
                </a:solidFill>
                <a:cs typeface="Calibri" pitchFamily="34" charset="0"/>
              </a:rPr>
              <a:t>±</a:t>
            </a:r>
            <a:r>
              <a:rPr lang="en-GB" sz="1600" b="1" dirty="0" smtClean="0">
                <a:solidFill>
                  <a:srgbClr val="000000"/>
                </a:solidFill>
                <a:cs typeface="Calibri" pitchFamily="34" charset="0"/>
              </a:rPr>
              <a:t>SD	M</a:t>
            </a:r>
            <a:r>
              <a:rPr lang="en-US" sz="1600" b="1" dirty="0" smtClean="0">
                <a:solidFill>
                  <a:srgbClr val="000000"/>
                </a:solidFill>
                <a:cs typeface="Calibri" pitchFamily="34" charset="0"/>
              </a:rPr>
              <a:t>±</a:t>
            </a:r>
            <a:r>
              <a:rPr lang="en-GB" sz="1600" b="1" dirty="0" smtClean="0">
                <a:solidFill>
                  <a:srgbClr val="000000"/>
                </a:solidFill>
                <a:cs typeface="Calibri" pitchFamily="34" charset="0"/>
              </a:rPr>
              <a:t>SD	</a:t>
            </a:r>
            <a:r>
              <a:rPr lang="en-GB" sz="1600" b="1" i="1" dirty="0" smtClean="0">
                <a:solidFill>
                  <a:srgbClr val="000000"/>
                </a:solidFill>
                <a:cs typeface="Calibri" pitchFamily="34" charset="0"/>
              </a:rPr>
              <a:t>P*	</a:t>
            </a:r>
            <a:r>
              <a:rPr lang="en-GB" sz="1600" b="1" dirty="0" smtClean="0">
                <a:solidFill>
                  <a:srgbClr val="000000"/>
                </a:solidFill>
                <a:cs typeface="Calibri" pitchFamily="34" charset="0"/>
              </a:rPr>
              <a:t>M</a:t>
            </a:r>
            <a:r>
              <a:rPr lang="en-US" sz="1600" b="1" dirty="0" smtClean="0">
                <a:solidFill>
                  <a:srgbClr val="000000"/>
                </a:solidFill>
                <a:cs typeface="Calibri" pitchFamily="34" charset="0"/>
              </a:rPr>
              <a:t>±</a:t>
            </a:r>
            <a:r>
              <a:rPr lang="en-GB" sz="1600" b="1" dirty="0" smtClean="0">
                <a:solidFill>
                  <a:srgbClr val="000000"/>
                </a:solidFill>
                <a:cs typeface="Calibri" pitchFamily="34" charset="0"/>
              </a:rPr>
              <a:t>SD	M</a:t>
            </a:r>
            <a:r>
              <a:rPr lang="en-US" sz="1600" b="1" dirty="0" smtClean="0">
                <a:solidFill>
                  <a:srgbClr val="000000"/>
                </a:solidFill>
                <a:cs typeface="Calibri" pitchFamily="34" charset="0"/>
              </a:rPr>
              <a:t>±</a:t>
            </a:r>
            <a:r>
              <a:rPr lang="en-GB" sz="1600" b="1" dirty="0" smtClean="0">
                <a:solidFill>
                  <a:srgbClr val="000000"/>
                </a:solidFill>
                <a:cs typeface="Calibri" pitchFamily="34" charset="0"/>
              </a:rPr>
              <a:t>SD	</a:t>
            </a:r>
            <a:r>
              <a:rPr lang="en-GB" sz="1600" b="1" i="1" dirty="0" smtClean="0">
                <a:solidFill>
                  <a:srgbClr val="000000"/>
                </a:solidFill>
                <a:cs typeface="Calibri" pitchFamily="34" charset="0"/>
              </a:rPr>
              <a:t>P**</a:t>
            </a:r>
            <a:r>
              <a:rPr lang="en-US" sz="1600" b="1" dirty="0" smtClean="0">
                <a:cs typeface="Calibri" pitchFamily="34" charset="0"/>
              </a:rPr>
              <a:t/>
            </a:r>
            <a:br>
              <a:rPr lang="en-US" sz="1600" b="1" dirty="0" smtClean="0">
                <a:cs typeface="Calibri" pitchFamily="34" charset="0"/>
              </a:rPr>
            </a:br>
            <a:r>
              <a:rPr lang="en-US" sz="1800" b="1" dirty="0" smtClean="0">
                <a:solidFill>
                  <a:srgbClr val="000000"/>
                </a:solidFill>
                <a:cs typeface="Calibri" pitchFamily="34" charset="0"/>
              </a:rPr>
              <a:t>	</a:t>
            </a:r>
            <a:r>
              <a:rPr lang="en-US" sz="1800" b="1" i="1" dirty="0" smtClean="0">
                <a:solidFill>
                  <a:srgbClr val="000000"/>
                </a:solidFill>
                <a:cs typeface="Calibri" pitchFamily="34" charset="0"/>
              </a:rPr>
              <a:t>	</a:t>
            </a:r>
            <a:r>
              <a:rPr lang="en-US" sz="1800" b="1" dirty="0" smtClean="0">
                <a:solidFill>
                  <a:srgbClr val="000000"/>
                </a:solidFill>
                <a:cs typeface="Calibri" pitchFamily="34" charset="0"/>
              </a:rPr>
              <a:t>	</a:t>
            </a:r>
            <a:r>
              <a:rPr lang="en-GB" sz="1800" b="1" dirty="0" smtClean="0">
                <a:solidFill>
                  <a:srgbClr val="000000"/>
                </a:solidFill>
                <a:cs typeface="Calibri" pitchFamily="34" charset="0"/>
              </a:rPr>
              <a:t>	</a:t>
            </a:r>
            <a:r>
              <a:rPr lang="en-GB" sz="1800" b="1" i="1" dirty="0" smtClean="0">
                <a:solidFill>
                  <a:srgbClr val="000000"/>
                </a:solidFill>
                <a:cs typeface="Calibri" pitchFamily="34" charset="0"/>
              </a:rPr>
              <a:t>	</a:t>
            </a:r>
            <a:r>
              <a:rPr lang="en-GB" sz="1800" b="1" dirty="0" smtClean="0">
                <a:solidFill>
                  <a:srgbClr val="000000"/>
                </a:solidFill>
                <a:cs typeface="Calibri" pitchFamily="34" charset="0"/>
              </a:rPr>
              <a:t>		</a:t>
            </a:r>
            <a:r>
              <a:rPr lang="en-GB" sz="1800" b="1" dirty="0" smtClean="0">
                <a:cs typeface="Calibri" pitchFamily="34" charset="0"/>
              </a:rPr>
              <a:t/>
            </a:r>
            <a:br>
              <a:rPr lang="en-GB" sz="1800" b="1" dirty="0" smtClean="0">
                <a:cs typeface="Calibri" pitchFamily="34" charset="0"/>
              </a:rPr>
            </a:br>
            <a:r>
              <a:rPr lang="en-GB" sz="1800" b="1" dirty="0" smtClean="0">
                <a:solidFill>
                  <a:srgbClr val="000000"/>
                </a:solidFill>
                <a:cs typeface="Calibri" pitchFamily="34" charset="0"/>
              </a:rPr>
              <a:t>Length of stay	6.1±5.1	5.9±4.0	</a:t>
            </a:r>
            <a:r>
              <a:rPr lang="en-GB" sz="1800" b="1" i="1" dirty="0" smtClean="0">
                <a:solidFill>
                  <a:srgbClr val="000000"/>
                </a:solidFill>
                <a:cs typeface="Calibri" pitchFamily="34" charset="0"/>
              </a:rPr>
              <a:t>0.754	</a:t>
            </a:r>
            <a:r>
              <a:rPr lang="en-GB" sz="1800" b="1" dirty="0" smtClean="0">
                <a:solidFill>
                  <a:srgbClr val="000000"/>
                </a:solidFill>
                <a:cs typeface="Calibri" pitchFamily="34" charset="0"/>
              </a:rPr>
              <a:t>6.7±4.3	5.2±3.6	</a:t>
            </a:r>
            <a:r>
              <a:rPr lang="en-GB" sz="1800" b="1" i="1" dirty="0" smtClean="0">
                <a:solidFill>
                  <a:srgbClr val="000000"/>
                </a:solidFill>
                <a:cs typeface="Calibri" pitchFamily="34" charset="0"/>
              </a:rPr>
              <a:t>0.039</a:t>
            </a:r>
            <a:r>
              <a:rPr lang="en-GB" sz="1800" b="1" dirty="0" smtClean="0">
                <a:cs typeface="Calibri" pitchFamily="34" charset="0"/>
              </a:rPr>
              <a:t/>
            </a:r>
            <a:br>
              <a:rPr lang="en-GB" sz="1800" b="1" dirty="0" smtClean="0">
                <a:cs typeface="Calibri" pitchFamily="34" charset="0"/>
              </a:rPr>
            </a:br>
            <a:r>
              <a:rPr lang="en-GB" sz="1800" b="1" dirty="0" smtClean="0">
                <a:solidFill>
                  <a:srgbClr val="000000"/>
                </a:solidFill>
                <a:cs typeface="Calibri" pitchFamily="34" charset="0"/>
              </a:rPr>
              <a:t>Mortality in </a:t>
            </a:r>
            <a:r>
              <a:rPr lang="en-GB" sz="1800" b="1" dirty="0" err="1" smtClean="0">
                <a:solidFill>
                  <a:srgbClr val="000000"/>
                </a:solidFill>
                <a:cs typeface="Calibri" pitchFamily="34" charset="0"/>
              </a:rPr>
              <a:t>Hosp</a:t>
            </a:r>
            <a:r>
              <a:rPr lang="en-GB" sz="1800" b="1" dirty="0" smtClean="0">
                <a:solidFill>
                  <a:srgbClr val="000000"/>
                </a:solidFill>
                <a:cs typeface="Calibri" pitchFamily="34" charset="0"/>
              </a:rPr>
              <a:t>, n (%)	14 (4.9)	36 (30.8)	</a:t>
            </a:r>
            <a:r>
              <a:rPr lang="en-GB" sz="1800" b="1" i="1" dirty="0" smtClean="0">
                <a:solidFill>
                  <a:srgbClr val="000000"/>
                </a:solidFill>
                <a:cs typeface="Calibri" pitchFamily="34" charset="0"/>
              </a:rPr>
              <a:t>0.001	</a:t>
            </a:r>
            <a:r>
              <a:rPr lang="en-GB" sz="1800" b="1" dirty="0" smtClean="0">
                <a:solidFill>
                  <a:srgbClr val="000000"/>
                </a:solidFill>
                <a:cs typeface="Calibri" pitchFamily="34" charset="0"/>
              </a:rPr>
              <a:t>10 (18.2)	26 (41.9)	</a:t>
            </a:r>
            <a:r>
              <a:rPr lang="en-GB" sz="1800" b="1" i="1" dirty="0" smtClean="0">
                <a:solidFill>
                  <a:srgbClr val="000000"/>
                </a:solidFill>
                <a:cs typeface="Calibri" pitchFamily="34" charset="0"/>
              </a:rPr>
              <a:t>0.005</a:t>
            </a:r>
            <a:r>
              <a:rPr lang="en-GB" sz="1800" b="1" dirty="0" smtClean="0">
                <a:cs typeface="Calibri" pitchFamily="34" charset="0"/>
              </a:rPr>
              <a:t/>
            </a:r>
            <a:br>
              <a:rPr lang="en-GB" sz="1800" b="1" dirty="0" smtClean="0">
                <a:cs typeface="Calibri" pitchFamily="34" charset="0"/>
              </a:rPr>
            </a:br>
            <a:endParaRPr lang="it-IT" sz="1800" b="1" dirty="0" smtClean="0">
              <a:cs typeface="Calibri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076056" y="4221088"/>
            <a:ext cx="36099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 b="1" i="1" dirty="0">
                <a:cs typeface="Calibri" pitchFamily="34" charset="0"/>
              </a:rPr>
              <a:t>Ranhoff AH, Rozzini R et al. Aging, 2006 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23849" y="476672"/>
            <a:ext cx="8569325" cy="12001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400" b="1" dirty="0">
                <a:solidFill>
                  <a:schemeClr val="bg1"/>
                </a:solidFill>
                <a:cs typeface="Calibri" pitchFamily="34" charset="0"/>
              </a:rPr>
              <a:t>Characteristics of 401 patients admitted to a Sub-Intensive Care Unit with no delirium and with cumulative, incident, and prevalent delirium</a:t>
            </a:r>
            <a:endParaRPr lang="it-IT" sz="2400" b="1" dirty="0">
              <a:solidFill>
                <a:schemeClr val="bg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4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1">
              <a:lumMod val="75000"/>
            </a:schemeClr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it-IT" sz="3200" b="1" dirty="0" smtClean="0">
                <a:solidFill>
                  <a:schemeClr val="bg1"/>
                </a:solidFill>
              </a:rPr>
              <a:t>Di cosa voglio parlare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528392"/>
          </a:xfrm>
        </p:spPr>
        <p:txBody>
          <a:bodyPr/>
          <a:lstStyle/>
          <a:p>
            <a:r>
              <a:rPr lang="it-IT" sz="2000" b="1" dirty="0" smtClean="0">
                <a:solidFill>
                  <a:srgbClr val="002060"/>
                </a:solidFill>
              </a:rPr>
              <a:t>Delirium </a:t>
            </a:r>
          </a:p>
          <a:p>
            <a:pPr lvl="1">
              <a:buFont typeface="Courier New" pitchFamily="49" charset="0"/>
              <a:buChar char="o"/>
            </a:pPr>
            <a:r>
              <a:rPr lang="it-IT" sz="2000" b="1" dirty="0" smtClean="0">
                <a:solidFill>
                  <a:srgbClr val="002060"/>
                </a:solidFill>
              </a:rPr>
              <a:t>Fragilità </a:t>
            </a:r>
          </a:p>
          <a:p>
            <a:pPr lvl="1">
              <a:buFont typeface="Courier New" pitchFamily="49" charset="0"/>
              <a:buChar char="o"/>
            </a:pPr>
            <a:r>
              <a:rPr lang="it-IT" sz="2000" b="1" dirty="0" smtClean="0">
                <a:solidFill>
                  <a:srgbClr val="002060"/>
                </a:solidFill>
              </a:rPr>
              <a:t>Stato di salute</a:t>
            </a:r>
          </a:p>
          <a:p>
            <a:pPr lvl="1">
              <a:buFont typeface="Courier New" pitchFamily="49" charset="0"/>
              <a:buChar char="o"/>
            </a:pPr>
            <a:r>
              <a:rPr lang="it-IT" sz="2000" b="1" dirty="0" smtClean="0">
                <a:solidFill>
                  <a:srgbClr val="002060"/>
                </a:solidFill>
              </a:rPr>
              <a:t>Prognosi</a:t>
            </a:r>
          </a:p>
          <a:p>
            <a:r>
              <a:rPr lang="it-IT" sz="2000" b="1" dirty="0">
                <a:solidFill>
                  <a:srgbClr val="002060"/>
                </a:solidFill>
              </a:rPr>
              <a:t>C</a:t>
            </a:r>
            <a:r>
              <a:rPr lang="it-IT" sz="2000" b="1" dirty="0" smtClean="0">
                <a:solidFill>
                  <a:srgbClr val="002060"/>
                </a:solidFill>
              </a:rPr>
              <a:t>omunicazione</a:t>
            </a:r>
          </a:p>
          <a:p>
            <a:r>
              <a:rPr lang="it-IT" sz="2000" b="1" dirty="0" smtClean="0">
                <a:solidFill>
                  <a:schemeClr val="bg1">
                    <a:lumMod val="85000"/>
                  </a:schemeClr>
                </a:solidFill>
              </a:rPr>
              <a:t>Strategie terapeutiche</a:t>
            </a:r>
          </a:p>
          <a:p>
            <a:r>
              <a:rPr lang="it-IT" sz="2000" b="1" dirty="0" smtClean="0">
                <a:solidFill>
                  <a:schemeClr val="bg1">
                    <a:lumMod val="85000"/>
                  </a:schemeClr>
                </a:solidFill>
              </a:rPr>
              <a:t>Prevenzione</a:t>
            </a:r>
          </a:p>
          <a:p>
            <a:r>
              <a:rPr lang="it-IT" sz="2000" b="1" dirty="0" smtClean="0">
                <a:solidFill>
                  <a:schemeClr val="bg1">
                    <a:lumMod val="85000"/>
                  </a:schemeClr>
                </a:solidFill>
              </a:rPr>
              <a:t>Da non dimenticare</a:t>
            </a:r>
          </a:p>
          <a:p>
            <a:r>
              <a:rPr lang="it-IT" sz="2000" b="1" dirty="0" smtClean="0">
                <a:solidFill>
                  <a:schemeClr val="bg1">
                    <a:lumMod val="85000"/>
                  </a:schemeClr>
                </a:solidFill>
              </a:rPr>
              <a:t>Conclusioni</a:t>
            </a:r>
          </a:p>
          <a:p>
            <a:endParaRPr lang="it-IT" sz="2000" b="1" dirty="0" smtClean="0">
              <a:solidFill>
                <a:srgbClr val="002060"/>
              </a:solidFill>
            </a:endParaRPr>
          </a:p>
          <a:p>
            <a:endParaRPr lang="it-IT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5453237" cy="302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6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>
          <a:xfrm>
            <a:off x="239380" y="1262063"/>
            <a:ext cx="8715375" cy="4948237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tabLst>
                <a:tab pos="0" algn="l"/>
              </a:tabLst>
              <a:defRPr/>
            </a:pPr>
            <a:r>
              <a:rPr lang="it-IT" sz="1600" b="1" dirty="0" smtClean="0">
                <a:solidFill>
                  <a:srgbClr val="CC0000"/>
                </a:solidFill>
                <a:latin typeface="+mn-lt"/>
                <a:ea typeface="ＭＳ Ｐゴシック" pitchFamily="34" charset="-128"/>
              </a:rPr>
              <a:t>Fattori di rischio potenzialmente modificabili</a:t>
            </a:r>
            <a:r>
              <a:rPr lang="it-IT" sz="1400" b="1" dirty="0" smtClean="0">
                <a:solidFill>
                  <a:srgbClr val="CC0000"/>
                </a:solidFill>
                <a:latin typeface="+mn-lt"/>
                <a:ea typeface="ＭＳ Ｐゴシック" pitchFamily="34" charset="-128"/>
              </a:rPr>
              <a:t/>
            </a:r>
            <a:br>
              <a:rPr lang="it-IT" sz="1400" b="1" dirty="0" smtClean="0">
                <a:solidFill>
                  <a:srgbClr val="CC0000"/>
                </a:solidFill>
                <a:latin typeface="+mn-lt"/>
                <a:ea typeface="ＭＳ Ｐゴシック" pitchFamily="34" charset="-128"/>
              </a:rPr>
            </a:br>
            <a:r>
              <a:rPr lang="it-IT" sz="1400" b="1" dirty="0" smtClean="0">
                <a:latin typeface="+mn-lt"/>
                <a:ea typeface="ＭＳ Ｐゴシック" pitchFamily="34" charset="-128"/>
              </a:rPr>
              <a:t>■ Deficit sensoriali (</a:t>
            </a:r>
            <a:r>
              <a:rPr lang="it-IT" sz="1400" b="1" dirty="0" err="1" smtClean="0">
                <a:latin typeface="+mn-lt"/>
                <a:ea typeface="ＭＳ Ｐゴシック" pitchFamily="34" charset="-128"/>
              </a:rPr>
              <a:t>ipovisus</a:t>
            </a:r>
            <a:r>
              <a:rPr lang="it-IT" sz="1400" b="1" dirty="0" smtClean="0">
                <a:latin typeface="+mn-lt"/>
                <a:ea typeface="ＭＳ Ｐゴシック" pitchFamily="34" charset="-128"/>
              </a:rPr>
              <a:t> e ipoacusia)</a:t>
            </a:r>
            <a:br>
              <a:rPr lang="it-IT" sz="1400" b="1" dirty="0" smtClean="0">
                <a:latin typeface="+mn-lt"/>
                <a:ea typeface="ＭＳ Ｐゴシック" pitchFamily="34" charset="-128"/>
              </a:rPr>
            </a:br>
            <a:r>
              <a:rPr lang="it-IT" sz="1400" b="1" dirty="0" smtClean="0">
                <a:latin typeface="+mn-lt"/>
                <a:ea typeface="ＭＳ Ｐゴシック" pitchFamily="34" charset="-128"/>
              </a:rPr>
              <a:t>■ Immobilità (</a:t>
            </a:r>
            <a:r>
              <a:rPr lang="it-IT" sz="1400" b="1" dirty="0" err="1" smtClean="0">
                <a:latin typeface="+mn-lt"/>
                <a:ea typeface="ＭＳ Ｐゴシック" pitchFamily="34" charset="-128"/>
              </a:rPr>
              <a:t>Foley</a:t>
            </a:r>
            <a:r>
              <a:rPr lang="it-IT" sz="1400" b="1" dirty="0" smtClean="0">
                <a:latin typeface="+mn-lt"/>
                <a:ea typeface="ＭＳ Ｐゴシック" pitchFamily="34" charset="-128"/>
              </a:rPr>
              <a:t> o contenzione)</a:t>
            </a:r>
            <a:br>
              <a:rPr lang="it-IT" sz="1400" b="1" dirty="0" smtClean="0">
                <a:latin typeface="+mn-lt"/>
                <a:ea typeface="ＭＳ Ｐゴシック" pitchFamily="34" charset="-128"/>
              </a:rPr>
            </a:br>
            <a:r>
              <a:rPr lang="it-IT" sz="1400" b="1" dirty="0" smtClean="0">
                <a:latin typeface="+mn-lt"/>
                <a:ea typeface="ＭＳ Ｐゴシック" pitchFamily="34" charset="-128"/>
              </a:rPr>
              <a:t>■ Farmaci (ad esempio, ipnotici-sedativi, narcotici, anticolinergici, corticosteroidi, </a:t>
            </a:r>
            <a:r>
              <a:rPr lang="it-IT" sz="1400" b="1" dirty="0" err="1" smtClean="0">
                <a:latin typeface="+mn-lt"/>
                <a:ea typeface="ＭＳ Ｐゴシック" pitchFamily="34" charset="-128"/>
              </a:rPr>
              <a:t>politrattamento</a:t>
            </a:r>
            <a:r>
              <a:rPr lang="it-IT" sz="1400" b="1" dirty="0" smtClean="0">
                <a:latin typeface="+mn-lt"/>
                <a:ea typeface="ＭＳ Ｐゴシック" pitchFamily="34" charset="-128"/>
              </a:rPr>
              <a:t>, astinenza alcolica o</a:t>
            </a:r>
            <a:br>
              <a:rPr lang="it-IT" sz="1400" b="1" dirty="0" smtClean="0">
                <a:latin typeface="+mn-lt"/>
                <a:ea typeface="ＭＳ Ｐゴシック" pitchFamily="34" charset="-128"/>
              </a:rPr>
            </a:br>
            <a:r>
              <a:rPr lang="it-IT" sz="1400" b="1" dirty="0">
                <a:latin typeface="+mn-lt"/>
                <a:ea typeface="ＭＳ Ｐゴシック" pitchFamily="34" charset="-128"/>
              </a:rPr>
              <a:t> </a:t>
            </a:r>
            <a:r>
              <a:rPr lang="it-IT" sz="1400" b="1" dirty="0" smtClean="0">
                <a:latin typeface="+mn-lt"/>
                <a:ea typeface="ＭＳ Ｐゴシック" pitchFamily="34" charset="-128"/>
              </a:rPr>
              <a:t>    farmacologica)</a:t>
            </a:r>
            <a:br>
              <a:rPr lang="it-IT" sz="1400" b="1" dirty="0" smtClean="0">
                <a:latin typeface="+mn-lt"/>
                <a:ea typeface="ＭＳ Ｐゴシック" pitchFamily="34" charset="-128"/>
              </a:rPr>
            </a:br>
            <a:r>
              <a:rPr lang="it-IT" sz="1400" b="1" dirty="0" smtClean="0">
                <a:latin typeface="+mn-lt"/>
                <a:ea typeface="ＭＳ Ｐゴシック" pitchFamily="34" charset="-128"/>
              </a:rPr>
              <a:t>■ Patologie neurologiche acute (ad esempio, </a:t>
            </a:r>
            <a:r>
              <a:rPr lang="it-IT" sz="1400" b="1" dirty="0" err="1" smtClean="0">
                <a:latin typeface="+mn-lt"/>
                <a:ea typeface="ＭＳ Ｐゴシック" pitchFamily="34" charset="-128"/>
              </a:rPr>
              <a:t>stroke</a:t>
            </a:r>
            <a:r>
              <a:rPr lang="it-IT" sz="1400" b="1" dirty="0" smtClean="0">
                <a:latin typeface="+mn-lt"/>
                <a:ea typeface="ＭＳ Ｐゴシック" pitchFamily="34" charset="-128"/>
              </a:rPr>
              <a:t> [di solito parietale dx], emorragia intracranica, meningite, encefalite)</a:t>
            </a:r>
            <a:br>
              <a:rPr lang="it-IT" sz="1400" b="1" dirty="0" smtClean="0">
                <a:latin typeface="+mn-lt"/>
                <a:ea typeface="ＭＳ Ｐゴシック" pitchFamily="34" charset="-128"/>
              </a:rPr>
            </a:br>
            <a:r>
              <a:rPr lang="it-IT" sz="1400" b="1" dirty="0" smtClean="0">
                <a:latin typeface="+mn-lt"/>
                <a:ea typeface="ＭＳ Ｐゴシック" pitchFamily="34" charset="-128"/>
              </a:rPr>
              <a:t>■ Patologie intercorrenti (ad esempio, infezioni, complicanze </a:t>
            </a:r>
            <a:r>
              <a:rPr lang="it-IT" sz="1400" b="1" dirty="0" err="1" smtClean="0">
                <a:latin typeface="+mn-lt"/>
                <a:ea typeface="ＭＳ Ｐゴシック" pitchFamily="34" charset="-128"/>
              </a:rPr>
              <a:t>jatrogene</a:t>
            </a:r>
            <a:r>
              <a:rPr lang="it-IT" sz="1400" b="1" dirty="0" smtClean="0">
                <a:latin typeface="+mn-lt"/>
                <a:ea typeface="ＭＳ Ｐゴシック" pitchFamily="34" charset="-128"/>
              </a:rPr>
              <a:t>, patologie acute gravi,  anemia, disidratazione, </a:t>
            </a:r>
            <a:br>
              <a:rPr lang="it-IT" sz="1400" b="1" dirty="0" smtClean="0">
                <a:latin typeface="+mn-lt"/>
                <a:ea typeface="ＭＳ Ｐゴシック" pitchFamily="34" charset="-128"/>
              </a:rPr>
            </a:br>
            <a:r>
              <a:rPr lang="it-IT" sz="1400" b="1" dirty="0">
                <a:latin typeface="+mn-lt"/>
                <a:ea typeface="ＭＳ Ｐゴシック" pitchFamily="34" charset="-128"/>
              </a:rPr>
              <a:t> </a:t>
            </a:r>
            <a:r>
              <a:rPr lang="it-IT" sz="1400" b="1" dirty="0" smtClean="0">
                <a:latin typeface="+mn-lt"/>
                <a:ea typeface="ＭＳ Ｐゴシック" pitchFamily="34" charset="-128"/>
              </a:rPr>
              <a:t>    stato nutrizionale scadente, fratture o trauma)</a:t>
            </a:r>
            <a:br>
              <a:rPr lang="it-IT" sz="1400" b="1" dirty="0" smtClean="0">
                <a:latin typeface="+mn-lt"/>
                <a:ea typeface="ＭＳ Ｐゴシック" pitchFamily="34" charset="-128"/>
              </a:rPr>
            </a:br>
            <a:r>
              <a:rPr lang="it-IT" sz="1400" b="1" dirty="0" smtClean="0">
                <a:latin typeface="+mn-lt"/>
                <a:ea typeface="ＭＳ Ｐゴシック" pitchFamily="34" charset="-128"/>
              </a:rPr>
              <a:t>■ Scompenso metabolico </a:t>
            </a:r>
            <a:br>
              <a:rPr lang="it-IT" sz="1400" b="1" dirty="0" smtClean="0">
                <a:latin typeface="+mn-lt"/>
                <a:ea typeface="ＭＳ Ｐゴシック" pitchFamily="34" charset="-128"/>
              </a:rPr>
            </a:br>
            <a:r>
              <a:rPr lang="it-IT" sz="1400" b="1" dirty="0" smtClean="0">
                <a:latin typeface="+mn-lt"/>
                <a:ea typeface="ＭＳ Ｐゴシック" pitchFamily="34" charset="-128"/>
              </a:rPr>
              <a:t>■ Chirurgia </a:t>
            </a:r>
            <a:br>
              <a:rPr lang="it-IT" sz="1400" b="1" dirty="0" smtClean="0">
                <a:latin typeface="+mn-lt"/>
                <a:ea typeface="ＭＳ Ｐゴシック" pitchFamily="34" charset="-128"/>
              </a:rPr>
            </a:br>
            <a:r>
              <a:rPr lang="it-IT" sz="1400" b="1" dirty="0" smtClean="0">
                <a:latin typeface="+mn-lt"/>
                <a:ea typeface="ＭＳ Ｐゴシック" pitchFamily="34" charset="-128"/>
              </a:rPr>
              <a:t>■ Ambientali (ad esempio, ricovero in ICU)</a:t>
            </a:r>
            <a:br>
              <a:rPr lang="it-IT" sz="1400" b="1" dirty="0" smtClean="0">
                <a:latin typeface="+mn-lt"/>
                <a:ea typeface="ＭＳ Ｐゴシック" pitchFamily="34" charset="-128"/>
              </a:rPr>
            </a:br>
            <a:r>
              <a:rPr lang="it-IT" sz="1400" b="1" dirty="0" smtClean="0">
                <a:latin typeface="+mn-lt"/>
                <a:ea typeface="ＭＳ Ｐゴシック" pitchFamily="34" charset="-128"/>
              </a:rPr>
              <a:t>■ Dolore</a:t>
            </a:r>
            <a:br>
              <a:rPr lang="it-IT" sz="1400" b="1" dirty="0" smtClean="0">
                <a:latin typeface="+mn-lt"/>
                <a:ea typeface="ＭＳ Ｐゴシック" pitchFamily="34" charset="-128"/>
              </a:rPr>
            </a:br>
            <a:r>
              <a:rPr lang="it-IT" sz="1400" b="1" dirty="0" smtClean="0">
                <a:latin typeface="+mn-lt"/>
                <a:ea typeface="ＭＳ Ｐゴシック" pitchFamily="34" charset="-128"/>
              </a:rPr>
              <a:t>■ Stress emotivo</a:t>
            </a:r>
            <a:br>
              <a:rPr lang="it-IT" sz="1400" b="1" dirty="0" smtClean="0">
                <a:latin typeface="+mn-lt"/>
                <a:ea typeface="ＭＳ Ｐゴシック" pitchFamily="34" charset="-128"/>
              </a:rPr>
            </a:br>
            <a:r>
              <a:rPr lang="it-IT" sz="1400" b="1" dirty="0" smtClean="0">
                <a:latin typeface="+mn-lt"/>
                <a:ea typeface="ＭＳ Ｐゴシック" pitchFamily="34" charset="-128"/>
              </a:rPr>
              <a:t>■ Deprivazione di sonno</a:t>
            </a:r>
            <a:br>
              <a:rPr lang="it-IT" sz="1400" b="1" dirty="0" smtClean="0">
                <a:latin typeface="+mn-lt"/>
                <a:ea typeface="ＭＳ Ｐゴシック" pitchFamily="34" charset="-128"/>
              </a:rPr>
            </a:br>
            <a:r>
              <a:rPr lang="it-IT" sz="1400" b="1" dirty="0" smtClean="0">
                <a:latin typeface="+mn-lt"/>
                <a:ea typeface="ＭＳ Ｐゴシック" pitchFamily="34" charset="-128"/>
              </a:rPr>
              <a:t/>
            </a:r>
            <a:br>
              <a:rPr lang="it-IT" sz="1400" b="1" dirty="0" smtClean="0">
                <a:latin typeface="+mn-lt"/>
                <a:ea typeface="ＭＳ Ｐゴシック" pitchFamily="34" charset="-128"/>
              </a:rPr>
            </a:br>
            <a:r>
              <a:rPr lang="it-IT" sz="1600" b="1" dirty="0" smtClean="0">
                <a:solidFill>
                  <a:srgbClr val="CC0000"/>
                </a:solidFill>
                <a:latin typeface="+mn-lt"/>
                <a:ea typeface="ＭＳ Ｐゴシック" pitchFamily="34" charset="-128"/>
              </a:rPr>
              <a:t>Fattori di rischio non modificabili</a:t>
            </a:r>
            <a:r>
              <a:rPr lang="it-IT" sz="1400" b="1" dirty="0" smtClean="0">
                <a:latin typeface="+mn-lt"/>
                <a:ea typeface="ＭＳ Ｐゴシック" pitchFamily="34" charset="-128"/>
              </a:rPr>
              <a:t/>
            </a:r>
            <a:br>
              <a:rPr lang="it-IT" sz="1400" b="1" dirty="0" smtClean="0">
                <a:latin typeface="+mn-lt"/>
                <a:ea typeface="ＭＳ Ｐゴシック" pitchFamily="34" charset="-128"/>
              </a:rPr>
            </a:br>
            <a:r>
              <a:rPr lang="it-IT" sz="1400" b="1" dirty="0" smtClean="0">
                <a:latin typeface="+mn-lt"/>
                <a:ea typeface="ＭＳ Ｐゴシック" pitchFamily="34" charset="-128"/>
              </a:rPr>
              <a:t>■ Demenza o deficit cognitivo </a:t>
            </a:r>
            <a:br>
              <a:rPr lang="it-IT" sz="1400" b="1" dirty="0" smtClean="0">
                <a:latin typeface="+mn-lt"/>
                <a:ea typeface="ＭＳ Ｐゴシック" pitchFamily="34" charset="-128"/>
              </a:rPr>
            </a:br>
            <a:r>
              <a:rPr lang="it-IT" sz="1400" b="1" dirty="0" smtClean="0">
                <a:latin typeface="+mn-lt"/>
                <a:ea typeface="ＭＳ Ｐゴシック" pitchFamily="34" charset="-128"/>
              </a:rPr>
              <a:t>■ Età avanzata (&gt;65 anni)</a:t>
            </a:r>
            <a:br>
              <a:rPr lang="it-IT" sz="1400" b="1" dirty="0" smtClean="0">
                <a:latin typeface="+mn-lt"/>
                <a:ea typeface="ＭＳ Ｐゴシック" pitchFamily="34" charset="-128"/>
              </a:rPr>
            </a:br>
            <a:r>
              <a:rPr lang="it-IT" sz="1400" b="1" dirty="0" smtClean="0">
                <a:latin typeface="+mn-lt"/>
                <a:ea typeface="ＭＳ Ｐゴシック" pitchFamily="34" charset="-128"/>
              </a:rPr>
              <a:t>■ Anamnesi di delirium, </a:t>
            </a:r>
            <a:r>
              <a:rPr lang="it-IT" sz="1400" b="1" dirty="0" err="1" smtClean="0">
                <a:latin typeface="+mn-lt"/>
                <a:ea typeface="ＭＳ Ｐゴシック" pitchFamily="34" charset="-128"/>
              </a:rPr>
              <a:t>stroke</a:t>
            </a:r>
            <a:r>
              <a:rPr lang="it-IT" sz="1400" b="1" dirty="0" smtClean="0">
                <a:latin typeface="+mn-lt"/>
                <a:ea typeface="ＭＳ Ｐゴシック" pitchFamily="34" charset="-128"/>
              </a:rPr>
              <a:t>, patologie neurologiche, disturbi della mobilità</a:t>
            </a:r>
            <a:br>
              <a:rPr lang="it-IT" sz="1400" b="1" dirty="0" smtClean="0">
                <a:latin typeface="+mn-lt"/>
                <a:ea typeface="ＭＳ Ｐゴシック" pitchFamily="34" charset="-128"/>
              </a:rPr>
            </a:br>
            <a:r>
              <a:rPr lang="it-IT" sz="1400" b="1" dirty="0" smtClean="0">
                <a:latin typeface="+mn-lt"/>
                <a:ea typeface="ＭＳ Ｐゴシック" pitchFamily="34" charset="-128"/>
              </a:rPr>
              <a:t>■ Comorbilità</a:t>
            </a:r>
            <a:br>
              <a:rPr lang="it-IT" sz="1400" b="1" dirty="0" smtClean="0">
                <a:latin typeface="+mn-lt"/>
                <a:ea typeface="ＭＳ Ｐゴシック" pitchFamily="34" charset="-128"/>
              </a:rPr>
            </a:br>
            <a:r>
              <a:rPr lang="it-IT" sz="1400" b="1" dirty="0" smtClean="0">
                <a:latin typeface="+mn-lt"/>
                <a:ea typeface="ＭＳ Ｐゴシック" pitchFamily="34" charset="-128"/>
              </a:rPr>
              <a:t>■ Genere (sesso maschile)</a:t>
            </a:r>
            <a:br>
              <a:rPr lang="it-IT" sz="1400" b="1" dirty="0" smtClean="0">
                <a:latin typeface="+mn-lt"/>
                <a:ea typeface="ＭＳ Ｐゴシック" pitchFamily="34" charset="-128"/>
              </a:rPr>
            </a:br>
            <a:r>
              <a:rPr lang="it-IT" sz="1400" b="1" dirty="0" smtClean="0">
                <a:latin typeface="+mn-lt"/>
                <a:ea typeface="ＭＳ Ｐゴシック" pitchFamily="34" charset="-128"/>
              </a:rPr>
              <a:t>■ Patologie croniche renali o epatiche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320" y="6210300"/>
            <a:ext cx="4171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68314" y="260648"/>
            <a:ext cx="8650955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Il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manifestarsi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del delirium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dipende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dall’interazione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complessa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di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fattori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di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rischio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multipli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alcuni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dei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quali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modificabilie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target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potenziali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di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prevenzione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Tra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gli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anziani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la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demenza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è il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fattore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di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rischio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maggiore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(2/3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dei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casi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di delirium).</a:t>
            </a:r>
            <a:endParaRPr lang="it-IT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98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1">
              <a:lumMod val="75000"/>
            </a:schemeClr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it-IT" sz="3200" b="1" dirty="0" smtClean="0">
                <a:solidFill>
                  <a:schemeClr val="bg1"/>
                </a:solidFill>
              </a:rPr>
              <a:t>Di cosa voglio parlare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528392"/>
          </a:xfrm>
        </p:spPr>
        <p:txBody>
          <a:bodyPr/>
          <a:lstStyle/>
          <a:p>
            <a:r>
              <a:rPr lang="it-IT" sz="2000" b="1" dirty="0" smtClean="0">
                <a:solidFill>
                  <a:srgbClr val="002060"/>
                </a:solidFill>
              </a:rPr>
              <a:t>Delirium </a:t>
            </a:r>
          </a:p>
          <a:p>
            <a:pPr lvl="1">
              <a:buFont typeface="Courier New" pitchFamily="49" charset="0"/>
              <a:buChar char="o"/>
            </a:pPr>
            <a:r>
              <a:rPr lang="it-IT" sz="2000" b="1" dirty="0" smtClean="0">
                <a:solidFill>
                  <a:srgbClr val="002060"/>
                </a:solidFill>
              </a:rPr>
              <a:t>Fragilità </a:t>
            </a:r>
          </a:p>
          <a:p>
            <a:pPr lvl="1">
              <a:buFont typeface="Courier New" pitchFamily="49" charset="0"/>
              <a:buChar char="o"/>
            </a:pPr>
            <a:r>
              <a:rPr lang="it-IT" sz="2000" b="1" dirty="0" smtClean="0">
                <a:solidFill>
                  <a:srgbClr val="002060"/>
                </a:solidFill>
              </a:rPr>
              <a:t>Stato di salute</a:t>
            </a:r>
          </a:p>
          <a:p>
            <a:pPr lvl="1">
              <a:buFont typeface="Courier New" pitchFamily="49" charset="0"/>
              <a:buChar char="o"/>
            </a:pPr>
            <a:r>
              <a:rPr lang="it-IT" sz="2000" b="1" dirty="0" smtClean="0">
                <a:solidFill>
                  <a:srgbClr val="002060"/>
                </a:solidFill>
              </a:rPr>
              <a:t>Prognosi</a:t>
            </a:r>
          </a:p>
          <a:p>
            <a:r>
              <a:rPr lang="it-IT" sz="2000" b="1" dirty="0">
                <a:solidFill>
                  <a:srgbClr val="002060"/>
                </a:solidFill>
              </a:rPr>
              <a:t>C</a:t>
            </a:r>
            <a:r>
              <a:rPr lang="it-IT" sz="2000" b="1" dirty="0" smtClean="0">
                <a:solidFill>
                  <a:srgbClr val="002060"/>
                </a:solidFill>
              </a:rPr>
              <a:t>omunicazione</a:t>
            </a:r>
          </a:p>
          <a:p>
            <a:r>
              <a:rPr lang="it-IT" sz="2000" b="1" dirty="0" smtClean="0">
                <a:solidFill>
                  <a:srgbClr val="002060"/>
                </a:solidFill>
              </a:rPr>
              <a:t>Strategie terapeutiche</a:t>
            </a:r>
          </a:p>
          <a:p>
            <a:r>
              <a:rPr lang="it-IT" sz="2000" b="1" dirty="0" smtClean="0">
                <a:solidFill>
                  <a:schemeClr val="bg1">
                    <a:lumMod val="85000"/>
                  </a:schemeClr>
                </a:solidFill>
              </a:rPr>
              <a:t>Prevenzione</a:t>
            </a:r>
          </a:p>
          <a:p>
            <a:r>
              <a:rPr lang="it-IT" sz="2000" b="1" dirty="0" smtClean="0">
                <a:solidFill>
                  <a:schemeClr val="bg1">
                    <a:lumMod val="85000"/>
                  </a:schemeClr>
                </a:solidFill>
              </a:rPr>
              <a:t>Da non dimenticare</a:t>
            </a:r>
          </a:p>
          <a:p>
            <a:r>
              <a:rPr lang="it-IT" sz="2000" b="1" dirty="0" smtClean="0">
                <a:solidFill>
                  <a:schemeClr val="bg1">
                    <a:lumMod val="85000"/>
                  </a:schemeClr>
                </a:solidFill>
              </a:rPr>
              <a:t>Conclusioni</a:t>
            </a:r>
          </a:p>
          <a:p>
            <a:endParaRPr lang="it-IT" sz="2000" b="1" dirty="0" smtClean="0">
              <a:solidFill>
                <a:srgbClr val="002060"/>
              </a:solidFill>
            </a:endParaRPr>
          </a:p>
          <a:p>
            <a:endParaRPr lang="it-IT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7200900" cy="4535487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1600" b="1" dirty="0"/>
              <a:t>Strategie di terapia farmacologica</a:t>
            </a:r>
          </a:p>
          <a:p>
            <a:pPr algn="l" eaLnBrk="1" hangingPunct="1">
              <a:defRPr/>
            </a:pPr>
            <a:r>
              <a:rPr lang="it-IT" sz="1600" b="1" dirty="0"/>
              <a:t>La maggior parte degli studi disponibili hanno focalizzato l’attenzione prevalentemente sull’impiego di farmaci antipsicotici o sedativi del delirium. Sebbene questi farmaci siano efficaci nel ridurre l’agitazione e i disturbi comportamentali associati al delirium, che spesso disturbano l’organizzazione assistenziale, non esiste alcuna evidenza che la terapia antipsicotica o sedativa sia in grado di migliorare in modo significativo la prognosi dei pazienti. </a:t>
            </a:r>
          </a:p>
          <a:p>
            <a:pPr algn="l" eaLnBrk="1" hangingPunct="1">
              <a:defRPr/>
            </a:pPr>
            <a:r>
              <a:rPr lang="it-IT" sz="1600" b="1" dirty="0"/>
              <a:t>Oggi si pratica una terapia finalizzata a convertire il delirium iperattivo in delirium </a:t>
            </a:r>
            <a:r>
              <a:rPr lang="it-IT" sz="1600" b="1" dirty="0" err="1"/>
              <a:t>ipoattivo</a:t>
            </a:r>
            <a:r>
              <a:rPr lang="it-IT" sz="1600" b="1" dirty="0"/>
              <a:t> (più facilmente gestibile). Un numero crescente di evidenze suggerisce però che il trattamento sedativo possa prolungare la durata del delirium e dei disturbi cognitivi ad esso associati e peggiorare gli outcome clinici. La terapia del delirium dovrebbe essere focalizzata al trattamento che facilità il recupero, migliora lo stato funzionale e gli outcome clinici</a:t>
            </a:r>
            <a:r>
              <a:rPr lang="it-IT" sz="1600" b="1" dirty="0" smtClean="0"/>
              <a:t>.</a:t>
            </a:r>
          </a:p>
          <a:p>
            <a:pPr algn="l" eaLnBrk="1" hangingPunct="1">
              <a:defRPr/>
            </a:pPr>
            <a:endParaRPr lang="it-IT" sz="1600" b="1" dirty="0"/>
          </a:p>
          <a:p>
            <a:pPr algn="l" eaLnBrk="1" hangingPunct="1">
              <a:defRPr/>
            </a:pPr>
            <a:r>
              <a:rPr lang="it-IT" sz="1600" b="1" dirty="0" smtClean="0"/>
              <a:t>Prevenzione </a:t>
            </a:r>
            <a:r>
              <a:rPr lang="it-IT" sz="1600" b="1" dirty="0"/>
              <a:t>farmacologica </a:t>
            </a:r>
          </a:p>
          <a:p>
            <a:pPr algn="l" eaLnBrk="1" hangingPunct="1">
              <a:defRPr/>
            </a:pPr>
            <a:r>
              <a:rPr lang="it-IT" sz="1600" b="1" dirty="0"/>
              <a:t>Ad oggi non si raccomanda alcun approccio farmacologico preventivo del delirium. </a:t>
            </a:r>
          </a:p>
        </p:txBody>
      </p:sp>
      <p:sp>
        <p:nvSpPr>
          <p:cNvPr id="3" name="Titolo 3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720055"/>
          </a:xfrm>
          <a:solidFill>
            <a:schemeClr val="accent1">
              <a:lumMod val="75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eaLnBrk="1" hangingPunct="1"/>
            <a:r>
              <a:rPr lang="it-IT" b="1" dirty="0" smtClean="0">
                <a:solidFill>
                  <a:schemeClr val="bg1"/>
                </a:solidFill>
              </a:rPr>
              <a:t>Delirium</a:t>
            </a:r>
          </a:p>
        </p:txBody>
      </p:sp>
    </p:spTree>
    <p:extLst>
      <p:ext uri="{BB962C8B-B14F-4D97-AF65-F5344CB8AC3E}">
        <p14:creationId xmlns:p14="http://schemas.microsoft.com/office/powerpoint/2010/main" val="97000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873" name="Group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070774"/>
              </p:ext>
            </p:extLst>
          </p:nvPr>
        </p:nvGraphicFramePr>
        <p:xfrm>
          <a:off x="228600" y="990600"/>
          <a:ext cx="8569325" cy="5540375"/>
        </p:xfrm>
        <a:graphic>
          <a:graphicData uri="http://schemas.openxmlformats.org/drawingml/2006/table">
            <a:tbl>
              <a:tblPr/>
              <a:tblGrid>
                <a:gridCol w="2425700"/>
                <a:gridCol w="3116263"/>
                <a:gridCol w="3027362"/>
              </a:tblGrid>
              <a:tr h="3953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Farmaco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Dose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Effetti collaterali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Antipsicotici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51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Aloperidolo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Serenase </a:t>
                      </a: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</a:t>
                      </a: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: 5gtt=0.5mg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                       1fl=2 mg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0.5-1.0 mg per due volte al giorno per os (al bisogno aggiungere una dose ogni 4 ore) (effetto picco, 4-6 ore);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0.5-1.0 mg intramuscolo; ripetere se necessario dopo 30-60 minuti (effetto picco, 20-40 min)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Effetti extrapiramidali, specie se la dose &gt;3 mg al giorno. Allungamento del QT all’ECG.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Da evitare nei pazienti con sindrome da astinenza, insufficienza epatica, sindrome maligna da neurolettici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Quetiapina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Seroquel</a:t>
                      </a: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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: 1cp=25mg</a:t>
                      </a:r>
                      <a:endParaRPr kumimoji="0" 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25 mg per due volte al giorno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Effetti extrapiramidali equivalenti, forse lievemente inferiori, all’aloperidolo. Allungamento del QT all’ECG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Benzodiazepine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Lorazepam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Tavor</a:t>
                      </a: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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: 1cp=1mg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                20gtt=1mg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                1fl=4mg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0.5-1.0 mg per os (al bisogno aggiungere una dose ogni 4 ore);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nell’emergenze si può somministrare e.v. (0.5-1.0mg)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Effetto paradosso, depressione respiratoria, ipersedazione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Antidepressivi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6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Trazodone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Trittico</a:t>
                      </a: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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: 1cp=75mg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                  1gtt=1mg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25-150 mg per os alla sera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Ipersedazione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71" name="Text Box 160"/>
          <p:cNvSpPr txBox="1">
            <a:spLocks noChangeArrowheads="1"/>
          </p:cNvSpPr>
          <p:nvPr/>
        </p:nvSpPr>
        <p:spPr bwMode="auto">
          <a:xfrm>
            <a:off x="6324600" y="6248400"/>
            <a:ext cx="22939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it-IT" sz="1200" b="1" i="1">
                <a:cs typeface="Calibri" pitchFamily="34" charset="0"/>
              </a:rPr>
              <a:t>Adattato da NEJM, 2006</a:t>
            </a:r>
            <a:endParaRPr lang="it-IT" sz="1200">
              <a:cs typeface="Calibri" pitchFamily="34" charset="0"/>
            </a:endParaRPr>
          </a:p>
        </p:txBody>
      </p:sp>
      <p:sp>
        <p:nvSpPr>
          <p:cNvPr id="35872" name="Text Box 170"/>
          <p:cNvSpPr txBox="1">
            <a:spLocks noChangeArrowheads="1"/>
          </p:cNvSpPr>
          <p:nvPr/>
        </p:nvSpPr>
        <p:spPr bwMode="auto">
          <a:xfrm>
            <a:off x="228600" y="228600"/>
            <a:ext cx="8458200" cy="5238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sz="2800" b="1" dirty="0">
                <a:solidFill>
                  <a:schemeClr val="bg1"/>
                </a:solidFill>
                <a:cs typeface="Calibri" pitchFamily="34" charset="0"/>
              </a:rPr>
              <a:t>Terapia farmacologica del delirium</a:t>
            </a:r>
            <a:endParaRPr lang="it-IT" sz="2800" dirty="0">
              <a:solidFill>
                <a:schemeClr val="bg1"/>
              </a:solidFill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1">
              <a:lumMod val="75000"/>
            </a:schemeClr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it-IT" sz="3200" b="1" dirty="0" smtClean="0">
                <a:solidFill>
                  <a:schemeClr val="bg1"/>
                </a:solidFill>
              </a:rPr>
              <a:t>Di cosa voglio parlare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528392"/>
          </a:xfrm>
        </p:spPr>
        <p:txBody>
          <a:bodyPr/>
          <a:lstStyle/>
          <a:p>
            <a:r>
              <a:rPr lang="it-IT" sz="2000" b="1" dirty="0" smtClean="0">
                <a:solidFill>
                  <a:srgbClr val="002060"/>
                </a:solidFill>
              </a:rPr>
              <a:t>Delirium </a:t>
            </a:r>
          </a:p>
          <a:p>
            <a:pPr lvl="1">
              <a:buFont typeface="Courier New" pitchFamily="49" charset="0"/>
              <a:buChar char="o"/>
            </a:pPr>
            <a:r>
              <a:rPr lang="it-IT" sz="2000" b="1" dirty="0" smtClean="0">
                <a:solidFill>
                  <a:srgbClr val="002060"/>
                </a:solidFill>
              </a:rPr>
              <a:t>Fragilità </a:t>
            </a:r>
          </a:p>
          <a:p>
            <a:pPr lvl="1">
              <a:buFont typeface="Courier New" pitchFamily="49" charset="0"/>
              <a:buChar char="o"/>
            </a:pPr>
            <a:r>
              <a:rPr lang="it-IT" sz="2000" b="1" dirty="0" smtClean="0">
                <a:solidFill>
                  <a:srgbClr val="002060"/>
                </a:solidFill>
              </a:rPr>
              <a:t>Stato di salute</a:t>
            </a:r>
          </a:p>
          <a:p>
            <a:pPr lvl="1">
              <a:buFont typeface="Courier New" pitchFamily="49" charset="0"/>
              <a:buChar char="o"/>
            </a:pPr>
            <a:r>
              <a:rPr lang="it-IT" sz="2000" b="1" dirty="0" smtClean="0">
                <a:solidFill>
                  <a:srgbClr val="002060"/>
                </a:solidFill>
              </a:rPr>
              <a:t>Prognosi</a:t>
            </a:r>
          </a:p>
          <a:p>
            <a:r>
              <a:rPr lang="it-IT" sz="2000" b="1" dirty="0">
                <a:solidFill>
                  <a:srgbClr val="002060"/>
                </a:solidFill>
              </a:rPr>
              <a:t>C</a:t>
            </a:r>
            <a:r>
              <a:rPr lang="it-IT" sz="2000" b="1" dirty="0" smtClean="0">
                <a:solidFill>
                  <a:srgbClr val="002060"/>
                </a:solidFill>
              </a:rPr>
              <a:t>omunicazione</a:t>
            </a:r>
          </a:p>
          <a:p>
            <a:r>
              <a:rPr lang="it-IT" sz="2000" b="1" dirty="0" smtClean="0">
                <a:solidFill>
                  <a:srgbClr val="002060"/>
                </a:solidFill>
              </a:rPr>
              <a:t>Strategie terapeutiche</a:t>
            </a:r>
          </a:p>
          <a:p>
            <a:r>
              <a:rPr lang="it-IT" sz="2000" b="1" dirty="0" smtClean="0">
                <a:solidFill>
                  <a:srgbClr val="002060"/>
                </a:solidFill>
              </a:rPr>
              <a:t>Prevenzione</a:t>
            </a:r>
          </a:p>
          <a:p>
            <a:r>
              <a:rPr lang="it-IT" sz="2000" b="1" dirty="0" smtClean="0">
                <a:solidFill>
                  <a:schemeClr val="bg1">
                    <a:lumMod val="85000"/>
                  </a:schemeClr>
                </a:solidFill>
              </a:rPr>
              <a:t>Da non dimenticare</a:t>
            </a:r>
          </a:p>
          <a:p>
            <a:r>
              <a:rPr lang="it-IT" sz="2000" b="1" dirty="0" smtClean="0">
                <a:solidFill>
                  <a:schemeClr val="bg1">
                    <a:lumMod val="85000"/>
                  </a:schemeClr>
                </a:solidFill>
              </a:rPr>
              <a:t>Conclusioni</a:t>
            </a:r>
          </a:p>
          <a:p>
            <a:endParaRPr lang="it-IT" sz="2000" b="1" dirty="0" smtClean="0">
              <a:solidFill>
                <a:srgbClr val="002060"/>
              </a:solidFill>
            </a:endParaRPr>
          </a:p>
          <a:p>
            <a:endParaRPr lang="it-IT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1">
              <a:lumMod val="75000"/>
            </a:schemeClr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it-IT" sz="3200" b="1" dirty="0" smtClean="0">
                <a:solidFill>
                  <a:schemeClr val="bg1"/>
                </a:solidFill>
              </a:rPr>
              <a:t>Di cosa voglio parlare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528392"/>
          </a:xfrm>
        </p:spPr>
        <p:txBody>
          <a:bodyPr/>
          <a:lstStyle/>
          <a:p>
            <a:r>
              <a:rPr lang="it-IT" sz="2000" b="1" dirty="0" smtClean="0">
                <a:solidFill>
                  <a:srgbClr val="002060"/>
                </a:solidFill>
              </a:rPr>
              <a:t>Delirium </a:t>
            </a:r>
          </a:p>
          <a:p>
            <a:pPr lvl="1">
              <a:buFont typeface="Courier New" pitchFamily="49" charset="0"/>
              <a:buChar char="o"/>
            </a:pPr>
            <a:r>
              <a:rPr lang="it-IT" sz="2000" b="1" dirty="0" smtClean="0">
                <a:solidFill>
                  <a:srgbClr val="002060"/>
                </a:solidFill>
              </a:rPr>
              <a:t>Fragilità </a:t>
            </a:r>
          </a:p>
          <a:p>
            <a:pPr lvl="1">
              <a:buFont typeface="Courier New" pitchFamily="49" charset="0"/>
              <a:buChar char="o"/>
            </a:pPr>
            <a:r>
              <a:rPr lang="it-IT" sz="2000" b="1" dirty="0" smtClean="0">
                <a:solidFill>
                  <a:srgbClr val="002060"/>
                </a:solidFill>
              </a:rPr>
              <a:t>Stato di salute</a:t>
            </a:r>
          </a:p>
          <a:p>
            <a:pPr lvl="1">
              <a:buFont typeface="Courier New" pitchFamily="49" charset="0"/>
              <a:buChar char="o"/>
            </a:pPr>
            <a:r>
              <a:rPr lang="it-IT" sz="2000" b="1" dirty="0" smtClean="0">
                <a:solidFill>
                  <a:srgbClr val="002060"/>
                </a:solidFill>
              </a:rPr>
              <a:t>Prognosi</a:t>
            </a:r>
          </a:p>
          <a:p>
            <a:r>
              <a:rPr lang="it-IT" sz="2000" b="1" dirty="0">
                <a:solidFill>
                  <a:srgbClr val="002060"/>
                </a:solidFill>
              </a:rPr>
              <a:t>C</a:t>
            </a:r>
            <a:r>
              <a:rPr lang="it-IT" sz="2000" b="1" dirty="0" smtClean="0">
                <a:solidFill>
                  <a:srgbClr val="002060"/>
                </a:solidFill>
              </a:rPr>
              <a:t>omunicazione</a:t>
            </a:r>
          </a:p>
          <a:p>
            <a:r>
              <a:rPr lang="it-IT" sz="2000" b="1" dirty="0" smtClean="0">
                <a:solidFill>
                  <a:srgbClr val="002060"/>
                </a:solidFill>
              </a:rPr>
              <a:t>Strategie terapeutiche</a:t>
            </a:r>
          </a:p>
          <a:p>
            <a:r>
              <a:rPr lang="it-IT" sz="2000" b="1" dirty="0" smtClean="0">
                <a:solidFill>
                  <a:srgbClr val="002060"/>
                </a:solidFill>
              </a:rPr>
              <a:t>Prevenzione</a:t>
            </a:r>
          </a:p>
          <a:p>
            <a:r>
              <a:rPr lang="it-IT" sz="2000" b="1" dirty="0" smtClean="0">
                <a:solidFill>
                  <a:srgbClr val="002060"/>
                </a:solidFill>
              </a:rPr>
              <a:t>Da non dimenticare</a:t>
            </a:r>
          </a:p>
          <a:p>
            <a:r>
              <a:rPr lang="it-IT" sz="2000" b="1" dirty="0" smtClean="0">
                <a:solidFill>
                  <a:srgbClr val="002060"/>
                </a:solidFill>
              </a:rPr>
              <a:t>Conclusioni</a:t>
            </a:r>
          </a:p>
          <a:p>
            <a:endParaRPr lang="it-IT" sz="2000" b="1" dirty="0" smtClean="0">
              <a:solidFill>
                <a:srgbClr val="002060"/>
              </a:solidFill>
            </a:endParaRPr>
          </a:p>
          <a:p>
            <a:endParaRPr lang="it-IT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398588"/>
            <a:ext cx="8847137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944563"/>
            <a:ext cx="4238625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7632700" cy="4681537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2000" b="1" u="sng" dirty="0"/>
              <a:t>Prevenzione</a:t>
            </a:r>
            <a:endParaRPr lang="it-IT" sz="2000" b="1" dirty="0"/>
          </a:p>
          <a:p>
            <a:pPr algn="l" eaLnBrk="1" hangingPunct="1">
              <a:defRPr/>
            </a:pPr>
            <a:r>
              <a:rPr lang="it-IT" sz="2000" b="1" dirty="0"/>
              <a:t>La prima regola nella cura del delirium è quella di rimuovere le possibili cause; pazienti a rischio di delirium sono quelli con:</a:t>
            </a:r>
          </a:p>
          <a:p>
            <a:pPr algn="l" eaLnBrk="1" hangingPunct="1">
              <a:defRPr/>
            </a:pPr>
            <a:r>
              <a:rPr lang="it-IT" sz="2000" b="1" dirty="0"/>
              <a:t>1.	Preesistente demenza </a:t>
            </a:r>
          </a:p>
          <a:p>
            <a:pPr algn="l" eaLnBrk="1" hangingPunct="1">
              <a:defRPr/>
            </a:pPr>
            <a:r>
              <a:rPr lang="it-IT" sz="2000" b="1" dirty="0"/>
              <a:t>2.	Condizione medica severa</a:t>
            </a:r>
          </a:p>
          <a:p>
            <a:pPr algn="l" eaLnBrk="1" hangingPunct="1">
              <a:defRPr/>
            </a:pPr>
            <a:r>
              <a:rPr lang="it-IT" sz="2000" b="1" dirty="0"/>
              <a:t>3.	Abuso di alcool </a:t>
            </a:r>
          </a:p>
          <a:p>
            <a:pPr algn="l" eaLnBrk="1" hangingPunct="1">
              <a:defRPr/>
            </a:pPr>
            <a:r>
              <a:rPr lang="it-IT" sz="2000" b="1" dirty="0"/>
              <a:t>4.	Limitazione funzionale </a:t>
            </a:r>
          </a:p>
          <a:p>
            <a:pPr algn="l" eaLnBrk="1" hangingPunct="1">
              <a:defRPr/>
            </a:pPr>
            <a:r>
              <a:rPr lang="it-IT" sz="2000" b="1" dirty="0"/>
              <a:t>5.	Na+ sierico alterato </a:t>
            </a:r>
          </a:p>
          <a:p>
            <a:pPr algn="l" eaLnBrk="1" hangingPunct="1">
              <a:defRPr/>
            </a:pPr>
            <a:r>
              <a:rPr lang="it-IT" sz="2000" b="1" dirty="0"/>
              <a:t>6.	Sesso maschile </a:t>
            </a:r>
          </a:p>
          <a:p>
            <a:pPr algn="l" eaLnBrk="1" hangingPunct="1">
              <a:defRPr/>
            </a:pPr>
            <a:r>
              <a:rPr lang="it-IT" sz="2000" b="1" dirty="0"/>
              <a:t>7.	Depressione </a:t>
            </a:r>
          </a:p>
          <a:p>
            <a:pPr algn="l" eaLnBrk="1" hangingPunct="1">
              <a:defRPr/>
            </a:pPr>
            <a:r>
              <a:rPr lang="it-IT" sz="2000" b="1" dirty="0"/>
              <a:t>8.	Alterazione udito </a:t>
            </a:r>
          </a:p>
          <a:p>
            <a:pPr algn="l" eaLnBrk="1" hangingPunct="1">
              <a:defRPr/>
            </a:pPr>
            <a:r>
              <a:rPr lang="it-IT" sz="2000" b="1" dirty="0"/>
              <a:t>9.	Alterazione vista</a:t>
            </a:r>
          </a:p>
          <a:p>
            <a:pPr algn="l" eaLnBrk="1" hangingPunct="1">
              <a:defRPr/>
            </a:pPr>
            <a:endParaRPr lang="it-IT" sz="2000" b="1" dirty="0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720055"/>
          </a:xfrm>
          <a:solidFill>
            <a:schemeClr val="accent1">
              <a:lumMod val="75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eaLnBrk="1" hangingPunct="1"/>
            <a:r>
              <a:rPr lang="it-IT" b="1" dirty="0" smtClean="0">
                <a:solidFill>
                  <a:schemeClr val="bg1"/>
                </a:solidFill>
              </a:rPr>
              <a:t>Delirium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olo 3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848872" cy="720055"/>
          </a:xfrm>
          <a:solidFill>
            <a:schemeClr val="accent1">
              <a:lumMod val="75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eaLnBrk="1" hangingPunct="1"/>
            <a:r>
              <a:rPr lang="it-IT" b="1" dirty="0" smtClean="0">
                <a:solidFill>
                  <a:schemeClr val="bg1"/>
                </a:solidFill>
              </a:rPr>
              <a:t>Delirium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7992888" cy="4752528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1600" b="1" dirty="0"/>
              <a:t>Non tutti sono concordi nell’attribuire un ruolo specifico di rischio anche a fattori psicologici-ambientali che si possono sommare nello stesso paziente (si ricorda ad esempio: l’ospedalizzazione, la depressione, il dolore, la paura, la deprivazione sensoriale e l’interruzione del sonno, soprattutto nelle unità di cura intensiva); questi fattori possono in ogni modo essere ridotti con interventi preventivi sull’ambiente e con l’adeguata  l’educazione del personale.</a:t>
            </a:r>
          </a:p>
          <a:p>
            <a:pPr algn="l" eaLnBrk="1" hangingPunct="1">
              <a:defRPr/>
            </a:pPr>
            <a:endParaRPr lang="it-IT" sz="1600" b="1" dirty="0" smtClean="0"/>
          </a:p>
          <a:p>
            <a:pPr algn="l" eaLnBrk="1" hangingPunct="1">
              <a:defRPr/>
            </a:pPr>
            <a:r>
              <a:rPr lang="it-IT" sz="1600" b="1" dirty="0" smtClean="0"/>
              <a:t>Le </a:t>
            </a:r>
            <a:r>
              <a:rPr lang="it-IT" sz="1600" b="1" dirty="0"/>
              <a:t>linee guida per la prevenzione del delirium riguardano il controllo di alcuni fattori di rischio; i più importanti risultano essere:</a:t>
            </a:r>
          </a:p>
          <a:p>
            <a:pPr marL="285750" indent="-285750" algn="l" eaLnBrk="1" hangingPunct="1">
              <a:buFont typeface="Arial" pitchFamily="34" charset="0"/>
              <a:buChar char="•"/>
              <a:defRPr/>
            </a:pPr>
            <a:r>
              <a:rPr lang="it-IT" sz="1600" b="1" dirty="0"/>
              <a:t>Evitare, per quanto possibile, farmaci a rischio;</a:t>
            </a:r>
          </a:p>
          <a:p>
            <a:pPr marL="285750" indent="-285750" algn="l" eaLnBrk="1" hangingPunct="1">
              <a:buFont typeface="Arial" pitchFamily="34" charset="0"/>
              <a:buChar char="•"/>
              <a:defRPr/>
            </a:pPr>
            <a:r>
              <a:rPr lang="it-IT" sz="1600" b="1" dirty="0"/>
              <a:t>Mantenere una buona idratazione;</a:t>
            </a:r>
          </a:p>
          <a:p>
            <a:pPr marL="285750" indent="-285750" algn="l" eaLnBrk="1" hangingPunct="1">
              <a:buFont typeface="Arial" pitchFamily="34" charset="0"/>
              <a:buChar char="•"/>
              <a:defRPr/>
            </a:pPr>
            <a:r>
              <a:rPr lang="it-IT" sz="1600" b="1" dirty="0"/>
              <a:t>Evitare ipotensioni ed l’ipossia;</a:t>
            </a:r>
          </a:p>
          <a:p>
            <a:pPr marL="285750" indent="-285750" algn="l" eaLnBrk="1" hangingPunct="1">
              <a:buFont typeface="Arial" pitchFamily="34" charset="0"/>
              <a:buChar char="•"/>
              <a:defRPr/>
            </a:pPr>
            <a:r>
              <a:rPr lang="it-IT" sz="1600" b="1" dirty="0"/>
              <a:t>Trattare prontamente patologie acute;</a:t>
            </a:r>
          </a:p>
          <a:p>
            <a:pPr marL="285750" indent="-285750" algn="l" eaLnBrk="1" hangingPunct="1">
              <a:buFont typeface="Arial" pitchFamily="34" charset="0"/>
              <a:buChar char="•"/>
              <a:defRPr/>
            </a:pPr>
            <a:r>
              <a:rPr lang="it-IT" sz="1600" b="1" dirty="0"/>
              <a:t>Utilizzare tecniche d’orientamento;</a:t>
            </a:r>
          </a:p>
          <a:p>
            <a:pPr marL="285750" indent="-285750" algn="l" eaLnBrk="1" hangingPunct="1">
              <a:buFont typeface="Arial" pitchFamily="34" charset="0"/>
              <a:buChar char="•"/>
              <a:defRPr/>
            </a:pPr>
            <a:r>
              <a:rPr lang="it-IT" sz="1600" b="1" dirty="0"/>
              <a:t>Correggere i deficit sensoriali,</a:t>
            </a:r>
          </a:p>
          <a:p>
            <a:pPr marL="285750" indent="-285750" algn="l" eaLnBrk="1" hangingPunct="1">
              <a:buFont typeface="Arial" pitchFamily="34" charset="0"/>
              <a:buChar char="•"/>
              <a:defRPr/>
            </a:pPr>
            <a:r>
              <a:rPr lang="it-IT" sz="1600" b="1" dirty="0"/>
              <a:t>Tenere l’ambiente bene illuminato e poco rumoroso.</a:t>
            </a:r>
          </a:p>
          <a:p>
            <a:pPr algn="l" eaLnBrk="1" hangingPunct="1">
              <a:defRPr/>
            </a:pPr>
            <a:endParaRPr lang="it-IT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1">
              <a:lumMod val="75000"/>
            </a:schemeClr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it-IT" sz="3200" b="1" dirty="0" smtClean="0">
                <a:solidFill>
                  <a:schemeClr val="bg1"/>
                </a:solidFill>
              </a:rPr>
              <a:t>Di cosa voglio parlare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528392"/>
          </a:xfrm>
        </p:spPr>
        <p:txBody>
          <a:bodyPr/>
          <a:lstStyle/>
          <a:p>
            <a:r>
              <a:rPr lang="it-IT" sz="2000" b="1" dirty="0" smtClean="0">
                <a:solidFill>
                  <a:srgbClr val="002060"/>
                </a:solidFill>
              </a:rPr>
              <a:t>Delirium </a:t>
            </a:r>
          </a:p>
          <a:p>
            <a:pPr lvl="1">
              <a:buFont typeface="Courier New" pitchFamily="49" charset="0"/>
              <a:buChar char="o"/>
            </a:pPr>
            <a:r>
              <a:rPr lang="it-IT" sz="2000" b="1" dirty="0" smtClean="0">
                <a:solidFill>
                  <a:srgbClr val="002060"/>
                </a:solidFill>
              </a:rPr>
              <a:t>Fragilità </a:t>
            </a:r>
          </a:p>
          <a:p>
            <a:pPr lvl="1">
              <a:buFont typeface="Courier New" pitchFamily="49" charset="0"/>
              <a:buChar char="o"/>
            </a:pPr>
            <a:r>
              <a:rPr lang="it-IT" sz="2000" b="1" dirty="0" smtClean="0">
                <a:solidFill>
                  <a:srgbClr val="002060"/>
                </a:solidFill>
              </a:rPr>
              <a:t>Stato di salute</a:t>
            </a:r>
          </a:p>
          <a:p>
            <a:pPr lvl="1">
              <a:buFont typeface="Courier New" pitchFamily="49" charset="0"/>
              <a:buChar char="o"/>
            </a:pPr>
            <a:r>
              <a:rPr lang="it-IT" sz="2000" b="1" dirty="0" smtClean="0">
                <a:solidFill>
                  <a:srgbClr val="002060"/>
                </a:solidFill>
              </a:rPr>
              <a:t>Prognosi</a:t>
            </a:r>
          </a:p>
          <a:p>
            <a:r>
              <a:rPr lang="it-IT" sz="2000" b="1" dirty="0">
                <a:solidFill>
                  <a:srgbClr val="002060"/>
                </a:solidFill>
              </a:rPr>
              <a:t>C</a:t>
            </a:r>
            <a:r>
              <a:rPr lang="it-IT" sz="2000" b="1" dirty="0" smtClean="0">
                <a:solidFill>
                  <a:srgbClr val="002060"/>
                </a:solidFill>
              </a:rPr>
              <a:t>omunicazione</a:t>
            </a:r>
          </a:p>
          <a:p>
            <a:r>
              <a:rPr lang="it-IT" sz="2000" b="1" dirty="0" smtClean="0">
                <a:solidFill>
                  <a:srgbClr val="002060"/>
                </a:solidFill>
              </a:rPr>
              <a:t>Strategie terapeutiche</a:t>
            </a:r>
          </a:p>
          <a:p>
            <a:r>
              <a:rPr lang="it-IT" sz="2000" b="1" dirty="0" smtClean="0">
                <a:solidFill>
                  <a:srgbClr val="002060"/>
                </a:solidFill>
              </a:rPr>
              <a:t>Prevenzione</a:t>
            </a:r>
          </a:p>
          <a:p>
            <a:r>
              <a:rPr lang="it-IT" sz="2000" b="1" dirty="0" smtClean="0">
                <a:solidFill>
                  <a:srgbClr val="002060"/>
                </a:solidFill>
              </a:rPr>
              <a:t>Da non dimenticare</a:t>
            </a:r>
          </a:p>
          <a:p>
            <a:r>
              <a:rPr lang="it-IT" sz="2000" b="1" dirty="0" smtClean="0">
                <a:solidFill>
                  <a:schemeClr val="bg1">
                    <a:lumMod val="85000"/>
                  </a:schemeClr>
                </a:solidFill>
              </a:rPr>
              <a:t>Conclusioni</a:t>
            </a:r>
          </a:p>
          <a:p>
            <a:endParaRPr lang="it-IT" sz="2000" b="1" dirty="0" smtClean="0">
              <a:solidFill>
                <a:srgbClr val="002060"/>
              </a:solidFill>
            </a:endParaRPr>
          </a:p>
          <a:p>
            <a:endParaRPr lang="it-IT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891052"/>
              </p:ext>
            </p:extLst>
          </p:nvPr>
        </p:nvGraphicFramePr>
        <p:xfrm>
          <a:off x="107504" y="188640"/>
          <a:ext cx="8856984" cy="626165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8856984"/>
              </a:tblGrid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it-IT" sz="1800" dirty="0">
                          <a:effectLst/>
                        </a:rPr>
                        <a:t> 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9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it-IT" sz="1800" dirty="0" smtClean="0">
                          <a:effectLst/>
                        </a:rPr>
                        <a:t>Aspetti </a:t>
                      </a:r>
                      <a:r>
                        <a:rPr lang="it-IT" sz="1800" dirty="0">
                          <a:effectLst/>
                        </a:rPr>
                        <a:t>da non dimenticare nell’approccio al paziente con delirium: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9533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it-IT" sz="1800" dirty="0">
                          <a:effectLst/>
                        </a:rPr>
                        <a:t>Chiedere ai familiari di tutti i pazienti anziani spedalizzati per malattia acuta se recentemente è occorso qualche cambiamento cognitivo repentino, in concomitanza con il manifestarsi della malattia che ha portato al ricovero; Il delirium va ricercato in tutti i pazienti anziani ricoverati per </a:t>
                      </a:r>
                      <a:r>
                        <a:rPr lang="it-IT" sz="1800" dirty="0" smtClean="0">
                          <a:effectLst/>
                        </a:rPr>
                        <a:t>patologia </a:t>
                      </a:r>
                      <a:r>
                        <a:rPr lang="it-IT" sz="1800" dirty="0">
                          <a:effectLst/>
                        </a:rPr>
                        <a:t>acuta utilizzando strumenti specifici (ad es CAM) 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178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it-IT" sz="1800">
                          <a:effectLst/>
                        </a:rPr>
                        <a:t>Valutare e rivedere la terapia farmacologica in atto; la riduzione del numero e delle dosi dei farmaci psicoattivi, laddove possibile, dovrebbe essere il primo </a:t>
                      </a:r>
                      <a:r>
                        <a:rPr lang="it-IT" sz="1800" dirty="0" err="1">
                          <a:effectLst/>
                        </a:rPr>
                        <a:t>step</a:t>
                      </a:r>
                      <a:r>
                        <a:rPr lang="it-IT" sz="1800" dirty="0">
                          <a:effectLst/>
                        </a:rPr>
                        <a:t> da fare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813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it-IT" sz="1800">
                          <a:effectLst/>
                        </a:rPr>
                        <a:t>Per la terapia dei disturbi del sonno, dell’ansia e dell’agitazione tentare un primo approccio non farmacologico </a:t>
                      </a:r>
                      <a:endParaRPr lang="it-IT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5626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it-IT" sz="1800" dirty="0">
                          <a:effectLst/>
                        </a:rPr>
                        <a:t>Riservare l’uso dei farmaci ai pazienti con grave agitazione a elevato rischio di compromettere un trattamento medico salvavita (ad es. ventilazione) o che possono provocarsi lesioni fisiche oppure con sintomi psicotici gravemente stressanti (ad es. allucinazioni, deliri);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813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it-IT" sz="1800" dirty="0">
                          <a:effectLst/>
                        </a:rPr>
                        <a:t>Coinvolgere sempre i familiari nella cura, particolarmente nel </a:t>
                      </a:r>
                      <a:r>
                        <a:rPr lang="it-IT" sz="1800" dirty="0" err="1">
                          <a:effectLst/>
                        </a:rPr>
                        <a:t>ri-orientameno</a:t>
                      </a:r>
                      <a:r>
                        <a:rPr lang="it-IT" sz="1800" dirty="0">
                          <a:effectLst/>
                        </a:rPr>
                        <a:t> o nella prevenzione delle lesioni auto provocate;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906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it-IT" sz="1800">
                          <a:effectLst/>
                        </a:rPr>
                        <a:t>Evitare l’allettamento e incoraggiare la mobilizzazione e la self-care;</a:t>
                      </a:r>
                      <a:endParaRPr lang="it-IT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0405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it-IT" sz="1800">
                          <a:effectLst/>
                        </a:rPr>
                        <a:t>Assicurarsi che il paziente, se necessari, usi occhiali, apparecchi acustici, dentiere (essere in grado di vedere, udire e mangiare è importante in ogni setting di cura);</a:t>
                      </a:r>
                      <a:endParaRPr lang="it-IT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813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it-IT" sz="1800">
                          <a:effectLst/>
                        </a:rPr>
                        <a:t>Fare in modo che i pazienti siano attivi nei programmi di cura; comunicare regolarmente con loro e non solo con i familiari.</a:t>
                      </a:r>
                      <a:endParaRPr lang="it-IT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8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it-IT" sz="1800" dirty="0">
                          <a:effectLst/>
                        </a:rPr>
                        <a:t> 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1">
              <a:lumMod val="75000"/>
            </a:schemeClr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it-IT" sz="3200" b="1" dirty="0" smtClean="0">
                <a:solidFill>
                  <a:schemeClr val="bg1"/>
                </a:solidFill>
              </a:rPr>
              <a:t>Di cosa voglio parlare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528392"/>
          </a:xfrm>
        </p:spPr>
        <p:txBody>
          <a:bodyPr/>
          <a:lstStyle/>
          <a:p>
            <a:r>
              <a:rPr lang="it-IT" sz="2000" b="1" dirty="0" smtClean="0">
                <a:solidFill>
                  <a:srgbClr val="002060"/>
                </a:solidFill>
              </a:rPr>
              <a:t>Delirium </a:t>
            </a:r>
          </a:p>
          <a:p>
            <a:pPr lvl="1">
              <a:buFont typeface="Courier New" pitchFamily="49" charset="0"/>
              <a:buChar char="o"/>
            </a:pPr>
            <a:r>
              <a:rPr lang="it-IT" sz="2000" b="1" dirty="0" smtClean="0">
                <a:solidFill>
                  <a:srgbClr val="002060"/>
                </a:solidFill>
              </a:rPr>
              <a:t>Fragilità </a:t>
            </a:r>
          </a:p>
          <a:p>
            <a:pPr lvl="1">
              <a:buFont typeface="Courier New" pitchFamily="49" charset="0"/>
              <a:buChar char="o"/>
            </a:pPr>
            <a:r>
              <a:rPr lang="it-IT" sz="2000" b="1" dirty="0" smtClean="0">
                <a:solidFill>
                  <a:srgbClr val="002060"/>
                </a:solidFill>
              </a:rPr>
              <a:t>Stato di salute</a:t>
            </a:r>
          </a:p>
          <a:p>
            <a:pPr lvl="1">
              <a:buFont typeface="Courier New" pitchFamily="49" charset="0"/>
              <a:buChar char="o"/>
            </a:pPr>
            <a:r>
              <a:rPr lang="it-IT" sz="2000" b="1" dirty="0" smtClean="0">
                <a:solidFill>
                  <a:srgbClr val="002060"/>
                </a:solidFill>
              </a:rPr>
              <a:t>Prognosi</a:t>
            </a:r>
          </a:p>
          <a:p>
            <a:r>
              <a:rPr lang="it-IT" sz="2000" b="1" dirty="0">
                <a:solidFill>
                  <a:srgbClr val="002060"/>
                </a:solidFill>
              </a:rPr>
              <a:t>C</a:t>
            </a:r>
            <a:r>
              <a:rPr lang="it-IT" sz="2000" b="1" dirty="0" smtClean="0">
                <a:solidFill>
                  <a:srgbClr val="002060"/>
                </a:solidFill>
              </a:rPr>
              <a:t>omunicazione</a:t>
            </a:r>
          </a:p>
          <a:p>
            <a:r>
              <a:rPr lang="it-IT" sz="2000" b="1" dirty="0" smtClean="0">
                <a:solidFill>
                  <a:srgbClr val="002060"/>
                </a:solidFill>
              </a:rPr>
              <a:t>Strategie terapeutiche</a:t>
            </a:r>
          </a:p>
          <a:p>
            <a:r>
              <a:rPr lang="it-IT" sz="2000" b="1" dirty="0" smtClean="0">
                <a:solidFill>
                  <a:srgbClr val="002060"/>
                </a:solidFill>
              </a:rPr>
              <a:t>Prevenzione</a:t>
            </a:r>
          </a:p>
          <a:p>
            <a:r>
              <a:rPr lang="it-IT" sz="2000" b="1" dirty="0" smtClean="0">
                <a:solidFill>
                  <a:srgbClr val="002060"/>
                </a:solidFill>
              </a:rPr>
              <a:t>Da non dimenticare</a:t>
            </a:r>
          </a:p>
          <a:p>
            <a:r>
              <a:rPr lang="it-IT" sz="2000" b="1" dirty="0" smtClean="0">
                <a:solidFill>
                  <a:srgbClr val="002060"/>
                </a:solidFill>
              </a:rPr>
              <a:t>Conclusioni</a:t>
            </a:r>
          </a:p>
          <a:p>
            <a:endParaRPr lang="it-IT" sz="2000" b="1" dirty="0" smtClean="0">
              <a:solidFill>
                <a:srgbClr val="002060"/>
              </a:solidFill>
            </a:endParaRPr>
          </a:p>
          <a:p>
            <a:endParaRPr lang="it-IT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1">
              <a:lumMod val="75000"/>
            </a:schemeClr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it-IT" sz="3200" b="1" dirty="0" smtClean="0">
                <a:solidFill>
                  <a:schemeClr val="bg1"/>
                </a:solidFill>
              </a:rPr>
              <a:t>Di cosa voglio parlare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528392"/>
          </a:xfrm>
        </p:spPr>
        <p:txBody>
          <a:bodyPr/>
          <a:lstStyle/>
          <a:p>
            <a:r>
              <a:rPr lang="it-IT" sz="2000" b="1" dirty="0" smtClean="0">
                <a:solidFill>
                  <a:srgbClr val="002060"/>
                </a:solidFill>
              </a:rPr>
              <a:t>Delirium </a:t>
            </a:r>
          </a:p>
          <a:p>
            <a:pPr lvl="1">
              <a:buFont typeface="Courier New" pitchFamily="49" charset="0"/>
              <a:buChar char="o"/>
            </a:pPr>
            <a:r>
              <a:rPr lang="it-IT" sz="2000" b="1" dirty="0" smtClean="0">
                <a:solidFill>
                  <a:srgbClr val="002060"/>
                </a:solidFill>
              </a:rPr>
              <a:t>Fragilità </a:t>
            </a:r>
          </a:p>
          <a:p>
            <a:pPr lvl="1">
              <a:buFont typeface="Courier New" pitchFamily="49" charset="0"/>
              <a:buChar char="o"/>
            </a:pPr>
            <a:r>
              <a:rPr lang="it-IT" sz="2000" b="1" dirty="0" smtClean="0">
                <a:solidFill>
                  <a:schemeClr val="bg1">
                    <a:lumMod val="85000"/>
                  </a:schemeClr>
                </a:solidFill>
              </a:rPr>
              <a:t>Stato di salute</a:t>
            </a:r>
          </a:p>
          <a:p>
            <a:pPr lvl="1">
              <a:buFont typeface="Courier New" pitchFamily="49" charset="0"/>
              <a:buChar char="o"/>
            </a:pPr>
            <a:r>
              <a:rPr lang="it-IT" sz="2000" b="1" dirty="0" smtClean="0">
                <a:solidFill>
                  <a:schemeClr val="bg1">
                    <a:lumMod val="85000"/>
                  </a:schemeClr>
                </a:solidFill>
              </a:rPr>
              <a:t>Prognosi</a:t>
            </a:r>
          </a:p>
          <a:p>
            <a:r>
              <a:rPr lang="it-IT" sz="2000" b="1" dirty="0">
                <a:solidFill>
                  <a:schemeClr val="bg1">
                    <a:lumMod val="85000"/>
                  </a:schemeClr>
                </a:solidFill>
              </a:rPr>
              <a:t>C</a:t>
            </a:r>
            <a:r>
              <a:rPr lang="it-IT" sz="2000" b="1" dirty="0" smtClean="0">
                <a:solidFill>
                  <a:schemeClr val="bg1">
                    <a:lumMod val="85000"/>
                  </a:schemeClr>
                </a:solidFill>
              </a:rPr>
              <a:t>omunicazione</a:t>
            </a:r>
          </a:p>
          <a:p>
            <a:r>
              <a:rPr lang="it-IT" sz="2000" b="1" dirty="0" smtClean="0">
                <a:solidFill>
                  <a:schemeClr val="bg1">
                    <a:lumMod val="85000"/>
                  </a:schemeClr>
                </a:solidFill>
              </a:rPr>
              <a:t>Strategie terapeutiche</a:t>
            </a:r>
          </a:p>
          <a:p>
            <a:r>
              <a:rPr lang="it-IT" sz="2000" b="1" dirty="0" smtClean="0">
                <a:solidFill>
                  <a:schemeClr val="bg1">
                    <a:lumMod val="85000"/>
                  </a:schemeClr>
                </a:solidFill>
              </a:rPr>
              <a:t>Prevenzione</a:t>
            </a:r>
          </a:p>
          <a:p>
            <a:r>
              <a:rPr lang="it-IT" sz="2000" b="1" dirty="0" smtClean="0">
                <a:solidFill>
                  <a:schemeClr val="bg1">
                    <a:lumMod val="85000"/>
                  </a:schemeClr>
                </a:solidFill>
              </a:rPr>
              <a:t>Da non dimenticare</a:t>
            </a:r>
          </a:p>
          <a:p>
            <a:r>
              <a:rPr lang="it-IT" sz="2000" b="1" dirty="0" smtClean="0">
                <a:solidFill>
                  <a:schemeClr val="bg1">
                    <a:lumMod val="85000"/>
                  </a:schemeClr>
                </a:solidFill>
              </a:rPr>
              <a:t>Conclusioni</a:t>
            </a:r>
          </a:p>
          <a:p>
            <a:endParaRPr lang="it-IT" sz="2000" b="1" dirty="0" smtClean="0">
              <a:solidFill>
                <a:srgbClr val="002060"/>
              </a:solidFill>
            </a:endParaRPr>
          </a:p>
          <a:p>
            <a:endParaRPr lang="it-IT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955675"/>
            <a:ext cx="8682038" cy="454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555" name="CasellaDiTesto 2"/>
          <p:cNvSpPr txBox="1">
            <a:spLocks noChangeArrowheads="1"/>
          </p:cNvSpPr>
          <p:nvPr/>
        </p:nvSpPr>
        <p:spPr bwMode="auto">
          <a:xfrm>
            <a:off x="706438" y="515620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prstClr val="black"/>
                </a:solidFill>
                <a:latin typeface="Calibri"/>
                <a:cs typeface="Arial" charset="0"/>
              </a:rPr>
              <a:t>Figura: vulnerabilità del paziente anziano rispetto a un repentino cambio dello stato di salute conseguente a un evento morboso acuto.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prstClr val="black"/>
                </a:solidFill>
                <a:latin typeface="Calibri"/>
                <a:cs typeface="Arial" charset="0"/>
              </a:rPr>
              <a:t>La linea più sottile indica la modificazione funzionale di un paziente robusto dopo un evento patologico minore, quale un</a:t>
            </a:r>
            <a:r>
              <a:rPr lang="ja-JP" altLang="it-IT" sz="1200" b="1" dirty="0">
                <a:solidFill>
                  <a:prstClr val="black"/>
                </a:solidFill>
                <a:latin typeface="Calibri"/>
                <a:cs typeface="Arial" charset="0"/>
              </a:rPr>
              <a:t>’</a:t>
            </a:r>
            <a:r>
              <a:rPr lang="it-IT" sz="1200" b="1" dirty="0">
                <a:solidFill>
                  <a:prstClr val="black"/>
                </a:solidFill>
                <a:latin typeface="Calibri"/>
                <a:cs typeface="Arial" charset="0"/>
              </a:rPr>
              <a:t>infezione urinaria; la linea più larga indica il peggioramento della funzione dopo un evento analogo di un paziente fragile, che può diventare dipendente e non riuscire a ritornare al livello premorboso. La linea orizzontale tratteggiata indica il </a:t>
            </a:r>
            <a:r>
              <a:rPr lang="it-IT" sz="1200" b="1" dirty="0" err="1">
                <a:solidFill>
                  <a:prstClr val="black"/>
                </a:solidFill>
                <a:latin typeface="Calibri"/>
                <a:cs typeface="Arial" charset="0"/>
              </a:rPr>
              <a:t>cut</a:t>
            </a:r>
            <a:r>
              <a:rPr lang="it-IT" sz="1200" b="1" dirty="0">
                <a:solidFill>
                  <a:prstClr val="black"/>
                </a:solidFill>
                <a:latin typeface="Calibri"/>
                <a:cs typeface="Arial" charset="0"/>
              </a:rPr>
              <a:t>-off tra lo stato di indipendenza e quello di dipendenza. </a:t>
            </a:r>
          </a:p>
        </p:txBody>
      </p:sp>
      <p:sp>
        <p:nvSpPr>
          <p:cNvPr id="23556" name="CasellaDiTesto 3"/>
          <p:cNvSpPr txBox="1">
            <a:spLocks noChangeArrowheads="1"/>
          </p:cNvSpPr>
          <p:nvPr/>
        </p:nvSpPr>
        <p:spPr bwMode="auto">
          <a:xfrm>
            <a:off x="3276600" y="1233488"/>
            <a:ext cx="4105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prstClr val="black"/>
                </a:solidFill>
                <a:latin typeface="Calibri"/>
                <a:cs typeface="Arial" charset="0"/>
              </a:rPr>
              <a:t>Patologia minore (ad es.: infezione delle vie urinarie)</a:t>
            </a:r>
          </a:p>
        </p:txBody>
      </p:sp>
      <p:cxnSp>
        <p:nvCxnSpPr>
          <p:cNvPr id="5" name="Connettore 2 4"/>
          <p:cNvCxnSpPr/>
          <p:nvPr/>
        </p:nvCxnSpPr>
        <p:spPr>
          <a:xfrm>
            <a:off x="5003800" y="1628775"/>
            <a:ext cx="0" cy="576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CasellaDiTesto 5"/>
          <p:cNvSpPr txBox="1">
            <a:spLocks noChangeArrowheads="1"/>
          </p:cNvSpPr>
          <p:nvPr/>
        </p:nvSpPr>
        <p:spPr bwMode="auto">
          <a:xfrm>
            <a:off x="828675" y="2241550"/>
            <a:ext cx="1182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prstClr val="black"/>
                </a:solidFill>
                <a:latin typeface="Calibri"/>
                <a:cs typeface="Arial" charset="0"/>
              </a:rPr>
              <a:t>Indipendente</a:t>
            </a:r>
          </a:p>
        </p:txBody>
      </p:sp>
      <p:cxnSp>
        <p:nvCxnSpPr>
          <p:cNvPr id="7" name="Connettore 2 6"/>
          <p:cNvCxnSpPr/>
          <p:nvPr/>
        </p:nvCxnSpPr>
        <p:spPr>
          <a:xfrm flipV="1">
            <a:off x="1463675" y="2636838"/>
            <a:ext cx="0" cy="673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0" name="CasellaDiTesto 7"/>
          <p:cNvSpPr txBox="1">
            <a:spLocks noChangeArrowheads="1"/>
          </p:cNvSpPr>
          <p:nvPr/>
        </p:nvSpPr>
        <p:spPr bwMode="auto">
          <a:xfrm>
            <a:off x="900113" y="3627438"/>
            <a:ext cx="1055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prstClr val="black"/>
                </a:solidFill>
                <a:latin typeface="Calibri"/>
                <a:cs typeface="Arial" charset="0"/>
              </a:rPr>
              <a:t>Dipendente</a:t>
            </a:r>
          </a:p>
        </p:txBody>
      </p:sp>
      <p:cxnSp>
        <p:nvCxnSpPr>
          <p:cNvPr id="9" name="Connettore 2 8"/>
          <p:cNvCxnSpPr/>
          <p:nvPr/>
        </p:nvCxnSpPr>
        <p:spPr>
          <a:xfrm>
            <a:off x="1482725" y="4005263"/>
            <a:ext cx="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842" name="CasellaDiTesto 9"/>
          <p:cNvSpPr txBox="1">
            <a:spLocks noChangeArrowheads="1"/>
          </p:cNvSpPr>
          <p:nvPr/>
        </p:nvSpPr>
        <p:spPr bwMode="auto">
          <a:xfrm rot="-5400000">
            <a:off x="-650875" y="3135313"/>
            <a:ext cx="21193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Capacità funzionale</a:t>
            </a:r>
          </a:p>
        </p:txBody>
      </p:sp>
      <p:pic>
        <p:nvPicPr>
          <p:cNvPr id="120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357938"/>
            <a:ext cx="211613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4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1">
              <a:lumMod val="75000"/>
            </a:schemeClr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it-IT" sz="3200" b="1" dirty="0" smtClean="0">
                <a:solidFill>
                  <a:schemeClr val="bg1"/>
                </a:solidFill>
              </a:rPr>
              <a:t>Di cosa voglio parlare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528392"/>
          </a:xfrm>
        </p:spPr>
        <p:txBody>
          <a:bodyPr/>
          <a:lstStyle/>
          <a:p>
            <a:r>
              <a:rPr lang="it-IT" sz="2000" b="1" dirty="0" smtClean="0">
                <a:solidFill>
                  <a:srgbClr val="002060"/>
                </a:solidFill>
              </a:rPr>
              <a:t>Delirium </a:t>
            </a:r>
          </a:p>
          <a:p>
            <a:pPr lvl="1">
              <a:buFont typeface="Courier New" pitchFamily="49" charset="0"/>
              <a:buChar char="o"/>
            </a:pPr>
            <a:r>
              <a:rPr lang="it-IT" sz="2000" b="1" dirty="0" smtClean="0">
                <a:solidFill>
                  <a:srgbClr val="002060"/>
                </a:solidFill>
              </a:rPr>
              <a:t>Fragilità </a:t>
            </a:r>
          </a:p>
          <a:p>
            <a:pPr lvl="1">
              <a:buFont typeface="Courier New" pitchFamily="49" charset="0"/>
              <a:buChar char="o"/>
            </a:pPr>
            <a:r>
              <a:rPr lang="it-IT" sz="2000" b="1" dirty="0" smtClean="0">
                <a:solidFill>
                  <a:srgbClr val="002060"/>
                </a:solidFill>
              </a:rPr>
              <a:t>Stato di salute</a:t>
            </a:r>
          </a:p>
          <a:p>
            <a:pPr lvl="1">
              <a:buFont typeface="Courier New" pitchFamily="49" charset="0"/>
              <a:buChar char="o"/>
            </a:pPr>
            <a:r>
              <a:rPr lang="it-IT" sz="2000" b="1" dirty="0" smtClean="0">
                <a:solidFill>
                  <a:schemeClr val="bg1">
                    <a:lumMod val="85000"/>
                  </a:schemeClr>
                </a:solidFill>
              </a:rPr>
              <a:t>Prognosi</a:t>
            </a:r>
          </a:p>
          <a:p>
            <a:r>
              <a:rPr lang="it-IT" sz="2000" b="1" dirty="0">
                <a:solidFill>
                  <a:schemeClr val="bg1">
                    <a:lumMod val="85000"/>
                  </a:schemeClr>
                </a:solidFill>
              </a:rPr>
              <a:t>C</a:t>
            </a:r>
            <a:r>
              <a:rPr lang="it-IT" sz="2000" b="1" dirty="0" smtClean="0">
                <a:solidFill>
                  <a:schemeClr val="bg1">
                    <a:lumMod val="85000"/>
                  </a:schemeClr>
                </a:solidFill>
              </a:rPr>
              <a:t>omunicazione</a:t>
            </a:r>
          </a:p>
          <a:p>
            <a:r>
              <a:rPr lang="it-IT" sz="2000" b="1" dirty="0" smtClean="0">
                <a:solidFill>
                  <a:schemeClr val="bg1">
                    <a:lumMod val="85000"/>
                  </a:schemeClr>
                </a:solidFill>
              </a:rPr>
              <a:t>Strategie terapeutiche</a:t>
            </a:r>
          </a:p>
          <a:p>
            <a:r>
              <a:rPr lang="it-IT" sz="2000" b="1" dirty="0" smtClean="0">
                <a:solidFill>
                  <a:schemeClr val="bg1">
                    <a:lumMod val="85000"/>
                  </a:schemeClr>
                </a:solidFill>
              </a:rPr>
              <a:t>Prevenzione</a:t>
            </a:r>
          </a:p>
          <a:p>
            <a:r>
              <a:rPr lang="it-IT" sz="2000" b="1" dirty="0" smtClean="0">
                <a:solidFill>
                  <a:schemeClr val="bg1">
                    <a:lumMod val="85000"/>
                  </a:schemeClr>
                </a:solidFill>
              </a:rPr>
              <a:t>Da non dimenticare</a:t>
            </a:r>
          </a:p>
          <a:p>
            <a:r>
              <a:rPr lang="it-IT" sz="2000" b="1" dirty="0" smtClean="0">
                <a:solidFill>
                  <a:schemeClr val="bg1">
                    <a:lumMod val="85000"/>
                  </a:schemeClr>
                </a:solidFill>
              </a:rPr>
              <a:t>Conclusioni</a:t>
            </a:r>
          </a:p>
          <a:p>
            <a:endParaRPr lang="it-IT" sz="2000" b="1" dirty="0" smtClean="0">
              <a:solidFill>
                <a:srgbClr val="002060"/>
              </a:solidFill>
            </a:endParaRPr>
          </a:p>
          <a:p>
            <a:endParaRPr lang="it-IT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1341438"/>
            <a:ext cx="4764088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3862387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892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www.repubblica.it/images/2012/08/20/163841947-8ab51c66-a50e-47c2-ba9e-fc9d05d353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333375"/>
            <a:ext cx="4213225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5" descr="http://cdn.medicinalive.com/wp-content/uploads/2012/12/826294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3644900"/>
            <a:ext cx="42132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3862387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926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20713"/>
            <a:ext cx="399573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3862387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34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692150"/>
            <a:ext cx="40036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084888" y="1465263"/>
            <a:ext cx="1439862" cy="360362"/>
          </a:xfrm>
          <a:prstGeom prst="rect">
            <a:avLst/>
          </a:prstGeom>
          <a:solidFill>
            <a:srgbClr val="CCECFF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</a:endParaRPr>
          </a:p>
        </p:txBody>
      </p:sp>
      <p:pic>
        <p:nvPicPr>
          <p:cNvPr id="9933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3862387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1128</Words>
  <Application>Microsoft Office PowerPoint</Application>
  <PresentationFormat>Presentazione su schermo (4:3)</PresentationFormat>
  <Paragraphs>181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Tema di Office</vt:lpstr>
      <vt:lpstr>1_Tema di Office</vt:lpstr>
      <vt:lpstr>Struttura predefinita</vt:lpstr>
      <vt:lpstr>2_Tema di Office</vt:lpstr>
      <vt:lpstr>3_Tema di Office</vt:lpstr>
      <vt:lpstr>4_Tema di Office</vt:lpstr>
      <vt:lpstr>Presentazione standard di PowerPoint</vt:lpstr>
      <vt:lpstr>Di cosa voglio parlare</vt:lpstr>
      <vt:lpstr>Di cosa voglio parlare</vt:lpstr>
      <vt:lpstr>Presentazione standard di PowerPoint</vt:lpstr>
      <vt:lpstr>Di cosa voglio parlare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 cosa voglio parlare</vt:lpstr>
      <vt:lpstr>Acute Care Elderly-Medical Unit (n=3114) 6.9% Subacute Intensive Care Unit (n=401) 31.2%                  Prevalent delirium  16.7%                  Incident delirium 15.5%</vt:lpstr>
      <vt:lpstr>  No Del Cum. Del  Inc. Del  Prev. Del   N=284 N=117  N=55 N=62   M±SD M±SD P* M±SD M±SD P**         Length of stay 6.1±5.1 5.9±4.0 0.754 6.7±4.3 5.2±3.6 0.039 Mortality in Hosp, n (%) 14 (4.9) 36 (30.8) 0.001 10 (18.2) 26 (41.9) 0.005 </vt:lpstr>
      <vt:lpstr>Di cosa voglio parlare</vt:lpstr>
      <vt:lpstr>Presentazione standard di PowerPoint</vt:lpstr>
      <vt:lpstr>Fattori di rischio potenzialmente modificabili ■ Deficit sensoriali (ipovisus e ipoacusia) ■ Immobilità (Foley o contenzione) ■ Farmaci (ad esempio, ipnotici-sedativi, narcotici, anticolinergici, corticosteroidi, politrattamento, astinenza alcolica o      farmacologica) ■ Patologie neurologiche acute (ad esempio, stroke [di solito parietale dx], emorragia intracranica, meningite, encefalite) ■ Patologie intercorrenti (ad esempio, infezioni, complicanze jatrogene, patologie acute gravi,  anemia, disidratazione,       stato nutrizionale scadente, fratture o trauma) ■ Scompenso metabolico  ■ Chirurgia  ■ Ambientali (ad esempio, ricovero in ICU) ■ Dolore ■ Stress emotivo ■ Deprivazione di sonno  Fattori di rischio non modificabili ■ Demenza o deficit cognitivo  ■ Età avanzata (&gt;65 anni) ■ Anamnesi di delirium, stroke, patologie neurologiche, disturbi della mobilità ■ Comorbilità ■ Genere (sesso maschile) ■ Patologie croniche renali o epatiche</vt:lpstr>
      <vt:lpstr>Di cosa voglio parlare</vt:lpstr>
      <vt:lpstr>Delirium</vt:lpstr>
      <vt:lpstr>Presentazione standard di PowerPoint</vt:lpstr>
      <vt:lpstr>Di cosa voglio parlare</vt:lpstr>
      <vt:lpstr>Presentazione standard di PowerPoint</vt:lpstr>
      <vt:lpstr>Presentazione standard di PowerPoint</vt:lpstr>
      <vt:lpstr>Delirium</vt:lpstr>
      <vt:lpstr>Delirium</vt:lpstr>
      <vt:lpstr>Di cosa voglio parlare</vt:lpstr>
      <vt:lpstr>Presentazione standard di PowerPoint</vt:lpstr>
      <vt:lpstr>Di cosa voglio parlare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Rozzini Renzo</dc:creator>
  <cp:lastModifiedBy>Conferenze</cp:lastModifiedBy>
  <cp:revision>49</cp:revision>
  <cp:lastPrinted>2015-10-01T15:46:15Z</cp:lastPrinted>
  <dcterms:created xsi:type="dcterms:W3CDTF">2014-05-13T19:47:55Z</dcterms:created>
  <dcterms:modified xsi:type="dcterms:W3CDTF">2015-10-01T19:57:21Z</dcterms:modified>
</cp:coreProperties>
</file>