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sldIdLst>
    <p:sldId id="374" r:id="rId2"/>
    <p:sldId id="323" r:id="rId3"/>
    <p:sldId id="324" r:id="rId4"/>
    <p:sldId id="326" r:id="rId5"/>
    <p:sldId id="376" r:id="rId6"/>
    <p:sldId id="398" r:id="rId7"/>
    <p:sldId id="259" r:id="rId8"/>
    <p:sldId id="288" r:id="rId9"/>
    <p:sldId id="317" r:id="rId10"/>
    <p:sldId id="399" r:id="rId11"/>
    <p:sldId id="318" r:id="rId12"/>
    <p:sldId id="319" r:id="rId13"/>
    <p:sldId id="320" r:id="rId14"/>
    <p:sldId id="321" r:id="rId15"/>
    <p:sldId id="322" r:id="rId16"/>
    <p:sldId id="279" r:id="rId17"/>
    <p:sldId id="351" r:id="rId18"/>
    <p:sldId id="375" r:id="rId19"/>
    <p:sldId id="346" r:id="rId20"/>
    <p:sldId id="325" r:id="rId21"/>
    <p:sldId id="347" r:id="rId22"/>
    <p:sldId id="335" r:id="rId23"/>
    <p:sldId id="336" r:id="rId24"/>
    <p:sldId id="330" r:id="rId25"/>
    <p:sldId id="400" r:id="rId26"/>
    <p:sldId id="340" r:id="rId27"/>
    <p:sldId id="343" r:id="rId28"/>
    <p:sldId id="344" r:id="rId29"/>
    <p:sldId id="401" r:id="rId30"/>
    <p:sldId id="402" r:id="rId31"/>
    <p:sldId id="377" r:id="rId32"/>
    <p:sldId id="396" r:id="rId33"/>
    <p:sldId id="382" r:id="rId34"/>
    <p:sldId id="383" r:id="rId35"/>
    <p:sldId id="392" r:id="rId36"/>
    <p:sldId id="380" r:id="rId37"/>
    <p:sldId id="348" r:id="rId38"/>
    <p:sldId id="384" r:id="rId39"/>
    <p:sldId id="334" r:id="rId40"/>
    <p:sldId id="349" r:id="rId41"/>
    <p:sldId id="379" r:id="rId42"/>
    <p:sldId id="327" r:id="rId43"/>
    <p:sldId id="328" r:id="rId44"/>
    <p:sldId id="329" r:id="rId45"/>
    <p:sldId id="350" r:id="rId46"/>
    <p:sldId id="387" r:id="rId47"/>
    <p:sldId id="337" r:id="rId48"/>
    <p:sldId id="367" r:id="rId49"/>
    <p:sldId id="352" r:id="rId50"/>
    <p:sldId id="353" r:id="rId51"/>
    <p:sldId id="381" r:id="rId52"/>
    <p:sldId id="354" r:id="rId53"/>
    <p:sldId id="355" r:id="rId54"/>
    <p:sldId id="356" r:id="rId55"/>
    <p:sldId id="342" r:id="rId56"/>
    <p:sldId id="361" r:id="rId57"/>
    <p:sldId id="357" r:id="rId58"/>
    <p:sldId id="397" r:id="rId59"/>
    <p:sldId id="358" r:id="rId60"/>
    <p:sldId id="364" r:id="rId61"/>
    <p:sldId id="362" r:id="rId62"/>
    <p:sldId id="363" r:id="rId63"/>
    <p:sldId id="369" r:id="rId64"/>
    <p:sldId id="365" r:id="rId65"/>
    <p:sldId id="366" r:id="rId66"/>
    <p:sldId id="372" r:id="rId67"/>
    <p:sldId id="370" r:id="rId68"/>
    <p:sldId id="371" r:id="rId69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99"/>
    <a:srgbClr val="F8F8F8"/>
    <a:srgbClr val="FFFFFF"/>
    <a:srgbClr val="000000"/>
    <a:srgbClr val="4D4D4D"/>
    <a:srgbClr val="CCECFF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2" autoAdjust="0"/>
    <p:restoredTop sz="94684" autoAdjust="0"/>
  </p:normalViewPr>
  <p:slideViewPr>
    <p:cSldViewPr>
      <p:cViewPr varScale="1">
        <p:scale>
          <a:sx n="86" d="100"/>
          <a:sy n="86" d="100"/>
        </p:scale>
        <p:origin x="-16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1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8032F36-E421-4060-A624-1F6523398E66}" type="datetimeFigureOut">
              <a:rPr lang="it-IT"/>
              <a:pPr>
                <a:defRPr/>
              </a:pPr>
              <a:t>09/05/2013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DA19E31-D0E0-4B08-83E9-6C40AF80EA6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27A93-4A58-4030-B402-AF5507B5751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979E2-E97F-4A14-87D7-2622DAE5A4B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CC416-F2F4-4798-92C1-7273BAAA69E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E84CB-43D4-4614-9C1C-9D0ADADD29D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6156E-3012-4ECF-A4A9-AF70161301E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1428A-873F-49E3-A23D-2B72034522E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1E6AB-1E98-4AA6-9228-67E00B3B672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6CF96-232B-4556-A484-53663DEC14E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A59A1-4DDA-4A3F-9F71-8EFC2EF0F23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6583F-2456-45C2-ACDD-9DA6B37BCA2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63047-2E09-4524-9338-AC5981CE506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181C7-920D-45CA-8690-FDBD4EF2807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1DED5-ECC5-4CBF-B6EC-85376BA3C1B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38618-135C-4601-ABDD-22CECC88168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CD548B2C-B61C-4826-BCE2-BFD3E677E25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terzaeta.com/medicina-e-salute/vari-argomenti/images/fibrillazione1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147248" cy="922114"/>
          </a:xfrm>
        </p:spPr>
        <p:txBody>
          <a:bodyPr/>
          <a:lstStyle/>
          <a:p>
            <a:r>
              <a:rPr lang="it-IT" sz="3600" dirty="0" smtClean="0">
                <a:latin typeface="Comic Sans MS" pitchFamily="66" charset="0"/>
              </a:rPr>
              <a:t>Fibrillazione atriale nell’anziano</a:t>
            </a:r>
            <a:endParaRPr lang="it-IT" sz="3600" dirty="0">
              <a:latin typeface="Comic Sans MS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908720"/>
            <a:ext cx="8676456" cy="5472608"/>
          </a:xfrm>
        </p:spPr>
        <p:txBody>
          <a:bodyPr/>
          <a:lstStyle/>
          <a:p>
            <a:r>
              <a:rPr lang="it-IT" sz="2000" b="1" dirty="0" smtClean="0">
                <a:latin typeface="Comic Sans MS" pitchFamily="66" charset="0"/>
              </a:rPr>
              <a:t>Aritmia più frequente - la prevalenza aumenta progressivamente con l’età</a:t>
            </a:r>
          </a:p>
          <a:p>
            <a:pPr lvl="1">
              <a:buFontTx/>
              <a:buChar char="-"/>
            </a:pPr>
            <a:r>
              <a:rPr lang="it-IT" sz="1800" b="1" dirty="0" smtClean="0">
                <a:latin typeface="Comic Sans MS" pitchFamily="66" charset="0"/>
              </a:rPr>
              <a:t>Aumento della mortalità (2-3 volte rispetto ai controlli)</a:t>
            </a:r>
            <a:r>
              <a:rPr lang="it-IT" sz="1800" b="1" baseline="30000" dirty="0" smtClean="0">
                <a:latin typeface="Comic Sans MS" pitchFamily="66" charset="0"/>
              </a:rPr>
              <a:t>1 </a:t>
            </a:r>
          </a:p>
          <a:p>
            <a:pPr lvl="1">
              <a:buFontTx/>
              <a:buChar char="-"/>
            </a:pPr>
            <a:r>
              <a:rPr lang="it-IT" sz="1800" b="1" dirty="0" smtClean="0">
                <a:latin typeface="Comic Sans MS" pitchFamily="66" charset="0"/>
              </a:rPr>
              <a:t>Aumento di ictus </a:t>
            </a:r>
            <a:r>
              <a:rPr lang="it-IT" sz="1800" b="1" dirty="0" err="1" smtClean="0">
                <a:latin typeface="Comic Sans MS" pitchFamily="66" charset="0"/>
              </a:rPr>
              <a:t>cardio-embolico</a:t>
            </a:r>
            <a:r>
              <a:rPr lang="it-IT" sz="1800" b="1" dirty="0" smtClean="0">
                <a:latin typeface="Comic Sans MS" pitchFamily="66" charset="0"/>
              </a:rPr>
              <a:t> (5-7 volte rispetto ai controlli) </a:t>
            </a:r>
            <a:r>
              <a:rPr lang="it-IT" sz="1800" b="1" baseline="30000" dirty="0" smtClean="0">
                <a:latin typeface="Comic Sans MS" pitchFamily="66" charset="0"/>
              </a:rPr>
              <a:t>2-3</a:t>
            </a:r>
          </a:p>
          <a:p>
            <a:pPr lvl="1">
              <a:buFontTx/>
              <a:buChar char="-"/>
            </a:pPr>
            <a:r>
              <a:rPr lang="it-IT" sz="1800" b="1" dirty="0" smtClean="0">
                <a:latin typeface="Comic Sans MS" pitchFamily="66" charset="0"/>
              </a:rPr>
              <a:t>Aumento di ictus silente </a:t>
            </a:r>
            <a:r>
              <a:rPr lang="it-IT" sz="1800" b="1" baseline="30000" dirty="0" smtClean="0">
                <a:latin typeface="Comic Sans MS" pitchFamily="66" charset="0"/>
              </a:rPr>
              <a:t>4</a:t>
            </a:r>
          </a:p>
          <a:p>
            <a:pPr lvl="1">
              <a:buFontTx/>
              <a:buChar char="-"/>
            </a:pPr>
            <a:r>
              <a:rPr lang="it-IT" sz="1800" b="1" dirty="0" smtClean="0">
                <a:latin typeface="Comic Sans MS" pitchFamily="66" charset="0"/>
              </a:rPr>
              <a:t>Aumentato rischio di embolia polmonare (10%)</a:t>
            </a:r>
            <a:r>
              <a:rPr lang="it-IT" sz="1800" b="1" baseline="30000" dirty="0" smtClean="0">
                <a:latin typeface="Comic Sans MS" pitchFamily="66" charset="0"/>
              </a:rPr>
              <a:t> 2-3</a:t>
            </a:r>
            <a:r>
              <a:rPr lang="it-IT" sz="1800" b="1" dirty="0" smtClean="0">
                <a:latin typeface="Comic Sans MS" pitchFamily="66" charset="0"/>
              </a:rPr>
              <a:t> </a:t>
            </a:r>
          </a:p>
          <a:p>
            <a:pPr lvl="1">
              <a:buFontTx/>
              <a:buChar char="-"/>
            </a:pPr>
            <a:r>
              <a:rPr lang="it-IT" sz="1800" b="1" dirty="0" smtClean="0">
                <a:latin typeface="Comic Sans MS" pitchFamily="66" charset="0"/>
              </a:rPr>
              <a:t>Aumentato rischio di demenza </a:t>
            </a:r>
            <a:r>
              <a:rPr lang="it-IT" sz="1800" b="1" baseline="30000" dirty="0" smtClean="0">
                <a:latin typeface="Comic Sans MS" pitchFamily="66" charset="0"/>
              </a:rPr>
              <a:t>5</a:t>
            </a:r>
          </a:p>
          <a:p>
            <a:pPr lvl="1">
              <a:buFontTx/>
              <a:buChar char="-"/>
            </a:pPr>
            <a:r>
              <a:rPr lang="it-IT" sz="1800" b="1" dirty="0" smtClean="0">
                <a:latin typeface="Comic Sans MS" pitchFamily="66" charset="0"/>
              </a:rPr>
              <a:t>Peggioramento della qualità della vita</a:t>
            </a:r>
          </a:p>
          <a:p>
            <a:pPr lvl="1">
              <a:buFontTx/>
              <a:buChar char="-"/>
            </a:pPr>
            <a:endParaRPr lang="it-IT" sz="1000" dirty="0" smtClean="0">
              <a:latin typeface="Comic Sans MS" pitchFamily="66" charset="0"/>
            </a:endParaRPr>
          </a:p>
          <a:p>
            <a:r>
              <a:rPr lang="it-IT" sz="2000" dirty="0" smtClean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L’iter diagnostico terapeutico è (dovrebbe essere) strettamente legato all’età “biologica” del paziente </a:t>
            </a:r>
            <a:r>
              <a:rPr lang="it-IT" sz="2000" baseline="30000" dirty="0" smtClean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6</a:t>
            </a:r>
          </a:p>
          <a:p>
            <a:pPr>
              <a:buNone/>
            </a:pPr>
            <a:endParaRPr lang="it-IT" sz="800" dirty="0" smtClean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r>
              <a:rPr lang="it-IT" sz="2000" dirty="0" smtClean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La conoscenza da parte del medico curante delle condizioni “complessive” del paziente anziano e la sua capacità di stabilire un’efficace alleanza terapeutica col paziente garantiscono i risultati migliori </a:t>
            </a:r>
            <a:r>
              <a:rPr lang="it-IT" sz="2000" baseline="30000" dirty="0" smtClean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7-8</a:t>
            </a:r>
          </a:p>
          <a:p>
            <a:pPr lvl="1">
              <a:buNone/>
            </a:pPr>
            <a:endParaRPr lang="it-IT" sz="800" dirty="0" smtClean="0">
              <a:latin typeface="Comic Sans MS" pitchFamily="66" charset="0"/>
            </a:endParaRPr>
          </a:p>
          <a:p>
            <a:pPr algn="ctr">
              <a:buNone/>
            </a:pPr>
            <a:r>
              <a:rPr lang="it-IT" sz="1000" i="1" dirty="0" smtClean="0"/>
              <a:t>1) </a:t>
            </a:r>
            <a:r>
              <a:rPr lang="it-IT" sz="1000" b="1" dirty="0" err="1" smtClean="0"/>
              <a:t>Wolf</a:t>
            </a:r>
            <a:r>
              <a:rPr lang="it-IT" sz="1000" b="1" dirty="0" smtClean="0"/>
              <a:t> PA, </a:t>
            </a:r>
            <a:r>
              <a:rPr lang="it-IT" sz="1000" b="1" dirty="0" err="1" smtClean="0"/>
              <a:t>et</a:t>
            </a:r>
            <a:r>
              <a:rPr lang="it-IT" sz="1000" b="1" dirty="0" smtClean="0"/>
              <a:t> al</a:t>
            </a:r>
            <a:r>
              <a:rPr lang="it-IT" sz="1000" i="1" dirty="0" smtClean="0"/>
              <a:t>. Stroke2001;  2) </a:t>
            </a:r>
            <a:r>
              <a:rPr lang="it-IT" sz="1000" b="1" dirty="0" err="1" smtClean="0"/>
              <a:t>Rosamond</a:t>
            </a:r>
            <a:r>
              <a:rPr lang="it-IT" sz="1000" b="1" dirty="0" smtClean="0"/>
              <a:t> W </a:t>
            </a:r>
            <a:r>
              <a:rPr lang="it-IT" sz="1000" b="1" dirty="0" err="1" smtClean="0"/>
              <a:t>et</a:t>
            </a:r>
            <a:r>
              <a:rPr lang="it-IT" sz="1000" b="1" dirty="0" smtClean="0"/>
              <a:t> al. </a:t>
            </a:r>
            <a:r>
              <a:rPr lang="it-IT" sz="1000" i="1" dirty="0" err="1" smtClean="0"/>
              <a:t>Circulation</a:t>
            </a:r>
            <a:r>
              <a:rPr lang="it-IT" sz="1000" i="1" dirty="0" smtClean="0"/>
              <a:t>. 2008;   3) </a:t>
            </a:r>
            <a:r>
              <a:rPr lang="it-IT" sz="1000" b="1" dirty="0" err="1" smtClean="0"/>
              <a:t>Hart</a:t>
            </a:r>
            <a:r>
              <a:rPr lang="it-IT" sz="1000" b="1" dirty="0" smtClean="0"/>
              <a:t> RG, </a:t>
            </a:r>
            <a:r>
              <a:rPr lang="it-IT" sz="1000" b="1" dirty="0" err="1" smtClean="0"/>
              <a:t>et</a:t>
            </a:r>
            <a:r>
              <a:rPr lang="it-IT" sz="1000" b="1" dirty="0" smtClean="0"/>
              <a:t> al</a:t>
            </a:r>
            <a:r>
              <a:rPr lang="it-IT" sz="1000" i="1" dirty="0" smtClean="0"/>
              <a:t>. J Am </a:t>
            </a:r>
            <a:r>
              <a:rPr lang="it-IT" sz="1000" i="1" dirty="0" err="1" smtClean="0"/>
              <a:t>Coll</a:t>
            </a:r>
            <a:r>
              <a:rPr lang="it-IT" sz="1000" i="1" dirty="0" smtClean="0"/>
              <a:t> </a:t>
            </a:r>
            <a:r>
              <a:rPr lang="it-IT" sz="1000" i="1" dirty="0" err="1" smtClean="0"/>
              <a:t>Cardiol</a:t>
            </a:r>
            <a:r>
              <a:rPr lang="it-IT" sz="1000" i="1" dirty="0" smtClean="0"/>
              <a:t> 2005;   </a:t>
            </a:r>
          </a:p>
          <a:p>
            <a:pPr algn="ctr">
              <a:buNone/>
            </a:pPr>
            <a:r>
              <a:rPr lang="it-IT" sz="1000" i="1" dirty="0" smtClean="0"/>
              <a:t>  4</a:t>
            </a:r>
            <a:r>
              <a:rPr lang="it-IT" sz="1000" b="1" dirty="0" smtClean="0"/>
              <a:t>) </a:t>
            </a:r>
            <a:r>
              <a:rPr lang="it-IT" sz="1000" b="1" dirty="0" err="1" smtClean="0"/>
              <a:t>Lin</a:t>
            </a:r>
            <a:r>
              <a:rPr lang="it-IT" sz="1000" b="1" dirty="0" smtClean="0"/>
              <a:t> H-J, </a:t>
            </a:r>
            <a:r>
              <a:rPr lang="it-IT" sz="1000" b="1" dirty="0" err="1" smtClean="0"/>
              <a:t>et</a:t>
            </a:r>
            <a:r>
              <a:rPr lang="it-IT" sz="1000" b="1" dirty="0" smtClean="0"/>
              <a:t> al</a:t>
            </a:r>
            <a:r>
              <a:rPr lang="it-IT" sz="1000" i="1" dirty="0" smtClean="0"/>
              <a:t>. </a:t>
            </a:r>
            <a:r>
              <a:rPr lang="it-IT" sz="1000" i="1" dirty="0" err="1" smtClean="0"/>
              <a:t>Stroke</a:t>
            </a:r>
            <a:r>
              <a:rPr lang="it-IT" sz="1000" i="1" dirty="0" smtClean="0"/>
              <a:t> 1996;   5</a:t>
            </a:r>
            <a:r>
              <a:rPr lang="it-IT" sz="1000" b="1" dirty="0" smtClean="0"/>
              <a:t>) Marini C, </a:t>
            </a:r>
            <a:r>
              <a:rPr lang="it-IT" sz="1000" b="1" dirty="0" err="1" smtClean="0"/>
              <a:t>et</a:t>
            </a:r>
            <a:r>
              <a:rPr lang="it-IT" sz="1000" b="1" dirty="0" smtClean="0"/>
              <a:t> al. </a:t>
            </a:r>
            <a:r>
              <a:rPr lang="it-IT" sz="1000" i="1" dirty="0" err="1" smtClean="0"/>
              <a:t>Stroke</a:t>
            </a:r>
            <a:r>
              <a:rPr lang="it-IT" sz="1000" i="1" dirty="0" smtClean="0"/>
              <a:t> 2005;  6</a:t>
            </a:r>
            <a:r>
              <a:rPr lang="it-IT" sz="1000" b="1" i="1" dirty="0" smtClean="0"/>
              <a:t>)  </a:t>
            </a:r>
            <a:r>
              <a:rPr lang="it-IT" sz="1000" b="1" dirty="0" err="1" smtClean="0"/>
              <a:t>Aliot</a:t>
            </a:r>
            <a:r>
              <a:rPr lang="it-IT" sz="1000" b="1" dirty="0" smtClean="0"/>
              <a:t>  E, </a:t>
            </a:r>
            <a:r>
              <a:rPr lang="it-IT" sz="1000" b="1" dirty="0" err="1" smtClean="0"/>
              <a:t>et</a:t>
            </a:r>
            <a:r>
              <a:rPr lang="it-IT" sz="1000" b="1" dirty="0" smtClean="0"/>
              <a:t> al</a:t>
            </a:r>
            <a:r>
              <a:rPr lang="it-IT" sz="1000" dirty="0" smtClean="0"/>
              <a:t>. </a:t>
            </a:r>
            <a:r>
              <a:rPr lang="it-IT" sz="1000" i="1" dirty="0" err="1" smtClean="0"/>
              <a:t>Europace</a:t>
            </a:r>
            <a:r>
              <a:rPr lang="it-IT" sz="1000" i="1" dirty="0" smtClean="0"/>
              <a:t> 2010 ; 7)  </a:t>
            </a:r>
            <a:r>
              <a:rPr lang="da-DK" sz="1000" b="1" dirty="0" smtClean="0"/>
              <a:t>Fueller D, et al</a:t>
            </a:r>
            <a:r>
              <a:rPr lang="da-DK" sz="1000" dirty="0" smtClean="0"/>
              <a:t>. </a:t>
            </a:r>
            <a:r>
              <a:rPr lang="da-DK" sz="1000" i="1" dirty="0" smtClean="0"/>
              <a:t>Age Ageing 2004 ; </a:t>
            </a:r>
          </a:p>
          <a:p>
            <a:pPr algn="ctr">
              <a:buNone/>
            </a:pPr>
            <a:r>
              <a:rPr lang="da-DK" sz="1000" i="1" dirty="0" smtClean="0"/>
              <a:t> 8 </a:t>
            </a:r>
            <a:r>
              <a:rPr lang="da-DK" sz="1000" b="1" i="1" dirty="0" smtClean="0"/>
              <a:t>) </a:t>
            </a:r>
            <a:r>
              <a:rPr lang="da-DK" sz="1000" b="1" dirty="0" smtClean="0"/>
              <a:t>Lip GYH, et a</a:t>
            </a:r>
            <a:r>
              <a:rPr lang="da-DK" sz="1000" dirty="0" smtClean="0"/>
              <a:t>l. </a:t>
            </a:r>
            <a:r>
              <a:rPr lang="da-DK" sz="1000" i="1" dirty="0" smtClean="0"/>
              <a:t>Lancet 2012 </a:t>
            </a:r>
          </a:p>
          <a:p>
            <a:pPr algn="ctr">
              <a:buNone/>
            </a:pPr>
            <a:endParaRPr lang="it-IT" sz="1000" i="1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48680"/>
            <a:ext cx="7033841" cy="5271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1835696" y="6309320"/>
            <a:ext cx="1296144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endParaRPr lang="it-IT" sz="9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868144" y="4221088"/>
            <a:ext cx="15841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11560" y="5445224"/>
            <a:ext cx="15841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47625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t-IT" sz="2000" b="1">
                <a:solidFill>
                  <a:schemeClr val="bg1"/>
                </a:solidFill>
                <a:latin typeface="Verdana" pitchFamily="34" charset="0"/>
              </a:rPr>
              <a:t>Popolazione  anziana  </a:t>
            </a:r>
            <a:r>
              <a:rPr lang="it-IT" b="1" i="1">
                <a:solidFill>
                  <a:schemeClr val="bg1"/>
                </a:solidFill>
                <a:latin typeface="Verdana" pitchFamily="34" charset="0"/>
              </a:rPr>
              <a:t>(età &gt; 65 anni) </a:t>
            </a:r>
          </a:p>
          <a:p>
            <a:pPr algn="ctr" eaLnBrk="0" hangingPunct="0"/>
            <a:r>
              <a:rPr lang="it-IT" sz="2000" b="1">
                <a:solidFill>
                  <a:schemeClr val="bg1"/>
                </a:solidFill>
                <a:latin typeface="Verdana" pitchFamily="34" charset="0"/>
              </a:rPr>
              <a:t>residente  in Italia  al  dicembre 2009 </a:t>
            </a:r>
            <a:r>
              <a:rPr lang="it-IT" b="1" i="1">
                <a:solidFill>
                  <a:schemeClr val="bg1"/>
                </a:solidFill>
                <a:latin typeface="Verdana" pitchFamily="34" charset="0"/>
              </a:rPr>
              <a:t>(Istat)</a:t>
            </a:r>
          </a:p>
        </p:txBody>
      </p:sp>
      <p:sp>
        <p:nvSpPr>
          <p:cNvPr id="7171" name="Oval 3"/>
          <p:cNvSpPr>
            <a:spLocks noChangeAspect="1" noChangeArrowheads="1"/>
          </p:cNvSpPr>
          <p:nvPr/>
        </p:nvSpPr>
        <p:spPr bwMode="auto">
          <a:xfrm>
            <a:off x="2637309" y="1639020"/>
            <a:ext cx="3671888" cy="3325812"/>
          </a:xfrm>
          <a:prstGeom prst="ellipse">
            <a:avLst/>
          </a:prstGeom>
          <a:solidFill>
            <a:schemeClr val="bg1"/>
          </a:solidFill>
          <a:ln w="76200">
            <a:solidFill>
              <a:srgbClr val="66CCFF"/>
            </a:solidFill>
            <a:round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7174" name="Text Box 4"/>
          <p:cNvSpPr txBox="1">
            <a:spLocks noChangeArrowheads="1"/>
          </p:cNvSpPr>
          <p:nvPr/>
        </p:nvSpPr>
        <p:spPr bwMode="auto">
          <a:xfrm>
            <a:off x="3059113" y="2492375"/>
            <a:ext cx="2824162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it-IT" sz="2400" b="1">
                <a:latin typeface="Verdana" pitchFamily="34" charset="0"/>
              </a:rPr>
              <a:t>Gli anziani oggi</a:t>
            </a:r>
          </a:p>
          <a:p>
            <a:pPr algn="ctr" eaLnBrk="0" hangingPunct="0"/>
            <a:endParaRPr lang="it-IT" sz="1400" b="1">
              <a:latin typeface="Verdana" pitchFamily="34" charset="0"/>
            </a:endParaRPr>
          </a:p>
          <a:p>
            <a:pPr algn="ctr" eaLnBrk="0" hangingPunct="0"/>
            <a:r>
              <a:rPr lang="it-IT" b="1">
                <a:latin typeface="Verdana" pitchFamily="34" charset="0"/>
              </a:rPr>
              <a:t>11.156.976</a:t>
            </a:r>
          </a:p>
          <a:p>
            <a:pPr algn="ctr" eaLnBrk="0" hangingPunct="0"/>
            <a:endParaRPr lang="it-IT" b="1">
              <a:latin typeface="Verdana" pitchFamily="34" charset="0"/>
            </a:endParaRPr>
          </a:p>
          <a:p>
            <a:pPr algn="ctr" eaLnBrk="0" hangingPunct="0"/>
            <a:r>
              <a:rPr lang="it-IT">
                <a:latin typeface="Verdana" pitchFamily="34" charset="0"/>
              </a:rPr>
              <a:t>(18.3%)</a:t>
            </a:r>
          </a:p>
        </p:txBody>
      </p:sp>
      <p:sp>
        <p:nvSpPr>
          <p:cNvPr id="7175" name="Text Box 21"/>
          <p:cNvSpPr txBox="1">
            <a:spLocks noChangeArrowheads="1"/>
          </p:cNvSpPr>
          <p:nvPr/>
        </p:nvSpPr>
        <p:spPr bwMode="auto">
          <a:xfrm>
            <a:off x="6372225" y="6165850"/>
            <a:ext cx="2303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1400">
                <a:solidFill>
                  <a:srgbClr val="FFFF00"/>
                </a:solidFill>
                <a:latin typeface="Verdana" pitchFamily="34" charset="0"/>
              </a:rPr>
              <a:t>www.infoanziani.it</a:t>
            </a:r>
          </a:p>
        </p:txBody>
      </p:sp>
      <p:sp>
        <p:nvSpPr>
          <p:cNvPr id="7176" name="Oval 5"/>
          <p:cNvSpPr>
            <a:spLocks noChangeAspect="1" noChangeArrowheads="1"/>
          </p:cNvSpPr>
          <p:nvPr/>
        </p:nvSpPr>
        <p:spPr bwMode="auto">
          <a:xfrm>
            <a:off x="3059113" y="3644900"/>
            <a:ext cx="2879725" cy="2305050"/>
          </a:xfrm>
          <a:prstGeom prst="ellipse">
            <a:avLst/>
          </a:prstGeom>
          <a:solidFill>
            <a:schemeClr val="bg1"/>
          </a:solidFill>
          <a:ln w="76200">
            <a:solidFill>
              <a:srgbClr val="66FF33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it-IT" b="1">
                <a:solidFill>
                  <a:schemeClr val="bg1"/>
                </a:solidFill>
              </a:rPr>
              <a:t>Fattori di rischio</a:t>
            </a:r>
          </a:p>
          <a:p>
            <a:pPr algn="ctr"/>
            <a:endParaRPr lang="it-IT"/>
          </a:p>
        </p:txBody>
      </p:sp>
      <p:sp>
        <p:nvSpPr>
          <p:cNvPr id="7177" name="Text Box 8"/>
          <p:cNvSpPr txBox="1">
            <a:spLocks noChangeArrowheads="1"/>
          </p:cNvSpPr>
          <p:nvPr/>
        </p:nvSpPr>
        <p:spPr bwMode="auto">
          <a:xfrm>
            <a:off x="3563938" y="4292600"/>
            <a:ext cx="1897062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it-IT" sz="2000">
                <a:latin typeface="Verdana" pitchFamily="34" charset="0"/>
              </a:rPr>
              <a:t>ANAGRAFICO</a:t>
            </a:r>
          </a:p>
          <a:p>
            <a:pPr algn="ctr" eaLnBrk="0" hangingPunct="0"/>
            <a:endParaRPr lang="it-IT" sz="800">
              <a:latin typeface="Verdana" pitchFamily="34" charset="0"/>
            </a:endParaRPr>
          </a:p>
          <a:p>
            <a:pPr algn="ctr" eaLnBrk="0" hangingPunct="0"/>
            <a:r>
              <a:rPr lang="it-IT" sz="2000">
                <a:latin typeface="Verdana" pitchFamily="34" charset="0"/>
              </a:rPr>
              <a:t>58%</a:t>
            </a:r>
          </a:p>
        </p:txBody>
      </p:sp>
      <p:sp>
        <p:nvSpPr>
          <p:cNvPr id="7178" name="Rectangle 11"/>
          <p:cNvSpPr>
            <a:spLocks noChangeArrowheads="1"/>
          </p:cNvSpPr>
          <p:nvPr/>
        </p:nvSpPr>
        <p:spPr bwMode="auto">
          <a:xfrm>
            <a:off x="3779838" y="5157788"/>
            <a:ext cx="19446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600">
                <a:latin typeface="Verdana" pitchFamily="34" charset="0"/>
              </a:rPr>
              <a:t>Fattori di rischio</a:t>
            </a:r>
          </a:p>
        </p:txBody>
      </p:sp>
      <p:sp>
        <p:nvSpPr>
          <p:cNvPr id="7179" name="Line 12"/>
          <p:cNvSpPr>
            <a:spLocks noChangeShapeType="1"/>
          </p:cNvSpPr>
          <p:nvPr/>
        </p:nvSpPr>
        <p:spPr bwMode="auto">
          <a:xfrm flipV="1">
            <a:off x="3635375" y="5084763"/>
            <a:ext cx="0" cy="36036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it-IT"/>
          </a:p>
        </p:txBody>
      </p:sp>
      <p:sp>
        <p:nvSpPr>
          <p:cNvPr id="7180" name="Oval 7"/>
          <p:cNvSpPr>
            <a:spLocks noChangeAspect="1" noChangeArrowheads="1"/>
          </p:cNvSpPr>
          <p:nvPr/>
        </p:nvSpPr>
        <p:spPr bwMode="auto">
          <a:xfrm>
            <a:off x="741363" y="2492375"/>
            <a:ext cx="2463800" cy="230505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181" name="Text Box 8"/>
          <p:cNvSpPr txBox="1">
            <a:spLocks noChangeArrowheads="1"/>
          </p:cNvSpPr>
          <p:nvPr/>
        </p:nvSpPr>
        <p:spPr bwMode="auto">
          <a:xfrm>
            <a:off x="1187450" y="2997200"/>
            <a:ext cx="1687513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it-IT" sz="2000">
                <a:latin typeface="Verdana" pitchFamily="34" charset="0"/>
              </a:rPr>
              <a:t>BIOLOGICO</a:t>
            </a:r>
          </a:p>
          <a:p>
            <a:pPr algn="ctr" eaLnBrk="0" hangingPunct="0"/>
            <a:endParaRPr lang="it-IT" sz="800">
              <a:latin typeface="Verdana" pitchFamily="34" charset="0"/>
            </a:endParaRPr>
          </a:p>
          <a:p>
            <a:pPr algn="ctr" eaLnBrk="0" hangingPunct="0"/>
            <a:r>
              <a:rPr lang="it-IT">
                <a:latin typeface="Verdana" pitchFamily="34" charset="0"/>
              </a:rPr>
              <a:t>32%</a:t>
            </a:r>
          </a:p>
          <a:p>
            <a:pPr algn="ctr" eaLnBrk="0" hangingPunct="0"/>
            <a:endParaRPr lang="it-IT" sz="800">
              <a:latin typeface="Verdana" pitchFamily="34" charset="0"/>
            </a:endParaRPr>
          </a:p>
          <a:p>
            <a:pPr algn="ctr" eaLnBrk="0" hangingPunct="0"/>
            <a:endParaRPr lang="it-IT" sz="160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47625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t-IT" sz="2000" b="1" dirty="0">
                <a:solidFill>
                  <a:schemeClr val="bg1"/>
                </a:solidFill>
                <a:latin typeface="Verdana" pitchFamily="34" charset="0"/>
              </a:rPr>
              <a:t>Popolazione  anziana  </a:t>
            </a:r>
            <a:r>
              <a:rPr lang="it-IT" b="1" i="1" dirty="0">
                <a:solidFill>
                  <a:schemeClr val="bg1"/>
                </a:solidFill>
                <a:latin typeface="Verdana" pitchFamily="34" charset="0"/>
              </a:rPr>
              <a:t>(età &gt; 65 anni) </a:t>
            </a:r>
          </a:p>
          <a:p>
            <a:pPr algn="ctr" eaLnBrk="0" hangingPunct="0"/>
            <a:r>
              <a:rPr lang="it-IT" sz="2000" b="1" dirty="0">
                <a:solidFill>
                  <a:schemeClr val="bg1"/>
                </a:solidFill>
                <a:latin typeface="Verdana" pitchFamily="34" charset="0"/>
              </a:rPr>
              <a:t>residente  in Italia  al  dicembre </a:t>
            </a:r>
            <a:r>
              <a:rPr lang="it-IT" sz="2000" b="1" dirty="0" smtClean="0">
                <a:solidFill>
                  <a:schemeClr val="bg1"/>
                </a:solidFill>
                <a:latin typeface="Verdana" pitchFamily="34" charset="0"/>
              </a:rPr>
              <a:t>2011 </a:t>
            </a:r>
            <a:r>
              <a:rPr lang="it-IT" b="1" i="1" dirty="0">
                <a:solidFill>
                  <a:schemeClr val="bg1"/>
                </a:solidFill>
                <a:latin typeface="Verdana" pitchFamily="34" charset="0"/>
              </a:rPr>
              <a:t>(Istat)</a:t>
            </a:r>
          </a:p>
        </p:txBody>
      </p:sp>
      <p:sp>
        <p:nvSpPr>
          <p:cNvPr id="7171" name="Oval 3"/>
          <p:cNvSpPr>
            <a:spLocks noChangeAspect="1" noChangeArrowheads="1"/>
          </p:cNvSpPr>
          <p:nvPr/>
        </p:nvSpPr>
        <p:spPr bwMode="auto">
          <a:xfrm>
            <a:off x="2637309" y="1639020"/>
            <a:ext cx="3671888" cy="3325812"/>
          </a:xfrm>
          <a:prstGeom prst="ellipse">
            <a:avLst/>
          </a:prstGeom>
          <a:solidFill>
            <a:schemeClr val="bg1"/>
          </a:solidFill>
          <a:ln w="76200">
            <a:solidFill>
              <a:srgbClr val="66CCFF"/>
            </a:solidFill>
            <a:round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8198" name="Text Box 4"/>
          <p:cNvSpPr txBox="1">
            <a:spLocks noChangeArrowheads="1"/>
          </p:cNvSpPr>
          <p:nvPr/>
        </p:nvSpPr>
        <p:spPr bwMode="auto">
          <a:xfrm>
            <a:off x="3059113" y="2492375"/>
            <a:ext cx="2824162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it-IT" sz="2400" b="1">
                <a:latin typeface="Verdana" pitchFamily="34" charset="0"/>
              </a:rPr>
              <a:t>Gli anziani oggi</a:t>
            </a:r>
          </a:p>
          <a:p>
            <a:pPr algn="ctr" eaLnBrk="0" hangingPunct="0"/>
            <a:endParaRPr lang="it-IT" sz="1400" b="1">
              <a:latin typeface="Verdana" pitchFamily="34" charset="0"/>
            </a:endParaRPr>
          </a:p>
          <a:p>
            <a:pPr algn="ctr" eaLnBrk="0" hangingPunct="0"/>
            <a:r>
              <a:rPr lang="it-IT" b="1">
                <a:latin typeface="Verdana" pitchFamily="34" charset="0"/>
              </a:rPr>
              <a:t>11.156.976</a:t>
            </a:r>
          </a:p>
          <a:p>
            <a:pPr algn="ctr" eaLnBrk="0" hangingPunct="0"/>
            <a:endParaRPr lang="it-IT" b="1">
              <a:latin typeface="Verdana" pitchFamily="34" charset="0"/>
            </a:endParaRPr>
          </a:p>
          <a:p>
            <a:pPr algn="ctr" eaLnBrk="0" hangingPunct="0"/>
            <a:r>
              <a:rPr lang="it-IT">
                <a:latin typeface="Verdana" pitchFamily="34" charset="0"/>
              </a:rPr>
              <a:t>(18.3%)</a:t>
            </a:r>
          </a:p>
        </p:txBody>
      </p:sp>
      <p:sp>
        <p:nvSpPr>
          <p:cNvPr id="8199" name="Text Box 21"/>
          <p:cNvSpPr txBox="1">
            <a:spLocks noChangeArrowheads="1"/>
          </p:cNvSpPr>
          <p:nvPr/>
        </p:nvSpPr>
        <p:spPr bwMode="auto">
          <a:xfrm>
            <a:off x="6372225" y="6165850"/>
            <a:ext cx="2303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1400">
                <a:solidFill>
                  <a:srgbClr val="FFFF00"/>
                </a:solidFill>
                <a:latin typeface="Verdana" pitchFamily="34" charset="0"/>
              </a:rPr>
              <a:t>www.infoanziani.it</a:t>
            </a:r>
          </a:p>
        </p:txBody>
      </p:sp>
      <p:sp>
        <p:nvSpPr>
          <p:cNvPr id="8200" name="Oval 5"/>
          <p:cNvSpPr>
            <a:spLocks noChangeAspect="1" noChangeArrowheads="1"/>
          </p:cNvSpPr>
          <p:nvPr/>
        </p:nvSpPr>
        <p:spPr bwMode="auto">
          <a:xfrm>
            <a:off x="3059113" y="3644900"/>
            <a:ext cx="2879725" cy="2305050"/>
          </a:xfrm>
          <a:prstGeom prst="ellipse">
            <a:avLst/>
          </a:prstGeom>
          <a:solidFill>
            <a:schemeClr val="bg1"/>
          </a:solidFill>
          <a:ln w="76200">
            <a:solidFill>
              <a:srgbClr val="66FF33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it-IT" b="1">
                <a:solidFill>
                  <a:schemeClr val="bg1"/>
                </a:solidFill>
              </a:rPr>
              <a:t>Fattori di rischio</a:t>
            </a:r>
          </a:p>
          <a:p>
            <a:pPr algn="ctr"/>
            <a:endParaRPr lang="it-IT"/>
          </a:p>
        </p:txBody>
      </p:sp>
      <p:sp>
        <p:nvSpPr>
          <p:cNvPr id="8201" name="Text Box 8"/>
          <p:cNvSpPr txBox="1">
            <a:spLocks noChangeArrowheads="1"/>
          </p:cNvSpPr>
          <p:nvPr/>
        </p:nvSpPr>
        <p:spPr bwMode="auto">
          <a:xfrm>
            <a:off x="3563938" y="4292600"/>
            <a:ext cx="1897062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it-IT" sz="2000">
                <a:latin typeface="Verdana" pitchFamily="34" charset="0"/>
              </a:rPr>
              <a:t>ANAGRAFICO</a:t>
            </a:r>
          </a:p>
          <a:p>
            <a:pPr algn="ctr" eaLnBrk="0" hangingPunct="0"/>
            <a:endParaRPr lang="it-IT" sz="800">
              <a:latin typeface="Verdana" pitchFamily="34" charset="0"/>
            </a:endParaRPr>
          </a:p>
          <a:p>
            <a:pPr algn="ctr" eaLnBrk="0" hangingPunct="0"/>
            <a:r>
              <a:rPr lang="it-IT" sz="2000">
                <a:latin typeface="Verdana" pitchFamily="34" charset="0"/>
              </a:rPr>
              <a:t>58%</a:t>
            </a:r>
          </a:p>
        </p:txBody>
      </p:sp>
      <p:sp>
        <p:nvSpPr>
          <p:cNvPr id="8202" name="Rectangle 11"/>
          <p:cNvSpPr>
            <a:spLocks noChangeArrowheads="1"/>
          </p:cNvSpPr>
          <p:nvPr/>
        </p:nvSpPr>
        <p:spPr bwMode="auto">
          <a:xfrm>
            <a:off x="3779838" y="5157788"/>
            <a:ext cx="19446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600">
                <a:latin typeface="Verdana" pitchFamily="34" charset="0"/>
              </a:rPr>
              <a:t>Fattori di rischio</a:t>
            </a:r>
          </a:p>
        </p:txBody>
      </p:sp>
      <p:sp>
        <p:nvSpPr>
          <p:cNvPr id="8203" name="Line 12"/>
          <p:cNvSpPr>
            <a:spLocks noChangeShapeType="1"/>
          </p:cNvSpPr>
          <p:nvPr/>
        </p:nvSpPr>
        <p:spPr bwMode="auto">
          <a:xfrm flipV="1">
            <a:off x="3635375" y="5084763"/>
            <a:ext cx="0" cy="36036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it-IT"/>
          </a:p>
        </p:txBody>
      </p:sp>
      <p:sp>
        <p:nvSpPr>
          <p:cNvPr id="8204" name="Oval 7"/>
          <p:cNvSpPr>
            <a:spLocks noChangeAspect="1" noChangeArrowheads="1"/>
          </p:cNvSpPr>
          <p:nvPr/>
        </p:nvSpPr>
        <p:spPr bwMode="auto">
          <a:xfrm>
            <a:off x="741363" y="2492375"/>
            <a:ext cx="2463800" cy="230505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205" name="Text Box 8"/>
          <p:cNvSpPr txBox="1">
            <a:spLocks noChangeArrowheads="1"/>
          </p:cNvSpPr>
          <p:nvPr/>
        </p:nvSpPr>
        <p:spPr bwMode="auto">
          <a:xfrm>
            <a:off x="1187450" y="2997200"/>
            <a:ext cx="1687513" cy="164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it-IT" sz="2000">
                <a:latin typeface="Verdana" pitchFamily="34" charset="0"/>
              </a:rPr>
              <a:t>BIOLOGICO</a:t>
            </a:r>
          </a:p>
          <a:p>
            <a:pPr algn="ctr" eaLnBrk="0" hangingPunct="0"/>
            <a:endParaRPr lang="it-IT" sz="800">
              <a:latin typeface="Verdana" pitchFamily="34" charset="0"/>
            </a:endParaRPr>
          </a:p>
          <a:p>
            <a:pPr algn="ctr" eaLnBrk="0" hangingPunct="0"/>
            <a:r>
              <a:rPr lang="it-IT">
                <a:latin typeface="Verdana" pitchFamily="34" charset="0"/>
              </a:rPr>
              <a:t>32%</a:t>
            </a:r>
          </a:p>
          <a:p>
            <a:pPr algn="ctr" eaLnBrk="0" hangingPunct="0"/>
            <a:endParaRPr lang="it-IT" sz="800">
              <a:latin typeface="Verdana" pitchFamily="34" charset="0"/>
            </a:endParaRPr>
          </a:p>
          <a:p>
            <a:pPr algn="ctr" eaLnBrk="0" hangingPunct="0"/>
            <a:r>
              <a:rPr lang="it-IT" sz="1600">
                <a:latin typeface="Verdana" pitchFamily="34" charset="0"/>
              </a:rPr>
              <a:t>Multi morbilità</a:t>
            </a:r>
          </a:p>
          <a:p>
            <a:pPr algn="ctr" eaLnBrk="0" hangingPunct="0"/>
            <a:r>
              <a:rPr lang="it-IT" sz="1600">
                <a:latin typeface="Verdana" pitchFamily="34" charset="0"/>
              </a:rPr>
              <a:t>Decadimento </a:t>
            </a:r>
          </a:p>
          <a:p>
            <a:pPr algn="ctr" eaLnBrk="0" hangingPunct="0"/>
            <a:r>
              <a:rPr lang="it-IT" sz="1600">
                <a:latin typeface="Verdana" pitchFamily="34" charset="0"/>
              </a:rPr>
              <a:t>cognitivo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47625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t-IT" sz="2000" b="1" dirty="0">
                <a:solidFill>
                  <a:schemeClr val="bg1"/>
                </a:solidFill>
                <a:latin typeface="Verdana" pitchFamily="34" charset="0"/>
              </a:rPr>
              <a:t>Popolazione  anziana  </a:t>
            </a:r>
            <a:r>
              <a:rPr lang="it-IT" b="1" i="1" dirty="0">
                <a:solidFill>
                  <a:schemeClr val="bg1"/>
                </a:solidFill>
                <a:latin typeface="Verdana" pitchFamily="34" charset="0"/>
              </a:rPr>
              <a:t>(età &gt; 65 anni) </a:t>
            </a:r>
          </a:p>
          <a:p>
            <a:pPr algn="ctr" eaLnBrk="0" hangingPunct="0"/>
            <a:r>
              <a:rPr lang="it-IT" sz="2000" b="1" dirty="0">
                <a:solidFill>
                  <a:schemeClr val="bg1"/>
                </a:solidFill>
                <a:latin typeface="Verdana" pitchFamily="34" charset="0"/>
              </a:rPr>
              <a:t>residente  in Italia  al  dicembre </a:t>
            </a:r>
            <a:r>
              <a:rPr lang="it-IT" sz="2000" b="1" dirty="0" smtClean="0">
                <a:solidFill>
                  <a:schemeClr val="bg1"/>
                </a:solidFill>
                <a:latin typeface="Verdana" pitchFamily="34" charset="0"/>
              </a:rPr>
              <a:t>2011 </a:t>
            </a:r>
            <a:r>
              <a:rPr lang="it-IT" b="1" i="1" dirty="0">
                <a:solidFill>
                  <a:schemeClr val="bg1"/>
                </a:solidFill>
                <a:latin typeface="Verdana" pitchFamily="34" charset="0"/>
              </a:rPr>
              <a:t>(Istat)</a:t>
            </a:r>
          </a:p>
        </p:txBody>
      </p:sp>
      <p:sp>
        <p:nvSpPr>
          <p:cNvPr id="7171" name="Oval 3"/>
          <p:cNvSpPr>
            <a:spLocks noChangeAspect="1" noChangeArrowheads="1"/>
          </p:cNvSpPr>
          <p:nvPr/>
        </p:nvSpPr>
        <p:spPr bwMode="auto">
          <a:xfrm>
            <a:off x="2637309" y="1639020"/>
            <a:ext cx="3671888" cy="3325812"/>
          </a:xfrm>
          <a:prstGeom prst="ellipse">
            <a:avLst/>
          </a:prstGeom>
          <a:solidFill>
            <a:schemeClr val="bg1"/>
          </a:solidFill>
          <a:ln w="76200">
            <a:solidFill>
              <a:srgbClr val="66CCFF"/>
            </a:solidFill>
            <a:round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9222" name="Text Box 4"/>
          <p:cNvSpPr txBox="1">
            <a:spLocks noChangeArrowheads="1"/>
          </p:cNvSpPr>
          <p:nvPr/>
        </p:nvSpPr>
        <p:spPr bwMode="auto">
          <a:xfrm>
            <a:off x="3059113" y="2492375"/>
            <a:ext cx="2824162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it-IT" sz="2400" b="1">
                <a:latin typeface="Verdana" pitchFamily="34" charset="0"/>
              </a:rPr>
              <a:t>Gli anziani oggi</a:t>
            </a:r>
          </a:p>
          <a:p>
            <a:pPr algn="ctr" eaLnBrk="0" hangingPunct="0"/>
            <a:endParaRPr lang="it-IT" sz="1400" b="1">
              <a:latin typeface="Verdana" pitchFamily="34" charset="0"/>
            </a:endParaRPr>
          </a:p>
          <a:p>
            <a:pPr algn="ctr" eaLnBrk="0" hangingPunct="0"/>
            <a:r>
              <a:rPr lang="it-IT" b="1">
                <a:latin typeface="Verdana" pitchFamily="34" charset="0"/>
              </a:rPr>
              <a:t>11.156.976</a:t>
            </a:r>
          </a:p>
          <a:p>
            <a:pPr algn="ctr" eaLnBrk="0" hangingPunct="0"/>
            <a:endParaRPr lang="it-IT" b="1">
              <a:latin typeface="Verdana" pitchFamily="34" charset="0"/>
            </a:endParaRPr>
          </a:p>
          <a:p>
            <a:pPr algn="ctr" eaLnBrk="0" hangingPunct="0"/>
            <a:r>
              <a:rPr lang="it-IT">
                <a:latin typeface="Verdana" pitchFamily="34" charset="0"/>
              </a:rPr>
              <a:t>(18.3%)</a:t>
            </a:r>
          </a:p>
        </p:txBody>
      </p:sp>
      <p:sp>
        <p:nvSpPr>
          <p:cNvPr id="9223" name="Text Box 21"/>
          <p:cNvSpPr txBox="1">
            <a:spLocks noChangeArrowheads="1"/>
          </p:cNvSpPr>
          <p:nvPr/>
        </p:nvSpPr>
        <p:spPr bwMode="auto">
          <a:xfrm>
            <a:off x="6372225" y="6165850"/>
            <a:ext cx="2303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1400">
                <a:solidFill>
                  <a:srgbClr val="FFFF00"/>
                </a:solidFill>
                <a:latin typeface="Verdana" pitchFamily="34" charset="0"/>
              </a:rPr>
              <a:t>www.infoanziani.it</a:t>
            </a:r>
          </a:p>
        </p:txBody>
      </p:sp>
      <p:sp>
        <p:nvSpPr>
          <p:cNvPr id="9224" name="Oval 5"/>
          <p:cNvSpPr>
            <a:spLocks noChangeAspect="1" noChangeArrowheads="1"/>
          </p:cNvSpPr>
          <p:nvPr/>
        </p:nvSpPr>
        <p:spPr bwMode="auto">
          <a:xfrm>
            <a:off x="3059113" y="3644900"/>
            <a:ext cx="2879725" cy="2305050"/>
          </a:xfrm>
          <a:prstGeom prst="ellipse">
            <a:avLst/>
          </a:prstGeom>
          <a:solidFill>
            <a:schemeClr val="bg1"/>
          </a:solidFill>
          <a:ln w="76200">
            <a:solidFill>
              <a:srgbClr val="66FF33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it-IT" b="1">
                <a:solidFill>
                  <a:schemeClr val="bg1"/>
                </a:solidFill>
              </a:rPr>
              <a:t>Fattori di rischio</a:t>
            </a:r>
          </a:p>
          <a:p>
            <a:pPr algn="ctr"/>
            <a:endParaRPr lang="it-IT"/>
          </a:p>
        </p:txBody>
      </p:sp>
      <p:sp>
        <p:nvSpPr>
          <p:cNvPr id="9225" name="Text Box 8"/>
          <p:cNvSpPr txBox="1">
            <a:spLocks noChangeArrowheads="1"/>
          </p:cNvSpPr>
          <p:nvPr/>
        </p:nvSpPr>
        <p:spPr bwMode="auto">
          <a:xfrm>
            <a:off x="3563938" y="4292600"/>
            <a:ext cx="1897062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it-IT" sz="2000">
                <a:latin typeface="Verdana" pitchFamily="34" charset="0"/>
              </a:rPr>
              <a:t>ANAGRAFICO</a:t>
            </a:r>
          </a:p>
          <a:p>
            <a:pPr algn="ctr" eaLnBrk="0" hangingPunct="0"/>
            <a:endParaRPr lang="it-IT" sz="800">
              <a:latin typeface="Verdana" pitchFamily="34" charset="0"/>
            </a:endParaRPr>
          </a:p>
          <a:p>
            <a:pPr algn="ctr" eaLnBrk="0" hangingPunct="0"/>
            <a:r>
              <a:rPr lang="it-IT" sz="2000">
                <a:latin typeface="Verdana" pitchFamily="34" charset="0"/>
              </a:rPr>
              <a:t>58%</a:t>
            </a:r>
          </a:p>
        </p:txBody>
      </p:sp>
      <p:sp>
        <p:nvSpPr>
          <p:cNvPr id="9226" name="Rectangle 11"/>
          <p:cNvSpPr>
            <a:spLocks noChangeArrowheads="1"/>
          </p:cNvSpPr>
          <p:nvPr/>
        </p:nvSpPr>
        <p:spPr bwMode="auto">
          <a:xfrm>
            <a:off x="3779838" y="5157788"/>
            <a:ext cx="19446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600">
                <a:latin typeface="Verdana" pitchFamily="34" charset="0"/>
              </a:rPr>
              <a:t>Fattori di rischio</a:t>
            </a:r>
          </a:p>
        </p:txBody>
      </p:sp>
      <p:sp>
        <p:nvSpPr>
          <p:cNvPr id="9227" name="Line 12"/>
          <p:cNvSpPr>
            <a:spLocks noChangeShapeType="1"/>
          </p:cNvSpPr>
          <p:nvPr/>
        </p:nvSpPr>
        <p:spPr bwMode="auto">
          <a:xfrm flipV="1">
            <a:off x="3635375" y="5084763"/>
            <a:ext cx="0" cy="36036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it-IT"/>
          </a:p>
        </p:txBody>
      </p:sp>
      <p:sp>
        <p:nvSpPr>
          <p:cNvPr id="9228" name="Oval 7"/>
          <p:cNvSpPr>
            <a:spLocks noChangeAspect="1" noChangeArrowheads="1"/>
          </p:cNvSpPr>
          <p:nvPr/>
        </p:nvSpPr>
        <p:spPr bwMode="auto">
          <a:xfrm>
            <a:off x="741363" y="2492375"/>
            <a:ext cx="2463800" cy="230505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9229" name="Oval 6"/>
          <p:cNvSpPr>
            <a:spLocks noChangeAspect="1" noChangeArrowheads="1"/>
          </p:cNvSpPr>
          <p:nvPr/>
        </p:nvSpPr>
        <p:spPr bwMode="auto">
          <a:xfrm>
            <a:off x="5795963" y="2852738"/>
            <a:ext cx="1871662" cy="183515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9230" name="Text Box 9"/>
          <p:cNvSpPr txBox="1">
            <a:spLocks noChangeArrowheads="1"/>
          </p:cNvSpPr>
          <p:nvPr/>
        </p:nvSpPr>
        <p:spPr bwMode="auto">
          <a:xfrm>
            <a:off x="5940425" y="2997200"/>
            <a:ext cx="158432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t-IT" sz="2000">
                <a:latin typeface="Verdana" pitchFamily="34" charset="0"/>
              </a:rPr>
              <a:t>FRAGILE</a:t>
            </a:r>
          </a:p>
          <a:p>
            <a:pPr algn="ctr" eaLnBrk="0" hangingPunct="0"/>
            <a:r>
              <a:rPr lang="it-IT" sz="2000">
                <a:latin typeface="Verdana" pitchFamily="34" charset="0"/>
              </a:rPr>
              <a:t>10%</a:t>
            </a:r>
          </a:p>
          <a:p>
            <a:pPr algn="ctr" eaLnBrk="0" hangingPunct="0"/>
            <a:endParaRPr lang="it-IT" sz="1000">
              <a:latin typeface="Verdana" pitchFamily="34" charset="0"/>
            </a:endParaRPr>
          </a:p>
          <a:p>
            <a:pPr algn="ctr"/>
            <a:endParaRPr lang="it-IT" sz="1600"/>
          </a:p>
        </p:txBody>
      </p:sp>
      <p:sp>
        <p:nvSpPr>
          <p:cNvPr id="9231" name="Text Box 8"/>
          <p:cNvSpPr txBox="1">
            <a:spLocks noChangeArrowheads="1"/>
          </p:cNvSpPr>
          <p:nvPr/>
        </p:nvSpPr>
        <p:spPr bwMode="auto">
          <a:xfrm>
            <a:off x="1187450" y="2997200"/>
            <a:ext cx="1687513" cy="164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it-IT" sz="2000">
                <a:latin typeface="Verdana" pitchFamily="34" charset="0"/>
              </a:rPr>
              <a:t>BIOLOGICO</a:t>
            </a:r>
          </a:p>
          <a:p>
            <a:pPr algn="ctr" eaLnBrk="0" hangingPunct="0"/>
            <a:endParaRPr lang="it-IT" sz="800">
              <a:latin typeface="Verdana" pitchFamily="34" charset="0"/>
            </a:endParaRPr>
          </a:p>
          <a:p>
            <a:pPr algn="ctr" eaLnBrk="0" hangingPunct="0"/>
            <a:r>
              <a:rPr lang="it-IT">
                <a:latin typeface="Verdana" pitchFamily="34" charset="0"/>
              </a:rPr>
              <a:t>32%</a:t>
            </a:r>
          </a:p>
          <a:p>
            <a:pPr algn="ctr" eaLnBrk="0" hangingPunct="0"/>
            <a:endParaRPr lang="it-IT" sz="800">
              <a:latin typeface="Verdana" pitchFamily="34" charset="0"/>
            </a:endParaRPr>
          </a:p>
          <a:p>
            <a:pPr algn="ctr" eaLnBrk="0" hangingPunct="0"/>
            <a:r>
              <a:rPr lang="it-IT" sz="1600">
                <a:latin typeface="Verdana" pitchFamily="34" charset="0"/>
              </a:rPr>
              <a:t>Multi morbilità</a:t>
            </a:r>
          </a:p>
          <a:p>
            <a:pPr algn="ctr" eaLnBrk="0" hangingPunct="0"/>
            <a:r>
              <a:rPr lang="it-IT" sz="1600">
                <a:latin typeface="Verdana" pitchFamily="34" charset="0"/>
              </a:rPr>
              <a:t>Decadimento </a:t>
            </a:r>
          </a:p>
          <a:p>
            <a:pPr algn="ctr" eaLnBrk="0" hangingPunct="0"/>
            <a:r>
              <a:rPr lang="it-IT" sz="1600">
                <a:latin typeface="Verdana" pitchFamily="34" charset="0"/>
              </a:rPr>
              <a:t>cognitivo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0" y="47625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t-IT" sz="2000" b="1" dirty="0">
                <a:solidFill>
                  <a:schemeClr val="bg1"/>
                </a:solidFill>
                <a:latin typeface="Verdana" pitchFamily="34" charset="0"/>
              </a:rPr>
              <a:t>Popolazione  anziana  </a:t>
            </a:r>
            <a:r>
              <a:rPr lang="it-IT" b="1" i="1" dirty="0">
                <a:solidFill>
                  <a:schemeClr val="bg1"/>
                </a:solidFill>
                <a:latin typeface="Verdana" pitchFamily="34" charset="0"/>
              </a:rPr>
              <a:t>(età &gt; 65 anni) </a:t>
            </a:r>
          </a:p>
          <a:p>
            <a:pPr algn="ctr" eaLnBrk="0" hangingPunct="0"/>
            <a:r>
              <a:rPr lang="it-IT" sz="2000" b="1" dirty="0">
                <a:solidFill>
                  <a:schemeClr val="bg1"/>
                </a:solidFill>
                <a:latin typeface="Verdana" pitchFamily="34" charset="0"/>
              </a:rPr>
              <a:t>residente  in Italia  al  dicembre </a:t>
            </a:r>
            <a:r>
              <a:rPr lang="it-IT" sz="2000" b="1" dirty="0" smtClean="0">
                <a:solidFill>
                  <a:schemeClr val="bg1"/>
                </a:solidFill>
                <a:latin typeface="Verdana" pitchFamily="34" charset="0"/>
              </a:rPr>
              <a:t>2011 </a:t>
            </a:r>
            <a:r>
              <a:rPr lang="it-IT" b="1" i="1" dirty="0">
                <a:solidFill>
                  <a:schemeClr val="bg1"/>
                </a:solidFill>
                <a:latin typeface="Verdana" pitchFamily="34" charset="0"/>
              </a:rPr>
              <a:t>(Istat)</a:t>
            </a:r>
          </a:p>
        </p:txBody>
      </p:sp>
      <p:sp>
        <p:nvSpPr>
          <p:cNvPr id="7171" name="Oval 3"/>
          <p:cNvSpPr>
            <a:spLocks noChangeAspect="1" noChangeArrowheads="1"/>
          </p:cNvSpPr>
          <p:nvPr/>
        </p:nvSpPr>
        <p:spPr bwMode="auto">
          <a:xfrm>
            <a:off x="2637309" y="1639020"/>
            <a:ext cx="3671888" cy="3325812"/>
          </a:xfrm>
          <a:prstGeom prst="ellipse">
            <a:avLst/>
          </a:prstGeom>
          <a:solidFill>
            <a:schemeClr val="bg1"/>
          </a:solidFill>
          <a:ln w="76200">
            <a:solidFill>
              <a:srgbClr val="66CCFF"/>
            </a:solidFill>
            <a:round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10246" name="Text Box 4"/>
          <p:cNvSpPr txBox="1">
            <a:spLocks noChangeArrowheads="1"/>
          </p:cNvSpPr>
          <p:nvPr/>
        </p:nvSpPr>
        <p:spPr bwMode="auto">
          <a:xfrm>
            <a:off x="3059113" y="2492375"/>
            <a:ext cx="2824162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it-IT" sz="2400" b="1">
                <a:latin typeface="Verdana" pitchFamily="34" charset="0"/>
              </a:rPr>
              <a:t>Gli anziani oggi</a:t>
            </a:r>
          </a:p>
          <a:p>
            <a:pPr algn="ctr" eaLnBrk="0" hangingPunct="0"/>
            <a:endParaRPr lang="it-IT" sz="1400" b="1">
              <a:latin typeface="Verdana" pitchFamily="34" charset="0"/>
            </a:endParaRPr>
          </a:p>
          <a:p>
            <a:pPr algn="ctr" eaLnBrk="0" hangingPunct="0"/>
            <a:r>
              <a:rPr lang="it-IT" b="1">
                <a:latin typeface="Verdana" pitchFamily="34" charset="0"/>
              </a:rPr>
              <a:t>11.156.976</a:t>
            </a:r>
          </a:p>
          <a:p>
            <a:pPr algn="ctr" eaLnBrk="0" hangingPunct="0"/>
            <a:endParaRPr lang="it-IT" b="1">
              <a:latin typeface="Verdana" pitchFamily="34" charset="0"/>
            </a:endParaRPr>
          </a:p>
          <a:p>
            <a:pPr algn="ctr" eaLnBrk="0" hangingPunct="0"/>
            <a:r>
              <a:rPr lang="it-IT">
                <a:latin typeface="Verdana" pitchFamily="34" charset="0"/>
              </a:rPr>
              <a:t>(18.3%)</a:t>
            </a:r>
          </a:p>
        </p:txBody>
      </p:sp>
      <p:sp>
        <p:nvSpPr>
          <p:cNvPr id="10247" name="Text Box 21"/>
          <p:cNvSpPr txBox="1">
            <a:spLocks noChangeArrowheads="1"/>
          </p:cNvSpPr>
          <p:nvPr/>
        </p:nvSpPr>
        <p:spPr bwMode="auto">
          <a:xfrm>
            <a:off x="6372225" y="6165850"/>
            <a:ext cx="2303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1400">
                <a:solidFill>
                  <a:srgbClr val="FFFF00"/>
                </a:solidFill>
                <a:latin typeface="Verdana" pitchFamily="34" charset="0"/>
              </a:rPr>
              <a:t>www.infoanziani.it</a:t>
            </a:r>
          </a:p>
        </p:txBody>
      </p:sp>
      <p:sp>
        <p:nvSpPr>
          <p:cNvPr id="10248" name="Oval 5"/>
          <p:cNvSpPr>
            <a:spLocks noChangeAspect="1" noChangeArrowheads="1"/>
          </p:cNvSpPr>
          <p:nvPr/>
        </p:nvSpPr>
        <p:spPr bwMode="auto">
          <a:xfrm>
            <a:off x="3059113" y="3644900"/>
            <a:ext cx="2879725" cy="2305050"/>
          </a:xfrm>
          <a:prstGeom prst="ellipse">
            <a:avLst/>
          </a:prstGeom>
          <a:solidFill>
            <a:schemeClr val="bg1"/>
          </a:solidFill>
          <a:ln w="76200">
            <a:solidFill>
              <a:srgbClr val="66FF33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it-IT" b="1">
                <a:solidFill>
                  <a:schemeClr val="bg1"/>
                </a:solidFill>
              </a:rPr>
              <a:t>Fattori di rischio</a:t>
            </a:r>
          </a:p>
          <a:p>
            <a:pPr algn="ctr"/>
            <a:endParaRPr lang="it-IT"/>
          </a:p>
        </p:txBody>
      </p:sp>
      <p:sp>
        <p:nvSpPr>
          <p:cNvPr id="10249" name="Text Box 8"/>
          <p:cNvSpPr txBox="1">
            <a:spLocks noChangeArrowheads="1"/>
          </p:cNvSpPr>
          <p:nvPr/>
        </p:nvSpPr>
        <p:spPr bwMode="auto">
          <a:xfrm>
            <a:off x="3563938" y="4292600"/>
            <a:ext cx="1897062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it-IT" sz="2000">
                <a:latin typeface="Verdana" pitchFamily="34" charset="0"/>
              </a:rPr>
              <a:t>ANAGRAFICO</a:t>
            </a:r>
          </a:p>
          <a:p>
            <a:pPr algn="ctr" eaLnBrk="0" hangingPunct="0"/>
            <a:endParaRPr lang="it-IT" sz="800">
              <a:latin typeface="Verdana" pitchFamily="34" charset="0"/>
            </a:endParaRPr>
          </a:p>
          <a:p>
            <a:pPr algn="ctr" eaLnBrk="0" hangingPunct="0"/>
            <a:r>
              <a:rPr lang="it-IT" sz="2000">
                <a:latin typeface="Verdana" pitchFamily="34" charset="0"/>
              </a:rPr>
              <a:t>58%</a:t>
            </a:r>
          </a:p>
        </p:txBody>
      </p:sp>
      <p:sp>
        <p:nvSpPr>
          <p:cNvPr id="10250" name="Rectangle 11"/>
          <p:cNvSpPr>
            <a:spLocks noChangeArrowheads="1"/>
          </p:cNvSpPr>
          <p:nvPr/>
        </p:nvSpPr>
        <p:spPr bwMode="auto">
          <a:xfrm>
            <a:off x="3779838" y="5157788"/>
            <a:ext cx="19446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600">
                <a:latin typeface="Verdana" pitchFamily="34" charset="0"/>
              </a:rPr>
              <a:t>Fattori di rischio</a:t>
            </a:r>
          </a:p>
        </p:txBody>
      </p:sp>
      <p:sp>
        <p:nvSpPr>
          <p:cNvPr id="10251" name="Line 12"/>
          <p:cNvSpPr>
            <a:spLocks noChangeShapeType="1"/>
          </p:cNvSpPr>
          <p:nvPr/>
        </p:nvSpPr>
        <p:spPr bwMode="auto">
          <a:xfrm flipV="1">
            <a:off x="3635375" y="5084763"/>
            <a:ext cx="0" cy="36036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it-IT"/>
          </a:p>
        </p:txBody>
      </p:sp>
      <p:sp>
        <p:nvSpPr>
          <p:cNvPr id="10252" name="Oval 7"/>
          <p:cNvSpPr>
            <a:spLocks noChangeAspect="1" noChangeArrowheads="1"/>
          </p:cNvSpPr>
          <p:nvPr/>
        </p:nvSpPr>
        <p:spPr bwMode="auto">
          <a:xfrm>
            <a:off x="741363" y="2492375"/>
            <a:ext cx="2463800" cy="230505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0253" name="Oval 6"/>
          <p:cNvSpPr>
            <a:spLocks noChangeAspect="1" noChangeArrowheads="1"/>
          </p:cNvSpPr>
          <p:nvPr/>
        </p:nvSpPr>
        <p:spPr bwMode="auto">
          <a:xfrm>
            <a:off x="5795963" y="2852738"/>
            <a:ext cx="1871662" cy="183515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0254" name="Text Box 9"/>
          <p:cNvSpPr txBox="1">
            <a:spLocks noChangeArrowheads="1"/>
          </p:cNvSpPr>
          <p:nvPr/>
        </p:nvSpPr>
        <p:spPr bwMode="auto">
          <a:xfrm>
            <a:off x="5940425" y="2997200"/>
            <a:ext cx="1584325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t-IT" sz="2000">
                <a:latin typeface="Verdana" pitchFamily="34" charset="0"/>
              </a:rPr>
              <a:t>FRAGILE</a:t>
            </a:r>
          </a:p>
          <a:p>
            <a:pPr algn="ctr" eaLnBrk="0" hangingPunct="0"/>
            <a:r>
              <a:rPr lang="it-IT" sz="2000">
                <a:latin typeface="Verdana" pitchFamily="34" charset="0"/>
              </a:rPr>
              <a:t>10%</a:t>
            </a:r>
          </a:p>
          <a:p>
            <a:pPr algn="ctr" eaLnBrk="0" hangingPunct="0"/>
            <a:endParaRPr lang="it-IT" sz="1000">
              <a:latin typeface="Verdana" pitchFamily="34" charset="0"/>
            </a:endParaRPr>
          </a:p>
          <a:p>
            <a:pPr algn="ctr"/>
            <a:r>
              <a:rPr lang="it-IT" sz="1600"/>
              <a:t>Multi morbilità</a:t>
            </a:r>
          </a:p>
          <a:p>
            <a:pPr algn="ctr"/>
            <a:r>
              <a:rPr lang="it-IT" sz="1600"/>
              <a:t>Demenza</a:t>
            </a:r>
          </a:p>
          <a:p>
            <a:pPr algn="ctr"/>
            <a:r>
              <a:rPr lang="it-IT" sz="1600"/>
              <a:t>Disabilità</a:t>
            </a:r>
          </a:p>
        </p:txBody>
      </p:sp>
      <p:sp>
        <p:nvSpPr>
          <p:cNvPr id="10255" name="Text Box 8"/>
          <p:cNvSpPr txBox="1">
            <a:spLocks noChangeArrowheads="1"/>
          </p:cNvSpPr>
          <p:nvPr/>
        </p:nvSpPr>
        <p:spPr bwMode="auto">
          <a:xfrm>
            <a:off x="1187450" y="2997200"/>
            <a:ext cx="1687513" cy="164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it-IT" sz="2000">
                <a:latin typeface="Verdana" pitchFamily="34" charset="0"/>
              </a:rPr>
              <a:t>BIOLOGICO</a:t>
            </a:r>
          </a:p>
          <a:p>
            <a:pPr algn="ctr" eaLnBrk="0" hangingPunct="0"/>
            <a:endParaRPr lang="it-IT" sz="800">
              <a:latin typeface="Verdana" pitchFamily="34" charset="0"/>
            </a:endParaRPr>
          </a:p>
          <a:p>
            <a:pPr algn="ctr" eaLnBrk="0" hangingPunct="0"/>
            <a:r>
              <a:rPr lang="it-IT">
                <a:latin typeface="Verdana" pitchFamily="34" charset="0"/>
              </a:rPr>
              <a:t>32%</a:t>
            </a:r>
          </a:p>
          <a:p>
            <a:pPr algn="ctr" eaLnBrk="0" hangingPunct="0"/>
            <a:endParaRPr lang="it-IT" sz="800">
              <a:latin typeface="Verdana" pitchFamily="34" charset="0"/>
            </a:endParaRPr>
          </a:p>
          <a:p>
            <a:pPr algn="ctr" eaLnBrk="0" hangingPunct="0"/>
            <a:r>
              <a:rPr lang="it-IT" sz="1600">
                <a:latin typeface="Verdana" pitchFamily="34" charset="0"/>
              </a:rPr>
              <a:t>Multi morbilità</a:t>
            </a:r>
          </a:p>
          <a:p>
            <a:pPr algn="ctr" eaLnBrk="0" hangingPunct="0"/>
            <a:r>
              <a:rPr lang="it-IT" sz="1600">
                <a:latin typeface="Verdana" pitchFamily="34" charset="0"/>
              </a:rPr>
              <a:t>Decadimento </a:t>
            </a:r>
          </a:p>
          <a:p>
            <a:pPr algn="ctr" eaLnBrk="0" hangingPunct="0"/>
            <a:r>
              <a:rPr lang="it-IT" sz="1600">
                <a:latin typeface="Verdana" pitchFamily="34" charset="0"/>
              </a:rPr>
              <a:t>cognitivo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47625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t-IT" sz="2000" b="1" dirty="0">
                <a:solidFill>
                  <a:schemeClr val="bg1"/>
                </a:solidFill>
                <a:latin typeface="Verdana" pitchFamily="34" charset="0"/>
              </a:rPr>
              <a:t>Popolazione  anziana  </a:t>
            </a:r>
            <a:r>
              <a:rPr lang="it-IT" b="1" i="1" dirty="0">
                <a:solidFill>
                  <a:schemeClr val="bg1"/>
                </a:solidFill>
                <a:latin typeface="Verdana" pitchFamily="34" charset="0"/>
              </a:rPr>
              <a:t>(età &gt; 65 anni) </a:t>
            </a:r>
          </a:p>
          <a:p>
            <a:pPr algn="ctr" eaLnBrk="0" hangingPunct="0"/>
            <a:r>
              <a:rPr lang="it-IT" sz="2000" b="1" dirty="0">
                <a:solidFill>
                  <a:schemeClr val="bg1"/>
                </a:solidFill>
                <a:latin typeface="Verdana" pitchFamily="34" charset="0"/>
              </a:rPr>
              <a:t>residente  in Italia  al  dicembre </a:t>
            </a:r>
            <a:r>
              <a:rPr lang="it-IT" sz="2000" b="1" dirty="0" smtClean="0">
                <a:solidFill>
                  <a:schemeClr val="bg1"/>
                </a:solidFill>
                <a:latin typeface="Verdana" pitchFamily="34" charset="0"/>
              </a:rPr>
              <a:t>2011 </a:t>
            </a:r>
            <a:r>
              <a:rPr lang="it-IT" b="1" i="1" dirty="0">
                <a:solidFill>
                  <a:schemeClr val="bg1"/>
                </a:solidFill>
                <a:latin typeface="Verdana" pitchFamily="34" charset="0"/>
              </a:rPr>
              <a:t>(Istat)</a:t>
            </a:r>
          </a:p>
        </p:txBody>
      </p:sp>
      <p:sp>
        <p:nvSpPr>
          <p:cNvPr id="7171" name="Oval 3"/>
          <p:cNvSpPr>
            <a:spLocks noChangeAspect="1" noChangeArrowheads="1"/>
          </p:cNvSpPr>
          <p:nvPr/>
        </p:nvSpPr>
        <p:spPr bwMode="auto">
          <a:xfrm>
            <a:off x="2637309" y="1639020"/>
            <a:ext cx="3671888" cy="3325812"/>
          </a:xfrm>
          <a:prstGeom prst="ellipse">
            <a:avLst/>
          </a:prstGeom>
          <a:solidFill>
            <a:schemeClr val="bg1"/>
          </a:solidFill>
          <a:ln w="76200">
            <a:solidFill>
              <a:srgbClr val="66CCFF"/>
            </a:solidFill>
            <a:round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11270" name="Text Box 4"/>
          <p:cNvSpPr txBox="1">
            <a:spLocks noChangeArrowheads="1"/>
          </p:cNvSpPr>
          <p:nvPr/>
        </p:nvSpPr>
        <p:spPr bwMode="auto">
          <a:xfrm>
            <a:off x="3059113" y="2492375"/>
            <a:ext cx="2824162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it-IT" sz="2400" b="1">
                <a:latin typeface="Verdana" pitchFamily="34" charset="0"/>
              </a:rPr>
              <a:t>Gli anziani oggi</a:t>
            </a:r>
          </a:p>
          <a:p>
            <a:pPr algn="ctr" eaLnBrk="0" hangingPunct="0"/>
            <a:endParaRPr lang="it-IT" sz="1400" b="1">
              <a:latin typeface="Verdana" pitchFamily="34" charset="0"/>
            </a:endParaRPr>
          </a:p>
          <a:p>
            <a:pPr algn="ctr" eaLnBrk="0" hangingPunct="0"/>
            <a:r>
              <a:rPr lang="it-IT" b="1">
                <a:latin typeface="Verdana" pitchFamily="34" charset="0"/>
              </a:rPr>
              <a:t>11.156.976</a:t>
            </a:r>
          </a:p>
          <a:p>
            <a:pPr algn="ctr" eaLnBrk="0" hangingPunct="0"/>
            <a:endParaRPr lang="it-IT" b="1">
              <a:latin typeface="Verdana" pitchFamily="34" charset="0"/>
            </a:endParaRPr>
          </a:p>
          <a:p>
            <a:pPr algn="ctr" eaLnBrk="0" hangingPunct="0"/>
            <a:r>
              <a:rPr lang="it-IT">
                <a:latin typeface="Verdana" pitchFamily="34" charset="0"/>
              </a:rPr>
              <a:t>(18.3%)</a:t>
            </a:r>
          </a:p>
        </p:txBody>
      </p:sp>
      <p:sp>
        <p:nvSpPr>
          <p:cNvPr id="11271" name="Text Box 21"/>
          <p:cNvSpPr txBox="1">
            <a:spLocks noChangeArrowheads="1"/>
          </p:cNvSpPr>
          <p:nvPr/>
        </p:nvSpPr>
        <p:spPr bwMode="auto">
          <a:xfrm>
            <a:off x="6372225" y="6165850"/>
            <a:ext cx="2303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1400">
                <a:solidFill>
                  <a:srgbClr val="FFFF00"/>
                </a:solidFill>
                <a:latin typeface="Verdana" pitchFamily="34" charset="0"/>
              </a:rPr>
              <a:t>www.infoanziani.it</a:t>
            </a:r>
          </a:p>
        </p:txBody>
      </p:sp>
      <p:sp>
        <p:nvSpPr>
          <p:cNvPr id="11272" name="Oval 5"/>
          <p:cNvSpPr>
            <a:spLocks noChangeAspect="1" noChangeArrowheads="1"/>
          </p:cNvSpPr>
          <p:nvPr/>
        </p:nvSpPr>
        <p:spPr bwMode="auto">
          <a:xfrm>
            <a:off x="3059113" y="3644900"/>
            <a:ext cx="2879725" cy="2305050"/>
          </a:xfrm>
          <a:prstGeom prst="ellipse">
            <a:avLst/>
          </a:prstGeom>
          <a:solidFill>
            <a:schemeClr val="bg1"/>
          </a:solidFill>
          <a:ln w="76200">
            <a:solidFill>
              <a:srgbClr val="66FF33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it-IT" b="1">
                <a:solidFill>
                  <a:schemeClr val="bg1"/>
                </a:solidFill>
              </a:rPr>
              <a:t>Fattori di rischio</a:t>
            </a:r>
          </a:p>
          <a:p>
            <a:pPr algn="ctr"/>
            <a:endParaRPr lang="it-IT"/>
          </a:p>
        </p:txBody>
      </p:sp>
      <p:sp>
        <p:nvSpPr>
          <p:cNvPr id="11273" name="Text Box 8"/>
          <p:cNvSpPr txBox="1">
            <a:spLocks noChangeArrowheads="1"/>
          </p:cNvSpPr>
          <p:nvPr/>
        </p:nvSpPr>
        <p:spPr bwMode="auto">
          <a:xfrm>
            <a:off x="3563938" y="4292600"/>
            <a:ext cx="1897062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it-IT" sz="2000">
                <a:latin typeface="Verdana" pitchFamily="34" charset="0"/>
              </a:rPr>
              <a:t>ANAGRAFICO</a:t>
            </a:r>
          </a:p>
          <a:p>
            <a:pPr algn="ctr" eaLnBrk="0" hangingPunct="0"/>
            <a:endParaRPr lang="it-IT" sz="800">
              <a:latin typeface="Verdana" pitchFamily="34" charset="0"/>
            </a:endParaRPr>
          </a:p>
          <a:p>
            <a:pPr algn="ctr" eaLnBrk="0" hangingPunct="0"/>
            <a:r>
              <a:rPr lang="it-IT" sz="2000">
                <a:latin typeface="Verdana" pitchFamily="34" charset="0"/>
              </a:rPr>
              <a:t>58%</a:t>
            </a:r>
          </a:p>
        </p:txBody>
      </p:sp>
      <p:sp>
        <p:nvSpPr>
          <p:cNvPr id="11274" name="Rectangle 11"/>
          <p:cNvSpPr>
            <a:spLocks noChangeArrowheads="1"/>
          </p:cNvSpPr>
          <p:nvPr/>
        </p:nvSpPr>
        <p:spPr bwMode="auto">
          <a:xfrm>
            <a:off x="3779838" y="5157788"/>
            <a:ext cx="19446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600">
                <a:latin typeface="Verdana" pitchFamily="34" charset="0"/>
              </a:rPr>
              <a:t>Fattori di rischio</a:t>
            </a:r>
          </a:p>
        </p:txBody>
      </p:sp>
      <p:sp>
        <p:nvSpPr>
          <p:cNvPr id="11275" name="Line 12"/>
          <p:cNvSpPr>
            <a:spLocks noChangeShapeType="1"/>
          </p:cNvSpPr>
          <p:nvPr/>
        </p:nvSpPr>
        <p:spPr bwMode="auto">
          <a:xfrm flipV="1">
            <a:off x="3635375" y="5084763"/>
            <a:ext cx="0" cy="36036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it-IT"/>
          </a:p>
        </p:txBody>
      </p:sp>
      <p:sp>
        <p:nvSpPr>
          <p:cNvPr id="11276" name="Oval 7"/>
          <p:cNvSpPr>
            <a:spLocks noChangeAspect="1" noChangeArrowheads="1"/>
          </p:cNvSpPr>
          <p:nvPr/>
        </p:nvSpPr>
        <p:spPr bwMode="auto">
          <a:xfrm>
            <a:off x="741363" y="2492375"/>
            <a:ext cx="2463800" cy="230505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1277" name="Oval 6"/>
          <p:cNvSpPr>
            <a:spLocks noChangeAspect="1" noChangeArrowheads="1"/>
          </p:cNvSpPr>
          <p:nvPr/>
        </p:nvSpPr>
        <p:spPr bwMode="auto">
          <a:xfrm>
            <a:off x="5795963" y="2852738"/>
            <a:ext cx="1871662" cy="183515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1278" name="Text Box 9"/>
          <p:cNvSpPr txBox="1">
            <a:spLocks noChangeArrowheads="1"/>
          </p:cNvSpPr>
          <p:nvPr/>
        </p:nvSpPr>
        <p:spPr bwMode="auto">
          <a:xfrm>
            <a:off x="5940425" y="2997200"/>
            <a:ext cx="1584325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t-IT" sz="2000">
                <a:latin typeface="Verdana" pitchFamily="34" charset="0"/>
              </a:rPr>
              <a:t>FRAGILE</a:t>
            </a:r>
          </a:p>
          <a:p>
            <a:pPr algn="ctr" eaLnBrk="0" hangingPunct="0"/>
            <a:r>
              <a:rPr lang="it-IT" sz="2000">
                <a:latin typeface="Verdana" pitchFamily="34" charset="0"/>
              </a:rPr>
              <a:t>10%</a:t>
            </a:r>
          </a:p>
          <a:p>
            <a:pPr algn="ctr" eaLnBrk="0" hangingPunct="0"/>
            <a:endParaRPr lang="it-IT" sz="1000">
              <a:latin typeface="Verdana" pitchFamily="34" charset="0"/>
            </a:endParaRPr>
          </a:p>
          <a:p>
            <a:pPr algn="ctr"/>
            <a:r>
              <a:rPr lang="it-IT" sz="1600"/>
              <a:t>Multi morbilità</a:t>
            </a:r>
          </a:p>
          <a:p>
            <a:pPr algn="ctr"/>
            <a:r>
              <a:rPr lang="it-IT" sz="1600"/>
              <a:t>Demenza</a:t>
            </a:r>
          </a:p>
          <a:p>
            <a:pPr algn="ctr"/>
            <a:r>
              <a:rPr lang="it-IT" sz="1600"/>
              <a:t>Disabilità</a:t>
            </a:r>
          </a:p>
        </p:txBody>
      </p:sp>
      <p:sp>
        <p:nvSpPr>
          <p:cNvPr id="11279" name="Oval 18"/>
          <p:cNvSpPr>
            <a:spLocks noChangeArrowheads="1"/>
          </p:cNvSpPr>
          <p:nvPr/>
        </p:nvSpPr>
        <p:spPr bwMode="auto">
          <a:xfrm>
            <a:off x="3276600" y="1341438"/>
            <a:ext cx="2519363" cy="719137"/>
          </a:xfrm>
          <a:prstGeom prst="ellipse">
            <a:avLst/>
          </a:prstGeom>
          <a:solidFill>
            <a:schemeClr val="bg1">
              <a:alpha val="85097"/>
            </a:schemeClr>
          </a:solidFill>
          <a:ln w="76200" cap="rnd">
            <a:solidFill>
              <a:srgbClr val="66CCFF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it-IT"/>
              <a:t>very very old person</a:t>
            </a:r>
          </a:p>
        </p:txBody>
      </p:sp>
      <p:sp>
        <p:nvSpPr>
          <p:cNvPr id="11280" name="Text Box 8"/>
          <p:cNvSpPr txBox="1">
            <a:spLocks noChangeArrowheads="1"/>
          </p:cNvSpPr>
          <p:nvPr/>
        </p:nvSpPr>
        <p:spPr bwMode="auto">
          <a:xfrm>
            <a:off x="1187450" y="2997200"/>
            <a:ext cx="1687513" cy="164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it-IT" sz="2000">
                <a:latin typeface="Verdana" pitchFamily="34" charset="0"/>
              </a:rPr>
              <a:t>BIOLOGICO</a:t>
            </a:r>
          </a:p>
          <a:p>
            <a:pPr algn="ctr" eaLnBrk="0" hangingPunct="0"/>
            <a:endParaRPr lang="it-IT" sz="800">
              <a:latin typeface="Verdana" pitchFamily="34" charset="0"/>
            </a:endParaRPr>
          </a:p>
          <a:p>
            <a:pPr algn="ctr" eaLnBrk="0" hangingPunct="0"/>
            <a:r>
              <a:rPr lang="it-IT">
                <a:latin typeface="Verdana" pitchFamily="34" charset="0"/>
              </a:rPr>
              <a:t>32%</a:t>
            </a:r>
          </a:p>
          <a:p>
            <a:pPr algn="ctr" eaLnBrk="0" hangingPunct="0"/>
            <a:endParaRPr lang="it-IT" sz="800">
              <a:latin typeface="Verdana" pitchFamily="34" charset="0"/>
            </a:endParaRPr>
          </a:p>
          <a:p>
            <a:pPr algn="ctr" eaLnBrk="0" hangingPunct="0"/>
            <a:r>
              <a:rPr lang="it-IT" sz="1600">
                <a:latin typeface="Verdana" pitchFamily="34" charset="0"/>
              </a:rPr>
              <a:t>Multi morbilità</a:t>
            </a:r>
          </a:p>
          <a:p>
            <a:pPr algn="ctr" eaLnBrk="0" hangingPunct="0"/>
            <a:r>
              <a:rPr lang="it-IT" sz="1600">
                <a:latin typeface="Verdana" pitchFamily="34" charset="0"/>
              </a:rPr>
              <a:t>Decadimento </a:t>
            </a:r>
          </a:p>
          <a:p>
            <a:pPr algn="ctr" eaLnBrk="0" hangingPunct="0"/>
            <a:r>
              <a:rPr lang="it-IT" sz="1600">
                <a:latin typeface="Verdana" pitchFamily="34" charset="0"/>
              </a:rPr>
              <a:t>cognitivo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/>
          <a:stretch>
            <a:fillRect/>
          </a:stretch>
        </p:blipFill>
        <p:spPr bwMode="auto">
          <a:xfrm>
            <a:off x="323850" y="1989138"/>
            <a:ext cx="8424863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61645" dir="2700000" algn="ctr" rotWithShape="0">
              <a:schemeClr val="accent1">
                <a:alpha val="50000"/>
              </a:schemeClr>
            </a:outerShdw>
          </a:effectLst>
        </p:spPr>
      </p:pic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2051050" y="836613"/>
            <a:ext cx="553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>
                <a:solidFill>
                  <a:srgbClr val="FFFF00"/>
                </a:solidFill>
                <a:latin typeface="Verdana" pitchFamily="34" charset="0"/>
              </a:rPr>
              <a:t>Aspettativa di vita </a:t>
            </a:r>
            <a:r>
              <a:rPr lang="it-IT" sz="2400" i="1">
                <a:solidFill>
                  <a:srgbClr val="FFFF00"/>
                </a:solidFill>
                <a:latin typeface="Verdana" pitchFamily="34" charset="0"/>
              </a:rPr>
              <a:t>(anni da vivere)</a:t>
            </a:r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3708400" y="5734050"/>
            <a:ext cx="51260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>
                <a:solidFill>
                  <a:srgbClr val="FFFF00"/>
                </a:solidFill>
              </a:rPr>
              <a:t>Modificata da:  Walter LC e Covinsky KE;  JAMA  2010, 2750-6</a:t>
            </a: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2627313" y="3068638"/>
            <a:ext cx="576262" cy="1152525"/>
          </a:xfrm>
          <a:prstGeom prst="rect">
            <a:avLst/>
          </a:prstGeom>
          <a:noFill/>
          <a:ln w="38100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6300788" y="3141663"/>
            <a:ext cx="503237" cy="10795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4" grpId="0" animBg="1"/>
      <p:bldP spid="2970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4413" y="442913"/>
            <a:ext cx="7115175" cy="597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e 2"/>
          <p:cNvSpPr/>
          <p:nvPr/>
        </p:nvSpPr>
        <p:spPr>
          <a:xfrm>
            <a:off x="2123728" y="2204864"/>
            <a:ext cx="4248472" cy="158417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11560" y="476672"/>
            <a:ext cx="78488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• </a:t>
            </a:r>
            <a:r>
              <a:rPr lang="it-IT" dirty="0" smtClean="0">
                <a:latin typeface="Comic Sans MS" pitchFamily="66" charset="0"/>
              </a:rPr>
              <a:t>Tra i pazienti con età compresa fra 80 e 89 anni, il 36% degli ictus avviene in presenza di FA</a:t>
            </a:r>
          </a:p>
          <a:p>
            <a:r>
              <a:rPr lang="it-IT" dirty="0" smtClean="0">
                <a:latin typeface="Comic Sans MS" pitchFamily="66" charset="0"/>
              </a:rPr>
              <a:t> </a:t>
            </a:r>
          </a:p>
          <a:p>
            <a:r>
              <a:rPr lang="it-IT" dirty="0" smtClean="0">
                <a:latin typeface="Comic Sans MS" pitchFamily="66" charset="0"/>
              </a:rPr>
              <a:t>• Negli ultraottantenni il rischio annuo di ictus va dal 3% all’8% (in relazione a fattori di rischio associati) </a:t>
            </a:r>
          </a:p>
          <a:p>
            <a:endParaRPr lang="en-US" sz="1200" i="1" dirty="0" smtClean="0">
              <a:latin typeface="Comic Sans MS" pitchFamily="66" charset="0"/>
            </a:endParaRPr>
          </a:p>
          <a:p>
            <a:pPr algn="r"/>
            <a:r>
              <a:rPr lang="en-US" sz="1000" i="1" dirty="0" smtClean="0">
                <a:latin typeface="Comic Sans MS" pitchFamily="66" charset="0"/>
              </a:rPr>
              <a:t>Circulation 2011 ACCF/AHA/HRS Focused Updates Guidelines for the Management of Patients With </a:t>
            </a:r>
            <a:r>
              <a:rPr lang="en-US" sz="1000" i="1" dirty="0" err="1" smtClean="0">
                <a:latin typeface="Comic Sans MS" pitchFamily="66" charset="0"/>
              </a:rPr>
              <a:t>Atrial</a:t>
            </a:r>
            <a:r>
              <a:rPr lang="en-US" sz="1000" i="1" dirty="0" smtClean="0">
                <a:latin typeface="Comic Sans MS" pitchFamily="66" charset="0"/>
              </a:rPr>
              <a:t> Fibrillation </a:t>
            </a:r>
            <a:endParaRPr lang="it-IT" sz="1000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420888"/>
            <a:ext cx="5688632" cy="426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1835696" y="6309320"/>
            <a:ext cx="1296144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endParaRPr lang="it-IT" sz="9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868144" y="5373216"/>
            <a:ext cx="15841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275" y="404813"/>
            <a:ext cx="85534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7416824" cy="5079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5580112" y="6021288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 smtClean="0">
                <a:latin typeface="Comic Sans MS" pitchFamily="66" charset="0"/>
              </a:rPr>
              <a:t>Singer DE, JAMA , 2003</a:t>
            </a:r>
            <a:endParaRPr lang="it-IT" sz="1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terzaeta.com/medicina-e-salute/vari-argomenti/images/fibrillazione_1littl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96752"/>
            <a:ext cx="4228052" cy="3413007"/>
          </a:xfrm>
          <a:prstGeom prst="rect">
            <a:avLst/>
          </a:prstGeom>
          <a:noFill/>
        </p:spPr>
      </p:pic>
      <p:pic>
        <p:nvPicPr>
          <p:cNvPr id="17412" name="Picture 4" descr="http://www.terzaeta.com/medicina-e-salute/vari-argomenti/images/fibrillazione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124744"/>
            <a:ext cx="4032448" cy="4655645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179512" y="4509120"/>
            <a:ext cx="849694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275" y="404813"/>
            <a:ext cx="85534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163" y="404813"/>
            <a:ext cx="8067675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163" y="404813"/>
            <a:ext cx="8067675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884" y="1196752"/>
            <a:ext cx="7980080" cy="4356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038" y="700088"/>
            <a:ext cx="7781925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563" y="623888"/>
            <a:ext cx="7762875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" y="623888"/>
            <a:ext cx="7943850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0" y="728663"/>
            <a:ext cx="78105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867650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611560" y="5949280"/>
            <a:ext cx="17281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963" y="1038225"/>
            <a:ext cx="7458075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827584" y="4941168"/>
            <a:ext cx="705678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580112" y="5517232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 smtClean="0">
                <a:latin typeface="Comic Sans MS" pitchFamily="66" charset="0"/>
              </a:rPr>
              <a:t>Singer DE, JAMA , 2003</a:t>
            </a:r>
            <a:endParaRPr lang="it-IT" sz="1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550" y="538163"/>
            <a:ext cx="7962900" cy="5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395536" y="6093296"/>
            <a:ext cx="21602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67544" y="1412776"/>
            <a:ext cx="79208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latin typeface="Comic Sans MS" pitchFamily="66" charset="0"/>
              </a:rPr>
              <a:t>Studio AF AWARE: medici più preoccupati del rischio di ictus piuttosto che quello di morte o della qualità di vita del paziente anziano</a:t>
            </a:r>
          </a:p>
          <a:p>
            <a:endParaRPr lang="it-IT" dirty="0" smtClean="0">
              <a:latin typeface="Comic Sans MS" pitchFamily="66" charset="0"/>
            </a:endParaRPr>
          </a:p>
          <a:p>
            <a:r>
              <a:rPr lang="it-IT" dirty="0" smtClean="0">
                <a:latin typeface="Comic Sans MS" pitchFamily="66" charset="0"/>
              </a:rPr>
              <a:t>Pazienti temono l’ictus e per evitarlo sono disposti a correre il rischio di emorragia</a:t>
            </a:r>
          </a:p>
          <a:p>
            <a:endParaRPr lang="it-IT" dirty="0" smtClean="0">
              <a:latin typeface="Comic Sans MS" pitchFamily="66" charset="0"/>
            </a:endParaRPr>
          </a:p>
          <a:p>
            <a:r>
              <a:rPr lang="it-IT" dirty="0" smtClean="0">
                <a:latin typeface="Comic Sans MS" pitchFamily="66" charset="0"/>
              </a:rPr>
              <a:t>In presenza di FA, il rischio di ictus può essere predetto in modo accurato con CHA2DS2-VASc </a:t>
            </a:r>
            <a:r>
              <a:rPr lang="it-IT" dirty="0" smtClean="0">
                <a:latin typeface="Comic Sans MS" pitchFamily="66" charset="0"/>
              </a:rPr>
              <a:t> - il </a:t>
            </a:r>
            <a:r>
              <a:rPr lang="it-IT" dirty="0" smtClean="0">
                <a:latin typeface="Comic Sans MS" pitchFamily="66" charset="0"/>
              </a:rPr>
              <a:t>rischio emorragico associato all’impiego di anticoagulanti è predetto da HAS-BLED </a:t>
            </a:r>
            <a:endParaRPr lang="it-IT" dirty="0" smtClean="0">
              <a:latin typeface="Comic Sans MS" pitchFamily="66" charset="0"/>
            </a:endParaRPr>
          </a:p>
          <a:p>
            <a:r>
              <a:rPr lang="it-IT" dirty="0" smtClean="0">
                <a:latin typeface="Comic Sans MS" pitchFamily="66" charset="0"/>
              </a:rPr>
              <a:t>anche </a:t>
            </a:r>
            <a:r>
              <a:rPr lang="it-IT" dirty="0" smtClean="0">
                <a:latin typeface="Comic Sans MS" pitchFamily="66" charset="0"/>
              </a:rPr>
              <a:t>se dovrebbe essere valutata “la autonomia” del paziente anziani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4413" y="442913"/>
            <a:ext cx="7115175" cy="597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e 2"/>
          <p:cNvSpPr/>
          <p:nvPr/>
        </p:nvSpPr>
        <p:spPr>
          <a:xfrm>
            <a:off x="1475656" y="2996952"/>
            <a:ext cx="5256584" cy="338437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5363" y="1047750"/>
            <a:ext cx="71532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5363" y="1047750"/>
            <a:ext cx="71532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" y="933450"/>
            <a:ext cx="7886700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163" y="404813"/>
            <a:ext cx="8067675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713" y="476250"/>
            <a:ext cx="7648575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690563"/>
            <a:ext cx="7858125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804863"/>
            <a:ext cx="7572375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695325"/>
            <a:ext cx="7286625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563" y="514350"/>
            <a:ext cx="7762875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988" y="561975"/>
            <a:ext cx="7820025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325" y="676275"/>
            <a:ext cx="7753350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575" y="633413"/>
            <a:ext cx="7562850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" y="714375"/>
            <a:ext cx="78486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3" y="795338"/>
            <a:ext cx="7610475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499992" y="6237312"/>
            <a:ext cx="4130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Singer DE, </a:t>
            </a:r>
            <a:r>
              <a:rPr lang="it-IT" dirty="0" err="1" smtClean="0"/>
              <a:t>et</a:t>
            </a:r>
            <a:r>
              <a:rPr lang="it-IT" dirty="0" smtClean="0"/>
              <a:t> al. </a:t>
            </a:r>
            <a:r>
              <a:rPr lang="it-IT" i="1" dirty="0" err="1" smtClean="0"/>
              <a:t>Ann</a:t>
            </a:r>
            <a:r>
              <a:rPr lang="it-IT" i="1" dirty="0" smtClean="0"/>
              <a:t> </a:t>
            </a:r>
            <a:r>
              <a:rPr lang="it-IT" i="1" dirty="0" err="1" smtClean="0"/>
              <a:t>Intern</a:t>
            </a:r>
            <a:r>
              <a:rPr lang="it-IT" i="1" dirty="0" smtClean="0"/>
              <a:t> </a:t>
            </a:r>
            <a:r>
              <a:rPr lang="it-IT" i="1" dirty="0" err="1" smtClean="0"/>
              <a:t>Med</a:t>
            </a:r>
            <a:r>
              <a:rPr lang="it-IT" i="1" dirty="0" smtClean="0"/>
              <a:t> 2011 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7715250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163" y="404813"/>
            <a:ext cx="8067675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0" y="471488"/>
            <a:ext cx="7810500" cy="59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325" y="595313"/>
            <a:ext cx="7753350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7886137" cy="594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395536" y="6021288"/>
            <a:ext cx="1800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5" y="452438"/>
            <a:ext cx="7829550" cy="595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163" y="404813"/>
            <a:ext cx="8067675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413" y="776288"/>
            <a:ext cx="7877175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550" y="600075"/>
            <a:ext cx="7962900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713" y="681038"/>
            <a:ext cx="7648575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66725"/>
            <a:ext cx="7924800" cy="5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688" y="757238"/>
            <a:ext cx="8048625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7839075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80728"/>
            <a:ext cx="6552728" cy="467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0" y="657225"/>
            <a:ext cx="781050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147248" cy="922114"/>
          </a:xfrm>
        </p:spPr>
        <p:txBody>
          <a:bodyPr/>
          <a:lstStyle/>
          <a:p>
            <a:r>
              <a:rPr lang="it-IT" sz="3600" dirty="0" smtClean="0">
                <a:latin typeface="Comic Sans MS" pitchFamily="66" charset="0"/>
              </a:rPr>
              <a:t>Fibrillazione atriale nell’anziano</a:t>
            </a:r>
            <a:endParaRPr lang="it-IT" sz="3600" dirty="0">
              <a:latin typeface="Comic Sans MS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908720"/>
            <a:ext cx="8676456" cy="5472608"/>
          </a:xfrm>
        </p:spPr>
        <p:txBody>
          <a:bodyPr/>
          <a:lstStyle/>
          <a:p>
            <a:r>
              <a:rPr lang="it-IT" sz="2000" b="1" dirty="0" smtClean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Aritmia più frequente - la prevalenza aumenta progressivamente con l’età</a:t>
            </a:r>
          </a:p>
          <a:p>
            <a:pPr lvl="1">
              <a:buFontTx/>
              <a:buChar char="-"/>
            </a:pPr>
            <a:r>
              <a:rPr lang="it-IT" sz="1800" b="1" dirty="0" smtClean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Aumento della mortalità (2-3 volte rispetto ai controlli)</a:t>
            </a:r>
            <a:r>
              <a:rPr lang="it-IT" sz="1800" b="1" baseline="30000" dirty="0" smtClean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1 </a:t>
            </a:r>
          </a:p>
          <a:p>
            <a:pPr lvl="1">
              <a:buFontTx/>
              <a:buChar char="-"/>
            </a:pPr>
            <a:r>
              <a:rPr lang="it-IT" sz="1800" b="1" dirty="0" smtClean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Aumento di ictus </a:t>
            </a:r>
            <a:r>
              <a:rPr lang="it-IT" sz="1800" b="1" dirty="0" err="1" smtClean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cardio-embolico</a:t>
            </a:r>
            <a:r>
              <a:rPr lang="it-IT" sz="1800" b="1" dirty="0" smtClean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 (5-7 volte rispetto ai controlli) </a:t>
            </a:r>
            <a:r>
              <a:rPr lang="it-IT" sz="1800" b="1" baseline="30000" dirty="0" smtClean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2-3</a:t>
            </a:r>
          </a:p>
          <a:p>
            <a:pPr lvl="1">
              <a:buFontTx/>
              <a:buChar char="-"/>
            </a:pPr>
            <a:r>
              <a:rPr lang="it-IT" sz="1800" b="1" dirty="0" smtClean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Aumento di ictus silente </a:t>
            </a:r>
            <a:r>
              <a:rPr lang="it-IT" sz="1800" b="1" baseline="30000" dirty="0" smtClean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4</a:t>
            </a:r>
          </a:p>
          <a:p>
            <a:pPr lvl="1">
              <a:buFontTx/>
              <a:buChar char="-"/>
            </a:pPr>
            <a:r>
              <a:rPr lang="it-IT" sz="1800" b="1" dirty="0" smtClean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Aumentato rischio di embolia polmonare (10%)</a:t>
            </a:r>
            <a:r>
              <a:rPr lang="it-IT" sz="1800" b="1" baseline="30000" dirty="0" smtClean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 2-3</a:t>
            </a:r>
            <a:r>
              <a:rPr lang="it-IT" sz="1800" b="1" dirty="0" smtClean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 </a:t>
            </a:r>
          </a:p>
          <a:p>
            <a:pPr lvl="1">
              <a:buFontTx/>
              <a:buChar char="-"/>
            </a:pPr>
            <a:r>
              <a:rPr lang="it-IT" sz="1800" b="1" dirty="0" smtClean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Aumentato rischio di demenza </a:t>
            </a:r>
            <a:r>
              <a:rPr lang="it-IT" sz="1800" b="1" baseline="30000" dirty="0" smtClean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5</a:t>
            </a:r>
          </a:p>
          <a:p>
            <a:pPr lvl="1">
              <a:buFontTx/>
              <a:buChar char="-"/>
            </a:pPr>
            <a:r>
              <a:rPr lang="it-IT" sz="1800" b="1" dirty="0" smtClean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Peggioramento della qualità della vita</a:t>
            </a:r>
          </a:p>
          <a:p>
            <a:pPr lvl="1">
              <a:buFontTx/>
              <a:buChar char="-"/>
            </a:pPr>
            <a:endParaRPr lang="it-IT" sz="1000" dirty="0" smtClean="0">
              <a:latin typeface="Comic Sans MS" pitchFamily="66" charset="0"/>
            </a:endParaRPr>
          </a:p>
          <a:p>
            <a:r>
              <a:rPr lang="it-IT" sz="2000" dirty="0" smtClean="0">
                <a:latin typeface="Comic Sans MS" pitchFamily="66" charset="0"/>
              </a:rPr>
              <a:t>L’iter diagnostico terapeutico è (dovrebbe essere) strettamente legato all’età “biologica” del paziente </a:t>
            </a:r>
            <a:r>
              <a:rPr lang="it-IT" sz="2000" baseline="30000" dirty="0" smtClean="0">
                <a:latin typeface="Comic Sans MS" pitchFamily="66" charset="0"/>
              </a:rPr>
              <a:t>6</a:t>
            </a:r>
          </a:p>
          <a:p>
            <a:pPr>
              <a:buNone/>
            </a:pPr>
            <a:endParaRPr lang="it-IT" sz="800" dirty="0" smtClean="0">
              <a:latin typeface="Comic Sans MS" pitchFamily="66" charset="0"/>
            </a:endParaRPr>
          </a:p>
          <a:p>
            <a:r>
              <a:rPr lang="it-IT" sz="2000" dirty="0" smtClean="0">
                <a:latin typeface="Comic Sans MS" pitchFamily="66" charset="0"/>
              </a:rPr>
              <a:t>La conoscenza da parte del medico curante delle condizioni “complessive” del paziente anziano e la sua capacità di stabilire un’efficace alleanza terapeutica col paziente garantiscono i risultati migliori </a:t>
            </a:r>
            <a:r>
              <a:rPr lang="it-IT" sz="2000" baseline="30000" dirty="0" smtClean="0">
                <a:latin typeface="Comic Sans MS" pitchFamily="66" charset="0"/>
              </a:rPr>
              <a:t>7-8</a:t>
            </a:r>
          </a:p>
          <a:p>
            <a:pPr lvl="1">
              <a:buNone/>
            </a:pPr>
            <a:endParaRPr lang="it-IT" sz="800" dirty="0" smtClean="0">
              <a:latin typeface="Comic Sans MS" pitchFamily="66" charset="0"/>
            </a:endParaRPr>
          </a:p>
          <a:p>
            <a:pPr algn="ctr">
              <a:buNone/>
            </a:pPr>
            <a:r>
              <a:rPr lang="it-IT" sz="1000" i="1" dirty="0" smtClean="0"/>
              <a:t>1) </a:t>
            </a:r>
            <a:r>
              <a:rPr lang="it-IT" sz="1000" b="1" dirty="0" err="1" smtClean="0"/>
              <a:t>Wolf</a:t>
            </a:r>
            <a:r>
              <a:rPr lang="it-IT" sz="1000" b="1" dirty="0" smtClean="0"/>
              <a:t> PA, </a:t>
            </a:r>
            <a:r>
              <a:rPr lang="it-IT" sz="1000" b="1" dirty="0" err="1" smtClean="0"/>
              <a:t>et</a:t>
            </a:r>
            <a:r>
              <a:rPr lang="it-IT" sz="1000" b="1" dirty="0" smtClean="0"/>
              <a:t> al</a:t>
            </a:r>
            <a:r>
              <a:rPr lang="it-IT" sz="1000" i="1" dirty="0" smtClean="0"/>
              <a:t>. Stroke2001;  2) </a:t>
            </a:r>
            <a:r>
              <a:rPr lang="it-IT" sz="1000" b="1" dirty="0" err="1" smtClean="0"/>
              <a:t>Rosamond</a:t>
            </a:r>
            <a:r>
              <a:rPr lang="it-IT" sz="1000" b="1" dirty="0" smtClean="0"/>
              <a:t> W </a:t>
            </a:r>
            <a:r>
              <a:rPr lang="it-IT" sz="1000" b="1" dirty="0" err="1" smtClean="0"/>
              <a:t>et</a:t>
            </a:r>
            <a:r>
              <a:rPr lang="it-IT" sz="1000" b="1" dirty="0" smtClean="0"/>
              <a:t> al. </a:t>
            </a:r>
            <a:r>
              <a:rPr lang="it-IT" sz="1000" i="1" dirty="0" err="1" smtClean="0"/>
              <a:t>Circulation</a:t>
            </a:r>
            <a:r>
              <a:rPr lang="it-IT" sz="1000" i="1" dirty="0" smtClean="0"/>
              <a:t>. 2008;   3) </a:t>
            </a:r>
            <a:r>
              <a:rPr lang="it-IT" sz="1000" b="1" dirty="0" err="1" smtClean="0"/>
              <a:t>Hart</a:t>
            </a:r>
            <a:r>
              <a:rPr lang="it-IT" sz="1000" b="1" dirty="0" smtClean="0"/>
              <a:t> RG, </a:t>
            </a:r>
            <a:r>
              <a:rPr lang="it-IT" sz="1000" b="1" dirty="0" err="1" smtClean="0"/>
              <a:t>et</a:t>
            </a:r>
            <a:r>
              <a:rPr lang="it-IT" sz="1000" b="1" dirty="0" smtClean="0"/>
              <a:t> al</a:t>
            </a:r>
            <a:r>
              <a:rPr lang="it-IT" sz="1000" i="1" dirty="0" smtClean="0"/>
              <a:t>. J Am </a:t>
            </a:r>
            <a:r>
              <a:rPr lang="it-IT" sz="1000" i="1" dirty="0" err="1" smtClean="0"/>
              <a:t>Coll</a:t>
            </a:r>
            <a:r>
              <a:rPr lang="it-IT" sz="1000" i="1" dirty="0" smtClean="0"/>
              <a:t> </a:t>
            </a:r>
            <a:r>
              <a:rPr lang="it-IT" sz="1000" i="1" dirty="0" err="1" smtClean="0"/>
              <a:t>Cardiol</a:t>
            </a:r>
            <a:r>
              <a:rPr lang="it-IT" sz="1000" i="1" dirty="0" smtClean="0"/>
              <a:t> 2005;   </a:t>
            </a:r>
          </a:p>
          <a:p>
            <a:pPr algn="ctr">
              <a:buNone/>
            </a:pPr>
            <a:r>
              <a:rPr lang="it-IT" sz="1000" i="1" dirty="0" smtClean="0"/>
              <a:t>  4</a:t>
            </a:r>
            <a:r>
              <a:rPr lang="it-IT" sz="1000" b="1" dirty="0" smtClean="0"/>
              <a:t>) </a:t>
            </a:r>
            <a:r>
              <a:rPr lang="it-IT" sz="1000" b="1" dirty="0" err="1" smtClean="0"/>
              <a:t>Lin</a:t>
            </a:r>
            <a:r>
              <a:rPr lang="it-IT" sz="1000" b="1" dirty="0" smtClean="0"/>
              <a:t> H-J, </a:t>
            </a:r>
            <a:r>
              <a:rPr lang="it-IT" sz="1000" b="1" dirty="0" err="1" smtClean="0"/>
              <a:t>et</a:t>
            </a:r>
            <a:r>
              <a:rPr lang="it-IT" sz="1000" b="1" dirty="0" smtClean="0"/>
              <a:t> al</a:t>
            </a:r>
            <a:r>
              <a:rPr lang="it-IT" sz="1000" i="1" dirty="0" smtClean="0"/>
              <a:t>. </a:t>
            </a:r>
            <a:r>
              <a:rPr lang="it-IT" sz="1000" i="1" dirty="0" err="1" smtClean="0"/>
              <a:t>Stroke</a:t>
            </a:r>
            <a:r>
              <a:rPr lang="it-IT" sz="1000" i="1" dirty="0" smtClean="0"/>
              <a:t> 1996;   5</a:t>
            </a:r>
            <a:r>
              <a:rPr lang="it-IT" sz="1000" b="1" dirty="0" smtClean="0"/>
              <a:t>) Marini C, </a:t>
            </a:r>
            <a:r>
              <a:rPr lang="it-IT" sz="1000" b="1" dirty="0" err="1" smtClean="0"/>
              <a:t>et</a:t>
            </a:r>
            <a:r>
              <a:rPr lang="it-IT" sz="1000" b="1" dirty="0" smtClean="0"/>
              <a:t> al. </a:t>
            </a:r>
            <a:r>
              <a:rPr lang="it-IT" sz="1000" i="1" dirty="0" err="1" smtClean="0"/>
              <a:t>Stroke</a:t>
            </a:r>
            <a:r>
              <a:rPr lang="it-IT" sz="1000" i="1" dirty="0" smtClean="0"/>
              <a:t> 2005;  6</a:t>
            </a:r>
            <a:r>
              <a:rPr lang="it-IT" sz="1000" b="1" i="1" dirty="0" smtClean="0"/>
              <a:t>)  </a:t>
            </a:r>
            <a:r>
              <a:rPr lang="it-IT" sz="1000" b="1" dirty="0" err="1" smtClean="0"/>
              <a:t>Aliot</a:t>
            </a:r>
            <a:r>
              <a:rPr lang="it-IT" sz="1000" b="1" dirty="0" smtClean="0"/>
              <a:t>  E, </a:t>
            </a:r>
            <a:r>
              <a:rPr lang="it-IT" sz="1000" b="1" dirty="0" err="1" smtClean="0"/>
              <a:t>et</a:t>
            </a:r>
            <a:r>
              <a:rPr lang="it-IT" sz="1000" b="1" dirty="0" smtClean="0"/>
              <a:t> al</a:t>
            </a:r>
            <a:r>
              <a:rPr lang="it-IT" sz="1000" dirty="0" smtClean="0"/>
              <a:t>. </a:t>
            </a:r>
            <a:r>
              <a:rPr lang="it-IT" sz="1000" i="1" dirty="0" err="1" smtClean="0"/>
              <a:t>Europace</a:t>
            </a:r>
            <a:r>
              <a:rPr lang="it-IT" sz="1000" i="1" dirty="0" smtClean="0"/>
              <a:t> 2010 ; 7)  </a:t>
            </a:r>
            <a:r>
              <a:rPr lang="da-DK" sz="1000" b="1" dirty="0" smtClean="0"/>
              <a:t>Fueller D, et al</a:t>
            </a:r>
            <a:r>
              <a:rPr lang="da-DK" sz="1000" dirty="0" smtClean="0"/>
              <a:t>. </a:t>
            </a:r>
            <a:r>
              <a:rPr lang="da-DK" sz="1000" i="1" dirty="0" smtClean="0"/>
              <a:t>Age Ageing 2004 ; </a:t>
            </a:r>
          </a:p>
          <a:p>
            <a:pPr algn="ctr">
              <a:buNone/>
            </a:pPr>
            <a:r>
              <a:rPr lang="da-DK" sz="1000" i="1" dirty="0" smtClean="0"/>
              <a:t> 8 </a:t>
            </a:r>
            <a:r>
              <a:rPr lang="da-DK" sz="1000" b="1" i="1" dirty="0" smtClean="0"/>
              <a:t>) </a:t>
            </a:r>
            <a:r>
              <a:rPr lang="da-DK" sz="1000" b="1" dirty="0" smtClean="0"/>
              <a:t>Lip GYH, et a</a:t>
            </a:r>
            <a:r>
              <a:rPr lang="da-DK" sz="1000" dirty="0" smtClean="0"/>
              <a:t>l. </a:t>
            </a:r>
            <a:r>
              <a:rPr lang="da-DK" sz="1000" i="1" dirty="0" smtClean="0"/>
              <a:t>Lancet 2012 </a:t>
            </a:r>
          </a:p>
          <a:p>
            <a:pPr algn="ctr">
              <a:buNone/>
            </a:pPr>
            <a:endParaRPr lang="it-IT" sz="1000" i="1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690563"/>
            <a:ext cx="8001000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275" y="523875"/>
            <a:ext cx="7791450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838" y="419100"/>
            <a:ext cx="7934325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119188"/>
            <a:ext cx="7772400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88" y="1023938"/>
            <a:ext cx="7515225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188" y="957263"/>
            <a:ext cx="7667625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9638" y="1771650"/>
            <a:ext cx="732472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325" y="890588"/>
            <a:ext cx="775335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504825"/>
            <a:ext cx="7858125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47625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t-IT" sz="2000" b="1" dirty="0">
                <a:solidFill>
                  <a:schemeClr val="bg1"/>
                </a:solidFill>
                <a:latin typeface="Verdana" pitchFamily="34" charset="0"/>
              </a:rPr>
              <a:t>Popolazione  anziana  </a:t>
            </a:r>
            <a:r>
              <a:rPr lang="it-IT" b="1" i="1" dirty="0">
                <a:solidFill>
                  <a:schemeClr val="bg1"/>
                </a:solidFill>
                <a:latin typeface="Verdana" pitchFamily="34" charset="0"/>
              </a:rPr>
              <a:t>(età &gt; 65 anni) </a:t>
            </a:r>
          </a:p>
          <a:p>
            <a:pPr algn="ctr" eaLnBrk="0" hangingPunct="0"/>
            <a:r>
              <a:rPr lang="it-IT" sz="2000" b="1" dirty="0">
                <a:solidFill>
                  <a:schemeClr val="bg1"/>
                </a:solidFill>
                <a:latin typeface="Verdana" pitchFamily="34" charset="0"/>
              </a:rPr>
              <a:t>residente  in Italia  al  dicembre </a:t>
            </a:r>
            <a:r>
              <a:rPr lang="it-IT" sz="2000" b="1" dirty="0" smtClean="0">
                <a:solidFill>
                  <a:schemeClr val="bg1"/>
                </a:solidFill>
                <a:latin typeface="Verdana" pitchFamily="34" charset="0"/>
              </a:rPr>
              <a:t>2011 </a:t>
            </a:r>
            <a:r>
              <a:rPr lang="it-IT" b="1" i="1" dirty="0">
                <a:solidFill>
                  <a:schemeClr val="bg1"/>
                </a:solidFill>
                <a:latin typeface="Verdana" pitchFamily="34" charset="0"/>
              </a:rPr>
              <a:t>(Istat)</a:t>
            </a:r>
          </a:p>
        </p:txBody>
      </p:sp>
      <p:sp>
        <p:nvSpPr>
          <p:cNvPr id="7171" name="Oval 3"/>
          <p:cNvSpPr>
            <a:spLocks noChangeAspect="1" noChangeArrowheads="1"/>
          </p:cNvSpPr>
          <p:nvPr/>
        </p:nvSpPr>
        <p:spPr bwMode="auto">
          <a:xfrm>
            <a:off x="2637309" y="1639020"/>
            <a:ext cx="3671888" cy="3325812"/>
          </a:xfrm>
          <a:prstGeom prst="ellipse">
            <a:avLst/>
          </a:prstGeom>
          <a:solidFill>
            <a:schemeClr val="bg1"/>
          </a:solidFill>
          <a:ln w="76200">
            <a:solidFill>
              <a:srgbClr val="66CCFF"/>
            </a:solidFill>
            <a:round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4102" name="Text Box 4"/>
          <p:cNvSpPr txBox="1">
            <a:spLocks noChangeArrowheads="1"/>
          </p:cNvSpPr>
          <p:nvPr/>
        </p:nvSpPr>
        <p:spPr bwMode="auto">
          <a:xfrm>
            <a:off x="3059113" y="2492375"/>
            <a:ext cx="2824162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it-IT" sz="2400" b="1">
                <a:latin typeface="Verdana" pitchFamily="34" charset="0"/>
              </a:rPr>
              <a:t>Gli anziani oggi</a:t>
            </a:r>
          </a:p>
          <a:p>
            <a:pPr algn="ctr" eaLnBrk="0" hangingPunct="0"/>
            <a:endParaRPr lang="it-IT" sz="1400" b="1">
              <a:latin typeface="Verdana" pitchFamily="34" charset="0"/>
            </a:endParaRPr>
          </a:p>
          <a:p>
            <a:pPr algn="ctr" eaLnBrk="0" hangingPunct="0"/>
            <a:r>
              <a:rPr lang="it-IT" b="1">
                <a:latin typeface="Verdana" pitchFamily="34" charset="0"/>
              </a:rPr>
              <a:t>11.156.976</a:t>
            </a:r>
          </a:p>
          <a:p>
            <a:pPr algn="ctr" eaLnBrk="0" hangingPunct="0"/>
            <a:endParaRPr lang="it-IT" b="1">
              <a:latin typeface="Verdana" pitchFamily="34" charset="0"/>
            </a:endParaRPr>
          </a:p>
          <a:p>
            <a:pPr algn="ctr" eaLnBrk="0" hangingPunct="0"/>
            <a:r>
              <a:rPr lang="it-IT">
                <a:latin typeface="Verdana" pitchFamily="34" charset="0"/>
              </a:rPr>
              <a:t>(18.3%)</a:t>
            </a:r>
          </a:p>
        </p:txBody>
      </p:sp>
      <p:sp>
        <p:nvSpPr>
          <p:cNvPr id="4103" name="Text Box 21"/>
          <p:cNvSpPr txBox="1">
            <a:spLocks noChangeArrowheads="1"/>
          </p:cNvSpPr>
          <p:nvPr/>
        </p:nvSpPr>
        <p:spPr bwMode="auto">
          <a:xfrm>
            <a:off x="6372225" y="6165850"/>
            <a:ext cx="2303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1400">
                <a:solidFill>
                  <a:srgbClr val="FFFF00"/>
                </a:solidFill>
                <a:latin typeface="Verdana" pitchFamily="34" charset="0"/>
              </a:rPr>
              <a:t>www.infoanziani.it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47625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t-IT" sz="2000" b="1" dirty="0">
                <a:solidFill>
                  <a:schemeClr val="bg1"/>
                </a:solidFill>
                <a:latin typeface="Verdana" pitchFamily="34" charset="0"/>
              </a:rPr>
              <a:t>Popolazione  anziana  </a:t>
            </a:r>
            <a:r>
              <a:rPr lang="it-IT" b="1" i="1" dirty="0">
                <a:solidFill>
                  <a:schemeClr val="bg1"/>
                </a:solidFill>
                <a:latin typeface="Verdana" pitchFamily="34" charset="0"/>
              </a:rPr>
              <a:t>(età &gt; 65 anni) </a:t>
            </a:r>
          </a:p>
          <a:p>
            <a:pPr algn="ctr" eaLnBrk="0" hangingPunct="0"/>
            <a:r>
              <a:rPr lang="it-IT" sz="2000" b="1" dirty="0">
                <a:solidFill>
                  <a:schemeClr val="bg1"/>
                </a:solidFill>
                <a:latin typeface="Verdana" pitchFamily="34" charset="0"/>
              </a:rPr>
              <a:t>residente  in Italia  al  dicembre </a:t>
            </a:r>
            <a:r>
              <a:rPr lang="it-IT" sz="2000" b="1" dirty="0" smtClean="0">
                <a:solidFill>
                  <a:schemeClr val="bg1"/>
                </a:solidFill>
                <a:latin typeface="Verdana" pitchFamily="34" charset="0"/>
              </a:rPr>
              <a:t>2011 </a:t>
            </a:r>
            <a:r>
              <a:rPr lang="it-IT" b="1" i="1" dirty="0">
                <a:solidFill>
                  <a:schemeClr val="bg1"/>
                </a:solidFill>
                <a:latin typeface="Verdana" pitchFamily="34" charset="0"/>
              </a:rPr>
              <a:t>(Istat)</a:t>
            </a:r>
          </a:p>
        </p:txBody>
      </p:sp>
      <p:sp>
        <p:nvSpPr>
          <p:cNvPr id="7171" name="Oval 3"/>
          <p:cNvSpPr>
            <a:spLocks noChangeAspect="1" noChangeArrowheads="1"/>
          </p:cNvSpPr>
          <p:nvPr/>
        </p:nvSpPr>
        <p:spPr bwMode="auto">
          <a:xfrm>
            <a:off x="2637309" y="1639020"/>
            <a:ext cx="3671888" cy="3325812"/>
          </a:xfrm>
          <a:prstGeom prst="ellipse">
            <a:avLst/>
          </a:prstGeom>
          <a:solidFill>
            <a:schemeClr val="bg1"/>
          </a:solidFill>
          <a:ln w="76200">
            <a:solidFill>
              <a:srgbClr val="66CCFF"/>
            </a:solidFill>
            <a:round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5126" name="Text Box 4"/>
          <p:cNvSpPr txBox="1">
            <a:spLocks noChangeArrowheads="1"/>
          </p:cNvSpPr>
          <p:nvPr/>
        </p:nvSpPr>
        <p:spPr bwMode="auto">
          <a:xfrm>
            <a:off x="3059113" y="2492375"/>
            <a:ext cx="2824162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it-IT" sz="2400" b="1">
                <a:latin typeface="Verdana" pitchFamily="34" charset="0"/>
              </a:rPr>
              <a:t>Gli anziani oggi</a:t>
            </a:r>
          </a:p>
          <a:p>
            <a:pPr algn="ctr" eaLnBrk="0" hangingPunct="0"/>
            <a:endParaRPr lang="it-IT" sz="1400" b="1">
              <a:latin typeface="Verdana" pitchFamily="34" charset="0"/>
            </a:endParaRPr>
          </a:p>
          <a:p>
            <a:pPr algn="ctr" eaLnBrk="0" hangingPunct="0"/>
            <a:r>
              <a:rPr lang="it-IT" b="1">
                <a:latin typeface="Verdana" pitchFamily="34" charset="0"/>
              </a:rPr>
              <a:t>11.156.976</a:t>
            </a:r>
          </a:p>
          <a:p>
            <a:pPr algn="ctr" eaLnBrk="0" hangingPunct="0"/>
            <a:endParaRPr lang="it-IT" b="1">
              <a:latin typeface="Verdana" pitchFamily="34" charset="0"/>
            </a:endParaRPr>
          </a:p>
          <a:p>
            <a:pPr algn="ctr" eaLnBrk="0" hangingPunct="0"/>
            <a:r>
              <a:rPr lang="it-IT">
                <a:latin typeface="Verdana" pitchFamily="34" charset="0"/>
              </a:rPr>
              <a:t>(18.3%)</a:t>
            </a:r>
          </a:p>
        </p:txBody>
      </p:sp>
      <p:sp>
        <p:nvSpPr>
          <p:cNvPr id="5127" name="Text Box 21"/>
          <p:cNvSpPr txBox="1">
            <a:spLocks noChangeArrowheads="1"/>
          </p:cNvSpPr>
          <p:nvPr/>
        </p:nvSpPr>
        <p:spPr bwMode="auto">
          <a:xfrm>
            <a:off x="6372225" y="6165850"/>
            <a:ext cx="2303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1400">
                <a:solidFill>
                  <a:srgbClr val="FFFF00"/>
                </a:solidFill>
                <a:latin typeface="Verdana" pitchFamily="34" charset="0"/>
              </a:rPr>
              <a:t>www.infoanziani.it</a:t>
            </a:r>
          </a:p>
        </p:txBody>
      </p:sp>
      <p:sp>
        <p:nvSpPr>
          <p:cNvPr id="5128" name="Oval 5"/>
          <p:cNvSpPr>
            <a:spLocks noChangeAspect="1" noChangeArrowheads="1"/>
          </p:cNvSpPr>
          <p:nvPr/>
        </p:nvSpPr>
        <p:spPr bwMode="auto">
          <a:xfrm>
            <a:off x="3059113" y="3644900"/>
            <a:ext cx="2879725" cy="2305050"/>
          </a:xfrm>
          <a:prstGeom prst="ellipse">
            <a:avLst/>
          </a:prstGeom>
          <a:solidFill>
            <a:schemeClr val="bg1"/>
          </a:solidFill>
          <a:ln w="76200">
            <a:solidFill>
              <a:srgbClr val="66FF33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it-IT" b="1">
                <a:solidFill>
                  <a:schemeClr val="bg1"/>
                </a:solidFill>
              </a:rPr>
              <a:t>Fattori di rischio</a:t>
            </a:r>
          </a:p>
          <a:p>
            <a:pPr algn="ctr"/>
            <a:endParaRPr lang="it-IT"/>
          </a:p>
        </p:txBody>
      </p:sp>
      <p:sp>
        <p:nvSpPr>
          <p:cNvPr id="5129" name="Text Box 8"/>
          <p:cNvSpPr txBox="1">
            <a:spLocks noChangeArrowheads="1"/>
          </p:cNvSpPr>
          <p:nvPr/>
        </p:nvSpPr>
        <p:spPr bwMode="auto">
          <a:xfrm>
            <a:off x="3563938" y="4292600"/>
            <a:ext cx="1897062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it-IT" sz="2000">
                <a:latin typeface="Verdana" pitchFamily="34" charset="0"/>
              </a:rPr>
              <a:t>ANAGRAFICO</a:t>
            </a:r>
          </a:p>
          <a:p>
            <a:pPr algn="ctr" eaLnBrk="0" hangingPunct="0"/>
            <a:endParaRPr lang="it-IT" sz="800">
              <a:latin typeface="Verdana" pitchFamily="34" charset="0"/>
            </a:endParaRPr>
          </a:p>
          <a:p>
            <a:pPr algn="ctr" eaLnBrk="0" hangingPunct="0"/>
            <a:r>
              <a:rPr lang="it-IT" sz="2000">
                <a:latin typeface="Verdana" pitchFamily="34" charset="0"/>
              </a:rPr>
              <a:t>58%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47625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t-IT" sz="2000" b="1" dirty="0">
                <a:solidFill>
                  <a:schemeClr val="bg1"/>
                </a:solidFill>
                <a:latin typeface="Verdana" pitchFamily="34" charset="0"/>
              </a:rPr>
              <a:t>Popolazione  anziana  </a:t>
            </a:r>
            <a:r>
              <a:rPr lang="it-IT" b="1" i="1" dirty="0">
                <a:solidFill>
                  <a:schemeClr val="bg1"/>
                </a:solidFill>
                <a:latin typeface="Verdana" pitchFamily="34" charset="0"/>
              </a:rPr>
              <a:t>(età &gt; 65 anni) </a:t>
            </a:r>
          </a:p>
          <a:p>
            <a:pPr algn="ctr" eaLnBrk="0" hangingPunct="0"/>
            <a:r>
              <a:rPr lang="it-IT" sz="2000" b="1" dirty="0">
                <a:solidFill>
                  <a:schemeClr val="bg1"/>
                </a:solidFill>
                <a:latin typeface="Verdana" pitchFamily="34" charset="0"/>
              </a:rPr>
              <a:t>residente  in Italia  al  dicembre </a:t>
            </a:r>
            <a:r>
              <a:rPr lang="it-IT" sz="2000" b="1" dirty="0" smtClean="0">
                <a:solidFill>
                  <a:schemeClr val="bg1"/>
                </a:solidFill>
                <a:latin typeface="Verdana" pitchFamily="34" charset="0"/>
              </a:rPr>
              <a:t>2011 </a:t>
            </a:r>
            <a:r>
              <a:rPr lang="it-IT" b="1" i="1" dirty="0">
                <a:solidFill>
                  <a:schemeClr val="bg1"/>
                </a:solidFill>
                <a:latin typeface="Verdana" pitchFamily="34" charset="0"/>
              </a:rPr>
              <a:t>(Istat)</a:t>
            </a:r>
          </a:p>
        </p:txBody>
      </p:sp>
      <p:sp>
        <p:nvSpPr>
          <p:cNvPr id="7171" name="Oval 3"/>
          <p:cNvSpPr>
            <a:spLocks noChangeAspect="1" noChangeArrowheads="1"/>
          </p:cNvSpPr>
          <p:nvPr/>
        </p:nvSpPr>
        <p:spPr bwMode="auto">
          <a:xfrm>
            <a:off x="2637309" y="1639020"/>
            <a:ext cx="3671888" cy="3325812"/>
          </a:xfrm>
          <a:prstGeom prst="ellipse">
            <a:avLst/>
          </a:prstGeom>
          <a:solidFill>
            <a:schemeClr val="bg1"/>
          </a:solidFill>
          <a:ln w="76200">
            <a:solidFill>
              <a:srgbClr val="66CCFF"/>
            </a:solidFill>
            <a:round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6150" name="Text Box 4"/>
          <p:cNvSpPr txBox="1">
            <a:spLocks noChangeArrowheads="1"/>
          </p:cNvSpPr>
          <p:nvPr/>
        </p:nvSpPr>
        <p:spPr bwMode="auto">
          <a:xfrm>
            <a:off x="3059113" y="2492375"/>
            <a:ext cx="2824162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it-IT" sz="2400" b="1">
                <a:latin typeface="Verdana" pitchFamily="34" charset="0"/>
              </a:rPr>
              <a:t>Gli anziani oggi</a:t>
            </a:r>
          </a:p>
          <a:p>
            <a:pPr algn="ctr" eaLnBrk="0" hangingPunct="0"/>
            <a:endParaRPr lang="it-IT" sz="1400" b="1">
              <a:latin typeface="Verdana" pitchFamily="34" charset="0"/>
            </a:endParaRPr>
          </a:p>
          <a:p>
            <a:pPr algn="ctr" eaLnBrk="0" hangingPunct="0"/>
            <a:r>
              <a:rPr lang="it-IT" b="1">
                <a:latin typeface="Verdana" pitchFamily="34" charset="0"/>
              </a:rPr>
              <a:t>11.156.976</a:t>
            </a:r>
          </a:p>
          <a:p>
            <a:pPr algn="ctr" eaLnBrk="0" hangingPunct="0"/>
            <a:endParaRPr lang="it-IT" b="1">
              <a:latin typeface="Verdana" pitchFamily="34" charset="0"/>
            </a:endParaRPr>
          </a:p>
          <a:p>
            <a:pPr algn="ctr" eaLnBrk="0" hangingPunct="0"/>
            <a:r>
              <a:rPr lang="it-IT">
                <a:latin typeface="Verdana" pitchFamily="34" charset="0"/>
              </a:rPr>
              <a:t>(18.3%)</a:t>
            </a:r>
          </a:p>
        </p:txBody>
      </p:sp>
      <p:sp>
        <p:nvSpPr>
          <p:cNvPr id="6151" name="Text Box 21"/>
          <p:cNvSpPr txBox="1">
            <a:spLocks noChangeArrowheads="1"/>
          </p:cNvSpPr>
          <p:nvPr/>
        </p:nvSpPr>
        <p:spPr bwMode="auto">
          <a:xfrm>
            <a:off x="6372225" y="6165850"/>
            <a:ext cx="2303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1400">
                <a:solidFill>
                  <a:srgbClr val="FFFF00"/>
                </a:solidFill>
                <a:latin typeface="Verdana" pitchFamily="34" charset="0"/>
              </a:rPr>
              <a:t>www.infoanziani.it</a:t>
            </a:r>
          </a:p>
        </p:txBody>
      </p:sp>
      <p:sp>
        <p:nvSpPr>
          <p:cNvPr id="6152" name="Oval 5"/>
          <p:cNvSpPr>
            <a:spLocks noChangeAspect="1" noChangeArrowheads="1"/>
          </p:cNvSpPr>
          <p:nvPr/>
        </p:nvSpPr>
        <p:spPr bwMode="auto">
          <a:xfrm>
            <a:off x="3059113" y="3644900"/>
            <a:ext cx="2879725" cy="2305050"/>
          </a:xfrm>
          <a:prstGeom prst="ellipse">
            <a:avLst/>
          </a:prstGeom>
          <a:solidFill>
            <a:schemeClr val="bg1"/>
          </a:solidFill>
          <a:ln w="76200">
            <a:solidFill>
              <a:srgbClr val="66FF33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it-IT" b="1">
                <a:solidFill>
                  <a:schemeClr val="bg1"/>
                </a:solidFill>
              </a:rPr>
              <a:t>Fattori di rischio</a:t>
            </a:r>
          </a:p>
          <a:p>
            <a:pPr algn="ctr"/>
            <a:endParaRPr lang="it-IT"/>
          </a:p>
        </p:txBody>
      </p:sp>
      <p:sp>
        <p:nvSpPr>
          <p:cNvPr id="6153" name="Text Box 8"/>
          <p:cNvSpPr txBox="1">
            <a:spLocks noChangeArrowheads="1"/>
          </p:cNvSpPr>
          <p:nvPr/>
        </p:nvSpPr>
        <p:spPr bwMode="auto">
          <a:xfrm>
            <a:off x="3563938" y="4292600"/>
            <a:ext cx="1897062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it-IT" sz="2000">
                <a:latin typeface="Verdana" pitchFamily="34" charset="0"/>
              </a:rPr>
              <a:t>ANAGRAFICO</a:t>
            </a:r>
          </a:p>
          <a:p>
            <a:pPr algn="ctr" eaLnBrk="0" hangingPunct="0"/>
            <a:endParaRPr lang="it-IT" sz="800">
              <a:latin typeface="Verdana" pitchFamily="34" charset="0"/>
            </a:endParaRPr>
          </a:p>
          <a:p>
            <a:pPr algn="ctr" eaLnBrk="0" hangingPunct="0"/>
            <a:r>
              <a:rPr lang="it-IT" sz="2000">
                <a:latin typeface="Verdana" pitchFamily="34" charset="0"/>
              </a:rPr>
              <a:t>58%</a:t>
            </a:r>
          </a:p>
        </p:txBody>
      </p:sp>
      <p:sp>
        <p:nvSpPr>
          <p:cNvPr id="6154" name="Rectangle 11"/>
          <p:cNvSpPr>
            <a:spLocks noChangeArrowheads="1"/>
          </p:cNvSpPr>
          <p:nvPr/>
        </p:nvSpPr>
        <p:spPr bwMode="auto">
          <a:xfrm>
            <a:off x="3779838" y="5157788"/>
            <a:ext cx="19446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600">
                <a:latin typeface="Verdana" pitchFamily="34" charset="0"/>
              </a:rPr>
              <a:t>Fattori di rischio</a:t>
            </a: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 flipV="1">
            <a:off x="3635375" y="5084763"/>
            <a:ext cx="0" cy="36036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2880</TotalTime>
  <Words>891</Words>
  <Application>Microsoft Office PowerPoint</Application>
  <PresentationFormat>Presentazione su schermo (4:3)</PresentationFormat>
  <Paragraphs>197</Paragraphs>
  <Slides>68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68</vt:i4>
      </vt:variant>
    </vt:vector>
  </HeadingPairs>
  <TitlesOfParts>
    <vt:vector size="69" baseType="lpstr">
      <vt:lpstr>Struttura predefinita</vt:lpstr>
      <vt:lpstr>Fibrillazione atriale nell’anziano</vt:lpstr>
      <vt:lpstr>Diapositiva 2</vt:lpstr>
      <vt:lpstr>Diapositiva 3</vt:lpstr>
      <vt:lpstr>Diapositiva 4</vt:lpstr>
      <vt:lpstr>Diapositiva 5</vt:lpstr>
      <vt:lpstr>Fibrillazione atriale nell’anziano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  <vt:lpstr>Diapositiva 63</vt:lpstr>
      <vt:lpstr>Diapositiva 64</vt:lpstr>
      <vt:lpstr>Diapositiva 65</vt:lpstr>
      <vt:lpstr>Diapositiva 66</vt:lpstr>
      <vt:lpstr>Diapositiva 67</vt:lpstr>
      <vt:lpstr>Diapositiva 68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Universita' di Medicina di Brescia</dc:creator>
  <cp:lastModifiedBy>Admin</cp:lastModifiedBy>
  <cp:revision>271</cp:revision>
  <dcterms:created xsi:type="dcterms:W3CDTF">2002-02-25T03:19:51Z</dcterms:created>
  <dcterms:modified xsi:type="dcterms:W3CDTF">2013-05-09T08:30:57Z</dcterms:modified>
</cp:coreProperties>
</file>