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9" r:id="rId2"/>
    <p:sldId id="268" r:id="rId3"/>
    <p:sldId id="304" r:id="rId4"/>
    <p:sldId id="263" r:id="rId5"/>
    <p:sldId id="267" r:id="rId6"/>
    <p:sldId id="270" r:id="rId7"/>
    <p:sldId id="256" r:id="rId8"/>
    <p:sldId id="271" r:id="rId9"/>
    <p:sldId id="272" r:id="rId10"/>
    <p:sldId id="282" r:id="rId11"/>
    <p:sldId id="285" r:id="rId12"/>
    <p:sldId id="299" r:id="rId13"/>
    <p:sldId id="286" r:id="rId14"/>
    <p:sldId id="262" r:id="rId15"/>
    <p:sldId id="264" r:id="rId16"/>
    <p:sldId id="265" r:id="rId17"/>
    <p:sldId id="266" r:id="rId18"/>
    <p:sldId id="261" r:id="rId19"/>
    <p:sldId id="297" r:id="rId20"/>
    <p:sldId id="257" r:id="rId21"/>
    <p:sldId id="258" r:id="rId22"/>
    <p:sldId id="260" r:id="rId23"/>
    <p:sldId id="259" r:id="rId24"/>
    <p:sldId id="274" r:id="rId25"/>
    <p:sldId id="273" r:id="rId26"/>
    <p:sldId id="275" r:id="rId27"/>
    <p:sldId id="276" r:id="rId28"/>
    <p:sldId id="277" r:id="rId29"/>
    <p:sldId id="278" r:id="rId30"/>
    <p:sldId id="288" r:id="rId31"/>
    <p:sldId id="279" r:id="rId32"/>
    <p:sldId id="280" r:id="rId33"/>
    <p:sldId id="281" r:id="rId34"/>
    <p:sldId id="287" r:id="rId35"/>
    <p:sldId id="292" r:id="rId36"/>
    <p:sldId id="293" r:id="rId37"/>
    <p:sldId id="294" r:id="rId38"/>
    <p:sldId id="295" r:id="rId39"/>
    <p:sldId id="296" r:id="rId40"/>
    <p:sldId id="283" r:id="rId41"/>
    <p:sldId id="298" r:id="rId42"/>
    <p:sldId id="289" r:id="rId43"/>
    <p:sldId id="290" r:id="rId44"/>
    <p:sldId id="291" r:id="rId45"/>
    <p:sldId id="284" r:id="rId46"/>
    <p:sldId id="301" r:id="rId47"/>
    <p:sldId id="300" r:id="rId48"/>
    <p:sldId id="302" r:id="rId49"/>
    <p:sldId id="303" r:id="rId50"/>
    <p:sldId id="312" r:id="rId51"/>
    <p:sldId id="305" r:id="rId52"/>
    <p:sldId id="306" r:id="rId53"/>
    <p:sldId id="307" r:id="rId54"/>
    <p:sldId id="308" r:id="rId55"/>
    <p:sldId id="309" r:id="rId56"/>
    <p:sldId id="310" r:id="rId57"/>
    <p:sldId id="311" r:id="rId5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72"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smtClean="0"/>
              <a:t>Fare clic per modificare lo stile del titolo</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smtClean="0"/>
              <a:t>Fare clic per modificare lo stile del titolo</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smtClean="0"/>
              <a:t>Fare clic per modificare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smtClean="0"/>
              <a:t>Fare clic per modificare lo stile del titolo</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smtClean="0"/>
              <a:t>Fare clic per modificare lo stile del titolo</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9/29/2015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9/29/2015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9.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2.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b="11733"/>
          <a:stretch>
            <a:fillRect/>
          </a:stretch>
        </p:blipFill>
        <p:spPr bwMode="auto">
          <a:xfrm>
            <a:off x="1784458" y="124399"/>
            <a:ext cx="5267886" cy="1884875"/>
          </a:xfrm>
          <a:prstGeom prst="rect">
            <a:avLst/>
          </a:prstGeom>
          <a:noFill/>
          <a:ln w="9525">
            <a:noFill/>
            <a:miter lim="800000"/>
            <a:headEnd/>
            <a:tailEnd/>
          </a:ln>
        </p:spPr>
      </p:pic>
      <p:sp>
        <p:nvSpPr>
          <p:cNvPr id="3" name="Titolo 4"/>
          <p:cNvSpPr>
            <a:spLocks noGrp="1"/>
          </p:cNvSpPr>
          <p:nvPr/>
        </p:nvSpPr>
        <p:spPr>
          <a:xfrm>
            <a:off x="2835442" y="2501482"/>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it-IT" sz="4000" b="1" dirty="0" smtClean="0"/>
              <a:t>Il paziente con decadimento cognitivo</a:t>
            </a:r>
            <a:endParaRPr lang="it-IT" sz="4000" b="1" dirty="0"/>
          </a:p>
        </p:txBody>
      </p:sp>
      <p:sp>
        <p:nvSpPr>
          <p:cNvPr id="4" name="CasellaDiTesto 3"/>
          <p:cNvSpPr txBox="1"/>
          <p:nvPr/>
        </p:nvSpPr>
        <p:spPr>
          <a:xfrm>
            <a:off x="5585754" y="4066674"/>
            <a:ext cx="2271776" cy="369332"/>
          </a:xfrm>
          <a:prstGeom prst="rect">
            <a:avLst/>
          </a:prstGeom>
          <a:noFill/>
        </p:spPr>
        <p:txBody>
          <a:bodyPr wrap="none" rtlCol="0">
            <a:spAutoFit/>
          </a:bodyPr>
          <a:lstStyle/>
          <a:p>
            <a:r>
              <a:rPr lang="it-IT" dirty="0" smtClean="0"/>
              <a:t>Brescia 01/10/2015</a:t>
            </a:r>
            <a:endParaRPr lang="it-IT" dirty="0"/>
          </a:p>
        </p:txBody>
      </p:sp>
      <p:sp>
        <p:nvSpPr>
          <p:cNvPr id="5" name="CasellaDiTesto 4"/>
          <p:cNvSpPr txBox="1"/>
          <p:nvPr/>
        </p:nvSpPr>
        <p:spPr>
          <a:xfrm>
            <a:off x="8554453" y="5835316"/>
            <a:ext cx="3199915" cy="830997"/>
          </a:xfrm>
          <a:prstGeom prst="rect">
            <a:avLst/>
          </a:prstGeom>
          <a:noFill/>
        </p:spPr>
        <p:txBody>
          <a:bodyPr wrap="none" rtlCol="0">
            <a:spAutoFit/>
          </a:bodyPr>
          <a:lstStyle/>
          <a:p>
            <a:r>
              <a:rPr lang="it-IT" sz="1600" i="1" dirty="0" smtClean="0"/>
              <a:t>Dott. Sergio Palini</a:t>
            </a:r>
          </a:p>
          <a:p>
            <a:r>
              <a:rPr lang="it-IT" sz="1600" i="1" dirty="0" smtClean="0"/>
              <a:t>Medico di Medicina Generale</a:t>
            </a:r>
          </a:p>
          <a:p>
            <a:r>
              <a:rPr lang="it-IT" sz="1600" i="1" dirty="0" smtClean="0"/>
              <a:t>Specialista in Neurologia</a:t>
            </a:r>
            <a:endParaRPr lang="it-IT" sz="1600" i="1" dirty="0"/>
          </a:p>
        </p:txBody>
      </p:sp>
    </p:spTree>
    <p:extLst>
      <p:ext uri="{BB962C8B-B14F-4D97-AF65-F5344CB8AC3E}">
        <p14:creationId xmlns:p14="http://schemas.microsoft.com/office/powerpoint/2010/main" val="41071227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125415" y="1531036"/>
            <a:ext cx="10846190" cy="4524315"/>
          </a:xfrm>
          <a:prstGeom prst="rect">
            <a:avLst/>
          </a:prstGeom>
        </p:spPr>
        <p:txBody>
          <a:bodyPr wrap="square">
            <a:spAutoFit/>
          </a:bodyPr>
          <a:lstStyle/>
          <a:p>
            <a:r>
              <a:rPr lang="it-IT" sz="2400" dirty="0" smtClean="0"/>
              <a:t>Rivolta </a:t>
            </a:r>
            <a:r>
              <a:rPr lang="it-IT" sz="2400" dirty="0"/>
              <a:t>a</a:t>
            </a:r>
          </a:p>
          <a:p>
            <a:pPr marL="342900" indent="-342900">
              <a:buFont typeface="Arial" panose="020B0604020202020204" pitchFamily="34" charset="0"/>
              <a:buChar char="•"/>
            </a:pPr>
            <a:r>
              <a:rPr lang="it-IT" sz="2400" dirty="0" smtClean="0"/>
              <a:t>persone </a:t>
            </a:r>
            <a:r>
              <a:rPr lang="it-IT" sz="2400" dirty="0"/>
              <a:t>affette da demenza certificata da specialista UVA o neurologo/geriatra</a:t>
            </a:r>
          </a:p>
          <a:p>
            <a:pPr marL="342900" indent="-342900">
              <a:buFont typeface="Arial" panose="020B0604020202020204" pitchFamily="34" charset="0"/>
              <a:buChar char="•"/>
            </a:pPr>
            <a:r>
              <a:rPr lang="it-IT" sz="2400" dirty="0" smtClean="0"/>
              <a:t>persone </a:t>
            </a:r>
            <a:r>
              <a:rPr lang="it-IT" sz="2400" dirty="0"/>
              <a:t>non autosufficienti di età superiore ai 75 anni</a:t>
            </a:r>
          </a:p>
          <a:p>
            <a:endParaRPr lang="it-IT" sz="2400" dirty="0" smtClean="0"/>
          </a:p>
          <a:p>
            <a:r>
              <a:rPr lang="it-IT" sz="2400" dirty="0" smtClean="0"/>
              <a:t>Prevede </a:t>
            </a:r>
            <a:r>
              <a:rPr lang="it-IT" sz="2400" dirty="0"/>
              <a:t>interventi flessibili, quali ad esempio integrazione del lavoro del </a:t>
            </a:r>
            <a:r>
              <a:rPr lang="it-IT" sz="2400" dirty="0" err="1"/>
              <a:t>caregiver</a:t>
            </a:r>
            <a:r>
              <a:rPr lang="it-IT" sz="2400" dirty="0"/>
              <a:t>, addestramento </a:t>
            </a:r>
            <a:r>
              <a:rPr lang="it-IT" sz="2400" dirty="0" smtClean="0"/>
              <a:t>del </a:t>
            </a:r>
            <a:r>
              <a:rPr lang="it-IT" sz="2400" dirty="0" err="1" smtClean="0"/>
              <a:t>caregiver</a:t>
            </a:r>
            <a:r>
              <a:rPr lang="it-IT" sz="2400" dirty="0" smtClean="0"/>
              <a:t> </a:t>
            </a:r>
            <a:r>
              <a:rPr lang="it-IT" sz="2400" dirty="0"/>
              <a:t>a interventi di stimolazione cognitiva, adattamento degli ambienti ecc., adeguati ai bisogni della</a:t>
            </a:r>
          </a:p>
          <a:p>
            <a:r>
              <a:rPr lang="it-IT" sz="2400" dirty="0"/>
              <a:t>persona ed erogabili dalle RSA sia a domicilio che in </a:t>
            </a:r>
            <a:r>
              <a:rPr lang="it-IT" sz="2400" dirty="0" smtClean="0"/>
              <a:t>struttura.</a:t>
            </a:r>
            <a:endParaRPr lang="it-IT" sz="2400" dirty="0"/>
          </a:p>
          <a:p>
            <a:endParaRPr lang="it-IT" sz="2400" dirty="0" smtClean="0"/>
          </a:p>
          <a:p>
            <a:r>
              <a:rPr lang="it-IT" sz="2400" dirty="0" smtClean="0"/>
              <a:t>Si </a:t>
            </a:r>
            <a:r>
              <a:rPr lang="it-IT" sz="2400" dirty="0"/>
              <a:t>realizza, mediante l’attribuzione, </a:t>
            </a:r>
            <a:r>
              <a:rPr lang="it-IT" sz="2400" dirty="0" smtClean="0"/>
              <a:t>di </a:t>
            </a:r>
            <a:r>
              <a:rPr lang="it-IT" sz="2400" dirty="0"/>
              <a:t>Voucher </a:t>
            </a:r>
            <a:r>
              <a:rPr lang="it-IT" sz="2400" dirty="0" smtClean="0"/>
              <a:t>differenziati secondo </a:t>
            </a:r>
            <a:r>
              <a:rPr lang="it-IT" sz="2400" dirty="0"/>
              <a:t>l’intensità del bisogno </a:t>
            </a:r>
            <a:r>
              <a:rPr lang="it-IT" sz="2400" dirty="0" smtClean="0"/>
              <a:t>fra 350 </a:t>
            </a:r>
            <a:r>
              <a:rPr lang="it-IT" sz="2400" dirty="0"/>
              <a:t>€ </a:t>
            </a:r>
            <a:r>
              <a:rPr lang="it-IT" sz="2400" dirty="0" smtClean="0"/>
              <a:t>e 700 €/mese per massimo 6 mesi</a:t>
            </a:r>
            <a:endParaRPr lang="it-IT" sz="2400" dirty="0"/>
          </a:p>
        </p:txBody>
      </p:sp>
      <p:sp>
        <p:nvSpPr>
          <p:cNvPr id="5" name="Rettangolo 4"/>
          <p:cNvSpPr/>
          <p:nvPr/>
        </p:nvSpPr>
        <p:spPr>
          <a:xfrm>
            <a:off x="1784600" y="712150"/>
            <a:ext cx="6457217" cy="523220"/>
          </a:xfrm>
          <a:prstGeom prst="rect">
            <a:avLst/>
          </a:prstGeom>
        </p:spPr>
        <p:txBody>
          <a:bodyPr wrap="none">
            <a:spAutoFit/>
          </a:bodyPr>
          <a:lstStyle/>
          <a:p>
            <a:r>
              <a:rPr lang="it-IT" sz="2800" b="1" dirty="0">
                <a:solidFill>
                  <a:srgbClr val="FF0000"/>
                </a:solidFill>
              </a:rPr>
              <a:t>Misura 4 D.G.R. 856/13 </a:t>
            </a:r>
            <a:r>
              <a:rPr lang="it-IT" sz="2800" b="1" dirty="0" smtClean="0">
                <a:solidFill>
                  <a:srgbClr val="FF0000"/>
                </a:solidFill>
              </a:rPr>
              <a:t>“</a:t>
            </a:r>
            <a:r>
              <a:rPr lang="it-IT" sz="2800" b="1" dirty="0">
                <a:solidFill>
                  <a:srgbClr val="FF0000"/>
                </a:solidFill>
              </a:rPr>
              <a:t>RSA Aperta”</a:t>
            </a:r>
          </a:p>
        </p:txBody>
      </p:sp>
    </p:spTree>
    <p:extLst>
      <p:ext uri="{BB962C8B-B14F-4D97-AF65-F5344CB8AC3E}">
        <p14:creationId xmlns:p14="http://schemas.microsoft.com/office/powerpoint/2010/main" val="16340061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772568" y="724181"/>
            <a:ext cx="9001182" cy="523220"/>
          </a:xfrm>
          <a:prstGeom prst="rect">
            <a:avLst/>
          </a:prstGeom>
        </p:spPr>
        <p:txBody>
          <a:bodyPr wrap="none">
            <a:spAutoFit/>
          </a:bodyPr>
          <a:lstStyle/>
          <a:p>
            <a:r>
              <a:rPr lang="it-IT" sz="2800" b="1" dirty="0" smtClean="0">
                <a:solidFill>
                  <a:srgbClr val="FF0000"/>
                </a:solidFill>
              </a:rPr>
              <a:t>Attivazione A.D.I. (assistenza domiciliare integrata)</a:t>
            </a:r>
            <a:endParaRPr lang="it-IT" sz="2800" b="1" dirty="0">
              <a:solidFill>
                <a:srgbClr val="FF0000"/>
              </a:solidFill>
            </a:endParaRPr>
          </a:p>
        </p:txBody>
      </p:sp>
      <p:sp>
        <p:nvSpPr>
          <p:cNvPr id="5" name="CasellaDiTesto 4"/>
          <p:cNvSpPr txBox="1"/>
          <p:nvPr/>
        </p:nvSpPr>
        <p:spPr>
          <a:xfrm>
            <a:off x="1772568" y="2310064"/>
            <a:ext cx="9452895" cy="3046988"/>
          </a:xfrm>
          <a:prstGeom prst="rect">
            <a:avLst/>
          </a:prstGeom>
          <a:noFill/>
        </p:spPr>
        <p:txBody>
          <a:bodyPr wrap="square" rtlCol="0">
            <a:spAutoFit/>
          </a:bodyPr>
          <a:lstStyle/>
          <a:p>
            <a:r>
              <a:rPr lang="it-IT" sz="2400" dirty="0"/>
              <a:t>Per lo più fornisce assistenza infermieristica per</a:t>
            </a:r>
            <a:r>
              <a:rPr lang="it-IT" sz="2400" dirty="0" smtClean="0"/>
              <a:t>:</a:t>
            </a:r>
          </a:p>
          <a:p>
            <a:endParaRPr lang="it-IT" sz="2400" dirty="0"/>
          </a:p>
          <a:p>
            <a:pPr marL="342900" indent="-342900">
              <a:buFont typeface="Arial" panose="020B0604020202020204" pitchFamily="34" charset="0"/>
              <a:buChar char="•"/>
            </a:pPr>
            <a:r>
              <a:rPr lang="it-IT" sz="2400" dirty="0"/>
              <a:t>gestione catetere urinario</a:t>
            </a:r>
          </a:p>
          <a:p>
            <a:pPr marL="342900" indent="-342900">
              <a:buFont typeface="Arial" panose="020B0604020202020204" pitchFamily="34" charset="0"/>
              <a:buChar char="•"/>
            </a:pPr>
            <a:r>
              <a:rPr lang="it-IT" sz="2400" dirty="0"/>
              <a:t>gestione ulcere da </a:t>
            </a:r>
            <a:r>
              <a:rPr lang="it-IT" sz="2400" dirty="0" smtClean="0"/>
              <a:t>decubito</a:t>
            </a:r>
            <a:endParaRPr lang="it-IT" sz="2400" dirty="0"/>
          </a:p>
          <a:p>
            <a:pPr marL="342900" indent="-342900">
              <a:buFont typeface="Arial" panose="020B0604020202020204" pitchFamily="34" charset="0"/>
              <a:buChar char="•"/>
            </a:pPr>
            <a:r>
              <a:rPr lang="it-IT" sz="2400" dirty="0" smtClean="0"/>
              <a:t>somministrazione </a:t>
            </a:r>
            <a:r>
              <a:rPr lang="it-IT" sz="2400" dirty="0"/>
              <a:t>farmaci </a:t>
            </a:r>
            <a:r>
              <a:rPr lang="it-IT" sz="2400" dirty="0" err="1"/>
              <a:t>e.v</a:t>
            </a:r>
            <a:r>
              <a:rPr lang="it-IT" sz="2400" dirty="0" err="1" smtClean="0"/>
              <a:t>.</a:t>
            </a:r>
            <a:r>
              <a:rPr lang="it-IT" sz="2400" dirty="0" smtClean="0"/>
              <a:t> (in tal caso il curante deve firmare l’ «allegato A» in cui dichiara che la terapia è </a:t>
            </a:r>
            <a:r>
              <a:rPr lang="it-IT" sz="2400" dirty="0"/>
              <a:t>g</a:t>
            </a:r>
            <a:r>
              <a:rPr lang="it-IT" sz="2400" dirty="0" smtClean="0"/>
              <a:t>estibile dall’infermiera in assenza del medico ma nel contempo da i recapiti di reperibilità in caso di necessità)</a:t>
            </a:r>
            <a:endParaRPr lang="it-IT" sz="2400" dirty="0"/>
          </a:p>
        </p:txBody>
      </p:sp>
    </p:spTree>
    <p:extLst>
      <p:ext uri="{BB962C8B-B14F-4D97-AF65-F5344CB8AC3E}">
        <p14:creationId xmlns:p14="http://schemas.microsoft.com/office/powerpoint/2010/main" val="29584763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772568" y="724181"/>
            <a:ext cx="4371710" cy="523220"/>
          </a:xfrm>
          <a:prstGeom prst="rect">
            <a:avLst/>
          </a:prstGeom>
        </p:spPr>
        <p:txBody>
          <a:bodyPr wrap="none">
            <a:spAutoFit/>
          </a:bodyPr>
          <a:lstStyle/>
          <a:p>
            <a:r>
              <a:rPr lang="it-IT" sz="2800" b="1" dirty="0" smtClean="0">
                <a:solidFill>
                  <a:srgbClr val="FF0000"/>
                </a:solidFill>
              </a:rPr>
              <a:t>Servizi forniti dai comuni</a:t>
            </a:r>
            <a:endParaRPr lang="it-IT" sz="2800" b="1" dirty="0">
              <a:solidFill>
                <a:srgbClr val="FF0000"/>
              </a:solidFill>
            </a:endParaRPr>
          </a:p>
        </p:txBody>
      </p:sp>
      <p:sp>
        <p:nvSpPr>
          <p:cNvPr id="5" name="CasellaDiTesto 4"/>
          <p:cNvSpPr txBox="1"/>
          <p:nvPr/>
        </p:nvSpPr>
        <p:spPr>
          <a:xfrm>
            <a:off x="2707105" y="1660358"/>
            <a:ext cx="8117928" cy="2677656"/>
          </a:xfrm>
          <a:prstGeom prst="rect">
            <a:avLst/>
          </a:prstGeom>
          <a:noFill/>
        </p:spPr>
        <p:txBody>
          <a:bodyPr wrap="none" rtlCol="0">
            <a:spAutoFit/>
          </a:bodyPr>
          <a:lstStyle/>
          <a:p>
            <a:r>
              <a:rPr lang="it-IT" sz="2400" dirty="0"/>
              <a:t>A seconda dei vari comuni sono attivati vari servizi:</a:t>
            </a:r>
          </a:p>
          <a:p>
            <a:endParaRPr lang="it-IT" sz="2400" dirty="0"/>
          </a:p>
          <a:p>
            <a:pPr marL="285750" indent="-285750">
              <a:buFont typeface="Arial" panose="020B0604020202020204" pitchFamily="34" charset="0"/>
              <a:buChar char="•"/>
            </a:pPr>
            <a:r>
              <a:rPr lang="it-IT" sz="2400" dirty="0"/>
              <a:t>Pasti a domicilio</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Aiuto per la pulizia del paziente non autosufficiente</a:t>
            </a:r>
          </a:p>
          <a:p>
            <a:pPr marL="285750" indent="-285750">
              <a:buFont typeface="Arial" panose="020B0604020202020204" pitchFamily="34" charset="0"/>
              <a:buChar char="•"/>
            </a:pPr>
            <a:endParaRPr lang="it-IT" sz="2400" dirty="0"/>
          </a:p>
          <a:p>
            <a:pPr marL="285750" indent="-285750">
              <a:buFont typeface="Arial" panose="020B0604020202020204" pitchFamily="34" charset="0"/>
              <a:buChar char="•"/>
            </a:pPr>
            <a:r>
              <a:rPr lang="it-IT" sz="2400" dirty="0"/>
              <a:t>Aiuto nella gestione della casa</a:t>
            </a:r>
          </a:p>
        </p:txBody>
      </p:sp>
    </p:spTree>
    <p:extLst>
      <p:ext uri="{BB962C8B-B14F-4D97-AF65-F5344CB8AC3E}">
        <p14:creationId xmlns:p14="http://schemas.microsoft.com/office/powerpoint/2010/main" val="3991679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1792621" y="708140"/>
            <a:ext cx="5463355" cy="523220"/>
          </a:xfrm>
          <a:prstGeom prst="rect">
            <a:avLst/>
          </a:prstGeom>
        </p:spPr>
        <p:txBody>
          <a:bodyPr wrap="none">
            <a:spAutoFit/>
          </a:bodyPr>
          <a:lstStyle/>
          <a:p>
            <a:r>
              <a:rPr lang="it-IT" sz="2800" b="1" dirty="0" smtClean="0">
                <a:solidFill>
                  <a:srgbClr val="FF0000"/>
                </a:solidFill>
              </a:rPr>
              <a:t>Contributo alle spese sanitarie</a:t>
            </a:r>
            <a:endParaRPr lang="it-IT" sz="2800" b="1" dirty="0">
              <a:solidFill>
                <a:srgbClr val="FF0000"/>
              </a:solidFill>
            </a:endParaRPr>
          </a:p>
        </p:txBody>
      </p:sp>
      <p:sp>
        <p:nvSpPr>
          <p:cNvPr id="6" name="CasellaDiTesto 5"/>
          <p:cNvSpPr txBox="1"/>
          <p:nvPr/>
        </p:nvSpPr>
        <p:spPr>
          <a:xfrm>
            <a:off x="1130885" y="2591582"/>
            <a:ext cx="1923090" cy="646331"/>
          </a:xfrm>
          <a:prstGeom prst="rect">
            <a:avLst/>
          </a:prstGeom>
          <a:noFill/>
        </p:spPr>
        <p:txBody>
          <a:bodyPr wrap="square" rtlCol="0">
            <a:spAutoFit/>
          </a:bodyPr>
          <a:lstStyle/>
          <a:p>
            <a:r>
              <a:rPr lang="it-IT" b="1" dirty="0" smtClean="0">
                <a:solidFill>
                  <a:srgbClr val="002060"/>
                </a:solidFill>
              </a:rPr>
              <a:t>Esenzione invalidità civile</a:t>
            </a:r>
            <a:endParaRPr lang="it-IT" b="1" dirty="0">
              <a:solidFill>
                <a:srgbClr val="002060"/>
              </a:solidFill>
            </a:endParaRPr>
          </a:p>
        </p:txBody>
      </p:sp>
      <p:sp>
        <p:nvSpPr>
          <p:cNvPr id="7" name="CasellaDiTesto 6"/>
          <p:cNvSpPr txBox="1"/>
          <p:nvPr/>
        </p:nvSpPr>
        <p:spPr>
          <a:xfrm>
            <a:off x="2971801" y="1443790"/>
            <a:ext cx="8466397" cy="923330"/>
          </a:xfrm>
          <a:prstGeom prst="rect">
            <a:avLst/>
          </a:prstGeom>
          <a:noFill/>
        </p:spPr>
        <p:txBody>
          <a:bodyPr wrap="square" rtlCol="0">
            <a:spAutoFit/>
          </a:bodyPr>
          <a:lstStyle/>
          <a:p>
            <a:r>
              <a:rPr lang="it-IT" dirty="0" smtClean="0"/>
              <a:t>Esenzione ticket per farmaci correlati alla malattia</a:t>
            </a:r>
          </a:p>
          <a:p>
            <a:r>
              <a:rPr lang="it-IT" dirty="0" smtClean="0"/>
              <a:t>Esenzione per alcuni esami (RM e TC encefalo, dosaggio concentrazione ematica di alcuni farmaci, visita specialistica controllo…)</a:t>
            </a:r>
            <a:endParaRPr lang="it-IT" dirty="0"/>
          </a:p>
        </p:txBody>
      </p:sp>
      <p:sp>
        <p:nvSpPr>
          <p:cNvPr id="8" name="CasellaDiTesto 7"/>
          <p:cNvSpPr txBox="1"/>
          <p:nvPr/>
        </p:nvSpPr>
        <p:spPr>
          <a:xfrm>
            <a:off x="1130885" y="1726805"/>
            <a:ext cx="1840916" cy="369332"/>
          </a:xfrm>
          <a:prstGeom prst="rect">
            <a:avLst/>
          </a:prstGeom>
          <a:noFill/>
        </p:spPr>
        <p:txBody>
          <a:bodyPr wrap="square" rtlCol="0">
            <a:spAutoFit/>
          </a:bodyPr>
          <a:lstStyle/>
          <a:p>
            <a:r>
              <a:rPr lang="it-IT" b="1" dirty="0" smtClean="0">
                <a:solidFill>
                  <a:srgbClr val="002060"/>
                </a:solidFill>
              </a:rPr>
              <a:t>Esenzione 029 </a:t>
            </a:r>
            <a:endParaRPr lang="it-IT" b="1" dirty="0">
              <a:solidFill>
                <a:srgbClr val="002060"/>
              </a:solidFill>
            </a:endParaRPr>
          </a:p>
        </p:txBody>
      </p:sp>
      <p:sp>
        <p:nvSpPr>
          <p:cNvPr id="9" name="CasellaDiTesto 8"/>
          <p:cNvSpPr txBox="1"/>
          <p:nvPr/>
        </p:nvSpPr>
        <p:spPr>
          <a:xfrm>
            <a:off x="2971801" y="2718049"/>
            <a:ext cx="4429418" cy="369332"/>
          </a:xfrm>
          <a:prstGeom prst="rect">
            <a:avLst/>
          </a:prstGeom>
          <a:noFill/>
        </p:spPr>
        <p:txBody>
          <a:bodyPr wrap="none" rtlCol="0">
            <a:spAutoFit/>
          </a:bodyPr>
          <a:lstStyle/>
          <a:p>
            <a:r>
              <a:rPr lang="it-IT" dirty="0" smtClean="0"/>
              <a:t>Esenzione ticket per farmaci ed esami</a:t>
            </a:r>
            <a:endParaRPr lang="it-IT" dirty="0"/>
          </a:p>
        </p:txBody>
      </p:sp>
      <p:sp>
        <p:nvSpPr>
          <p:cNvPr id="10" name="CasellaDiTesto 9"/>
          <p:cNvSpPr txBox="1"/>
          <p:nvPr/>
        </p:nvSpPr>
        <p:spPr>
          <a:xfrm>
            <a:off x="1130885" y="3618785"/>
            <a:ext cx="1554121" cy="646331"/>
          </a:xfrm>
          <a:prstGeom prst="rect">
            <a:avLst/>
          </a:prstGeom>
          <a:noFill/>
        </p:spPr>
        <p:txBody>
          <a:bodyPr wrap="square" rtlCol="0">
            <a:spAutoFit/>
          </a:bodyPr>
          <a:lstStyle/>
          <a:p>
            <a:r>
              <a:rPr lang="it-IT" b="1" dirty="0" smtClean="0">
                <a:solidFill>
                  <a:srgbClr val="002060"/>
                </a:solidFill>
              </a:rPr>
              <a:t>Spese deducibili</a:t>
            </a:r>
            <a:endParaRPr lang="it-IT" b="1" dirty="0">
              <a:solidFill>
                <a:srgbClr val="002060"/>
              </a:solidFill>
            </a:endParaRPr>
          </a:p>
        </p:txBody>
      </p:sp>
      <p:sp>
        <p:nvSpPr>
          <p:cNvPr id="11" name="CasellaDiTesto 10"/>
          <p:cNvSpPr txBox="1"/>
          <p:nvPr/>
        </p:nvSpPr>
        <p:spPr>
          <a:xfrm>
            <a:off x="2971801" y="3329753"/>
            <a:ext cx="8638673" cy="1200329"/>
          </a:xfrm>
          <a:prstGeom prst="rect">
            <a:avLst/>
          </a:prstGeom>
          <a:noFill/>
        </p:spPr>
        <p:txBody>
          <a:bodyPr wrap="square" rtlCol="0">
            <a:spAutoFit/>
          </a:bodyPr>
          <a:lstStyle/>
          <a:p>
            <a:r>
              <a:rPr lang="it-IT" dirty="0" smtClean="0"/>
              <a:t>Se riconosciuto Invalido Civile totalmente deducibili le spese per assistenza infermieristica o riabilitativa, spese </a:t>
            </a:r>
            <a:r>
              <a:rPr lang="it-IT" dirty="0"/>
              <a:t>per personale </a:t>
            </a:r>
            <a:r>
              <a:rPr lang="it-IT" dirty="0" smtClean="0"/>
              <a:t>con qualifica professionale </a:t>
            </a:r>
            <a:r>
              <a:rPr lang="it-IT" dirty="0"/>
              <a:t>di</a:t>
            </a:r>
            <a:r>
              <a:rPr lang="it-IT" dirty="0" smtClean="0"/>
              <a:t>: addetto </a:t>
            </a:r>
            <a:r>
              <a:rPr lang="it-IT" dirty="0"/>
              <a:t>all’assistenza </a:t>
            </a:r>
            <a:r>
              <a:rPr lang="it-IT" dirty="0" smtClean="0"/>
              <a:t>di base,</a:t>
            </a:r>
            <a:r>
              <a:rPr lang="it-IT" dirty="0"/>
              <a:t> </a:t>
            </a:r>
            <a:r>
              <a:rPr lang="it-IT" dirty="0" smtClean="0"/>
              <a:t>educatore professionale, addetto </a:t>
            </a:r>
            <a:r>
              <a:rPr lang="it-IT" dirty="0"/>
              <a:t>ad attività </a:t>
            </a:r>
            <a:r>
              <a:rPr lang="it-IT" dirty="0" smtClean="0"/>
              <a:t>di animazione </a:t>
            </a:r>
            <a:r>
              <a:rPr lang="it-IT" dirty="0"/>
              <a:t>e/o di </a:t>
            </a:r>
            <a:r>
              <a:rPr lang="it-IT" dirty="0" smtClean="0"/>
              <a:t>terapia occupazionale…..</a:t>
            </a:r>
            <a:endParaRPr lang="it-IT" dirty="0"/>
          </a:p>
        </p:txBody>
      </p:sp>
      <p:sp>
        <p:nvSpPr>
          <p:cNvPr id="12" name="Rettangolo 11"/>
          <p:cNvSpPr/>
          <p:nvPr/>
        </p:nvSpPr>
        <p:spPr>
          <a:xfrm>
            <a:off x="1130885" y="4645988"/>
            <a:ext cx="1840916" cy="646331"/>
          </a:xfrm>
          <a:prstGeom prst="rect">
            <a:avLst/>
          </a:prstGeom>
        </p:spPr>
        <p:txBody>
          <a:bodyPr wrap="square">
            <a:spAutoFit/>
          </a:bodyPr>
          <a:lstStyle/>
          <a:p>
            <a:r>
              <a:rPr lang="it-IT" b="1" dirty="0">
                <a:solidFill>
                  <a:srgbClr val="002060"/>
                </a:solidFill>
              </a:rPr>
              <a:t>Detrazioni Irpef del 19%</a:t>
            </a:r>
          </a:p>
        </p:txBody>
      </p:sp>
      <p:sp>
        <p:nvSpPr>
          <p:cNvPr id="13" name="Rettangolo 12"/>
          <p:cNvSpPr/>
          <p:nvPr/>
        </p:nvSpPr>
        <p:spPr>
          <a:xfrm>
            <a:off x="2971801" y="4786281"/>
            <a:ext cx="8001164" cy="369332"/>
          </a:xfrm>
          <a:prstGeom prst="rect">
            <a:avLst/>
          </a:prstGeom>
        </p:spPr>
        <p:txBody>
          <a:bodyPr wrap="square">
            <a:spAutoFit/>
          </a:bodyPr>
          <a:lstStyle/>
          <a:p>
            <a:r>
              <a:rPr lang="it-IT" dirty="0"/>
              <a:t>A</a:t>
            </a:r>
            <a:r>
              <a:rPr lang="it-IT" dirty="0" smtClean="0"/>
              <a:t>cquisto </a:t>
            </a:r>
            <a:r>
              <a:rPr lang="it-IT" dirty="0"/>
              <a:t>di alcuni ausili, come ad esempio carrozzelle e sollevatori.</a:t>
            </a:r>
          </a:p>
        </p:txBody>
      </p:sp>
    </p:spTree>
    <p:extLst>
      <p:ext uri="{BB962C8B-B14F-4D97-AF65-F5344CB8AC3E}">
        <p14:creationId xmlns:p14="http://schemas.microsoft.com/office/powerpoint/2010/main" val="792250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title"/>
          </p:nvPr>
        </p:nvSpPr>
        <p:spPr>
          <a:xfrm>
            <a:off x="2514602" y="2200246"/>
            <a:ext cx="6665494" cy="1697985"/>
          </a:xfrm>
        </p:spPr>
        <p:txBody>
          <a:bodyPr>
            <a:noAutofit/>
          </a:bodyPr>
          <a:lstStyle/>
          <a:p>
            <a:r>
              <a:rPr lang="it-IT" sz="4400" b="1" dirty="0" smtClean="0">
                <a:solidFill>
                  <a:srgbClr val="FF0000"/>
                </a:solidFill>
              </a:rPr>
              <a:t>Provvedimenti a favore dei </a:t>
            </a:r>
            <a:r>
              <a:rPr lang="it-IT" sz="4400" b="1" dirty="0" err="1" smtClean="0">
                <a:solidFill>
                  <a:srgbClr val="FF0000"/>
                </a:solidFill>
              </a:rPr>
              <a:t>caregivers</a:t>
            </a:r>
            <a:endParaRPr lang="it-IT" sz="4400" b="1" dirty="0">
              <a:solidFill>
                <a:srgbClr val="FF0000"/>
              </a:solidFill>
            </a:endParaRPr>
          </a:p>
        </p:txBody>
      </p:sp>
    </p:spTree>
    <p:extLst>
      <p:ext uri="{BB962C8B-B14F-4D97-AF65-F5344CB8AC3E}">
        <p14:creationId xmlns:p14="http://schemas.microsoft.com/office/powerpoint/2010/main" val="39142542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magine 4"/>
          <p:cNvPicPr>
            <a:picLocks noChangeAspect="1"/>
          </p:cNvPicPr>
          <p:nvPr/>
        </p:nvPicPr>
        <p:blipFill>
          <a:blip r:embed="rId2"/>
          <a:stretch>
            <a:fillRect/>
          </a:stretch>
        </p:blipFill>
        <p:spPr>
          <a:xfrm>
            <a:off x="2201362" y="277281"/>
            <a:ext cx="7668695" cy="3610479"/>
          </a:xfrm>
          <a:prstGeom prst="rect">
            <a:avLst/>
          </a:prstGeom>
        </p:spPr>
      </p:pic>
      <p:cxnSp>
        <p:nvCxnSpPr>
          <p:cNvPr id="7" name="Connettore 2 6"/>
          <p:cNvCxnSpPr/>
          <p:nvPr/>
        </p:nvCxnSpPr>
        <p:spPr>
          <a:xfrm flipV="1">
            <a:off x="4592097" y="2753248"/>
            <a:ext cx="1919235" cy="167807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2" name="CasellaDiTesto 11"/>
          <p:cNvSpPr txBox="1"/>
          <p:nvPr/>
        </p:nvSpPr>
        <p:spPr>
          <a:xfrm>
            <a:off x="3999244" y="4431324"/>
            <a:ext cx="1353256" cy="369332"/>
          </a:xfrm>
          <a:prstGeom prst="rect">
            <a:avLst/>
          </a:prstGeom>
          <a:noFill/>
        </p:spPr>
        <p:txBody>
          <a:bodyPr wrap="none" rtlCol="0">
            <a:spAutoFit/>
          </a:bodyPr>
          <a:lstStyle/>
          <a:p>
            <a:r>
              <a:rPr lang="it-IT" b="1" dirty="0" smtClean="0">
                <a:solidFill>
                  <a:srgbClr val="FF0000"/>
                </a:solidFill>
              </a:rPr>
              <a:t>Legge 104</a:t>
            </a:r>
            <a:endParaRPr lang="it-IT" b="1" dirty="0">
              <a:solidFill>
                <a:srgbClr val="FF0000"/>
              </a:solidFill>
            </a:endParaRPr>
          </a:p>
        </p:txBody>
      </p:sp>
      <p:sp>
        <p:nvSpPr>
          <p:cNvPr id="13" name="CasellaDiTesto 12"/>
          <p:cNvSpPr txBox="1"/>
          <p:nvPr/>
        </p:nvSpPr>
        <p:spPr>
          <a:xfrm>
            <a:off x="2853731" y="4882555"/>
            <a:ext cx="4320791" cy="923330"/>
          </a:xfrm>
          <a:prstGeom prst="rect">
            <a:avLst/>
          </a:prstGeom>
          <a:noFill/>
        </p:spPr>
        <p:txBody>
          <a:bodyPr wrap="square" rtlCol="0">
            <a:spAutoFit/>
          </a:bodyPr>
          <a:lstStyle/>
          <a:p>
            <a:r>
              <a:rPr lang="it-IT" dirty="0" smtClean="0">
                <a:solidFill>
                  <a:srgbClr val="00B050"/>
                </a:solidFill>
              </a:rPr>
              <a:t>All’atto della richiesta di invalidità da parte del medico  </a:t>
            </a:r>
            <a:r>
              <a:rPr lang="it-IT" b="1" u="sng" dirty="0" smtClean="0">
                <a:solidFill>
                  <a:srgbClr val="00B050"/>
                </a:solidFill>
              </a:rPr>
              <a:t>E’ OBBLIGATORIO</a:t>
            </a:r>
            <a:r>
              <a:rPr lang="it-IT" dirty="0" smtClean="0">
                <a:solidFill>
                  <a:srgbClr val="00B050"/>
                </a:solidFill>
              </a:rPr>
              <a:t>  barrare questa casella</a:t>
            </a:r>
            <a:endParaRPr lang="it-IT" dirty="0">
              <a:solidFill>
                <a:srgbClr val="00B050"/>
              </a:solidFill>
            </a:endParaRPr>
          </a:p>
        </p:txBody>
      </p:sp>
    </p:spTree>
    <p:extLst>
      <p:ext uri="{BB962C8B-B14F-4D97-AF65-F5344CB8AC3E}">
        <p14:creationId xmlns:p14="http://schemas.microsoft.com/office/powerpoint/2010/main" val="674672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673768" y="1486907"/>
            <a:ext cx="10708106" cy="1938992"/>
          </a:xfrm>
          <a:prstGeom prst="rect">
            <a:avLst/>
          </a:prstGeom>
        </p:spPr>
        <p:txBody>
          <a:bodyPr wrap="square">
            <a:spAutoFit/>
          </a:bodyPr>
          <a:lstStyle/>
          <a:p>
            <a:r>
              <a:rPr lang="it-IT" sz="2400" dirty="0"/>
              <a:t>Qualora la minorazione, singola o plurima, abbia ridotto l’autonomia personale, correlata all’età, in modo da rendere necessario un intervento assistenziale permanente, continuativo </a:t>
            </a:r>
            <a:r>
              <a:rPr lang="it-IT" sz="2400" dirty="0" smtClean="0"/>
              <a:t>e globale </a:t>
            </a:r>
            <a:r>
              <a:rPr lang="it-IT" sz="2400" dirty="0"/>
              <a:t>nella sfera individuale o in quella di relazione, la situazione assume connotazione di gravità.</a:t>
            </a:r>
          </a:p>
        </p:txBody>
      </p:sp>
      <p:sp>
        <p:nvSpPr>
          <p:cNvPr id="5" name="Rettangolo 4"/>
          <p:cNvSpPr/>
          <p:nvPr/>
        </p:nvSpPr>
        <p:spPr>
          <a:xfrm>
            <a:off x="10578449" y="2978084"/>
            <a:ext cx="803425" cy="447815"/>
          </a:xfrm>
          <a:prstGeom prst="rect">
            <a:avLst/>
          </a:prstGeom>
        </p:spPr>
        <p:txBody>
          <a:bodyPr wrap="none">
            <a:spAutoFit/>
          </a:bodyPr>
          <a:lstStyle/>
          <a:p>
            <a:pPr marL="342900" lvl="0" indent="-342900">
              <a:lnSpc>
                <a:spcPct val="165000"/>
              </a:lnSpc>
              <a:spcAft>
                <a:spcPts val="1050"/>
              </a:spcAft>
              <a:tabLst>
                <a:tab pos="457200" algn="l"/>
              </a:tabLst>
            </a:pPr>
            <a:r>
              <a:rPr lang="it-IT" sz="1400" i="1" dirty="0"/>
              <a:t>(</a:t>
            </a:r>
            <a:r>
              <a:rPr lang="it-IT" sz="1400" i="1" dirty="0" smtClean="0"/>
              <a:t>art. 3) </a:t>
            </a:r>
            <a:endParaRPr lang="it-IT" sz="1400" i="1" dirty="0"/>
          </a:p>
        </p:txBody>
      </p:sp>
      <p:sp>
        <p:nvSpPr>
          <p:cNvPr id="6" name="Rettangolo 5"/>
          <p:cNvSpPr/>
          <p:nvPr/>
        </p:nvSpPr>
        <p:spPr>
          <a:xfrm>
            <a:off x="1660359" y="3839216"/>
            <a:ext cx="9721516" cy="1200329"/>
          </a:xfrm>
          <a:prstGeom prst="rect">
            <a:avLst/>
          </a:prstGeom>
        </p:spPr>
        <p:txBody>
          <a:bodyPr wrap="square">
            <a:spAutoFit/>
          </a:bodyPr>
          <a:lstStyle/>
          <a:p>
            <a:r>
              <a:rPr lang="it-IT" dirty="0" smtClean="0"/>
              <a:t>Gli affidatari </a:t>
            </a:r>
            <a:r>
              <a:rPr lang="it-IT" dirty="0"/>
              <a:t>di </a:t>
            </a:r>
            <a:r>
              <a:rPr lang="it-IT" dirty="0" smtClean="0"/>
              <a:t>«persone handicappate </a:t>
            </a:r>
            <a:r>
              <a:rPr lang="it-IT" dirty="0"/>
              <a:t>in situazione di </a:t>
            </a:r>
            <a:r>
              <a:rPr lang="it-IT" dirty="0" smtClean="0"/>
              <a:t>gravità hanno </a:t>
            </a:r>
            <a:r>
              <a:rPr lang="it-IT" dirty="0"/>
              <a:t>diritto a tre giorni </a:t>
            </a:r>
            <a:r>
              <a:rPr lang="it-IT" dirty="0" smtClean="0"/>
              <a:t>di permesso </a:t>
            </a:r>
            <a:r>
              <a:rPr lang="it-IT" dirty="0"/>
              <a:t>mensile coperti da contribuzione figurativa, fruibili anche in maniera </a:t>
            </a:r>
            <a:r>
              <a:rPr lang="it-IT" dirty="0" smtClean="0"/>
              <a:t>continuativa a </a:t>
            </a:r>
            <a:r>
              <a:rPr lang="it-IT" dirty="0"/>
              <a:t>condizione che la persona con handicap in situazione di gravità non sia ricoverata a </a:t>
            </a:r>
            <a:r>
              <a:rPr lang="it-IT" dirty="0" smtClean="0"/>
              <a:t>tempo pieno.»</a:t>
            </a:r>
            <a:endParaRPr lang="it-IT" dirty="0"/>
          </a:p>
        </p:txBody>
      </p:sp>
      <p:sp>
        <p:nvSpPr>
          <p:cNvPr id="7" name="Rettangolo 6"/>
          <p:cNvSpPr/>
          <p:nvPr/>
        </p:nvSpPr>
        <p:spPr>
          <a:xfrm>
            <a:off x="1660358" y="5171893"/>
            <a:ext cx="9721515" cy="1200329"/>
          </a:xfrm>
          <a:prstGeom prst="rect">
            <a:avLst/>
          </a:prstGeom>
        </p:spPr>
        <p:txBody>
          <a:bodyPr wrap="square">
            <a:spAutoFit/>
          </a:bodyPr>
          <a:lstStyle/>
          <a:p>
            <a:r>
              <a:rPr lang="it-IT" dirty="0" smtClean="0"/>
              <a:t>«Il </a:t>
            </a:r>
            <a:r>
              <a:rPr lang="it-IT" dirty="0"/>
              <a:t>familiare lavoratore, con rapporto di lavoro pubblico o privato, che assista</a:t>
            </a:r>
            <a:br>
              <a:rPr lang="it-IT" dirty="0"/>
            </a:br>
            <a:r>
              <a:rPr lang="it-IT" dirty="0"/>
              <a:t>con continuità un parente o un affine entro il terzo grado handicappato ha diritto a scegliere</a:t>
            </a:r>
            <a:r>
              <a:rPr lang="it-IT" dirty="0" smtClean="0"/>
              <a:t>, ove </a:t>
            </a:r>
            <a:r>
              <a:rPr lang="it-IT" dirty="0"/>
              <a:t>possibile, la sede di lavoro più vicina al proprio domicilio e non può essere </a:t>
            </a:r>
            <a:r>
              <a:rPr lang="it-IT" dirty="0" smtClean="0"/>
              <a:t>trasferito senza </a:t>
            </a:r>
            <a:r>
              <a:rPr lang="it-IT" dirty="0"/>
              <a:t>il suo consenso ad altra sede</a:t>
            </a:r>
            <a:r>
              <a:rPr lang="it-IT" dirty="0" smtClean="0"/>
              <a:t>.»</a:t>
            </a:r>
            <a:endParaRPr lang="it-IT" dirty="0"/>
          </a:p>
        </p:txBody>
      </p:sp>
      <p:sp>
        <p:nvSpPr>
          <p:cNvPr id="9" name="Rettangolo 8"/>
          <p:cNvSpPr/>
          <p:nvPr/>
        </p:nvSpPr>
        <p:spPr>
          <a:xfrm>
            <a:off x="10479062" y="4724078"/>
            <a:ext cx="902811" cy="447815"/>
          </a:xfrm>
          <a:prstGeom prst="rect">
            <a:avLst/>
          </a:prstGeom>
        </p:spPr>
        <p:txBody>
          <a:bodyPr wrap="none">
            <a:spAutoFit/>
          </a:bodyPr>
          <a:lstStyle/>
          <a:p>
            <a:pPr marL="342900" lvl="0" indent="-342900">
              <a:lnSpc>
                <a:spcPct val="165000"/>
              </a:lnSpc>
              <a:spcAft>
                <a:spcPts val="1050"/>
              </a:spcAft>
              <a:tabLst>
                <a:tab pos="457200" algn="l"/>
              </a:tabLst>
            </a:pPr>
            <a:r>
              <a:rPr lang="it-IT" sz="1400" i="1" dirty="0"/>
              <a:t>(</a:t>
            </a:r>
            <a:r>
              <a:rPr lang="it-IT" sz="1400" i="1" dirty="0" smtClean="0"/>
              <a:t>art. 33) </a:t>
            </a:r>
            <a:endParaRPr lang="it-IT" sz="1400" i="1" dirty="0"/>
          </a:p>
        </p:txBody>
      </p:sp>
      <p:sp>
        <p:nvSpPr>
          <p:cNvPr id="10" name="Rettangolo 9"/>
          <p:cNvSpPr/>
          <p:nvPr/>
        </p:nvSpPr>
        <p:spPr>
          <a:xfrm>
            <a:off x="10479062" y="6113454"/>
            <a:ext cx="902811" cy="447815"/>
          </a:xfrm>
          <a:prstGeom prst="rect">
            <a:avLst/>
          </a:prstGeom>
        </p:spPr>
        <p:txBody>
          <a:bodyPr wrap="none">
            <a:spAutoFit/>
          </a:bodyPr>
          <a:lstStyle/>
          <a:p>
            <a:pPr marL="342900" lvl="0" indent="-342900">
              <a:lnSpc>
                <a:spcPct val="165000"/>
              </a:lnSpc>
              <a:spcAft>
                <a:spcPts val="1050"/>
              </a:spcAft>
              <a:tabLst>
                <a:tab pos="457200" algn="l"/>
              </a:tabLst>
            </a:pPr>
            <a:r>
              <a:rPr lang="it-IT" sz="1400" i="1" dirty="0"/>
              <a:t>(</a:t>
            </a:r>
            <a:r>
              <a:rPr lang="it-IT" sz="1400" i="1" dirty="0" smtClean="0"/>
              <a:t>art. 33) </a:t>
            </a:r>
            <a:endParaRPr lang="it-IT" sz="1400" i="1" dirty="0"/>
          </a:p>
        </p:txBody>
      </p:sp>
      <p:sp>
        <p:nvSpPr>
          <p:cNvPr id="11" name="Rettangolo 10"/>
          <p:cNvSpPr/>
          <p:nvPr/>
        </p:nvSpPr>
        <p:spPr>
          <a:xfrm>
            <a:off x="1934457" y="757029"/>
            <a:ext cx="2961067" cy="523220"/>
          </a:xfrm>
          <a:prstGeom prst="rect">
            <a:avLst/>
          </a:prstGeom>
        </p:spPr>
        <p:txBody>
          <a:bodyPr wrap="none">
            <a:spAutoFit/>
          </a:bodyPr>
          <a:lstStyle/>
          <a:p>
            <a:r>
              <a:rPr lang="it-IT" sz="2800" b="1" dirty="0">
                <a:solidFill>
                  <a:srgbClr val="FF0000"/>
                </a:solidFill>
              </a:rPr>
              <a:t>Legge n. 104/92</a:t>
            </a:r>
          </a:p>
        </p:txBody>
      </p:sp>
    </p:spTree>
    <p:extLst>
      <p:ext uri="{BB962C8B-B14F-4D97-AF65-F5344CB8AC3E}">
        <p14:creationId xmlns:p14="http://schemas.microsoft.com/office/powerpoint/2010/main" val="12223914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475874" y="1425406"/>
            <a:ext cx="10331115" cy="5262979"/>
          </a:xfrm>
          <a:prstGeom prst="rect">
            <a:avLst/>
          </a:prstGeom>
        </p:spPr>
        <p:txBody>
          <a:bodyPr wrap="square">
            <a:spAutoFit/>
          </a:bodyPr>
          <a:lstStyle/>
          <a:p>
            <a:pPr marL="285750" indent="-285750">
              <a:buFont typeface="Arial" panose="020B0604020202020204" pitchFamily="34" charset="0"/>
              <a:buChar char="•"/>
            </a:pPr>
            <a:r>
              <a:rPr lang="it-IT" sz="2400" dirty="0"/>
              <a:t>Nei periodi di congedo spetta un’indennità corrispondente all’ultima retribuzione </a:t>
            </a:r>
            <a:r>
              <a:rPr lang="it-IT" sz="2400" dirty="0" smtClean="0"/>
              <a:t>percepita; </a:t>
            </a:r>
            <a:r>
              <a:rPr lang="it-IT" sz="2400" dirty="0"/>
              <a:t>il periodo di congedo è coperto da contribuzione figurativa accreditata </a:t>
            </a:r>
            <a:r>
              <a:rPr lang="it-IT" sz="2400" dirty="0" smtClean="0"/>
              <a:t>d’ufficio.</a:t>
            </a:r>
          </a:p>
          <a:p>
            <a:endParaRPr lang="it-IT" sz="2400" dirty="0" smtClean="0"/>
          </a:p>
          <a:p>
            <a:pPr marL="285750" indent="-285750">
              <a:buFont typeface="Arial" panose="020B0604020202020204" pitchFamily="34" charset="0"/>
              <a:buChar char="•"/>
            </a:pPr>
            <a:r>
              <a:rPr lang="it-IT" sz="2400" dirty="0" smtClean="0"/>
              <a:t>L’indennità </a:t>
            </a:r>
            <a:r>
              <a:rPr lang="it-IT" sz="2400" dirty="0"/>
              <a:t>spetta fino ad un importo massimo annuale di </a:t>
            </a:r>
            <a:r>
              <a:rPr lang="it-IT" sz="2400" dirty="0" smtClean="0"/>
              <a:t>€ </a:t>
            </a:r>
            <a:r>
              <a:rPr lang="it-IT" sz="2400" dirty="0"/>
              <a:t>44.276,32 riferito all’anno 2011 e rivalutabile periodicamente, comprensivo della contribuzione </a:t>
            </a:r>
            <a:r>
              <a:rPr lang="it-IT" sz="2400" dirty="0" smtClean="0"/>
              <a:t>figurativa.</a:t>
            </a:r>
          </a:p>
          <a:p>
            <a:endParaRPr lang="it-IT" sz="2400" dirty="0" smtClean="0"/>
          </a:p>
          <a:p>
            <a:pPr marL="285750" indent="-285750">
              <a:buFont typeface="Arial" panose="020B0604020202020204" pitchFamily="34" charset="0"/>
              <a:buChar char="•"/>
            </a:pPr>
            <a:r>
              <a:rPr lang="it-IT" sz="2400" dirty="0" smtClean="0"/>
              <a:t>Se </a:t>
            </a:r>
            <a:r>
              <a:rPr lang="it-IT" sz="2400" dirty="0"/>
              <a:t>il congedo è richiesto per periodi frazionati, l’indennità e il contributo figurativo vengono rapportati </a:t>
            </a:r>
            <a:r>
              <a:rPr lang="it-IT" sz="2400" dirty="0" smtClean="0"/>
              <a:t>ai </a:t>
            </a:r>
            <a:r>
              <a:rPr lang="it-IT" sz="2400" dirty="0"/>
              <a:t>mesi e </a:t>
            </a:r>
            <a:r>
              <a:rPr lang="it-IT" sz="2400" dirty="0" smtClean="0"/>
              <a:t>giorni. </a:t>
            </a:r>
          </a:p>
          <a:p>
            <a:endParaRPr lang="it-IT" sz="2400" dirty="0" smtClean="0"/>
          </a:p>
          <a:p>
            <a:pPr marL="285750" indent="-285750">
              <a:buFont typeface="Arial" panose="020B0604020202020204" pitchFamily="34" charset="0"/>
              <a:buChar char="•"/>
            </a:pPr>
            <a:r>
              <a:rPr lang="it-IT" sz="2400" dirty="0" smtClean="0"/>
              <a:t>I periodi </a:t>
            </a:r>
            <a:r>
              <a:rPr lang="it-IT" sz="2400" dirty="0"/>
              <a:t>spettano per un massimo complessivo di due anni (tra tutti gli aventi diritto) per ogni familiare disabile assistito e nel limite di due anni per ogni singolo lavoratore dipendente</a:t>
            </a:r>
            <a:r>
              <a:rPr lang="it-IT" dirty="0"/>
              <a:t>.</a:t>
            </a:r>
          </a:p>
        </p:txBody>
      </p:sp>
      <p:sp>
        <p:nvSpPr>
          <p:cNvPr id="5" name="Rettangolo 4"/>
          <p:cNvSpPr/>
          <p:nvPr/>
        </p:nvSpPr>
        <p:spPr>
          <a:xfrm>
            <a:off x="1796127" y="725723"/>
            <a:ext cx="6753772" cy="523220"/>
          </a:xfrm>
          <a:prstGeom prst="rect">
            <a:avLst/>
          </a:prstGeom>
        </p:spPr>
        <p:txBody>
          <a:bodyPr wrap="none">
            <a:spAutoFit/>
          </a:bodyPr>
          <a:lstStyle/>
          <a:p>
            <a:r>
              <a:rPr lang="it-IT" sz="2800" b="1" dirty="0">
                <a:solidFill>
                  <a:srgbClr val="FF0000"/>
                </a:solidFill>
              </a:rPr>
              <a:t>Congedo straordinario </a:t>
            </a:r>
            <a:r>
              <a:rPr lang="it-IT" sz="2800" b="1" dirty="0" smtClean="0">
                <a:solidFill>
                  <a:srgbClr val="FF0000"/>
                </a:solidFill>
              </a:rPr>
              <a:t>- </a:t>
            </a:r>
            <a:r>
              <a:rPr lang="it-IT" sz="2800" b="1" dirty="0">
                <a:solidFill>
                  <a:srgbClr val="FF0000"/>
                </a:solidFill>
              </a:rPr>
              <a:t>legge </a:t>
            </a:r>
            <a:r>
              <a:rPr lang="it-IT" sz="2800" b="1" dirty="0" smtClean="0">
                <a:solidFill>
                  <a:srgbClr val="FF0000"/>
                </a:solidFill>
              </a:rPr>
              <a:t>104/92</a:t>
            </a:r>
            <a:endParaRPr lang="it-IT" sz="2800" b="1" dirty="0">
              <a:solidFill>
                <a:srgbClr val="FF0000"/>
              </a:solidFill>
            </a:endParaRPr>
          </a:p>
        </p:txBody>
      </p:sp>
    </p:spTree>
    <p:extLst>
      <p:ext uri="{BB962C8B-B14F-4D97-AF65-F5344CB8AC3E}">
        <p14:creationId xmlns:p14="http://schemas.microsoft.com/office/powerpoint/2010/main" val="11733311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26062" y="2705573"/>
            <a:ext cx="6551075" cy="819679"/>
          </a:xfrm>
        </p:spPr>
        <p:txBody>
          <a:bodyPr>
            <a:noAutofit/>
          </a:bodyPr>
          <a:lstStyle/>
          <a:p>
            <a:r>
              <a:rPr lang="it-IT" sz="4400" b="1" dirty="0" smtClean="0">
                <a:solidFill>
                  <a:srgbClr val="FF0000"/>
                </a:solidFill>
              </a:rPr>
              <a:t>Provvedimenti restrittivi</a:t>
            </a:r>
            <a:endParaRPr lang="it-IT" sz="4400" b="1" dirty="0">
              <a:solidFill>
                <a:srgbClr val="FF0000"/>
              </a:solidFill>
            </a:endParaRPr>
          </a:p>
        </p:txBody>
      </p:sp>
    </p:spTree>
    <p:extLst>
      <p:ext uri="{BB962C8B-B14F-4D97-AF65-F5344CB8AC3E}">
        <p14:creationId xmlns:p14="http://schemas.microsoft.com/office/powerpoint/2010/main" val="5277351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117559" y="1840339"/>
            <a:ext cx="9240252" cy="3416320"/>
          </a:xfrm>
          <a:prstGeom prst="rect">
            <a:avLst/>
          </a:prstGeom>
        </p:spPr>
        <p:txBody>
          <a:bodyPr wrap="square">
            <a:spAutoFit/>
          </a:bodyPr>
          <a:lstStyle/>
          <a:p>
            <a:r>
              <a:rPr lang="it-IT" sz="2400" dirty="0" smtClean="0"/>
              <a:t>Nella malattia di </a:t>
            </a:r>
            <a:r>
              <a:rPr lang="it-IT" sz="2400" dirty="0"/>
              <a:t>Alzheimer </a:t>
            </a:r>
            <a:r>
              <a:rPr lang="it-IT" sz="2400" dirty="0" smtClean="0"/>
              <a:t>vi è </a:t>
            </a:r>
            <a:r>
              <a:rPr lang="it-IT" sz="2400" dirty="0"/>
              <a:t>il declino progressivo delle abilità </a:t>
            </a:r>
            <a:r>
              <a:rPr lang="it-IT" sz="2400" dirty="0" smtClean="0"/>
              <a:t>necessarie ad </a:t>
            </a:r>
            <a:r>
              <a:rPr lang="it-IT" sz="2400" dirty="0"/>
              <a:t>affrontare in modo coerente e razionale la </a:t>
            </a:r>
            <a:r>
              <a:rPr lang="it-IT" sz="2400" dirty="0" smtClean="0"/>
              <a:t>vita quotidiana</a:t>
            </a:r>
            <a:r>
              <a:rPr lang="it-IT" sz="2400" dirty="0"/>
              <a:t>. </a:t>
            </a:r>
            <a:endParaRPr lang="it-IT" sz="2400" dirty="0" smtClean="0"/>
          </a:p>
          <a:p>
            <a:endParaRPr lang="it-IT" sz="2400" dirty="0"/>
          </a:p>
          <a:p>
            <a:r>
              <a:rPr lang="it-IT" sz="2400" dirty="0" smtClean="0"/>
              <a:t>Nell’ottica </a:t>
            </a:r>
            <a:r>
              <a:rPr lang="it-IT" sz="2400" dirty="0"/>
              <a:t>di preservare gli interessi del malato è opportuno</a:t>
            </a:r>
          </a:p>
          <a:p>
            <a:r>
              <a:rPr lang="it-IT" sz="2400" dirty="0"/>
              <a:t>che </a:t>
            </a:r>
            <a:r>
              <a:rPr lang="it-IT" sz="2400" dirty="0" smtClean="0"/>
              <a:t>vengano </a:t>
            </a:r>
            <a:r>
              <a:rPr lang="it-IT" sz="2400" dirty="0"/>
              <a:t>avviate le procedure del caso </a:t>
            </a:r>
            <a:r>
              <a:rPr lang="it-IT" sz="2400" dirty="0" smtClean="0"/>
              <a:t>per consentire </a:t>
            </a:r>
            <a:r>
              <a:rPr lang="it-IT" sz="2400" dirty="0"/>
              <a:t>a un’altra persona di agire per nome e per </a:t>
            </a:r>
            <a:r>
              <a:rPr lang="it-IT" sz="2400" dirty="0" smtClean="0"/>
              <a:t>conto del </a:t>
            </a:r>
            <a:r>
              <a:rPr lang="it-IT" sz="2400" dirty="0"/>
              <a:t>paziente, con tipologie e poteri che variano con </a:t>
            </a:r>
            <a:r>
              <a:rPr lang="it-IT" sz="2400" dirty="0" smtClean="0"/>
              <a:t>l’avanzare e </a:t>
            </a:r>
            <a:r>
              <a:rPr lang="it-IT" sz="2400" dirty="0"/>
              <a:t>la gravità della patologia.</a:t>
            </a:r>
          </a:p>
        </p:txBody>
      </p:sp>
    </p:spTree>
    <p:extLst>
      <p:ext uri="{BB962C8B-B14F-4D97-AF65-F5344CB8AC3E}">
        <p14:creationId xmlns:p14="http://schemas.microsoft.com/office/powerpoint/2010/main" val="16860244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6003757" y="239956"/>
            <a:ext cx="6017857" cy="4937640"/>
          </a:xfrm>
          <a:prstGeom prst="rect">
            <a:avLst/>
          </a:prstGeom>
        </p:spPr>
      </p:pic>
      <p:sp>
        <p:nvSpPr>
          <p:cNvPr id="5" name="Rettangolo 4"/>
          <p:cNvSpPr/>
          <p:nvPr/>
        </p:nvSpPr>
        <p:spPr>
          <a:xfrm>
            <a:off x="1832808" y="5388240"/>
            <a:ext cx="8863265" cy="1200329"/>
          </a:xfrm>
          <a:prstGeom prst="rect">
            <a:avLst/>
          </a:prstGeom>
        </p:spPr>
        <p:txBody>
          <a:bodyPr wrap="square">
            <a:spAutoFit/>
          </a:bodyPr>
          <a:lstStyle/>
          <a:p>
            <a:r>
              <a:rPr lang="it-IT" sz="2400" dirty="0" smtClean="0">
                <a:solidFill>
                  <a:srgbClr val="000000"/>
                </a:solidFill>
                <a:latin typeface="Garamond" panose="02020404030301010803" pitchFamily="18" charset="0"/>
              </a:rPr>
              <a:t>Per il 2015 si stima:</a:t>
            </a:r>
          </a:p>
          <a:p>
            <a:pPr marL="342900" indent="-342900">
              <a:buFont typeface="Arial" panose="020B0604020202020204" pitchFamily="34" charset="0"/>
              <a:buChar char="•"/>
            </a:pPr>
            <a:r>
              <a:rPr lang="it-IT" sz="2400" dirty="0" smtClean="0">
                <a:solidFill>
                  <a:srgbClr val="000000"/>
                </a:solidFill>
                <a:latin typeface="Garamond" panose="02020404030301010803" pitchFamily="18" charset="0"/>
              </a:rPr>
              <a:t>su </a:t>
            </a:r>
            <a:r>
              <a:rPr lang="it-IT" sz="2400" dirty="0">
                <a:solidFill>
                  <a:srgbClr val="000000"/>
                </a:solidFill>
                <a:latin typeface="Garamond" panose="02020404030301010803" pitchFamily="18" charset="0"/>
              </a:rPr>
              <a:t>scala </a:t>
            </a:r>
            <a:r>
              <a:rPr lang="it-IT" sz="2400" dirty="0" smtClean="0">
                <a:solidFill>
                  <a:srgbClr val="000000"/>
                </a:solidFill>
                <a:latin typeface="Garamond" panose="02020404030301010803" pitchFamily="18" charset="0"/>
              </a:rPr>
              <a:t>mondiale </a:t>
            </a:r>
            <a:r>
              <a:rPr lang="it-IT" sz="2400" dirty="0" smtClean="0">
                <a:latin typeface="Garamond" panose="02020404030301010803" pitchFamily="18" charset="0"/>
              </a:rPr>
              <a:t> </a:t>
            </a:r>
            <a:r>
              <a:rPr lang="it-IT" sz="2400" b="1" dirty="0">
                <a:latin typeface="Garamond" panose="02020404030301010803" pitchFamily="18" charset="0"/>
              </a:rPr>
              <a:t>9,9 milioni di nuovi </a:t>
            </a:r>
            <a:r>
              <a:rPr lang="it-IT" sz="2400" b="1" dirty="0" smtClean="0">
                <a:latin typeface="Garamond" panose="02020404030301010803" pitchFamily="18" charset="0"/>
              </a:rPr>
              <a:t>casi/anno </a:t>
            </a:r>
            <a:endParaRPr lang="it-IT" sz="2400" dirty="0"/>
          </a:p>
          <a:p>
            <a:pPr marL="342900" indent="-342900">
              <a:buFont typeface="Arial" panose="020B0604020202020204" pitchFamily="34" charset="0"/>
              <a:buChar char="•"/>
            </a:pPr>
            <a:r>
              <a:rPr lang="it-IT" sz="2400" dirty="0">
                <a:latin typeface="Garamond" panose="02020404030301010803" pitchFamily="18" charset="0"/>
              </a:rPr>
              <a:t>i</a:t>
            </a:r>
            <a:r>
              <a:rPr lang="it-IT" sz="2400" dirty="0" smtClean="0">
                <a:latin typeface="Garamond" panose="02020404030301010803" pitchFamily="18" charset="0"/>
              </a:rPr>
              <a:t>n Europa </a:t>
            </a:r>
            <a:r>
              <a:rPr lang="it-IT" sz="2400" dirty="0">
                <a:latin typeface="Garamond" panose="02020404030301010803" pitchFamily="18" charset="0"/>
              </a:rPr>
              <a:t>1,7 </a:t>
            </a:r>
            <a:r>
              <a:rPr lang="it-IT" sz="2400" dirty="0" smtClean="0">
                <a:latin typeface="Garamond" panose="02020404030301010803" pitchFamily="18" charset="0"/>
              </a:rPr>
              <a:t>milioni/anno </a:t>
            </a:r>
            <a:r>
              <a:rPr lang="it-IT" sz="2400" dirty="0">
                <a:latin typeface="Garamond" panose="02020404030301010803" pitchFamily="18" charset="0"/>
              </a:rPr>
              <a:t>(18%) </a:t>
            </a:r>
          </a:p>
        </p:txBody>
      </p:sp>
      <p:sp>
        <p:nvSpPr>
          <p:cNvPr id="6" name="Rettangolo 5"/>
          <p:cNvSpPr/>
          <p:nvPr/>
        </p:nvSpPr>
        <p:spPr>
          <a:xfrm>
            <a:off x="569495" y="2056293"/>
            <a:ext cx="5350041" cy="1938992"/>
          </a:xfrm>
          <a:prstGeom prst="rect">
            <a:avLst/>
          </a:prstGeom>
        </p:spPr>
        <p:txBody>
          <a:bodyPr wrap="square">
            <a:spAutoFit/>
          </a:bodyPr>
          <a:lstStyle/>
          <a:p>
            <a:r>
              <a:rPr lang="it-IT" sz="2400" dirty="0" smtClean="0">
                <a:solidFill>
                  <a:srgbClr val="000000"/>
                </a:solidFill>
                <a:latin typeface="Garamond" panose="02020404030301010803" pitchFamily="18" charset="0"/>
              </a:rPr>
              <a:t>Ci </a:t>
            </a:r>
            <a:r>
              <a:rPr lang="it-IT" sz="2400" dirty="0">
                <a:solidFill>
                  <a:srgbClr val="000000"/>
                </a:solidFill>
                <a:latin typeface="Garamond" panose="02020404030301010803" pitchFamily="18" charset="0"/>
              </a:rPr>
              <a:t>sono nel mondo 46,8 milioni di persone che convivono con una forma di </a:t>
            </a:r>
            <a:r>
              <a:rPr lang="it-IT" sz="2400" dirty="0" smtClean="0">
                <a:solidFill>
                  <a:srgbClr val="000000"/>
                </a:solidFill>
                <a:latin typeface="Garamond" panose="02020404030301010803" pitchFamily="18" charset="0"/>
              </a:rPr>
              <a:t>demenza.</a:t>
            </a:r>
          </a:p>
          <a:p>
            <a:endParaRPr lang="it-IT" sz="2400" dirty="0">
              <a:solidFill>
                <a:srgbClr val="000000"/>
              </a:solidFill>
              <a:latin typeface="Garamond" panose="02020404030301010803" pitchFamily="18" charset="0"/>
            </a:endParaRPr>
          </a:p>
          <a:p>
            <a:r>
              <a:rPr lang="it-IT" sz="2400" dirty="0" smtClean="0">
                <a:latin typeface="Garamond" panose="02020404030301010803" pitchFamily="18" charset="0"/>
              </a:rPr>
              <a:t>Il costo globale della demenza nel 2015 sarà di </a:t>
            </a:r>
            <a:r>
              <a:rPr lang="it-IT" sz="2400" b="1" dirty="0" smtClean="0">
                <a:solidFill>
                  <a:srgbClr val="FF0000"/>
                </a:solidFill>
                <a:latin typeface="Garamond" panose="02020404030301010803" pitchFamily="18" charset="0"/>
              </a:rPr>
              <a:t>818 </a:t>
            </a:r>
            <a:r>
              <a:rPr lang="it-IT" sz="2400" b="1" dirty="0">
                <a:solidFill>
                  <a:srgbClr val="FF0000"/>
                </a:solidFill>
                <a:latin typeface="Garamond" panose="02020404030301010803" pitchFamily="18" charset="0"/>
              </a:rPr>
              <a:t>miliardi di </a:t>
            </a:r>
            <a:r>
              <a:rPr lang="it-IT" sz="2400" b="1" dirty="0" smtClean="0">
                <a:solidFill>
                  <a:srgbClr val="FF0000"/>
                </a:solidFill>
                <a:latin typeface="Garamond" panose="02020404030301010803" pitchFamily="18" charset="0"/>
              </a:rPr>
              <a:t>dollari</a:t>
            </a:r>
            <a:r>
              <a:rPr lang="it-IT" sz="2400" dirty="0" smtClean="0">
                <a:latin typeface="Garamond" panose="02020404030301010803" pitchFamily="18" charset="0"/>
              </a:rPr>
              <a:t>.</a:t>
            </a:r>
            <a:endParaRPr lang="it-IT" sz="2400" dirty="0">
              <a:latin typeface="Garamond" panose="02020404030301010803" pitchFamily="18" charset="0"/>
            </a:endParaRPr>
          </a:p>
        </p:txBody>
      </p:sp>
      <p:sp>
        <p:nvSpPr>
          <p:cNvPr id="7" name="Rettangolo 6"/>
          <p:cNvSpPr/>
          <p:nvPr/>
        </p:nvSpPr>
        <p:spPr>
          <a:xfrm>
            <a:off x="1688430" y="519811"/>
            <a:ext cx="3689686" cy="954107"/>
          </a:xfrm>
          <a:prstGeom prst="rect">
            <a:avLst/>
          </a:prstGeom>
        </p:spPr>
        <p:txBody>
          <a:bodyPr wrap="square">
            <a:spAutoFit/>
          </a:bodyPr>
          <a:lstStyle/>
          <a:p>
            <a:r>
              <a:rPr lang="it-IT" sz="1400" dirty="0" smtClean="0">
                <a:solidFill>
                  <a:srgbClr val="000000"/>
                </a:solidFill>
                <a:latin typeface="Garamond" panose="02020404030301010803" pitchFamily="18" charset="0"/>
              </a:rPr>
              <a:t> </a:t>
            </a:r>
            <a:r>
              <a:rPr lang="it-IT" sz="2800" b="1" dirty="0">
                <a:solidFill>
                  <a:srgbClr val="FF0000"/>
                </a:solidFill>
              </a:rPr>
              <a:t>Rapporto Mondiale Alzheimer 2015 </a:t>
            </a:r>
          </a:p>
        </p:txBody>
      </p:sp>
    </p:spTree>
    <p:extLst>
      <p:ext uri="{BB962C8B-B14F-4D97-AF65-F5344CB8AC3E}">
        <p14:creationId xmlns:p14="http://schemas.microsoft.com/office/powerpoint/2010/main" val="39978702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782053" y="1385971"/>
            <a:ext cx="11165305" cy="1569660"/>
          </a:xfrm>
          <a:prstGeom prst="rect">
            <a:avLst/>
          </a:prstGeom>
        </p:spPr>
        <p:txBody>
          <a:bodyPr wrap="square">
            <a:spAutoFit/>
          </a:bodyPr>
          <a:lstStyle/>
          <a:p>
            <a:pPr marL="342900" lvl="0" indent="-342900">
              <a:spcAft>
                <a:spcPts val="1050"/>
              </a:spcAft>
              <a:tabLst>
                <a:tab pos="457200" algn="l"/>
              </a:tabLst>
            </a:pPr>
            <a:r>
              <a:rPr lang="it-IT" sz="2400" dirty="0"/>
              <a:t>Nell’amministrazione di sostegno la persona menomata o inferma viene sostituita nel compimento di determinati atti e assistita nel compimento di altri atti da un amministratore, mentre conserva la capacità di agire per tutti gli altri </a:t>
            </a:r>
            <a:r>
              <a:rPr lang="it-IT" sz="2400" dirty="0" smtClean="0"/>
              <a:t>atti</a:t>
            </a:r>
            <a:endParaRPr lang="it-IT" sz="2400" dirty="0"/>
          </a:p>
        </p:txBody>
      </p:sp>
      <p:sp>
        <p:nvSpPr>
          <p:cNvPr id="5" name="Rettangolo 4"/>
          <p:cNvSpPr/>
          <p:nvPr/>
        </p:nvSpPr>
        <p:spPr>
          <a:xfrm>
            <a:off x="9100104" y="2507816"/>
            <a:ext cx="2847254" cy="447815"/>
          </a:xfrm>
          <a:prstGeom prst="rect">
            <a:avLst/>
          </a:prstGeom>
        </p:spPr>
        <p:txBody>
          <a:bodyPr wrap="none">
            <a:spAutoFit/>
          </a:bodyPr>
          <a:lstStyle/>
          <a:p>
            <a:pPr marL="342900" lvl="0" indent="-342900">
              <a:lnSpc>
                <a:spcPct val="165000"/>
              </a:lnSpc>
              <a:spcAft>
                <a:spcPts val="1050"/>
              </a:spcAft>
              <a:tabLst>
                <a:tab pos="457200" algn="l"/>
              </a:tabLst>
            </a:pPr>
            <a:r>
              <a:rPr lang="it-IT" sz="1400" i="1" dirty="0"/>
              <a:t>(art. 405, comma 5, cod. civ</a:t>
            </a:r>
            <a:r>
              <a:rPr lang="it-IT" sz="1400" i="1" dirty="0" smtClean="0"/>
              <a:t>.) </a:t>
            </a:r>
            <a:endParaRPr lang="it-IT" sz="1400" i="1" dirty="0"/>
          </a:p>
        </p:txBody>
      </p:sp>
      <p:sp>
        <p:nvSpPr>
          <p:cNvPr id="6" name="Rettangolo 5"/>
          <p:cNvSpPr/>
          <p:nvPr/>
        </p:nvSpPr>
        <p:spPr>
          <a:xfrm>
            <a:off x="1828501" y="676546"/>
            <a:ext cx="5250155" cy="523220"/>
          </a:xfrm>
          <a:prstGeom prst="rect">
            <a:avLst/>
          </a:prstGeom>
        </p:spPr>
        <p:txBody>
          <a:bodyPr wrap="none">
            <a:spAutoFit/>
          </a:bodyPr>
          <a:lstStyle/>
          <a:p>
            <a:r>
              <a:rPr lang="it-IT" sz="2800" b="1" dirty="0">
                <a:solidFill>
                  <a:srgbClr val="FF0000"/>
                </a:solidFill>
              </a:rPr>
              <a:t>Amministrazione di sostegno </a:t>
            </a:r>
          </a:p>
        </p:txBody>
      </p:sp>
      <p:sp>
        <p:nvSpPr>
          <p:cNvPr id="7" name="Rettangolo 6"/>
          <p:cNvSpPr/>
          <p:nvPr/>
        </p:nvSpPr>
        <p:spPr>
          <a:xfrm>
            <a:off x="1604211" y="3865112"/>
            <a:ext cx="10343147" cy="830997"/>
          </a:xfrm>
          <a:prstGeom prst="rect">
            <a:avLst/>
          </a:prstGeom>
        </p:spPr>
        <p:txBody>
          <a:bodyPr wrap="square">
            <a:spAutoFit/>
          </a:bodyPr>
          <a:lstStyle/>
          <a:p>
            <a:r>
              <a:rPr lang="it-IT" sz="1600" dirty="0">
                <a:solidFill>
                  <a:srgbClr val="1D1D1D"/>
                </a:solidFill>
                <a:latin typeface="Verdana" panose="020B0604030504040204" pitchFamily="34" charset="0"/>
              </a:rPr>
              <a:t>Pertanto il beneficiario nell’amministrazione di sostegno conserva una generale capacità di agire, meno per gli atti per i quali un giudice ha deciso che debbano essere compiuti con la rappresentanza esclusiva o l’assistenza dell’amministratore</a:t>
            </a:r>
          </a:p>
        </p:txBody>
      </p:sp>
      <p:sp>
        <p:nvSpPr>
          <p:cNvPr id="8" name="Rettangolo 7"/>
          <p:cNvSpPr/>
          <p:nvPr/>
        </p:nvSpPr>
        <p:spPr>
          <a:xfrm>
            <a:off x="1997243" y="4914835"/>
            <a:ext cx="9950115" cy="1249060"/>
          </a:xfrm>
          <a:prstGeom prst="rect">
            <a:avLst/>
          </a:prstGeom>
        </p:spPr>
        <p:txBody>
          <a:bodyPr wrap="square">
            <a:spAutoFit/>
          </a:bodyPr>
          <a:lstStyle/>
          <a:p>
            <a:pPr marL="285750" indent="-285750">
              <a:spcAft>
                <a:spcPts val="1050"/>
              </a:spcAft>
              <a:buFont typeface="Arial" panose="020B0604020202020204" pitchFamily="34" charset="0"/>
              <a:buChar char="•"/>
            </a:pPr>
            <a:r>
              <a:rPr lang="it-IT" sz="1600" dirty="0" smtClean="0">
                <a:solidFill>
                  <a:srgbClr val="1D1D1D"/>
                </a:solidFill>
                <a:latin typeface="Verdana" panose="020B0604030504040204" pitchFamily="34" charset="0"/>
              </a:rPr>
              <a:t>Sono </a:t>
            </a:r>
            <a:r>
              <a:rPr lang="it-IT" sz="1600" dirty="0">
                <a:solidFill>
                  <a:srgbClr val="1D1D1D"/>
                </a:solidFill>
                <a:latin typeface="Verdana" panose="020B0604030504040204" pitchFamily="34" charset="0"/>
              </a:rPr>
              <a:t>obbligati a </a:t>
            </a:r>
            <a:r>
              <a:rPr lang="it-IT" sz="1600" dirty="0" smtClean="0">
                <a:solidFill>
                  <a:srgbClr val="1D1D1D"/>
                </a:solidFill>
                <a:latin typeface="Verdana" panose="020B0604030504040204" pitchFamily="34" charset="0"/>
              </a:rPr>
              <a:t>proporre, </a:t>
            </a:r>
            <a:r>
              <a:rPr lang="it-IT" sz="1600" dirty="0">
                <a:solidFill>
                  <a:srgbClr val="1D1D1D"/>
                </a:solidFill>
                <a:latin typeface="Verdana" panose="020B0604030504040204" pitchFamily="34" charset="0"/>
              </a:rPr>
              <a:t>al Giudice Tutelare del </a:t>
            </a:r>
            <a:r>
              <a:rPr lang="it-IT" sz="1600" dirty="0" smtClean="0">
                <a:solidFill>
                  <a:srgbClr val="1D1D1D"/>
                </a:solidFill>
                <a:latin typeface="Verdana" panose="020B0604030504040204" pitchFamily="34" charset="0"/>
              </a:rPr>
              <a:t>Tribunale, azioni </a:t>
            </a:r>
            <a:r>
              <a:rPr lang="it-IT" sz="1600" dirty="0">
                <a:solidFill>
                  <a:srgbClr val="1D1D1D"/>
                </a:solidFill>
                <a:latin typeface="Verdana" panose="020B0604030504040204" pitchFamily="34" charset="0"/>
              </a:rPr>
              <a:t>formali per promuovere l’amministrazione di </a:t>
            </a:r>
            <a:r>
              <a:rPr lang="it-IT" sz="1600" dirty="0" smtClean="0">
                <a:solidFill>
                  <a:srgbClr val="1D1D1D"/>
                </a:solidFill>
                <a:latin typeface="Verdana" panose="020B0604030504040204" pitchFamily="34" charset="0"/>
              </a:rPr>
              <a:t>sostegno (quando </a:t>
            </a:r>
            <a:r>
              <a:rPr lang="it-IT" sz="1600" dirty="0">
                <a:solidFill>
                  <a:srgbClr val="1D1D1D"/>
                </a:solidFill>
                <a:latin typeface="Verdana" panose="020B0604030504040204" pitchFamily="34" charset="0"/>
              </a:rPr>
              <a:t>sono a conoscenza di una situazione che lo </a:t>
            </a:r>
            <a:r>
              <a:rPr lang="it-IT" sz="1600" dirty="0" smtClean="0">
                <a:solidFill>
                  <a:srgbClr val="1D1D1D"/>
                </a:solidFill>
                <a:latin typeface="Verdana" panose="020B0604030504040204" pitchFamily="34" charset="0"/>
              </a:rPr>
              <a:t>impone) </a:t>
            </a:r>
            <a:r>
              <a:rPr lang="it-IT" sz="1600" dirty="0">
                <a:solidFill>
                  <a:srgbClr val="1D1D1D"/>
                </a:solidFill>
                <a:latin typeface="Verdana" panose="020B0604030504040204" pitchFamily="34" charset="0"/>
              </a:rPr>
              <a:t>il pubblico ministero e i responsabili dei servizi sanitari e </a:t>
            </a:r>
            <a:r>
              <a:rPr lang="it-IT" sz="1600" dirty="0" smtClean="0">
                <a:solidFill>
                  <a:srgbClr val="1D1D1D"/>
                </a:solidFill>
                <a:latin typeface="Verdana" panose="020B0604030504040204" pitchFamily="34" charset="0"/>
              </a:rPr>
              <a:t>sociali</a:t>
            </a:r>
          </a:p>
          <a:p>
            <a:pPr marL="285750" indent="-285750">
              <a:spcAft>
                <a:spcPts val="1050"/>
              </a:spcAft>
              <a:buFont typeface="Arial" panose="020B0604020202020204" pitchFamily="34" charset="0"/>
              <a:buChar char="•"/>
            </a:pPr>
            <a:r>
              <a:rPr lang="it-IT" sz="1600" dirty="0" smtClean="0">
                <a:solidFill>
                  <a:srgbClr val="1D1D1D"/>
                </a:solidFill>
                <a:latin typeface="Verdana" panose="020B0604030504040204" pitchFamily="34" charset="0"/>
              </a:rPr>
              <a:t>ne </a:t>
            </a:r>
            <a:r>
              <a:rPr lang="it-IT" sz="1600" dirty="0">
                <a:solidFill>
                  <a:srgbClr val="1D1D1D"/>
                </a:solidFill>
                <a:latin typeface="Verdana" panose="020B0604030504040204" pitchFamily="34" charset="0"/>
              </a:rPr>
              <a:t>hanno </a:t>
            </a:r>
            <a:r>
              <a:rPr lang="it-IT" sz="1600" dirty="0" smtClean="0">
                <a:solidFill>
                  <a:srgbClr val="1D1D1D"/>
                </a:solidFill>
                <a:latin typeface="Verdana" panose="020B0604030504040204" pitchFamily="34" charset="0"/>
              </a:rPr>
              <a:t>facoltà </a:t>
            </a:r>
            <a:r>
              <a:rPr lang="it-IT" sz="1600" dirty="0">
                <a:solidFill>
                  <a:srgbClr val="1D1D1D"/>
                </a:solidFill>
                <a:latin typeface="Verdana" panose="020B0604030504040204" pitchFamily="34" charset="0"/>
              </a:rPr>
              <a:t>i parenti, i conviventi stabili e l’interessato. </a:t>
            </a:r>
          </a:p>
        </p:txBody>
      </p:sp>
    </p:spTree>
    <p:extLst>
      <p:ext uri="{BB962C8B-B14F-4D97-AF65-F5344CB8AC3E}">
        <p14:creationId xmlns:p14="http://schemas.microsoft.com/office/powerpoint/2010/main" val="7556757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130969" y="1542457"/>
            <a:ext cx="10563726" cy="1938992"/>
          </a:xfrm>
          <a:prstGeom prst="rect">
            <a:avLst/>
          </a:prstGeom>
        </p:spPr>
        <p:txBody>
          <a:bodyPr wrap="square">
            <a:spAutoFit/>
          </a:bodyPr>
          <a:lstStyle/>
          <a:p>
            <a:pPr marL="342900" lvl="0" indent="-342900">
              <a:spcAft>
                <a:spcPts val="1050"/>
              </a:spcAft>
              <a:tabLst>
                <a:tab pos="457200" algn="l"/>
              </a:tabLst>
            </a:pPr>
            <a:r>
              <a:rPr lang="it-IT" sz="2400" dirty="0"/>
              <a:t>Nell’interdizione la persona abitualmente inferma di mente è sostituita da un tutore nel compimento degli atti che la concernono, con l’eccezione degli atti di ordinaria amministrazione che sia stata autorizzata a compiere senza l’intervento o con l’assistenza del </a:t>
            </a:r>
            <a:r>
              <a:rPr lang="it-IT" sz="2400" dirty="0" smtClean="0"/>
              <a:t>tutore</a:t>
            </a:r>
            <a:endParaRPr lang="it-IT" sz="2400" dirty="0"/>
          </a:p>
        </p:txBody>
      </p:sp>
      <p:sp>
        <p:nvSpPr>
          <p:cNvPr id="5" name="Rettangolo 4"/>
          <p:cNvSpPr/>
          <p:nvPr/>
        </p:nvSpPr>
        <p:spPr>
          <a:xfrm>
            <a:off x="2089036" y="669576"/>
            <a:ext cx="2201244" cy="523220"/>
          </a:xfrm>
          <a:prstGeom prst="rect">
            <a:avLst/>
          </a:prstGeom>
        </p:spPr>
        <p:txBody>
          <a:bodyPr wrap="none">
            <a:spAutoFit/>
          </a:bodyPr>
          <a:lstStyle/>
          <a:p>
            <a:r>
              <a:rPr lang="it-IT" sz="2800" b="1" dirty="0">
                <a:solidFill>
                  <a:srgbClr val="FF0000"/>
                </a:solidFill>
              </a:rPr>
              <a:t>I</a:t>
            </a:r>
            <a:r>
              <a:rPr lang="it-IT" sz="2800" b="1" dirty="0" smtClean="0">
                <a:solidFill>
                  <a:srgbClr val="FF0000"/>
                </a:solidFill>
              </a:rPr>
              <a:t>nterdizione</a:t>
            </a:r>
            <a:endParaRPr lang="it-IT" sz="2800" b="1" dirty="0">
              <a:solidFill>
                <a:srgbClr val="FF0000"/>
              </a:solidFill>
            </a:endParaRPr>
          </a:p>
        </p:txBody>
      </p:sp>
      <p:sp>
        <p:nvSpPr>
          <p:cNvPr id="6" name="Rettangolo 5"/>
          <p:cNvSpPr/>
          <p:nvPr/>
        </p:nvSpPr>
        <p:spPr>
          <a:xfrm>
            <a:off x="8897134" y="3173672"/>
            <a:ext cx="2797561" cy="307777"/>
          </a:xfrm>
          <a:prstGeom prst="rect">
            <a:avLst/>
          </a:prstGeom>
        </p:spPr>
        <p:txBody>
          <a:bodyPr wrap="none">
            <a:spAutoFit/>
          </a:bodyPr>
          <a:lstStyle/>
          <a:p>
            <a:pPr marL="342900" lvl="0" indent="-342900">
              <a:spcAft>
                <a:spcPts val="1050"/>
              </a:spcAft>
              <a:tabLst>
                <a:tab pos="457200" algn="l"/>
              </a:tabLst>
            </a:pPr>
            <a:r>
              <a:rPr lang="it-IT" sz="1400" i="1" dirty="0"/>
              <a:t>(art. 427, comma 1, cod. civ</a:t>
            </a:r>
            <a:r>
              <a:rPr lang="it-IT" sz="1400" i="1" dirty="0" smtClean="0"/>
              <a:t>.)</a:t>
            </a:r>
            <a:endParaRPr lang="it-IT" sz="1400" i="1" dirty="0"/>
          </a:p>
        </p:txBody>
      </p:sp>
      <p:sp>
        <p:nvSpPr>
          <p:cNvPr id="7" name="Rettangolo 6"/>
          <p:cNvSpPr/>
          <p:nvPr/>
        </p:nvSpPr>
        <p:spPr>
          <a:xfrm>
            <a:off x="2089036" y="4081086"/>
            <a:ext cx="9858322" cy="2308324"/>
          </a:xfrm>
          <a:prstGeom prst="rect">
            <a:avLst/>
          </a:prstGeom>
        </p:spPr>
        <p:txBody>
          <a:bodyPr wrap="square">
            <a:spAutoFit/>
          </a:bodyPr>
          <a:lstStyle/>
          <a:p>
            <a:pPr>
              <a:spcAft>
                <a:spcPts val="1000"/>
              </a:spcAft>
            </a:pPr>
            <a:r>
              <a:rPr lang="it-IT" sz="1600" dirty="0">
                <a:solidFill>
                  <a:srgbClr val="1D1D1D"/>
                </a:solidFill>
                <a:latin typeface="Verdana" panose="020B0604030504040204" pitchFamily="34" charset="0"/>
              </a:rPr>
              <a:t>La legge indica come criterio dirimente che l’interdizione deve essere limitata ai casi in cui sia effettivamente indispensabile perché l’amministrazione di sostegno non appare idonea a realizzare la piena tutela dell’interessato. Secondo la definizione dell’art. 414 cod. civ., le persone che si trovano in condizione di abituale infermità di mente che li rende incapaci di provvedere ai propri interessi “possono” (non devono) essere interdette solo “quando ciò sia necessario per assicurare la loro adeguata protezione”. Pertanto si deve chiudere una amministrazione di sostegno, promuovendo in sua sostituzione l’interdizione, allorché l’amministrazione di sostegno “si sia rivelata inidonea a realizzare la piena tutela dell’interessato” (art. 413, comma 4, cod. civ.).</a:t>
            </a:r>
          </a:p>
        </p:txBody>
      </p:sp>
    </p:spTree>
    <p:extLst>
      <p:ext uri="{BB962C8B-B14F-4D97-AF65-F5344CB8AC3E}">
        <p14:creationId xmlns:p14="http://schemas.microsoft.com/office/powerpoint/2010/main" val="31165272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661944" y="798242"/>
            <a:ext cx="10311063" cy="5078313"/>
          </a:xfrm>
          <a:prstGeom prst="rect">
            <a:avLst/>
          </a:prstGeom>
        </p:spPr>
        <p:txBody>
          <a:bodyPr wrap="square">
            <a:spAutoFit/>
          </a:bodyPr>
          <a:lstStyle/>
          <a:p>
            <a:r>
              <a:rPr lang="it-IT" b="1" dirty="0">
                <a:solidFill>
                  <a:srgbClr val="1D1D1D"/>
                </a:solidFill>
                <a:latin typeface="Verdana" panose="020B0604030504040204" pitchFamily="34" charset="0"/>
              </a:rPr>
              <a:t>L'infermità mentale è il presupposto per l'interdizione e </a:t>
            </a:r>
            <a:r>
              <a:rPr lang="it-IT" b="1" dirty="0" smtClean="0">
                <a:solidFill>
                  <a:srgbClr val="1D1D1D"/>
                </a:solidFill>
                <a:latin typeface="Verdana" panose="020B0604030504040204" pitchFamily="34" charset="0"/>
              </a:rPr>
              <a:t>l'inabilitazione</a:t>
            </a:r>
            <a:r>
              <a:rPr lang="it-IT" dirty="0" smtClean="0">
                <a:solidFill>
                  <a:srgbClr val="1D1D1D"/>
                </a:solidFill>
                <a:latin typeface="Verdana" panose="020B0604030504040204" pitchFamily="34" charset="0"/>
              </a:rPr>
              <a:t>.</a:t>
            </a:r>
          </a:p>
          <a:p>
            <a:endParaRPr lang="it-IT" dirty="0">
              <a:solidFill>
                <a:srgbClr val="1D1D1D"/>
              </a:solidFill>
              <a:latin typeface="Verdana" panose="020B0604030504040204" pitchFamily="34" charset="0"/>
            </a:endParaRPr>
          </a:p>
          <a:p>
            <a:r>
              <a:rPr lang="it-IT" dirty="0" smtClean="0">
                <a:solidFill>
                  <a:srgbClr val="1D1D1D"/>
                </a:solidFill>
                <a:latin typeface="Verdana" panose="020B0604030504040204" pitchFamily="34" charset="0"/>
              </a:rPr>
              <a:t>Non </a:t>
            </a:r>
            <a:r>
              <a:rPr lang="it-IT" dirty="0">
                <a:solidFill>
                  <a:srgbClr val="1D1D1D"/>
                </a:solidFill>
                <a:latin typeface="Verdana" panose="020B0604030504040204" pitchFamily="34" charset="0"/>
              </a:rPr>
              <a:t>occorre che ci sia una patologia ben </a:t>
            </a:r>
            <a:r>
              <a:rPr lang="it-IT" dirty="0" smtClean="0">
                <a:solidFill>
                  <a:srgbClr val="1D1D1D"/>
                </a:solidFill>
                <a:latin typeface="Verdana" panose="020B0604030504040204" pitchFamily="34" charset="0"/>
              </a:rPr>
              <a:t>definita: si parla di </a:t>
            </a:r>
            <a:r>
              <a:rPr lang="it-IT" dirty="0">
                <a:solidFill>
                  <a:srgbClr val="1D1D1D"/>
                </a:solidFill>
                <a:latin typeface="Verdana" panose="020B0604030504040204" pitchFamily="34" charset="0"/>
              </a:rPr>
              <a:t>infermità </a:t>
            </a:r>
            <a:r>
              <a:rPr lang="it-IT" dirty="0" smtClean="0">
                <a:solidFill>
                  <a:srgbClr val="1D1D1D"/>
                </a:solidFill>
                <a:latin typeface="Verdana" panose="020B0604030504040204" pitchFamily="34" charset="0"/>
              </a:rPr>
              <a:t>mentale </a:t>
            </a:r>
            <a:r>
              <a:rPr lang="it-IT" dirty="0">
                <a:solidFill>
                  <a:srgbClr val="1D1D1D"/>
                </a:solidFill>
                <a:latin typeface="Verdana" panose="020B0604030504040204" pitchFamily="34" charset="0"/>
              </a:rPr>
              <a:t>ogni volta che c'è un'alterazione delle facoltà mentali tali da rendere una persona totalmente o parzialmente inetta, incapace di curare da sé i propri affari economici e gli atti strettamente legati alla vita </a:t>
            </a:r>
            <a:r>
              <a:rPr lang="it-IT" dirty="0" smtClean="0">
                <a:solidFill>
                  <a:srgbClr val="1D1D1D"/>
                </a:solidFill>
                <a:latin typeface="Verdana" panose="020B0604030504040204" pitchFamily="34" charset="0"/>
              </a:rPr>
              <a:t>quotidiana.</a:t>
            </a:r>
          </a:p>
          <a:p>
            <a:endParaRPr lang="it-IT" dirty="0">
              <a:solidFill>
                <a:srgbClr val="1D1D1D"/>
              </a:solidFill>
              <a:latin typeface="Verdana" panose="020B0604030504040204" pitchFamily="34" charset="0"/>
            </a:endParaRPr>
          </a:p>
          <a:p>
            <a:r>
              <a:rPr lang="it-IT" dirty="0" smtClean="0">
                <a:solidFill>
                  <a:srgbClr val="1D1D1D"/>
                </a:solidFill>
                <a:latin typeface="Verdana" panose="020B0604030504040204" pitchFamily="34" charset="0"/>
              </a:rPr>
              <a:t>Può </a:t>
            </a:r>
            <a:r>
              <a:rPr lang="it-IT" dirty="0">
                <a:solidFill>
                  <a:srgbClr val="1D1D1D"/>
                </a:solidFill>
                <a:latin typeface="Verdana" panose="020B0604030504040204" pitchFamily="34" charset="0"/>
              </a:rPr>
              <a:t>essere interdetto anche chi risulta incapace di provvedere alla salvaguardia della propria vita, per esempio tutti coloro che per un'infermità psichica rifiutano le cure e gli interventi medici</a:t>
            </a:r>
            <a:r>
              <a:rPr lang="it-IT" dirty="0" smtClean="0">
                <a:solidFill>
                  <a:srgbClr val="1D1D1D"/>
                </a:solidFill>
                <a:latin typeface="Verdana" panose="020B0604030504040204" pitchFamily="34" charset="0"/>
              </a:rPr>
              <a:t>.</a:t>
            </a:r>
          </a:p>
          <a:p>
            <a:endParaRPr lang="it-IT" dirty="0">
              <a:solidFill>
                <a:srgbClr val="1D1D1D"/>
              </a:solidFill>
              <a:latin typeface="Verdana" panose="020B0604030504040204" pitchFamily="34" charset="0"/>
            </a:endParaRPr>
          </a:p>
          <a:p>
            <a:r>
              <a:rPr lang="it-IT" dirty="0"/>
              <a:t>La richiesta di interdizione o di inabilitazione è fatta con ricorso diretto al </a:t>
            </a:r>
            <a:r>
              <a:rPr lang="it-IT" dirty="0" smtClean="0"/>
              <a:t>tribunale da parte di (senza ordine di preferenza):</a:t>
            </a:r>
          </a:p>
          <a:p>
            <a:pPr marL="285750" indent="-285750">
              <a:buFont typeface="Arial" panose="020B0604020202020204" pitchFamily="34" charset="0"/>
              <a:buChar char="•"/>
            </a:pPr>
            <a:r>
              <a:rPr lang="it-IT" dirty="0" smtClean="0"/>
              <a:t>coniuge</a:t>
            </a:r>
          </a:p>
          <a:p>
            <a:pPr marL="285750" indent="-285750">
              <a:buFont typeface="Arial" panose="020B0604020202020204" pitchFamily="34" charset="0"/>
              <a:buChar char="•"/>
            </a:pPr>
            <a:r>
              <a:rPr lang="it-IT" dirty="0" smtClean="0"/>
              <a:t>parenti </a:t>
            </a:r>
            <a:r>
              <a:rPr lang="it-IT" dirty="0"/>
              <a:t>entro il quarto </a:t>
            </a:r>
            <a:r>
              <a:rPr lang="it-IT" dirty="0" smtClean="0"/>
              <a:t>grado</a:t>
            </a:r>
          </a:p>
          <a:p>
            <a:pPr marL="285750" indent="-285750">
              <a:buFont typeface="Arial" panose="020B0604020202020204" pitchFamily="34" charset="0"/>
              <a:buChar char="•"/>
            </a:pPr>
            <a:r>
              <a:rPr lang="it-IT" dirty="0" smtClean="0"/>
              <a:t>gli </a:t>
            </a:r>
            <a:r>
              <a:rPr lang="it-IT" dirty="0"/>
              <a:t>affini entro il secondo </a:t>
            </a:r>
            <a:r>
              <a:rPr lang="it-IT" dirty="0" smtClean="0"/>
              <a:t>grado</a:t>
            </a:r>
          </a:p>
          <a:p>
            <a:pPr marL="285750" indent="-285750">
              <a:buFont typeface="Arial" panose="020B0604020202020204" pitchFamily="34" charset="0"/>
              <a:buChar char="•"/>
            </a:pPr>
            <a:r>
              <a:rPr lang="it-IT" dirty="0" smtClean="0"/>
              <a:t>tutore o curatore</a:t>
            </a:r>
          </a:p>
          <a:p>
            <a:pPr marL="285750" indent="-285750">
              <a:buFont typeface="Arial" panose="020B0604020202020204" pitchFamily="34" charset="0"/>
              <a:buChar char="•"/>
            </a:pPr>
            <a:r>
              <a:rPr lang="it-IT" dirty="0" smtClean="0"/>
              <a:t>Pubblico </a:t>
            </a:r>
            <a:r>
              <a:rPr lang="it-IT" dirty="0"/>
              <a:t>Ministero, dietro segnalazione di terzi.</a:t>
            </a:r>
            <a:endParaRPr lang="it-IT" dirty="0">
              <a:solidFill>
                <a:srgbClr val="1D1D1D"/>
              </a:solidFill>
              <a:latin typeface="Verdana" panose="020B0604030504040204" pitchFamily="34" charset="0"/>
            </a:endParaRPr>
          </a:p>
        </p:txBody>
      </p:sp>
    </p:spTree>
    <p:extLst>
      <p:ext uri="{BB962C8B-B14F-4D97-AF65-F5344CB8AC3E}">
        <p14:creationId xmlns:p14="http://schemas.microsoft.com/office/powerpoint/2010/main" val="23825696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50757" y="1614571"/>
            <a:ext cx="10631905" cy="1569660"/>
          </a:xfrm>
          <a:prstGeom prst="rect">
            <a:avLst/>
          </a:prstGeom>
        </p:spPr>
        <p:txBody>
          <a:bodyPr wrap="square">
            <a:spAutoFit/>
          </a:bodyPr>
          <a:lstStyle/>
          <a:p>
            <a:pPr marL="342900" lvl="0" indent="-342900">
              <a:spcAft>
                <a:spcPts val="1050"/>
              </a:spcAft>
              <a:tabLst>
                <a:tab pos="457200" algn="l"/>
              </a:tabLst>
            </a:pPr>
            <a:r>
              <a:rPr lang="it-IT" sz="2400" dirty="0"/>
              <a:t>Nell’inabilitazione la persona soggetta non può compiere senza l’assistenza di un curatore gli atti eccedenti l’ordinaria amministrazione, ma può essere autorizzata a compiere alcuni atti senza tale </a:t>
            </a:r>
            <a:r>
              <a:rPr lang="it-IT" sz="2400" dirty="0" smtClean="0"/>
              <a:t>assistenza</a:t>
            </a:r>
            <a:endParaRPr lang="it-IT" sz="2400" dirty="0"/>
          </a:p>
        </p:txBody>
      </p:sp>
      <p:sp>
        <p:nvSpPr>
          <p:cNvPr id="5" name="Rettangolo 4"/>
          <p:cNvSpPr/>
          <p:nvPr/>
        </p:nvSpPr>
        <p:spPr>
          <a:xfrm>
            <a:off x="1843842" y="681609"/>
            <a:ext cx="2605200" cy="523220"/>
          </a:xfrm>
          <a:prstGeom prst="rect">
            <a:avLst/>
          </a:prstGeom>
        </p:spPr>
        <p:txBody>
          <a:bodyPr wrap="none">
            <a:spAutoFit/>
          </a:bodyPr>
          <a:lstStyle/>
          <a:p>
            <a:r>
              <a:rPr lang="it-IT" sz="2800" b="1" dirty="0">
                <a:solidFill>
                  <a:srgbClr val="FF0000"/>
                </a:solidFill>
              </a:rPr>
              <a:t>Inabilitazione </a:t>
            </a:r>
          </a:p>
        </p:txBody>
      </p:sp>
      <p:sp>
        <p:nvSpPr>
          <p:cNvPr id="6" name="Rettangolo 5"/>
          <p:cNvSpPr/>
          <p:nvPr/>
        </p:nvSpPr>
        <p:spPr>
          <a:xfrm>
            <a:off x="8835408" y="2876454"/>
            <a:ext cx="2847254" cy="307777"/>
          </a:xfrm>
          <a:prstGeom prst="rect">
            <a:avLst/>
          </a:prstGeom>
        </p:spPr>
        <p:txBody>
          <a:bodyPr wrap="none">
            <a:spAutoFit/>
          </a:bodyPr>
          <a:lstStyle/>
          <a:p>
            <a:r>
              <a:rPr lang="it-IT" sz="1400" i="1" dirty="0"/>
              <a:t>(art. 427, comma 1, cod. civ</a:t>
            </a:r>
            <a:r>
              <a:rPr lang="it-IT" sz="1400" i="1" dirty="0" smtClean="0"/>
              <a:t>.)</a:t>
            </a:r>
            <a:endParaRPr lang="it-IT" sz="1400" i="1" dirty="0"/>
          </a:p>
        </p:txBody>
      </p:sp>
      <p:sp>
        <p:nvSpPr>
          <p:cNvPr id="7" name="Rettangolo 6"/>
          <p:cNvSpPr/>
          <p:nvPr/>
        </p:nvSpPr>
        <p:spPr>
          <a:xfrm>
            <a:off x="1843842" y="3953674"/>
            <a:ext cx="9838820" cy="1077218"/>
          </a:xfrm>
          <a:prstGeom prst="rect">
            <a:avLst/>
          </a:prstGeom>
        </p:spPr>
        <p:txBody>
          <a:bodyPr wrap="square">
            <a:spAutoFit/>
          </a:bodyPr>
          <a:lstStyle/>
          <a:p>
            <a:r>
              <a:rPr lang="it-IT" sz="1600" dirty="0" smtClean="0">
                <a:solidFill>
                  <a:srgbClr val="1D1D1D"/>
                </a:solidFill>
                <a:latin typeface="Verdana" panose="020B0604030504040204" pitchFamily="34" charset="0"/>
              </a:rPr>
              <a:t>Ormai desueta </a:t>
            </a:r>
            <a:r>
              <a:rPr lang="it-IT" sz="1600" dirty="0">
                <a:solidFill>
                  <a:srgbClr val="1D1D1D"/>
                </a:solidFill>
                <a:latin typeface="Verdana" panose="020B0604030504040204" pitchFamily="34" charset="0"/>
              </a:rPr>
              <a:t>per i sordomuti o i ciechi dalla nascita o dalla prima infanzia che non abbiano ricevuto una educazione </a:t>
            </a:r>
            <a:r>
              <a:rPr lang="it-IT" sz="1600" dirty="0" smtClean="0">
                <a:solidFill>
                  <a:srgbClr val="1D1D1D"/>
                </a:solidFill>
                <a:latin typeface="Verdana" panose="020B0604030504040204" pitchFamily="34" charset="0"/>
              </a:rPr>
              <a:t>sufficiente, è </a:t>
            </a:r>
            <a:r>
              <a:rPr lang="it-IT" sz="1600" dirty="0">
                <a:solidFill>
                  <a:srgbClr val="1D1D1D"/>
                </a:solidFill>
                <a:latin typeface="Verdana" panose="020B0604030504040204" pitchFamily="34" charset="0"/>
              </a:rPr>
              <a:t>ritenuta di scarsa utilità per le persone in stato di infermità di mente lieve. </a:t>
            </a:r>
            <a:r>
              <a:rPr lang="it-IT" sz="1600" dirty="0" smtClean="0">
                <a:solidFill>
                  <a:srgbClr val="1D1D1D"/>
                </a:solidFill>
                <a:latin typeface="Verdana" panose="020B0604030504040204" pitchFamily="34" charset="0"/>
              </a:rPr>
              <a:t>E’ </a:t>
            </a:r>
            <a:r>
              <a:rPr lang="it-IT" sz="1600" dirty="0">
                <a:solidFill>
                  <a:srgbClr val="1D1D1D"/>
                </a:solidFill>
                <a:latin typeface="Verdana" panose="020B0604030504040204" pitchFamily="34" charset="0"/>
              </a:rPr>
              <a:t>utile praticamente solo per scoraggiare i terzi dal compiere con l’inabilitato degli atti di disposizione </a:t>
            </a:r>
            <a:r>
              <a:rPr lang="it-IT" sz="1600" dirty="0" smtClean="0">
                <a:solidFill>
                  <a:srgbClr val="1D1D1D"/>
                </a:solidFill>
                <a:latin typeface="Verdana" panose="020B0604030504040204" pitchFamily="34" charset="0"/>
              </a:rPr>
              <a:t>immobiliare.</a:t>
            </a:r>
            <a:endParaRPr lang="it-IT" sz="1600" dirty="0">
              <a:solidFill>
                <a:srgbClr val="1D1D1D"/>
              </a:solidFill>
              <a:latin typeface="Verdana" panose="020B0604030504040204" pitchFamily="34" charset="0"/>
            </a:endParaRPr>
          </a:p>
        </p:txBody>
      </p:sp>
      <p:sp>
        <p:nvSpPr>
          <p:cNvPr id="8" name="Rettangolo 7"/>
          <p:cNvSpPr/>
          <p:nvPr/>
        </p:nvSpPr>
        <p:spPr>
          <a:xfrm>
            <a:off x="1843842" y="5156487"/>
            <a:ext cx="9838820" cy="830997"/>
          </a:xfrm>
          <a:prstGeom prst="rect">
            <a:avLst/>
          </a:prstGeom>
        </p:spPr>
        <p:txBody>
          <a:bodyPr wrap="square">
            <a:spAutoFit/>
          </a:bodyPr>
          <a:lstStyle/>
          <a:p>
            <a:r>
              <a:rPr lang="it-IT" sz="1600" dirty="0">
                <a:solidFill>
                  <a:srgbClr val="1D1D1D"/>
                </a:solidFill>
                <a:latin typeface="Verdana" panose="020B0604030504040204" pitchFamily="34" charset="0"/>
              </a:rPr>
              <a:t>Lo stato di inabilitazione non impedisce però che l’interessato sperperi il suo denaro con tanti singoli atti di liberalità o con spese voluttuarie ripetute rientranti nell’ordinaria </a:t>
            </a:r>
            <a:r>
              <a:rPr lang="it-IT" sz="1600" dirty="0" smtClean="0">
                <a:solidFill>
                  <a:srgbClr val="1D1D1D"/>
                </a:solidFill>
                <a:latin typeface="Verdana" panose="020B0604030504040204" pitchFamily="34" charset="0"/>
              </a:rPr>
              <a:t>amministrazione.</a:t>
            </a:r>
            <a:endParaRPr lang="it-IT" sz="1600" dirty="0">
              <a:solidFill>
                <a:srgbClr val="1D1D1D"/>
              </a:solidFill>
              <a:latin typeface="Verdana" panose="020B0604030504040204" pitchFamily="34" charset="0"/>
            </a:endParaRPr>
          </a:p>
        </p:txBody>
      </p:sp>
    </p:spTree>
    <p:extLst>
      <p:ext uri="{BB962C8B-B14F-4D97-AF65-F5344CB8AC3E}">
        <p14:creationId xmlns:p14="http://schemas.microsoft.com/office/powerpoint/2010/main" val="28126193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title"/>
          </p:nvPr>
        </p:nvSpPr>
        <p:spPr>
          <a:xfrm>
            <a:off x="2182001" y="2227270"/>
            <a:ext cx="8650122" cy="819679"/>
          </a:xfrm>
        </p:spPr>
        <p:txBody>
          <a:bodyPr>
            <a:noAutofit/>
          </a:bodyPr>
          <a:lstStyle/>
          <a:p>
            <a:r>
              <a:rPr lang="it-IT" sz="4400" b="1" dirty="0">
                <a:solidFill>
                  <a:srgbClr val="FF0000"/>
                </a:solidFill>
              </a:rPr>
              <a:t>C</a:t>
            </a:r>
            <a:r>
              <a:rPr lang="it-IT" sz="4400" b="1" dirty="0" smtClean="0">
                <a:solidFill>
                  <a:srgbClr val="FF0000"/>
                </a:solidFill>
              </a:rPr>
              <a:t>omunicazione della diagnosi</a:t>
            </a:r>
            <a:endParaRPr lang="it-IT" sz="4400" b="1" dirty="0">
              <a:solidFill>
                <a:srgbClr val="FF0000"/>
              </a:solidFill>
            </a:endParaRPr>
          </a:p>
        </p:txBody>
      </p:sp>
    </p:spTree>
    <p:extLst>
      <p:ext uri="{BB962C8B-B14F-4D97-AF65-F5344CB8AC3E}">
        <p14:creationId xmlns:p14="http://schemas.microsoft.com/office/powerpoint/2010/main" val="24922733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658794" y="2235988"/>
            <a:ext cx="8834510" cy="4154984"/>
          </a:xfrm>
          <a:prstGeom prst="rect">
            <a:avLst/>
          </a:prstGeom>
        </p:spPr>
        <p:txBody>
          <a:bodyPr wrap="square">
            <a:spAutoFit/>
          </a:bodyPr>
          <a:lstStyle/>
          <a:p>
            <a:r>
              <a:rPr lang="it-IT" sz="2400" dirty="0">
                <a:latin typeface="Calibri" panose="020F0502020204030204" pitchFamily="34" charset="0"/>
              </a:rPr>
              <a:t>Il medico garantisce alla persona assistita o al </a:t>
            </a:r>
            <a:r>
              <a:rPr lang="it-IT" sz="2400" dirty="0" smtClean="0">
                <a:latin typeface="Calibri" panose="020F0502020204030204" pitchFamily="34" charset="0"/>
              </a:rPr>
              <a:t>suo rappresentante legale un’informazione comprensibile ed esaustiva sulla prevenzione, sul percorso </a:t>
            </a:r>
            <a:r>
              <a:rPr lang="it-IT" sz="2400" dirty="0">
                <a:latin typeface="Calibri" panose="020F0502020204030204" pitchFamily="34" charset="0"/>
              </a:rPr>
              <a:t>diagnostico, sulla diagnosi, </a:t>
            </a:r>
            <a:r>
              <a:rPr lang="it-IT" sz="2400" dirty="0" smtClean="0">
                <a:latin typeface="Calibri" panose="020F0502020204030204" pitchFamily="34" charset="0"/>
              </a:rPr>
              <a:t>sulla prognosi</a:t>
            </a:r>
            <a:r>
              <a:rPr lang="it-IT" sz="2400" dirty="0">
                <a:latin typeface="Calibri" panose="020F0502020204030204" pitchFamily="34" charset="0"/>
              </a:rPr>
              <a:t>, sulla terapia e sulle </a:t>
            </a:r>
            <a:r>
              <a:rPr lang="it-IT" sz="2400" dirty="0" smtClean="0">
                <a:latin typeface="Calibri" panose="020F0502020204030204" pitchFamily="34" charset="0"/>
              </a:rPr>
              <a:t>eventuali alternative </a:t>
            </a:r>
            <a:r>
              <a:rPr lang="it-IT" sz="2400" dirty="0">
                <a:latin typeface="Calibri" panose="020F0502020204030204" pitchFamily="34" charset="0"/>
              </a:rPr>
              <a:t>terapeutiche, sui prevedibili rischi </a:t>
            </a:r>
            <a:r>
              <a:rPr lang="it-IT" sz="2400" dirty="0" smtClean="0">
                <a:latin typeface="Calibri" panose="020F0502020204030204" pitchFamily="34" charset="0"/>
              </a:rPr>
              <a:t>e complicanze</a:t>
            </a:r>
            <a:r>
              <a:rPr lang="it-IT" sz="2400" dirty="0">
                <a:latin typeface="Calibri" panose="020F0502020204030204" pitchFamily="34" charset="0"/>
              </a:rPr>
              <a:t>, nonché sui comportamenti che </a:t>
            </a:r>
            <a:r>
              <a:rPr lang="it-IT" sz="2400" dirty="0" smtClean="0">
                <a:latin typeface="Calibri" panose="020F0502020204030204" pitchFamily="34" charset="0"/>
              </a:rPr>
              <a:t>il paziente </a:t>
            </a:r>
            <a:r>
              <a:rPr lang="it-IT" sz="2400" dirty="0">
                <a:latin typeface="Calibri" panose="020F0502020204030204" pitchFamily="34" charset="0"/>
              </a:rPr>
              <a:t>dovrà osservare nel processo di </a:t>
            </a:r>
            <a:r>
              <a:rPr lang="it-IT" sz="2400" dirty="0" smtClean="0">
                <a:latin typeface="Calibri" panose="020F0502020204030204" pitchFamily="34" charset="0"/>
              </a:rPr>
              <a:t>cura.</a:t>
            </a:r>
          </a:p>
          <a:p>
            <a:r>
              <a:rPr lang="it-IT" sz="2400" dirty="0" smtClean="0">
                <a:latin typeface="Calibri" panose="020F0502020204030204" pitchFamily="34" charset="0"/>
              </a:rPr>
              <a:t>Il </a:t>
            </a:r>
            <a:r>
              <a:rPr lang="it-IT" sz="2400" dirty="0">
                <a:latin typeface="Calibri" panose="020F0502020204030204" pitchFamily="34" charset="0"/>
              </a:rPr>
              <a:t>medico adegua la comunicazione alla </a:t>
            </a:r>
            <a:r>
              <a:rPr lang="it-IT" sz="2400" dirty="0" smtClean="0">
                <a:latin typeface="Calibri" panose="020F0502020204030204" pitchFamily="34" charset="0"/>
              </a:rPr>
              <a:t>capacità di </a:t>
            </a:r>
            <a:r>
              <a:rPr lang="it-IT" sz="2400" dirty="0">
                <a:latin typeface="Calibri" panose="020F0502020204030204" pitchFamily="34" charset="0"/>
              </a:rPr>
              <a:t>comprensione della persona assistita o del </a:t>
            </a:r>
            <a:r>
              <a:rPr lang="it-IT" sz="2400" dirty="0" smtClean="0">
                <a:latin typeface="Calibri" panose="020F0502020204030204" pitchFamily="34" charset="0"/>
              </a:rPr>
              <a:t>suo rappresentante </a:t>
            </a:r>
            <a:r>
              <a:rPr lang="it-IT" sz="2400" dirty="0">
                <a:latin typeface="Calibri" panose="020F0502020204030204" pitchFamily="34" charset="0"/>
              </a:rPr>
              <a:t>legale, </a:t>
            </a:r>
            <a:r>
              <a:rPr lang="it-IT" sz="2400" dirty="0" smtClean="0">
                <a:latin typeface="Calibri" panose="020F0502020204030204" pitchFamily="34" charset="0"/>
              </a:rPr>
              <a:t>corrispondendo </a:t>
            </a:r>
            <a:r>
              <a:rPr lang="it-IT" sz="2400" dirty="0">
                <a:latin typeface="Calibri" panose="020F0502020204030204" pitchFamily="34" charset="0"/>
              </a:rPr>
              <a:t>ad </a:t>
            </a:r>
            <a:r>
              <a:rPr lang="it-IT" sz="2400" dirty="0" smtClean="0">
                <a:latin typeface="Calibri" panose="020F0502020204030204" pitchFamily="34" charset="0"/>
              </a:rPr>
              <a:t>ogni richiesta </a:t>
            </a:r>
            <a:r>
              <a:rPr lang="it-IT" sz="2400" dirty="0">
                <a:latin typeface="Calibri" panose="020F0502020204030204" pitchFamily="34" charset="0"/>
              </a:rPr>
              <a:t>di chiarimento, tenendo conto </a:t>
            </a:r>
            <a:r>
              <a:rPr lang="it-IT" sz="2400" dirty="0" smtClean="0">
                <a:latin typeface="Calibri" panose="020F0502020204030204" pitchFamily="34" charset="0"/>
              </a:rPr>
              <a:t>della sensibilità </a:t>
            </a:r>
            <a:r>
              <a:rPr lang="it-IT" sz="2400" dirty="0">
                <a:latin typeface="Calibri" panose="020F0502020204030204" pitchFamily="34" charset="0"/>
              </a:rPr>
              <a:t>e reattività emotiva dei medesimi, </a:t>
            </a:r>
            <a:r>
              <a:rPr lang="it-IT" sz="2400" dirty="0" smtClean="0">
                <a:latin typeface="Calibri" panose="020F0502020204030204" pitchFamily="34" charset="0"/>
              </a:rPr>
              <a:t>in particolare </a:t>
            </a:r>
            <a:r>
              <a:rPr lang="it-IT" sz="2400" dirty="0">
                <a:latin typeface="Calibri" panose="020F0502020204030204" pitchFamily="34" charset="0"/>
              </a:rPr>
              <a:t>in caso di prognosi gravi o infauste</a:t>
            </a:r>
            <a:r>
              <a:rPr lang="it-IT" sz="2400" dirty="0" smtClean="0">
                <a:latin typeface="Calibri" panose="020F0502020204030204" pitchFamily="34" charset="0"/>
              </a:rPr>
              <a:t>, senza </a:t>
            </a:r>
            <a:r>
              <a:rPr lang="it-IT" sz="2400" dirty="0">
                <a:latin typeface="Calibri" panose="020F0502020204030204" pitchFamily="34" charset="0"/>
              </a:rPr>
              <a:t>mai escludere elementi di speranza.</a:t>
            </a:r>
            <a:endParaRPr lang="it-IT" sz="2400" dirty="0"/>
          </a:p>
        </p:txBody>
      </p:sp>
      <p:sp>
        <p:nvSpPr>
          <p:cNvPr id="5" name="Rettangolo 4"/>
          <p:cNvSpPr/>
          <p:nvPr/>
        </p:nvSpPr>
        <p:spPr>
          <a:xfrm>
            <a:off x="900332" y="1404991"/>
            <a:ext cx="6414868" cy="830997"/>
          </a:xfrm>
          <a:prstGeom prst="rect">
            <a:avLst/>
          </a:prstGeom>
        </p:spPr>
        <p:txBody>
          <a:bodyPr wrap="square">
            <a:spAutoFit/>
          </a:bodyPr>
          <a:lstStyle/>
          <a:p>
            <a:r>
              <a:rPr lang="it-IT" sz="2400" b="1" dirty="0">
                <a:latin typeface="Calibri-Bold"/>
              </a:rPr>
              <a:t>Art. </a:t>
            </a:r>
            <a:r>
              <a:rPr lang="it-IT" sz="2400" b="1" dirty="0" smtClean="0">
                <a:latin typeface="Calibri-Bold"/>
              </a:rPr>
              <a:t>33  --  Informazione </a:t>
            </a:r>
            <a:r>
              <a:rPr lang="it-IT" sz="2400" b="1" dirty="0">
                <a:latin typeface="Calibri-Bold"/>
              </a:rPr>
              <a:t>e comunicazione con la </a:t>
            </a:r>
            <a:r>
              <a:rPr lang="it-IT" sz="2400" b="1" dirty="0" smtClean="0">
                <a:latin typeface="Calibri-Bold"/>
              </a:rPr>
              <a:t>persona assistita</a:t>
            </a:r>
            <a:endParaRPr lang="it-IT" sz="2400" dirty="0"/>
          </a:p>
        </p:txBody>
      </p:sp>
      <p:sp>
        <p:nvSpPr>
          <p:cNvPr id="6" name="Rettangolo 5"/>
          <p:cNvSpPr/>
          <p:nvPr/>
        </p:nvSpPr>
        <p:spPr>
          <a:xfrm>
            <a:off x="1828501" y="676546"/>
            <a:ext cx="3922869" cy="523220"/>
          </a:xfrm>
          <a:prstGeom prst="rect">
            <a:avLst/>
          </a:prstGeom>
        </p:spPr>
        <p:txBody>
          <a:bodyPr wrap="none">
            <a:spAutoFit/>
          </a:bodyPr>
          <a:lstStyle/>
          <a:p>
            <a:r>
              <a:rPr lang="it-IT" sz="2800" b="1" dirty="0" smtClean="0">
                <a:solidFill>
                  <a:srgbClr val="FF0000"/>
                </a:solidFill>
              </a:rPr>
              <a:t>Codice deontologico</a:t>
            </a:r>
            <a:endParaRPr lang="it-IT" sz="2800" b="1" dirty="0">
              <a:solidFill>
                <a:srgbClr val="FF0000"/>
              </a:solidFill>
            </a:endParaRPr>
          </a:p>
        </p:txBody>
      </p:sp>
    </p:spTree>
    <p:extLst>
      <p:ext uri="{BB962C8B-B14F-4D97-AF65-F5344CB8AC3E}">
        <p14:creationId xmlns:p14="http://schemas.microsoft.com/office/powerpoint/2010/main" val="27155270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992923" y="2144731"/>
            <a:ext cx="8501576" cy="2677656"/>
          </a:xfrm>
          <a:prstGeom prst="rect">
            <a:avLst/>
          </a:prstGeom>
        </p:spPr>
        <p:txBody>
          <a:bodyPr wrap="square">
            <a:spAutoFit/>
          </a:bodyPr>
          <a:lstStyle/>
          <a:p>
            <a:pPr marL="342900" indent="-342900">
              <a:buFont typeface="Arial" panose="020B0604020202020204" pitchFamily="34" charset="0"/>
              <a:buChar char="•"/>
            </a:pPr>
            <a:r>
              <a:rPr lang="it-IT" sz="2400" dirty="0" smtClean="0"/>
              <a:t>Incertezza </a:t>
            </a:r>
            <a:r>
              <a:rPr lang="it-IT" sz="2400" dirty="0"/>
              <a:t>della diagnosi</a:t>
            </a:r>
          </a:p>
          <a:p>
            <a:pPr marL="342900" indent="-342900">
              <a:buFont typeface="Arial" panose="020B0604020202020204" pitchFamily="34" charset="0"/>
              <a:buChar char="•"/>
            </a:pPr>
            <a:r>
              <a:rPr lang="it-IT" sz="2400" dirty="0" smtClean="0"/>
              <a:t>Incertezza </a:t>
            </a:r>
            <a:r>
              <a:rPr lang="it-IT" sz="2400" dirty="0"/>
              <a:t>della prognosi</a:t>
            </a:r>
          </a:p>
          <a:p>
            <a:pPr marL="342900" indent="-342900">
              <a:buFont typeface="Arial" panose="020B0604020202020204" pitchFamily="34" charset="0"/>
              <a:buChar char="•"/>
            </a:pPr>
            <a:r>
              <a:rPr lang="it-IT" sz="2400" dirty="0" smtClean="0"/>
              <a:t>Nessuna </a:t>
            </a:r>
            <a:r>
              <a:rPr lang="it-IT" sz="2400" dirty="0"/>
              <a:t>utilità, in assenza di terapie efficaci</a:t>
            </a:r>
          </a:p>
          <a:p>
            <a:pPr marL="342900" indent="-342900">
              <a:buFont typeface="Arial" panose="020B0604020202020204" pitchFamily="34" charset="0"/>
              <a:buChar char="•"/>
            </a:pPr>
            <a:r>
              <a:rPr lang="it-IT" sz="2400" dirty="0" smtClean="0"/>
              <a:t>Limitazione </a:t>
            </a:r>
            <a:r>
              <a:rPr lang="it-IT" sz="2400" dirty="0"/>
              <a:t>della capacità di intendere e di volere</a:t>
            </a:r>
          </a:p>
          <a:p>
            <a:pPr marL="342900" indent="-342900">
              <a:buFont typeface="Arial" panose="020B0604020202020204" pitchFamily="34" charset="0"/>
              <a:buChar char="•"/>
            </a:pPr>
            <a:r>
              <a:rPr lang="it-IT" sz="2400" dirty="0" smtClean="0"/>
              <a:t>Il </a:t>
            </a:r>
            <a:r>
              <a:rPr lang="it-IT" sz="2400" dirty="0"/>
              <a:t>paziente comunque dimenticherebbe l’informazione</a:t>
            </a:r>
          </a:p>
          <a:p>
            <a:pPr marL="342900" indent="-342900">
              <a:buFont typeface="Arial" panose="020B0604020202020204" pitchFamily="34" charset="0"/>
              <a:buChar char="•"/>
            </a:pPr>
            <a:r>
              <a:rPr lang="it-IT" sz="2400" dirty="0" smtClean="0"/>
              <a:t>Concomitanza </a:t>
            </a:r>
            <a:r>
              <a:rPr lang="it-IT" sz="2400" dirty="0"/>
              <a:t>o induzione di depressione</a:t>
            </a:r>
          </a:p>
        </p:txBody>
      </p:sp>
      <p:sp>
        <p:nvSpPr>
          <p:cNvPr id="5" name="Rettangolo 4"/>
          <p:cNvSpPr/>
          <p:nvPr/>
        </p:nvSpPr>
        <p:spPr>
          <a:xfrm>
            <a:off x="1824697" y="684014"/>
            <a:ext cx="8566769" cy="523220"/>
          </a:xfrm>
          <a:prstGeom prst="rect">
            <a:avLst/>
          </a:prstGeom>
        </p:spPr>
        <p:txBody>
          <a:bodyPr wrap="none">
            <a:spAutoFit/>
          </a:bodyPr>
          <a:lstStyle/>
          <a:p>
            <a:r>
              <a:rPr lang="it-IT" sz="2800" b="1" dirty="0">
                <a:solidFill>
                  <a:srgbClr val="FF0000"/>
                </a:solidFill>
              </a:rPr>
              <a:t>Argomenti contrari all’informazione del paziente</a:t>
            </a:r>
          </a:p>
        </p:txBody>
      </p:sp>
    </p:spTree>
    <p:extLst>
      <p:ext uri="{BB962C8B-B14F-4D97-AF65-F5344CB8AC3E}">
        <p14:creationId xmlns:p14="http://schemas.microsoft.com/office/powerpoint/2010/main" val="5540641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355888" y="1420906"/>
            <a:ext cx="9953795" cy="4893647"/>
          </a:xfrm>
          <a:prstGeom prst="rect">
            <a:avLst/>
          </a:prstGeom>
        </p:spPr>
        <p:txBody>
          <a:bodyPr wrap="square">
            <a:spAutoFit/>
          </a:bodyPr>
          <a:lstStyle/>
          <a:p>
            <a:r>
              <a:rPr lang="it-IT" sz="2400" dirty="0" smtClean="0"/>
              <a:t>Permettere </a:t>
            </a:r>
            <a:r>
              <a:rPr lang="it-IT" sz="2400" dirty="0"/>
              <a:t>ai pazienti di:</a:t>
            </a:r>
          </a:p>
          <a:p>
            <a:pPr marL="342900" indent="-342900">
              <a:buFont typeface="Arial" panose="020B0604020202020204" pitchFamily="34" charset="0"/>
              <a:buChar char="•"/>
            </a:pPr>
            <a:r>
              <a:rPr lang="it-IT" sz="2400" dirty="0" smtClean="0"/>
              <a:t>formulare </a:t>
            </a:r>
            <a:r>
              <a:rPr lang="it-IT" sz="2400" dirty="0"/>
              <a:t>il loro parere circa i trattamenti desiderati durante </a:t>
            </a:r>
            <a:r>
              <a:rPr lang="it-IT" sz="2400" dirty="0" smtClean="0"/>
              <a:t>le fasi </a:t>
            </a:r>
            <a:r>
              <a:rPr lang="it-IT" sz="2400" dirty="0"/>
              <a:t>avanzate di malattia</a:t>
            </a:r>
          </a:p>
          <a:p>
            <a:pPr marL="342900" indent="-342900">
              <a:buFont typeface="Arial" panose="020B0604020202020204" pitchFamily="34" charset="0"/>
              <a:buChar char="•"/>
            </a:pPr>
            <a:r>
              <a:rPr lang="it-IT" sz="2400" dirty="0" smtClean="0"/>
              <a:t>decidere </a:t>
            </a:r>
            <a:r>
              <a:rPr lang="it-IT" sz="2400" dirty="0"/>
              <a:t>riguardo i loro affari economici quando ancora sono </a:t>
            </a:r>
            <a:r>
              <a:rPr lang="it-IT" sz="2400" dirty="0" smtClean="0"/>
              <a:t>in grado </a:t>
            </a:r>
            <a:r>
              <a:rPr lang="it-IT" sz="2400" dirty="0"/>
              <a:t>di farlo</a:t>
            </a:r>
          </a:p>
          <a:p>
            <a:pPr marL="342900" indent="-342900">
              <a:buFont typeface="Arial" panose="020B0604020202020204" pitchFamily="34" charset="0"/>
              <a:buChar char="•"/>
            </a:pPr>
            <a:r>
              <a:rPr lang="it-IT" sz="2400" dirty="0" smtClean="0"/>
              <a:t>dare </a:t>
            </a:r>
            <a:r>
              <a:rPr lang="it-IT" sz="2400" dirty="0"/>
              <a:t>il consenso informato riguardante la loro partecipazione </a:t>
            </a:r>
            <a:r>
              <a:rPr lang="it-IT" sz="2400" dirty="0" smtClean="0"/>
              <a:t>a sperimentazioni </a:t>
            </a:r>
            <a:r>
              <a:rPr lang="it-IT" sz="2400" dirty="0"/>
              <a:t>cliniche</a:t>
            </a:r>
          </a:p>
          <a:p>
            <a:pPr marL="342900" indent="-342900">
              <a:buFont typeface="Arial" panose="020B0604020202020204" pitchFamily="34" charset="0"/>
              <a:buChar char="•"/>
            </a:pPr>
            <a:r>
              <a:rPr lang="it-IT" sz="2400" dirty="0" smtClean="0"/>
              <a:t>designare </a:t>
            </a:r>
            <a:r>
              <a:rPr lang="it-IT" sz="2400" dirty="0"/>
              <a:t>un familiare o un amico che possa prendere </a:t>
            </a:r>
            <a:r>
              <a:rPr lang="it-IT" sz="2400" dirty="0" smtClean="0"/>
              <a:t>decisioni attuali </a:t>
            </a:r>
            <a:r>
              <a:rPr lang="it-IT" sz="2400" dirty="0"/>
              <a:t>o future in loro vece (sostituto decisore</a:t>
            </a:r>
            <a:r>
              <a:rPr lang="it-IT" sz="2400" dirty="0" smtClean="0"/>
              <a:t>)</a:t>
            </a:r>
          </a:p>
          <a:p>
            <a:endParaRPr lang="it-IT" sz="2400" dirty="0" smtClean="0"/>
          </a:p>
          <a:p>
            <a:r>
              <a:rPr lang="it-IT" sz="2400" dirty="0" smtClean="0"/>
              <a:t>Non </a:t>
            </a:r>
            <a:r>
              <a:rPr lang="it-IT" sz="2400" dirty="0"/>
              <a:t>è </a:t>
            </a:r>
            <a:r>
              <a:rPr lang="it-IT" sz="2400" dirty="0" smtClean="0"/>
              <a:t>accettabile che </a:t>
            </a:r>
            <a:r>
              <a:rPr lang="it-IT" sz="2400" dirty="0"/>
              <a:t>la </a:t>
            </a:r>
            <a:r>
              <a:rPr lang="it-IT" sz="2400" dirty="0" smtClean="0"/>
              <a:t>decisione del </a:t>
            </a:r>
            <a:r>
              <a:rPr lang="it-IT" sz="2400" dirty="0"/>
              <a:t>medico (e dei familiari) possa violare i diritti </a:t>
            </a:r>
            <a:r>
              <a:rPr lang="it-IT" sz="2400" dirty="0" smtClean="0"/>
              <a:t>del paziente</a:t>
            </a:r>
            <a:r>
              <a:rPr lang="it-IT" sz="2400" dirty="0"/>
              <a:t>, anche qualora tale violazione sia invocata </a:t>
            </a:r>
            <a:r>
              <a:rPr lang="it-IT" sz="2400" dirty="0" smtClean="0"/>
              <a:t>in nome </a:t>
            </a:r>
            <a:r>
              <a:rPr lang="it-IT" sz="2400" dirty="0"/>
              <a:t>del bene del malato.</a:t>
            </a:r>
          </a:p>
        </p:txBody>
      </p:sp>
      <p:sp>
        <p:nvSpPr>
          <p:cNvPr id="5" name="Rettangolo 4"/>
          <p:cNvSpPr/>
          <p:nvPr/>
        </p:nvSpPr>
        <p:spPr>
          <a:xfrm>
            <a:off x="1704805" y="655879"/>
            <a:ext cx="8911414" cy="523220"/>
          </a:xfrm>
          <a:prstGeom prst="rect">
            <a:avLst/>
          </a:prstGeom>
        </p:spPr>
        <p:txBody>
          <a:bodyPr wrap="none">
            <a:spAutoFit/>
          </a:bodyPr>
          <a:lstStyle/>
          <a:p>
            <a:r>
              <a:rPr lang="it-IT" sz="2800" b="1" dirty="0">
                <a:solidFill>
                  <a:srgbClr val="FF0000"/>
                </a:solidFill>
              </a:rPr>
              <a:t>Argomenti a favore dell’informazione del paziente</a:t>
            </a:r>
          </a:p>
        </p:txBody>
      </p:sp>
    </p:spTree>
    <p:extLst>
      <p:ext uri="{BB962C8B-B14F-4D97-AF65-F5344CB8AC3E}">
        <p14:creationId xmlns:p14="http://schemas.microsoft.com/office/powerpoint/2010/main" val="8971994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575581" y="2008727"/>
            <a:ext cx="9678573" cy="3785652"/>
          </a:xfrm>
          <a:prstGeom prst="rect">
            <a:avLst/>
          </a:prstGeom>
        </p:spPr>
        <p:txBody>
          <a:bodyPr wrap="square">
            <a:spAutoFit/>
          </a:bodyPr>
          <a:lstStyle/>
          <a:p>
            <a:pPr marL="342900" indent="-342900">
              <a:buFont typeface="Arial" panose="020B0604020202020204" pitchFamily="34" charset="0"/>
              <a:buChar char="•"/>
            </a:pPr>
            <a:r>
              <a:rPr lang="it-IT" sz="2400" dirty="0" smtClean="0"/>
              <a:t>3 studi </a:t>
            </a:r>
            <a:r>
              <a:rPr lang="it-IT" sz="2400" dirty="0"/>
              <a:t>inglesi, condotti </a:t>
            </a:r>
            <a:r>
              <a:rPr lang="it-IT" sz="2400" dirty="0" smtClean="0"/>
              <a:t>su soggetti con </a:t>
            </a:r>
            <a:r>
              <a:rPr lang="it-IT" sz="2400" dirty="0"/>
              <a:t>soli disturbi di memoria (Elson, 2006) e con demenza </a:t>
            </a:r>
            <a:r>
              <a:rPr lang="it-IT" sz="2400" dirty="0" smtClean="0"/>
              <a:t>lieve (</a:t>
            </a:r>
            <a:r>
              <a:rPr lang="it-IT" sz="2400" dirty="0" err="1"/>
              <a:t>Marzanski</a:t>
            </a:r>
            <a:r>
              <a:rPr lang="it-IT" sz="2400" dirty="0"/>
              <a:t>, 2000; </a:t>
            </a:r>
            <a:r>
              <a:rPr lang="it-IT" sz="2400" dirty="0" err="1"/>
              <a:t>Pinner</a:t>
            </a:r>
            <a:r>
              <a:rPr lang="it-IT" sz="2400" dirty="0"/>
              <a:t>, 2003), hanno documentato la preferenza </a:t>
            </a:r>
            <a:r>
              <a:rPr lang="it-IT" sz="2400" dirty="0" smtClean="0"/>
              <a:t>del 70 </a:t>
            </a:r>
            <a:r>
              <a:rPr lang="it-IT" sz="2400" dirty="0"/>
              <a:t>- 90</a:t>
            </a:r>
            <a:r>
              <a:rPr lang="it-IT" sz="2400" dirty="0" smtClean="0"/>
              <a:t>% </a:t>
            </a:r>
            <a:r>
              <a:rPr lang="it-IT" sz="2400" dirty="0"/>
              <a:t>ad essere informati di un’eventuale diagnosi di malattia </a:t>
            </a:r>
            <a:r>
              <a:rPr lang="it-IT" sz="2400" dirty="0" smtClean="0"/>
              <a:t>di Alzheimer</a:t>
            </a:r>
          </a:p>
          <a:p>
            <a:pPr marL="342900" indent="-342900">
              <a:buFont typeface="Arial" panose="020B0604020202020204" pitchFamily="34" charset="0"/>
              <a:buChar char="•"/>
            </a:pPr>
            <a:endParaRPr lang="it-IT" sz="2400" dirty="0"/>
          </a:p>
          <a:p>
            <a:pPr marL="342900" indent="-342900">
              <a:buFont typeface="Arial" panose="020B0604020202020204" pitchFamily="34" charset="0"/>
              <a:buChar char="•"/>
            </a:pPr>
            <a:r>
              <a:rPr lang="it-IT" sz="2400" dirty="0" smtClean="0"/>
              <a:t>1 studio USA (</a:t>
            </a:r>
            <a:r>
              <a:rPr lang="it-IT" sz="2400" dirty="0" err="1" smtClean="0"/>
              <a:t>Holroyd</a:t>
            </a:r>
            <a:r>
              <a:rPr lang="it-IT" sz="2400" dirty="0"/>
              <a:t>, </a:t>
            </a:r>
            <a:r>
              <a:rPr lang="it-IT" sz="2400" dirty="0" smtClean="0"/>
              <a:t>1996) sulle ipotetiche </a:t>
            </a:r>
            <a:r>
              <a:rPr lang="it-IT" sz="2400" dirty="0"/>
              <a:t>preferenze di anziani cognitivamente integri qualora </a:t>
            </a:r>
            <a:r>
              <a:rPr lang="it-IT" sz="2400" dirty="0" smtClean="0"/>
              <a:t>avessero sviluppato </a:t>
            </a:r>
            <a:r>
              <a:rPr lang="it-IT" sz="2400" dirty="0"/>
              <a:t>una forma di demenza </a:t>
            </a:r>
            <a:r>
              <a:rPr lang="it-IT" sz="2400" dirty="0" smtClean="0"/>
              <a:t>rileva che </a:t>
            </a:r>
            <a:r>
              <a:rPr lang="it-IT" sz="2400" dirty="0"/>
              <a:t>~ 80</a:t>
            </a:r>
            <a:r>
              <a:rPr lang="it-IT" sz="2400" dirty="0" smtClean="0"/>
              <a:t>% preferirebbe conoscere la diagnosi</a:t>
            </a:r>
            <a:r>
              <a:rPr lang="it-IT" sz="2400" dirty="0" smtClean="0">
                <a:solidFill>
                  <a:srgbClr val="FFFFFF"/>
                </a:solidFill>
                <a:latin typeface="Symbol" panose="05050102010706020507" pitchFamily="18" charset="2"/>
              </a:rPr>
              <a:t>~ </a:t>
            </a:r>
            <a:r>
              <a:rPr lang="it-IT" dirty="0">
                <a:solidFill>
                  <a:srgbClr val="FFFFFF"/>
                </a:solidFill>
                <a:latin typeface="Helvetica-Narrow"/>
              </a:rPr>
              <a:t>80%)</a:t>
            </a:r>
            <a:endParaRPr lang="it-IT" dirty="0"/>
          </a:p>
        </p:txBody>
      </p:sp>
      <p:sp>
        <p:nvSpPr>
          <p:cNvPr id="5" name="Rettangolo 4"/>
          <p:cNvSpPr/>
          <p:nvPr/>
        </p:nvSpPr>
        <p:spPr>
          <a:xfrm>
            <a:off x="1936652" y="503313"/>
            <a:ext cx="6489895" cy="954107"/>
          </a:xfrm>
          <a:prstGeom prst="rect">
            <a:avLst/>
          </a:prstGeom>
        </p:spPr>
        <p:txBody>
          <a:bodyPr wrap="square">
            <a:spAutoFit/>
          </a:bodyPr>
          <a:lstStyle/>
          <a:p>
            <a:r>
              <a:rPr lang="it-IT" sz="2800" b="1" dirty="0" smtClean="0">
                <a:solidFill>
                  <a:srgbClr val="FF0000"/>
                </a:solidFill>
              </a:rPr>
              <a:t>I pazienti </a:t>
            </a:r>
            <a:r>
              <a:rPr lang="it-IT" sz="2800" b="1" dirty="0">
                <a:solidFill>
                  <a:srgbClr val="FF0000"/>
                </a:solidFill>
              </a:rPr>
              <a:t>con demenza desiderano</a:t>
            </a:r>
          </a:p>
          <a:p>
            <a:r>
              <a:rPr lang="it-IT" sz="2800" b="1" dirty="0">
                <a:solidFill>
                  <a:srgbClr val="FF0000"/>
                </a:solidFill>
              </a:rPr>
              <a:t>conoscere la loro diagnosi?</a:t>
            </a:r>
          </a:p>
        </p:txBody>
      </p:sp>
    </p:spTree>
    <p:extLst>
      <p:ext uri="{BB962C8B-B14F-4D97-AF65-F5344CB8AC3E}">
        <p14:creationId xmlns:p14="http://schemas.microsoft.com/office/powerpoint/2010/main" val="113694182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739703" y="700260"/>
            <a:ext cx="8642253" cy="523220"/>
          </a:xfrm>
          <a:prstGeom prst="rect">
            <a:avLst/>
          </a:prstGeom>
        </p:spPr>
        <p:txBody>
          <a:bodyPr wrap="square">
            <a:spAutoFit/>
          </a:bodyPr>
          <a:lstStyle/>
          <a:p>
            <a:r>
              <a:rPr lang="it-IT" sz="2800" b="1" dirty="0">
                <a:solidFill>
                  <a:srgbClr val="FF0000"/>
                </a:solidFill>
              </a:rPr>
              <a:t>Qual è </a:t>
            </a:r>
            <a:r>
              <a:rPr lang="it-IT" sz="2800" b="1" dirty="0" smtClean="0">
                <a:solidFill>
                  <a:srgbClr val="FF0000"/>
                </a:solidFill>
              </a:rPr>
              <a:t>l’atteggiamento dei </a:t>
            </a:r>
            <a:r>
              <a:rPr lang="it-IT" sz="2800" b="1" dirty="0">
                <a:solidFill>
                  <a:srgbClr val="FF0000"/>
                </a:solidFill>
              </a:rPr>
              <a:t>familiari al riguardo?</a:t>
            </a:r>
          </a:p>
        </p:txBody>
      </p:sp>
      <p:sp>
        <p:nvSpPr>
          <p:cNvPr id="5" name="Rettangolo 4"/>
          <p:cNvSpPr/>
          <p:nvPr/>
        </p:nvSpPr>
        <p:spPr>
          <a:xfrm>
            <a:off x="1057418" y="1476331"/>
            <a:ext cx="10421819" cy="4893647"/>
          </a:xfrm>
          <a:prstGeom prst="rect">
            <a:avLst/>
          </a:prstGeom>
        </p:spPr>
        <p:txBody>
          <a:bodyPr wrap="square">
            <a:spAutoFit/>
          </a:bodyPr>
          <a:lstStyle/>
          <a:p>
            <a:pPr marL="342900" indent="-342900">
              <a:buFont typeface="Arial" panose="020B0604020202020204" pitchFamily="34" charset="0"/>
              <a:buChar char="•"/>
            </a:pPr>
            <a:r>
              <a:rPr lang="it-IT" sz="2400" dirty="0" smtClean="0"/>
              <a:t>Maguire</a:t>
            </a:r>
            <a:r>
              <a:rPr lang="it-IT" sz="2400" dirty="0"/>
              <a:t>, </a:t>
            </a:r>
            <a:r>
              <a:rPr lang="it-IT" sz="2400" dirty="0" smtClean="0"/>
              <a:t>1996 – </a:t>
            </a:r>
            <a:r>
              <a:rPr lang="it-IT" sz="2400" dirty="0" smtClean="0">
                <a:solidFill>
                  <a:srgbClr val="FF0000"/>
                </a:solidFill>
              </a:rPr>
              <a:t>Scozia</a:t>
            </a:r>
            <a:r>
              <a:rPr lang="it-IT" sz="2400" dirty="0" smtClean="0"/>
              <a:t>: più </a:t>
            </a:r>
            <a:r>
              <a:rPr lang="it-IT" sz="2400" dirty="0"/>
              <a:t>dell’ 80% </a:t>
            </a:r>
            <a:r>
              <a:rPr lang="it-IT" sz="2400" dirty="0" smtClean="0"/>
              <a:t>dei familiari </a:t>
            </a:r>
            <a:r>
              <a:rPr lang="it-IT" sz="2400" dirty="0"/>
              <a:t>espresse il convincimento che il paziente non </a:t>
            </a:r>
            <a:r>
              <a:rPr lang="it-IT" sz="2400" dirty="0" smtClean="0"/>
              <a:t>dovesse essere </a:t>
            </a:r>
            <a:r>
              <a:rPr lang="it-IT" sz="2400" dirty="0"/>
              <a:t>informato della </a:t>
            </a:r>
            <a:r>
              <a:rPr lang="it-IT" sz="2400" dirty="0" smtClean="0"/>
              <a:t>diagnosi</a:t>
            </a:r>
            <a:endParaRPr lang="it-IT" sz="2400" dirty="0"/>
          </a:p>
          <a:p>
            <a:pPr marL="342900" indent="-342900">
              <a:buFont typeface="Arial" panose="020B0604020202020204" pitchFamily="34" charset="0"/>
              <a:buChar char="•"/>
            </a:pPr>
            <a:r>
              <a:rPr lang="it-IT" sz="2400" dirty="0" err="1" smtClean="0"/>
              <a:t>Barnes</a:t>
            </a:r>
            <a:r>
              <a:rPr lang="it-IT" sz="2400" dirty="0"/>
              <a:t>, </a:t>
            </a:r>
            <a:r>
              <a:rPr lang="it-IT" sz="2400" dirty="0" smtClean="0"/>
              <a:t>1997 – </a:t>
            </a:r>
            <a:r>
              <a:rPr lang="it-IT" sz="2400" dirty="0" smtClean="0">
                <a:solidFill>
                  <a:srgbClr val="FF0000"/>
                </a:solidFill>
              </a:rPr>
              <a:t>Inghilterra</a:t>
            </a:r>
            <a:r>
              <a:rPr lang="it-IT" sz="2400" dirty="0" smtClean="0"/>
              <a:t>: ~ </a:t>
            </a:r>
            <a:r>
              <a:rPr lang="it-IT" sz="2400" dirty="0"/>
              <a:t>60</a:t>
            </a:r>
            <a:r>
              <a:rPr lang="it-IT" sz="2400" dirty="0" smtClean="0"/>
              <a:t>% degli intervistati </a:t>
            </a:r>
            <a:r>
              <a:rPr lang="it-IT" sz="2400" dirty="0"/>
              <a:t>espresse un parere </a:t>
            </a:r>
            <a:r>
              <a:rPr lang="it-IT" sz="2400" dirty="0" smtClean="0"/>
              <a:t>opposto</a:t>
            </a:r>
            <a:endParaRPr lang="it-IT" sz="2400" dirty="0"/>
          </a:p>
          <a:p>
            <a:pPr marL="342900" indent="-342900">
              <a:buFont typeface="Arial" panose="020B0604020202020204" pitchFamily="34" charset="0"/>
              <a:buChar char="•"/>
            </a:pPr>
            <a:r>
              <a:rPr lang="it-IT" sz="2400" dirty="0" err="1" smtClean="0"/>
              <a:t>Lin</a:t>
            </a:r>
            <a:r>
              <a:rPr lang="it-IT" sz="2400" dirty="0"/>
              <a:t>, </a:t>
            </a:r>
            <a:r>
              <a:rPr lang="it-IT" sz="2400" dirty="0" smtClean="0"/>
              <a:t>2005 – </a:t>
            </a:r>
            <a:r>
              <a:rPr lang="it-IT" sz="2400" dirty="0" smtClean="0">
                <a:solidFill>
                  <a:srgbClr val="FF0000"/>
                </a:solidFill>
              </a:rPr>
              <a:t>Taiwan</a:t>
            </a:r>
            <a:r>
              <a:rPr lang="it-IT" sz="2400" dirty="0" smtClean="0"/>
              <a:t>: il 3/4 </a:t>
            </a:r>
            <a:r>
              <a:rPr lang="it-IT" sz="2400" dirty="0"/>
              <a:t>degli intervistati espresse il parere </a:t>
            </a:r>
            <a:r>
              <a:rPr lang="it-IT" sz="2400" dirty="0" smtClean="0"/>
              <a:t>che il </a:t>
            </a:r>
            <a:r>
              <a:rPr lang="it-IT" sz="2400" dirty="0"/>
              <a:t>paziente dovesse essere informato </a:t>
            </a:r>
            <a:r>
              <a:rPr lang="it-IT" sz="2400" dirty="0" smtClean="0"/>
              <a:t>(il </a:t>
            </a:r>
            <a:r>
              <a:rPr lang="it-IT" sz="2400" dirty="0"/>
              <a:t>93% </a:t>
            </a:r>
            <a:r>
              <a:rPr lang="it-IT" sz="2400" dirty="0" smtClean="0"/>
              <a:t>se ipoteticamente</a:t>
            </a:r>
            <a:r>
              <a:rPr lang="it-IT" sz="2400" dirty="0"/>
              <a:t>, essi stessi fossero stati i soggetti malati</a:t>
            </a:r>
            <a:r>
              <a:rPr lang="it-IT" sz="2400" dirty="0" smtClean="0"/>
              <a:t>)</a:t>
            </a:r>
            <a:endParaRPr lang="it-IT" sz="2400" dirty="0"/>
          </a:p>
          <a:p>
            <a:pPr marL="342900" indent="-342900">
              <a:buFont typeface="Arial" panose="020B0604020202020204" pitchFamily="34" charset="0"/>
              <a:buChar char="•"/>
            </a:pPr>
            <a:r>
              <a:rPr lang="it-IT" sz="2400" i="1" dirty="0" smtClean="0"/>
              <a:t>Pucci</a:t>
            </a:r>
            <a:r>
              <a:rPr lang="it-IT" sz="2400" i="1" dirty="0"/>
              <a:t>, </a:t>
            </a:r>
            <a:r>
              <a:rPr lang="it-IT" sz="2400" i="1" dirty="0" smtClean="0"/>
              <a:t>2003 – </a:t>
            </a:r>
            <a:r>
              <a:rPr lang="it-IT" sz="2400" i="1" dirty="0" smtClean="0">
                <a:solidFill>
                  <a:srgbClr val="FF0000"/>
                </a:solidFill>
              </a:rPr>
              <a:t>Italia</a:t>
            </a:r>
            <a:r>
              <a:rPr lang="it-IT" sz="2400" dirty="0" smtClean="0"/>
              <a:t>: tutti </a:t>
            </a:r>
            <a:r>
              <a:rPr lang="it-IT" sz="2400" dirty="0"/>
              <a:t>i partecipanti espressero il parere che non si dovesse fornire al </a:t>
            </a:r>
            <a:r>
              <a:rPr lang="it-IT" sz="2400" dirty="0" smtClean="0"/>
              <a:t>malato un’informazione </a:t>
            </a:r>
            <a:r>
              <a:rPr lang="it-IT" sz="2400" dirty="0"/>
              <a:t>piena, </a:t>
            </a:r>
            <a:r>
              <a:rPr lang="it-IT" sz="2400" dirty="0" smtClean="0"/>
              <a:t>specie </a:t>
            </a:r>
            <a:r>
              <a:rPr lang="it-IT" sz="2400" dirty="0"/>
              <a:t>per quanto riguardava la diagnosi </a:t>
            </a:r>
            <a:r>
              <a:rPr lang="it-IT" sz="2400" dirty="0" smtClean="0"/>
              <a:t>in termini </a:t>
            </a:r>
            <a:r>
              <a:rPr lang="it-IT" sz="2400" dirty="0"/>
              <a:t>di “demenza”, l’esplicitazione di una prognosi sfavorevole e </a:t>
            </a:r>
            <a:r>
              <a:rPr lang="it-IT" sz="2400" dirty="0" smtClean="0"/>
              <a:t>la descrizione </a:t>
            </a:r>
            <a:r>
              <a:rPr lang="it-IT" sz="2400" dirty="0"/>
              <a:t>realistica dell’evoluzione della malattia</a:t>
            </a:r>
          </a:p>
        </p:txBody>
      </p:sp>
    </p:spTree>
    <p:extLst>
      <p:ext uri="{BB962C8B-B14F-4D97-AF65-F5344CB8AC3E}">
        <p14:creationId xmlns:p14="http://schemas.microsoft.com/office/powerpoint/2010/main" val="9819468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925053" y="2358189"/>
            <a:ext cx="4415590" cy="830997"/>
          </a:xfrm>
          <a:prstGeom prst="rect">
            <a:avLst/>
          </a:prstGeom>
          <a:noFill/>
        </p:spPr>
        <p:txBody>
          <a:bodyPr wrap="square" rtlCol="0">
            <a:spAutoFit/>
          </a:bodyPr>
          <a:lstStyle/>
          <a:p>
            <a:r>
              <a:rPr lang="it-IT" sz="2400" b="1" dirty="0" smtClean="0">
                <a:solidFill>
                  <a:srgbClr val="FF0000"/>
                </a:solidFill>
              </a:rPr>
              <a:t>Attivazione di provvedimenti a favore del malato</a:t>
            </a:r>
            <a:endParaRPr lang="it-IT" sz="2400" b="1" dirty="0">
              <a:solidFill>
                <a:srgbClr val="FF0000"/>
              </a:solidFill>
            </a:endParaRPr>
          </a:p>
        </p:txBody>
      </p:sp>
      <p:sp>
        <p:nvSpPr>
          <p:cNvPr id="5" name="CasellaDiTesto 4"/>
          <p:cNvSpPr txBox="1"/>
          <p:nvPr/>
        </p:nvSpPr>
        <p:spPr>
          <a:xfrm>
            <a:off x="1925053" y="3314547"/>
            <a:ext cx="4415591" cy="830997"/>
          </a:xfrm>
          <a:prstGeom prst="rect">
            <a:avLst/>
          </a:prstGeom>
          <a:noFill/>
        </p:spPr>
        <p:txBody>
          <a:bodyPr wrap="square" rtlCol="0">
            <a:spAutoFit/>
          </a:bodyPr>
          <a:lstStyle/>
          <a:p>
            <a:r>
              <a:rPr lang="it-IT" sz="2400" b="1" dirty="0" smtClean="0">
                <a:solidFill>
                  <a:srgbClr val="FF0000"/>
                </a:solidFill>
              </a:rPr>
              <a:t>Attivazione di provvedimenti a favore dei </a:t>
            </a:r>
            <a:r>
              <a:rPr lang="it-IT" sz="2400" b="1" dirty="0" err="1" smtClean="0">
                <a:solidFill>
                  <a:srgbClr val="FF0000"/>
                </a:solidFill>
              </a:rPr>
              <a:t>caregivers</a:t>
            </a:r>
            <a:endParaRPr lang="it-IT" sz="2400" b="1" dirty="0">
              <a:solidFill>
                <a:srgbClr val="FF0000"/>
              </a:solidFill>
            </a:endParaRPr>
          </a:p>
        </p:txBody>
      </p:sp>
      <p:sp>
        <p:nvSpPr>
          <p:cNvPr id="6" name="CasellaDiTesto 5"/>
          <p:cNvSpPr txBox="1"/>
          <p:nvPr/>
        </p:nvSpPr>
        <p:spPr>
          <a:xfrm>
            <a:off x="1925053" y="4270904"/>
            <a:ext cx="4415591" cy="830997"/>
          </a:xfrm>
          <a:prstGeom prst="rect">
            <a:avLst/>
          </a:prstGeom>
          <a:noFill/>
        </p:spPr>
        <p:txBody>
          <a:bodyPr wrap="square" rtlCol="0">
            <a:spAutoFit/>
          </a:bodyPr>
          <a:lstStyle/>
          <a:p>
            <a:r>
              <a:rPr lang="it-IT" sz="2400" b="1" dirty="0" smtClean="0">
                <a:solidFill>
                  <a:srgbClr val="FF0000"/>
                </a:solidFill>
              </a:rPr>
              <a:t>Attivazione di provvedimenti restrittivi</a:t>
            </a:r>
            <a:endParaRPr lang="it-IT" sz="2400" b="1" dirty="0">
              <a:solidFill>
                <a:srgbClr val="FF0000"/>
              </a:solidFill>
            </a:endParaRPr>
          </a:p>
        </p:txBody>
      </p:sp>
      <p:sp>
        <p:nvSpPr>
          <p:cNvPr id="7" name="CasellaDiTesto 6"/>
          <p:cNvSpPr txBox="1"/>
          <p:nvPr/>
        </p:nvSpPr>
        <p:spPr>
          <a:xfrm>
            <a:off x="6805865" y="2358189"/>
            <a:ext cx="4415590" cy="461665"/>
          </a:xfrm>
          <a:prstGeom prst="rect">
            <a:avLst/>
          </a:prstGeom>
          <a:noFill/>
        </p:spPr>
        <p:txBody>
          <a:bodyPr wrap="square" rtlCol="0">
            <a:spAutoFit/>
          </a:bodyPr>
          <a:lstStyle/>
          <a:p>
            <a:r>
              <a:rPr lang="it-IT" sz="2400" b="1" dirty="0" smtClean="0">
                <a:solidFill>
                  <a:srgbClr val="FF0000"/>
                </a:solidFill>
              </a:rPr>
              <a:t>Comunicare la diagnosi</a:t>
            </a:r>
            <a:endParaRPr lang="it-IT" sz="2400" b="1" dirty="0">
              <a:solidFill>
                <a:srgbClr val="FF0000"/>
              </a:solidFill>
            </a:endParaRPr>
          </a:p>
        </p:txBody>
      </p:sp>
      <p:sp>
        <p:nvSpPr>
          <p:cNvPr id="8" name="CasellaDiTesto 7"/>
          <p:cNvSpPr txBox="1"/>
          <p:nvPr/>
        </p:nvSpPr>
        <p:spPr>
          <a:xfrm>
            <a:off x="6805865" y="3314547"/>
            <a:ext cx="4415590" cy="461665"/>
          </a:xfrm>
          <a:prstGeom prst="rect">
            <a:avLst/>
          </a:prstGeom>
          <a:noFill/>
        </p:spPr>
        <p:txBody>
          <a:bodyPr wrap="square" rtlCol="0">
            <a:spAutoFit/>
          </a:bodyPr>
          <a:lstStyle/>
          <a:p>
            <a:r>
              <a:rPr lang="it-IT" sz="2400" b="1" dirty="0" smtClean="0">
                <a:solidFill>
                  <a:srgbClr val="FF0000"/>
                </a:solidFill>
              </a:rPr>
              <a:t>Agire con i famigliari</a:t>
            </a:r>
            <a:endParaRPr lang="it-IT" sz="2400" b="1" dirty="0">
              <a:solidFill>
                <a:srgbClr val="FF0000"/>
              </a:solidFill>
            </a:endParaRPr>
          </a:p>
        </p:txBody>
      </p:sp>
      <p:sp>
        <p:nvSpPr>
          <p:cNvPr id="9" name="CasellaDiTesto 8"/>
          <p:cNvSpPr txBox="1"/>
          <p:nvPr/>
        </p:nvSpPr>
        <p:spPr>
          <a:xfrm>
            <a:off x="6805865" y="4270904"/>
            <a:ext cx="4415590" cy="830997"/>
          </a:xfrm>
          <a:prstGeom prst="rect">
            <a:avLst/>
          </a:prstGeom>
          <a:noFill/>
        </p:spPr>
        <p:txBody>
          <a:bodyPr wrap="square" rtlCol="0">
            <a:spAutoFit/>
          </a:bodyPr>
          <a:lstStyle/>
          <a:p>
            <a:r>
              <a:rPr lang="it-IT" sz="2400" b="1" dirty="0" smtClean="0">
                <a:solidFill>
                  <a:srgbClr val="FF0000"/>
                </a:solidFill>
              </a:rPr>
              <a:t>Valutare la capacità di agire</a:t>
            </a:r>
            <a:endParaRPr lang="it-IT" sz="2400" b="1" dirty="0">
              <a:solidFill>
                <a:srgbClr val="FF0000"/>
              </a:solidFill>
            </a:endParaRPr>
          </a:p>
        </p:txBody>
      </p:sp>
      <p:sp>
        <p:nvSpPr>
          <p:cNvPr id="10" name="CasellaDiTesto 9"/>
          <p:cNvSpPr txBox="1"/>
          <p:nvPr/>
        </p:nvSpPr>
        <p:spPr>
          <a:xfrm>
            <a:off x="1925053" y="910514"/>
            <a:ext cx="8959504" cy="923330"/>
          </a:xfrm>
          <a:prstGeom prst="rect">
            <a:avLst/>
          </a:prstGeom>
          <a:noFill/>
        </p:spPr>
        <p:txBody>
          <a:bodyPr wrap="none" rtlCol="0">
            <a:spAutoFit/>
          </a:bodyPr>
          <a:lstStyle/>
          <a:p>
            <a:r>
              <a:rPr lang="it-IT" sz="5400" b="1" dirty="0" smtClean="0">
                <a:solidFill>
                  <a:srgbClr val="002060"/>
                </a:solidFill>
              </a:rPr>
              <a:t>Cosa deve fare il M </a:t>
            </a:r>
            <a:r>
              <a:rPr lang="it-IT" sz="5400" b="1" dirty="0" err="1" smtClean="0">
                <a:solidFill>
                  <a:srgbClr val="002060"/>
                </a:solidFill>
              </a:rPr>
              <a:t>M</a:t>
            </a:r>
            <a:r>
              <a:rPr lang="it-IT" sz="5400" b="1" dirty="0" smtClean="0">
                <a:solidFill>
                  <a:srgbClr val="002060"/>
                </a:solidFill>
              </a:rPr>
              <a:t> G ?</a:t>
            </a:r>
            <a:endParaRPr lang="it-IT" sz="5400" b="1" dirty="0">
              <a:solidFill>
                <a:srgbClr val="002060"/>
              </a:solidFill>
            </a:endParaRPr>
          </a:p>
        </p:txBody>
      </p:sp>
      <p:sp>
        <p:nvSpPr>
          <p:cNvPr id="11" name="CasellaDiTesto 10"/>
          <p:cNvSpPr txBox="1"/>
          <p:nvPr/>
        </p:nvSpPr>
        <p:spPr>
          <a:xfrm>
            <a:off x="3426989" y="5409893"/>
            <a:ext cx="5955632" cy="830997"/>
          </a:xfrm>
          <a:prstGeom prst="rect">
            <a:avLst/>
          </a:prstGeom>
          <a:noFill/>
        </p:spPr>
        <p:txBody>
          <a:bodyPr wrap="square" rtlCol="0">
            <a:spAutoFit/>
          </a:bodyPr>
          <a:lstStyle/>
          <a:p>
            <a:pPr algn="ctr"/>
            <a:r>
              <a:rPr lang="it-IT" sz="2400" b="1" u="sng" dirty="0" smtClean="0">
                <a:solidFill>
                  <a:srgbClr val="FF0000"/>
                </a:solidFill>
              </a:rPr>
              <a:t>Valutare le </a:t>
            </a:r>
            <a:r>
              <a:rPr lang="it-IT" sz="2400" b="1" u="sng" dirty="0" err="1" smtClean="0">
                <a:solidFill>
                  <a:srgbClr val="FF0000"/>
                </a:solidFill>
              </a:rPr>
              <a:t>comorbilità</a:t>
            </a:r>
            <a:r>
              <a:rPr lang="it-IT" sz="2400" b="1" u="sng" dirty="0" smtClean="0">
                <a:solidFill>
                  <a:srgbClr val="FF0000"/>
                </a:solidFill>
              </a:rPr>
              <a:t> ed intervenire  sul sistema nella sua globalità</a:t>
            </a:r>
            <a:endParaRPr lang="it-IT" sz="2400" b="1" u="sng" dirty="0">
              <a:solidFill>
                <a:srgbClr val="FF0000"/>
              </a:solidFill>
            </a:endParaRPr>
          </a:p>
        </p:txBody>
      </p:sp>
    </p:spTree>
    <p:extLst>
      <p:ext uri="{BB962C8B-B14F-4D97-AF65-F5344CB8AC3E}">
        <p14:creationId xmlns:p14="http://schemas.microsoft.com/office/powerpoint/2010/main" val="3352411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465095" y="2437402"/>
            <a:ext cx="6761747" cy="1569660"/>
          </a:xfrm>
          <a:prstGeom prst="rect">
            <a:avLst/>
          </a:prstGeom>
        </p:spPr>
        <p:txBody>
          <a:bodyPr wrap="square">
            <a:spAutoFit/>
          </a:bodyPr>
          <a:lstStyle/>
          <a:p>
            <a:r>
              <a:rPr lang="it-IT" sz="2400" i="1" dirty="0" smtClean="0">
                <a:solidFill>
                  <a:srgbClr val="002060"/>
                </a:solidFill>
              </a:rPr>
              <a:t>Bisogna ricordare che per </a:t>
            </a:r>
            <a:r>
              <a:rPr lang="it-IT" sz="2400" i="1" dirty="0">
                <a:solidFill>
                  <a:srgbClr val="002060"/>
                </a:solidFill>
              </a:rPr>
              <a:t>lo più sono i familiari a richiedere la visita, mentre il paziente </a:t>
            </a:r>
            <a:r>
              <a:rPr lang="it-IT" sz="2400" i="1" dirty="0" smtClean="0">
                <a:solidFill>
                  <a:srgbClr val="002060"/>
                </a:solidFill>
              </a:rPr>
              <a:t>con demenza </a:t>
            </a:r>
            <a:r>
              <a:rPr lang="it-IT" sz="2400" i="1" dirty="0">
                <a:solidFill>
                  <a:srgbClr val="002060"/>
                </a:solidFill>
              </a:rPr>
              <a:t>lieve, pur conscio dei propri disturbi, tende spesso a negarli.</a:t>
            </a:r>
          </a:p>
        </p:txBody>
      </p:sp>
    </p:spTree>
    <p:extLst>
      <p:ext uri="{BB962C8B-B14F-4D97-AF65-F5344CB8AC3E}">
        <p14:creationId xmlns:p14="http://schemas.microsoft.com/office/powerpoint/2010/main" val="37382320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641229" y="742463"/>
            <a:ext cx="10302241" cy="523220"/>
          </a:xfrm>
          <a:prstGeom prst="rect">
            <a:avLst/>
          </a:prstGeom>
        </p:spPr>
        <p:txBody>
          <a:bodyPr wrap="square">
            <a:spAutoFit/>
          </a:bodyPr>
          <a:lstStyle/>
          <a:p>
            <a:r>
              <a:rPr lang="it-IT" sz="2800" b="1" dirty="0">
                <a:solidFill>
                  <a:srgbClr val="FF0000"/>
                </a:solidFill>
              </a:rPr>
              <a:t>I medici informano i pazienti </a:t>
            </a:r>
            <a:r>
              <a:rPr lang="it-IT" sz="2800" b="1" dirty="0" smtClean="0">
                <a:solidFill>
                  <a:srgbClr val="FF0000"/>
                </a:solidFill>
              </a:rPr>
              <a:t>con demenza </a:t>
            </a:r>
            <a:r>
              <a:rPr lang="it-IT" sz="2800" b="1" dirty="0">
                <a:solidFill>
                  <a:srgbClr val="FF0000"/>
                </a:solidFill>
              </a:rPr>
              <a:t>sulla </a:t>
            </a:r>
            <a:r>
              <a:rPr lang="it-IT" sz="2800" b="1" dirty="0" smtClean="0">
                <a:solidFill>
                  <a:srgbClr val="FF0000"/>
                </a:solidFill>
              </a:rPr>
              <a:t>diagnosi</a:t>
            </a:r>
            <a:r>
              <a:rPr lang="it-IT" sz="2800" b="1" dirty="0">
                <a:solidFill>
                  <a:srgbClr val="FF0000"/>
                </a:solidFill>
              </a:rPr>
              <a:t>?</a:t>
            </a:r>
          </a:p>
        </p:txBody>
      </p:sp>
      <p:sp>
        <p:nvSpPr>
          <p:cNvPr id="5" name="Rettangolo 4"/>
          <p:cNvSpPr/>
          <p:nvPr/>
        </p:nvSpPr>
        <p:spPr>
          <a:xfrm>
            <a:off x="1195754" y="2027149"/>
            <a:ext cx="10466363" cy="3416320"/>
          </a:xfrm>
          <a:prstGeom prst="rect">
            <a:avLst/>
          </a:prstGeom>
        </p:spPr>
        <p:txBody>
          <a:bodyPr wrap="square">
            <a:spAutoFit/>
          </a:bodyPr>
          <a:lstStyle/>
          <a:p>
            <a:pPr marL="342900" indent="-342900">
              <a:buFont typeface="Arial" panose="020B0604020202020204" pitchFamily="34" charset="0"/>
              <a:buChar char="•"/>
            </a:pPr>
            <a:r>
              <a:rPr lang="it-IT" sz="2400" dirty="0" smtClean="0"/>
              <a:t>Johnson</a:t>
            </a:r>
            <a:r>
              <a:rPr lang="it-IT" sz="2400" dirty="0"/>
              <a:t>, </a:t>
            </a:r>
            <a:r>
              <a:rPr lang="it-IT" sz="2400" dirty="0" smtClean="0"/>
              <a:t>2000 – </a:t>
            </a:r>
            <a:r>
              <a:rPr lang="it-IT" sz="2400" dirty="0" smtClean="0">
                <a:solidFill>
                  <a:srgbClr val="FF0000"/>
                </a:solidFill>
              </a:rPr>
              <a:t>Inghilterra</a:t>
            </a:r>
            <a:r>
              <a:rPr lang="it-IT" sz="2400" dirty="0" smtClean="0"/>
              <a:t>: </a:t>
            </a:r>
            <a:r>
              <a:rPr lang="it-IT" sz="2400" dirty="0"/>
              <a:t>solo il 40% dei </a:t>
            </a:r>
            <a:r>
              <a:rPr lang="it-IT" sz="2400" dirty="0" smtClean="0"/>
              <a:t>medici (</a:t>
            </a:r>
            <a:r>
              <a:rPr lang="it-IT" sz="2400" dirty="0"/>
              <a:t>geriatri e psichiatri) dichiarava di essere incline a comunicare </a:t>
            </a:r>
            <a:r>
              <a:rPr lang="it-IT" sz="2400" dirty="0" smtClean="0"/>
              <a:t>la diagnosi </a:t>
            </a:r>
            <a:r>
              <a:rPr lang="it-IT" sz="2400" dirty="0"/>
              <a:t>al paziente (ma circa il doppio avrebbe desiderato </a:t>
            </a:r>
            <a:r>
              <a:rPr lang="it-IT" sz="2400" dirty="0" smtClean="0"/>
              <a:t>esserne informato </a:t>
            </a:r>
            <a:r>
              <a:rPr lang="it-IT" sz="2400" dirty="0"/>
              <a:t>qualora il problema lo avesse riguardato </a:t>
            </a:r>
            <a:r>
              <a:rPr lang="it-IT" sz="2400" dirty="0" smtClean="0"/>
              <a:t>direttamente)</a:t>
            </a:r>
          </a:p>
          <a:p>
            <a:endParaRPr lang="it-IT" sz="2400" dirty="0" smtClean="0"/>
          </a:p>
          <a:p>
            <a:pPr marL="342900" indent="-342900">
              <a:buFont typeface="Arial" panose="020B0604020202020204" pitchFamily="34" charset="0"/>
              <a:buChar char="•"/>
            </a:pPr>
            <a:r>
              <a:rPr lang="it-IT" sz="2400" dirty="0" smtClean="0"/>
              <a:t>Tiraboschi </a:t>
            </a:r>
            <a:r>
              <a:rPr lang="it-IT" sz="2400" dirty="0"/>
              <a:t>&amp; </a:t>
            </a:r>
            <a:r>
              <a:rPr lang="it-IT" sz="2400" dirty="0" err="1"/>
              <a:t>Defanti</a:t>
            </a:r>
            <a:r>
              <a:rPr lang="it-IT" sz="2400" dirty="0"/>
              <a:t>, </a:t>
            </a:r>
            <a:r>
              <a:rPr lang="it-IT" sz="2400" dirty="0" smtClean="0"/>
              <a:t>1996 – </a:t>
            </a:r>
            <a:r>
              <a:rPr lang="it-IT" sz="2400" dirty="0" smtClean="0">
                <a:solidFill>
                  <a:srgbClr val="FF0000"/>
                </a:solidFill>
              </a:rPr>
              <a:t>Italia</a:t>
            </a:r>
            <a:r>
              <a:rPr lang="it-IT" sz="2400" dirty="0" smtClean="0"/>
              <a:t> e </a:t>
            </a:r>
            <a:r>
              <a:rPr lang="it-IT" sz="2400" dirty="0" smtClean="0">
                <a:solidFill>
                  <a:srgbClr val="FF0000"/>
                </a:solidFill>
              </a:rPr>
              <a:t>USA</a:t>
            </a:r>
            <a:r>
              <a:rPr lang="it-IT" sz="2400" dirty="0" smtClean="0"/>
              <a:t>: </a:t>
            </a:r>
            <a:r>
              <a:rPr lang="it-IT" sz="2400" dirty="0"/>
              <a:t>meno di un quinto </a:t>
            </a:r>
            <a:r>
              <a:rPr lang="it-IT" sz="2400" dirty="0" smtClean="0"/>
              <a:t>dei medici italiani si </a:t>
            </a:r>
            <a:r>
              <a:rPr lang="it-IT" sz="2400" dirty="0"/>
              <a:t>dichiarava incline ad informare della diagnosi </a:t>
            </a:r>
            <a:r>
              <a:rPr lang="it-IT" sz="2400" dirty="0" smtClean="0"/>
              <a:t>un ipotetico </a:t>
            </a:r>
            <a:r>
              <a:rPr lang="it-IT" sz="2400" dirty="0"/>
              <a:t>paziente con demenza </a:t>
            </a:r>
            <a:r>
              <a:rPr lang="it-IT" sz="2400" dirty="0" smtClean="0"/>
              <a:t>lieve; ~ </a:t>
            </a:r>
            <a:r>
              <a:rPr lang="it-IT" sz="2400" dirty="0"/>
              <a:t>95% </a:t>
            </a:r>
            <a:r>
              <a:rPr lang="it-IT" sz="2400" dirty="0" smtClean="0"/>
              <a:t>dei medici </a:t>
            </a:r>
            <a:r>
              <a:rPr lang="it-IT" sz="2400" dirty="0"/>
              <a:t>si </a:t>
            </a:r>
            <a:r>
              <a:rPr lang="it-IT" sz="2400" dirty="0" smtClean="0"/>
              <a:t>dichiarava favorevole </a:t>
            </a:r>
            <a:r>
              <a:rPr lang="it-IT" sz="2400" dirty="0"/>
              <a:t>a comunicare la </a:t>
            </a:r>
            <a:r>
              <a:rPr lang="it-IT" sz="2400" dirty="0" smtClean="0"/>
              <a:t>diagnosi.</a:t>
            </a:r>
            <a:endParaRPr lang="it-IT" sz="2400" dirty="0"/>
          </a:p>
        </p:txBody>
      </p:sp>
    </p:spTree>
    <p:extLst>
      <p:ext uri="{BB962C8B-B14F-4D97-AF65-F5344CB8AC3E}">
        <p14:creationId xmlns:p14="http://schemas.microsoft.com/office/powerpoint/2010/main" val="5398191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534571" y="1617718"/>
            <a:ext cx="11422966" cy="4524315"/>
          </a:xfrm>
          <a:prstGeom prst="rect">
            <a:avLst/>
          </a:prstGeom>
        </p:spPr>
        <p:txBody>
          <a:bodyPr wrap="square">
            <a:spAutoFit/>
          </a:bodyPr>
          <a:lstStyle/>
          <a:p>
            <a:pPr marL="342900" indent="-342900">
              <a:buFont typeface="Arial" panose="020B0604020202020204" pitchFamily="34" charset="0"/>
              <a:buChar char="•"/>
            </a:pPr>
            <a:r>
              <a:rPr lang="it-IT" sz="2400" dirty="0" smtClean="0">
                <a:solidFill>
                  <a:srgbClr val="FF0000"/>
                </a:solidFill>
              </a:rPr>
              <a:t>S</a:t>
            </a:r>
            <a:r>
              <a:rPr lang="it-IT" sz="2400" dirty="0" smtClean="0"/>
              <a:t>   </a:t>
            </a:r>
            <a:r>
              <a:rPr lang="it-IT" sz="2400" dirty="0" err="1" smtClean="0">
                <a:solidFill>
                  <a:srgbClr val="FF0000"/>
                </a:solidFill>
              </a:rPr>
              <a:t>Setting</a:t>
            </a:r>
            <a:r>
              <a:rPr lang="it-IT" sz="2400" dirty="0" smtClean="0">
                <a:solidFill>
                  <a:srgbClr val="FF0000"/>
                </a:solidFill>
              </a:rPr>
              <a:t> </a:t>
            </a:r>
            <a:r>
              <a:rPr lang="it-IT" sz="2400" dirty="0">
                <a:solidFill>
                  <a:srgbClr val="FF0000"/>
                </a:solidFill>
              </a:rPr>
              <a:t>up </a:t>
            </a:r>
            <a:r>
              <a:rPr lang="it-IT" sz="2400" dirty="0"/>
              <a:t>Iniziare preparando il contesto e disponendosi </a:t>
            </a:r>
            <a:r>
              <a:rPr lang="it-IT" sz="2400" dirty="0" smtClean="0"/>
              <a:t>all’ascolto</a:t>
            </a:r>
          </a:p>
          <a:p>
            <a:pPr marL="342900" indent="-342900">
              <a:buFont typeface="Arial" panose="020B0604020202020204" pitchFamily="34" charset="0"/>
              <a:buChar char="•"/>
            </a:pPr>
            <a:r>
              <a:rPr lang="it-IT" sz="2400" dirty="0" smtClean="0">
                <a:solidFill>
                  <a:srgbClr val="FF0000"/>
                </a:solidFill>
              </a:rPr>
              <a:t>P</a:t>
            </a:r>
            <a:r>
              <a:rPr lang="it-IT" sz="2400" dirty="0" smtClean="0"/>
              <a:t>   </a:t>
            </a:r>
            <a:r>
              <a:rPr lang="it-IT" sz="2400" dirty="0" err="1" smtClean="0">
                <a:solidFill>
                  <a:srgbClr val="FF0000"/>
                </a:solidFill>
              </a:rPr>
              <a:t>Perception</a:t>
            </a:r>
            <a:r>
              <a:rPr lang="it-IT" sz="2400" dirty="0" smtClean="0"/>
              <a:t> </a:t>
            </a:r>
            <a:r>
              <a:rPr lang="it-IT" sz="2400" dirty="0"/>
              <a:t>Valutare le percezioni del paziente, cercando di capire ciò che la persona sa già e l’idea che si è fatta dei suoi disturbi</a:t>
            </a:r>
          </a:p>
          <a:p>
            <a:pPr marL="342900" indent="-342900">
              <a:buFont typeface="Arial" panose="020B0604020202020204" pitchFamily="34" charset="0"/>
              <a:buChar char="•"/>
            </a:pPr>
            <a:r>
              <a:rPr lang="it-IT" sz="2400" dirty="0">
                <a:solidFill>
                  <a:srgbClr val="FF0000"/>
                </a:solidFill>
              </a:rPr>
              <a:t>I</a:t>
            </a:r>
            <a:r>
              <a:rPr lang="it-IT" sz="2400" dirty="0"/>
              <a:t>  </a:t>
            </a:r>
            <a:r>
              <a:rPr lang="it-IT" sz="2400" dirty="0" smtClean="0"/>
              <a:t>  </a:t>
            </a:r>
            <a:r>
              <a:rPr lang="it-IT" sz="2400" dirty="0" err="1" smtClean="0">
                <a:solidFill>
                  <a:srgbClr val="FF0000"/>
                </a:solidFill>
              </a:rPr>
              <a:t>Invitation</a:t>
            </a:r>
            <a:r>
              <a:rPr lang="it-IT" sz="2400" dirty="0" smtClean="0">
                <a:solidFill>
                  <a:srgbClr val="FF0000"/>
                </a:solidFill>
              </a:rPr>
              <a:t> </a:t>
            </a:r>
            <a:r>
              <a:rPr lang="it-IT" sz="2400" dirty="0"/>
              <a:t>Invitare il paziente ad esprimere il proprio desiderio di essere informato o meno sulla diagnosi, la prognosi e i dettagli della malattia</a:t>
            </a:r>
          </a:p>
          <a:p>
            <a:pPr marL="342900" indent="-342900">
              <a:buFont typeface="Arial" panose="020B0604020202020204" pitchFamily="34" charset="0"/>
              <a:buChar char="•"/>
            </a:pPr>
            <a:r>
              <a:rPr lang="it-IT" sz="2400" dirty="0">
                <a:solidFill>
                  <a:srgbClr val="FF0000"/>
                </a:solidFill>
              </a:rPr>
              <a:t>K</a:t>
            </a:r>
            <a:r>
              <a:rPr lang="it-IT" sz="2400" dirty="0"/>
              <a:t>  </a:t>
            </a:r>
            <a:r>
              <a:rPr lang="it-IT" sz="2400" dirty="0" smtClean="0"/>
              <a:t> </a:t>
            </a:r>
            <a:r>
              <a:rPr lang="it-IT" sz="2400" dirty="0" smtClean="0">
                <a:solidFill>
                  <a:srgbClr val="FF0000"/>
                </a:solidFill>
              </a:rPr>
              <a:t>Knowledge</a:t>
            </a:r>
            <a:r>
              <a:rPr lang="it-IT" sz="2400" dirty="0" smtClean="0"/>
              <a:t> </a:t>
            </a:r>
            <a:r>
              <a:rPr lang="it-IT" sz="2400" dirty="0"/>
              <a:t>Fornire al paziente le informazioni necessarie a comprendere la situazione clinica</a:t>
            </a:r>
          </a:p>
          <a:p>
            <a:pPr marL="342900" indent="-342900">
              <a:buFont typeface="Arial" panose="020B0604020202020204" pitchFamily="34" charset="0"/>
              <a:buChar char="•"/>
            </a:pPr>
            <a:r>
              <a:rPr lang="it-IT" sz="2400" dirty="0">
                <a:solidFill>
                  <a:srgbClr val="FF0000"/>
                </a:solidFill>
              </a:rPr>
              <a:t>E</a:t>
            </a:r>
            <a:r>
              <a:rPr lang="it-IT" sz="2400" dirty="0"/>
              <a:t>  </a:t>
            </a:r>
            <a:r>
              <a:rPr lang="it-IT" sz="2400" dirty="0" smtClean="0"/>
              <a:t> </a:t>
            </a:r>
            <a:r>
              <a:rPr lang="it-IT" sz="2400" dirty="0" err="1" smtClean="0">
                <a:solidFill>
                  <a:srgbClr val="FF0000"/>
                </a:solidFill>
              </a:rPr>
              <a:t>Emotions</a:t>
            </a:r>
            <a:r>
              <a:rPr lang="it-IT" sz="2400" dirty="0" smtClean="0">
                <a:solidFill>
                  <a:srgbClr val="FF0000"/>
                </a:solidFill>
              </a:rPr>
              <a:t> </a:t>
            </a:r>
            <a:r>
              <a:rPr lang="it-IT" sz="2400" dirty="0"/>
              <a:t>Facilitare la persona ad esprimere le proprie reazioni emotive, cercando di rispondere ad esse in modo empatico</a:t>
            </a:r>
          </a:p>
          <a:p>
            <a:pPr marL="342900" indent="-342900">
              <a:buFont typeface="Arial" panose="020B0604020202020204" pitchFamily="34" charset="0"/>
              <a:buChar char="•"/>
            </a:pPr>
            <a:r>
              <a:rPr lang="it-IT" sz="2400" dirty="0">
                <a:solidFill>
                  <a:srgbClr val="FF0000"/>
                </a:solidFill>
              </a:rPr>
              <a:t>S</a:t>
            </a:r>
            <a:r>
              <a:rPr lang="it-IT" sz="2400" dirty="0"/>
              <a:t>  </a:t>
            </a:r>
            <a:r>
              <a:rPr lang="it-IT" sz="2400" dirty="0" smtClean="0"/>
              <a:t> </a:t>
            </a:r>
            <a:r>
              <a:rPr lang="it-IT" sz="2400" dirty="0" err="1" smtClean="0">
                <a:solidFill>
                  <a:srgbClr val="FF0000"/>
                </a:solidFill>
              </a:rPr>
              <a:t>Summary</a:t>
            </a:r>
            <a:r>
              <a:rPr lang="it-IT" sz="2400" dirty="0" smtClean="0">
                <a:solidFill>
                  <a:srgbClr val="FF0000"/>
                </a:solidFill>
              </a:rPr>
              <a:t> </a:t>
            </a:r>
            <a:r>
              <a:rPr lang="it-IT" sz="2400" dirty="0"/>
              <a:t>Discutere, pianificare e concordare con la persona una strategia che consideri possibilità di intervento e risultati attesi; lasciare spazio ad eventuali domande; valutare</a:t>
            </a:r>
          </a:p>
        </p:txBody>
      </p:sp>
      <p:sp>
        <p:nvSpPr>
          <p:cNvPr id="5" name="Rettangolo 4"/>
          <p:cNvSpPr/>
          <p:nvPr/>
        </p:nvSpPr>
        <p:spPr>
          <a:xfrm>
            <a:off x="534571" y="101295"/>
            <a:ext cx="11075903" cy="523220"/>
          </a:xfrm>
          <a:prstGeom prst="rect">
            <a:avLst/>
          </a:prstGeom>
        </p:spPr>
        <p:txBody>
          <a:bodyPr wrap="square">
            <a:spAutoFit/>
          </a:bodyPr>
          <a:lstStyle/>
          <a:p>
            <a:r>
              <a:rPr lang="it-IT" sz="2800" b="1" dirty="0">
                <a:solidFill>
                  <a:srgbClr val="FF0000"/>
                </a:solidFill>
              </a:rPr>
              <a:t>La comunicazione di cattive notizie secondo il modello SPIKES</a:t>
            </a:r>
          </a:p>
        </p:txBody>
      </p:sp>
      <p:graphicFrame>
        <p:nvGraphicFramePr>
          <p:cNvPr id="2" name="Tabella 1"/>
          <p:cNvGraphicFramePr>
            <a:graphicFrameLocks noGrp="1"/>
          </p:cNvGraphicFramePr>
          <p:nvPr>
            <p:extLst>
              <p:ext uri="{D42A27DB-BD31-4B8C-83A1-F6EECF244321}">
                <p14:modId xmlns:p14="http://schemas.microsoft.com/office/powerpoint/2010/main" val="1746850756"/>
              </p:ext>
            </p:extLst>
          </p:nvPr>
        </p:nvGraphicFramePr>
        <p:xfrm>
          <a:off x="534571" y="881709"/>
          <a:ext cx="11422966" cy="5486400"/>
        </p:xfrm>
        <a:graphic>
          <a:graphicData uri="http://schemas.openxmlformats.org/drawingml/2006/table">
            <a:tbl>
              <a:tblPr firstRow="1" bandRow="1">
                <a:tableStyleId>{5C22544A-7EE6-4342-B048-85BDC9FD1C3A}</a:tableStyleId>
              </a:tblPr>
              <a:tblGrid>
                <a:gridCol w="2533482"/>
                <a:gridCol w="8889484"/>
              </a:tblGrid>
              <a:tr h="370840">
                <a:tc>
                  <a:txBody>
                    <a:bodyPr/>
                    <a:lstStyle/>
                    <a:p>
                      <a:pPr algn="ctr"/>
                      <a:r>
                        <a:rPr lang="it-IT" sz="2400" b="1" dirty="0" smtClean="0">
                          <a:solidFill>
                            <a:srgbClr val="002060"/>
                          </a:solidFill>
                        </a:rPr>
                        <a:t>S</a:t>
                      </a:r>
                      <a:endParaRPr lang="it-IT" sz="2400"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2">
                        <a:lumMod val="60000"/>
                        <a:lumOff val="40000"/>
                      </a:schemeClr>
                    </a:solidFill>
                  </a:tcPr>
                </a:tc>
                <a:tc rowSpan="2">
                  <a:txBody>
                    <a:bodyPr/>
                    <a:lstStyle/>
                    <a:p>
                      <a:r>
                        <a:rPr lang="it-IT" sz="1800" dirty="0" smtClean="0"/>
                        <a:t>Iniziare preparando il contesto e disponendosi all’ascolto</a:t>
                      </a:r>
                      <a:endParaRPr lang="it-IT" dirty="0"/>
                    </a:p>
                  </a:txBody>
                  <a:tcPr anchor="ctr">
                    <a:lnL w="12700" cmpd="sng">
                      <a:noFill/>
                    </a:lnL>
                    <a:solidFill>
                      <a:schemeClr val="accent2">
                        <a:lumMod val="60000"/>
                        <a:lumOff val="40000"/>
                      </a:schemeClr>
                    </a:solidFill>
                  </a:tcPr>
                </a:tc>
              </a:tr>
              <a:tr h="370840">
                <a:tc>
                  <a:txBody>
                    <a:bodyPr/>
                    <a:lstStyle/>
                    <a:p>
                      <a:pPr algn="ctr"/>
                      <a:r>
                        <a:rPr lang="it-IT" sz="2400" b="1" dirty="0" err="1" smtClean="0">
                          <a:solidFill>
                            <a:srgbClr val="002060"/>
                          </a:solidFill>
                        </a:rPr>
                        <a:t>Setting</a:t>
                      </a:r>
                      <a:r>
                        <a:rPr lang="it-IT" sz="2400" b="1" dirty="0" smtClean="0">
                          <a:solidFill>
                            <a:srgbClr val="002060"/>
                          </a:solidFill>
                        </a:rPr>
                        <a:t> Up</a:t>
                      </a:r>
                      <a:endParaRPr lang="it-IT" sz="2400" b="1" dirty="0">
                        <a:solidFill>
                          <a:srgbClr val="002060"/>
                        </a:solidFill>
                      </a:endParaRPr>
                    </a:p>
                  </a:txBody>
                  <a:tcPr anchor="ctr">
                    <a:lnL w="12700" cmpd="sng">
                      <a:noFill/>
                    </a:lnL>
                    <a:lnR w="38100" cmpd="sng">
                      <a:noFill/>
                    </a:lnR>
                    <a:lnT w="38100" cmpd="sng">
                      <a:noFill/>
                    </a:lnT>
                    <a:lnB w="12700" cmpd="sng">
                      <a:noFill/>
                    </a:lnB>
                    <a:lnTlToBr w="12700" cmpd="sng">
                      <a:noFill/>
                      <a:prstDash val="solid"/>
                    </a:lnTlToBr>
                    <a:lnBlToTr w="12700" cmpd="sng">
                      <a:noFill/>
                      <a:prstDash val="solid"/>
                    </a:lnBlToTr>
                    <a:solidFill>
                      <a:schemeClr val="accent2">
                        <a:lumMod val="60000"/>
                        <a:lumOff val="40000"/>
                      </a:schemeClr>
                    </a:solidFill>
                  </a:tcPr>
                </a:tc>
                <a:tc vMerge="1">
                  <a:txBody>
                    <a:bodyPr/>
                    <a:lstStyle/>
                    <a:p>
                      <a:endParaRPr lang="it-IT" dirty="0"/>
                    </a:p>
                  </a:txBody>
                  <a:tcPr/>
                </a:tc>
              </a:tr>
              <a:tr h="370840">
                <a:tc>
                  <a:txBody>
                    <a:bodyPr/>
                    <a:lstStyle/>
                    <a:p>
                      <a:pPr algn="ctr"/>
                      <a:r>
                        <a:rPr lang="it-IT" sz="2400" b="1" dirty="0" smtClean="0">
                          <a:solidFill>
                            <a:srgbClr val="002060"/>
                          </a:solidFill>
                        </a:rPr>
                        <a:t>P</a:t>
                      </a:r>
                      <a:endParaRPr lang="it-IT" sz="2400"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rowSpan="2">
                  <a:txBody>
                    <a:bodyPr/>
                    <a:lstStyle/>
                    <a:p>
                      <a:r>
                        <a:rPr lang="it-IT" sz="1800" b="1" kern="1200" dirty="0" smtClean="0">
                          <a:solidFill>
                            <a:schemeClr val="lt1"/>
                          </a:solidFill>
                          <a:latin typeface="+mn-lt"/>
                          <a:ea typeface="+mn-ea"/>
                          <a:cs typeface="+mn-cs"/>
                        </a:rPr>
                        <a:t>Valutare le percezioni del paziente, cercando di capire ciò che la persona sa già e l’idea che si è fatta dei suoi disturbi</a:t>
                      </a:r>
                      <a:endParaRPr lang="it-IT" sz="1800" b="1" kern="1200" dirty="0">
                        <a:solidFill>
                          <a:schemeClr val="lt1"/>
                        </a:solidFill>
                        <a:latin typeface="+mn-lt"/>
                        <a:ea typeface="+mn-ea"/>
                        <a:cs typeface="+mn-cs"/>
                      </a:endParaRPr>
                    </a:p>
                  </a:txBody>
                  <a:tcPr anchor="ctr">
                    <a:lnL w="12700" cmpd="sng">
                      <a:noFill/>
                    </a:lnL>
                    <a:solidFill>
                      <a:schemeClr val="accent4">
                        <a:lumMod val="60000"/>
                        <a:lumOff val="40000"/>
                      </a:schemeClr>
                    </a:solidFill>
                  </a:tcPr>
                </a:tc>
              </a:tr>
              <a:tr h="370840">
                <a:tc>
                  <a:txBody>
                    <a:bodyPr/>
                    <a:lstStyle/>
                    <a:p>
                      <a:pPr algn="ctr"/>
                      <a:r>
                        <a:rPr lang="it-IT" sz="2400" b="1" dirty="0" err="1" smtClean="0">
                          <a:solidFill>
                            <a:srgbClr val="002060"/>
                          </a:solidFill>
                        </a:rPr>
                        <a:t>Perception</a:t>
                      </a:r>
                      <a:endParaRPr lang="it-IT" sz="2400"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vMerge="1">
                  <a:txBody>
                    <a:bodyPr/>
                    <a:lstStyle/>
                    <a:p>
                      <a:endParaRPr lang="it-IT" dirty="0"/>
                    </a:p>
                  </a:txBody>
                  <a:tcPr/>
                </a:tc>
              </a:tr>
              <a:tr h="370840">
                <a:tc>
                  <a:txBody>
                    <a:bodyPr/>
                    <a:lstStyle/>
                    <a:p>
                      <a:pPr algn="ctr"/>
                      <a:r>
                        <a:rPr lang="it-IT" sz="2400" b="1" dirty="0" smtClean="0">
                          <a:solidFill>
                            <a:srgbClr val="002060"/>
                          </a:solidFill>
                        </a:rPr>
                        <a:t>I</a:t>
                      </a:r>
                      <a:endParaRPr lang="it-IT" sz="2400"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50000"/>
                      </a:schemeClr>
                    </a:solidFill>
                  </a:tcPr>
                </a:tc>
                <a:tc rowSpan="2">
                  <a:txBody>
                    <a:bodyPr/>
                    <a:lstStyle/>
                    <a:p>
                      <a:r>
                        <a:rPr lang="it-IT" sz="1800" b="1" kern="1200" dirty="0" smtClean="0">
                          <a:solidFill>
                            <a:schemeClr val="lt1"/>
                          </a:solidFill>
                          <a:latin typeface="+mn-lt"/>
                          <a:ea typeface="+mn-ea"/>
                          <a:cs typeface="+mn-cs"/>
                        </a:rPr>
                        <a:t>Invitare il paziente ad esprimere il proprio desiderio di essere informato o meno sulla diagnosi, la prognosi e i dettagli della malattia</a:t>
                      </a:r>
                      <a:endParaRPr lang="it-IT" sz="1800" b="1" kern="1200" dirty="0">
                        <a:solidFill>
                          <a:schemeClr val="lt1"/>
                        </a:solidFill>
                        <a:latin typeface="+mn-lt"/>
                        <a:ea typeface="+mn-ea"/>
                        <a:cs typeface="+mn-cs"/>
                      </a:endParaRPr>
                    </a:p>
                  </a:txBody>
                  <a:tcPr anchor="ctr">
                    <a:lnL w="12700" cmpd="sng">
                      <a:noFill/>
                    </a:lnL>
                    <a:solidFill>
                      <a:schemeClr val="bg2">
                        <a:lumMod val="50000"/>
                      </a:schemeClr>
                    </a:solidFill>
                  </a:tcPr>
                </a:tc>
              </a:tr>
              <a:tr h="370840">
                <a:tc>
                  <a:txBody>
                    <a:bodyPr/>
                    <a:lstStyle/>
                    <a:p>
                      <a:pPr algn="ctr"/>
                      <a:r>
                        <a:rPr lang="it-IT" sz="2400" b="1" dirty="0" err="1" smtClean="0">
                          <a:solidFill>
                            <a:srgbClr val="002060"/>
                          </a:solidFill>
                        </a:rPr>
                        <a:t>Invitation</a:t>
                      </a:r>
                      <a:endParaRPr lang="it-IT" sz="2400"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2">
                        <a:lumMod val="50000"/>
                      </a:schemeClr>
                    </a:solidFill>
                  </a:tcPr>
                </a:tc>
                <a:tc vMerge="1">
                  <a:txBody>
                    <a:bodyPr/>
                    <a:lstStyle/>
                    <a:p>
                      <a:endParaRPr lang="it-IT" dirty="0"/>
                    </a:p>
                  </a:txBody>
                  <a:tcPr/>
                </a:tc>
              </a:tr>
              <a:tr h="370840">
                <a:tc>
                  <a:txBody>
                    <a:bodyPr/>
                    <a:lstStyle/>
                    <a:p>
                      <a:pPr algn="ctr"/>
                      <a:r>
                        <a:rPr lang="it-IT" sz="2400" b="1" dirty="0" smtClean="0">
                          <a:solidFill>
                            <a:srgbClr val="002060"/>
                          </a:solidFill>
                        </a:rPr>
                        <a:t>K</a:t>
                      </a:r>
                      <a:endParaRPr lang="it-IT" sz="2400"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75000"/>
                      </a:schemeClr>
                    </a:solidFill>
                  </a:tcPr>
                </a:tc>
                <a:tc rowSpan="2">
                  <a:txBody>
                    <a:bodyPr/>
                    <a:lstStyle/>
                    <a:p>
                      <a:r>
                        <a:rPr lang="it-IT" sz="1800" b="1" kern="1200" dirty="0" smtClean="0">
                          <a:solidFill>
                            <a:schemeClr val="lt1"/>
                          </a:solidFill>
                          <a:latin typeface="+mn-lt"/>
                          <a:ea typeface="+mn-ea"/>
                          <a:cs typeface="+mn-cs"/>
                        </a:rPr>
                        <a:t>Fornire al paziente le informazioni necessarie a comprendere la situazione clinica</a:t>
                      </a:r>
                      <a:endParaRPr lang="it-IT" sz="1800" b="1" kern="1200" dirty="0">
                        <a:solidFill>
                          <a:schemeClr val="lt1"/>
                        </a:solidFill>
                        <a:latin typeface="+mn-lt"/>
                        <a:ea typeface="+mn-ea"/>
                        <a:cs typeface="+mn-cs"/>
                      </a:endParaRPr>
                    </a:p>
                  </a:txBody>
                  <a:tcPr anchor="ctr">
                    <a:lnL w="12700" cmpd="sng">
                      <a:noFill/>
                    </a:lnL>
                    <a:solidFill>
                      <a:schemeClr val="accent6">
                        <a:lumMod val="75000"/>
                      </a:schemeClr>
                    </a:solidFill>
                  </a:tcPr>
                </a:tc>
              </a:tr>
              <a:tr h="317991">
                <a:tc>
                  <a:txBody>
                    <a:bodyPr/>
                    <a:lstStyle/>
                    <a:p>
                      <a:pPr algn="ctr"/>
                      <a:r>
                        <a:rPr lang="it-IT" sz="2400" b="1" dirty="0" smtClean="0">
                          <a:solidFill>
                            <a:srgbClr val="002060"/>
                          </a:solidFill>
                        </a:rPr>
                        <a:t>Knowledge</a:t>
                      </a:r>
                      <a:endParaRPr lang="it-IT" sz="2400"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75000"/>
                      </a:schemeClr>
                    </a:solidFill>
                  </a:tcPr>
                </a:tc>
                <a:tc vMerge="1">
                  <a:txBody>
                    <a:bodyPr/>
                    <a:lstStyle/>
                    <a:p>
                      <a:endParaRPr lang="it-IT" dirty="0"/>
                    </a:p>
                  </a:txBody>
                  <a:tcPr/>
                </a:tc>
              </a:tr>
              <a:tr h="365760">
                <a:tc>
                  <a:txBody>
                    <a:bodyPr/>
                    <a:lstStyle/>
                    <a:p>
                      <a:pPr algn="ctr"/>
                      <a:r>
                        <a:rPr lang="it-IT" sz="2400" b="1" dirty="0" smtClean="0">
                          <a:solidFill>
                            <a:srgbClr val="002060"/>
                          </a:solidFill>
                        </a:rPr>
                        <a:t>E</a:t>
                      </a:r>
                      <a:endParaRPr lang="it-IT" sz="2400"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tc rowSpan="2">
                  <a:txBody>
                    <a:bodyPr/>
                    <a:lstStyle/>
                    <a:p>
                      <a:r>
                        <a:rPr lang="it-IT" sz="1800" b="1" kern="1200" dirty="0" smtClean="0">
                          <a:solidFill>
                            <a:schemeClr val="lt1"/>
                          </a:solidFill>
                          <a:latin typeface="+mn-lt"/>
                          <a:ea typeface="+mn-ea"/>
                          <a:cs typeface="+mn-cs"/>
                        </a:rPr>
                        <a:t>Facilitare la persona ad esprimere le proprie reazioni emotive, cercando di rispondere ad esse in modo empatico</a:t>
                      </a:r>
                      <a:endParaRPr lang="it-IT" sz="1800" b="1" kern="1200" dirty="0">
                        <a:solidFill>
                          <a:schemeClr val="lt1"/>
                        </a:solidFill>
                        <a:latin typeface="+mn-lt"/>
                        <a:ea typeface="+mn-ea"/>
                        <a:cs typeface="+mn-cs"/>
                      </a:endParaRPr>
                    </a:p>
                  </a:txBody>
                  <a:tcPr anchor="ctr">
                    <a:lnL w="12700" cmpd="sng">
                      <a:noFill/>
                    </a:lnL>
                    <a:solidFill>
                      <a:schemeClr val="accent3">
                        <a:lumMod val="60000"/>
                        <a:lumOff val="40000"/>
                      </a:schemeClr>
                    </a:solidFill>
                  </a:tcPr>
                </a:tc>
              </a:tr>
              <a:tr h="121920">
                <a:tc>
                  <a:txBody>
                    <a:bodyPr/>
                    <a:lstStyle/>
                    <a:p>
                      <a:pPr algn="ctr"/>
                      <a:r>
                        <a:rPr lang="it-IT" sz="2400" b="1" dirty="0" err="1" smtClean="0">
                          <a:solidFill>
                            <a:srgbClr val="002060"/>
                          </a:solidFill>
                        </a:rPr>
                        <a:t>Emotions</a:t>
                      </a:r>
                      <a:endParaRPr lang="it-IT" sz="2400"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3">
                        <a:lumMod val="60000"/>
                        <a:lumOff val="40000"/>
                      </a:schemeClr>
                    </a:solidFill>
                  </a:tcPr>
                </a:tc>
                <a:tc vMerge="1">
                  <a:txBody>
                    <a:bodyPr/>
                    <a:lstStyle/>
                    <a:p>
                      <a:endParaRPr lang="it-IT"/>
                    </a:p>
                  </a:txBody>
                  <a:tcPr/>
                </a:tc>
              </a:tr>
              <a:tr h="243840">
                <a:tc>
                  <a:txBody>
                    <a:bodyPr/>
                    <a:lstStyle/>
                    <a:p>
                      <a:pPr algn="ctr"/>
                      <a:r>
                        <a:rPr lang="it-IT" sz="2400" b="1" dirty="0" smtClean="0">
                          <a:solidFill>
                            <a:srgbClr val="002060"/>
                          </a:solidFill>
                        </a:rPr>
                        <a:t>S</a:t>
                      </a:r>
                      <a:endParaRPr lang="it-IT" sz="2400"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60000"/>
                        <a:lumOff val="40000"/>
                      </a:schemeClr>
                    </a:solidFill>
                  </a:tcPr>
                </a:tc>
                <a:tc rowSpan="2">
                  <a:txBody>
                    <a:bodyPr/>
                    <a:lstStyle/>
                    <a:p>
                      <a:r>
                        <a:rPr lang="it-IT" sz="1800" b="1" kern="1200" dirty="0" smtClean="0">
                          <a:solidFill>
                            <a:schemeClr val="lt1"/>
                          </a:solidFill>
                          <a:latin typeface="+mn-lt"/>
                          <a:ea typeface="+mn-ea"/>
                          <a:cs typeface="+mn-cs"/>
                        </a:rPr>
                        <a:t>Discutere, pianificare e concordare con la persona una strategia che consideri possibilità di intervento e risultati attesi; lasciare spazio ad eventuali domande; valutare</a:t>
                      </a:r>
                      <a:endParaRPr lang="it-IT" sz="1800" b="1" kern="1200" dirty="0">
                        <a:solidFill>
                          <a:schemeClr val="lt1"/>
                        </a:solidFill>
                        <a:latin typeface="+mn-lt"/>
                        <a:ea typeface="+mn-ea"/>
                        <a:cs typeface="+mn-cs"/>
                      </a:endParaRPr>
                    </a:p>
                  </a:txBody>
                  <a:tcPr anchor="ctr">
                    <a:lnL w="12700" cmpd="sng">
                      <a:noFill/>
                    </a:lnL>
                    <a:solidFill>
                      <a:schemeClr val="accent6">
                        <a:lumMod val="60000"/>
                        <a:lumOff val="40000"/>
                      </a:schemeClr>
                    </a:solidFill>
                  </a:tcPr>
                </a:tc>
              </a:tr>
              <a:tr h="121920">
                <a:tc>
                  <a:txBody>
                    <a:bodyPr/>
                    <a:lstStyle/>
                    <a:p>
                      <a:pPr algn="ctr"/>
                      <a:r>
                        <a:rPr lang="it-IT" sz="2400" b="1" dirty="0" err="1" smtClean="0">
                          <a:solidFill>
                            <a:srgbClr val="002060"/>
                          </a:solidFill>
                        </a:rPr>
                        <a:t>Summary</a:t>
                      </a:r>
                      <a:endParaRPr lang="it-IT" sz="2400"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6">
                        <a:lumMod val="60000"/>
                        <a:lumOff val="40000"/>
                      </a:schemeClr>
                    </a:solidFill>
                  </a:tcPr>
                </a:tc>
                <a:tc vMerge="1">
                  <a:txBody>
                    <a:bodyPr/>
                    <a:lstStyle/>
                    <a:p>
                      <a:endParaRPr lang="it-IT"/>
                    </a:p>
                  </a:txBody>
                  <a:tcPr/>
                </a:tc>
              </a:tr>
            </a:tbl>
          </a:graphicData>
        </a:graphic>
      </p:graphicFrame>
      <p:sp>
        <p:nvSpPr>
          <p:cNvPr id="3" name="CasellaDiTesto 2"/>
          <p:cNvSpPr txBox="1"/>
          <p:nvPr/>
        </p:nvSpPr>
        <p:spPr>
          <a:xfrm>
            <a:off x="4656222" y="6456026"/>
            <a:ext cx="7447546" cy="338554"/>
          </a:xfrm>
          <a:prstGeom prst="rect">
            <a:avLst/>
          </a:prstGeom>
          <a:noFill/>
        </p:spPr>
        <p:txBody>
          <a:bodyPr wrap="square" rtlCol="0">
            <a:spAutoFit/>
          </a:bodyPr>
          <a:lstStyle/>
          <a:p>
            <a:r>
              <a:rPr lang="it-IT" sz="1600" b="1" i="1" dirty="0" smtClean="0"/>
              <a:t>Il modello </a:t>
            </a:r>
            <a:r>
              <a:rPr lang="it-IT" sz="1600" b="1" i="1" dirty="0" err="1" smtClean="0"/>
              <a:t>SPIKESè</a:t>
            </a:r>
            <a:r>
              <a:rPr lang="it-IT" sz="1600" b="1" i="1" dirty="0" smtClean="0"/>
              <a:t> stato proposto nel 2000 da </a:t>
            </a:r>
            <a:r>
              <a:rPr lang="it-IT" sz="1600" b="1" i="1" dirty="0" err="1" smtClean="0"/>
              <a:t>Baile</a:t>
            </a:r>
            <a:r>
              <a:rPr lang="it-IT" sz="1600" b="1" i="1" dirty="0" smtClean="0"/>
              <a:t> in campo oncologico</a:t>
            </a:r>
            <a:endParaRPr lang="it-IT" sz="1600" b="1" i="1" dirty="0"/>
          </a:p>
        </p:txBody>
      </p:sp>
    </p:spTree>
    <p:extLst>
      <p:ext uri="{BB962C8B-B14F-4D97-AF65-F5344CB8AC3E}">
        <p14:creationId xmlns:p14="http://schemas.microsoft.com/office/powerpoint/2010/main" val="37903142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3"/>
          <p:cNvGraphicFramePr>
            <a:graphicFrameLocks noGrp="1"/>
          </p:cNvGraphicFramePr>
          <p:nvPr>
            <p:extLst>
              <p:ext uri="{D42A27DB-BD31-4B8C-83A1-F6EECF244321}">
                <p14:modId xmlns:p14="http://schemas.microsoft.com/office/powerpoint/2010/main" val="2029688598"/>
              </p:ext>
            </p:extLst>
          </p:nvPr>
        </p:nvGraphicFramePr>
        <p:xfrm>
          <a:off x="731521" y="1380847"/>
          <a:ext cx="11155679" cy="4480560"/>
        </p:xfrm>
        <a:graphic>
          <a:graphicData uri="http://schemas.openxmlformats.org/drawingml/2006/table">
            <a:tbl>
              <a:tblPr firstRow="1" bandRow="1">
                <a:tableStyleId>{5C22544A-7EE6-4342-B048-85BDC9FD1C3A}</a:tableStyleId>
              </a:tblPr>
              <a:tblGrid>
                <a:gridCol w="2271387"/>
                <a:gridCol w="5165732"/>
                <a:gridCol w="3718560"/>
              </a:tblGrid>
              <a:tr h="370840">
                <a:tc>
                  <a:txBody>
                    <a:bodyPr/>
                    <a:lstStyle/>
                    <a:p>
                      <a:r>
                        <a:rPr lang="it-IT" sz="2400" b="0" i="0" u="none" strike="noStrike" kern="1200" baseline="0" dirty="0" smtClean="0">
                          <a:solidFill>
                            <a:schemeClr val="tx1"/>
                          </a:solidFill>
                          <a:latin typeface="+mn-lt"/>
                          <a:ea typeface="+mn-ea"/>
                          <a:cs typeface="+mn-cs"/>
                        </a:rPr>
                        <a:t>Lei è affetto da demenza di Alzheimer</a:t>
                      </a:r>
                      <a:endParaRPr lang="it-IT" sz="2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2400" b="0" i="0" u="none" strike="noStrike" kern="1200" baseline="0" dirty="0" smtClean="0">
                          <a:solidFill>
                            <a:schemeClr val="tx1"/>
                          </a:solidFill>
                          <a:latin typeface="+mn-lt"/>
                          <a:ea typeface="+mn-ea"/>
                          <a:cs typeface="+mn-cs"/>
                        </a:rPr>
                        <a:t>Lei è affetto da demenza, ovvero da una sindrome clinica espressa da perdita delle funzioni cognitive , tra cui costantemente la memoria, di entità tale da interferire con le usuali attività sociali e lavorative. Oltre a i sintomi cognitivi sono presenti sintomi non cognitivi, che interessano la sfera della personalità, l’ideazione e la percezione, l’affettività</a:t>
                      </a:r>
                      <a:endParaRPr lang="it-IT" sz="2400" b="0" i="0" u="none" strike="noStrike" kern="1200" baseline="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2400" b="0" i="0" u="none" strike="noStrike" kern="1200" baseline="0" dirty="0" smtClean="0">
                          <a:solidFill>
                            <a:srgbClr val="FF0000"/>
                          </a:solidFill>
                          <a:latin typeface="+mn-lt"/>
                          <a:ea typeface="+mn-ea"/>
                          <a:cs typeface="+mn-cs"/>
                        </a:rPr>
                        <a:t>Ha un decadimento cognitivo, non dipende solo dall’età, ha perso la memoria e altre capacità. Può essere curato, la sua malattia può essere tenuta sotto controllo, ci sono farmaci utili per neutralizzare i sintomi e</a:t>
                      </a:r>
                    </a:p>
                    <a:p>
                      <a:r>
                        <a:rPr lang="it-IT" sz="2400" b="0" i="0" u="none" strike="noStrike" kern="1200" baseline="0" dirty="0" smtClean="0">
                          <a:solidFill>
                            <a:srgbClr val="FF0000"/>
                          </a:solidFill>
                          <a:latin typeface="+mn-lt"/>
                          <a:ea typeface="+mn-ea"/>
                          <a:cs typeface="+mn-cs"/>
                        </a:rPr>
                        <a:t>per contrastare il decorso della malattia</a:t>
                      </a:r>
                      <a:endParaRPr lang="it-IT" sz="2400"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Rettangolo 4"/>
          <p:cNvSpPr/>
          <p:nvPr/>
        </p:nvSpPr>
        <p:spPr>
          <a:xfrm>
            <a:off x="2035125" y="253935"/>
            <a:ext cx="6321083" cy="954107"/>
          </a:xfrm>
          <a:prstGeom prst="rect">
            <a:avLst/>
          </a:prstGeom>
        </p:spPr>
        <p:txBody>
          <a:bodyPr wrap="square">
            <a:spAutoFit/>
          </a:bodyPr>
          <a:lstStyle/>
          <a:p>
            <a:r>
              <a:rPr lang="it-IT" sz="2800" b="1" dirty="0">
                <a:solidFill>
                  <a:srgbClr val="FF0000"/>
                </a:solidFill>
              </a:rPr>
              <a:t>C</a:t>
            </a:r>
            <a:r>
              <a:rPr lang="it-IT" sz="2800" b="1" dirty="0" smtClean="0">
                <a:solidFill>
                  <a:srgbClr val="FF0000"/>
                </a:solidFill>
              </a:rPr>
              <a:t>i sono molti modi per comunicare, ma pochi validi…</a:t>
            </a:r>
            <a:endParaRPr lang="it-IT" sz="2800" b="1" dirty="0">
              <a:solidFill>
                <a:srgbClr val="FF0000"/>
              </a:solidFill>
            </a:endParaRPr>
          </a:p>
        </p:txBody>
      </p:sp>
    </p:spTree>
    <p:extLst>
      <p:ext uri="{BB962C8B-B14F-4D97-AF65-F5344CB8AC3E}">
        <p14:creationId xmlns:p14="http://schemas.microsoft.com/office/powerpoint/2010/main" val="10563642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696453" y="1583159"/>
            <a:ext cx="9685421" cy="4154984"/>
          </a:xfrm>
          <a:prstGeom prst="rect">
            <a:avLst/>
          </a:prstGeom>
        </p:spPr>
        <p:txBody>
          <a:bodyPr wrap="square">
            <a:spAutoFit/>
          </a:bodyPr>
          <a:lstStyle/>
          <a:p>
            <a:pPr marL="342900" indent="-342900">
              <a:buFont typeface="Arial" panose="020B0604020202020204" pitchFamily="34" charset="0"/>
              <a:buChar char="•"/>
            </a:pPr>
            <a:r>
              <a:rPr lang="it-IT" sz="2400" dirty="0" smtClean="0"/>
              <a:t>Dobbiamo comunicare </a:t>
            </a:r>
            <a:r>
              <a:rPr lang="it-IT" sz="2400" dirty="0"/>
              <a:t>la presa in </a:t>
            </a:r>
            <a:r>
              <a:rPr lang="it-IT" sz="2400" dirty="0" smtClean="0"/>
              <a:t>carico</a:t>
            </a:r>
          </a:p>
          <a:p>
            <a:endParaRPr lang="it-IT" sz="2400" dirty="0"/>
          </a:p>
          <a:p>
            <a:pPr marL="342900" indent="-342900">
              <a:buFont typeface="Arial" panose="020B0604020202020204" pitchFamily="34" charset="0"/>
              <a:buChar char="•"/>
            </a:pPr>
            <a:r>
              <a:rPr lang="it-IT" sz="2400" dirty="0" smtClean="0"/>
              <a:t>Ascoltare</a:t>
            </a:r>
          </a:p>
          <a:p>
            <a:endParaRPr lang="it-IT" sz="2400" dirty="0"/>
          </a:p>
          <a:p>
            <a:pPr marL="342900" indent="-342900">
              <a:buFont typeface="Arial" panose="020B0604020202020204" pitchFamily="34" charset="0"/>
              <a:buChar char="•"/>
            </a:pPr>
            <a:r>
              <a:rPr lang="it-IT" sz="2400" dirty="0" smtClean="0"/>
              <a:t>Adattarci </a:t>
            </a:r>
            <a:r>
              <a:rPr lang="it-IT" sz="2400" dirty="0"/>
              <a:t>alla capacità di comprensione e di accettazione del paziente e dei suoi </a:t>
            </a:r>
            <a:r>
              <a:rPr lang="it-IT" sz="2400" dirty="0" smtClean="0"/>
              <a:t>familiari</a:t>
            </a:r>
          </a:p>
          <a:p>
            <a:endParaRPr lang="it-IT" sz="2400" dirty="0"/>
          </a:p>
          <a:p>
            <a:pPr marL="342900" indent="-342900">
              <a:buFont typeface="Arial" panose="020B0604020202020204" pitchFamily="34" charset="0"/>
              <a:buChar char="•"/>
            </a:pPr>
            <a:r>
              <a:rPr lang="it-IT" sz="2400" dirty="0" smtClean="0"/>
              <a:t>Continuare il dialogo</a:t>
            </a:r>
          </a:p>
          <a:p>
            <a:endParaRPr lang="it-IT" sz="2400" dirty="0"/>
          </a:p>
          <a:p>
            <a:pPr marL="342900" indent="-342900">
              <a:buFont typeface="Arial" panose="020B0604020202020204" pitchFamily="34" charset="0"/>
              <a:buChar char="•"/>
            </a:pPr>
            <a:r>
              <a:rPr lang="it-IT" sz="2400" dirty="0" smtClean="0"/>
              <a:t>Ricordarci che dopo aver fatto la diagnosi e dopo averla comunicata abbiamo </a:t>
            </a:r>
            <a:r>
              <a:rPr lang="it-IT" sz="2400" dirty="0"/>
              <a:t>molto tempo davanti a noi</a:t>
            </a:r>
          </a:p>
        </p:txBody>
      </p:sp>
    </p:spTree>
    <p:extLst>
      <p:ext uri="{BB962C8B-B14F-4D97-AF65-F5344CB8AC3E}">
        <p14:creationId xmlns:p14="http://schemas.microsoft.com/office/powerpoint/2010/main" val="40991261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1"/>
          <p:cNvSpPr txBox="1">
            <a:spLocks/>
          </p:cNvSpPr>
          <p:nvPr/>
        </p:nvSpPr>
        <p:spPr>
          <a:xfrm>
            <a:off x="3597717" y="2391702"/>
            <a:ext cx="5028925" cy="819679"/>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t-IT" sz="4400" b="1" dirty="0">
                <a:solidFill>
                  <a:srgbClr val="FF0000"/>
                </a:solidFill>
              </a:rPr>
              <a:t>P</a:t>
            </a:r>
            <a:r>
              <a:rPr lang="it-IT" sz="4400" b="1" dirty="0" smtClean="0">
                <a:solidFill>
                  <a:srgbClr val="FF0000"/>
                </a:solidFill>
              </a:rPr>
              <a:t>iano di azione con i famigliari</a:t>
            </a:r>
            <a:endParaRPr lang="it-IT" sz="4400" b="1" dirty="0">
              <a:solidFill>
                <a:srgbClr val="FF0000"/>
              </a:solidFill>
            </a:endParaRPr>
          </a:p>
        </p:txBody>
      </p:sp>
    </p:spTree>
    <p:extLst>
      <p:ext uri="{BB962C8B-B14F-4D97-AF65-F5344CB8AC3E}">
        <p14:creationId xmlns:p14="http://schemas.microsoft.com/office/powerpoint/2010/main" val="181370732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104147" y="1624264"/>
            <a:ext cx="6509084" cy="1569660"/>
          </a:xfrm>
          <a:prstGeom prst="rect">
            <a:avLst/>
          </a:prstGeom>
          <a:noFill/>
        </p:spPr>
        <p:txBody>
          <a:bodyPr wrap="square" rtlCol="0">
            <a:spAutoFit/>
          </a:bodyPr>
          <a:lstStyle/>
          <a:p>
            <a:r>
              <a:rPr lang="it-IT" sz="2400" b="1" dirty="0" smtClean="0">
                <a:solidFill>
                  <a:srgbClr val="002060"/>
                </a:solidFill>
              </a:rPr>
              <a:t>I famigliari non possono cambiare nulla del comportamento di una persona con demenza, ma possono cambiare il proprio comportamento e il proprio modo di agire</a:t>
            </a:r>
            <a:endParaRPr lang="it-IT" sz="2400" b="1" dirty="0">
              <a:solidFill>
                <a:srgbClr val="002060"/>
              </a:solidFill>
            </a:endParaRPr>
          </a:p>
        </p:txBody>
      </p:sp>
      <p:sp>
        <p:nvSpPr>
          <p:cNvPr id="5" name="CasellaDiTesto 4"/>
          <p:cNvSpPr txBox="1"/>
          <p:nvPr/>
        </p:nvSpPr>
        <p:spPr>
          <a:xfrm>
            <a:off x="8059601" y="3344779"/>
            <a:ext cx="1553630" cy="369332"/>
          </a:xfrm>
          <a:prstGeom prst="rect">
            <a:avLst/>
          </a:prstGeom>
          <a:noFill/>
        </p:spPr>
        <p:txBody>
          <a:bodyPr wrap="none" rtlCol="0">
            <a:spAutoFit/>
          </a:bodyPr>
          <a:lstStyle/>
          <a:p>
            <a:r>
              <a:rPr lang="it-IT" dirty="0" err="1" smtClean="0">
                <a:solidFill>
                  <a:srgbClr val="002060"/>
                </a:solidFill>
              </a:rPr>
              <a:t>Buttner</a:t>
            </a:r>
            <a:r>
              <a:rPr lang="it-IT" dirty="0" smtClean="0">
                <a:solidFill>
                  <a:srgbClr val="002060"/>
                </a:solidFill>
              </a:rPr>
              <a:t> 1990</a:t>
            </a:r>
            <a:endParaRPr lang="it-IT" dirty="0">
              <a:solidFill>
                <a:srgbClr val="002060"/>
              </a:solidFill>
            </a:endParaRPr>
          </a:p>
        </p:txBody>
      </p:sp>
    </p:spTree>
    <p:extLst>
      <p:ext uri="{BB962C8B-B14F-4D97-AF65-F5344CB8AC3E}">
        <p14:creationId xmlns:p14="http://schemas.microsoft.com/office/powerpoint/2010/main" val="78692200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2923674" y="926431"/>
            <a:ext cx="7170821" cy="830997"/>
          </a:xfrm>
          <a:prstGeom prst="rect">
            <a:avLst/>
          </a:prstGeom>
          <a:noFill/>
        </p:spPr>
        <p:txBody>
          <a:bodyPr wrap="square" rtlCol="0">
            <a:spAutoFit/>
          </a:bodyPr>
          <a:lstStyle/>
          <a:p>
            <a:r>
              <a:rPr lang="it-IT" sz="2400" dirty="0" smtClean="0"/>
              <a:t>I familiari possono essere una risorsa, possono divenire </a:t>
            </a:r>
            <a:r>
              <a:rPr lang="it-IT" sz="2400" b="1" dirty="0" err="1" smtClean="0">
                <a:solidFill>
                  <a:srgbClr val="FF0000"/>
                </a:solidFill>
              </a:rPr>
              <a:t>caregivers</a:t>
            </a:r>
            <a:r>
              <a:rPr lang="it-IT" sz="2400" dirty="0" smtClean="0">
                <a:solidFill>
                  <a:srgbClr val="FF0000"/>
                </a:solidFill>
              </a:rPr>
              <a:t> </a:t>
            </a:r>
            <a:r>
              <a:rPr lang="it-IT" sz="2400" dirty="0" smtClean="0"/>
              <a:t>e anche </a:t>
            </a:r>
            <a:r>
              <a:rPr lang="it-IT" sz="2400" b="1" dirty="0" smtClean="0">
                <a:solidFill>
                  <a:srgbClr val="FF0000"/>
                </a:solidFill>
              </a:rPr>
              <a:t>case </a:t>
            </a:r>
            <a:r>
              <a:rPr lang="it-IT" sz="2400" b="1" dirty="0" err="1" smtClean="0">
                <a:solidFill>
                  <a:srgbClr val="FF0000"/>
                </a:solidFill>
              </a:rPr>
              <a:t>managers</a:t>
            </a:r>
            <a:endParaRPr lang="it-IT" sz="2400" b="1" dirty="0">
              <a:solidFill>
                <a:srgbClr val="FF0000"/>
              </a:solidFill>
            </a:endParaRPr>
          </a:p>
        </p:txBody>
      </p:sp>
      <p:sp>
        <p:nvSpPr>
          <p:cNvPr id="5" name="CasellaDiTesto 4"/>
          <p:cNvSpPr txBox="1"/>
          <p:nvPr/>
        </p:nvSpPr>
        <p:spPr>
          <a:xfrm>
            <a:off x="5027748" y="2466474"/>
            <a:ext cx="2962671" cy="707886"/>
          </a:xfrm>
          <a:prstGeom prst="rect">
            <a:avLst/>
          </a:prstGeom>
          <a:noFill/>
        </p:spPr>
        <p:txBody>
          <a:bodyPr wrap="none" rtlCol="0">
            <a:spAutoFit/>
          </a:bodyPr>
          <a:lstStyle/>
          <a:p>
            <a:r>
              <a:rPr lang="it-IT" sz="4000" dirty="0" smtClean="0"/>
              <a:t>MA  anche</a:t>
            </a:r>
            <a:endParaRPr lang="it-IT" sz="4000" dirty="0"/>
          </a:p>
        </p:txBody>
      </p:sp>
      <p:sp>
        <p:nvSpPr>
          <p:cNvPr id="6" name="CasellaDiTesto 5"/>
          <p:cNvSpPr txBox="1"/>
          <p:nvPr/>
        </p:nvSpPr>
        <p:spPr>
          <a:xfrm>
            <a:off x="2923674" y="3883406"/>
            <a:ext cx="7170821" cy="1569660"/>
          </a:xfrm>
          <a:prstGeom prst="rect">
            <a:avLst/>
          </a:prstGeom>
          <a:noFill/>
        </p:spPr>
        <p:txBody>
          <a:bodyPr wrap="square" rtlCol="0">
            <a:spAutoFit/>
          </a:bodyPr>
          <a:lstStyle/>
          <a:p>
            <a:r>
              <a:rPr lang="it-IT" sz="2400" dirty="0" smtClean="0"/>
              <a:t>essere </a:t>
            </a:r>
            <a:r>
              <a:rPr lang="it-IT" sz="2400" b="1" dirty="0">
                <a:solidFill>
                  <a:srgbClr val="FF0000"/>
                </a:solidFill>
              </a:rPr>
              <a:t>secondi pazienti </a:t>
            </a:r>
            <a:r>
              <a:rPr lang="it-IT" sz="2400" dirty="0"/>
              <a:t>(rimettono in discussione il contratto terapeutico, richiedono interventi medicalizzati</a:t>
            </a:r>
            <a:r>
              <a:rPr lang="it-IT" sz="2400"/>
              <a:t>, </a:t>
            </a:r>
            <a:r>
              <a:rPr lang="it-IT" sz="2400" smtClean="0"/>
              <a:t>destabilizzano </a:t>
            </a:r>
            <a:r>
              <a:rPr lang="it-IT" sz="2400" dirty="0"/>
              <a:t>equilibri già </a:t>
            </a:r>
            <a:r>
              <a:rPr lang="it-IT" sz="2400" dirty="0" smtClean="0"/>
              <a:t>fragili).</a:t>
            </a:r>
            <a:endParaRPr lang="it-IT" sz="2400" dirty="0"/>
          </a:p>
        </p:txBody>
      </p:sp>
    </p:spTree>
    <p:extLst>
      <p:ext uri="{BB962C8B-B14F-4D97-AF65-F5344CB8AC3E}">
        <p14:creationId xmlns:p14="http://schemas.microsoft.com/office/powerpoint/2010/main" val="229416793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2430380" y="553452"/>
            <a:ext cx="6244390" cy="830997"/>
          </a:xfrm>
          <a:prstGeom prst="rect">
            <a:avLst/>
          </a:prstGeom>
          <a:noFill/>
        </p:spPr>
        <p:txBody>
          <a:bodyPr wrap="square" rtlCol="0">
            <a:spAutoFit/>
          </a:bodyPr>
          <a:lstStyle/>
          <a:p>
            <a:r>
              <a:rPr lang="it-IT" sz="2400" dirty="0"/>
              <a:t>La gestione di un paziente demente può portare a una </a:t>
            </a:r>
            <a:r>
              <a:rPr lang="it-IT" sz="2400" b="1" dirty="0">
                <a:solidFill>
                  <a:srgbClr val="FF0000"/>
                </a:solidFill>
              </a:rPr>
              <a:t>sindrome da </a:t>
            </a:r>
            <a:r>
              <a:rPr lang="it-IT" sz="2400" b="1" dirty="0" err="1">
                <a:solidFill>
                  <a:srgbClr val="FF0000"/>
                </a:solidFill>
              </a:rPr>
              <a:t>burnout</a:t>
            </a:r>
            <a:r>
              <a:rPr lang="it-IT" sz="2400" b="1" dirty="0">
                <a:solidFill>
                  <a:srgbClr val="FF0000"/>
                </a:solidFill>
              </a:rPr>
              <a:t> </a:t>
            </a:r>
          </a:p>
        </p:txBody>
      </p:sp>
      <p:sp>
        <p:nvSpPr>
          <p:cNvPr id="5" name="CasellaDiTesto 4"/>
          <p:cNvSpPr txBox="1"/>
          <p:nvPr/>
        </p:nvSpPr>
        <p:spPr>
          <a:xfrm>
            <a:off x="1913023" y="2141621"/>
            <a:ext cx="8398042" cy="2677656"/>
          </a:xfrm>
          <a:prstGeom prst="rect">
            <a:avLst/>
          </a:prstGeom>
          <a:noFill/>
        </p:spPr>
        <p:txBody>
          <a:bodyPr wrap="square" rtlCol="0">
            <a:spAutoFit/>
          </a:bodyPr>
          <a:lstStyle/>
          <a:p>
            <a:r>
              <a:rPr lang="it-IT" sz="2400" dirty="0"/>
              <a:t>Il MMG deve valutare nei famigliari:</a:t>
            </a:r>
          </a:p>
          <a:p>
            <a:pPr marL="342900" indent="-342900">
              <a:buFont typeface="Arial" panose="020B0604020202020204" pitchFamily="34" charset="0"/>
              <a:buChar char="•"/>
            </a:pPr>
            <a:r>
              <a:rPr lang="it-IT" sz="2400" dirty="0"/>
              <a:t>gli aspetti emotivi (stress, ansia, depressione)</a:t>
            </a:r>
          </a:p>
          <a:p>
            <a:pPr marL="342900" indent="-342900">
              <a:buFont typeface="Arial" panose="020B0604020202020204" pitchFamily="34" charset="0"/>
              <a:buChar char="•"/>
            </a:pPr>
            <a:r>
              <a:rPr lang="it-IT" sz="2400" dirty="0"/>
              <a:t>il fattore economico-sociale (responsabilità, lavoro, costi diretti/indiretti)</a:t>
            </a:r>
          </a:p>
          <a:p>
            <a:pPr marL="342900" indent="-342900">
              <a:buFont typeface="Arial" panose="020B0604020202020204" pitchFamily="34" charset="0"/>
              <a:buChar char="•"/>
            </a:pPr>
            <a:r>
              <a:rPr lang="it-IT" sz="2400" dirty="0"/>
              <a:t>i fattori biologici (età, sesso, malattie)</a:t>
            </a:r>
          </a:p>
          <a:p>
            <a:pPr marL="342900" indent="-342900">
              <a:buFont typeface="Arial" panose="020B0604020202020204" pitchFamily="34" charset="0"/>
              <a:buChar char="•"/>
            </a:pPr>
            <a:r>
              <a:rPr lang="it-IT" sz="2400" dirty="0"/>
              <a:t>l’aspetto relazionale (privacy, perdita di rapporti sociali)</a:t>
            </a:r>
          </a:p>
        </p:txBody>
      </p:sp>
    </p:spTree>
    <p:extLst>
      <p:ext uri="{BB962C8B-B14F-4D97-AF65-F5344CB8AC3E}">
        <p14:creationId xmlns:p14="http://schemas.microsoft.com/office/powerpoint/2010/main" val="7408308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480213" y="1419952"/>
            <a:ext cx="9456821" cy="3046988"/>
          </a:xfrm>
          <a:prstGeom prst="rect">
            <a:avLst/>
          </a:prstGeom>
        </p:spPr>
        <p:txBody>
          <a:bodyPr wrap="square">
            <a:spAutoFit/>
          </a:bodyPr>
          <a:lstStyle/>
          <a:p>
            <a:pPr lvl="0" algn="just">
              <a:spcAft>
                <a:spcPts val="0"/>
              </a:spcAft>
              <a:tabLst>
                <a:tab pos="228600" algn="l"/>
              </a:tabLst>
            </a:pPr>
            <a:r>
              <a:rPr lang="it-IT" sz="2400" dirty="0"/>
              <a:t>Il MMG deve informare, orientare, indirizzare, sostenere la famiglia del malato rispetto a:</a:t>
            </a:r>
          </a:p>
          <a:p>
            <a:pPr marL="342900" lvl="0" indent="-342900" algn="just">
              <a:spcAft>
                <a:spcPts val="0"/>
              </a:spcAft>
              <a:buFont typeface="+mj-lt"/>
              <a:buAutoNum type="arabicPeriod"/>
              <a:tabLst>
                <a:tab pos="457200" algn="l"/>
              </a:tabLst>
            </a:pPr>
            <a:r>
              <a:rPr lang="it-IT" sz="2400" dirty="0"/>
              <a:t>problemi di gestione dei disturbi comportamentali del malato</a:t>
            </a:r>
          </a:p>
          <a:p>
            <a:pPr marL="342900" lvl="0" indent="-342900" algn="just">
              <a:spcAft>
                <a:spcPts val="0"/>
              </a:spcAft>
              <a:buFont typeface="+mj-lt"/>
              <a:buAutoNum type="arabicPeriod"/>
              <a:tabLst>
                <a:tab pos="457200" algn="l"/>
              </a:tabLst>
            </a:pPr>
            <a:r>
              <a:rPr lang="it-IT" sz="2400" dirty="0"/>
              <a:t>corretta somministrazione dei farmaci</a:t>
            </a:r>
          </a:p>
          <a:p>
            <a:pPr marL="342900" lvl="0" indent="-342900" algn="just">
              <a:spcAft>
                <a:spcPts val="0"/>
              </a:spcAft>
              <a:buFont typeface="+mj-lt"/>
              <a:buAutoNum type="arabicPeriod"/>
              <a:tabLst>
                <a:tab pos="457200" algn="l"/>
              </a:tabLst>
            </a:pPr>
            <a:r>
              <a:rPr lang="it-IT" sz="2400" dirty="0"/>
              <a:t>immissione nuovi farmaci sul mercato</a:t>
            </a:r>
          </a:p>
          <a:p>
            <a:pPr marL="342900" lvl="0" indent="-342900" algn="just">
              <a:spcAft>
                <a:spcPts val="0"/>
              </a:spcAft>
              <a:buFont typeface="+mj-lt"/>
              <a:buAutoNum type="arabicPeriod"/>
              <a:tabLst>
                <a:tab pos="457200" algn="l"/>
              </a:tabLst>
            </a:pPr>
            <a:r>
              <a:rPr lang="it-IT" sz="2400" dirty="0"/>
              <a:t>servizi esistenti (loro ruolo, modalità operative, funzione</a:t>
            </a:r>
            <a:r>
              <a:rPr lang="it-IT" sz="2400" dirty="0" smtClean="0"/>
              <a:t>...)</a:t>
            </a:r>
            <a:r>
              <a:rPr lang="it-IT" sz="2400" dirty="0"/>
              <a:t>	</a:t>
            </a:r>
          </a:p>
          <a:p>
            <a:pPr marL="342900" indent="-342900">
              <a:buFont typeface="+mj-lt"/>
              <a:buAutoNum type="arabicPeriod"/>
            </a:pPr>
            <a:r>
              <a:rPr lang="it-IT" sz="2400" dirty="0"/>
              <a:t>modalità di attivazione dei Servizi della rete</a:t>
            </a:r>
          </a:p>
        </p:txBody>
      </p:sp>
      <p:sp>
        <p:nvSpPr>
          <p:cNvPr id="5" name="Rettangolo 4"/>
          <p:cNvSpPr/>
          <p:nvPr/>
        </p:nvSpPr>
        <p:spPr>
          <a:xfrm>
            <a:off x="5268495" y="4928096"/>
            <a:ext cx="5668539" cy="338554"/>
          </a:xfrm>
          <a:prstGeom prst="rect">
            <a:avLst/>
          </a:prstGeom>
        </p:spPr>
        <p:txBody>
          <a:bodyPr wrap="none">
            <a:spAutoFit/>
          </a:bodyPr>
          <a:lstStyle/>
          <a:p>
            <a:r>
              <a:rPr lang="it-IT" sz="1600" i="1" dirty="0"/>
              <a:t>Progetto regionale demenze Regione Emilia Romagna </a:t>
            </a:r>
          </a:p>
        </p:txBody>
      </p:sp>
    </p:spTree>
    <p:extLst>
      <p:ext uri="{BB962C8B-B14F-4D97-AF65-F5344CB8AC3E}">
        <p14:creationId xmlns:p14="http://schemas.microsoft.com/office/powerpoint/2010/main" val="2520117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14602" y="2200246"/>
            <a:ext cx="6533145" cy="1697985"/>
          </a:xfrm>
        </p:spPr>
        <p:txBody>
          <a:bodyPr>
            <a:noAutofit/>
          </a:bodyPr>
          <a:lstStyle/>
          <a:p>
            <a:r>
              <a:rPr lang="it-IT" sz="4400" b="1" dirty="0" smtClean="0">
                <a:solidFill>
                  <a:srgbClr val="FF0000"/>
                </a:solidFill>
              </a:rPr>
              <a:t>Provvedimenti a favore del soggetto affetto da demenza</a:t>
            </a:r>
            <a:endParaRPr lang="it-IT" sz="4400" b="1" dirty="0">
              <a:solidFill>
                <a:srgbClr val="FF0000"/>
              </a:solidFill>
            </a:endParaRPr>
          </a:p>
        </p:txBody>
      </p:sp>
    </p:spTree>
    <p:extLst>
      <p:ext uri="{BB962C8B-B14F-4D97-AF65-F5344CB8AC3E}">
        <p14:creationId xmlns:p14="http://schemas.microsoft.com/office/powerpoint/2010/main" val="415369354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title"/>
          </p:nvPr>
        </p:nvSpPr>
        <p:spPr>
          <a:xfrm>
            <a:off x="3625790" y="2720565"/>
            <a:ext cx="5073041" cy="819679"/>
          </a:xfrm>
        </p:spPr>
        <p:txBody>
          <a:bodyPr>
            <a:noAutofit/>
          </a:bodyPr>
          <a:lstStyle/>
          <a:p>
            <a:r>
              <a:rPr lang="it-IT" sz="4400" b="1" dirty="0" smtClean="0">
                <a:solidFill>
                  <a:srgbClr val="FF0000"/>
                </a:solidFill>
              </a:rPr>
              <a:t>Capacità di agire</a:t>
            </a:r>
            <a:endParaRPr lang="it-IT" sz="4400" b="1" dirty="0">
              <a:solidFill>
                <a:srgbClr val="FF0000"/>
              </a:solidFill>
            </a:endParaRPr>
          </a:p>
        </p:txBody>
      </p:sp>
    </p:spTree>
    <p:extLst>
      <p:ext uri="{BB962C8B-B14F-4D97-AF65-F5344CB8AC3E}">
        <p14:creationId xmlns:p14="http://schemas.microsoft.com/office/powerpoint/2010/main" val="14230530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180347" y="2233137"/>
            <a:ext cx="6192253" cy="1938992"/>
          </a:xfrm>
          <a:prstGeom prst="rect">
            <a:avLst/>
          </a:prstGeom>
        </p:spPr>
        <p:txBody>
          <a:bodyPr wrap="square">
            <a:spAutoFit/>
          </a:bodyPr>
          <a:lstStyle/>
          <a:p>
            <a:r>
              <a:rPr lang="it-IT" sz="2400" dirty="0"/>
              <a:t>Il declino progressivo delle capacità intellettuali </a:t>
            </a:r>
            <a:r>
              <a:rPr lang="it-IT" sz="2400" dirty="0" smtClean="0"/>
              <a:t>può </a:t>
            </a:r>
            <a:r>
              <a:rPr lang="it-IT" sz="2400" dirty="0"/>
              <a:t>portare il </a:t>
            </a:r>
            <a:r>
              <a:rPr lang="it-IT" sz="2400" dirty="0" smtClean="0"/>
              <a:t>malato specie negli stadi </a:t>
            </a:r>
            <a:r>
              <a:rPr lang="it-IT" sz="2400" dirty="0"/>
              <a:t>più avanzati della patologia, a compiere azioni </a:t>
            </a:r>
            <a:r>
              <a:rPr lang="it-IT" sz="2400" dirty="0" smtClean="0"/>
              <a:t>potenzialmente pericolose </a:t>
            </a:r>
            <a:r>
              <a:rPr lang="it-IT" sz="2400" dirty="0"/>
              <a:t>per sé stesso e per gli altri.</a:t>
            </a:r>
          </a:p>
        </p:txBody>
      </p:sp>
    </p:spTree>
    <p:extLst>
      <p:ext uri="{BB962C8B-B14F-4D97-AF65-F5344CB8AC3E}">
        <p14:creationId xmlns:p14="http://schemas.microsoft.com/office/powerpoint/2010/main" val="16260675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2061411" y="1878068"/>
            <a:ext cx="8646694" cy="3416320"/>
          </a:xfrm>
          <a:prstGeom prst="rect">
            <a:avLst/>
          </a:prstGeom>
        </p:spPr>
        <p:txBody>
          <a:bodyPr wrap="square">
            <a:spAutoFit/>
          </a:bodyPr>
          <a:lstStyle/>
          <a:p>
            <a:r>
              <a:rPr lang="it-IT" sz="2400" i="1" dirty="0" smtClean="0">
                <a:solidFill>
                  <a:srgbClr val="002060"/>
                </a:solidFill>
              </a:rPr>
              <a:t>Nessuno </a:t>
            </a:r>
            <a:r>
              <a:rPr lang="it-IT" sz="2400" i="1" dirty="0">
                <a:solidFill>
                  <a:srgbClr val="002060"/>
                </a:solidFill>
              </a:rPr>
              <a:t>può essere punito per un fatto preveduto dalla legge come </a:t>
            </a:r>
            <a:r>
              <a:rPr lang="it-IT" sz="2400" i="1" dirty="0" smtClean="0">
                <a:solidFill>
                  <a:srgbClr val="002060"/>
                </a:solidFill>
              </a:rPr>
              <a:t>reato, se</a:t>
            </a:r>
            <a:r>
              <a:rPr lang="it-IT" sz="2400" i="1" dirty="0">
                <a:solidFill>
                  <a:srgbClr val="002060"/>
                </a:solidFill>
              </a:rPr>
              <a:t>, al momento in cui lo ha commesso, non era </a:t>
            </a:r>
            <a:r>
              <a:rPr lang="it-IT" sz="2400" i="1" dirty="0" smtClean="0">
                <a:solidFill>
                  <a:srgbClr val="002060"/>
                </a:solidFill>
              </a:rPr>
              <a:t>imputabile. È imputabile </a:t>
            </a:r>
            <a:r>
              <a:rPr lang="it-IT" sz="2400" i="1" dirty="0">
                <a:solidFill>
                  <a:srgbClr val="002060"/>
                </a:solidFill>
              </a:rPr>
              <a:t>chi ha la capacità d'intendere e di volere </a:t>
            </a:r>
            <a:r>
              <a:rPr lang="it-IT" sz="2400" i="1" dirty="0" smtClean="0">
                <a:solidFill>
                  <a:srgbClr val="002060"/>
                </a:solidFill>
              </a:rPr>
              <a:t>(art. 85 cod. penale)</a:t>
            </a:r>
            <a:endParaRPr lang="it-IT" sz="2400" i="1" dirty="0">
              <a:solidFill>
                <a:srgbClr val="002060"/>
              </a:solidFill>
            </a:endParaRPr>
          </a:p>
          <a:p>
            <a:endParaRPr lang="it-IT" sz="2400" dirty="0"/>
          </a:p>
          <a:p>
            <a:r>
              <a:rPr lang="it-IT" sz="2400" dirty="0" smtClean="0"/>
              <a:t>Un </a:t>
            </a:r>
            <a:r>
              <a:rPr lang="it-IT" sz="2400" dirty="0"/>
              <a:t>malato </a:t>
            </a:r>
            <a:r>
              <a:rPr lang="it-IT" sz="2400" dirty="0" smtClean="0"/>
              <a:t>di Alzheimer </a:t>
            </a:r>
            <a:r>
              <a:rPr lang="it-IT" sz="2400" dirty="0"/>
              <a:t>giunto a un certo stadio della malattia non </a:t>
            </a:r>
            <a:r>
              <a:rPr lang="it-IT" sz="2400" dirty="0" smtClean="0"/>
              <a:t>ha né </a:t>
            </a:r>
            <a:r>
              <a:rPr lang="it-IT" sz="2400" dirty="0"/>
              <a:t>l’una né l’altra capacità e, quindi, penalmente, non </a:t>
            </a:r>
            <a:r>
              <a:rPr lang="it-IT" sz="2400" dirty="0" smtClean="0"/>
              <a:t>sarà imputabile </a:t>
            </a:r>
            <a:r>
              <a:rPr lang="it-IT" sz="2400" dirty="0"/>
              <a:t>anche se non era stato precedentemente </a:t>
            </a:r>
            <a:r>
              <a:rPr lang="it-IT" sz="2400" dirty="0" smtClean="0"/>
              <a:t>interdetto o </a:t>
            </a:r>
            <a:r>
              <a:rPr lang="it-IT" sz="2400" dirty="0"/>
              <a:t>inabilitato.</a:t>
            </a:r>
          </a:p>
        </p:txBody>
      </p:sp>
      <p:sp>
        <p:nvSpPr>
          <p:cNvPr id="5" name="Rettangolo 4"/>
          <p:cNvSpPr/>
          <p:nvPr/>
        </p:nvSpPr>
        <p:spPr>
          <a:xfrm>
            <a:off x="1838611" y="743219"/>
            <a:ext cx="3046212" cy="523220"/>
          </a:xfrm>
          <a:prstGeom prst="rect">
            <a:avLst/>
          </a:prstGeom>
        </p:spPr>
        <p:txBody>
          <a:bodyPr wrap="square">
            <a:spAutoFit/>
          </a:bodyPr>
          <a:lstStyle/>
          <a:p>
            <a:r>
              <a:rPr lang="it-IT" sz="2800" b="1" dirty="0" smtClean="0">
                <a:solidFill>
                  <a:srgbClr val="FF0000"/>
                </a:solidFill>
              </a:rPr>
              <a:t>Codice penale</a:t>
            </a:r>
            <a:endParaRPr lang="it-IT" sz="2800" b="1" dirty="0">
              <a:solidFill>
                <a:srgbClr val="FF0000"/>
              </a:solidFill>
            </a:endParaRPr>
          </a:p>
        </p:txBody>
      </p:sp>
    </p:spTree>
    <p:extLst>
      <p:ext uri="{BB962C8B-B14F-4D97-AF65-F5344CB8AC3E}">
        <p14:creationId xmlns:p14="http://schemas.microsoft.com/office/powerpoint/2010/main" val="16759764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94873" y="1462025"/>
            <a:ext cx="10780296" cy="4893647"/>
          </a:xfrm>
          <a:prstGeom prst="rect">
            <a:avLst/>
          </a:prstGeom>
        </p:spPr>
        <p:txBody>
          <a:bodyPr wrap="square">
            <a:spAutoFit/>
          </a:bodyPr>
          <a:lstStyle/>
          <a:p>
            <a:r>
              <a:rPr lang="it-IT" sz="2400" dirty="0" smtClean="0"/>
              <a:t>Nel </a:t>
            </a:r>
            <a:r>
              <a:rPr lang="it-IT" sz="2400" dirty="0"/>
              <a:t>caso in cui il </a:t>
            </a:r>
            <a:r>
              <a:rPr lang="it-IT" sz="2400" dirty="0" smtClean="0"/>
              <a:t>malato dichiarato </a:t>
            </a:r>
            <a:r>
              <a:rPr lang="it-IT" sz="2400" dirty="0"/>
              <a:t>incapace di intendere e di volere provochi </a:t>
            </a:r>
            <a:r>
              <a:rPr lang="it-IT" sz="2400" dirty="0" smtClean="0"/>
              <a:t>dei danni </a:t>
            </a:r>
            <a:r>
              <a:rPr lang="it-IT" sz="2400" dirty="0"/>
              <a:t>a terzi, è tenuto a rispondere al risarcimento </a:t>
            </a:r>
            <a:r>
              <a:rPr lang="it-IT" sz="2400" dirty="0" smtClean="0"/>
              <a:t>colui che</a:t>
            </a:r>
            <a:r>
              <a:rPr lang="it-IT" sz="2400" dirty="0"/>
              <a:t>, per vincolo giuridico o libera scelta, è </a:t>
            </a:r>
            <a:r>
              <a:rPr lang="it-IT" sz="2400" dirty="0" smtClean="0"/>
              <a:t>responsabile della </a:t>
            </a:r>
            <a:r>
              <a:rPr lang="it-IT" sz="2400" dirty="0"/>
              <a:t>sorveglianza dell’incapace, a meno che </a:t>
            </a:r>
            <a:r>
              <a:rPr lang="it-IT" sz="2400" dirty="0" smtClean="0"/>
              <a:t>dimostri di </a:t>
            </a:r>
            <a:r>
              <a:rPr lang="it-IT" sz="2400" dirty="0"/>
              <a:t>non aver potuto impedire il fatto, pur avendo adottato</a:t>
            </a:r>
          </a:p>
          <a:p>
            <a:r>
              <a:rPr lang="it-IT" sz="2400" dirty="0"/>
              <a:t>tutte le misure di precauzione possibili</a:t>
            </a:r>
            <a:r>
              <a:rPr lang="it-IT" sz="2400" dirty="0" smtClean="0"/>
              <a:t>.</a:t>
            </a:r>
          </a:p>
          <a:p>
            <a:endParaRPr lang="it-IT" sz="2400" dirty="0"/>
          </a:p>
          <a:p>
            <a:r>
              <a:rPr lang="it-IT" sz="2400" dirty="0"/>
              <a:t>Nel caso in cui il danneggiato non abbia potuto </a:t>
            </a:r>
            <a:r>
              <a:rPr lang="it-IT" sz="2400" dirty="0" smtClean="0"/>
              <a:t>ottenere il risarcimento </a:t>
            </a:r>
            <a:r>
              <a:rPr lang="it-IT" sz="2400" dirty="0"/>
              <a:t>da chi è tenuto alla </a:t>
            </a:r>
            <a:r>
              <a:rPr lang="it-IT" sz="2400" dirty="0" smtClean="0"/>
              <a:t>sorveglianza il </a:t>
            </a:r>
            <a:r>
              <a:rPr lang="it-IT" sz="2400" dirty="0"/>
              <a:t>giudice, in considerazione delle </a:t>
            </a:r>
            <a:r>
              <a:rPr lang="it-IT" sz="2400" dirty="0" smtClean="0"/>
              <a:t>condizioni economiche </a:t>
            </a:r>
            <a:r>
              <a:rPr lang="it-IT" sz="2400" dirty="0"/>
              <a:t>delle parti, </a:t>
            </a:r>
            <a:r>
              <a:rPr lang="it-IT" sz="2400" dirty="0" smtClean="0"/>
              <a:t>può </a:t>
            </a:r>
            <a:r>
              <a:rPr lang="it-IT" sz="2400" dirty="0"/>
              <a:t>condannare il </a:t>
            </a:r>
            <a:r>
              <a:rPr lang="it-IT" sz="2400" dirty="0" smtClean="0"/>
              <a:t>malato stesso</a:t>
            </a:r>
            <a:r>
              <a:rPr lang="it-IT" sz="2400" dirty="0"/>
              <a:t>, autore del danno, ad </a:t>
            </a:r>
            <a:r>
              <a:rPr lang="it-IT" sz="2400" b="1" dirty="0"/>
              <a:t>un equo indennizzo</a:t>
            </a:r>
            <a:r>
              <a:rPr lang="it-IT" sz="2400" dirty="0"/>
              <a:t>, </a:t>
            </a:r>
            <a:r>
              <a:rPr lang="it-IT" sz="2400" dirty="0" smtClean="0"/>
              <a:t>ossia al </a:t>
            </a:r>
            <a:r>
              <a:rPr lang="it-IT" sz="2400" dirty="0"/>
              <a:t>versamento di </a:t>
            </a:r>
            <a:r>
              <a:rPr lang="it-IT" sz="2400" dirty="0" smtClean="0"/>
              <a:t>una indennità </a:t>
            </a:r>
            <a:r>
              <a:rPr lang="it-IT" sz="2400" dirty="0"/>
              <a:t>forfetaria </a:t>
            </a:r>
            <a:r>
              <a:rPr lang="it-IT" sz="2400" dirty="0" smtClean="0"/>
              <a:t>commisurata alla </a:t>
            </a:r>
            <a:r>
              <a:rPr lang="it-IT" sz="2400" dirty="0"/>
              <a:t>situazione patrimoniale del danneggiante e del danneggiato.</a:t>
            </a:r>
          </a:p>
        </p:txBody>
      </p:sp>
      <p:sp>
        <p:nvSpPr>
          <p:cNvPr id="5" name="Rettangolo 4"/>
          <p:cNvSpPr/>
          <p:nvPr/>
        </p:nvSpPr>
        <p:spPr>
          <a:xfrm>
            <a:off x="1838611" y="743219"/>
            <a:ext cx="3046212" cy="523220"/>
          </a:xfrm>
          <a:prstGeom prst="rect">
            <a:avLst/>
          </a:prstGeom>
        </p:spPr>
        <p:txBody>
          <a:bodyPr wrap="square">
            <a:spAutoFit/>
          </a:bodyPr>
          <a:lstStyle/>
          <a:p>
            <a:r>
              <a:rPr lang="it-IT" sz="2800" b="1" dirty="0" smtClean="0">
                <a:solidFill>
                  <a:srgbClr val="FF0000"/>
                </a:solidFill>
              </a:rPr>
              <a:t>Codice civile</a:t>
            </a:r>
            <a:endParaRPr lang="it-IT" sz="2800" b="1" dirty="0">
              <a:solidFill>
                <a:srgbClr val="FF0000"/>
              </a:solidFill>
            </a:endParaRPr>
          </a:p>
        </p:txBody>
      </p:sp>
    </p:spTree>
    <p:extLst>
      <p:ext uri="{BB962C8B-B14F-4D97-AF65-F5344CB8AC3E}">
        <p14:creationId xmlns:p14="http://schemas.microsoft.com/office/powerpoint/2010/main" val="264885224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660359" y="2112820"/>
            <a:ext cx="9613230" cy="2308324"/>
          </a:xfrm>
          <a:prstGeom prst="rect">
            <a:avLst/>
          </a:prstGeom>
        </p:spPr>
        <p:txBody>
          <a:bodyPr wrap="square">
            <a:spAutoFit/>
          </a:bodyPr>
          <a:lstStyle/>
          <a:p>
            <a:r>
              <a:rPr lang="it-IT" sz="2400" dirty="0" smtClean="0"/>
              <a:t>Nel caso il paziente con demenza non accetti di smettere di condurre un autoveicolo il parente, </a:t>
            </a:r>
            <a:r>
              <a:rPr lang="it-IT" sz="2400" dirty="0"/>
              <a:t>il </a:t>
            </a:r>
            <a:r>
              <a:rPr lang="it-IT" sz="2400" dirty="0" smtClean="0"/>
              <a:t>tutore </a:t>
            </a:r>
            <a:r>
              <a:rPr lang="it-IT" sz="2400" dirty="0"/>
              <a:t>o il Pubblico </a:t>
            </a:r>
            <a:r>
              <a:rPr lang="it-IT" sz="2400" dirty="0" smtClean="0"/>
              <a:t>Ministero possono chiedere la </a:t>
            </a:r>
            <a:r>
              <a:rPr lang="it-IT" sz="2400" b="1" dirty="0">
                <a:solidFill>
                  <a:srgbClr val="FF0000"/>
                </a:solidFill>
              </a:rPr>
              <a:t>revoca della </a:t>
            </a:r>
            <a:r>
              <a:rPr lang="it-IT" sz="2400" b="1" dirty="0" smtClean="0">
                <a:solidFill>
                  <a:srgbClr val="FF0000"/>
                </a:solidFill>
              </a:rPr>
              <a:t>patente </a:t>
            </a:r>
            <a:r>
              <a:rPr lang="it-IT" sz="2400" dirty="0" smtClean="0"/>
              <a:t>presentando </a:t>
            </a:r>
            <a:r>
              <a:rPr lang="it-IT" sz="2400" dirty="0"/>
              <a:t>domanda </a:t>
            </a:r>
            <a:r>
              <a:rPr lang="it-IT" sz="2400" dirty="0" smtClean="0"/>
              <a:t>alla </a:t>
            </a:r>
            <a:r>
              <a:rPr lang="it-IT" sz="2400" dirty="0"/>
              <a:t>Motorizzazione Civile</a:t>
            </a:r>
            <a:r>
              <a:rPr lang="it-IT" sz="2400" dirty="0" smtClean="0"/>
              <a:t>, la </a:t>
            </a:r>
            <a:r>
              <a:rPr lang="it-IT" sz="2400" dirty="0"/>
              <a:t>quale sottoporrà il paziente a visita medica per </a:t>
            </a:r>
            <a:r>
              <a:rPr lang="it-IT" sz="2400" dirty="0" smtClean="0"/>
              <a:t>valutare requisiti </a:t>
            </a:r>
            <a:r>
              <a:rPr lang="it-IT" sz="2400" dirty="0"/>
              <a:t>fisici e psichici del soggetto.</a:t>
            </a:r>
          </a:p>
        </p:txBody>
      </p:sp>
    </p:spTree>
    <p:extLst>
      <p:ext uri="{BB962C8B-B14F-4D97-AF65-F5344CB8AC3E}">
        <p14:creationId xmlns:p14="http://schemas.microsoft.com/office/powerpoint/2010/main" val="149504198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540043" y="1619525"/>
            <a:ext cx="9697451" cy="2677656"/>
          </a:xfrm>
          <a:prstGeom prst="rect">
            <a:avLst/>
          </a:prstGeom>
        </p:spPr>
        <p:txBody>
          <a:bodyPr wrap="square">
            <a:spAutoFit/>
          </a:bodyPr>
          <a:lstStyle/>
          <a:p>
            <a:r>
              <a:rPr lang="it-IT" sz="2400" dirty="0" smtClean="0"/>
              <a:t>Bisogna valutare i seguenti parametri:</a:t>
            </a:r>
          </a:p>
          <a:p>
            <a:endParaRPr lang="it-IT" sz="2400" dirty="0" smtClean="0"/>
          </a:p>
          <a:p>
            <a:pPr marL="342900" indent="-342900">
              <a:buFont typeface="Arial" panose="020B0604020202020204" pitchFamily="34" charset="0"/>
              <a:buChar char="•"/>
            </a:pPr>
            <a:r>
              <a:rPr lang="it-IT" sz="2400" dirty="0" smtClean="0"/>
              <a:t>Capacità </a:t>
            </a:r>
            <a:r>
              <a:rPr lang="it-IT" sz="2400" dirty="0"/>
              <a:t>di manifestare una </a:t>
            </a:r>
            <a:r>
              <a:rPr lang="it-IT" sz="2400" dirty="0" smtClean="0"/>
              <a:t>scelta</a:t>
            </a:r>
          </a:p>
          <a:p>
            <a:pPr marL="342900" indent="-342900">
              <a:buFont typeface="Arial" panose="020B0604020202020204" pitchFamily="34" charset="0"/>
              <a:buChar char="•"/>
            </a:pPr>
            <a:r>
              <a:rPr lang="it-IT" sz="2400" dirty="0" smtClean="0"/>
              <a:t>Capacità </a:t>
            </a:r>
            <a:r>
              <a:rPr lang="it-IT" sz="2400" dirty="0"/>
              <a:t>di comprendere le informazioni relative al </a:t>
            </a:r>
            <a:r>
              <a:rPr lang="it-IT" sz="2400" dirty="0" smtClean="0"/>
              <a:t>consenso</a:t>
            </a:r>
          </a:p>
          <a:p>
            <a:pPr marL="342900" indent="-342900">
              <a:buFont typeface="Arial" panose="020B0604020202020204" pitchFamily="34" charset="0"/>
              <a:buChar char="•"/>
            </a:pPr>
            <a:r>
              <a:rPr lang="it-IT" sz="2400" dirty="0" smtClean="0"/>
              <a:t>Capacità </a:t>
            </a:r>
            <a:r>
              <a:rPr lang="it-IT" sz="2400" dirty="0"/>
              <a:t>di dare un giusto peso alla situazione e alle sue possibili </a:t>
            </a:r>
            <a:r>
              <a:rPr lang="it-IT" sz="2400" dirty="0" smtClean="0"/>
              <a:t>conseguenze</a:t>
            </a:r>
          </a:p>
          <a:p>
            <a:pPr marL="342900" indent="-342900">
              <a:buFont typeface="Arial" panose="020B0604020202020204" pitchFamily="34" charset="0"/>
              <a:buChar char="•"/>
            </a:pPr>
            <a:r>
              <a:rPr lang="it-IT" sz="2400" dirty="0" smtClean="0"/>
              <a:t>Capacità </a:t>
            </a:r>
            <a:r>
              <a:rPr lang="it-IT" sz="2400" dirty="0"/>
              <a:t>di utilizzare razionalmente le </a:t>
            </a:r>
            <a:r>
              <a:rPr lang="it-IT" sz="2400" dirty="0" smtClean="0"/>
              <a:t>informazioni </a:t>
            </a:r>
            <a:endParaRPr lang="it-IT" sz="2400" dirty="0"/>
          </a:p>
        </p:txBody>
      </p:sp>
      <p:sp>
        <p:nvSpPr>
          <p:cNvPr id="5" name="Rettangolo 4"/>
          <p:cNvSpPr/>
          <p:nvPr/>
        </p:nvSpPr>
        <p:spPr>
          <a:xfrm>
            <a:off x="2025315" y="4939969"/>
            <a:ext cx="9825789" cy="923330"/>
          </a:xfrm>
          <a:prstGeom prst="rect">
            <a:avLst/>
          </a:prstGeom>
        </p:spPr>
        <p:txBody>
          <a:bodyPr wrap="square">
            <a:spAutoFit/>
          </a:bodyPr>
          <a:lstStyle/>
          <a:p>
            <a:r>
              <a:rPr lang="it-IT" smtClean="0"/>
              <a:t>Alcuni </a:t>
            </a:r>
            <a:r>
              <a:rPr lang="it-IT" dirty="0" smtClean="0"/>
              <a:t>studi di piccole dimensioni hanno </a:t>
            </a:r>
            <a:r>
              <a:rPr lang="it-IT" dirty="0"/>
              <a:t>descritto che sebbene i soggetti affetti da deterioramento lieve-moderato </a:t>
            </a:r>
            <a:r>
              <a:rPr lang="it-IT" dirty="0" smtClean="0"/>
              <a:t>al MMSE risultino incapaci nella </a:t>
            </a:r>
            <a:r>
              <a:rPr lang="it-IT" dirty="0"/>
              <a:t>capacità di comprensione, </a:t>
            </a:r>
            <a:r>
              <a:rPr lang="it-IT" dirty="0" smtClean="0"/>
              <a:t>hanno </a:t>
            </a:r>
            <a:r>
              <a:rPr lang="it-IT" dirty="0"/>
              <a:t>prestazioni sovrapponibili ai controlli nelle altre 3 </a:t>
            </a:r>
            <a:r>
              <a:rPr lang="it-IT" dirty="0" smtClean="0"/>
              <a:t>capacità. </a:t>
            </a:r>
            <a:endParaRPr lang="it-IT" dirty="0"/>
          </a:p>
        </p:txBody>
      </p:sp>
      <p:sp>
        <p:nvSpPr>
          <p:cNvPr id="2" name="Rettangolo 1"/>
          <p:cNvSpPr/>
          <p:nvPr/>
        </p:nvSpPr>
        <p:spPr>
          <a:xfrm>
            <a:off x="1765405" y="715127"/>
            <a:ext cx="3760966" cy="523220"/>
          </a:xfrm>
          <a:prstGeom prst="rect">
            <a:avLst/>
          </a:prstGeom>
        </p:spPr>
        <p:txBody>
          <a:bodyPr wrap="none">
            <a:spAutoFit/>
          </a:bodyPr>
          <a:lstStyle/>
          <a:p>
            <a:r>
              <a:rPr lang="it-IT" sz="2800" b="1" dirty="0">
                <a:solidFill>
                  <a:srgbClr val="FF0000"/>
                </a:solidFill>
              </a:rPr>
              <a:t>Consenso informato </a:t>
            </a:r>
          </a:p>
        </p:txBody>
      </p:sp>
    </p:spTree>
    <p:extLst>
      <p:ext uri="{BB962C8B-B14F-4D97-AF65-F5344CB8AC3E}">
        <p14:creationId xmlns:p14="http://schemas.microsoft.com/office/powerpoint/2010/main" val="39180415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title"/>
          </p:nvPr>
        </p:nvSpPr>
        <p:spPr>
          <a:xfrm>
            <a:off x="2879832" y="2925101"/>
            <a:ext cx="6372452" cy="819679"/>
          </a:xfrm>
        </p:spPr>
        <p:txBody>
          <a:bodyPr>
            <a:noAutofit/>
          </a:bodyPr>
          <a:lstStyle/>
          <a:p>
            <a:r>
              <a:rPr lang="it-IT" sz="4400" b="1" dirty="0" smtClean="0">
                <a:solidFill>
                  <a:srgbClr val="FF0000"/>
                </a:solidFill>
              </a:rPr>
              <a:t>Gestione a domicilio</a:t>
            </a:r>
            <a:endParaRPr lang="it-IT" sz="4400" b="1" dirty="0">
              <a:solidFill>
                <a:srgbClr val="FF0000"/>
              </a:solidFill>
            </a:endParaRPr>
          </a:p>
        </p:txBody>
      </p:sp>
    </p:spTree>
    <p:extLst>
      <p:ext uri="{BB962C8B-B14F-4D97-AF65-F5344CB8AC3E}">
        <p14:creationId xmlns:p14="http://schemas.microsoft.com/office/powerpoint/2010/main" val="367484227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470824" y="1462587"/>
            <a:ext cx="3682418" cy="2246769"/>
          </a:xfrm>
          <a:prstGeom prst="rect">
            <a:avLst/>
          </a:prstGeom>
          <a:noFill/>
          <a:ln w="19050">
            <a:solidFill>
              <a:schemeClr val="tx1"/>
            </a:solidFill>
          </a:ln>
        </p:spPr>
        <p:txBody>
          <a:bodyPr wrap="none" rtlCol="0">
            <a:spAutoFit/>
          </a:bodyPr>
          <a:lstStyle/>
          <a:p>
            <a:r>
              <a:rPr lang="it-IT" sz="2000" dirty="0" smtClean="0"/>
              <a:t>Amnesia</a:t>
            </a:r>
          </a:p>
          <a:p>
            <a:r>
              <a:rPr lang="it-IT" sz="2000" dirty="0" smtClean="0"/>
              <a:t>Aprassia</a:t>
            </a:r>
          </a:p>
          <a:p>
            <a:r>
              <a:rPr lang="it-IT" sz="2000" dirty="0" smtClean="0"/>
              <a:t>Afasia</a:t>
            </a:r>
          </a:p>
          <a:p>
            <a:r>
              <a:rPr lang="it-IT" sz="2000" dirty="0" smtClean="0"/>
              <a:t>Agnosia</a:t>
            </a:r>
          </a:p>
          <a:p>
            <a:r>
              <a:rPr lang="it-IT" sz="2000" dirty="0" smtClean="0"/>
              <a:t>Deficit di comunicazione</a:t>
            </a:r>
          </a:p>
          <a:p>
            <a:r>
              <a:rPr lang="it-IT" sz="2000" dirty="0" smtClean="0"/>
              <a:t>Cambiamenti di personalità</a:t>
            </a:r>
          </a:p>
          <a:p>
            <a:r>
              <a:rPr lang="it-IT" sz="2000" dirty="0" smtClean="0"/>
              <a:t>Disturbi del comportamento</a:t>
            </a:r>
            <a:endParaRPr lang="it-IT" sz="2000" dirty="0"/>
          </a:p>
        </p:txBody>
      </p:sp>
      <p:sp>
        <p:nvSpPr>
          <p:cNvPr id="5" name="CasellaDiTesto 4"/>
          <p:cNvSpPr txBox="1"/>
          <p:nvPr/>
        </p:nvSpPr>
        <p:spPr>
          <a:xfrm>
            <a:off x="6791826" y="362072"/>
            <a:ext cx="4944979" cy="1938992"/>
          </a:xfrm>
          <a:prstGeom prst="rect">
            <a:avLst/>
          </a:prstGeom>
          <a:noFill/>
          <a:ln w="19050">
            <a:solidFill>
              <a:schemeClr val="tx1"/>
            </a:solidFill>
          </a:ln>
        </p:spPr>
        <p:txBody>
          <a:bodyPr wrap="square" rtlCol="0">
            <a:spAutoFit/>
          </a:bodyPr>
          <a:lstStyle/>
          <a:p>
            <a:r>
              <a:rPr lang="it-IT" sz="2000" dirty="0" smtClean="0"/>
              <a:t>Incontinenza urinaria e fecale</a:t>
            </a:r>
          </a:p>
          <a:p>
            <a:r>
              <a:rPr lang="it-IT" sz="2000" dirty="0" smtClean="0"/>
              <a:t>Disturbi della deglutizione</a:t>
            </a:r>
          </a:p>
          <a:p>
            <a:r>
              <a:rPr lang="it-IT" sz="2000" dirty="0" smtClean="0"/>
              <a:t>    (rischio di polmonite ab </a:t>
            </a:r>
            <a:r>
              <a:rPr lang="it-IT" sz="2000" dirty="0" err="1" smtClean="0"/>
              <a:t>ingestis</a:t>
            </a:r>
            <a:r>
              <a:rPr lang="it-IT" sz="2000" dirty="0" smtClean="0"/>
              <a:t>)</a:t>
            </a:r>
          </a:p>
          <a:p>
            <a:r>
              <a:rPr lang="it-IT" sz="2000" dirty="0" smtClean="0"/>
              <a:t>Ridotto apporto calorico</a:t>
            </a:r>
          </a:p>
          <a:p>
            <a:r>
              <a:rPr lang="it-IT" sz="2000" dirty="0" smtClean="0"/>
              <a:t>Ridotta introduzione di liquidi</a:t>
            </a:r>
          </a:p>
          <a:p>
            <a:r>
              <a:rPr lang="it-IT" sz="2000" dirty="0" smtClean="0"/>
              <a:t>Piaghe da decubito</a:t>
            </a:r>
            <a:endParaRPr lang="it-IT" sz="2000" dirty="0"/>
          </a:p>
        </p:txBody>
      </p:sp>
      <p:sp>
        <p:nvSpPr>
          <p:cNvPr id="6" name="CasellaDiTesto 5"/>
          <p:cNvSpPr txBox="1"/>
          <p:nvPr/>
        </p:nvSpPr>
        <p:spPr>
          <a:xfrm>
            <a:off x="6791827" y="2585972"/>
            <a:ext cx="4944979" cy="2646878"/>
          </a:xfrm>
          <a:prstGeom prst="rect">
            <a:avLst/>
          </a:prstGeom>
          <a:noFill/>
          <a:ln w="19050">
            <a:solidFill>
              <a:schemeClr val="tx1"/>
            </a:solidFill>
          </a:ln>
        </p:spPr>
        <p:txBody>
          <a:bodyPr wrap="square" rtlCol="0">
            <a:spAutoFit/>
          </a:bodyPr>
          <a:lstStyle/>
          <a:p>
            <a:r>
              <a:rPr lang="it-IT" sz="2000" dirty="0" smtClean="0"/>
              <a:t>Patologie che possono associarsi per età avanzata</a:t>
            </a:r>
          </a:p>
          <a:p>
            <a:pPr marL="285750" indent="-285750">
              <a:buFont typeface="Arial" panose="020B0604020202020204" pitchFamily="34" charset="0"/>
              <a:buChar char="•"/>
            </a:pPr>
            <a:r>
              <a:rPr lang="it-IT" dirty="0" smtClean="0"/>
              <a:t>Cardiopatia ischemica, FA, scompenso</a:t>
            </a:r>
          </a:p>
          <a:p>
            <a:pPr marL="285750" indent="-285750">
              <a:buFont typeface="Arial" panose="020B0604020202020204" pitchFamily="34" charset="0"/>
              <a:buChar char="•"/>
            </a:pPr>
            <a:r>
              <a:rPr lang="it-IT" dirty="0" smtClean="0"/>
              <a:t>Deficit neurologici, Parkinson</a:t>
            </a:r>
          </a:p>
          <a:p>
            <a:pPr marL="285750" indent="-285750">
              <a:buFont typeface="Arial" panose="020B0604020202020204" pitchFamily="34" charset="0"/>
              <a:buChar char="•"/>
            </a:pPr>
            <a:r>
              <a:rPr lang="it-IT" dirty="0" smtClean="0"/>
              <a:t>BPCO, enfisema, asma</a:t>
            </a:r>
          </a:p>
          <a:p>
            <a:pPr marL="285750" indent="-285750">
              <a:buFont typeface="Arial" panose="020B0604020202020204" pitchFamily="34" charset="0"/>
              <a:buChar char="•"/>
            </a:pPr>
            <a:r>
              <a:rPr lang="it-IT" dirty="0" smtClean="0"/>
              <a:t>Diabete</a:t>
            </a:r>
          </a:p>
          <a:p>
            <a:pPr marL="285750" indent="-285750">
              <a:buFont typeface="Arial" panose="020B0604020202020204" pitchFamily="34" charset="0"/>
              <a:buChar char="•"/>
            </a:pPr>
            <a:r>
              <a:rPr lang="it-IT" dirty="0" smtClean="0"/>
              <a:t>Ipertensione</a:t>
            </a:r>
          </a:p>
          <a:p>
            <a:pPr marL="285750" indent="-285750">
              <a:buFont typeface="Arial" panose="020B0604020202020204" pitchFamily="34" charset="0"/>
              <a:buChar char="•"/>
            </a:pPr>
            <a:r>
              <a:rPr lang="it-IT" dirty="0" smtClean="0"/>
              <a:t>Alterazioni della funzionalità tiroidea</a:t>
            </a:r>
          </a:p>
          <a:p>
            <a:pPr marL="285750" indent="-285750">
              <a:buFont typeface="Arial" panose="020B0604020202020204" pitchFamily="34" charset="0"/>
              <a:buChar char="•"/>
            </a:pPr>
            <a:r>
              <a:rPr lang="it-IT" dirty="0" smtClean="0"/>
              <a:t>Osteoporosi</a:t>
            </a:r>
            <a:endParaRPr lang="it-IT" dirty="0"/>
          </a:p>
        </p:txBody>
      </p:sp>
      <p:sp>
        <p:nvSpPr>
          <p:cNvPr id="7" name="CasellaDiTesto 6"/>
          <p:cNvSpPr txBox="1"/>
          <p:nvPr/>
        </p:nvSpPr>
        <p:spPr>
          <a:xfrm>
            <a:off x="3086101" y="5525053"/>
            <a:ext cx="8650704" cy="984885"/>
          </a:xfrm>
          <a:prstGeom prst="rect">
            <a:avLst/>
          </a:prstGeom>
          <a:noFill/>
          <a:ln w="28575">
            <a:solidFill>
              <a:schemeClr val="tx1"/>
            </a:solidFill>
          </a:ln>
        </p:spPr>
        <p:txBody>
          <a:bodyPr wrap="square" rtlCol="0">
            <a:spAutoFit/>
          </a:bodyPr>
          <a:lstStyle/>
          <a:p>
            <a:r>
              <a:rPr lang="it-IT" sz="2000" dirty="0" err="1" smtClean="0"/>
              <a:t>Politerapia</a:t>
            </a:r>
            <a:endParaRPr lang="it-IT" sz="2000" dirty="0" smtClean="0"/>
          </a:p>
          <a:p>
            <a:pPr marL="342900" indent="-342900">
              <a:buFont typeface="Arial" panose="020B0604020202020204" pitchFamily="34" charset="0"/>
              <a:buChar char="•"/>
            </a:pPr>
            <a:r>
              <a:rPr lang="it-IT" dirty="0" smtClean="0"/>
              <a:t>Effetti collaterali dei farmaci (per es </a:t>
            </a:r>
            <a:r>
              <a:rPr lang="it-IT" dirty="0" err="1" smtClean="0"/>
              <a:t>s.extrapiramidale</a:t>
            </a:r>
            <a:r>
              <a:rPr lang="it-IT" dirty="0" smtClean="0"/>
              <a:t> da neurolettici</a:t>
            </a:r>
          </a:p>
          <a:p>
            <a:pPr marL="342900" indent="-342900">
              <a:buFont typeface="Arial" panose="020B0604020202020204" pitchFamily="34" charset="0"/>
              <a:buChar char="•"/>
            </a:pPr>
            <a:r>
              <a:rPr lang="it-IT" dirty="0" smtClean="0"/>
              <a:t>Difficoltà </a:t>
            </a:r>
            <a:r>
              <a:rPr lang="it-IT" sz="2000" dirty="0" smtClean="0"/>
              <a:t>di gestione di alcuni farmaci (per es. anticoagulanti)</a:t>
            </a:r>
            <a:endParaRPr lang="it-IT" sz="2000" dirty="0"/>
          </a:p>
        </p:txBody>
      </p:sp>
      <p:sp>
        <p:nvSpPr>
          <p:cNvPr id="8" name="CasellaDiTesto 7"/>
          <p:cNvSpPr txBox="1"/>
          <p:nvPr/>
        </p:nvSpPr>
        <p:spPr>
          <a:xfrm>
            <a:off x="2451151" y="1093255"/>
            <a:ext cx="1269899" cy="369332"/>
          </a:xfrm>
          <a:prstGeom prst="rect">
            <a:avLst/>
          </a:prstGeom>
          <a:noFill/>
        </p:spPr>
        <p:txBody>
          <a:bodyPr wrap="none" rtlCol="0">
            <a:spAutoFit/>
          </a:bodyPr>
          <a:lstStyle/>
          <a:p>
            <a:r>
              <a:rPr lang="it-IT" b="1" dirty="0" smtClean="0">
                <a:solidFill>
                  <a:srgbClr val="FF0000"/>
                </a:solidFill>
              </a:rPr>
              <a:t>Demenza</a:t>
            </a:r>
            <a:endParaRPr lang="it-IT" b="1" dirty="0">
              <a:solidFill>
                <a:srgbClr val="FF0000"/>
              </a:solidFill>
            </a:endParaRPr>
          </a:p>
        </p:txBody>
      </p:sp>
    </p:spTree>
    <p:extLst>
      <p:ext uri="{BB962C8B-B14F-4D97-AF65-F5344CB8AC3E}">
        <p14:creationId xmlns:p14="http://schemas.microsoft.com/office/powerpoint/2010/main" val="318692226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08345" y="3009971"/>
            <a:ext cx="1788192" cy="1788192"/>
          </a:xfrm>
          <a:prstGeom prst="rect">
            <a:avLst/>
          </a:prstGeom>
        </p:spPr>
      </p:pic>
      <p:pic>
        <p:nvPicPr>
          <p:cNvPr id="5" name="Immagin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88293" y="1501314"/>
            <a:ext cx="2672504" cy="1533350"/>
          </a:xfrm>
          <a:prstGeom prst="rect">
            <a:avLst/>
          </a:prstGeom>
        </p:spPr>
      </p:pic>
      <p:pic>
        <p:nvPicPr>
          <p:cNvPr id="6" name="Immagin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07945" y="2010538"/>
            <a:ext cx="3184677" cy="2119258"/>
          </a:xfrm>
          <a:prstGeom prst="rect">
            <a:avLst/>
          </a:prstGeom>
        </p:spPr>
      </p:pic>
      <p:sp>
        <p:nvSpPr>
          <p:cNvPr id="7" name="CasellaDiTesto 6"/>
          <p:cNvSpPr txBox="1"/>
          <p:nvPr/>
        </p:nvSpPr>
        <p:spPr>
          <a:xfrm>
            <a:off x="9135268" y="4358655"/>
            <a:ext cx="1627369" cy="369332"/>
          </a:xfrm>
          <a:prstGeom prst="rect">
            <a:avLst/>
          </a:prstGeom>
          <a:noFill/>
        </p:spPr>
        <p:txBody>
          <a:bodyPr wrap="none" rtlCol="0">
            <a:spAutoFit/>
          </a:bodyPr>
          <a:lstStyle/>
          <a:p>
            <a:r>
              <a:rPr lang="it-IT" dirty="0" smtClean="0"/>
              <a:t>Alza coperte</a:t>
            </a:r>
            <a:endParaRPr lang="it-IT" dirty="0"/>
          </a:p>
        </p:txBody>
      </p:sp>
      <p:sp>
        <p:nvSpPr>
          <p:cNvPr id="8" name="CasellaDiTesto 7"/>
          <p:cNvSpPr txBox="1"/>
          <p:nvPr/>
        </p:nvSpPr>
        <p:spPr>
          <a:xfrm>
            <a:off x="9145810" y="1405487"/>
            <a:ext cx="1670315" cy="646331"/>
          </a:xfrm>
          <a:prstGeom prst="rect">
            <a:avLst/>
          </a:prstGeom>
          <a:noFill/>
        </p:spPr>
        <p:txBody>
          <a:bodyPr wrap="square" rtlCol="0">
            <a:spAutoFit/>
          </a:bodyPr>
          <a:lstStyle/>
          <a:p>
            <a:r>
              <a:rPr lang="it-IT" dirty="0" smtClean="0"/>
              <a:t>Materasso antidecubito</a:t>
            </a:r>
            <a:endParaRPr lang="it-IT" dirty="0"/>
          </a:p>
        </p:txBody>
      </p:sp>
      <p:sp>
        <p:nvSpPr>
          <p:cNvPr id="9" name="Rettangolo 8"/>
          <p:cNvSpPr/>
          <p:nvPr/>
        </p:nvSpPr>
        <p:spPr>
          <a:xfrm>
            <a:off x="2892303" y="1954437"/>
            <a:ext cx="2554355" cy="369332"/>
          </a:xfrm>
          <a:prstGeom prst="rect">
            <a:avLst/>
          </a:prstGeom>
        </p:spPr>
        <p:txBody>
          <a:bodyPr wrap="square">
            <a:spAutoFit/>
          </a:bodyPr>
          <a:lstStyle/>
          <a:p>
            <a:r>
              <a:rPr lang="it-IT" dirty="0" smtClean="0"/>
              <a:t>dispositivi di sicurezza</a:t>
            </a:r>
            <a:endParaRPr lang="it-IT" dirty="0"/>
          </a:p>
        </p:txBody>
      </p:sp>
      <p:pic>
        <p:nvPicPr>
          <p:cNvPr id="10" name="Immagin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98119" y="1954598"/>
            <a:ext cx="2938713" cy="2192732"/>
          </a:xfrm>
          <a:prstGeom prst="rect">
            <a:avLst/>
          </a:prstGeom>
        </p:spPr>
      </p:pic>
      <p:sp>
        <p:nvSpPr>
          <p:cNvPr id="11" name="Rettangolo 10"/>
          <p:cNvSpPr/>
          <p:nvPr/>
        </p:nvSpPr>
        <p:spPr>
          <a:xfrm>
            <a:off x="5737604" y="3811410"/>
            <a:ext cx="2196435" cy="369332"/>
          </a:xfrm>
          <a:prstGeom prst="rect">
            <a:avLst/>
          </a:prstGeom>
        </p:spPr>
        <p:txBody>
          <a:bodyPr wrap="none">
            <a:spAutoFit/>
          </a:bodyPr>
          <a:lstStyle/>
          <a:p>
            <a:r>
              <a:rPr lang="it-IT" dirty="0"/>
              <a:t>docce </a:t>
            </a:r>
            <a:r>
              <a:rPr lang="it-IT" dirty="0" smtClean="0"/>
              <a:t>per disabili</a:t>
            </a:r>
            <a:endParaRPr lang="it-IT" dirty="0"/>
          </a:p>
        </p:txBody>
      </p:sp>
      <p:pic>
        <p:nvPicPr>
          <p:cNvPr id="12" name="Immagin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3382" y="1354490"/>
            <a:ext cx="1743075" cy="2619375"/>
          </a:xfrm>
          <a:prstGeom prst="rect">
            <a:avLst/>
          </a:prstGeom>
        </p:spPr>
      </p:pic>
      <p:sp>
        <p:nvSpPr>
          <p:cNvPr id="13" name="CasellaDiTesto 12"/>
          <p:cNvSpPr txBox="1"/>
          <p:nvPr/>
        </p:nvSpPr>
        <p:spPr>
          <a:xfrm>
            <a:off x="641325" y="3379018"/>
            <a:ext cx="1761123" cy="646331"/>
          </a:xfrm>
          <a:prstGeom prst="rect">
            <a:avLst/>
          </a:prstGeom>
          <a:noFill/>
        </p:spPr>
        <p:txBody>
          <a:bodyPr wrap="square" rtlCol="0">
            <a:spAutoFit/>
          </a:bodyPr>
          <a:lstStyle/>
          <a:p>
            <a:r>
              <a:rPr lang="it-IT" dirty="0" smtClean="0"/>
              <a:t>Post </a:t>
            </a:r>
            <a:r>
              <a:rPr lang="it-IT" dirty="0" err="1" smtClean="0"/>
              <a:t>it</a:t>
            </a:r>
            <a:r>
              <a:rPr lang="it-IT" dirty="0" smtClean="0"/>
              <a:t> per ricordare</a:t>
            </a:r>
            <a:endParaRPr lang="it-IT" dirty="0"/>
          </a:p>
        </p:txBody>
      </p:sp>
      <p:sp>
        <p:nvSpPr>
          <p:cNvPr id="14" name="CasellaDiTesto 13"/>
          <p:cNvSpPr txBox="1"/>
          <p:nvPr/>
        </p:nvSpPr>
        <p:spPr>
          <a:xfrm>
            <a:off x="4126832" y="315386"/>
            <a:ext cx="3700052" cy="584775"/>
          </a:xfrm>
          <a:prstGeom prst="rect">
            <a:avLst/>
          </a:prstGeom>
          <a:noFill/>
        </p:spPr>
        <p:txBody>
          <a:bodyPr wrap="none" rtlCol="0">
            <a:spAutoFit/>
          </a:bodyPr>
          <a:lstStyle/>
          <a:p>
            <a:r>
              <a:rPr lang="it-IT" sz="3200" b="1" u="sng" dirty="0" smtClean="0">
                <a:solidFill>
                  <a:srgbClr val="FF0000"/>
                </a:solidFill>
              </a:rPr>
              <a:t>NON solo farmaci</a:t>
            </a:r>
            <a:endParaRPr lang="it-IT" sz="3200" b="1" u="sng" dirty="0">
              <a:solidFill>
                <a:srgbClr val="FF0000"/>
              </a:solidFill>
            </a:endParaRPr>
          </a:p>
        </p:txBody>
      </p:sp>
      <p:sp>
        <p:nvSpPr>
          <p:cNvPr id="3" name="Triangolo isoscele 2"/>
          <p:cNvSpPr/>
          <p:nvPr/>
        </p:nvSpPr>
        <p:spPr>
          <a:xfrm rot="16200000">
            <a:off x="5645861" y="297900"/>
            <a:ext cx="1347379" cy="10882492"/>
          </a:xfrm>
          <a:prstGeom prst="triangle">
            <a:avLst/>
          </a:prstGeom>
          <a:gradFill flip="none" rotWithShape="1">
            <a:gsLst>
              <a:gs pos="0">
                <a:schemeClr val="accent1">
                  <a:lumMod val="87000"/>
                </a:schemeClr>
              </a:gs>
              <a:gs pos="49000">
                <a:schemeClr val="accent1">
                  <a:shade val="67500"/>
                  <a:satMod val="115000"/>
                  <a:lumMod val="76000"/>
                  <a:lumOff val="24000"/>
                </a:schemeClr>
              </a:gs>
              <a:gs pos="100000">
                <a:schemeClr val="accent1">
                  <a:lumMod val="40000"/>
                  <a:lumOff val="60000"/>
                </a:scheme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4950466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3"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4000" y="1664059"/>
            <a:ext cx="5896445" cy="4643450"/>
          </a:xfrm>
          <a:prstGeom prst="rect">
            <a:avLst/>
          </a:prstGeom>
        </p:spPr>
      </p:pic>
      <p:sp>
        <p:nvSpPr>
          <p:cNvPr id="5" name="CasellaDiTesto 4"/>
          <p:cNvSpPr txBox="1"/>
          <p:nvPr/>
        </p:nvSpPr>
        <p:spPr>
          <a:xfrm>
            <a:off x="136438" y="-64235"/>
            <a:ext cx="4908716" cy="769441"/>
          </a:xfrm>
          <a:prstGeom prst="rect">
            <a:avLst/>
          </a:prstGeom>
          <a:noFill/>
        </p:spPr>
        <p:txBody>
          <a:bodyPr wrap="none" rtlCol="0">
            <a:spAutoFit/>
          </a:bodyPr>
          <a:lstStyle/>
          <a:p>
            <a:r>
              <a:rPr lang="it-IT" sz="4400" b="1" dirty="0" smtClean="0">
                <a:solidFill>
                  <a:srgbClr val="FF0000"/>
                </a:solidFill>
              </a:rPr>
              <a:t>RETE di assistenza</a:t>
            </a:r>
            <a:endParaRPr lang="it-IT" sz="4400" b="1" dirty="0">
              <a:solidFill>
                <a:srgbClr val="FF0000"/>
              </a:solidFill>
            </a:endParaRPr>
          </a:p>
        </p:txBody>
      </p:sp>
      <p:sp>
        <p:nvSpPr>
          <p:cNvPr id="6" name="CasellaDiTesto 5"/>
          <p:cNvSpPr txBox="1"/>
          <p:nvPr/>
        </p:nvSpPr>
        <p:spPr>
          <a:xfrm>
            <a:off x="8632962" y="4081262"/>
            <a:ext cx="3093895" cy="830997"/>
          </a:xfrm>
          <a:prstGeom prst="rect">
            <a:avLst/>
          </a:prstGeom>
          <a:noFill/>
        </p:spPr>
        <p:txBody>
          <a:bodyPr wrap="square" rtlCol="0">
            <a:spAutoFit/>
          </a:bodyPr>
          <a:lstStyle/>
          <a:p>
            <a:r>
              <a:rPr lang="it-IT" sz="2400" b="1" dirty="0" smtClean="0">
                <a:solidFill>
                  <a:srgbClr val="FF0000"/>
                </a:solidFill>
              </a:rPr>
              <a:t>Infermieri dell’ASL o enti pattanti</a:t>
            </a:r>
            <a:endParaRPr lang="it-IT" sz="2400" b="1" dirty="0">
              <a:solidFill>
                <a:srgbClr val="FF0000"/>
              </a:solidFill>
            </a:endParaRPr>
          </a:p>
        </p:txBody>
      </p:sp>
      <p:sp>
        <p:nvSpPr>
          <p:cNvPr id="7" name="CasellaDiTesto 6"/>
          <p:cNvSpPr txBox="1"/>
          <p:nvPr/>
        </p:nvSpPr>
        <p:spPr>
          <a:xfrm>
            <a:off x="5227679" y="6027003"/>
            <a:ext cx="3701654" cy="830997"/>
          </a:xfrm>
          <a:prstGeom prst="rect">
            <a:avLst/>
          </a:prstGeom>
          <a:noFill/>
        </p:spPr>
        <p:txBody>
          <a:bodyPr wrap="none" rtlCol="0">
            <a:spAutoFit/>
          </a:bodyPr>
          <a:lstStyle/>
          <a:p>
            <a:pPr algn="ctr"/>
            <a:r>
              <a:rPr lang="it-IT" sz="2400" b="1" dirty="0" smtClean="0">
                <a:solidFill>
                  <a:srgbClr val="FF0000"/>
                </a:solidFill>
              </a:rPr>
              <a:t>Sevizi offerti dai comuni</a:t>
            </a:r>
          </a:p>
          <a:p>
            <a:pPr algn="ctr"/>
            <a:r>
              <a:rPr lang="it-IT" sz="2400" b="1" dirty="0" smtClean="0">
                <a:solidFill>
                  <a:srgbClr val="FF0000"/>
                </a:solidFill>
              </a:rPr>
              <a:t>e dal volontariato</a:t>
            </a:r>
            <a:endParaRPr lang="it-IT" sz="2400" b="1" dirty="0">
              <a:solidFill>
                <a:srgbClr val="FF0000"/>
              </a:solidFill>
            </a:endParaRPr>
          </a:p>
        </p:txBody>
      </p:sp>
      <p:sp>
        <p:nvSpPr>
          <p:cNvPr id="8" name="CasellaDiTesto 7"/>
          <p:cNvSpPr txBox="1"/>
          <p:nvPr/>
        </p:nvSpPr>
        <p:spPr>
          <a:xfrm>
            <a:off x="8643378" y="3754951"/>
            <a:ext cx="3028393" cy="461665"/>
          </a:xfrm>
          <a:prstGeom prst="rect">
            <a:avLst/>
          </a:prstGeom>
          <a:noFill/>
        </p:spPr>
        <p:txBody>
          <a:bodyPr wrap="none" rtlCol="0">
            <a:spAutoFit/>
          </a:bodyPr>
          <a:lstStyle/>
          <a:p>
            <a:r>
              <a:rPr lang="it-IT" sz="2400" b="1" dirty="0" smtClean="0">
                <a:solidFill>
                  <a:srgbClr val="FF0000"/>
                </a:solidFill>
              </a:rPr>
              <a:t>Infermieri del MMG</a:t>
            </a:r>
            <a:endParaRPr lang="it-IT" sz="2400" b="1" dirty="0">
              <a:solidFill>
                <a:srgbClr val="FF0000"/>
              </a:solidFill>
            </a:endParaRPr>
          </a:p>
        </p:txBody>
      </p:sp>
      <p:sp>
        <p:nvSpPr>
          <p:cNvPr id="9" name="CasellaDiTesto 8"/>
          <p:cNvSpPr txBox="1"/>
          <p:nvPr/>
        </p:nvSpPr>
        <p:spPr>
          <a:xfrm>
            <a:off x="1805163" y="4907359"/>
            <a:ext cx="3239991" cy="830997"/>
          </a:xfrm>
          <a:prstGeom prst="rect">
            <a:avLst/>
          </a:prstGeom>
          <a:noFill/>
        </p:spPr>
        <p:txBody>
          <a:bodyPr wrap="square" rtlCol="0">
            <a:spAutoFit/>
          </a:bodyPr>
          <a:lstStyle/>
          <a:p>
            <a:pPr algn="ctr"/>
            <a:r>
              <a:rPr lang="it-IT" sz="2400" b="1" dirty="0" err="1" smtClean="0">
                <a:solidFill>
                  <a:srgbClr val="FF0000"/>
                </a:solidFill>
              </a:rPr>
              <a:t>Caregivers</a:t>
            </a:r>
            <a:endParaRPr lang="it-IT" sz="2400" b="1" dirty="0" smtClean="0">
              <a:solidFill>
                <a:srgbClr val="FF0000"/>
              </a:solidFill>
            </a:endParaRPr>
          </a:p>
          <a:p>
            <a:pPr algn="ctr"/>
            <a:r>
              <a:rPr lang="it-IT" sz="2400" b="1" dirty="0" smtClean="0">
                <a:solidFill>
                  <a:srgbClr val="FF0000"/>
                </a:solidFill>
              </a:rPr>
              <a:t>(Famigliari- badanti)</a:t>
            </a:r>
            <a:endParaRPr lang="it-IT" sz="2400" b="1" dirty="0">
              <a:solidFill>
                <a:srgbClr val="FF0000"/>
              </a:solidFill>
            </a:endParaRPr>
          </a:p>
        </p:txBody>
      </p:sp>
      <p:sp>
        <p:nvSpPr>
          <p:cNvPr id="10" name="CasellaDiTesto 9"/>
          <p:cNvSpPr txBox="1"/>
          <p:nvPr/>
        </p:nvSpPr>
        <p:spPr>
          <a:xfrm>
            <a:off x="1805163" y="2590535"/>
            <a:ext cx="3239991" cy="830997"/>
          </a:xfrm>
          <a:prstGeom prst="rect">
            <a:avLst/>
          </a:prstGeom>
          <a:noFill/>
        </p:spPr>
        <p:txBody>
          <a:bodyPr wrap="square" rtlCol="0">
            <a:spAutoFit/>
          </a:bodyPr>
          <a:lstStyle/>
          <a:p>
            <a:pPr algn="ctr"/>
            <a:r>
              <a:rPr lang="it-IT" sz="2400" b="1" dirty="0" smtClean="0">
                <a:solidFill>
                  <a:srgbClr val="FF0000"/>
                </a:solidFill>
              </a:rPr>
              <a:t>Specialista ambulatoriale</a:t>
            </a:r>
            <a:endParaRPr lang="it-IT" sz="2400" b="1" dirty="0">
              <a:solidFill>
                <a:srgbClr val="FF0000"/>
              </a:solidFill>
            </a:endParaRPr>
          </a:p>
        </p:txBody>
      </p:sp>
      <p:sp>
        <p:nvSpPr>
          <p:cNvPr id="11" name="CasellaDiTesto 10"/>
          <p:cNvSpPr txBox="1"/>
          <p:nvPr/>
        </p:nvSpPr>
        <p:spPr>
          <a:xfrm>
            <a:off x="8297284" y="2130852"/>
            <a:ext cx="2882880" cy="830997"/>
          </a:xfrm>
          <a:prstGeom prst="rect">
            <a:avLst/>
          </a:prstGeom>
          <a:noFill/>
        </p:spPr>
        <p:txBody>
          <a:bodyPr wrap="square" rtlCol="0">
            <a:spAutoFit/>
          </a:bodyPr>
          <a:lstStyle/>
          <a:p>
            <a:pPr algn="ctr"/>
            <a:r>
              <a:rPr lang="it-IT" sz="2400" b="1" dirty="0" smtClean="0">
                <a:solidFill>
                  <a:srgbClr val="FF0000"/>
                </a:solidFill>
              </a:rPr>
              <a:t>Medico Medicina Generale</a:t>
            </a:r>
            <a:endParaRPr lang="it-IT" sz="2400" b="1" dirty="0">
              <a:solidFill>
                <a:srgbClr val="FF0000"/>
              </a:solidFill>
            </a:endParaRPr>
          </a:p>
        </p:txBody>
      </p:sp>
      <p:sp>
        <p:nvSpPr>
          <p:cNvPr id="12" name="CasellaDiTesto 11"/>
          <p:cNvSpPr txBox="1"/>
          <p:nvPr/>
        </p:nvSpPr>
        <p:spPr>
          <a:xfrm>
            <a:off x="4137144" y="1349528"/>
            <a:ext cx="5250155" cy="461665"/>
          </a:xfrm>
          <a:prstGeom prst="rect">
            <a:avLst/>
          </a:prstGeom>
          <a:noFill/>
        </p:spPr>
        <p:txBody>
          <a:bodyPr wrap="none" rtlCol="0">
            <a:spAutoFit/>
          </a:bodyPr>
          <a:lstStyle/>
          <a:p>
            <a:r>
              <a:rPr lang="it-IT" sz="2400" b="1" dirty="0" smtClean="0">
                <a:solidFill>
                  <a:srgbClr val="002060"/>
                </a:solidFill>
              </a:rPr>
              <a:t>Cittadino in condizioni di disabilità</a:t>
            </a:r>
            <a:endParaRPr lang="it-IT" sz="2400" b="1" dirty="0">
              <a:solidFill>
                <a:srgbClr val="002060"/>
              </a:solidFill>
            </a:endParaRPr>
          </a:p>
        </p:txBody>
      </p:sp>
      <p:sp>
        <p:nvSpPr>
          <p:cNvPr id="13" name="CasellaDiTesto 12"/>
          <p:cNvSpPr txBox="1"/>
          <p:nvPr/>
        </p:nvSpPr>
        <p:spPr>
          <a:xfrm>
            <a:off x="8632962" y="4778885"/>
            <a:ext cx="2991525" cy="461665"/>
          </a:xfrm>
          <a:prstGeom prst="rect">
            <a:avLst/>
          </a:prstGeom>
          <a:noFill/>
        </p:spPr>
        <p:txBody>
          <a:bodyPr wrap="none" rtlCol="0">
            <a:spAutoFit/>
          </a:bodyPr>
          <a:lstStyle/>
          <a:p>
            <a:r>
              <a:rPr lang="it-IT" sz="2400" b="1" dirty="0" smtClean="0">
                <a:solidFill>
                  <a:srgbClr val="00B050"/>
                </a:solidFill>
              </a:rPr>
              <a:t>Infermieri delle AFT</a:t>
            </a:r>
            <a:endParaRPr lang="it-IT" sz="2400" b="1" dirty="0">
              <a:solidFill>
                <a:srgbClr val="00B050"/>
              </a:solidFill>
            </a:endParaRPr>
          </a:p>
        </p:txBody>
      </p:sp>
    </p:spTree>
    <p:extLst>
      <p:ext uri="{BB962C8B-B14F-4D97-AF65-F5344CB8AC3E}">
        <p14:creationId xmlns:p14="http://schemas.microsoft.com/office/powerpoint/2010/main" val="12311976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74822" y="1847581"/>
            <a:ext cx="10186736" cy="3416320"/>
          </a:xfrm>
          <a:prstGeom prst="rect">
            <a:avLst/>
          </a:prstGeom>
        </p:spPr>
        <p:txBody>
          <a:bodyPr wrap="square">
            <a:spAutoFit/>
          </a:bodyPr>
          <a:lstStyle/>
          <a:p>
            <a:r>
              <a:rPr lang="it-IT" sz="2400" dirty="0"/>
              <a:t>Il riconoscimento dell’invalidità </a:t>
            </a:r>
            <a:r>
              <a:rPr lang="it-IT" sz="2400" dirty="0" smtClean="0"/>
              <a:t>è il </a:t>
            </a:r>
            <a:r>
              <a:rPr lang="it-IT" sz="2400" dirty="0"/>
              <a:t>primo passo da compiere per poter usufruire dei </a:t>
            </a:r>
            <a:r>
              <a:rPr lang="it-IT" sz="2400" dirty="0" smtClean="0"/>
              <a:t>sostegni </a:t>
            </a:r>
            <a:r>
              <a:rPr lang="it-IT" sz="2400" dirty="0"/>
              <a:t>economici e delle agevolazioni previste dalla legge</a:t>
            </a:r>
            <a:r>
              <a:rPr lang="it-IT" sz="2400" dirty="0" smtClean="0"/>
              <a:t>.</a:t>
            </a:r>
          </a:p>
          <a:p>
            <a:endParaRPr lang="it-IT" sz="2400" dirty="0"/>
          </a:p>
          <a:p>
            <a:pPr marL="342900" indent="-342900">
              <a:buFont typeface="Arial" panose="020B0604020202020204" pitchFamily="34" charset="0"/>
              <a:buChar char="•"/>
            </a:pPr>
            <a:r>
              <a:rPr lang="it-IT" sz="2400" dirty="0" smtClean="0"/>
              <a:t>pensione </a:t>
            </a:r>
            <a:r>
              <a:rPr lang="it-IT" sz="2400" dirty="0"/>
              <a:t>di </a:t>
            </a:r>
            <a:r>
              <a:rPr lang="it-IT" sz="2400" dirty="0" smtClean="0"/>
              <a:t>invalidità</a:t>
            </a:r>
          </a:p>
          <a:p>
            <a:pPr marL="342900" indent="-342900">
              <a:buFont typeface="Arial" panose="020B0604020202020204" pitchFamily="34" charset="0"/>
              <a:buChar char="•"/>
            </a:pPr>
            <a:endParaRPr lang="it-IT" sz="2400" dirty="0" smtClean="0"/>
          </a:p>
          <a:p>
            <a:pPr marL="342900" indent="-342900">
              <a:buFont typeface="Arial" panose="020B0604020202020204" pitchFamily="34" charset="0"/>
              <a:buChar char="•"/>
            </a:pPr>
            <a:r>
              <a:rPr lang="it-IT" sz="2400" dirty="0" smtClean="0"/>
              <a:t>assegno </a:t>
            </a:r>
            <a:r>
              <a:rPr lang="it-IT" sz="2400" dirty="0"/>
              <a:t>per </a:t>
            </a:r>
            <a:r>
              <a:rPr lang="it-IT" sz="2400" dirty="0" smtClean="0"/>
              <a:t>l’invalidità parziale</a:t>
            </a:r>
          </a:p>
          <a:p>
            <a:endParaRPr lang="it-IT" sz="2400" dirty="0" smtClean="0"/>
          </a:p>
          <a:p>
            <a:pPr marL="342900" indent="-342900">
              <a:buFont typeface="Arial" panose="020B0604020202020204" pitchFamily="34" charset="0"/>
              <a:buChar char="•"/>
            </a:pPr>
            <a:r>
              <a:rPr lang="it-IT" sz="2400" dirty="0" smtClean="0"/>
              <a:t>assegno </a:t>
            </a:r>
            <a:r>
              <a:rPr lang="it-IT" sz="2400" dirty="0"/>
              <a:t>di </a:t>
            </a:r>
            <a:r>
              <a:rPr lang="it-IT" sz="2400" dirty="0" smtClean="0"/>
              <a:t>accompagnamento</a:t>
            </a:r>
            <a:endParaRPr lang="it-IT" sz="2400" dirty="0"/>
          </a:p>
        </p:txBody>
      </p:sp>
      <p:sp>
        <p:nvSpPr>
          <p:cNvPr id="5" name="CasellaDiTesto 4"/>
          <p:cNvSpPr txBox="1"/>
          <p:nvPr/>
        </p:nvSpPr>
        <p:spPr>
          <a:xfrm>
            <a:off x="1896979" y="669758"/>
            <a:ext cx="2850460" cy="523220"/>
          </a:xfrm>
          <a:prstGeom prst="rect">
            <a:avLst/>
          </a:prstGeom>
          <a:noFill/>
        </p:spPr>
        <p:txBody>
          <a:bodyPr wrap="none" rtlCol="0">
            <a:spAutoFit/>
          </a:bodyPr>
          <a:lstStyle/>
          <a:p>
            <a:r>
              <a:rPr lang="it-IT" sz="2800" b="1" dirty="0" smtClean="0">
                <a:solidFill>
                  <a:srgbClr val="FF0000"/>
                </a:solidFill>
              </a:rPr>
              <a:t>Invalidità Civile</a:t>
            </a:r>
            <a:endParaRPr lang="it-IT" sz="2800" b="1" dirty="0">
              <a:solidFill>
                <a:srgbClr val="FF0000"/>
              </a:solidFill>
            </a:endParaRPr>
          </a:p>
        </p:txBody>
      </p:sp>
    </p:spTree>
    <p:extLst>
      <p:ext uri="{BB962C8B-B14F-4D97-AF65-F5344CB8AC3E}">
        <p14:creationId xmlns:p14="http://schemas.microsoft.com/office/powerpoint/2010/main" val="307158769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title"/>
          </p:nvPr>
        </p:nvSpPr>
        <p:spPr>
          <a:xfrm>
            <a:off x="2516761" y="2642712"/>
            <a:ext cx="7729897" cy="819679"/>
          </a:xfrm>
        </p:spPr>
        <p:txBody>
          <a:bodyPr>
            <a:noAutofit/>
          </a:bodyPr>
          <a:lstStyle/>
          <a:p>
            <a:r>
              <a:rPr lang="it-IT" sz="4400" b="1" dirty="0" smtClean="0">
                <a:solidFill>
                  <a:srgbClr val="FF0000"/>
                </a:solidFill>
              </a:rPr>
              <a:t>La prescrizione dei farmaci</a:t>
            </a:r>
            <a:endParaRPr lang="it-IT" sz="4400" b="1" dirty="0">
              <a:solidFill>
                <a:srgbClr val="FF0000"/>
              </a:solidFill>
            </a:endParaRPr>
          </a:p>
        </p:txBody>
      </p:sp>
    </p:spTree>
    <p:extLst>
      <p:ext uri="{BB962C8B-B14F-4D97-AF65-F5344CB8AC3E}">
        <p14:creationId xmlns:p14="http://schemas.microsoft.com/office/powerpoint/2010/main" val="7963382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asellaDiTesto 3"/>
          <p:cNvSpPr txBox="1">
            <a:spLocks noChangeArrowheads="1"/>
          </p:cNvSpPr>
          <p:nvPr/>
        </p:nvSpPr>
        <p:spPr bwMode="auto">
          <a:xfrm>
            <a:off x="2008188" y="2636838"/>
            <a:ext cx="82804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nstantia" pitchFamily="18" charset="0"/>
                <a:cs typeface="Arial" charset="0"/>
              </a:defRPr>
            </a:lvl1pPr>
            <a:lvl2pPr marL="742950" indent="-285750" eaLnBrk="0" hangingPunct="0">
              <a:defRPr>
                <a:solidFill>
                  <a:schemeClr val="tx1"/>
                </a:solidFill>
                <a:latin typeface="Constantia" pitchFamily="18" charset="0"/>
                <a:cs typeface="Arial" charset="0"/>
              </a:defRPr>
            </a:lvl2pPr>
            <a:lvl3pPr marL="1143000" indent="-228600" eaLnBrk="0" hangingPunct="0">
              <a:defRPr>
                <a:solidFill>
                  <a:schemeClr val="tx1"/>
                </a:solidFill>
                <a:latin typeface="Constantia" pitchFamily="18" charset="0"/>
                <a:cs typeface="Arial" charset="0"/>
              </a:defRPr>
            </a:lvl3pPr>
            <a:lvl4pPr marL="1600200" indent="-228600" eaLnBrk="0" hangingPunct="0">
              <a:defRPr>
                <a:solidFill>
                  <a:schemeClr val="tx1"/>
                </a:solidFill>
                <a:latin typeface="Constantia" pitchFamily="18" charset="0"/>
                <a:cs typeface="Arial" charset="0"/>
              </a:defRPr>
            </a:lvl4pPr>
            <a:lvl5pPr marL="2057400" indent="-228600" eaLnBrk="0" hangingPunct="0">
              <a:defRPr>
                <a:solidFill>
                  <a:schemeClr val="tx1"/>
                </a:solidFill>
                <a:latin typeface="Constantia" pitchFamily="18" charset="0"/>
                <a:cs typeface="Arial" charset="0"/>
              </a:defRPr>
            </a:lvl5pPr>
            <a:lvl6pPr marL="2514600" indent="-228600" eaLnBrk="0" fontAlgn="base" hangingPunct="0">
              <a:spcBef>
                <a:spcPct val="0"/>
              </a:spcBef>
              <a:spcAft>
                <a:spcPct val="0"/>
              </a:spcAft>
              <a:defRPr>
                <a:solidFill>
                  <a:schemeClr val="tx1"/>
                </a:solidFill>
                <a:latin typeface="Constantia" pitchFamily="18" charset="0"/>
                <a:cs typeface="Arial" charset="0"/>
              </a:defRPr>
            </a:lvl6pPr>
            <a:lvl7pPr marL="2971800" indent="-228600" eaLnBrk="0" fontAlgn="base" hangingPunct="0">
              <a:spcBef>
                <a:spcPct val="0"/>
              </a:spcBef>
              <a:spcAft>
                <a:spcPct val="0"/>
              </a:spcAft>
              <a:defRPr>
                <a:solidFill>
                  <a:schemeClr val="tx1"/>
                </a:solidFill>
                <a:latin typeface="Constantia" pitchFamily="18" charset="0"/>
                <a:cs typeface="Arial" charset="0"/>
              </a:defRPr>
            </a:lvl7pPr>
            <a:lvl8pPr marL="3429000" indent="-228600" eaLnBrk="0" fontAlgn="base" hangingPunct="0">
              <a:spcBef>
                <a:spcPct val="0"/>
              </a:spcBef>
              <a:spcAft>
                <a:spcPct val="0"/>
              </a:spcAft>
              <a:defRPr>
                <a:solidFill>
                  <a:schemeClr val="tx1"/>
                </a:solidFill>
                <a:latin typeface="Constantia" pitchFamily="18" charset="0"/>
                <a:cs typeface="Arial" charset="0"/>
              </a:defRPr>
            </a:lvl8pPr>
            <a:lvl9pPr marL="3886200" indent="-228600" eaLnBrk="0" fontAlgn="base" hangingPunct="0">
              <a:spcBef>
                <a:spcPct val="0"/>
              </a:spcBef>
              <a:spcAft>
                <a:spcPct val="0"/>
              </a:spcAft>
              <a:defRPr>
                <a:solidFill>
                  <a:schemeClr val="tx1"/>
                </a:solidFill>
                <a:latin typeface="Constantia" pitchFamily="18" charset="0"/>
                <a:cs typeface="Arial" charset="0"/>
              </a:defRPr>
            </a:lvl9pPr>
          </a:lstStyle>
          <a:p>
            <a:pPr eaLnBrk="1" fontAlgn="base" hangingPunct="1">
              <a:spcBef>
                <a:spcPct val="0"/>
              </a:spcBef>
              <a:spcAft>
                <a:spcPct val="0"/>
              </a:spcAft>
            </a:pPr>
            <a:r>
              <a:rPr lang="it-IT" altLang="it-IT" sz="2400" dirty="0">
                <a:latin typeface="+mn-lt"/>
                <a:cs typeface="+mn-cs"/>
              </a:rPr>
              <a:t>Il farmaco deve essere preventivamente autorizzato in sede ministeriale per:</a:t>
            </a:r>
          </a:p>
          <a:p>
            <a:pPr eaLnBrk="1" fontAlgn="base" hangingPunct="1">
              <a:spcBef>
                <a:spcPct val="0"/>
              </a:spcBef>
              <a:spcAft>
                <a:spcPct val="0"/>
              </a:spcAft>
            </a:pPr>
            <a:endParaRPr lang="it-IT" altLang="it-IT" sz="2400" dirty="0">
              <a:latin typeface="+mn-lt"/>
              <a:cs typeface="+mn-cs"/>
            </a:endParaRPr>
          </a:p>
          <a:p>
            <a:pPr eaLnBrk="1" fontAlgn="base" hangingPunct="1">
              <a:spcBef>
                <a:spcPct val="0"/>
              </a:spcBef>
              <a:spcAft>
                <a:spcPct val="0"/>
              </a:spcAft>
              <a:buFont typeface="Arial" charset="0"/>
              <a:buChar char="•"/>
            </a:pPr>
            <a:r>
              <a:rPr lang="it-IT" altLang="it-IT" sz="2400" dirty="0">
                <a:latin typeface="+mn-lt"/>
                <a:cs typeface="+mn-cs"/>
              </a:rPr>
              <a:t>Modalità di somministrazione</a:t>
            </a:r>
          </a:p>
          <a:p>
            <a:pPr eaLnBrk="1" fontAlgn="base" hangingPunct="1">
              <a:spcBef>
                <a:spcPct val="0"/>
              </a:spcBef>
              <a:spcAft>
                <a:spcPct val="0"/>
              </a:spcAft>
              <a:buFont typeface="Arial" charset="0"/>
              <a:buChar char="•"/>
            </a:pPr>
            <a:r>
              <a:rPr lang="it-IT" altLang="it-IT" sz="2400" dirty="0">
                <a:latin typeface="+mn-lt"/>
                <a:cs typeface="+mn-cs"/>
              </a:rPr>
              <a:t>Dosaggi</a:t>
            </a:r>
          </a:p>
          <a:p>
            <a:pPr eaLnBrk="1" fontAlgn="base" hangingPunct="1">
              <a:spcBef>
                <a:spcPct val="0"/>
              </a:spcBef>
              <a:spcAft>
                <a:spcPct val="0"/>
              </a:spcAft>
              <a:buFont typeface="Arial" charset="0"/>
              <a:buChar char="•"/>
            </a:pPr>
            <a:r>
              <a:rPr lang="it-IT" altLang="it-IT" sz="2400" dirty="0">
                <a:latin typeface="+mn-lt"/>
                <a:cs typeface="+mn-cs"/>
              </a:rPr>
              <a:t>Indicazioni terapeutiche</a:t>
            </a:r>
          </a:p>
        </p:txBody>
      </p:sp>
      <p:sp>
        <p:nvSpPr>
          <p:cNvPr id="6147" name="CasellaDiTesto 4"/>
          <p:cNvSpPr txBox="1">
            <a:spLocks noChangeArrowheads="1"/>
          </p:cNvSpPr>
          <p:nvPr/>
        </p:nvSpPr>
        <p:spPr bwMode="auto">
          <a:xfrm>
            <a:off x="1992314" y="765175"/>
            <a:ext cx="77755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nstantia" pitchFamily="18" charset="0"/>
                <a:cs typeface="Arial" charset="0"/>
              </a:defRPr>
            </a:lvl1pPr>
            <a:lvl2pPr marL="742950" indent="-285750" eaLnBrk="0" hangingPunct="0">
              <a:defRPr>
                <a:solidFill>
                  <a:schemeClr val="tx1"/>
                </a:solidFill>
                <a:latin typeface="Constantia" pitchFamily="18" charset="0"/>
                <a:cs typeface="Arial" charset="0"/>
              </a:defRPr>
            </a:lvl2pPr>
            <a:lvl3pPr marL="1143000" indent="-228600" eaLnBrk="0" hangingPunct="0">
              <a:defRPr>
                <a:solidFill>
                  <a:schemeClr val="tx1"/>
                </a:solidFill>
                <a:latin typeface="Constantia" pitchFamily="18" charset="0"/>
                <a:cs typeface="Arial" charset="0"/>
              </a:defRPr>
            </a:lvl3pPr>
            <a:lvl4pPr marL="1600200" indent="-228600" eaLnBrk="0" hangingPunct="0">
              <a:defRPr>
                <a:solidFill>
                  <a:schemeClr val="tx1"/>
                </a:solidFill>
                <a:latin typeface="Constantia" pitchFamily="18" charset="0"/>
                <a:cs typeface="Arial" charset="0"/>
              </a:defRPr>
            </a:lvl4pPr>
            <a:lvl5pPr marL="2057400" indent="-228600" eaLnBrk="0" hangingPunct="0">
              <a:defRPr>
                <a:solidFill>
                  <a:schemeClr val="tx1"/>
                </a:solidFill>
                <a:latin typeface="Constantia" pitchFamily="18" charset="0"/>
                <a:cs typeface="Arial" charset="0"/>
              </a:defRPr>
            </a:lvl5pPr>
            <a:lvl6pPr marL="2514600" indent="-228600" eaLnBrk="0" fontAlgn="base" hangingPunct="0">
              <a:spcBef>
                <a:spcPct val="0"/>
              </a:spcBef>
              <a:spcAft>
                <a:spcPct val="0"/>
              </a:spcAft>
              <a:defRPr>
                <a:solidFill>
                  <a:schemeClr val="tx1"/>
                </a:solidFill>
                <a:latin typeface="Constantia" pitchFamily="18" charset="0"/>
                <a:cs typeface="Arial" charset="0"/>
              </a:defRPr>
            </a:lvl6pPr>
            <a:lvl7pPr marL="2971800" indent="-228600" eaLnBrk="0" fontAlgn="base" hangingPunct="0">
              <a:spcBef>
                <a:spcPct val="0"/>
              </a:spcBef>
              <a:spcAft>
                <a:spcPct val="0"/>
              </a:spcAft>
              <a:defRPr>
                <a:solidFill>
                  <a:schemeClr val="tx1"/>
                </a:solidFill>
                <a:latin typeface="Constantia" pitchFamily="18" charset="0"/>
                <a:cs typeface="Arial" charset="0"/>
              </a:defRPr>
            </a:lvl7pPr>
            <a:lvl8pPr marL="3429000" indent="-228600" eaLnBrk="0" fontAlgn="base" hangingPunct="0">
              <a:spcBef>
                <a:spcPct val="0"/>
              </a:spcBef>
              <a:spcAft>
                <a:spcPct val="0"/>
              </a:spcAft>
              <a:defRPr>
                <a:solidFill>
                  <a:schemeClr val="tx1"/>
                </a:solidFill>
                <a:latin typeface="Constantia" pitchFamily="18" charset="0"/>
                <a:cs typeface="Arial" charset="0"/>
              </a:defRPr>
            </a:lvl8pPr>
            <a:lvl9pPr marL="3886200" indent="-228600" eaLnBrk="0" fontAlgn="base" hangingPunct="0">
              <a:spcBef>
                <a:spcPct val="0"/>
              </a:spcBef>
              <a:spcAft>
                <a:spcPct val="0"/>
              </a:spcAft>
              <a:defRPr>
                <a:solidFill>
                  <a:schemeClr val="tx1"/>
                </a:solidFill>
                <a:latin typeface="Constantia" pitchFamily="18" charset="0"/>
                <a:cs typeface="Arial" charset="0"/>
              </a:defRPr>
            </a:lvl9pPr>
          </a:lstStyle>
          <a:p>
            <a:pPr algn="ctr" eaLnBrk="1" fontAlgn="base" hangingPunct="1">
              <a:spcBef>
                <a:spcPct val="0"/>
              </a:spcBef>
              <a:spcAft>
                <a:spcPct val="0"/>
              </a:spcAft>
            </a:pPr>
            <a:r>
              <a:rPr lang="it-IT" altLang="it-IT" sz="3600" b="1">
                <a:solidFill>
                  <a:prstClr val="black"/>
                </a:solidFill>
              </a:rPr>
              <a:t>Prescrizione di farmaci </a:t>
            </a:r>
            <a:r>
              <a:rPr lang="it-IT" altLang="it-IT" sz="3600" b="1">
                <a:solidFill>
                  <a:srgbClr val="FF0000"/>
                </a:solidFill>
              </a:rPr>
              <a:t>LEGITTIMA</a:t>
            </a:r>
          </a:p>
        </p:txBody>
      </p:sp>
    </p:spTree>
    <p:extLst>
      <p:ext uri="{BB962C8B-B14F-4D97-AF65-F5344CB8AC3E}">
        <p14:creationId xmlns:p14="http://schemas.microsoft.com/office/powerpoint/2010/main" val="95687725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170" name="CasellaDiTesto 3"/>
          <p:cNvSpPr txBox="1">
            <a:spLocks noChangeArrowheads="1"/>
          </p:cNvSpPr>
          <p:nvPr/>
        </p:nvSpPr>
        <p:spPr bwMode="auto">
          <a:xfrm>
            <a:off x="2609766" y="2480428"/>
            <a:ext cx="82804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nstantia" pitchFamily="18" charset="0"/>
                <a:cs typeface="Arial" charset="0"/>
              </a:defRPr>
            </a:lvl1pPr>
            <a:lvl2pPr marL="742950" indent="-285750" eaLnBrk="0" hangingPunct="0">
              <a:defRPr>
                <a:solidFill>
                  <a:schemeClr val="tx1"/>
                </a:solidFill>
                <a:latin typeface="Constantia" pitchFamily="18" charset="0"/>
                <a:cs typeface="Arial" charset="0"/>
              </a:defRPr>
            </a:lvl2pPr>
            <a:lvl3pPr marL="1143000" indent="-228600" eaLnBrk="0" hangingPunct="0">
              <a:defRPr>
                <a:solidFill>
                  <a:schemeClr val="tx1"/>
                </a:solidFill>
                <a:latin typeface="Constantia" pitchFamily="18" charset="0"/>
                <a:cs typeface="Arial" charset="0"/>
              </a:defRPr>
            </a:lvl3pPr>
            <a:lvl4pPr marL="1600200" indent="-228600" eaLnBrk="0" hangingPunct="0">
              <a:defRPr>
                <a:solidFill>
                  <a:schemeClr val="tx1"/>
                </a:solidFill>
                <a:latin typeface="Constantia" pitchFamily="18" charset="0"/>
                <a:cs typeface="Arial" charset="0"/>
              </a:defRPr>
            </a:lvl4pPr>
            <a:lvl5pPr marL="2057400" indent="-228600" eaLnBrk="0" hangingPunct="0">
              <a:defRPr>
                <a:solidFill>
                  <a:schemeClr val="tx1"/>
                </a:solidFill>
                <a:latin typeface="Constantia" pitchFamily="18" charset="0"/>
                <a:cs typeface="Arial" charset="0"/>
              </a:defRPr>
            </a:lvl5pPr>
            <a:lvl6pPr marL="2514600" indent="-228600" eaLnBrk="0" fontAlgn="base" hangingPunct="0">
              <a:spcBef>
                <a:spcPct val="0"/>
              </a:spcBef>
              <a:spcAft>
                <a:spcPct val="0"/>
              </a:spcAft>
              <a:defRPr>
                <a:solidFill>
                  <a:schemeClr val="tx1"/>
                </a:solidFill>
                <a:latin typeface="Constantia" pitchFamily="18" charset="0"/>
                <a:cs typeface="Arial" charset="0"/>
              </a:defRPr>
            </a:lvl6pPr>
            <a:lvl7pPr marL="2971800" indent="-228600" eaLnBrk="0" fontAlgn="base" hangingPunct="0">
              <a:spcBef>
                <a:spcPct val="0"/>
              </a:spcBef>
              <a:spcAft>
                <a:spcPct val="0"/>
              </a:spcAft>
              <a:defRPr>
                <a:solidFill>
                  <a:schemeClr val="tx1"/>
                </a:solidFill>
                <a:latin typeface="Constantia" pitchFamily="18" charset="0"/>
                <a:cs typeface="Arial" charset="0"/>
              </a:defRPr>
            </a:lvl7pPr>
            <a:lvl8pPr marL="3429000" indent="-228600" eaLnBrk="0" fontAlgn="base" hangingPunct="0">
              <a:spcBef>
                <a:spcPct val="0"/>
              </a:spcBef>
              <a:spcAft>
                <a:spcPct val="0"/>
              </a:spcAft>
              <a:defRPr>
                <a:solidFill>
                  <a:schemeClr val="tx1"/>
                </a:solidFill>
                <a:latin typeface="Constantia" pitchFamily="18" charset="0"/>
                <a:cs typeface="Arial" charset="0"/>
              </a:defRPr>
            </a:lvl8pPr>
            <a:lvl9pPr marL="3886200" indent="-228600" eaLnBrk="0" fontAlgn="base" hangingPunct="0">
              <a:spcBef>
                <a:spcPct val="0"/>
              </a:spcBef>
              <a:spcAft>
                <a:spcPct val="0"/>
              </a:spcAft>
              <a:defRPr>
                <a:solidFill>
                  <a:schemeClr val="tx1"/>
                </a:solidFill>
                <a:latin typeface="Constantia" pitchFamily="18" charset="0"/>
                <a:cs typeface="Arial" charset="0"/>
              </a:defRPr>
            </a:lvl9pPr>
          </a:lstStyle>
          <a:p>
            <a:pPr eaLnBrk="1" fontAlgn="base" hangingPunct="1">
              <a:spcBef>
                <a:spcPct val="0"/>
              </a:spcBef>
              <a:spcAft>
                <a:spcPct val="0"/>
              </a:spcAft>
              <a:buFont typeface="Arial" charset="0"/>
              <a:buChar char="•"/>
            </a:pPr>
            <a:r>
              <a:rPr lang="it-IT" altLang="it-IT" sz="2400" dirty="0" smtClean="0">
                <a:latin typeface="+mn-lt"/>
                <a:cs typeface="+mn-cs"/>
              </a:rPr>
              <a:t>Foglietto </a:t>
            </a:r>
            <a:r>
              <a:rPr lang="it-IT" altLang="it-IT" sz="2400" dirty="0">
                <a:latin typeface="+mn-lt"/>
                <a:cs typeface="+mn-cs"/>
              </a:rPr>
              <a:t>illustrativo AIFA</a:t>
            </a:r>
          </a:p>
          <a:p>
            <a:pPr eaLnBrk="1" fontAlgn="base" hangingPunct="1">
              <a:spcBef>
                <a:spcPct val="0"/>
              </a:spcBef>
              <a:spcAft>
                <a:spcPct val="0"/>
              </a:spcAft>
              <a:buFont typeface="Arial" charset="0"/>
              <a:buChar char="•"/>
            </a:pPr>
            <a:r>
              <a:rPr lang="it-IT" altLang="it-IT" sz="2400" dirty="0">
                <a:latin typeface="+mn-lt"/>
                <a:cs typeface="+mn-cs"/>
              </a:rPr>
              <a:t>Foglietto illustrativo EMEA</a:t>
            </a:r>
          </a:p>
          <a:p>
            <a:pPr eaLnBrk="1" fontAlgn="base" hangingPunct="1">
              <a:spcBef>
                <a:spcPct val="0"/>
              </a:spcBef>
              <a:spcAft>
                <a:spcPct val="0"/>
              </a:spcAft>
              <a:buFont typeface="Arial" charset="0"/>
              <a:buChar char="•"/>
            </a:pPr>
            <a:r>
              <a:rPr lang="it-IT" altLang="it-IT" sz="2400" dirty="0">
                <a:latin typeface="+mn-lt"/>
                <a:cs typeface="+mn-cs"/>
              </a:rPr>
              <a:t>Legge 23 12 1996 n. 648 «Permesso di uso di Farmaci per usi non indicati in scheda tecnica»</a:t>
            </a:r>
          </a:p>
        </p:txBody>
      </p:sp>
      <p:sp>
        <p:nvSpPr>
          <p:cNvPr id="7171" name="CasellaDiTesto 4"/>
          <p:cNvSpPr txBox="1">
            <a:spLocks noChangeArrowheads="1"/>
          </p:cNvSpPr>
          <p:nvPr/>
        </p:nvSpPr>
        <p:spPr bwMode="auto">
          <a:xfrm>
            <a:off x="1992314" y="765175"/>
            <a:ext cx="77755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nstantia" pitchFamily="18" charset="0"/>
                <a:cs typeface="Arial" charset="0"/>
              </a:defRPr>
            </a:lvl1pPr>
            <a:lvl2pPr marL="742950" indent="-285750" eaLnBrk="0" hangingPunct="0">
              <a:defRPr>
                <a:solidFill>
                  <a:schemeClr val="tx1"/>
                </a:solidFill>
                <a:latin typeface="Constantia" pitchFamily="18" charset="0"/>
                <a:cs typeface="Arial" charset="0"/>
              </a:defRPr>
            </a:lvl2pPr>
            <a:lvl3pPr marL="1143000" indent="-228600" eaLnBrk="0" hangingPunct="0">
              <a:defRPr>
                <a:solidFill>
                  <a:schemeClr val="tx1"/>
                </a:solidFill>
                <a:latin typeface="Constantia" pitchFamily="18" charset="0"/>
                <a:cs typeface="Arial" charset="0"/>
              </a:defRPr>
            </a:lvl3pPr>
            <a:lvl4pPr marL="1600200" indent="-228600" eaLnBrk="0" hangingPunct="0">
              <a:defRPr>
                <a:solidFill>
                  <a:schemeClr val="tx1"/>
                </a:solidFill>
                <a:latin typeface="Constantia" pitchFamily="18" charset="0"/>
                <a:cs typeface="Arial" charset="0"/>
              </a:defRPr>
            </a:lvl4pPr>
            <a:lvl5pPr marL="2057400" indent="-228600" eaLnBrk="0" hangingPunct="0">
              <a:defRPr>
                <a:solidFill>
                  <a:schemeClr val="tx1"/>
                </a:solidFill>
                <a:latin typeface="Constantia" pitchFamily="18" charset="0"/>
                <a:cs typeface="Arial" charset="0"/>
              </a:defRPr>
            </a:lvl5pPr>
            <a:lvl6pPr marL="2514600" indent="-228600" eaLnBrk="0" fontAlgn="base" hangingPunct="0">
              <a:spcBef>
                <a:spcPct val="0"/>
              </a:spcBef>
              <a:spcAft>
                <a:spcPct val="0"/>
              </a:spcAft>
              <a:defRPr>
                <a:solidFill>
                  <a:schemeClr val="tx1"/>
                </a:solidFill>
                <a:latin typeface="Constantia" pitchFamily="18" charset="0"/>
                <a:cs typeface="Arial" charset="0"/>
              </a:defRPr>
            </a:lvl6pPr>
            <a:lvl7pPr marL="2971800" indent="-228600" eaLnBrk="0" fontAlgn="base" hangingPunct="0">
              <a:spcBef>
                <a:spcPct val="0"/>
              </a:spcBef>
              <a:spcAft>
                <a:spcPct val="0"/>
              </a:spcAft>
              <a:defRPr>
                <a:solidFill>
                  <a:schemeClr val="tx1"/>
                </a:solidFill>
                <a:latin typeface="Constantia" pitchFamily="18" charset="0"/>
                <a:cs typeface="Arial" charset="0"/>
              </a:defRPr>
            </a:lvl7pPr>
            <a:lvl8pPr marL="3429000" indent="-228600" eaLnBrk="0" fontAlgn="base" hangingPunct="0">
              <a:spcBef>
                <a:spcPct val="0"/>
              </a:spcBef>
              <a:spcAft>
                <a:spcPct val="0"/>
              </a:spcAft>
              <a:defRPr>
                <a:solidFill>
                  <a:schemeClr val="tx1"/>
                </a:solidFill>
                <a:latin typeface="Constantia" pitchFamily="18" charset="0"/>
                <a:cs typeface="Arial" charset="0"/>
              </a:defRPr>
            </a:lvl8pPr>
            <a:lvl9pPr marL="3886200" indent="-228600" eaLnBrk="0" fontAlgn="base" hangingPunct="0">
              <a:spcBef>
                <a:spcPct val="0"/>
              </a:spcBef>
              <a:spcAft>
                <a:spcPct val="0"/>
              </a:spcAft>
              <a:defRPr>
                <a:solidFill>
                  <a:schemeClr val="tx1"/>
                </a:solidFill>
                <a:latin typeface="Constantia" pitchFamily="18" charset="0"/>
                <a:cs typeface="Arial" charset="0"/>
              </a:defRPr>
            </a:lvl9pPr>
          </a:lstStyle>
          <a:p>
            <a:pPr algn="ctr" eaLnBrk="1" fontAlgn="base" hangingPunct="1">
              <a:spcBef>
                <a:spcPct val="0"/>
              </a:spcBef>
              <a:spcAft>
                <a:spcPct val="0"/>
              </a:spcAft>
            </a:pPr>
            <a:r>
              <a:rPr lang="it-IT" altLang="it-IT" sz="3600" b="1" dirty="0">
                <a:solidFill>
                  <a:prstClr val="black"/>
                </a:solidFill>
              </a:rPr>
              <a:t>Dove trovare le indicazioni sull’uso dei farmaci</a:t>
            </a:r>
            <a:endParaRPr lang="it-IT" altLang="it-IT" sz="3600" b="1" dirty="0">
              <a:solidFill>
                <a:srgbClr val="FF0000"/>
              </a:solidFill>
            </a:endParaRPr>
          </a:p>
        </p:txBody>
      </p:sp>
    </p:spTree>
    <p:extLst>
      <p:ext uri="{BB962C8B-B14F-4D97-AF65-F5344CB8AC3E}">
        <p14:creationId xmlns:p14="http://schemas.microsoft.com/office/powerpoint/2010/main" val="34914354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CasellaDiTesto 3"/>
          <p:cNvSpPr txBox="1"/>
          <p:nvPr/>
        </p:nvSpPr>
        <p:spPr>
          <a:xfrm>
            <a:off x="1970089" y="1628800"/>
            <a:ext cx="8281987" cy="3416320"/>
          </a:xfrm>
          <a:prstGeom prst="rect">
            <a:avLst/>
          </a:prstGeom>
          <a:noFill/>
        </p:spPr>
        <p:txBody>
          <a:bodyPr>
            <a:spAutoFit/>
          </a:bodyPr>
          <a:lstStyle/>
          <a:p>
            <a:pPr marL="571500" indent="-571500">
              <a:buFont typeface="Arial" pitchFamily="34" charset="0"/>
              <a:buChar char="•"/>
              <a:defRPr/>
            </a:pPr>
            <a:r>
              <a:rPr lang="it-IT" sz="2400" dirty="0">
                <a:solidFill>
                  <a:prstClr val="black"/>
                </a:solidFill>
              </a:rPr>
              <a:t>solo in singoli casi</a:t>
            </a:r>
          </a:p>
          <a:p>
            <a:pPr marL="571500" indent="-571500">
              <a:buFont typeface="Arial" pitchFamily="34" charset="0"/>
              <a:buChar char="•"/>
              <a:defRPr/>
            </a:pPr>
            <a:r>
              <a:rPr lang="it-IT" sz="2400" dirty="0">
                <a:solidFill>
                  <a:prstClr val="black"/>
                </a:solidFill>
              </a:rPr>
              <a:t>sotto la diretta responsabilità del medico</a:t>
            </a:r>
          </a:p>
          <a:p>
            <a:pPr marL="571500" indent="-571500">
              <a:buFont typeface="Arial" pitchFamily="34" charset="0"/>
              <a:buChar char="•"/>
              <a:defRPr/>
            </a:pPr>
            <a:r>
              <a:rPr lang="it-IT" sz="2400" dirty="0">
                <a:solidFill>
                  <a:prstClr val="black"/>
                </a:solidFill>
              </a:rPr>
              <a:t>previa informazione del paziente ed acquisizione del consenso</a:t>
            </a:r>
          </a:p>
          <a:p>
            <a:pPr marL="571500" indent="-571500">
              <a:buFont typeface="Arial" pitchFamily="34" charset="0"/>
              <a:buChar char="•"/>
              <a:defRPr/>
            </a:pPr>
            <a:r>
              <a:rPr lang="it-IT" sz="2400" dirty="0">
                <a:solidFill>
                  <a:prstClr val="black"/>
                </a:solidFill>
              </a:rPr>
              <a:t>qualora il medico ritenga che il pz non possa essere trattato con medicinali per i quali siano già approvate quelle indicazioni terapeutiche</a:t>
            </a:r>
          </a:p>
          <a:p>
            <a:pPr marL="571500" indent="-571500">
              <a:buFont typeface="Arial" pitchFamily="34" charset="0"/>
              <a:buChar char="•"/>
              <a:defRPr/>
            </a:pPr>
            <a:r>
              <a:rPr lang="it-IT" sz="2400" dirty="0">
                <a:solidFill>
                  <a:prstClr val="black"/>
                </a:solidFill>
              </a:rPr>
              <a:t>sempre che l’impiego sia noto e conforme ad articoli su pubblicazioni scientifiche accreditate</a:t>
            </a:r>
          </a:p>
        </p:txBody>
      </p:sp>
      <p:sp>
        <p:nvSpPr>
          <p:cNvPr id="9219" name="CasellaDiTesto 1"/>
          <p:cNvSpPr txBox="1">
            <a:spLocks noChangeArrowheads="1"/>
          </p:cNvSpPr>
          <p:nvPr/>
        </p:nvSpPr>
        <p:spPr bwMode="auto">
          <a:xfrm>
            <a:off x="2121690" y="358536"/>
            <a:ext cx="7777162"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nstantia" pitchFamily="18" charset="0"/>
                <a:cs typeface="Arial" charset="0"/>
              </a:defRPr>
            </a:lvl1pPr>
            <a:lvl2pPr marL="742950" indent="-285750" eaLnBrk="0" hangingPunct="0">
              <a:defRPr>
                <a:solidFill>
                  <a:schemeClr val="tx1"/>
                </a:solidFill>
                <a:latin typeface="Constantia" pitchFamily="18" charset="0"/>
                <a:cs typeface="Arial" charset="0"/>
              </a:defRPr>
            </a:lvl2pPr>
            <a:lvl3pPr marL="1143000" indent="-228600" eaLnBrk="0" hangingPunct="0">
              <a:defRPr>
                <a:solidFill>
                  <a:schemeClr val="tx1"/>
                </a:solidFill>
                <a:latin typeface="Constantia" pitchFamily="18" charset="0"/>
                <a:cs typeface="Arial" charset="0"/>
              </a:defRPr>
            </a:lvl3pPr>
            <a:lvl4pPr marL="1600200" indent="-228600" eaLnBrk="0" hangingPunct="0">
              <a:defRPr>
                <a:solidFill>
                  <a:schemeClr val="tx1"/>
                </a:solidFill>
                <a:latin typeface="Constantia" pitchFamily="18" charset="0"/>
                <a:cs typeface="Arial" charset="0"/>
              </a:defRPr>
            </a:lvl4pPr>
            <a:lvl5pPr marL="2057400" indent="-228600" eaLnBrk="0" hangingPunct="0">
              <a:defRPr>
                <a:solidFill>
                  <a:schemeClr val="tx1"/>
                </a:solidFill>
                <a:latin typeface="Constantia" pitchFamily="18" charset="0"/>
                <a:cs typeface="Arial" charset="0"/>
              </a:defRPr>
            </a:lvl5pPr>
            <a:lvl6pPr marL="2514600" indent="-228600" eaLnBrk="0" fontAlgn="base" hangingPunct="0">
              <a:spcBef>
                <a:spcPct val="0"/>
              </a:spcBef>
              <a:spcAft>
                <a:spcPct val="0"/>
              </a:spcAft>
              <a:defRPr>
                <a:solidFill>
                  <a:schemeClr val="tx1"/>
                </a:solidFill>
                <a:latin typeface="Constantia" pitchFamily="18" charset="0"/>
                <a:cs typeface="Arial" charset="0"/>
              </a:defRPr>
            </a:lvl6pPr>
            <a:lvl7pPr marL="2971800" indent="-228600" eaLnBrk="0" fontAlgn="base" hangingPunct="0">
              <a:spcBef>
                <a:spcPct val="0"/>
              </a:spcBef>
              <a:spcAft>
                <a:spcPct val="0"/>
              </a:spcAft>
              <a:defRPr>
                <a:solidFill>
                  <a:schemeClr val="tx1"/>
                </a:solidFill>
                <a:latin typeface="Constantia" pitchFamily="18" charset="0"/>
                <a:cs typeface="Arial" charset="0"/>
              </a:defRPr>
            </a:lvl7pPr>
            <a:lvl8pPr marL="3429000" indent="-228600" eaLnBrk="0" fontAlgn="base" hangingPunct="0">
              <a:spcBef>
                <a:spcPct val="0"/>
              </a:spcBef>
              <a:spcAft>
                <a:spcPct val="0"/>
              </a:spcAft>
              <a:defRPr>
                <a:solidFill>
                  <a:schemeClr val="tx1"/>
                </a:solidFill>
                <a:latin typeface="Constantia" pitchFamily="18" charset="0"/>
                <a:cs typeface="Arial" charset="0"/>
              </a:defRPr>
            </a:lvl8pPr>
            <a:lvl9pPr marL="3886200" indent="-228600" eaLnBrk="0" fontAlgn="base" hangingPunct="0">
              <a:spcBef>
                <a:spcPct val="0"/>
              </a:spcBef>
              <a:spcAft>
                <a:spcPct val="0"/>
              </a:spcAft>
              <a:defRPr>
                <a:solidFill>
                  <a:schemeClr val="tx1"/>
                </a:solidFill>
                <a:latin typeface="Constantia" pitchFamily="18" charset="0"/>
                <a:cs typeface="Arial" charset="0"/>
              </a:defRPr>
            </a:lvl9pPr>
          </a:lstStyle>
          <a:p>
            <a:pPr algn="ctr" eaLnBrk="1" fontAlgn="base" hangingPunct="1">
              <a:spcBef>
                <a:spcPct val="0"/>
              </a:spcBef>
              <a:spcAft>
                <a:spcPct val="0"/>
              </a:spcAft>
            </a:pPr>
            <a:r>
              <a:rPr lang="it-IT" sz="3600" b="1" dirty="0">
                <a:solidFill>
                  <a:srgbClr val="FF0000"/>
                </a:solidFill>
              </a:rPr>
              <a:t>Off-</a:t>
            </a:r>
            <a:r>
              <a:rPr lang="it-IT" sz="3600" b="1" dirty="0" err="1">
                <a:solidFill>
                  <a:srgbClr val="FF0000"/>
                </a:solidFill>
              </a:rPr>
              <a:t>label</a:t>
            </a:r>
            <a:endParaRPr lang="it-IT" altLang="it-IT" sz="3600" b="1" dirty="0">
              <a:solidFill>
                <a:srgbClr val="FF0000"/>
              </a:solidFill>
            </a:endParaRPr>
          </a:p>
          <a:p>
            <a:pPr algn="ctr" eaLnBrk="1" fontAlgn="base" hangingPunct="1">
              <a:spcBef>
                <a:spcPct val="0"/>
              </a:spcBef>
              <a:spcAft>
                <a:spcPct val="0"/>
              </a:spcAft>
            </a:pPr>
            <a:r>
              <a:rPr lang="it-IT" altLang="it-IT" sz="2400" b="1" dirty="0">
                <a:solidFill>
                  <a:srgbClr val="FF0000"/>
                </a:solidFill>
              </a:rPr>
              <a:t>DL 23/98 art. 3 comma 2</a:t>
            </a:r>
            <a:endParaRPr lang="it-IT" altLang="it-IT" sz="2400" dirty="0">
              <a:solidFill>
                <a:srgbClr val="FF0000"/>
              </a:solidFill>
            </a:endParaRPr>
          </a:p>
        </p:txBody>
      </p:sp>
    </p:spTree>
    <p:extLst>
      <p:ext uri="{BB962C8B-B14F-4D97-AF65-F5344CB8AC3E}">
        <p14:creationId xmlns:p14="http://schemas.microsoft.com/office/powerpoint/2010/main" val="203957901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Rettangolo 3"/>
          <p:cNvSpPr/>
          <p:nvPr/>
        </p:nvSpPr>
        <p:spPr>
          <a:xfrm>
            <a:off x="2026912" y="1582886"/>
            <a:ext cx="9643720" cy="3785652"/>
          </a:xfrm>
          <a:prstGeom prst="rect">
            <a:avLst/>
          </a:prstGeom>
        </p:spPr>
        <p:txBody>
          <a:bodyPr wrap="square">
            <a:spAutoFit/>
          </a:bodyPr>
          <a:lstStyle/>
          <a:p>
            <a:r>
              <a:rPr lang="it-IT" sz="2400" dirty="0" smtClean="0"/>
              <a:t>Indicazioni in scheda tecnica:</a:t>
            </a:r>
          </a:p>
          <a:p>
            <a:r>
              <a:rPr lang="it-IT" sz="2400" dirty="0" smtClean="0"/>
              <a:t>La </a:t>
            </a:r>
            <a:r>
              <a:rPr lang="it-IT" sz="2400" dirty="0"/>
              <a:t>maggior parte delle forme cliniche epilettiche nel neonato e nel bambino. In particolare:</a:t>
            </a:r>
          </a:p>
          <a:p>
            <a:pPr marL="342900" indent="-342900">
              <a:buFont typeface="Arial" panose="020B0604020202020204" pitchFamily="34" charset="0"/>
              <a:buChar char="•"/>
            </a:pPr>
            <a:r>
              <a:rPr lang="it-IT" sz="2400" dirty="0" smtClean="0"/>
              <a:t>piccolo </a:t>
            </a:r>
            <a:r>
              <a:rPr lang="it-IT" sz="2400" dirty="0"/>
              <a:t>male tipico o atipico</a:t>
            </a:r>
          </a:p>
          <a:p>
            <a:pPr marL="342900" indent="-342900">
              <a:buFont typeface="Arial" panose="020B0604020202020204" pitchFamily="34" charset="0"/>
              <a:buChar char="•"/>
            </a:pPr>
            <a:r>
              <a:rPr lang="it-IT" sz="2400" dirty="0" smtClean="0"/>
              <a:t>crisi </a:t>
            </a:r>
            <a:r>
              <a:rPr lang="it-IT" sz="2400" dirty="0"/>
              <a:t>tonico-cloniche generalizzate, primarie o secondarie</a:t>
            </a:r>
          </a:p>
          <a:p>
            <a:pPr marL="342900" indent="-342900">
              <a:buFont typeface="Arial" panose="020B0604020202020204" pitchFamily="34" charset="0"/>
              <a:buChar char="•"/>
            </a:pPr>
            <a:r>
              <a:rPr lang="it-IT" sz="2400" dirty="0" smtClean="0"/>
              <a:t>stato </a:t>
            </a:r>
            <a:r>
              <a:rPr lang="it-IT" sz="2400" dirty="0"/>
              <a:t>di male in tutte le sue espressioni cliniche.</a:t>
            </a:r>
          </a:p>
          <a:p>
            <a:pPr marL="342900" indent="-342900">
              <a:buFont typeface="Arial" panose="020B0604020202020204" pitchFamily="34" charset="0"/>
              <a:buChar char="•"/>
            </a:pPr>
            <a:r>
              <a:rPr lang="it-IT" sz="2400" dirty="0" err="1"/>
              <a:t>Rivotril</a:t>
            </a:r>
            <a:r>
              <a:rPr lang="it-IT" sz="2400" dirty="0"/>
              <a:t> è inoltre indicato nell’epilessia dell’adulto e nelle crisi focali.</a:t>
            </a:r>
          </a:p>
          <a:p>
            <a:r>
              <a:rPr lang="it-IT" sz="2400" dirty="0"/>
              <a:t/>
            </a:r>
            <a:br>
              <a:rPr lang="it-IT" sz="2400" dirty="0"/>
            </a:br>
            <a:r>
              <a:rPr lang="it-IT" sz="2400" b="1" dirty="0"/>
              <a:t>NON prevista per tremori o </a:t>
            </a:r>
            <a:r>
              <a:rPr lang="it-IT" sz="2400" b="1" dirty="0" err="1"/>
              <a:t>restless</a:t>
            </a:r>
            <a:r>
              <a:rPr lang="it-IT" sz="2400" b="1" dirty="0"/>
              <a:t> </a:t>
            </a:r>
            <a:r>
              <a:rPr lang="it-IT" sz="2400" b="1" dirty="0" err="1"/>
              <a:t>leg</a:t>
            </a:r>
            <a:r>
              <a:rPr lang="it-IT" sz="2400" b="1" dirty="0"/>
              <a:t> </a:t>
            </a:r>
            <a:r>
              <a:rPr lang="it-IT" sz="2400" b="1" dirty="0" err="1"/>
              <a:t>syndrome</a:t>
            </a:r>
            <a:endParaRPr lang="it-IT" sz="2400" b="1" dirty="0"/>
          </a:p>
        </p:txBody>
      </p:sp>
      <p:sp>
        <p:nvSpPr>
          <p:cNvPr id="5" name="CasellaDiTesto 1"/>
          <p:cNvSpPr txBox="1">
            <a:spLocks noChangeArrowheads="1"/>
          </p:cNvSpPr>
          <p:nvPr/>
        </p:nvSpPr>
        <p:spPr bwMode="auto">
          <a:xfrm>
            <a:off x="2026912" y="370568"/>
            <a:ext cx="77771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nstantia" pitchFamily="18" charset="0"/>
                <a:cs typeface="Arial" charset="0"/>
              </a:defRPr>
            </a:lvl1pPr>
            <a:lvl2pPr marL="742950" indent="-285750" eaLnBrk="0" hangingPunct="0">
              <a:defRPr>
                <a:solidFill>
                  <a:schemeClr val="tx1"/>
                </a:solidFill>
                <a:latin typeface="Constantia" pitchFamily="18" charset="0"/>
                <a:cs typeface="Arial" charset="0"/>
              </a:defRPr>
            </a:lvl2pPr>
            <a:lvl3pPr marL="1143000" indent="-228600" eaLnBrk="0" hangingPunct="0">
              <a:defRPr>
                <a:solidFill>
                  <a:schemeClr val="tx1"/>
                </a:solidFill>
                <a:latin typeface="Constantia" pitchFamily="18" charset="0"/>
                <a:cs typeface="Arial" charset="0"/>
              </a:defRPr>
            </a:lvl3pPr>
            <a:lvl4pPr marL="1600200" indent="-228600" eaLnBrk="0" hangingPunct="0">
              <a:defRPr>
                <a:solidFill>
                  <a:schemeClr val="tx1"/>
                </a:solidFill>
                <a:latin typeface="Constantia" pitchFamily="18" charset="0"/>
                <a:cs typeface="Arial" charset="0"/>
              </a:defRPr>
            </a:lvl4pPr>
            <a:lvl5pPr marL="2057400" indent="-228600" eaLnBrk="0" hangingPunct="0">
              <a:defRPr>
                <a:solidFill>
                  <a:schemeClr val="tx1"/>
                </a:solidFill>
                <a:latin typeface="Constantia" pitchFamily="18" charset="0"/>
                <a:cs typeface="Arial" charset="0"/>
              </a:defRPr>
            </a:lvl5pPr>
            <a:lvl6pPr marL="2514600" indent="-228600" eaLnBrk="0" fontAlgn="base" hangingPunct="0">
              <a:spcBef>
                <a:spcPct val="0"/>
              </a:spcBef>
              <a:spcAft>
                <a:spcPct val="0"/>
              </a:spcAft>
              <a:defRPr>
                <a:solidFill>
                  <a:schemeClr val="tx1"/>
                </a:solidFill>
                <a:latin typeface="Constantia" pitchFamily="18" charset="0"/>
                <a:cs typeface="Arial" charset="0"/>
              </a:defRPr>
            </a:lvl6pPr>
            <a:lvl7pPr marL="2971800" indent="-228600" eaLnBrk="0" fontAlgn="base" hangingPunct="0">
              <a:spcBef>
                <a:spcPct val="0"/>
              </a:spcBef>
              <a:spcAft>
                <a:spcPct val="0"/>
              </a:spcAft>
              <a:defRPr>
                <a:solidFill>
                  <a:schemeClr val="tx1"/>
                </a:solidFill>
                <a:latin typeface="Constantia" pitchFamily="18" charset="0"/>
                <a:cs typeface="Arial" charset="0"/>
              </a:defRPr>
            </a:lvl7pPr>
            <a:lvl8pPr marL="3429000" indent="-228600" eaLnBrk="0" fontAlgn="base" hangingPunct="0">
              <a:spcBef>
                <a:spcPct val="0"/>
              </a:spcBef>
              <a:spcAft>
                <a:spcPct val="0"/>
              </a:spcAft>
              <a:defRPr>
                <a:solidFill>
                  <a:schemeClr val="tx1"/>
                </a:solidFill>
                <a:latin typeface="Constantia" pitchFamily="18" charset="0"/>
                <a:cs typeface="Arial" charset="0"/>
              </a:defRPr>
            </a:lvl8pPr>
            <a:lvl9pPr marL="3886200" indent="-228600" eaLnBrk="0" fontAlgn="base" hangingPunct="0">
              <a:spcBef>
                <a:spcPct val="0"/>
              </a:spcBef>
              <a:spcAft>
                <a:spcPct val="0"/>
              </a:spcAft>
              <a:defRPr>
                <a:solidFill>
                  <a:schemeClr val="tx1"/>
                </a:solidFill>
                <a:latin typeface="Constantia" pitchFamily="18" charset="0"/>
                <a:cs typeface="Arial" charset="0"/>
              </a:defRPr>
            </a:lvl9pPr>
          </a:lstStyle>
          <a:p>
            <a:r>
              <a:rPr lang="it-IT" sz="3600" b="1" dirty="0">
                <a:solidFill>
                  <a:srgbClr val="FF0000"/>
                </a:solidFill>
              </a:rPr>
              <a:t>Esempio classico: </a:t>
            </a:r>
            <a:r>
              <a:rPr lang="it-IT" sz="3600" dirty="0" err="1"/>
              <a:t>Clonazepam</a:t>
            </a:r>
            <a:endParaRPr lang="it-IT" sz="3600" dirty="0"/>
          </a:p>
        </p:txBody>
      </p:sp>
    </p:spTree>
    <p:extLst>
      <p:ext uri="{BB962C8B-B14F-4D97-AF65-F5344CB8AC3E}">
        <p14:creationId xmlns:p14="http://schemas.microsoft.com/office/powerpoint/2010/main" val="1893636748"/>
      </p:ext>
    </p:extLst>
  </p:cSld>
  <p:clrMapOvr>
    <a:overrideClrMapping bg1="lt1" tx1="dk1" bg2="lt2" tx2="dk2" accent1="accent1" accent2="accent2" accent3="accent3" accent4="accent4" accent5="accent5" accent6="accent6" hlink="hlink" folHlink="folHlink"/>
  </p:clrMapOvr>
</p:sld>
</file>

<file path=ppt/slides/slide5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Rettangolo 3"/>
          <p:cNvSpPr/>
          <p:nvPr/>
        </p:nvSpPr>
        <p:spPr>
          <a:xfrm>
            <a:off x="2514600" y="2828837"/>
            <a:ext cx="8349916" cy="1477328"/>
          </a:xfrm>
          <a:prstGeom prst="rect">
            <a:avLst/>
          </a:prstGeom>
        </p:spPr>
        <p:txBody>
          <a:bodyPr wrap="square">
            <a:spAutoFit/>
          </a:bodyPr>
          <a:lstStyle/>
          <a:p>
            <a:r>
              <a:rPr lang="it-IT" sz="2400" dirty="0"/>
              <a:t>Indicazioni in scheda tecnica:</a:t>
            </a:r>
          </a:p>
          <a:p>
            <a:r>
              <a:rPr lang="it-IT" sz="2400" dirty="0" smtClean="0"/>
              <a:t>Disturbi </a:t>
            </a:r>
            <a:r>
              <a:rPr lang="it-IT" sz="2400" dirty="0"/>
              <a:t>depressivi con o senza componente ansiosa.</a:t>
            </a:r>
          </a:p>
          <a:p>
            <a:r>
              <a:rPr lang="it-IT" dirty="0"/>
              <a:t/>
            </a:r>
            <a:br>
              <a:rPr lang="it-IT" dirty="0"/>
            </a:br>
            <a:r>
              <a:rPr lang="it-IT" sz="2400" b="1" dirty="0" smtClean="0"/>
              <a:t>NON è previsto come sedativo o per favorire il sonno</a:t>
            </a:r>
            <a:endParaRPr lang="it-IT" sz="2400" b="1" dirty="0"/>
          </a:p>
        </p:txBody>
      </p:sp>
      <p:sp>
        <p:nvSpPr>
          <p:cNvPr id="5" name="CasellaDiTesto 1"/>
          <p:cNvSpPr txBox="1">
            <a:spLocks noChangeArrowheads="1"/>
          </p:cNvSpPr>
          <p:nvPr/>
        </p:nvSpPr>
        <p:spPr bwMode="auto">
          <a:xfrm>
            <a:off x="2514600" y="1321062"/>
            <a:ext cx="77771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nstantia" pitchFamily="18" charset="0"/>
                <a:cs typeface="Arial" charset="0"/>
              </a:defRPr>
            </a:lvl1pPr>
            <a:lvl2pPr marL="742950" indent="-285750" eaLnBrk="0" hangingPunct="0">
              <a:defRPr>
                <a:solidFill>
                  <a:schemeClr val="tx1"/>
                </a:solidFill>
                <a:latin typeface="Constantia" pitchFamily="18" charset="0"/>
                <a:cs typeface="Arial" charset="0"/>
              </a:defRPr>
            </a:lvl2pPr>
            <a:lvl3pPr marL="1143000" indent="-228600" eaLnBrk="0" hangingPunct="0">
              <a:defRPr>
                <a:solidFill>
                  <a:schemeClr val="tx1"/>
                </a:solidFill>
                <a:latin typeface="Constantia" pitchFamily="18" charset="0"/>
                <a:cs typeface="Arial" charset="0"/>
              </a:defRPr>
            </a:lvl3pPr>
            <a:lvl4pPr marL="1600200" indent="-228600" eaLnBrk="0" hangingPunct="0">
              <a:defRPr>
                <a:solidFill>
                  <a:schemeClr val="tx1"/>
                </a:solidFill>
                <a:latin typeface="Constantia" pitchFamily="18" charset="0"/>
                <a:cs typeface="Arial" charset="0"/>
              </a:defRPr>
            </a:lvl4pPr>
            <a:lvl5pPr marL="2057400" indent="-228600" eaLnBrk="0" hangingPunct="0">
              <a:defRPr>
                <a:solidFill>
                  <a:schemeClr val="tx1"/>
                </a:solidFill>
                <a:latin typeface="Constantia" pitchFamily="18" charset="0"/>
                <a:cs typeface="Arial" charset="0"/>
              </a:defRPr>
            </a:lvl5pPr>
            <a:lvl6pPr marL="2514600" indent="-228600" eaLnBrk="0" fontAlgn="base" hangingPunct="0">
              <a:spcBef>
                <a:spcPct val="0"/>
              </a:spcBef>
              <a:spcAft>
                <a:spcPct val="0"/>
              </a:spcAft>
              <a:defRPr>
                <a:solidFill>
                  <a:schemeClr val="tx1"/>
                </a:solidFill>
                <a:latin typeface="Constantia" pitchFamily="18" charset="0"/>
                <a:cs typeface="Arial" charset="0"/>
              </a:defRPr>
            </a:lvl6pPr>
            <a:lvl7pPr marL="2971800" indent="-228600" eaLnBrk="0" fontAlgn="base" hangingPunct="0">
              <a:spcBef>
                <a:spcPct val="0"/>
              </a:spcBef>
              <a:spcAft>
                <a:spcPct val="0"/>
              </a:spcAft>
              <a:defRPr>
                <a:solidFill>
                  <a:schemeClr val="tx1"/>
                </a:solidFill>
                <a:latin typeface="Constantia" pitchFamily="18" charset="0"/>
                <a:cs typeface="Arial" charset="0"/>
              </a:defRPr>
            </a:lvl7pPr>
            <a:lvl8pPr marL="3429000" indent="-228600" eaLnBrk="0" fontAlgn="base" hangingPunct="0">
              <a:spcBef>
                <a:spcPct val="0"/>
              </a:spcBef>
              <a:spcAft>
                <a:spcPct val="0"/>
              </a:spcAft>
              <a:defRPr>
                <a:solidFill>
                  <a:schemeClr val="tx1"/>
                </a:solidFill>
                <a:latin typeface="Constantia" pitchFamily="18" charset="0"/>
                <a:cs typeface="Arial" charset="0"/>
              </a:defRPr>
            </a:lvl8pPr>
            <a:lvl9pPr marL="3886200" indent="-228600" eaLnBrk="0" fontAlgn="base" hangingPunct="0">
              <a:spcBef>
                <a:spcPct val="0"/>
              </a:spcBef>
              <a:spcAft>
                <a:spcPct val="0"/>
              </a:spcAft>
              <a:defRPr>
                <a:solidFill>
                  <a:schemeClr val="tx1"/>
                </a:solidFill>
                <a:latin typeface="Constantia" pitchFamily="18" charset="0"/>
                <a:cs typeface="Arial" charset="0"/>
              </a:defRPr>
            </a:lvl9pPr>
          </a:lstStyle>
          <a:p>
            <a:r>
              <a:rPr lang="it-IT" sz="3600" b="1" dirty="0">
                <a:solidFill>
                  <a:srgbClr val="FF0000"/>
                </a:solidFill>
              </a:rPr>
              <a:t>Esempio classico: </a:t>
            </a:r>
            <a:r>
              <a:rPr lang="it-IT" sz="3600" dirty="0" err="1"/>
              <a:t>Trazodone</a:t>
            </a:r>
            <a:endParaRPr lang="it-IT" sz="3600" dirty="0"/>
          </a:p>
        </p:txBody>
      </p:sp>
    </p:spTree>
    <p:extLst>
      <p:ext uri="{BB962C8B-B14F-4D97-AF65-F5344CB8AC3E}">
        <p14:creationId xmlns:p14="http://schemas.microsoft.com/office/powerpoint/2010/main" val="3894219714"/>
      </p:ext>
    </p:extLst>
  </p:cSld>
  <p:clrMapOvr>
    <a:overrideClrMapping bg1="lt1" tx1="dk1" bg2="lt2" tx2="dk2" accent1="accent1" accent2="accent2" accent3="accent3" accent4="accent4" accent5="accent5" accent6="accent6" hlink="hlink" folHlink="folHlink"/>
  </p:clrMapOvr>
</p:sld>
</file>

<file path=ppt/slides/slide5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4" name="CasellaDiTesto 1"/>
          <p:cNvSpPr txBox="1">
            <a:spLocks noChangeArrowheads="1"/>
          </p:cNvSpPr>
          <p:nvPr/>
        </p:nvSpPr>
        <p:spPr bwMode="auto">
          <a:xfrm>
            <a:off x="2121690" y="358536"/>
            <a:ext cx="777716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nstantia" pitchFamily="18" charset="0"/>
                <a:cs typeface="Arial" charset="0"/>
              </a:defRPr>
            </a:lvl1pPr>
            <a:lvl2pPr marL="742950" indent="-285750" eaLnBrk="0" hangingPunct="0">
              <a:defRPr>
                <a:solidFill>
                  <a:schemeClr val="tx1"/>
                </a:solidFill>
                <a:latin typeface="Constantia" pitchFamily="18" charset="0"/>
                <a:cs typeface="Arial" charset="0"/>
              </a:defRPr>
            </a:lvl2pPr>
            <a:lvl3pPr marL="1143000" indent="-228600" eaLnBrk="0" hangingPunct="0">
              <a:defRPr>
                <a:solidFill>
                  <a:schemeClr val="tx1"/>
                </a:solidFill>
                <a:latin typeface="Constantia" pitchFamily="18" charset="0"/>
                <a:cs typeface="Arial" charset="0"/>
              </a:defRPr>
            </a:lvl3pPr>
            <a:lvl4pPr marL="1600200" indent="-228600" eaLnBrk="0" hangingPunct="0">
              <a:defRPr>
                <a:solidFill>
                  <a:schemeClr val="tx1"/>
                </a:solidFill>
                <a:latin typeface="Constantia" pitchFamily="18" charset="0"/>
                <a:cs typeface="Arial" charset="0"/>
              </a:defRPr>
            </a:lvl4pPr>
            <a:lvl5pPr marL="2057400" indent="-228600" eaLnBrk="0" hangingPunct="0">
              <a:defRPr>
                <a:solidFill>
                  <a:schemeClr val="tx1"/>
                </a:solidFill>
                <a:latin typeface="Constantia" pitchFamily="18" charset="0"/>
                <a:cs typeface="Arial" charset="0"/>
              </a:defRPr>
            </a:lvl5pPr>
            <a:lvl6pPr marL="2514600" indent="-228600" eaLnBrk="0" fontAlgn="base" hangingPunct="0">
              <a:spcBef>
                <a:spcPct val="0"/>
              </a:spcBef>
              <a:spcAft>
                <a:spcPct val="0"/>
              </a:spcAft>
              <a:defRPr>
                <a:solidFill>
                  <a:schemeClr val="tx1"/>
                </a:solidFill>
                <a:latin typeface="Constantia" pitchFamily="18" charset="0"/>
                <a:cs typeface="Arial" charset="0"/>
              </a:defRPr>
            </a:lvl6pPr>
            <a:lvl7pPr marL="2971800" indent="-228600" eaLnBrk="0" fontAlgn="base" hangingPunct="0">
              <a:spcBef>
                <a:spcPct val="0"/>
              </a:spcBef>
              <a:spcAft>
                <a:spcPct val="0"/>
              </a:spcAft>
              <a:defRPr>
                <a:solidFill>
                  <a:schemeClr val="tx1"/>
                </a:solidFill>
                <a:latin typeface="Constantia" pitchFamily="18" charset="0"/>
                <a:cs typeface="Arial" charset="0"/>
              </a:defRPr>
            </a:lvl7pPr>
            <a:lvl8pPr marL="3429000" indent="-228600" eaLnBrk="0" fontAlgn="base" hangingPunct="0">
              <a:spcBef>
                <a:spcPct val="0"/>
              </a:spcBef>
              <a:spcAft>
                <a:spcPct val="0"/>
              </a:spcAft>
              <a:defRPr>
                <a:solidFill>
                  <a:schemeClr val="tx1"/>
                </a:solidFill>
                <a:latin typeface="Constantia" pitchFamily="18" charset="0"/>
                <a:cs typeface="Arial" charset="0"/>
              </a:defRPr>
            </a:lvl8pPr>
            <a:lvl9pPr marL="3886200" indent="-228600" eaLnBrk="0" fontAlgn="base" hangingPunct="0">
              <a:spcBef>
                <a:spcPct val="0"/>
              </a:spcBef>
              <a:spcAft>
                <a:spcPct val="0"/>
              </a:spcAft>
              <a:defRPr>
                <a:solidFill>
                  <a:schemeClr val="tx1"/>
                </a:solidFill>
                <a:latin typeface="Constantia" pitchFamily="18" charset="0"/>
                <a:cs typeface="Arial" charset="0"/>
              </a:defRPr>
            </a:lvl9pPr>
          </a:lstStyle>
          <a:p>
            <a:pPr algn="ctr" eaLnBrk="1" fontAlgn="base" hangingPunct="1">
              <a:spcBef>
                <a:spcPct val="0"/>
              </a:spcBef>
              <a:spcAft>
                <a:spcPct val="0"/>
              </a:spcAft>
            </a:pPr>
            <a:r>
              <a:rPr lang="it-IT" sz="3600" b="1" dirty="0">
                <a:solidFill>
                  <a:srgbClr val="FF0000"/>
                </a:solidFill>
              </a:rPr>
              <a:t>Utilizzo NON permesso</a:t>
            </a:r>
            <a:endParaRPr lang="it-IT" altLang="it-IT" sz="3600" b="1" dirty="0">
              <a:solidFill>
                <a:srgbClr val="FF0000"/>
              </a:solidFill>
            </a:endParaRPr>
          </a:p>
        </p:txBody>
      </p:sp>
      <p:sp>
        <p:nvSpPr>
          <p:cNvPr id="5" name="CasellaDiTesto 4"/>
          <p:cNvSpPr txBox="1"/>
          <p:nvPr/>
        </p:nvSpPr>
        <p:spPr>
          <a:xfrm>
            <a:off x="1970089" y="1628801"/>
            <a:ext cx="9520069" cy="1938992"/>
          </a:xfrm>
          <a:prstGeom prst="rect">
            <a:avLst/>
          </a:prstGeom>
          <a:noFill/>
        </p:spPr>
        <p:txBody>
          <a:bodyPr wrap="square">
            <a:spAutoFit/>
          </a:bodyPr>
          <a:lstStyle/>
          <a:p>
            <a:pPr>
              <a:defRPr/>
            </a:pPr>
            <a:r>
              <a:rPr lang="it-IT" sz="2400" dirty="0">
                <a:solidFill>
                  <a:prstClr val="black"/>
                </a:solidFill>
              </a:rPr>
              <a:t>Esempio classico: </a:t>
            </a:r>
            <a:r>
              <a:rPr lang="it-IT" sz="2400" dirty="0" err="1">
                <a:solidFill>
                  <a:prstClr val="black"/>
                </a:solidFill>
              </a:rPr>
              <a:t>quetiapina</a:t>
            </a:r>
            <a:endParaRPr lang="it-IT" sz="2400" dirty="0">
              <a:solidFill>
                <a:prstClr val="black"/>
              </a:solidFill>
            </a:endParaRPr>
          </a:p>
          <a:p>
            <a:pPr>
              <a:defRPr/>
            </a:pPr>
            <a:endParaRPr lang="it-IT" sz="2400" dirty="0">
              <a:solidFill>
                <a:prstClr val="black"/>
              </a:solidFill>
            </a:endParaRPr>
          </a:p>
          <a:p>
            <a:r>
              <a:rPr lang="it-IT" sz="2400" dirty="0"/>
              <a:t>4.3 Controindicazioni: L’uso di </a:t>
            </a:r>
            <a:r>
              <a:rPr lang="it-IT" sz="2400" dirty="0" err="1"/>
              <a:t>quetiapina</a:t>
            </a:r>
            <a:r>
              <a:rPr lang="it-IT" sz="2400" dirty="0"/>
              <a:t> non e autorizzato per il trattamento di psicosi correlata </a:t>
            </a:r>
            <a:r>
              <a:rPr lang="it-IT" sz="2400" dirty="0" smtClean="0"/>
              <a:t>alla demenza</a:t>
            </a:r>
          </a:p>
          <a:p>
            <a:r>
              <a:rPr lang="it-IT" sz="2000" i="1" u="sng" dirty="0" smtClean="0"/>
              <a:t>(a </a:t>
            </a:r>
            <a:r>
              <a:rPr lang="it-IT" sz="2000" i="1" u="sng" dirty="0"/>
              <a:t>pag. 9 del «Riassunto delle caratteristiche cliniche» !!!!)</a:t>
            </a:r>
            <a:endParaRPr lang="it-IT" sz="2000" i="1" u="sng" dirty="0">
              <a:solidFill>
                <a:prstClr val="black"/>
              </a:solidFill>
            </a:endParaRPr>
          </a:p>
        </p:txBody>
      </p:sp>
    </p:spTree>
    <p:extLst>
      <p:ext uri="{BB962C8B-B14F-4D97-AF65-F5344CB8AC3E}">
        <p14:creationId xmlns:p14="http://schemas.microsoft.com/office/powerpoint/2010/main" val="1881815077"/>
      </p:ext>
    </p:extLst>
  </p:cSld>
  <p:clrMapOvr>
    <a:overrideClrMapping bg1="lt1" tx1="dk1" bg2="lt2" tx2="dk2" accent1="accent1" accent2="accent2" accent3="accent3" accent4="accent4" accent5="accent5" accent6="accent6" hlink="hlink" folHlink="folHlink"/>
  </p:clrMapOvr>
</p:sld>
</file>

<file path=ppt/slides/slide5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5" name="Rettangolo 4"/>
          <p:cNvSpPr/>
          <p:nvPr/>
        </p:nvSpPr>
        <p:spPr>
          <a:xfrm>
            <a:off x="1779499" y="1538793"/>
            <a:ext cx="9457996" cy="1569660"/>
          </a:xfrm>
          <a:prstGeom prst="rect">
            <a:avLst/>
          </a:prstGeom>
        </p:spPr>
        <p:txBody>
          <a:bodyPr wrap="square">
            <a:spAutoFit/>
          </a:bodyPr>
          <a:lstStyle/>
          <a:p>
            <a:r>
              <a:rPr lang="it-IT" sz="2400" i="1" dirty="0"/>
              <a:t>Bollettino informazione sul farmaco 01/07: Gli antipsicotici atipici non sono risultati migliori del placebo nel trattamento dei pazienti con demenza, e possono essere associati ad un aumento della mortalità.</a:t>
            </a:r>
            <a:endParaRPr lang="it-IT" sz="2400" dirty="0"/>
          </a:p>
        </p:txBody>
      </p:sp>
      <p:sp>
        <p:nvSpPr>
          <p:cNvPr id="6" name="Rettangolo 5"/>
          <p:cNvSpPr/>
          <p:nvPr/>
        </p:nvSpPr>
        <p:spPr>
          <a:xfrm>
            <a:off x="1779499" y="3593201"/>
            <a:ext cx="9457996" cy="1938992"/>
          </a:xfrm>
          <a:prstGeom prst="rect">
            <a:avLst/>
          </a:prstGeom>
        </p:spPr>
        <p:txBody>
          <a:bodyPr wrap="square">
            <a:spAutoFit/>
          </a:bodyPr>
          <a:lstStyle/>
          <a:p>
            <a:r>
              <a:rPr lang="it-IT" sz="2400" dirty="0"/>
              <a:t>Comunicato ASL 02/07: la prescrizione dei farmaci antipsicotici nella demenza deve essere effettuata attraverso i centri specialistici autorizzati, identificati dalle regioni (U.V.A.), con la procedura di rimborsabilità, da parte del S.S.N., in regime di distribuzione diretta;</a:t>
            </a:r>
          </a:p>
        </p:txBody>
      </p:sp>
      <p:sp>
        <p:nvSpPr>
          <p:cNvPr id="7" name="CasellaDiTesto 1"/>
          <p:cNvSpPr txBox="1">
            <a:spLocks noChangeArrowheads="1"/>
          </p:cNvSpPr>
          <p:nvPr/>
        </p:nvSpPr>
        <p:spPr bwMode="auto">
          <a:xfrm>
            <a:off x="2619916" y="653935"/>
            <a:ext cx="777716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onstantia" pitchFamily="18" charset="0"/>
                <a:cs typeface="Arial" charset="0"/>
              </a:defRPr>
            </a:lvl1pPr>
            <a:lvl2pPr marL="742950" indent="-285750" eaLnBrk="0" hangingPunct="0">
              <a:defRPr>
                <a:solidFill>
                  <a:schemeClr val="tx1"/>
                </a:solidFill>
                <a:latin typeface="Constantia" pitchFamily="18" charset="0"/>
                <a:cs typeface="Arial" charset="0"/>
              </a:defRPr>
            </a:lvl2pPr>
            <a:lvl3pPr marL="1143000" indent="-228600" eaLnBrk="0" hangingPunct="0">
              <a:defRPr>
                <a:solidFill>
                  <a:schemeClr val="tx1"/>
                </a:solidFill>
                <a:latin typeface="Constantia" pitchFamily="18" charset="0"/>
                <a:cs typeface="Arial" charset="0"/>
              </a:defRPr>
            </a:lvl3pPr>
            <a:lvl4pPr marL="1600200" indent="-228600" eaLnBrk="0" hangingPunct="0">
              <a:defRPr>
                <a:solidFill>
                  <a:schemeClr val="tx1"/>
                </a:solidFill>
                <a:latin typeface="Constantia" pitchFamily="18" charset="0"/>
                <a:cs typeface="Arial" charset="0"/>
              </a:defRPr>
            </a:lvl4pPr>
            <a:lvl5pPr marL="2057400" indent="-228600" eaLnBrk="0" hangingPunct="0">
              <a:defRPr>
                <a:solidFill>
                  <a:schemeClr val="tx1"/>
                </a:solidFill>
                <a:latin typeface="Constantia" pitchFamily="18" charset="0"/>
                <a:cs typeface="Arial" charset="0"/>
              </a:defRPr>
            </a:lvl5pPr>
            <a:lvl6pPr marL="2514600" indent="-228600" eaLnBrk="0" fontAlgn="base" hangingPunct="0">
              <a:spcBef>
                <a:spcPct val="0"/>
              </a:spcBef>
              <a:spcAft>
                <a:spcPct val="0"/>
              </a:spcAft>
              <a:defRPr>
                <a:solidFill>
                  <a:schemeClr val="tx1"/>
                </a:solidFill>
                <a:latin typeface="Constantia" pitchFamily="18" charset="0"/>
                <a:cs typeface="Arial" charset="0"/>
              </a:defRPr>
            </a:lvl6pPr>
            <a:lvl7pPr marL="2971800" indent="-228600" eaLnBrk="0" fontAlgn="base" hangingPunct="0">
              <a:spcBef>
                <a:spcPct val="0"/>
              </a:spcBef>
              <a:spcAft>
                <a:spcPct val="0"/>
              </a:spcAft>
              <a:defRPr>
                <a:solidFill>
                  <a:schemeClr val="tx1"/>
                </a:solidFill>
                <a:latin typeface="Constantia" pitchFamily="18" charset="0"/>
                <a:cs typeface="Arial" charset="0"/>
              </a:defRPr>
            </a:lvl7pPr>
            <a:lvl8pPr marL="3429000" indent="-228600" eaLnBrk="0" fontAlgn="base" hangingPunct="0">
              <a:spcBef>
                <a:spcPct val="0"/>
              </a:spcBef>
              <a:spcAft>
                <a:spcPct val="0"/>
              </a:spcAft>
              <a:defRPr>
                <a:solidFill>
                  <a:schemeClr val="tx1"/>
                </a:solidFill>
                <a:latin typeface="Constantia" pitchFamily="18" charset="0"/>
                <a:cs typeface="Arial" charset="0"/>
              </a:defRPr>
            </a:lvl8pPr>
            <a:lvl9pPr marL="3886200" indent="-228600" eaLnBrk="0" fontAlgn="base" hangingPunct="0">
              <a:spcBef>
                <a:spcPct val="0"/>
              </a:spcBef>
              <a:spcAft>
                <a:spcPct val="0"/>
              </a:spcAft>
              <a:defRPr>
                <a:solidFill>
                  <a:schemeClr val="tx1"/>
                </a:solidFill>
                <a:latin typeface="Constantia" pitchFamily="18" charset="0"/>
                <a:cs typeface="Arial" charset="0"/>
              </a:defRPr>
            </a:lvl9pPr>
          </a:lstStyle>
          <a:p>
            <a:pPr algn="ctr" eaLnBrk="1" fontAlgn="base" hangingPunct="1">
              <a:spcBef>
                <a:spcPct val="0"/>
              </a:spcBef>
              <a:spcAft>
                <a:spcPct val="0"/>
              </a:spcAft>
            </a:pPr>
            <a:r>
              <a:rPr lang="it-IT" sz="2000" b="1" dirty="0">
                <a:solidFill>
                  <a:srgbClr val="FF0000"/>
                </a:solidFill>
              </a:rPr>
              <a:t>… anche se per anni è stato prescritto</a:t>
            </a:r>
            <a:endParaRPr lang="it-IT" altLang="it-IT" sz="2000" b="1" dirty="0">
              <a:solidFill>
                <a:srgbClr val="FF0000"/>
              </a:solidFill>
            </a:endParaRPr>
          </a:p>
        </p:txBody>
      </p:sp>
    </p:spTree>
    <p:extLst>
      <p:ext uri="{BB962C8B-B14F-4D97-AF65-F5344CB8AC3E}">
        <p14:creationId xmlns:p14="http://schemas.microsoft.com/office/powerpoint/2010/main" val="187161612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251285" y="1430993"/>
            <a:ext cx="10672009" cy="4647426"/>
          </a:xfrm>
          <a:prstGeom prst="rect">
            <a:avLst/>
          </a:prstGeom>
        </p:spPr>
        <p:txBody>
          <a:bodyPr wrap="square">
            <a:spAutoFit/>
          </a:bodyPr>
          <a:lstStyle/>
          <a:p>
            <a:r>
              <a:rPr lang="it-IT" sz="2800" b="1" dirty="0">
                <a:solidFill>
                  <a:srgbClr val="FF0000"/>
                </a:solidFill>
              </a:rPr>
              <a:t>Pensione di invalidità </a:t>
            </a:r>
            <a:r>
              <a:rPr lang="it-IT" sz="2400" dirty="0">
                <a:solidFill>
                  <a:srgbClr val="1D1D1D"/>
                </a:solidFill>
                <a:latin typeface="Verdana" panose="020B0604030504040204" pitchFamily="34" charset="0"/>
              </a:rPr>
              <a:t>(L. 118/71</a:t>
            </a:r>
            <a:r>
              <a:rPr lang="it-IT" sz="2400" dirty="0" smtClean="0">
                <a:solidFill>
                  <a:srgbClr val="1D1D1D"/>
                </a:solidFill>
                <a:latin typeface="Verdana" panose="020B0604030504040204" pitchFamily="34" charset="0"/>
              </a:rPr>
              <a:t>)</a:t>
            </a:r>
          </a:p>
          <a:p>
            <a:endParaRPr lang="it-IT" sz="2400" dirty="0">
              <a:solidFill>
                <a:srgbClr val="1D1D1D"/>
              </a:solidFill>
              <a:latin typeface="Verdana" panose="020B0604030504040204" pitchFamily="34" charset="0"/>
            </a:endParaRPr>
          </a:p>
          <a:p>
            <a:r>
              <a:rPr lang="it-IT" sz="2400" dirty="0">
                <a:solidFill>
                  <a:srgbClr val="1D1D1D"/>
                </a:solidFill>
                <a:latin typeface="Verdana" panose="020B0604030504040204" pitchFamily="34" charset="0"/>
              </a:rPr>
              <a:t>Spetta agli invalidi civili </a:t>
            </a:r>
            <a:r>
              <a:rPr lang="it-IT" sz="2400" dirty="0" smtClean="0">
                <a:solidFill>
                  <a:srgbClr val="1D1D1D"/>
                </a:solidFill>
                <a:latin typeface="Verdana" panose="020B0604030504040204" pitchFamily="34" charset="0"/>
              </a:rPr>
              <a:t>al 100% di </a:t>
            </a:r>
            <a:r>
              <a:rPr lang="it-IT" sz="2400" dirty="0">
                <a:solidFill>
                  <a:srgbClr val="1D1D1D"/>
                </a:solidFill>
                <a:latin typeface="Verdana" panose="020B0604030504040204" pitchFamily="34" charset="0"/>
              </a:rPr>
              <a:t>età compresa fra i 18 e 65 </a:t>
            </a:r>
            <a:r>
              <a:rPr lang="it-IT" sz="2400" dirty="0" smtClean="0">
                <a:solidFill>
                  <a:srgbClr val="1D1D1D"/>
                </a:solidFill>
                <a:latin typeface="Verdana" panose="020B0604030504040204" pitchFamily="34" charset="0"/>
              </a:rPr>
              <a:t>anni e </a:t>
            </a:r>
            <a:r>
              <a:rPr lang="it-IT" sz="2400" dirty="0">
                <a:solidFill>
                  <a:srgbClr val="1D1D1D"/>
                </a:solidFill>
                <a:latin typeface="Verdana" panose="020B0604030504040204" pitchFamily="34" charset="0"/>
              </a:rPr>
              <a:t>che si trovino in stato di bisogno economico (annualmente vengono fissati limiti di reddito). La pensione di invalidità è compatibile con l’indennità di </a:t>
            </a:r>
            <a:r>
              <a:rPr lang="it-IT" sz="2400" dirty="0" smtClean="0">
                <a:solidFill>
                  <a:srgbClr val="1D1D1D"/>
                </a:solidFill>
                <a:latin typeface="Verdana" panose="020B0604030504040204" pitchFamily="34" charset="0"/>
              </a:rPr>
              <a:t>accompagnamento.</a:t>
            </a:r>
            <a:endParaRPr lang="it-IT" sz="2400" dirty="0">
              <a:solidFill>
                <a:srgbClr val="1D1D1D"/>
              </a:solidFill>
              <a:latin typeface="Verdana" panose="020B0604030504040204" pitchFamily="34" charset="0"/>
            </a:endParaRPr>
          </a:p>
          <a:p>
            <a:endParaRPr lang="it-IT" sz="2400" dirty="0" smtClean="0">
              <a:solidFill>
                <a:srgbClr val="1D1D1D"/>
              </a:solidFill>
              <a:latin typeface="Verdana" panose="020B0604030504040204" pitchFamily="34" charset="0"/>
            </a:endParaRPr>
          </a:p>
          <a:p>
            <a:endParaRPr lang="it-IT" sz="2400" dirty="0">
              <a:solidFill>
                <a:srgbClr val="1D1D1D"/>
              </a:solidFill>
              <a:latin typeface="Verdana" panose="020B0604030504040204" pitchFamily="34" charset="0"/>
            </a:endParaRPr>
          </a:p>
          <a:p>
            <a:r>
              <a:rPr lang="it-IT" sz="2800" b="1" dirty="0">
                <a:solidFill>
                  <a:srgbClr val="FF0000"/>
                </a:solidFill>
              </a:rPr>
              <a:t>Assegno per invalidità parziale</a:t>
            </a:r>
            <a:r>
              <a:rPr lang="it-IT" sz="2400" b="1" dirty="0">
                <a:solidFill>
                  <a:srgbClr val="FF0000"/>
                </a:solidFill>
                <a:latin typeface="Verdana" panose="020B0604030504040204" pitchFamily="34" charset="0"/>
              </a:rPr>
              <a:t> </a:t>
            </a:r>
            <a:r>
              <a:rPr lang="it-IT" sz="2400" dirty="0">
                <a:solidFill>
                  <a:srgbClr val="1D1D1D"/>
                </a:solidFill>
                <a:latin typeface="Verdana" panose="020B0604030504040204" pitchFamily="34" charset="0"/>
              </a:rPr>
              <a:t>(L. 118/71</a:t>
            </a:r>
            <a:r>
              <a:rPr lang="it-IT" sz="2400" dirty="0" smtClean="0">
                <a:solidFill>
                  <a:srgbClr val="1D1D1D"/>
                </a:solidFill>
                <a:latin typeface="Verdana" panose="020B0604030504040204" pitchFamily="34" charset="0"/>
              </a:rPr>
              <a:t>)</a:t>
            </a:r>
          </a:p>
          <a:p>
            <a:endParaRPr lang="it-IT" sz="2400" dirty="0">
              <a:solidFill>
                <a:srgbClr val="1D1D1D"/>
              </a:solidFill>
              <a:latin typeface="Verdana" panose="020B0604030504040204" pitchFamily="34" charset="0"/>
            </a:endParaRPr>
          </a:p>
          <a:p>
            <a:r>
              <a:rPr lang="it-IT" sz="2400" dirty="0">
                <a:solidFill>
                  <a:srgbClr val="1D1D1D"/>
                </a:solidFill>
                <a:latin typeface="Verdana" panose="020B0604030504040204" pitchFamily="34" charset="0"/>
              </a:rPr>
              <a:t>Spetta agli invalidi civili ai quali è stata riconosciuta un’invalidità compresa tra il 74% e il 99%.</a:t>
            </a:r>
          </a:p>
        </p:txBody>
      </p:sp>
    </p:spTree>
    <p:extLst>
      <p:ext uri="{BB962C8B-B14F-4D97-AF65-F5344CB8AC3E}">
        <p14:creationId xmlns:p14="http://schemas.microsoft.com/office/powerpoint/2010/main" val="11801471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143000" y="493295"/>
            <a:ext cx="5928226" cy="523220"/>
          </a:xfrm>
          <a:prstGeom prst="rect">
            <a:avLst/>
          </a:prstGeom>
          <a:noFill/>
        </p:spPr>
        <p:txBody>
          <a:bodyPr wrap="none" rtlCol="0">
            <a:spAutoFit/>
          </a:bodyPr>
          <a:lstStyle/>
          <a:p>
            <a:r>
              <a:rPr lang="it-IT" sz="2800" b="1" dirty="0" smtClean="0">
                <a:solidFill>
                  <a:srgbClr val="FF0000"/>
                </a:solidFill>
              </a:rPr>
              <a:t>Indennità di Accompagnamento</a:t>
            </a:r>
            <a:endParaRPr lang="it-IT" sz="2800" b="1" dirty="0">
              <a:solidFill>
                <a:srgbClr val="FF0000"/>
              </a:solidFill>
            </a:endParaRPr>
          </a:p>
        </p:txBody>
      </p:sp>
      <p:sp>
        <p:nvSpPr>
          <p:cNvPr id="5" name="CasellaDiTesto 4"/>
          <p:cNvSpPr txBox="1"/>
          <p:nvPr/>
        </p:nvSpPr>
        <p:spPr>
          <a:xfrm>
            <a:off x="1143000" y="1315900"/>
            <a:ext cx="10556310" cy="1323439"/>
          </a:xfrm>
          <a:prstGeom prst="rect">
            <a:avLst/>
          </a:prstGeom>
          <a:noFill/>
        </p:spPr>
        <p:txBody>
          <a:bodyPr wrap="square" rtlCol="0">
            <a:spAutoFit/>
          </a:bodyPr>
          <a:lstStyle/>
          <a:p>
            <a:r>
              <a:rPr lang="it-IT" sz="2000" dirty="0" smtClean="0"/>
              <a:t>Concessa    «</a:t>
            </a:r>
            <a:r>
              <a:rPr lang="it-IT" sz="2000" dirty="0"/>
              <a:t>ai cittadini nei cui confronti sia accertata una inabilità totale </a:t>
            </a:r>
            <a:r>
              <a:rPr lang="it-IT" sz="2000" dirty="0" smtClean="0"/>
              <a:t>per affezioni </a:t>
            </a:r>
            <a:r>
              <a:rPr lang="it-IT" sz="2000" dirty="0"/>
              <a:t>fisiche o psichiche e che si trovino nella impossibilità di deambulare senza l’aiuto </a:t>
            </a:r>
            <a:r>
              <a:rPr lang="it-IT" sz="2000" dirty="0" smtClean="0"/>
              <a:t>permanente di </a:t>
            </a:r>
            <a:r>
              <a:rPr lang="it-IT" sz="2000" dirty="0"/>
              <a:t>un accompagnatore o, non essendo in grado di compiere gli atti quotidiani della vita, </a:t>
            </a:r>
            <a:r>
              <a:rPr lang="it-IT" sz="2000" dirty="0" smtClean="0"/>
              <a:t>abbisognano di una </a:t>
            </a:r>
            <a:r>
              <a:rPr lang="it-IT" sz="2000" dirty="0"/>
              <a:t>assistenza </a:t>
            </a:r>
            <a:r>
              <a:rPr lang="it-IT" sz="2000" dirty="0" smtClean="0"/>
              <a:t>continua»</a:t>
            </a:r>
            <a:endParaRPr lang="it-IT" sz="2000" dirty="0"/>
          </a:p>
        </p:txBody>
      </p:sp>
      <p:sp>
        <p:nvSpPr>
          <p:cNvPr id="6" name="CasellaDiTesto 5"/>
          <p:cNvSpPr txBox="1"/>
          <p:nvPr/>
        </p:nvSpPr>
        <p:spPr>
          <a:xfrm>
            <a:off x="9002738" y="2639339"/>
            <a:ext cx="2212465" cy="307777"/>
          </a:xfrm>
          <a:prstGeom prst="rect">
            <a:avLst/>
          </a:prstGeom>
          <a:noFill/>
        </p:spPr>
        <p:txBody>
          <a:bodyPr wrap="none" rtlCol="0">
            <a:spAutoFit/>
          </a:bodyPr>
          <a:lstStyle/>
          <a:p>
            <a:r>
              <a:rPr lang="it-IT" sz="1400" i="1" dirty="0" smtClean="0"/>
              <a:t>art.1 Legge </a:t>
            </a:r>
            <a:r>
              <a:rPr lang="it-IT" sz="1400" i="1" dirty="0"/>
              <a:t>n. 508/1998</a:t>
            </a:r>
          </a:p>
        </p:txBody>
      </p:sp>
      <p:sp>
        <p:nvSpPr>
          <p:cNvPr id="7" name="Rettangolo 6"/>
          <p:cNvSpPr/>
          <p:nvPr/>
        </p:nvSpPr>
        <p:spPr>
          <a:xfrm>
            <a:off x="2091847" y="3570363"/>
            <a:ext cx="9607463" cy="1077218"/>
          </a:xfrm>
          <a:prstGeom prst="rect">
            <a:avLst/>
          </a:prstGeom>
        </p:spPr>
        <p:txBody>
          <a:bodyPr wrap="square">
            <a:spAutoFit/>
          </a:bodyPr>
          <a:lstStyle/>
          <a:p>
            <a:r>
              <a:rPr lang="it-IT" sz="1600" dirty="0" smtClean="0">
                <a:solidFill>
                  <a:srgbClr val="1D1D1D"/>
                </a:solidFill>
                <a:latin typeface="Verdana" panose="020B0604030504040204" pitchFamily="34" charset="0"/>
              </a:rPr>
              <a:t>«L’impossibilità a deambulare</a:t>
            </a:r>
            <a:r>
              <a:rPr lang="it-IT" sz="1600" dirty="0">
                <a:solidFill>
                  <a:srgbClr val="1D1D1D"/>
                </a:solidFill>
                <a:latin typeface="Verdana" panose="020B0604030504040204" pitchFamily="34" charset="0"/>
              </a:rPr>
              <a:t>, non la semplice difficoltà, il carattere di permanenza dell’aiuto dell’accompagnatore, </a:t>
            </a:r>
            <a:r>
              <a:rPr lang="it-IT" sz="1600" dirty="0" smtClean="0">
                <a:solidFill>
                  <a:srgbClr val="1D1D1D"/>
                </a:solidFill>
                <a:latin typeface="Verdana" panose="020B0604030504040204" pitchFamily="34" charset="0"/>
              </a:rPr>
              <a:t>non di </a:t>
            </a:r>
            <a:r>
              <a:rPr lang="it-IT" sz="1600" dirty="0">
                <a:solidFill>
                  <a:srgbClr val="1D1D1D"/>
                </a:solidFill>
                <a:latin typeface="Verdana" panose="020B0604030504040204" pitchFamily="34" charset="0"/>
              </a:rPr>
              <a:t>saltuarietà. Va da sé che presidi ortopedici e protesici che rendano il soggetto autonomo </a:t>
            </a:r>
            <a:r>
              <a:rPr lang="it-IT" sz="1600" dirty="0" smtClean="0">
                <a:solidFill>
                  <a:srgbClr val="1D1D1D"/>
                </a:solidFill>
                <a:latin typeface="Verdana" panose="020B0604030504040204" pitchFamily="34" charset="0"/>
              </a:rPr>
              <a:t>nella deambulazione </a:t>
            </a:r>
            <a:r>
              <a:rPr lang="it-IT" sz="1600" dirty="0">
                <a:solidFill>
                  <a:srgbClr val="1D1D1D"/>
                </a:solidFill>
                <a:latin typeface="Verdana" panose="020B0604030504040204" pitchFamily="34" charset="0"/>
              </a:rPr>
              <a:t>escludono il diritto all’indennità</a:t>
            </a:r>
            <a:r>
              <a:rPr lang="it-IT" sz="1600" dirty="0" smtClean="0">
                <a:solidFill>
                  <a:srgbClr val="1D1D1D"/>
                </a:solidFill>
                <a:latin typeface="Verdana" panose="020B0604030504040204" pitchFamily="34" charset="0"/>
              </a:rPr>
              <a:t>.»</a:t>
            </a:r>
            <a:endParaRPr lang="it-IT" sz="1600" dirty="0"/>
          </a:p>
        </p:txBody>
      </p:sp>
      <p:sp>
        <p:nvSpPr>
          <p:cNvPr id="8" name="Rettangolo 7"/>
          <p:cNvSpPr/>
          <p:nvPr/>
        </p:nvSpPr>
        <p:spPr>
          <a:xfrm>
            <a:off x="2091846" y="4623775"/>
            <a:ext cx="9607463" cy="1569660"/>
          </a:xfrm>
          <a:prstGeom prst="rect">
            <a:avLst/>
          </a:prstGeom>
        </p:spPr>
        <p:txBody>
          <a:bodyPr wrap="square">
            <a:spAutoFit/>
          </a:bodyPr>
          <a:lstStyle/>
          <a:p>
            <a:r>
              <a:rPr lang="it-IT" sz="1600" dirty="0" smtClean="0">
                <a:solidFill>
                  <a:srgbClr val="1D1D1D"/>
                </a:solidFill>
                <a:latin typeface="Verdana" panose="020B0604030504040204" pitchFamily="34" charset="0"/>
              </a:rPr>
              <a:t>«Per </a:t>
            </a:r>
            <a:r>
              <a:rPr lang="it-IT" sz="1600" dirty="0">
                <a:solidFill>
                  <a:srgbClr val="1D1D1D"/>
                </a:solidFill>
                <a:latin typeface="Verdana" panose="020B0604030504040204" pitchFamily="34" charset="0"/>
              </a:rPr>
              <a:t>quel </a:t>
            </a:r>
            <a:r>
              <a:rPr lang="it-IT" sz="1600" dirty="0" smtClean="0">
                <a:solidFill>
                  <a:srgbClr val="1D1D1D"/>
                </a:solidFill>
                <a:latin typeface="Verdana" panose="020B0604030504040204" pitchFamily="34" charset="0"/>
              </a:rPr>
              <a:t>che concerne </a:t>
            </a:r>
            <a:r>
              <a:rPr lang="it-IT" sz="1600" dirty="0">
                <a:solidFill>
                  <a:srgbClr val="1D1D1D"/>
                </a:solidFill>
                <a:latin typeface="Verdana" panose="020B0604030504040204" pitchFamily="34" charset="0"/>
              </a:rPr>
              <a:t>gli atti quotidiani della </a:t>
            </a:r>
            <a:r>
              <a:rPr lang="it-IT" sz="1600" dirty="0" smtClean="0">
                <a:solidFill>
                  <a:srgbClr val="1D1D1D"/>
                </a:solidFill>
                <a:latin typeface="Verdana" panose="020B0604030504040204" pitchFamily="34" charset="0"/>
              </a:rPr>
              <a:t>vita … essi </a:t>
            </a:r>
            <a:r>
              <a:rPr lang="it-IT" sz="1600" dirty="0">
                <a:solidFill>
                  <a:srgbClr val="1D1D1D"/>
                </a:solidFill>
                <a:latin typeface="Verdana" panose="020B0604030504040204" pitchFamily="34" charset="0"/>
              </a:rPr>
              <a:t>vanno intesi come quel complesso di attività che assicurano </a:t>
            </a:r>
            <a:r>
              <a:rPr lang="it-IT" sz="1600" dirty="0" smtClean="0">
                <a:solidFill>
                  <a:srgbClr val="1D1D1D"/>
                </a:solidFill>
                <a:latin typeface="Verdana" panose="020B0604030504040204" pitchFamily="34" charset="0"/>
              </a:rPr>
              <a:t>un livello </a:t>
            </a:r>
            <a:r>
              <a:rPr lang="it-IT" sz="1600" dirty="0">
                <a:solidFill>
                  <a:srgbClr val="1D1D1D"/>
                </a:solidFill>
                <a:latin typeface="Verdana" panose="020B0604030504040204" pitchFamily="34" charset="0"/>
              </a:rPr>
              <a:t>basale di autonomia personale in un ambito per lo più </a:t>
            </a:r>
            <a:r>
              <a:rPr lang="it-IT" sz="1600" dirty="0" err="1">
                <a:solidFill>
                  <a:srgbClr val="1D1D1D"/>
                </a:solidFill>
                <a:latin typeface="Verdana" panose="020B0604030504040204" pitchFamily="34" charset="0"/>
              </a:rPr>
              <a:t>intradomiciliare</a:t>
            </a:r>
            <a:r>
              <a:rPr lang="it-IT" sz="1600" dirty="0">
                <a:solidFill>
                  <a:srgbClr val="1D1D1D"/>
                </a:solidFill>
                <a:latin typeface="Verdana" panose="020B0604030504040204" pitchFamily="34" charset="0"/>
              </a:rPr>
              <a:t>. </a:t>
            </a:r>
            <a:r>
              <a:rPr lang="it-IT" sz="1600" dirty="0" smtClean="0">
                <a:solidFill>
                  <a:srgbClr val="1D1D1D"/>
                </a:solidFill>
                <a:latin typeface="Verdana" panose="020B0604030504040204" pitchFamily="34" charset="0"/>
              </a:rPr>
              <a:t>… Si ricorda </a:t>
            </a:r>
            <a:r>
              <a:rPr lang="it-IT" sz="1600" dirty="0">
                <a:solidFill>
                  <a:srgbClr val="1D1D1D"/>
                </a:solidFill>
                <a:latin typeface="Verdana" panose="020B0604030504040204" pitchFamily="34" charset="0"/>
              </a:rPr>
              <a:t>che il dettato legislativo prevede la necessita di una assistenza continuativa da parte di terzi </a:t>
            </a:r>
            <a:r>
              <a:rPr lang="it-IT" sz="1600" dirty="0" smtClean="0">
                <a:solidFill>
                  <a:srgbClr val="1D1D1D"/>
                </a:solidFill>
                <a:latin typeface="Verdana" panose="020B0604030504040204" pitchFamily="34" charset="0"/>
              </a:rPr>
              <a:t>per il </a:t>
            </a:r>
            <a:r>
              <a:rPr lang="it-IT" sz="1600" dirty="0">
                <a:solidFill>
                  <a:srgbClr val="1D1D1D"/>
                </a:solidFill>
                <a:latin typeface="Verdana" panose="020B0604030504040204" pitchFamily="34" charset="0"/>
              </a:rPr>
              <a:t>concretizzarsi del requisito medico legale; si intende che la dizione “continuativa” rimanda ad </a:t>
            </a:r>
            <a:r>
              <a:rPr lang="it-IT" sz="1600" dirty="0" smtClean="0">
                <a:solidFill>
                  <a:srgbClr val="1D1D1D"/>
                </a:solidFill>
                <a:latin typeface="Verdana" panose="020B0604030504040204" pitchFamily="34" charset="0"/>
              </a:rPr>
              <a:t>una assistenza </a:t>
            </a:r>
            <a:r>
              <a:rPr lang="it-IT" sz="1600" dirty="0">
                <a:solidFill>
                  <a:srgbClr val="1D1D1D"/>
                </a:solidFill>
                <a:latin typeface="Verdana" panose="020B0604030504040204" pitchFamily="34" charset="0"/>
              </a:rPr>
              <a:t>che si esplica nell’arco della intera giornata e non solo in saltuari momenti</a:t>
            </a:r>
            <a:r>
              <a:rPr lang="it-IT" sz="1600" dirty="0" smtClean="0">
                <a:solidFill>
                  <a:srgbClr val="1D1D1D"/>
                </a:solidFill>
                <a:latin typeface="Verdana" panose="020B0604030504040204" pitchFamily="34" charset="0"/>
              </a:rPr>
              <a:t>.»</a:t>
            </a:r>
            <a:endParaRPr lang="it-IT" sz="1600" dirty="0">
              <a:solidFill>
                <a:srgbClr val="1D1D1D"/>
              </a:solidFill>
              <a:latin typeface="Verdana" panose="020B0604030504040204" pitchFamily="34" charset="0"/>
            </a:endParaRPr>
          </a:p>
        </p:txBody>
      </p:sp>
      <p:sp>
        <p:nvSpPr>
          <p:cNvPr id="9" name="Rettangolo 8"/>
          <p:cNvSpPr/>
          <p:nvPr/>
        </p:nvSpPr>
        <p:spPr>
          <a:xfrm>
            <a:off x="8694960" y="6163996"/>
            <a:ext cx="3004349" cy="307777"/>
          </a:xfrm>
          <a:prstGeom prst="rect">
            <a:avLst/>
          </a:prstGeom>
        </p:spPr>
        <p:txBody>
          <a:bodyPr wrap="none">
            <a:spAutoFit/>
          </a:bodyPr>
          <a:lstStyle/>
          <a:p>
            <a:r>
              <a:rPr lang="it-IT" sz="1400" i="1" dirty="0"/>
              <a:t>Circolare Inps 20 settembre 2010</a:t>
            </a:r>
          </a:p>
        </p:txBody>
      </p:sp>
    </p:spTree>
    <p:extLst>
      <p:ext uri="{BB962C8B-B14F-4D97-AF65-F5344CB8AC3E}">
        <p14:creationId xmlns:p14="http://schemas.microsoft.com/office/powerpoint/2010/main" val="30704305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stretch>
            <a:fillRect/>
          </a:stretch>
        </p:blipFill>
        <p:spPr>
          <a:xfrm>
            <a:off x="633886" y="220350"/>
            <a:ext cx="11260121" cy="3134162"/>
          </a:xfrm>
          <a:prstGeom prst="rect">
            <a:avLst/>
          </a:prstGeom>
        </p:spPr>
      </p:pic>
      <p:sp>
        <p:nvSpPr>
          <p:cNvPr id="5" name="CasellaDiTesto 4"/>
          <p:cNvSpPr txBox="1"/>
          <p:nvPr/>
        </p:nvSpPr>
        <p:spPr>
          <a:xfrm>
            <a:off x="1816273" y="3715119"/>
            <a:ext cx="10077733" cy="2677656"/>
          </a:xfrm>
          <a:prstGeom prst="rect">
            <a:avLst/>
          </a:prstGeom>
          <a:noFill/>
        </p:spPr>
        <p:txBody>
          <a:bodyPr wrap="square" rtlCol="0">
            <a:spAutoFit/>
          </a:bodyPr>
          <a:lstStyle/>
          <a:p>
            <a:pPr marL="285750" indent="-285750">
              <a:buFont typeface="Arial" panose="020B0604020202020204" pitchFamily="34" charset="0"/>
              <a:buChar char="•"/>
            </a:pPr>
            <a:r>
              <a:rPr lang="it-IT" sz="2400" dirty="0" smtClean="0"/>
              <a:t>Per avere diritto alla fornitura per ausili per incontinenza è necessario essere invalidi civili (oppure occorre una visita urologica ogni anno)</a:t>
            </a:r>
          </a:p>
          <a:p>
            <a:endParaRPr lang="it-IT" sz="2400" dirty="0" smtClean="0"/>
          </a:p>
          <a:p>
            <a:pPr marL="285750" indent="-285750">
              <a:buFont typeface="Arial" panose="020B0604020202020204" pitchFamily="34" charset="0"/>
              <a:buChar char="•"/>
            </a:pPr>
            <a:r>
              <a:rPr lang="it-IT" sz="2400" dirty="0" smtClean="0"/>
              <a:t>Nel verbale di invalidità fra le patologia </a:t>
            </a:r>
            <a:r>
              <a:rPr lang="it-IT" sz="2400" dirty="0" smtClean="0">
                <a:solidFill>
                  <a:srgbClr val="FF0000"/>
                </a:solidFill>
              </a:rPr>
              <a:t>deve essere espressamente indicata la incontinenza</a:t>
            </a:r>
            <a:r>
              <a:rPr lang="it-IT" sz="2400" dirty="0" smtClean="0"/>
              <a:t> (pertanto è importante indicarla nella domanda di invalidità)</a:t>
            </a:r>
            <a:endParaRPr lang="it-IT" sz="2400" dirty="0"/>
          </a:p>
        </p:txBody>
      </p:sp>
    </p:spTree>
    <p:extLst>
      <p:ext uri="{BB962C8B-B14F-4D97-AF65-F5344CB8AC3E}">
        <p14:creationId xmlns:p14="http://schemas.microsoft.com/office/powerpoint/2010/main" val="35951816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magine 5"/>
          <p:cNvPicPr>
            <a:picLocks noChangeAspect="1"/>
          </p:cNvPicPr>
          <p:nvPr/>
        </p:nvPicPr>
        <p:blipFill>
          <a:blip r:embed="rId2"/>
          <a:stretch>
            <a:fillRect/>
          </a:stretch>
        </p:blipFill>
        <p:spPr>
          <a:xfrm>
            <a:off x="579220" y="203150"/>
            <a:ext cx="11079121" cy="3229426"/>
          </a:xfrm>
          <a:prstGeom prst="rect">
            <a:avLst/>
          </a:prstGeom>
        </p:spPr>
      </p:pic>
      <p:graphicFrame>
        <p:nvGraphicFramePr>
          <p:cNvPr id="7" name="Tabella 6"/>
          <p:cNvGraphicFramePr>
            <a:graphicFrameLocks noGrp="1"/>
          </p:cNvGraphicFramePr>
          <p:nvPr>
            <p:extLst>
              <p:ext uri="{D42A27DB-BD31-4B8C-83A1-F6EECF244321}">
                <p14:modId xmlns:p14="http://schemas.microsoft.com/office/powerpoint/2010/main" val="1099486090"/>
              </p:ext>
            </p:extLst>
          </p:nvPr>
        </p:nvGraphicFramePr>
        <p:xfrm>
          <a:off x="1803641" y="4270889"/>
          <a:ext cx="9098820" cy="1495925"/>
        </p:xfrm>
        <a:graphic>
          <a:graphicData uri="http://schemas.openxmlformats.org/drawingml/2006/table">
            <a:tbl>
              <a:tblPr firstRow="1" bandRow="1">
                <a:tableStyleId>{5C22544A-7EE6-4342-B048-85BDC9FD1C3A}</a:tableStyleId>
              </a:tblPr>
              <a:tblGrid>
                <a:gridCol w="4179756"/>
                <a:gridCol w="2611963"/>
                <a:gridCol w="2307101"/>
              </a:tblGrid>
              <a:tr h="1060766">
                <a:tc>
                  <a:txBody>
                    <a:bodyPr/>
                    <a:lstStyle/>
                    <a:p>
                      <a:r>
                        <a:rPr lang="it-IT" dirty="0" smtClean="0">
                          <a:solidFill>
                            <a:srgbClr val="002060"/>
                          </a:solidFill>
                        </a:rPr>
                        <a:t>Letto articolato, </a:t>
                      </a:r>
                      <a:r>
                        <a:rPr lang="it-IT" dirty="0" err="1" smtClean="0">
                          <a:solidFill>
                            <a:srgbClr val="002060"/>
                          </a:solidFill>
                        </a:rPr>
                        <a:t>spondine</a:t>
                      </a:r>
                      <a:r>
                        <a:rPr lang="it-IT" dirty="0" smtClean="0">
                          <a:solidFill>
                            <a:srgbClr val="002060"/>
                          </a:solidFill>
                        </a:rPr>
                        <a:t>, materasso antidecubito, comoda</a:t>
                      </a:r>
                      <a:endParaRPr lang="it-IT"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it-IT" dirty="0" smtClean="0">
                          <a:solidFill>
                            <a:srgbClr val="002060"/>
                          </a:solidFill>
                        </a:rPr>
                        <a:t>oppure</a:t>
                      </a:r>
                      <a:endParaRPr lang="it-IT"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dirty="0" smtClean="0">
                          <a:solidFill>
                            <a:srgbClr val="002060"/>
                          </a:solidFill>
                        </a:rPr>
                        <a:t>Carrozzina</a:t>
                      </a:r>
                      <a:endParaRPr lang="it-IT" dirty="0">
                        <a:solidFill>
                          <a:srgbClr val="00206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5159">
                <a:tc gridSpan="3">
                  <a:txBody>
                    <a:bodyPr/>
                    <a:lstStyle/>
                    <a:p>
                      <a:pPr algn="ctr"/>
                      <a:r>
                        <a:rPr lang="it-IT" sz="1800" b="1" kern="1200" dirty="0" smtClean="0">
                          <a:solidFill>
                            <a:srgbClr val="002060"/>
                          </a:solidFill>
                          <a:latin typeface="+mn-lt"/>
                          <a:ea typeface="+mn-ea"/>
                          <a:cs typeface="+mn-cs"/>
                        </a:rPr>
                        <a:t>Sollevatore ad imbragatura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it-IT" dirty="0"/>
                    </a:p>
                  </a:txBody>
                  <a:tcPr/>
                </a:tc>
                <a:tc hMerge="1">
                  <a:txBody>
                    <a:bodyPr/>
                    <a:lstStyle/>
                    <a:p>
                      <a:endParaRPr lang="it-IT" dirty="0"/>
                    </a:p>
                  </a:txBody>
                  <a:tcPr/>
                </a:tc>
              </a:tr>
            </a:tbl>
          </a:graphicData>
        </a:graphic>
      </p:graphicFrame>
      <p:sp>
        <p:nvSpPr>
          <p:cNvPr id="8" name="CasellaDiTesto 7"/>
          <p:cNvSpPr txBox="1"/>
          <p:nvPr/>
        </p:nvSpPr>
        <p:spPr>
          <a:xfrm>
            <a:off x="1803641" y="3725693"/>
            <a:ext cx="3288080" cy="461665"/>
          </a:xfrm>
          <a:prstGeom prst="rect">
            <a:avLst/>
          </a:prstGeom>
          <a:noFill/>
        </p:spPr>
        <p:txBody>
          <a:bodyPr wrap="none" rtlCol="0">
            <a:spAutoFit/>
          </a:bodyPr>
          <a:lstStyle/>
          <a:p>
            <a:r>
              <a:rPr lang="it-IT" sz="2400" u="sng" dirty="0" smtClean="0"/>
              <a:t>Possono venire forniti</a:t>
            </a:r>
            <a:endParaRPr lang="it-IT" sz="2400" u="sng" dirty="0"/>
          </a:p>
        </p:txBody>
      </p:sp>
      <p:cxnSp>
        <p:nvCxnSpPr>
          <p:cNvPr id="10" name="Connettore 2 9"/>
          <p:cNvCxnSpPr/>
          <p:nvPr/>
        </p:nvCxnSpPr>
        <p:spPr>
          <a:xfrm flipH="1" flipV="1">
            <a:off x="2729134" y="5165132"/>
            <a:ext cx="1575580" cy="89804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2" name="Connettore 2 11"/>
          <p:cNvCxnSpPr/>
          <p:nvPr/>
        </p:nvCxnSpPr>
        <p:spPr>
          <a:xfrm flipV="1">
            <a:off x="4304714" y="5668810"/>
            <a:ext cx="548640" cy="39436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3" name="CasellaDiTesto 12"/>
          <p:cNvSpPr txBox="1"/>
          <p:nvPr/>
        </p:nvSpPr>
        <p:spPr>
          <a:xfrm>
            <a:off x="2759191" y="6063175"/>
            <a:ext cx="4665060" cy="369332"/>
          </a:xfrm>
          <a:prstGeom prst="rect">
            <a:avLst/>
          </a:prstGeom>
          <a:noFill/>
        </p:spPr>
        <p:txBody>
          <a:bodyPr wrap="none" rtlCol="0">
            <a:spAutoFit/>
          </a:bodyPr>
          <a:lstStyle/>
          <a:p>
            <a:r>
              <a:rPr lang="it-IT" b="1" dirty="0" smtClean="0">
                <a:solidFill>
                  <a:srgbClr val="FF0000"/>
                </a:solidFill>
              </a:rPr>
              <a:t>Direttamente dal MMG se invalido civile</a:t>
            </a:r>
            <a:endParaRPr lang="it-IT" b="1" dirty="0">
              <a:solidFill>
                <a:srgbClr val="FF0000"/>
              </a:solidFill>
            </a:endParaRPr>
          </a:p>
        </p:txBody>
      </p:sp>
    </p:spTree>
    <p:extLst>
      <p:ext uri="{BB962C8B-B14F-4D97-AF65-F5344CB8AC3E}">
        <p14:creationId xmlns:p14="http://schemas.microsoft.com/office/powerpoint/2010/main" val="3331689165"/>
      </p:ext>
    </p:extLst>
  </p:cSld>
  <p:clrMapOvr>
    <a:masterClrMapping/>
  </p:clrMapOvr>
  <p:timing>
    <p:tnLst>
      <p:par>
        <p:cTn id="1" dur="indefinite" restart="never" nodeType="tmRoot"/>
      </p:par>
    </p:tnLst>
  </p:timing>
</p:sld>
</file>

<file path=ppt/theme/theme1.xml><?xml version="1.0" encoding="utf-8"?>
<a:theme xmlns:a="http://schemas.openxmlformats.org/drawingml/2006/main" name="Filo">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Override1.xml><?xml version="1.0" encoding="utf-8"?>
<a:themeOverride xmlns:a="http://schemas.openxmlformats.org/drawingml/2006/main">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themeOverride>
</file>

<file path=ppt/theme/themeOverride2.xml><?xml version="1.0" encoding="utf-8"?>
<a:themeOverride xmlns:a="http://schemas.openxmlformats.org/drawingml/2006/main">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themeOverride>
</file>

<file path=ppt/theme/themeOverride3.xml><?xml version="1.0" encoding="utf-8"?>
<a:themeOverride xmlns:a="http://schemas.openxmlformats.org/drawingml/2006/main">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themeOverride>
</file>

<file path=ppt/theme/themeOverride4.xml><?xml version="1.0" encoding="utf-8"?>
<a:themeOverride xmlns:a="http://schemas.openxmlformats.org/drawingml/2006/main">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themeOverride>
</file>

<file path=ppt/theme/themeOverride5.xml><?xml version="1.0" encoding="utf-8"?>
<a:themeOverride xmlns:a="http://schemas.openxmlformats.org/drawingml/2006/main">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themeOverride>
</file>

<file path=ppt/theme/themeOverride6.xml><?xml version="1.0" encoding="utf-8"?>
<a:themeOverride xmlns:a="http://schemas.openxmlformats.org/drawingml/2006/main">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themeOverride>
</file>

<file path=docProps/app.xml><?xml version="1.0" encoding="utf-8"?>
<Properties xmlns="http://schemas.openxmlformats.org/officeDocument/2006/extended-properties" xmlns:vt="http://schemas.openxmlformats.org/officeDocument/2006/docPropsVTypes">
  <Template/>
  <TotalTime>641</TotalTime>
  <Words>3738</Words>
  <Application>Microsoft Office PowerPoint</Application>
  <PresentationFormat>Widescreen</PresentationFormat>
  <Paragraphs>330</Paragraphs>
  <Slides>57</Slides>
  <Notes>0</Notes>
  <HiddenSlides>0</HiddenSlides>
  <MMClips>0</MMClips>
  <ScaleCrop>false</ScaleCrop>
  <HeadingPairs>
    <vt:vector size="6" baseType="variant">
      <vt:variant>
        <vt:lpstr>Caratteri utilizzati</vt:lpstr>
      </vt:variant>
      <vt:variant>
        <vt:i4>10</vt:i4>
      </vt:variant>
      <vt:variant>
        <vt:lpstr>Tema</vt:lpstr>
      </vt:variant>
      <vt:variant>
        <vt:i4>1</vt:i4>
      </vt:variant>
      <vt:variant>
        <vt:lpstr>Titoli diapositive</vt:lpstr>
      </vt:variant>
      <vt:variant>
        <vt:i4>57</vt:i4>
      </vt:variant>
    </vt:vector>
  </HeadingPairs>
  <TitlesOfParts>
    <vt:vector size="68" baseType="lpstr">
      <vt:lpstr>Arial</vt:lpstr>
      <vt:lpstr>Calibri</vt:lpstr>
      <vt:lpstr>Calibri-Bold</vt:lpstr>
      <vt:lpstr>Century Gothic</vt:lpstr>
      <vt:lpstr>Constantia</vt:lpstr>
      <vt:lpstr>Garamond</vt:lpstr>
      <vt:lpstr>Helvetica-Narrow</vt:lpstr>
      <vt:lpstr>Symbol</vt:lpstr>
      <vt:lpstr>Verdana</vt:lpstr>
      <vt:lpstr>Wingdings 3</vt:lpstr>
      <vt:lpstr>Filo</vt:lpstr>
      <vt:lpstr>Presentazione standard di PowerPoint</vt:lpstr>
      <vt:lpstr>Presentazione standard di PowerPoint</vt:lpstr>
      <vt:lpstr>Presentazione standard di PowerPoint</vt:lpstr>
      <vt:lpstr>Provvedimenti a favore del soggetto affetto da demenza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Provvedimenti a favore dei caregivers</vt:lpstr>
      <vt:lpstr>Presentazione standard di PowerPoint</vt:lpstr>
      <vt:lpstr>Presentazione standard di PowerPoint</vt:lpstr>
      <vt:lpstr>Presentazione standard di PowerPoint</vt:lpstr>
      <vt:lpstr>Provvedimenti restrittivi</vt:lpstr>
      <vt:lpstr>Presentazione standard di PowerPoint</vt:lpstr>
      <vt:lpstr>Presentazione standard di PowerPoint</vt:lpstr>
      <vt:lpstr>Presentazione standard di PowerPoint</vt:lpstr>
      <vt:lpstr>Presentazione standard di PowerPoint</vt:lpstr>
      <vt:lpstr>Presentazione standard di PowerPoint</vt:lpstr>
      <vt:lpstr>Comunicazione della diagnosi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Capacità di agire</vt:lpstr>
      <vt:lpstr>Presentazione standard di PowerPoint</vt:lpstr>
      <vt:lpstr>Presentazione standard di PowerPoint</vt:lpstr>
      <vt:lpstr>Presentazione standard di PowerPoint</vt:lpstr>
      <vt:lpstr>Presentazione standard di PowerPoint</vt:lpstr>
      <vt:lpstr>Presentazione standard di PowerPoint</vt:lpstr>
      <vt:lpstr>Gestione a domicilio</vt:lpstr>
      <vt:lpstr>Presentazione standard di PowerPoint</vt:lpstr>
      <vt:lpstr>Presentazione standard di PowerPoint</vt:lpstr>
      <vt:lpstr>Presentazione standard di PowerPoint</vt:lpstr>
      <vt:lpstr>La prescrizione dei farmaci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Sergio Palini</dc:creator>
  <cp:lastModifiedBy>Sergio Palini</cp:lastModifiedBy>
  <cp:revision>118</cp:revision>
  <dcterms:created xsi:type="dcterms:W3CDTF">2015-09-01T22:55:02Z</dcterms:created>
  <dcterms:modified xsi:type="dcterms:W3CDTF">2015-09-28T23:29:03Z</dcterms:modified>
</cp:coreProperties>
</file>