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300" b="1" dirty="0" smtClean="0"/>
            <a:t>In caso di microematuria sporadica asintomatica in pz giovani e in pz non a rischio l’imaging radiologico non sarebbe richiesto. E’ opportuno però ripetere esami delle urine seriati e sottoporre a indagini radiologiche qualora si ripresenti. Attenzione: il 4% di tumori vescicali si presenta nei pazienti con età inferiore ai 40anni.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1300" b="1" dirty="0" smtClean="0"/>
            <a:t>Nell’ematuria di tipo "medico" risulta scarso il ruolo dell’imaging, mentre è fondamentale nella macroematuria di tipo "chirurgico": è necessario sottoporre il paziente ad uno studio radiologico prima di ogni manovra endoscopica.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1400" b="1" dirty="0" smtClean="0"/>
            <a:t>Ecografia reno-vescicale: attualmente rimane l’esame di I livello a completamento della clinica nelle patologie dell’apparato uro-genitale. Le più recenti linee guida uro-radiologiche nazionali ed internazionali suggeriscono tuttavia di prescrivere l’ecografia reno-vescicale principalmente in caso di: colica renale da nefrolitiasi, sospetto di neoplasia vescicale, cistite emorragica (quando ricorrente), pazienti pediatrici o donne gravide.</a:t>
          </a:r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800" b="1" dirty="0" smtClean="0"/>
            <a:t>Modesta microematuria persistente-ricorrente: indagare con esami radiologici ed endoscopia, facendo particolare attenzione alle alte vie urinarie.</a:t>
          </a:r>
          <a:endParaRPr lang="it-IT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1F62698-D028-2641-AAEC-E1D1C028001A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/>
            <a:t>5</a:t>
          </a:r>
          <a:endParaRPr lang="it-IT" sz="3600" b="1" dirty="0"/>
        </a:p>
      </dgm:t>
    </dgm:pt>
    <dgm:pt modelId="{DD2B73A3-F17A-9549-A17A-7D577588B06A}" type="parTrans" cxnId="{2A6BE6ED-AE97-4248-9314-0CF41638C8E9}">
      <dgm:prSet/>
      <dgm:spPr/>
      <dgm:t>
        <a:bodyPr/>
        <a:lstStyle/>
        <a:p>
          <a:endParaRPr lang="it-IT"/>
        </a:p>
      </dgm:t>
    </dgm:pt>
    <dgm:pt modelId="{29F498D4-A32F-C84D-A292-7E6F2813B0F5}" type="sibTrans" cxnId="{2A6BE6ED-AE97-4248-9314-0CF41638C8E9}">
      <dgm:prSet/>
      <dgm:spPr/>
      <dgm:t>
        <a:bodyPr/>
        <a:lstStyle/>
        <a:p>
          <a:endParaRPr lang="it-IT"/>
        </a:p>
      </dgm:t>
    </dgm:pt>
    <dgm:pt modelId="{88EA9E42-3938-7448-A42F-1618758C5955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/>
            <a:t>6</a:t>
          </a:r>
          <a:endParaRPr lang="it-IT" sz="3600" b="1" dirty="0"/>
        </a:p>
      </dgm:t>
    </dgm:pt>
    <dgm:pt modelId="{77641632-1960-4F40-A7CA-BF55A833BECD}" type="parTrans" cxnId="{C236D84C-6B4F-854E-B24B-99D6FC418B20}">
      <dgm:prSet/>
      <dgm:spPr/>
      <dgm:t>
        <a:bodyPr/>
        <a:lstStyle/>
        <a:p>
          <a:endParaRPr lang="it-IT"/>
        </a:p>
      </dgm:t>
    </dgm:pt>
    <dgm:pt modelId="{2ECC006F-8CB4-E444-A64D-E14B98140D63}" type="sibTrans" cxnId="{C236D84C-6B4F-854E-B24B-99D6FC418B20}">
      <dgm:prSet/>
      <dgm:spPr/>
      <dgm:t>
        <a:bodyPr/>
        <a:lstStyle/>
        <a:p>
          <a:endParaRPr lang="it-IT"/>
        </a:p>
      </dgm:t>
    </dgm:pt>
    <dgm:pt modelId="{DC265933-CD18-554F-AB3E-49300213CC1F}">
      <dgm:prSet custT="1"/>
      <dgm:spPr>
        <a:solidFill>
          <a:srgbClr val="00CCFF"/>
        </a:solidFill>
      </dgm:spPr>
      <dgm:t>
        <a:bodyPr/>
        <a:lstStyle/>
        <a:p>
          <a:r>
            <a:rPr lang="it-IT" sz="3200" b="1" dirty="0" smtClean="0"/>
            <a:t>7</a:t>
          </a:r>
          <a:endParaRPr lang="it-IT" sz="3200" b="1" dirty="0"/>
        </a:p>
      </dgm:t>
    </dgm:pt>
    <dgm:pt modelId="{37E64636-FB50-9F4F-910C-7463362ED9FE}" type="parTrans" cxnId="{50D74CA2-2703-E549-87CE-D7801393C6C7}">
      <dgm:prSet/>
      <dgm:spPr/>
      <dgm:t>
        <a:bodyPr/>
        <a:lstStyle/>
        <a:p>
          <a:endParaRPr lang="it-IT"/>
        </a:p>
      </dgm:t>
    </dgm:pt>
    <dgm:pt modelId="{13FB9E16-B1EE-A348-AAAD-D29A199C3CED}" type="sibTrans" cxnId="{50D74CA2-2703-E549-87CE-D7801393C6C7}">
      <dgm:prSet/>
      <dgm:spPr/>
      <dgm:t>
        <a:bodyPr/>
        <a:lstStyle/>
        <a:p>
          <a:endParaRPr lang="it-IT"/>
        </a:p>
      </dgm:t>
    </dgm:pt>
    <dgm:pt modelId="{7D8576AD-0C12-E04F-B690-79E816C70AD5}">
      <dgm:prSet custT="1"/>
      <dgm:spPr/>
      <dgm:t>
        <a:bodyPr/>
        <a:lstStyle/>
        <a:p>
          <a:r>
            <a:rPr lang="it-IT" sz="1400" b="1" dirty="0" smtClean="0"/>
            <a:t>TC addome senza mdc è la tecnica più sensibile e specifica per l’identificazione di calcolosi reno-uretero-vescicale.</a:t>
          </a:r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D341E2E-731A-0346-A42E-EABCFBD30FB9}" type="parTrans" cxnId="{DC65FE62-2E48-EE4C-A024-A17EA3A64D9F}">
      <dgm:prSet/>
      <dgm:spPr/>
      <dgm:t>
        <a:bodyPr/>
        <a:lstStyle/>
        <a:p>
          <a:endParaRPr lang="it-IT"/>
        </a:p>
      </dgm:t>
    </dgm:pt>
    <dgm:pt modelId="{2EC6083A-BC37-8846-8849-D462D50146DD}" type="sibTrans" cxnId="{DC65FE62-2E48-EE4C-A024-A17EA3A64D9F}">
      <dgm:prSet/>
      <dgm:spPr/>
      <dgm:t>
        <a:bodyPr/>
        <a:lstStyle/>
        <a:p>
          <a:endParaRPr lang="it-IT"/>
        </a:p>
      </dgm:t>
    </dgm:pt>
    <dgm:pt modelId="{AC8FA18C-7B9D-D94C-AB61-8C6AEB6F99E0}">
      <dgm:prSet custT="1"/>
      <dgm:spPr/>
      <dgm:t>
        <a:bodyPr/>
        <a:lstStyle/>
        <a:p>
          <a:r>
            <a:rPr lang="it-IT" sz="1300" b="1" dirty="0" smtClean="0"/>
            <a:t>TC addome senza e con mdc è la principale tecnica per lo staging delle neoplasie ed è necessaria per il corretto studio delle alte vie escretrici.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AF5CBE9-B94B-D149-9FA2-2C1DF8898BDF}" type="parTrans" cxnId="{B132415D-2192-5242-8B14-81FEC779B4CB}">
      <dgm:prSet/>
      <dgm:spPr/>
      <dgm:t>
        <a:bodyPr/>
        <a:lstStyle/>
        <a:p>
          <a:endParaRPr lang="it-IT"/>
        </a:p>
      </dgm:t>
    </dgm:pt>
    <dgm:pt modelId="{063A284E-F9EA-C04C-A362-12A845EF97CC}" type="sibTrans" cxnId="{B132415D-2192-5242-8B14-81FEC779B4CB}">
      <dgm:prSet/>
      <dgm:spPr/>
      <dgm:t>
        <a:bodyPr/>
        <a:lstStyle/>
        <a:p>
          <a:endParaRPr lang="it-IT"/>
        </a:p>
      </dgm:t>
    </dgm:pt>
    <dgm:pt modelId="{C28E5847-7A17-974C-8D16-3354EBCAC443}">
      <dgm:prSet custT="1"/>
      <dgm:spPr/>
      <dgm:t>
        <a:bodyPr/>
        <a:lstStyle/>
        <a:p>
          <a:r>
            <a:rPr lang="it-IT" sz="1300" b="1" dirty="0" smtClean="0"/>
            <a:t>La Risonanza Magnetica nello studio delle vie urinarie è un esame di II linea e va riservato ai casi particolari (es. donne gravide – pazienti allergici al mdc – bambini)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C62DFB7-3E09-A046-B762-131887CC4096}" type="parTrans" cxnId="{024622DB-B217-294F-B427-895F1BBECEF8}">
      <dgm:prSet/>
      <dgm:spPr/>
      <dgm:t>
        <a:bodyPr/>
        <a:lstStyle/>
        <a:p>
          <a:endParaRPr lang="it-IT"/>
        </a:p>
      </dgm:t>
    </dgm:pt>
    <dgm:pt modelId="{374055C1-E584-1241-A995-530F76DC0987}" type="sibTrans" cxnId="{024622DB-B217-294F-B427-895F1BBECEF8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7" custScaleY="1371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4AEFD6-2A71-6444-9B7D-A3F5300017AE}" type="pres">
      <dgm:prSet presAssocID="{B5FBAB14-709E-6046-8227-C5EBEFE144DF}" presName="sp" presStyleCnt="0"/>
      <dgm:spPr/>
    </dgm:pt>
    <dgm:pt modelId="{20CC3CA2-1072-FB47-9005-D5EB24D2A91C}" type="pres">
      <dgm:prSet presAssocID="{01F62698-D028-2641-AAEC-E1D1C028001A}" presName="composite" presStyleCnt="0"/>
      <dgm:spPr/>
    </dgm:pt>
    <dgm:pt modelId="{2F523F3C-7BD0-DB4A-8000-DBE7877C92DB}" type="pres">
      <dgm:prSet presAssocID="{01F62698-D028-2641-AAEC-E1D1C028001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E69BE9-0938-8447-BCC2-BAE9553C0DA5}" type="pres">
      <dgm:prSet presAssocID="{01F62698-D028-2641-AAEC-E1D1C028001A}" presName="descendantText" presStyleLbl="alignAcc1" presStyleIdx="4" presStyleCnt="7" custScaleY="725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FCEE34-D75D-3040-8A29-0A93952DAB32}" type="pres">
      <dgm:prSet presAssocID="{29F498D4-A32F-C84D-A292-7E6F2813B0F5}" presName="sp" presStyleCnt="0"/>
      <dgm:spPr/>
    </dgm:pt>
    <dgm:pt modelId="{58AF0244-E470-AF4E-94CA-8E7433A4BB94}" type="pres">
      <dgm:prSet presAssocID="{88EA9E42-3938-7448-A42F-1618758C5955}" presName="composite" presStyleCnt="0"/>
      <dgm:spPr/>
    </dgm:pt>
    <dgm:pt modelId="{7FD4ED21-1220-C349-8D97-B9ED0728D9D7}" type="pres">
      <dgm:prSet presAssocID="{88EA9E42-3938-7448-A42F-1618758C595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E59A24-6867-4B4F-83F1-E04BE749370A}" type="pres">
      <dgm:prSet presAssocID="{88EA9E42-3938-7448-A42F-1618758C595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E6607A-B143-F047-B8CD-66DC79CC5D85}" type="pres">
      <dgm:prSet presAssocID="{2ECC006F-8CB4-E444-A64D-E14B98140D63}" presName="sp" presStyleCnt="0"/>
      <dgm:spPr/>
    </dgm:pt>
    <dgm:pt modelId="{E693F821-D22F-7245-859C-E5360B3DFB01}" type="pres">
      <dgm:prSet presAssocID="{DC265933-CD18-554F-AB3E-49300213CC1F}" presName="composite" presStyleCnt="0"/>
      <dgm:spPr/>
    </dgm:pt>
    <dgm:pt modelId="{B192CFC2-4BE0-1046-948D-1143186D7CA8}" type="pres">
      <dgm:prSet presAssocID="{DC265933-CD18-554F-AB3E-49300213CC1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9D7CBA-B78B-3E43-87BB-064BFD55D5A9}" type="pres">
      <dgm:prSet presAssocID="{DC265933-CD18-554F-AB3E-49300213CC1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B5604D9-8B3E-4C67-AC8E-E08EB3EC255A}" type="presOf" srcId="{CC0C5F87-9E09-F44A-9FE4-783D1ECA91D7}" destId="{A33AEACA-D2B7-DD4F-BC66-D0A9C74BB356}" srcOrd="0" destOrd="0" presId="urn:microsoft.com/office/officeart/2005/8/layout/chevron2"/>
    <dgm:cxn modelId="{A89F1BDC-E579-4345-8ECF-7667F09199A7}" type="presOf" srcId="{C28E5847-7A17-974C-8D16-3354EBCAC443}" destId="{EF9D7CBA-B78B-3E43-87BB-064BFD55D5A9}" srcOrd="0" destOrd="0" presId="urn:microsoft.com/office/officeart/2005/8/layout/chevron2"/>
    <dgm:cxn modelId="{ECE85791-B23C-4836-AB5A-97C3A6CC1020}" type="presOf" srcId="{54635D34-9A8F-3040-A6D1-AC1310742952}" destId="{927D0E4D-3F6D-644B-A84D-6BDF82C790D4}" srcOrd="0" destOrd="0" presId="urn:microsoft.com/office/officeart/2005/8/layout/chevron2"/>
    <dgm:cxn modelId="{6A85FE52-8795-491B-91FD-5A3F978ADDD0}" type="presOf" srcId="{082C3A4E-F1E0-BD46-9F2B-FE77532B948D}" destId="{66BEDA6B-ED39-584D-AFF9-E78CD244A2D8}" srcOrd="0" destOrd="0" presId="urn:microsoft.com/office/officeart/2005/8/layout/chevron2"/>
    <dgm:cxn modelId="{B4FA31E0-BA19-4C0A-95DA-E043838A93B6}" type="presOf" srcId="{3800E0CD-D18A-6B4E-B56D-EC77A674B61F}" destId="{AB14E9ED-0B59-3C41-BFB6-02715B144645}" srcOrd="0" destOrd="0" presId="urn:microsoft.com/office/officeart/2005/8/layout/chevron2"/>
    <dgm:cxn modelId="{E567A2A6-7E64-4630-98B9-A03818A18C38}" type="presOf" srcId="{DC265933-CD18-554F-AB3E-49300213CC1F}" destId="{B192CFC2-4BE0-1046-948D-1143186D7CA8}" srcOrd="0" destOrd="0" presId="urn:microsoft.com/office/officeart/2005/8/layout/chevron2"/>
    <dgm:cxn modelId="{4F4A7E3A-F88B-4B1C-92A8-869795F06ACB}" type="presOf" srcId="{E2B49345-971D-8E42-A04A-C70453476C74}" destId="{40E24A69-73F7-6B42-B21F-2F80040FE5B1}" srcOrd="0" destOrd="0" presId="urn:microsoft.com/office/officeart/2005/8/layout/chevron2"/>
    <dgm:cxn modelId="{B503EA65-1538-40B9-A8A9-2711586736D0}" type="presOf" srcId="{88EA9E42-3938-7448-A42F-1618758C5955}" destId="{7FD4ED21-1220-C349-8D97-B9ED0728D9D7}" srcOrd="0" destOrd="0" presId="urn:microsoft.com/office/officeart/2005/8/layout/chevron2"/>
    <dgm:cxn modelId="{8B7B7F17-712D-46A1-BD9D-F79DA861C0B7}" type="presOf" srcId="{FE7C479A-06AC-4B44-BD18-E837F19107A3}" destId="{8CC556F1-3902-064D-9B1D-7826AE877ED2}" srcOrd="0" destOrd="0" presId="urn:microsoft.com/office/officeart/2005/8/layout/chevron2"/>
    <dgm:cxn modelId="{C236D84C-6B4F-854E-B24B-99D6FC418B20}" srcId="{FE7C479A-06AC-4B44-BD18-E837F19107A3}" destId="{88EA9E42-3938-7448-A42F-1618758C5955}" srcOrd="5" destOrd="0" parTransId="{77641632-1960-4F40-A7CA-BF55A833BECD}" sibTransId="{2ECC006F-8CB4-E444-A64D-E14B98140D63}"/>
    <dgm:cxn modelId="{3BCBA3EA-D684-4436-99BA-2C868A754A92}" type="presOf" srcId="{7D8576AD-0C12-E04F-B690-79E816C70AD5}" destId="{B9E69BE9-0938-8447-BCC2-BAE9553C0DA5}" srcOrd="0" destOrd="0" presId="urn:microsoft.com/office/officeart/2005/8/layout/chevron2"/>
    <dgm:cxn modelId="{6EE359AA-C791-42F7-9A51-8373E334D63C}" type="presOf" srcId="{922FFC4C-6A2D-9A44-804C-E2E5705726AC}" destId="{350713BD-B27B-E948-80D9-169A97BCC1EF}" srcOrd="0" destOrd="0" presId="urn:microsoft.com/office/officeart/2005/8/layout/chevron2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024622DB-B217-294F-B427-895F1BBECEF8}" srcId="{DC265933-CD18-554F-AB3E-49300213CC1F}" destId="{C28E5847-7A17-974C-8D16-3354EBCAC443}" srcOrd="0" destOrd="0" parTransId="{9C62DFB7-3E09-A046-B762-131887CC4096}" sibTransId="{374055C1-E584-1241-A995-530F76DC0987}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50D74CA2-2703-E549-87CE-D7801393C6C7}" srcId="{FE7C479A-06AC-4B44-BD18-E837F19107A3}" destId="{DC265933-CD18-554F-AB3E-49300213CC1F}" srcOrd="6" destOrd="0" parTransId="{37E64636-FB50-9F4F-910C-7463362ED9FE}" sibTransId="{13FB9E16-B1EE-A348-AAAD-D29A199C3CED}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217CE281-CDF5-421E-AD55-0E41EB1FDEF8}" type="presOf" srcId="{AC8FA18C-7B9D-D94C-AB61-8C6AEB6F99E0}" destId="{56E59A24-6867-4B4F-83F1-E04BE749370A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2A6BE6ED-AE97-4248-9314-0CF41638C8E9}" srcId="{FE7C479A-06AC-4B44-BD18-E837F19107A3}" destId="{01F62698-D028-2641-AAEC-E1D1C028001A}" srcOrd="4" destOrd="0" parTransId="{DD2B73A3-F17A-9549-A17A-7D577588B06A}" sibTransId="{29F498D4-A32F-C84D-A292-7E6F2813B0F5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A1C3EEF2-9920-4D16-AF00-06FA85C80D63}" type="presOf" srcId="{01F62698-D028-2641-AAEC-E1D1C028001A}" destId="{2F523F3C-7BD0-DB4A-8000-DBE7877C92DB}" srcOrd="0" destOrd="0" presId="urn:microsoft.com/office/officeart/2005/8/layout/chevron2"/>
    <dgm:cxn modelId="{DC65FE62-2E48-EE4C-A024-A17EA3A64D9F}" srcId="{01F62698-D028-2641-AAEC-E1D1C028001A}" destId="{7D8576AD-0C12-E04F-B690-79E816C70AD5}" srcOrd="0" destOrd="0" parTransId="{9D341E2E-731A-0346-A42E-EABCFBD30FB9}" sibTransId="{2EC6083A-BC37-8846-8849-D462D50146DD}"/>
    <dgm:cxn modelId="{B4625664-1754-44AD-9033-F98864277B3D}" type="presOf" srcId="{E1BFDECB-B5AA-5B42-B0D9-5495E9F87448}" destId="{F5DAF114-CBF2-6C42-A815-A4131FDC3DFB}" srcOrd="0" destOrd="0" presId="urn:microsoft.com/office/officeart/2005/8/layout/chevron2"/>
    <dgm:cxn modelId="{B132415D-2192-5242-8B14-81FEC779B4CB}" srcId="{88EA9E42-3938-7448-A42F-1618758C5955}" destId="{AC8FA18C-7B9D-D94C-AB61-8C6AEB6F99E0}" srcOrd="0" destOrd="0" parTransId="{3AF5CBE9-B94B-D149-9FA2-2C1DF8898BDF}" sibTransId="{063A284E-F9EA-C04C-A362-12A845EF97CC}"/>
    <dgm:cxn modelId="{CC1FF2B0-7599-42EA-ABBC-A376209E7DFA}" type="presOf" srcId="{1A482E81-4384-F043-99B0-3556F969F1C4}" destId="{49A8466E-1FE7-744E-93DB-7BDD5B0612CC}" srcOrd="0" destOrd="0" presId="urn:microsoft.com/office/officeart/2005/8/layout/chevron2"/>
    <dgm:cxn modelId="{8CE09890-2101-4216-999F-AF7CE7B026DF}" type="presParOf" srcId="{8CC556F1-3902-064D-9B1D-7826AE877ED2}" destId="{E3E038D3-8E18-EA42-AF72-11DD7CD67EA8}" srcOrd="0" destOrd="0" presId="urn:microsoft.com/office/officeart/2005/8/layout/chevron2"/>
    <dgm:cxn modelId="{D64A2ABD-F594-46EA-800A-CA3CD738B499}" type="presParOf" srcId="{E3E038D3-8E18-EA42-AF72-11DD7CD67EA8}" destId="{A33AEACA-D2B7-DD4F-BC66-D0A9C74BB356}" srcOrd="0" destOrd="0" presId="urn:microsoft.com/office/officeart/2005/8/layout/chevron2"/>
    <dgm:cxn modelId="{E546F2EB-A499-4F37-B824-7373911AD0D2}" type="presParOf" srcId="{E3E038D3-8E18-EA42-AF72-11DD7CD67EA8}" destId="{350713BD-B27B-E948-80D9-169A97BCC1EF}" srcOrd="1" destOrd="0" presId="urn:microsoft.com/office/officeart/2005/8/layout/chevron2"/>
    <dgm:cxn modelId="{C5679828-0957-4008-8D76-81BAF7D50992}" type="presParOf" srcId="{8CC556F1-3902-064D-9B1D-7826AE877ED2}" destId="{915AC809-38F8-0E4E-BD3E-2767400BDDE8}" srcOrd="1" destOrd="0" presId="urn:microsoft.com/office/officeart/2005/8/layout/chevron2"/>
    <dgm:cxn modelId="{32E3B00B-0249-427A-B5C8-B2D3E03F1164}" type="presParOf" srcId="{8CC556F1-3902-064D-9B1D-7826AE877ED2}" destId="{ABB89070-6C57-554C-B131-4B74B9AD69F3}" srcOrd="2" destOrd="0" presId="urn:microsoft.com/office/officeart/2005/8/layout/chevron2"/>
    <dgm:cxn modelId="{9FFC2306-6486-4B15-9E32-2EBFDB764AB3}" type="presParOf" srcId="{ABB89070-6C57-554C-B131-4B74B9AD69F3}" destId="{40E24A69-73F7-6B42-B21F-2F80040FE5B1}" srcOrd="0" destOrd="0" presId="urn:microsoft.com/office/officeart/2005/8/layout/chevron2"/>
    <dgm:cxn modelId="{3938A5BD-53F6-4B72-B6BD-81AEAFB5A7AA}" type="presParOf" srcId="{ABB89070-6C57-554C-B131-4B74B9AD69F3}" destId="{AB14E9ED-0B59-3C41-BFB6-02715B144645}" srcOrd="1" destOrd="0" presId="urn:microsoft.com/office/officeart/2005/8/layout/chevron2"/>
    <dgm:cxn modelId="{21B77512-D373-4A2E-9B94-E00CECEE7CF8}" type="presParOf" srcId="{8CC556F1-3902-064D-9B1D-7826AE877ED2}" destId="{E2A5A025-D2BF-FD4B-9D0E-069330075690}" srcOrd="3" destOrd="0" presId="urn:microsoft.com/office/officeart/2005/8/layout/chevron2"/>
    <dgm:cxn modelId="{FF9497CF-75B1-4404-B800-724A3EC9ECD3}" type="presParOf" srcId="{8CC556F1-3902-064D-9B1D-7826AE877ED2}" destId="{80146EE5-1473-194F-B1B6-CD064E2E7C73}" srcOrd="4" destOrd="0" presId="urn:microsoft.com/office/officeart/2005/8/layout/chevron2"/>
    <dgm:cxn modelId="{60E8A2B3-D91B-4A03-B517-1858007C3A89}" type="presParOf" srcId="{80146EE5-1473-194F-B1B6-CD064E2E7C73}" destId="{66BEDA6B-ED39-584D-AFF9-E78CD244A2D8}" srcOrd="0" destOrd="0" presId="urn:microsoft.com/office/officeart/2005/8/layout/chevron2"/>
    <dgm:cxn modelId="{AD89CD65-9F2D-4AEF-8F16-9756886CD8E0}" type="presParOf" srcId="{80146EE5-1473-194F-B1B6-CD064E2E7C73}" destId="{49A8466E-1FE7-744E-93DB-7BDD5B0612CC}" srcOrd="1" destOrd="0" presId="urn:microsoft.com/office/officeart/2005/8/layout/chevron2"/>
    <dgm:cxn modelId="{439E392A-C647-4BEE-988F-E447034AF700}" type="presParOf" srcId="{8CC556F1-3902-064D-9B1D-7826AE877ED2}" destId="{1052B3D2-7971-7943-9E06-86B513B37BA9}" srcOrd="5" destOrd="0" presId="urn:microsoft.com/office/officeart/2005/8/layout/chevron2"/>
    <dgm:cxn modelId="{0CE389EE-C852-4E4A-90AF-48AD4BFC1B1C}" type="presParOf" srcId="{8CC556F1-3902-064D-9B1D-7826AE877ED2}" destId="{1979A3C7-6B83-AE48-AD16-A7BE9B28A234}" srcOrd="6" destOrd="0" presId="urn:microsoft.com/office/officeart/2005/8/layout/chevron2"/>
    <dgm:cxn modelId="{3AEC801D-BB08-4229-98AC-44722E64B3B9}" type="presParOf" srcId="{1979A3C7-6B83-AE48-AD16-A7BE9B28A234}" destId="{F5DAF114-CBF2-6C42-A815-A4131FDC3DFB}" srcOrd="0" destOrd="0" presId="urn:microsoft.com/office/officeart/2005/8/layout/chevron2"/>
    <dgm:cxn modelId="{0857078E-CA48-4737-949B-63EB7103A98E}" type="presParOf" srcId="{1979A3C7-6B83-AE48-AD16-A7BE9B28A234}" destId="{927D0E4D-3F6D-644B-A84D-6BDF82C790D4}" srcOrd="1" destOrd="0" presId="urn:microsoft.com/office/officeart/2005/8/layout/chevron2"/>
    <dgm:cxn modelId="{F836F900-CA8C-4337-9CAF-7D9A016574FA}" type="presParOf" srcId="{8CC556F1-3902-064D-9B1D-7826AE877ED2}" destId="{934AEFD6-2A71-6444-9B7D-A3F5300017AE}" srcOrd="7" destOrd="0" presId="urn:microsoft.com/office/officeart/2005/8/layout/chevron2"/>
    <dgm:cxn modelId="{44B07C99-43B0-41FD-94E4-D8127CECA0B4}" type="presParOf" srcId="{8CC556F1-3902-064D-9B1D-7826AE877ED2}" destId="{20CC3CA2-1072-FB47-9005-D5EB24D2A91C}" srcOrd="8" destOrd="0" presId="urn:microsoft.com/office/officeart/2005/8/layout/chevron2"/>
    <dgm:cxn modelId="{090E0506-95E4-4545-A814-841761E8FD4C}" type="presParOf" srcId="{20CC3CA2-1072-FB47-9005-D5EB24D2A91C}" destId="{2F523F3C-7BD0-DB4A-8000-DBE7877C92DB}" srcOrd="0" destOrd="0" presId="urn:microsoft.com/office/officeart/2005/8/layout/chevron2"/>
    <dgm:cxn modelId="{A044AACE-A67A-4057-A619-5A440C771BFA}" type="presParOf" srcId="{20CC3CA2-1072-FB47-9005-D5EB24D2A91C}" destId="{B9E69BE9-0938-8447-BCC2-BAE9553C0DA5}" srcOrd="1" destOrd="0" presId="urn:microsoft.com/office/officeart/2005/8/layout/chevron2"/>
    <dgm:cxn modelId="{0DAF8230-8AB4-45C0-9BEF-B6042330DE40}" type="presParOf" srcId="{8CC556F1-3902-064D-9B1D-7826AE877ED2}" destId="{7AFCEE34-D75D-3040-8A29-0A93952DAB32}" srcOrd="9" destOrd="0" presId="urn:microsoft.com/office/officeart/2005/8/layout/chevron2"/>
    <dgm:cxn modelId="{A18D4767-01AB-43DB-A114-D10FDC84A4FF}" type="presParOf" srcId="{8CC556F1-3902-064D-9B1D-7826AE877ED2}" destId="{58AF0244-E470-AF4E-94CA-8E7433A4BB94}" srcOrd="10" destOrd="0" presId="urn:microsoft.com/office/officeart/2005/8/layout/chevron2"/>
    <dgm:cxn modelId="{7132108D-771C-42BE-A00F-7E15BB366E61}" type="presParOf" srcId="{58AF0244-E470-AF4E-94CA-8E7433A4BB94}" destId="{7FD4ED21-1220-C349-8D97-B9ED0728D9D7}" srcOrd="0" destOrd="0" presId="urn:microsoft.com/office/officeart/2005/8/layout/chevron2"/>
    <dgm:cxn modelId="{8A158087-3CA8-49B1-A8F6-3338FEA3E5AF}" type="presParOf" srcId="{58AF0244-E470-AF4E-94CA-8E7433A4BB94}" destId="{56E59A24-6867-4B4F-83F1-E04BE749370A}" srcOrd="1" destOrd="0" presId="urn:microsoft.com/office/officeart/2005/8/layout/chevron2"/>
    <dgm:cxn modelId="{BC755D4B-218D-4DE0-B02B-066A2FD04678}" type="presParOf" srcId="{8CC556F1-3902-064D-9B1D-7826AE877ED2}" destId="{DAE6607A-B143-F047-B8CD-66DC79CC5D85}" srcOrd="11" destOrd="0" presId="urn:microsoft.com/office/officeart/2005/8/layout/chevron2"/>
    <dgm:cxn modelId="{FB0F8784-3D84-4BCF-B974-CAD06BE40B71}" type="presParOf" srcId="{8CC556F1-3902-064D-9B1D-7826AE877ED2}" destId="{E693F821-D22F-7245-859C-E5360B3DFB01}" srcOrd="12" destOrd="0" presId="urn:microsoft.com/office/officeart/2005/8/layout/chevron2"/>
    <dgm:cxn modelId="{3B1F742E-DE7D-4D5F-9D09-7424FD3947E3}" type="presParOf" srcId="{E693F821-D22F-7245-859C-E5360B3DFB01}" destId="{B192CFC2-4BE0-1046-948D-1143186D7CA8}" srcOrd="0" destOrd="0" presId="urn:microsoft.com/office/officeart/2005/8/layout/chevron2"/>
    <dgm:cxn modelId="{8D72E781-58DC-4F1F-94E9-837C3A0B0E38}" type="presParOf" srcId="{E693F821-D22F-7245-859C-E5360B3DFB01}" destId="{EF9D7CBA-B78B-3E43-87BB-064BFD55D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37194" y="147911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330837"/>
        <a:ext cx="640241" cy="274390"/>
      </dsp:txXfrm>
    </dsp:sp>
    <dsp:sp modelId="{350713BD-B27B-E948-80D9-169A97BCC1EF}">
      <dsp:nvSpPr>
        <dsp:cNvPr id="0" name=""/>
        <dsp:cNvSpPr/>
      </dsp:nvSpPr>
      <dsp:spPr>
        <a:xfrm rot="5400000">
          <a:off x="4594709" y="-3943750"/>
          <a:ext cx="594822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In caso di microematuria sporadica asintomatica in pz giovani e in pz non a rischio l’imaging radiologico non sarebbe richiesto. E’ opportuno però ripetere esami delle urine seriati e sottoporre a indagini radiologiche qualora si ripresenti. Attenzione: il 4% di tumori vescicali si presenta nei pazienti con età inferiore ai 40anni.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2" y="39754"/>
        <a:ext cx="8474721" cy="536748"/>
      </dsp:txXfrm>
    </dsp:sp>
    <dsp:sp modelId="{40E24A69-73F7-6B42-B21F-2F80040FE5B1}">
      <dsp:nvSpPr>
        <dsp:cNvPr id="0" name=""/>
        <dsp:cNvSpPr/>
      </dsp:nvSpPr>
      <dsp:spPr>
        <a:xfrm rot="5400000">
          <a:off x="-137194" y="981537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1164463"/>
        <a:ext cx="640241" cy="274390"/>
      </dsp:txXfrm>
    </dsp:sp>
    <dsp:sp modelId="{AB14E9ED-0B59-3C41-BFB6-02715B144645}">
      <dsp:nvSpPr>
        <dsp:cNvPr id="0" name=""/>
        <dsp:cNvSpPr/>
      </dsp:nvSpPr>
      <dsp:spPr>
        <a:xfrm rot="5400000">
          <a:off x="4594865" y="-3110280"/>
          <a:ext cx="594510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Modesta microematuria persistente-ricorrente: indagare con esami radiologici ed endoscopia, facendo particolare attenzione alle alte vie urinarie.</a:t>
          </a:r>
          <a:endParaRPr lang="it-IT" sz="18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1" y="873366"/>
        <a:ext cx="8474736" cy="536466"/>
      </dsp:txXfrm>
    </dsp:sp>
    <dsp:sp modelId="{66BEDA6B-ED39-584D-AFF9-E78CD244A2D8}">
      <dsp:nvSpPr>
        <dsp:cNvPr id="0" name=""/>
        <dsp:cNvSpPr/>
      </dsp:nvSpPr>
      <dsp:spPr>
        <a:xfrm rot="5400000">
          <a:off x="-137194" y="1815163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1998089"/>
        <a:ext cx="640241" cy="274390"/>
      </dsp:txXfrm>
    </dsp:sp>
    <dsp:sp modelId="{49A8466E-1FE7-744E-93DB-7BDD5B0612CC}">
      <dsp:nvSpPr>
        <dsp:cNvPr id="0" name=""/>
        <dsp:cNvSpPr/>
      </dsp:nvSpPr>
      <dsp:spPr>
        <a:xfrm rot="5400000">
          <a:off x="4594865" y="-2276654"/>
          <a:ext cx="594510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Nell’ematuria di tipo "medico" risulta scarso il ruolo dell’imaging, mentre è fondamentale nella macroematuria di tipo "chirurgico": è necessario sottoporre il paziente ad uno studio radiologico prima di ogni manovra endoscopica.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1" y="1706992"/>
        <a:ext cx="8474736" cy="536466"/>
      </dsp:txXfrm>
    </dsp:sp>
    <dsp:sp modelId="{F5DAF114-CBF2-6C42-A815-A4131FDC3DFB}">
      <dsp:nvSpPr>
        <dsp:cNvPr id="0" name=""/>
        <dsp:cNvSpPr/>
      </dsp:nvSpPr>
      <dsp:spPr>
        <a:xfrm rot="5400000">
          <a:off x="-137194" y="2759342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2942268"/>
        <a:ext cx="640241" cy="274390"/>
      </dsp:txXfrm>
    </dsp:sp>
    <dsp:sp modelId="{927D0E4D-3F6D-644B-A84D-6BDF82C790D4}">
      <dsp:nvSpPr>
        <dsp:cNvPr id="0" name=""/>
        <dsp:cNvSpPr/>
      </dsp:nvSpPr>
      <dsp:spPr>
        <a:xfrm rot="5400000">
          <a:off x="4484313" y="-1332476"/>
          <a:ext cx="815614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Ecografia reno-vescicale: attualmente rimane l’esame di I livello a completamento della clinica nelle patologie dell’apparato uro-genitale. Le più recenti linee guida uro-radiologiche nazionali ed internazionali suggeriscono tuttavia di prescrivere l’ecografia reno-vescicale principalmente in caso di: colica renale da nefrolitiasi, sospetto di neoplasia vescicale, cistite emorragica (quando ricorrente), pazienti pediatrici o donne gravide.</a:t>
          </a: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2" y="2551410"/>
        <a:ext cx="8463943" cy="735984"/>
      </dsp:txXfrm>
    </dsp:sp>
    <dsp:sp modelId="{2F523F3C-7BD0-DB4A-8000-DBE7877C92DB}">
      <dsp:nvSpPr>
        <dsp:cNvPr id="0" name=""/>
        <dsp:cNvSpPr/>
      </dsp:nvSpPr>
      <dsp:spPr>
        <a:xfrm rot="5400000">
          <a:off x="-137194" y="3592968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5</a:t>
          </a:r>
          <a:endParaRPr lang="it-IT" sz="3600" b="1" kern="1200" dirty="0"/>
        </a:p>
      </dsp:txBody>
      <dsp:txXfrm rot="-5400000">
        <a:off x="2" y="3775894"/>
        <a:ext cx="640241" cy="274390"/>
      </dsp:txXfrm>
    </dsp:sp>
    <dsp:sp modelId="{B9E69BE9-0938-8447-BCC2-BAE9553C0DA5}">
      <dsp:nvSpPr>
        <dsp:cNvPr id="0" name=""/>
        <dsp:cNvSpPr/>
      </dsp:nvSpPr>
      <dsp:spPr>
        <a:xfrm rot="5400000">
          <a:off x="4676382" y="-498850"/>
          <a:ext cx="431477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TC addome senza mdc è la tecnica più sensibile e specifica per l’identificazione di calcolosi reno-uretero-vescicale.</a:t>
          </a: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2" y="3558353"/>
        <a:ext cx="8482695" cy="389351"/>
      </dsp:txXfrm>
    </dsp:sp>
    <dsp:sp modelId="{7FD4ED21-1220-C349-8D97-B9ED0728D9D7}">
      <dsp:nvSpPr>
        <dsp:cNvPr id="0" name=""/>
        <dsp:cNvSpPr/>
      </dsp:nvSpPr>
      <dsp:spPr>
        <a:xfrm rot="5400000">
          <a:off x="-137194" y="4426594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6</a:t>
          </a:r>
          <a:endParaRPr lang="it-IT" sz="3600" b="1" kern="1200" dirty="0"/>
        </a:p>
      </dsp:txBody>
      <dsp:txXfrm rot="-5400000">
        <a:off x="2" y="4609520"/>
        <a:ext cx="640241" cy="274390"/>
      </dsp:txXfrm>
    </dsp:sp>
    <dsp:sp modelId="{56E59A24-6867-4B4F-83F1-E04BE749370A}">
      <dsp:nvSpPr>
        <dsp:cNvPr id="0" name=""/>
        <dsp:cNvSpPr/>
      </dsp:nvSpPr>
      <dsp:spPr>
        <a:xfrm rot="5400000">
          <a:off x="4594865" y="334775"/>
          <a:ext cx="594510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TC addome senza e con mdc è la principale tecnica per lo staging delle neoplasie ed è necessaria per il corretto studio delle alte vie escretrici.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1" y="4318421"/>
        <a:ext cx="8474736" cy="536466"/>
      </dsp:txXfrm>
    </dsp:sp>
    <dsp:sp modelId="{B192CFC2-4BE0-1046-948D-1143186D7CA8}">
      <dsp:nvSpPr>
        <dsp:cNvPr id="0" name=""/>
        <dsp:cNvSpPr/>
      </dsp:nvSpPr>
      <dsp:spPr>
        <a:xfrm rot="5400000">
          <a:off x="-137194" y="5260220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7</a:t>
          </a:r>
          <a:endParaRPr lang="it-IT" sz="3200" b="1" kern="1200" dirty="0"/>
        </a:p>
      </dsp:txBody>
      <dsp:txXfrm rot="-5400000">
        <a:off x="2" y="5443146"/>
        <a:ext cx="640241" cy="274390"/>
      </dsp:txXfrm>
    </dsp:sp>
    <dsp:sp modelId="{EF9D7CBA-B78B-3E43-87BB-064BFD55D5A9}">
      <dsp:nvSpPr>
        <dsp:cNvPr id="0" name=""/>
        <dsp:cNvSpPr/>
      </dsp:nvSpPr>
      <dsp:spPr>
        <a:xfrm rot="5400000">
          <a:off x="4594865" y="1168401"/>
          <a:ext cx="594510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La Risonanza Magnetica nello studio delle vie urinarie è un esame di II linea e va riservato ai casi particolari (es. donne gravide – pazienti allergici al mdc – bambini)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1" y="5152047"/>
        <a:ext cx="8474736" cy="53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7779D-E43C-43DB-BE5A-8CD85F37CF14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24382-3238-44D7-9876-7A564501A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59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Cause più freq di ematuria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NB freq differente a seconda dell</a:t>
            </a:r>
            <a:r>
              <a:rPr lang="it-IT" altLang="it-IT" smtClean="0"/>
              <a:t>’</a:t>
            </a:r>
            <a:r>
              <a:rPr lang="it-IT" smtClean="0"/>
              <a:t>età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E02474-4020-4E7A-859D-594B52ACA6D9}" type="slidenum">
              <a:rPr lang="it-IT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Cause più freq di ematuria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NB freq differente a seconda dell</a:t>
            </a:r>
            <a:r>
              <a:rPr lang="it-IT" altLang="it-IT" smtClean="0"/>
              <a:t>’</a:t>
            </a:r>
            <a:r>
              <a:rPr lang="it-IT" smtClean="0"/>
              <a:t>età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E403CE-B1DA-421F-8F17-B8781BF5C654}" type="slidenum">
              <a:rPr lang="it-IT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NB replezione vescicale adeguata e variazione del decubito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3B1543-FE7B-4340-B63D-AE18C7659616}" type="slidenum">
              <a:rPr lang="it-IT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NB replezione vescicale adeguata e variazione del decubito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782D7F-DCC5-469E-9C87-0A424CEBDC27}" type="slidenum">
              <a:rPr lang="it-IT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NB replezione vescicale adeguata e variazione del decubito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20EFD-B657-4B3E-8EE6-2C3302D6DD26}" type="slidenum">
              <a:rPr lang="it-IT">
                <a:solidFill>
                  <a:prstClr val="black"/>
                </a:solidFill>
              </a:rPr>
              <a:pPr/>
              <a:t>32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Cause più freq di ematuria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NB freq differente a seconda dell</a:t>
            </a:r>
            <a:r>
              <a:rPr lang="it-IT" altLang="it-IT" smtClean="0"/>
              <a:t>’</a:t>
            </a:r>
            <a:r>
              <a:rPr lang="it-IT" smtClean="0"/>
              <a:t>età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6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1B0DB7-3884-46DD-9EA0-8731BB447140}" type="slidenum">
              <a:rPr lang="it-IT">
                <a:solidFill>
                  <a:prstClr val="black"/>
                </a:solidFill>
              </a:rPr>
              <a:pPr/>
              <a:t>33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Cause più freq di ematuria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NB freq differente a seconda dell</a:t>
            </a:r>
            <a:r>
              <a:rPr lang="it-IT" altLang="it-IT" smtClean="0"/>
              <a:t>’</a:t>
            </a:r>
            <a:r>
              <a:rPr lang="it-IT" smtClean="0"/>
              <a:t>età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6DE88E-2EE2-47E9-989D-3498F77AEF13}" type="slidenum">
              <a:rPr lang="it-IT">
                <a:solidFill>
                  <a:prstClr val="black"/>
                </a:solidFill>
              </a:rPr>
              <a:pPr/>
              <a:t>35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NB fibrosi sist nefrogenica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MR: no in caso di IR, sptto per clearance cr &lt;30 ml/min o se ci sono altre controindicazioni (PM….)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37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FD91A1-9021-4E10-A974-861A0FA1B79E}" type="slidenum">
              <a:rPr lang="it-IT">
                <a:solidFill>
                  <a:prstClr val="black"/>
                </a:solidFill>
              </a:rPr>
              <a:pPr/>
              <a:t>40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Cause più freq di ematuria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NB freq differente a seconda dell</a:t>
            </a:r>
            <a:r>
              <a:rPr lang="it-IT" altLang="it-IT" smtClean="0"/>
              <a:t>’</a:t>
            </a:r>
            <a:r>
              <a:rPr lang="it-IT" smtClean="0"/>
              <a:t>età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B4722F-0982-46C7-B241-2811BBE76677}" type="slidenum">
              <a:rPr lang="it-IT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>
                <a:latin typeface="Tahoma" pitchFamily="34" charset="0"/>
              </a:rPr>
              <a:t>Alla TC: il 9%–29% dei Pz. che si presentano con dolore acuto al fianco ha patologie che entrano in DD con i calcoli che possono essere identificati solo nel 33%–55% dei Pz.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>
                <a:latin typeface="Tahoma" pitchFamily="34" charset="0"/>
              </a:rPr>
              <a:t>NB infarti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>
                <a:latin typeface="Tahoma" pitchFamily="34" charset="0"/>
              </a:rPr>
              <a:t>EAU 2011: </a:t>
            </a:r>
            <a:r>
              <a:rPr lang="en-US" smtClean="0"/>
              <a:t>For stones &gt; 5 mm, ultrasound has a sensitivity of 96% and specificity of nearly 100% (1). For all stone locations, sensitivity and specificity of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ultrasound reduces to 78% and 31%, respectively (1). The sensitivity and specificity of rx-addome is 44-77% and 80-87%, respectively (2). </a:t>
            </a:r>
            <a:endParaRPr lang="it-IT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it-IT" smtClean="0"/>
          </a:p>
          <a:p>
            <a:pPr eaLnBrk="1" hangingPunct="1">
              <a:spcBef>
                <a:spcPct val="0"/>
              </a:spcBef>
            </a:pPr>
            <a:endParaRPr lang="it-IT" smtClean="0"/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F192B7-5762-43DB-9D6A-D8AFACAA91A4}" type="slidenum">
              <a:rPr lang="it-IT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>
                <a:latin typeface="Tahoma" pitchFamily="34" charset="0"/>
              </a:rPr>
              <a:t>NB infarti</a:t>
            </a:r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A94ACD-E2D9-425C-8E70-E47496BB3AB0}" type="slidenum">
              <a:rPr lang="it-IT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Macroematuria è il sintomo d</a:t>
            </a:r>
            <a:r>
              <a:rPr lang="it-IT" altLang="it-IT" smtClean="0"/>
              <a:t>’</a:t>
            </a:r>
            <a:r>
              <a:rPr lang="it-IT" smtClean="0"/>
              <a:t>esordio nel 85% dei tumori vescicali e nel 40% di quelli renali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5C869D-93DB-4CE7-BB54-812805DAAF3A}" type="slidenum">
              <a:rPr lang="it-IT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Microbolle di esafluoruro di zolfo. Controindicazioni: patologie cardiache gravi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Macroematuria è il sintomo d</a:t>
            </a:r>
            <a:r>
              <a:rPr lang="it-IT" altLang="it-IT" smtClean="0"/>
              <a:t>’</a:t>
            </a:r>
            <a:r>
              <a:rPr lang="it-IT" smtClean="0"/>
              <a:t>esordio nel 85% dei tumori vescicali e nel 40% di quelli renali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110E7-E76B-4C12-A0EB-5818B669ACF2}" type="slidenum">
              <a:rPr lang="it-IT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Cause più freq di ematuria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NB freq differente a seconda dell</a:t>
            </a:r>
            <a:r>
              <a:rPr lang="it-IT" altLang="it-IT" smtClean="0"/>
              <a:t>’</a:t>
            </a:r>
            <a:r>
              <a:rPr lang="it-IT" smtClean="0"/>
              <a:t>età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582F26-1CBE-4BBB-AB2D-3D233DEDA358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3) </a:t>
            </a:r>
            <a:r>
              <a:rPr lang="it-IT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Follow-up calcolosi reno-uretero-vescicale asintomatici</a:t>
            </a:r>
          </a:p>
          <a:p>
            <a:pPr eaLnBrk="1" hangingPunct="1">
              <a:spcBef>
                <a:spcPct val="0"/>
              </a:spcBef>
            </a:pPr>
            <a:r>
              <a:rPr lang="it-IT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it-IT" smtClean="0">
                <a:latin typeface="Tahoma" pitchFamily="34" charset="0"/>
                <a:cs typeface="Tahoma" pitchFamily="34" charset="0"/>
              </a:rPr>
              <a:t>Rx addome ± eco reno-vescicale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F37A3D-AA75-4D12-82B3-E6B7501CE985}" type="slidenum">
              <a:rPr lang="it-IT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3) </a:t>
            </a:r>
            <a:r>
              <a:rPr lang="it-IT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Follow-up calcolosi reno-uretero-vescicale asintomatici</a:t>
            </a:r>
          </a:p>
          <a:p>
            <a:pPr eaLnBrk="1" hangingPunct="1">
              <a:spcBef>
                <a:spcPct val="0"/>
              </a:spcBef>
            </a:pPr>
            <a:r>
              <a:rPr lang="it-IT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it-IT" smtClean="0">
                <a:latin typeface="Tahoma" pitchFamily="34" charset="0"/>
                <a:cs typeface="Tahoma" pitchFamily="34" charset="0"/>
              </a:rPr>
              <a:t>Rx addome ± eco reno-vescicale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403854-8326-4BE5-B1F2-A5777DFF9939}" type="slidenum">
              <a:rPr lang="it-IT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02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2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81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8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21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83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33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18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64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1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65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E2A50-8D0D-47CC-850F-F693A697E4E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961B-ED23-4560-B394-981B44F85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43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enzo%20zanini\Desktop\EMATURIA\immagini\06%20URETEROLITIASI%20VIDEO.avi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51" name="CasellaDiTesto 7"/>
          <p:cNvSpPr txBox="1">
            <a:spLocks noChangeArrowheads="1"/>
          </p:cNvSpPr>
          <p:nvPr/>
        </p:nvSpPr>
        <p:spPr bwMode="auto">
          <a:xfrm>
            <a:off x="0" y="1395413"/>
            <a:ext cx="9144000" cy="290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8000" b="1" dirty="0" err="1" smtClean="0">
                <a:solidFill>
                  <a:prstClr val="white"/>
                </a:solidFill>
                <a:latin typeface="Arial Narrow" pitchFamily="34" charset="0"/>
                <a:ea typeface="MS PGothic" pitchFamily="34" charset="-128"/>
              </a:rPr>
              <a:t>…e</a:t>
            </a:r>
            <a:r>
              <a:rPr lang="it-IT" sz="8000" b="1" dirty="0" smtClean="0">
                <a:solidFill>
                  <a:prstClr val="white"/>
                </a:solidFill>
                <a:latin typeface="Arial Narrow" pitchFamily="34" charset="0"/>
                <a:ea typeface="MS PGothic" pitchFamily="34" charset="-128"/>
              </a:rPr>
              <a:t> ora la parola al Radiologo...</a:t>
            </a:r>
          </a:p>
        </p:txBody>
      </p:sp>
      <p:cxnSp>
        <p:nvCxnSpPr>
          <p:cNvPr id="6" name="Connettore 1 5"/>
          <p:cNvCxnSpPr>
            <a:cxnSpLocks noChangeShapeType="1"/>
          </p:cNvCxnSpPr>
          <p:nvPr/>
        </p:nvCxnSpPr>
        <p:spPr bwMode="auto">
          <a:xfrm>
            <a:off x="0" y="1395413"/>
            <a:ext cx="9144000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0" y="4994275"/>
            <a:ext cx="9144000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54" name="CasellaDiTesto 1"/>
          <p:cNvSpPr txBox="1">
            <a:spLocks noChangeArrowheads="1"/>
          </p:cNvSpPr>
          <p:nvPr/>
        </p:nvSpPr>
        <p:spPr bwMode="auto">
          <a:xfrm>
            <a:off x="4910138" y="5419725"/>
            <a:ext cx="3281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prstClr val="white"/>
                </a:solidFill>
                <a:latin typeface="Comic Sans MS" pitchFamily="66" charset="0"/>
                <a:ea typeface="MS PGothic" pitchFamily="34" charset="-128"/>
              </a:rPr>
              <a:t> Dr. M. Navarria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prstClr val="white"/>
                </a:solidFill>
                <a:latin typeface="Comic Sans MS" pitchFamily="66" charset="0"/>
                <a:ea typeface="MS PGothic" pitchFamily="34" charset="-128"/>
              </a:rPr>
              <a:t>U.O. Radiodiologia</a:t>
            </a:r>
          </a:p>
        </p:txBody>
      </p:sp>
      <p:sp>
        <p:nvSpPr>
          <p:cNvPr id="2055" name="CasellaDiTesto 1"/>
          <p:cNvSpPr txBox="1">
            <a:spLocks noChangeArrowheads="1"/>
          </p:cNvSpPr>
          <p:nvPr/>
        </p:nvSpPr>
        <p:spPr bwMode="auto">
          <a:xfrm>
            <a:off x="711200" y="5788025"/>
            <a:ext cx="282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Breno 01-06-2013</a:t>
            </a:r>
          </a:p>
        </p:txBody>
      </p:sp>
    </p:spTree>
    <p:extLst>
      <p:ext uri="{BB962C8B-B14F-4D97-AF65-F5344CB8AC3E}">
        <p14:creationId xmlns:p14="http://schemas.microsoft.com/office/powerpoint/2010/main" val="41478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ccia in giù 27"/>
          <p:cNvSpPr/>
          <p:nvPr/>
        </p:nvSpPr>
        <p:spPr>
          <a:xfrm>
            <a:off x="1115616" y="948790"/>
            <a:ext cx="1152128" cy="5104436"/>
          </a:xfrm>
          <a:prstGeom prst="downArrow">
            <a:avLst/>
          </a:prstGeom>
          <a:gradFill>
            <a:gsLst>
              <a:gs pos="0">
                <a:srgbClr val="1DB1FB">
                  <a:lumMod val="42000"/>
                  <a:lumOff val="58000"/>
                </a:srgbClr>
              </a:gs>
              <a:gs pos="100000">
                <a:schemeClr val="bg1">
                  <a:lumMod val="50000"/>
                </a:schemeClr>
              </a:gs>
            </a:gsLst>
            <a:lin ang="18900000" scaled="0"/>
          </a:gradFill>
          <a:ln w="3175" cap="rnd" cmpd="sng">
            <a:solidFill>
              <a:schemeClr val="tx1"/>
            </a:solidFill>
          </a:ln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11269" name="Immagine 3"/>
          <p:cNvPicPr>
            <a:picLocks noChangeAspect="1"/>
          </p:cNvPicPr>
          <p:nvPr/>
        </p:nvPicPr>
        <p:blipFill>
          <a:blip r:embed="rId3"/>
          <a:srcRect l="23586" t="7446" r="34796" b="4761"/>
          <a:stretch>
            <a:fillRect/>
          </a:stretch>
        </p:blipFill>
        <p:spPr bwMode="auto">
          <a:xfrm>
            <a:off x="2903538" y="233363"/>
            <a:ext cx="32178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027352" y="1093110"/>
            <a:ext cx="129614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72200" y="3036419"/>
            <a:ext cx="244827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VIE ESCRETRICI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554452" y="4889440"/>
            <a:ext cx="219401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VESCICA</a:t>
            </a:r>
            <a:endParaRPr lang="it-IT" sz="20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04248" y="5853171"/>
            <a:ext cx="165618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PROSTATA</a:t>
            </a:r>
            <a:endParaRPr lang="it-IT" sz="20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55650" y="1484313"/>
            <a:ext cx="1900238" cy="132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Anamnesi</a:t>
            </a:r>
          </a:p>
          <a:p>
            <a:pPr algn="ctr"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E.O.</a:t>
            </a:r>
          </a:p>
          <a:p>
            <a:pPr algn="ctr"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Esami sangue</a:t>
            </a:r>
          </a:p>
          <a:p>
            <a:pPr algn="ctr"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Esame urine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755650" y="4581525"/>
            <a:ext cx="1900238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Imaging integrato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755650" y="3357563"/>
            <a:ext cx="1900238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clinico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755650" y="6053138"/>
            <a:ext cx="1900238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Diagnosi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755650" y="549275"/>
            <a:ext cx="1900238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42914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3"/>
          <p:cNvPicPr>
            <a:picLocks noChangeAspect="1"/>
          </p:cNvPicPr>
          <p:nvPr/>
        </p:nvPicPr>
        <p:blipFill>
          <a:blip r:embed="rId3"/>
          <a:srcRect l="23586" t="7446" r="34796" b="4761"/>
          <a:stretch>
            <a:fillRect/>
          </a:stretch>
        </p:blipFill>
        <p:spPr bwMode="auto">
          <a:xfrm>
            <a:off x="177800" y="233363"/>
            <a:ext cx="34972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554133" y="1093110"/>
            <a:ext cx="276936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RENE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251519" y="389468"/>
            <a:ext cx="3287547" cy="194733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3318" name="Immagine 11"/>
          <p:cNvPicPr>
            <a:picLocks noChangeAspect="1"/>
          </p:cNvPicPr>
          <p:nvPr/>
        </p:nvPicPr>
        <p:blipFill>
          <a:blip r:embed="rId4"/>
          <a:srcRect l="23586" t="7446" r="34796" b="4761"/>
          <a:stretch>
            <a:fillRect/>
          </a:stretch>
        </p:blipFill>
        <p:spPr bwMode="auto">
          <a:xfrm>
            <a:off x="269875" y="889000"/>
            <a:ext cx="1320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198587" y="889455"/>
            <a:ext cx="1402010" cy="822963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16125" y="1947863"/>
            <a:ext cx="6443663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 reno-vescicale  </a:t>
            </a: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Rx addome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calcoli, idroureteronefrosi, altro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VPN 95%, sens. 97% per calcoli renali &gt; 5 mm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</a:t>
            </a: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55% per calcoli ureterali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limiti (meteorismo, costituzione fisica)</a:t>
            </a:r>
          </a:p>
          <a:p>
            <a:pPr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it-IT" sz="20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TC addome senza mdc (a bassa dose di radiazioni)</a:t>
            </a: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C) </a:t>
            </a:r>
            <a:r>
              <a:rPr lang="it-IT" sz="20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TC addome senza e con mdc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 planning pre trattamento (es pre ESWL)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 valutazione funzionale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di complicanze</a:t>
            </a:r>
          </a:p>
        </p:txBody>
      </p:sp>
      <p:sp>
        <p:nvSpPr>
          <p:cNvPr id="13323" name="CasellaDiTesto 15"/>
          <p:cNvSpPr txBox="1">
            <a:spLocks noChangeArrowheads="1"/>
          </p:cNvSpPr>
          <p:nvPr/>
        </p:nvSpPr>
        <p:spPr bwMode="auto">
          <a:xfrm>
            <a:off x="1712913" y="1258888"/>
            <a:ext cx="676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Sospetto clinico: colica </a:t>
            </a:r>
            <a:r>
              <a:rPr lang="it-IT" sz="2200" b="1" u="sng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renale</a:t>
            </a: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da nefrolitiasi</a:t>
            </a:r>
          </a:p>
        </p:txBody>
      </p:sp>
      <p:sp>
        <p:nvSpPr>
          <p:cNvPr id="13324" name="Text Box 43"/>
          <p:cNvSpPr txBox="1">
            <a:spLocks noChangeArrowheads="1"/>
          </p:cNvSpPr>
          <p:nvPr/>
        </p:nvSpPr>
        <p:spPr bwMode="auto">
          <a:xfrm>
            <a:off x="900113" y="6524625"/>
            <a:ext cx="7200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  <a:ea typeface="MS PGothic" pitchFamily="34" charset="-128"/>
                <a:cs typeface="Arial" charset="0"/>
                <a:sym typeface="Symbol" pitchFamily="18" charset="2"/>
              </a:rPr>
              <a:t>Tack D. et Al., AJR (2003); Alessi, uro-TCMD 2006; Mitterberger et Al., BJU (2007); guidelines EAU 2011</a:t>
            </a:r>
            <a:endParaRPr lang="it-IT" smtClean="0">
              <a:solidFill>
                <a:prstClr val="white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3325" name="CasellaDiTesto 18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Ematuria + dolore acuto colico lombare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590675" y="5805488"/>
            <a:ext cx="6653213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… e l</a:t>
            </a:r>
            <a:r>
              <a:rPr lang="it-IT" altLang="it-IT" sz="3200" b="1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’</a:t>
            </a:r>
            <a:r>
              <a:rPr lang="it-IT" sz="3200" b="1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urografia endovenosa?</a:t>
            </a:r>
          </a:p>
        </p:txBody>
      </p:sp>
    </p:spTree>
    <p:extLst>
      <p:ext uri="{BB962C8B-B14F-4D97-AF65-F5344CB8AC3E}">
        <p14:creationId xmlns:p14="http://schemas.microsoft.com/office/powerpoint/2010/main" val="25794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/>
          <a:stretch/>
        </p:blipFill>
        <p:spPr bwMode="auto">
          <a:xfrm>
            <a:off x="179512" y="1326761"/>
            <a:ext cx="8821727" cy="404645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1889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/>
          <a:srcRect l="765" t="3607" r="7478" b="3401"/>
          <a:stretch/>
        </p:blipFill>
        <p:spPr bwMode="auto">
          <a:xfrm>
            <a:off x="106363" y="250825"/>
            <a:ext cx="8858250" cy="2386013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sp>
        <p:nvSpPr>
          <p:cNvPr id="15363" name="CasellaDiTesto 21"/>
          <p:cNvSpPr txBox="1">
            <a:spLocks noChangeArrowheads="1"/>
          </p:cNvSpPr>
          <p:nvPr/>
        </p:nvSpPr>
        <p:spPr bwMode="auto">
          <a:xfrm>
            <a:off x="2590800" y="190500"/>
            <a:ext cx="219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prstClr val="white"/>
                </a:solidFill>
                <a:ea typeface="MS PGothic" pitchFamily="34" charset="-128"/>
              </a:rPr>
              <a:t>(TC senza mdc)</a:t>
            </a:r>
          </a:p>
        </p:txBody>
      </p:sp>
      <p:sp>
        <p:nvSpPr>
          <p:cNvPr id="15364" name="CasellaDiTesto 22"/>
          <p:cNvSpPr txBox="1">
            <a:spLocks noChangeArrowheads="1"/>
          </p:cNvSpPr>
          <p:nvPr/>
        </p:nvSpPr>
        <p:spPr bwMode="auto">
          <a:xfrm>
            <a:off x="6192838" y="188913"/>
            <a:ext cx="1474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prstClr val="white"/>
                </a:solidFill>
                <a:ea typeface="MS PGothic" pitchFamily="34" charset="-128"/>
              </a:rPr>
              <a:t>(urografia)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" y="3141663"/>
            <a:ext cx="6037263" cy="1684337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sp>
        <p:nvSpPr>
          <p:cNvPr id="15366" name="CasellaDiTesto 25"/>
          <p:cNvSpPr txBox="1">
            <a:spLocks noChangeArrowheads="1"/>
          </p:cNvSpPr>
          <p:nvPr/>
        </p:nvSpPr>
        <p:spPr bwMode="auto">
          <a:xfrm>
            <a:off x="2771775" y="3370263"/>
            <a:ext cx="1476375" cy="3683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prstClr val="white"/>
                </a:solidFill>
                <a:ea typeface="MS PGothic" pitchFamily="34" charset="-128"/>
              </a:rPr>
              <a:t>Rx addome</a:t>
            </a:r>
          </a:p>
        </p:txBody>
      </p:sp>
      <p:sp>
        <p:nvSpPr>
          <p:cNvPr id="15367" name="CasellaDiTesto 26"/>
          <p:cNvSpPr txBox="1">
            <a:spLocks noChangeArrowheads="1"/>
          </p:cNvSpPr>
          <p:nvPr/>
        </p:nvSpPr>
        <p:spPr bwMode="auto">
          <a:xfrm>
            <a:off x="2987675" y="3654425"/>
            <a:ext cx="1476375" cy="36988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prstClr val="white"/>
                </a:solidFill>
                <a:ea typeface="MS PGothic" pitchFamily="34" charset="-128"/>
              </a:rPr>
              <a:t>urografia</a:t>
            </a:r>
          </a:p>
        </p:txBody>
      </p:sp>
      <p:sp>
        <p:nvSpPr>
          <p:cNvPr id="15368" name="CasellaDiTesto 27"/>
          <p:cNvSpPr txBox="1">
            <a:spLocks noChangeArrowheads="1"/>
          </p:cNvSpPr>
          <p:nvPr/>
        </p:nvSpPr>
        <p:spPr bwMode="auto">
          <a:xfrm>
            <a:off x="2555875" y="3924300"/>
            <a:ext cx="1476375" cy="36988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prstClr val="white"/>
                </a:solidFill>
                <a:ea typeface="MS PGothic" pitchFamily="34" charset="-128"/>
              </a:rPr>
              <a:t>TC senza mdc</a:t>
            </a:r>
          </a:p>
        </p:txBody>
      </p:sp>
      <p:sp>
        <p:nvSpPr>
          <p:cNvPr id="15369" name="CasellaDiTesto 28"/>
          <p:cNvSpPr txBox="1">
            <a:spLocks noChangeArrowheads="1"/>
          </p:cNvSpPr>
          <p:nvPr/>
        </p:nvSpPr>
        <p:spPr bwMode="auto">
          <a:xfrm>
            <a:off x="1476375" y="4202113"/>
            <a:ext cx="2735263" cy="3698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prstClr val="white"/>
                </a:solidFill>
                <a:ea typeface="MS PGothic" pitchFamily="34" charset="-128"/>
              </a:rPr>
              <a:t>TC senza mdc bassa dose</a:t>
            </a:r>
          </a:p>
        </p:txBody>
      </p:sp>
      <p:sp>
        <p:nvSpPr>
          <p:cNvPr id="15370" name="CasellaDiTesto 29"/>
          <p:cNvSpPr txBox="1">
            <a:spLocks noChangeArrowheads="1"/>
          </p:cNvSpPr>
          <p:nvPr/>
        </p:nvSpPr>
        <p:spPr bwMode="auto">
          <a:xfrm>
            <a:off x="1997075" y="4487863"/>
            <a:ext cx="2359025" cy="3698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prstClr val="white"/>
                </a:solidFill>
                <a:ea typeface="MS PGothic" pitchFamily="34" charset="-128"/>
              </a:rPr>
              <a:t>TC senza e con mdc</a:t>
            </a:r>
          </a:p>
        </p:txBody>
      </p:sp>
      <p:sp>
        <p:nvSpPr>
          <p:cNvPr id="15371" name="CasellaDiTesto 30"/>
          <p:cNvSpPr txBox="1">
            <a:spLocks noChangeArrowheads="1"/>
          </p:cNvSpPr>
          <p:nvPr/>
        </p:nvSpPr>
        <p:spPr bwMode="auto">
          <a:xfrm>
            <a:off x="5003800" y="4217988"/>
            <a:ext cx="3636963" cy="369887"/>
          </a:xfrm>
          <a:prstGeom prst="rect">
            <a:avLst/>
          </a:prstGeom>
          <a:solidFill>
            <a:srgbClr val="1DB1FB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smtClean="0">
                <a:solidFill>
                  <a:prstClr val="white"/>
                </a:solidFill>
                <a:ea typeface="MS PGothic" pitchFamily="34" charset="-128"/>
              </a:rPr>
              <a:t>Sens per calcoli  96,6%  (BMI &lt; 30) *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92313" y="2339975"/>
            <a:ext cx="587375" cy="360363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835650" y="1628775"/>
            <a:ext cx="587375" cy="360363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594475" y="4178300"/>
            <a:ext cx="685800" cy="431800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4032250" y="3387725"/>
            <a:ext cx="641350" cy="350838"/>
          </a:xfrm>
          <a:prstGeom prst="rect">
            <a:avLst/>
          </a:prstGeom>
          <a:noFill/>
          <a:ln w="88900">
            <a:solidFill>
              <a:srgbClr val="1DB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1DB1FB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067175" y="4249738"/>
            <a:ext cx="792163" cy="347662"/>
          </a:xfrm>
          <a:prstGeom prst="rect">
            <a:avLst/>
          </a:prstGeom>
          <a:noFill/>
          <a:ln w="88900">
            <a:solidFill>
              <a:srgbClr val="1DB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1DB1FB"/>
              </a:solidFill>
            </a:endParaRPr>
          </a:p>
        </p:txBody>
      </p:sp>
      <p:sp>
        <p:nvSpPr>
          <p:cNvPr id="15377" name="Text Box 43"/>
          <p:cNvSpPr txBox="1">
            <a:spLocks noChangeArrowheads="1"/>
          </p:cNvSpPr>
          <p:nvPr/>
        </p:nvSpPr>
        <p:spPr bwMode="auto">
          <a:xfrm>
            <a:off x="107950" y="6346825"/>
            <a:ext cx="891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white"/>
                </a:solidFill>
                <a:ea typeface="MS PGothic" pitchFamily="34" charset="-128"/>
              </a:rPr>
              <a:t>* Kluner C et al. Does ultralow­dose CT with a radiation dose equivalent to that of KUB suffice to detect renal and ureteral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  <a:ea typeface="MS PGothic" pitchFamily="34" charset="-128"/>
              </a:rPr>
              <a:t>calculi? J Comput Assist Tomogr 2006; guidelines EAU 2012.</a:t>
            </a:r>
          </a:p>
        </p:txBody>
      </p:sp>
      <p:pic>
        <p:nvPicPr>
          <p:cNvPr id="15378" name="Picture 2"/>
          <p:cNvPicPr>
            <a:picLocks noChangeAspect="1" noChangeArrowheads="1"/>
          </p:cNvPicPr>
          <p:nvPr/>
        </p:nvPicPr>
        <p:blipFill>
          <a:blip r:embed="rId5"/>
          <a:srcRect t="19295" b="40463"/>
          <a:stretch>
            <a:fillRect/>
          </a:stretch>
        </p:blipFill>
        <p:spPr bwMode="auto">
          <a:xfrm>
            <a:off x="107950" y="5356225"/>
            <a:ext cx="89185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7212013" y="5645150"/>
            <a:ext cx="175260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2075" y="5372100"/>
            <a:ext cx="8548688" cy="360363"/>
          </a:xfrm>
          <a:prstGeom prst="rect">
            <a:avLst/>
          </a:prstGeom>
          <a:solidFill>
            <a:srgbClr val="1DB1F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1"/>
          <p:cNvSpPr>
            <a:spLocks noChangeArrowheads="1"/>
          </p:cNvSpPr>
          <p:nvPr/>
        </p:nvSpPr>
        <p:spPr bwMode="auto">
          <a:xfrm>
            <a:off x="423863" y="2035175"/>
            <a:ext cx="8347075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</a:rPr>
              <a:t>Densità 80-300 HU: calcoli di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</a:rPr>
              <a:t>acido urico </a:t>
            </a: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</a:rPr>
              <a:t>(</a:t>
            </a:r>
            <a:r>
              <a:rPr lang="ja-JP" altLang="it-IT" sz="2000" smtClean="0">
                <a:solidFill>
                  <a:prstClr val="white"/>
                </a:solidFill>
                <a:latin typeface="Garamond" pitchFamily="18" charset="0"/>
              </a:rPr>
              <a:t>“</a:t>
            </a:r>
            <a:r>
              <a:rPr lang="it-IT" altLang="ja-JP" sz="2000" smtClean="0">
                <a:solidFill>
                  <a:prstClr val="white"/>
                </a:solidFill>
                <a:latin typeface="Tahoma" pitchFamily="34" charset="0"/>
              </a:rPr>
              <a:t>radiotrasparenti</a:t>
            </a:r>
            <a:r>
              <a:rPr lang="ja-JP" altLang="it-IT" sz="2000" smtClean="0">
                <a:solidFill>
                  <a:prstClr val="white"/>
                </a:solidFill>
                <a:latin typeface="Garamond" pitchFamily="18" charset="0"/>
              </a:rPr>
              <a:t>”</a:t>
            </a:r>
            <a:r>
              <a:rPr lang="it-IT" altLang="ja-JP" sz="2000" smtClean="0">
                <a:solidFill>
                  <a:prstClr val="white"/>
                </a:solidFill>
                <a:latin typeface="Tahoma" pitchFamily="34" charset="0"/>
              </a:rPr>
              <a:t>)</a:t>
            </a:r>
          </a:p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</a:rPr>
              <a:t>Densità 300-600 HU: calcoli di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</a:rPr>
              <a:t>fosfato di magnesio </a:t>
            </a: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</a:rPr>
              <a:t>(struvite)</a:t>
            </a:r>
          </a:p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</a:rPr>
              <a:t>Densità 300-1000 HU: calcoli di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</a:rPr>
              <a:t>ossalato-fosfato di calcio, fosfato di calcio</a:t>
            </a:r>
          </a:p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endParaRPr lang="it-IT" sz="2000" smtClean="0">
              <a:solidFill>
                <a:prstClr val="white"/>
              </a:solidFill>
              <a:latin typeface="Tahoma" pitchFamily="34" charset="0"/>
              <a:ea typeface="MS PGothic" pitchFamily="34" charset="-128"/>
            </a:endParaRPr>
          </a:p>
          <a:p>
            <a:pPr algn="just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</a:rPr>
              <a:t>Densità &gt; di 650 HU dopo ESWL sembra essere un fattore predisponente alla formazione di calcoli (sens.: 85.7% e spec.: 71.7%)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dirty="0">
                <a:solidFill>
                  <a:prstClr val="white"/>
                </a:solidFill>
              </a:rPr>
              <a:t>Caratterizzazione dei calcoli in TAC</a:t>
            </a:r>
          </a:p>
        </p:txBody>
      </p:sp>
    </p:spTree>
    <p:extLst>
      <p:ext uri="{BB962C8B-B14F-4D97-AF65-F5344CB8AC3E}">
        <p14:creationId xmlns:p14="http://schemas.microsoft.com/office/powerpoint/2010/main" val="11389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29" r="6305" b="2644"/>
          <a:stretch>
            <a:fillRect/>
          </a:stretch>
        </p:blipFill>
        <p:spPr bwMode="auto">
          <a:xfrm>
            <a:off x="52388" y="30163"/>
            <a:ext cx="264318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 l="2068" r="7393" b="47025"/>
          <a:stretch>
            <a:fillRect/>
          </a:stretch>
        </p:blipFill>
        <p:spPr bwMode="auto">
          <a:xfrm>
            <a:off x="2771775" y="44450"/>
            <a:ext cx="4510088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asellaDiTesto 12"/>
          <p:cNvSpPr txBox="1">
            <a:spLocks noChangeArrowheads="1"/>
          </p:cNvSpPr>
          <p:nvPr/>
        </p:nvSpPr>
        <p:spPr bwMode="auto">
          <a:xfrm>
            <a:off x="7380288" y="765175"/>
            <a:ext cx="15573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Colica sin da tre giorni, non responsiva agli antidolorifici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 l="13101" t="16414" r="10683" b="20215"/>
          <a:stretch>
            <a:fillRect/>
          </a:stretch>
        </p:blipFill>
        <p:spPr bwMode="auto">
          <a:xfrm>
            <a:off x="5219700" y="3722688"/>
            <a:ext cx="3717925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/>
          <a:srcRect l="15250" t="7372" r="19247" b="5286"/>
          <a:stretch>
            <a:fillRect/>
          </a:stretch>
        </p:blipFill>
        <p:spPr bwMode="auto">
          <a:xfrm>
            <a:off x="52388" y="3252788"/>
            <a:ext cx="267017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/>
          <a:srcRect l="17914" t="3162" r="19481" b="3078"/>
          <a:stretch>
            <a:fillRect/>
          </a:stretch>
        </p:blipFill>
        <p:spPr bwMode="auto">
          <a:xfrm>
            <a:off x="2771775" y="3252788"/>
            <a:ext cx="237648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9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8438" name="Immagine 10"/>
          <p:cNvPicPr>
            <a:picLocks noChangeAspect="1"/>
          </p:cNvPicPr>
          <p:nvPr/>
        </p:nvPicPr>
        <p:blipFill>
          <a:blip r:embed="rId4"/>
          <a:srcRect l="23586" t="7446" r="34796" b="4761"/>
          <a:stretch>
            <a:fillRect/>
          </a:stretch>
        </p:blipFill>
        <p:spPr bwMode="auto">
          <a:xfrm>
            <a:off x="323850" y="765175"/>
            <a:ext cx="11525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>
          <a:xfrm>
            <a:off x="251520" y="764703"/>
            <a:ext cx="1319539" cy="718486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42" name="CasellaDiTesto 12"/>
          <p:cNvSpPr txBox="1">
            <a:spLocks noChangeArrowheads="1"/>
          </p:cNvSpPr>
          <p:nvPr/>
        </p:nvSpPr>
        <p:spPr bwMode="auto">
          <a:xfrm>
            <a:off x="1331913" y="2133600"/>
            <a:ext cx="77279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A)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Ecografia reno-vescicale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come supporto alla clinica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molto diffusa e non invasiva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detezione neoplasia renale &lt; 1 cm: 20% vs 76% TC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detezione neoplasia renale &lt; 2 cm: 70% vs 95% TC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in caso di ecografia positiva?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in caso di ecografia negativa (vero negativo)?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… e se fosse un falso negativo?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prstClr val="white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B)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TC addome senza e con mdc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neoplasie, calcoli, idroureteronefrosi, cisti complicate, MAV, lesioni traumatiche</a:t>
            </a:r>
          </a:p>
        </p:txBody>
      </p:sp>
      <p:sp>
        <p:nvSpPr>
          <p:cNvPr id="18443" name="CasellaDiTesto 15"/>
          <p:cNvSpPr txBox="1">
            <a:spLocks noChangeArrowheads="1"/>
          </p:cNvSpPr>
          <p:nvPr/>
        </p:nvSpPr>
        <p:spPr bwMode="auto">
          <a:xfrm>
            <a:off x="1714500" y="1147763"/>
            <a:ext cx="66246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Sospetto clinico: neoplasia renale, traumi, ischemia</a:t>
            </a:r>
          </a:p>
        </p:txBody>
      </p:sp>
      <p:sp>
        <p:nvSpPr>
          <p:cNvPr id="18444" name="CasellaDiTesto 17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Ematuria + dolore non colico lombare</a:t>
            </a:r>
          </a:p>
        </p:txBody>
      </p:sp>
    </p:spTree>
    <p:extLst>
      <p:ext uri="{BB962C8B-B14F-4D97-AF65-F5344CB8AC3E}">
        <p14:creationId xmlns:p14="http://schemas.microsoft.com/office/powerpoint/2010/main" val="23301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0"/>
          <p:cNvGrpSpPr/>
          <p:nvPr/>
        </p:nvGrpSpPr>
        <p:grpSpPr>
          <a:xfrm>
            <a:off x="169863" y="231586"/>
            <a:ext cx="7186760" cy="6531604"/>
            <a:chOff x="169863" y="231586"/>
            <a:chExt cx="7186760" cy="65316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69863" y="1323808"/>
              <a:ext cx="7186760" cy="54393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/>
            </a:blip>
            <a:srcRect r="1695"/>
            <a:stretch/>
          </p:blipFill>
          <p:spPr bwMode="auto">
            <a:xfrm>
              <a:off x="169864" y="231586"/>
              <a:ext cx="7186759" cy="11091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667625" y="5562600"/>
            <a:ext cx="1152525" cy="120015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American Family Physician2008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1300" y="1323975"/>
            <a:ext cx="7067550" cy="881063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16238" y="2708275"/>
            <a:ext cx="503237" cy="504825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1" descr="evoluzio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63600"/>
            <a:ext cx="77597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1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egnaposto contenuto 1" descr="dj.jpg"/>
          <p:cNvPicPr>
            <a:picLocks noGrp="1" noChangeAspect="1"/>
          </p:cNvPicPr>
          <p:nvPr>
            <p:ph idx="1"/>
          </p:nvPr>
        </p:nvPicPr>
        <p:blipFill>
          <a:blip r:embed="rId2"/>
          <a:srcRect t="7813" b="7813"/>
          <a:stretch>
            <a:fillRect/>
          </a:stretch>
        </p:blipFill>
        <p:spPr>
          <a:xfrm>
            <a:off x="457200" y="609600"/>
            <a:ext cx="8229600" cy="5516563"/>
          </a:xfrm>
        </p:spPr>
      </p:pic>
    </p:spTree>
    <p:extLst>
      <p:ext uri="{BB962C8B-B14F-4D97-AF65-F5344CB8AC3E}">
        <p14:creationId xmlns:p14="http://schemas.microsoft.com/office/powerpoint/2010/main" val="1172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1509" name="Immagine 10"/>
          <p:cNvPicPr>
            <a:picLocks noChangeAspect="1"/>
          </p:cNvPicPr>
          <p:nvPr/>
        </p:nvPicPr>
        <p:blipFill>
          <a:blip r:embed="rId3"/>
          <a:srcRect l="23586" t="7446" r="34796" b="4761"/>
          <a:stretch>
            <a:fillRect/>
          </a:stretch>
        </p:blipFill>
        <p:spPr bwMode="auto">
          <a:xfrm>
            <a:off x="323850" y="765175"/>
            <a:ext cx="11525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>
          <a:xfrm>
            <a:off x="251520" y="764704"/>
            <a:ext cx="1319539" cy="718486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1513" name="CasellaDiTesto 12"/>
          <p:cNvSpPr txBox="1">
            <a:spLocks noChangeArrowheads="1"/>
          </p:cNvSpPr>
          <p:nvPr/>
        </p:nvSpPr>
        <p:spPr bwMode="auto">
          <a:xfrm>
            <a:off x="1835150" y="1006475"/>
            <a:ext cx="69850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"</a:t>
            </a:r>
            <a:r>
              <a:rPr lang="it-IT" sz="2200" i="1" smtClean="0">
                <a:solidFill>
                  <a:prstClr val="white"/>
                </a:solidFill>
                <a:ea typeface="MS PGothic" pitchFamily="34" charset="-128"/>
                <a:cs typeface="Tahoma" pitchFamily="34" charset="0"/>
              </a:rPr>
              <a:t>… formazione ipoecogena renale (cisti emorragica o corpuscolata?) … gettone solido endocistico (coagulo? Cisti classe IV di Bosniak?)"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prstClr val="white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A) </a:t>
            </a: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eco renale con mdc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lesioni vascolarizzate o 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nella stessa seduta ecografica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durata 4 minuti</a:t>
            </a:r>
          </a:p>
        </p:txBody>
      </p:sp>
      <p:sp>
        <p:nvSpPr>
          <p:cNvPr id="21514" name="CasellaDiTesto 14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Se all</a:t>
            </a:r>
            <a:r>
              <a:rPr lang="it-IT" alt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’</a:t>
            </a: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eco renale …</a:t>
            </a:r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794125"/>
            <a:ext cx="5087937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5"/>
          <a:srcRect l="10271" t="6436"/>
          <a:stretch>
            <a:fillRect/>
          </a:stretch>
        </p:blipFill>
        <p:spPr bwMode="auto">
          <a:xfrm>
            <a:off x="6143625" y="3560763"/>
            <a:ext cx="23891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5" descr="http://www.braccoimaging-shop.de/media/images/popup/Bracco2020Sono20Vue20Set.jpg"/>
          <p:cNvPicPr>
            <a:picLocks noChangeAspect="1" noChangeArrowheads="1"/>
          </p:cNvPicPr>
          <p:nvPr/>
        </p:nvPicPr>
        <p:blipFill>
          <a:blip r:embed="rId6"/>
          <a:srcRect l="26509" t="14915" r="17261" b="5742"/>
          <a:stretch>
            <a:fillRect/>
          </a:stretch>
        </p:blipFill>
        <p:spPr bwMode="auto">
          <a:xfrm>
            <a:off x="6692900" y="1844675"/>
            <a:ext cx="17668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CasellaDiTesto 18"/>
          <p:cNvSpPr txBox="1">
            <a:spLocks noChangeArrowheads="1"/>
          </p:cNvSpPr>
          <p:nvPr/>
        </p:nvSpPr>
        <p:spPr bwMode="auto">
          <a:xfrm>
            <a:off x="5508625" y="5480050"/>
            <a:ext cx="3311525" cy="1262063"/>
          </a:xfrm>
          <a:prstGeom prst="rect">
            <a:avLst/>
          </a:prstGeom>
          <a:noFill/>
          <a:ln w="9525">
            <a:solidFill>
              <a:srgbClr val="0A92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smtClean="0">
                <a:solidFill>
                  <a:srgbClr val="0A92E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Microbolle di esafluoruro di zolfo e.v.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A92E6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Controindicazioni: patologie cardiache gravi</a:t>
            </a:r>
          </a:p>
        </p:txBody>
      </p:sp>
    </p:spTree>
    <p:extLst>
      <p:ext uri="{BB962C8B-B14F-4D97-AF65-F5344CB8AC3E}">
        <p14:creationId xmlns:p14="http://schemas.microsoft.com/office/powerpoint/2010/main" val="31596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2534" name="CasellaDiTesto 12"/>
          <p:cNvSpPr txBox="1">
            <a:spLocks noChangeArrowheads="1"/>
          </p:cNvSpPr>
          <p:nvPr/>
        </p:nvSpPr>
        <p:spPr bwMode="auto">
          <a:xfrm>
            <a:off x="1547813" y="2349500"/>
            <a:ext cx="72009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A)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Eco reno-vescicale (II livello)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 per escludere altre cause (calcoli, idroureteronefrosi):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  la diagnosi è clinica!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it-IT" sz="2000" smtClean="0">
              <a:solidFill>
                <a:prstClr val="white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B)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TC addome senza e con mdc (II livello)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 se non c</a:t>
            </a:r>
            <a:r>
              <a:rPr lang="it-IT" alt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’</a:t>
            </a: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è miglioramento clinico dopo 3gg di terapia o se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  recidiva entro 15gg.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 focolai flogistici-ascessi renali o ispessimento delle pareti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  delle vie escretrici e della vescica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prstClr val="white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2535" name="CasellaDiTesto 13"/>
          <p:cNvSpPr txBox="1">
            <a:spLocks noChangeArrowheads="1"/>
          </p:cNvSpPr>
          <p:nvPr/>
        </p:nvSpPr>
        <p:spPr bwMode="auto">
          <a:xfrm>
            <a:off x="2195513" y="1258888"/>
            <a:ext cx="5976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Sospetto clinico: pielonefrite-infezione alte vie</a:t>
            </a:r>
          </a:p>
        </p:txBody>
      </p:sp>
      <p:sp>
        <p:nvSpPr>
          <p:cNvPr id="22536" name="CasellaDiTesto 15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Ematuria + dolore lombare + febbre</a:t>
            </a:r>
          </a:p>
        </p:txBody>
      </p:sp>
      <p:pic>
        <p:nvPicPr>
          <p:cNvPr id="22537" name="Immagine 16"/>
          <p:cNvPicPr>
            <a:picLocks noChangeAspect="1"/>
          </p:cNvPicPr>
          <p:nvPr/>
        </p:nvPicPr>
        <p:blipFill>
          <a:blip r:embed="rId3"/>
          <a:srcRect l="23586" t="7446" r="34796" b="4761"/>
          <a:stretch>
            <a:fillRect/>
          </a:stretch>
        </p:blipFill>
        <p:spPr bwMode="auto">
          <a:xfrm>
            <a:off x="323850" y="765175"/>
            <a:ext cx="11525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arrotondato 17"/>
          <p:cNvSpPr/>
          <p:nvPr/>
        </p:nvSpPr>
        <p:spPr>
          <a:xfrm>
            <a:off x="251520" y="764704"/>
            <a:ext cx="1319539" cy="718486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3"/>
          <p:cNvPicPr>
            <a:picLocks noChangeAspect="1"/>
          </p:cNvPicPr>
          <p:nvPr/>
        </p:nvPicPr>
        <p:blipFill>
          <a:blip r:embed="rId3"/>
          <a:srcRect l="23586" t="7446" r="34796" b="4761"/>
          <a:stretch>
            <a:fillRect/>
          </a:stretch>
        </p:blipFill>
        <p:spPr bwMode="auto">
          <a:xfrm>
            <a:off x="177800" y="233363"/>
            <a:ext cx="34972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arrotondato 13"/>
          <p:cNvSpPr/>
          <p:nvPr/>
        </p:nvSpPr>
        <p:spPr>
          <a:xfrm>
            <a:off x="251519" y="2387600"/>
            <a:ext cx="3287547" cy="194733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43400" y="3036419"/>
            <a:ext cx="4143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VIE ESCRETRICI</a:t>
            </a:r>
          </a:p>
        </p:txBody>
      </p:sp>
    </p:spTree>
    <p:extLst>
      <p:ext uri="{BB962C8B-B14F-4D97-AF65-F5344CB8AC3E}">
        <p14:creationId xmlns:p14="http://schemas.microsoft.com/office/powerpoint/2010/main" val="7319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4582" name="Immagine 11"/>
          <p:cNvPicPr>
            <a:picLocks noChangeAspect="1"/>
          </p:cNvPicPr>
          <p:nvPr/>
        </p:nvPicPr>
        <p:blipFill>
          <a:blip r:embed="rId4"/>
          <a:srcRect l="23586" t="7446" r="34796" b="4761"/>
          <a:stretch>
            <a:fillRect/>
          </a:stretch>
        </p:blipFill>
        <p:spPr bwMode="auto">
          <a:xfrm>
            <a:off x="395288" y="798513"/>
            <a:ext cx="12144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323528" y="1405467"/>
            <a:ext cx="1390112" cy="994473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86" name="CasellaDiTesto 14"/>
          <p:cNvSpPr txBox="1">
            <a:spLocks noChangeArrowheads="1"/>
          </p:cNvSpPr>
          <p:nvPr/>
        </p:nvSpPr>
        <p:spPr bwMode="auto">
          <a:xfrm>
            <a:off x="2051050" y="1258888"/>
            <a:ext cx="6288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Sospetto clinico: calcolosi reno-ureterale</a:t>
            </a:r>
          </a:p>
        </p:txBody>
      </p:sp>
      <p:sp>
        <p:nvSpPr>
          <p:cNvPr id="24587" name="CasellaDiTesto 16"/>
          <p:cNvSpPr txBox="1">
            <a:spLocks noChangeArrowheads="1"/>
          </p:cNvSpPr>
          <p:nvPr/>
        </p:nvSpPr>
        <p:spPr bwMode="auto">
          <a:xfrm>
            <a:off x="2268538" y="1998663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A)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TC addome a bassa dose senza mdc         </a:t>
            </a: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(eventualmente con mdc) – gold standard</a:t>
            </a:r>
          </a:p>
        </p:txBody>
      </p:sp>
      <p:sp>
        <p:nvSpPr>
          <p:cNvPr id="24588" name="Text Box 43"/>
          <p:cNvSpPr txBox="1">
            <a:spLocks noChangeArrowheads="1"/>
          </p:cNvSpPr>
          <p:nvPr/>
        </p:nvSpPr>
        <p:spPr bwMode="auto">
          <a:xfrm>
            <a:off x="900113" y="6524625"/>
            <a:ext cx="7200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* Alessi V. et Al. Radiol med (2008)</a:t>
            </a:r>
          </a:p>
        </p:txBody>
      </p:sp>
      <p:sp>
        <p:nvSpPr>
          <p:cNvPr id="24589" name="CasellaDiTesto 22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Ematuria + dolore irradiato verso il basso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03350" y="3716338"/>
            <a:ext cx="6481763" cy="12017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i="1">
              <a:solidFill>
                <a:prstClr val="white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i="1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TC senza mdc ha un costo inferiore </a:t>
            </a:r>
            <a:r>
              <a:rPr lang="it-IT" i="1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  <a:sym typeface="Symbol" pitchFamily="18" charset="2"/>
              </a:rPr>
              <a:t>rispetto all</a:t>
            </a:r>
            <a:r>
              <a:rPr lang="it-IT" altLang="it-IT" i="1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  <a:sym typeface="Symbol" pitchFamily="18" charset="2"/>
              </a:rPr>
              <a:t>’</a:t>
            </a:r>
            <a:r>
              <a:rPr lang="it-IT" i="1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  <a:sym typeface="Symbol" pitchFamily="18" charset="2"/>
              </a:rPr>
              <a:t>associazione eco + Rx addome o urografia </a:t>
            </a:r>
            <a:r>
              <a:rPr lang="it-IT" b="1" i="1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  <a:sym typeface="Symbol" pitchFamily="18" charset="2"/>
              </a:rPr>
              <a:t>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4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2" descr="02 IDRO-URETERONEFROSI.bmp"/>
          <p:cNvPicPr>
            <a:picLocks noChangeAspect="1"/>
          </p:cNvPicPr>
          <p:nvPr/>
        </p:nvPicPr>
        <p:blipFill>
          <a:blip r:embed="rId3"/>
          <a:srcRect l="13393" r="10616" b="19540"/>
          <a:stretch>
            <a:fillRect/>
          </a:stretch>
        </p:blipFill>
        <p:spPr bwMode="auto">
          <a:xfrm>
            <a:off x="0" y="0"/>
            <a:ext cx="68357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03 URETERONEFROSI.bmp"/>
          <p:cNvPicPr>
            <a:picLocks noChangeAspect="1"/>
          </p:cNvPicPr>
          <p:nvPr/>
        </p:nvPicPr>
        <p:blipFill>
          <a:blip r:embed="rId4"/>
          <a:srcRect l="20454" r="8560" b="29877"/>
          <a:stretch>
            <a:fillRect/>
          </a:stretch>
        </p:blipFill>
        <p:spPr bwMode="auto">
          <a:xfrm>
            <a:off x="449263" y="338138"/>
            <a:ext cx="739775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04 URETERNEFROSI.bmp"/>
          <p:cNvPicPr>
            <a:picLocks noChangeAspect="1"/>
          </p:cNvPicPr>
          <p:nvPr/>
        </p:nvPicPr>
        <p:blipFill>
          <a:blip r:embed="rId5"/>
          <a:srcRect l="18593" r="12099" b="16296"/>
          <a:stretch>
            <a:fillRect/>
          </a:stretch>
        </p:blipFill>
        <p:spPr bwMode="auto">
          <a:xfrm>
            <a:off x="1117600" y="795338"/>
            <a:ext cx="584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05 URETEROLITIASI.bmp"/>
          <p:cNvPicPr>
            <a:picLocks noChangeAspect="1"/>
          </p:cNvPicPr>
          <p:nvPr/>
        </p:nvPicPr>
        <p:blipFill>
          <a:blip r:embed="rId6"/>
          <a:srcRect l="9671" r="15344" b="19012"/>
          <a:stretch>
            <a:fillRect/>
          </a:stretch>
        </p:blipFill>
        <p:spPr bwMode="auto">
          <a:xfrm>
            <a:off x="1592263" y="1031875"/>
            <a:ext cx="7161212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6 URETEROLITIASI 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43100" y="1279525"/>
            <a:ext cx="55499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17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6630" name="CasellaDiTesto 10"/>
          <p:cNvSpPr txBox="1">
            <a:spLocks noChangeArrowheads="1"/>
          </p:cNvSpPr>
          <p:nvPr/>
        </p:nvSpPr>
        <p:spPr bwMode="auto">
          <a:xfrm>
            <a:off x="2555875" y="1933575"/>
            <a:ext cx="427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A) </a:t>
            </a: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TC addome senza e con mdc</a:t>
            </a:r>
          </a:p>
        </p:txBody>
      </p:sp>
      <p:sp>
        <p:nvSpPr>
          <p:cNvPr id="26631" name="CasellaDiTesto 15"/>
          <p:cNvSpPr txBox="1">
            <a:spLocks noChangeArrowheads="1"/>
          </p:cNvSpPr>
          <p:nvPr/>
        </p:nvSpPr>
        <p:spPr bwMode="auto">
          <a:xfrm>
            <a:off x="2124075" y="1270000"/>
            <a:ext cx="54498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Sospetto clinico: neoplasia alte vie</a:t>
            </a:r>
          </a:p>
        </p:txBody>
      </p:sp>
      <p:sp>
        <p:nvSpPr>
          <p:cNvPr id="26632" name="CasellaDiTesto 22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Ematuria + PAP positivo</a:t>
            </a:r>
          </a:p>
        </p:txBody>
      </p:sp>
      <p:grpSp>
        <p:nvGrpSpPr>
          <p:cNvPr id="2" name="Gruppo 19"/>
          <p:cNvGrpSpPr>
            <a:grpSpLocks/>
          </p:cNvGrpSpPr>
          <p:nvPr/>
        </p:nvGrpSpPr>
        <p:grpSpPr bwMode="auto">
          <a:xfrm>
            <a:off x="2103438" y="6308725"/>
            <a:ext cx="3167062" cy="414338"/>
            <a:chOff x="6252978" y="5466829"/>
            <a:chExt cx="2753247" cy="360040"/>
          </a:xfrm>
        </p:grpSpPr>
        <p:pic>
          <p:nvPicPr>
            <p:cNvPr id="2664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2978" y="5466829"/>
              <a:ext cx="275324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CasellaDiTesto 23"/>
            <p:cNvSpPr txBox="1">
              <a:spLocks noChangeArrowheads="1"/>
            </p:cNvSpPr>
            <p:nvPr/>
          </p:nvSpPr>
          <p:spPr bwMode="auto">
            <a:xfrm>
              <a:off x="6839873" y="5468974"/>
              <a:ext cx="191942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 smtClean="0">
                  <a:solidFill>
                    <a:srgbClr val="47ADD1"/>
                  </a:solidFill>
                  <a:latin typeface="Comic Sans MS" pitchFamily="66" charset="0"/>
                  <a:ea typeface="MS PGothic" pitchFamily="34" charset="-128"/>
                </a:rPr>
                <a:t>2011</a:t>
              </a:r>
            </a:p>
          </p:txBody>
        </p:sp>
      </p:grpSp>
      <p:pic>
        <p:nvPicPr>
          <p:cNvPr id="26634" name="Immagine 24"/>
          <p:cNvPicPr>
            <a:picLocks noChangeAspect="1"/>
          </p:cNvPicPr>
          <p:nvPr/>
        </p:nvPicPr>
        <p:blipFill>
          <a:blip r:embed="rId5"/>
          <a:srcRect l="23586" t="7446" r="34796" b="4761"/>
          <a:stretch>
            <a:fillRect/>
          </a:stretch>
        </p:blipFill>
        <p:spPr bwMode="auto">
          <a:xfrm>
            <a:off x="395288" y="798513"/>
            <a:ext cx="12144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tangolo arrotondato 25"/>
          <p:cNvSpPr/>
          <p:nvPr/>
        </p:nvSpPr>
        <p:spPr>
          <a:xfrm>
            <a:off x="323528" y="1269999"/>
            <a:ext cx="1390112" cy="1129941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38" name="Picture 4"/>
          <p:cNvPicPr>
            <a:picLocks noChangeAspect="1" noChangeArrowheads="1"/>
          </p:cNvPicPr>
          <p:nvPr/>
        </p:nvPicPr>
        <p:blipFill>
          <a:blip r:embed="rId6"/>
          <a:srcRect b="6439"/>
          <a:stretch>
            <a:fillRect/>
          </a:stretch>
        </p:blipFill>
        <p:spPr bwMode="auto">
          <a:xfrm>
            <a:off x="1692275" y="2708275"/>
            <a:ext cx="7088188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638" y="4186238"/>
            <a:ext cx="1069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7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7442" t="46684" r="7442" b="6319"/>
          <a:stretch>
            <a:fillRect/>
          </a:stretch>
        </p:blipFill>
        <p:spPr bwMode="auto">
          <a:xfrm>
            <a:off x="22225" y="188913"/>
            <a:ext cx="43799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 t="40398" b="3816"/>
          <a:stretch>
            <a:fillRect/>
          </a:stretch>
        </p:blipFill>
        <p:spPr bwMode="auto">
          <a:xfrm>
            <a:off x="22225" y="2660650"/>
            <a:ext cx="34385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/>
          <a:srcRect l="7549" t="14708" r="8685" b="6364"/>
          <a:stretch>
            <a:fillRect/>
          </a:stretch>
        </p:blipFill>
        <p:spPr bwMode="auto">
          <a:xfrm>
            <a:off x="4932363" y="333375"/>
            <a:ext cx="4084637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 l="10068" t="7054" r="18842" b="7610"/>
          <a:stretch>
            <a:fillRect/>
          </a:stretch>
        </p:blipFill>
        <p:spPr bwMode="auto">
          <a:xfrm>
            <a:off x="3595688" y="2660650"/>
            <a:ext cx="22828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2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magine 3"/>
          <p:cNvPicPr>
            <a:picLocks noChangeAspect="1"/>
          </p:cNvPicPr>
          <p:nvPr/>
        </p:nvPicPr>
        <p:blipFill>
          <a:blip r:embed="rId3"/>
          <a:srcRect l="23586" t="7446" r="34796" b="4761"/>
          <a:stretch>
            <a:fillRect/>
          </a:stretch>
        </p:blipFill>
        <p:spPr bwMode="auto">
          <a:xfrm>
            <a:off x="177800" y="233363"/>
            <a:ext cx="34972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arrotondato 13"/>
          <p:cNvSpPr/>
          <p:nvPr/>
        </p:nvSpPr>
        <p:spPr>
          <a:xfrm>
            <a:off x="539386" y="4334935"/>
            <a:ext cx="2745681" cy="194733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1999" y="5212605"/>
            <a:ext cx="370233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VESCICA</a:t>
            </a:r>
            <a:endParaRPr lang="it-IT" sz="36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9701" name="Immagine 10"/>
          <p:cNvPicPr>
            <a:picLocks noChangeAspect="1"/>
          </p:cNvPicPr>
          <p:nvPr/>
        </p:nvPicPr>
        <p:blipFill>
          <a:blip r:embed="rId3"/>
          <a:srcRect l="23586" t="7446" r="34796" b="4761"/>
          <a:stretch>
            <a:fillRect/>
          </a:stretch>
        </p:blipFill>
        <p:spPr bwMode="auto">
          <a:xfrm>
            <a:off x="323850" y="765175"/>
            <a:ext cx="12112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>
          <a:xfrm>
            <a:off x="230595" y="2368772"/>
            <a:ext cx="1387856" cy="487298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51050" y="1811338"/>
            <a:ext cx="691356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 reno-vescicale (I livello)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lesione aggettante, ispessimento parietale, coaguli, idroureteronefrosi</a:t>
            </a:r>
          </a:p>
          <a:p>
            <a:pPr marL="0" lvl="2">
              <a:defRPr/>
            </a:pPr>
            <a:r>
              <a:rPr lang="it-IT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it-IT" sz="20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TC addome senza e con mdc (II livello)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 stadiazione (dopo la cistoscopia)</a:t>
            </a:r>
          </a:p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C) </a:t>
            </a:r>
            <a:r>
              <a:rPr lang="it-IT" sz="20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Uro-pielo-RM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Pz allergici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stadiazione</a:t>
            </a: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locale del T</a:t>
            </a:r>
          </a:p>
        </p:txBody>
      </p:sp>
      <p:sp>
        <p:nvSpPr>
          <p:cNvPr id="29706" name="CasellaDiTesto 14"/>
          <p:cNvSpPr txBox="1">
            <a:spLocks noChangeArrowheads="1"/>
          </p:cNvSpPr>
          <p:nvPr/>
        </p:nvSpPr>
        <p:spPr bwMode="auto">
          <a:xfrm>
            <a:off x="1763713" y="1258888"/>
            <a:ext cx="6048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Sospetto clinico: neoplasia vescicale</a:t>
            </a:r>
          </a:p>
        </p:txBody>
      </p:sp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4"/>
          <a:srcRect l="12209" t="8379" r="12209" b="20534"/>
          <a:stretch>
            <a:fillRect/>
          </a:stretch>
        </p:blipFill>
        <p:spPr bwMode="auto">
          <a:xfrm>
            <a:off x="2386013" y="4581525"/>
            <a:ext cx="22050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3"/>
          <p:cNvPicPr>
            <a:picLocks noChangeAspect="1" noChangeArrowheads="1"/>
          </p:cNvPicPr>
          <p:nvPr/>
        </p:nvPicPr>
        <p:blipFill>
          <a:blip r:embed="rId5"/>
          <a:srcRect l="7326" t="18263" r="55" b="15714"/>
          <a:stretch>
            <a:fillRect/>
          </a:stretch>
        </p:blipFill>
        <p:spPr bwMode="auto">
          <a:xfrm>
            <a:off x="165100" y="5068888"/>
            <a:ext cx="22256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6600" y="4581525"/>
            <a:ext cx="20732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5"/>
          <p:cNvPicPr>
            <a:picLocks noChangeAspect="1" noChangeArrowheads="1"/>
          </p:cNvPicPr>
          <p:nvPr/>
        </p:nvPicPr>
        <p:blipFill>
          <a:blip r:embed="rId7"/>
          <a:srcRect l="18134" t="19537" r="12619" b="13217"/>
          <a:stretch>
            <a:fillRect/>
          </a:stretch>
        </p:blipFill>
        <p:spPr bwMode="auto">
          <a:xfrm>
            <a:off x="6610350" y="4887913"/>
            <a:ext cx="24257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CasellaDiTesto 19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Macroematuria monosintomatica</a:t>
            </a:r>
          </a:p>
        </p:txBody>
      </p:sp>
    </p:spTree>
    <p:extLst>
      <p:ext uri="{BB962C8B-B14F-4D97-AF65-F5344CB8AC3E}">
        <p14:creationId xmlns:p14="http://schemas.microsoft.com/office/powerpoint/2010/main" val="10167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44463"/>
            <a:ext cx="66024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9800" y="795338"/>
            <a:ext cx="16795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7848600" y="3460750"/>
            <a:ext cx="684213" cy="831850"/>
            <a:chOff x="177388" y="4180200"/>
            <a:chExt cx="684597" cy="554400"/>
          </a:xfrm>
        </p:grpSpPr>
        <p:pic>
          <p:nvPicPr>
            <p:cNvPr id="30728" name="Picture 3"/>
            <p:cNvPicPr>
              <a:picLocks noChangeAspect="1" noChangeArrowheads="1"/>
            </p:cNvPicPr>
            <p:nvPr/>
          </p:nvPicPr>
          <p:blipFill>
            <a:blip r:embed="rId4"/>
            <a:srcRect r="75212"/>
            <a:stretch>
              <a:fillRect/>
            </a:stretch>
          </p:blipFill>
          <p:spPr bwMode="auto">
            <a:xfrm>
              <a:off x="179512" y="4180200"/>
              <a:ext cx="682473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CasellaDiTesto 17"/>
            <p:cNvSpPr txBox="1">
              <a:spLocks noChangeArrowheads="1"/>
            </p:cNvSpPr>
            <p:nvPr/>
          </p:nvSpPr>
          <p:spPr bwMode="auto">
            <a:xfrm>
              <a:off x="177388" y="4488379"/>
              <a:ext cx="684597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000" b="1" smtClean="0">
                  <a:solidFill>
                    <a:srgbClr val="47ADD1"/>
                  </a:solidFill>
                  <a:latin typeface="Comic Sans MS" pitchFamily="66" charset="0"/>
                  <a:ea typeface="MS PGothic" pitchFamily="34" charset="-128"/>
                </a:rPr>
                <a:t>2011</a:t>
              </a:r>
            </a:p>
          </p:txBody>
        </p:sp>
      </p:grp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5"/>
          <a:srcRect r="9151" b="35390"/>
          <a:stretch>
            <a:fillRect/>
          </a:stretch>
        </p:blipFill>
        <p:spPr bwMode="auto">
          <a:xfrm>
            <a:off x="3935413" y="4437063"/>
            <a:ext cx="51689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6"/>
          <a:srcRect t="6871" r="68381"/>
          <a:stretch>
            <a:fillRect/>
          </a:stretch>
        </p:blipFill>
        <p:spPr bwMode="auto">
          <a:xfrm>
            <a:off x="179388" y="4513263"/>
            <a:ext cx="2038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6"/>
          <a:srcRect l="31851"/>
          <a:stretch>
            <a:fillRect/>
          </a:stretch>
        </p:blipFill>
        <p:spPr bwMode="auto">
          <a:xfrm>
            <a:off x="177800" y="5589588"/>
            <a:ext cx="4106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6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prstClr val="white"/>
                </a:solidFill>
              </a:rPr>
              <a:t>EMATURIA</a:t>
            </a:r>
            <a:endParaRPr lang="it-IT" sz="3200" dirty="0">
              <a:solidFill>
                <a:prstClr val="white"/>
              </a:solidFill>
            </a:endParaRPr>
          </a:p>
        </p:txBody>
      </p:sp>
      <p:sp>
        <p:nvSpPr>
          <p:cNvPr id="4101" name="CasellaDiTesto 5"/>
          <p:cNvSpPr txBox="1">
            <a:spLocks noChangeArrowheads="1"/>
          </p:cNvSpPr>
          <p:nvPr/>
        </p:nvSpPr>
        <p:spPr bwMode="auto">
          <a:xfrm>
            <a:off x="1049338" y="1371600"/>
            <a:ext cx="69437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FF6600"/>
                </a:solidFill>
                <a:ea typeface="MS PGothic" pitchFamily="34" charset="-128"/>
              </a:rPr>
              <a:t>Ematuria medica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appartengono a questo gruppo i pazienti che accanto al sintomo ematuria, presentano albuminuria, cilindruria, globuli rossi dismorfici: la patologia causale è di tipo internistico, in particolare si tratta di patologia del parenchima, diffusa, glomerulare o tubulare.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Ruolo della diagnostica per immagini: </a:t>
            </a:r>
            <a:r>
              <a:rPr lang="it-IT" sz="2400" smtClean="0">
                <a:solidFill>
                  <a:srgbClr val="FF6600"/>
                </a:solidFill>
                <a:ea typeface="MS PGothic" pitchFamily="34" charset="-128"/>
              </a:rPr>
              <a:t>LIMITATO!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prstClr val="white"/>
              </a:solidFill>
              <a:ea typeface="MS PGothic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FF6600"/>
                </a:solidFill>
                <a:ea typeface="MS PGothic" pitchFamily="34" charset="-128"/>
              </a:rPr>
              <a:t>Ematuria chirurgica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diagnostica per immagini: può avere un ruolo </a:t>
            </a:r>
            <a:r>
              <a:rPr lang="it-IT" sz="2400" smtClean="0">
                <a:solidFill>
                  <a:srgbClr val="FF6600"/>
                </a:solidFill>
                <a:ea typeface="MS PGothic" pitchFamily="34" charset="-128"/>
              </a:rPr>
              <a:t>DETERMINANTE</a:t>
            </a: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 nell</a:t>
            </a:r>
            <a:r>
              <a:rPr lang="it-IT" altLang="it-IT" sz="2400" smtClean="0">
                <a:solidFill>
                  <a:prstClr val="white"/>
                </a:solidFill>
                <a:ea typeface="MS PGothic" pitchFamily="34" charset="-128"/>
              </a:rPr>
              <a:t>’</a:t>
            </a: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individuazione delle diverse cause.</a:t>
            </a:r>
          </a:p>
        </p:txBody>
      </p:sp>
    </p:spTree>
    <p:extLst>
      <p:ext uri="{BB962C8B-B14F-4D97-AF65-F5344CB8AC3E}">
        <p14:creationId xmlns:p14="http://schemas.microsoft.com/office/powerpoint/2010/main" val="22090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65100"/>
            <a:ext cx="221456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071688"/>
            <a:ext cx="2214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65100"/>
            <a:ext cx="20812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2071688"/>
            <a:ext cx="229076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6"/>
          <a:srcRect l="10295" r="8589" b="4257"/>
          <a:stretch>
            <a:fillRect/>
          </a:stretch>
        </p:blipFill>
        <p:spPr bwMode="auto">
          <a:xfrm>
            <a:off x="4578350" y="1412875"/>
            <a:ext cx="44529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7"/>
          <a:srcRect l="10567" t="28992" r="6299" b="15800"/>
          <a:stretch>
            <a:fillRect/>
          </a:stretch>
        </p:blipFill>
        <p:spPr bwMode="auto">
          <a:xfrm>
            <a:off x="446088" y="3935413"/>
            <a:ext cx="40544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CasellaDiTesto 16"/>
          <p:cNvSpPr txBox="1">
            <a:spLocks noChangeArrowheads="1"/>
          </p:cNvSpPr>
          <p:nvPr/>
        </p:nvSpPr>
        <p:spPr bwMode="auto">
          <a:xfrm>
            <a:off x="4657725" y="252413"/>
            <a:ext cx="4306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smtClean="0">
                <a:solidFill>
                  <a:srgbClr val="1DB1FB"/>
                </a:solidFill>
                <a:ea typeface="MS PGothic" pitchFamily="34" charset="-128"/>
              </a:rPr>
              <a:t>Donna, 65 anni, macroematuria, dolore e peso in ipogastrio da 4 mesi, dolore lombare dx</a:t>
            </a:r>
          </a:p>
        </p:txBody>
      </p:sp>
    </p:spTree>
    <p:extLst>
      <p:ext uri="{BB962C8B-B14F-4D97-AF65-F5344CB8AC3E}">
        <p14:creationId xmlns:p14="http://schemas.microsoft.com/office/powerpoint/2010/main" val="6115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774" name="CasellaDiTesto 12"/>
          <p:cNvSpPr txBox="1">
            <a:spLocks noChangeArrowheads="1"/>
          </p:cNvSpPr>
          <p:nvPr/>
        </p:nvSpPr>
        <p:spPr bwMode="auto">
          <a:xfrm>
            <a:off x="2079625" y="2382838"/>
            <a:ext cx="64531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A)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NO imaging </a:t>
            </a: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(la diagnosi è clinico-laboratoristica)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endParaRPr lang="it-IT" sz="2000" smtClean="0">
              <a:solidFill>
                <a:prstClr val="white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B) </a:t>
            </a:r>
            <a:r>
              <a:rPr lang="it-IT" sz="200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Eco reno-vescicale </a:t>
            </a: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(non indicata di routine)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in caso di infezioni recidivanti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prstClr val="white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ispessimento pareti vescica</a:t>
            </a:r>
          </a:p>
        </p:txBody>
      </p:sp>
      <p:sp>
        <p:nvSpPr>
          <p:cNvPr id="32775" name="CasellaDiTesto 14"/>
          <p:cNvSpPr txBox="1">
            <a:spLocks noChangeArrowheads="1"/>
          </p:cNvSpPr>
          <p:nvPr/>
        </p:nvSpPr>
        <p:spPr bwMode="auto">
          <a:xfrm>
            <a:off x="1885950" y="1258888"/>
            <a:ext cx="69437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Sospetto clinico: flogosi (cistite, cistite emorragica)</a:t>
            </a:r>
          </a:p>
        </p:txBody>
      </p:sp>
      <p:sp>
        <p:nvSpPr>
          <p:cNvPr id="32776" name="CasellaDiTesto 17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Macroematuria + disturbi minzionali</a:t>
            </a:r>
          </a:p>
        </p:txBody>
      </p:sp>
      <p:pic>
        <p:nvPicPr>
          <p:cNvPr id="32777" name="Immagine 18"/>
          <p:cNvPicPr>
            <a:picLocks noChangeAspect="1"/>
          </p:cNvPicPr>
          <p:nvPr/>
        </p:nvPicPr>
        <p:blipFill>
          <a:blip r:embed="rId4"/>
          <a:srcRect l="23586" t="7446" r="34796" b="4761"/>
          <a:stretch>
            <a:fillRect/>
          </a:stretch>
        </p:blipFill>
        <p:spPr bwMode="auto">
          <a:xfrm>
            <a:off x="323850" y="765175"/>
            <a:ext cx="12112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arrotondato 19"/>
          <p:cNvSpPr/>
          <p:nvPr/>
        </p:nvSpPr>
        <p:spPr>
          <a:xfrm>
            <a:off x="230595" y="2368772"/>
            <a:ext cx="1387856" cy="487298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124075" y="2370138"/>
            <a:ext cx="6545263" cy="1795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it-IT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Follow-up di calcolosi vescicale (es. dopo ESWL):</a:t>
            </a:r>
          </a:p>
          <a:p>
            <a:pPr marL="342900" indent="-342900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 vescicale </a:t>
            </a: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rx addome dopo TC addome pregressa </a:t>
            </a:r>
          </a:p>
          <a:p>
            <a:pPr marL="342900" indent="-342900"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calcoli, fleboliti</a:t>
            </a:r>
          </a:p>
        </p:txBody>
      </p:sp>
      <p:sp>
        <p:nvSpPr>
          <p:cNvPr id="33799" name="CasellaDiTesto 17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Follow-up calcolosi</a:t>
            </a:r>
          </a:p>
        </p:txBody>
      </p:sp>
      <p:pic>
        <p:nvPicPr>
          <p:cNvPr id="33800" name="Immagine 18"/>
          <p:cNvPicPr>
            <a:picLocks noChangeAspect="1"/>
          </p:cNvPicPr>
          <p:nvPr/>
        </p:nvPicPr>
        <p:blipFill>
          <a:blip r:embed="rId4"/>
          <a:srcRect l="23586" t="7446" r="34796" b="4761"/>
          <a:stretch>
            <a:fillRect/>
          </a:stretch>
        </p:blipFill>
        <p:spPr bwMode="auto">
          <a:xfrm>
            <a:off x="323850" y="765175"/>
            <a:ext cx="12112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arrotondato 19"/>
          <p:cNvSpPr/>
          <p:nvPr/>
        </p:nvSpPr>
        <p:spPr>
          <a:xfrm>
            <a:off x="230595" y="2368772"/>
            <a:ext cx="1387856" cy="487298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04" name="CasellaDiTesto 20"/>
          <p:cNvSpPr txBox="1">
            <a:spLocks noChangeArrowheads="1"/>
          </p:cNvSpPr>
          <p:nvPr/>
        </p:nvSpPr>
        <p:spPr bwMode="auto">
          <a:xfrm>
            <a:off x="1885950" y="1258888"/>
            <a:ext cx="6943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Follow-up di calcoli pre-murali o vescicali</a:t>
            </a:r>
          </a:p>
        </p:txBody>
      </p:sp>
    </p:spTree>
    <p:extLst>
      <p:ext uri="{BB962C8B-B14F-4D97-AF65-F5344CB8AC3E}">
        <p14:creationId xmlns:p14="http://schemas.microsoft.com/office/powerpoint/2010/main" val="25647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magine 3"/>
          <p:cNvPicPr>
            <a:picLocks noChangeAspect="1"/>
          </p:cNvPicPr>
          <p:nvPr/>
        </p:nvPicPr>
        <p:blipFill>
          <a:blip r:embed="rId3"/>
          <a:srcRect l="23586" t="7446" r="34796" b="4761"/>
          <a:stretch>
            <a:fillRect/>
          </a:stretch>
        </p:blipFill>
        <p:spPr bwMode="auto">
          <a:xfrm>
            <a:off x="177800" y="233363"/>
            <a:ext cx="34972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arrotondato 13"/>
          <p:cNvSpPr/>
          <p:nvPr/>
        </p:nvSpPr>
        <p:spPr>
          <a:xfrm>
            <a:off x="759521" y="5604932"/>
            <a:ext cx="2153014" cy="892175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75200" y="5853171"/>
            <a:ext cx="36852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PROSTATA</a:t>
            </a:r>
            <a:endParaRPr lang="it-IT" sz="36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411413" y="2000250"/>
            <a:ext cx="6121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 vescicale e/o prostatica TR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volume prostatico</a:t>
            </a: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/>
          <a:srcRect l="14757" t="17741" r="-7362" b="-17741"/>
          <a:stretch>
            <a:fillRect/>
          </a:stretch>
        </p:blipFill>
        <p:spPr bwMode="auto">
          <a:xfrm rot="5400000">
            <a:off x="3925888" y="3516312"/>
            <a:ext cx="61912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CasellaDiTesto 16"/>
          <p:cNvSpPr txBox="1">
            <a:spLocks noChangeArrowheads="1"/>
          </p:cNvSpPr>
          <p:nvPr/>
        </p:nvSpPr>
        <p:spPr bwMode="auto">
          <a:xfrm>
            <a:off x="2555875" y="1258888"/>
            <a:ext cx="6646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smtClean="0">
                <a:solidFill>
                  <a:srgbClr val="1DB1FB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Sospetto clinico: IPB</a:t>
            </a:r>
          </a:p>
        </p:txBody>
      </p:sp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8063" y="3284538"/>
            <a:ext cx="4049712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CasellaDiTesto 17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Ematuria iniziale recidivante</a:t>
            </a:r>
          </a:p>
        </p:txBody>
      </p:sp>
      <p:pic>
        <p:nvPicPr>
          <p:cNvPr id="35851" name="Immagine 18"/>
          <p:cNvPicPr>
            <a:picLocks noChangeAspect="1"/>
          </p:cNvPicPr>
          <p:nvPr/>
        </p:nvPicPr>
        <p:blipFill>
          <a:blip r:embed="rId5"/>
          <a:srcRect l="23586" t="7446" r="34796" b="4761"/>
          <a:stretch>
            <a:fillRect/>
          </a:stretch>
        </p:blipFill>
        <p:spPr bwMode="auto">
          <a:xfrm>
            <a:off x="323850" y="765175"/>
            <a:ext cx="12112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arrotondato 19"/>
          <p:cNvSpPr/>
          <p:nvPr/>
        </p:nvSpPr>
        <p:spPr>
          <a:xfrm>
            <a:off x="230595" y="2780928"/>
            <a:ext cx="1387856" cy="34328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3"/>
          <p:cNvPicPr>
            <a:picLocks noChangeAspect="1"/>
          </p:cNvPicPr>
          <p:nvPr/>
        </p:nvPicPr>
        <p:blipFill>
          <a:blip r:embed="rId3"/>
          <a:srcRect l="23586" t="7446" r="34796" b="4761"/>
          <a:stretch>
            <a:fillRect/>
          </a:stretch>
        </p:blipFill>
        <p:spPr bwMode="auto">
          <a:xfrm>
            <a:off x="177800" y="233363"/>
            <a:ext cx="34972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arrotondato 13"/>
          <p:cNvSpPr/>
          <p:nvPr/>
        </p:nvSpPr>
        <p:spPr>
          <a:xfrm>
            <a:off x="319255" y="406398"/>
            <a:ext cx="3169012" cy="5875869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53467" y="1992371"/>
            <a:ext cx="36852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TRAUMI</a:t>
            </a:r>
            <a:endParaRPr lang="it-IT" sz="36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dirty="0">
                <a:solidFill>
                  <a:prstClr val="white"/>
                </a:solidFill>
                <a:latin typeface="Georgia"/>
                <a:cs typeface="Georgia"/>
              </a:rPr>
              <a:t>Ematuria nei Traumi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8" y="1900238"/>
            <a:ext cx="777875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7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1762125"/>
            <a:ext cx="656748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dirty="0">
                <a:solidFill>
                  <a:prstClr val="white"/>
                </a:solidFill>
                <a:latin typeface="Georgia"/>
                <a:cs typeface="Georgia"/>
              </a:rPr>
              <a:t>Ematuria nei Traumi</a:t>
            </a:r>
          </a:p>
        </p:txBody>
      </p:sp>
    </p:spTree>
    <p:extLst>
      <p:ext uri="{BB962C8B-B14F-4D97-AF65-F5344CB8AC3E}">
        <p14:creationId xmlns:p14="http://schemas.microsoft.com/office/powerpoint/2010/main" val="37703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sellaDiTesto 5"/>
          <p:cNvSpPr txBox="1">
            <a:spLocks noChangeArrowheads="1"/>
          </p:cNvSpPr>
          <p:nvPr/>
        </p:nvSpPr>
        <p:spPr bwMode="auto">
          <a:xfrm>
            <a:off x="679450" y="1144588"/>
            <a:ext cx="755015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FF6600"/>
                </a:solidFill>
                <a:ea typeface="MS PGothic" pitchFamily="34" charset="-128"/>
              </a:rPr>
              <a:t>Renal Injury Scale of the American Association of Surgeons in Trauma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white"/>
              </a:solidFill>
              <a:ea typeface="MS PGothic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mtClean="0">
                <a:solidFill>
                  <a:prstClr val="white"/>
                </a:solidFill>
                <a:ea typeface="MS PGothic" pitchFamily="34" charset="-128"/>
              </a:rPr>
              <a:t>Micro o macroematuria senza segni radiologici di lesioni; contusione renale; ematoma subcapsulare non espansivo senza lacerazione parenchimale.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it-IT" smtClean="0">
              <a:solidFill>
                <a:prstClr val="white"/>
              </a:solidFill>
              <a:ea typeface="MS PGothic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mtClean="0">
                <a:solidFill>
                  <a:prstClr val="white"/>
                </a:solidFill>
                <a:ea typeface="MS PGothic" pitchFamily="34" charset="-128"/>
              </a:rPr>
              <a:t>Ematoma perirenale non espansivo confinato nel retroperitoneo; lacerazioni superficiali (&lt; 1 cm di profondità) nella corteccia renale.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it-IT" smtClean="0">
              <a:solidFill>
                <a:prstClr val="white"/>
              </a:solidFill>
              <a:ea typeface="MS PGothic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mtClean="0">
                <a:solidFill>
                  <a:prstClr val="white"/>
                </a:solidFill>
                <a:ea typeface="MS PGothic" pitchFamily="34" charset="-128"/>
              </a:rPr>
              <a:t>Lacerazioni &gt; 1 cm di profondità senza estensione al sistema collettore o stravaso di urina.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it-IT" smtClean="0">
              <a:solidFill>
                <a:prstClr val="white"/>
              </a:solidFill>
              <a:ea typeface="MS PGothic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mtClean="0">
                <a:solidFill>
                  <a:prstClr val="white"/>
                </a:solidFill>
                <a:ea typeface="MS PGothic" pitchFamily="34" charset="-128"/>
              </a:rPr>
              <a:t>Lacerazioni che si estendono alla corteccia renale, alla midollare ed al sistema collettore; lesione della vena e/o della vena renale con emorragia contenuta; trombosi di un</a:t>
            </a:r>
            <a:r>
              <a:rPr lang="it-IT" altLang="it-IT" smtClean="0">
                <a:solidFill>
                  <a:prstClr val="white"/>
                </a:solidFill>
                <a:ea typeface="MS PGothic" pitchFamily="34" charset="-128"/>
              </a:rPr>
              <a:t>’</a:t>
            </a:r>
            <a:r>
              <a:rPr lang="it-IT" smtClean="0">
                <a:solidFill>
                  <a:prstClr val="white"/>
                </a:solidFill>
                <a:ea typeface="MS PGothic" pitchFamily="34" charset="-128"/>
              </a:rPr>
              <a:t>arteria renale segmentale senza lacerazione del parenchima.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it-IT" smtClean="0">
              <a:solidFill>
                <a:prstClr val="white"/>
              </a:solidFill>
              <a:ea typeface="MS PGothic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mtClean="0">
                <a:solidFill>
                  <a:prstClr val="white"/>
                </a:solidFill>
                <a:ea typeface="MS PGothic" pitchFamily="34" charset="-128"/>
              </a:rPr>
              <a:t>Lacerazioni a tutto spessore del rene; lesioni dell</a:t>
            </a:r>
            <a:r>
              <a:rPr lang="it-IT" altLang="it-IT" smtClean="0">
                <a:solidFill>
                  <a:prstClr val="white"/>
                </a:solidFill>
                <a:ea typeface="MS PGothic" pitchFamily="34" charset="-128"/>
              </a:rPr>
              <a:t>’</a:t>
            </a:r>
            <a:r>
              <a:rPr lang="it-IT" smtClean="0">
                <a:solidFill>
                  <a:prstClr val="white"/>
                </a:solidFill>
                <a:ea typeface="MS PGothic" pitchFamily="34" charset="-128"/>
              </a:rPr>
              <a:t>ilo renale con devascolarizzazione del rene; distruzione traumatica dell</a:t>
            </a:r>
            <a:r>
              <a:rPr lang="it-IT" altLang="it-IT" smtClean="0">
                <a:solidFill>
                  <a:prstClr val="white"/>
                </a:solidFill>
                <a:ea typeface="MS PGothic" pitchFamily="34" charset="-128"/>
              </a:rPr>
              <a:t>’</a:t>
            </a:r>
            <a:r>
              <a:rPr lang="it-IT" smtClean="0">
                <a:solidFill>
                  <a:prstClr val="white"/>
                </a:solidFill>
                <a:ea typeface="MS PGothic" pitchFamily="34" charset="-128"/>
              </a:rPr>
              <a:t>arteria renale; occlusione traumatica dell</a:t>
            </a:r>
            <a:r>
              <a:rPr lang="it-IT" altLang="it-IT" smtClean="0">
                <a:solidFill>
                  <a:prstClr val="white"/>
                </a:solidFill>
                <a:ea typeface="MS PGothic" pitchFamily="34" charset="-128"/>
              </a:rPr>
              <a:t>’</a:t>
            </a:r>
            <a:r>
              <a:rPr lang="it-IT" smtClean="0">
                <a:solidFill>
                  <a:prstClr val="white"/>
                </a:solidFill>
                <a:ea typeface="MS PGothic" pitchFamily="34" charset="-128"/>
              </a:rPr>
              <a:t>arteria renale.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dirty="0">
                <a:solidFill>
                  <a:prstClr val="white"/>
                </a:solidFill>
                <a:latin typeface="Georgia"/>
                <a:cs typeface="Georgia"/>
              </a:rPr>
              <a:t>Ematuria nei Traumi</a:t>
            </a:r>
          </a:p>
        </p:txBody>
      </p:sp>
    </p:spTree>
    <p:extLst>
      <p:ext uri="{BB962C8B-B14F-4D97-AF65-F5344CB8AC3E}">
        <p14:creationId xmlns:p14="http://schemas.microsoft.com/office/powerpoint/2010/main" val="40133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600" dirty="0">
                <a:solidFill>
                  <a:prstClr val="white"/>
                </a:solidFill>
              </a:rPr>
              <a:t>TRAUMI</a:t>
            </a:r>
          </a:p>
        </p:txBody>
      </p:sp>
      <p:pic>
        <p:nvPicPr>
          <p:cNvPr id="40965" name="Immagine 5" descr="pennacchio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9788"/>
            <a:ext cx="3865563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Immagine 6" descr="pennacchi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1447800"/>
            <a:ext cx="47117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prstClr val="white"/>
                </a:solidFill>
              </a:rPr>
              <a:t>EMATURIA CARATTERISTICHE</a:t>
            </a:r>
            <a:endParaRPr lang="it-IT" sz="3200" dirty="0">
              <a:solidFill>
                <a:prstClr val="white"/>
              </a:solidFill>
            </a:endParaRPr>
          </a:p>
        </p:txBody>
      </p:sp>
      <p:sp>
        <p:nvSpPr>
          <p:cNvPr id="5125" name="CasellaDiTesto 3"/>
          <p:cNvSpPr txBox="1">
            <a:spLocks noChangeArrowheads="1"/>
          </p:cNvSpPr>
          <p:nvPr/>
        </p:nvSpPr>
        <p:spPr bwMode="auto">
          <a:xfrm>
            <a:off x="1320800" y="1371600"/>
            <a:ext cx="6519863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Macroscopica/microscopica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Modalità di insorgenza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Frequenza e durata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Sintomatologia associata (dolore, disturbi minzionali, iperpiressia)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Presenza di coguli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Rapporto con la fase minzionale: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white"/>
                </a:solidFill>
                <a:ea typeface="MS PGothic" pitchFamily="34" charset="-128"/>
              </a:rPr>
              <a:t>		</a:t>
            </a:r>
            <a:r>
              <a:rPr lang="it-IT" sz="2000" smtClean="0">
                <a:solidFill>
                  <a:srgbClr val="FF6600"/>
                </a:solidFill>
                <a:ea typeface="MS PGothic" pitchFamily="34" charset="-128"/>
              </a:rPr>
              <a:t>Iniziale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: sede prostato-uretrale soprasfinteriale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		</a:t>
            </a:r>
            <a:r>
              <a:rPr lang="it-IT" sz="2000" smtClean="0">
                <a:solidFill>
                  <a:srgbClr val="FF6600"/>
                </a:solidFill>
                <a:ea typeface="MS PGothic" pitchFamily="34" charset="-128"/>
              </a:rPr>
              <a:t>Terminale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: vescica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		</a:t>
            </a:r>
            <a:r>
              <a:rPr lang="it-IT" sz="2000" smtClean="0">
                <a:solidFill>
                  <a:srgbClr val="FF6600"/>
                </a:solidFill>
                <a:ea typeface="MS PGothic" pitchFamily="34" charset="-128"/>
              </a:rPr>
              <a:t>Totale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: alte vie (più raramente vescica)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		</a:t>
            </a:r>
            <a:r>
              <a:rPr lang="it-IT" sz="2000" smtClean="0">
                <a:solidFill>
                  <a:srgbClr val="FF6600"/>
                </a:solidFill>
                <a:ea typeface="MS PGothic" pitchFamily="34" charset="-128"/>
              </a:rPr>
              <a:t>Lontano dalla minzione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: sede sottosfinteriale</a:t>
            </a:r>
          </a:p>
        </p:txBody>
      </p:sp>
    </p:spTree>
    <p:extLst>
      <p:ext uri="{BB962C8B-B14F-4D97-AF65-F5344CB8AC3E}">
        <p14:creationId xmlns:p14="http://schemas.microsoft.com/office/powerpoint/2010/main" val="39254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 l="7426" t="12971" r="4279"/>
          <a:stretch>
            <a:fillRect/>
          </a:stretch>
        </p:blipFill>
        <p:spPr bwMode="auto">
          <a:xfrm>
            <a:off x="95250" y="6121400"/>
            <a:ext cx="1381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288" y="1239838"/>
            <a:ext cx="7705725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Pielo-RM (senza mdc) in caso di: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Pz. giovani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Pz. atopici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donne gravide (escluso il I trimestre)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insufficienza renale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Uro-RM in caso di: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Pz allergici al mdc iodato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in insufficienza renale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RM pelvi: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es. nel sospetto di endometriosi vescicale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 Urografia endovenosa in caso di: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TC addome con mdc non dirimente per neoplasia alte vie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sospetta necrosi papillare</a:t>
            </a:r>
          </a:p>
          <a:p>
            <a:pPr>
              <a:defRPr/>
            </a:pPr>
            <a:endParaRPr lang="it-IT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3275" y="1546225"/>
            <a:ext cx="3116263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CasellaDiTesto 16"/>
          <p:cNvSpPr txBox="1">
            <a:spLocks noChangeArrowheads="1"/>
          </p:cNvSpPr>
          <p:nvPr/>
        </p:nvSpPr>
        <p:spPr bwMode="auto">
          <a:xfrm>
            <a:off x="0" y="17938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white"/>
                </a:solidFill>
                <a:latin typeface="Georgia" pitchFamily="18" charset="0"/>
                <a:ea typeface="MS PGothic" pitchFamily="34" charset="-128"/>
                <a:cs typeface="Tahoma" pitchFamily="34" charset="0"/>
              </a:rPr>
              <a:t>Imaging di II livello</a:t>
            </a:r>
          </a:p>
        </p:txBody>
      </p:sp>
    </p:spTree>
    <p:extLst>
      <p:ext uri="{BB962C8B-B14F-4D97-AF65-F5344CB8AC3E}">
        <p14:creationId xmlns:p14="http://schemas.microsoft.com/office/powerpoint/2010/main" val="5462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Segnaposto contenuto 1" descr="x-rays3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1270000"/>
            <a:ext cx="8229600" cy="4691063"/>
          </a:xfrm>
        </p:spPr>
      </p:pic>
    </p:spTree>
    <p:extLst>
      <p:ext uri="{BB962C8B-B14F-4D97-AF65-F5344CB8AC3E}">
        <p14:creationId xmlns:p14="http://schemas.microsoft.com/office/powerpoint/2010/main" val="41587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6600"/>
                </a:solidFill>
              </a:rPr>
              <a:t>Argomento spinoso</a:t>
            </a:r>
          </a:p>
        </p:txBody>
      </p:sp>
      <p:pic>
        <p:nvPicPr>
          <p:cNvPr id="45059" name="Segnaposto contenuto 3" descr="xray7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616" b="12616"/>
          <a:stretch>
            <a:fillRect/>
          </a:stretch>
        </p:blipFill>
        <p:spPr>
          <a:xfrm>
            <a:off x="833438" y="1600200"/>
            <a:ext cx="6848475" cy="4606925"/>
          </a:xfrm>
        </p:spPr>
      </p:pic>
    </p:spTree>
    <p:extLst>
      <p:ext uri="{BB962C8B-B14F-4D97-AF65-F5344CB8AC3E}">
        <p14:creationId xmlns:p14="http://schemas.microsoft.com/office/powerpoint/2010/main" val="33054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Strumenti Utili</a:t>
            </a:r>
          </a:p>
        </p:txBody>
      </p:sp>
      <p:sp>
        <p:nvSpPr>
          <p:cNvPr id="4608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it-IT" sz="3600" b="1" smtClean="0">
                <a:latin typeface="Arial" charset="0"/>
                <a:cs typeface="Arial" charset="0"/>
              </a:rPr>
              <a:t>D.L. </a:t>
            </a:r>
            <a:r>
              <a:rPr lang="pt-BR" sz="3600" b="1" smtClean="0">
                <a:latin typeface="Arial" charset="0"/>
                <a:cs typeface="Arial" charset="0"/>
              </a:rPr>
              <a:t>26 Maggio 2000,	n° 187</a:t>
            </a:r>
          </a:p>
          <a:p>
            <a:pPr eaLnBrk="1" hangingPunct="1">
              <a:buFont typeface="Arial" charset="0"/>
              <a:buNone/>
            </a:pPr>
            <a:r>
              <a:rPr lang="it-IT" sz="2800" smtClean="0"/>
              <a:t>	</a:t>
            </a:r>
            <a:r>
              <a:rPr lang="it-IT" sz="2000" smtClean="0"/>
              <a:t>Attuazione della direttiva 97/43/EURATOM </a:t>
            </a:r>
          </a:p>
          <a:p>
            <a:pPr eaLnBrk="1" hangingPunct="1">
              <a:buFont typeface="Arial" charset="0"/>
              <a:buNone/>
            </a:pPr>
            <a:r>
              <a:rPr lang="it-IT" sz="2000" smtClean="0"/>
              <a:t>	PROTEZIONE SANITARIA DELLE </a:t>
            </a:r>
            <a:r>
              <a:rPr lang="pt-BR" sz="2000" smtClean="0"/>
              <a:t>PERSONE CONTRO I PERICOLI </a:t>
            </a:r>
            <a:r>
              <a:rPr lang="it-IT" sz="2000" smtClean="0"/>
              <a:t>DELLE 	RADIAZIONI IONIZZANTI CONNESSE AD ESPOSIZIONI MEDICHE</a:t>
            </a:r>
          </a:p>
          <a:p>
            <a:pPr eaLnBrk="1" hangingPunct="1">
              <a:buFont typeface="Arial" charset="0"/>
              <a:buNone/>
            </a:pPr>
            <a:endParaRPr lang="it-IT" sz="2000" smtClean="0"/>
          </a:p>
          <a:p>
            <a:pPr eaLnBrk="1" hangingPunct="1"/>
            <a:r>
              <a:rPr lang="it-IT" sz="2800" b="1" smtClean="0">
                <a:latin typeface="Arial" charset="0"/>
                <a:cs typeface="Arial" charset="0"/>
              </a:rPr>
              <a:t>Codice di deontologia Medica FNOMCEO</a:t>
            </a:r>
          </a:p>
          <a:p>
            <a:pPr eaLnBrk="1" hangingPunct="1">
              <a:buFont typeface="Arial" charset="0"/>
              <a:buNone/>
            </a:pPr>
            <a:r>
              <a:rPr lang="it-IT" sz="2800" b="1" smtClean="0">
                <a:latin typeface="Arial" charset="0"/>
                <a:cs typeface="Arial" charset="0"/>
              </a:rPr>
              <a:t>	 16 Dicembre 2006</a:t>
            </a:r>
          </a:p>
          <a:p>
            <a:pPr eaLnBrk="1" hangingPunct="1">
              <a:buFont typeface="Arial" charset="0"/>
              <a:buNone/>
            </a:pPr>
            <a:endParaRPr lang="it-IT" sz="2000" smtClean="0"/>
          </a:p>
          <a:p>
            <a:pPr eaLnBrk="1" hangingPunct="1"/>
            <a:r>
              <a:rPr lang="it-IT" sz="2800" b="1" smtClean="0"/>
              <a:t>Linee guida per la diagnostica per immagini </a:t>
            </a:r>
          </a:p>
          <a:p>
            <a:pPr eaLnBrk="1" hangingPunct="1">
              <a:buSzPct val="140000"/>
              <a:buFont typeface="Arial" charset="0"/>
              <a:buNone/>
            </a:pPr>
            <a:r>
              <a:rPr lang="it-IT" sz="2800" b="1" smtClean="0"/>
              <a:t>	</a:t>
            </a:r>
            <a:r>
              <a:rPr lang="it-IT" sz="2000" smtClean="0"/>
              <a:t>SIRM 2004 </a:t>
            </a:r>
          </a:p>
          <a:p>
            <a:pPr algn="just" eaLnBrk="1" hangingPunct="1">
              <a:buFont typeface="Arial" charset="0"/>
              <a:buNone/>
            </a:pPr>
            <a:endParaRPr lang="it-IT" sz="2800" b="1" smtClean="0"/>
          </a:p>
          <a:p>
            <a:pPr eaLnBrk="1" hangingPunct="1">
              <a:buFont typeface="Arial" charset="0"/>
              <a:buNone/>
            </a:pPr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600" dirty="0">
                <a:solidFill>
                  <a:prstClr val="white"/>
                </a:solidFill>
              </a:rPr>
              <a:t>NORMATIVE</a:t>
            </a:r>
          </a:p>
        </p:txBody>
      </p:sp>
    </p:spTree>
    <p:extLst>
      <p:ext uri="{BB962C8B-B14F-4D97-AF65-F5344CB8AC3E}">
        <p14:creationId xmlns:p14="http://schemas.microsoft.com/office/powerpoint/2010/main" val="28902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D.L. 187/2000</a:t>
            </a:r>
          </a:p>
        </p:txBody>
      </p:sp>
      <p:sp>
        <p:nvSpPr>
          <p:cNvPr id="47107" name="Segnaposto contenuto 2"/>
          <p:cNvSpPr>
            <a:spLocks noGrp="1"/>
          </p:cNvSpPr>
          <p:nvPr>
            <p:ph idx="1"/>
          </p:nvPr>
        </p:nvSpPr>
        <p:spPr>
          <a:xfrm>
            <a:off x="457200" y="2100263"/>
            <a:ext cx="8229600" cy="3724275"/>
          </a:xfrm>
        </p:spPr>
        <p:txBody>
          <a:bodyPr/>
          <a:lstStyle/>
          <a:p>
            <a:pPr algn="ctr" eaLnBrk="1" hangingPunct="1"/>
            <a:r>
              <a:rPr lang="it-IT" smtClean="0"/>
              <a:t>Principio di </a:t>
            </a:r>
            <a:r>
              <a:rPr lang="it-IT" smtClean="0">
                <a:solidFill>
                  <a:srgbClr val="FF6600"/>
                </a:solidFill>
              </a:rPr>
              <a:t>Appropriatezza</a:t>
            </a:r>
          </a:p>
          <a:p>
            <a:pPr algn="ctr" eaLnBrk="1" hangingPunct="1"/>
            <a:endParaRPr lang="it-IT" smtClean="0"/>
          </a:p>
          <a:p>
            <a:pPr algn="ctr" eaLnBrk="1" hangingPunct="1"/>
            <a:r>
              <a:rPr lang="it-IT" smtClean="0"/>
              <a:t>Principio di </a:t>
            </a:r>
            <a:r>
              <a:rPr lang="it-IT" smtClean="0">
                <a:solidFill>
                  <a:srgbClr val="FF6600"/>
                </a:solidFill>
              </a:rPr>
              <a:t>Giustificazione</a:t>
            </a:r>
          </a:p>
          <a:p>
            <a:pPr algn="ctr" eaLnBrk="1" hangingPunct="1"/>
            <a:endParaRPr lang="it-IT" smtClean="0"/>
          </a:p>
          <a:p>
            <a:pPr algn="ctr" eaLnBrk="1" hangingPunct="1"/>
            <a:r>
              <a:rPr lang="it-IT" smtClean="0"/>
              <a:t>Principio di Ottimizzazione</a:t>
            </a:r>
          </a:p>
        </p:txBody>
      </p:sp>
    </p:spTree>
    <p:extLst>
      <p:ext uri="{BB962C8B-B14F-4D97-AF65-F5344CB8AC3E}">
        <p14:creationId xmlns:p14="http://schemas.microsoft.com/office/powerpoint/2010/main" val="35832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b="1" smtClean="0"/>
              <a:t/>
            </a:r>
            <a:br>
              <a:rPr lang="it-IT" b="1" smtClean="0"/>
            </a:br>
            <a:r>
              <a:rPr lang="it-IT" b="1" smtClean="0"/>
              <a:t>APPROPRIATEZZA</a:t>
            </a:r>
            <a:br>
              <a:rPr lang="it-IT" b="1" smtClean="0"/>
            </a:br>
            <a:endParaRPr lang="it-IT" smtClean="0"/>
          </a:p>
        </p:txBody>
      </p:sp>
      <p:sp>
        <p:nvSpPr>
          <p:cNvPr id="481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140000"/>
              </a:lnSpc>
              <a:buFont typeface="Arial" charset="0"/>
              <a:buNone/>
            </a:pPr>
            <a:r>
              <a:rPr lang="fr-FR" b="1" smtClean="0"/>
              <a:t>UNA PRESTAZIONE PUO</a:t>
            </a:r>
            <a:r>
              <a:rPr lang="fr-FR" altLang="it-IT" b="1" smtClean="0"/>
              <a:t>’</a:t>
            </a:r>
            <a:r>
              <a:rPr lang="fr-FR" b="1" smtClean="0"/>
              <a:t> ESSERE </a:t>
            </a:r>
            <a:r>
              <a:rPr lang="it-IT" b="1" smtClean="0"/>
              <a:t>DEFINITA APPROPRIATA QUANDO VIENE EROGATA AL PAZIENTE </a:t>
            </a:r>
            <a:r>
              <a:rPr lang="pt-BR" b="1" smtClean="0"/>
              <a:t>GIUSTO, AL MOMENTO GIUSTO NELLA </a:t>
            </a:r>
            <a:r>
              <a:rPr lang="fr-FR" b="1" smtClean="0"/>
              <a:t>GIUSTA QUANTITA</a:t>
            </a:r>
            <a:r>
              <a:rPr lang="fr-FR" altLang="it-IT" b="1" smtClean="0"/>
              <a:t>’</a:t>
            </a:r>
            <a:r>
              <a:rPr lang="fr-FR" b="1" smtClean="0"/>
              <a:t>, AL LIVELLO </a:t>
            </a:r>
            <a:r>
              <a:rPr lang="pt-BR" b="1" smtClean="0"/>
              <a:t>ORGANIZZATIVO OTTIMALE</a:t>
            </a: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93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pPr eaLnBrk="1" hangingPunct="1"/>
            <a:r>
              <a:rPr lang="it-IT" sz="2400" b="1" smtClean="0"/>
              <a:t>APPROPRIATEZZA SPECIFICA O</a:t>
            </a:r>
            <a:br>
              <a:rPr lang="it-IT" sz="2400" b="1" smtClean="0"/>
            </a:br>
            <a:r>
              <a:rPr lang="fr-FR" sz="2400" b="1" smtClean="0"/>
              <a:t>CLINICA </a:t>
            </a:r>
            <a:r>
              <a:rPr lang="fr-FR" sz="2400" smtClean="0"/>
              <a:t>( diagnostica o terapeutica)</a:t>
            </a:r>
            <a:endParaRPr lang="it-IT" sz="2400" smtClean="0"/>
          </a:p>
        </p:txBody>
      </p:sp>
      <p:sp>
        <p:nvSpPr>
          <p:cNvPr id="49155" name="Segnaposto contenuto 2"/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5248275"/>
          </a:xfrm>
        </p:spPr>
        <p:txBody>
          <a:bodyPr/>
          <a:lstStyle/>
          <a:p>
            <a:pPr eaLnBrk="1" hangingPunct="1"/>
            <a:r>
              <a:rPr lang="it-IT" sz="2400" smtClean="0"/>
              <a:t>esprime la misura in cui un particolare intervento è sia efficace sia indicato per la persona che lo riceve</a:t>
            </a:r>
          </a:p>
          <a:p>
            <a:pPr eaLnBrk="1" hangingPunct="1"/>
            <a:endParaRPr lang="it-IT" sz="2400" smtClean="0"/>
          </a:p>
          <a:p>
            <a:pPr eaLnBrk="1" hangingPunct="1"/>
            <a:r>
              <a:rPr lang="it-IT" sz="2400" b="1" smtClean="0"/>
              <a:t>EFFICACIA</a:t>
            </a:r>
          </a:p>
          <a:p>
            <a:pPr eaLnBrk="1" hangingPunct="1">
              <a:buFont typeface="Arial" charset="0"/>
              <a:buNone/>
            </a:pPr>
            <a:r>
              <a:rPr lang="it-IT" sz="2400" b="1" smtClean="0"/>
              <a:t>	capacità dello strumento di raggiungere lo scopo:</a:t>
            </a:r>
            <a:r>
              <a:rPr lang="it-IT" sz="2400" b="1" smtClean="0">
                <a:solidFill>
                  <a:srgbClr val="FF6600"/>
                </a:solidFill>
              </a:rPr>
              <a:t> 	influenzare il	ragionamento diagnostico, la terapia e la 	prognosi</a:t>
            </a:r>
            <a:endParaRPr lang="it-IT" sz="2400" smtClean="0">
              <a:solidFill>
                <a:srgbClr val="FF6600"/>
              </a:solidFill>
            </a:endParaRPr>
          </a:p>
          <a:p>
            <a:pPr eaLnBrk="1" hangingPunct="1"/>
            <a:endParaRPr lang="it-IT" sz="2400" b="1" smtClean="0"/>
          </a:p>
          <a:p>
            <a:pPr eaLnBrk="1" hangingPunct="1"/>
            <a:r>
              <a:rPr lang="it-IT" sz="2400" b="1" smtClean="0"/>
              <a:t>RAPPORTO </a:t>
            </a:r>
          </a:p>
          <a:p>
            <a:pPr eaLnBrk="1" hangingPunct="1">
              <a:buFont typeface="Arial" charset="0"/>
              <a:buNone/>
            </a:pPr>
            <a:r>
              <a:rPr lang="it-IT" sz="2400" b="1" smtClean="0"/>
              <a:t>	qualità-prezzo</a:t>
            </a:r>
          </a:p>
          <a:p>
            <a:pPr eaLnBrk="1" hangingPunct="1">
              <a:buFont typeface="Arial" charset="0"/>
              <a:buNone/>
            </a:pPr>
            <a:r>
              <a:rPr lang="it-IT" sz="2400" b="1" smtClean="0"/>
              <a:t>	costo-beneficio</a:t>
            </a:r>
          </a:p>
          <a:p>
            <a:pPr eaLnBrk="1" hangingPunct="1">
              <a:buFont typeface="Arial" charset="0"/>
              <a:buNone/>
            </a:pPr>
            <a:r>
              <a:rPr lang="it-IT" sz="2400" b="1" smtClean="0"/>
              <a:t>	paziente-società</a:t>
            </a:r>
          </a:p>
        </p:txBody>
      </p:sp>
    </p:spTree>
    <p:extLst>
      <p:ext uri="{BB962C8B-B14F-4D97-AF65-F5344CB8AC3E}">
        <p14:creationId xmlns:p14="http://schemas.microsoft.com/office/powerpoint/2010/main" val="19871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D.L. 187/2000</a:t>
            </a:r>
          </a:p>
        </p:txBody>
      </p:sp>
      <p:sp>
        <p:nvSpPr>
          <p:cNvPr id="501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it-IT" smtClean="0"/>
              <a:t>Art. 3</a:t>
            </a:r>
          </a:p>
          <a:p>
            <a:pPr marL="0" indent="0" algn="ctr" eaLnBrk="1" hangingPunct="1">
              <a:lnSpc>
                <a:spcPct val="140000"/>
              </a:lnSpc>
              <a:buFont typeface="Arial" charset="0"/>
              <a:buNone/>
            </a:pPr>
            <a:r>
              <a:rPr lang="it-IT" u="sng" smtClean="0"/>
              <a:t>Principio di giustificazione</a:t>
            </a:r>
            <a:endParaRPr lang="it-IT" smtClean="0"/>
          </a:p>
          <a:p>
            <a:pPr marL="0" indent="0" eaLnBrk="1" hangingPunct="1">
              <a:lnSpc>
                <a:spcPct val="140000"/>
              </a:lnSpc>
            </a:pPr>
            <a:r>
              <a:rPr lang="it-IT" sz="2800" b="1" smtClean="0">
                <a:solidFill>
                  <a:srgbClr val="FF6600"/>
                </a:solidFill>
              </a:rPr>
              <a:t>E</a:t>
            </a:r>
            <a:r>
              <a:rPr lang="it-IT" altLang="it-IT" sz="2800" b="1" smtClean="0">
                <a:solidFill>
                  <a:srgbClr val="FF6600"/>
                </a:solidFill>
              </a:rPr>
              <a:t>’</a:t>
            </a:r>
            <a:r>
              <a:rPr lang="it-IT" sz="2800" b="1" smtClean="0">
                <a:solidFill>
                  <a:srgbClr val="FF6600"/>
                </a:solidFill>
              </a:rPr>
              <a:t> vietata l</a:t>
            </a:r>
            <a:r>
              <a:rPr lang="it-IT" altLang="it-IT" sz="2800" b="1" smtClean="0">
                <a:solidFill>
                  <a:srgbClr val="FF6600"/>
                </a:solidFill>
              </a:rPr>
              <a:t>’</a:t>
            </a:r>
            <a:r>
              <a:rPr lang="it-IT" sz="2800" b="1" smtClean="0">
                <a:solidFill>
                  <a:srgbClr val="FF6600"/>
                </a:solidFill>
              </a:rPr>
              <a:t>esposizione non giustificata.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it-IT" sz="2400" smtClean="0"/>
              <a:t>Efficacia: rapporto tra potenziali vantaggi complessivi ed il danno considerando le tcniche alternative.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it-IT" sz="2400" smtClean="0"/>
              <a:t>Giustificazione preliminare in rapporto agli obiettivi specifici valutata per il singolo individuo.</a:t>
            </a:r>
          </a:p>
        </p:txBody>
      </p:sp>
    </p:spTree>
    <p:extLst>
      <p:ext uri="{BB962C8B-B14F-4D97-AF65-F5344CB8AC3E}">
        <p14:creationId xmlns:p14="http://schemas.microsoft.com/office/powerpoint/2010/main" val="41420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Codice deontologico</a:t>
            </a:r>
          </a:p>
        </p:txBody>
      </p:sp>
      <p:sp>
        <p:nvSpPr>
          <p:cNvPr id="5120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120650" indent="0" algn="ctr" eaLnBrk="1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Font typeface="Arial" charset="0"/>
              <a:buNone/>
            </a:pPr>
            <a:r>
              <a:rPr lang="it-IT" sz="2000" smtClean="0">
                <a:solidFill>
                  <a:srgbClr val="FF6600"/>
                </a:solidFill>
              </a:rPr>
              <a:t> </a:t>
            </a:r>
            <a:r>
              <a:rPr lang="it-IT" sz="2000" b="1" smtClean="0">
                <a:solidFill>
                  <a:srgbClr val="FF6600"/>
                </a:solidFill>
              </a:rPr>
              <a:t>CAPO IV - Accertamenti diagnostici e trattamenti terapeutici –</a:t>
            </a:r>
          </a:p>
          <a:p>
            <a:pPr marL="120650" indent="0" algn="ctr" eaLnBrk="1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FontTx/>
              <a:buNone/>
            </a:pPr>
            <a:r>
              <a:rPr lang="it-IT" sz="2000" b="1" smtClean="0">
                <a:solidFill>
                  <a:srgbClr val="FF6600"/>
                </a:solidFill>
              </a:rPr>
              <a:t>	Art. 13</a:t>
            </a:r>
            <a:r>
              <a:rPr lang="it-IT" sz="2000" smtClean="0">
                <a:solidFill>
                  <a:srgbClr val="FF6600"/>
                </a:solidFill>
              </a:rPr>
              <a:t> - Prescrizione e trattamento terapeutico -</a:t>
            </a:r>
            <a:endParaRPr lang="it-IT" sz="2000" smtClean="0"/>
          </a:p>
          <a:p>
            <a:pPr marL="120650" indent="0" algn="just" eaLnBrk="1" hangingPunct="1">
              <a:lnSpc>
                <a:spcPct val="90000"/>
              </a:lnSpc>
            </a:pPr>
            <a:r>
              <a:rPr lang="it-IT" sz="2000" smtClean="0"/>
              <a:t>La </a:t>
            </a:r>
            <a:r>
              <a:rPr lang="it-IT" sz="2000" b="1" smtClean="0">
                <a:solidFill>
                  <a:srgbClr val="FF6600"/>
                </a:solidFill>
              </a:rPr>
              <a:t>prescrizione</a:t>
            </a:r>
            <a:r>
              <a:rPr lang="it-IT" sz="2000" smtClean="0"/>
              <a:t> di un accertamento diagnostico e/o di una terapia impegna la </a:t>
            </a:r>
            <a:r>
              <a:rPr lang="it-IT" sz="2000" b="1" smtClean="0">
                <a:solidFill>
                  <a:srgbClr val="FF6600"/>
                </a:solidFill>
              </a:rPr>
              <a:t>diretta responsabilità </a:t>
            </a:r>
            <a:r>
              <a:rPr lang="it-IT" sz="2000" smtClean="0"/>
              <a:t>professionale ed etica del medico </a:t>
            </a:r>
            <a:r>
              <a:rPr lang="it-IT" sz="2000" smtClean="0">
                <a:solidFill>
                  <a:srgbClr val="FF6600"/>
                </a:solidFill>
              </a:rPr>
              <a:t>e </a:t>
            </a:r>
            <a:r>
              <a:rPr lang="it-IT" sz="2000" b="1" smtClean="0">
                <a:solidFill>
                  <a:srgbClr val="FF6600"/>
                </a:solidFill>
              </a:rPr>
              <a:t>non può che far seguito</a:t>
            </a:r>
            <a:r>
              <a:rPr lang="it-IT" sz="2000" smtClean="0"/>
              <a:t> </a:t>
            </a:r>
            <a:r>
              <a:rPr lang="it-IT" sz="2000" smtClean="0">
                <a:solidFill>
                  <a:srgbClr val="FF6600"/>
                </a:solidFill>
              </a:rPr>
              <a:t>a una diagnosi circostanziata o, quantomeno, a un fondato sospetto diagnostico.</a:t>
            </a:r>
          </a:p>
          <a:p>
            <a:pPr marL="120650" indent="0" algn="just" eaLnBrk="1" hangingPunct="1">
              <a:lnSpc>
                <a:spcPct val="90000"/>
              </a:lnSpc>
            </a:pPr>
            <a:endParaRPr lang="it-IT" sz="2000" smtClean="0"/>
          </a:p>
          <a:p>
            <a:pPr marL="120650" indent="0" algn="just" eaLnBrk="1" hangingPunct="1">
              <a:lnSpc>
                <a:spcPct val="90000"/>
              </a:lnSpc>
            </a:pPr>
            <a:r>
              <a:rPr lang="it-IT" sz="2000" smtClean="0"/>
              <a:t>Le prescrizioni e i trattamenti </a:t>
            </a:r>
            <a:r>
              <a:rPr lang="it-IT" sz="2000" smtClean="0">
                <a:solidFill>
                  <a:srgbClr val="FF6600"/>
                </a:solidFill>
              </a:rPr>
              <a:t>devono essere ispirati ad aggiornate e sperimentate acquisizioni scientifiche </a:t>
            </a:r>
            <a:r>
              <a:rPr lang="it-IT" sz="2000" smtClean="0"/>
              <a:t>…..</a:t>
            </a:r>
          </a:p>
          <a:p>
            <a:pPr marL="120650" indent="0" algn="just" eaLnBrk="1" hangingPunct="1">
              <a:lnSpc>
                <a:spcPct val="90000"/>
              </a:lnSpc>
            </a:pPr>
            <a:endParaRPr lang="it-IT" sz="2000" smtClean="0"/>
          </a:p>
          <a:p>
            <a:pPr marL="120650" indent="0" algn="just" eaLnBrk="1" hangingPunct="1">
              <a:lnSpc>
                <a:spcPct val="90000"/>
              </a:lnSpc>
            </a:pPr>
            <a:r>
              <a:rPr lang="it-IT" sz="2000" smtClean="0">
                <a:solidFill>
                  <a:srgbClr val="FF6600"/>
                </a:solidFill>
              </a:rPr>
              <a:t>Il </a:t>
            </a:r>
            <a:r>
              <a:rPr lang="it-IT" sz="2000" b="1" smtClean="0">
                <a:solidFill>
                  <a:srgbClr val="FF6600"/>
                </a:solidFill>
              </a:rPr>
              <a:t>medico è tenuto</a:t>
            </a:r>
            <a:r>
              <a:rPr lang="it-IT" sz="2000" smtClean="0">
                <a:solidFill>
                  <a:srgbClr val="FF6600"/>
                </a:solidFill>
              </a:rPr>
              <a:t> </a:t>
            </a:r>
            <a:r>
              <a:rPr lang="it-IT" sz="2000" smtClean="0"/>
              <a:t>a una adeguata conoscenza della natura e degli effetti dei farmaci, ….. nonché delle </a:t>
            </a:r>
            <a:r>
              <a:rPr lang="it-IT" sz="2000" b="1" smtClean="0">
                <a:solidFill>
                  <a:srgbClr val="FF6600"/>
                </a:solidFill>
              </a:rPr>
              <a:t>caratteristiche di impiego dei mezzi diagnostici</a:t>
            </a:r>
            <a:r>
              <a:rPr lang="it-IT" sz="2000" smtClean="0"/>
              <a:t> e terapeutici e deve adeguare, nell</a:t>
            </a:r>
            <a:r>
              <a:rPr lang="it-IT" altLang="it-IT" sz="2000" smtClean="0"/>
              <a:t>’</a:t>
            </a:r>
            <a:r>
              <a:rPr lang="it-IT" sz="2000" smtClean="0"/>
              <a:t>interesse del paziente, le sue decisioni ai dati scientifici accreditati o alle evidenze metodologicamente fondate.</a:t>
            </a:r>
            <a:endParaRPr lang="it-IT" sz="2000" b="1" smtClean="0"/>
          </a:p>
        </p:txBody>
      </p:sp>
    </p:spTree>
    <p:extLst>
      <p:ext uri="{BB962C8B-B14F-4D97-AF65-F5344CB8AC3E}">
        <p14:creationId xmlns:p14="http://schemas.microsoft.com/office/powerpoint/2010/main" val="3497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2" descr="richiesta 01 calcificazioni vasal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074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richiesta 02 ce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488950"/>
            <a:ext cx="78136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richiesta 03 tc pel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563" y="941388"/>
            <a:ext cx="7861300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0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prstClr val="white"/>
                </a:solidFill>
              </a:rPr>
              <a:t>CAUSE DI EMATURIA</a:t>
            </a:r>
            <a:endParaRPr lang="it-IT" sz="3200" dirty="0">
              <a:solidFill>
                <a:prstClr val="white"/>
              </a:solidFill>
            </a:endParaRPr>
          </a:p>
        </p:txBody>
      </p:sp>
      <p:sp>
        <p:nvSpPr>
          <p:cNvPr id="6149" name="CasellaDiTesto 1"/>
          <p:cNvSpPr txBox="1">
            <a:spLocks noChangeArrowheads="1"/>
          </p:cNvSpPr>
          <p:nvPr/>
        </p:nvSpPr>
        <p:spPr bwMode="auto">
          <a:xfrm>
            <a:off x="863600" y="1338263"/>
            <a:ext cx="67897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6600"/>
                </a:solidFill>
                <a:ea typeface="MS PGothic" pitchFamily="34" charset="-128"/>
              </a:rPr>
              <a:t>Rene: 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litiasi, flogosi, rene policistico, nefropatie parenchimali, traumi, trombosi vena renale, neoplasie.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prstClr val="white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6600"/>
                </a:solidFill>
                <a:ea typeface="MS PGothic" pitchFamily="34" charset="-128"/>
              </a:rPr>
              <a:t>Uretere: 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litiasi, flogosi, traumi, neoplasie.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prstClr val="white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6600"/>
                </a:solidFill>
                <a:ea typeface="MS PGothic" pitchFamily="34" charset="-128"/>
              </a:rPr>
              <a:t>Vescica: 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litiasi, cistiti, traumi, neoplasie, malformazioni, endometriosi.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prstClr val="white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6600"/>
                </a:solidFill>
                <a:ea typeface="MS PGothic" pitchFamily="34" charset="-128"/>
              </a:rPr>
              <a:t>Prostata: 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ipertrofia, flogosi, neoplasie.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b="1" smtClean="0">
              <a:solidFill>
                <a:srgbClr val="FF6600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6600"/>
                </a:solidFill>
                <a:ea typeface="MS PGothic" pitchFamily="34" charset="-128"/>
              </a:rPr>
              <a:t>Patologia pelvica non urologica: 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neoplasie colon-retto, neoplasie ginecologiche.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b="1" smtClean="0">
              <a:solidFill>
                <a:srgbClr val="FF6600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6600"/>
                </a:solidFill>
                <a:ea typeface="MS PGothic" pitchFamily="34" charset="-128"/>
              </a:rPr>
              <a:t>Iatrogena: </a:t>
            </a:r>
            <a:r>
              <a:rPr lang="it-IT" sz="2000" smtClean="0">
                <a:solidFill>
                  <a:prstClr val="white"/>
                </a:solidFill>
                <a:ea typeface="MS PGothic" pitchFamily="34" charset="-128"/>
              </a:rPr>
              <a:t>interventi endoscopici, cateterismo, RT pelvica, biopsie renali.</a:t>
            </a:r>
          </a:p>
        </p:txBody>
      </p:sp>
    </p:spTree>
    <p:extLst>
      <p:ext uri="{BB962C8B-B14F-4D97-AF65-F5344CB8AC3E}">
        <p14:creationId xmlns:p14="http://schemas.microsoft.com/office/powerpoint/2010/main" val="22404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b="1" smtClean="0"/>
              <a:t/>
            </a:r>
            <a:br>
              <a:rPr lang="it-IT" b="1" smtClean="0"/>
            </a:br>
            <a:r>
              <a:rPr lang="it-IT" b="1" smtClean="0"/>
              <a:t>Radiazioni ionizzanti</a:t>
            </a:r>
            <a:br>
              <a:rPr lang="it-IT" b="1" smtClean="0"/>
            </a:br>
            <a:endParaRPr lang="it-IT" smtClean="0"/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eaLnBrk="1" hangingPunct="1"/>
            <a:endParaRPr lang="it-IT" b="1" smtClean="0"/>
          </a:p>
          <a:p>
            <a:pPr algn="ctr" eaLnBrk="1" hangingPunct="1"/>
            <a:r>
              <a:rPr lang="it-IT" b="1" smtClean="0"/>
              <a:t>EFFETTI DANNOSI SULLA SALUTE</a:t>
            </a:r>
          </a:p>
          <a:p>
            <a:pPr algn="ctr" eaLnBrk="1" hangingPunct="1"/>
            <a:endParaRPr lang="it-IT" b="1" smtClean="0"/>
          </a:p>
          <a:p>
            <a:pPr eaLnBrk="1" hangingPunct="1">
              <a:buFont typeface="Arial" charset="0"/>
              <a:buNone/>
            </a:pPr>
            <a:r>
              <a:rPr lang="it-IT" b="1" smtClean="0"/>
              <a:t>	STOCASTICI 					DETERMINISTICI</a:t>
            </a:r>
          </a:p>
          <a:p>
            <a:pPr eaLnBrk="1" hangingPunct="1">
              <a:buFont typeface="Arial" charset="0"/>
              <a:buNone/>
            </a:pPr>
            <a:r>
              <a:rPr lang="it-IT" sz="2000" smtClean="0"/>
              <a:t>	Probabilistici 						Si valore soglia</a:t>
            </a:r>
          </a:p>
          <a:p>
            <a:pPr eaLnBrk="1" hangingPunct="1">
              <a:buFont typeface="Arial" charset="0"/>
              <a:buNone/>
            </a:pPr>
            <a:r>
              <a:rPr lang="it-IT" sz="2000" smtClean="0"/>
              <a:t>	No valore soglia 						Eritema, ulcere cutanee</a:t>
            </a:r>
          </a:p>
          <a:p>
            <a:pPr eaLnBrk="1" hangingPunct="1">
              <a:buFont typeface="Arial" charset="0"/>
              <a:buNone/>
            </a:pPr>
            <a:r>
              <a:rPr lang="it-IT" sz="2000" smtClean="0"/>
              <a:t>	Dose dipendenti 						Leucopenia, les. cristallino</a:t>
            </a:r>
          </a:p>
          <a:p>
            <a:pPr eaLnBrk="1" hangingPunct="1">
              <a:buFont typeface="Arial" charset="0"/>
              <a:buNone/>
            </a:pPr>
            <a:r>
              <a:rPr lang="it-IT" sz="2000" smtClean="0"/>
              <a:t>	Gravità indip. Dalla dose 				Morte fetale, anomalie crescita e 										sviluppo</a:t>
            </a:r>
          </a:p>
        </p:txBody>
      </p:sp>
    </p:spTree>
    <p:extLst>
      <p:ext uri="{BB962C8B-B14F-4D97-AF65-F5344CB8AC3E}">
        <p14:creationId xmlns:p14="http://schemas.microsoft.com/office/powerpoint/2010/main" val="7227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Linee Guida SIRM </a:t>
            </a:r>
            <a:r>
              <a:rPr lang="it-IT" sz="3200" smtClean="0"/>
              <a:t>2004</a:t>
            </a:r>
          </a:p>
        </p:txBody>
      </p:sp>
      <p:pic>
        <p:nvPicPr>
          <p:cNvPr id="54275" name="Immagine 1" descr="tabella r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17638"/>
            <a:ext cx="62118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tabella t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9563" y="1417638"/>
            <a:ext cx="58372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magine 1" descr="01 linee guida indic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02 linee guida sinusopatia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800" y="0"/>
            <a:ext cx="411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03 linee guida particolare sinusopatia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5900" y="2227263"/>
            <a:ext cx="51181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2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9625"/>
          </a:xfrm>
        </p:spPr>
        <p:txBody>
          <a:bodyPr/>
          <a:lstStyle/>
          <a:p>
            <a:r>
              <a:rPr lang="it-IT" smtClean="0"/>
              <a:t>www.sirm.org</a:t>
            </a:r>
          </a:p>
        </p:txBody>
      </p:sp>
      <p:pic>
        <p:nvPicPr>
          <p:cNvPr id="8" name="Immagine 7" descr="relax bag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0288"/>
            <a:ext cx="6840538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6620933" y="3644669"/>
            <a:ext cx="2353734" cy="92333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Grazie!</a:t>
            </a:r>
            <a:endParaRPr lang="it-IT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09624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4031140312"/>
              </p:ext>
            </p:extLst>
          </p:nvPr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458913" y="1608138"/>
          <a:ext cx="6588125" cy="4495488"/>
        </p:xfrm>
        <a:graphic>
          <a:graphicData uri="http://schemas.openxmlformats.org/drawingml/2006/table">
            <a:tbl>
              <a:tblPr/>
              <a:tblGrid>
                <a:gridCol w="2195512"/>
                <a:gridCol w="2197100"/>
                <a:gridCol w="2195513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Età/Sesso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0-20 aa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Glomerulonefriti acute, IVU, Malformazioni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20-40 aa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IVU, Calcoli,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Neoplasie vescicali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40-60 aa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IVU, Calcoli, Neopl. vescicali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IVU, Calcoli, Neopl. vescicali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&gt; 60 aa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Neopl. vescicali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IVU 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IPB,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Neopl. Vescicali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IVU</a:t>
                      </a:r>
                    </a:p>
                  </a:txBody>
                  <a:tcPr marL="91455" marR="9145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FFFF"/>
                </a:solidFill>
                <a:ea typeface="MS PGothic" pitchFamily="34" charset="-128"/>
              </a:rPr>
              <a:t>EMATURIA RAPPORTI ETA</a:t>
            </a:r>
            <a:r>
              <a:rPr lang="it-IT" altLang="it-IT" sz="3200" b="1">
                <a:solidFill>
                  <a:srgbClr val="FFFFFF"/>
                </a:solidFill>
                <a:ea typeface="MS PGothic" pitchFamily="34" charset="-128"/>
              </a:rPr>
              <a:t>’</a:t>
            </a:r>
            <a:r>
              <a:rPr lang="it-IT" sz="3200" b="1">
                <a:solidFill>
                  <a:srgbClr val="FFFFFF"/>
                </a:solidFill>
                <a:ea typeface="MS PGothic" pitchFamily="34" charset="-128"/>
              </a:rPr>
              <a:t>/SESSO</a:t>
            </a:r>
            <a:endParaRPr lang="it-IT" sz="320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9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0400" y="1152525"/>
            <a:ext cx="7877175" cy="5387975"/>
          </a:xfrm>
          <a:custGeom>
            <a:avLst/>
            <a:gdLst>
              <a:gd name="connsiteX0" fmla="*/ 0 w 9143998"/>
              <a:gd name="connsiteY0" fmla="*/ 6857998 h 6857998"/>
              <a:gd name="connsiteX1" fmla="*/ 9143998 w 9143998"/>
              <a:gd name="connsiteY1" fmla="*/ 6857998 h 6857998"/>
              <a:gd name="connsiteX2" fmla="*/ 9143998 w 9143998"/>
              <a:gd name="connsiteY2" fmla="*/ 0 h 6857998"/>
              <a:gd name="connsiteX3" fmla="*/ 0 w 9143998"/>
              <a:gd name="connsiteY3" fmla="*/ 0 h 6857998"/>
              <a:gd name="connsiteX4" fmla="*/ 0 w 9143998"/>
              <a:gd name="connsiteY4" fmla="*/ 6857998 h 6857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8" h="6857998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 rot="17493178">
            <a:off x="2676525" y="1112838"/>
            <a:ext cx="415925" cy="885825"/>
          </a:xfrm>
          <a:custGeom>
            <a:avLst/>
            <a:gdLst>
              <a:gd name="connsiteX0" fmla="*/ 0 w 485775"/>
              <a:gd name="connsiteY0" fmla="*/ 732234 h 976312"/>
              <a:gd name="connsiteX1" fmla="*/ 121444 w 485775"/>
              <a:gd name="connsiteY1" fmla="*/ 732234 h 976312"/>
              <a:gd name="connsiteX2" fmla="*/ 121444 w 485775"/>
              <a:gd name="connsiteY2" fmla="*/ 0 h 976312"/>
              <a:gd name="connsiteX3" fmla="*/ 364331 w 485775"/>
              <a:gd name="connsiteY3" fmla="*/ 0 h 976312"/>
              <a:gd name="connsiteX4" fmla="*/ 364331 w 485775"/>
              <a:gd name="connsiteY4" fmla="*/ 732234 h 976312"/>
              <a:gd name="connsiteX5" fmla="*/ 485775 w 485775"/>
              <a:gd name="connsiteY5" fmla="*/ 732234 h 976312"/>
              <a:gd name="connsiteX6" fmla="*/ 242888 w 485775"/>
              <a:gd name="connsiteY6" fmla="*/ 976312 h 976312"/>
              <a:gd name="connsiteX7" fmla="*/ 0 w 485775"/>
              <a:gd name="connsiteY7" fmla="*/ 732234 h 976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5775" h="976312">
                <a:moveTo>
                  <a:pt x="0" y="732234"/>
                </a:moveTo>
                <a:lnTo>
                  <a:pt x="121444" y="732234"/>
                </a:lnTo>
                <a:lnTo>
                  <a:pt x="121444" y="0"/>
                </a:lnTo>
                <a:lnTo>
                  <a:pt x="364331" y="0"/>
                </a:lnTo>
                <a:lnTo>
                  <a:pt x="364331" y="732234"/>
                </a:lnTo>
                <a:lnTo>
                  <a:pt x="485775" y="732234"/>
                </a:lnTo>
                <a:lnTo>
                  <a:pt x="242888" y="976312"/>
                </a:lnTo>
                <a:lnTo>
                  <a:pt x="0" y="732234"/>
                </a:lnTo>
              </a:path>
            </a:pathLst>
          </a:custGeom>
          <a:solidFill>
            <a:srgbClr val="00CC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 rot="4074382">
            <a:off x="3824288" y="1927225"/>
            <a:ext cx="415925" cy="1368425"/>
          </a:xfrm>
          <a:custGeom>
            <a:avLst/>
            <a:gdLst>
              <a:gd name="connsiteX0" fmla="*/ 0 w 485775"/>
              <a:gd name="connsiteY0" fmla="*/ 732234 h 976312"/>
              <a:gd name="connsiteX1" fmla="*/ 121444 w 485775"/>
              <a:gd name="connsiteY1" fmla="*/ 732234 h 976312"/>
              <a:gd name="connsiteX2" fmla="*/ 121444 w 485775"/>
              <a:gd name="connsiteY2" fmla="*/ 0 h 976312"/>
              <a:gd name="connsiteX3" fmla="*/ 364331 w 485775"/>
              <a:gd name="connsiteY3" fmla="*/ 0 h 976312"/>
              <a:gd name="connsiteX4" fmla="*/ 364331 w 485775"/>
              <a:gd name="connsiteY4" fmla="*/ 732234 h 976312"/>
              <a:gd name="connsiteX5" fmla="*/ 485775 w 485775"/>
              <a:gd name="connsiteY5" fmla="*/ 732234 h 976312"/>
              <a:gd name="connsiteX6" fmla="*/ 242888 w 485775"/>
              <a:gd name="connsiteY6" fmla="*/ 976312 h 976312"/>
              <a:gd name="connsiteX7" fmla="*/ 0 w 485775"/>
              <a:gd name="connsiteY7" fmla="*/ 732234 h 976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5775" h="976312">
                <a:moveTo>
                  <a:pt x="0" y="732234"/>
                </a:moveTo>
                <a:lnTo>
                  <a:pt x="121444" y="732234"/>
                </a:lnTo>
                <a:lnTo>
                  <a:pt x="121444" y="0"/>
                </a:lnTo>
                <a:lnTo>
                  <a:pt x="364331" y="0"/>
                </a:lnTo>
                <a:lnTo>
                  <a:pt x="364331" y="732234"/>
                </a:lnTo>
                <a:lnTo>
                  <a:pt x="485775" y="732234"/>
                </a:lnTo>
                <a:lnTo>
                  <a:pt x="242888" y="976312"/>
                </a:lnTo>
                <a:lnTo>
                  <a:pt x="0" y="732234"/>
                </a:lnTo>
              </a:path>
            </a:pathLst>
          </a:custGeom>
          <a:solidFill>
            <a:srgbClr val="00CC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 rot="18671068">
            <a:off x="1484313" y="3406775"/>
            <a:ext cx="415925" cy="885825"/>
          </a:xfrm>
          <a:custGeom>
            <a:avLst/>
            <a:gdLst>
              <a:gd name="connsiteX0" fmla="*/ 0 w 485775"/>
              <a:gd name="connsiteY0" fmla="*/ 732234 h 976312"/>
              <a:gd name="connsiteX1" fmla="*/ 121444 w 485775"/>
              <a:gd name="connsiteY1" fmla="*/ 732234 h 976312"/>
              <a:gd name="connsiteX2" fmla="*/ 121444 w 485775"/>
              <a:gd name="connsiteY2" fmla="*/ 0 h 976312"/>
              <a:gd name="connsiteX3" fmla="*/ 364331 w 485775"/>
              <a:gd name="connsiteY3" fmla="*/ 0 h 976312"/>
              <a:gd name="connsiteX4" fmla="*/ 364331 w 485775"/>
              <a:gd name="connsiteY4" fmla="*/ 732234 h 976312"/>
              <a:gd name="connsiteX5" fmla="*/ 485775 w 485775"/>
              <a:gd name="connsiteY5" fmla="*/ 732234 h 976312"/>
              <a:gd name="connsiteX6" fmla="*/ 242888 w 485775"/>
              <a:gd name="connsiteY6" fmla="*/ 976312 h 976312"/>
              <a:gd name="connsiteX7" fmla="*/ 0 w 485775"/>
              <a:gd name="connsiteY7" fmla="*/ 732234 h 976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5775" h="976312">
                <a:moveTo>
                  <a:pt x="0" y="732234"/>
                </a:moveTo>
                <a:lnTo>
                  <a:pt x="121444" y="732234"/>
                </a:lnTo>
                <a:lnTo>
                  <a:pt x="121444" y="0"/>
                </a:lnTo>
                <a:lnTo>
                  <a:pt x="364331" y="0"/>
                </a:lnTo>
                <a:lnTo>
                  <a:pt x="364331" y="732234"/>
                </a:lnTo>
                <a:lnTo>
                  <a:pt x="485775" y="732234"/>
                </a:lnTo>
                <a:lnTo>
                  <a:pt x="242888" y="976312"/>
                </a:lnTo>
                <a:lnTo>
                  <a:pt x="0" y="732234"/>
                </a:lnTo>
              </a:path>
            </a:pathLst>
          </a:custGeom>
          <a:solidFill>
            <a:srgbClr val="00CC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660400" y="1169988"/>
            <a:ext cx="1692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0087">
            <a:spAutoFit/>
          </a:bodyPr>
          <a:lstStyle/>
          <a:p>
            <a:pPr fontAlgn="base">
              <a:lnSpc>
                <a:spcPts val="26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smtClean="0">
                <a:solidFill>
                  <a:srgbClr val="FF66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ANAMNESI</a:t>
            </a:r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3467100" y="1776413"/>
            <a:ext cx="28765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0087">
            <a:spAutoFit/>
          </a:bodyPr>
          <a:lstStyle/>
          <a:p>
            <a:pPr fontAlgn="base">
              <a:lnSpc>
                <a:spcPts val="26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smtClean="0">
                <a:solidFill>
                  <a:srgbClr val="FF66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ESAME</a:t>
            </a:r>
            <a:r>
              <a:rPr lang="en-US" altLang="zh-CN" sz="2500" smtClean="0">
                <a:solidFill>
                  <a:prstClr val="white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zh-CN" sz="2500" smtClean="0">
                <a:solidFill>
                  <a:srgbClr val="FF66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OBIETTIVO</a:t>
            </a: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161925" y="3024188"/>
            <a:ext cx="34417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0087">
            <a:spAutoFit/>
          </a:bodyPr>
          <a:lstStyle/>
          <a:p>
            <a:pPr fontAlgn="base">
              <a:lnSpc>
                <a:spcPts val="26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smtClean="0">
                <a:solidFill>
                  <a:srgbClr val="FF66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ESAMI EMATOCHIMICI</a:t>
            </a: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660400" y="4364038"/>
            <a:ext cx="324008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0087">
            <a:spAutoFit/>
          </a:bodyPr>
          <a:lstStyle/>
          <a:p>
            <a:pPr fontAlgn="base">
              <a:lnSpc>
                <a:spcPts val="26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smtClean="0">
                <a:solidFill>
                  <a:srgbClr val="FF66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ESAME DELLE URINE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prstClr val="white"/>
                </a:solidFill>
              </a:rPr>
              <a:t>ITER DIAGNOSTICO</a:t>
            </a:r>
            <a:endParaRPr lang="it-IT" sz="3200" dirty="0">
              <a:solidFill>
                <a:prstClr val="white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 rot="3105405">
            <a:off x="5203825" y="4330701"/>
            <a:ext cx="415925" cy="1244600"/>
          </a:xfrm>
          <a:custGeom>
            <a:avLst/>
            <a:gdLst>
              <a:gd name="connsiteX0" fmla="*/ 0 w 485775"/>
              <a:gd name="connsiteY0" fmla="*/ 732234 h 976312"/>
              <a:gd name="connsiteX1" fmla="*/ 121444 w 485775"/>
              <a:gd name="connsiteY1" fmla="*/ 732234 h 976312"/>
              <a:gd name="connsiteX2" fmla="*/ 121444 w 485775"/>
              <a:gd name="connsiteY2" fmla="*/ 0 h 976312"/>
              <a:gd name="connsiteX3" fmla="*/ 364331 w 485775"/>
              <a:gd name="connsiteY3" fmla="*/ 0 h 976312"/>
              <a:gd name="connsiteX4" fmla="*/ 364331 w 485775"/>
              <a:gd name="connsiteY4" fmla="*/ 732234 h 976312"/>
              <a:gd name="connsiteX5" fmla="*/ 485775 w 485775"/>
              <a:gd name="connsiteY5" fmla="*/ 732234 h 976312"/>
              <a:gd name="connsiteX6" fmla="*/ 242888 w 485775"/>
              <a:gd name="connsiteY6" fmla="*/ 976312 h 976312"/>
              <a:gd name="connsiteX7" fmla="*/ 0 w 485775"/>
              <a:gd name="connsiteY7" fmla="*/ 732234 h 976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5775" h="976312">
                <a:moveTo>
                  <a:pt x="0" y="732234"/>
                </a:moveTo>
                <a:lnTo>
                  <a:pt x="121444" y="732234"/>
                </a:lnTo>
                <a:lnTo>
                  <a:pt x="121444" y="0"/>
                </a:lnTo>
                <a:lnTo>
                  <a:pt x="364331" y="0"/>
                </a:lnTo>
                <a:lnTo>
                  <a:pt x="364331" y="732234"/>
                </a:lnTo>
                <a:lnTo>
                  <a:pt x="485775" y="732234"/>
                </a:lnTo>
                <a:lnTo>
                  <a:pt x="242888" y="976312"/>
                </a:lnTo>
                <a:lnTo>
                  <a:pt x="0" y="732234"/>
                </a:lnTo>
              </a:path>
            </a:pathLst>
          </a:custGeom>
          <a:solidFill>
            <a:srgbClr val="3AFF3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06" name="TextBox 1"/>
          <p:cNvSpPr txBox="1">
            <a:spLocks noChangeArrowheads="1"/>
          </p:cNvSpPr>
          <p:nvPr/>
        </p:nvSpPr>
        <p:spPr bwMode="auto">
          <a:xfrm>
            <a:off x="2251075" y="5543550"/>
            <a:ext cx="44037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87">
            <a:spAutoFit/>
          </a:bodyPr>
          <a:lstStyle/>
          <a:p>
            <a:pPr fontAlgn="base">
              <a:lnSpc>
                <a:spcPts val="26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solidFill>
                  <a:srgbClr val="3AFF38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IMAGING INTEGRATO</a:t>
            </a:r>
          </a:p>
        </p:txBody>
      </p:sp>
      <p:sp>
        <p:nvSpPr>
          <p:cNvPr id="17" name="Freeform 3"/>
          <p:cNvSpPr/>
          <p:nvPr/>
        </p:nvSpPr>
        <p:spPr>
          <a:xfrm rot="15279417">
            <a:off x="4362450" y="3762375"/>
            <a:ext cx="415925" cy="790575"/>
          </a:xfrm>
          <a:custGeom>
            <a:avLst/>
            <a:gdLst>
              <a:gd name="connsiteX0" fmla="*/ 0 w 485775"/>
              <a:gd name="connsiteY0" fmla="*/ 732234 h 976312"/>
              <a:gd name="connsiteX1" fmla="*/ 121444 w 485775"/>
              <a:gd name="connsiteY1" fmla="*/ 732234 h 976312"/>
              <a:gd name="connsiteX2" fmla="*/ 121444 w 485775"/>
              <a:gd name="connsiteY2" fmla="*/ 0 h 976312"/>
              <a:gd name="connsiteX3" fmla="*/ 364331 w 485775"/>
              <a:gd name="connsiteY3" fmla="*/ 0 h 976312"/>
              <a:gd name="connsiteX4" fmla="*/ 364331 w 485775"/>
              <a:gd name="connsiteY4" fmla="*/ 732234 h 976312"/>
              <a:gd name="connsiteX5" fmla="*/ 485775 w 485775"/>
              <a:gd name="connsiteY5" fmla="*/ 732234 h 976312"/>
              <a:gd name="connsiteX6" fmla="*/ 242888 w 485775"/>
              <a:gd name="connsiteY6" fmla="*/ 976312 h 976312"/>
              <a:gd name="connsiteX7" fmla="*/ 0 w 485775"/>
              <a:gd name="connsiteY7" fmla="*/ 732234 h 976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85775" h="976312">
                <a:moveTo>
                  <a:pt x="0" y="732234"/>
                </a:moveTo>
                <a:lnTo>
                  <a:pt x="121444" y="732234"/>
                </a:lnTo>
                <a:lnTo>
                  <a:pt x="121444" y="0"/>
                </a:lnTo>
                <a:lnTo>
                  <a:pt x="364331" y="0"/>
                </a:lnTo>
                <a:lnTo>
                  <a:pt x="364331" y="732234"/>
                </a:lnTo>
                <a:lnTo>
                  <a:pt x="485775" y="732234"/>
                </a:lnTo>
                <a:lnTo>
                  <a:pt x="242888" y="976312"/>
                </a:lnTo>
                <a:lnTo>
                  <a:pt x="0" y="73223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208" name="TextBox 1"/>
          <p:cNvSpPr txBox="1">
            <a:spLocks noChangeArrowheads="1"/>
          </p:cNvSpPr>
          <p:nvPr/>
        </p:nvSpPr>
        <p:spPr bwMode="auto">
          <a:xfrm>
            <a:off x="5075238" y="3567113"/>
            <a:ext cx="34623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00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SOSPETTO CLINICO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IPOTESI DIAGNOSTICA</a:t>
            </a:r>
          </a:p>
        </p:txBody>
      </p:sp>
    </p:spTree>
    <p:extLst>
      <p:ext uri="{BB962C8B-B14F-4D97-AF65-F5344CB8AC3E}">
        <p14:creationId xmlns:p14="http://schemas.microsoft.com/office/powerpoint/2010/main" val="39305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b="1" smtClean="0"/>
              <a:t/>
            </a:r>
            <a:br>
              <a:rPr lang="it-IT" b="1" smtClean="0"/>
            </a:br>
            <a:r>
              <a:rPr lang="it-IT" b="1" smtClean="0"/>
              <a:t/>
            </a:r>
            <a:br>
              <a:rPr lang="it-IT" b="1" smtClean="0"/>
            </a:br>
            <a:endParaRPr lang="it-IT" smtClean="0"/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6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sz="2400" b="1" smtClean="0"/>
              <a:t>ECOGRAFIA</a:t>
            </a:r>
          </a:p>
          <a:p>
            <a:pPr eaLnBrk="1" hangingPunct="1">
              <a:lnSpc>
                <a:spcPct val="120000"/>
              </a:lnSpc>
            </a:pPr>
            <a:r>
              <a:rPr lang="it-IT" sz="2400" b="1" smtClean="0"/>
              <a:t>Rx ADDOME DIRETTO – TOMOGRAFIA LOGGE RENALI</a:t>
            </a:r>
          </a:p>
          <a:p>
            <a:pPr eaLnBrk="1" hangingPunct="1">
              <a:lnSpc>
                <a:spcPct val="120000"/>
              </a:lnSpc>
            </a:pPr>
            <a:r>
              <a:rPr lang="it-IT" sz="2400" b="1" smtClean="0"/>
              <a:t>UROGRAFIA</a:t>
            </a:r>
          </a:p>
          <a:p>
            <a:pPr eaLnBrk="1" hangingPunct="1">
              <a:lnSpc>
                <a:spcPct val="120000"/>
              </a:lnSpc>
            </a:pPr>
            <a:r>
              <a:rPr lang="it-IT" sz="2400" b="1" smtClean="0"/>
              <a:t>PIELOGRAFIA: </a:t>
            </a:r>
            <a:r>
              <a:rPr lang="it-IT" sz="2400" b="1" i="1" smtClean="0"/>
              <a:t>discendente/ascendente</a:t>
            </a:r>
            <a:endParaRPr lang="it-IT" sz="2400" b="1" smtClean="0"/>
          </a:p>
          <a:p>
            <a:pPr eaLnBrk="1" hangingPunct="1">
              <a:lnSpc>
                <a:spcPct val="120000"/>
              </a:lnSpc>
            </a:pPr>
            <a:r>
              <a:rPr lang="it-IT" sz="2400" b="1" smtClean="0"/>
              <a:t>CISTOURETROGRAFIA: </a:t>
            </a:r>
            <a:r>
              <a:rPr lang="it-IT" sz="2400" b="1" i="1" smtClean="0"/>
              <a:t>discendente/ascendente</a:t>
            </a:r>
            <a:endParaRPr lang="it-IT" sz="2400" b="1" smtClean="0"/>
          </a:p>
          <a:p>
            <a:pPr eaLnBrk="1" hangingPunct="1">
              <a:lnSpc>
                <a:spcPct val="120000"/>
              </a:lnSpc>
            </a:pPr>
            <a:r>
              <a:rPr lang="it-IT" sz="2400" b="1" smtClean="0"/>
              <a:t>TOMOGRAFIA COMPUTERIZZATA (TC) s/c mdc</a:t>
            </a:r>
          </a:p>
          <a:p>
            <a:pPr eaLnBrk="1" hangingPunct="1">
              <a:lnSpc>
                <a:spcPct val="120000"/>
              </a:lnSpc>
            </a:pPr>
            <a:r>
              <a:rPr lang="it-IT" sz="2400" b="1" smtClean="0"/>
              <a:t>RISONANZA MAGNETICA NUCLEARE (RMN o RM)</a:t>
            </a:r>
          </a:p>
          <a:p>
            <a:pPr eaLnBrk="1" hangingPunct="1">
              <a:lnSpc>
                <a:spcPct val="120000"/>
              </a:lnSpc>
            </a:pPr>
            <a:r>
              <a:rPr lang="it-IT" sz="2400" b="1" smtClean="0"/>
              <a:t>ANGIOGRAFIA</a:t>
            </a:r>
          </a:p>
          <a:p>
            <a:pPr eaLnBrk="1" hangingPunct="1">
              <a:lnSpc>
                <a:spcPct val="120000"/>
              </a:lnSpc>
            </a:pPr>
            <a:r>
              <a:rPr lang="it-IT" sz="2400" b="1" smtClean="0"/>
              <a:t>SCINTIGRAFIA</a:t>
            </a:r>
          </a:p>
          <a:p>
            <a:pPr eaLnBrk="1" hangingPunct="1"/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prstClr val="white"/>
                </a:solidFill>
              </a:rPr>
              <a:t>METODICHE DI STUDIO</a:t>
            </a:r>
            <a:endParaRPr lang="it-IT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xray_headshots_desktop_1280x1110_wallpaper-33406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841" r="-28841"/>
          <a:stretch>
            <a:fillRect/>
          </a:stretch>
        </p:blipFill>
        <p:spPr>
          <a:xfrm>
            <a:off x="188913" y="1423988"/>
            <a:ext cx="8783637" cy="4830762"/>
          </a:xfrm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prstClr val="white"/>
                </a:solidFill>
              </a:rPr>
              <a:t>QUALE SCEGLIERE?</a:t>
            </a:r>
            <a:endParaRPr lang="it-IT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2004</Words>
  <Application>Microsoft Office PowerPoint</Application>
  <PresentationFormat>Presentazione su schermo (4:3)</PresentationFormat>
  <Paragraphs>344</Paragraphs>
  <Slides>54</Slides>
  <Notes>16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Argomento spinoso</vt:lpstr>
      <vt:lpstr>Strumenti Utili</vt:lpstr>
      <vt:lpstr>D.L. 187/2000</vt:lpstr>
      <vt:lpstr> APPROPRIATEZZA </vt:lpstr>
      <vt:lpstr>APPROPRIATEZZA SPECIFICA O CLINICA ( diagnostica o terapeutica)</vt:lpstr>
      <vt:lpstr>D.L. 187/2000</vt:lpstr>
      <vt:lpstr>Codice deontologico</vt:lpstr>
      <vt:lpstr>Presentazione standard di PowerPoint</vt:lpstr>
      <vt:lpstr> Radiazioni ionizzanti </vt:lpstr>
      <vt:lpstr>Linee Guida SIRM 2004</vt:lpstr>
      <vt:lpstr>Presentazione standard di PowerPoint</vt:lpstr>
      <vt:lpstr>www.sirm.org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2013-10-29T11:56:52Z</dcterms:created>
  <dcterms:modified xsi:type="dcterms:W3CDTF">2013-10-29T11:58:03Z</dcterms:modified>
</cp:coreProperties>
</file>