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5" r:id="rId4"/>
    <p:sldId id="258" r:id="rId5"/>
    <p:sldId id="259" r:id="rId6"/>
    <p:sldId id="266" r:id="rId7"/>
    <p:sldId id="267" r:id="rId8"/>
    <p:sldId id="268" r:id="rId9"/>
    <p:sldId id="26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3" autoAdjust="0"/>
    <p:restoredTop sz="94602" autoAdjust="0"/>
  </p:normalViewPr>
  <p:slideViewPr>
    <p:cSldViewPr snapToGrid="0" snapToObjects="1">
      <p:cViewPr varScale="1">
        <p:scale>
          <a:sx n="131" d="100"/>
          <a:sy n="131" d="100"/>
        </p:scale>
        <p:origin x="-1616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23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Home.png"/>
          <p:cNvPicPr>
            <a:picLocks noChangeAspect="1"/>
          </p:cNvPicPr>
          <p:nvPr/>
        </p:nvPicPr>
        <p:blipFill>
          <a:blip r:embed="rId2"/>
          <a:srcRect t="-93973"/>
          <a:stretch>
            <a:fillRect/>
          </a:stretch>
        </p:blipFill>
        <p:spPr>
          <a:xfrm>
            <a:off x="179294" y="1183341"/>
            <a:ext cx="8787384" cy="5276725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7513" y="2168338"/>
            <a:ext cx="8307387" cy="1619250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7513" y="3810000"/>
            <a:ext cx="8307387" cy="753036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05/05/15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DirectionalButtons-RightOnl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2266" y="533400"/>
            <a:ext cx="752475" cy="352425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0" y="1219200"/>
            <a:ext cx="533400" cy="365125"/>
          </a:xfrm>
        </p:spPr>
        <p:txBody>
          <a:bodyPr/>
          <a:lstStyle/>
          <a:p>
            <a:fld id="{886BB73A-582F-4420-9A14-CB10A2B2E5E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59" y="1466850"/>
            <a:ext cx="8308039" cy="1128432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7224" y="2623296"/>
            <a:ext cx="4717676" cy="38312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213" y="2770187"/>
            <a:ext cx="3429093" cy="357682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05/05/15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ireframeOverlay-PCVertical.png"/>
          <p:cNvPicPr>
            <a:picLocks noChangeAspect="1"/>
          </p:cNvPicPr>
          <p:nvPr/>
        </p:nvPicPr>
        <p:blipFill>
          <a:blip r:embed="rId2"/>
          <a:srcRect b="-123309"/>
          <a:stretch>
            <a:fillRect/>
          </a:stretch>
        </p:blipFill>
        <p:spPr>
          <a:xfrm>
            <a:off x="182880" y="1179575"/>
            <a:ext cx="5133975" cy="5275013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59" y="1680882"/>
            <a:ext cx="4313891" cy="1162050"/>
          </a:xfrm>
        </p:spPr>
        <p:txBody>
          <a:bodyPr anchor="b"/>
          <a:lstStyle>
            <a:lvl1pPr algn="l"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859" y="2837329"/>
            <a:ext cx="4313891" cy="341583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05/05/15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5298140" y="1169894"/>
            <a:ext cx="3671047" cy="52760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82880" y="1169894"/>
            <a:ext cx="8787384" cy="2106706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82880" y="3281082"/>
            <a:ext cx="8787384" cy="3174582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59" y="3329268"/>
            <a:ext cx="8346141" cy="1014132"/>
          </a:xfrm>
        </p:spPr>
        <p:txBody>
          <a:bodyPr anchor="b"/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859" y="4343399"/>
            <a:ext cx="8346141" cy="190976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05/05/15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magin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ireframeOverlay-PCVertical.png"/>
          <p:cNvPicPr>
            <a:picLocks noChangeAspect="1"/>
          </p:cNvPicPr>
          <p:nvPr/>
        </p:nvPicPr>
        <p:blipFill>
          <a:blip r:embed="rId2"/>
          <a:srcRect b="-123309"/>
          <a:stretch>
            <a:fillRect/>
          </a:stretch>
        </p:blipFill>
        <p:spPr>
          <a:xfrm>
            <a:off x="3835212" y="1179575"/>
            <a:ext cx="5133975" cy="5275013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0" y="1680882"/>
            <a:ext cx="4313891" cy="1162050"/>
          </a:xfrm>
        </p:spPr>
        <p:txBody>
          <a:bodyPr anchor="b"/>
          <a:lstStyle>
            <a:lvl1pPr algn="l"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00" y="2837329"/>
            <a:ext cx="4313891" cy="341583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05/05/15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82880" y="1179576"/>
            <a:ext cx="3671047" cy="220531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5"/>
          </p:nvPr>
        </p:nvSpPr>
        <p:spPr>
          <a:xfrm>
            <a:off x="2015983" y="3383280"/>
            <a:ext cx="1837944" cy="3072384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6"/>
          </p:nvPr>
        </p:nvSpPr>
        <p:spPr>
          <a:xfrm>
            <a:off x="182880" y="3383280"/>
            <a:ext cx="1837944" cy="3072384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0" y="1219200"/>
            <a:ext cx="533400" cy="365125"/>
          </a:xfrm>
        </p:spPr>
        <p:txBody>
          <a:bodyPr/>
          <a:lstStyle/>
          <a:p>
            <a:fld id="{886BB73A-582F-4420-9A14-CB10A2B2E5E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05/05/15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VerticalTC.png"/>
          <p:cNvPicPr>
            <a:picLocks noChangeAspect="1"/>
          </p:cNvPicPr>
          <p:nvPr/>
        </p:nvPicPr>
        <p:blipFill>
          <a:blip r:embed="rId2"/>
          <a:srcRect t="-93650"/>
          <a:stretch>
            <a:fillRect/>
          </a:stretch>
        </p:blipFill>
        <p:spPr>
          <a:xfrm>
            <a:off x="7445188" y="1178128"/>
            <a:ext cx="1524000" cy="5275339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40705" y="1398494"/>
            <a:ext cx="1447800" cy="4849906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7513" y="1398494"/>
            <a:ext cx="6669087" cy="4849906"/>
          </a:xfrm>
        </p:spPr>
        <p:txBody>
          <a:bodyPr vert="eaVert"/>
          <a:lstStyle>
            <a:lvl5pPr>
              <a:defRPr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05/05/15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rmula di chius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05/05/15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‹n.›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82880" y="1179576"/>
            <a:ext cx="8787384" cy="5276088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DirectionalButtons-LeftOnlyOnl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7488" y="538163"/>
            <a:ext cx="752475" cy="3524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925" y="2756646"/>
            <a:ext cx="8308975" cy="349175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05/05/15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reframeOverlay-TCFull.png"/>
          <p:cNvPicPr>
            <a:picLocks noChangeAspect="1"/>
          </p:cNvPicPr>
          <p:nvPr/>
        </p:nvPicPr>
        <p:blipFill>
          <a:blip r:embed="rId2"/>
          <a:srcRect l="-198711"/>
          <a:stretch>
            <a:fillRect/>
          </a:stretch>
        </p:blipFill>
        <p:spPr>
          <a:xfrm>
            <a:off x="177999" y="1179576"/>
            <a:ext cx="8788373" cy="5276088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>
                <a:solidFill>
                  <a:schemeClr val="bg1"/>
                </a:solidFill>
              </a:defRPr>
            </a:lvl1pPr>
            <a:lvl2pPr>
              <a:buClr>
                <a:schemeClr val="bg1">
                  <a:lumMod val="75000"/>
                </a:schemeClr>
              </a:buClr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>
                <a:schemeClr val="bg1">
                  <a:lumMod val="75000"/>
                </a:schemeClr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  <a:lvl6pPr>
              <a:buClr>
                <a:schemeClr val="bg1">
                  <a:lumMod val="75000"/>
                </a:schemeClr>
              </a:buClr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>
              <a:buClr>
                <a:schemeClr val="bg1"/>
              </a:buClr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>
              <a:buClr>
                <a:schemeClr val="bg1">
                  <a:lumMod val="75000"/>
                </a:schemeClr>
              </a:buClr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>
              <a:buClr>
                <a:schemeClr val="bg1"/>
              </a:buClr>
              <a:defRPr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05/05/15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ireframeOverlay-SectionH.png"/>
          <p:cNvPicPr>
            <a:picLocks noChangeAspect="1"/>
          </p:cNvPicPr>
          <p:nvPr/>
        </p:nvPicPr>
        <p:blipFill>
          <a:blip r:embed="rId2"/>
          <a:srcRect r="-91875"/>
          <a:stretch>
            <a:fillRect/>
          </a:stretch>
        </p:blipFill>
        <p:spPr>
          <a:xfrm>
            <a:off x="182880" y="1179576"/>
            <a:ext cx="8785105" cy="5276088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3429000"/>
            <a:ext cx="6591300" cy="1371600"/>
          </a:xfrm>
        </p:spPr>
        <p:txBody>
          <a:bodyPr anchor="b" anchorCtr="0"/>
          <a:lstStyle>
            <a:lvl1pPr algn="r">
              <a:defRPr sz="4800" b="0" cap="none" baseline="0"/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4800599"/>
            <a:ext cx="6591300" cy="1066801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3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05/05/15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6859" y="2770188"/>
            <a:ext cx="3840480" cy="3464765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3214" y="2770188"/>
            <a:ext cx="3840480" cy="3464765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05/05/15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6859" y="2675964"/>
            <a:ext cx="3840480" cy="645459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24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6859" y="3307976"/>
            <a:ext cx="3840480" cy="2925762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752" y="2675964"/>
            <a:ext cx="3840480" cy="645459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24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752" y="3307976"/>
            <a:ext cx="3840480" cy="2925762"/>
          </a:xfrm>
        </p:spPr>
        <p:txBody>
          <a:bodyPr>
            <a:normAutofit/>
          </a:bodyPr>
          <a:lstStyle>
            <a:lvl1pPr>
              <a:spcBef>
                <a:spcPts val="1800"/>
              </a:spcBef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>
              <a:defRPr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05/05/15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ireframeOverlay-Cont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94" y="1179576"/>
            <a:ext cx="8787384" cy="1440702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bg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05/05/15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05/05/15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reframeOverlay-ContentCap.png"/>
          <p:cNvPicPr>
            <a:picLocks noChangeAspect="1"/>
          </p:cNvPicPr>
          <p:nvPr/>
        </p:nvPicPr>
        <p:blipFill>
          <a:blip r:embed="rId2"/>
          <a:srcRect b="-135871"/>
          <a:stretch>
            <a:fillRect/>
          </a:stretch>
        </p:blipFill>
        <p:spPr>
          <a:xfrm>
            <a:off x="182880" y="1179575"/>
            <a:ext cx="4228522" cy="5274037"/>
          </a:xfrm>
          <a:prstGeom prst="rect">
            <a:avLst/>
          </a:prstGeom>
          <a:gradFill>
            <a:gsLst>
              <a:gs pos="0">
                <a:schemeClr val="bg2"/>
              </a:gs>
              <a:gs pos="100000">
                <a:schemeClr val="tx2"/>
              </a:gs>
            </a:gsLst>
            <a:lin ang="5400000" scaled="0"/>
          </a:gra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859" y="1680882"/>
            <a:ext cx="3697941" cy="1162050"/>
          </a:xfrm>
        </p:spPr>
        <p:txBody>
          <a:bodyPr anchor="b"/>
          <a:lstStyle>
            <a:lvl1pPr algn="l"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2341" y="1600200"/>
            <a:ext cx="4101353" cy="46529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859" y="2837329"/>
            <a:ext cx="3697941" cy="3415834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600"/>
              </a:spcBef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tx1">
                  <a:lumMod val="50000"/>
                  <a:lumOff val="50000"/>
                </a:schemeClr>
              </a:buClr>
              <a:buSzPct val="70000"/>
              <a:buFont typeface="Wingdings" pitchFamily="2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38E4D-051A-41E1-86A4-E56916468FD0}" type="datetimeFigureOut">
              <a:rPr lang="en-US" smtClean="0"/>
              <a:t>05/05/15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BB73A-582F-4420-9A14-CB10A2B2E5E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8" Type="http://schemas.openxmlformats.org/officeDocument/2006/relationships/image" Target="../media/image2.png"/><Relationship Id="rId19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5925" y="1456765"/>
            <a:ext cx="8308975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925" y="2770188"/>
            <a:ext cx="8308975" cy="3478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0105" y="6454588"/>
            <a:ext cx="23980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CE38E4D-051A-41E1-86A4-E56916468FD0}" type="datetimeFigureOut">
              <a:rPr lang="en-US" smtClean="0"/>
              <a:t>05/05/15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976" y="6454588"/>
            <a:ext cx="3657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0" y="121920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86BB73A-582F-4420-9A14-CB10A2B2E5E8}" type="slidenum">
              <a:rPr lang="en-US" smtClean="0"/>
              <a:t>‹n.›</a:t>
            </a:fld>
            <a:endParaRPr lang="en-US"/>
          </a:p>
        </p:txBody>
      </p:sp>
      <p:pic>
        <p:nvPicPr>
          <p:cNvPr id="7" name="Picture 6" descr="HomeButton.png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52450" y="526116"/>
            <a:ext cx="457200" cy="352425"/>
          </a:xfrm>
          <a:prstGeom prst="rect">
            <a:avLst/>
          </a:prstGeom>
        </p:spPr>
      </p:pic>
      <p:pic>
        <p:nvPicPr>
          <p:cNvPr id="10" name="Picture 9" descr="DirectionalButtons-Full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826188" y="526116"/>
            <a:ext cx="752475" cy="35242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l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l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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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tx1">
            <a:lumMod val="85000"/>
            <a:lumOff val="15000"/>
          </a:schemeClr>
        </a:buClr>
        <a:buSzPct val="70000"/>
        <a:buFont typeface="Wingdings" pitchFamily="2" charset="2"/>
        <a:buChar char="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SzPct val="70000"/>
        <a:buFont typeface="Wingdings" pitchFamily="2" charset="2"/>
        <a:buChar char="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86784" y="4734647"/>
            <a:ext cx="8307387" cy="1055256"/>
          </a:xfrm>
        </p:spPr>
        <p:txBody>
          <a:bodyPr/>
          <a:lstStyle/>
          <a:p>
            <a:r>
              <a:rPr lang="it-IT" sz="2000" i="1" u="sng" dirty="0" smtClean="0"/>
              <a:t/>
            </a:r>
            <a:br>
              <a:rPr lang="it-IT" sz="2000" i="1" u="sng" dirty="0" smtClean="0"/>
            </a:br>
            <a:r>
              <a:rPr lang="it-IT" sz="2000" i="1" u="sng" dirty="0"/>
              <a:t/>
            </a:r>
            <a:br>
              <a:rPr lang="it-IT" sz="2000" i="1" u="sng" dirty="0"/>
            </a:br>
            <a:r>
              <a:rPr lang="it-IT" sz="2000" i="1" u="sng" dirty="0" smtClean="0"/>
              <a:t/>
            </a:r>
            <a:br>
              <a:rPr lang="it-IT" sz="2000" i="1" u="sng" dirty="0" smtClean="0"/>
            </a:br>
            <a:r>
              <a:rPr lang="it-IT" sz="2000" i="1" u="sng" dirty="0" smtClean="0"/>
              <a:t>CORSO DI AGGIORNAMENTO </a:t>
            </a:r>
            <a:r>
              <a:rPr lang="it-IT" sz="2000" dirty="0" smtClean="0"/>
              <a:t/>
            </a:r>
            <a:br>
              <a:rPr lang="it-IT" sz="2000" dirty="0" smtClean="0"/>
            </a:br>
            <a:r>
              <a:rPr lang="it-IT" sz="2000" dirty="0" smtClean="0"/>
              <a:t>LA MEDICINA CHE CAMBIA:</a:t>
            </a:r>
            <a:br>
              <a:rPr lang="it-IT" sz="2000" dirty="0" smtClean="0"/>
            </a:br>
            <a:r>
              <a:rPr lang="it-IT" sz="2000" dirty="0" smtClean="0"/>
              <a:t>INTEGRAZIONE OSPEDALE-TERRITORIO</a:t>
            </a:r>
            <a:br>
              <a:rPr lang="it-IT" sz="2000" dirty="0" smtClean="0"/>
            </a:br>
            <a:r>
              <a:rPr lang="it-IT" sz="2000" dirty="0" smtClean="0"/>
              <a:t>Prendersi cura delle cronicità</a:t>
            </a:r>
            <a:br>
              <a:rPr lang="it-IT" sz="2000" dirty="0" smtClean="0"/>
            </a:br>
            <a:r>
              <a:rPr lang="it-IT" sz="2000" dirty="0" smtClean="0"/>
              <a:t>Teatro delle ali- Via Maria Santissima di Guadalupe n.5-Breno </a:t>
            </a:r>
            <a:br>
              <a:rPr lang="it-IT" sz="2000" dirty="0" smtClean="0"/>
            </a:br>
            <a:r>
              <a:rPr lang="it-IT" sz="2000" dirty="0"/>
              <a:t/>
            </a:r>
            <a:br>
              <a:rPr lang="it-IT" sz="2000" dirty="0"/>
            </a:br>
            <a:r>
              <a:rPr lang="it-IT" sz="2000" dirty="0" smtClean="0"/>
              <a:t>2° SESSIONE: la BPCO</a:t>
            </a:r>
            <a:br>
              <a:rPr lang="it-IT" sz="2000" dirty="0" smtClean="0"/>
            </a:br>
            <a:r>
              <a:rPr lang="it-IT" sz="2000" dirty="0" smtClean="0"/>
              <a:t/>
            </a:r>
            <a:br>
              <a:rPr lang="it-IT" sz="2000" dirty="0" smtClean="0"/>
            </a:br>
            <a:r>
              <a:rPr lang="it-IT" sz="2000" dirty="0" smtClean="0"/>
              <a:t>Tavola </a:t>
            </a:r>
            <a:r>
              <a:rPr lang="it-IT" sz="2000" dirty="0" err="1" smtClean="0"/>
              <a:t>rotonda:L’integrazione</a:t>
            </a:r>
            <a:r>
              <a:rPr lang="it-IT" sz="2000" dirty="0" smtClean="0"/>
              <a:t> dell’assistenza</a:t>
            </a:r>
            <a:br>
              <a:rPr lang="it-IT" sz="2000" dirty="0" smtClean="0"/>
            </a:br>
            <a:r>
              <a:rPr lang="it-IT" sz="2000" dirty="0" smtClean="0"/>
              <a:t> alla luce della riforma della sanità lombarda</a:t>
            </a:r>
            <a:br>
              <a:rPr lang="it-IT" sz="2000" dirty="0" smtClean="0"/>
            </a:br>
            <a:r>
              <a:rPr lang="it-IT" sz="2000" dirty="0" smtClean="0"/>
              <a:t>8 Maggio 2015</a:t>
            </a:r>
            <a:br>
              <a:rPr lang="it-IT" sz="2000" dirty="0" smtClean="0"/>
            </a:br>
            <a:r>
              <a:rPr lang="it-IT" sz="2000" dirty="0"/>
              <a:t/>
            </a:r>
            <a:br>
              <a:rPr lang="it-IT" sz="2000" dirty="0"/>
            </a:br>
            <a:r>
              <a:rPr lang="it-IT" sz="2000" dirty="0" err="1" smtClean="0"/>
              <a:t>inf.Pellegrini</a:t>
            </a:r>
            <a:r>
              <a:rPr lang="it-IT" sz="2000" dirty="0" smtClean="0"/>
              <a:t> Paola</a:t>
            </a:r>
            <a:br>
              <a:rPr lang="it-IT" sz="2000" dirty="0" smtClean="0"/>
            </a:br>
            <a:r>
              <a:rPr lang="it-IT" sz="2000" dirty="0" smtClean="0"/>
              <a:t> U.O Pneumologia </a:t>
            </a:r>
            <a:r>
              <a:rPr lang="it-IT" sz="2000" dirty="0"/>
              <a:t>O</a:t>
            </a:r>
            <a:r>
              <a:rPr lang="it-IT" sz="2000" dirty="0" smtClean="0"/>
              <a:t>spedale  </a:t>
            </a:r>
            <a:r>
              <a:rPr lang="it-IT" sz="2000" dirty="0" err="1" smtClean="0"/>
              <a:t>Vallecamonica</a:t>
            </a:r>
            <a:r>
              <a:rPr lang="it-IT" sz="2000" dirty="0" smtClean="0"/>
              <a:t>  Esine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634747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15925" y="1049998"/>
            <a:ext cx="8308975" cy="1143000"/>
          </a:xfrm>
        </p:spPr>
        <p:txBody>
          <a:bodyPr/>
          <a:lstStyle/>
          <a:p>
            <a:r>
              <a:rPr lang="it-IT" dirty="0" smtClean="0"/>
              <a:t>Infermiere di famiglia e di comunità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b="1" dirty="0" smtClean="0">
                <a:solidFill>
                  <a:schemeClr val="bg2">
                    <a:lumMod val="75000"/>
                  </a:schemeClr>
                </a:solidFill>
              </a:rPr>
              <a:t>OMS-EUROPA 1999:</a:t>
            </a:r>
            <a:r>
              <a:rPr lang="it-IT" dirty="0" smtClean="0"/>
              <a:t>obiettivo n°15 del documento salute 21 prevede l’inserimento di un nuovo ruolo infermieristico in supporto al Medico di medicina generale.</a:t>
            </a:r>
          </a:p>
          <a:p>
            <a:r>
              <a:rPr lang="it-IT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Testo DDL 1727:</a:t>
            </a:r>
            <a:r>
              <a:rPr lang="it-IT" dirty="0" smtClean="0"/>
              <a:t>Introduzione della figura dell’infermiere di famiglia e disposizioni in materia di ASSISTENZA DOMICILIARE</a:t>
            </a:r>
          </a:p>
          <a:p>
            <a:r>
              <a:rPr lang="it-IT" b="1" i="1" dirty="0" smtClean="0">
                <a:solidFill>
                  <a:schemeClr val="bg2">
                    <a:lumMod val="50000"/>
                  </a:schemeClr>
                </a:solidFill>
              </a:rPr>
              <a:t>Master in “ Infermieristica di famiglia e di comunità” </a:t>
            </a:r>
            <a:r>
              <a:rPr lang="it-IT" dirty="0" smtClean="0"/>
              <a:t>è un corso di formazione universitario per l’</a:t>
            </a:r>
            <a:r>
              <a:rPr lang="it-IT" dirty="0" err="1" smtClean="0"/>
              <a:t>aquisizione</a:t>
            </a:r>
            <a:r>
              <a:rPr lang="it-IT" dirty="0" smtClean="0"/>
              <a:t> da parte degli infermieri laureati e diplomati (DU e  Diplomi equivalenti ai sensi della legge 1/2002),le competenze necessarie a:</a:t>
            </a:r>
          </a:p>
          <a:p>
            <a:pPr marL="0" indent="0">
              <a:buNone/>
            </a:pPr>
            <a:r>
              <a:rPr lang="it-IT" dirty="0" smtClean="0"/>
              <a:t>_IDENTIFICARE                          _  PARTECIPARE</a:t>
            </a:r>
          </a:p>
          <a:p>
            <a:pPr marL="0" indent="0">
              <a:buNone/>
            </a:pPr>
            <a:r>
              <a:rPr lang="it-IT" dirty="0" smtClean="0"/>
              <a:t>_PIANIFICARE                             _ COORDINARE</a:t>
            </a:r>
          </a:p>
          <a:p>
            <a:pPr marL="0" indent="0">
              <a:buNone/>
            </a:pPr>
            <a:r>
              <a:rPr lang="it-IT" dirty="0" smtClean="0"/>
              <a:t>_PROMUOVERE                        _  DEFINIRE GLI STANDARD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82481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BPCO o </a:t>
            </a:r>
            <a:r>
              <a:rPr lang="it-IT" dirty="0" err="1" smtClean="0"/>
              <a:t>Broncopneumopatia</a:t>
            </a:r>
            <a:r>
              <a:rPr lang="it-IT" dirty="0" smtClean="0"/>
              <a:t> cronica ostruttiva.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Patologia respiratoria lenta e progressiva che colpisce i bronchi e coinvolge il parenchima </a:t>
            </a:r>
            <a:r>
              <a:rPr lang="it-IT" dirty="0" err="1" smtClean="0"/>
              <a:t>polmonare.Determinando</a:t>
            </a:r>
            <a:r>
              <a:rPr lang="it-IT" dirty="0" smtClean="0"/>
              <a:t> un’ostruzione del flusso </a:t>
            </a:r>
            <a:r>
              <a:rPr lang="it-IT" dirty="0" err="1" smtClean="0"/>
              <a:t>aereo.Clinicamente</a:t>
            </a:r>
            <a:r>
              <a:rPr lang="it-IT" dirty="0" smtClean="0"/>
              <a:t> si manifesta con </a:t>
            </a:r>
            <a:r>
              <a:rPr lang="it-IT" dirty="0" err="1" smtClean="0"/>
              <a:t>tosse,espettorato</a:t>
            </a:r>
            <a:r>
              <a:rPr lang="it-IT" dirty="0" smtClean="0"/>
              <a:t> ,</a:t>
            </a:r>
            <a:r>
              <a:rPr lang="it-IT" dirty="0" err="1" smtClean="0"/>
              <a:t>dispnea,intolleranza</a:t>
            </a:r>
            <a:r>
              <a:rPr lang="it-IT" dirty="0" smtClean="0"/>
              <a:t> all’esercizio fisico , difficoltà a svolgere anche le azioni più semplici della vita </a:t>
            </a:r>
            <a:r>
              <a:rPr lang="it-IT" dirty="0" err="1" smtClean="0"/>
              <a:t>quotidiana,portando</a:t>
            </a:r>
            <a:r>
              <a:rPr lang="it-IT" dirty="0" smtClean="0"/>
              <a:t> nei casi più gravi all’invalidità. </a:t>
            </a:r>
          </a:p>
        </p:txBody>
      </p:sp>
    </p:spTree>
    <p:extLst>
      <p:ext uri="{BB962C8B-B14F-4D97-AF65-F5344CB8AC3E}">
        <p14:creationId xmlns:p14="http://schemas.microsoft.com/office/powerpoint/2010/main" val="2798594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15925" y="1354260"/>
            <a:ext cx="8308975" cy="1143000"/>
          </a:xfrm>
        </p:spPr>
        <p:txBody>
          <a:bodyPr/>
          <a:lstStyle/>
          <a:p>
            <a:r>
              <a:rPr lang="it-IT" sz="2000" dirty="0" smtClean="0"/>
              <a:t>La BPCO è una malattia a grosso impatto sanitario ,definita dall’OMS come una “condizione patologica prevenibile </a:t>
            </a:r>
            <a:r>
              <a:rPr lang="it-IT" sz="2000" dirty="0" err="1" smtClean="0"/>
              <a:t>curabile”l’infermiere</a:t>
            </a:r>
            <a:r>
              <a:rPr lang="it-IT" sz="2000" dirty="0" smtClean="0"/>
              <a:t> è coinvolto in un gruppo multidisciplinare ed assume un ruolo e un dovere determinante nella gestione di  questa patologia</a:t>
            </a:r>
            <a:endParaRPr lang="it-IT" sz="2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78050" y="2629325"/>
            <a:ext cx="8308975" cy="349175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                                                                                    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5" name="Cuore 4"/>
          <p:cNvSpPr/>
          <p:nvPr/>
        </p:nvSpPr>
        <p:spPr>
          <a:xfrm>
            <a:off x="6895516" y="2998615"/>
            <a:ext cx="1101298" cy="1039296"/>
          </a:xfrm>
          <a:prstGeom prst="hear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INF</a:t>
            </a:r>
            <a:endParaRPr lang="it-IT" dirty="0"/>
          </a:p>
        </p:txBody>
      </p:sp>
      <p:sp>
        <p:nvSpPr>
          <p:cNvPr id="7" name="Croce 6"/>
          <p:cNvSpPr/>
          <p:nvPr/>
        </p:nvSpPr>
        <p:spPr>
          <a:xfrm>
            <a:off x="744121" y="5206678"/>
            <a:ext cx="1269206" cy="914400"/>
          </a:xfrm>
          <a:prstGeom prst="plus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/>
              <a:t>FARMACISTA</a:t>
            </a:r>
            <a:endParaRPr lang="it-IT" sz="1400" dirty="0"/>
          </a:p>
        </p:txBody>
      </p:sp>
      <p:sp>
        <p:nvSpPr>
          <p:cNvPr id="8" name="Esplosione 2 7"/>
          <p:cNvSpPr/>
          <p:nvPr/>
        </p:nvSpPr>
        <p:spPr>
          <a:xfrm>
            <a:off x="6349828" y="5125653"/>
            <a:ext cx="2375072" cy="1164083"/>
          </a:xfrm>
          <a:prstGeom prst="irregularSeal2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dirty="0" smtClean="0"/>
              <a:t>PSICOLOGO</a:t>
            </a:r>
            <a:endParaRPr lang="it-IT" sz="1200" dirty="0"/>
          </a:p>
        </p:txBody>
      </p:sp>
      <p:sp>
        <p:nvSpPr>
          <p:cNvPr id="9" name="Ovale 8"/>
          <p:cNvSpPr/>
          <p:nvPr/>
        </p:nvSpPr>
        <p:spPr>
          <a:xfrm>
            <a:off x="744121" y="2998615"/>
            <a:ext cx="1071533" cy="1039296"/>
          </a:xfrm>
          <a:prstGeom prst="ellipse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MMG</a:t>
            </a:r>
            <a:endParaRPr lang="it-IT" dirty="0"/>
          </a:p>
        </p:txBody>
      </p:sp>
      <p:sp>
        <p:nvSpPr>
          <p:cNvPr id="11" name="Rettangolo 10"/>
          <p:cNvSpPr/>
          <p:nvPr/>
        </p:nvSpPr>
        <p:spPr>
          <a:xfrm>
            <a:off x="3462640" y="5476203"/>
            <a:ext cx="2232361" cy="914400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PROCESSO </a:t>
            </a:r>
          </a:p>
          <a:p>
            <a:pPr algn="ctr"/>
            <a:r>
              <a:rPr lang="it-IT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ASSISTENZIALE</a:t>
            </a:r>
            <a:endParaRPr lang="it-IT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Freccia destra 13"/>
          <p:cNvSpPr/>
          <p:nvPr/>
        </p:nvSpPr>
        <p:spPr>
          <a:xfrm>
            <a:off x="2252205" y="3581538"/>
            <a:ext cx="684590" cy="484632"/>
          </a:xfrm>
          <a:prstGeom prst="rightArrow">
            <a:avLst/>
          </a:prstGeom>
          <a:solidFill>
            <a:srgbClr val="617AD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Freccia giù 16"/>
          <p:cNvSpPr/>
          <p:nvPr/>
        </p:nvSpPr>
        <p:spPr>
          <a:xfrm>
            <a:off x="4291858" y="4633179"/>
            <a:ext cx="484632" cy="573499"/>
          </a:xfrm>
          <a:prstGeom prst="downArrow">
            <a:avLst/>
          </a:prstGeom>
          <a:solidFill>
            <a:srgbClr val="617AD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Freccia destra 17"/>
          <p:cNvSpPr/>
          <p:nvPr/>
        </p:nvSpPr>
        <p:spPr>
          <a:xfrm rot="19852728">
            <a:off x="2324269" y="4964362"/>
            <a:ext cx="856292" cy="484632"/>
          </a:xfrm>
          <a:prstGeom prst="rightArrow">
            <a:avLst/>
          </a:prstGeom>
          <a:solidFill>
            <a:srgbClr val="617AD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Freccia destra 18"/>
          <p:cNvSpPr/>
          <p:nvPr/>
        </p:nvSpPr>
        <p:spPr>
          <a:xfrm rot="10800000">
            <a:off x="5977767" y="3650986"/>
            <a:ext cx="684590" cy="484632"/>
          </a:xfrm>
          <a:prstGeom prst="rightArrow">
            <a:avLst/>
          </a:prstGeom>
          <a:solidFill>
            <a:srgbClr val="617AD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Freccia destra 19"/>
          <p:cNvSpPr/>
          <p:nvPr/>
        </p:nvSpPr>
        <p:spPr>
          <a:xfrm rot="12817052">
            <a:off x="5743514" y="4829694"/>
            <a:ext cx="856292" cy="484632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Esagono orizzontale 20"/>
          <p:cNvSpPr/>
          <p:nvPr/>
        </p:nvSpPr>
        <p:spPr>
          <a:xfrm>
            <a:off x="3358464" y="3154927"/>
            <a:ext cx="2336537" cy="1121091"/>
          </a:xfrm>
          <a:prstGeom prst="hexagon">
            <a:avLst/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smtClean="0">
                <a:solidFill>
                  <a:schemeClr val="bg2">
                    <a:lumMod val="50000"/>
                  </a:schemeClr>
                </a:solidFill>
              </a:rPr>
              <a:t>GRUPPO</a:t>
            </a:r>
          </a:p>
          <a:p>
            <a:pPr algn="ctr"/>
            <a:r>
              <a:rPr lang="it-IT" sz="1400" dirty="0" smtClean="0">
                <a:solidFill>
                  <a:schemeClr val="bg2">
                    <a:lumMod val="50000"/>
                  </a:schemeClr>
                </a:solidFill>
              </a:rPr>
              <a:t>MULTIDISCIPLINARE</a:t>
            </a:r>
            <a:endParaRPr lang="it-IT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11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/>
              <a:t>PROCESSO ASSISTENZIALE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                                                    Soggetti a rischio</a:t>
            </a:r>
          </a:p>
          <a:p>
            <a:r>
              <a:rPr lang="it-IT" dirty="0" smtClean="0"/>
              <a:t>Rilevazione del bisogno             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                                                   Soggetti a evidenza clinica </a:t>
            </a:r>
          </a:p>
          <a:p>
            <a:pPr marL="0" indent="0">
              <a:buNone/>
            </a:pPr>
            <a:r>
              <a:rPr lang="it-IT" dirty="0" smtClean="0"/>
              <a:t>                                                            Misure assistenziali individualizzate</a:t>
            </a:r>
          </a:p>
          <a:p>
            <a:r>
              <a:rPr lang="it-IT" dirty="0" smtClean="0"/>
              <a:t>Definizione dell’obiettivo     </a:t>
            </a:r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dirty="0" smtClean="0"/>
              <a:t>                                                             Misure  Gestionali                </a:t>
            </a:r>
            <a:endParaRPr lang="it-IT" dirty="0"/>
          </a:p>
        </p:txBody>
      </p:sp>
      <p:cxnSp>
        <p:nvCxnSpPr>
          <p:cNvPr id="5" name="Connettore 2 4"/>
          <p:cNvCxnSpPr/>
          <p:nvPr/>
        </p:nvCxnSpPr>
        <p:spPr>
          <a:xfrm flipV="1">
            <a:off x="3105463" y="2976350"/>
            <a:ext cx="357177" cy="31747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>
            <a:off x="3105463" y="3730355"/>
            <a:ext cx="357177" cy="3571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5" name="Connettore 2 14"/>
          <p:cNvCxnSpPr/>
          <p:nvPr/>
        </p:nvCxnSpPr>
        <p:spPr>
          <a:xfrm flipV="1">
            <a:off x="3303895" y="4772077"/>
            <a:ext cx="367099" cy="3571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1" name="Connettore 2 20"/>
          <p:cNvCxnSpPr/>
          <p:nvPr/>
        </p:nvCxnSpPr>
        <p:spPr>
          <a:xfrm>
            <a:off x="3323738" y="5421912"/>
            <a:ext cx="436550" cy="2480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4826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15925" y="477521"/>
            <a:ext cx="8308975" cy="284480"/>
          </a:xfrm>
        </p:spPr>
        <p:txBody>
          <a:bodyPr/>
          <a:lstStyle/>
          <a:p>
            <a:pPr algn="ctr"/>
            <a:r>
              <a:rPr lang="it-IT" sz="2800" u="sng" dirty="0" smtClean="0">
                <a:solidFill>
                  <a:schemeClr val="bg2">
                    <a:lumMod val="50000"/>
                  </a:schemeClr>
                </a:solidFill>
              </a:rPr>
              <a:t>Funzioni dell’infermiere</a:t>
            </a:r>
            <a:endParaRPr lang="it-IT" sz="2800" u="sng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3690" y="932589"/>
            <a:ext cx="8308975" cy="42794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1600" b="1" i="1" u="sng" dirty="0" smtClean="0"/>
              <a:t>VALUTAZIONE DELL’ASSISTITO                                      PROGRAMMA EDUCAZIONALE </a:t>
            </a:r>
          </a:p>
          <a:p>
            <a:r>
              <a:rPr lang="it-IT" sz="1400" b="1" dirty="0" smtClean="0"/>
              <a:t>Questionario di valutazione del rischio BPCO                        *  </a:t>
            </a:r>
            <a:r>
              <a:rPr lang="it-IT" sz="1200" b="1" dirty="0" smtClean="0"/>
              <a:t> </a:t>
            </a:r>
            <a:r>
              <a:rPr lang="it-IT" sz="1400" b="1" dirty="0" smtClean="0"/>
              <a:t>Conoscere la BPCO</a:t>
            </a:r>
          </a:p>
          <a:p>
            <a:r>
              <a:rPr lang="it-IT" sz="1400" b="1" dirty="0" err="1" smtClean="0"/>
              <a:t>Pulsossimetria</a:t>
            </a:r>
            <a:r>
              <a:rPr lang="it-IT" sz="1400" b="1" dirty="0" smtClean="0"/>
              <a:t>                                                                               *   Gestione  terapia inalatoria </a:t>
            </a:r>
            <a:r>
              <a:rPr lang="it-IT" sz="1400" b="1" dirty="0" err="1" smtClean="0"/>
              <a:t>device</a:t>
            </a:r>
            <a:r>
              <a:rPr lang="it-IT" sz="1400" b="1" dirty="0" smtClean="0"/>
              <a:t>/aerosol</a:t>
            </a:r>
          </a:p>
          <a:p>
            <a:r>
              <a:rPr lang="it-IT" sz="1400" b="1" dirty="0" smtClean="0"/>
              <a:t>Spirometria (curva flusso-volume)                                           * Verifica CONTINUA dell’aderenza alla terapia</a:t>
            </a:r>
          </a:p>
          <a:p>
            <a:r>
              <a:rPr lang="it-IT" sz="1400" b="1" dirty="0" smtClean="0"/>
              <a:t>Scala della Dispnea MCR                                                             * Cessazione abitudine Tabagica </a:t>
            </a:r>
          </a:p>
          <a:p>
            <a:r>
              <a:rPr lang="it-IT" sz="1400" b="1" dirty="0" smtClean="0"/>
              <a:t> CAT Test _Test di </a:t>
            </a:r>
            <a:r>
              <a:rPr lang="it-IT" sz="1400" b="1" dirty="0" err="1" smtClean="0"/>
              <a:t>Fagestrom</a:t>
            </a:r>
            <a:r>
              <a:rPr lang="it-IT" sz="1400" b="1" dirty="0" smtClean="0"/>
              <a:t>                                                     *  Controllo fattori di rischio</a:t>
            </a:r>
          </a:p>
          <a:p>
            <a:r>
              <a:rPr lang="it-IT" sz="1400" b="1" dirty="0" smtClean="0"/>
              <a:t> Calcolo </a:t>
            </a:r>
            <a:r>
              <a:rPr lang="it-IT" sz="1400" b="1" dirty="0" err="1" smtClean="0"/>
              <a:t>Bmi</a:t>
            </a:r>
            <a:r>
              <a:rPr lang="it-IT" sz="1400" b="1" dirty="0" smtClean="0"/>
              <a:t>                                                                                     * Rieducazione funzionale /movimento </a:t>
            </a:r>
          </a:p>
          <a:p>
            <a:pPr marL="0" indent="0">
              <a:buNone/>
            </a:pPr>
            <a:r>
              <a:rPr lang="it-IT" sz="1400" b="1" i="1" u="sng" dirty="0" smtClean="0"/>
              <a:t>ASSISTENZA DIRETTA</a:t>
            </a:r>
            <a:r>
              <a:rPr lang="it-IT" sz="1400" b="1" i="1" dirty="0" smtClean="0"/>
              <a:t>                                                                         *  </a:t>
            </a:r>
            <a:r>
              <a:rPr lang="it-IT" sz="1400" b="1" dirty="0" smtClean="0"/>
              <a:t>Formazione del care-</a:t>
            </a:r>
            <a:r>
              <a:rPr lang="it-IT" sz="1400" b="1" dirty="0" err="1" smtClean="0"/>
              <a:t>giver</a:t>
            </a:r>
            <a:endParaRPr lang="it-IT" sz="1400" b="1" dirty="0" smtClean="0"/>
          </a:p>
          <a:p>
            <a:r>
              <a:rPr lang="it-IT" sz="1400" b="1" dirty="0" smtClean="0"/>
              <a:t> Gestione </a:t>
            </a:r>
            <a:r>
              <a:rPr lang="it-IT" sz="1400" b="1" dirty="0" err="1" smtClean="0"/>
              <a:t>Nimv</a:t>
            </a:r>
            <a:r>
              <a:rPr lang="it-IT" sz="1400" b="1" dirty="0" smtClean="0"/>
              <a:t>                                                                               </a:t>
            </a:r>
            <a:r>
              <a:rPr lang="it-IT" sz="1400" b="1" i="1" u="sng" dirty="0" smtClean="0"/>
              <a:t>GESTIONE  delle  </a:t>
            </a:r>
            <a:r>
              <a:rPr lang="it-IT" sz="1400" b="1" i="1" u="sng" dirty="0" smtClean="0"/>
              <a:t>RIACUTIZZAZIONI</a:t>
            </a:r>
            <a:r>
              <a:rPr lang="it-IT" sz="1400" b="1" i="1" dirty="0" smtClean="0"/>
              <a:t> </a:t>
            </a:r>
            <a:endParaRPr lang="it-IT" sz="1400" b="1" i="1" dirty="0" smtClean="0"/>
          </a:p>
          <a:p>
            <a:r>
              <a:rPr lang="it-IT" sz="1400" b="1" dirty="0" smtClean="0"/>
              <a:t>Riabilitazione respiratoria                                                           </a:t>
            </a:r>
            <a:r>
              <a:rPr lang="it-IT" sz="1400" b="1" dirty="0" smtClean="0"/>
              <a:t> </a:t>
            </a:r>
            <a:r>
              <a:rPr lang="it-IT" sz="1400" b="1" dirty="0" smtClean="0"/>
              <a:t>* Riconoscere i </a:t>
            </a:r>
            <a:r>
              <a:rPr lang="it-IT" sz="1400" b="1" dirty="0" smtClean="0"/>
              <a:t>sintomi                                                                      					* </a:t>
            </a:r>
            <a:r>
              <a:rPr lang="it-IT" sz="1400" b="1" dirty="0" smtClean="0"/>
              <a:t>Saper adottare i primi </a:t>
            </a:r>
            <a:r>
              <a:rPr lang="it-IT" sz="1400" b="1" dirty="0" smtClean="0"/>
              <a:t>provvedimenti                                                                                              O2 </a:t>
            </a:r>
            <a:r>
              <a:rPr lang="it-IT" sz="1400" b="1" dirty="0" smtClean="0"/>
              <a:t>Terapia domiciliare di soccorso e </a:t>
            </a:r>
            <a:r>
              <a:rPr lang="it-IT" sz="1400" b="1" dirty="0" smtClean="0"/>
              <a:t>continuativa                    terapeutici</a:t>
            </a:r>
            <a:endParaRPr lang="it-IT" sz="1400" b="1" dirty="0"/>
          </a:p>
        </p:txBody>
      </p:sp>
    </p:spTree>
    <p:extLst>
      <p:ext uri="{BB962C8B-B14F-4D97-AF65-F5344CB8AC3E}">
        <p14:creationId xmlns:p14="http://schemas.microsoft.com/office/powerpoint/2010/main" val="586981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2800" i="1" u="sng" dirty="0" smtClean="0"/>
              <a:t>Presa in carico infermieristica di un paziente </a:t>
            </a:r>
            <a:r>
              <a:rPr lang="it-IT" sz="2800" i="1" u="sng" dirty="0" err="1" smtClean="0"/>
              <a:t>bpco</a:t>
            </a:r>
            <a:r>
              <a:rPr lang="it-IT" sz="2800" i="1" u="sng" dirty="0" smtClean="0"/>
              <a:t> Percorso programmato di controlli</a:t>
            </a:r>
            <a:br>
              <a:rPr lang="it-IT" sz="2800" i="1" u="sng" dirty="0" smtClean="0"/>
            </a:br>
            <a:r>
              <a:rPr lang="it-IT" sz="2800" i="1" u="sng" dirty="0" smtClean="0"/>
              <a:t> e stima del tempo/paziente</a:t>
            </a:r>
            <a:endParaRPr lang="it-IT" sz="2800" i="1" u="sng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061"/>
              </p:ext>
            </p:extLst>
          </p:nvPr>
        </p:nvGraphicFramePr>
        <p:xfrm>
          <a:off x="445689" y="3045795"/>
          <a:ext cx="7877755" cy="349224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877755"/>
              </a:tblGrid>
              <a:tr h="349224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9063732"/>
              </p:ext>
            </p:extLst>
          </p:nvPr>
        </p:nvGraphicFramePr>
        <p:xfrm>
          <a:off x="339294" y="2709008"/>
          <a:ext cx="8492070" cy="3859625"/>
        </p:xfrm>
        <a:graphic>
          <a:graphicData uri="http://schemas.openxmlformats.org/drawingml/2006/table">
            <a:tbl>
              <a:tblPr/>
              <a:tblGrid>
                <a:gridCol w="1890533"/>
                <a:gridCol w="2115354"/>
                <a:gridCol w="2135790"/>
                <a:gridCol w="2350393"/>
              </a:tblGrid>
              <a:tr h="604675">
                <a:tc>
                  <a:txBody>
                    <a:bodyPr/>
                    <a:lstStyle/>
                    <a:p>
                      <a:endParaRPr lang="it-IT" dirty="0" smtClean="0"/>
                    </a:p>
                  </a:txBody>
                  <a:tcPr>
                    <a:lnL w="57150" cmpd="sng">
                      <a:solidFill>
                        <a:scrgbClr r="0" g="0" b="0"/>
                      </a:solidFill>
                      <a:prstDash val="solid"/>
                    </a:lnL>
                    <a:lnR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mpd="sng">
                      <a:solidFill>
                        <a:scrgbClr r="0" g="0" b="0"/>
                      </a:solidFill>
                      <a:prstDash val="solid"/>
                    </a:lnT>
                    <a:lnB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BPCO</a:t>
                      </a:r>
                      <a:r>
                        <a:rPr lang="it-IT" baseline="0" dirty="0" smtClean="0"/>
                        <a:t> II stadio</a:t>
                      </a:r>
                    </a:p>
                    <a:p>
                      <a:r>
                        <a:rPr lang="it-IT" baseline="0" dirty="0" smtClean="0"/>
                        <a:t>(moderata)</a:t>
                      </a:r>
                      <a:endParaRPr lang="it-IT" dirty="0"/>
                    </a:p>
                  </a:txBody>
                  <a:tcPr>
                    <a:lnL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BPCO  III stadio</a:t>
                      </a:r>
                    </a:p>
                    <a:p>
                      <a:r>
                        <a:rPr lang="it-IT" dirty="0" smtClean="0"/>
                        <a:t>(grave)</a:t>
                      </a:r>
                      <a:endParaRPr lang="it-IT" dirty="0"/>
                    </a:p>
                  </a:txBody>
                  <a:tcPr>
                    <a:lnL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Tempo dedicato</a:t>
                      </a:r>
                      <a:endParaRPr lang="it-IT" dirty="0"/>
                    </a:p>
                  </a:txBody>
                  <a:tcPr>
                    <a:lnL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mpd="sng">
                      <a:solidFill>
                        <a:scrgbClr r="0" g="0" b="0"/>
                      </a:solidFill>
                      <a:prstDash val="solid"/>
                    </a:lnR>
                    <a:lnT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4675">
                <a:tc>
                  <a:txBody>
                    <a:bodyPr/>
                    <a:lstStyle/>
                    <a:p>
                      <a:r>
                        <a:rPr lang="it-IT" dirty="0" smtClean="0"/>
                        <a:t>Frequenza</a:t>
                      </a:r>
                    </a:p>
                    <a:p>
                      <a:r>
                        <a:rPr lang="it-IT" dirty="0" smtClean="0"/>
                        <a:t>controlli</a:t>
                      </a:r>
                      <a:endParaRPr lang="it-IT" dirty="0"/>
                    </a:p>
                  </a:txBody>
                  <a:tcPr>
                    <a:lnL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Almeno </a:t>
                      </a:r>
                    </a:p>
                    <a:p>
                      <a:r>
                        <a:rPr lang="it-IT" sz="1400" dirty="0" smtClean="0"/>
                        <a:t>annuale</a:t>
                      </a:r>
                      <a:endParaRPr lang="it-IT" sz="1400" dirty="0"/>
                    </a:p>
                  </a:txBody>
                  <a:tcPr>
                    <a:lnL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Almeno</a:t>
                      </a:r>
                      <a:r>
                        <a:rPr lang="it-IT" sz="1400" baseline="0" dirty="0" smtClean="0"/>
                        <a:t> semestrale</a:t>
                      </a:r>
                      <a:endParaRPr lang="it-IT" sz="1400" dirty="0"/>
                    </a:p>
                  </a:txBody>
                  <a:tcPr>
                    <a:lnL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Contatto</a:t>
                      </a:r>
                    </a:p>
                    <a:p>
                      <a:r>
                        <a:rPr lang="it-IT" sz="1400" dirty="0" smtClean="0"/>
                        <a:t>telefonico</a:t>
                      </a:r>
                      <a:endParaRPr lang="it-IT" sz="1400" dirty="0"/>
                    </a:p>
                  </a:txBody>
                  <a:tcPr>
                    <a:lnL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9499">
                <a:tc>
                  <a:txBody>
                    <a:bodyPr/>
                    <a:lstStyle/>
                    <a:p>
                      <a:r>
                        <a:rPr lang="it-IT" dirty="0" smtClean="0"/>
                        <a:t>Vaccinazione</a:t>
                      </a:r>
                      <a:endParaRPr lang="it-IT" dirty="0"/>
                    </a:p>
                  </a:txBody>
                  <a:tcPr>
                    <a:lnL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Antinfluenzale</a:t>
                      </a:r>
                    </a:p>
                    <a:p>
                      <a:r>
                        <a:rPr lang="it-IT" sz="1400" dirty="0" err="1" smtClean="0"/>
                        <a:t>Antipneumo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baseline="0" dirty="0" err="1" smtClean="0"/>
                        <a:t>coccica</a:t>
                      </a:r>
                      <a:r>
                        <a:rPr lang="it-IT" sz="1400" baseline="0" dirty="0" smtClean="0"/>
                        <a:t> </a:t>
                      </a:r>
                      <a:endParaRPr lang="it-IT" sz="1400" dirty="0"/>
                    </a:p>
                  </a:txBody>
                  <a:tcPr>
                    <a:lnL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err="1" smtClean="0"/>
                        <a:t>Antinflluenzale</a:t>
                      </a:r>
                      <a:endParaRPr lang="it-IT" sz="1400" dirty="0" smtClean="0"/>
                    </a:p>
                    <a:p>
                      <a:r>
                        <a:rPr lang="it-IT" sz="1400" dirty="0" err="1" smtClean="0"/>
                        <a:t>Antipneumococcica</a:t>
                      </a:r>
                      <a:endParaRPr lang="it-IT" sz="1400" dirty="0"/>
                    </a:p>
                  </a:txBody>
                  <a:tcPr>
                    <a:lnL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Come  calendario</a:t>
                      </a:r>
                      <a:endParaRPr lang="it-IT" sz="1400" dirty="0"/>
                    </a:p>
                  </a:txBody>
                  <a:tcPr>
                    <a:lnL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1306"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Monitorizzazione</a:t>
                      </a:r>
                      <a:endParaRPr lang="it-IT" dirty="0"/>
                    </a:p>
                  </a:txBody>
                  <a:tcPr>
                    <a:lnL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Abitudine</a:t>
                      </a:r>
                      <a:r>
                        <a:rPr lang="it-IT" sz="1400" baseline="0" dirty="0" smtClean="0"/>
                        <a:t> Tabagica</a:t>
                      </a:r>
                    </a:p>
                    <a:p>
                      <a:r>
                        <a:rPr lang="it-IT" sz="1400" baseline="0" dirty="0" smtClean="0"/>
                        <a:t>Verifica educazionale </a:t>
                      </a:r>
                    </a:p>
                    <a:p>
                      <a:r>
                        <a:rPr lang="it-IT" sz="1400" baseline="0" dirty="0" smtClean="0"/>
                        <a:t>Aderenza alla Terapia </a:t>
                      </a:r>
                    </a:p>
                    <a:p>
                      <a:r>
                        <a:rPr lang="it-IT" sz="1400" baseline="0" dirty="0" smtClean="0"/>
                        <a:t>Calcolo BMI</a:t>
                      </a:r>
                    </a:p>
                    <a:p>
                      <a:r>
                        <a:rPr lang="it-IT" sz="1400" baseline="0" dirty="0" smtClean="0"/>
                        <a:t>MCR</a:t>
                      </a:r>
                    </a:p>
                    <a:p>
                      <a:r>
                        <a:rPr lang="it-IT" sz="1400" baseline="0" dirty="0" err="1" smtClean="0"/>
                        <a:t>Cat</a:t>
                      </a:r>
                      <a:r>
                        <a:rPr lang="it-IT" sz="1400" baseline="0" dirty="0" smtClean="0"/>
                        <a:t> Test</a:t>
                      </a:r>
                    </a:p>
                    <a:p>
                      <a:r>
                        <a:rPr lang="it-IT" sz="1400" baseline="0" dirty="0" smtClean="0"/>
                        <a:t>Spirometria ,SpO</a:t>
                      </a:r>
                      <a:r>
                        <a:rPr lang="it-IT" sz="1000" b="1" baseline="0" dirty="0" smtClean="0"/>
                        <a:t>2</a:t>
                      </a:r>
                    </a:p>
                    <a:p>
                      <a:r>
                        <a:rPr lang="it-IT" sz="1400" b="0" baseline="0" dirty="0" smtClean="0"/>
                        <a:t>Consumo dei farmaci</a:t>
                      </a:r>
                    </a:p>
                    <a:p>
                      <a:r>
                        <a:rPr lang="it-IT" sz="1400" b="0" baseline="0" dirty="0" smtClean="0"/>
                        <a:t>Numero riacutizzazioni</a:t>
                      </a:r>
                      <a:endParaRPr lang="it-IT" sz="1400" b="0" dirty="0"/>
                    </a:p>
                  </a:txBody>
                  <a:tcPr>
                    <a:lnL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 smtClean="0"/>
                        <a:t>Abitudine Tabagica </a:t>
                      </a:r>
                    </a:p>
                    <a:p>
                      <a:r>
                        <a:rPr lang="it-IT" sz="1400" dirty="0" smtClean="0"/>
                        <a:t>Verifica educazionale</a:t>
                      </a:r>
                    </a:p>
                    <a:p>
                      <a:r>
                        <a:rPr lang="it-IT" sz="1400" dirty="0" smtClean="0"/>
                        <a:t>Aderenza alla Terapia</a:t>
                      </a:r>
                    </a:p>
                    <a:p>
                      <a:r>
                        <a:rPr lang="it-IT" sz="1400" dirty="0" smtClean="0"/>
                        <a:t>Calcolo</a:t>
                      </a:r>
                      <a:r>
                        <a:rPr lang="it-IT" sz="1400" baseline="0" dirty="0" smtClean="0"/>
                        <a:t> BMI</a:t>
                      </a:r>
                    </a:p>
                    <a:p>
                      <a:r>
                        <a:rPr lang="it-IT" sz="1400" baseline="0" dirty="0" smtClean="0"/>
                        <a:t>MCR</a:t>
                      </a:r>
                    </a:p>
                    <a:p>
                      <a:r>
                        <a:rPr lang="it-IT" sz="1400" baseline="0" dirty="0" smtClean="0"/>
                        <a:t>CAT Test </a:t>
                      </a:r>
                    </a:p>
                    <a:p>
                      <a:r>
                        <a:rPr lang="it-IT" sz="1400" baseline="0" dirty="0" smtClean="0"/>
                        <a:t>Spirometria ,SpO</a:t>
                      </a:r>
                      <a:r>
                        <a:rPr lang="it-IT" sz="1000" b="1" baseline="0" dirty="0" smtClean="0"/>
                        <a:t>2</a:t>
                      </a:r>
                    </a:p>
                    <a:p>
                      <a:r>
                        <a:rPr lang="it-IT" sz="1400" b="0" i="0" baseline="0" dirty="0" smtClean="0"/>
                        <a:t>Consumo dei farmaci</a:t>
                      </a:r>
                    </a:p>
                    <a:p>
                      <a:r>
                        <a:rPr lang="it-IT" sz="1400" b="0" i="0" baseline="0" dirty="0" smtClean="0"/>
                        <a:t>Numero riacutizzazioni</a:t>
                      </a:r>
                      <a:endParaRPr lang="it-IT" sz="1400" b="0" i="0" dirty="0"/>
                    </a:p>
                  </a:txBody>
                  <a:tcPr>
                    <a:lnL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endParaRPr lang="it-IT" dirty="0" smtClean="0"/>
                    </a:p>
                    <a:p>
                      <a:endParaRPr lang="it-IT" dirty="0" smtClean="0"/>
                    </a:p>
                    <a:p>
                      <a:r>
                        <a:rPr lang="it-IT" dirty="0" smtClean="0"/>
                        <a:t>Circa 30/40 minuti</a:t>
                      </a:r>
                      <a:r>
                        <a:rPr lang="it-IT" baseline="0" dirty="0" smtClean="0"/>
                        <a:t> </a:t>
                      </a:r>
                    </a:p>
                    <a:p>
                      <a:r>
                        <a:rPr lang="it-IT" baseline="0" dirty="0" smtClean="0"/>
                        <a:t>(15/20 ore annue)</a:t>
                      </a:r>
                      <a:endParaRPr lang="it-IT" dirty="0"/>
                    </a:p>
                  </a:txBody>
                  <a:tcPr>
                    <a:lnL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2620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2800" b="1" i="1" u="sng" dirty="0" smtClean="0"/>
              <a:t>Gestione delle informazioni</a:t>
            </a:r>
            <a:br>
              <a:rPr lang="it-IT" sz="2800" b="1" i="1" u="sng" dirty="0" smtClean="0"/>
            </a:br>
            <a:r>
              <a:rPr lang="it-IT" dirty="0" smtClean="0"/>
              <a:t>_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15925" y="2365580"/>
            <a:ext cx="8308975" cy="3882819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Accesso ai data base della cartella ambulatoriale dell’assistito </a:t>
            </a:r>
          </a:p>
          <a:p>
            <a:r>
              <a:rPr lang="it-IT" dirty="0" smtClean="0"/>
              <a:t>Raccolta nuovi dati </a:t>
            </a:r>
          </a:p>
          <a:p>
            <a:r>
              <a:rPr lang="it-IT" dirty="0" smtClean="0"/>
              <a:t>Programmare screening </a:t>
            </a:r>
          </a:p>
          <a:p>
            <a:r>
              <a:rPr lang="it-IT" dirty="0" smtClean="0"/>
              <a:t>Inserimento dei dati e degli esiti</a:t>
            </a:r>
          </a:p>
          <a:p>
            <a:r>
              <a:rPr lang="it-IT" dirty="0" smtClean="0"/>
              <a:t>Aggiornamento del data base personale</a:t>
            </a:r>
          </a:p>
          <a:p>
            <a:r>
              <a:rPr lang="it-IT" dirty="0" smtClean="0"/>
              <a:t>Statistica interna </a:t>
            </a:r>
          </a:p>
          <a:p>
            <a:r>
              <a:rPr lang="it-IT" dirty="0" smtClean="0"/>
              <a:t>Interconnessione tra le diverse figure professionali e tra infermiere di Medicina Generale e Infermiere Specialistico.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76652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G_235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64798" y="1085839"/>
            <a:ext cx="8811978" cy="5419501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	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it-IT" sz="4000" b="1" dirty="0">
                <a:solidFill>
                  <a:srgbClr val="FFFF00"/>
                </a:solidFill>
              </a:rPr>
              <a:t>UN GRUPPO DI PERSONE CHE </a:t>
            </a:r>
            <a:r>
              <a:rPr lang="it-IT" sz="4000" b="1" dirty="0" smtClean="0">
                <a:solidFill>
                  <a:srgbClr val="FFFF00"/>
                </a:solidFill>
              </a:rPr>
              <a:t>CONDIVIDE </a:t>
            </a:r>
            <a:r>
              <a:rPr lang="it-IT" sz="4000" b="1" dirty="0">
                <a:solidFill>
                  <a:srgbClr val="FFFF00"/>
                </a:solidFill>
              </a:rPr>
              <a:t>UN OBIETTIVO </a:t>
            </a:r>
            <a:r>
              <a:rPr lang="it-IT" sz="4000" b="1" dirty="0" smtClean="0">
                <a:solidFill>
                  <a:srgbClr val="FFFF00"/>
                </a:solidFill>
              </a:rPr>
              <a:t>COMUNE ….</a:t>
            </a:r>
          </a:p>
          <a:p>
            <a:pPr marL="0" indent="0" algn="ctr">
              <a:buNone/>
            </a:pPr>
            <a:r>
              <a:rPr lang="it-IT" sz="4000" b="1" dirty="0" smtClean="0">
                <a:solidFill>
                  <a:srgbClr val="FFFF00"/>
                </a:solidFill>
              </a:rPr>
              <a:t>PUO’ </a:t>
            </a:r>
            <a:r>
              <a:rPr lang="it-IT" sz="4000" b="1" dirty="0">
                <a:solidFill>
                  <a:srgbClr val="FFFF00"/>
                </a:solidFill>
              </a:rPr>
              <a:t>RAGGIUNGERE </a:t>
            </a:r>
            <a:r>
              <a:rPr lang="it-IT" sz="4000" b="1" dirty="0" smtClean="0">
                <a:solidFill>
                  <a:srgbClr val="FFFF00"/>
                </a:solidFill>
              </a:rPr>
              <a:t>L’IMPOSSIBILE</a:t>
            </a:r>
          </a:p>
          <a:p>
            <a:pPr marL="0" indent="0" algn="ctr">
              <a:buNone/>
            </a:pPr>
            <a:endParaRPr lang="it-IT" sz="2800" dirty="0"/>
          </a:p>
          <a:p>
            <a:pPr marL="0" indent="0" algn="ctr">
              <a:buNone/>
            </a:pPr>
            <a:r>
              <a:rPr lang="it-IT" sz="2800" dirty="0" smtClean="0">
                <a:solidFill>
                  <a:srgbClr val="3366FF"/>
                </a:solidFill>
              </a:rPr>
              <a:t>GRAZIE  PER L’ATTENZIONE </a:t>
            </a:r>
            <a:endParaRPr lang="it-IT" sz="2800" dirty="0">
              <a:solidFill>
                <a:srgbClr val="3366FF"/>
              </a:solidFill>
            </a:endParaRPr>
          </a:p>
          <a:p>
            <a:pPr marL="0" indent="0" algn="ctr">
              <a:buNone/>
            </a:pPr>
            <a:r>
              <a:rPr lang="it-IT" sz="2400" dirty="0" smtClean="0">
                <a:solidFill>
                  <a:srgbClr val="3366FF"/>
                </a:solidFill>
              </a:rPr>
              <a:t>PELLEGRINI PAOLA</a:t>
            </a:r>
            <a:endParaRPr lang="it-IT" sz="2400" dirty="0">
              <a:solidFill>
                <a:srgbClr val="33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41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posizione">
  <a:themeElements>
    <a:clrScheme name="Expo">
      <a:dk1>
        <a:sysClr val="windowText" lastClr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Expo">
      <a:majorFont>
        <a:latin typeface="Calibri"/>
        <a:ea typeface=""/>
        <a:cs typeface=""/>
        <a:font script="Jpan" typeface="ＭＳ ゴシック"/>
      </a:majorFont>
      <a:minorFont>
        <a:latin typeface="Calibri"/>
        <a:ea typeface=""/>
        <a:cs typeface=""/>
        <a:font script="Jpan" typeface="ＭＳ ゴシック"/>
      </a:minorFont>
    </a:fontScheme>
    <a:fmtScheme name="Expo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3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93000"/>
                <a:satMod val="130000"/>
              </a:schemeClr>
            </a:gs>
            <a:gs pos="60000">
              <a:schemeClr val="phClr">
                <a:tint val="80000"/>
                <a:shade val="93000"/>
                <a:satMod val="130000"/>
              </a:schemeClr>
            </a:gs>
            <a:gs pos="100000">
              <a:schemeClr val="phClr">
                <a:tint val="50000"/>
                <a:shade val="94000"/>
                <a:alpha val="100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34925" cap="flat" cmpd="sng" algn="ctr"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8600000" scaled="0"/>
          </a:gra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C0C0C0">
                <a:alpha val="75000"/>
              </a:srgbClr>
            </a:innerShdw>
            <a:outerShdw blurRad="63500" dist="38100" dir="5400000" sx="105000" sy="105000" algn="br" rotWithShape="0">
              <a:srgbClr val="000000">
                <a:alpha val="30000"/>
              </a:srgbClr>
            </a:outerShdw>
          </a:effectLst>
        </a:effectStyle>
        <a:effectStyle>
          <a:effectLst>
            <a:innerShdw blurRad="50800" dist="25400" dir="16200000">
              <a:srgbClr val="C0C0C0">
                <a:alpha val="75000"/>
              </a:srgbClr>
            </a:innerShdw>
            <a:reflection blurRad="63500" stA="40000" endPos="50000" dist="127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415</TotalTime>
  <Words>479</Words>
  <Application>Microsoft Macintosh PowerPoint</Application>
  <PresentationFormat>Presentazione su schermo (4:3)</PresentationFormat>
  <Paragraphs>97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Esposizione</vt:lpstr>
      <vt:lpstr>   CORSO DI AGGIORNAMENTO  LA MEDICINA CHE CAMBIA: INTEGRAZIONE OSPEDALE-TERRITORIO Prendersi cura delle cronicità Teatro delle ali- Via Maria Santissima di Guadalupe n.5-Breno   2° SESSIONE: la BPCO  Tavola rotonda:L’integrazione dell’assistenza  alla luce della riforma della sanità lombarda 8 Maggio 2015  inf.Pellegrini Paola  U.O Pneumologia Ospedale  Vallecamonica  Esine</vt:lpstr>
      <vt:lpstr>Infermiere di famiglia e di comunità</vt:lpstr>
      <vt:lpstr>BPCO o Broncopneumopatia cronica ostruttiva.</vt:lpstr>
      <vt:lpstr>La BPCO è una malattia a grosso impatto sanitario ,definita dall’OMS come una “condizione patologica prevenibile curabile”l’infermiere è coinvolto in un gruppo multidisciplinare ed assume un ruolo e un dovere determinante nella gestione di  questa patologia</vt:lpstr>
      <vt:lpstr>PROCESSO ASSISTENZIALE</vt:lpstr>
      <vt:lpstr>Funzioni dell’infermiere</vt:lpstr>
      <vt:lpstr>Presa in carico infermieristica di un paziente bpco Percorso programmato di controlli  e stima del tempo/paziente</vt:lpstr>
      <vt:lpstr>Gestione delle informazioni _</vt:lpstr>
      <vt:lpstr>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GGIORNAMENTO BRESCIA LA MEDICINA CHE CAMBIA: INTEGRAZIONE OSPEDALE-TERRITORIO Prendersi cura delle cronicità</dc:title>
  <dc:creator>Mio Iphone4</dc:creator>
  <cp:lastModifiedBy>Mio Iphone4</cp:lastModifiedBy>
  <cp:revision>32</cp:revision>
  <cp:lastPrinted>2015-04-28T08:55:28Z</cp:lastPrinted>
  <dcterms:created xsi:type="dcterms:W3CDTF">2015-04-19T17:08:14Z</dcterms:created>
  <dcterms:modified xsi:type="dcterms:W3CDTF">2015-05-05T10:49:48Z</dcterms:modified>
</cp:coreProperties>
</file>