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8" r:id="rId5"/>
    <p:sldId id="259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02" autoAdjust="0"/>
  </p:normalViewPr>
  <p:slideViewPr>
    <p:cSldViewPr snapToGrid="0" snapToObjects="1">
      <p:cViewPr varScale="1">
        <p:scale>
          <a:sx n="131" d="100"/>
          <a:sy n="131" d="100"/>
        </p:scale>
        <p:origin x="-16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‹n.›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‹n.›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6784" y="4734647"/>
            <a:ext cx="8307387" cy="1055256"/>
          </a:xfrm>
        </p:spPr>
        <p:txBody>
          <a:bodyPr/>
          <a:lstStyle/>
          <a:p>
            <a:r>
              <a:rPr lang="it-IT" sz="2000" i="1" u="sng" dirty="0" smtClean="0"/>
              <a:t/>
            </a:r>
            <a:br>
              <a:rPr lang="it-IT" sz="2000" i="1" u="sng" dirty="0" smtClean="0"/>
            </a:br>
            <a:r>
              <a:rPr lang="it-IT" sz="2000" i="1" u="sng" dirty="0"/>
              <a:t/>
            </a:r>
            <a:br>
              <a:rPr lang="it-IT" sz="2000" i="1" u="sng" dirty="0"/>
            </a:br>
            <a:r>
              <a:rPr lang="it-IT" sz="2000" i="1" u="sng" dirty="0" smtClean="0"/>
              <a:t/>
            </a:r>
            <a:br>
              <a:rPr lang="it-IT" sz="2000" i="1" u="sng" dirty="0" smtClean="0"/>
            </a:br>
            <a:r>
              <a:rPr lang="it-IT" sz="2000" i="1" u="sng" dirty="0" smtClean="0"/>
              <a:t>CORSO DI AGGIORNAMENTO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LA MEDICINA CHE CAMBIA:</a:t>
            </a:r>
            <a:br>
              <a:rPr lang="it-IT" sz="2000" dirty="0" smtClean="0"/>
            </a:br>
            <a:r>
              <a:rPr lang="it-IT" sz="2000" dirty="0" smtClean="0"/>
              <a:t>INTEGRAZIONE OSPEDALE-TERRITORIO</a:t>
            </a:r>
            <a:br>
              <a:rPr lang="it-IT" sz="2000" dirty="0" smtClean="0"/>
            </a:br>
            <a:r>
              <a:rPr lang="it-IT" sz="2000" dirty="0" smtClean="0"/>
              <a:t>Prendersi cura delle cronicità</a:t>
            </a:r>
            <a:br>
              <a:rPr lang="it-IT" sz="2000" dirty="0" smtClean="0"/>
            </a:br>
            <a:r>
              <a:rPr lang="it-IT" sz="2000" dirty="0" smtClean="0"/>
              <a:t>Teatro delle ali- Via Maria Santissima di Guadalupe n.5-Breno 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2° SESSIONE: la BPCO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Tavola </a:t>
            </a:r>
            <a:r>
              <a:rPr lang="it-IT" sz="2000" dirty="0" err="1" smtClean="0"/>
              <a:t>rotonda:L’integrazione</a:t>
            </a:r>
            <a:r>
              <a:rPr lang="it-IT" sz="2000" dirty="0" smtClean="0"/>
              <a:t> dell’assistenza</a:t>
            </a:r>
            <a:br>
              <a:rPr lang="it-IT" sz="2000" dirty="0" smtClean="0"/>
            </a:br>
            <a:r>
              <a:rPr lang="it-IT" sz="2000" dirty="0" smtClean="0"/>
              <a:t> alla luce della riforma della sanità lombarda</a:t>
            </a:r>
            <a:br>
              <a:rPr lang="it-IT" sz="2000" dirty="0" smtClean="0"/>
            </a:br>
            <a:r>
              <a:rPr lang="it-IT" sz="2000" dirty="0" smtClean="0"/>
              <a:t>8 Maggio 2015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err="1" smtClean="0"/>
              <a:t>inf.Pellegrini</a:t>
            </a:r>
            <a:r>
              <a:rPr lang="it-IT" sz="2000" dirty="0" smtClean="0"/>
              <a:t> Paola</a:t>
            </a:r>
            <a:br>
              <a:rPr lang="it-IT" sz="2000" dirty="0" smtClean="0"/>
            </a:br>
            <a:r>
              <a:rPr lang="it-IT" sz="2000" dirty="0" smtClean="0"/>
              <a:t> U.O Pneumologia </a:t>
            </a:r>
            <a:r>
              <a:rPr lang="it-IT" sz="2000" dirty="0"/>
              <a:t>O</a:t>
            </a:r>
            <a:r>
              <a:rPr lang="it-IT" sz="2000" dirty="0" smtClean="0"/>
              <a:t>spedale  </a:t>
            </a:r>
            <a:r>
              <a:rPr lang="it-IT" sz="2000" dirty="0" err="1" smtClean="0"/>
              <a:t>Vallecamonica</a:t>
            </a:r>
            <a:r>
              <a:rPr lang="it-IT" sz="2000" dirty="0" smtClean="0"/>
              <a:t>  Esine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3474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5925" y="1049998"/>
            <a:ext cx="8308975" cy="1143000"/>
          </a:xfrm>
        </p:spPr>
        <p:txBody>
          <a:bodyPr/>
          <a:lstStyle/>
          <a:p>
            <a:r>
              <a:rPr lang="it-IT" dirty="0" smtClean="0"/>
              <a:t>Infermiere di famiglia e di comunità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 smtClean="0">
                <a:solidFill>
                  <a:schemeClr val="bg2">
                    <a:lumMod val="75000"/>
                  </a:schemeClr>
                </a:solidFill>
              </a:rPr>
              <a:t>OMS-EUROPA 1999:</a:t>
            </a:r>
            <a:r>
              <a:rPr lang="it-IT" dirty="0" smtClean="0"/>
              <a:t>obiettivo n°15 del documento salute 21 prevede l’inserimento di un nuovo ruolo infermieristico in supporto al Medico di medicina generale.</a:t>
            </a:r>
          </a:p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Testo DDL 1727:</a:t>
            </a:r>
            <a:r>
              <a:rPr lang="it-IT" dirty="0" smtClean="0"/>
              <a:t>Introduzione della figura dell’infermiere di famiglia e disposizioni in materia di ASSISTENZA DOMICILIARE</a:t>
            </a:r>
          </a:p>
          <a:p>
            <a:r>
              <a:rPr lang="it-IT" b="1" i="1" dirty="0" smtClean="0">
                <a:solidFill>
                  <a:schemeClr val="bg2">
                    <a:lumMod val="50000"/>
                  </a:schemeClr>
                </a:solidFill>
              </a:rPr>
              <a:t>Master in “ Infermieristica di famiglia e di comunità” </a:t>
            </a:r>
            <a:r>
              <a:rPr lang="it-IT" dirty="0" smtClean="0"/>
              <a:t>è un corso di formazione universitario per l’</a:t>
            </a:r>
            <a:r>
              <a:rPr lang="it-IT" dirty="0" err="1" smtClean="0"/>
              <a:t>aquisizione</a:t>
            </a:r>
            <a:r>
              <a:rPr lang="it-IT" dirty="0" smtClean="0"/>
              <a:t> da parte degli infermieri laureati e diplomati (DU e  Diplomi equivalenti ai sensi della legge 1/2002),le competenze necessarie a:</a:t>
            </a:r>
          </a:p>
          <a:p>
            <a:pPr marL="0" indent="0">
              <a:buNone/>
            </a:pPr>
            <a:r>
              <a:rPr lang="it-IT" dirty="0" smtClean="0"/>
              <a:t>_IDENTIFICARE                          _  PARTECIPARE</a:t>
            </a:r>
          </a:p>
          <a:p>
            <a:pPr marL="0" indent="0">
              <a:buNone/>
            </a:pPr>
            <a:r>
              <a:rPr lang="it-IT" dirty="0" smtClean="0"/>
              <a:t>_PIANIFICARE                             _ COORDINARE</a:t>
            </a:r>
          </a:p>
          <a:p>
            <a:pPr marL="0" indent="0">
              <a:buNone/>
            </a:pPr>
            <a:r>
              <a:rPr lang="it-IT" dirty="0" smtClean="0"/>
              <a:t>_PROMUOVERE                        _  DEFINIRE GLI STANDARD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248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BPCO o </a:t>
            </a:r>
            <a:r>
              <a:rPr lang="it-IT" dirty="0" err="1" smtClean="0"/>
              <a:t>Broncopneumopatia</a:t>
            </a:r>
            <a:r>
              <a:rPr lang="it-IT" dirty="0" smtClean="0"/>
              <a:t> cronica ostruttiva.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Patologia respiratoria lenta e progressiva che colpisce i bronchi e coinvolge il parenchima </a:t>
            </a:r>
            <a:r>
              <a:rPr lang="it-IT" dirty="0" err="1" smtClean="0"/>
              <a:t>polmonare.Determinando</a:t>
            </a:r>
            <a:r>
              <a:rPr lang="it-IT" dirty="0" smtClean="0"/>
              <a:t> un’ostruzione del flusso </a:t>
            </a:r>
            <a:r>
              <a:rPr lang="it-IT" dirty="0" err="1" smtClean="0"/>
              <a:t>aereo.Clinicamente</a:t>
            </a:r>
            <a:r>
              <a:rPr lang="it-IT" dirty="0" smtClean="0"/>
              <a:t> si manifesta con </a:t>
            </a:r>
            <a:r>
              <a:rPr lang="it-IT" dirty="0" err="1" smtClean="0"/>
              <a:t>tosse,espettorato</a:t>
            </a:r>
            <a:r>
              <a:rPr lang="it-IT" dirty="0" smtClean="0"/>
              <a:t> ,</a:t>
            </a:r>
            <a:r>
              <a:rPr lang="it-IT" dirty="0" err="1" smtClean="0"/>
              <a:t>dispnea,intolleranza</a:t>
            </a:r>
            <a:r>
              <a:rPr lang="it-IT" dirty="0" smtClean="0"/>
              <a:t> all’esercizio fisico , difficoltà a svolgere anche le azioni più semplici della vita </a:t>
            </a:r>
            <a:r>
              <a:rPr lang="it-IT" dirty="0" err="1" smtClean="0"/>
              <a:t>quotidiana,portando</a:t>
            </a:r>
            <a:r>
              <a:rPr lang="it-IT" dirty="0" smtClean="0"/>
              <a:t> nei casi più gravi all’invalidità. </a:t>
            </a:r>
          </a:p>
        </p:txBody>
      </p:sp>
    </p:spTree>
    <p:extLst>
      <p:ext uri="{BB962C8B-B14F-4D97-AF65-F5344CB8AC3E}">
        <p14:creationId xmlns:p14="http://schemas.microsoft.com/office/powerpoint/2010/main" val="279859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5925" y="1354260"/>
            <a:ext cx="8308975" cy="1143000"/>
          </a:xfrm>
        </p:spPr>
        <p:txBody>
          <a:bodyPr/>
          <a:lstStyle/>
          <a:p>
            <a:r>
              <a:rPr lang="it-IT" sz="2000" dirty="0" smtClean="0"/>
              <a:t>La BPCO è una malattia a grosso impatto sanitario ,definita dall’OMS come una “condizione patologica prevenibile </a:t>
            </a:r>
            <a:r>
              <a:rPr lang="it-IT" sz="2000" dirty="0" err="1" smtClean="0"/>
              <a:t>curabile”l’infermiere</a:t>
            </a:r>
            <a:r>
              <a:rPr lang="it-IT" sz="2000" dirty="0" smtClean="0"/>
              <a:t> è coinvolto in un gruppo multidisciplinare ed assume un ruolo e un dovere determinante nella gestione di  questa patologia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8050" y="2629325"/>
            <a:ext cx="8308975" cy="34917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                                                      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Cuore 4"/>
          <p:cNvSpPr/>
          <p:nvPr/>
        </p:nvSpPr>
        <p:spPr>
          <a:xfrm>
            <a:off x="6895516" y="2998615"/>
            <a:ext cx="1101298" cy="1039296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INF</a:t>
            </a:r>
            <a:endParaRPr lang="it-IT" dirty="0"/>
          </a:p>
        </p:txBody>
      </p:sp>
      <p:sp>
        <p:nvSpPr>
          <p:cNvPr id="7" name="Croce 6"/>
          <p:cNvSpPr/>
          <p:nvPr/>
        </p:nvSpPr>
        <p:spPr>
          <a:xfrm>
            <a:off x="744121" y="5206678"/>
            <a:ext cx="1269206" cy="914400"/>
          </a:xfrm>
          <a:prstGeom prst="plus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FARMACISTA</a:t>
            </a:r>
            <a:endParaRPr lang="it-IT" sz="1400" dirty="0"/>
          </a:p>
        </p:txBody>
      </p:sp>
      <p:sp>
        <p:nvSpPr>
          <p:cNvPr id="8" name="Esplosione 2 7"/>
          <p:cNvSpPr/>
          <p:nvPr/>
        </p:nvSpPr>
        <p:spPr>
          <a:xfrm>
            <a:off x="6349828" y="5125653"/>
            <a:ext cx="2375072" cy="1164083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PSICOLOGO</a:t>
            </a:r>
            <a:endParaRPr lang="it-IT" sz="1200" dirty="0"/>
          </a:p>
        </p:txBody>
      </p:sp>
      <p:sp>
        <p:nvSpPr>
          <p:cNvPr id="9" name="Ovale 8"/>
          <p:cNvSpPr/>
          <p:nvPr/>
        </p:nvSpPr>
        <p:spPr>
          <a:xfrm>
            <a:off x="744121" y="2998615"/>
            <a:ext cx="1071533" cy="1039296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MMG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462640" y="5476203"/>
            <a:ext cx="2232361" cy="914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PROCESSO </a:t>
            </a:r>
          </a:p>
          <a:p>
            <a:pPr algn="ctr"/>
            <a:r>
              <a:rPr lang="it-IT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ASSISTENZIALE</a:t>
            </a:r>
            <a:endParaRPr lang="it-IT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Freccia destra 13"/>
          <p:cNvSpPr/>
          <p:nvPr/>
        </p:nvSpPr>
        <p:spPr>
          <a:xfrm>
            <a:off x="2252205" y="3581538"/>
            <a:ext cx="684590" cy="484632"/>
          </a:xfrm>
          <a:prstGeom prst="rightArrow">
            <a:avLst/>
          </a:prstGeom>
          <a:solidFill>
            <a:srgbClr val="617A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giù 16"/>
          <p:cNvSpPr/>
          <p:nvPr/>
        </p:nvSpPr>
        <p:spPr>
          <a:xfrm>
            <a:off x="4291858" y="4633179"/>
            <a:ext cx="484632" cy="573499"/>
          </a:xfrm>
          <a:prstGeom prst="downArrow">
            <a:avLst/>
          </a:prstGeom>
          <a:solidFill>
            <a:srgbClr val="617A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destra 17"/>
          <p:cNvSpPr/>
          <p:nvPr/>
        </p:nvSpPr>
        <p:spPr>
          <a:xfrm rot="19852728">
            <a:off x="2324269" y="4964362"/>
            <a:ext cx="856292" cy="484632"/>
          </a:xfrm>
          <a:prstGeom prst="rightArrow">
            <a:avLst/>
          </a:prstGeom>
          <a:solidFill>
            <a:srgbClr val="617A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destra 18"/>
          <p:cNvSpPr/>
          <p:nvPr/>
        </p:nvSpPr>
        <p:spPr>
          <a:xfrm rot="10800000">
            <a:off x="5977767" y="3650986"/>
            <a:ext cx="684590" cy="484632"/>
          </a:xfrm>
          <a:prstGeom prst="rightArrow">
            <a:avLst/>
          </a:prstGeom>
          <a:solidFill>
            <a:srgbClr val="617A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destra 19"/>
          <p:cNvSpPr/>
          <p:nvPr/>
        </p:nvSpPr>
        <p:spPr>
          <a:xfrm rot="12817052">
            <a:off x="5743514" y="4829694"/>
            <a:ext cx="856292" cy="4846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Esagono orizzontale 20"/>
          <p:cNvSpPr/>
          <p:nvPr/>
        </p:nvSpPr>
        <p:spPr>
          <a:xfrm>
            <a:off x="3358464" y="3154927"/>
            <a:ext cx="2336537" cy="1121091"/>
          </a:xfrm>
          <a:prstGeom prst="hexagon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bg2">
                    <a:lumMod val="50000"/>
                  </a:schemeClr>
                </a:solidFill>
              </a:rPr>
              <a:t>GRUPPO</a:t>
            </a:r>
          </a:p>
          <a:p>
            <a:pPr algn="ctr"/>
            <a:r>
              <a:rPr lang="it-IT" sz="1400" dirty="0" smtClean="0">
                <a:solidFill>
                  <a:schemeClr val="bg2">
                    <a:lumMod val="50000"/>
                  </a:schemeClr>
                </a:solidFill>
              </a:rPr>
              <a:t>MULTIDISCIPLINARE</a:t>
            </a:r>
            <a:endParaRPr lang="it-IT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1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PROCESSO ASSISTENZIALE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                                                    Soggetti a rischio</a:t>
            </a:r>
          </a:p>
          <a:p>
            <a:r>
              <a:rPr lang="it-IT" dirty="0" smtClean="0"/>
              <a:t>Rilevazione del bisogno            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                      Soggetti a evidenza clinica </a:t>
            </a:r>
          </a:p>
          <a:p>
            <a:pPr marL="0" indent="0">
              <a:buNone/>
            </a:pPr>
            <a:r>
              <a:rPr lang="it-IT" dirty="0" smtClean="0"/>
              <a:t>                                                            Misure assistenziali individualizzate</a:t>
            </a:r>
          </a:p>
          <a:p>
            <a:r>
              <a:rPr lang="it-IT" dirty="0" smtClean="0"/>
              <a:t>Definizione dell’obiettivo    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                               Misure  Gestionali                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3105463" y="2976350"/>
            <a:ext cx="357177" cy="317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3105463" y="3730355"/>
            <a:ext cx="357177" cy="357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3303895" y="4772077"/>
            <a:ext cx="367099" cy="357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3323738" y="5421912"/>
            <a:ext cx="436550" cy="248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82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5925" y="477521"/>
            <a:ext cx="8308975" cy="284480"/>
          </a:xfrm>
        </p:spPr>
        <p:txBody>
          <a:bodyPr/>
          <a:lstStyle/>
          <a:p>
            <a:pPr algn="ctr"/>
            <a:r>
              <a:rPr lang="it-IT" sz="2800" u="sng" dirty="0" smtClean="0">
                <a:solidFill>
                  <a:schemeClr val="bg2">
                    <a:lumMod val="50000"/>
                  </a:schemeClr>
                </a:solidFill>
              </a:rPr>
              <a:t>Funzioni dell’infermiere</a:t>
            </a:r>
            <a:endParaRPr lang="it-IT" sz="28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3690" y="932589"/>
            <a:ext cx="8308975" cy="427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i="1" u="sng" dirty="0" smtClean="0"/>
              <a:t>VALUTAZIONE DELL’ASSISTITO                                      PROGRAMMA EDUCAZIONALE </a:t>
            </a:r>
          </a:p>
          <a:p>
            <a:r>
              <a:rPr lang="it-IT" sz="1400" b="1" dirty="0" smtClean="0"/>
              <a:t>Questionario di valutazione del rischio BPCO                        *  </a:t>
            </a:r>
            <a:r>
              <a:rPr lang="it-IT" sz="1200" b="1" dirty="0" smtClean="0"/>
              <a:t> </a:t>
            </a:r>
            <a:r>
              <a:rPr lang="it-IT" sz="1400" b="1" dirty="0" smtClean="0"/>
              <a:t>Conoscere la BPCO</a:t>
            </a:r>
          </a:p>
          <a:p>
            <a:r>
              <a:rPr lang="it-IT" sz="1400" b="1" dirty="0" err="1" smtClean="0"/>
              <a:t>Pulsossimetria</a:t>
            </a:r>
            <a:r>
              <a:rPr lang="it-IT" sz="1400" b="1" dirty="0" smtClean="0"/>
              <a:t>                                                                               *   Gestione  terapia inalatoria </a:t>
            </a:r>
            <a:r>
              <a:rPr lang="it-IT" sz="1400" b="1" dirty="0" err="1" smtClean="0"/>
              <a:t>device</a:t>
            </a:r>
            <a:r>
              <a:rPr lang="it-IT" sz="1400" b="1" dirty="0" smtClean="0"/>
              <a:t>/aerosol</a:t>
            </a:r>
          </a:p>
          <a:p>
            <a:r>
              <a:rPr lang="it-IT" sz="1400" b="1" dirty="0" smtClean="0"/>
              <a:t>Spirometria (curva flusso-volume)                                           * Verifica CONTINUA dell’aderenza alla terapia</a:t>
            </a:r>
          </a:p>
          <a:p>
            <a:r>
              <a:rPr lang="it-IT" sz="1400" b="1" dirty="0" smtClean="0"/>
              <a:t>Scala della Dispnea MCR                                                             * Cessazione abitudine Tabagica </a:t>
            </a:r>
          </a:p>
          <a:p>
            <a:r>
              <a:rPr lang="it-IT" sz="1400" b="1" dirty="0" smtClean="0"/>
              <a:t> CAT Test _Test di </a:t>
            </a:r>
            <a:r>
              <a:rPr lang="it-IT" sz="1400" b="1" dirty="0" err="1" smtClean="0"/>
              <a:t>Fagestrom</a:t>
            </a:r>
            <a:r>
              <a:rPr lang="it-IT" sz="1400" b="1" dirty="0" smtClean="0"/>
              <a:t>                                                     *  Controllo fattori di rischio</a:t>
            </a:r>
          </a:p>
          <a:p>
            <a:r>
              <a:rPr lang="it-IT" sz="1400" b="1" dirty="0" smtClean="0"/>
              <a:t> Calcolo </a:t>
            </a:r>
            <a:r>
              <a:rPr lang="it-IT" sz="1400" b="1" dirty="0" err="1" smtClean="0"/>
              <a:t>Bmi</a:t>
            </a:r>
            <a:r>
              <a:rPr lang="it-IT" sz="1400" b="1" dirty="0" smtClean="0"/>
              <a:t>                                                                                     * Rieducazione funzionale /movimento </a:t>
            </a:r>
          </a:p>
          <a:p>
            <a:pPr marL="0" indent="0">
              <a:buNone/>
            </a:pPr>
            <a:r>
              <a:rPr lang="it-IT" sz="1400" b="1" i="1" u="sng" dirty="0" smtClean="0"/>
              <a:t>ASSISTENZA DIRETTA</a:t>
            </a:r>
            <a:r>
              <a:rPr lang="it-IT" sz="1400" b="1" i="1" dirty="0" smtClean="0"/>
              <a:t>                                                                         *  </a:t>
            </a:r>
            <a:r>
              <a:rPr lang="it-IT" sz="1400" b="1" dirty="0" smtClean="0"/>
              <a:t>Formazione del care-</a:t>
            </a:r>
            <a:r>
              <a:rPr lang="it-IT" sz="1400" b="1" dirty="0" err="1" smtClean="0"/>
              <a:t>giver</a:t>
            </a:r>
            <a:endParaRPr lang="it-IT" sz="1400" b="1" dirty="0" smtClean="0"/>
          </a:p>
          <a:p>
            <a:r>
              <a:rPr lang="it-IT" sz="1400" b="1" dirty="0" smtClean="0"/>
              <a:t> Gestione </a:t>
            </a:r>
            <a:r>
              <a:rPr lang="it-IT" sz="1400" b="1" dirty="0" err="1" smtClean="0"/>
              <a:t>Nimv</a:t>
            </a:r>
            <a:r>
              <a:rPr lang="it-IT" sz="1400" b="1" dirty="0" smtClean="0"/>
              <a:t>                                                                               </a:t>
            </a:r>
            <a:r>
              <a:rPr lang="it-IT" sz="1400" b="1" i="1" u="sng" dirty="0" smtClean="0"/>
              <a:t>GESTIONE  delle  </a:t>
            </a:r>
            <a:r>
              <a:rPr lang="it-IT" sz="1400" b="1" i="1" u="sng" dirty="0" smtClean="0"/>
              <a:t>RIACUTIZZAZIONI</a:t>
            </a:r>
            <a:r>
              <a:rPr lang="it-IT" sz="1400" b="1" i="1" dirty="0" smtClean="0"/>
              <a:t> </a:t>
            </a:r>
            <a:endParaRPr lang="it-IT" sz="1400" b="1" i="1" dirty="0" smtClean="0"/>
          </a:p>
          <a:p>
            <a:r>
              <a:rPr lang="it-IT" sz="1400" b="1" dirty="0" smtClean="0"/>
              <a:t>Riabilitazione respiratoria                                                           </a:t>
            </a:r>
            <a:r>
              <a:rPr lang="it-IT" sz="1400" b="1" dirty="0" smtClean="0"/>
              <a:t> </a:t>
            </a:r>
            <a:r>
              <a:rPr lang="it-IT" sz="1400" b="1" dirty="0" smtClean="0"/>
              <a:t>* Riconoscere i </a:t>
            </a:r>
            <a:r>
              <a:rPr lang="it-IT" sz="1400" b="1" dirty="0" smtClean="0"/>
              <a:t>sintomi                                                                      					* </a:t>
            </a:r>
            <a:r>
              <a:rPr lang="it-IT" sz="1400" b="1" dirty="0" smtClean="0"/>
              <a:t>Saper adottare i primi </a:t>
            </a:r>
            <a:r>
              <a:rPr lang="it-IT" sz="1400" b="1" dirty="0" smtClean="0"/>
              <a:t>provvedimenti                                                                                              O2 </a:t>
            </a:r>
            <a:r>
              <a:rPr lang="it-IT" sz="1400" b="1" dirty="0" smtClean="0"/>
              <a:t>Terapia domiciliare di soccorso e </a:t>
            </a:r>
            <a:r>
              <a:rPr lang="it-IT" sz="1400" b="1" dirty="0" smtClean="0"/>
              <a:t>continuativa                    terapeutici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58698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i="1" u="sng" dirty="0" smtClean="0"/>
              <a:t>Presa in carico infermieristica di un paziente </a:t>
            </a:r>
            <a:r>
              <a:rPr lang="it-IT" sz="2800" i="1" u="sng" dirty="0" err="1" smtClean="0"/>
              <a:t>bpco</a:t>
            </a:r>
            <a:r>
              <a:rPr lang="it-IT" sz="2800" i="1" u="sng" dirty="0" smtClean="0"/>
              <a:t> Percorso programmato di controlli</a:t>
            </a:r>
            <a:br>
              <a:rPr lang="it-IT" sz="2800" i="1" u="sng" dirty="0" smtClean="0"/>
            </a:br>
            <a:r>
              <a:rPr lang="it-IT" sz="2800" i="1" u="sng" dirty="0" smtClean="0"/>
              <a:t> e stima del tempo/paziente</a:t>
            </a:r>
            <a:endParaRPr lang="it-IT" sz="2800" i="1" u="sng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61"/>
              </p:ext>
            </p:extLst>
          </p:nvPr>
        </p:nvGraphicFramePr>
        <p:xfrm>
          <a:off x="445689" y="3045795"/>
          <a:ext cx="7877755" cy="3492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77755"/>
              </a:tblGrid>
              <a:tr h="349224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063732"/>
              </p:ext>
            </p:extLst>
          </p:nvPr>
        </p:nvGraphicFramePr>
        <p:xfrm>
          <a:off x="339294" y="2709008"/>
          <a:ext cx="8492070" cy="3859625"/>
        </p:xfrm>
        <a:graphic>
          <a:graphicData uri="http://schemas.openxmlformats.org/drawingml/2006/table">
            <a:tbl>
              <a:tblPr/>
              <a:tblGrid>
                <a:gridCol w="1890533"/>
                <a:gridCol w="2115354"/>
                <a:gridCol w="2135790"/>
                <a:gridCol w="2350393"/>
              </a:tblGrid>
              <a:tr h="604675">
                <a:tc>
                  <a:txBody>
                    <a:bodyPr/>
                    <a:lstStyle/>
                    <a:p>
                      <a:endParaRPr lang="it-IT" dirty="0" smtClean="0"/>
                    </a:p>
                  </a:txBody>
                  <a:tcPr>
                    <a:lnL w="57150" cmpd="sng">
                      <a:solidFill>
                        <a:scrgbClr r="0" g="0" b="0"/>
                      </a:solidFill>
                      <a:prstDash val="soli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rgbClr r="0" g="0" b="0"/>
                      </a:solidFill>
                      <a:prstDash val="soli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BPCO</a:t>
                      </a:r>
                      <a:r>
                        <a:rPr lang="it-IT" baseline="0" dirty="0" smtClean="0"/>
                        <a:t> II stadio</a:t>
                      </a:r>
                    </a:p>
                    <a:p>
                      <a:r>
                        <a:rPr lang="it-IT" baseline="0" dirty="0" smtClean="0"/>
                        <a:t>(moderata)</a:t>
                      </a:r>
                      <a:endParaRPr lang="it-IT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BPCO  III stadio</a:t>
                      </a:r>
                    </a:p>
                    <a:p>
                      <a:r>
                        <a:rPr lang="it-IT" dirty="0" smtClean="0"/>
                        <a:t>(grave)</a:t>
                      </a:r>
                      <a:endParaRPr lang="it-IT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Tempo dedicato</a:t>
                      </a:r>
                      <a:endParaRPr lang="it-IT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rgbClr r="0" g="0" b="0"/>
                      </a:solidFill>
                      <a:prstDash val="soli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675">
                <a:tc>
                  <a:txBody>
                    <a:bodyPr/>
                    <a:lstStyle/>
                    <a:p>
                      <a:r>
                        <a:rPr lang="it-IT" dirty="0" smtClean="0"/>
                        <a:t>Frequenza</a:t>
                      </a:r>
                    </a:p>
                    <a:p>
                      <a:r>
                        <a:rPr lang="it-IT" dirty="0" smtClean="0"/>
                        <a:t>controlli</a:t>
                      </a:r>
                      <a:endParaRPr lang="it-IT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Almeno </a:t>
                      </a:r>
                    </a:p>
                    <a:p>
                      <a:r>
                        <a:rPr lang="it-IT" sz="1400" dirty="0" smtClean="0"/>
                        <a:t>annuale</a:t>
                      </a:r>
                      <a:endParaRPr lang="it-IT" sz="1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Almeno</a:t>
                      </a:r>
                      <a:r>
                        <a:rPr lang="it-IT" sz="1400" baseline="0" dirty="0" smtClean="0"/>
                        <a:t> semestrale</a:t>
                      </a:r>
                      <a:endParaRPr lang="it-IT" sz="1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Contatto</a:t>
                      </a:r>
                    </a:p>
                    <a:p>
                      <a:r>
                        <a:rPr lang="it-IT" sz="1400" dirty="0" smtClean="0"/>
                        <a:t>telefonico</a:t>
                      </a:r>
                      <a:endParaRPr lang="it-IT" sz="1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99">
                <a:tc>
                  <a:txBody>
                    <a:bodyPr/>
                    <a:lstStyle/>
                    <a:p>
                      <a:r>
                        <a:rPr lang="it-IT" dirty="0" smtClean="0"/>
                        <a:t>Vaccinazione</a:t>
                      </a:r>
                      <a:endParaRPr lang="it-IT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Antinfluenzale</a:t>
                      </a:r>
                    </a:p>
                    <a:p>
                      <a:r>
                        <a:rPr lang="it-IT" sz="1400" dirty="0" err="1" smtClean="0"/>
                        <a:t>Antipneumo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coccica</a:t>
                      </a:r>
                      <a:r>
                        <a:rPr lang="it-IT" sz="1400" baseline="0" dirty="0" smtClean="0"/>
                        <a:t> </a:t>
                      </a:r>
                      <a:endParaRPr lang="it-IT" sz="1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Antinflluenzale</a:t>
                      </a:r>
                      <a:endParaRPr lang="it-IT" sz="1400" dirty="0" smtClean="0"/>
                    </a:p>
                    <a:p>
                      <a:r>
                        <a:rPr lang="it-IT" sz="1400" dirty="0" err="1" smtClean="0"/>
                        <a:t>Antipneumococcica</a:t>
                      </a:r>
                      <a:endParaRPr lang="it-IT" sz="1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Come  calendario</a:t>
                      </a:r>
                      <a:endParaRPr lang="it-IT" sz="14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306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Monitorizzazione</a:t>
                      </a:r>
                      <a:endParaRPr lang="it-IT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Abitudine</a:t>
                      </a:r>
                      <a:r>
                        <a:rPr lang="it-IT" sz="1400" baseline="0" dirty="0" smtClean="0"/>
                        <a:t> Tabagica</a:t>
                      </a:r>
                    </a:p>
                    <a:p>
                      <a:r>
                        <a:rPr lang="it-IT" sz="1400" baseline="0" dirty="0" smtClean="0"/>
                        <a:t>Verifica educazionale </a:t>
                      </a:r>
                    </a:p>
                    <a:p>
                      <a:r>
                        <a:rPr lang="it-IT" sz="1400" baseline="0" dirty="0" smtClean="0"/>
                        <a:t>Aderenza alla Terapia </a:t>
                      </a:r>
                    </a:p>
                    <a:p>
                      <a:r>
                        <a:rPr lang="it-IT" sz="1400" baseline="0" dirty="0" smtClean="0"/>
                        <a:t>Calcolo BMI</a:t>
                      </a:r>
                    </a:p>
                    <a:p>
                      <a:r>
                        <a:rPr lang="it-IT" sz="1400" baseline="0" dirty="0" smtClean="0"/>
                        <a:t>MCR</a:t>
                      </a:r>
                    </a:p>
                    <a:p>
                      <a:r>
                        <a:rPr lang="it-IT" sz="1400" baseline="0" dirty="0" err="1" smtClean="0"/>
                        <a:t>Cat</a:t>
                      </a:r>
                      <a:r>
                        <a:rPr lang="it-IT" sz="1400" baseline="0" dirty="0" smtClean="0"/>
                        <a:t> Test</a:t>
                      </a:r>
                    </a:p>
                    <a:p>
                      <a:r>
                        <a:rPr lang="it-IT" sz="1400" baseline="0" dirty="0" smtClean="0"/>
                        <a:t>Spirometria ,SpO</a:t>
                      </a:r>
                      <a:r>
                        <a:rPr lang="it-IT" sz="1000" b="1" baseline="0" dirty="0" smtClean="0"/>
                        <a:t>2</a:t>
                      </a:r>
                    </a:p>
                    <a:p>
                      <a:r>
                        <a:rPr lang="it-IT" sz="1400" b="0" baseline="0" dirty="0" smtClean="0"/>
                        <a:t>Consumo dei farmaci</a:t>
                      </a:r>
                    </a:p>
                    <a:p>
                      <a:r>
                        <a:rPr lang="it-IT" sz="1400" b="0" baseline="0" dirty="0" smtClean="0"/>
                        <a:t>Numero riacutizzazioni</a:t>
                      </a:r>
                      <a:endParaRPr lang="it-IT" sz="1400" b="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Abitudine Tabagica </a:t>
                      </a:r>
                    </a:p>
                    <a:p>
                      <a:r>
                        <a:rPr lang="it-IT" sz="1400" dirty="0" smtClean="0"/>
                        <a:t>Verifica educazionale</a:t>
                      </a:r>
                    </a:p>
                    <a:p>
                      <a:r>
                        <a:rPr lang="it-IT" sz="1400" dirty="0" smtClean="0"/>
                        <a:t>Aderenza alla Terapia</a:t>
                      </a:r>
                    </a:p>
                    <a:p>
                      <a:r>
                        <a:rPr lang="it-IT" sz="1400" dirty="0" smtClean="0"/>
                        <a:t>Calcolo</a:t>
                      </a:r>
                      <a:r>
                        <a:rPr lang="it-IT" sz="1400" baseline="0" dirty="0" smtClean="0"/>
                        <a:t> BMI</a:t>
                      </a:r>
                    </a:p>
                    <a:p>
                      <a:r>
                        <a:rPr lang="it-IT" sz="1400" baseline="0" dirty="0" smtClean="0"/>
                        <a:t>MCR</a:t>
                      </a:r>
                    </a:p>
                    <a:p>
                      <a:r>
                        <a:rPr lang="it-IT" sz="1400" baseline="0" dirty="0" smtClean="0"/>
                        <a:t>CAT Test </a:t>
                      </a:r>
                    </a:p>
                    <a:p>
                      <a:r>
                        <a:rPr lang="it-IT" sz="1400" baseline="0" dirty="0" smtClean="0"/>
                        <a:t>Spirometria ,SpO</a:t>
                      </a:r>
                      <a:r>
                        <a:rPr lang="it-IT" sz="1000" b="1" baseline="0" dirty="0" smtClean="0"/>
                        <a:t>2</a:t>
                      </a:r>
                    </a:p>
                    <a:p>
                      <a:r>
                        <a:rPr lang="it-IT" sz="1400" b="0" i="0" baseline="0" dirty="0" smtClean="0"/>
                        <a:t>Consumo dei farmaci</a:t>
                      </a:r>
                    </a:p>
                    <a:p>
                      <a:r>
                        <a:rPr lang="it-IT" sz="1400" b="0" i="0" baseline="0" dirty="0" smtClean="0"/>
                        <a:t>Numero riacutizzazioni</a:t>
                      </a:r>
                      <a:endParaRPr lang="it-IT" sz="1400" b="0" i="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Circa 30/40 minuti</a:t>
                      </a:r>
                      <a:r>
                        <a:rPr lang="it-IT" baseline="0" dirty="0" smtClean="0"/>
                        <a:t> </a:t>
                      </a:r>
                    </a:p>
                    <a:p>
                      <a:r>
                        <a:rPr lang="it-IT" baseline="0" dirty="0" smtClean="0"/>
                        <a:t>(15/20 ore annue)</a:t>
                      </a:r>
                      <a:endParaRPr lang="it-IT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2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b="1" i="1" u="sng" dirty="0" smtClean="0"/>
              <a:t>Gestione delle informazioni</a:t>
            </a:r>
            <a:br>
              <a:rPr lang="it-IT" sz="2800" b="1" i="1" u="sng" dirty="0" smtClean="0"/>
            </a:br>
            <a:r>
              <a:rPr lang="it-IT" dirty="0" smtClean="0"/>
              <a:t>_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5925" y="2365580"/>
            <a:ext cx="8308975" cy="3882819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Accesso ai data base della cartella ambulatoriale dell’assistito </a:t>
            </a:r>
          </a:p>
          <a:p>
            <a:r>
              <a:rPr lang="it-IT" dirty="0" smtClean="0"/>
              <a:t>Raccolta nuovi dati </a:t>
            </a:r>
          </a:p>
          <a:p>
            <a:r>
              <a:rPr lang="it-IT" dirty="0" smtClean="0"/>
              <a:t>Programmare screening </a:t>
            </a:r>
          </a:p>
          <a:p>
            <a:r>
              <a:rPr lang="it-IT" dirty="0" smtClean="0"/>
              <a:t>Inserimento dei dati e degli esiti</a:t>
            </a:r>
          </a:p>
          <a:p>
            <a:r>
              <a:rPr lang="it-IT" dirty="0" smtClean="0"/>
              <a:t>Aggiornamento del data base personale</a:t>
            </a:r>
          </a:p>
          <a:p>
            <a:r>
              <a:rPr lang="it-IT" dirty="0" smtClean="0"/>
              <a:t>Statistica interna </a:t>
            </a:r>
          </a:p>
          <a:p>
            <a:r>
              <a:rPr lang="it-IT" dirty="0" smtClean="0"/>
              <a:t>Interconnessione tra le diverse figure professionali e tra infermiere di Medicina Generale e Infermiere Specialistico.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665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G_23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4798" y="1085839"/>
            <a:ext cx="8811978" cy="541950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4000" b="1" dirty="0">
                <a:solidFill>
                  <a:srgbClr val="FFFF00"/>
                </a:solidFill>
              </a:rPr>
              <a:t>UN GRUPPO DI PERSONE CHE </a:t>
            </a:r>
            <a:r>
              <a:rPr lang="it-IT" sz="4000" b="1" dirty="0" smtClean="0">
                <a:solidFill>
                  <a:srgbClr val="FFFF00"/>
                </a:solidFill>
              </a:rPr>
              <a:t>CONDIVIDE </a:t>
            </a:r>
            <a:r>
              <a:rPr lang="it-IT" sz="4000" b="1" dirty="0">
                <a:solidFill>
                  <a:srgbClr val="FFFF00"/>
                </a:solidFill>
              </a:rPr>
              <a:t>UN OBIETTIVO </a:t>
            </a:r>
            <a:r>
              <a:rPr lang="it-IT" sz="4000" b="1" dirty="0" smtClean="0">
                <a:solidFill>
                  <a:srgbClr val="FFFF00"/>
                </a:solidFill>
              </a:rPr>
              <a:t>COMUNE ….</a:t>
            </a: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FFFF00"/>
                </a:solidFill>
              </a:rPr>
              <a:t>PUO’ </a:t>
            </a:r>
            <a:r>
              <a:rPr lang="it-IT" sz="4000" b="1" dirty="0">
                <a:solidFill>
                  <a:srgbClr val="FFFF00"/>
                </a:solidFill>
              </a:rPr>
              <a:t>RAGGIUNGERE </a:t>
            </a:r>
            <a:r>
              <a:rPr lang="it-IT" sz="4000" b="1" dirty="0" smtClean="0">
                <a:solidFill>
                  <a:srgbClr val="FFFF00"/>
                </a:solidFill>
              </a:rPr>
              <a:t>L’IMPOSSIBILE</a:t>
            </a:r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3366FF"/>
                </a:solidFill>
              </a:rPr>
              <a:t>GRAZIE  PER L’ATTENZIONE </a:t>
            </a:r>
            <a:endParaRPr lang="it-IT" sz="2800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it-IT" sz="2400" dirty="0" smtClean="0">
                <a:solidFill>
                  <a:srgbClr val="3366FF"/>
                </a:solidFill>
              </a:rPr>
              <a:t>PELLEGRINI PAOLA</a:t>
            </a:r>
            <a:endParaRPr lang="it-IT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4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posizion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479</Words>
  <Application>Microsoft Macintosh PowerPoint</Application>
  <PresentationFormat>Presentazione su schermo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Esposizione</vt:lpstr>
      <vt:lpstr>   CORSO DI AGGIORNAMENTO  LA MEDICINA CHE CAMBIA: INTEGRAZIONE OSPEDALE-TERRITORIO Prendersi cura delle cronicità Teatro delle ali- Via Maria Santissima di Guadalupe n.5-Breno   2° SESSIONE: la BPCO  Tavola rotonda:L’integrazione dell’assistenza  alla luce della riforma della sanità lombarda 8 Maggio 2015  inf.Pellegrini Paola  U.O Pneumologia Ospedale  Vallecamonica  Esine</vt:lpstr>
      <vt:lpstr>Infermiere di famiglia e di comunità</vt:lpstr>
      <vt:lpstr>BPCO o Broncopneumopatia cronica ostruttiva.</vt:lpstr>
      <vt:lpstr>La BPCO è una malattia a grosso impatto sanitario ,definita dall’OMS come una “condizione patologica prevenibile curabile”l’infermiere è coinvolto in un gruppo multidisciplinare ed assume un ruolo e un dovere determinante nella gestione di  questa patologia</vt:lpstr>
      <vt:lpstr>PROCESSO ASSISTENZIALE</vt:lpstr>
      <vt:lpstr>Funzioni dell’infermiere</vt:lpstr>
      <vt:lpstr>Presa in carico infermieristica di un paziente bpco Percorso programmato di controlli  e stima del tempo/paziente</vt:lpstr>
      <vt:lpstr>Gestione delle informazioni _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GGIORNAMENTO BRESCIA LA MEDICINA CHE CAMBIA: INTEGRAZIONE OSPEDALE-TERRITORIO Prendersi cura delle cronicità</dc:title>
  <dc:creator>Mio Iphone4</dc:creator>
  <cp:lastModifiedBy>Mio Iphone4</cp:lastModifiedBy>
  <cp:revision>32</cp:revision>
  <cp:lastPrinted>2015-04-28T08:55:28Z</cp:lastPrinted>
  <dcterms:created xsi:type="dcterms:W3CDTF">2015-04-19T17:08:14Z</dcterms:created>
  <dcterms:modified xsi:type="dcterms:W3CDTF">2015-05-05T10:49:48Z</dcterms:modified>
</cp:coreProperties>
</file>