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6" r:id="rId4"/>
    <p:sldMasterId id="2147483698" r:id="rId5"/>
    <p:sldMasterId id="2147483710" r:id="rId6"/>
    <p:sldMasterId id="2147483726" r:id="rId7"/>
  </p:sldMasterIdLst>
  <p:notesMasterIdLst>
    <p:notesMasterId r:id="rId6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96" r:id="rId34"/>
    <p:sldId id="283" r:id="rId35"/>
    <p:sldId id="264" r:id="rId36"/>
    <p:sldId id="284" r:id="rId37"/>
    <p:sldId id="285" r:id="rId38"/>
    <p:sldId id="286" r:id="rId39"/>
    <p:sldId id="288" r:id="rId40"/>
    <p:sldId id="289" r:id="rId41"/>
    <p:sldId id="290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8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400" b="1" dirty="0" smtClean="0">
              <a:solidFill>
                <a:srgbClr val="000000"/>
              </a:solidFill>
              <a:latin typeface="Arial Narrow"/>
              <a:cs typeface="Arial Narrow"/>
            </a:rPr>
            <a:t>In caso di ALT da 1.5 a 5 volte superiore al VN (I DATO)  </a:t>
          </a:r>
          <a:r>
            <a:rPr lang="it-IT" sz="1400" b="1" dirty="0" smtClean="0">
              <a:solidFill>
                <a:srgbClr val="000000"/>
              </a:solidFill>
              <a:latin typeface="Arial Narrow"/>
            </a:rPr>
            <a:t>→  Anamnesi e ricerca di segni / sintomi di allarme </a:t>
          </a:r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1400" b="1" dirty="0" smtClean="0">
              <a:solidFill>
                <a:srgbClr val="000000"/>
              </a:solidFill>
              <a:latin typeface="Arial Narrow"/>
              <a:cs typeface="Arial Narrow"/>
            </a:rPr>
            <a:t>Se ALT ancora aumentate  </a:t>
          </a:r>
          <a:r>
            <a:rPr lang="it-IT" sz="1400" b="1" dirty="0" smtClean="0">
              <a:solidFill>
                <a:srgbClr val="000000"/>
              </a:solidFill>
              <a:latin typeface="Arial Narrow"/>
            </a:rPr>
            <a:t>→  Esami di I LIVELLO: Esami di laboratorio (con ALT,  III DATO)  +  Eco Addome</a:t>
          </a:r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1400" b="1" dirty="0" smtClean="0">
              <a:solidFill>
                <a:srgbClr val="000000"/>
              </a:solidFill>
              <a:latin typeface="Arial Narrow"/>
              <a:cs typeface="Arial Narrow"/>
            </a:rPr>
            <a:t>Esami di II LIVELLO:   - se non HBV,  non HCV, non  ALCOL                                                                                                                                                                                                                       	                          - se HBV POS.                                                                                                                                        	                          - se HCV POS.</a:t>
          </a:r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400" b="1" dirty="0" smtClean="0">
              <a:solidFill>
                <a:srgbClr val="000000"/>
              </a:solidFill>
              <a:latin typeface="Arial Narrow"/>
              <a:cs typeface="Arial Narrow"/>
            </a:rPr>
            <a:t>E’ consigliabile ripetere ALT dopo 4 settimane (II DATO)</a:t>
          </a:r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4" custScaleY="1078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F586500A-4295-46DE-96F4-15BCB1C6B9A5}" type="presOf" srcId="{54635D34-9A8F-3040-A6D1-AC1310742952}" destId="{927D0E4D-3F6D-644B-A84D-6BDF82C790D4}" srcOrd="0" destOrd="0" presId="urn:microsoft.com/office/officeart/2005/8/layout/chevron2"/>
    <dgm:cxn modelId="{8CCBFE92-A965-4655-A712-CABAA38D24F3}" type="presOf" srcId="{1A482E81-4384-F043-99B0-3556F969F1C4}" destId="{49A8466E-1FE7-744E-93DB-7BDD5B0612CC}" srcOrd="0" destOrd="0" presId="urn:microsoft.com/office/officeart/2005/8/layout/chevron2"/>
    <dgm:cxn modelId="{AA19392E-13B4-424C-AA21-1EF553EBA4F0}" type="presOf" srcId="{3800E0CD-D18A-6B4E-B56D-EC77A674B61F}" destId="{AB14E9ED-0B59-3C41-BFB6-02715B144645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38E9ABBE-BAE1-4732-9FD7-4A073D14689A}" type="presOf" srcId="{FE7C479A-06AC-4B44-BD18-E837F19107A3}" destId="{8CC556F1-3902-064D-9B1D-7826AE877ED2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CE964703-14E4-42E3-8939-EFBA7479C90D}" type="presOf" srcId="{CC0C5F87-9E09-F44A-9FE4-783D1ECA91D7}" destId="{A33AEACA-D2B7-DD4F-BC66-D0A9C74BB356}" srcOrd="0" destOrd="0" presId="urn:microsoft.com/office/officeart/2005/8/layout/chevron2"/>
    <dgm:cxn modelId="{039D4213-A7AF-4902-85BE-E7F6AC72D6B1}" type="presOf" srcId="{E2B49345-971D-8E42-A04A-C70453476C74}" destId="{40E24A69-73F7-6B42-B21F-2F80040FE5B1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9D300200-7274-477F-B917-0313BD18A05A}" type="presOf" srcId="{082C3A4E-F1E0-BD46-9F2B-FE77532B948D}" destId="{66BEDA6B-ED39-584D-AFF9-E78CD244A2D8}" srcOrd="0" destOrd="0" presId="urn:microsoft.com/office/officeart/2005/8/layout/chevron2"/>
    <dgm:cxn modelId="{A4030B4D-DB46-4E5D-8273-C4A79F1F163E}" type="presOf" srcId="{922FFC4C-6A2D-9A44-804C-E2E5705726AC}" destId="{350713BD-B27B-E948-80D9-169A97BCC1EF}" srcOrd="0" destOrd="0" presId="urn:microsoft.com/office/officeart/2005/8/layout/chevron2"/>
    <dgm:cxn modelId="{48BB50D6-A9C2-4371-95A6-43C8004153ED}" type="presOf" srcId="{E1BFDECB-B5AA-5B42-B0D9-5495E9F87448}" destId="{F5DAF114-CBF2-6C42-A815-A4131FDC3DFB}" srcOrd="0" destOrd="0" presId="urn:microsoft.com/office/officeart/2005/8/layout/chevron2"/>
    <dgm:cxn modelId="{BC9DEFC0-19CD-414D-AE1E-BD63C049EE1B}" type="presParOf" srcId="{8CC556F1-3902-064D-9B1D-7826AE877ED2}" destId="{E3E038D3-8E18-EA42-AF72-11DD7CD67EA8}" srcOrd="0" destOrd="0" presId="urn:microsoft.com/office/officeart/2005/8/layout/chevron2"/>
    <dgm:cxn modelId="{A286FB25-83C9-4FFA-ADCB-09BD75170C42}" type="presParOf" srcId="{E3E038D3-8E18-EA42-AF72-11DD7CD67EA8}" destId="{A33AEACA-D2B7-DD4F-BC66-D0A9C74BB356}" srcOrd="0" destOrd="0" presId="urn:microsoft.com/office/officeart/2005/8/layout/chevron2"/>
    <dgm:cxn modelId="{ADB41787-33F6-44FA-B783-340733CC1974}" type="presParOf" srcId="{E3E038D3-8E18-EA42-AF72-11DD7CD67EA8}" destId="{350713BD-B27B-E948-80D9-169A97BCC1EF}" srcOrd="1" destOrd="0" presId="urn:microsoft.com/office/officeart/2005/8/layout/chevron2"/>
    <dgm:cxn modelId="{98013AC0-5D1F-4E70-9C4F-F86A7B304903}" type="presParOf" srcId="{8CC556F1-3902-064D-9B1D-7826AE877ED2}" destId="{915AC809-38F8-0E4E-BD3E-2767400BDDE8}" srcOrd="1" destOrd="0" presId="urn:microsoft.com/office/officeart/2005/8/layout/chevron2"/>
    <dgm:cxn modelId="{E3B88927-A73D-4FA2-BFF3-3D28F4505E41}" type="presParOf" srcId="{8CC556F1-3902-064D-9B1D-7826AE877ED2}" destId="{ABB89070-6C57-554C-B131-4B74B9AD69F3}" srcOrd="2" destOrd="0" presId="urn:microsoft.com/office/officeart/2005/8/layout/chevron2"/>
    <dgm:cxn modelId="{38191C40-B77C-4A14-AE49-08DAC2BF86A5}" type="presParOf" srcId="{ABB89070-6C57-554C-B131-4B74B9AD69F3}" destId="{40E24A69-73F7-6B42-B21F-2F80040FE5B1}" srcOrd="0" destOrd="0" presId="urn:microsoft.com/office/officeart/2005/8/layout/chevron2"/>
    <dgm:cxn modelId="{FFCCC349-0929-4DD6-8DD4-A6D15BFC9656}" type="presParOf" srcId="{ABB89070-6C57-554C-B131-4B74B9AD69F3}" destId="{AB14E9ED-0B59-3C41-BFB6-02715B144645}" srcOrd="1" destOrd="0" presId="urn:microsoft.com/office/officeart/2005/8/layout/chevron2"/>
    <dgm:cxn modelId="{E6721ADB-F699-44D8-AC57-E19DE27A6130}" type="presParOf" srcId="{8CC556F1-3902-064D-9B1D-7826AE877ED2}" destId="{E2A5A025-D2BF-FD4B-9D0E-069330075690}" srcOrd="3" destOrd="0" presId="urn:microsoft.com/office/officeart/2005/8/layout/chevron2"/>
    <dgm:cxn modelId="{3C8BDD58-EDD7-484D-B9C8-0C6548B3E769}" type="presParOf" srcId="{8CC556F1-3902-064D-9B1D-7826AE877ED2}" destId="{80146EE5-1473-194F-B1B6-CD064E2E7C73}" srcOrd="4" destOrd="0" presId="urn:microsoft.com/office/officeart/2005/8/layout/chevron2"/>
    <dgm:cxn modelId="{A8612CCB-1CC3-45AF-A9D3-B4723809B081}" type="presParOf" srcId="{80146EE5-1473-194F-B1B6-CD064E2E7C73}" destId="{66BEDA6B-ED39-584D-AFF9-E78CD244A2D8}" srcOrd="0" destOrd="0" presId="urn:microsoft.com/office/officeart/2005/8/layout/chevron2"/>
    <dgm:cxn modelId="{55B905D5-A0FC-403A-8E8E-6A73185D973D}" type="presParOf" srcId="{80146EE5-1473-194F-B1B6-CD064E2E7C73}" destId="{49A8466E-1FE7-744E-93DB-7BDD5B0612CC}" srcOrd="1" destOrd="0" presId="urn:microsoft.com/office/officeart/2005/8/layout/chevron2"/>
    <dgm:cxn modelId="{128DD99C-F2CD-4C94-B677-C4F5E547C77D}" type="presParOf" srcId="{8CC556F1-3902-064D-9B1D-7826AE877ED2}" destId="{1052B3D2-7971-7943-9E06-86B513B37BA9}" srcOrd="5" destOrd="0" presId="urn:microsoft.com/office/officeart/2005/8/layout/chevron2"/>
    <dgm:cxn modelId="{EE749376-3A7A-4DEF-BE28-516B2464B4C7}" type="presParOf" srcId="{8CC556F1-3902-064D-9B1D-7826AE877ED2}" destId="{1979A3C7-6B83-AE48-AD16-A7BE9B28A234}" srcOrd="6" destOrd="0" presId="urn:microsoft.com/office/officeart/2005/8/layout/chevron2"/>
    <dgm:cxn modelId="{625719D6-2A42-4F3B-B750-56FD4A83B035}" type="presParOf" srcId="{1979A3C7-6B83-AE48-AD16-A7BE9B28A234}" destId="{F5DAF114-CBF2-6C42-A815-A4131FDC3DFB}" srcOrd="0" destOrd="0" presId="urn:microsoft.com/office/officeart/2005/8/layout/chevron2"/>
    <dgm:cxn modelId="{8B2138AE-2AA6-458F-893A-59DE9615E6EF}" type="presParOf" srcId="{1979A3C7-6B83-AE48-AD16-A7BE9B28A234}" destId="{927D0E4D-3F6D-644B-A84D-6BDF82C790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5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400" b="1" dirty="0" smtClean="0">
              <a:solidFill>
                <a:srgbClr val="000000"/>
              </a:solidFill>
              <a:latin typeface="Arial Narrow"/>
              <a:cs typeface="Arial Narrow"/>
            </a:rPr>
            <a:t>Se ALT normali al  II DATO, ripetere dopo 2-4 mesi.</a:t>
          </a:r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6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7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7721863-E6DD-425E-B15D-E6DA210B39F8}">
      <dgm:prSet custT="1"/>
      <dgm:spPr/>
      <dgm:t>
        <a:bodyPr/>
        <a:lstStyle/>
        <a:p>
          <a:r>
            <a:rPr lang="it-IT" sz="1300" b="1" dirty="0">
              <a:solidFill>
                <a:srgbClr val="000000"/>
              </a:solidFill>
              <a:latin typeface="Arial Narrow"/>
            </a:rPr>
            <a:t>La sindrome metabolica con steatosi epatica (NAFLD) ed ancor più la steato epatite (NASH) sono associate oltre che ad un aumento del rischio di mortalità per malattia cardio-vascolare anche all’evoluzione verso la cirrosi epatica e l’epatocarcinoma.</a:t>
          </a:r>
        </a:p>
      </dgm:t>
    </dgm:pt>
    <dgm:pt modelId="{93B408F9-2816-4ADF-8EAD-6CC6EB8C2586}" type="parTrans" cxnId="{DE5BCA13-EEEC-459C-B0D7-E5E53FAA68D9}">
      <dgm:prSet/>
      <dgm:spPr/>
      <dgm:t>
        <a:bodyPr/>
        <a:lstStyle/>
        <a:p>
          <a:endParaRPr lang="it-IT"/>
        </a:p>
      </dgm:t>
    </dgm:pt>
    <dgm:pt modelId="{C0E0E78D-B1B4-4588-A08B-375B16FFD548}" type="sibTrans" cxnId="{DE5BCA13-EEEC-459C-B0D7-E5E53FAA68D9}">
      <dgm:prSet/>
      <dgm:spPr/>
      <dgm:t>
        <a:bodyPr/>
        <a:lstStyle/>
        <a:p>
          <a:endParaRPr lang="it-IT"/>
        </a:p>
      </dgm:t>
    </dgm:pt>
    <dgm:pt modelId="{C6DEFB45-B71D-4290-A7AC-15448593199A}">
      <dgm:prSet custT="1"/>
      <dgm:spPr/>
      <dgm:t>
        <a:bodyPr/>
        <a:lstStyle/>
        <a:p>
          <a:endParaRPr lang="it-IT" sz="1300" b="1" dirty="0">
            <a:solidFill>
              <a:srgbClr val="000000"/>
            </a:solidFill>
            <a:latin typeface="Arial Narrow"/>
          </a:endParaRPr>
        </a:p>
      </dgm:t>
    </dgm:pt>
    <dgm:pt modelId="{E5429342-2868-44C4-9334-08C2A2E0728D}" type="parTrans" cxnId="{6AE4B7E0-2C96-40AC-85BD-C16A8F6DB481}">
      <dgm:prSet/>
      <dgm:spPr/>
      <dgm:t>
        <a:bodyPr/>
        <a:lstStyle/>
        <a:p>
          <a:endParaRPr lang="it-IT"/>
        </a:p>
      </dgm:t>
    </dgm:pt>
    <dgm:pt modelId="{384612C6-3854-4159-8C9E-DD98788BC2ED}" type="sibTrans" cxnId="{6AE4B7E0-2C96-40AC-85BD-C16A8F6DB481}">
      <dgm:prSet/>
      <dgm:spPr/>
      <dgm:t>
        <a:bodyPr/>
        <a:lstStyle/>
        <a:p>
          <a:endParaRPr lang="it-IT"/>
        </a:p>
      </dgm:t>
    </dgm:pt>
    <dgm:pt modelId="{2B86BA51-7266-4409-9729-25FD33BBE528}">
      <dgm:prSet custT="1"/>
      <dgm:spPr/>
      <dgm:t>
        <a:bodyPr/>
        <a:lstStyle/>
        <a:p>
          <a:r>
            <a:rPr lang="it-IT" sz="1400" b="1" dirty="0">
              <a:solidFill>
                <a:srgbClr val="000000"/>
              </a:solidFill>
              <a:latin typeface="Arial Narrow"/>
            </a:rPr>
            <a:t>ALT da 5 a 10 volte sup. al VN  → probabile EPATITE ACUTA</a:t>
          </a:r>
        </a:p>
      </dgm:t>
    </dgm:pt>
    <dgm:pt modelId="{9885CE21-097D-4C86-BF75-D2BF5F97E01B}" type="parTrans" cxnId="{8EE1FBEE-667A-4306-9525-6A00066391C2}">
      <dgm:prSet/>
      <dgm:spPr/>
      <dgm:t>
        <a:bodyPr/>
        <a:lstStyle/>
        <a:p>
          <a:endParaRPr lang="it-IT"/>
        </a:p>
      </dgm:t>
    </dgm:pt>
    <dgm:pt modelId="{7F8A7899-4167-494D-8D43-F833472CACCC}" type="sibTrans" cxnId="{8EE1FBEE-667A-4306-9525-6A00066391C2}">
      <dgm:prSet/>
      <dgm:spPr/>
      <dgm:t>
        <a:bodyPr/>
        <a:lstStyle/>
        <a:p>
          <a:endParaRPr lang="it-IT"/>
        </a:p>
      </dgm:t>
    </dgm:pt>
    <dgm:pt modelId="{A7313981-6689-44B9-BC5A-545208C2E2C5}">
      <dgm:prSet custT="1"/>
      <dgm:spPr/>
      <dgm:t>
        <a:bodyPr/>
        <a:lstStyle/>
        <a:p>
          <a:r>
            <a:rPr lang="it-IT" sz="1400" b="1" dirty="0">
              <a:solidFill>
                <a:srgbClr val="000000"/>
              </a:solidFill>
              <a:latin typeface="Arial Narrow"/>
            </a:rPr>
            <a:t>ALT da 1.5 a 5 volte sup. al VN per 6 mesi consecutivi con controlli bimestrali → </a:t>
          </a:r>
          <a:r>
            <a:rPr lang="it-IT" sz="1400" b="1" dirty="0" err="1" smtClean="0">
              <a:solidFill>
                <a:srgbClr val="000000"/>
              </a:solidFill>
              <a:latin typeface="Arial Narrow"/>
            </a:rPr>
            <a:t>prob</a:t>
          </a:r>
          <a:r>
            <a:rPr lang="it-IT" sz="1400" b="1" dirty="0" smtClean="0">
              <a:solidFill>
                <a:srgbClr val="000000"/>
              </a:solidFill>
              <a:latin typeface="Arial Narrow"/>
            </a:rPr>
            <a:t>. </a:t>
          </a:r>
          <a:r>
            <a:rPr lang="it-IT" sz="1400" b="1" dirty="0">
              <a:solidFill>
                <a:srgbClr val="000000"/>
              </a:solidFill>
              <a:latin typeface="Arial Narrow"/>
            </a:rPr>
            <a:t>EPATITE CRONICA </a:t>
          </a:r>
        </a:p>
      </dgm:t>
    </dgm:pt>
    <dgm:pt modelId="{C4B28101-AFBE-4E69-A1AB-3C5ACBA9F16D}" type="parTrans" cxnId="{A4B0B4A7-2E1D-4CE5-B566-FF1A301D78EA}">
      <dgm:prSet/>
      <dgm:spPr/>
      <dgm:t>
        <a:bodyPr/>
        <a:lstStyle/>
        <a:p>
          <a:endParaRPr lang="it-IT"/>
        </a:p>
      </dgm:t>
    </dgm:pt>
    <dgm:pt modelId="{ABA9F1DB-8255-41A0-A358-4DD76CBE2CB1}" type="sibTrans" cxnId="{A4B0B4A7-2E1D-4CE5-B566-FF1A301D78EA}">
      <dgm:prSet/>
      <dgm:spPr/>
      <dgm:t>
        <a:bodyPr/>
        <a:lstStyle/>
        <a:p>
          <a:endParaRPr lang="it-IT"/>
        </a:p>
      </dgm:t>
    </dgm:pt>
    <dgm:pt modelId="{E699EE3B-531D-45F8-AFC2-786B1726F220}">
      <dgm:prSet custT="1"/>
      <dgm:spPr/>
      <dgm:t>
        <a:bodyPr/>
        <a:lstStyle/>
        <a:p>
          <a:endParaRPr lang="it-IT" sz="1400" b="1" dirty="0">
            <a:solidFill>
              <a:srgbClr val="000000"/>
            </a:solidFill>
            <a:latin typeface="Arial Narrow"/>
          </a:endParaRPr>
        </a:p>
      </dgm:t>
    </dgm:pt>
    <dgm:pt modelId="{B8FB87E3-4793-4924-BDCD-C72B8D7008CA}" type="parTrans" cxnId="{F2F6BC58-18C3-4074-A6EA-F0099DEE3445}">
      <dgm:prSet/>
      <dgm:spPr/>
      <dgm:t>
        <a:bodyPr/>
        <a:lstStyle/>
        <a:p>
          <a:endParaRPr lang="it-IT"/>
        </a:p>
      </dgm:t>
    </dgm:pt>
    <dgm:pt modelId="{6410A543-A80D-4395-98FD-1113EF26B0F6}" type="sibTrans" cxnId="{F2F6BC58-18C3-4074-A6EA-F0099DEE3445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7B5EADBD-DF2E-40DA-9440-923F05BF8107}" type="presOf" srcId="{CC0C5F87-9E09-F44A-9FE4-783D1ECA91D7}" destId="{A33AEACA-D2B7-DD4F-BC66-D0A9C74BB356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8EE1FBEE-667A-4306-9525-6A00066391C2}" srcId="{E2B49345-971D-8E42-A04A-C70453476C74}" destId="{2B86BA51-7266-4409-9729-25FD33BBE528}" srcOrd="1" destOrd="0" parTransId="{9885CE21-097D-4C86-BF75-D2BF5F97E01B}" sibTransId="{7F8A7899-4167-494D-8D43-F833472CACCC}"/>
    <dgm:cxn modelId="{A4B0B4A7-2E1D-4CE5-B566-FF1A301D78EA}" srcId="{E2B49345-971D-8E42-A04A-C70453476C74}" destId="{A7313981-6689-44B9-BC5A-545208C2E2C5}" srcOrd="2" destOrd="0" parTransId="{C4B28101-AFBE-4E69-A1AB-3C5ACBA9F16D}" sibTransId="{ABA9F1DB-8255-41A0-A358-4DD76CBE2CB1}"/>
    <dgm:cxn modelId="{3EDE46E2-E8AA-4FE2-8727-549A53FA8384}" type="presOf" srcId="{082C3A4E-F1E0-BD46-9F2B-FE77532B948D}" destId="{66BEDA6B-ED39-584D-AFF9-E78CD244A2D8}" srcOrd="0" destOrd="0" presId="urn:microsoft.com/office/officeart/2005/8/layout/chevron2"/>
    <dgm:cxn modelId="{DE5BCA13-EEEC-459C-B0D7-E5E53FAA68D9}" srcId="{082C3A4E-F1E0-BD46-9F2B-FE77532B948D}" destId="{37721863-E6DD-425E-B15D-E6DA210B39F8}" srcOrd="1" destOrd="0" parTransId="{93B408F9-2816-4ADF-8EAD-6CC6EB8C2586}" sibTransId="{C0E0E78D-B1B4-4588-A08B-375B16FFD548}"/>
    <dgm:cxn modelId="{5D4D8881-4FD7-4A17-BE7E-6A4A4F287612}" type="presOf" srcId="{FE7C479A-06AC-4B44-BD18-E837F19107A3}" destId="{8CC556F1-3902-064D-9B1D-7826AE877ED2}" srcOrd="0" destOrd="0" presId="urn:microsoft.com/office/officeart/2005/8/layout/chevron2"/>
    <dgm:cxn modelId="{F2F6BC58-18C3-4074-A6EA-F0099DEE3445}" srcId="{E2B49345-971D-8E42-A04A-C70453476C74}" destId="{E699EE3B-531D-45F8-AFC2-786B1726F220}" srcOrd="3" destOrd="0" parTransId="{B8FB87E3-4793-4924-BDCD-C72B8D7008CA}" sibTransId="{6410A543-A80D-4395-98FD-1113EF26B0F6}"/>
    <dgm:cxn modelId="{1017CA9D-B78D-45D1-89C8-FFC9DC82A89F}" type="presOf" srcId="{E2B49345-971D-8E42-A04A-C70453476C74}" destId="{40E24A69-73F7-6B42-B21F-2F80040FE5B1}" srcOrd="0" destOrd="0" presId="urn:microsoft.com/office/officeart/2005/8/layout/chevron2"/>
    <dgm:cxn modelId="{0F92FC02-2B9C-433E-B15B-D1978C085B79}" type="presOf" srcId="{922FFC4C-6A2D-9A44-804C-E2E5705726AC}" destId="{350713BD-B27B-E948-80D9-169A97BCC1EF}" srcOrd="0" destOrd="0" presId="urn:microsoft.com/office/officeart/2005/8/layout/chevron2"/>
    <dgm:cxn modelId="{F7BE6AEF-F90D-4272-9DD7-CC000A08B92A}" type="presOf" srcId="{1A482E81-4384-F043-99B0-3556F969F1C4}" destId="{49A8466E-1FE7-744E-93DB-7BDD5B0612CC}" srcOrd="0" destOrd="0" presId="urn:microsoft.com/office/officeart/2005/8/layout/chevron2"/>
    <dgm:cxn modelId="{6AE4B7E0-2C96-40AC-85BD-C16A8F6DB481}" srcId="{082C3A4E-F1E0-BD46-9F2B-FE77532B948D}" destId="{C6DEFB45-B71D-4290-A7AC-15448593199A}" srcOrd="2" destOrd="0" parTransId="{E5429342-2868-44C4-9334-08C2A2E0728D}" sibTransId="{384612C6-3854-4159-8C9E-DD98788BC2ED}"/>
    <dgm:cxn modelId="{D9B3DD8C-ED40-4581-8F8E-1BAEF9DA72B4}" type="presOf" srcId="{C6DEFB45-B71D-4290-A7AC-15448593199A}" destId="{49A8466E-1FE7-744E-93DB-7BDD5B0612CC}" srcOrd="0" destOrd="2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71D495D5-014C-4A32-A13D-73CAB4D2F925}" type="presOf" srcId="{3800E0CD-D18A-6B4E-B56D-EC77A674B61F}" destId="{AB14E9ED-0B59-3C41-BFB6-02715B144645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B2910562-E675-4D0A-A118-758DEF8F20B1}" type="presOf" srcId="{2B86BA51-7266-4409-9729-25FD33BBE528}" destId="{AB14E9ED-0B59-3C41-BFB6-02715B144645}" srcOrd="0" destOrd="1" presId="urn:microsoft.com/office/officeart/2005/8/layout/chevron2"/>
    <dgm:cxn modelId="{670E1721-D6CB-43E1-B35F-D655061889FE}" type="presOf" srcId="{E699EE3B-531D-45F8-AFC2-786B1726F220}" destId="{AB14E9ED-0B59-3C41-BFB6-02715B144645}" srcOrd="0" destOrd="3" presId="urn:microsoft.com/office/officeart/2005/8/layout/chevron2"/>
    <dgm:cxn modelId="{7114CB13-B0B0-4649-9788-1623CF1C522B}" type="presOf" srcId="{37721863-E6DD-425E-B15D-E6DA210B39F8}" destId="{49A8466E-1FE7-744E-93DB-7BDD5B0612CC}" srcOrd="0" destOrd="1" presId="urn:microsoft.com/office/officeart/2005/8/layout/chevron2"/>
    <dgm:cxn modelId="{26F2EC0C-479C-4FE7-A247-CCFFF2E749E1}" type="presOf" srcId="{A7313981-6689-44B9-BC5A-545208C2E2C5}" destId="{AB14E9ED-0B59-3C41-BFB6-02715B144645}" srcOrd="0" destOrd="2" presId="urn:microsoft.com/office/officeart/2005/8/layout/chevron2"/>
    <dgm:cxn modelId="{8262E518-A061-4050-9857-C40198F686DE}" type="presParOf" srcId="{8CC556F1-3902-064D-9B1D-7826AE877ED2}" destId="{E3E038D3-8E18-EA42-AF72-11DD7CD67EA8}" srcOrd="0" destOrd="0" presId="urn:microsoft.com/office/officeart/2005/8/layout/chevron2"/>
    <dgm:cxn modelId="{0667B2C2-56EC-45BF-ACF2-62B0A6589442}" type="presParOf" srcId="{E3E038D3-8E18-EA42-AF72-11DD7CD67EA8}" destId="{A33AEACA-D2B7-DD4F-BC66-D0A9C74BB356}" srcOrd="0" destOrd="0" presId="urn:microsoft.com/office/officeart/2005/8/layout/chevron2"/>
    <dgm:cxn modelId="{1B1F1A96-1255-44B7-A3A9-6A240F754CFA}" type="presParOf" srcId="{E3E038D3-8E18-EA42-AF72-11DD7CD67EA8}" destId="{350713BD-B27B-E948-80D9-169A97BCC1EF}" srcOrd="1" destOrd="0" presId="urn:microsoft.com/office/officeart/2005/8/layout/chevron2"/>
    <dgm:cxn modelId="{F9B28A9F-C98E-463B-B2DC-8A3B686C1E1D}" type="presParOf" srcId="{8CC556F1-3902-064D-9B1D-7826AE877ED2}" destId="{915AC809-38F8-0E4E-BD3E-2767400BDDE8}" srcOrd="1" destOrd="0" presId="urn:microsoft.com/office/officeart/2005/8/layout/chevron2"/>
    <dgm:cxn modelId="{A143F23E-BC24-42B8-A41E-F34A0C14D335}" type="presParOf" srcId="{8CC556F1-3902-064D-9B1D-7826AE877ED2}" destId="{ABB89070-6C57-554C-B131-4B74B9AD69F3}" srcOrd="2" destOrd="0" presId="urn:microsoft.com/office/officeart/2005/8/layout/chevron2"/>
    <dgm:cxn modelId="{A30A60C2-0DD3-4206-B67A-682853AC484B}" type="presParOf" srcId="{ABB89070-6C57-554C-B131-4B74B9AD69F3}" destId="{40E24A69-73F7-6B42-B21F-2F80040FE5B1}" srcOrd="0" destOrd="0" presId="urn:microsoft.com/office/officeart/2005/8/layout/chevron2"/>
    <dgm:cxn modelId="{5FE33461-D411-4E52-A9D3-B09FE345D755}" type="presParOf" srcId="{ABB89070-6C57-554C-B131-4B74B9AD69F3}" destId="{AB14E9ED-0B59-3C41-BFB6-02715B144645}" srcOrd="1" destOrd="0" presId="urn:microsoft.com/office/officeart/2005/8/layout/chevron2"/>
    <dgm:cxn modelId="{A0D86B42-1414-42EA-B3A6-D302BF3862D2}" type="presParOf" srcId="{8CC556F1-3902-064D-9B1D-7826AE877ED2}" destId="{E2A5A025-D2BF-FD4B-9D0E-069330075690}" srcOrd="3" destOrd="0" presId="urn:microsoft.com/office/officeart/2005/8/layout/chevron2"/>
    <dgm:cxn modelId="{D2B0E2D0-5057-4BDE-8E84-6AF58C34A501}" type="presParOf" srcId="{8CC556F1-3902-064D-9B1D-7826AE877ED2}" destId="{80146EE5-1473-194F-B1B6-CD064E2E7C73}" srcOrd="4" destOrd="0" presId="urn:microsoft.com/office/officeart/2005/8/layout/chevron2"/>
    <dgm:cxn modelId="{5D035643-1AEA-4F0A-B082-03635D948508}" type="presParOf" srcId="{80146EE5-1473-194F-B1B6-CD064E2E7C73}" destId="{66BEDA6B-ED39-584D-AFF9-E78CD244A2D8}" srcOrd="0" destOrd="0" presId="urn:microsoft.com/office/officeart/2005/8/layout/chevron2"/>
    <dgm:cxn modelId="{BEA847DA-4C08-44AE-A089-34B5B4947118}" type="presParOf" srcId="{80146EE5-1473-194F-B1B6-CD064E2E7C73}" destId="{49A8466E-1FE7-744E-93DB-7BDD5B0612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240754" y="247674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240754" y="247674"/>
        <a:ext cx="1605030" cy="1123521"/>
      </dsp:txXfrm>
    </dsp:sp>
    <dsp:sp modelId="{350713BD-B27B-E948-80D9-169A97BCC1EF}">
      <dsp:nvSpPr>
        <dsp:cNvPr id="0" name=""/>
        <dsp:cNvSpPr/>
      </dsp:nvSpPr>
      <dsp:spPr>
        <a:xfrm rot="5400000">
          <a:off x="4611851" y="-3481409"/>
          <a:ext cx="1043818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>
              <a:solidFill>
                <a:srgbClr val="000000"/>
              </a:solidFill>
              <a:latin typeface="Arial Narrow"/>
              <a:cs typeface="Arial Narrow"/>
            </a:rPr>
            <a:t>In caso di ALT da 1.5 a 5 volte superiore al VN (I DATO)  </a:t>
          </a:r>
          <a:r>
            <a:rPr lang="it-IT" sz="1400" b="1" kern="1200" dirty="0" smtClean="0">
              <a:solidFill>
                <a:srgbClr val="000000"/>
              </a:solidFill>
              <a:latin typeface="Arial Narrow"/>
            </a:rPr>
            <a:t>→  Anamnesi e ricerca di segni / sintomi di allarme </a:t>
          </a: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611851" y="-3481409"/>
        <a:ext cx="1043818" cy="8020478"/>
      </dsp:txXfrm>
    </dsp:sp>
    <dsp:sp modelId="{40E24A69-73F7-6B42-B21F-2F80040FE5B1}">
      <dsp:nvSpPr>
        <dsp:cNvPr id="0" name=""/>
        <dsp:cNvSpPr/>
      </dsp:nvSpPr>
      <dsp:spPr>
        <a:xfrm rot="5400000">
          <a:off x="-240754" y="1710554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240754" y="1710554"/>
        <a:ext cx="1605030" cy="1123521"/>
      </dsp:txXfrm>
    </dsp:sp>
    <dsp:sp modelId="{AB14E9ED-0B59-3C41-BFB6-02715B144645}">
      <dsp:nvSpPr>
        <dsp:cNvPr id="0" name=""/>
        <dsp:cNvSpPr/>
      </dsp:nvSpPr>
      <dsp:spPr>
        <a:xfrm rot="5400000">
          <a:off x="4612125" y="-2018804"/>
          <a:ext cx="1043269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>
              <a:solidFill>
                <a:srgbClr val="000000"/>
              </a:solidFill>
              <a:latin typeface="Arial Narrow"/>
              <a:cs typeface="Arial Narrow"/>
            </a:rPr>
            <a:t>E’ consigliabile ripetere ALT dopo 4 settimane (II DATO)</a:t>
          </a: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612125" y="-2018804"/>
        <a:ext cx="1043269" cy="8020478"/>
      </dsp:txXfrm>
    </dsp:sp>
    <dsp:sp modelId="{66BEDA6B-ED39-584D-AFF9-E78CD244A2D8}">
      <dsp:nvSpPr>
        <dsp:cNvPr id="0" name=""/>
        <dsp:cNvSpPr/>
      </dsp:nvSpPr>
      <dsp:spPr>
        <a:xfrm rot="5400000">
          <a:off x="-240754" y="3173433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240754" y="3173433"/>
        <a:ext cx="1605030" cy="1123521"/>
      </dsp:txXfrm>
    </dsp:sp>
    <dsp:sp modelId="{49A8466E-1FE7-744E-93DB-7BDD5B0612CC}">
      <dsp:nvSpPr>
        <dsp:cNvPr id="0" name=""/>
        <dsp:cNvSpPr/>
      </dsp:nvSpPr>
      <dsp:spPr>
        <a:xfrm rot="5400000">
          <a:off x="4612125" y="-555925"/>
          <a:ext cx="1043269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>
              <a:solidFill>
                <a:srgbClr val="000000"/>
              </a:solidFill>
              <a:latin typeface="Arial Narrow"/>
              <a:cs typeface="Arial Narrow"/>
            </a:rPr>
            <a:t>Se ALT ancora aumentate  </a:t>
          </a:r>
          <a:r>
            <a:rPr lang="it-IT" sz="1400" b="1" kern="1200" dirty="0" smtClean="0">
              <a:solidFill>
                <a:srgbClr val="000000"/>
              </a:solidFill>
              <a:latin typeface="Arial Narrow"/>
            </a:rPr>
            <a:t>→  Esami di I LIVELLO: Esami di laboratorio (con ALT,  III DATO)  +  Eco Addome</a:t>
          </a: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612125" y="-555925"/>
        <a:ext cx="1043269" cy="8020478"/>
      </dsp:txXfrm>
    </dsp:sp>
    <dsp:sp modelId="{F5DAF114-CBF2-6C42-A815-A4131FDC3DFB}">
      <dsp:nvSpPr>
        <dsp:cNvPr id="0" name=""/>
        <dsp:cNvSpPr/>
      </dsp:nvSpPr>
      <dsp:spPr>
        <a:xfrm rot="5400000">
          <a:off x="-240754" y="4677177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240754" y="4677177"/>
        <a:ext cx="1605030" cy="1123521"/>
      </dsp:txXfrm>
    </dsp:sp>
    <dsp:sp modelId="{927D0E4D-3F6D-644B-A84D-6BDF82C790D4}">
      <dsp:nvSpPr>
        <dsp:cNvPr id="0" name=""/>
        <dsp:cNvSpPr/>
      </dsp:nvSpPr>
      <dsp:spPr>
        <a:xfrm rot="5400000">
          <a:off x="4571260" y="947818"/>
          <a:ext cx="1124999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>
              <a:solidFill>
                <a:srgbClr val="000000"/>
              </a:solidFill>
              <a:latin typeface="Arial Narrow"/>
              <a:cs typeface="Arial Narrow"/>
            </a:rPr>
            <a:t>Esami di II LIVELLO:   - se non HBV,  non HCV, non  ALCOL                                                                                                                                                                                                                       	                          - se HBV POS.                                                                                                                                        	                          - se HCV POS.</a:t>
          </a: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571260" y="947818"/>
        <a:ext cx="1124999" cy="80204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321172" y="323269"/>
          <a:ext cx="2141148" cy="1498803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5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321172" y="323269"/>
        <a:ext cx="2141148" cy="1498803"/>
      </dsp:txXfrm>
    </dsp:sp>
    <dsp:sp modelId="{350713BD-B27B-E948-80D9-169A97BCC1EF}">
      <dsp:nvSpPr>
        <dsp:cNvPr id="0" name=""/>
        <dsp:cNvSpPr/>
      </dsp:nvSpPr>
      <dsp:spPr>
        <a:xfrm rot="5400000">
          <a:off x="4625528" y="-3124627"/>
          <a:ext cx="1391746" cy="764519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>
              <a:solidFill>
                <a:srgbClr val="000000"/>
              </a:solidFill>
              <a:latin typeface="Arial Narrow"/>
              <a:cs typeface="Arial Narrow"/>
            </a:rPr>
            <a:t>Se ALT normali al  II DATO, ripetere dopo 2-4 mesi.</a:t>
          </a: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4625528" y="-3124627"/>
        <a:ext cx="1391746" cy="7645196"/>
      </dsp:txXfrm>
    </dsp:sp>
    <dsp:sp modelId="{40E24A69-73F7-6B42-B21F-2F80040FE5B1}">
      <dsp:nvSpPr>
        <dsp:cNvPr id="0" name=""/>
        <dsp:cNvSpPr/>
      </dsp:nvSpPr>
      <dsp:spPr>
        <a:xfrm rot="5400000">
          <a:off x="-321172" y="2274785"/>
          <a:ext cx="2141148" cy="1498803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6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321172" y="2274785"/>
        <a:ext cx="2141148" cy="1498803"/>
      </dsp:txXfrm>
    </dsp:sp>
    <dsp:sp modelId="{AB14E9ED-0B59-3C41-BFB6-02715B144645}">
      <dsp:nvSpPr>
        <dsp:cNvPr id="0" name=""/>
        <dsp:cNvSpPr/>
      </dsp:nvSpPr>
      <dsp:spPr>
        <a:xfrm rot="5400000">
          <a:off x="4625528" y="-1173112"/>
          <a:ext cx="1391746" cy="764519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>
              <a:solidFill>
                <a:srgbClr val="000000"/>
              </a:solidFill>
              <a:latin typeface="Arial Narrow"/>
            </a:rPr>
            <a:t>ALT da 5 a 10 volte sup. al VN  → probabile EPATITE ACUTA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>
              <a:solidFill>
                <a:srgbClr val="000000"/>
              </a:solidFill>
              <a:latin typeface="Arial Narrow"/>
            </a:rPr>
            <a:t>ALT da 1.5 a 5 volte sup. al VN per 6 mesi consecutivi con controlli bimestrali → </a:t>
          </a:r>
          <a:r>
            <a:rPr lang="it-IT" sz="1400" b="1" kern="1200" dirty="0" err="1" smtClean="0">
              <a:solidFill>
                <a:srgbClr val="000000"/>
              </a:solidFill>
              <a:latin typeface="Arial Narrow"/>
            </a:rPr>
            <a:t>prob</a:t>
          </a:r>
          <a:r>
            <a:rPr lang="it-IT" sz="1400" b="1" kern="1200" dirty="0" smtClean="0">
              <a:solidFill>
                <a:srgbClr val="000000"/>
              </a:solidFill>
              <a:latin typeface="Arial Narrow"/>
            </a:rPr>
            <a:t>. </a:t>
          </a:r>
          <a:r>
            <a:rPr lang="it-IT" sz="1400" b="1" kern="1200" dirty="0">
              <a:solidFill>
                <a:srgbClr val="000000"/>
              </a:solidFill>
              <a:latin typeface="Arial Narrow"/>
            </a:rPr>
            <a:t>EPATITE CRONICA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b="1" kern="1200" dirty="0">
            <a:solidFill>
              <a:srgbClr val="000000"/>
            </a:solidFill>
            <a:latin typeface="Arial Narrow"/>
          </a:endParaRPr>
        </a:p>
      </dsp:txBody>
      <dsp:txXfrm rot="5400000">
        <a:off x="4625528" y="-1173112"/>
        <a:ext cx="1391746" cy="7645196"/>
      </dsp:txXfrm>
    </dsp:sp>
    <dsp:sp modelId="{66BEDA6B-ED39-584D-AFF9-E78CD244A2D8}">
      <dsp:nvSpPr>
        <dsp:cNvPr id="0" name=""/>
        <dsp:cNvSpPr/>
      </dsp:nvSpPr>
      <dsp:spPr>
        <a:xfrm rot="5400000">
          <a:off x="-321172" y="4226300"/>
          <a:ext cx="2141148" cy="1498803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7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321172" y="4226300"/>
        <a:ext cx="2141148" cy="1498803"/>
      </dsp:txXfrm>
    </dsp:sp>
    <dsp:sp modelId="{49A8466E-1FE7-744E-93DB-7BDD5B0612CC}">
      <dsp:nvSpPr>
        <dsp:cNvPr id="0" name=""/>
        <dsp:cNvSpPr/>
      </dsp:nvSpPr>
      <dsp:spPr>
        <a:xfrm rot="5400000">
          <a:off x="4625528" y="778403"/>
          <a:ext cx="1391746" cy="764519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>
              <a:solidFill>
                <a:srgbClr val="000000"/>
              </a:solidFill>
              <a:latin typeface="Arial Narrow"/>
            </a:rPr>
            <a:t>La sindrome metabolica con steatosi epatica (NAFLD) ed ancor più la steato epatite (NASH) sono associate oltre che ad un aumento del rischio di mortalità per malattia cardio-vascolare anche all’evoluzione verso la cirrosi epatica e l’epatocarcinoma.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b="1" kern="1200" dirty="0">
            <a:solidFill>
              <a:srgbClr val="000000"/>
            </a:solidFill>
            <a:latin typeface="Arial Narrow"/>
          </a:endParaRPr>
        </a:p>
      </dsp:txBody>
      <dsp:txXfrm rot="5400000">
        <a:off x="4625528" y="778403"/>
        <a:ext cx="1391746" cy="7645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3704F-448E-41BF-A60A-EAEAFB4C0AF3}" type="datetimeFigureOut">
              <a:rPr lang="it-IT" smtClean="0"/>
              <a:pPr/>
              <a:t>31/03/2014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9929E-7334-437A-8C15-3A347B6B208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923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929E-7334-437A-8C15-3A347B6B20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7829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970B6-3295-4452-AF7E-DDC9E8E3E4C5}" type="slidenum">
              <a:rPr lang="it-IT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>
                <a:solidFill>
                  <a:srgbClr val="000000"/>
                </a:solidFill>
                <a:latin typeface="Galliard-Roman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ITALIA ETA’ &gt; 40 ANNI 50% </a:t>
            </a:r>
            <a:r>
              <a:rPr lang="it-IT" dirty="0" err="1" smtClean="0"/>
              <a:t>SOVRAPPESO\OBESI</a:t>
            </a:r>
            <a:endParaRPr lang="it-IT" dirty="0" smtClean="0"/>
          </a:p>
          <a:p>
            <a:r>
              <a:rPr lang="it-IT" dirty="0" smtClean="0"/>
              <a:t>PREVALENZA GLOBALE STEATOSI  58% ( ALC NAFLD HCV </a:t>
            </a:r>
            <a:r>
              <a:rPr lang="it-IT" dirty="0" err="1" smtClean="0"/>
              <a:t>…FARMACI</a:t>
            </a:r>
            <a:r>
              <a:rPr lang="it-IT" dirty="0" smtClean="0"/>
              <a:t> ) </a:t>
            </a:r>
          </a:p>
          <a:p>
            <a:r>
              <a:rPr lang="it-IT" dirty="0" smtClean="0"/>
              <a:t>                                  NAFLD  ADULTI 25%  </a:t>
            </a:r>
            <a:r>
              <a:rPr lang="it-IT" dirty="0" err="1" smtClean="0"/>
              <a:t>DI</a:t>
            </a:r>
            <a:r>
              <a:rPr lang="it-IT" dirty="0" smtClean="0"/>
              <a:t> CUI 10 % NASH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88995" algn="l"/>
                <a:tab pos="979725" algn="l"/>
                <a:tab pos="1470454" algn="l"/>
                <a:tab pos="1961184" algn="l"/>
                <a:tab pos="2451913" algn="l"/>
                <a:tab pos="2942643" algn="l"/>
                <a:tab pos="3433372" algn="l"/>
                <a:tab pos="3924102" algn="l"/>
                <a:tab pos="4414831" algn="l"/>
                <a:tab pos="4905561" algn="l"/>
                <a:tab pos="5396290" algn="l"/>
                <a:tab pos="5887020" algn="l"/>
                <a:tab pos="6377749" algn="l"/>
                <a:tab pos="6868479" algn="l"/>
                <a:tab pos="7359207" algn="l"/>
                <a:tab pos="7849937" algn="l"/>
                <a:tab pos="8340666" algn="l"/>
                <a:tab pos="8831396" algn="l"/>
                <a:tab pos="9322125" algn="l"/>
                <a:tab pos="9812855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11524" indent="-312125" eaLnBrk="0" hangingPunct="0">
              <a:tabLst>
                <a:tab pos="0" algn="l"/>
                <a:tab pos="488995" algn="l"/>
                <a:tab pos="979725" algn="l"/>
                <a:tab pos="1470454" algn="l"/>
                <a:tab pos="1961184" algn="l"/>
                <a:tab pos="2451913" algn="l"/>
                <a:tab pos="2942643" algn="l"/>
                <a:tab pos="3433372" algn="l"/>
                <a:tab pos="3924102" algn="l"/>
                <a:tab pos="4414831" algn="l"/>
                <a:tab pos="4905561" algn="l"/>
                <a:tab pos="5396290" algn="l"/>
                <a:tab pos="5887020" algn="l"/>
                <a:tab pos="6377749" algn="l"/>
                <a:tab pos="6868479" algn="l"/>
                <a:tab pos="7359207" algn="l"/>
                <a:tab pos="7849937" algn="l"/>
                <a:tab pos="8340666" algn="l"/>
                <a:tab pos="8831396" algn="l"/>
                <a:tab pos="9322125" algn="l"/>
                <a:tab pos="9812855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48499" indent="-249700" eaLnBrk="0" hangingPunct="0">
              <a:tabLst>
                <a:tab pos="0" algn="l"/>
                <a:tab pos="488995" algn="l"/>
                <a:tab pos="979725" algn="l"/>
                <a:tab pos="1470454" algn="l"/>
                <a:tab pos="1961184" algn="l"/>
                <a:tab pos="2451913" algn="l"/>
                <a:tab pos="2942643" algn="l"/>
                <a:tab pos="3433372" algn="l"/>
                <a:tab pos="3924102" algn="l"/>
                <a:tab pos="4414831" algn="l"/>
                <a:tab pos="4905561" algn="l"/>
                <a:tab pos="5396290" algn="l"/>
                <a:tab pos="5887020" algn="l"/>
                <a:tab pos="6377749" algn="l"/>
                <a:tab pos="6868479" algn="l"/>
                <a:tab pos="7359207" algn="l"/>
                <a:tab pos="7849937" algn="l"/>
                <a:tab pos="8340666" algn="l"/>
                <a:tab pos="8831396" algn="l"/>
                <a:tab pos="9322125" algn="l"/>
                <a:tab pos="9812855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47898" indent="-249700" eaLnBrk="0" hangingPunct="0">
              <a:tabLst>
                <a:tab pos="0" algn="l"/>
                <a:tab pos="488995" algn="l"/>
                <a:tab pos="979725" algn="l"/>
                <a:tab pos="1470454" algn="l"/>
                <a:tab pos="1961184" algn="l"/>
                <a:tab pos="2451913" algn="l"/>
                <a:tab pos="2942643" algn="l"/>
                <a:tab pos="3433372" algn="l"/>
                <a:tab pos="3924102" algn="l"/>
                <a:tab pos="4414831" algn="l"/>
                <a:tab pos="4905561" algn="l"/>
                <a:tab pos="5396290" algn="l"/>
                <a:tab pos="5887020" algn="l"/>
                <a:tab pos="6377749" algn="l"/>
                <a:tab pos="6868479" algn="l"/>
                <a:tab pos="7359207" algn="l"/>
                <a:tab pos="7849937" algn="l"/>
                <a:tab pos="8340666" algn="l"/>
                <a:tab pos="8831396" algn="l"/>
                <a:tab pos="9322125" algn="l"/>
                <a:tab pos="9812855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47298" indent="-249700" eaLnBrk="0" hangingPunct="0">
              <a:tabLst>
                <a:tab pos="0" algn="l"/>
                <a:tab pos="488995" algn="l"/>
                <a:tab pos="979725" algn="l"/>
                <a:tab pos="1470454" algn="l"/>
                <a:tab pos="1961184" algn="l"/>
                <a:tab pos="2451913" algn="l"/>
                <a:tab pos="2942643" algn="l"/>
                <a:tab pos="3433372" algn="l"/>
                <a:tab pos="3924102" algn="l"/>
                <a:tab pos="4414831" algn="l"/>
                <a:tab pos="4905561" algn="l"/>
                <a:tab pos="5396290" algn="l"/>
                <a:tab pos="5887020" algn="l"/>
                <a:tab pos="6377749" algn="l"/>
                <a:tab pos="6868479" algn="l"/>
                <a:tab pos="7359207" algn="l"/>
                <a:tab pos="7849937" algn="l"/>
                <a:tab pos="8340666" algn="l"/>
                <a:tab pos="8831396" algn="l"/>
                <a:tab pos="9322125" algn="l"/>
                <a:tab pos="9812855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46698" indent="-2497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8995" algn="l"/>
                <a:tab pos="979725" algn="l"/>
                <a:tab pos="1470454" algn="l"/>
                <a:tab pos="1961184" algn="l"/>
                <a:tab pos="2451913" algn="l"/>
                <a:tab pos="2942643" algn="l"/>
                <a:tab pos="3433372" algn="l"/>
                <a:tab pos="3924102" algn="l"/>
                <a:tab pos="4414831" algn="l"/>
                <a:tab pos="4905561" algn="l"/>
                <a:tab pos="5396290" algn="l"/>
                <a:tab pos="5887020" algn="l"/>
                <a:tab pos="6377749" algn="l"/>
                <a:tab pos="6868479" algn="l"/>
                <a:tab pos="7359207" algn="l"/>
                <a:tab pos="7849937" algn="l"/>
                <a:tab pos="8340666" algn="l"/>
                <a:tab pos="8831396" algn="l"/>
                <a:tab pos="9322125" algn="l"/>
                <a:tab pos="9812855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46097" indent="-2497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8995" algn="l"/>
                <a:tab pos="979725" algn="l"/>
                <a:tab pos="1470454" algn="l"/>
                <a:tab pos="1961184" algn="l"/>
                <a:tab pos="2451913" algn="l"/>
                <a:tab pos="2942643" algn="l"/>
                <a:tab pos="3433372" algn="l"/>
                <a:tab pos="3924102" algn="l"/>
                <a:tab pos="4414831" algn="l"/>
                <a:tab pos="4905561" algn="l"/>
                <a:tab pos="5396290" algn="l"/>
                <a:tab pos="5887020" algn="l"/>
                <a:tab pos="6377749" algn="l"/>
                <a:tab pos="6868479" algn="l"/>
                <a:tab pos="7359207" algn="l"/>
                <a:tab pos="7849937" algn="l"/>
                <a:tab pos="8340666" algn="l"/>
                <a:tab pos="8831396" algn="l"/>
                <a:tab pos="9322125" algn="l"/>
                <a:tab pos="9812855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45497" indent="-2497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8995" algn="l"/>
                <a:tab pos="979725" algn="l"/>
                <a:tab pos="1470454" algn="l"/>
                <a:tab pos="1961184" algn="l"/>
                <a:tab pos="2451913" algn="l"/>
                <a:tab pos="2942643" algn="l"/>
                <a:tab pos="3433372" algn="l"/>
                <a:tab pos="3924102" algn="l"/>
                <a:tab pos="4414831" algn="l"/>
                <a:tab pos="4905561" algn="l"/>
                <a:tab pos="5396290" algn="l"/>
                <a:tab pos="5887020" algn="l"/>
                <a:tab pos="6377749" algn="l"/>
                <a:tab pos="6868479" algn="l"/>
                <a:tab pos="7359207" algn="l"/>
                <a:tab pos="7849937" algn="l"/>
                <a:tab pos="8340666" algn="l"/>
                <a:tab pos="8831396" algn="l"/>
                <a:tab pos="9322125" algn="l"/>
                <a:tab pos="9812855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44896" indent="-2497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8995" algn="l"/>
                <a:tab pos="979725" algn="l"/>
                <a:tab pos="1470454" algn="l"/>
                <a:tab pos="1961184" algn="l"/>
                <a:tab pos="2451913" algn="l"/>
                <a:tab pos="2942643" algn="l"/>
                <a:tab pos="3433372" algn="l"/>
                <a:tab pos="3924102" algn="l"/>
                <a:tab pos="4414831" algn="l"/>
                <a:tab pos="4905561" algn="l"/>
                <a:tab pos="5396290" algn="l"/>
                <a:tab pos="5887020" algn="l"/>
                <a:tab pos="6377749" algn="l"/>
                <a:tab pos="6868479" algn="l"/>
                <a:tab pos="7359207" algn="l"/>
                <a:tab pos="7849937" algn="l"/>
                <a:tab pos="8340666" algn="l"/>
                <a:tab pos="8831396" algn="l"/>
                <a:tab pos="9322125" algn="l"/>
                <a:tab pos="9812855" algn="l"/>
              </a:tabLs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8C76F9-9F52-4B4C-A22F-B5277591FA76}" type="slidenum">
              <a:rPr lang="en-GB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eaLnBrk="1" hangingPunct="1"/>
              <a:t>49</a:t>
            </a:fld>
            <a:endParaRPr lang="en-GB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1937" cy="40068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14" y="5078312"/>
            <a:ext cx="6044909" cy="480815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55673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11524" indent="-312125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48499" indent="-24970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47898" indent="-24970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47298" indent="-24970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46698" indent="-2497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46097" indent="-2497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45497" indent="-2497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44896" indent="-2497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5BFD6A-E373-4BF3-806D-BBB5A2D5431E}" type="slidenum">
              <a:rPr lang="en-GB" sz="1300">
                <a:solidFill>
                  <a:prstClr val="black"/>
                </a:solidFill>
              </a:rPr>
              <a:pPr/>
              <a:t>50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1937" cy="4006850"/>
          </a:xfrm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14" y="5078312"/>
            <a:ext cx="6044909" cy="480815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  <p:extLst>
      <p:ext uri="{BB962C8B-B14F-4D97-AF65-F5344CB8AC3E}">
        <p14:creationId xmlns="" xmlns:p14="http://schemas.microsoft.com/office/powerpoint/2010/main" val="193407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AA25A-B47C-4E92-9CA2-F410E97C25D2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it-IT" sz="27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18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2700"/>
          </a:p>
          <a:p>
            <a:pPr>
              <a:spcBef>
                <a:spcPct val="0"/>
              </a:spcBef>
            </a:pPr>
            <a:endParaRPr lang="it-IT" sz="2700"/>
          </a:p>
          <a:p>
            <a:endParaRPr lang="it-IT" sz="210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AA25A-B47C-4E92-9CA2-F410E97C25D2}" type="slidenum">
              <a:rPr lang="it-IT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it-IT" sz="27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18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2700"/>
          </a:p>
          <a:p>
            <a:pPr>
              <a:spcBef>
                <a:spcPct val="0"/>
              </a:spcBef>
            </a:pPr>
            <a:endParaRPr lang="it-IT" sz="2700"/>
          </a:p>
          <a:p>
            <a:endParaRPr lang="it-IT" sz="210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AA25A-B47C-4E92-9CA2-F410E97C25D2}" type="slidenum">
              <a:rPr lang="it-IT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sz="2700" dirty="0">
                <a:solidFill>
                  <a:srgbClr val="231F20"/>
                </a:solidFill>
                <a:latin typeface="Frutiger-LightCn" charset="0"/>
              </a:rPr>
              <a:t>Routine epatica</a:t>
            </a:r>
          </a:p>
          <a:p>
            <a:pPr>
              <a:spcBef>
                <a:spcPct val="0"/>
              </a:spcBef>
            </a:pPr>
            <a:r>
              <a:rPr lang="it-IT" sz="2700" dirty="0">
                <a:solidFill>
                  <a:srgbClr val="231F20"/>
                </a:solidFill>
                <a:latin typeface="Frutiger-LightCn" charset="0"/>
              </a:rPr>
              <a:t>Fattori eziologici</a:t>
            </a:r>
          </a:p>
          <a:p>
            <a:pPr>
              <a:spcBef>
                <a:spcPct val="0"/>
              </a:spcBef>
            </a:pPr>
            <a:r>
              <a:rPr lang="it-IT" sz="2700" dirty="0" err="1">
                <a:solidFill>
                  <a:srgbClr val="231F20"/>
                </a:solidFill>
                <a:latin typeface="Frutiger-LightCn" charset="0"/>
              </a:rPr>
              <a:t>comorbidità</a:t>
            </a:r>
            <a:endParaRPr lang="it-IT" sz="2700" dirty="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1800" dirty="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2700" dirty="0"/>
          </a:p>
          <a:p>
            <a:pPr>
              <a:spcBef>
                <a:spcPct val="0"/>
              </a:spcBef>
            </a:pPr>
            <a:endParaRPr lang="it-IT" sz="2700" dirty="0"/>
          </a:p>
          <a:p>
            <a:endParaRPr lang="it-IT" sz="21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AA25A-B47C-4E92-9CA2-F410E97C25D2}" type="slidenum">
              <a:rPr lang="it-IT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it-IT" sz="27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18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2700"/>
          </a:p>
          <a:p>
            <a:pPr>
              <a:spcBef>
                <a:spcPct val="0"/>
              </a:spcBef>
            </a:pPr>
            <a:endParaRPr lang="it-IT" sz="2700"/>
          </a:p>
          <a:p>
            <a:endParaRPr lang="it-IT" sz="210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AA25A-B47C-4E92-9CA2-F410E97C25D2}" type="slidenum">
              <a:rPr lang="it-IT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it-IT" sz="27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18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2700"/>
          </a:p>
          <a:p>
            <a:pPr>
              <a:spcBef>
                <a:spcPct val="0"/>
              </a:spcBef>
            </a:pPr>
            <a:endParaRPr lang="it-IT" sz="2700"/>
          </a:p>
          <a:p>
            <a:endParaRPr lang="it-IT" sz="210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57" y="5078611"/>
            <a:ext cx="5543762" cy="4811316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it-IT" dirty="0" smtClean="0"/>
              <a:t>ISTOLOGIA EPATICA :  MESENCHIMA CELLULE VASI  ( AMARTOMI , CISTI , ANGIOMI )</a:t>
            </a:r>
          </a:p>
          <a:p>
            <a:r>
              <a:rPr lang="it-IT" dirty="0" smtClean="0"/>
              <a:t>MORBIDEZZA  :  POCO MESENCHIMA TANTE CELLULE  POCHI VASI ?</a:t>
            </a:r>
          </a:p>
          <a:p>
            <a:r>
              <a:rPr lang="it-IT" dirty="0" smtClean="0"/>
              <a:t>FIBROSI EPATICA HCV CORRELA CON  FIBROSCAN  KP : FIBROSCAN SURROGATO </a:t>
            </a:r>
            <a:r>
              <a:rPr lang="it-IT" dirty="0" err="1" smtClean="0"/>
              <a:t>DI</a:t>
            </a:r>
            <a:r>
              <a:rPr lang="it-IT" dirty="0" smtClean="0"/>
              <a:t> FIBROSI </a:t>
            </a:r>
          </a:p>
          <a:p>
            <a:r>
              <a:rPr lang="it-IT" dirty="0" smtClean="0"/>
              <a:t>FIBROSCAN  KP 5 NO FIBROSI = FEGATO NORMALE ? : MORBIDO  LISCIO 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C0067F-D159-4B59-9A5D-E84CE5806D5C}" type="slidenum">
              <a:rPr lang="it-IT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>
              <a:solidFill>
                <a:prstClr val="black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1197" y="5078611"/>
            <a:ext cx="5057283" cy="4811316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Limite non rileva la fibrosi intermedia e flogosi attiva – reperti accessori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AA25A-B47C-4E92-9CA2-F410E97C25D2}" type="slidenum">
              <a:rPr lang="it-IT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it-IT" sz="27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1800">
              <a:solidFill>
                <a:srgbClr val="231F20"/>
              </a:solidFill>
              <a:latin typeface="Frutiger-LightCn" charset="0"/>
            </a:endParaRPr>
          </a:p>
          <a:p>
            <a:pPr>
              <a:spcBef>
                <a:spcPct val="0"/>
              </a:spcBef>
            </a:pPr>
            <a:endParaRPr lang="it-IT" sz="2700"/>
          </a:p>
          <a:p>
            <a:pPr>
              <a:spcBef>
                <a:spcPct val="0"/>
              </a:spcBef>
            </a:pPr>
            <a:endParaRPr lang="it-IT" sz="2700"/>
          </a:p>
          <a:p>
            <a:endParaRPr lang="it-IT" sz="210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Immagine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Immagine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1" name="Immagine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0B938-FE13-45F1-9CD7-C0B0B974160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335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713D0-694C-4C50-855F-A9379C3246D4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00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DEAE0-5883-40CC-96B0-3DD8D7B6CC1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963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F568B-4DCB-4905-9716-60D2DAF6D513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904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D4748-974D-4FB7-B5D9-D7B832534219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11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0B9DB-4BA5-498B-AA61-1D373D8B5B94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90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E9B9-762A-44EE-B972-6C184A135F3D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982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1612-9557-4C95-AC2A-BC6AD44456B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620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9CEB6-A295-415C-813E-344B4E5B8A8A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141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C847C-4E0C-4643-BC0C-5EB94403825A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096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555F4-10CC-4EED-9AF7-0A3F4223D127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381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7C2538-098F-4BB0-95FD-5F26B1C18C72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25D676-84D7-41A8-B16F-670FF106C405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05591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A59D11FE-B681-4C1F-B941-9A6E5F9569C7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pPr>
              <a:defRPr/>
            </a:pPr>
            <a:fld id="{D7330D3A-0E95-42FC-A4C1-E24C52EB7EE8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856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igura a mano libera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2A55E8-0338-49B4-A1DD-0168331A7AD7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0FDDE-F20A-4317-A45F-F768A1C1E385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419929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10E3C-834D-4A58-BF49-825452795479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332EF7-9DDB-48B4-BFF5-24CC7312AFFA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76914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B2C72-FA05-4A5A-9B86-E9ADE8EA5CF6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227AC7-68F9-40E1-8DC8-9161A515D036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94684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E672E885-DBA8-4BAC-A694-812F5814417A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pPr>
              <a:defRPr/>
            </a:pPr>
            <a:fld id="{FC81DC3C-1C8A-49FA-892C-2CC2280A02C8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841037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D35390-7FD5-4D02-B803-D31D6F9C667E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3444FC-2945-4C86-B0B1-6C4118082045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942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ACD44A35-8C15-43C1-8921-A8563733ED99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pPr>
              <a:defRPr/>
            </a:pPr>
            <a:fld id="{E32D4191-2114-471E-8673-4A056CAE87AF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74879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nettore 1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26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nettore 1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30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nettore 1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4EB2C28B-7CB1-4430-98FE-BAB41A6D5D08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 algn="ctr">
              <a:defRPr/>
            </a:lvl1pPr>
            <a:extLst/>
          </a:lstStyle>
          <a:p>
            <a:pPr>
              <a:defRPr/>
            </a:pPr>
            <a:fld id="{2ADA3061-DBA9-4A88-B5D5-7F9AD9DB98EB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709433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69F9-2DCF-4B5C-943C-9DB128883870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E1EF-04BE-47EA-9192-EDB5AABB5103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803129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0722-DDC2-4F14-8CD5-4F0BA22BD8D6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3/31/2014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A3F1-448E-4B5D-883D-FEEC07C36B62}" type="slidenum">
              <a:rPr lang="en-US">
                <a:solidFill>
                  <a:srgbClr val="D6EC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07419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0B938-FE13-45F1-9CD7-C0B0B974160F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674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713D0-694C-4C50-855F-A9379C3246D4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581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DEAE0-5883-40CC-96B0-3DD8D7B6CC16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75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F568B-4DCB-4905-9716-60D2DAF6D513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077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D4748-974D-4FB7-B5D9-D7B832534219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20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0B9DB-4BA5-498B-AA61-1D373D8B5B94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722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E9B9-762A-44EE-B972-6C184A135F3D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087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1612-9557-4C95-AC2A-BC6AD44456BB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87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9CEB6-A295-415C-813E-344B4E5B8A8A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7576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C847C-4E0C-4643-BC0C-5EB94403825A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440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555F4-10CC-4EED-9AF7-0A3F4223D127}" type="slidenum">
              <a:rPr lang="it-IT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445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B68D6-FFFD-4BCC-B608-52FF00F6DAC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732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1BB5E-CB50-42C2-9091-F20333853C6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42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BF826-AF17-4A2C-AA70-DA4968E18E8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2596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B295B-EBAF-4C27-8704-2614C79CB7B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479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40A4-0CA4-45CB-A62C-1DC35A85C8F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62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DB8F8-BA14-41C4-9EDE-ED1EFA49A6D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73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E459D-B3E4-40D8-9AF5-F2464A2157F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639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3B252-A7C6-4709-8D03-F929C1A0614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129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9CAD4-51D3-447E-ACA5-586658AF417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0538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7CFA6-6488-4906-ADE0-BE26ADE94FF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995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F3337-800E-47ED-A819-671FCDFBC45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738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399286-05AE-4EAE-8368-AE287AA59C0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25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6079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56566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34315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5735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8417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25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366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2676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2760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33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8415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809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185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5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383C3-4DC3-4BF1-BE67-48FEE9E13B0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51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084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8FADB-8609-4F34-ABB3-FC1C5E29D72E}" type="datetimeFigureOut">
              <a:rPr lang="en-US">
                <a:solidFill>
                  <a:srgbClr val="D6ECFF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3/31/2014</a:t>
            </a:fld>
            <a:endParaRPr lang="en-US" dirty="0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E9DD1-2A62-48CD-9CC3-BFC32CC1DA7B}" type="slidenum">
              <a:rPr lang="en-US">
                <a:solidFill>
                  <a:srgbClr val="D6ECFF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D6EC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8" name="Picture 2" descr="copyright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619875"/>
            <a:ext cx="10382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7283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383C3-4DC3-4BF1-BE67-48FEE9E13B0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25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5B6C7-AB0B-466E-A656-13E2ED262B36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2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0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q=domanda&amp;um=1&amp;hl=it&amp;tbo=d&amp;biw=1158&amp;bih=703&amp;tbm=isch&amp;tbnid=0Du5_X_3W3hMSM:&amp;imgrefurl=http://informazioneitalia.wordpress.com/&amp;docid=_d1SrP-JQp8TZM&amp;imgurl=http://informazioneitalia.files.wordpress.com/2011/11/domanda_alla_sinistra.jpg&amp;w=346&amp;h=346&amp;ei=NeLJUNXqNs3E4gTQ1oG4AQ&amp;zoom=1&amp;iact=hc&amp;vpx=344&amp;vpy=13&amp;dur=531&amp;hovh=225&amp;hovw=225&amp;tx=140&amp;ty=138&amp;sig=110470283002118332771&amp;page=1&amp;tbnh=144&amp;tbnw=141&amp;start=0&amp;ndsp=28&amp;ved=1t:429,r:23,s:0,i:19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q=domanda&amp;um=1&amp;hl=it&amp;tbo=d&amp;biw=1158&amp;bih=703&amp;tbm=isch&amp;tbnid=0Du5_X_3W3hMSM:&amp;imgrefurl=http://informazioneitalia.wordpress.com/&amp;docid=_d1SrP-JQp8TZM&amp;imgurl=http://informazioneitalia.files.wordpress.com/2011/11/domanda_alla_sinistra.jpg&amp;w=346&amp;h=346&amp;ei=NeLJUNXqNs3E4gTQ1oG4AQ&amp;zoom=1&amp;iact=hc&amp;vpx=344&amp;vpy=13&amp;dur=531&amp;hovh=225&amp;hovw=225&amp;tx=140&amp;ty=138&amp;sig=110470283002118332771&amp;page=1&amp;tbnh=144&amp;tbnw=141&amp;start=0&amp;ndsp=28&amp;ved=1t:429,r:23,s:0,i:19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ndrea\Documents\PRESENTAZIONI%20ANDREA%20PPC\PRES%202014\MED%20LABORATORIO%20OM%20BS%20APRILE%204\DM_EPA_PDT_finale%202007%20DA%20SITO%20ASL%20PERCORSI.doc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ndrea\Documents\PRESENTAZIONI%20ANDREA%20PPC\PRES%202014\MED%20LABORATORIO%20OM%20BS%20APRILE%204\DM_EPA_PDT_finale%202007%20DA%20SITO%20ASL%20PERCORSI.doc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hyperlink" Target="file:///C:\Users\Andrea\Documents\PRESENTAZIONI%20ANDREA%20PPC\PRES%202014\MED%20LABORATORIO%20OM%20BS%20APRILE%204\CC_Ipertrans%20PNLG%201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www.google.it/imgres?q=domanda&amp;um=1&amp;hl=it&amp;tbo=d&amp;biw=1158&amp;bih=703&amp;tbm=isch&amp;tbnid=0Du5_X_3W3hMSM:&amp;imgrefurl=http://informazioneitalia.wordpress.com/&amp;docid=_d1SrP-JQp8TZM&amp;imgurl=http://informazioneitalia.files.wordpress.com/2011/11/domanda_alla_sinistra.jpg&amp;w=346&amp;h=346&amp;ei=NeLJUNXqNs3E4gTQ1oG4AQ&amp;zoom=1&amp;iact=hc&amp;vpx=344&amp;vpy=13&amp;dur=531&amp;hovh=225&amp;hovw=225&amp;tx=140&amp;ty=138&amp;sig=110470283002118332771&amp;page=1&amp;tbnh=144&amp;tbnw=141&amp;start=0&amp;ndsp=28&amp;ved=1t:429,r:23,s:0,i:19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q=http://jenniferliu2090.wordpress.com/&amp;sa=U&amp;ei=7sgmU_fQFKaCzAOtoICgCw&amp;ved=0CCUQ9QEwAQ&amp;usg=AFQjCNGcD35r6sxnR37P-HWjKwW-B91GMA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4.xml"/><Relationship Id="rId6" Type="http://schemas.openxmlformats.org/officeDocument/2006/relationships/hyperlink" Target="http://www.vertex42.com/ExcelTemplates/Images/bmi-chart.gif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52.jpeg"/><Relationship Id="rId4" Type="http://schemas.openxmlformats.org/officeDocument/2006/relationships/hyperlink" Target="http://intranet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52.jpeg"/><Relationship Id="rId4" Type="http://schemas.openxmlformats.org/officeDocument/2006/relationships/hyperlink" Target="http://intranet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intranet/" TargetMode="Externa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ntranet/" TargetMode="External"/><Relationship Id="rId1" Type="http://schemas.openxmlformats.org/officeDocument/2006/relationships/slideLayout" Target="../slideLayouts/slideLayout5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2.jpeg"/><Relationship Id="rId5" Type="http://schemas.openxmlformats.org/officeDocument/2006/relationships/hyperlink" Target="http://intranet/" TargetMode="External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52.jpeg"/><Relationship Id="rId4" Type="http://schemas.openxmlformats.org/officeDocument/2006/relationships/hyperlink" Target="http://intranet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ntranet/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ndrea\Documents\PRESENTAZIONI%20ANDREA%20PPC\PRES%202014\MED%20LABORATORIO%20OM%20BS%20APRILE%204\DM_EPA_PDT_finale%202007%20DA%20SITO%20ASL%20PERCORSI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magine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" y="420480"/>
            <a:ext cx="9142920" cy="519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6528966" cy="64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40502" y="1340768"/>
            <a:ext cx="50405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IPOTESI</a:t>
            </a:r>
          </a:p>
        </p:txBody>
      </p:sp>
    </p:spTree>
    <p:extLst>
      <p:ext uri="{BB962C8B-B14F-4D97-AF65-F5344CB8AC3E}">
        <p14:creationId xmlns="" xmlns:p14="http://schemas.microsoft.com/office/powerpoint/2010/main" val="13156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608" y="3212976"/>
            <a:ext cx="3962400" cy="1749425"/>
          </a:xfr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/>
          <a:lstStyle/>
          <a:p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IPERTRANSAMINASEMIA (1.5-5x)</a:t>
            </a:r>
            <a:b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 un paziente asintomatico</a:t>
            </a:r>
            <a:r>
              <a:rPr lang="it-IT" sz="16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it-IT" sz="16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SPIA </a:t>
            </a:r>
            <a:r>
              <a:rPr lang="it-IT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EPATOPATIA?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62000" y="476672"/>
            <a:ext cx="2286000" cy="3762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D1127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GB" b="1" dirty="0">
                <a:solidFill>
                  <a:srgbClr val="003399"/>
                </a:solidFill>
                <a:latin typeface="Tahoma" pitchFamily="34" charset="0"/>
                <a:cs typeface="Lucida Sans Unicode" pitchFamily="34" charset="0"/>
              </a:rPr>
              <a:t>Screening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67544" y="1700808"/>
            <a:ext cx="2590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it-IT" sz="2000" b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IPOTESI CLINICA</a:t>
            </a: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it-IT" sz="2000" b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EPIDEMIOLOGICA</a:t>
            </a:r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1600200" y="90872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6666FF"/>
              </a:solidFill>
            </a:endParaRP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1600200" y="2924944"/>
            <a:ext cx="379512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6666FF"/>
              </a:solidFill>
            </a:endParaRP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4582914" y="4676775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8795" name="AutoShape 11"/>
          <p:cNvSpPr>
            <a:spLocks noChangeArrowheads="1"/>
          </p:cNvSpPr>
          <p:nvPr/>
        </p:nvSpPr>
        <p:spPr bwMode="auto">
          <a:xfrm>
            <a:off x="4458072" y="5438775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789659" y="4869160"/>
            <a:ext cx="2270173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È reale?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È significativo?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Ha causa ovvia?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Se no ..cosa faccio?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3645024"/>
            <a:ext cx="504056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 smtClean="0">
                <a:solidFill>
                  <a:srgbClr val="000000"/>
                </a:solidFill>
              </a:rPr>
              <a:t>I </a:t>
            </a:r>
            <a:endParaRPr lang="it-IT" sz="4000" b="1" dirty="0">
              <a:solidFill>
                <a:srgbClr val="0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5229200"/>
            <a:ext cx="683568" cy="126188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000000"/>
                </a:solidFill>
              </a:rPr>
              <a:t>II </a:t>
            </a:r>
            <a:r>
              <a:rPr lang="it-IT" sz="1400" b="1" dirty="0">
                <a:solidFill>
                  <a:srgbClr val="000000"/>
                </a:solidFill>
              </a:rPr>
              <a:t>dato</a:t>
            </a:r>
            <a:endParaRPr lang="it-IT" sz="4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4s</a:t>
            </a:r>
            <a:endParaRPr lang="it-IT" sz="4000" b="1" dirty="0">
              <a:solidFill>
                <a:srgbClr val="000000"/>
              </a:solidFill>
            </a:endParaRPr>
          </a:p>
        </p:txBody>
      </p:sp>
      <p:sp>
        <p:nvSpPr>
          <p:cNvPr id="19" name="Callout con freccia a destra 18"/>
          <p:cNvSpPr/>
          <p:nvPr/>
        </p:nvSpPr>
        <p:spPr>
          <a:xfrm>
            <a:off x="5724128" y="5210991"/>
            <a:ext cx="3168352" cy="1224136"/>
          </a:xfrm>
          <a:prstGeom prst="rightArrowCallout">
            <a:avLst>
              <a:gd name="adj1" fmla="val 50000"/>
              <a:gd name="adj2" fmla="val 25000"/>
              <a:gd name="adj3" fmla="val 29309"/>
              <a:gd name="adj4" fmla="val 6497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17670" y="536160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000000"/>
                </a:solidFill>
              </a:rPr>
              <a:t>   Segni</a:t>
            </a:r>
            <a:endParaRPr lang="it-IT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000000"/>
                </a:solidFill>
              </a:rPr>
              <a:t>   Sintomi   </a:t>
            </a:r>
            <a:r>
              <a:rPr lang="it-IT" sz="2000" b="1" dirty="0">
                <a:solidFill>
                  <a:srgbClr val="000000"/>
                </a:solidFill>
              </a:rPr>
              <a:t>ALLARME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572272" y="485056"/>
            <a:ext cx="1368152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0000"/>
                </a:solidFill>
              </a:rPr>
              <a:t> 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/>
      <p:bldP spid="118795" grpId="0" animBg="1"/>
      <p:bldP spid="1188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608" y="3212976"/>
            <a:ext cx="3962400" cy="1749425"/>
          </a:xfr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/>
          <a:lstStyle/>
          <a:p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IPERTRANSAMINASEMIA (1.5-5x)</a:t>
            </a:r>
            <a:b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 un paziente asintomatico</a:t>
            </a:r>
            <a:r>
              <a:rPr lang="it-IT" sz="16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it-IT" sz="16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SPIA </a:t>
            </a:r>
            <a:r>
              <a:rPr lang="it-IT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EPATOPATIA?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62000" y="476672"/>
            <a:ext cx="2286000" cy="3762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D1127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GB" b="1" dirty="0">
                <a:solidFill>
                  <a:srgbClr val="003399"/>
                </a:solidFill>
                <a:latin typeface="Tahoma" pitchFamily="34" charset="0"/>
                <a:cs typeface="Lucida Sans Unicode" pitchFamily="34" charset="0"/>
              </a:rPr>
              <a:t>Screening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67544" y="1700808"/>
            <a:ext cx="2590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it-IT" sz="20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IPOTESI CLINICA</a:t>
            </a: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it-IT" sz="20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EPIDEMIOLOGICA</a:t>
            </a:r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1600200" y="90872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6666FF"/>
              </a:solidFill>
            </a:endParaRP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1600200" y="2924944"/>
            <a:ext cx="379512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6666FF"/>
              </a:solidFill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5112060" y="4183199"/>
            <a:ext cx="40324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PT,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bilir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frazionata, emocromo, protidogramma,ALT,AST GGT FAL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5112060" y="4928711"/>
            <a:ext cx="367240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HCV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Ab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HBsAg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saturazione della transferrina, colesterolo, trigliceridi, glicemia,creatinina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Ecografia Addome</a:t>
            </a:r>
          </a:p>
        </p:txBody>
      </p:sp>
      <p:sp>
        <p:nvSpPr>
          <p:cNvPr id="118795" name="AutoShape 11"/>
          <p:cNvSpPr>
            <a:spLocks noChangeArrowheads="1"/>
          </p:cNvSpPr>
          <p:nvPr/>
        </p:nvSpPr>
        <p:spPr bwMode="auto">
          <a:xfrm>
            <a:off x="4211960" y="5431743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789659" y="4869160"/>
            <a:ext cx="2270173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È reale?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È significativo?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Ha causa ovvia?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Se no ..cosa faccio?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3645024"/>
            <a:ext cx="43204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000000"/>
                </a:solidFill>
              </a:rPr>
              <a:t>I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131840" y="5229200"/>
            <a:ext cx="683568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000000"/>
                </a:solidFill>
              </a:rPr>
              <a:t>II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4s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292080" y="3140968"/>
            <a:ext cx="2376264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>
                <a:solidFill>
                  <a:srgbClr val="000000"/>
                </a:solidFill>
              </a:rPr>
              <a:t>III </a:t>
            </a:r>
            <a:r>
              <a:rPr lang="it-IT" sz="2000" b="1" dirty="0">
                <a:solidFill>
                  <a:srgbClr val="000000"/>
                </a:solidFill>
              </a:rPr>
              <a:t>dato</a:t>
            </a:r>
            <a:r>
              <a:rPr lang="it-IT" sz="4000" b="1" dirty="0">
                <a:solidFill>
                  <a:srgbClr val="000000"/>
                </a:solidFill>
              </a:rPr>
              <a:t> </a:t>
            </a:r>
            <a:r>
              <a:rPr lang="it-IT" sz="2800" b="1" dirty="0">
                <a:solidFill>
                  <a:srgbClr val="000000"/>
                </a:solidFill>
              </a:rPr>
              <a:t>2-4s</a:t>
            </a:r>
            <a:endParaRPr lang="it-IT" sz="4000" b="1" dirty="0">
              <a:solidFill>
                <a:srgbClr val="0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88024" y="764704"/>
            <a:ext cx="396044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800" b="1" dirty="0">
                <a:solidFill>
                  <a:srgbClr val="000000"/>
                </a:solidFill>
              </a:rPr>
              <a:t>I  LIVELLO</a:t>
            </a:r>
          </a:p>
        </p:txBody>
      </p:sp>
    </p:spTree>
    <p:extLst>
      <p:ext uri="{BB962C8B-B14F-4D97-AF65-F5344CB8AC3E}">
        <p14:creationId xmlns="" xmlns:p14="http://schemas.microsoft.com/office/powerpoint/2010/main" val="29781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  <p:bldP spid="118793" grpId="0" animBg="1"/>
      <p:bldP spid="118795" grpId="0" animBg="1"/>
      <p:bldP spid="1188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4788024" y="476672"/>
            <a:ext cx="396044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800" b="1" dirty="0">
                <a:solidFill>
                  <a:srgbClr val="000000"/>
                </a:solidFill>
              </a:rPr>
              <a:t>I  LIVELLO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96558" y="1484784"/>
            <a:ext cx="6264696" cy="34163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ALT </a:t>
            </a:r>
            <a:r>
              <a:rPr lang="it-IT" sz="2400" dirty="0">
                <a:solidFill>
                  <a:srgbClr val="000000"/>
                </a:solidFill>
              </a:rPr>
              <a:t>NORMALIZZATE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ALTRI </a:t>
            </a:r>
            <a:r>
              <a:rPr lang="it-IT" sz="2400" dirty="0">
                <a:solidFill>
                  <a:srgbClr val="000000"/>
                </a:solidFill>
              </a:rPr>
              <a:t>ESAMI NELLA NORMA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Chiedersi </a:t>
            </a:r>
            <a:r>
              <a:rPr lang="it-IT" sz="2400" dirty="0">
                <a:solidFill>
                  <a:srgbClr val="000000"/>
                </a:solidFill>
              </a:rPr>
              <a:t>se i </a:t>
            </a:r>
            <a:r>
              <a:rPr lang="it-IT" sz="2400" dirty="0" smtClean="0">
                <a:solidFill>
                  <a:srgbClr val="000000"/>
                </a:solidFill>
              </a:rPr>
              <a:t>consigli dati hanno </a:t>
            </a:r>
            <a:r>
              <a:rPr lang="it-IT" sz="2400" dirty="0">
                <a:solidFill>
                  <a:srgbClr val="000000"/>
                </a:solidFill>
              </a:rPr>
              <a:t>corretto </a:t>
            </a:r>
            <a:r>
              <a:rPr lang="it-IT" sz="2400" dirty="0" smtClean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- </a:t>
            </a:r>
            <a:r>
              <a:rPr lang="it-IT" sz="2400" dirty="0" err="1" smtClean="0">
                <a:solidFill>
                  <a:srgbClr val="000000"/>
                </a:solidFill>
              </a:rPr>
              <a:t>potus</a:t>
            </a:r>
            <a:r>
              <a:rPr lang="it-IT" sz="2400" dirty="0" smtClean="0">
                <a:solidFill>
                  <a:srgbClr val="000000"/>
                </a:solidFill>
              </a:rPr>
              <a:t>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- disordini alimentari… </a:t>
            </a: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476672"/>
            <a:ext cx="2304256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IPOTESI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03454" y="5157192"/>
            <a:ext cx="52565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Cosa </a:t>
            </a:r>
            <a:r>
              <a:rPr lang="it-IT" sz="2400" dirty="0">
                <a:solidFill>
                  <a:srgbClr val="000000"/>
                </a:solidFill>
              </a:rPr>
              <a:t>fare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</a:rPr>
              <a:t>                 </a:t>
            </a:r>
            <a:r>
              <a:rPr lang="it-IT" sz="2400" dirty="0" smtClean="0">
                <a:solidFill>
                  <a:srgbClr val="000000"/>
                </a:solidFill>
              </a:rPr>
              <a:t>  </a:t>
            </a:r>
            <a:r>
              <a:rPr lang="it-IT" sz="2400" b="1" dirty="0" smtClean="0">
                <a:solidFill>
                  <a:srgbClr val="000000"/>
                </a:solidFill>
              </a:rPr>
              <a:t>ALT</a:t>
            </a:r>
            <a:r>
              <a:rPr lang="it-IT" sz="2400" dirty="0" smtClean="0">
                <a:solidFill>
                  <a:srgbClr val="000000"/>
                </a:solidFill>
              </a:rPr>
              <a:t> dopo altri </a:t>
            </a:r>
            <a:r>
              <a:rPr lang="it-IT" sz="2400" dirty="0">
                <a:solidFill>
                  <a:srgbClr val="000000"/>
                </a:solidFill>
              </a:rPr>
              <a:t>2 </a:t>
            </a:r>
            <a:r>
              <a:rPr lang="it-IT" sz="2400" dirty="0" smtClean="0">
                <a:solidFill>
                  <a:srgbClr val="000000"/>
                </a:solidFill>
              </a:rPr>
              <a:t>e 4 mesi</a:t>
            </a: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8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4716016" y="404664"/>
            <a:ext cx="396044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800" b="1" dirty="0">
                <a:solidFill>
                  <a:srgbClr val="000000"/>
                </a:solidFill>
              </a:rPr>
              <a:t>I  LIVELLO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71600" y="1327408"/>
            <a:ext cx="6264696" cy="26776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ALT  </a:t>
            </a:r>
            <a:r>
              <a:rPr lang="it-IT" sz="2400" dirty="0">
                <a:solidFill>
                  <a:srgbClr val="000000"/>
                </a:solidFill>
              </a:rPr>
              <a:t>&gt; NON ALCOL NON VIRUS HBV HCV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HBS </a:t>
            </a:r>
            <a:r>
              <a:rPr lang="it-IT" sz="2400" dirty="0">
                <a:solidFill>
                  <a:srgbClr val="000000"/>
                </a:solidFill>
              </a:rPr>
              <a:t>AG  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HCV </a:t>
            </a:r>
            <a:r>
              <a:rPr lang="it-IT" sz="2400" dirty="0">
                <a:solidFill>
                  <a:srgbClr val="000000"/>
                </a:solidFill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1" name="Picture 5" descr="ANd9GcTH2gpy1sx2ONtIh-mRDu1864AOjl2ljI0I-ZrpIdLoUKHU1n-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05064"/>
            <a:ext cx="1143000" cy="4921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763688" y="4797152"/>
            <a:ext cx="396044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800" b="1" dirty="0">
                <a:solidFill>
                  <a:srgbClr val="000000"/>
                </a:solidFill>
              </a:rPr>
              <a:t>II  LIVELLO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476672"/>
            <a:ext cx="23042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 IPOTESI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4161492"/>
            <a:ext cx="691276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Ecografia addome </a:t>
            </a:r>
            <a:r>
              <a:rPr lang="it-IT" sz="2400" dirty="0">
                <a:solidFill>
                  <a:srgbClr val="000000"/>
                </a:solidFill>
              </a:rPr>
              <a:t>: vie </a:t>
            </a:r>
            <a:r>
              <a:rPr lang="it-IT" sz="2400" dirty="0" smtClean="0">
                <a:solidFill>
                  <a:srgbClr val="000000"/>
                </a:solidFill>
              </a:rPr>
              <a:t>biliari - segni </a:t>
            </a:r>
            <a:r>
              <a:rPr lang="it-IT" sz="2400" dirty="0">
                <a:solidFill>
                  <a:srgbClr val="000000"/>
                </a:solidFill>
              </a:rPr>
              <a:t>di cirrosi</a:t>
            </a:r>
          </a:p>
        </p:txBody>
      </p:sp>
    </p:spTree>
    <p:extLst>
      <p:ext uri="{BB962C8B-B14F-4D97-AF65-F5344CB8AC3E}">
        <p14:creationId xmlns="" xmlns:p14="http://schemas.microsoft.com/office/powerpoint/2010/main" val="35052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ecografia_int\Desktop\CAMEMB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2819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Documents and Settings\ecografia_int\Desktop\GR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133600"/>
            <a:ext cx="200183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315200" cy="10144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INDICE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DI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MORBIDEZZA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LISCIO MORBIDO                  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      RUVIDO 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RIGIDO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191000" y="2209800"/>
            <a:ext cx="76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6600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pic>
        <p:nvPicPr>
          <p:cNvPr id="57350" name="Picture 8" descr="SUPERFICE-_LISCIA_20090406_Addome_0002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 l="16139" t="21317" r="25809" b="24965"/>
          <a:stretch>
            <a:fillRect/>
          </a:stretch>
        </p:blipFill>
        <p:spPr bwMode="auto">
          <a:xfrm>
            <a:off x="784225" y="4208463"/>
            <a:ext cx="27368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4" descr="moltoirregolari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 l="-16667" t="-16643"/>
          <a:stretch>
            <a:fillRect/>
          </a:stretch>
        </p:blipFill>
        <p:spPr bwMode="auto">
          <a:xfrm>
            <a:off x="4889500" y="4011613"/>
            <a:ext cx="263207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4318000" y="2494756"/>
            <a:ext cx="419100" cy="609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4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532" y="283185"/>
            <a:ext cx="8424936" cy="2272417"/>
          </a:xfrm>
          <a:solidFill>
            <a:srgbClr val="FFFF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it-IT" sz="3600" dirty="0" smtClean="0">
                <a:ea typeface="ヒラギノ角ゴ Pro W3" pitchFamily="-84" charset="-128"/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ECOGRAFIA  e CIRROSI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ヒラギノ角ゴ Pro W3" pitchFamily="-84" charset="-128"/>
              <a:cs typeface="Times New Roman" panose="02020603050405020304" pitchFamily="18" charset="0"/>
            </a:endParaRP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a typeface="ヒラギノ角ゴ Pro W3" pitchFamily="-84" charset="-128"/>
              </a:rPr>
              <a:t>   </a:t>
            </a:r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ヒラギノ角ゴ Pro W3" pitchFamily="-84" charset="-128"/>
                <a:cs typeface="Times New Roman" panose="02020603050405020304" pitchFamily="18" charset="0"/>
              </a:rPr>
              <a:t>Irregolarità della superficie epatica e velocità del flusso portale     &lt; 12 cm/sec sono segni ecografici specifici per la diagnosi (accuratezza diagnostica: 80%). Misurazione della Milza.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it-IT" sz="1800" dirty="0" smtClean="0">
                <a:solidFill>
                  <a:srgbClr val="FFFF00"/>
                </a:solidFill>
                <a:latin typeface="Times New Roman" panose="02020603050405020304" pitchFamily="18" charset="0"/>
                <a:ea typeface="ヒラギノ角ゴ Pro W3" pitchFamily="-84" charset="-128"/>
                <a:cs typeface="Times New Roman" panose="02020603050405020304" pitchFamily="18" charset="0"/>
              </a:rPr>
              <a:t>					                                    </a:t>
            </a:r>
            <a:r>
              <a:rPr lang="it-IT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 pitchFamily="-84" charset="-128"/>
                <a:cs typeface="Times New Roman" panose="02020603050405020304" pitchFamily="18" charset="0"/>
              </a:rPr>
              <a:t>Gaiani</a:t>
            </a:r>
            <a:r>
              <a:rPr lang="it-IT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 pitchFamily="-84" charset="-128"/>
                <a:cs typeface="Times New Roman" panose="02020603050405020304" pitchFamily="18" charset="0"/>
              </a:rPr>
              <a:t> S </a:t>
            </a:r>
            <a:r>
              <a:rPr lang="it-IT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 pitchFamily="-84" charset="-128"/>
                <a:cs typeface="Times New Roman" panose="02020603050405020304" pitchFamily="18" charset="0"/>
              </a:rPr>
              <a:t>et</a:t>
            </a:r>
            <a:r>
              <a:rPr lang="it-IT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 pitchFamily="-84" charset="-128"/>
                <a:cs typeface="Times New Roman" panose="02020603050405020304" pitchFamily="18" charset="0"/>
              </a:rPr>
              <a:t> al, J </a:t>
            </a:r>
            <a:r>
              <a:rPr lang="it-IT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 pitchFamily="-84" charset="-128"/>
                <a:cs typeface="Times New Roman" panose="02020603050405020304" pitchFamily="18" charset="0"/>
              </a:rPr>
              <a:t>Hepatol</a:t>
            </a:r>
            <a:r>
              <a:rPr lang="it-IT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ヒラギノ角ゴ Pro W3" pitchFamily="-84" charset="-128"/>
                <a:cs typeface="Times New Roman" panose="02020603050405020304" pitchFamily="18" charset="0"/>
              </a:rPr>
              <a:t> 1997</a:t>
            </a:r>
            <a:r>
              <a:rPr lang="it-IT" sz="2800" dirty="0" smtClean="0">
                <a:ea typeface="ヒラギノ角ゴ Pro W3" pitchFamily="-84" charset="-128"/>
              </a:rPr>
              <a:t>	      </a:t>
            </a:r>
          </a:p>
        </p:txBody>
      </p:sp>
      <p:pic>
        <p:nvPicPr>
          <p:cNvPr id="1029" name="Picture 6" descr="untitled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546648"/>
            <a:ext cx="2843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 descr="untitled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555602"/>
            <a:ext cx="25971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SUPERFICE-_LISCIA_20090406_Addome_0002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 l="16139" t="21317" r="25809" b="24965"/>
          <a:stretch>
            <a:fillRect/>
          </a:stretch>
        </p:blipFill>
        <p:spPr bwMode="auto">
          <a:xfrm>
            <a:off x="250825" y="4767263"/>
            <a:ext cx="27368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SUPERFICE-_CIRROSI_20090406_Addome_0001"/>
          <p:cNvPicPr>
            <a:picLocks noChangeAspect="1" noChangeArrowheads="1"/>
          </p:cNvPicPr>
          <p:nvPr/>
        </p:nvPicPr>
        <p:blipFill>
          <a:blip r:embed="rId7" cstate="print">
            <a:lum contrast="24000"/>
          </a:blip>
          <a:srcRect r="50000" b="36139"/>
          <a:stretch>
            <a:fillRect/>
          </a:stretch>
        </p:blipFill>
        <p:spPr bwMode="auto">
          <a:xfrm>
            <a:off x="6300788" y="4779963"/>
            <a:ext cx="251936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3203575" y="4868863"/>
            <a:ext cx="27368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3924300" y="4437063"/>
            <a:ext cx="7191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>
                <a:solidFill>
                  <a:prstClr val="white"/>
                </a:solidFill>
                <a:latin typeface="Tahoma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35" name="Picture 14" descr="moltoirregolari"/>
          <p:cNvPicPr>
            <a:picLocks noChangeAspect="1" noChangeArrowheads="1"/>
          </p:cNvPicPr>
          <p:nvPr/>
        </p:nvPicPr>
        <p:blipFill>
          <a:blip r:embed="rId8" cstate="print">
            <a:lum bright="-6000"/>
          </a:blip>
          <a:srcRect l="-16667" t="-16643"/>
          <a:stretch>
            <a:fillRect/>
          </a:stretch>
        </p:blipFill>
        <p:spPr bwMode="auto">
          <a:xfrm>
            <a:off x="5019675" y="4964113"/>
            <a:ext cx="19431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5"/>
          <p:cNvSpPr txBox="1">
            <a:spLocks noChangeArrowheads="1"/>
          </p:cNvSpPr>
          <p:nvPr/>
        </p:nvSpPr>
        <p:spPr bwMode="auto">
          <a:xfrm>
            <a:off x="4643438" y="4467225"/>
            <a:ext cx="7191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>
                <a:solidFill>
                  <a:prstClr val="white"/>
                </a:solidFill>
                <a:latin typeface="Tahoma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1026" name="Object 1026"/>
          <p:cNvGraphicFramePr>
            <a:graphicFrameLocks/>
          </p:cNvGraphicFramePr>
          <p:nvPr/>
        </p:nvGraphicFramePr>
        <p:xfrm>
          <a:off x="3276600" y="2112963"/>
          <a:ext cx="1911350" cy="3906837"/>
        </p:xfrm>
        <a:graphic>
          <a:graphicData uri="http://schemas.openxmlformats.org/presentationml/2006/ole">
            <p:oleObj spid="_x0000_s2074" name="Organigramma" r:id="rId9" imgW="558637" imgH="908520" progId="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953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6397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t-IT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STEATOSI </a:t>
            </a:r>
            <a:r>
              <a:rPr lang="it-IT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it-IT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endParaRPr lang="it-IT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3200400" cy="2106613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3200400" cy="2411413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3124200" cy="2387600"/>
          </a:xfrm>
          <a:prstGeom prst="rect">
            <a:avLst/>
          </a:prstGeom>
          <a:noFill/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62600" y="965200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>grado lieve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5800" y="3784600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>grado moderato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715000" y="3733800"/>
            <a:ext cx="1951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FFF00"/>
                </a:solidFill>
                <a:latin typeface="Times New Roman" pitchFamily="18" charset="0"/>
              </a:rPr>
              <a:t>grado marcato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0"/>
            <a:ext cx="3048000" cy="2052638"/>
          </a:xfrm>
          <a:prstGeom prst="rect">
            <a:avLst/>
          </a:prstGeom>
          <a:noFill/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066800" y="1041400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FFF00"/>
                </a:solidFill>
                <a:latin typeface="Times New Roman" pitchFamily="18" charset="0"/>
              </a:rPr>
              <a:t>assente</a:t>
            </a:r>
          </a:p>
        </p:txBody>
      </p:sp>
      <p:pic>
        <p:nvPicPr>
          <p:cNvPr id="11" name="Picture 4" descr="steatosi marcata laparos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284984"/>
            <a:ext cx="2376264" cy="158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10858" y="171061"/>
            <a:ext cx="4200894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NAFLD (STEATOSI)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(Diagnosi ecografica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VPP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VPN 95%)</a:t>
            </a:r>
          </a:p>
        </p:txBody>
      </p:sp>
    </p:spTree>
    <p:extLst>
      <p:ext uri="{BB962C8B-B14F-4D97-AF65-F5344CB8AC3E}">
        <p14:creationId xmlns="" xmlns:p14="http://schemas.microsoft.com/office/powerpoint/2010/main" val="23627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610600" cy="473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Prevalenza di steatosi all’ecografia nello studio </a:t>
            </a:r>
            <a:r>
              <a:rPr lang="it-IT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Dionysos</a:t>
            </a:r>
            <a:endParaRPr lang="en-GB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429000" y="6248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i="1" dirty="0" err="1">
                <a:solidFill>
                  <a:srgbClr val="DADADA">
                    <a:lumMod val="10000"/>
                  </a:srgbClr>
                </a:solidFill>
                <a:latin typeface="Comic Sans MS" pitchFamily="66" charset="0"/>
              </a:rPr>
              <a:t>Bellentani</a:t>
            </a:r>
            <a:r>
              <a:rPr lang="it-IT" sz="2400" i="1" dirty="0">
                <a:solidFill>
                  <a:srgbClr val="DADADA">
                    <a:lumMod val="10000"/>
                  </a:srgbClr>
                </a:solidFill>
                <a:latin typeface="Comic Sans MS" pitchFamily="66" charset="0"/>
              </a:rPr>
              <a:t> &amp; </a:t>
            </a:r>
            <a:r>
              <a:rPr lang="it-IT" sz="2400" i="1" dirty="0" err="1">
                <a:solidFill>
                  <a:srgbClr val="DADADA">
                    <a:lumMod val="10000"/>
                  </a:srgbClr>
                </a:solidFill>
                <a:latin typeface="Comic Sans MS" pitchFamily="66" charset="0"/>
              </a:rPr>
              <a:t>Tiribelli</a:t>
            </a:r>
            <a:r>
              <a:rPr lang="it-IT" sz="2400" i="1" dirty="0">
                <a:solidFill>
                  <a:srgbClr val="DADADA">
                    <a:lumMod val="10000"/>
                  </a:srgbClr>
                </a:solidFill>
                <a:latin typeface="Comic Sans MS" pitchFamily="66" charset="0"/>
              </a:rPr>
              <a:t>, J </a:t>
            </a:r>
            <a:r>
              <a:rPr lang="it-IT" sz="2400" i="1" dirty="0" err="1">
                <a:solidFill>
                  <a:srgbClr val="DADADA">
                    <a:lumMod val="10000"/>
                  </a:srgbClr>
                </a:solidFill>
                <a:latin typeface="Comic Sans MS" pitchFamily="66" charset="0"/>
              </a:rPr>
              <a:t>Hepatol</a:t>
            </a:r>
            <a:r>
              <a:rPr lang="it-IT" sz="2400" i="1" dirty="0">
                <a:solidFill>
                  <a:srgbClr val="DADADA">
                    <a:lumMod val="10000"/>
                  </a:srgbClr>
                </a:solidFill>
                <a:latin typeface="Comic Sans MS" pitchFamily="66" charset="0"/>
              </a:rPr>
              <a:t> 2001</a:t>
            </a:r>
            <a:endParaRPr lang="en-GB" sz="2400" i="1" dirty="0">
              <a:solidFill>
                <a:srgbClr val="DADADA">
                  <a:lumMod val="1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8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4716016" y="404664"/>
            <a:ext cx="396044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800" b="1" dirty="0">
                <a:solidFill>
                  <a:srgbClr val="000000"/>
                </a:solidFill>
              </a:rPr>
              <a:t>I  LIVELLO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99592" y="1484784"/>
            <a:ext cx="6264696" cy="26776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 ALT  </a:t>
            </a:r>
            <a:r>
              <a:rPr lang="it-IT" sz="2400" dirty="0">
                <a:solidFill>
                  <a:srgbClr val="000000"/>
                </a:solidFill>
              </a:rPr>
              <a:t>&gt; NON ALCOL NON VIRUS HBV HCV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HBS </a:t>
            </a:r>
            <a:r>
              <a:rPr lang="it-IT" sz="2400" dirty="0">
                <a:solidFill>
                  <a:srgbClr val="000000"/>
                </a:solidFill>
              </a:rPr>
              <a:t>AG  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</a:rPr>
              <a:t>  HCV </a:t>
            </a:r>
            <a:r>
              <a:rPr lang="it-IT" sz="2400" dirty="0">
                <a:solidFill>
                  <a:srgbClr val="000000"/>
                </a:solidFill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1" name="Picture 5" descr="ANd9GcTH2gpy1sx2ONtIh-mRDu1864AOjl2ljI0I-ZrpIdLoUKHU1n-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6979" y="4365104"/>
            <a:ext cx="1143000" cy="4921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763688" y="5013176"/>
            <a:ext cx="396044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800" b="1" dirty="0">
                <a:solidFill>
                  <a:srgbClr val="000000"/>
                </a:solidFill>
              </a:rPr>
              <a:t>II  LIVELLO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476672"/>
            <a:ext cx="23042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 IPOTESI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4365104"/>
            <a:ext cx="691276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Ecografia addome </a:t>
            </a:r>
            <a:r>
              <a:rPr lang="it-IT" sz="2400" dirty="0">
                <a:solidFill>
                  <a:srgbClr val="000000"/>
                </a:solidFill>
              </a:rPr>
              <a:t>: vie </a:t>
            </a:r>
            <a:r>
              <a:rPr lang="it-IT" sz="2400" dirty="0" smtClean="0">
                <a:solidFill>
                  <a:srgbClr val="000000"/>
                </a:solidFill>
              </a:rPr>
              <a:t>biliari - segni </a:t>
            </a:r>
            <a:r>
              <a:rPr lang="it-IT" sz="2400" dirty="0">
                <a:solidFill>
                  <a:srgbClr val="000000"/>
                </a:solidFill>
              </a:rPr>
              <a:t>di cirrosi</a:t>
            </a:r>
          </a:p>
        </p:txBody>
      </p:sp>
    </p:spTree>
    <p:extLst>
      <p:ext uri="{BB962C8B-B14F-4D97-AF65-F5344CB8AC3E}">
        <p14:creationId xmlns="" xmlns:p14="http://schemas.microsoft.com/office/powerpoint/2010/main" val="31520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0" y="274680"/>
            <a:ext cx="9142560" cy="99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5400" b="1">
                <a:solidFill>
                  <a:srgbClr val="00CCFF"/>
                </a:solidFill>
                <a:latin typeface="Arial Narrow"/>
              </a:rPr>
              <a:t>2° CASO CLINICO</a:t>
            </a:r>
            <a:endParaRPr/>
          </a:p>
        </p:txBody>
      </p:sp>
      <p:sp>
        <p:nvSpPr>
          <p:cNvPr id="74" name="CustomShape 2"/>
          <p:cNvSpPr/>
          <p:nvPr/>
        </p:nvSpPr>
        <p:spPr>
          <a:xfrm>
            <a:off x="153000" y="1269720"/>
            <a:ext cx="8989560" cy="75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400" b="1" dirty="0" smtClean="0">
                <a:solidFill>
                  <a:srgbClr val="00CCFF"/>
                </a:solidFill>
                <a:latin typeface="Arial Narrow"/>
              </a:rPr>
              <a:t>Le transaminasi </a:t>
            </a:r>
            <a:r>
              <a:rPr lang="it-IT" sz="4400" b="1" dirty="0">
                <a:solidFill>
                  <a:srgbClr val="00CCFF"/>
                </a:solidFill>
                <a:latin typeface="Arial Narrow"/>
              </a:rPr>
              <a:t>mosse</a:t>
            </a:r>
            <a:endParaRPr dirty="0"/>
          </a:p>
        </p:txBody>
      </p:sp>
      <p:pic>
        <p:nvPicPr>
          <p:cNvPr id="75" name="Immagine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00" y="2520000"/>
            <a:ext cx="7847280" cy="266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14" y="0"/>
            <a:ext cx="879256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destra 4"/>
          <p:cNvSpPr/>
          <p:nvPr/>
        </p:nvSpPr>
        <p:spPr>
          <a:xfrm rot="20425563">
            <a:off x="702686" y="5749788"/>
            <a:ext cx="100811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 rot="20425563">
            <a:off x="702687" y="5749787"/>
            <a:ext cx="100811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7" name="Informazioni 6">
            <a:hlinkClick r:id="rId3" action="ppaction://hlinkfile" highlightClick="1"/>
          </p:cNvPr>
          <p:cNvSpPr/>
          <p:nvPr/>
        </p:nvSpPr>
        <p:spPr>
          <a:xfrm>
            <a:off x="8316416" y="6453336"/>
            <a:ext cx="288032" cy="21602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2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14" y="0"/>
            <a:ext cx="879256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destra 4"/>
          <p:cNvSpPr/>
          <p:nvPr/>
        </p:nvSpPr>
        <p:spPr>
          <a:xfrm rot="20425563">
            <a:off x="702686" y="5749788"/>
            <a:ext cx="100811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 rot="20425563">
            <a:off x="702687" y="5749787"/>
            <a:ext cx="100811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7" name="Informazioni 6">
            <a:hlinkClick r:id="rId3" action="ppaction://hlinkfile" highlightClick="1"/>
          </p:cNvPr>
          <p:cNvSpPr/>
          <p:nvPr/>
        </p:nvSpPr>
        <p:spPr>
          <a:xfrm>
            <a:off x="8316416" y="6453336"/>
            <a:ext cx="288032" cy="21602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pic>
        <p:nvPicPr>
          <p:cNvPr id="8" name="Immagine 7" descr="Cattura dm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052736"/>
            <a:ext cx="4363438" cy="547260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0" y="0"/>
            <a:ext cx="396044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800" b="1" dirty="0">
                <a:solidFill>
                  <a:srgbClr val="000000"/>
                </a:solidFill>
              </a:rPr>
              <a:t>II  LIVELLO</a:t>
            </a:r>
          </a:p>
        </p:txBody>
      </p:sp>
    </p:spTree>
    <p:extLst>
      <p:ext uri="{BB962C8B-B14F-4D97-AF65-F5344CB8AC3E}">
        <p14:creationId xmlns="" xmlns:p14="http://schemas.microsoft.com/office/powerpoint/2010/main" val="24815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92088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Fattori di rischio per infezione HCV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96752"/>
            <a:ext cx="8134672" cy="4114800"/>
          </a:xfrm>
        </p:spPr>
        <p:txBody>
          <a:bodyPr/>
          <a:lstStyle/>
          <a:p>
            <a:r>
              <a:rPr lang="it-IT" sz="1800" dirty="0" smtClean="0"/>
              <a:t>Scambio siringhe per iniettare droghe </a:t>
            </a:r>
          </a:p>
          <a:p>
            <a:r>
              <a:rPr lang="it-IT" sz="1800" dirty="0" err="1" smtClean="0"/>
              <a:t>Emotrsfusioni</a:t>
            </a:r>
            <a:r>
              <a:rPr lang="it-IT" sz="1800" dirty="0" smtClean="0"/>
              <a:t>  : prima dello screening sierologico ( in molti paesi prima 1992 )</a:t>
            </a:r>
          </a:p>
          <a:p>
            <a:r>
              <a:rPr lang="it-IT" sz="1800" dirty="0" smtClean="0"/>
              <a:t>Interventi medici o dentali in paesi dove verosimilmente non vi sono norme di             sterilizzazione. </a:t>
            </a:r>
          </a:p>
          <a:p>
            <a:r>
              <a:rPr lang="it-IT" sz="1800" dirty="0" smtClean="0"/>
              <a:t>Tatuaggi e piercing u senza materiali sterilizzati </a:t>
            </a:r>
          </a:p>
          <a:p>
            <a:r>
              <a:rPr lang="it-IT" sz="1800" dirty="0" smtClean="0"/>
              <a:t>Punture accidentali con ago ( lavoratori ella salute )</a:t>
            </a:r>
          </a:p>
          <a:p>
            <a:r>
              <a:rPr lang="it-IT" sz="1800" dirty="0" smtClean="0"/>
              <a:t>Traumi sessuali non protetti ( anche minori ) </a:t>
            </a:r>
          </a:p>
          <a:p>
            <a:r>
              <a:rPr lang="it-IT" sz="1800" dirty="0" smtClean="0"/>
              <a:t>Emofilici con infusione di  fattori coagulazione prima 1987 </a:t>
            </a:r>
          </a:p>
          <a:p>
            <a:r>
              <a:rPr lang="it-IT" sz="1800" dirty="0" smtClean="0"/>
              <a:t>Emodializzati</a:t>
            </a:r>
          </a:p>
          <a:p>
            <a:r>
              <a:rPr lang="it-IT" sz="1800" dirty="0" smtClean="0"/>
              <a:t>Figli di madri HCV positive</a:t>
            </a:r>
          </a:p>
          <a:p>
            <a:r>
              <a:rPr lang="it-IT" sz="1800" dirty="0" smtClean="0"/>
              <a:t>Compagni di affetti da infezione HCV  ( </a:t>
            </a:r>
            <a:r>
              <a:rPr lang="it-IT" sz="1800" dirty="0" err="1" smtClean="0"/>
              <a:t>piu’</a:t>
            </a:r>
            <a:r>
              <a:rPr lang="it-IT" sz="1800" dirty="0" smtClean="0"/>
              <a:t> per rassicurazione )</a:t>
            </a:r>
          </a:p>
          <a:p>
            <a:r>
              <a:rPr lang="it-IT" sz="1800" dirty="0" smtClean="0"/>
              <a:t>Immigrati da paesi ad alta prevalenza ( ES Egitto ..)</a:t>
            </a:r>
          </a:p>
          <a:p>
            <a:r>
              <a:rPr lang="it-IT" sz="1800" dirty="0" smtClean="0"/>
              <a:t>HIV positivi</a:t>
            </a:r>
          </a:p>
          <a:p>
            <a:r>
              <a:rPr lang="it-IT" sz="1800" dirty="0" smtClean="0"/>
              <a:t>Transaminasi alte </a:t>
            </a:r>
          </a:p>
          <a:p>
            <a:pPr>
              <a:buNone/>
            </a:pPr>
            <a:r>
              <a:rPr lang="it-IT" sz="1800" dirty="0" smtClean="0"/>
              <a:t>					</a:t>
            </a:r>
            <a:r>
              <a:rPr lang="it-IT" sz="1800" dirty="0" err="1" smtClean="0"/>
              <a:t>Gany</a:t>
            </a:r>
            <a:r>
              <a:rPr lang="it-IT" sz="1800" dirty="0" smtClean="0"/>
              <a:t> </a:t>
            </a:r>
            <a:r>
              <a:rPr lang="it-IT" sz="1800" dirty="0" err="1" smtClean="0"/>
              <a:t>et</a:t>
            </a:r>
            <a:r>
              <a:rPr lang="it-IT" sz="1800" dirty="0" smtClean="0"/>
              <a:t> al. </a:t>
            </a:r>
            <a:r>
              <a:rPr lang="it-IT" sz="1800" dirty="0" err="1" smtClean="0"/>
              <a:t>Hepatology</a:t>
            </a:r>
            <a:r>
              <a:rPr lang="it-IT" sz="1800" dirty="0" smtClean="0"/>
              <a:t> 2009;49:1335</a:t>
            </a:r>
          </a:p>
          <a:p>
            <a:pPr>
              <a:buNone/>
            </a:pPr>
            <a:r>
              <a:rPr lang="it-IT" sz="1800" b="1" dirty="0" smtClean="0"/>
              <a:t>					Depositato presso AIFA in data 27/06/2011</a:t>
            </a:r>
            <a:endParaRPr lang="it-IT" sz="1800" dirty="0" smtClean="0"/>
          </a:p>
          <a:p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 rot="20425563">
            <a:off x="702687" y="5965812"/>
            <a:ext cx="100811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0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92088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Fattori di rischio per infezione HCV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96752"/>
            <a:ext cx="8134672" cy="4114800"/>
          </a:xfrm>
        </p:spPr>
        <p:txBody>
          <a:bodyPr/>
          <a:lstStyle/>
          <a:p>
            <a:r>
              <a:rPr lang="it-IT" sz="1800" dirty="0" smtClean="0"/>
              <a:t>Scambio siringhe per iniettare droghe </a:t>
            </a:r>
          </a:p>
          <a:p>
            <a:r>
              <a:rPr lang="it-IT" sz="1800" dirty="0" err="1" smtClean="0"/>
              <a:t>Emotrsfusioni</a:t>
            </a:r>
            <a:r>
              <a:rPr lang="it-IT" sz="1800" dirty="0" smtClean="0"/>
              <a:t>  : prima dello screening sierologico ( in molti paesi prima 1992 )</a:t>
            </a:r>
          </a:p>
          <a:p>
            <a:r>
              <a:rPr lang="it-IT" sz="1800" dirty="0" smtClean="0"/>
              <a:t>Interventi medici o dentali in paesi dove verosimilmente non vi sono norme di             sterilizzazione. </a:t>
            </a:r>
          </a:p>
          <a:p>
            <a:r>
              <a:rPr lang="it-IT" sz="1800" dirty="0" smtClean="0"/>
              <a:t>Tatuaggi e piercing u senza materiali sterilizzati </a:t>
            </a:r>
          </a:p>
          <a:p>
            <a:r>
              <a:rPr lang="it-IT" sz="1800" dirty="0" smtClean="0"/>
              <a:t>Punture accidentali con ago ( lavoratori ella salute )</a:t>
            </a:r>
          </a:p>
          <a:p>
            <a:r>
              <a:rPr lang="it-IT" sz="1800" dirty="0" smtClean="0"/>
              <a:t>Traumi sessuali non protetti ( anche minori ) </a:t>
            </a:r>
          </a:p>
          <a:p>
            <a:r>
              <a:rPr lang="it-IT" sz="1800" dirty="0" smtClean="0"/>
              <a:t>Emofilici con infusione di  fattori coagulazione prima 1987 </a:t>
            </a:r>
          </a:p>
          <a:p>
            <a:r>
              <a:rPr lang="it-IT" sz="1800" dirty="0" smtClean="0"/>
              <a:t>Emodializzati</a:t>
            </a:r>
          </a:p>
          <a:p>
            <a:r>
              <a:rPr lang="it-IT" sz="1800" dirty="0" smtClean="0"/>
              <a:t>Figli di madri HCV positive</a:t>
            </a:r>
          </a:p>
          <a:p>
            <a:r>
              <a:rPr lang="it-IT" sz="1800" dirty="0" smtClean="0"/>
              <a:t>Compagni di affetti da infezione HCV  ( </a:t>
            </a:r>
            <a:r>
              <a:rPr lang="it-IT" sz="1800" dirty="0" err="1" smtClean="0"/>
              <a:t>piu’</a:t>
            </a:r>
            <a:r>
              <a:rPr lang="it-IT" sz="1800" dirty="0" smtClean="0"/>
              <a:t> per rassicurazione )</a:t>
            </a:r>
          </a:p>
          <a:p>
            <a:r>
              <a:rPr lang="it-IT" sz="1800" dirty="0" smtClean="0"/>
              <a:t>Immigrati da paesi ad alta prevalenza ( ES Egitto ..)</a:t>
            </a:r>
          </a:p>
          <a:p>
            <a:r>
              <a:rPr lang="it-IT" sz="1800" dirty="0" smtClean="0"/>
              <a:t>HIV positivi</a:t>
            </a:r>
          </a:p>
          <a:p>
            <a:r>
              <a:rPr lang="it-IT" sz="1800" dirty="0" smtClean="0"/>
              <a:t>Transaminasi alte </a:t>
            </a:r>
          </a:p>
          <a:p>
            <a:pPr>
              <a:buNone/>
            </a:pPr>
            <a:r>
              <a:rPr lang="it-IT" sz="1800" dirty="0" smtClean="0"/>
              <a:t>					</a:t>
            </a:r>
            <a:r>
              <a:rPr lang="it-IT" sz="1800" dirty="0" err="1" smtClean="0"/>
              <a:t>Gany</a:t>
            </a:r>
            <a:r>
              <a:rPr lang="it-IT" sz="1800" dirty="0" smtClean="0"/>
              <a:t> </a:t>
            </a:r>
            <a:r>
              <a:rPr lang="it-IT" sz="1800" dirty="0" err="1" smtClean="0"/>
              <a:t>et</a:t>
            </a:r>
            <a:r>
              <a:rPr lang="it-IT" sz="1800" dirty="0" smtClean="0"/>
              <a:t> al. </a:t>
            </a:r>
            <a:r>
              <a:rPr lang="it-IT" sz="1800" dirty="0" err="1" smtClean="0"/>
              <a:t>Hepatology</a:t>
            </a:r>
            <a:r>
              <a:rPr lang="it-IT" sz="1800" dirty="0" smtClean="0"/>
              <a:t> 2009;49:1335</a:t>
            </a:r>
          </a:p>
          <a:p>
            <a:pPr>
              <a:buNone/>
            </a:pPr>
            <a:r>
              <a:rPr lang="it-IT" sz="1800" b="1" dirty="0" smtClean="0"/>
              <a:t>					Depositato presso AIFA in data 27/06/2011</a:t>
            </a:r>
            <a:endParaRPr lang="it-IT" sz="1800" dirty="0" smtClean="0"/>
          </a:p>
          <a:p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 rot="19583430">
            <a:off x="702687" y="5965812"/>
            <a:ext cx="1008112" cy="288032"/>
          </a:xfrm>
          <a:prstGeom prst="rightArrow">
            <a:avLst>
              <a:gd name="adj1" fmla="val 50000"/>
              <a:gd name="adj2" fmla="val 634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29919" y="1268760"/>
            <a:ext cx="6624736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HCV RNA  </a:t>
            </a:r>
            <a:r>
              <a:rPr lang="it-IT" sz="2400" dirty="0">
                <a:solidFill>
                  <a:srgbClr val="000000"/>
                </a:solidFill>
              </a:rPr>
              <a:t>Q</a:t>
            </a:r>
            <a:r>
              <a:rPr lang="it-IT" sz="2400" dirty="0" smtClean="0">
                <a:solidFill>
                  <a:srgbClr val="000000"/>
                </a:solidFill>
              </a:rPr>
              <a:t>ualitativo</a:t>
            </a: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HCV RNA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Genotipo </a:t>
            </a: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ALT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ogni 2 mesi per 3 volte</a:t>
            </a: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0000"/>
                </a:solidFill>
              </a:rPr>
              <a:t>A </a:t>
            </a:r>
            <a:r>
              <a:rPr lang="it-IT" sz="2400" b="1" dirty="0">
                <a:solidFill>
                  <a:srgbClr val="FF0000"/>
                </a:solidFill>
              </a:rPr>
              <a:t>6 MESI DIAGNOSI </a:t>
            </a:r>
            <a:r>
              <a:rPr lang="it-IT" sz="2400" b="1" dirty="0" smtClean="0">
                <a:solidFill>
                  <a:srgbClr val="FF0000"/>
                </a:solidFill>
              </a:rPr>
              <a:t>DI EPATITE </a:t>
            </a:r>
            <a:r>
              <a:rPr lang="it-IT" sz="2400" b="1" dirty="0">
                <a:solidFill>
                  <a:srgbClr val="FF0000"/>
                </a:solidFill>
              </a:rPr>
              <a:t>CRONICA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</a:rPr>
              <a:t>SE MAI </a:t>
            </a:r>
            <a:r>
              <a:rPr lang="it-IT" sz="2400" dirty="0" smtClean="0">
                <a:solidFill>
                  <a:srgbClr val="000000"/>
                </a:solidFill>
              </a:rPr>
              <a:t>FATTO </a:t>
            </a:r>
            <a:r>
              <a:rPr lang="it-IT" sz="2400" dirty="0">
                <a:solidFill>
                  <a:srgbClr val="000000"/>
                </a:solidFill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HAV TOT </a:t>
            </a:r>
            <a:r>
              <a:rPr lang="it-IT" sz="2400" b="1" dirty="0" smtClean="0">
                <a:solidFill>
                  <a:srgbClr val="000000"/>
                </a:solidFill>
              </a:rPr>
              <a:t>- HBSAG - HBSAB - </a:t>
            </a:r>
            <a:r>
              <a:rPr lang="it-IT" sz="2400" b="1" dirty="0" err="1" smtClean="0">
                <a:solidFill>
                  <a:srgbClr val="000000"/>
                </a:solidFill>
              </a:rPr>
              <a:t>HBcAb</a:t>
            </a:r>
            <a:endParaRPr lang="it-IT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</a:rPr>
              <a:t>PER VACCINAZIONE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396044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800" b="1" dirty="0">
                <a:solidFill>
                  <a:srgbClr val="000000"/>
                </a:solidFill>
              </a:rPr>
              <a:t>II  LIVELLO</a:t>
            </a:r>
          </a:p>
        </p:txBody>
      </p:sp>
    </p:spTree>
    <p:extLst>
      <p:ext uri="{BB962C8B-B14F-4D97-AF65-F5344CB8AC3E}">
        <p14:creationId xmlns="" xmlns:p14="http://schemas.microsoft.com/office/powerpoint/2010/main" val="35813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5250"/>
            <a:ext cx="50609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858000" y="6248400"/>
            <a:ext cx="228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1000" i="1">
                <a:solidFill>
                  <a:srgbClr val="0099FF"/>
                </a:solidFill>
                <a:latin typeface="Univers-Condensed" charset="0"/>
              </a:rPr>
              <a:t>CONSENSUS CONFERENCE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1000" i="1">
                <a:solidFill>
                  <a:srgbClr val="0099FF"/>
                </a:solidFill>
                <a:latin typeface="RotisSerif" charset="0"/>
              </a:rPr>
              <a:t>Istituto Superiore di Sanità, 2006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2554288" y="2360613"/>
            <a:ext cx="147955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-71415" tIns="-66654" rIns="-71415" bIns="-6665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-46038" y="-22225"/>
            <a:ext cx="184151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2574925" y="157163"/>
            <a:ext cx="160813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-71415" tIns="-66654" rIns="-71415" bIns="-6665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46038" y="0"/>
            <a:ext cx="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761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it-IT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46038" y="23813"/>
            <a:ext cx="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80235" name="Picture 11" descr="ANd9GcQjX5SOZNWm6lJWeOQCDqszmdET-yP8CEXmGfprZXBTNgbiwdPtY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7" y="2222577"/>
            <a:ext cx="1854123" cy="1854123"/>
          </a:xfrm>
          <a:prstGeom prst="rect">
            <a:avLst/>
          </a:prstGeom>
          <a:noFill/>
        </p:spPr>
      </p:pic>
      <p:pic>
        <p:nvPicPr>
          <p:cNvPr id="1802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4076700"/>
            <a:ext cx="2016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40" name="Oval 16"/>
          <p:cNvSpPr>
            <a:spLocks noChangeArrowheads="1"/>
          </p:cNvSpPr>
          <p:nvPr/>
        </p:nvSpPr>
        <p:spPr bwMode="auto">
          <a:xfrm>
            <a:off x="6732588" y="5229225"/>
            <a:ext cx="144462" cy="144463"/>
          </a:xfrm>
          <a:prstGeom prst="ellipse">
            <a:avLst/>
          </a:prstGeom>
          <a:solidFill>
            <a:srgbClr val="FD112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80241" name="Oval 17"/>
          <p:cNvSpPr>
            <a:spLocks noChangeArrowheads="1"/>
          </p:cNvSpPr>
          <p:nvPr/>
        </p:nvSpPr>
        <p:spPr bwMode="auto">
          <a:xfrm>
            <a:off x="6732588" y="5734050"/>
            <a:ext cx="144462" cy="144463"/>
          </a:xfrm>
          <a:prstGeom prst="ellipse">
            <a:avLst/>
          </a:prstGeom>
          <a:solidFill>
            <a:srgbClr val="FD112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3" name="Informazioni 12">
            <a:hlinkClick r:id="rId7" action="ppaction://hlinkfile" highlightClick="1"/>
          </p:cNvPr>
          <p:cNvSpPr/>
          <p:nvPr/>
        </p:nvSpPr>
        <p:spPr>
          <a:xfrm>
            <a:off x="8639944" y="5877272"/>
            <a:ext cx="504056" cy="4046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4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0" grpId="0" animBg="1"/>
      <p:bldP spid="1802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2" descr="MAL FEGATO PASSATO PRES FUTURO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0249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Immagine 2" descr="bm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013325"/>
            <a:ext cx="18653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CasellaDiTesto 3"/>
          <p:cNvSpPr txBox="1"/>
          <p:nvPr/>
        </p:nvSpPr>
        <p:spPr>
          <a:xfrm>
            <a:off x="193599" y="548680"/>
            <a:ext cx="8845426" cy="94615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MALATTIE CRONICHE DEL FEGATO 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PASSATO, PRESENTE E </a:t>
            </a:r>
            <a:r>
              <a:rPr 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FUTURO</a:t>
            </a:r>
          </a:p>
        </p:txBody>
      </p:sp>
      <p:pic>
        <p:nvPicPr>
          <p:cNvPr id="41989" name="Immagine 2" descr="100_052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9938" y="2205038"/>
            <a:ext cx="202406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3892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34196" y="1196752"/>
            <a:ext cx="2100263" cy="838200"/>
          </a:xfrm>
          <a:solidFill>
            <a:srgbClr val="FFFF66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NAFLD</a:t>
            </a: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4343400" y="3048000"/>
            <a:ext cx="14478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NASH</a:t>
            </a:r>
            <a:endParaRPr lang="it-IT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3657600" y="2514600"/>
            <a:ext cx="533400" cy="1143000"/>
          </a:xfrm>
          <a:prstGeom prst="curvedRightArrow">
            <a:avLst>
              <a:gd name="adj1" fmla="val 42857"/>
              <a:gd name="adj2" fmla="val 8571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876800" y="41910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209800" y="26670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8-10 anni</a:t>
            </a: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19800" y="3276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12-35%</a:t>
            </a:r>
            <a:endParaRPr lang="it-IT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181600" y="41910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8-10 anni</a:t>
            </a: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191000" y="5105400"/>
            <a:ext cx="1752600" cy="609600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CIRROSI</a:t>
            </a:r>
            <a:endParaRPr lang="it-IT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943600" y="51816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0-12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%</a:t>
            </a:r>
            <a:endParaRPr lang="it-IT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295400" y="6172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Harrison et al., Am J Gastroentrol; Bugianesi, Montecatini Terme 2005</a:t>
            </a:r>
            <a:endParaRPr lang="it-IT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3505200" y="5638800"/>
            <a:ext cx="10668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HCC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838200" y="2133600"/>
            <a:ext cx="2057400" cy="3733800"/>
          </a:xfrm>
          <a:prstGeom prst="curvedRightArrow">
            <a:avLst>
              <a:gd name="adj1" fmla="val 11628"/>
              <a:gd name="adj2" fmla="val 72593"/>
              <a:gd name="adj3" fmla="val 34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1279525" y="34702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</a:rPr>
              <a:t>2%</a:t>
            </a:r>
            <a:endParaRPr lang="it-IT" sz="2400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108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457200" y="152400"/>
            <a:ext cx="8229600" cy="609600"/>
          </a:xfrm>
          <a:prstGeom prst="rect">
            <a:avLst/>
          </a:prstGeom>
          <a:solidFill>
            <a:srgbClr val="FFFF66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000000"/>
                </a:solidFill>
                <a:latin typeface="Arial Narrow" pitchFamily="34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Arial Narrow" pitchFamily="34" charset="0"/>
              </a:rPr>
            </a:b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Epatopatia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non-alcolica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(NASH): quale evoluzione?</a:t>
            </a:r>
            <a:b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2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4"/>
          <p:cNvSpPr>
            <a:spLocks noChangeArrowheads="1"/>
          </p:cNvSpPr>
          <p:nvPr/>
        </p:nvSpPr>
        <p:spPr bwMode="auto">
          <a:xfrm>
            <a:off x="304800" y="914400"/>
            <a:ext cx="6019800" cy="541020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259632" y="1268760"/>
            <a:ext cx="4348371" cy="7386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NAFLD (STEATOSI)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(Diagnosi </a:t>
            </a:r>
            <a:r>
              <a:rPr lang="it-IT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ecografica:VPP</a:t>
            </a:r>
            <a:r>
              <a:rPr lang="it-IT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55% VPN 95%)</a:t>
            </a: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4251325" y="468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Oval 8"/>
          <p:cNvSpPr>
            <a:spLocks noChangeArrowheads="1"/>
          </p:cNvSpPr>
          <p:nvPr/>
        </p:nvSpPr>
        <p:spPr bwMode="auto">
          <a:xfrm>
            <a:off x="3581400" y="4038600"/>
            <a:ext cx="1905000" cy="1905000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NASH</a:t>
            </a: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4419600" y="5486400"/>
            <a:ext cx="4081984" cy="1169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Alcoholic</a:t>
            </a:r>
            <a:r>
              <a:rPr lang="it-IT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it-IT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Steato</a:t>
            </a:r>
            <a:r>
              <a:rPr lang="it-IT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it-IT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</a:t>
            </a:r>
            <a:r>
              <a:rPr lang="it-IT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(diagnosi istologica)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Evolutività</a:t>
            </a:r>
            <a:r>
              <a:rPr lang="it-IT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lang="it-IT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Cirrosi \ HCC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838200" y="2438400"/>
            <a:ext cx="2822439" cy="1938992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Popolazione adulta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ALT normali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GGT + SPECIF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  + utile x screen</a:t>
            </a:r>
          </a:p>
        </p:txBody>
      </p:sp>
      <p:sp>
        <p:nvSpPr>
          <p:cNvPr id="37896" name="Text Box 15"/>
          <p:cNvSpPr txBox="1">
            <a:spLocks noChangeArrowheads="1"/>
          </p:cNvSpPr>
          <p:nvPr/>
        </p:nvSpPr>
        <p:spPr bwMode="auto">
          <a:xfrm>
            <a:off x="4133790" y="4259176"/>
            <a:ext cx="800219" cy="461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sp>
        <p:nvSpPr>
          <p:cNvPr id="37897" name="CasellaDiTesto 10"/>
          <p:cNvSpPr txBox="1">
            <a:spLocks noChangeArrowheads="1"/>
          </p:cNvSpPr>
          <p:nvPr/>
        </p:nvSpPr>
        <p:spPr bwMode="auto">
          <a:xfrm>
            <a:off x="4054642" y="2450491"/>
            <a:ext cx="1600200" cy="830997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Bambini</a:t>
            </a:r>
          </a:p>
        </p:txBody>
      </p:sp>
      <p:sp>
        <p:nvSpPr>
          <p:cNvPr id="37898" name="Oval 8"/>
          <p:cNvSpPr>
            <a:spLocks noChangeArrowheads="1"/>
          </p:cNvSpPr>
          <p:nvPr/>
        </p:nvSpPr>
        <p:spPr bwMode="auto">
          <a:xfrm>
            <a:off x="7025500" y="3048000"/>
            <a:ext cx="1066800" cy="990600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NASH</a:t>
            </a: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7367940" y="3853934"/>
            <a:ext cx="1133644" cy="461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3-10 %</a:t>
            </a:r>
          </a:p>
        </p:txBody>
      </p:sp>
      <p:sp>
        <p:nvSpPr>
          <p:cNvPr id="37900" name="CasellaDiTesto 13"/>
          <p:cNvSpPr txBox="1">
            <a:spLocks noChangeArrowheads="1"/>
          </p:cNvSpPr>
          <p:nvPr/>
        </p:nvSpPr>
        <p:spPr bwMode="auto">
          <a:xfrm>
            <a:off x="5181600" y="228600"/>
            <a:ext cx="3581400" cy="923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ITALIA</a:t>
            </a:r>
          </a:p>
        </p:txBody>
      </p:sp>
      <p:sp>
        <p:nvSpPr>
          <p:cNvPr id="37901" name="CasellaDiTesto 14"/>
          <p:cNvSpPr txBox="1">
            <a:spLocks noChangeArrowheads="1"/>
          </p:cNvSpPr>
          <p:nvPr/>
        </p:nvSpPr>
        <p:spPr bwMode="auto">
          <a:xfrm>
            <a:off x="6324600" y="1447800"/>
            <a:ext cx="24384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INCIDENZA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\100 AB \ ANNO</a:t>
            </a:r>
          </a:p>
        </p:txBody>
      </p:sp>
      <p:sp>
        <p:nvSpPr>
          <p:cNvPr id="37902" name="Rectangle 2"/>
          <p:cNvSpPr>
            <a:spLocks noChangeArrowheads="1"/>
          </p:cNvSpPr>
          <p:nvPr/>
        </p:nvSpPr>
        <p:spPr bwMode="auto">
          <a:xfrm>
            <a:off x="914400" y="2286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C1EE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Prevalenza</a:t>
            </a:r>
            <a:endParaRPr lang="it-IT" sz="4000" b="1" dirty="0" smtClean="0">
              <a:solidFill>
                <a:srgbClr val="C1EE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5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 rot="287627">
            <a:off x="348208" y="609320"/>
            <a:ext cx="8383886" cy="941600"/>
          </a:xfrm>
          <a:solidFill>
            <a:schemeClr val="bg2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200000"/>
                  </a:schemeClr>
                </a:solidFill>
              </a:rPr>
              <a:t>GRAZIE PER L’ATTENZIONE</a:t>
            </a:r>
          </a:p>
        </p:txBody>
      </p:sp>
      <p:pic>
        <p:nvPicPr>
          <p:cNvPr id="79875" name="Immagine 1" descr="100_052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26369" y="1556792"/>
            <a:ext cx="4986191" cy="5301208"/>
          </a:xfrm>
          <a:noFill/>
        </p:spPr>
      </p:pic>
    </p:spTree>
    <p:extLst>
      <p:ext uri="{BB962C8B-B14F-4D97-AF65-F5344CB8AC3E}">
        <p14:creationId xmlns="" xmlns:p14="http://schemas.microsoft.com/office/powerpoint/2010/main" val="31028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1395000"/>
            <a:ext cx="9142560" cy="3598560"/>
          </a:xfrm>
          <a:prstGeom prst="rect">
            <a:avLst/>
          </a:prstGeom>
          <a:solidFill>
            <a:srgbClr val="D9D9D9"/>
          </a:solidFill>
          <a:ln w="9360">
            <a:solidFill>
              <a:srgbClr val="4A7EBB"/>
            </a:solidFill>
            <a:round/>
          </a:ln>
        </p:spPr>
      </p:sp>
      <p:sp>
        <p:nvSpPr>
          <p:cNvPr id="110" name="CustomShape 2"/>
          <p:cNvSpPr/>
          <p:nvPr/>
        </p:nvSpPr>
        <p:spPr>
          <a:xfrm>
            <a:off x="0" y="2157120"/>
            <a:ext cx="9142560" cy="155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8000" b="1" dirty="0">
                <a:solidFill>
                  <a:srgbClr val="000000"/>
                </a:solidFill>
                <a:latin typeface="Arial Narrow"/>
              </a:rPr>
              <a:t>Ed ora al </a:t>
            </a:r>
            <a:r>
              <a:rPr lang="it-IT" sz="8000" b="1" dirty="0" smtClean="0">
                <a:solidFill>
                  <a:srgbClr val="000000"/>
                </a:solidFill>
                <a:latin typeface="Arial Narrow"/>
              </a:rPr>
              <a:t>Laboratorista</a:t>
            </a:r>
            <a:r>
              <a:rPr lang="it-IT" sz="8000" b="1" dirty="0">
                <a:solidFill>
                  <a:srgbClr val="000000"/>
                </a:solidFill>
                <a:latin typeface="Arial Narrow"/>
              </a:rPr>
              <a:t>...</a:t>
            </a:r>
            <a:endParaRPr dirty="0"/>
          </a:p>
        </p:txBody>
      </p:sp>
      <p:sp>
        <p:nvSpPr>
          <p:cNvPr id="111" name="Line 3"/>
          <p:cNvSpPr/>
          <p:nvPr/>
        </p:nvSpPr>
        <p:spPr>
          <a:xfrm>
            <a:off x="0" y="1395000"/>
            <a:ext cx="914400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12" name="Line 4"/>
          <p:cNvSpPr/>
          <p:nvPr/>
        </p:nvSpPr>
        <p:spPr>
          <a:xfrm>
            <a:off x="0" y="4994640"/>
            <a:ext cx="914364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13" name="CustomShape 5"/>
          <p:cNvSpPr/>
          <p:nvPr/>
        </p:nvSpPr>
        <p:spPr>
          <a:xfrm>
            <a:off x="2195736" y="5127046"/>
            <a:ext cx="5008384" cy="5767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i="1" dirty="0" err="1" smtClean="0">
                <a:solidFill>
                  <a:srgbClr val="000000"/>
                </a:solidFill>
                <a:latin typeface="Arial Narrow"/>
              </a:rPr>
              <a:t>D.ssa</a:t>
            </a:r>
            <a:r>
              <a:rPr lang="it-IT" sz="3200" i="1" dirty="0" smtClean="0">
                <a:solidFill>
                  <a:srgbClr val="000000"/>
                </a:solidFill>
                <a:latin typeface="Arial Narrow"/>
              </a:rPr>
              <a:t> Bonetti – </a:t>
            </a:r>
            <a:r>
              <a:rPr lang="it-IT" sz="3200" i="1" dirty="0" err="1" smtClean="0">
                <a:solidFill>
                  <a:srgbClr val="000000"/>
                </a:solidFill>
                <a:latin typeface="Arial Narrow"/>
              </a:rPr>
              <a:t>D.ssa</a:t>
            </a:r>
            <a:r>
              <a:rPr lang="it-IT" sz="3200" i="1" dirty="0" smtClean="0">
                <a:solidFill>
                  <a:srgbClr val="000000"/>
                </a:solidFill>
                <a:latin typeface="Arial Narrow"/>
              </a:rPr>
              <a:t> De Rango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1395000"/>
            <a:ext cx="9142560" cy="3598560"/>
          </a:xfrm>
          <a:prstGeom prst="rect">
            <a:avLst/>
          </a:prstGeom>
          <a:solidFill>
            <a:srgbClr val="D9D9D9"/>
          </a:solidFill>
          <a:ln w="9360">
            <a:solidFill>
              <a:srgbClr val="4A7EBB"/>
            </a:solidFill>
            <a:round/>
          </a:ln>
        </p:spPr>
      </p:sp>
      <p:sp>
        <p:nvSpPr>
          <p:cNvPr id="77" name="CustomShape 2"/>
          <p:cNvSpPr/>
          <p:nvPr/>
        </p:nvSpPr>
        <p:spPr>
          <a:xfrm>
            <a:off x="0" y="1395000"/>
            <a:ext cx="9142560" cy="155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8000" b="1">
                <a:solidFill>
                  <a:srgbClr val="000000"/>
                </a:solidFill>
                <a:latin typeface="Arial Narrow"/>
              </a:rPr>
              <a:t>CASO CLINICO</a:t>
            </a: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0" y="3247920"/>
            <a:ext cx="9142560" cy="12949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6600" b="1" dirty="0" smtClean="0">
                <a:solidFill>
                  <a:srgbClr val="000000"/>
                </a:solidFill>
                <a:latin typeface="Arial Narrow"/>
              </a:rPr>
              <a:t>Le transaminasi </a:t>
            </a:r>
            <a:r>
              <a:rPr lang="it-IT" sz="6600" b="1" dirty="0">
                <a:solidFill>
                  <a:srgbClr val="000000"/>
                </a:solidFill>
                <a:latin typeface="Arial Narrow"/>
              </a:rPr>
              <a:t>mosse</a:t>
            </a:r>
            <a:endParaRPr dirty="0"/>
          </a:p>
        </p:txBody>
      </p:sp>
      <p:sp>
        <p:nvSpPr>
          <p:cNvPr id="79" name="Line 4"/>
          <p:cNvSpPr/>
          <p:nvPr/>
        </p:nvSpPr>
        <p:spPr>
          <a:xfrm>
            <a:off x="0" y="1395000"/>
            <a:ext cx="914400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80" name="Line 5"/>
          <p:cNvSpPr/>
          <p:nvPr/>
        </p:nvSpPr>
        <p:spPr>
          <a:xfrm>
            <a:off x="0" y="4994640"/>
            <a:ext cx="914364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81" name="CustomShape 6"/>
          <p:cNvSpPr/>
          <p:nvPr/>
        </p:nvSpPr>
        <p:spPr>
          <a:xfrm>
            <a:off x="2786040" y="5150160"/>
            <a:ext cx="3946200" cy="5767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i="1" dirty="0">
                <a:solidFill>
                  <a:srgbClr val="000000"/>
                </a:solidFill>
                <a:latin typeface="Arial Narrow"/>
              </a:rPr>
              <a:t>Dr. Martire – Dr. </a:t>
            </a:r>
            <a:r>
              <a:rPr lang="it-IT" sz="3200" i="1" dirty="0" err="1">
                <a:solidFill>
                  <a:srgbClr val="000000"/>
                </a:solidFill>
                <a:latin typeface="Arial Narrow"/>
              </a:rPr>
              <a:t>Melgazzi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2" b="21310"/>
          <a:stretch>
            <a:fillRect/>
          </a:stretch>
        </p:blipFill>
        <p:spPr bwMode="auto">
          <a:xfrm>
            <a:off x="748123" y="254645"/>
            <a:ext cx="8079554" cy="403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98775" y="1506397"/>
            <a:ext cx="1889125" cy="198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300" b="1" dirty="0">
                <a:solidFill>
                  <a:srgbClr val="000000"/>
                </a:solidFill>
                <a:latin typeface="Times New Roman" pitchFamily="18" charset="0"/>
              </a:rPr>
              <a:t>FRANCESCA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432168" y="1717874"/>
            <a:ext cx="274638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73457" y="1704834"/>
            <a:ext cx="20320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200" b="1" dirty="0">
                <a:solidFill>
                  <a:srgbClr val="000000"/>
                </a:solidFill>
                <a:latin typeface="Times New Roman" pitchFamily="18" charset="0"/>
              </a:rPr>
              <a:t>50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311399" y="2237618"/>
            <a:ext cx="5591175" cy="16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100" b="1" dirty="0">
                <a:solidFill>
                  <a:srgbClr val="000000"/>
                </a:solidFill>
                <a:latin typeface="Times New Roman" pitchFamily="18" charset="0"/>
              </a:rPr>
              <a:t>ORDINE MEDICI CHIRUGHI E ODONTOIATRI DELLA PROVINCIA </a:t>
            </a:r>
            <a:r>
              <a:rPr lang="it-IT" altLang="it-IT" sz="1100" b="1" dirty="0" err="1">
                <a:solidFill>
                  <a:srgbClr val="000000"/>
                </a:solidFill>
                <a:latin typeface="Times New Roman" pitchFamily="18" charset="0"/>
              </a:rPr>
              <a:t>DI</a:t>
            </a:r>
            <a:r>
              <a:rPr lang="it-IT" altLang="it-IT" sz="1100" b="1" dirty="0">
                <a:solidFill>
                  <a:srgbClr val="000000"/>
                </a:solidFill>
                <a:latin typeface="Times New Roman" pitchFamily="18" charset="0"/>
              </a:rPr>
              <a:t> BRESCIA</a:t>
            </a:r>
          </a:p>
        </p:txBody>
      </p:sp>
      <p:graphicFrame>
        <p:nvGraphicFramePr>
          <p:cNvPr id="3351" name="Group 279"/>
          <p:cNvGraphicFramePr>
            <a:graphicFrameLocks noGrp="1"/>
          </p:cNvGraphicFramePr>
          <p:nvPr/>
        </p:nvGraphicFramePr>
        <p:xfrm>
          <a:off x="250825" y="4473575"/>
          <a:ext cx="4745038" cy="2124075"/>
        </p:xfrm>
        <a:graphic>
          <a:graphicData uri="http://schemas.openxmlformats.org/drawingml/2006/table">
            <a:tbl>
              <a:tblPr/>
              <a:tblGrid>
                <a:gridCol w="801688"/>
                <a:gridCol w="739775"/>
                <a:gridCol w="800100"/>
                <a:gridCol w="923925"/>
                <a:gridCol w="738187"/>
                <a:gridCol w="741363"/>
              </a:tblGrid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CVi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CVg </a:t>
                      </a: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II </a:t>
                      </a: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(CVi/CVg)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CVa</a:t>
                      </a: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AST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ALT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ALP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GT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7" name="Text Box 115"/>
          <p:cNvSpPr txBox="1">
            <a:spLocks noChangeArrowheads="1"/>
          </p:cNvSpPr>
          <p:nvPr/>
        </p:nvSpPr>
        <p:spPr bwMode="auto">
          <a:xfrm>
            <a:off x="6146800" y="339248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dirty="0">
                <a:solidFill>
                  <a:srgbClr val="FF0000"/>
                </a:solidFill>
              </a:rPr>
              <a:t> 69 - 95</a:t>
            </a:r>
          </a:p>
        </p:txBody>
      </p:sp>
      <p:sp>
        <p:nvSpPr>
          <p:cNvPr id="3188" name="Text Box 116"/>
          <p:cNvSpPr txBox="1">
            <a:spLocks noChangeArrowheads="1"/>
          </p:cNvSpPr>
          <p:nvPr/>
        </p:nvSpPr>
        <p:spPr bwMode="auto">
          <a:xfrm>
            <a:off x="6146799" y="3567484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dirty="0">
                <a:solidFill>
                  <a:srgbClr val="FF0000"/>
                </a:solidFill>
              </a:rPr>
              <a:t> 59 - 97</a:t>
            </a:r>
          </a:p>
        </p:txBody>
      </p:sp>
      <p:sp>
        <p:nvSpPr>
          <p:cNvPr id="3353" name="AutoShape 281" descr="ANd9GcQSt3i6Cx-OJFyXnK_61ud3X725ItDz09BtyxEAT1H2HnV2J_ZCrlSRn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57650" y="3000375"/>
            <a:ext cx="10287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3355" name="AutoShape 283" descr="ANd9GcQSt3i6Cx-OJFyXnK_61ud3X725ItDz09BtyxEAT1H2HnV2J_ZCrlSRn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57650" y="3000375"/>
            <a:ext cx="1028700" cy="85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3357" name="AutoShape 285" descr="ANd9GcQSt3i6Cx-OJFyXnK_61ud3X725ItDz09BtyxEAT1H2HnV2J_ZCrlSRn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95936" y="3428999"/>
            <a:ext cx="1028700" cy="42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</a:endParaRPr>
          </a:p>
        </p:txBody>
      </p:sp>
      <p:pic>
        <p:nvPicPr>
          <p:cNvPr id="3359" name="Picture 287" descr="ANd9GcQSt3i6Cx-OJFyXnK_61ud3X725ItDz09BtyxEAT1H2HnV2J_ZCrlSRn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719138" cy="60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0" name="Text Box 288"/>
          <p:cNvSpPr txBox="1">
            <a:spLocks noChangeArrowheads="1"/>
          </p:cNvSpPr>
          <p:nvPr/>
        </p:nvSpPr>
        <p:spPr bwMode="auto">
          <a:xfrm>
            <a:off x="7452320" y="4149724"/>
            <a:ext cx="1223368" cy="954107"/>
          </a:xfrm>
          <a:prstGeom prst="rect">
            <a:avLst/>
          </a:prstGeom>
          <a:noFill/>
          <a:ln w="158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it-IT" altLang="it-IT" sz="1400" dirty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 dirty="0">
                <a:solidFill>
                  <a:srgbClr val="000000"/>
                </a:solidFill>
              </a:rPr>
              <a:t>AST</a:t>
            </a:r>
            <a:r>
              <a:rPr lang="it-IT" altLang="it-IT" sz="1400" dirty="0">
                <a:solidFill>
                  <a:srgbClr val="000000"/>
                </a:solidFill>
              </a:rPr>
              <a:t> 13-51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 dirty="0">
                <a:solidFill>
                  <a:srgbClr val="000000"/>
                </a:solidFill>
              </a:rPr>
              <a:t>ALT</a:t>
            </a:r>
            <a:r>
              <a:rPr lang="it-IT" altLang="it-IT" sz="1400" dirty="0">
                <a:solidFill>
                  <a:srgbClr val="000000"/>
                </a:solidFill>
              </a:rPr>
              <a:t> 15-47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99592" y="3429000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ALANINOAMINOTRANSFERASI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(ALT</a:t>
            </a:r>
            <a:r>
              <a:rPr lang="it-IT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it-IT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ASPARTATOAMINOTRANSFERASI (AST)</a:t>
            </a:r>
            <a:endParaRPr lang="it-IT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0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15900"/>
            <a:ext cx="4824413" cy="468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28925" y="995363"/>
            <a:ext cx="118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000000"/>
                </a:solidFill>
              </a:rPr>
              <a:t>AST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30538" y="1628775"/>
            <a:ext cx="1181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AST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60513" y="3762375"/>
            <a:ext cx="118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3600" b="1">
                <a:solidFill>
                  <a:srgbClr val="000000"/>
                </a:solidFill>
              </a:rPr>
              <a:t>ALT</a:t>
            </a:r>
          </a:p>
        </p:txBody>
      </p:sp>
      <p:graphicFrame>
        <p:nvGraphicFramePr>
          <p:cNvPr id="9290" name="Group 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9318142"/>
              </p:ext>
            </p:extLst>
          </p:nvPr>
        </p:nvGraphicFramePr>
        <p:xfrm>
          <a:off x="5362575" y="260350"/>
          <a:ext cx="3097213" cy="1554480"/>
        </p:xfrm>
        <a:graphic>
          <a:graphicData uri="http://schemas.openxmlformats.org/drawingml/2006/table">
            <a:tbl>
              <a:tblPr/>
              <a:tblGrid>
                <a:gridCol w="1068388"/>
                <a:gridCol w="2028825"/>
              </a:tblGrid>
              <a:tr h="4873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EMIVITA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AST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</a:t>
                      </a: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5 ore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ALT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 </a:t>
                      </a: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10 ore</a:t>
                      </a:r>
                      <a:endParaRPr kumimoji="0" lang="it-IT" alt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284663" y="2420938"/>
            <a:ext cx="1181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4000" b="1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it-IT" altLang="it-IT" sz="2000" b="1">
                <a:solidFill>
                  <a:srgbClr val="000000"/>
                </a:solidFill>
              </a:rPr>
              <a:t>GT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667000" y="2322513"/>
            <a:ext cx="118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it-IT" altLang="it-IT" sz="1400" b="1">
                <a:solidFill>
                  <a:srgbClr val="000000"/>
                </a:solidFill>
              </a:rPr>
              <a:t>GT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3995738" y="3141663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0000"/>
                </a:solidFill>
              </a:rPr>
              <a:t>ALP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0" y="1252538"/>
            <a:ext cx="1181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000000"/>
                </a:solidFill>
              </a:rPr>
              <a:t>LDH</a:t>
            </a:r>
          </a:p>
        </p:txBody>
      </p:sp>
      <p:graphicFrame>
        <p:nvGraphicFramePr>
          <p:cNvPr id="9488" name="Group 27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6840909"/>
              </p:ext>
            </p:extLst>
          </p:nvPr>
        </p:nvGraphicFramePr>
        <p:xfrm>
          <a:off x="5364163" y="2708275"/>
          <a:ext cx="3384550" cy="2920366"/>
        </p:xfrm>
        <a:graphic>
          <a:graphicData uri="http://schemas.openxmlformats.org/drawingml/2006/table">
            <a:tbl>
              <a:tblPr/>
              <a:tblGrid>
                <a:gridCol w="1727200"/>
                <a:gridCol w="792162"/>
                <a:gridCol w="865188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Tessuto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Cuore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7800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Fegato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7100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Muscolo sch.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Rene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Pancreas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Milza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Polmoni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Eritrociti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Plasma</a:t>
                      </a:r>
                    </a:p>
                  </a:txBody>
                  <a:tcPr marL="90000" marR="9000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89" name="Text Box 273"/>
          <p:cNvSpPr txBox="1">
            <a:spLocks noChangeArrowheads="1"/>
          </p:cNvSpPr>
          <p:nvPr/>
        </p:nvSpPr>
        <p:spPr bwMode="auto">
          <a:xfrm>
            <a:off x="179512" y="6165850"/>
            <a:ext cx="8640960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it-IT" altLang="it-IT" sz="2000" b="1" dirty="0" smtClean="0">
                <a:solidFill>
                  <a:srgbClr val="FF0000"/>
                </a:solidFill>
              </a:rPr>
              <a:t>  </a:t>
            </a:r>
            <a:r>
              <a:rPr lang="it-IT" altLang="it-IT" sz="2000" b="1" dirty="0">
                <a:solidFill>
                  <a:srgbClr val="000000"/>
                </a:solidFill>
              </a:rPr>
              <a:t>è il test </a:t>
            </a:r>
            <a:r>
              <a:rPr lang="it-IT" altLang="it-IT" sz="2000" b="1" dirty="0">
                <a:solidFill>
                  <a:srgbClr val="333399"/>
                </a:solidFill>
              </a:rPr>
              <a:t>più sensibile</a:t>
            </a:r>
            <a:r>
              <a:rPr lang="it-IT" altLang="it-IT" sz="2000" b="1" dirty="0">
                <a:solidFill>
                  <a:srgbClr val="000000"/>
                </a:solidFill>
              </a:rPr>
              <a:t> e </a:t>
            </a:r>
            <a:r>
              <a:rPr lang="it-IT" altLang="it-IT" sz="2000" b="1" dirty="0">
                <a:solidFill>
                  <a:srgbClr val="333399"/>
                </a:solidFill>
              </a:rPr>
              <a:t>più specifico</a:t>
            </a:r>
            <a:r>
              <a:rPr lang="it-IT" altLang="it-IT" sz="2000" b="1" dirty="0">
                <a:solidFill>
                  <a:srgbClr val="000000"/>
                </a:solidFill>
              </a:rPr>
              <a:t> di </a:t>
            </a:r>
            <a:r>
              <a:rPr lang="it-IT" altLang="it-IT" sz="2000" b="1" dirty="0" smtClean="0">
                <a:solidFill>
                  <a:srgbClr val="000000"/>
                </a:solidFill>
              </a:rPr>
              <a:t>danno </a:t>
            </a:r>
            <a:r>
              <a:rPr lang="it-IT" altLang="it-IT" sz="2000" b="1" dirty="0" err="1" smtClean="0">
                <a:solidFill>
                  <a:srgbClr val="000000"/>
                </a:solidFill>
              </a:rPr>
              <a:t>epatocellulare</a:t>
            </a:r>
            <a:endParaRPr lang="it-IT" altLang="it-IT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414338"/>
            <a:ext cx="8497639" cy="854075"/>
          </a:xfrm>
        </p:spPr>
        <p:txBody>
          <a:bodyPr/>
          <a:lstStyle/>
          <a:p>
            <a:r>
              <a:rPr lang="it-IT" alt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Biochimica Clinica</a:t>
            </a:r>
          </a:p>
        </p:txBody>
      </p:sp>
      <p:graphicFrame>
        <p:nvGraphicFramePr>
          <p:cNvPr id="15471" name="Group 1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023396678"/>
              </p:ext>
            </p:extLst>
          </p:nvPr>
        </p:nvGraphicFramePr>
        <p:xfrm>
          <a:off x="251520" y="1772816"/>
          <a:ext cx="8502650" cy="3749040"/>
        </p:xfrm>
        <a:graphic>
          <a:graphicData uri="http://schemas.openxmlformats.org/drawingml/2006/table">
            <a:tbl>
              <a:tblPr/>
              <a:tblGrid>
                <a:gridCol w="3857625"/>
                <a:gridCol w="4645025"/>
              </a:tblGrid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Esame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Funzione/Problema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ALT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AST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Danno 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epatocellulare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Lattato deidrogensi (LDH)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Danno epatocellulare 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(indicatore aspecifico)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Albumina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Protidosintesi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 Protrombina (PT)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Protidosintesi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Colinesterasi (CHE)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Protidosintesi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Bilirubina (esterficata/non ester.)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Colestasi/difetto coniugazione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Fosfatasi alcalina (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ALP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Colestasi </a:t>
                      </a: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(danno)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glutamiltransferasi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it-IT" alt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GT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Colestasi/induzione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11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4450"/>
            <a:ext cx="6689725" cy="82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43213" y="908050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000000"/>
                </a:solidFill>
              </a:rPr>
              <a:t>http://livertox.nih.gov</a:t>
            </a:r>
          </a:p>
        </p:txBody>
      </p:sp>
      <p:pic>
        <p:nvPicPr>
          <p:cNvPr id="4103" name="Picture 7" descr="Amlodipine_Stru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2305050" cy="1603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tformin_Stru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97063"/>
            <a:ext cx="1511300" cy="982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722938" y="29305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Metformina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081088" y="294481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Amlodipina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474788" y="1414463"/>
            <a:ext cx="1584325" cy="172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6227763" y="1412875"/>
            <a:ext cx="1512887" cy="1800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1331913" y="1339850"/>
            <a:ext cx="2160587" cy="19446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6156325" y="1339850"/>
            <a:ext cx="1584325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</a:endParaRPr>
          </a:p>
        </p:txBody>
      </p:sp>
      <p:pic>
        <p:nvPicPr>
          <p:cNvPr id="4113" name="Picture 17" descr="Metabolic Syndrom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57663"/>
            <a:ext cx="3097213" cy="240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BMI Char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44925"/>
            <a:ext cx="3671888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019925" y="3933825"/>
            <a:ext cx="1979613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>
                <a:solidFill>
                  <a:srgbClr val="FF0000"/>
                </a:solidFill>
              </a:rPr>
              <a:t>BMI alto</a:t>
            </a:r>
            <a:r>
              <a:rPr lang="it-IT" altLang="it-IT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  <a:buFont typeface="Wingdings" pitchFamily="2" charset="2"/>
              <a:buChar char="Ø"/>
            </a:pPr>
            <a:r>
              <a:rPr lang="it-IT" altLang="it-IT">
                <a:solidFill>
                  <a:srgbClr val="000000"/>
                </a:solidFill>
              </a:rPr>
              <a:t> ALT: +40-50%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  <a:buFont typeface="Wingdings" pitchFamily="2" charset="2"/>
              <a:buChar char="Ø"/>
            </a:pPr>
            <a:r>
              <a:rPr lang="it-IT" altLang="it-IT">
                <a:solidFill>
                  <a:srgbClr val="000000"/>
                </a:solidFill>
              </a:rPr>
              <a:t> AST: +40-50%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  <a:buFont typeface="Wingdings" pitchFamily="2" charset="2"/>
              <a:buChar char="Ø"/>
            </a:pPr>
            <a:r>
              <a:rPr lang="it-IT" altLang="it-IT">
                <a:solidFill>
                  <a:srgbClr val="000000"/>
                </a:solidFill>
              </a:rPr>
              <a:t> ALP: +25%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  <a:buFont typeface="Wingdings" pitchFamily="2" charset="2"/>
              <a:buChar char="Ø"/>
            </a:pPr>
            <a:r>
              <a:rPr lang="it-IT" altLang="it-IT">
                <a:solidFill>
                  <a:srgbClr val="000000"/>
                </a:solidFill>
              </a:rPr>
              <a:t> </a:t>
            </a:r>
            <a:r>
              <a:rPr lang="it-IT" altLang="it-IT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it-IT" altLang="it-IT">
                <a:solidFill>
                  <a:srgbClr val="000000"/>
                </a:solidFill>
              </a:rPr>
              <a:t>GT: +25%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600">
                <a:solidFill>
                  <a:srgbClr val="000000"/>
                </a:solidFill>
              </a:rPr>
              <a:t>(se &gt;30: +50%)</a:t>
            </a:r>
            <a:r>
              <a:rPr lang="it-IT" altLang="it-IT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34925" y="4292600"/>
            <a:ext cx="1584325" cy="2254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400">
                <a:solidFill>
                  <a:srgbClr val="000000"/>
                </a:solidFill>
              </a:rPr>
              <a:t>Sindrome metabolica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1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400">
                <a:solidFill>
                  <a:srgbClr val="000000"/>
                </a:solidFill>
              </a:rPr>
              <a:t> </a:t>
            </a:r>
            <a:r>
              <a:rPr lang="it-IT" altLang="it-IT" sz="1200">
                <a:solidFill>
                  <a:srgbClr val="000000"/>
                </a:solidFill>
              </a:rPr>
              <a:t>Obesità centrale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>
                <a:solidFill>
                  <a:srgbClr val="000000"/>
                </a:solidFill>
              </a:rPr>
              <a:t> Elevata PA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>
                <a:solidFill>
                  <a:srgbClr val="000000"/>
                </a:solidFill>
              </a:rPr>
              <a:t> Elevati Tg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>
                <a:solidFill>
                  <a:srgbClr val="000000"/>
                </a:solidFill>
              </a:rPr>
              <a:t> Basso HDL-C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200">
                <a:solidFill>
                  <a:srgbClr val="000000"/>
                </a:solidFill>
              </a:rPr>
              <a:t> Insulino-resistenza</a:t>
            </a:r>
          </a:p>
        </p:txBody>
      </p:sp>
    </p:spTree>
    <p:extLst>
      <p:ext uri="{BB962C8B-B14F-4D97-AF65-F5344CB8AC3E}">
        <p14:creationId xmlns="" xmlns:p14="http://schemas.microsoft.com/office/powerpoint/2010/main" val="41254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2"/>
          <a:stretch>
            <a:fillRect/>
          </a:stretch>
        </p:blipFill>
        <p:spPr bwMode="auto">
          <a:xfrm>
            <a:off x="5364163" y="-242888"/>
            <a:ext cx="4276725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060575"/>
            <a:ext cx="30241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92"/>
          <a:stretch>
            <a:fillRect/>
          </a:stretch>
        </p:blipFill>
        <p:spPr bwMode="auto">
          <a:xfrm>
            <a:off x="0" y="-85725"/>
            <a:ext cx="5132388" cy="72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408">
            <a:off x="5184775" y="4697413"/>
            <a:ext cx="428307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41533">
            <a:off x="4716463" y="3552825"/>
            <a:ext cx="44640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-7938" y="4478338"/>
            <a:ext cx="1512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000">
                <a:solidFill>
                  <a:srgbClr val="FF0000"/>
                </a:solidFill>
                <a:cs typeface="Arial" charset="0"/>
              </a:rPr>
              <a:t>prevalenza 45-90%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279525" y="4497388"/>
            <a:ext cx="1512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000">
                <a:solidFill>
                  <a:srgbClr val="FF0000"/>
                </a:solidFill>
                <a:cs typeface="Arial" charset="0"/>
              </a:rPr>
              <a:t>prevalenza 2-11%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632075" y="4518025"/>
            <a:ext cx="1266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1000">
                <a:solidFill>
                  <a:srgbClr val="FF0000"/>
                </a:solidFill>
                <a:cs typeface="Arial" charset="0"/>
              </a:rPr>
              <a:t>prevalenza 1-3%</a:t>
            </a:r>
          </a:p>
        </p:txBody>
      </p:sp>
    </p:spTree>
    <p:extLst>
      <p:ext uri="{BB962C8B-B14F-4D97-AF65-F5344CB8AC3E}">
        <p14:creationId xmlns="" xmlns:p14="http://schemas.microsoft.com/office/powerpoint/2010/main" val="3213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65"/>
          <a:stretch>
            <a:fillRect/>
          </a:stretch>
        </p:blipFill>
        <p:spPr bwMode="auto">
          <a:xfrm>
            <a:off x="341313" y="171450"/>
            <a:ext cx="8316912" cy="63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3" descr="5%"/>
          <p:cNvSpPr>
            <a:spLocks noChangeArrowheads="1"/>
          </p:cNvSpPr>
          <p:nvPr/>
        </p:nvSpPr>
        <p:spPr bwMode="auto">
          <a:xfrm>
            <a:off x="539750" y="5473700"/>
            <a:ext cx="5184775" cy="431800"/>
          </a:xfrm>
          <a:prstGeom prst="rect">
            <a:avLst/>
          </a:prstGeom>
          <a:pattFill prst="pct5">
            <a:fgClr>
              <a:srgbClr val="FF0000">
                <a:alpha val="0"/>
              </a:srgbClr>
            </a:fgClr>
            <a:bgClr>
              <a:schemeClr val="bg1">
                <a:alpha val="0"/>
              </a:schemeClr>
            </a:bgClr>
          </a:patt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8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immagine 8"/>
          <p:cNvSpPr>
            <a:spLocks noGrp="1"/>
          </p:cNvSpPr>
          <p:nvPr>
            <p:ph type="pic" idx="1"/>
          </p:nvPr>
        </p:nvSpPr>
        <p:spPr/>
      </p:sp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61938"/>
            <a:ext cx="88963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1" y="-16332"/>
            <a:ext cx="2073561" cy="106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4032173" y="2996952"/>
            <a:ext cx="2664296" cy="187220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267744" y="13744"/>
            <a:ext cx="6876257" cy="50216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Dott.ssa Carmela De Rango RSS Virologia – Autoimmunità </a:t>
            </a:r>
          </a:p>
          <a:p>
            <a:pPr algn="ctr"/>
            <a:r>
              <a:rPr lang="it-IT" dirty="0" smtClean="0">
                <a:solidFill>
                  <a:srgbClr val="FFFFFF"/>
                </a:solidFill>
              </a:rPr>
              <a:t>DML Fondazione Poliambulanza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14" name="Picture 4" descr="Intranet Poliambulanza">
            <a:hlinkClick r:id="rId4" tooltip="Intranet Poliambulanza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11" y="515905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87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635"/>
            <a:ext cx="85248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52768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324024" y="6021288"/>
            <a:ext cx="6876257" cy="50216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Dott.ssa Carmela De Rango RSS Virologia – Autoimmunità </a:t>
            </a:r>
          </a:p>
          <a:p>
            <a:pPr algn="ctr"/>
            <a:r>
              <a:rPr lang="it-IT" dirty="0" smtClean="0">
                <a:solidFill>
                  <a:srgbClr val="FFFFFF"/>
                </a:solidFill>
              </a:rPr>
              <a:t>DML Fondazione Poliambulanza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6" name="Picture 4" descr="Intranet Poliambulanza">
            <a:hlinkClick r:id="rId4" tooltip="Intranet Poliambulanza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15" y="5890395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69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i2000SR_12-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99" y="2296610"/>
            <a:ext cx="3747514" cy="277725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4" descr="C:\Documents and Settings\DERANGO-C\Documenti\Immagini\Immagine\Immagine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350" y="-8726483"/>
            <a:ext cx="2702215" cy="360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:\Documents and Settings\DERANGO-C\Documenti\Immagini\Immagine\Immagine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0" y="1128412"/>
            <a:ext cx="3545762" cy="528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C:\Documents and Settings\DERANGO-C\Documenti\Immagini\Immagine\Immagine 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27" y="1110904"/>
            <a:ext cx="3620426" cy="5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4606" y="140057"/>
            <a:ext cx="8383060" cy="926284"/>
          </a:xfr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000" dirty="0"/>
              <a:t>Le caratteristiche </a:t>
            </a:r>
            <a:r>
              <a:rPr lang="it-IT" sz="2000" dirty="0" smtClean="0"/>
              <a:t>dei TEST DIAGNOSTICI assicurano  </a:t>
            </a:r>
            <a:r>
              <a:rPr lang="it-IT" sz="2000" dirty="0"/>
              <a:t>una </a:t>
            </a:r>
            <a:r>
              <a:rPr lang="it-IT" sz="2000" dirty="0">
                <a:solidFill>
                  <a:srgbClr val="FF0000"/>
                </a:solidFill>
              </a:rPr>
              <a:t>diagnosi precoce,  altamente sensibile, specifica</a:t>
            </a:r>
            <a:r>
              <a:rPr lang="it-IT" sz="2000" dirty="0"/>
              <a:t> e supportata tecnicamente in modo </a:t>
            </a:r>
            <a:r>
              <a:rPr lang="it-IT" sz="2000" dirty="0">
                <a:solidFill>
                  <a:srgbClr val="FF0000"/>
                </a:solidFill>
              </a:rPr>
              <a:t>completamente automatizzato.  </a:t>
            </a:r>
          </a:p>
        </p:txBody>
      </p:sp>
      <p:pic>
        <p:nvPicPr>
          <p:cNvPr id="37895" name="Picture 4" descr="Intranet Poliambulanza">
            <a:hlinkClick r:id="rId6" tooltip="Intranet Poliambulanza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91" y="4691897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342440" y="1196752"/>
            <a:ext cx="46355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BBE0E3"/>
              </a:buClr>
            </a:pPr>
            <a:r>
              <a:rPr lang="en-US" sz="2000" b="1" dirty="0">
                <a:solidFill>
                  <a:srgbClr val="FF0000"/>
                </a:solidFill>
              </a:rPr>
              <a:t>SCELTA </a:t>
            </a:r>
            <a:r>
              <a:rPr lang="en-US" sz="2000" b="1" dirty="0" smtClean="0">
                <a:solidFill>
                  <a:srgbClr val="FF0000"/>
                </a:solidFill>
              </a:rPr>
              <a:t>DEI TEST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ct val="140000"/>
              </a:lnSpc>
              <a:buClr>
                <a:srgbClr val="BBE0E3"/>
              </a:buClr>
              <a:buFontTx/>
              <a:buChar char="•"/>
            </a:pPr>
            <a:r>
              <a:rPr lang="en-US" sz="2000" dirty="0" err="1">
                <a:solidFill>
                  <a:srgbClr val="000099"/>
                </a:solidFill>
              </a:rPr>
              <a:t>sensibilità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analitica</a:t>
            </a:r>
            <a:endParaRPr lang="en-US" sz="2000" dirty="0">
              <a:solidFill>
                <a:srgbClr val="000099"/>
              </a:solidFill>
            </a:endParaRPr>
          </a:p>
          <a:p>
            <a:pPr>
              <a:lnSpc>
                <a:spcPct val="140000"/>
              </a:lnSpc>
              <a:buClr>
                <a:srgbClr val="BBE0E3"/>
              </a:buClr>
              <a:buFontTx/>
              <a:buChar char="•"/>
            </a:pPr>
            <a:r>
              <a:rPr lang="en-US" sz="2000" dirty="0" err="1">
                <a:solidFill>
                  <a:srgbClr val="000099"/>
                </a:solidFill>
              </a:rPr>
              <a:t>sensibilità</a:t>
            </a:r>
            <a:r>
              <a:rPr lang="en-US" sz="2000" dirty="0">
                <a:solidFill>
                  <a:srgbClr val="000099"/>
                </a:solidFill>
              </a:rPr>
              <a:t> in </a:t>
            </a:r>
            <a:r>
              <a:rPr lang="en-US" sz="2000" dirty="0" err="1">
                <a:solidFill>
                  <a:srgbClr val="000099"/>
                </a:solidFill>
              </a:rPr>
              <a:t>sieroconversione</a:t>
            </a:r>
            <a:endParaRPr lang="en-US" sz="2000" dirty="0">
              <a:solidFill>
                <a:srgbClr val="000099"/>
              </a:solidFill>
            </a:endParaRPr>
          </a:p>
          <a:p>
            <a:pPr>
              <a:lnSpc>
                <a:spcPct val="140000"/>
              </a:lnSpc>
              <a:buClr>
                <a:srgbClr val="BBE0E3"/>
              </a:buClr>
              <a:buFontTx/>
              <a:buChar char="•"/>
            </a:pPr>
            <a:r>
              <a:rPr lang="en-US" sz="2000" dirty="0" err="1">
                <a:solidFill>
                  <a:srgbClr val="000099"/>
                </a:solidFill>
              </a:rPr>
              <a:t>capacità</a:t>
            </a:r>
            <a:r>
              <a:rPr lang="en-US" sz="2000" dirty="0">
                <a:solidFill>
                  <a:srgbClr val="000099"/>
                </a:solidFill>
              </a:rPr>
              <a:t> di </a:t>
            </a:r>
            <a:r>
              <a:rPr lang="en-US" sz="2000" dirty="0" err="1">
                <a:solidFill>
                  <a:srgbClr val="000099"/>
                </a:solidFill>
              </a:rPr>
              <a:t>rilevazione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dei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mutanti</a:t>
            </a:r>
            <a:endParaRPr lang="en-US" sz="2000" dirty="0">
              <a:solidFill>
                <a:srgbClr val="000099"/>
              </a:solidFill>
            </a:endParaRPr>
          </a:p>
        </p:txBody>
      </p:sp>
      <p:graphicFrame>
        <p:nvGraphicFramePr>
          <p:cNvPr id="9" name="Group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6014566"/>
              </p:ext>
            </p:extLst>
          </p:nvPr>
        </p:nvGraphicFramePr>
        <p:xfrm>
          <a:off x="1831137" y="3148107"/>
          <a:ext cx="5354638" cy="3339061"/>
        </p:xfrm>
        <a:graphic>
          <a:graphicData uri="http://schemas.openxmlformats.org/drawingml/2006/table">
            <a:tbl>
              <a:tblPr/>
              <a:tblGrid>
                <a:gridCol w="2330450"/>
                <a:gridCol w="3024188"/>
              </a:tblGrid>
              <a:tr h="180638">
                <a:tc>
                  <a:txBody>
                    <a:bodyPr/>
                    <a:lstStyle/>
                    <a:p>
                      <a:pPr marL="603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Parametro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ARCHITECT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HBsAg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Qualitativo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II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48536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Sensibilità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diagnostica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 (402/402)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58701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Sensibilità analitica 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0,017-0,022 UI/mL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48536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Sensibilità in sieroconversione 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campioni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reattivi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23420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Rilevazione di mutanti ricombinanti dell’HBsAg 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reattivi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7/9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pannello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rilevazione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mutante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Thr-123-Ala e Asp-144-Ala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93169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logoASL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318"/>
            <a:ext cx="1224136" cy="114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99792" y="499748"/>
            <a:ext cx="5472608" cy="1993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ko-KR" sz="1600" b="1" dirty="0">
                <a:solidFill>
                  <a:srgbClr val="000000"/>
                </a:solidFill>
                <a:ea typeface="Batang" charset="-127"/>
              </a:rPr>
              <a:t>CRITERI </a:t>
            </a:r>
            <a:r>
              <a:rPr lang="it-IT" sz="1600" b="1" dirty="0">
                <a:solidFill>
                  <a:srgbClr val="000000"/>
                </a:solidFill>
              </a:rPr>
              <a:t>CONDIVISI </a:t>
            </a:r>
            <a:endParaRPr lang="it-IT" sz="16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it-IT" sz="1600" b="1" dirty="0">
                <a:solidFill>
                  <a:srgbClr val="000000"/>
                </a:solidFill>
              </a:rPr>
              <a:t>PER LA GESTIONE RAZIONALE </a:t>
            </a:r>
            <a:endParaRPr lang="it-IT" sz="1600" b="1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it-IT" sz="1600" b="1" dirty="0" smtClean="0">
                <a:solidFill>
                  <a:srgbClr val="000000"/>
                </a:solidFill>
              </a:rPr>
              <a:t>DELL’IPER</a:t>
            </a:r>
            <a:r>
              <a:rPr lang="it-IT" altLang="ko-KR" sz="1600" b="1" dirty="0" smtClean="0">
                <a:solidFill>
                  <a:srgbClr val="000000"/>
                </a:solidFill>
                <a:ea typeface="Batang" charset="-127"/>
              </a:rPr>
              <a:t>CRITERI </a:t>
            </a:r>
            <a:r>
              <a:rPr lang="it-IT" sz="1600" b="1" dirty="0">
                <a:solidFill>
                  <a:srgbClr val="000000"/>
                </a:solidFill>
              </a:rPr>
              <a:t>CONDIVISI </a:t>
            </a:r>
            <a:endParaRPr lang="it-IT" sz="16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it-IT" sz="1600" b="1" dirty="0">
                <a:solidFill>
                  <a:srgbClr val="000000"/>
                </a:solidFill>
              </a:rPr>
              <a:t>PER LA GESTIONE RAZIONALE DELL’IPERTRANSAMINASEMIA </a:t>
            </a:r>
          </a:p>
          <a:p>
            <a:pPr algn="ctr" eaLnBrk="1" hangingPunct="1"/>
            <a:r>
              <a:rPr lang="it-IT" sz="1600" b="1" dirty="0">
                <a:solidFill>
                  <a:srgbClr val="000000"/>
                </a:solidFill>
              </a:rPr>
              <a:t>NEL CONTESTO</a:t>
            </a:r>
            <a:endParaRPr lang="it-IT" sz="16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it-IT" sz="1600" b="1" dirty="0">
                <a:solidFill>
                  <a:srgbClr val="000000"/>
                </a:solidFill>
              </a:rPr>
              <a:t> DELL’ASL DI </a:t>
            </a:r>
            <a:r>
              <a:rPr lang="it-IT" sz="1600" b="1" dirty="0" smtClean="0">
                <a:solidFill>
                  <a:srgbClr val="000000"/>
                </a:solidFill>
              </a:rPr>
              <a:t>BRESCIA   </a:t>
            </a:r>
            <a:r>
              <a:rPr lang="it-IT" sz="1600" b="1" i="1" dirty="0">
                <a:solidFill>
                  <a:srgbClr val="FFFFFF"/>
                </a:solidFill>
              </a:rPr>
              <a:t>Giugno 2007</a:t>
            </a:r>
            <a:endParaRPr lang="it-IT" sz="1600" dirty="0">
              <a:solidFill>
                <a:srgbClr val="FFFFFF"/>
              </a:solidFill>
            </a:endParaRPr>
          </a:p>
          <a:p>
            <a:pPr algn="r" eaLnBrk="1" hangingPunct="1"/>
            <a:r>
              <a:rPr lang="it-IT" sz="1600" b="1" i="1" dirty="0">
                <a:solidFill>
                  <a:srgbClr val="000000"/>
                </a:solidFill>
              </a:rPr>
              <a:t>Giugno 2007</a:t>
            </a:r>
            <a:endParaRPr lang="it-IT" sz="1600" dirty="0">
              <a:solidFill>
                <a:srgbClr val="000000"/>
              </a:solidFill>
            </a:endParaRPr>
          </a:p>
          <a:p>
            <a:pPr algn="ctr" eaLnBrk="1" hangingPunct="1"/>
            <a:endParaRPr lang="it-IT" sz="1600" b="1" dirty="0" smtClean="0">
              <a:solidFill>
                <a:srgbClr val="000000"/>
              </a:solidFill>
            </a:endParaRPr>
          </a:p>
          <a:p>
            <a:pPr algn="ctr" eaLnBrk="1" hangingPunct="1"/>
            <a:endParaRPr lang="it-IT" sz="1600" b="1" dirty="0" smtClean="0">
              <a:solidFill>
                <a:srgbClr val="000000"/>
              </a:solidFill>
            </a:endParaRPr>
          </a:p>
          <a:p>
            <a:pPr algn="ctr" eaLnBrk="1" hangingPunct="1"/>
            <a:endParaRPr lang="it-IT" sz="1600" dirty="0">
              <a:solidFill>
                <a:srgbClr val="000000"/>
              </a:solidFill>
            </a:endParaRPr>
          </a:p>
          <a:p>
            <a:pPr eaLnBrk="1" hangingPunct="1"/>
            <a:r>
              <a:rPr lang="it-IT" sz="1600" b="1" dirty="0">
                <a:solidFill>
                  <a:srgbClr val="FFFFFF"/>
                </a:solidFill>
              </a:rPr>
              <a:t> </a:t>
            </a:r>
            <a:endParaRPr lang="it-IT" sz="1600" dirty="0">
              <a:solidFill>
                <a:srgbClr val="FFFFFF"/>
              </a:solidFill>
            </a:endParaRPr>
          </a:p>
          <a:p>
            <a:pPr algn="r" eaLnBrk="1" hangingPunct="1"/>
            <a:r>
              <a:rPr lang="it-IT" sz="1600" b="1" i="1" dirty="0">
                <a:solidFill>
                  <a:srgbClr val="FFFFFF"/>
                </a:solidFill>
              </a:rPr>
              <a:t>Giugno 2007</a:t>
            </a:r>
            <a:endParaRPr lang="it-IT" sz="1600" dirty="0">
              <a:solidFill>
                <a:srgbClr val="FFFFFF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rgbClr val="FFFFFF"/>
                </a:solidFill>
              </a:rPr>
              <a:t>TRANSAMINASEMIA </a:t>
            </a:r>
            <a:endParaRPr lang="it-IT" sz="1600" b="1" dirty="0">
              <a:solidFill>
                <a:srgbClr val="FFFFFF"/>
              </a:solidFill>
            </a:endParaRPr>
          </a:p>
          <a:p>
            <a:pPr eaLnBrk="1" hangingPunct="1"/>
            <a:r>
              <a:rPr lang="it-IT" sz="1600" b="1" dirty="0">
                <a:solidFill>
                  <a:srgbClr val="FFFFFF"/>
                </a:solidFill>
              </a:rPr>
              <a:t>NEL CONTESTO</a:t>
            </a:r>
            <a:endParaRPr lang="it-IT" sz="1600" dirty="0">
              <a:solidFill>
                <a:srgbClr val="FFFFFF"/>
              </a:solidFill>
            </a:endParaRPr>
          </a:p>
          <a:p>
            <a:pPr eaLnBrk="1" hangingPunct="1"/>
            <a:r>
              <a:rPr lang="it-IT" sz="1600" b="1" dirty="0">
                <a:solidFill>
                  <a:srgbClr val="FFFFFF"/>
                </a:solidFill>
              </a:rPr>
              <a:t> DELL’ASL DI BRESCIA</a:t>
            </a:r>
            <a:endParaRPr lang="it-IT" sz="1600" dirty="0">
              <a:solidFill>
                <a:srgbClr val="FFFFFF"/>
              </a:solidFill>
            </a:endParaRPr>
          </a:p>
          <a:p>
            <a:pPr eaLnBrk="1" hangingPunct="1"/>
            <a:r>
              <a:rPr lang="it-IT" sz="1600" b="1" dirty="0">
                <a:solidFill>
                  <a:srgbClr val="FFFFFF"/>
                </a:solidFill>
              </a:rPr>
              <a:t> </a:t>
            </a:r>
            <a:endParaRPr lang="it-IT" sz="1600" dirty="0">
              <a:solidFill>
                <a:srgbClr val="FFFFFF"/>
              </a:solidFill>
            </a:endParaRPr>
          </a:p>
          <a:p>
            <a:pPr algn="r" eaLnBrk="1" hangingPunct="1"/>
            <a:r>
              <a:rPr lang="it-IT" sz="1600" b="1" i="1" dirty="0">
                <a:solidFill>
                  <a:srgbClr val="FFFFFF"/>
                </a:solidFill>
              </a:rPr>
              <a:t>Giugno 2007</a:t>
            </a:r>
            <a:endParaRPr lang="it-IT" sz="1600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44453"/>
            <a:ext cx="184989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68" tIns="45784" rIns="91568" bIns="45784" anchor="ctr">
            <a:spAutoFit/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502820"/>
            <a:ext cx="184989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68" tIns="45784" rIns="91568" bIns="45784" anchor="ctr">
            <a:spAutoFit/>
          </a:bodyPr>
          <a:lstStyle/>
          <a:p>
            <a:pPr eaLnBrk="0" hangingPunct="0"/>
            <a:endParaRPr lang="it-IT">
              <a:solidFill>
                <a:srgbClr val="000000"/>
              </a:solidFill>
            </a:endParaRPr>
          </a:p>
        </p:txBody>
      </p:sp>
      <p:sp>
        <p:nvSpPr>
          <p:cNvPr id="9222" name="Rettangolo 4"/>
          <p:cNvSpPr>
            <a:spLocks noChangeArrowheads="1"/>
          </p:cNvSpPr>
          <p:nvPr/>
        </p:nvSpPr>
        <p:spPr bwMode="auto">
          <a:xfrm>
            <a:off x="112792" y="1443539"/>
            <a:ext cx="2442984" cy="60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8" tIns="45784" rIns="91568" bIns="45784">
            <a:spAutoFit/>
          </a:bodyPr>
          <a:lstStyle/>
          <a:p>
            <a:pPr algn="ctr"/>
            <a:r>
              <a:rPr lang="it-IT" sz="1100" b="1" dirty="0">
                <a:solidFill>
                  <a:srgbClr val="000000"/>
                </a:solidFill>
              </a:rPr>
              <a:t>Dipartimento  Cure  Primarie</a:t>
            </a:r>
            <a:endParaRPr lang="it-IT" sz="1100" dirty="0">
              <a:solidFill>
                <a:srgbClr val="000000"/>
              </a:solidFill>
            </a:endParaRPr>
          </a:p>
          <a:p>
            <a:r>
              <a:rPr lang="it-IT" sz="1100" b="1" i="1" dirty="0">
                <a:solidFill>
                  <a:srgbClr val="000000"/>
                </a:solidFill>
              </a:rPr>
              <a:t>Progetto  Prevenzione  e  </a:t>
            </a:r>
            <a:r>
              <a:rPr lang="it-IT" sz="1100" b="1" i="1" dirty="0" err="1">
                <a:solidFill>
                  <a:srgbClr val="000000"/>
                </a:solidFill>
              </a:rPr>
              <a:t>Disease</a:t>
            </a:r>
            <a:endParaRPr lang="it-IT" sz="1100" dirty="0">
              <a:solidFill>
                <a:srgbClr val="000000"/>
              </a:solidFill>
            </a:endParaRPr>
          </a:p>
          <a:p>
            <a:r>
              <a:rPr lang="fr-FR" sz="1100" b="1" i="1" dirty="0">
                <a:solidFill>
                  <a:srgbClr val="000000"/>
                </a:solidFill>
              </a:rPr>
              <a:t>Management </a:t>
            </a:r>
            <a:r>
              <a:rPr lang="fr-FR" sz="1100" b="1" i="1" dirty="0" err="1">
                <a:solidFill>
                  <a:srgbClr val="000000"/>
                </a:solidFill>
              </a:rPr>
              <a:t>Patologie</a:t>
            </a:r>
            <a:r>
              <a:rPr lang="fr-FR" sz="1100" b="1" i="1" dirty="0">
                <a:solidFill>
                  <a:srgbClr val="000000"/>
                </a:solidFill>
              </a:rPr>
              <a:t>  </a:t>
            </a:r>
            <a:r>
              <a:rPr lang="fr-FR" sz="1100" b="1" i="1" dirty="0" err="1">
                <a:solidFill>
                  <a:srgbClr val="000000"/>
                </a:solidFill>
              </a:rPr>
              <a:t>Croniche</a:t>
            </a:r>
            <a:endParaRPr lang="it-IT" sz="1100" dirty="0">
              <a:solidFill>
                <a:srgbClr val="000000"/>
              </a:solidFill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412461" y="2924944"/>
            <a:ext cx="8332224" cy="3785781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L’attesa di ALT elevate nella popolazione italiana, secondo dati raccolti nel nord del paese, varia tra il 10 e il 17%. </a:t>
            </a:r>
          </a:p>
          <a:p>
            <a:r>
              <a:rPr lang="it-IT" sz="2400" dirty="0">
                <a:solidFill>
                  <a:srgbClr val="000000"/>
                </a:solidFill>
              </a:rPr>
              <a:t>L’eziologia: </a:t>
            </a:r>
          </a:p>
          <a:p>
            <a:r>
              <a:rPr lang="it-IT" sz="2400" dirty="0">
                <a:solidFill>
                  <a:srgbClr val="000000"/>
                </a:solidFill>
              </a:rPr>
              <a:t>45% alcol, </a:t>
            </a:r>
          </a:p>
          <a:p>
            <a:r>
              <a:rPr lang="it-IT" sz="2400" dirty="0">
                <a:solidFill>
                  <a:srgbClr val="000000"/>
                </a:solidFill>
              </a:rPr>
              <a:t>18% HCV, </a:t>
            </a:r>
          </a:p>
          <a:p>
            <a:r>
              <a:rPr lang="it-IT" sz="2400" dirty="0">
                <a:solidFill>
                  <a:srgbClr val="000000"/>
                </a:solidFill>
              </a:rPr>
              <a:t>1% HBV, </a:t>
            </a:r>
          </a:p>
          <a:p>
            <a:r>
              <a:rPr lang="it-IT" sz="2400" dirty="0">
                <a:solidFill>
                  <a:srgbClr val="000000"/>
                </a:solidFill>
              </a:rPr>
              <a:t>9% alcol + HCV e/o HBV, </a:t>
            </a:r>
          </a:p>
          <a:p>
            <a:r>
              <a:rPr lang="it-IT" sz="2400" dirty="0">
                <a:solidFill>
                  <a:srgbClr val="000000"/>
                </a:solidFill>
              </a:rPr>
              <a:t>27% altre cause (50-70% steatosi o </a:t>
            </a:r>
            <a:r>
              <a:rPr lang="it-IT" sz="2400" dirty="0" err="1">
                <a:solidFill>
                  <a:srgbClr val="000000"/>
                </a:solidFill>
              </a:rPr>
              <a:t>steatoepatite</a:t>
            </a:r>
            <a:r>
              <a:rPr lang="it-IT" sz="2400" dirty="0">
                <a:solidFill>
                  <a:srgbClr val="000000"/>
                </a:solidFill>
              </a:rPr>
              <a:t> non alcolica e, per il resto, farmaci, </a:t>
            </a:r>
            <a:r>
              <a:rPr lang="it-IT" sz="2400" dirty="0" err="1">
                <a:solidFill>
                  <a:srgbClr val="000000"/>
                </a:solidFill>
              </a:rPr>
              <a:t>emocromatosi</a:t>
            </a:r>
            <a:r>
              <a:rPr lang="it-IT" sz="2400" dirty="0">
                <a:solidFill>
                  <a:srgbClr val="000000"/>
                </a:solidFill>
              </a:rPr>
              <a:t>, autoimmunità, celiachia, deficit alfa1-antitripsina).</a:t>
            </a:r>
          </a:p>
        </p:txBody>
      </p:sp>
      <p:pic>
        <p:nvPicPr>
          <p:cNvPr id="9224" name="Picture 4" descr="Intranet Poliambulanza">
            <a:hlinkClick r:id="rId3" tooltip="Intranet Poliambulanza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70" y="0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e 10"/>
          <p:cNvSpPr>
            <a:spLocks noChangeArrowheads="1"/>
          </p:cNvSpPr>
          <p:nvPr/>
        </p:nvSpPr>
        <p:spPr bwMode="auto">
          <a:xfrm>
            <a:off x="412461" y="4276706"/>
            <a:ext cx="4166112" cy="1384542"/>
          </a:xfrm>
          <a:prstGeom prst="ellipse">
            <a:avLst/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5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magine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2000" y="3168000"/>
            <a:ext cx="2221200" cy="36561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0" y="274680"/>
            <a:ext cx="91425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>
                <a:solidFill>
                  <a:srgbClr val="000000"/>
                </a:solidFill>
                <a:latin typeface="Arial Narrow"/>
              </a:rPr>
              <a:t>FRANCESCA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899592" y="1484784"/>
            <a:ext cx="5831280" cy="3527280"/>
          </a:xfrm>
          <a:prstGeom prst="rect">
            <a:avLst/>
          </a:prstGeom>
          <a:solidFill>
            <a:srgbClr val="DCE6F2"/>
          </a:solidFill>
          <a:ln w="38160">
            <a:solidFill>
              <a:srgbClr val="00CCFF"/>
            </a:solidFill>
            <a:round/>
          </a:ln>
        </p:spPr>
        <p:txBody>
          <a:bodyPr lIns="90000" tIns="45000" rIns="90000" bIns="45000" anchor="ctr"/>
          <a:lstStyle/>
          <a:p>
            <a:pPr algn="just">
              <a:lnSpc>
                <a:spcPct val="95000"/>
              </a:lnSpc>
            </a:pPr>
            <a:r>
              <a:rPr lang="it-IT" sz="2400" b="1" dirty="0">
                <a:solidFill>
                  <a:srgbClr val="000000"/>
                </a:solidFill>
                <a:latin typeface="Arial Narrow"/>
              </a:rPr>
              <a:t>Donna di 50 anni, BMI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</a:rPr>
              <a:t>30, </a:t>
            </a:r>
            <a:r>
              <a:rPr lang="it-IT" sz="2400" b="1" dirty="0">
                <a:solidFill>
                  <a:srgbClr val="000000"/>
                </a:solidFill>
                <a:latin typeface="Arial Narrow"/>
              </a:rPr>
              <a:t>affetta da diabete mellito tipo 2 ed ipertensione arteriosa sistemica. Assume 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</a:rPr>
              <a:t>Metformina</a:t>
            </a:r>
            <a:r>
              <a:rPr lang="it-IT" sz="2400" b="1" dirty="0">
                <a:solidFill>
                  <a:srgbClr val="000000"/>
                </a:solidFill>
                <a:latin typeface="Arial Narrow"/>
              </a:rPr>
              <a:t> 500 mg x 3 ed 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</a:rPr>
              <a:t>Amlodipina</a:t>
            </a:r>
            <a:r>
              <a:rPr lang="it-IT" sz="2400" b="1" dirty="0">
                <a:solidFill>
                  <a:srgbClr val="000000"/>
                </a:solidFill>
                <a:latin typeface="Arial Narrow"/>
              </a:rPr>
              <a:t> 5 mg da circa 10 anni.</a:t>
            </a:r>
            <a:endParaRPr dirty="0"/>
          </a:p>
          <a:p>
            <a:pPr algn="just">
              <a:lnSpc>
                <a:spcPct val="95000"/>
              </a:lnSpc>
            </a:pPr>
            <a:r>
              <a:rPr lang="it-IT" sz="2400" b="1" dirty="0">
                <a:solidFill>
                  <a:srgbClr val="000000"/>
                </a:solidFill>
                <a:latin typeface="Arial Narrow"/>
              </a:rPr>
              <a:t>Al controllo periodico degli esami del sangue risulta un incremento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</a:rPr>
              <a:t>(primo episodio) delle </a:t>
            </a:r>
            <a:r>
              <a:rPr lang="it-IT" sz="2400" b="1" dirty="0">
                <a:solidFill>
                  <a:srgbClr val="000000"/>
                </a:solidFill>
                <a:latin typeface="Arial Narrow"/>
              </a:rPr>
              <a:t>ALT: 82 (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</a:rPr>
              <a:t>prec</a:t>
            </a:r>
            <a:r>
              <a:rPr lang="it-IT" sz="2400" b="1" dirty="0">
                <a:solidFill>
                  <a:srgbClr val="000000"/>
                </a:solidFill>
                <a:latin typeface="Arial Narrow"/>
              </a:rPr>
              <a:t>. 28) e delle AST: 78 (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</a:rPr>
              <a:t>prec</a:t>
            </a:r>
            <a:r>
              <a:rPr lang="it-IT" sz="2400" b="1" dirty="0">
                <a:solidFill>
                  <a:srgbClr val="000000"/>
                </a:solidFill>
                <a:latin typeface="Arial Narrow"/>
              </a:rPr>
              <a:t>.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</a:rPr>
              <a:t>32).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tangolo 1"/>
          <p:cNvSpPr>
            <a:spLocks noChangeArrowheads="1"/>
          </p:cNvSpPr>
          <p:nvPr/>
        </p:nvSpPr>
        <p:spPr bwMode="auto">
          <a:xfrm>
            <a:off x="1509173" y="0"/>
            <a:ext cx="7356822" cy="101859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>
            <a:spAutoFit/>
          </a:bodyPr>
          <a:lstStyle/>
          <a:p>
            <a:pPr algn="ctr"/>
            <a:r>
              <a:rPr lang="it-IT" sz="2000" b="1" u="sng" dirty="0">
                <a:solidFill>
                  <a:srgbClr val="000000"/>
                </a:solidFill>
              </a:rPr>
              <a:t>DIAGRAMMA DI FLUSSO</a:t>
            </a:r>
            <a:endParaRPr lang="it-IT" sz="2000" b="1" dirty="0">
              <a:solidFill>
                <a:srgbClr val="000000"/>
              </a:solidFill>
            </a:endParaRPr>
          </a:p>
          <a:p>
            <a:pPr algn="ctr"/>
            <a:r>
              <a:rPr lang="it-IT" sz="2000" b="1" u="sng" dirty="0">
                <a:solidFill>
                  <a:srgbClr val="000000"/>
                </a:solidFill>
              </a:rPr>
              <a:t>PER LA GESTIONE DEL PAZIENTE CON RISCONTRO DI IPERTRANSAMINASEMIA</a:t>
            </a:r>
            <a:endParaRPr lang="it-IT" sz="2000" b="1" dirty="0">
              <a:solidFill>
                <a:srgbClr val="000000"/>
              </a:solidFill>
            </a:endParaRPr>
          </a:p>
        </p:txBody>
      </p:sp>
      <p:pic>
        <p:nvPicPr>
          <p:cNvPr id="11267" name="Picture 1" descr="logoASL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" y="0"/>
            <a:ext cx="1023060" cy="114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720320" y="1144326"/>
            <a:ext cx="2300297" cy="569776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ko-KR" sz="1000" b="1" dirty="0">
                <a:solidFill>
                  <a:srgbClr val="FFFFFF"/>
                </a:solidFill>
                <a:ea typeface="굴림" charset="-127"/>
              </a:rPr>
              <a:t>STEP 1</a:t>
            </a:r>
          </a:p>
          <a:p>
            <a:pPr eaLnBrk="1" hangingPunct="1"/>
            <a:r>
              <a:rPr lang="it-IT" altLang="ko-KR" sz="1000" dirty="0">
                <a:solidFill>
                  <a:srgbClr val="FFFFFF"/>
                </a:solidFill>
                <a:ea typeface="굴림" charset="-127"/>
              </a:rPr>
              <a:t>RISCONTRO DI ALT SUPERIORI</a:t>
            </a:r>
          </a:p>
          <a:p>
            <a:pPr eaLnBrk="1" hangingPunct="1"/>
            <a:r>
              <a:rPr lang="it-IT" altLang="ko-KR" sz="1000" dirty="0">
                <a:solidFill>
                  <a:srgbClr val="FFFFFF"/>
                </a:solidFill>
                <a:ea typeface="굴림" charset="-127"/>
              </a:rPr>
              <a:t>AL LIMITE DI NORMA</a:t>
            </a:r>
          </a:p>
          <a:p>
            <a:pPr eaLnBrk="1" hangingPunct="1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728452" y="2075384"/>
            <a:ext cx="2298708" cy="70028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ko-KR" sz="1000" b="1" dirty="0">
                <a:solidFill>
                  <a:srgbClr val="FFFFFF"/>
                </a:solidFill>
                <a:ea typeface="굴림" charset="-127"/>
              </a:rPr>
              <a:t>STEP 2</a:t>
            </a:r>
          </a:p>
          <a:p>
            <a:pPr eaLnBrk="1" hangingPunct="1"/>
            <a:r>
              <a:rPr lang="it-IT" altLang="ko-KR" sz="1000" dirty="0">
                <a:solidFill>
                  <a:srgbClr val="FFFFFF"/>
                </a:solidFill>
                <a:ea typeface="굴림" charset="-127"/>
              </a:rPr>
              <a:t>ANAMNESI ED ESAME OBIETTIVO MIRATI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>
            <a:off x="3928617" y="2996894"/>
            <a:ext cx="1990519" cy="970847"/>
          </a:xfrm>
          <a:prstGeom prst="diamond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/>
          <a:p>
            <a:pPr>
              <a:spcAft>
                <a:spcPts val="1001"/>
              </a:spcAft>
            </a:pPr>
            <a:r>
              <a:rPr lang="it-IT" sz="1100" dirty="0">
                <a:solidFill>
                  <a:srgbClr val="FFFFFF"/>
                </a:solidFill>
                <a:latin typeface="Calibri" pitchFamily="34" charset="0"/>
              </a:rPr>
              <a:t>SEGNI DI ALLARME?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6692786" y="3649430"/>
            <a:ext cx="2143025" cy="698691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/>
          <a:p>
            <a:pPr>
              <a:spcAft>
                <a:spcPts val="1001"/>
              </a:spcAft>
            </a:pPr>
            <a:r>
              <a:rPr lang="it-IT" sz="1100" b="1" dirty="0">
                <a:solidFill>
                  <a:srgbClr val="0000FF"/>
                </a:solidFill>
                <a:latin typeface="Calibri" pitchFamily="34" charset="0"/>
              </a:rPr>
              <a:t>     </a:t>
            </a:r>
            <a:r>
              <a:rPr lang="it-IT" sz="1100" b="1" dirty="0">
                <a:solidFill>
                  <a:srgbClr val="000000"/>
                </a:solidFill>
                <a:latin typeface="Calibri" pitchFamily="34" charset="0"/>
              </a:rPr>
              <a:t>             </a:t>
            </a:r>
            <a:r>
              <a:rPr lang="it-IT" sz="1000" b="1" dirty="0">
                <a:solidFill>
                  <a:srgbClr val="FFFFFF"/>
                </a:solidFill>
                <a:latin typeface="Calibri" pitchFamily="34" charset="0"/>
              </a:rPr>
              <a:t>STEP 3</a:t>
            </a:r>
          </a:p>
          <a:p>
            <a:r>
              <a:rPr lang="it-IT" altLang="ko-KR" sz="1000" dirty="0">
                <a:solidFill>
                  <a:srgbClr val="FFFFFF"/>
                </a:solidFill>
                <a:ea typeface="굴림" charset="-127"/>
              </a:rPr>
              <a:t>GESTIONE EVENTUALI</a:t>
            </a:r>
          </a:p>
          <a:p>
            <a:r>
              <a:rPr lang="it-IT" altLang="ko-KR" sz="1000" dirty="0">
                <a:solidFill>
                  <a:srgbClr val="FFFFFF"/>
                </a:solidFill>
                <a:ea typeface="굴림" charset="-127"/>
              </a:rPr>
              <a:t> SEGNI DI ALLARME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3685560" y="4150769"/>
            <a:ext cx="2297120" cy="69869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/>
          <a:p>
            <a:r>
              <a:rPr lang="it-IT" altLang="ko-KR" sz="1000" b="1" dirty="0">
                <a:solidFill>
                  <a:srgbClr val="FFFFFF"/>
                </a:solidFill>
                <a:ea typeface="굴림" charset="-127"/>
              </a:rPr>
              <a:t>STEP 4</a:t>
            </a: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APPROFONDIMENTO</a:t>
            </a: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DI PRIMO LIVELLO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1239111" y="5323743"/>
            <a:ext cx="1224814" cy="151515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/>
          <a:p>
            <a:pPr algn="r">
              <a:spcAft>
                <a:spcPts val="1001"/>
              </a:spcAft>
            </a:pPr>
            <a:r>
              <a:rPr lang="it-IT" sz="1000" b="1" dirty="0">
                <a:solidFill>
                  <a:srgbClr val="FFFFFF"/>
                </a:solidFill>
                <a:latin typeface="Calibri" pitchFamily="34" charset="0"/>
              </a:rPr>
              <a:t>STEP 5</a:t>
            </a: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TRANSAMINASI</a:t>
            </a: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NORMALI</a:t>
            </a: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E NEGATIVITÀ</a:t>
            </a: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ALTRE INDAGINI</a:t>
            </a:r>
          </a:p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2702214" y="5346025"/>
            <a:ext cx="1226402" cy="151515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/>
          <a:p>
            <a:pPr lvl="1"/>
            <a:r>
              <a:rPr lang="it-IT" altLang="ko-KR" sz="1000" b="1" dirty="0">
                <a:solidFill>
                  <a:srgbClr val="FFFFFF"/>
                </a:solidFill>
                <a:ea typeface="굴림" charset="-127"/>
              </a:rPr>
              <a:t>STEP 6</a:t>
            </a:r>
          </a:p>
          <a:p>
            <a:pPr>
              <a:spcAft>
                <a:spcPts val="1001"/>
              </a:spcAft>
            </a:pPr>
            <a:endParaRPr lang="it-IT" sz="10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POSITIVITÀ</a:t>
            </a:r>
          </a:p>
          <a:p>
            <a:pPr>
              <a:spcAft>
                <a:spcPts val="1001"/>
              </a:spcAft>
            </a:pPr>
            <a:r>
              <a:rPr lang="it-IT" sz="1000" dirty="0" err="1">
                <a:solidFill>
                  <a:srgbClr val="FFFFFF"/>
                </a:solidFill>
                <a:latin typeface="Calibri" pitchFamily="34" charset="0"/>
              </a:rPr>
              <a:t>HBsAg</a:t>
            </a:r>
            <a:endParaRPr lang="it-IT" sz="10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spcAft>
                <a:spcPts val="1001"/>
              </a:spcAft>
            </a:pPr>
            <a:endParaRPr lang="it-IT" sz="1100" b="1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4220919" y="5342842"/>
            <a:ext cx="1224813" cy="151515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/>
          <a:p>
            <a:pPr lvl="1"/>
            <a:r>
              <a:rPr lang="en-GB" altLang="ko-KR" sz="1000" b="1" dirty="0">
                <a:solidFill>
                  <a:srgbClr val="FFFFFF"/>
                </a:solidFill>
                <a:ea typeface="굴림" charset="-127"/>
              </a:rPr>
              <a:t>STEP 7</a:t>
            </a:r>
          </a:p>
          <a:p>
            <a:pPr>
              <a:spcAft>
                <a:spcPts val="1001"/>
              </a:spcAft>
            </a:pPr>
            <a:endParaRPr lang="en-GB" sz="1000" b="1" dirty="0">
              <a:solidFill>
                <a:srgbClr val="FFFFFF"/>
              </a:solidFill>
            </a:endParaRPr>
          </a:p>
          <a:p>
            <a:r>
              <a:rPr lang="en-GB" altLang="ko-KR" sz="1000" dirty="0">
                <a:solidFill>
                  <a:srgbClr val="FFFFFF"/>
                </a:solidFill>
                <a:ea typeface="굴림" charset="-127"/>
              </a:rPr>
              <a:t>POSITIVITA’</a:t>
            </a:r>
          </a:p>
          <a:p>
            <a:pPr>
              <a:spcAft>
                <a:spcPts val="1001"/>
              </a:spcAft>
            </a:pPr>
            <a:r>
              <a:rPr lang="en-GB" sz="1000" dirty="0">
                <a:solidFill>
                  <a:srgbClr val="FFFFFF"/>
                </a:solidFill>
                <a:latin typeface="Calibri" pitchFamily="34" charset="0"/>
              </a:rPr>
              <a:t>HCV </a:t>
            </a:r>
            <a:r>
              <a:rPr lang="en-GB" sz="1000" dirty="0" err="1">
                <a:solidFill>
                  <a:srgbClr val="FFFFFF"/>
                </a:solidFill>
                <a:latin typeface="Calibri" pitchFamily="34" charset="0"/>
              </a:rPr>
              <a:t>Ab</a:t>
            </a:r>
            <a:endParaRPr lang="en-GB" sz="1000" dirty="0">
              <a:solidFill>
                <a:srgbClr val="FFFFFF"/>
              </a:solidFill>
              <a:latin typeface="Calibri" pitchFamily="34" charset="0"/>
            </a:endParaRPr>
          </a:p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5652250" y="5342842"/>
            <a:ext cx="1224814" cy="151515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/>
          <a:p>
            <a:pPr lvl="1">
              <a:spcAft>
                <a:spcPts val="1001"/>
              </a:spcAft>
            </a:pPr>
            <a:r>
              <a:rPr lang="it-IT" sz="1000" b="1" dirty="0">
                <a:solidFill>
                  <a:srgbClr val="FFFFFF"/>
                </a:solidFill>
                <a:latin typeface="Calibri" pitchFamily="34" charset="0"/>
              </a:rPr>
              <a:t>STEP 8</a:t>
            </a:r>
          </a:p>
          <a:p>
            <a:pPr>
              <a:spcAft>
                <a:spcPts val="1001"/>
              </a:spcAft>
            </a:pPr>
            <a:endParaRPr lang="it-IT" sz="1000" b="1" dirty="0">
              <a:solidFill>
                <a:srgbClr val="FFFFFF"/>
              </a:solidFill>
            </a:endParaRP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SEGNI DI EPATOPATIA</a:t>
            </a: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CRONICA</a:t>
            </a:r>
          </a:p>
          <a:p>
            <a:r>
              <a:rPr lang="it-IT" altLang="ko-KR" sz="1000" dirty="0">
                <a:solidFill>
                  <a:srgbClr val="FFFFFF"/>
                </a:solidFill>
                <a:ea typeface="굴림" charset="-127"/>
              </a:rPr>
              <a:t>NON VIRALE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7151892" y="5344433"/>
            <a:ext cx="1224814" cy="151515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/>
          <a:p>
            <a:pPr lvl="1"/>
            <a:r>
              <a:rPr lang="it-IT" altLang="ko-KR" sz="1000" b="1" dirty="0">
                <a:solidFill>
                  <a:srgbClr val="FFFFFF"/>
                </a:solidFill>
                <a:ea typeface="굴림" charset="-127"/>
              </a:rPr>
              <a:t>STEP 9</a:t>
            </a:r>
          </a:p>
          <a:p>
            <a:pPr>
              <a:spcAft>
                <a:spcPts val="1001"/>
              </a:spcAft>
            </a:pPr>
            <a:endParaRPr lang="it-IT" sz="1000" b="1" dirty="0">
              <a:solidFill>
                <a:srgbClr val="FFFFFF"/>
              </a:solidFill>
            </a:endParaRPr>
          </a:p>
          <a:p>
            <a:pPr>
              <a:spcAft>
                <a:spcPts val="1001"/>
              </a:spcAft>
            </a:pP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SEGNI DI </a:t>
            </a:r>
            <a:r>
              <a:rPr lang="it-IT" sz="900" dirty="0">
                <a:solidFill>
                  <a:srgbClr val="FFFFFF"/>
                </a:solidFill>
                <a:latin typeface="Calibri" pitchFamily="34" charset="0"/>
              </a:rPr>
              <a:t>COMPROMISSIONE</a:t>
            </a:r>
            <a:r>
              <a:rPr lang="it-IT" sz="1000" dirty="0">
                <a:solidFill>
                  <a:srgbClr val="FFFFFF"/>
                </a:solidFill>
                <a:latin typeface="Calibri" pitchFamily="34" charset="0"/>
              </a:rPr>
              <a:t>  </a:t>
            </a:r>
          </a:p>
          <a:p>
            <a:r>
              <a:rPr lang="it-IT" altLang="ko-KR" sz="1000" dirty="0">
                <a:solidFill>
                  <a:srgbClr val="FFFFFF"/>
                </a:solidFill>
                <a:ea typeface="굴림" charset="-127"/>
              </a:rPr>
              <a:t>EPATICA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1278" name="Line 12"/>
          <p:cNvSpPr>
            <a:spLocks noChangeShapeType="1"/>
          </p:cNvSpPr>
          <p:nvPr/>
        </p:nvSpPr>
        <p:spPr bwMode="auto">
          <a:xfrm flipH="1">
            <a:off x="2374962" y="4860602"/>
            <a:ext cx="2319361" cy="46314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279" name="Line 12"/>
          <p:cNvSpPr>
            <a:spLocks noChangeShapeType="1"/>
          </p:cNvSpPr>
          <p:nvPr/>
        </p:nvSpPr>
        <p:spPr bwMode="auto">
          <a:xfrm flipH="1">
            <a:off x="3480631" y="4849461"/>
            <a:ext cx="1312186" cy="47428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280" name="Line 12"/>
          <p:cNvSpPr>
            <a:spLocks noChangeShapeType="1"/>
          </p:cNvSpPr>
          <p:nvPr/>
        </p:nvSpPr>
        <p:spPr bwMode="auto">
          <a:xfrm flipH="1">
            <a:off x="4792816" y="4860601"/>
            <a:ext cx="0" cy="48383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281" name="Line 12"/>
          <p:cNvSpPr>
            <a:spLocks noChangeShapeType="1"/>
          </p:cNvSpPr>
          <p:nvPr/>
        </p:nvSpPr>
        <p:spPr bwMode="auto">
          <a:xfrm>
            <a:off x="4877012" y="4860602"/>
            <a:ext cx="1316953" cy="46314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282" name="Line 12"/>
          <p:cNvSpPr>
            <a:spLocks noChangeShapeType="1"/>
          </p:cNvSpPr>
          <p:nvPr/>
        </p:nvSpPr>
        <p:spPr bwMode="auto">
          <a:xfrm>
            <a:off x="4834120" y="4849461"/>
            <a:ext cx="3112073" cy="33581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283" name="Line 13"/>
          <p:cNvSpPr>
            <a:spLocks noChangeShapeType="1"/>
          </p:cNvSpPr>
          <p:nvPr/>
        </p:nvSpPr>
        <p:spPr bwMode="auto">
          <a:xfrm flipH="1">
            <a:off x="4905607" y="3959783"/>
            <a:ext cx="0" cy="1909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284" name="Oval 14"/>
          <p:cNvSpPr>
            <a:spLocks noChangeArrowheads="1"/>
          </p:cNvSpPr>
          <p:nvPr/>
        </p:nvSpPr>
        <p:spPr bwMode="auto">
          <a:xfrm>
            <a:off x="3477453" y="3647838"/>
            <a:ext cx="611612" cy="350142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pPr>
              <a:spcAft>
                <a:spcPts val="1001"/>
              </a:spcAft>
            </a:pPr>
            <a:r>
              <a:rPr lang="it-IT" sz="1100" b="1">
                <a:solidFill>
                  <a:srgbClr val="000000"/>
                </a:solidFill>
                <a:latin typeface="Calibri" pitchFamily="34" charset="0"/>
              </a:rPr>
              <a:t>NO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11285" name="Line 15"/>
          <p:cNvSpPr>
            <a:spLocks noChangeShapeType="1"/>
          </p:cNvSpPr>
          <p:nvPr/>
        </p:nvSpPr>
        <p:spPr bwMode="auto">
          <a:xfrm flipV="1">
            <a:off x="5776162" y="3475951"/>
            <a:ext cx="190314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286" name="Rettangolo 21"/>
          <p:cNvSpPr>
            <a:spLocks noChangeArrowheads="1"/>
          </p:cNvSpPr>
          <p:nvPr/>
        </p:nvSpPr>
        <p:spPr bwMode="auto">
          <a:xfrm>
            <a:off x="6354413" y="2893443"/>
            <a:ext cx="402933" cy="36946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68" tIns="45784" rIns="91568" bIns="45784">
            <a:spAutoFit/>
          </a:bodyPr>
          <a:lstStyle/>
          <a:p>
            <a:r>
              <a:rPr lang="it-IT" b="1">
                <a:solidFill>
                  <a:srgbClr val="000000"/>
                </a:solidFill>
              </a:rPr>
              <a:t>SI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11287" name="Line 13"/>
          <p:cNvSpPr>
            <a:spLocks noChangeShapeType="1"/>
          </p:cNvSpPr>
          <p:nvPr/>
        </p:nvSpPr>
        <p:spPr bwMode="auto">
          <a:xfrm flipH="1">
            <a:off x="4905607" y="1714102"/>
            <a:ext cx="0" cy="3612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288" name="Line 13"/>
          <p:cNvSpPr>
            <a:spLocks noChangeShapeType="1"/>
          </p:cNvSpPr>
          <p:nvPr/>
        </p:nvSpPr>
        <p:spPr bwMode="auto">
          <a:xfrm flipH="1">
            <a:off x="4924670" y="2789993"/>
            <a:ext cx="0" cy="1925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289" name="Line 13"/>
          <p:cNvSpPr>
            <a:spLocks noChangeShapeType="1"/>
          </p:cNvSpPr>
          <p:nvPr/>
        </p:nvSpPr>
        <p:spPr bwMode="auto">
          <a:xfrm flipH="1">
            <a:off x="7679308" y="3482317"/>
            <a:ext cx="0" cy="1925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6" name="Ovale 25"/>
          <p:cNvSpPr>
            <a:spLocks noChangeArrowheads="1"/>
          </p:cNvSpPr>
          <p:nvPr/>
        </p:nvSpPr>
        <p:spPr bwMode="auto">
          <a:xfrm>
            <a:off x="6552989" y="3474360"/>
            <a:ext cx="2432151" cy="1052016"/>
          </a:xfrm>
          <a:prstGeom prst="ellipse">
            <a:avLst/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7" name="Ovale 26"/>
          <p:cNvSpPr>
            <a:spLocks noChangeArrowheads="1"/>
          </p:cNvSpPr>
          <p:nvPr/>
        </p:nvSpPr>
        <p:spPr bwMode="auto">
          <a:xfrm>
            <a:off x="3310649" y="4015487"/>
            <a:ext cx="3018346" cy="1082256"/>
          </a:xfrm>
          <a:prstGeom prst="ellipse">
            <a:avLst/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82854" y="2842513"/>
            <a:ext cx="2297120" cy="698692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45784"/>
          <a:lstStyle/>
          <a:p>
            <a:r>
              <a:rPr lang="it-IT" sz="2000">
                <a:solidFill>
                  <a:srgbClr val="000000"/>
                </a:solidFill>
              </a:rPr>
              <a:t>LABORATORIO</a:t>
            </a:r>
          </a:p>
        </p:txBody>
      </p:sp>
      <p:sp>
        <p:nvSpPr>
          <p:cNvPr id="29" name="Ovale 28"/>
          <p:cNvSpPr>
            <a:spLocks noChangeArrowheads="1"/>
          </p:cNvSpPr>
          <p:nvPr/>
        </p:nvSpPr>
        <p:spPr bwMode="auto">
          <a:xfrm>
            <a:off x="1194630" y="5279180"/>
            <a:ext cx="4233628" cy="1578820"/>
          </a:xfrm>
          <a:prstGeom prst="ellipse">
            <a:avLst/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cxnSp>
        <p:nvCxnSpPr>
          <p:cNvPr id="31" name="Connettore 2 30"/>
          <p:cNvCxnSpPr>
            <a:cxnSpLocks noChangeShapeType="1"/>
            <a:stCxn id="28" idx="3"/>
          </p:cNvCxnSpPr>
          <p:nvPr/>
        </p:nvCxnSpPr>
        <p:spPr bwMode="auto">
          <a:xfrm>
            <a:off x="2679974" y="3191064"/>
            <a:ext cx="3828534" cy="644578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nettore 2 31"/>
          <p:cNvCxnSpPr>
            <a:cxnSpLocks noChangeShapeType="1"/>
            <a:stCxn id="28" idx="2"/>
            <a:endCxn id="27" idx="2"/>
          </p:cNvCxnSpPr>
          <p:nvPr/>
        </p:nvCxnSpPr>
        <p:spPr bwMode="auto">
          <a:xfrm>
            <a:off x="1531413" y="3541205"/>
            <a:ext cx="1779236" cy="1015410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1296" name="Picture 4" descr="Intranet Poliambulanza">
            <a:hlinkClick r:id="rId3" tooltip="Intranet Poliambulanza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" y="1308256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nettore 2 32"/>
          <p:cNvCxnSpPr>
            <a:cxnSpLocks noChangeShapeType="1"/>
            <a:stCxn id="28" idx="2"/>
          </p:cNvCxnSpPr>
          <p:nvPr/>
        </p:nvCxnSpPr>
        <p:spPr bwMode="auto">
          <a:xfrm>
            <a:off x="1531414" y="3541205"/>
            <a:ext cx="1312394" cy="1644073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88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1738270"/>
              </p:ext>
            </p:extLst>
          </p:nvPr>
        </p:nvGraphicFramePr>
        <p:xfrm>
          <a:off x="1464692" y="3277007"/>
          <a:ext cx="6214615" cy="3116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662"/>
                <a:gridCol w="4616953"/>
              </a:tblGrid>
              <a:tr h="550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Segni di allarme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86" marR="4448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Iter clinico da attuare con urgenza</a:t>
                      </a:r>
                      <a:endParaRPr lang="it-IT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86" marR="44486" marT="0" marB="0">
                    <a:solidFill>
                      <a:srgbClr val="FFFFCC"/>
                    </a:solidFill>
                  </a:tcPr>
                </a:tc>
              </a:tr>
              <a:tr h="25668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Ipertransaminasemia</a:t>
                      </a:r>
                      <a:r>
                        <a:rPr lang="it-IT" sz="1200" dirty="0">
                          <a:effectLst/>
                        </a:rPr>
                        <a:t> severa</a:t>
                      </a: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ALT&gt;10 </a:t>
                      </a:r>
                      <a:r>
                        <a:rPr lang="it-IT" sz="1200" b="1" dirty="0" err="1">
                          <a:solidFill>
                            <a:srgbClr val="FF0000"/>
                          </a:solidFill>
                          <a:effectLst/>
                        </a:rPr>
                        <a:t>lsn</a:t>
                      </a: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 (limite superiore di norma),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86" marR="44486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it-IT" sz="1200" dirty="0" smtClean="0">
                          <a:effectLst/>
                        </a:rPr>
                        <a:t>Sospensione di tutti i farmaci potenzialmente epatotossici,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it-IT" sz="1200" dirty="0" smtClean="0">
                          <a:effectLst/>
                        </a:rPr>
                        <a:t>Astensione assoluta dal consumo di bevande alcoliche,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HCV RNA qualitativo, </a:t>
                      </a:r>
                      <a:r>
                        <a:rPr lang="it-IT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HBsAg</a:t>
                      </a: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it-IT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HBcIgM</a:t>
                      </a: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, HAV </a:t>
                      </a:r>
                      <a:r>
                        <a:rPr lang="it-IT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IgM</a:t>
                      </a: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, CMV </a:t>
                      </a:r>
                      <a:r>
                        <a:rPr lang="it-IT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IgM</a:t>
                      </a: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, EBV </a:t>
                      </a:r>
                      <a:r>
                        <a:rPr lang="it-IT" sz="1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IgM</a:t>
                      </a:r>
                      <a:r>
                        <a:rPr lang="it-IT" sz="12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it-IT" sz="1200" dirty="0" smtClean="0">
                          <a:effectLst/>
                        </a:rPr>
                        <a:t>stretto monitoraggio delle ALT (indicativamente ogni 2-3 giorni).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Se i valori di ALT tendono: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it-IT" sz="1200" dirty="0" smtClean="0">
                          <a:effectLst/>
                        </a:rPr>
                        <a:t>all’incremento ulteriore </a:t>
                      </a:r>
                      <a:r>
                        <a:rPr lang="it-IT" sz="1200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it-IT" sz="1200" dirty="0" smtClean="0">
                          <a:effectLst/>
                        </a:rPr>
                        <a:t> ospedalizzazione;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it-IT" sz="1200" dirty="0" smtClean="0">
                          <a:effectLst/>
                        </a:rPr>
                        <a:t>alla  riduzione </a:t>
                      </a:r>
                      <a:r>
                        <a:rPr lang="it-IT" sz="1200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it-IT" sz="1200" dirty="0" smtClean="0">
                          <a:effectLst/>
                        </a:rPr>
                        <a:t> allungare progressivamente i tempi di monitoraggio e, nel caso in cui non vi sia una causa chiaramente identificabile (abuso alcolico, assunzione di farmaci e/o di sostanze tossiche), passare allo </a:t>
                      </a:r>
                      <a:r>
                        <a:rPr lang="it-IT" sz="1200" dirty="0" err="1" smtClean="0">
                          <a:effectLst/>
                        </a:rPr>
                        <a:t>Step</a:t>
                      </a:r>
                      <a:r>
                        <a:rPr lang="it-IT" sz="1200" dirty="0" smtClean="0">
                          <a:effectLst/>
                        </a:rPr>
                        <a:t> 4 (approfondimento di primo livello).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86" marR="44486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2301" name="Picture 1" descr="logoASL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" y="0"/>
            <a:ext cx="1023060" cy="114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2"/>
          <p:cNvSpPr txBox="1">
            <a:spLocks noChangeArrowheads="1"/>
          </p:cNvSpPr>
          <p:nvPr/>
        </p:nvSpPr>
        <p:spPr bwMode="auto">
          <a:xfrm>
            <a:off x="2996106" y="0"/>
            <a:ext cx="3676028" cy="174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568" tIns="45784" rIns="91568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ko-KR" sz="1600" b="1" dirty="0">
                <a:solidFill>
                  <a:srgbClr val="000000"/>
                </a:solidFill>
                <a:ea typeface="Batang" charset="-127"/>
              </a:rPr>
              <a:t>CRITERI </a:t>
            </a:r>
            <a:r>
              <a:rPr lang="it-IT" sz="1600" b="1" dirty="0">
                <a:solidFill>
                  <a:srgbClr val="000000"/>
                </a:solidFill>
              </a:rPr>
              <a:t>CONDIVISI </a:t>
            </a:r>
            <a:endParaRPr lang="it-IT" sz="16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it-IT" sz="1600" b="1" dirty="0">
                <a:solidFill>
                  <a:srgbClr val="000000"/>
                </a:solidFill>
              </a:rPr>
              <a:t>PER LA GESTIONE RAZIONALE DELL’IPERTRANSAMINASEMIA </a:t>
            </a:r>
          </a:p>
          <a:p>
            <a:pPr algn="ctr" eaLnBrk="1" hangingPunct="1"/>
            <a:r>
              <a:rPr lang="it-IT" sz="1600" b="1" dirty="0">
                <a:solidFill>
                  <a:srgbClr val="000000"/>
                </a:solidFill>
              </a:rPr>
              <a:t>NEL CONTESTO</a:t>
            </a:r>
            <a:endParaRPr lang="it-IT" sz="16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it-IT" sz="1600" b="1" dirty="0">
                <a:solidFill>
                  <a:srgbClr val="000000"/>
                </a:solidFill>
              </a:rPr>
              <a:t> DELL’ASL DI BRESCIA</a:t>
            </a:r>
            <a:endParaRPr lang="it-IT" sz="1600" dirty="0">
              <a:solidFill>
                <a:srgbClr val="000000"/>
              </a:solidFill>
            </a:endParaRPr>
          </a:p>
          <a:p>
            <a:pPr eaLnBrk="1" hangingPunct="1"/>
            <a:r>
              <a:rPr lang="it-IT" sz="1600" b="1" dirty="0">
                <a:solidFill>
                  <a:srgbClr val="000000"/>
                </a:solidFill>
              </a:rPr>
              <a:t> </a:t>
            </a:r>
            <a:endParaRPr lang="it-IT" sz="1600" dirty="0">
              <a:solidFill>
                <a:srgbClr val="000000"/>
              </a:solidFill>
            </a:endParaRPr>
          </a:p>
          <a:p>
            <a:pPr algn="r" eaLnBrk="1" hangingPunct="1"/>
            <a:r>
              <a:rPr lang="it-IT" sz="1600" b="1" i="1" dirty="0">
                <a:solidFill>
                  <a:srgbClr val="000000"/>
                </a:solidFill>
              </a:rPr>
              <a:t>Giugno 2007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12303" name="Rettangolo 4"/>
          <p:cNvSpPr>
            <a:spLocks noChangeArrowheads="1"/>
          </p:cNvSpPr>
          <p:nvPr/>
        </p:nvSpPr>
        <p:spPr bwMode="auto">
          <a:xfrm>
            <a:off x="20653" y="1171383"/>
            <a:ext cx="2206569" cy="93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>
            <a:spAutoFit/>
          </a:bodyPr>
          <a:lstStyle/>
          <a:p>
            <a:r>
              <a:rPr lang="it-IT" sz="1100" b="1">
                <a:solidFill>
                  <a:srgbClr val="FFFFFF"/>
                </a:solidFill>
              </a:rPr>
              <a:t>Dipartimento  Cure  Primarie</a:t>
            </a:r>
            <a:endParaRPr lang="it-IT" sz="1100">
              <a:solidFill>
                <a:srgbClr val="FFFFFF"/>
              </a:solidFill>
            </a:endParaRPr>
          </a:p>
          <a:p>
            <a:r>
              <a:rPr lang="it-IT" sz="1100" b="1" i="1">
                <a:solidFill>
                  <a:srgbClr val="FFFFFF"/>
                </a:solidFill>
              </a:rPr>
              <a:t>Progetto  Prevenzione  e  Disease</a:t>
            </a:r>
            <a:endParaRPr lang="it-IT" sz="1100">
              <a:solidFill>
                <a:srgbClr val="FFFFFF"/>
              </a:solidFill>
            </a:endParaRPr>
          </a:p>
          <a:p>
            <a:r>
              <a:rPr lang="fr-FR" sz="1100" b="1" i="1">
                <a:solidFill>
                  <a:srgbClr val="FFFFFF"/>
                </a:solidFill>
              </a:rPr>
              <a:t>Management Patologie  Croniche</a:t>
            </a:r>
            <a:endParaRPr lang="it-IT" sz="1100">
              <a:solidFill>
                <a:srgbClr val="FFFFFF"/>
              </a:solidFill>
            </a:endParaRPr>
          </a:p>
        </p:txBody>
      </p:sp>
      <p:sp>
        <p:nvSpPr>
          <p:cNvPr id="12304" name="Rettangolo 5"/>
          <p:cNvSpPr>
            <a:spLocks noChangeArrowheads="1"/>
          </p:cNvSpPr>
          <p:nvPr/>
        </p:nvSpPr>
        <p:spPr bwMode="auto">
          <a:xfrm>
            <a:off x="0" y="2075385"/>
            <a:ext cx="9144000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>
            <a:spAutoFit/>
          </a:bodyPr>
          <a:lstStyle/>
          <a:p>
            <a:r>
              <a:rPr lang="it-IT" u="sng">
                <a:solidFill>
                  <a:srgbClr val="000099"/>
                </a:solidFill>
              </a:rPr>
              <a:t>STEP 3: GESTIONE EVENTUALI SEGNI DI ALLARME</a:t>
            </a:r>
            <a:endParaRPr lang="it-IT">
              <a:solidFill>
                <a:srgbClr val="000099"/>
              </a:solidFill>
            </a:endParaRPr>
          </a:p>
        </p:txBody>
      </p:sp>
      <p:sp>
        <p:nvSpPr>
          <p:cNvPr id="8" name="Ovale 7"/>
          <p:cNvSpPr>
            <a:spLocks noChangeArrowheads="1"/>
          </p:cNvSpPr>
          <p:nvPr/>
        </p:nvSpPr>
        <p:spPr bwMode="auto">
          <a:xfrm>
            <a:off x="969049" y="4060051"/>
            <a:ext cx="7026392" cy="767128"/>
          </a:xfrm>
          <a:prstGeom prst="ellipse">
            <a:avLst/>
          </a:prstGeom>
          <a:noFill/>
          <a:ln w="571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pic>
        <p:nvPicPr>
          <p:cNvPr id="12306" name="Picture 1" descr="logoASL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060" cy="114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4" descr="Intranet Poliambulanza">
            <a:hlinkClick r:id="rId3" tooltip="Intranet Poliambulanza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70" y="0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59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 bwMode="auto">
          <a:xfrm>
            <a:off x="518390" y="116632"/>
            <a:ext cx="8383060" cy="926284"/>
          </a:xfrm>
          <a:solidFill>
            <a:srgbClr val="000099"/>
          </a:solidFill>
          <a:ln w="76200">
            <a:solidFill>
              <a:srgbClr val="00FFFF"/>
            </a:solidFill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0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VIRUS </a:t>
            </a:r>
            <a:r>
              <a:rPr lang="it-IT" sz="4000" dirty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che causano EPATITE</a:t>
            </a:r>
            <a:endParaRPr lang="it-IT" dirty="0" smtClean="0">
              <a:solidFill>
                <a:srgbClr val="99FF99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2337" y="1158440"/>
            <a:ext cx="3761812" cy="4462713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it-IT" sz="2400" b="1" dirty="0"/>
              <a:t>   </a:t>
            </a:r>
            <a:r>
              <a:rPr lang="it-IT" sz="2400" b="1" dirty="0">
                <a:solidFill>
                  <a:srgbClr val="FF0000"/>
                </a:solidFill>
              </a:rPr>
              <a:t>Virus </a:t>
            </a:r>
            <a:r>
              <a:rPr lang="it-IT" sz="2400" b="1" dirty="0" err="1">
                <a:solidFill>
                  <a:srgbClr val="FF0000"/>
                </a:solidFill>
              </a:rPr>
              <a:t>epatitici</a:t>
            </a:r>
            <a:r>
              <a:rPr lang="it-IT" sz="2400" b="1" dirty="0">
                <a:solidFill>
                  <a:srgbClr val="FF0000"/>
                </a:solidFill>
              </a:rPr>
              <a:t> “minori”</a:t>
            </a:r>
            <a:endParaRPr lang="it-IT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sz="2400" b="1" dirty="0">
                <a:solidFill>
                  <a:srgbClr val="FF00FF"/>
                </a:solidFill>
              </a:rPr>
              <a:t>Sono virus che accanto alla malattia di base possono causare quadri </a:t>
            </a:r>
            <a:r>
              <a:rPr lang="it-IT" sz="2400" b="1" dirty="0" err="1">
                <a:solidFill>
                  <a:srgbClr val="FF00FF"/>
                </a:solidFill>
              </a:rPr>
              <a:t>epatitici</a:t>
            </a:r>
            <a:r>
              <a:rPr lang="it-IT" sz="2400" b="1" dirty="0">
                <a:solidFill>
                  <a:srgbClr val="FF00FF"/>
                </a:solidFill>
              </a:rPr>
              <a:t> di differente gravità.</a:t>
            </a:r>
            <a:endParaRPr lang="it-IT" sz="2400" dirty="0">
              <a:solidFill>
                <a:srgbClr val="FF00FF"/>
              </a:solidFill>
            </a:endParaRPr>
          </a:p>
          <a:p>
            <a:pPr>
              <a:defRPr/>
            </a:pPr>
            <a:r>
              <a:rPr lang="it-IT" sz="2400" b="1" dirty="0">
                <a:solidFill>
                  <a:srgbClr val="000099"/>
                </a:solidFill>
              </a:rPr>
              <a:t>Nel complesso sono responsabili dell'1.5% di tutte le epatiti.</a:t>
            </a:r>
            <a:endParaRPr lang="it-IT" sz="2400" dirty="0">
              <a:solidFill>
                <a:srgbClr val="000099"/>
              </a:solidFill>
            </a:endParaRPr>
          </a:p>
          <a:p>
            <a:pPr>
              <a:defRPr/>
            </a:pPr>
            <a:endParaRPr lang="it-IT" sz="2400" dirty="0"/>
          </a:p>
        </p:txBody>
      </p:sp>
      <p:sp>
        <p:nvSpPr>
          <p:cNvPr id="4101" name="Freccia a destra 3"/>
          <p:cNvSpPr>
            <a:spLocks noChangeArrowheads="1"/>
          </p:cNvSpPr>
          <p:nvPr/>
        </p:nvSpPr>
        <p:spPr bwMode="auto">
          <a:xfrm>
            <a:off x="921390" y="1196752"/>
            <a:ext cx="244645" cy="4854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568" tIns="45784" rIns="91568" bIns="45784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102" name="Segnaposto contenuto 2"/>
          <p:cNvSpPr txBox="1">
            <a:spLocks/>
          </p:cNvSpPr>
          <p:nvPr/>
        </p:nvSpPr>
        <p:spPr bwMode="auto">
          <a:xfrm>
            <a:off x="4932614" y="1158441"/>
            <a:ext cx="3761812" cy="446271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lIns="91431" tIns="45715" rIns="91431" bIns="45715"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2000" b="1" dirty="0">
                <a:solidFill>
                  <a:srgbClr val="FF00FF"/>
                </a:solidFill>
                <a:latin typeface="Arial" pitchFamily="34" charset="0"/>
              </a:rPr>
              <a:t>Virus di Epstein-</a:t>
            </a:r>
            <a:r>
              <a:rPr lang="it-IT" sz="2000" b="1" dirty="0" err="1">
                <a:solidFill>
                  <a:srgbClr val="FF00FF"/>
                </a:solidFill>
                <a:latin typeface="Arial" pitchFamily="34" charset="0"/>
              </a:rPr>
              <a:t>Barr</a:t>
            </a:r>
            <a:endParaRPr lang="it-IT" sz="2000" dirty="0">
              <a:solidFill>
                <a:srgbClr val="FF00FF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2000" b="1" dirty="0" err="1" smtClean="0">
                <a:solidFill>
                  <a:srgbClr val="FF00FF"/>
                </a:solidFill>
                <a:latin typeface="Arial" pitchFamily="34" charset="0"/>
              </a:rPr>
              <a:t>Cytomegalovirus</a:t>
            </a:r>
            <a:endParaRPr lang="it-IT" sz="2000" dirty="0" smtClean="0">
              <a:solidFill>
                <a:srgbClr val="FF00FF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2000" b="1" dirty="0" smtClean="0">
                <a:solidFill>
                  <a:srgbClr val="FF00FF"/>
                </a:solidFill>
                <a:latin typeface="Arial" pitchFamily="34" charset="0"/>
              </a:rPr>
              <a:t>Virus </a:t>
            </a:r>
            <a:r>
              <a:rPr lang="it-IT" sz="2000" b="1" dirty="0">
                <a:solidFill>
                  <a:srgbClr val="FF00FF"/>
                </a:solidFill>
                <a:latin typeface="Arial" pitchFamily="34" charset="0"/>
              </a:rPr>
              <a:t>dell’Herpes Simplex</a:t>
            </a:r>
            <a:endParaRPr lang="it-IT" sz="2000" dirty="0">
              <a:solidFill>
                <a:srgbClr val="FF00FF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2000" b="1" dirty="0">
                <a:solidFill>
                  <a:srgbClr val="FF00FF"/>
                </a:solidFill>
                <a:latin typeface="Arial" pitchFamily="34" charset="0"/>
              </a:rPr>
              <a:t>Virus della Varicella-Zoster</a:t>
            </a:r>
            <a:endParaRPr lang="it-IT" sz="2000" dirty="0">
              <a:solidFill>
                <a:srgbClr val="FF00FF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2000" b="1" dirty="0">
                <a:solidFill>
                  <a:srgbClr val="FF00FF"/>
                </a:solidFill>
                <a:latin typeface="Arial" pitchFamily="34" charset="0"/>
              </a:rPr>
              <a:t>Virus del morbillo e della rosolia</a:t>
            </a:r>
            <a:endParaRPr lang="it-IT" sz="2000" dirty="0">
              <a:solidFill>
                <a:srgbClr val="FF00FF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2000" b="1" dirty="0">
                <a:solidFill>
                  <a:srgbClr val="FF00FF"/>
                </a:solidFill>
                <a:latin typeface="Arial" pitchFamily="34" charset="0"/>
              </a:rPr>
              <a:t>Virus </a:t>
            </a:r>
            <a:r>
              <a:rPr lang="it-IT" sz="2000" b="1" dirty="0" err="1">
                <a:solidFill>
                  <a:srgbClr val="FF00FF"/>
                </a:solidFill>
                <a:latin typeface="Arial" pitchFamily="34" charset="0"/>
              </a:rPr>
              <a:t>Coxsackie</a:t>
            </a:r>
            <a:r>
              <a:rPr lang="it-IT" sz="2000" b="1" dirty="0">
                <a:solidFill>
                  <a:srgbClr val="FF00FF"/>
                </a:solidFill>
                <a:latin typeface="Arial" pitchFamily="34" charset="0"/>
              </a:rPr>
              <a:t> B</a:t>
            </a:r>
            <a:endParaRPr lang="it-IT" sz="2000" dirty="0">
              <a:solidFill>
                <a:srgbClr val="FF00FF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2000" b="1" dirty="0" err="1">
                <a:solidFill>
                  <a:srgbClr val="FF00FF"/>
                </a:solidFill>
                <a:latin typeface="Arial" pitchFamily="34" charset="0"/>
              </a:rPr>
              <a:t>Alcunivirus</a:t>
            </a:r>
            <a:r>
              <a:rPr lang="it-IT" sz="2000" b="1" dirty="0">
                <a:solidFill>
                  <a:srgbClr val="FF00FF"/>
                </a:solidFill>
                <a:latin typeface="Arial" pitchFamily="34" charset="0"/>
              </a:rPr>
              <a:t> ECHO e Adenovirus</a:t>
            </a:r>
            <a:endParaRPr lang="it-IT" sz="2000" dirty="0">
              <a:solidFill>
                <a:srgbClr val="FF00FF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2000" b="1" dirty="0">
                <a:solidFill>
                  <a:srgbClr val="FF00FF"/>
                </a:solidFill>
                <a:latin typeface="Arial" pitchFamily="34" charset="0"/>
              </a:rPr>
              <a:t>Virus della febbre gialla</a:t>
            </a:r>
            <a:endParaRPr lang="it-IT" sz="2000" dirty="0">
              <a:solidFill>
                <a:srgbClr val="FF00FF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2000" b="1" dirty="0">
                <a:solidFill>
                  <a:srgbClr val="FF00FF"/>
                </a:solidFill>
                <a:latin typeface="Arial" pitchFamily="34" charset="0"/>
              </a:rPr>
              <a:t>Altri</a:t>
            </a:r>
            <a:endParaRPr lang="it-IT" sz="2000" dirty="0">
              <a:solidFill>
                <a:srgbClr val="FF00FF"/>
              </a:solidFill>
              <a:latin typeface="Arial" pitchFamily="34" charset="0"/>
            </a:endParaRPr>
          </a:p>
        </p:txBody>
      </p:sp>
      <p:pic>
        <p:nvPicPr>
          <p:cNvPr id="4103" name="Picture 4" descr="Intranet Poliambulanza">
            <a:hlinkClick r:id="rId3" tooltip="Intranet Poliambulanza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949280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in giù 3"/>
          <p:cNvSpPr/>
          <p:nvPr/>
        </p:nvSpPr>
        <p:spPr>
          <a:xfrm flipV="1">
            <a:off x="4078164" y="4653136"/>
            <a:ext cx="432048" cy="7200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6137390"/>
              </p:ext>
            </p:extLst>
          </p:nvPr>
        </p:nvGraphicFramePr>
        <p:xfrm>
          <a:off x="921390" y="2060848"/>
          <a:ext cx="8229600" cy="327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843"/>
                <a:gridCol w="2548186"/>
                <a:gridCol w="748855"/>
                <a:gridCol w="499236"/>
                <a:gridCol w="553840"/>
                <a:gridCol w="802872"/>
                <a:gridCol w="2483768"/>
              </a:tblGrid>
              <a:tr h="265303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u="none" strike="noStrike" dirty="0">
                          <a:effectLst/>
                        </a:rPr>
                        <a:t>0091211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u="none" strike="noStrike" dirty="0">
                          <a:effectLst/>
                        </a:rPr>
                        <a:t>VIRUS EPSTEIN BARR:RICERCA ANTICORPI (EA O EBNA O VCA) </a:t>
                      </a:r>
                      <a:r>
                        <a:rPr lang="it-IT" sz="1050" u="none" strike="noStrike" dirty="0" err="1">
                          <a:effectLst/>
                        </a:rPr>
                        <a:t>IgG</a:t>
                      </a:r>
                      <a:endParaRPr lang="it-IT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50" u="none" strike="noStrike">
                          <a:effectLst/>
                        </a:rPr>
                        <a:t>58</a:t>
                      </a:r>
                      <a:endParaRPr lang="it-IT" sz="1050" b="0" i="0" u="none" strike="noStrike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u="none" strike="noStrike" dirty="0">
                          <a:effectLst/>
                        </a:rPr>
                        <a:t>91.21.1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50" u="none" strike="noStrike">
                          <a:effectLst/>
                        </a:rPr>
                        <a:t>01/04/2010</a:t>
                      </a:r>
                      <a:endParaRPr lang="it-IT" sz="1050" b="0" i="0" u="none" strike="noStrike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u="none" strike="noStrike" dirty="0">
                          <a:effectLst/>
                        </a:rPr>
                        <a:t> </a:t>
                      </a:r>
                      <a:endParaRPr lang="it-IT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u="none" strike="noStrike" dirty="0">
                          <a:effectLst/>
                        </a:rPr>
                        <a:t>RL cambio </a:t>
                      </a:r>
                      <a:r>
                        <a:rPr lang="it-IT" sz="1050" u="none" strike="noStrike" dirty="0" err="1">
                          <a:effectLst/>
                        </a:rPr>
                        <a:t>desc</a:t>
                      </a:r>
                      <a:r>
                        <a:rPr lang="it-IT" sz="1050" u="none" strike="noStrike" dirty="0">
                          <a:effectLst/>
                        </a:rPr>
                        <a:t> validazione 01-2010</a:t>
                      </a:r>
                      <a:endParaRPr lang="it-IT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4938404"/>
              </p:ext>
            </p:extLst>
          </p:nvPr>
        </p:nvGraphicFramePr>
        <p:xfrm>
          <a:off x="622441" y="2668162"/>
          <a:ext cx="8229600" cy="472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199"/>
                <a:gridCol w="2431830"/>
                <a:gridCol w="748855"/>
                <a:gridCol w="499236"/>
                <a:gridCol w="784575"/>
                <a:gridCol w="341307"/>
                <a:gridCol w="2714598"/>
              </a:tblGrid>
              <a:tr h="265303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 smtClean="0">
                          <a:effectLst/>
                        </a:rPr>
                        <a:t>0091211.02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VIRUS EPSTEIN BARR: RICERCA ANTICORPI (EA O EBNA O VCA) </a:t>
                      </a:r>
                      <a:r>
                        <a:rPr lang="it-IT" sz="1000" u="none" strike="noStrike" dirty="0" err="1">
                          <a:effectLst/>
                        </a:rPr>
                        <a:t>IgM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 dirty="0">
                          <a:effectLst/>
                        </a:rPr>
                        <a:t>59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91.21.1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01/04/2010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RL cambio </a:t>
                      </a:r>
                      <a:r>
                        <a:rPr lang="it-IT" sz="1000" u="none" strike="noStrike" dirty="0" err="1">
                          <a:effectLst/>
                        </a:rPr>
                        <a:t>desc</a:t>
                      </a:r>
                      <a:r>
                        <a:rPr lang="it-IT" sz="1000" u="none" strike="noStrike" dirty="0">
                          <a:effectLst/>
                        </a:rPr>
                        <a:t> validazione 01-2010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</a:tr>
              <a:tr h="74898"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 dirty="0" smtClean="0">
                          <a:effectLst/>
                        </a:rPr>
                        <a:t>2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7905015"/>
              </p:ext>
            </p:extLst>
          </p:nvPr>
        </p:nvGraphicFramePr>
        <p:xfrm>
          <a:off x="817814" y="3789040"/>
          <a:ext cx="8229600" cy="625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843"/>
                <a:gridCol w="2548186"/>
                <a:gridCol w="748855"/>
                <a:gridCol w="499236"/>
                <a:gridCol w="553840"/>
                <a:gridCol w="572042"/>
                <a:gridCol w="2714598"/>
              </a:tblGrid>
              <a:tr h="132652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0091213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VIRUS EPSTEIN BARR: PAUL-BUNNEL 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 dirty="0">
                          <a:effectLst/>
                        </a:rPr>
                        <a:t>32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91.21.3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19/01/2004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31/03/2010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RL cambio desc validazione 01-2010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</a:tr>
              <a:tr h="132652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0091213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VIRUS EPSTEIN BARR: MONOTEST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 dirty="0">
                          <a:effectLst/>
                        </a:rPr>
                        <a:t>28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91.21.3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01/04/2010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RL cambio </a:t>
                      </a:r>
                      <a:r>
                        <a:rPr lang="it-IT" sz="1000" u="none" strike="noStrike" dirty="0" err="1">
                          <a:effectLst/>
                        </a:rPr>
                        <a:t>desc</a:t>
                      </a:r>
                      <a:r>
                        <a:rPr lang="it-IT" sz="1000" u="none" strike="noStrike" dirty="0">
                          <a:effectLst/>
                        </a:rPr>
                        <a:t> validazione 01-2010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803" marR="7803" marT="7803" marB="0"/>
                </a:tc>
              </a:tr>
            </a:tbl>
          </a:graphicData>
        </a:graphic>
      </p:graphicFrame>
      <p:sp>
        <p:nvSpPr>
          <p:cNvPr id="5" name="Freccia a destra 4"/>
          <p:cNvSpPr/>
          <p:nvPr/>
        </p:nvSpPr>
        <p:spPr>
          <a:xfrm flipH="1">
            <a:off x="8046354" y="1080315"/>
            <a:ext cx="648072" cy="4872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Per 5"/>
          <p:cNvSpPr/>
          <p:nvPr/>
        </p:nvSpPr>
        <p:spPr>
          <a:xfrm>
            <a:off x="2154485" y="3389797"/>
            <a:ext cx="1080120" cy="12961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NO</a:t>
            </a:r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9799932"/>
              </p:ext>
            </p:extLst>
          </p:nvPr>
        </p:nvGraphicFramePr>
        <p:xfrm>
          <a:off x="8398910" y="4149080"/>
          <a:ext cx="56557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578"/>
              </a:tblGrid>
              <a:tr h="303277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          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7.90 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1055212"/>
              </p:ext>
            </p:extLst>
          </p:nvPr>
        </p:nvGraphicFramePr>
        <p:xfrm>
          <a:off x="8434709" y="3682827"/>
          <a:ext cx="519434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434"/>
              </a:tblGrid>
              <a:tr h="306325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          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8.95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9511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4"/>
    </mc:Choice>
    <mc:Fallback>
      <p:transition spd="slow" advTm="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6" y="747713"/>
            <a:ext cx="81248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ella a 5 punte 2"/>
          <p:cNvSpPr/>
          <p:nvPr/>
        </p:nvSpPr>
        <p:spPr>
          <a:xfrm>
            <a:off x="1979712" y="836712"/>
            <a:ext cx="5112568" cy="424847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</a:t>
            </a:r>
            <a:r>
              <a:rPr lang="it-IT" sz="2400" b="1" dirty="0" smtClean="0">
                <a:solidFill>
                  <a:srgbClr val="FF0000"/>
                </a:solidFill>
              </a:rPr>
              <a:t>NAMNESI</a:t>
            </a:r>
            <a:endParaRPr lang="it-IT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1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rov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51" t="15253" r="16969" b="16364"/>
          <a:stretch>
            <a:fillRect/>
          </a:stretch>
        </p:blipFill>
        <p:spPr bwMode="auto">
          <a:xfrm>
            <a:off x="2133600" y="1447800"/>
            <a:ext cx="48768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b="1" i="1">
                <a:solidFill>
                  <a:srgbClr val="C626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</a:t>
            </a:r>
            <a:r>
              <a:rPr lang="it-IT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PROFILO DIAGNOSTICO</a:t>
            </a:r>
            <a:endParaRPr lang="it-IT" sz="4400">
              <a:solidFill>
                <a:srgbClr val="000000"/>
              </a:solidFill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2362200" y="990600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EPATITE ACUTA</a:t>
            </a:r>
            <a:endParaRPr lang="it-IT" sz="1600">
              <a:solidFill>
                <a:srgbClr val="000000"/>
              </a:solidFill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070100" y="4827588"/>
            <a:ext cx="38687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ct val="80000"/>
              </a:spcBef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Anti- HAV- IgM: 	 INFEZIONE IN ATTO</a:t>
            </a:r>
          </a:p>
          <a:p>
            <a:pPr>
              <a:lnSpc>
                <a:spcPct val="125000"/>
              </a:lnSpc>
              <a:spcBef>
                <a:spcPct val="80000"/>
              </a:spcBef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 HAV IgG:	 INFEZIONE PREGRESSA</a:t>
            </a:r>
          </a:p>
          <a:p>
            <a:pPr>
              <a:lnSpc>
                <a:spcPct val="125000"/>
              </a:lnSpc>
              <a:spcBef>
                <a:spcPct val="80000"/>
              </a:spcBef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AUMENTO DELLE TRANSAMINASI</a:t>
            </a:r>
            <a:endParaRPr lang="it-IT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2699792" y="384918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6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174" y="1413299"/>
            <a:ext cx="6626064" cy="647549"/>
          </a:xfrm>
          <a:solidFill>
            <a:schemeClr val="bg1"/>
          </a:solidFill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1°</a:t>
            </a:r>
            <a:r>
              <a:rPr lang="it-IT" b="1" dirty="0" smtClean="0"/>
              <a:t>HBsAg, Anti-</a:t>
            </a:r>
            <a:r>
              <a:rPr lang="it-IT" b="1" dirty="0" err="1" smtClean="0"/>
              <a:t>HBs</a:t>
            </a:r>
            <a:r>
              <a:rPr lang="it-IT" b="1" dirty="0" smtClean="0"/>
              <a:t>, Anti-</a:t>
            </a:r>
            <a:r>
              <a:rPr lang="it-IT" b="1" dirty="0" err="1" smtClean="0"/>
              <a:t>HBc</a:t>
            </a:r>
            <a:endParaRPr lang="it-IT" b="1" dirty="0" smtClean="0"/>
          </a:p>
          <a:p>
            <a:pPr eaLnBrk="1" hangingPunct="1">
              <a:lnSpc>
                <a:spcPct val="90000"/>
              </a:lnSpc>
            </a:pPr>
            <a:endParaRPr lang="it-IT" dirty="0" smtClean="0"/>
          </a:p>
        </p:txBody>
      </p:sp>
      <p:sp>
        <p:nvSpPr>
          <p:cNvPr id="51204" name="Rectangle 17"/>
          <p:cNvSpPr>
            <a:spLocks noChangeArrowheads="1"/>
          </p:cNvSpPr>
          <p:nvPr/>
        </p:nvSpPr>
        <p:spPr bwMode="auto">
          <a:xfrm>
            <a:off x="756175" y="2662668"/>
            <a:ext cx="7415600" cy="52680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1431" tIns="45715" rIns="91431" bIns="45715" anchor="ctr">
            <a:spAutoFit/>
          </a:bodyPr>
          <a:lstStyle/>
          <a:p>
            <a:pPr algn="r"/>
            <a:r>
              <a:rPr lang="en-GB" sz="1400">
                <a:solidFill>
                  <a:srgbClr val="333399"/>
                </a:solidFill>
              </a:rPr>
              <a:t>National Guideline Clearinghouse. 2002 National Guideline on the management of the viral Hepatides A, B and C</a:t>
            </a:r>
            <a:endParaRPr lang="it-IT" sz="1400">
              <a:solidFill>
                <a:srgbClr val="333399"/>
              </a:solidFill>
            </a:endParaRPr>
          </a:p>
        </p:txBody>
      </p:sp>
      <p:pic>
        <p:nvPicPr>
          <p:cNvPr id="51205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3" y="4941771"/>
            <a:ext cx="4031875" cy="16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00" y="4220798"/>
            <a:ext cx="3888901" cy="194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4655"/>
            <a:ext cx="3780876" cy="119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019" y="260648"/>
            <a:ext cx="8218487" cy="1080119"/>
          </a:xfrm>
          <a:solidFill>
            <a:srgbClr val="00B0F0"/>
          </a:solidFill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sz="2400" b="1" dirty="0" smtClean="0">
                <a:solidFill>
                  <a:srgbClr val="FF00FF"/>
                </a:solidFill>
              </a:rPr>
              <a:t/>
            </a:r>
            <a:br>
              <a:rPr lang="it-IT" sz="2400" b="1" dirty="0" smtClean="0">
                <a:solidFill>
                  <a:srgbClr val="FF00FF"/>
                </a:solidFill>
              </a:rPr>
            </a:br>
            <a:r>
              <a:rPr lang="it-IT" sz="2400" b="1" dirty="0" smtClean="0">
                <a:solidFill>
                  <a:srgbClr val="FF00FF"/>
                </a:solidFill>
              </a:rPr>
              <a:t>QUALI MARKERS UTILIZZARE PER LO SCREENING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3618185"/>
              </p:ext>
            </p:extLst>
          </p:nvPr>
        </p:nvGraphicFramePr>
        <p:xfrm>
          <a:off x="756175" y="3920024"/>
          <a:ext cx="6731001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559"/>
                <a:gridCol w="3110033"/>
                <a:gridCol w="913969"/>
                <a:gridCol w="609313"/>
                <a:gridCol w="675956"/>
                <a:gridCol w="698171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0091175.01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MARKERS EPATITE B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17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91.17.5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01/02/2002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31/12/2005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0091175.02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MARKERS EPATITE B AG/AB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 dirty="0">
                          <a:effectLst/>
                        </a:rPr>
                        <a:t>23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91.17.5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01/02/2002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 dirty="0">
                          <a:effectLst/>
                        </a:rPr>
                        <a:t>31/12/2005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 bwMode="auto">
          <a:xfrm>
            <a:off x="455667" y="27348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mtClean="0">
                <a:solidFill>
                  <a:srgbClr val="00B0F0"/>
                </a:solidFill>
              </a:rPr>
              <a:t>TARIFFARIO</a:t>
            </a:r>
            <a:r>
              <a:rPr lang="it-IT" smtClean="0">
                <a:solidFill>
                  <a:srgbClr val="FFFF00"/>
                </a:solidFill>
              </a:rPr>
              <a:t> </a:t>
            </a:r>
            <a:r>
              <a:rPr lang="it-IT" smtClean="0">
                <a:solidFill>
                  <a:srgbClr val="00B0F0"/>
                </a:solidFill>
              </a:rPr>
              <a:t>SISS</a:t>
            </a: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628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HBV</a:t>
            </a:r>
            <a:r>
              <a:rPr lang="it-IT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PROFILO DIAGNOSTICO</a:t>
            </a:r>
            <a:endParaRPr lang="it-IT" sz="4400">
              <a:solidFill>
                <a:srgbClr val="000000"/>
              </a:solidFill>
            </a:endParaRPr>
          </a:p>
        </p:txBody>
      </p:sp>
      <p:sp>
        <p:nvSpPr>
          <p:cNvPr id="158723" name="Text Box 1027"/>
          <p:cNvSpPr txBox="1">
            <a:spLocks noChangeArrowheads="1"/>
          </p:cNvSpPr>
          <p:nvPr/>
        </p:nvSpPr>
        <p:spPr bwMode="auto">
          <a:xfrm>
            <a:off x="381000" y="990600"/>
            <a:ext cx="838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EPATITE B ACUTA</a:t>
            </a:r>
            <a:endParaRPr lang="it-IT">
              <a:solidFill>
                <a:srgbClr val="000000"/>
              </a:solidFill>
            </a:endParaRPr>
          </a:p>
        </p:txBody>
      </p:sp>
      <p:pic>
        <p:nvPicPr>
          <p:cNvPr id="23556" name="Picture 1028" descr="hb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6" t="7611" r="29640" b="53453"/>
          <a:stretch>
            <a:fillRect/>
          </a:stretch>
        </p:blipFill>
        <p:spPr bwMode="auto">
          <a:xfrm>
            <a:off x="1600200" y="1295400"/>
            <a:ext cx="586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Text Box 1029"/>
          <p:cNvSpPr txBox="1">
            <a:spLocks noChangeArrowheads="1"/>
          </p:cNvSpPr>
          <p:nvPr/>
        </p:nvSpPr>
        <p:spPr bwMode="auto">
          <a:xfrm>
            <a:off x="457200" y="3962400"/>
            <a:ext cx="83058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it-IT" sz="1200" b="1">
                <a:solidFill>
                  <a:srgbClr val="7799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EPATITE ACUTA:</a:t>
            </a:r>
          </a:p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HBsAg		ANTI-HBsAg </a:t>
            </a:r>
          </a:p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HBeAg		ANTI-HBeAg </a:t>
            </a:r>
          </a:p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ANTI-HBc IgM: INFEZIONE IN ATTO</a:t>
            </a:r>
          </a:p>
          <a:p>
            <a:pPr>
              <a:lnSpc>
                <a:spcPct val="125000"/>
              </a:lnSpc>
              <a:spcBef>
                <a:spcPct val="160000"/>
              </a:spcBef>
              <a:defRPr/>
            </a:pPr>
            <a:r>
              <a:rPr lang="it-IT" sz="1200" b="1">
                <a:solidFill>
                  <a:srgbClr val="7799D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EPATITE CRONICA: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7799D7"/>
              </a:buClr>
              <a:buFont typeface="Wingdings" pitchFamily="2" charset="2"/>
              <a:buChar char="Ø"/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PERSISTENZA HBsAg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7799D7"/>
              </a:buClr>
              <a:buFont typeface="Wingdings" pitchFamily="2" charset="2"/>
              <a:buChar char="Ø"/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PERSISTENZA HBeAg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7799D7"/>
              </a:buClr>
              <a:buFont typeface="Wingdings" pitchFamily="2" charset="2"/>
              <a:buChar char="Ø"/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ANTI-HBc POSITIVO ( UTILE IN STUDI DI PREVALENZA)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7799D7"/>
              </a:buClr>
              <a:buFont typeface="Wingdings" pitchFamily="2" charset="2"/>
              <a:buChar char="Ø"/>
              <a:defRPr/>
            </a:pPr>
            <a:endParaRPr lang="it-IT" sz="1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endParaRPr lang="it-IT" sz="1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8" name="AutoShape 1030"/>
          <p:cNvSpPr>
            <a:spLocks noChangeArrowheads="1"/>
          </p:cNvSpPr>
          <p:nvPr/>
        </p:nvSpPr>
        <p:spPr bwMode="auto">
          <a:xfrm>
            <a:off x="1524000" y="4724400"/>
            <a:ext cx="533400" cy="152400"/>
          </a:xfrm>
          <a:custGeom>
            <a:avLst/>
            <a:gdLst>
              <a:gd name="T0" fmla="*/ 400050 w 21600"/>
              <a:gd name="T1" fmla="*/ 0 h 21600"/>
              <a:gd name="T2" fmla="*/ 0 w 21600"/>
              <a:gd name="T3" fmla="*/ 76200 h 21600"/>
              <a:gd name="T4" fmla="*/ 400050 w 21600"/>
              <a:gd name="T5" fmla="*/ 152400 h 21600"/>
              <a:gd name="T6" fmla="*/ 5334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25400">
            <a:solidFill>
              <a:srgbClr val="7799D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3559" name="AutoShape 1031"/>
          <p:cNvSpPr>
            <a:spLocks noChangeArrowheads="1"/>
          </p:cNvSpPr>
          <p:nvPr/>
        </p:nvSpPr>
        <p:spPr bwMode="auto">
          <a:xfrm>
            <a:off x="1524000" y="4419600"/>
            <a:ext cx="533400" cy="152400"/>
          </a:xfrm>
          <a:custGeom>
            <a:avLst/>
            <a:gdLst>
              <a:gd name="T0" fmla="*/ 400050 w 21600"/>
              <a:gd name="T1" fmla="*/ 0 h 21600"/>
              <a:gd name="T2" fmla="*/ 0 w 21600"/>
              <a:gd name="T3" fmla="*/ 76200 h 21600"/>
              <a:gd name="T4" fmla="*/ 400050 w 21600"/>
              <a:gd name="T5" fmla="*/ 152400 h 21600"/>
              <a:gd name="T6" fmla="*/ 5334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25400">
            <a:solidFill>
              <a:srgbClr val="7799D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pic>
        <p:nvPicPr>
          <p:cNvPr id="23560" name="Picture 1032" descr="C:\Documenti\prova16.jpg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93" t="26268" r="35962" b="15131"/>
          <a:stretch>
            <a:fillRect/>
          </a:stretch>
        </p:blipFill>
        <p:spPr bwMode="auto">
          <a:xfrm>
            <a:off x="6019800" y="5026025"/>
            <a:ext cx="2438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9" name="Text Box 1033"/>
          <p:cNvSpPr txBox="1">
            <a:spLocks noChangeArrowheads="1"/>
          </p:cNvSpPr>
          <p:nvPr/>
        </p:nvSpPr>
        <p:spPr bwMode="auto">
          <a:xfrm>
            <a:off x="6019800" y="4754563"/>
            <a:ext cx="2514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EPATITE B CRONICA</a:t>
            </a:r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1109609" y="4187825"/>
            <a:ext cx="432048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0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84606" y="1172975"/>
            <a:ext cx="8368762" cy="4432473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it-IT" sz="1400" b="1" u="sng" dirty="0" err="1">
                <a:solidFill>
                  <a:srgbClr val="FF0000"/>
                </a:solidFill>
              </a:rPr>
              <a:t>HBsAg</a:t>
            </a:r>
            <a:r>
              <a:rPr lang="it-IT" sz="1400" b="1" dirty="0">
                <a:solidFill>
                  <a:srgbClr val="FF0000"/>
                </a:solidFill>
              </a:rPr>
              <a:t>                               Per valori S/CO tra 0.80 e 50                   Eseguire TEST CONFERMA </a:t>
            </a:r>
          </a:p>
          <a:p>
            <a:pPr>
              <a:defRPr/>
            </a:pPr>
            <a:endParaRPr lang="it-IT" sz="1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FF0000"/>
                </a:solidFill>
              </a:rPr>
              <a:t>								   </a:t>
            </a:r>
            <a:r>
              <a:rPr lang="it-IT" sz="1400" b="1" dirty="0">
                <a:solidFill>
                  <a:srgbClr val="00B050"/>
                </a:solidFill>
              </a:rPr>
              <a:t>+</a:t>
            </a:r>
          </a:p>
          <a:p>
            <a:pPr marL="1715310" lvl="4" indent="0">
              <a:buNone/>
              <a:defRPr/>
            </a:pPr>
            <a:endParaRPr lang="it-IT" sz="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00B050"/>
                </a:solidFill>
              </a:rPr>
              <a:t>Per valori &gt;50 S/CO refertare POS                             	           </a:t>
            </a:r>
            <a:r>
              <a:rPr lang="it-IT" sz="1400" b="1" dirty="0">
                <a:solidFill>
                  <a:srgbClr val="FF0000"/>
                </a:solidFill>
              </a:rPr>
              <a:t>-</a:t>
            </a: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FF0000"/>
                </a:solidFill>
              </a:rPr>
              <a:t>						</a:t>
            </a:r>
            <a:r>
              <a:rPr lang="it-IT" sz="1400" b="1" dirty="0">
                <a:solidFill>
                  <a:srgbClr val="00B050"/>
                </a:solidFill>
              </a:rPr>
              <a:t>Refertare POS e aggiungere</a:t>
            </a: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00B050"/>
                </a:solidFill>
              </a:rPr>
              <a:t>						 nelle note la dicitura: </a:t>
            </a: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00B050"/>
                </a:solidFill>
              </a:rPr>
              <a:t>						“Valore ricontrollato con test </a:t>
            </a: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00B050"/>
                </a:solidFill>
              </a:rPr>
              <a:t>						  di conferma per </a:t>
            </a:r>
            <a:r>
              <a:rPr lang="it-IT" sz="1400" b="1" dirty="0" err="1">
                <a:solidFill>
                  <a:srgbClr val="00B050"/>
                </a:solidFill>
              </a:rPr>
              <a:t>HbsAg</a:t>
            </a:r>
            <a:r>
              <a:rPr lang="it-IT" sz="1400" b="1" dirty="0">
                <a:solidFill>
                  <a:srgbClr val="FF0000"/>
                </a:solidFill>
              </a:rPr>
              <a:t>.”    </a:t>
            </a:r>
          </a:p>
          <a:p>
            <a:pPr marL="0" indent="0">
              <a:buNone/>
              <a:defRPr/>
            </a:pPr>
            <a:endParaRPr lang="it-IT" sz="1400" b="1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00B050"/>
                </a:solidFill>
              </a:rPr>
              <a:t>                                                      </a:t>
            </a:r>
            <a:r>
              <a:rPr lang="it-IT" sz="1400" b="1" dirty="0">
                <a:solidFill>
                  <a:srgbClr val="FF0000"/>
                </a:solidFill>
              </a:rPr>
              <a:t>Se non confermato aggiungere ed eseguire i test </a:t>
            </a:r>
            <a:r>
              <a:rPr lang="it-IT" sz="1400" b="1" dirty="0" err="1">
                <a:solidFill>
                  <a:srgbClr val="FF0000"/>
                </a:solidFill>
              </a:rPr>
              <a:t>HBcAb-HBeAb</a:t>
            </a:r>
            <a:endParaRPr lang="it-IT" sz="1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FF0000"/>
                </a:solidFill>
              </a:rPr>
              <a:t>                                                     </a:t>
            </a: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FF0000"/>
                </a:solidFill>
              </a:rPr>
              <a:t>                                                        Se tutti NEG validare </a:t>
            </a:r>
            <a:r>
              <a:rPr lang="it-IT" sz="1400" b="1" dirty="0" err="1">
                <a:solidFill>
                  <a:srgbClr val="FF0000"/>
                </a:solidFill>
              </a:rPr>
              <a:t>HBsAg</a:t>
            </a:r>
            <a:r>
              <a:rPr lang="it-IT" sz="1400" b="1" dirty="0">
                <a:solidFill>
                  <a:srgbClr val="FF0000"/>
                </a:solidFill>
              </a:rPr>
              <a:t> NEG ed  aggiungere la nota :</a:t>
            </a: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FF0000"/>
                </a:solidFill>
              </a:rPr>
              <a:t>                                                       ” Valore ricontrollato con test di conferma per </a:t>
            </a:r>
            <a:r>
              <a:rPr lang="it-IT" sz="1400" b="1" dirty="0" err="1">
                <a:solidFill>
                  <a:srgbClr val="FF0000"/>
                </a:solidFill>
              </a:rPr>
              <a:t>HbsAg</a:t>
            </a:r>
            <a:r>
              <a:rPr lang="it-IT" sz="1400" b="1" dirty="0">
                <a:solidFill>
                  <a:srgbClr val="FF0000"/>
                </a:solidFill>
              </a:rPr>
              <a:t>”     </a:t>
            </a:r>
          </a:p>
          <a:p>
            <a:pPr marL="0" indent="0">
              <a:buNone/>
              <a:defRPr/>
            </a:pPr>
            <a:endParaRPr lang="it-IT" sz="1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it-IT" sz="1400" b="1" dirty="0">
                <a:solidFill>
                  <a:srgbClr val="FF0000"/>
                </a:solidFill>
              </a:rPr>
              <a:t>            Tutti i risultati positivi devono essere ripetuti  se pz sconosciuti.           </a:t>
            </a:r>
          </a:p>
        </p:txBody>
      </p:sp>
      <p:cxnSp>
        <p:nvCxnSpPr>
          <p:cNvPr id="19" name="Connettore 2 18"/>
          <p:cNvCxnSpPr/>
          <p:nvPr/>
        </p:nvCxnSpPr>
        <p:spPr bwMode="auto">
          <a:xfrm>
            <a:off x="1690274" y="1308256"/>
            <a:ext cx="13058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ttore 2 19"/>
          <p:cNvCxnSpPr/>
          <p:nvPr/>
        </p:nvCxnSpPr>
        <p:spPr bwMode="auto">
          <a:xfrm>
            <a:off x="5607770" y="1308256"/>
            <a:ext cx="7657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917" name="Connettore 2 21"/>
          <p:cNvCxnSpPr>
            <a:cxnSpLocks noChangeShapeType="1"/>
          </p:cNvCxnSpPr>
          <p:nvPr/>
        </p:nvCxnSpPr>
        <p:spPr bwMode="auto">
          <a:xfrm>
            <a:off x="1239110" y="1443539"/>
            <a:ext cx="0" cy="767128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Connettore 2 24"/>
          <p:cNvCxnSpPr>
            <a:cxnSpLocks noChangeShapeType="1"/>
          </p:cNvCxnSpPr>
          <p:nvPr/>
        </p:nvCxnSpPr>
        <p:spPr bwMode="auto">
          <a:xfrm>
            <a:off x="5968383" y="1443539"/>
            <a:ext cx="0" cy="207538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Connettore 2 25"/>
          <p:cNvCxnSpPr>
            <a:cxnSpLocks noChangeShapeType="1"/>
          </p:cNvCxnSpPr>
          <p:nvPr/>
        </p:nvCxnSpPr>
        <p:spPr bwMode="auto">
          <a:xfrm>
            <a:off x="7147126" y="1443538"/>
            <a:ext cx="0" cy="902410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920" name="Rettangolo 1"/>
          <p:cNvSpPr>
            <a:spLocks noChangeArrowheads="1"/>
          </p:cNvSpPr>
          <p:nvPr/>
        </p:nvSpPr>
        <p:spPr bwMode="auto">
          <a:xfrm>
            <a:off x="1555244" y="0"/>
            <a:ext cx="6440197" cy="92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568" tIns="45784" rIns="91568" bIns="45784">
            <a:spAutoFit/>
          </a:bodyPr>
          <a:lstStyle/>
          <a:p>
            <a:endParaRPr lang="it-IT" dirty="0">
              <a:solidFill>
                <a:srgbClr val="FF0000"/>
              </a:solidFill>
            </a:endParaRPr>
          </a:p>
          <a:p>
            <a:pPr algn="ctr"/>
            <a:r>
              <a:rPr lang="it-IT" dirty="0">
                <a:solidFill>
                  <a:srgbClr val="FF0000"/>
                </a:solidFill>
              </a:rPr>
              <a:t>ALGORITMO DI LABORATORIO PER </a:t>
            </a:r>
            <a:r>
              <a:rPr lang="it-IT" dirty="0" err="1">
                <a:solidFill>
                  <a:srgbClr val="FF0000"/>
                </a:solidFill>
              </a:rPr>
              <a:t>HBsAg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000000"/>
              </a:solidFill>
            </a:endParaRPr>
          </a:p>
        </p:txBody>
      </p:sp>
      <p:cxnSp>
        <p:nvCxnSpPr>
          <p:cNvPr id="38921" name="Connettore 2 3"/>
          <p:cNvCxnSpPr>
            <a:cxnSpLocks noChangeShapeType="1"/>
          </p:cNvCxnSpPr>
          <p:nvPr/>
        </p:nvCxnSpPr>
        <p:spPr bwMode="auto">
          <a:xfrm>
            <a:off x="5968383" y="3789487"/>
            <a:ext cx="0" cy="316718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8922" name="Picture 4" descr="Intranet Poliambulanza">
            <a:hlinkClick r:id="rId2" tooltip="Intranet Poliambulanz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52" y="4827179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8873417"/>
              </p:ext>
            </p:extLst>
          </p:nvPr>
        </p:nvGraphicFramePr>
        <p:xfrm>
          <a:off x="179513" y="5877272"/>
          <a:ext cx="8352927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048"/>
                <a:gridCol w="413041"/>
                <a:gridCol w="326590"/>
                <a:gridCol w="826082"/>
                <a:gridCol w="569132"/>
                <a:gridCol w="2586309"/>
                <a:gridCol w="2298140"/>
                <a:gridCol w="600585"/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91191</a:t>
                      </a:r>
                      <a:endParaRPr lang="it-IT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91.19.1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prestazione:NO ciclica/NOper seduta/NOgruppo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VIRUS EPATITE B [HBV] ANTIGENE </a:t>
                      </a:r>
                      <a:r>
                        <a:rPr lang="it-IT" sz="1200" u="none" strike="noStrike" dirty="0" err="1">
                          <a:effectLst/>
                        </a:rPr>
                        <a:t>HBsAg</a:t>
                      </a:r>
                      <a:r>
                        <a:rPr lang="it-IT" sz="1200" u="none" strike="noStrike" dirty="0">
                          <a:effectLst/>
                        </a:rPr>
                        <a:t> (Saggio di conferma</a:t>
                      </a:r>
                      <a:r>
                        <a:rPr lang="it-IT" sz="600" u="none" strike="noStrike" dirty="0">
                          <a:effectLst/>
                        </a:rPr>
                        <a:t>)</a:t>
                      </a:r>
                      <a:endParaRPr lang="it-IT" sz="600" b="0" i="0" u="none" strike="noStrike" dirty="0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VIRUS EPATITE B [HBV] ANTIGENE HBsAg (Saggio di conferma)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 dirty="0">
                          <a:effectLst/>
                        </a:rPr>
                        <a:t>        </a:t>
                      </a:r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14.25 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</a:tr>
            </a:tbl>
          </a:graphicData>
        </a:graphic>
      </p:graphicFrame>
      <p:sp>
        <p:nvSpPr>
          <p:cNvPr id="4" name="Per 3"/>
          <p:cNvSpPr/>
          <p:nvPr/>
        </p:nvSpPr>
        <p:spPr>
          <a:xfrm>
            <a:off x="3635896" y="5805264"/>
            <a:ext cx="1512168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FF"/>
                </a:solidFill>
              </a:rPr>
              <a:t>NO</a:t>
            </a:r>
            <a:endParaRPr lang="it-I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149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714375"/>
            <a:ext cx="72580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8949054"/>
              </p:ext>
            </p:extLst>
          </p:nvPr>
        </p:nvGraphicFramePr>
        <p:xfrm>
          <a:off x="1691680" y="1772816"/>
          <a:ext cx="6731001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559"/>
                <a:gridCol w="3110033"/>
                <a:gridCol w="913969"/>
                <a:gridCol w="609313"/>
                <a:gridCol w="675956"/>
                <a:gridCol w="698171"/>
              </a:tblGrid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0091195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VIRUS EPATITE C [HCV] ANTICORPI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31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91.19.5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 dirty="0">
                          <a:effectLst/>
                        </a:rPr>
                        <a:t>01/01/1951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          </a:t>
                      </a:r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8.95</a:t>
                      </a:r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0654822"/>
              </p:ext>
            </p:extLst>
          </p:nvPr>
        </p:nvGraphicFramePr>
        <p:xfrm>
          <a:off x="964354" y="5798820"/>
          <a:ext cx="6731001" cy="68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559"/>
                <a:gridCol w="3110033"/>
                <a:gridCol w="913969"/>
                <a:gridCol w="583855"/>
                <a:gridCol w="701414"/>
                <a:gridCol w="698171"/>
              </a:tblGrid>
              <a:tr h="1601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0091201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VIRUS EPATITE C [HCV] (RIBA) : TEST DI CONFERMA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91.20.1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01/02/2002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91149"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     </a:t>
                      </a:r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100.29</a:t>
                      </a:r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8740058"/>
              </p:ext>
            </p:extLst>
          </p:nvPr>
        </p:nvGraphicFramePr>
        <p:xfrm>
          <a:off x="179512" y="3717032"/>
          <a:ext cx="8229600" cy="68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942"/>
                <a:gridCol w="413041"/>
                <a:gridCol w="326590"/>
                <a:gridCol w="826082"/>
                <a:gridCol w="569132"/>
                <a:gridCol w="2586309"/>
                <a:gridCol w="2298140"/>
                <a:gridCol w="62436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 dirty="0">
                          <a:effectLst/>
                        </a:rPr>
                        <a:t>91193</a:t>
                      </a:r>
                      <a:endParaRPr lang="it-IT" sz="600" b="0" i="0" u="none" strike="noStrike" dirty="0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91.19.3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 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prestazione:NO ciclica/NOper seduta/NOgruppo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VIRUS EPATITE C [HCV] ANALISI QUALITATIVA DI HCV RNA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VIRUS EPATITE C [HCV] ANALISI QUALITATIVA DI HCV RNA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90.25 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</a:tr>
              <a:tr h="354669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91194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91.19.4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R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prestazione:NO ciclica/NOper seduta/NOgruppo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1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VIRUS EPATITE C [HCV] ANALISI QUANTITATIVA DI HCV RNA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VIRUS EPATITE C [HCV] ANALISI QUANTITATIVA DI HCV RNA</a:t>
                      </a:r>
                      <a:endParaRPr lang="it-IT" sz="600" b="0" i="0" u="none" strike="noStrike"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110.85 </a:t>
                      </a:r>
                      <a:endParaRPr lang="it-IT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11" marR="7211" marT="7211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3434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1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75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9" y="2782034"/>
            <a:ext cx="4392488" cy="38149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0" y="1037692"/>
            <a:ext cx="9144000" cy="1574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31" tIns="45715" rIns="91431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dirty="0">
                <a:solidFill>
                  <a:srgbClr val="000099"/>
                </a:solidFill>
              </a:rPr>
              <a:t>Per ogni metodica commerciale sono stati individuati specifici valori di S/CO in grado di predire la positività del test di conferma in più del 95% dei casi (considerando però anche la prevalenza nella popolazione, l’età e le caratteristiche cliniche del paziente) 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68639" y="389930"/>
            <a:ext cx="8136826" cy="64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31" tIns="45715" rIns="91431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3600">
                <a:solidFill>
                  <a:srgbClr val="FF00FF"/>
                </a:solidFill>
              </a:rPr>
              <a:t>IL SIGNIFICATO DI  S/CO</a:t>
            </a:r>
          </a:p>
        </p:txBody>
      </p:sp>
      <p:pic>
        <p:nvPicPr>
          <p:cNvPr id="6656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64" y="2782034"/>
            <a:ext cx="4068412" cy="354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5580764" y="6396450"/>
            <a:ext cx="3204212" cy="345366"/>
          </a:xfrm>
          <a:prstGeom prst="rect">
            <a:avLst/>
          </a:prstGeom>
          <a:solidFill>
            <a:srgbClr val="FFFF6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89991" tIns="46795" rIns="89991" bIns="46795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CDC – MMWR 2003: 52 (RR3)</a:t>
            </a:r>
            <a:r>
              <a:rPr lang="ar-SA" sz="1600" b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" charset="0"/>
              </a:rPr>
              <a:t>‏</a:t>
            </a:r>
            <a:endParaRPr lang="en-US" sz="1600" b="1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7" name="Ovale 1"/>
          <p:cNvSpPr>
            <a:spLocks noChangeArrowheads="1"/>
          </p:cNvSpPr>
          <p:nvPr/>
        </p:nvSpPr>
        <p:spPr bwMode="auto">
          <a:xfrm>
            <a:off x="250999" y="5053180"/>
            <a:ext cx="4392488" cy="1037692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68" tIns="45784" rIns="91568" bIns="45784"/>
          <a:lstStyle/>
          <a:p>
            <a:endParaRPr lang="it-IT">
              <a:solidFill>
                <a:srgbClr val="FF0000"/>
              </a:solidFill>
            </a:endParaRPr>
          </a:p>
        </p:txBody>
      </p:sp>
      <p:pic>
        <p:nvPicPr>
          <p:cNvPr id="66568" name="Picture 4" descr="Intranet Poliambulanza">
            <a:hlinkClick r:id="rId5" tooltip="Intranet Poliambulanza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99" y="273747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7624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60480"/>
            <a:ext cx="9142560" cy="102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6000" b="1">
                <a:solidFill>
                  <a:srgbClr val="1F497D"/>
                </a:solidFill>
                <a:latin typeface="Arial Narrow"/>
              </a:rPr>
              <a:t>S</a:t>
            </a:r>
            <a:r>
              <a:rPr lang="it-IT" sz="5400">
                <a:solidFill>
                  <a:srgbClr val="1F497D"/>
                </a:solidFill>
                <a:latin typeface="Arial Narrow"/>
              </a:rPr>
              <a:t>oggettività 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181440" y="1208520"/>
            <a:ext cx="5865840" cy="174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</a:pP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● </a:t>
            </a:r>
            <a:r>
              <a:rPr lang="it-IT" sz="2800" dirty="0" smtClean="0">
                <a:latin typeface="Arial Narrow"/>
              </a:rPr>
              <a:t>Stile </a:t>
            </a:r>
            <a:r>
              <a:rPr lang="it-IT" sz="2800" dirty="0">
                <a:latin typeface="Arial Narrow"/>
              </a:rPr>
              <a:t>di vita, dieta, assunzione di </a:t>
            </a:r>
            <a:r>
              <a:rPr lang="it-IT" sz="2800" dirty="0" smtClean="0">
                <a:latin typeface="Arial Narrow"/>
              </a:rPr>
              <a:t>alcolici.</a:t>
            </a:r>
            <a:endParaRPr lang="it-IT" dirty="0"/>
          </a:p>
          <a:p>
            <a:pPr>
              <a:lnSpc>
                <a:spcPct val="95000"/>
              </a:lnSpc>
            </a:pP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● </a:t>
            </a:r>
            <a:r>
              <a:rPr lang="it-IT" sz="2800" dirty="0" smtClean="0">
                <a:latin typeface="Arial Narrow"/>
              </a:rPr>
              <a:t>Farmaci</a:t>
            </a:r>
            <a:r>
              <a:rPr lang="it-IT" sz="2800" dirty="0">
                <a:latin typeface="Arial Narrow"/>
              </a:rPr>
              <a:t>.</a:t>
            </a:r>
            <a:endParaRPr dirty="0"/>
          </a:p>
          <a:p>
            <a:pPr>
              <a:lnSpc>
                <a:spcPct val="95000"/>
              </a:lnSpc>
            </a:pP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● </a:t>
            </a:r>
            <a:r>
              <a:rPr lang="it-IT" sz="2800" dirty="0" smtClean="0">
                <a:latin typeface="Arial Narrow"/>
              </a:rPr>
              <a:t>Epatopatie </a:t>
            </a:r>
            <a:r>
              <a:rPr lang="it-IT" sz="2800" dirty="0">
                <a:latin typeface="Arial Narrow"/>
              </a:rPr>
              <a:t>pregresse.</a:t>
            </a:r>
            <a:endParaRPr dirty="0"/>
          </a:p>
          <a:p>
            <a:pPr>
              <a:lnSpc>
                <a:spcPct val="95000"/>
              </a:lnSpc>
            </a:pP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● </a:t>
            </a:r>
            <a:r>
              <a:rPr lang="it-IT" sz="2800" dirty="0" err="1" smtClean="0">
                <a:latin typeface="Arial Narrow"/>
              </a:rPr>
              <a:t>Comorbidità</a:t>
            </a:r>
            <a:r>
              <a:rPr lang="it-IT" sz="2800" dirty="0">
                <a:latin typeface="Arial Narrow"/>
              </a:rPr>
              <a:t>.</a:t>
            </a:r>
            <a:endParaRPr dirty="0"/>
          </a:p>
          <a:p>
            <a:pPr>
              <a:lnSpc>
                <a:spcPct val="95000"/>
              </a:lnSpc>
            </a:pPr>
            <a:endParaRPr dirty="0"/>
          </a:p>
        </p:txBody>
      </p:sp>
      <p:sp>
        <p:nvSpPr>
          <p:cNvPr id="87" name="CustomShape 3"/>
          <p:cNvSpPr/>
          <p:nvPr/>
        </p:nvSpPr>
        <p:spPr>
          <a:xfrm>
            <a:off x="0" y="60840"/>
            <a:ext cx="9142560" cy="102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6000" b="1">
                <a:solidFill>
                  <a:srgbClr val="1F497D"/>
                </a:solidFill>
                <a:latin typeface="Arial Narrow"/>
              </a:rPr>
              <a:t>S</a:t>
            </a:r>
            <a:r>
              <a:rPr lang="it-IT" sz="5400">
                <a:solidFill>
                  <a:srgbClr val="1F497D"/>
                </a:solidFill>
                <a:latin typeface="Arial Narrow"/>
              </a:rPr>
              <a:t>oggettività 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720" y="3024000"/>
            <a:ext cx="9142560" cy="102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6000" b="1">
                <a:solidFill>
                  <a:srgbClr val="C5000B"/>
                </a:solidFill>
                <a:latin typeface="Arial Narrow"/>
              </a:rPr>
              <a:t>O</a:t>
            </a:r>
            <a:r>
              <a:rPr lang="it-IT" sz="5400">
                <a:solidFill>
                  <a:srgbClr val="C5000B"/>
                </a:solidFill>
                <a:latin typeface="Arial Narrow"/>
              </a:rPr>
              <a:t>ggettività </a:t>
            </a:r>
            <a:endParaRPr/>
          </a:p>
        </p:txBody>
      </p:sp>
      <p:sp>
        <p:nvSpPr>
          <p:cNvPr id="89" name="CustomShape 5"/>
          <p:cNvSpPr/>
          <p:nvPr/>
        </p:nvSpPr>
        <p:spPr>
          <a:xfrm>
            <a:off x="0" y="60840"/>
            <a:ext cx="9142560" cy="102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6000" b="1">
                <a:solidFill>
                  <a:srgbClr val="1F497D"/>
                </a:solidFill>
                <a:latin typeface="Arial Narrow"/>
              </a:rPr>
              <a:t>S</a:t>
            </a:r>
            <a:r>
              <a:rPr lang="it-IT" sz="5400">
                <a:solidFill>
                  <a:srgbClr val="1F497D"/>
                </a:solidFill>
                <a:latin typeface="Arial Narrow"/>
              </a:rPr>
              <a:t>oggettività </a:t>
            </a:r>
            <a:endParaRPr/>
          </a:p>
        </p:txBody>
      </p:sp>
      <p:sp>
        <p:nvSpPr>
          <p:cNvPr id="90" name="CustomShape 6"/>
          <p:cNvSpPr/>
          <p:nvPr/>
        </p:nvSpPr>
        <p:spPr>
          <a:xfrm>
            <a:off x="187511" y="4104000"/>
            <a:ext cx="8495280" cy="2447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95000"/>
              </a:lnSpc>
            </a:pPr>
            <a:r>
              <a:rPr lang="it-IT" sz="2800" b="1" dirty="0" smtClean="0">
                <a:solidFill>
                  <a:srgbClr val="C00000"/>
                </a:solidFill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latin typeface="Arial Narrow"/>
              </a:rPr>
              <a:t>Parametri </a:t>
            </a:r>
            <a:r>
              <a:rPr lang="it-IT" sz="2800" dirty="0">
                <a:latin typeface="Arial Narrow"/>
              </a:rPr>
              <a:t>(PA, BMI, circonferenza vita)</a:t>
            </a:r>
            <a:endParaRPr dirty="0"/>
          </a:p>
          <a:p>
            <a:pPr>
              <a:lnSpc>
                <a:spcPct val="95000"/>
              </a:lnSpc>
            </a:pPr>
            <a:r>
              <a:rPr lang="it-IT" sz="2800" b="1" dirty="0" smtClean="0">
                <a:solidFill>
                  <a:srgbClr val="C00000"/>
                </a:solidFill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latin typeface="Arial Narrow"/>
              </a:rPr>
              <a:t>Colorito </a:t>
            </a:r>
            <a:r>
              <a:rPr lang="it-IT" sz="2800" dirty="0">
                <a:latin typeface="Arial Narrow"/>
              </a:rPr>
              <a:t>(cute, mucose, sclere)</a:t>
            </a:r>
            <a:endParaRPr dirty="0"/>
          </a:p>
          <a:p>
            <a:pPr>
              <a:lnSpc>
                <a:spcPct val="95000"/>
              </a:lnSpc>
            </a:pPr>
            <a:r>
              <a:rPr lang="it-IT" sz="2800" b="1" dirty="0" smtClean="0">
                <a:solidFill>
                  <a:srgbClr val="C00000"/>
                </a:solidFill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latin typeface="Arial Narrow"/>
              </a:rPr>
              <a:t>Addome </a:t>
            </a:r>
            <a:r>
              <a:rPr lang="it-IT" sz="2800" dirty="0">
                <a:latin typeface="Arial Narrow"/>
              </a:rPr>
              <a:t>(ascite, epatomegalia, circoli venosi)</a:t>
            </a:r>
            <a:endParaRPr dirty="0"/>
          </a:p>
          <a:p>
            <a:pPr>
              <a:lnSpc>
                <a:spcPct val="95000"/>
              </a:lnSpc>
            </a:pPr>
            <a:r>
              <a:rPr lang="it-IT" sz="2800" b="1" dirty="0" smtClean="0">
                <a:solidFill>
                  <a:srgbClr val="C00000"/>
                </a:solidFill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latin typeface="Arial Narrow"/>
              </a:rPr>
              <a:t>Sintomi/segni </a:t>
            </a:r>
            <a:r>
              <a:rPr lang="it-IT" sz="2800" dirty="0">
                <a:latin typeface="Arial Narrow"/>
              </a:rPr>
              <a:t>associati (prurito, spider </a:t>
            </a:r>
            <a:r>
              <a:rPr lang="it-IT" sz="2800" dirty="0" err="1">
                <a:latin typeface="Arial Narrow"/>
              </a:rPr>
              <a:t>naevi</a:t>
            </a:r>
            <a:r>
              <a:rPr lang="it-IT" sz="2800" dirty="0">
                <a:latin typeface="Arial Narrow"/>
              </a:rPr>
              <a:t>, edemi periferici,</a:t>
            </a:r>
            <a:endParaRPr dirty="0"/>
          </a:p>
          <a:p>
            <a:pPr>
              <a:lnSpc>
                <a:spcPct val="95000"/>
              </a:lnSpc>
            </a:pPr>
            <a:r>
              <a:rPr lang="it-IT" sz="2800" dirty="0">
                <a:latin typeface="Arial Narrow"/>
              </a:rPr>
              <a:t>eritema palmare, anoressia, calo ponderale, sanguinamenti)</a:t>
            </a:r>
            <a:endParaRPr dirty="0"/>
          </a:p>
          <a:p>
            <a:pPr>
              <a:lnSpc>
                <a:spcPct val="95000"/>
              </a:lnSpc>
            </a:pPr>
            <a:endParaRPr dirty="0"/>
          </a:p>
          <a:p>
            <a:pPr>
              <a:lnSpc>
                <a:spcPct val="95000"/>
              </a:lnSpc>
            </a:pPr>
            <a:endParaRPr dirty="0"/>
          </a:p>
        </p:txBody>
      </p:sp>
      <p:pic>
        <p:nvPicPr>
          <p:cNvPr id="91" name="Immagine 90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300192" y="1045583"/>
            <a:ext cx="2556072" cy="23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7157"/>
            <a:ext cx="5436200" cy="57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1" y="0"/>
            <a:ext cx="9058215" cy="5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0000"/>
                </a:solidFill>
              </a:rPr>
              <a:t>ALGORITMO DIAGNOSTICO CON S/CO</a:t>
            </a:r>
          </a:p>
        </p:txBody>
      </p:sp>
      <p:sp>
        <p:nvSpPr>
          <p:cNvPr id="65540" name="Rectangle 8"/>
          <p:cNvSpPr>
            <a:spLocks noChangeArrowheads="1"/>
          </p:cNvSpPr>
          <p:nvPr/>
        </p:nvSpPr>
        <p:spPr bwMode="auto">
          <a:xfrm>
            <a:off x="5509276" y="1653624"/>
            <a:ext cx="3634724" cy="470897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1431" tIns="45715" rIns="91431" bIns="45715">
            <a:spAutoFit/>
          </a:bodyPr>
          <a:lstStyle/>
          <a:p>
            <a:pPr lvl="1"/>
            <a:r>
              <a:rPr lang="it-IT" sz="1200" b="1" u="sng" dirty="0">
                <a:solidFill>
                  <a:srgbClr val="0000CC"/>
                </a:solidFill>
              </a:rPr>
              <a:t>Test di screening con risultato: S/CO &gt;0.8 &lt;5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dirty="0">
                <a:solidFill>
                  <a:srgbClr val="002060"/>
                </a:solidFill>
              </a:rPr>
              <a:t>Il Laboratorio conferma il dato mediante test RIBA </a:t>
            </a:r>
          </a:p>
          <a:p>
            <a:r>
              <a:rPr lang="it-IT" sz="1200" dirty="0">
                <a:solidFill>
                  <a:srgbClr val="002060"/>
                </a:solidFill>
              </a:rPr>
              <a:t>(Il test è aggiunto in DNLAB) 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dirty="0">
                <a:solidFill>
                  <a:srgbClr val="002060"/>
                </a:solidFill>
              </a:rPr>
              <a:t>Referta il risultato del RIBA con il commento 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dirty="0">
                <a:solidFill>
                  <a:srgbClr val="002060"/>
                </a:solidFill>
              </a:rPr>
              <a:t>Per approfondimenti diagnostici:</a:t>
            </a:r>
          </a:p>
          <a:p>
            <a:r>
              <a:rPr lang="it-IT" sz="1200" dirty="0">
                <a:solidFill>
                  <a:srgbClr val="002060"/>
                </a:solidFill>
              </a:rPr>
              <a:t>Ricerca diretta del Virus (HCV RNA)</a:t>
            </a:r>
          </a:p>
          <a:p>
            <a:endParaRPr lang="it-IT" sz="1200" b="1" u="sng" dirty="0">
              <a:solidFill>
                <a:srgbClr val="FF0000"/>
              </a:solidFill>
            </a:endParaRPr>
          </a:p>
          <a:p>
            <a:r>
              <a:rPr lang="it-IT" sz="1200" b="1" u="sng" dirty="0">
                <a:solidFill>
                  <a:srgbClr val="FF0000"/>
                </a:solidFill>
              </a:rPr>
              <a:t>(se c’è incongruenza tra i due risultati il test di screening non si referta)</a:t>
            </a:r>
          </a:p>
          <a:p>
            <a:endParaRPr lang="it-IT" sz="1200" u="sng" dirty="0">
              <a:solidFill>
                <a:srgbClr val="002060"/>
              </a:solidFill>
            </a:endParaRPr>
          </a:p>
          <a:p>
            <a:r>
              <a:rPr lang="it-IT" sz="1200" b="1" u="sng" dirty="0">
                <a:solidFill>
                  <a:srgbClr val="0000CC"/>
                </a:solidFill>
              </a:rPr>
              <a:t>S/CO &gt;5</a:t>
            </a:r>
            <a:r>
              <a:rPr lang="it-IT" sz="1200" b="1" u="sng" dirty="0">
                <a:solidFill>
                  <a:srgbClr val="FF00FF"/>
                </a:solidFill>
              </a:rPr>
              <a:t> </a:t>
            </a:r>
          </a:p>
          <a:p>
            <a:r>
              <a:rPr lang="it-IT" sz="1200" dirty="0">
                <a:solidFill>
                  <a:srgbClr val="002060"/>
                </a:solidFill>
              </a:rPr>
              <a:t>esiste una probabilità maggiore del 98% che il risultato del test di conferma sia positivo.  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dirty="0">
                <a:solidFill>
                  <a:srgbClr val="002060"/>
                </a:solidFill>
              </a:rPr>
              <a:t>Si referta il risultato dello screening con il commento 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r>
              <a:rPr lang="it-IT" sz="1200" dirty="0">
                <a:solidFill>
                  <a:srgbClr val="FF0000"/>
                </a:solidFill>
              </a:rPr>
              <a:t>Per approfondimenti diagnostici:</a:t>
            </a:r>
          </a:p>
          <a:p>
            <a:r>
              <a:rPr lang="it-IT" sz="1200" dirty="0">
                <a:solidFill>
                  <a:srgbClr val="FF0000"/>
                </a:solidFill>
              </a:rPr>
              <a:t>Ricerca diretta del Virus (HCV RNA)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65541" name="Text Box 9"/>
          <p:cNvSpPr txBox="1">
            <a:spLocks noChangeArrowheads="1"/>
          </p:cNvSpPr>
          <p:nvPr/>
        </p:nvSpPr>
        <p:spPr bwMode="auto">
          <a:xfrm>
            <a:off x="5428258" y="1052017"/>
            <a:ext cx="3715742" cy="46314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>
                <a:solidFill>
                  <a:srgbClr val="000000"/>
                </a:solidFill>
              </a:rPr>
              <a:t>REFERTO COMMENTATO</a:t>
            </a:r>
          </a:p>
        </p:txBody>
      </p:sp>
      <p:cxnSp>
        <p:nvCxnSpPr>
          <p:cNvPr id="65542" name="Connettore 2 2"/>
          <p:cNvCxnSpPr>
            <a:cxnSpLocks noChangeShapeType="1"/>
          </p:cNvCxnSpPr>
          <p:nvPr/>
        </p:nvCxnSpPr>
        <p:spPr bwMode="auto">
          <a:xfrm>
            <a:off x="7286923" y="1988840"/>
            <a:ext cx="0" cy="226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43" name="Connettore 2 7"/>
          <p:cNvCxnSpPr>
            <a:cxnSpLocks noChangeShapeType="1"/>
          </p:cNvCxnSpPr>
          <p:nvPr/>
        </p:nvCxnSpPr>
        <p:spPr bwMode="auto">
          <a:xfrm>
            <a:off x="7740352" y="2591049"/>
            <a:ext cx="0" cy="22440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5544" name="Picture 4" descr="Intranet Poliambulanza">
            <a:hlinkClick r:id="rId4" tooltip="Intranet Poliambulanza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70" y="5622955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9310711"/>
              </p:ext>
            </p:extLst>
          </p:nvPr>
        </p:nvGraphicFramePr>
        <p:xfrm>
          <a:off x="1043608" y="6042095"/>
          <a:ext cx="6731001" cy="538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559"/>
                <a:gridCol w="3110033"/>
                <a:gridCol w="913969"/>
                <a:gridCol w="583855"/>
                <a:gridCol w="701414"/>
                <a:gridCol w="698171"/>
              </a:tblGrid>
              <a:tr h="187444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0091201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VIRUS EPATITE C [HCV] (RIBA) : TEST DI CONFERMA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91.20.1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000" u="none" strike="noStrike">
                          <a:effectLst/>
                        </a:rPr>
                        <a:t>01/02/2002</a:t>
                      </a:r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23797"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it-I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it-IT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it-IT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100.29</a:t>
                      </a:r>
                      <a:r>
                        <a:rPr lang="it-IT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Per 10"/>
          <p:cNvSpPr/>
          <p:nvPr/>
        </p:nvSpPr>
        <p:spPr>
          <a:xfrm>
            <a:off x="3635896" y="5905395"/>
            <a:ext cx="1512168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FF"/>
                </a:solidFill>
              </a:rPr>
              <a:t>NO</a:t>
            </a:r>
            <a:endParaRPr lang="it-I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263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560"/>
            <a:ext cx="48101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697270" cy="305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86" y="35340"/>
            <a:ext cx="2483768" cy="149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91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0000"/>
                </a:solidFill>
              </a:rPr>
              <a:t>CASO CLINICO</a:t>
            </a:r>
            <a:br>
              <a:rPr lang="it-IT" sz="3200" dirty="0" smtClean="0">
                <a:solidFill>
                  <a:srgbClr val="FF0000"/>
                </a:solidFill>
              </a:rPr>
            </a:br>
            <a:r>
              <a:rPr lang="it-IT" sz="1200" dirty="0" smtClean="0">
                <a:solidFill>
                  <a:srgbClr val="FF0000"/>
                </a:solidFill>
              </a:rPr>
              <a:t>Pz di sesso femminile di 50 aa ricoverata in gennaio 14 presso Chirurgia per intervento </a:t>
            </a:r>
            <a:r>
              <a:rPr lang="it-IT" sz="1200" dirty="0" err="1" smtClean="0">
                <a:solidFill>
                  <a:srgbClr val="FF0000"/>
                </a:solidFill>
              </a:rPr>
              <a:t>ch.con</a:t>
            </a:r>
            <a:r>
              <a:rPr lang="it-IT" sz="1200" dirty="0" smtClean="0">
                <a:solidFill>
                  <a:srgbClr val="FF0000"/>
                </a:solidFill>
              </a:rPr>
              <a:t> riscontro di transaminasi alte.</a:t>
            </a:r>
            <a:r>
              <a:rPr lang="it-IT" sz="1400" dirty="0" smtClean="0">
                <a:solidFill>
                  <a:srgbClr val="FF0000"/>
                </a:solidFill>
              </a:rPr>
              <a:t/>
            </a:r>
            <a:br>
              <a:rPr lang="it-IT" sz="1400" dirty="0" smtClean="0">
                <a:solidFill>
                  <a:srgbClr val="FF0000"/>
                </a:solidFill>
              </a:rPr>
            </a:br>
            <a:r>
              <a:rPr lang="it-IT" sz="1200" dirty="0" smtClean="0">
                <a:solidFill>
                  <a:srgbClr val="FF0000"/>
                </a:solidFill>
              </a:rPr>
              <a:t>Ottobre 2013 transaminasi normale e HCV/</a:t>
            </a:r>
            <a:r>
              <a:rPr lang="it-IT" sz="1200" dirty="0" err="1" smtClean="0">
                <a:solidFill>
                  <a:srgbClr val="FF0000"/>
                </a:solidFill>
              </a:rPr>
              <a:t>HBsAg</a:t>
            </a:r>
            <a:r>
              <a:rPr lang="it-IT" sz="1200" dirty="0" smtClean="0">
                <a:solidFill>
                  <a:srgbClr val="FF0000"/>
                </a:solidFill>
              </a:rPr>
              <a:t> NEGATIVI</a:t>
            </a:r>
            <a:endParaRPr lang="it-IT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" y="908175"/>
            <a:ext cx="482526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5" y="2563815"/>
            <a:ext cx="4320480" cy="317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174"/>
            <a:ext cx="4104455" cy="32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36126"/>
            <a:ext cx="500437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ccia in giù 4"/>
          <p:cNvSpPr/>
          <p:nvPr/>
        </p:nvSpPr>
        <p:spPr>
          <a:xfrm>
            <a:off x="2478462" y="908175"/>
            <a:ext cx="484632" cy="6486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1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12494" y="3284984"/>
            <a:ext cx="460775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2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5508107" y="1067588"/>
            <a:ext cx="484632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3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5868144" y="4293096"/>
            <a:ext cx="1206042" cy="9145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FFFFFF"/>
                </a:solidFill>
              </a:rPr>
              <a:t>FEB. 2014</a:t>
            </a:r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6863461" y="3108442"/>
            <a:ext cx="484632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30214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5" name="Picture 4" descr="Intranet Poliambulanza">
            <a:hlinkClick r:id="rId2" tooltip="Intranet Poliambulanz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" y="-28648"/>
            <a:ext cx="762530" cy="7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Documents and Settings\DERANGO-C\Documenti\Immagini\Immagine\Immag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3324"/>
            <a:ext cx="4548127" cy="6064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WordArt 5" descr="Linee verticali ravvicinate"/>
          <p:cNvSpPr>
            <a:spLocks noChangeArrowheads="1" noChangeShapeType="1" noTextEdit="1"/>
          </p:cNvSpPr>
          <p:nvPr/>
        </p:nvSpPr>
        <p:spPr bwMode="auto">
          <a:xfrm>
            <a:off x="1058010" y="2896626"/>
            <a:ext cx="7034335" cy="1087031"/>
          </a:xfrm>
          <a:prstGeom prst="rect">
            <a:avLst/>
          </a:prstGeom>
        </p:spPr>
        <p:txBody>
          <a:bodyPr wrap="none" lIns="91568" tIns="45784" rIns="91568" bIns="45784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it-IT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GRAZIE PER L'ATTENZIONE</a:t>
            </a:r>
          </a:p>
        </p:txBody>
      </p:sp>
    </p:spTree>
    <p:extLst>
      <p:ext uri="{BB962C8B-B14F-4D97-AF65-F5344CB8AC3E}">
        <p14:creationId xmlns="" xmlns:p14="http://schemas.microsoft.com/office/powerpoint/2010/main" val="3229913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09624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 1 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="" xmlns:p14="http://schemas.microsoft.com/office/powerpoint/2010/main" val="1749528475"/>
              </p:ext>
            </p:extLst>
          </p:nvPr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807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09624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 2 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="" xmlns:p14="http://schemas.microsoft.com/office/powerpoint/2010/main" val="3099931832"/>
              </p:ext>
            </p:extLst>
          </p:nvPr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852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20" y="0"/>
            <a:ext cx="9142560" cy="101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6000" b="1">
                <a:solidFill>
                  <a:srgbClr val="00AE00"/>
                </a:solidFill>
                <a:latin typeface="Arial Narrow"/>
              </a:rPr>
              <a:t>Valutazione</a:t>
            </a:r>
            <a:r>
              <a:rPr lang="it-IT" sz="5400">
                <a:solidFill>
                  <a:srgbClr val="1F497D"/>
                </a:solidFill>
                <a:latin typeface="Arial Narrow"/>
              </a:rPr>
              <a:t> 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107504" y="1003854"/>
            <a:ext cx="9142560" cy="148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00B050"/>
                </a:solidFill>
                <a:latin typeface="Arial Narrow"/>
              </a:rPr>
              <a:t>●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Arial Narrow"/>
              </a:rPr>
              <a:t>Steato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 epatite ?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b="1" dirty="0" smtClean="0">
                <a:solidFill>
                  <a:srgbClr val="00B050"/>
                </a:solidFill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Epatite 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virale ?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dirty="0" smtClean="0">
                <a:solidFill>
                  <a:srgbClr val="00B050"/>
                </a:solidFill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  <a:latin typeface="Arial Narrow"/>
              </a:rPr>
              <a:t>Jatrogena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(</a:t>
            </a:r>
            <a:r>
              <a:rPr lang="it-IT" sz="2800" dirty="0" err="1">
                <a:solidFill>
                  <a:srgbClr val="000000"/>
                </a:solidFill>
                <a:latin typeface="Arial Narrow"/>
              </a:rPr>
              <a:t>Metformina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) 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4" name="CustomShape 3"/>
          <p:cNvSpPr/>
          <p:nvPr/>
        </p:nvSpPr>
        <p:spPr>
          <a:xfrm>
            <a:off x="720" y="2744596"/>
            <a:ext cx="9142560" cy="102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6000" b="1" dirty="0" smtClean="0">
                <a:solidFill>
                  <a:srgbClr val="000000"/>
                </a:solidFill>
                <a:latin typeface="Arial Narrow"/>
              </a:rPr>
              <a:t>Piano</a:t>
            </a:r>
            <a:r>
              <a:rPr lang="it-IT" sz="5400" dirty="0" smtClean="0">
                <a:solidFill>
                  <a:srgbClr val="000000"/>
                </a:solidFill>
                <a:latin typeface="Arial Narrow"/>
              </a:rPr>
              <a:t> </a:t>
            </a:r>
            <a:endParaRPr dirty="0"/>
          </a:p>
        </p:txBody>
      </p:sp>
      <p:sp>
        <p:nvSpPr>
          <p:cNvPr id="95" name="CustomShape 4"/>
          <p:cNvSpPr/>
          <p:nvPr/>
        </p:nvSpPr>
        <p:spPr>
          <a:xfrm>
            <a:off x="0" y="3871080"/>
            <a:ext cx="9142560" cy="102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5400">
                <a:solidFill>
                  <a:srgbClr val="1F497D"/>
                </a:solidFill>
                <a:latin typeface="Arial Narrow"/>
              </a:rPr>
              <a:t> </a:t>
            </a:r>
            <a:endParaRPr/>
          </a:p>
        </p:txBody>
      </p:sp>
      <p:sp>
        <p:nvSpPr>
          <p:cNvPr id="96" name="CustomShape 5"/>
          <p:cNvSpPr/>
          <p:nvPr/>
        </p:nvSpPr>
        <p:spPr>
          <a:xfrm>
            <a:off x="113575" y="3768796"/>
            <a:ext cx="6406560" cy="32662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2800" b="1" dirty="0" smtClean="0"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Solo </a:t>
            </a:r>
            <a:r>
              <a:rPr lang="it-IT" sz="2800" dirty="0" err="1">
                <a:solidFill>
                  <a:srgbClr val="000000"/>
                </a:solidFill>
                <a:latin typeface="Arial Narrow"/>
              </a:rPr>
              <a:t>counselling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 dietologico e stile di vita ?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b="1" dirty="0" smtClean="0"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Sospendo </a:t>
            </a:r>
            <a:r>
              <a:rPr lang="it-IT" sz="2800" dirty="0" err="1">
                <a:solidFill>
                  <a:srgbClr val="000000"/>
                </a:solidFill>
                <a:latin typeface="Arial Narrow"/>
              </a:rPr>
              <a:t>Metformina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 ?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b="1" dirty="0" smtClean="0"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Ripeto 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a breve AST e ALT ?...solo ALT ?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b="1" dirty="0" smtClean="0"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Chiedo subito un’ Ecografia 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dell'addome ?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b="1" dirty="0" smtClean="0"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Chiedo 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pannello per virus </a:t>
            </a:r>
            <a:r>
              <a:rPr lang="it-IT" sz="2800" dirty="0" err="1">
                <a:solidFill>
                  <a:srgbClr val="000000"/>
                </a:solidFill>
                <a:latin typeface="Arial Narrow"/>
              </a:rPr>
              <a:t>epatitici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 ?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b="1" dirty="0" smtClean="0">
                <a:latin typeface="Arial Narrow"/>
              </a:rPr>
              <a:t>●</a:t>
            </a:r>
            <a:r>
              <a:rPr lang="it-IT" sz="2800" b="1" dirty="0" smtClean="0">
                <a:solidFill>
                  <a:schemeClr val="tx2"/>
                </a:solidFill>
                <a:latin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</a:rPr>
              <a:t>Invio </a:t>
            </a:r>
            <a:r>
              <a:rPr lang="it-IT" sz="2800" dirty="0">
                <a:solidFill>
                  <a:srgbClr val="000000"/>
                </a:solidFill>
                <a:latin typeface="Arial Narrow"/>
              </a:rPr>
              <a:t>subito allo Specialista 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7" name="Immagine 96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12159" y="1484784"/>
            <a:ext cx="3058400" cy="274814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384000" y="127080"/>
            <a:ext cx="2015280" cy="102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6000" b="1" dirty="0">
                <a:solidFill>
                  <a:srgbClr val="003300"/>
                </a:solidFill>
                <a:latin typeface="Arial Narrow"/>
              </a:rPr>
              <a:t>P</a:t>
            </a:r>
            <a:r>
              <a:rPr lang="it-IT" sz="5400" b="1" dirty="0">
                <a:solidFill>
                  <a:srgbClr val="003300"/>
                </a:solidFill>
                <a:latin typeface="Arial Narrow"/>
              </a:rPr>
              <a:t>iano</a:t>
            </a:r>
            <a:r>
              <a:rPr lang="it-IT" sz="5400" dirty="0">
                <a:solidFill>
                  <a:srgbClr val="003300"/>
                </a:solidFill>
                <a:latin typeface="Arial Narrow"/>
              </a:rPr>
              <a:t> </a:t>
            </a:r>
            <a:endParaRPr dirty="0"/>
          </a:p>
        </p:txBody>
      </p:sp>
      <p:pic>
        <p:nvPicPr>
          <p:cNvPr id="99" name="Immagin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15800"/>
            <a:ext cx="9142560" cy="567828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358200" y="1149840"/>
            <a:ext cx="3648600" cy="57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>
                <a:solidFill>
                  <a:srgbClr val="000000"/>
                </a:solidFill>
                <a:latin typeface="Calibri"/>
              </a:rPr>
              <a:t>FRANCESCA</a:t>
            </a:r>
            <a:endParaRPr/>
          </a:p>
        </p:txBody>
      </p:sp>
      <p:sp>
        <p:nvSpPr>
          <p:cNvPr id="101" name="CustomShape 3"/>
          <p:cNvSpPr/>
          <p:nvPr/>
        </p:nvSpPr>
        <p:spPr>
          <a:xfrm>
            <a:off x="252360" y="3016800"/>
            <a:ext cx="5757840" cy="1552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it-IT" sz="2400" dirty="0" err="1">
                <a:solidFill>
                  <a:srgbClr val="000000"/>
                </a:solidFill>
                <a:latin typeface="Calibri"/>
              </a:rPr>
              <a:t>Counselling</a:t>
            </a:r>
            <a:r>
              <a:rPr lang="it-IT" sz="2400" dirty="0">
                <a:solidFill>
                  <a:srgbClr val="000000"/>
                </a:solidFill>
                <a:latin typeface="Calibri"/>
              </a:rPr>
              <a:t> su alimentazione e stile di vita.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it-IT" sz="2400" dirty="0" smtClean="0">
                <a:solidFill>
                  <a:srgbClr val="000000"/>
                </a:solidFill>
                <a:latin typeface="Calibri"/>
              </a:rPr>
              <a:t>ALT </a:t>
            </a:r>
            <a:r>
              <a:rPr lang="it-IT" sz="2400" dirty="0">
                <a:solidFill>
                  <a:srgbClr val="000000"/>
                </a:solidFill>
                <a:latin typeface="Calibri"/>
              </a:rPr>
              <a:t>dopo 4 settimane.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000000"/>
                </a:solidFill>
                <a:latin typeface="Calibri"/>
              </a:rPr>
              <a:t>- Monitoraggio clinico.</a:t>
            </a:r>
            <a:endParaRPr dirty="0"/>
          </a:p>
        </p:txBody>
      </p:sp>
      <p:pic>
        <p:nvPicPr>
          <p:cNvPr id="102" name="Immagine 1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6000" y="72000"/>
            <a:ext cx="2447280" cy="1943280"/>
          </a:xfrm>
          <a:prstGeom prst="rect">
            <a:avLst/>
          </a:prstGeom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377282" y="2132856"/>
            <a:ext cx="25385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E5482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SERVIZIO SANITARIO NAZIONALE</a:t>
            </a:r>
          </a:p>
          <a:p>
            <a:r>
              <a:rPr lang="it-IT" sz="1400" b="1" dirty="0" smtClean="0">
                <a:solidFill>
                  <a:srgbClr val="E5482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REGIONE LOMBARDIA</a:t>
            </a:r>
            <a:endParaRPr lang="it-IT" sz="1400" b="1" dirty="0">
              <a:solidFill>
                <a:srgbClr val="E5482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1395000"/>
            <a:ext cx="9142560" cy="3598560"/>
          </a:xfrm>
          <a:prstGeom prst="rect">
            <a:avLst/>
          </a:prstGeom>
          <a:solidFill>
            <a:srgbClr val="D9D9D9"/>
          </a:solidFill>
          <a:ln w="9360">
            <a:solidFill>
              <a:srgbClr val="4A7EBB"/>
            </a:solidFill>
            <a:round/>
          </a:ln>
        </p:spPr>
      </p:sp>
      <p:sp>
        <p:nvSpPr>
          <p:cNvPr id="104" name="CustomShape 2"/>
          <p:cNvSpPr/>
          <p:nvPr/>
        </p:nvSpPr>
        <p:spPr>
          <a:xfrm>
            <a:off x="0" y="2159280"/>
            <a:ext cx="9142560" cy="155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8000" b="1" dirty="0">
                <a:solidFill>
                  <a:srgbClr val="000000"/>
                </a:solidFill>
                <a:latin typeface="Arial Narrow"/>
              </a:rPr>
              <a:t>La parola a</a:t>
            </a:r>
            <a:r>
              <a:rPr lang="it-IT" sz="8000" b="1" dirty="0" smtClean="0">
                <a:solidFill>
                  <a:srgbClr val="000000"/>
                </a:solidFill>
                <a:latin typeface="Arial Narrow"/>
              </a:rPr>
              <a:t>llo Specialista</a:t>
            </a:r>
            <a:endParaRPr dirty="0"/>
          </a:p>
        </p:txBody>
      </p:sp>
      <p:sp>
        <p:nvSpPr>
          <p:cNvPr id="105" name="Line 3"/>
          <p:cNvSpPr/>
          <p:nvPr/>
        </p:nvSpPr>
        <p:spPr>
          <a:xfrm>
            <a:off x="0" y="1395000"/>
            <a:ext cx="914400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06" name="Line 4"/>
          <p:cNvSpPr/>
          <p:nvPr/>
        </p:nvSpPr>
        <p:spPr>
          <a:xfrm>
            <a:off x="0" y="4994640"/>
            <a:ext cx="9143640" cy="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07" name="CustomShape 5"/>
          <p:cNvSpPr/>
          <p:nvPr/>
        </p:nvSpPr>
        <p:spPr>
          <a:xfrm>
            <a:off x="2483768" y="5140080"/>
            <a:ext cx="3921480" cy="5767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i="1" dirty="0">
                <a:solidFill>
                  <a:srgbClr val="000000"/>
                </a:solidFill>
                <a:latin typeface="Arial Narrow"/>
              </a:rPr>
              <a:t>Dr. Salmi</a:t>
            </a:r>
            <a:endParaRPr dirty="0"/>
          </a:p>
        </p:txBody>
      </p:sp>
      <p:sp>
        <p:nvSpPr>
          <p:cNvPr id="108" name="CustomShape 6"/>
          <p:cNvSpPr/>
          <p:nvPr/>
        </p:nvSpPr>
        <p:spPr>
          <a:xfrm>
            <a:off x="1034640" y="5597640"/>
            <a:ext cx="183240" cy="367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608" y="3212976"/>
            <a:ext cx="3962400" cy="1749425"/>
          </a:xfr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/>
          <a:lstStyle/>
          <a:p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IPERTRANSAMINASEMIA (1.5-5x)</a:t>
            </a:r>
            <a:b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 un paziente asintomatico</a:t>
            </a:r>
            <a:r>
              <a:rPr lang="it-IT" sz="16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it-IT" sz="16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=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SPIA </a:t>
            </a:r>
            <a:r>
              <a:rPr lang="it-IT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</a:t>
            </a: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EPATOPATIA?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62000" y="476672"/>
            <a:ext cx="2286000" cy="3762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D1127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GB" b="1" dirty="0">
                <a:solidFill>
                  <a:srgbClr val="003399"/>
                </a:solidFill>
                <a:latin typeface="Tahoma" pitchFamily="34" charset="0"/>
                <a:cs typeface="Lucida Sans Unicode" pitchFamily="34" charset="0"/>
              </a:rPr>
              <a:t>Screening</a:t>
            </a:r>
          </a:p>
        </p:txBody>
      </p:sp>
      <p:sp>
        <p:nvSpPr>
          <p:cNvPr id="118788" name="Rectangle 4"/>
          <p:cNvSpPr>
            <a:spLocks/>
          </p:cNvSpPr>
          <p:nvPr/>
        </p:nvSpPr>
        <p:spPr bwMode="auto">
          <a:xfrm>
            <a:off x="5191496" y="188640"/>
            <a:ext cx="4637088" cy="2438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/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it-IT" sz="1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Esami </a:t>
            </a:r>
            <a:r>
              <a:rPr lang="it-IT" sz="1600" b="1" dirty="0" err="1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ematochimici</a:t>
            </a:r>
            <a:r>
              <a:rPr lang="it-IT" sz="1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routine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it-IT" sz="1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Pratiche per la donazione di sangue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it-IT" sz="1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Pratiche assicurative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it-IT" sz="1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Sicurezza sul posto di lavoro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it-IT" sz="16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Altre patologie in corso di accertamento/follow-up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600" b="1" dirty="0">
                <a:solidFill>
                  <a:srgbClr val="808080"/>
                </a:solidFill>
              </a:rPr>
              <a:t>			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67544" y="1700808"/>
            <a:ext cx="2590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it-IT" sz="20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IPOTESI CLINICA</a:t>
            </a: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None/>
            </a:pPr>
            <a:r>
              <a:rPr lang="it-IT" sz="2000" b="1" dirty="0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EPIDEMIOLOGICA</a:t>
            </a:r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1600200" y="90872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6666FF"/>
              </a:solidFill>
            </a:endParaRP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1600200" y="2924944"/>
            <a:ext cx="379512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6666FF"/>
              </a:solidFill>
            </a:endParaRPr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>
            <a:off x="3059832" y="908720"/>
            <a:ext cx="2131664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51520" y="3645024"/>
            <a:ext cx="648072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 smtClean="0">
                <a:solidFill>
                  <a:srgbClr val="000000"/>
                </a:solidFill>
              </a:rPr>
              <a:t> I</a:t>
            </a:r>
            <a:endParaRPr lang="it-IT" sz="4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0000"/>
                </a:solidFill>
              </a:rPr>
              <a:t>  dato</a:t>
            </a:r>
            <a:r>
              <a:rPr lang="it-IT" sz="4000" b="1" dirty="0" smtClean="0">
                <a:solidFill>
                  <a:srgbClr val="000000"/>
                </a:solidFill>
              </a:rPr>
              <a:t> </a:t>
            </a:r>
            <a:endParaRPr lang="it-IT" sz="4000" b="1" dirty="0">
              <a:solidFill>
                <a:srgbClr val="000000"/>
              </a:solidFill>
            </a:endParaRPr>
          </a:p>
        </p:txBody>
      </p:sp>
      <p:sp>
        <p:nvSpPr>
          <p:cNvPr id="17" name="Fumetto 4 16"/>
          <p:cNvSpPr/>
          <p:nvPr/>
        </p:nvSpPr>
        <p:spPr>
          <a:xfrm rot="2245572">
            <a:off x="4851159" y="2827510"/>
            <a:ext cx="3763575" cy="3662382"/>
          </a:xfrm>
          <a:prstGeom prst="cloudCallout">
            <a:avLst>
              <a:gd name="adj1" fmla="val -61608"/>
              <a:gd name="adj2" fmla="val 71046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436096" y="3429000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>
                <a:solidFill>
                  <a:srgbClr val="000000"/>
                </a:solidFill>
              </a:rPr>
              <a:t>Ri</a:t>
            </a:r>
            <a:r>
              <a:rPr lang="it-IT" sz="2400" b="1" dirty="0">
                <a:solidFill>
                  <a:srgbClr val="000000"/>
                </a:solidFill>
              </a:rPr>
              <a:t> Anamnesi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Esame Obiettivo mirato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Consigli stile di vita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Identificazione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Fattori di rischio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000000"/>
                </a:solidFill>
              </a:rPr>
              <a:t>modificabili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89659" y="4869160"/>
            <a:ext cx="2270173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È reale?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È significativo?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Ha causa ovvia?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</a:rPr>
              <a:t>Se no ..cosa faccio?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419872" y="332656"/>
            <a:ext cx="1368152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ALT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nformazioni 13">
            <a:hlinkClick r:id="rId3" action="ppaction://hlinkfile" highlightClick="1"/>
          </p:cNvPr>
          <p:cNvSpPr/>
          <p:nvPr/>
        </p:nvSpPr>
        <p:spPr>
          <a:xfrm>
            <a:off x="4427984" y="476672"/>
            <a:ext cx="288032" cy="21602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 autoUpdateAnimBg="0"/>
      <p:bldP spid="21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2459</Words>
  <Application>Microsoft Office PowerPoint</Application>
  <PresentationFormat>Presentazione su schermo (4:3)</PresentationFormat>
  <Paragraphs>695</Paragraphs>
  <Slides>55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3" baseType="lpstr">
      <vt:lpstr>Office Theme</vt:lpstr>
      <vt:lpstr>Office Theme</vt:lpstr>
      <vt:lpstr>Struttura predefinita</vt:lpstr>
      <vt:lpstr>Metro</vt:lpstr>
      <vt:lpstr>1_Struttura predefinita</vt:lpstr>
      <vt:lpstr>2_Struttura predefinita</vt:lpstr>
      <vt:lpstr>Tema di Office</vt:lpstr>
      <vt:lpstr>Organigramma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IPERTRANSAMINASEMIA (1.5-5x) in un paziente asintomatico = SPIA DI EPATOPATIA?</vt:lpstr>
      <vt:lpstr>Diapositiva 10</vt:lpstr>
      <vt:lpstr>IPERTRANSAMINASEMIA (1.5-5x) in un paziente asintomatico = SPIA DI EPATOPATIA?</vt:lpstr>
      <vt:lpstr>IPERTRANSAMINASEMIA (1.5-5x) in un paziente asintomatico = SPIA DI EPATOPATIA?</vt:lpstr>
      <vt:lpstr>Diapositiva 13</vt:lpstr>
      <vt:lpstr>Diapositiva 14</vt:lpstr>
      <vt:lpstr>Diapositiva 15</vt:lpstr>
      <vt:lpstr>Diapositiva 16</vt:lpstr>
      <vt:lpstr>STEATOSI :  grading</vt:lpstr>
      <vt:lpstr>Diapositiva 18</vt:lpstr>
      <vt:lpstr>Diapositiva 19</vt:lpstr>
      <vt:lpstr>Diapositiva 20</vt:lpstr>
      <vt:lpstr>Diapositiva 21</vt:lpstr>
      <vt:lpstr> Fattori di rischio per infezione HCV </vt:lpstr>
      <vt:lpstr> Fattori di rischio per infezione HCV </vt:lpstr>
      <vt:lpstr>Diapositiva 24</vt:lpstr>
      <vt:lpstr>Diapositiva 25</vt:lpstr>
      <vt:lpstr>NAFLD</vt:lpstr>
      <vt:lpstr>Diapositiva 27</vt:lpstr>
      <vt:lpstr>GRAZIE PER L’ATTENZIONE</vt:lpstr>
      <vt:lpstr>Diapositiva 29</vt:lpstr>
      <vt:lpstr>Diapositiva 30</vt:lpstr>
      <vt:lpstr>Diapositiva 31</vt:lpstr>
      <vt:lpstr>Biochimica Clinica</vt:lpstr>
      <vt:lpstr>Diapositiva 33</vt:lpstr>
      <vt:lpstr>Diapositiva 34</vt:lpstr>
      <vt:lpstr>Diapositiva 35</vt:lpstr>
      <vt:lpstr>Diapositiva 36</vt:lpstr>
      <vt:lpstr>Diapositiva 37</vt:lpstr>
      <vt:lpstr>Le caratteristiche dei TEST DIAGNOSTICI assicurano  una diagnosi precoce,  altamente sensibile, specifica e supportata tecnicamente in modo completamente automatizzato.  </vt:lpstr>
      <vt:lpstr>Diapositiva 39</vt:lpstr>
      <vt:lpstr>Diapositiva 40</vt:lpstr>
      <vt:lpstr>Diapositiva 41</vt:lpstr>
      <vt:lpstr>VIRUS che causano EPATITE</vt:lpstr>
      <vt:lpstr>Diapositiva 43</vt:lpstr>
      <vt:lpstr>Diapositiva 44</vt:lpstr>
      <vt:lpstr> QUALI MARKERS UTILIZZARE PER LO SCREENING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CASO CLINICO Pz di sesso femminile di 50 aa ricoverata in gennaio 14 presso Chirurgia per intervento ch.con riscontro di transaminasi alte. Ottobre 2013 transaminasi normale e HCV/HBsAg NEGATIVI</vt:lpstr>
      <vt:lpstr>Diapositiva 53</vt:lpstr>
      <vt:lpstr>TAKE HOME MESSAGES 1 :</vt:lpstr>
      <vt:lpstr>TAKE HOME MESSAGES 2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Nadia</dc:creator>
  <cp:lastModifiedBy>lorenzo zanini</cp:lastModifiedBy>
  <cp:revision>35</cp:revision>
  <dcterms:modified xsi:type="dcterms:W3CDTF">2014-03-31T13:41:10Z</dcterms:modified>
</cp:coreProperties>
</file>