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diagrams/layout2.xml" ContentType="application/vnd.openxmlformats-officedocument.drawingml.diagramLayout+xml"/>
  <Override PartName="/ppt/slideMasters/slideMaster5.xml" ContentType="application/vnd.openxmlformats-officedocument.presentationml.slideMaster+xml"/>
  <Override PartName="/ppt/slides/slide49.xml" ContentType="application/vnd.openxmlformats-officedocument.presentationml.slide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9.xml" ContentType="application/vnd.openxmlformats-officedocument.presentationml.notesSlide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1.xml" ContentType="application/vnd.openxmlformats-officedocument.presentationml.notesSlide+xml"/>
  <Override PartName="/ppt/slideMasters/slideMaster7.xml" ContentType="application/vnd.openxmlformats-officedocument.presentationml.slideMaster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diagrams/data1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6" r:id="rId4"/>
    <p:sldMasterId id="2147483698" r:id="rId5"/>
    <p:sldMasterId id="2147483710" r:id="rId6"/>
    <p:sldMasterId id="2147483726" r:id="rId7"/>
  </p:sldMasterIdLst>
  <p:notesMasterIdLst>
    <p:notesMasterId r:id="rId63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96" r:id="rId34"/>
    <p:sldId id="283" r:id="rId35"/>
    <p:sldId id="264" r:id="rId36"/>
    <p:sldId id="284" r:id="rId37"/>
    <p:sldId id="285" r:id="rId38"/>
    <p:sldId id="286" r:id="rId39"/>
    <p:sldId id="288" r:id="rId40"/>
    <p:sldId id="289" r:id="rId41"/>
    <p:sldId id="290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</p:sldIdLst>
  <p:sldSz cx="9144000" cy="6858000" type="screen4x3"/>
  <p:notesSz cx="7559675" cy="106918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482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63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66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61" Type="http://schemas.openxmlformats.org/officeDocument/2006/relationships/slide" Target="slides/slide54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presProps" Target="presProps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tableStyles" Target="tableStyles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7C479A-06AC-4B44-BD18-E837F19107A3}" type="doc">
      <dgm:prSet loTypeId="urn:microsoft.com/office/officeart/2005/8/layout/chevron2" loCatId="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CC0C5F87-9E09-F44A-9FE4-783D1ECA91D7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1</a:t>
          </a:r>
          <a:endParaRPr lang="it-IT" sz="4000" b="1" dirty="0">
            <a:latin typeface="Arial Narrow"/>
            <a:cs typeface="Arial Narrow"/>
          </a:endParaRPr>
        </a:p>
      </dgm:t>
    </dgm:pt>
    <dgm:pt modelId="{5AE4371E-F69B-564C-BAFF-71315C623A70}" type="par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6217A77C-1E88-E445-9061-2D3F90FB172F}" type="sib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922FFC4C-6A2D-9A44-804C-E2E5705726AC}">
      <dgm:prSet phldrT="[Testo]" custT="1"/>
      <dgm:spPr/>
      <dgm:t>
        <a:bodyPr/>
        <a:lstStyle/>
        <a:p>
          <a:r>
            <a:rPr lang="it-IT" sz="1400" b="1" dirty="0" smtClean="0">
              <a:solidFill>
                <a:srgbClr val="000000"/>
              </a:solidFill>
              <a:latin typeface="Arial Narrow"/>
              <a:cs typeface="Arial Narrow"/>
            </a:rPr>
            <a:t>In caso di ALT da 1.5 a 5 volte superiore al VN (I DATO)  </a:t>
          </a:r>
          <a:r>
            <a:rPr lang="it-IT" sz="1400" b="1" dirty="0" smtClean="0">
              <a:solidFill>
                <a:srgbClr val="000000"/>
              </a:solidFill>
              <a:latin typeface="Arial Narrow"/>
            </a:rPr>
            <a:t>→  Anamnesi e ricerca di segni / sintomi di allarme </a:t>
          </a:r>
          <a:endParaRPr lang="it-IT" sz="1400" b="1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55DC8128-38AE-BC44-AC35-37559B973E1D}" type="par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21D3D581-FD1B-2448-BE08-269F939AE281}" type="sib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E2B49345-971D-8E42-A04A-C70453476C74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2</a:t>
          </a:r>
          <a:endParaRPr lang="it-IT" sz="4000" b="1" dirty="0">
            <a:latin typeface="Arial Narrow"/>
            <a:cs typeface="Arial Narrow"/>
          </a:endParaRPr>
        </a:p>
      </dgm:t>
    </dgm:pt>
    <dgm:pt modelId="{9F226912-73DC-E24F-8FE0-63CDABB1D476}" type="parTrans" cxnId="{DF974313-AD65-3E4D-8264-80AFFC0CDEC6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DB71C7B-809A-8A4D-9C35-18A6D14D3069}" type="sibTrans" cxnId="{DF974313-AD65-3E4D-8264-80AFFC0CDEC6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1A482E81-4384-F043-99B0-3556F969F1C4}">
      <dgm:prSet phldrT="[Testo]" custT="1"/>
      <dgm:spPr/>
      <dgm:t>
        <a:bodyPr/>
        <a:lstStyle/>
        <a:p>
          <a:r>
            <a:rPr lang="it-IT" sz="1400" b="1" dirty="0" smtClean="0">
              <a:solidFill>
                <a:srgbClr val="000000"/>
              </a:solidFill>
              <a:latin typeface="Arial Narrow"/>
              <a:cs typeface="Arial Narrow"/>
            </a:rPr>
            <a:t>Se ALT ancora aumentate  </a:t>
          </a:r>
          <a:r>
            <a:rPr lang="it-IT" sz="1400" b="1" dirty="0" smtClean="0">
              <a:solidFill>
                <a:srgbClr val="000000"/>
              </a:solidFill>
              <a:latin typeface="Arial Narrow"/>
            </a:rPr>
            <a:t>→  Esami di I LIVELLO: Esami di laboratorio (con ALT,  III DATO)  +  Eco Addome</a:t>
          </a:r>
          <a:endParaRPr lang="it-IT" sz="1400" b="1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55572179-215C-D243-966B-370145BC56AC}" type="parTrans" cxnId="{9E2CC3D5-8CB7-6E48-8C69-333CB0D942DB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83A71B02-8262-324A-AE92-F0CC69BD7133}" type="sibTrans" cxnId="{9E2CC3D5-8CB7-6E48-8C69-333CB0D942DB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E1BFDECB-B5AA-5B42-B0D9-5495E9F87448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4</a:t>
          </a:r>
          <a:endParaRPr lang="it-IT" sz="4000" b="1" dirty="0">
            <a:latin typeface="Arial Narrow"/>
            <a:cs typeface="Arial Narrow"/>
          </a:endParaRPr>
        </a:p>
      </dgm:t>
    </dgm:pt>
    <dgm:pt modelId="{D18C085B-0903-4640-A7E2-CFCC7CEAF310}" type="par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5FBAB14-709E-6046-8227-C5EBEFE144DF}" type="sib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4635D34-9A8F-3040-A6D1-AC1310742952}">
      <dgm:prSet phldrT="[Testo]" custT="1"/>
      <dgm:spPr/>
      <dgm:t>
        <a:bodyPr/>
        <a:lstStyle/>
        <a:p>
          <a:r>
            <a:rPr lang="it-IT" sz="1400" b="1" dirty="0" smtClean="0">
              <a:solidFill>
                <a:srgbClr val="000000"/>
              </a:solidFill>
              <a:latin typeface="Arial Narrow"/>
              <a:cs typeface="Arial Narrow"/>
            </a:rPr>
            <a:t>Esami di II LIVELLO:   - se non HBV,  non HCV, non  ALCOL                                                                                                                                                                                                                       	                          - se HBV POS.                                                                                                                                        	                          - se HCV POS.</a:t>
          </a:r>
          <a:endParaRPr lang="it-IT" sz="1400" b="1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09FDE4ED-3A38-C546-9408-A77230F9596C}" type="par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8436067-74AD-6E47-BB72-F72B6D770B21}" type="sib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082C3A4E-F1E0-BD46-9F2B-FE77532B948D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3</a:t>
          </a:r>
          <a:endParaRPr lang="it-IT" sz="4000" b="1" dirty="0">
            <a:latin typeface="Arial Narrow"/>
            <a:cs typeface="Arial Narrow"/>
          </a:endParaRPr>
        </a:p>
      </dgm:t>
    </dgm:pt>
    <dgm:pt modelId="{40089F66-C4E9-8247-8830-60741CD6540C}" type="parTrans" cxnId="{D11E2040-042A-3C4B-B963-4A71BB492171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1B8D673A-BB07-6C4A-8184-248E84727E6E}" type="sibTrans" cxnId="{D11E2040-042A-3C4B-B963-4A71BB492171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3800E0CD-D18A-6B4E-B56D-EC77A674B61F}">
      <dgm:prSet custT="1"/>
      <dgm:spPr/>
      <dgm:t>
        <a:bodyPr/>
        <a:lstStyle/>
        <a:p>
          <a:r>
            <a:rPr lang="it-IT" sz="1400" b="1" dirty="0" smtClean="0">
              <a:solidFill>
                <a:srgbClr val="000000"/>
              </a:solidFill>
              <a:latin typeface="Arial Narrow"/>
              <a:cs typeface="Arial Narrow"/>
            </a:rPr>
            <a:t>E’ consigliabile ripetere ALT dopo 4 settimane (II DATO)</a:t>
          </a:r>
          <a:endParaRPr lang="it-IT" sz="1400" b="1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3C83A840-A429-9140-B6C5-2BD15E5E8C13}" type="par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FC492137-1D8A-4246-AB17-ADD4450B27EF}" type="sib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8CC556F1-3902-064D-9B1D-7826AE877ED2}" type="pres">
      <dgm:prSet presAssocID="{FE7C479A-06AC-4B44-BD18-E837F19107A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3E038D3-8E18-EA42-AF72-11DD7CD67EA8}" type="pres">
      <dgm:prSet presAssocID="{CC0C5F87-9E09-F44A-9FE4-783D1ECA91D7}" presName="composite" presStyleCnt="0"/>
      <dgm:spPr/>
    </dgm:pt>
    <dgm:pt modelId="{A33AEACA-D2B7-DD4F-BC66-D0A9C74BB356}" type="pres">
      <dgm:prSet presAssocID="{CC0C5F87-9E09-F44A-9FE4-783D1ECA91D7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50713BD-B27B-E948-80D9-169A97BCC1EF}" type="pres">
      <dgm:prSet presAssocID="{CC0C5F87-9E09-F44A-9FE4-783D1ECA91D7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15AC809-38F8-0E4E-BD3E-2767400BDDE8}" type="pres">
      <dgm:prSet presAssocID="{6217A77C-1E88-E445-9061-2D3F90FB172F}" presName="sp" presStyleCnt="0"/>
      <dgm:spPr/>
    </dgm:pt>
    <dgm:pt modelId="{ABB89070-6C57-554C-B131-4B74B9AD69F3}" type="pres">
      <dgm:prSet presAssocID="{E2B49345-971D-8E42-A04A-C70453476C74}" presName="composite" presStyleCnt="0"/>
      <dgm:spPr/>
    </dgm:pt>
    <dgm:pt modelId="{40E24A69-73F7-6B42-B21F-2F80040FE5B1}" type="pres">
      <dgm:prSet presAssocID="{E2B49345-971D-8E42-A04A-C70453476C74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B14E9ED-0B59-3C41-BFB6-02715B144645}" type="pres">
      <dgm:prSet presAssocID="{E2B49345-971D-8E42-A04A-C70453476C74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2A5A025-D2BF-FD4B-9D0E-069330075690}" type="pres">
      <dgm:prSet presAssocID="{5DB71C7B-809A-8A4D-9C35-18A6D14D3069}" presName="sp" presStyleCnt="0"/>
      <dgm:spPr/>
    </dgm:pt>
    <dgm:pt modelId="{80146EE5-1473-194F-B1B6-CD064E2E7C73}" type="pres">
      <dgm:prSet presAssocID="{082C3A4E-F1E0-BD46-9F2B-FE77532B948D}" presName="composite" presStyleCnt="0"/>
      <dgm:spPr/>
    </dgm:pt>
    <dgm:pt modelId="{66BEDA6B-ED39-584D-AFF9-E78CD244A2D8}" type="pres">
      <dgm:prSet presAssocID="{082C3A4E-F1E0-BD46-9F2B-FE77532B948D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9A8466E-1FE7-744E-93DB-7BDD5B0612CC}" type="pres">
      <dgm:prSet presAssocID="{082C3A4E-F1E0-BD46-9F2B-FE77532B948D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052B3D2-7971-7943-9E06-86B513B37BA9}" type="pres">
      <dgm:prSet presAssocID="{1B8D673A-BB07-6C4A-8184-248E84727E6E}" presName="sp" presStyleCnt="0"/>
      <dgm:spPr/>
    </dgm:pt>
    <dgm:pt modelId="{1979A3C7-6B83-AE48-AD16-A7BE9B28A234}" type="pres">
      <dgm:prSet presAssocID="{E1BFDECB-B5AA-5B42-B0D9-5495E9F87448}" presName="composite" presStyleCnt="0"/>
      <dgm:spPr/>
    </dgm:pt>
    <dgm:pt modelId="{F5DAF114-CBF2-6C42-A815-A4131FDC3DFB}" type="pres">
      <dgm:prSet presAssocID="{E1BFDECB-B5AA-5B42-B0D9-5495E9F87448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27D0E4D-3F6D-644B-A84D-6BDF82C790D4}" type="pres">
      <dgm:prSet presAssocID="{E1BFDECB-B5AA-5B42-B0D9-5495E9F87448}" presName="descendantText" presStyleLbl="alignAcc1" presStyleIdx="3" presStyleCnt="4" custScaleY="10783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D0416D1D-66BB-574B-9376-1CD968B95357}" srcId="{FE7C479A-06AC-4B44-BD18-E837F19107A3}" destId="{CC0C5F87-9E09-F44A-9FE4-783D1ECA91D7}" srcOrd="0" destOrd="0" parTransId="{5AE4371E-F69B-564C-BAFF-71315C623A70}" sibTransId="{6217A77C-1E88-E445-9061-2D3F90FB172F}"/>
    <dgm:cxn modelId="{D11E2040-042A-3C4B-B963-4A71BB492171}" srcId="{FE7C479A-06AC-4B44-BD18-E837F19107A3}" destId="{082C3A4E-F1E0-BD46-9F2B-FE77532B948D}" srcOrd="2" destOrd="0" parTransId="{40089F66-C4E9-8247-8830-60741CD6540C}" sibTransId="{1B8D673A-BB07-6C4A-8184-248E84727E6E}"/>
    <dgm:cxn modelId="{DF974313-AD65-3E4D-8264-80AFFC0CDEC6}" srcId="{FE7C479A-06AC-4B44-BD18-E837F19107A3}" destId="{E2B49345-971D-8E42-A04A-C70453476C74}" srcOrd="1" destOrd="0" parTransId="{9F226912-73DC-E24F-8FE0-63CDABB1D476}" sibTransId="{5DB71C7B-809A-8A4D-9C35-18A6D14D3069}"/>
    <dgm:cxn modelId="{F586500A-4295-46DE-96F4-15BCB1C6B9A5}" type="presOf" srcId="{54635D34-9A8F-3040-A6D1-AC1310742952}" destId="{927D0E4D-3F6D-644B-A84D-6BDF82C790D4}" srcOrd="0" destOrd="0" presId="urn:microsoft.com/office/officeart/2005/8/layout/chevron2"/>
    <dgm:cxn modelId="{8CCBFE92-A965-4655-A712-CABAA38D24F3}" type="presOf" srcId="{1A482E81-4384-F043-99B0-3556F969F1C4}" destId="{49A8466E-1FE7-744E-93DB-7BDD5B0612CC}" srcOrd="0" destOrd="0" presId="urn:microsoft.com/office/officeart/2005/8/layout/chevron2"/>
    <dgm:cxn modelId="{AA19392E-13B4-424C-AA21-1EF553EBA4F0}" type="presOf" srcId="{3800E0CD-D18A-6B4E-B56D-EC77A674B61F}" destId="{AB14E9ED-0B59-3C41-BFB6-02715B144645}" srcOrd="0" destOrd="0" presId="urn:microsoft.com/office/officeart/2005/8/layout/chevron2"/>
    <dgm:cxn modelId="{C6C38EC6-60CA-5247-A175-C463902844C5}" srcId="{E1BFDECB-B5AA-5B42-B0D9-5495E9F87448}" destId="{54635D34-9A8F-3040-A6D1-AC1310742952}" srcOrd="0" destOrd="0" parTransId="{09FDE4ED-3A38-C546-9408-A77230F9596C}" sibTransId="{B8436067-74AD-6E47-BB72-F72B6D770B21}"/>
    <dgm:cxn modelId="{38E9ABBE-BAE1-4732-9FD7-4A073D14689A}" type="presOf" srcId="{FE7C479A-06AC-4B44-BD18-E837F19107A3}" destId="{8CC556F1-3902-064D-9B1D-7826AE877ED2}" srcOrd="0" destOrd="0" presId="urn:microsoft.com/office/officeart/2005/8/layout/chevron2"/>
    <dgm:cxn modelId="{B7815F8B-CE6B-C44D-8726-F52F027A438E}" srcId="{E2B49345-971D-8E42-A04A-C70453476C74}" destId="{3800E0CD-D18A-6B4E-B56D-EC77A674B61F}" srcOrd="0" destOrd="0" parTransId="{3C83A840-A429-9140-B6C5-2BD15E5E8C13}" sibTransId="{FC492137-1D8A-4246-AB17-ADD4450B27EF}"/>
    <dgm:cxn modelId="{CE964703-14E4-42E3-8939-EFBA7479C90D}" type="presOf" srcId="{CC0C5F87-9E09-F44A-9FE4-783D1ECA91D7}" destId="{A33AEACA-D2B7-DD4F-BC66-D0A9C74BB356}" srcOrd="0" destOrd="0" presId="urn:microsoft.com/office/officeart/2005/8/layout/chevron2"/>
    <dgm:cxn modelId="{039D4213-A7AF-4902-85BE-E7F6AC72D6B1}" type="presOf" srcId="{E2B49345-971D-8E42-A04A-C70453476C74}" destId="{40E24A69-73F7-6B42-B21F-2F80040FE5B1}" srcOrd="0" destOrd="0" presId="urn:microsoft.com/office/officeart/2005/8/layout/chevron2"/>
    <dgm:cxn modelId="{13BAB499-A50D-9C40-AB94-AD730CC81BD5}" srcId="{CC0C5F87-9E09-F44A-9FE4-783D1ECA91D7}" destId="{922FFC4C-6A2D-9A44-804C-E2E5705726AC}" srcOrd="0" destOrd="0" parTransId="{55DC8128-38AE-BC44-AC35-37559B973E1D}" sibTransId="{21D3D581-FD1B-2448-BE08-269F939AE281}"/>
    <dgm:cxn modelId="{E3E29C23-F7FE-B04A-9F92-CDD6D07A19FC}" srcId="{FE7C479A-06AC-4B44-BD18-E837F19107A3}" destId="{E1BFDECB-B5AA-5B42-B0D9-5495E9F87448}" srcOrd="3" destOrd="0" parTransId="{D18C085B-0903-4640-A7E2-CFCC7CEAF310}" sibTransId="{B5FBAB14-709E-6046-8227-C5EBEFE144DF}"/>
    <dgm:cxn modelId="{9E2CC3D5-8CB7-6E48-8C69-333CB0D942DB}" srcId="{082C3A4E-F1E0-BD46-9F2B-FE77532B948D}" destId="{1A482E81-4384-F043-99B0-3556F969F1C4}" srcOrd="0" destOrd="0" parTransId="{55572179-215C-D243-966B-370145BC56AC}" sibTransId="{83A71B02-8262-324A-AE92-F0CC69BD7133}"/>
    <dgm:cxn modelId="{9D300200-7274-477F-B917-0313BD18A05A}" type="presOf" srcId="{082C3A4E-F1E0-BD46-9F2B-FE77532B948D}" destId="{66BEDA6B-ED39-584D-AFF9-E78CD244A2D8}" srcOrd="0" destOrd="0" presId="urn:microsoft.com/office/officeart/2005/8/layout/chevron2"/>
    <dgm:cxn modelId="{A4030B4D-DB46-4E5D-8273-C4A79F1F163E}" type="presOf" srcId="{922FFC4C-6A2D-9A44-804C-E2E5705726AC}" destId="{350713BD-B27B-E948-80D9-169A97BCC1EF}" srcOrd="0" destOrd="0" presId="urn:microsoft.com/office/officeart/2005/8/layout/chevron2"/>
    <dgm:cxn modelId="{48BB50D6-A9C2-4371-95A6-43C8004153ED}" type="presOf" srcId="{E1BFDECB-B5AA-5B42-B0D9-5495E9F87448}" destId="{F5DAF114-CBF2-6C42-A815-A4131FDC3DFB}" srcOrd="0" destOrd="0" presId="urn:microsoft.com/office/officeart/2005/8/layout/chevron2"/>
    <dgm:cxn modelId="{BC9DEFC0-19CD-414D-AE1E-BD63C049EE1B}" type="presParOf" srcId="{8CC556F1-3902-064D-9B1D-7826AE877ED2}" destId="{E3E038D3-8E18-EA42-AF72-11DD7CD67EA8}" srcOrd="0" destOrd="0" presId="urn:microsoft.com/office/officeart/2005/8/layout/chevron2"/>
    <dgm:cxn modelId="{A286FB25-83C9-4FFA-ADCB-09BD75170C42}" type="presParOf" srcId="{E3E038D3-8E18-EA42-AF72-11DD7CD67EA8}" destId="{A33AEACA-D2B7-DD4F-BC66-D0A9C74BB356}" srcOrd="0" destOrd="0" presId="urn:microsoft.com/office/officeart/2005/8/layout/chevron2"/>
    <dgm:cxn modelId="{ADB41787-33F6-44FA-B783-340733CC1974}" type="presParOf" srcId="{E3E038D3-8E18-EA42-AF72-11DD7CD67EA8}" destId="{350713BD-B27B-E948-80D9-169A97BCC1EF}" srcOrd="1" destOrd="0" presId="urn:microsoft.com/office/officeart/2005/8/layout/chevron2"/>
    <dgm:cxn modelId="{98013AC0-5D1F-4E70-9C4F-F86A7B304903}" type="presParOf" srcId="{8CC556F1-3902-064D-9B1D-7826AE877ED2}" destId="{915AC809-38F8-0E4E-BD3E-2767400BDDE8}" srcOrd="1" destOrd="0" presId="urn:microsoft.com/office/officeart/2005/8/layout/chevron2"/>
    <dgm:cxn modelId="{E3B88927-A73D-4FA2-BFF3-3D28F4505E41}" type="presParOf" srcId="{8CC556F1-3902-064D-9B1D-7826AE877ED2}" destId="{ABB89070-6C57-554C-B131-4B74B9AD69F3}" srcOrd="2" destOrd="0" presId="urn:microsoft.com/office/officeart/2005/8/layout/chevron2"/>
    <dgm:cxn modelId="{38191C40-B77C-4A14-AE49-08DAC2BF86A5}" type="presParOf" srcId="{ABB89070-6C57-554C-B131-4B74B9AD69F3}" destId="{40E24A69-73F7-6B42-B21F-2F80040FE5B1}" srcOrd="0" destOrd="0" presId="urn:microsoft.com/office/officeart/2005/8/layout/chevron2"/>
    <dgm:cxn modelId="{FFCCC349-0929-4DD6-8DD4-A6D15BFC9656}" type="presParOf" srcId="{ABB89070-6C57-554C-B131-4B74B9AD69F3}" destId="{AB14E9ED-0B59-3C41-BFB6-02715B144645}" srcOrd="1" destOrd="0" presId="urn:microsoft.com/office/officeart/2005/8/layout/chevron2"/>
    <dgm:cxn modelId="{E6721ADB-F699-44D8-AC57-E19DE27A6130}" type="presParOf" srcId="{8CC556F1-3902-064D-9B1D-7826AE877ED2}" destId="{E2A5A025-D2BF-FD4B-9D0E-069330075690}" srcOrd="3" destOrd="0" presId="urn:microsoft.com/office/officeart/2005/8/layout/chevron2"/>
    <dgm:cxn modelId="{3C8BDD58-EDD7-484D-B9C8-0C6548B3E769}" type="presParOf" srcId="{8CC556F1-3902-064D-9B1D-7826AE877ED2}" destId="{80146EE5-1473-194F-B1B6-CD064E2E7C73}" srcOrd="4" destOrd="0" presId="urn:microsoft.com/office/officeart/2005/8/layout/chevron2"/>
    <dgm:cxn modelId="{A8612CCB-1CC3-45AF-A9D3-B4723809B081}" type="presParOf" srcId="{80146EE5-1473-194F-B1B6-CD064E2E7C73}" destId="{66BEDA6B-ED39-584D-AFF9-E78CD244A2D8}" srcOrd="0" destOrd="0" presId="urn:microsoft.com/office/officeart/2005/8/layout/chevron2"/>
    <dgm:cxn modelId="{55B905D5-A0FC-403A-8E8E-6A73185D973D}" type="presParOf" srcId="{80146EE5-1473-194F-B1B6-CD064E2E7C73}" destId="{49A8466E-1FE7-744E-93DB-7BDD5B0612CC}" srcOrd="1" destOrd="0" presId="urn:microsoft.com/office/officeart/2005/8/layout/chevron2"/>
    <dgm:cxn modelId="{128DD99C-F2CD-4C94-B677-C4F5E547C77D}" type="presParOf" srcId="{8CC556F1-3902-064D-9B1D-7826AE877ED2}" destId="{1052B3D2-7971-7943-9E06-86B513B37BA9}" srcOrd="5" destOrd="0" presId="urn:microsoft.com/office/officeart/2005/8/layout/chevron2"/>
    <dgm:cxn modelId="{EE749376-3A7A-4DEF-BE28-516B2464B4C7}" type="presParOf" srcId="{8CC556F1-3902-064D-9B1D-7826AE877ED2}" destId="{1979A3C7-6B83-AE48-AD16-A7BE9B28A234}" srcOrd="6" destOrd="0" presId="urn:microsoft.com/office/officeart/2005/8/layout/chevron2"/>
    <dgm:cxn modelId="{625719D6-2A42-4F3B-B750-56FD4A83B035}" type="presParOf" srcId="{1979A3C7-6B83-AE48-AD16-A7BE9B28A234}" destId="{F5DAF114-CBF2-6C42-A815-A4131FDC3DFB}" srcOrd="0" destOrd="0" presId="urn:microsoft.com/office/officeart/2005/8/layout/chevron2"/>
    <dgm:cxn modelId="{8B2138AE-2AA6-458F-893A-59DE9615E6EF}" type="presParOf" srcId="{1979A3C7-6B83-AE48-AD16-A7BE9B28A234}" destId="{927D0E4D-3F6D-644B-A84D-6BDF82C790D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E7C479A-06AC-4B44-BD18-E837F19107A3}" type="doc">
      <dgm:prSet loTypeId="urn:microsoft.com/office/officeart/2005/8/layout/chevron2" loCatId="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CC0C5F87-9E09-F44A-9FE4-783D1ECA91D7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5</a:t>
          </a:r>
          <a:endParaRPr lang="it-IT" sz="4000" b="1" dirty="0">
            <a:latin typeface="Arial Narrow"/>
            <a:cs typeface="Arial Narrow"/>
          </a:endParaRPr>
        </a:p>
      </dgm:t>
    </dgm:pt>
    <dgm:pt modelId="{5AE4371E-F69B-564C-BAFF-71315C623A70}" type="par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6217A77C-1E88-E445-9061-2D3F90FB172F}" type="sib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922FFC4C-6A2D-9A44-804C-E2E5705726AC}">
      <dgm:prSet phldrT="[Testo]" custT="1"/>
      <dgm:spPr/>
      <dgm:t>
        <a:bodyPr/>
        <a:lstStyle/>
        <a:p>
          <a:r>
            <a:rPr lang="it-IT" sz="1400" b="1" dirty="0" smtClean="0">
              <a:solidFill>
                <a:srgbClr val="000000"/>
              </a:solidFill>
              <a:latin typeface="Arial Narrow"/>
              <a:cs typeface="Arial Narrow"/>
            </a:rPr>
            <a:t>Se ALT normali al  II DATO, ripetere dopo 2-4 mesi.</a:t>
          </a:r>
          <a:endParaRPr lang="it-IT" sz="1400" b="1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55DC8128-38AE-BC44-AC35-37559B973E1D}" type="par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21D3D581-FD1B-2448-BE08-269F939AE281}" type="sib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E2B49345-971D-8E42-A04A-C70453476C74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6</a:t>
          </a:r>
          <a:endParaRPr lang="it-IT" sz="4000" b="1" dirty="0">
            <a:latin typeface="Arial Narrow"/>
            <a:cs typeface="Arial Narrow"/>
          </a:endParaRPr>
        </a:p>
      </dgm:t>
    </dgm:pt>
    <dgm:pt modelId="{9F226912-73DC-E24F-8FE0-63CDABB1D476}" type="parTrans" cxnId="{DF974313-AD65-3E4D-8264-80AFFC0CDEC6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DB71C7B-809A-8A4D-9C35-18A6D14D3069}" type="sibTrans" cxnId="{DF974313-AD65-3E4D-8264-80AFFC0CDEC6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1A482E81-4384-F043-99B0-3556F969F1C4}">
      <dgm:prSet phldrT="[Testo]" custT="1"/>
      <dgm:spPr/>
      <dgm:t>
        <a:bodyPr/>
        <a:lstStyle/>
        <a:p>
          <a:endParaRPr lang="it-IT" sz="1300" b="1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55572179-215C-D243-966B-370145BC56AC}" type="parTrans" cxnId="{9E2CC3D5-8CB7-6E48-8C69-333CB0D942DB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83A71B02-8262-324A-AE92-F0CC69BD7133}" type="sibTrans" cxnId="{9E2CC3D5-8CB7-6E48-8C69-333CB0D942DB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082C3A4E-F1E0-BD46-9F2B-FE77532B948D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7</a:t>
          </a:r>
          <a:endParaRPr lang="it-IT" sz="4000" b="1" dirty="0">
            <a:latin typeface="Arial Narrow"/>
            <a:cs typeface="Arial Narrow"/>
          </a:endParaRPr>
        </a:p>
      </dgm:t>
    </dgm:pt>
    <dgm:pt modelId="{40089F66-C4E9-8247-8830-60741CD6540C}" type="parTrans" cxnId="{D11E2040-042A-3C4B-B963-4A71BB492171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1B8D673A-BB07-6C4A-8184-248E84727E6E}" type="sibTrans" cxnId="{D11E2040-042A-3C4B-B963-4A71BB492171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3800E0CD-D18A-6B4E-B56D-EC77A674B61F}">
      <dgm:prSet custT="1"/>
      <dgm:spPr/>
      <dgm:t>
        <a:bodyPr/>
        <a:lstStyle/>
        <a:p>
          <a:endParaRPr lang="it-IT" sz="1400" b="1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3C83A840-A429-9140-B6C5-2BD15E5E8C13}" type="par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FC492137-1D8A-4246-AB17-ADD4450B27EF}" type="sib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37721863-E6DD-425E-B15D-E6DA210B39F8}">
      <dgm:prSet custT="1"/>
      <dgm:spPr/>
      <dgm:t>
        <a:bodyPr/>
        <a:lstStyle/>
        <a:p>
          <a:r>
            <a:rPr lang="it-IT" sz="1300" b="1" dirty="0">
              <a:solidFill>
                <a:srgbClr val="000000"/>
              </a:solidFill>
              <a:latin typeface="Arial Narrow"/>
            </a:rPr>
            <a:t>La sindrome metabolica con steatosi epatica (NAFLD) ed ancor più la steato epatite (NASH) sono associate oltre che ad un aumento del rischio di mortalità per malattia cardio-vascolare anche all’evoluzione verso la cirrosi epatica e l’epatocarcinoma.</a:t>
          </a:r>
        </a:p>
      </dgm:t>
    </dgm:pt>
    <dgm:pt modelId="{93B408F9-2816-4ADF-8EAD-6CC6EB8C2586}" type="parTrans" cxnId="{DE5BCA13-EEEC-459C-B0D7-E5E53FAA68D9}">
      <dgm:prSet/>
      <dgm:spPr/>
      <dgm:t>
        <a:bodyPr/>
        <a:lstStyle/>
        <a:p>
          <a:endParaRPr lang="it-IT"/>
        </a:p>
      </dgm:t>
    </dgm:pt>
    <dgm:pt modelId="{C0E0E78D-B1B4-4588-A08B-375B16FFD548}" type="sibTrans" cxnId="{DE5BCA13-EEEC-459C-B0D7-E5E53FAA68D9}">
      <dgm:prSet/>
      <dgm:spPr/>
      <dgm:t>
        <a:bodyPr/>
        <a:lstStyle/>
        <a:p>
          <a:endParaRPr lang="it-IT"/>
        </a:p>
      </dgm:t>
    </dgm:pt>
    <dgm:pt modelId="{C6DEFB45-B71D-4290-A7AC-15448593199A}">
      <dgm:prSet custT="1"/>
      <dgm:spPr/>
      <dgm:t>
        <a:bodyPr/>
        <a:lstStyle/>
        <a:p>
          <a:endParaRPr lang="it-IT" sz="1300" b="1" dirty="0">
            <a:solidFill>
              <a:srgbClr val="000000"/>
            </a:solidFill>
            <a:latin typeface="Arial Narrow"/>
          </a:endParaRPr>
        </a:p>
      </dgm:t>
    </dgm:pt>
    <dgm:pt modelId="{E5429342-2868-44C4-9334-08C2A2E0728D}" type="parTrans" cxnId="{6AE4B7E0-2C96-40AC-85BD-C16A8F6DB481}">
      <dgm:prSet/>
      <dgm:spPr/>
      <dgm:t>
        <a:bodyPr/>
        <a:lstStyle/>
        <a:p>
          <a:endParaRPr lang="it-IT"/>
        </a:p>
      </dgm:t>
    </dgm:pt>
    <dgm:pt modelId="{384612C6-3854-4159-8C9E-DD98788BC2ED}" type="sibTrans" cxnId="{6AE4B7E0-2C96-40AC-85BD-C16A8F6DB481}">
      <dgm:prSet/>
      <dgm:spPr/>
      <dgm:t>
        <a:bodyPr/>
        <a:lstStyle/>
        <a:p>
          <a:endParaRPr lang="it-IT"/>
        </a:p>
      </dgm:t>
    </dgm:pt>
    <dgm:pt modelId="{2B86BA51-7266-4409-9729-25FD33BBE528}">
      <dgm:prSet custT="1"/>
      <dgm:spPr/>
      <dgm:t>
        <a:bodyPr/>
        <a:lstStyle/>
        <a:p>
          <a:r>
            <a:rPr lang="it-IT" sz="1400" b="1" dirty="0">
              <a:solidFill>
                <a:srgbClr val="000000"/>
              </a:solidFill>
              <a:latin typeface="Arial Narrow"/>
            </a:rPr>
            <a:t>ALT da 5 a 10 volte sup. al VN  → probabile EPATITE ACUTA</a:t>
          </a:r>
        </a:p>
      </dgm:t>
    </dgm:pt>
    <dgm:pt modelId="{9885CE21-097D-4C86-BF75-D2BF5F97E01B}" type="parTrans" cxnId="{8EE1FBEE-667A-4306-9525-6A00066391C2}">
      <dgm:prSet/>
      <dgm:spPr/>
      <dgm:t>
        <a:bodyPr/>
        <a:lstStyle/>
        <a:p>
          <a:endParaRPr lang="it-IT"/>
        </a:p>
      </dgm:t>
    </dgm:pt>
    <dgm:pt modelId="{7F8A7899-4167-494D-8D43-F833472CACCC}" type="sibTrans" cxnId="{8EE1FBEE-667A-4306-9525-6A00066391C2}">
      <dgm:prSet/>
      <dgm:spPr/>
      <dgm:t>
        <a:bodyPr/>
        <a:lstStyle/>
        <a:p>
          <a:endParaRPr lang="it-IT"/>
        </a:p>
      </dgm:t>
    </dgm:pt>
    <dgm:pt modelId="{A7313981-6689-44B9-BC5A-545208C2E2C5}">
      <dgm:prSet custT="1"/>
      <dgm:spPr/>
      <dgm:t>
        <a:bodyPr/>
        <a:lstStyle/>
        <a:p>
          <a:r>
            <a:rPr lang="it-IT" sz="1400" b="1" dirty="0">
              <a:solidFill>
                <a:srgbClr val="000000"/>
              </a:solidFill>
              <a:latin typeface="Arial Narrow"/>
            </a:rPr>
            <a:t>ALT da 1.5 a 5 volte sup. al VN per 6 mesi consecutivi con controlli bimestrali → </a:t>
          </a:r>
          <a:r>
            <a:rPr lang="it-IT" sz="1400" b="1" dirty="0" err="1" smtClean="0">
              <a:solidFill>
                <a:srgbClr val="000000"/>
              </a:solidFill>
              <a:latin typeface="Arial Narrow"/>
            </a:rPr>
            <a:t>prob</a:t>
          </a:r>
          <a:r>
            <a:rPr lang="it-IT" sz="1400" b="1" dirty="0" smtClean="0">
              <a:solidFill>
                <a:srgbClr val="000000"/>
              </a:solidFill>
              <a:latin typeface="Arial Narrow"/>
            </a:rPr>
            <a:t>. </a:t>
          </a:r>
          <a:r>
            <a:rPr lang="it-IT" sz="1400" b="1" dirty="0">
              <a:solidFill>
                <a:srgbClr val="000000"/>
              </a:solidFill>
              <a:latin typeface="Arial Narrow"/>
            </a:rPr>
            <a:t>EPATITE CRONICA </a:t>
          </a:r>
        </a:p>
      </dgm:t>
    </dgm:pt>
    <dgm:pt modelId="{C4B28101-AFBE-4E69-A1AB-3C5ACBA9F16D}" type="parTrans" cxnId="{A4B0B4A7-2E1D-4CE5-B566-FF1A301D78EA}">
      <dgm:prSet/>
      <dgm:spPr/>
      <dgm:t>
        <a:bodyPr/>
        <a:lstStyle/>
        <a:p>
          <a:endParaRPr lang="it-IT"/>
        </a:p>
      </dgm:t>
    </dgm:pt>
    <dgm:pt modelId="{ABA9F1DB-8255-41A0-A358-4DD76CBE2CB1}" type="sibTrans" cxnId="{A4B0B4A7-2E1D-4CE5-B566-FF1A301D78EA}">
      <dgm:prSet/>
      <dgm:spPr/>
      <dgm:t>
        <a:bodyPr/>
        <a:lstStyle/>
        <a:p>
          <a:endParaRPr lang="it-IT"/>
        </a:p>
      </dgm:t>
    </dgm:pt>
    <dgm:pt modelId="{E699EE3B-531D-45F8-AFC2-786B1726F220}">
      <dgm:prSet custT="1"/>
      <dgm:spPr/>
      <dgm:t>
        <a:bodyPr/>
        <a:lstStyle/>
        <a:p>
          <a:endParaRPr lang="it-IT" sz="1400" b="1" dirty="0">
            <a:solidFill>
              <a:srgbClr val="000000"/>
            </a:solidFill>
            <a:latin typeface="Arial Narrow"/>
          </a:endParaRPr>
        </a:p>
      </dgm:t>
    </dgm:pt>
    <dgm:pt modelId="{B8FB87E3-4793-4924-BDCD-C72B8D7008CA}" type="parTrans" cxnId="{F2F6BC58-18C3-4074-A6EA-F0099DEE3445}">
      <dgm:prSet/>
      <dgm:spPr/>
      <dgm:t>
        <a:bodyPr/>
        <a:lstStyle/>
        <a:p>
          <a:endParaRPr lang="it-IT"/>
        </a:p>
      </dgm:t>
    </dgm:pt>
    <dgm:pt modelId="{6410A543-A80D-4395-98FD-1113EF26B0F6}" type="sibTrans" cxnId="{F2F6BC58-18C3-4074-A6EA-F0099DEE3445}">
      <dgm:prSet/>
      <dgm:spPr/>
      <dgm:t>
        <a:bodyPr/>
        <a:lstStyle/>
        <a:p>
          <a:endParaRPr lang="it-IT"/>
        </a:p>
      </dgm:t>
    </dgm:pt>
    <dgm:pt modelId="{8CC556F1-3902-064D-9B1D-7826AE877ED2}" type="pres">
      <dgm:prSet presAssocID="{FE7C479A-06AC-4B44-BD18-E837F19107A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3E038D3-8E18-EA42-AF72-11DD7CD67EA8}" type="pres">
      <dgm:prSet presAssocID="{CC0C5F87-9E09-F44A-9FE4-783D1ECA91D7}" presName="composite" presStyleCnt="0"/>
      <dgm:spPr/>
    </dgm:pt>
    <dgm:pt modelId="{A33AEACA-D2B7-DD4F-BC66-D0A9C74BB356}" type="pres">
      <dgm:prSet presAssocID="{CC0C5F87-9E09-F44A-9FE4-783D1ECA91D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50713BD-B27B-E948-80D9-169A97BCC1EF}" type="pres">
      <dgm:prSet presAssocID="{CC0C5F87-9E09-F44A-9FE4-783D1ECA91D7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15AC809-38F8-0E4E-BD3E-2767400BDDE8}" type="pres">
      <dgm:prSet presAssocID="{6217A77C-1E88-E445-9061-2D3F90FB172F}" presName="sp" presStyleCnt="0"/>
      <dgm:spPr/>
    </dgm:pt>
    <dgm:pt modelId="{ABB89070-6C57-554C-B131-4B74B9AD69F3}" type="pres">
      <dgm:prSet presAssocID="{E2B49345-971D-8E42-A04A-C70453476C74}" presName="composite" presStyleCnt="0"/>
      <dgm:spPr/>
    </dgm:pt>
    <dgm:pt modelId="{40E24A69-73F7-6B42-B21F-2F80040FE5B1}" type="pres">
      <dgm:prSet presAssocID="{E2B49345-971D-8E42-A04A-C70453476C7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B14E9ED-0B59-3C41-BFB6-02715B144645}" type="pres">
      <dgm:prSet presAssocID="{E2B49345-971D-8E42-A04A-C70453476C74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2A5A025-D2BF-FD4B-9D0E-069330075690}" type="pres">
      <dgm:prSet presAssocID="{5DB71C7B-809A-8A4D-9C35-18A6D14D3069}" presName="sp" presStyleCnt="0"/>
      <dgm:spPr/>
    </dgm:pt>
    <dgm:pt modelId="{80146EE5-1473-194F-B1B6-CD064E2E7C73}" type="pres">
      <dgm:prSet presAssocID="{082C3A4E-F1E0-BD46-9F2B-FE77532B948D}" presName="composite" presStyleCnt="0"/>
      <dgm:spPr/>
    </dgm:pt>
    <dgm:pt modelId="{66BEDA6B-ED39-584D-AFF9-E78CD244A2D8}" type="pres">
      <dgm:prSet presAssocID="{082C3A4E-F1E0-BD46-9F2B-FE77532B948D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9A8466E-1FE7-744E-93DB-7BDD5B0612CC}" type="pres">
      <dgm:prSet presAssocID="{082C3A4E-F1E0-BD46-9F2B-FE77532B948D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D0416D1D-66BB-574B-9376-1CD968B95357}" srcId="{FE7C479A-06AC-4B44-BD18-E837F19107A3}" destId="{CC0C5F87-9E09-F44A-9FE4-783D1ECA91D7}" srcOrd="0" destOrd="0" parTransId="{5AE4371E-F69B-564C-BAFF-71315C623A70}" sibTransId="{6217A77C-1E88-E445-9061-2D3F90FB172F}"/>
    <dgm:cxn modelId="{7B5EADBD-DF2E-40DA-9440-923F05BF8107}" type="presOf" srcId="{CC0C5F87-9E09-F44A-9FE4-783D1ECA91D7}" destId="{A33AEACA-D2B7-DD4F-BC66-D0A9C74BB356}" srcOrd="0" destOrd="0" presId="urn:microsoft.com/office/officeart/2005/8/layout/chevron2"/>
    <dgm:cxn modelId="{D11E2040-042A-3C4B-B963-4A71BB492171}" srcId="{FE7C479A-06AC-4B44-BD18-E837F19107A3}" destId="{082C3A4E-F1E0-BD46-9F2B-FE77532B948D}" srcOrd="2" destOrd="0" parTransId="{40089F66-C4E9-8247-8830-60741CD6540C}" sibTransId="{1B8D673A-BB07-6C4A-8184-248E84727E6E}"/>
    <dgm:cxn modelId="{DF974313-AD65-3E4D-8264-80AFFC0CDEC6}" srcId="{FE7C479A-06AC-4B44-BD18-E837F19107A3}" destId="{E2B49345-971D-8E42-A04A-C70453476C74}" srcOrd="1" destOrd="0" parTransId="{9F226912-73DC-E24F-8FE0-63CDABB1D476}" sibTransId="{5DB71C7B-809A-8A4D-9C35-18A6D14D3069}"/>
    <dgm:cxn modelId="{8EE1FBEE-667A-4306-9525-6A00066391C2}" srcId="{E2B49345-971D-8E42-A04A-C70453476C74}" destId="{2B86BA51-7266-4409-9729-25FD33BBE528}" srcOrd="1" destOrd="0" parTransId="{9885CE21-097D-4C86-BF75-D2BF5F97E01B}" sibTransId="{7F8A7899-4167-494D-8D43-F833472CACCC}"/>
    <dgm:cxn modelId="{A4B0B4A7-2E1D-4CE5-B566-FF1A301D78EA}" srcId="{E2B49345-971D-8E42-A04A-C70453476C74}" destId="{A7313981-6689-44B9-BC5A-545208C2E2C5}" srcOrd="2" destOrd="0" parTransId="{C4B28101-AFBE-4E69-A1AB-3C5ACBA9F16D}" sibTransId="{ABA9F1DB-8255-41A0-A358-4DD76CBE2CB1}"/>
    <dgm:cxn modelId="{3EDE46E2-E8AA-4FE2-8727-549A53FA8384}" type="presOf" srcId="{082C3A4E-F1E0-BD46-9F2B-FE77532B948D}" destId="{66BEDA6B-ED39-584D-AFF9-E78CD244A2D8}" srcOrd="0" destOrd="0" presId="urn:microsoft.com/office/officeart/2005/8/layout/chevron2"/>
    <dgm:cxn modelId="{DE5BCA13-EEEC-459C-B0D7-E5E53FAA68D9}" srcId="{082C3A4E-F1E0-BD46-9F2B-FE77532B948D}" destId="{37721863-E6DD-425E-B15D-E6DA210B39F8}" srcOrd="1" destOrd="0" parTransId="{93B408F9-2816-4ADF-8EAD-6CC6EB8C2586}" sibTransId="{C0E0E78D-B1B4-4588-A08B-375B16FFD548}"/>
    <dgm:cxn modelId="{5D4D8881-4FD7-4A17-BE7E-6A4A4F287612}" type="presOf" srcId="{FE7C479A-06AC-4B44-BD18-E837F19107A3}" destId="{8CC556F1-3902-064D-9B1D-7826AE877ED2}" srcOrd="0" destOrd="0" presId="urn:microsoft.com/office/officeart/2005/8/layout/chevron2"/>
    <dgm:cxn modelId="{F2F6BC58-18C3-4074-A6EA-F0099DEE3445}" srcId="{E2B49345-971D-8E42-A04A-C70453476C74}" destId="{E699EE3B-531D-45F8-AFC2-786B1726F220}" srcOrd="3" destOrd="0" parTransId="{B8FB87E3-4793-4924-BDCD-C72B8D7008CA}" sibTransId="{6410A543-A80D-4395-98FD-1113EF26B0F6}"/>
    <dgm:cxn modelId="{1017CA9D-B78D-45D1-89C8-FFC9DC82A89F}" type="presOf" srcId="{E2B49345-971D-8E42-A04A-C70453476C74}" destId="{40E24A69-73F7-6B42-B21F-2F80040FE5B1}" srcOrd="0" destOrd="0" presId="urn:microsoft.com/office/officeart/2005/8/layout/chevron2"/>
    <dgm:cxn modelId="{0F92FC02-2B9C-433E-B15B-D1978C085B79}" type="presOf" srcId="{922FFC4C-6A2D-9A44-804C-E2E5705726AC}" destId="{350713BD-B27B-E948-80D9-169A97BCC1EF}" srcOrd="0" destOrd="0" presId="urn:microsoft.com/office/officeart/2005/8/layout/chevron2"/>
    <dgm:cxn modelId="{F7BE6AEF-F90D-4272-9DD7-CC000A08B92A}" type="presOf" srcId="{1A482E81-4384-F043-99B0-3556F969F1C4}" destId="{49A8466E-1FE7-744E-93DB-7BDD5B0612CC}" srcOrd="0" destOrd="0" presId="urn:microsoft.com/office/officeart/2005/8/layout/chevron2"/>
    <dgm:cxn modelId="{6AE4B7E0-2C96-40AC-85BD-C16A8F6DB481}" srcId="{082C3A4E-F1E0-BD46-9F2B-FE77532B948D}" destId="{C6DEFB45-B71D-4290-A7AC-15448593199A}" srcOrd="2" destOrd="0" parTransId="{E5429342-2868-44C4-9334-08C2A2E0728D}" sibTransId="{384612C6-3854-4159-8C9E-DD98788BC2ED}"/>
    <dgm:cxn modelId="{D9B3DD8C-ED40-4581-8F8E-1BAEF9DA72B4}" type="presOf" srcId="{C6DEFB45-B71D-4290-A7AC-15448593199A}" destId="{49A8466E-1FE7-744E-93DB-7BDD5B0612CC}" srcOrd="0" destOrd="2" presId="urn:microsoft.com/office/officeart/2005/8/layout/chevron2"/>
    <dgm:cxn modelId="{B7815F8B-CE6B-C44D-8726-F52F027A438E}" srcId="{E2B49345-971D-8E42-A04A-C70453476C74}" destId="{3800E0CD-D18A-6B4E-B56D-EC77A674B61F}" srcOrd="0" destOrd="0" parTransId="{3C83A840-A429-9140-B6C5-2BD15E5E8C13}" sibTransId="{FC492137-1D8A-4246-AB17-ADD4450B27EF}"/>
    <dgm:cxn modelId="{71D495D5-014C-4A32-A13D-73CAB4D2F925}" type="presOf" srcId="{3800E0CD-D18A-6B4E-B56D-EC77A674B61F}" destId="{AB14E9ED-0B59-3C41-BFB6-02715B144645}" srcOrd="0" destOrd="0" presId="urn:microsoft.com/office/officeart/2005/8/layout/chevron2"/>
    <dgm:cxn modelId="{13BAB499-A50D-9C40-AB94-AD730CC81BD5}" srcId="{CC0C5F87-9E09-F44A-9FE4-783D1ECA91D7}" destId="{922FFC4C-6A2D-9A44-804C-E2E5705726AC}" srcOrd="0" destOrd="0" parTransId="{55DC8128-38AE-BC44-AC35-37559B973E1D}" sibTransId="{21D3D581-FD1B-2448-BE08-269F939AE281}"/>
    <dgm:cxn modelId="{9E2CC3D5-8CB7-6E48-8C69-333CB0D942DB}" srcId="{082C3A4E-F1E0-BD46-9F2B-FE77532B948D}" destId="{1A482E81-4384-F043-99B0-3556F969F1C4}" srcOrd="0" destOrd="0" parTransId="{55572179-215C-D243-966B-370145BC56AC}" sibTransId="{83A71B02-8262-324A-AE92-F0CC69BD7133}"/>
    <dgm:cxn modelId="{B2910562-E675-4D0A-A118-758DEF8F20B1}" type="presOf" srcId="{2B86BA51-7266-4409-9729-25FD33BBE528}" destId="{AB14E9ED-0B59-3C41-BFB6-02715B144645}" srcOrd="0" destOrd="1" presId="urn:microsoft.com/office/officeart/2005/8/layout/chevron2"/>
    <dgm:cxn modelId="{670E1721-D6CB-43E1-B35F-D655061889FE}" type="presOf" srcId="{E699EE3B-531D-45F8-AFC2-786B1726F220}" destId="{AB14E9ED-0B59-3C41-BFB6-02715B144645}" srcOrd="0" destOrd="3" presId="urn:microsoft.com/office/officeart/2005/8/layout/chevron2"/>
    <dgm:cxn modelId="{7114CB13-B0B0-4649-9788-1623CF1C522B}" type="presOf" srcId="{37721863-E6DD-425E-B15D-E6DA210B39F8}" destId="{49A8466E-1FE7-744E-93DB-7BDD5B0612CC}" srcOrd="0" destOrd="1" presId="urn:microsoft.com/office/officeart/2005/8/layout/chevron2"/>
    <dgm:cxn modelId="{26F2EC0C-479C-4FE7-A247-CCFFF2E749E1}" type="presOf" srcId="{A7313981-6689-44B9-BC5A-545208C2E2C5}" destId="{AB14E9ED-0B59-3C41-BFB6-02715B144645}" srcOrd="0" destOrd="2" presId="urn:microsoft.com/office/officeart/2005/8/layout/chevron2"/>
    <dgm:cxn modelId="{8262E518-A061-4050-9857-C40198F686DE}" type="presParOf" srcId="{8CC556F1-3902-064D-9B1D-7826AE877ED2}" destId="{E3E038D3-8E18-EA42-AF72-11DD7CD67EA8}" srcOrd="0" destOrd="0" presId="urn:microsoft.com/office/officeart/2005/8/layout/chevron2"/>
    <dgm:cxn modelId="{0667B2C2-56EC-45BF-ACF2-62B0A6589442}" type="presParOf" srcId="{E3E038D3-8E18-EA42-AF72-11DD7CD67EA8}" destId="{A33AEACA-D2B7-DD4F-BC66-D0A9C74BB356}" srcOrd="0" destOrd="0" presId="urn:microsoft.com/office/officeart/2005/8/layout/chevron2"/>
    <dgm:cxn modelId="{1B1F1A96-1255-44B7-A3A9-6A240F754CFA}" type="presParOf" srcId="{E3E038D3-8E18-EA42-AF72-11DD7CD67EA8}" destId="{350713BD-B27B-E948-80D9-169A97BCC1EF}" srcOrd="1" destOrd="0" presId="urn:microsoft.com/office/officeart/2005/8/layout/chevron2"/>
    <dgm:cxn modelId="{F9B28A9F-C98E-463B-B2DC-8A3B686C1E1D}" type="presParOf" srcId="{8CC556F1-3902-064D-9B1D-7826AE877ED2}" destId="{915AC809-38F8-0E4E-BD3E-2767400BDDE8}" srcOrd="1" destOrd="0" presId="urn:microsoft.com/office/officeart/2005/8/layout/chevron2"/>
    <dgm:cxn modelId="{A143F23E-BC24-42B8-A41E-F34A0C14D335}" type="presParOf" srcId="{8CC556F1-3902-064D-9B1D-7826AE877ED2}" destId="{ABB89070-6C57-554C-B131-4B74B9AD69F3}" srcOrd="2" destOrd="0" presId="urn:microsoft.com/office/officeart/2005/8/layout/chevron2"/>
    <dgm:cxn modelId="{A30A60C2-0DD3-4206-B67A-682853AC484B}" type="presParOf" srcId="{ABB89070-6C57-554C-B131-4B74B9AD69F3}" destId="{40E24A69-73F7-6B42-B21F-2F80040FE5B1}" srcOrd="0" destOrd="0" presId="urn:microsoft.com/office/officeart/2005/8/layout/chevron2"/>
    <dgm:cxn modelId="{5FE33461-D411-4E52-A9D3-B09FE345D755}" type="presParOf" srcId="{ABB89070-6C57-554C-B131-4B74B9AD69F3}" destId="{AB14E9ED-0B59-3C41-BFB6-02715B144645}" srcOrd="1" destOrd="0" presId="urn:microsoft.com/office/officeart/2005/8/layout/chevron2"/>
    <dgm:cxn modelId="{A0D86B42-1414-42EA-B3A6-D302BF3862D2}" type="presParOf" srcId="{8CC556F1-3902-064D-9B1D-7826AE877ED2}" destId="{E2A5A025-D2BF-FD4B-9D0E-069330075690}" srcOrd="3" destOrd="0" presId="urn:microsoft.com/office/officeart/2005/8/layout/chevron2"/>
    <dgm:cxn modelId="{D2B0E2D0-5057-4BDE-8E84-6AF58C34A501}" type="presParOf" srcId="{8CC556F1-3902-064D-9B1D-7826AE877ED2}" destId="{80146EE5-1473-194F-B1B6-CD064E2E7C73}" srcOrd="4" destOrd="0" presId="urn:microsoft.com/office/officeart/2005/8/layout/chevron2"/>
    <dgm:cxn modelId="{5D035643-1AEA-4F0A-B082-03635D948508}" type="presParOf" srcId="{80146EE5-1473-194F-B1B6-CD064E2E7C73}" destId="{66BEDA6B-ED39-584D-AFF9-E78CD244A2D8}" srcOrd="0" destOrd="0" presId="urn:microsoft.com/office/officeart/2005/8/layout/chevron2"/>
    <dgm:cxn modelId="{BEA847DA-4C08-44AE-A089-34B5B4947118}" type="presParOf" srcId="{80146EE5-1473-194F-B1B6-CD064E2E7C73}" destId="{49A8466E-1FE7-744E-93DB-7BDD5B0612C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33AEACA-D2B7-DD4F-BC66-D0A9C74BB356}">
      <dsp:nvSpPr>
        <dsp:cNvPr id="0" name=""/>
        <dsp:cNvSpPr/>
      </dsp:nvSpPr>
      <dsp:spPr>
        <a:xfrm rot="5400000">
          <a:off x="-240754" y="247674"/>
          <a:ext cx="1605030" cy="112352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1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240754" y="247674"/>
        <a:ext cx="1605030" cy="1123521"/>
      </dsp:txXfrm>
    </dsp:sp>
    <dsp:sp modelId="{350713BD-B27B-E948-80D9-169A97BCC1EF}">
      <dsp:nvSpPr>
        <dsp:cNvPr id="0" name=""/>
        <dsp:cNvSpPr/>
      </dsp:nvSpPr>
      <dsp:spPr>
        <a:xfrm rot="5400000">
          <a:off x="4611851" y="-3481409"/>
          <a:ext cx="1043818" cy="802047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1" kern="1200" dirty="0" smtClean="0">
              <a:solidFill>
                <a:srgbClr val="000000"/>
              </a:solidFill>
              <a:latin typeface="Arial Narrow"/>
              <a:cs typeface="Arial Narrow"/>
            </a:rPr>
            <a:t>In caso di ALT da 1.5 a 5 volte superiore al VN (I DATO)  </a:t>
          </a:r>
          <a:r>
            <a:rPr lang="it-IT" sz="1400" b="1" kern="1200" dirty="0" smtClean="0">
              <a:solidFill>
                <a:srgbClr val="000000"/>
              </a:solidFill>
              <a:latin typeface="Arial Narrow"/>
            </a:rPr>
            <a:t>→  Anamnesi e ricerca di segni / sintomi di allarme </a:t>
          </a:r>
          <a:endParaRPr lang="it-IT" sz="1400" b="1" kern="1200" dirty="0">
            <a:solidFill>
              <a:srgbClr val="000000"/>
            </a:solidFill>
            <a:latin typeface="Arial Narrow"/>
            <a:cs typeface="Arial Narrow"/>
          </a:endParaRPr>
        </a:p>
      </dsp:txBody>
      <dsp:txXfrm rot="5400000">
        <a:off x="4611851" y="-3481409"/>
        <a:ext cx="1043818" cy="8020478"/>
      </dsp:txXfrm>
    </dsp:sp>
    <dsp:sp modelId="{40E24A69-73F7-6B42-B21F-2F80040FE5B1}">
      <dsp:nvSpPr>
        <dsp:cNvPr id="0" name=""/>
        <dsp:cNvSpPr/>
      </dsp:nvSpPr>
      <dsp:spPr>
        <a:xfrm rot="5400000">
          <a:off x="-240754" y="1710554"/>
          <a:ext cx="1605030" cy="112352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2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240754" y="1710554"/>
        <a:ext cx="1605030" cy="1123521"/>
      </dsp:txXfrm>
    </dsp:sp>
    <dsp:sp modelId="{AB14E9ED-0B59-3C41-BFB6-02715B144645}">
      <dsp:nvSpPr>
        <dsp:cNvPr id="0" name=""/>
        <dsp:cNvSpPr/>
      </dsp:nvSpPr>
      <dsp:spPr>
        <a:xfrm rot="5400000">
          <a:off x="4612125" y="-2018804"/>
          <a:ext cx="1043269" cy="802047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1" kern="1200" dirty="0" smtClean="0">
              <a:solidFill>
                <a:srgbClr val="000000"/>
              </a:solidFill>
              <a:latin typeface="Arial Narrow"/>
              <a:cs typeface="Arial Narrow"/>
            </a:rPr>
            <a:t>E’ consigliabile ripetere ALT dopo 4 settimane (II DATO)</a:t>
          </a:r>
          <a:endParaRPr lang="it-IT" sz="1400" b="1" kern="1200" dirty="0">
            <a:solidFill>
              <a:srgbClr val="000000"/>
            </a:solidFill>
            <a:latin typeface="Arial Narrow"/>
            <a:cs typeface="Arial Narrow"/>
          </a:endParaRPr>
        </a:p>
      </dsp:txBody>
      <dsp:txXfrm rot="5400000">
        <a:off x="4612125" y="-2018804"/>
        <a:ext cx="1043269" cy="8020478"/>
      </dsp:txXfrm>
    </dsp:sp>
    <dsp:sp modelId="{66BEDA6B-ED39-584D-AFF9-E78CD244A2D8}">
      <dsp:nvSpPr>
        <dsp:cNvPr id="0" name=""/>
        <dsp:cNvSpPr/>
      </dsp:nvSpPr>
      <dsp:spPr>
        <a:xfrm rot="5400000">
          <a:off x="-240754" y="3173433"/>
          <a:ext cx="1605030" cy="112352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3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240754" y="3173433"/>
        <a:ext cx="1605030" cy="1123521"/>
      </dsp:txXfrm>
    </dsp:sp>
    <dsp:sp modelId="{49A8466E-1FE7-744E-93DB-7BDD5B0612CC}">
      <dsp:nvSpPr>
        <dsp:cNvPr id="0" name=""/>
        <dsp:cNvSpPr/>
      </dsp:nvSpPr>
      <dsp:spPr>
        <a:xfrm rot="5400000">
          <a:off x="4612125" y="-555925"/>
          <a:ext cx="1043269" cy="802047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1" kern="1200" dirty="0" smtClean="0">
              <a:solidFill>
                <a:srgbClr val="000000"/>
              </a:solidFill>
              <a:latin typeface="Arial Narrow"/>
              <a:cs typeface="Arial Narrow"/>
            </a:rPr>
            <a:t>Se ALT ancora aumentate  </a:t>
          </a:r>
          <a:r>
            <a:rPr lang="it-IT" sz="1400" b="1" kern="1200" dirty="0" smtClean="0">
              <a:solidFill>
                <a:srgbClr val="000000"/>
              </a:solidFill>
              <a:latin typeface="Arial Narrow"/>
            </a:rPr>
            <a:t>→  Esami di I LIVELLO: Esami di laboratorio (con ALT,  III DATO)  +  Eco Addome</a:t>
          </a:r>
          <a:endParaRPr lang="it-IT" sz="1400" b="1" kern="1200" dirty="0">
            <a:solidFill>
              <a:srgbClr val="000000"/>
            </a:solidFill>
            <a:latin typeface="Arial Narrow"/>
            <a:cs typeface="Arial Narrow"/>
          </a:endParaRPr>
        </a:p>
      </dsp:txBody>
      <dsp:txXfrm rot="5400000">
        <a:off x="4612125" y="-555925"/>
        <a:ext cx="1043269" cy="8020478"/>
      </dsp:txXfrm>
    </dsp:sp>
    <dsp:sp modelId="{F5DAF114-CBF2-6C42-A815-A4131FDC3DFB}">
      <dsp:nvSpPr>
        <dsp:cNvPr id="0" name=""/>
        <dsp:cNvSpPr/>
      </dsp:nvSpPr>
      <dsp:spPr>
        <a:xfrm rot="5400000">
          <a:off x="-240754" y="4677177"/>
          <a:ext cx="1605030" cy="112352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4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240754" y="4677177"/>
        <a:ext cx="1605030" cy="1123521"/>
      </dsp:txXfrm>
    </dsp:sp>
    <dsp:sp modelId="{927D0E4D-3F6D-644B-A84D-6BDF82C790D4}">
      <dsp:nvSpPr>
        <dsp:cNvPr id="0" name=""/>
        <dsp:cNvSpPr/>
      </dsp:nvSpPr>
      <dsp:spPr>
        <a:xfrm rot="5400000">
          <a:off x="4571260" y="947818"/>
          <a:ext cx="1124999" cy="802047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1" kern="1200" dirty="0" smtClean="0">
              <a:solidFill>
                <a:srgbClr val="000000"/>
              </a:solidFill>
              <a:latin typeface="Arial Narrow"/>
              <a:cs typeface="Arial Narrow"/>
            </a:rPr>
            <a:t>Esami di II LIVELLO:   - se non HBV,  non HCV, non  ALCOL                                                                                                                                                                                                                       	                          - se HBV POS.                                                                                                                                        	                          - se HCV POS.</a:t>
          </a:r>
          <a:endParaRPr lang="it-IT" sz="1400" b="1" kern="1200" dirty="0">
            <a:solidFill>
              <a:srgbClr val="000000"/>
            </a:solidFill>
            <a:latin typeface="Arial Narrow"/>
            <a:cs typeface="Arial Narrow"/>
          </a:endParaRPr>
        </a:p>
      </dsp:txBody>
      <dsp:txXfrm rot="5400000">
        <a:off x="4571260" y="947818"/>
        <a:ext cx="1124999" cy="802047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33AEACA-D2B7-DD4F-BC66-D0A9C74BB356}">
      <dsp:nvSpPr>
        <dsp:cNvPr id="0" name=""/>
        <dsp:cNvSpPr/>
      </dsp:nvSpPr>
      <dsp:spPr>
        <a:xfrm rot="5400000">
          <a:off x="-321172" y="323269"/>
          <a:ext cx="2141148" cy="1498803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5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321172" y="323269"/>
        <a:ext cx="2141148" cy="1498803"/>
      </dsp:txXfrm>
    </dsp:sp>
    <dsp:sp modelId="{350713BD-B27B-E948-80D9-169A97BCC1EF}">
      <dsp:nvSpPr>
        <dsp:cNvPr id="0" name=""/>
        <dsp:cNvSpPr/>
      </dsp:nvSpPr>
      <dsp:spPr>
        <a:xfrm rot="5400000">
          <a:off x="4625528" y="-3124627"/>
          <a:ext cx="1391746" cy="7645196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1" kern="1200" dirty="0" smtClean="0">
              <a:solidFill>
                <a:srgbClr val="000000"/>
              </a:solidFill>
              <a:latin typeface="Arial Narrow"/>
              <a:cs typeface="Arial Narrow"/>
            </a:rPr>
            <a:t>Se ALT normali al  II DATO, ripetere dopo 2-4 mesi.</a:t>
          </a:r>
          <a:endParaRPr lang="it-IT" sz="1400" b="1" kern="1200" dirty="0">
            <a:solidFill>
              <a:srgbClr val="000000"/>
            </a:solidFill>
            <a:latin typeface="Arial Narrow"/>
            <a:cs typeface="Arial Narrow"/>
          </a:endParaRPr>
        </a:p>
      </dsp:txBody>
      <dsp:txXfrm rot="5400000">
        <a:off x="4625528" y="-3124627"/>
        <a:ext cx="1391746" cy="7645196"/>
      </dsp:txXfrm>
    </dsp:sp>
    <dsp:sp modelId="{40E24A69-73F7-6B42-B21F-2F80040FE5B1}">
      <dsp:nvSpPr>
        <dsp:cNvPr id="0" name=""/>
        <dsp:cNvSpPr/>
      </dsp:nvSpPr>
      <dsp:spPr>
        <a:xfrm rot="5400000">
          <a:off x="-321172" y="2274785"/>
          <a:ext cx="2141148" cy="1498803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6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321172" y="2274785"/>
        <a:ext cx="2141148" cy="1498803"/>
      </dsp:txXfrm>
    </dsp:sp>
    <dsp:sp modelId="{AB14E9ED-0B59-3C41-BFB6-02715B144645}">
      <dsp:nvSpPr>
        <dsp:cNvPr id="0" name=""/>
        <dsp:cNvSpPr/>
      </dsp:nvSpPr>
      <dsp:spPr>
        <a:xfrm rot="5400000">
          <a:off x="4625528" y="-1173112"/>
          <a:ext cx="1391746" cy="7645196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400" b="1" kern="1200" dirty="0">
            <a:solidFill>
              <a:srgbClr val="000000"/>
            </a:solidFill>
            <a:latin typeface="Arial Narrow"/>
            <a:cs typeface="Arial Narrow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1" kern="1200" dirty="0">
              <a:solidFill>
                <a:srgbClr val="000000"/>
              </a:solidFill>
              <a:latin typeface="Arial Narrow"/>
            </a:rPr>
            <a:t>ALT da 5 a 10 volte sup. al VN  → probabile EPATITE ACUTA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1" kern="1200" dirty="0">
              <a:solidFill>
                <a:srgbClr val="000000"/>
              </a:solidFill>
              <a:latin typeface="Arial Narrow"/>
            </a:rPr>
            <a:t>ALT da 1.5 a 5 volte sup. al VN per 6 mesi consecutivi con controlli bimestrali → </a:t>
          </a:r>
          <a:r>
            <a:rPr lang="it-IT" sz="1400" b="1" kern="1200" dirty="0" err="1" smtClean="0">
              <a:solidFill>
                <a:srgbClr val="000000"/>
              </a:solidFill>
              <a:latin typeface="Arial Narrow"/>
            </a:rPr>
            <a:t>prob</a:t>
          </a:r>
          <a:r>
            <a:rPr lang="it-IT" sz="1400" b="1" kern="1200" dirty="0" smtClean="0">
              <a:solidFill>
                <a:srgbClr val="000000"/>
              </a:solidFill>
              <a:latin typeface="Arial Narrow"/>
            </a:rPr>
            <a:t>. </a:t>
          </a:r>
          <a:r>
            <a:rPr lang="it-IT" sz="1400" b="1" kern="1200" dirty="0">
              <a:solidFill>
                <a:srgbClr val="000000"/>
              </a:solidFill>
              <a:latin typeface="Arial Narrow"/>
            </a:rPr>
            <a:t>EPATITE CRONICA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400" b="1" kern="1200" dirty="0">
            <a:solidFill>
              <a:srgbClr val="000000"/>
            </a:solidFill>
            <a:latin typeface="Arial Narrow"/>
          </a:endParaRPr>
        </a:p>
      </dsp:txBody>
      <dsp:txXfrm rot="5400000">
        <a:off x="4625528" y="-1173112"/>
        <a:ext cx="1391746" cy="7645196"/>
      </dsp:txXfrm>
    </dsp:sp>
    <dsp:sp modelId="{66BEDA6B-ED39-584D-AFF9-E78CD244A2D8}">
      <dsp:nvSpPr>
        <dsp:cNvPr id="0" name=""/>
        <dsp:cNvSpPr/>
      </dsp:nvSpPr>
      <dsp:spPr>
        <a:xfrm rot="5400000">
          <a:off x="-321172" y="4226300"/>
          <a:ext cx="2141148" cy="1498803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7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321172" y="4226300"/>
        <a:ext cx="2141148" cy="1498803"/>
      </dsp:txXfrm>
    </dsp:sp>
    <dsp:sp modelId="{49A8466E-1FE7-744E-93DB-7BDD5B0612CC}">
      <dsp:nvSpPr>
        <dsp:cNvPr id="0" name=""/>
        <dsp:cNvSpPr/>
      </dsp:nvSpPr>
      <dsp:spPr>
        <a:xfrm rot="5400000">
          <a:off x="4625528" y="778403"/>
          <a:ext cx="1391746" cy="7645196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300" b="1" kern="1200" dirty="0">
            <a:solidFill>
              <a:srgbClr val="000000"/>
            </a:solidFill>
            <a:latin typeface="Arial Narrow"/>
            <a:cs typeface="Arial Narrow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300" b="1" kern="1200" dirty="0">
              <a:solidFill>
                <a:srgbClr val="000000"/>
              </a:solidFill>
              <a:latin typeface="Arial Narrow"/>
            </a:rPr>
            <a:t>La sindrome metabolica con steatosi epatica (NAFLD) ed ancor più la steato epatite (NASH) sono associate oltre che ad un aumento del rischio di mortalità per malattia cardio-vascolare anche all’evoluzione verso la cirrosi epatica e l’epatocarcinoma.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300" b="1" kern="1200" dirty="0">
            <a:solidFill>
              <a:srgbClr val="000000"/>
            </a:solidFill>
            <a:latin typeface="Arial Narrow"/>
          </a:endParaRPr>
        </a:p>
      </dsp:txBody>
      <dsp:txXfrm rot="5400000">
        <a:off x="4625528" y="778403"/>
        <a:ext cx="1391746" cy="76451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C3704F-448E-41BF-A60A-EAEAFB4C0AF3}" type="datetimeFigureOut">
              <a:rPr lang="it-IT" smtClean="0"/>
              <a:pPr/>
              <a:t>31/03/2014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06488" y="801688"/>
            <a:ext cx="5346700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89929E-7334-437A-8C15-3A347B6B208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492312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89929E-7334-437A-8C15-3A347B6B208A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5782946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D970B6-3295-4452-AF7E-DDC9E8E3E4C5}" type="slidenum">
              <a:rPr lang="it-IT">
                <a:solidFill>
                  <a:prstClr val="black"/>
                </a:solidFill>
              </a:rPr>
              <a:pPr/>
              <a:t>24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181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>
                <a:solidFill>
                  <a:srgbClr val="000000"/>
                </a:solidFill>
                <a:latin typeface="Galliard-Roman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dirty="0" smtClean="0"/>
              <a:t>ITALIA ETA’ &gt; 40 ANNI 50% </a:t>
            </a:r>
            <a:r>
              <a:rPr lang="it-IT" dirty="0" err="1" smtClean="0"/>
              <a:t>SOVRAPPESO\OBESI</a:t>
            </a:r>
            <a:endParaRPr lang="it-IT" dirty="0" smtClean="0"/>
          </a:p>
          <a:p>
            <a:r>
              <a:rPr lang="it-IT" dirty="0" smtClean="0"/>
              <a:t>PREVALENZA GLOBALE STEATOSI  58% ( ALC NAFLD HCV </a:t>
            </a:r>
            <a:r>
              <a:rPr lang="it-IT" dirty="0" err="1" smtClean="0"/>
              <a:t>…FARMACI</a:t>
            </a:r>
            <a:r>
              <a:rPr lang="it-IT" dirty="0" smtClean="0"/>
              <a:t> ) </a:t>
            </a:r>
          </a:p>
          <a:p>
            <a:r>
              <a:rPr lang="it-IT" dirty="0" smtClean="0"/>
              <a:t>                                  NAFLD  ADULTI 25%  </a:t>
            </a:r>
            <a:r>
              <a:rPr lang="it-IT" dirty="0" err="1" smtClean="0"/>
              <a:t>DI</a:t>
            </a:r>
            <a:r>
              <a:rPr lang="it-IT" dirty="0" smtClean="0"/>
              <a:t> CUI 10 % NASH</a:t>
            </a:r>
          </a:p>
          <a:p>
            <a:endParaRPr lang="it-IT" dirty="0" smtClean="0"/>
          </a:p>
          <a:p>
            <a:r>
              <a:rPr lang="it-IT" dirty="0" smtClean="0"/>
              <a:t> </a:t>
            </a:r>
          </a:p>
          <a:p>
            <a:endParaRPr lang="it-IT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9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488995" algn="l"/>
                <a:tab pos="979725" algn="l"/>
                <a:tab pos="1470454" algn="l"/>
                <a:tab pos="1961184" algn="l"/>
                <a:tab pos="2451913" algn="l"/>
                <a:tab pos="2942643" algn="l"/>
                <a:tab pos="3433372" algn="l"/>
                <a:tab pos="3924102" algn="l"/>
                <a:tab pos="4414831" algn="l"/>
                <a:tab pos="4905561" algn="l"/>
                <a:tab pos="5396290" algn="l"/>
                <a:tab pos="5887020" algn="l"/>
                <a:tab pos="6377749" algn="l"/>
                <a:tab pos="6868479" algn="l"/>
                <a:tab pos="7359207" algn="l"/>
                <a:tab pos="7849937" algn="l"/>
                <a:tab pos="8340666" algn="l"/>
                <a:tab pos="8831396" algn="l"/>
                <a:tab pos="9322125" algn="l"/>
                <a:tab pos="9812855" algn="l"/>
              </a:tabLst>
              <a:defRPr sz="2600">
                <a:solidFill>
                  <a:schemeClr val="tx1"/>
                </a:solidFill>
                <a:latin typeface="Times New Roman" pitchFamily="18" charset="0"/>
              </a:defRPr>
            </a:lvl1pPr>
            <a:lvl2pPr marL="811524" indent="-312125" eaLnBrk="0" hangingPunct="0">
              <a:tabLst>
                <a:tab pos="0" algn="l"/>
                <a:tab pos="488995" algn="l"/>
                <a:tab pos="979725" algn="l"/>
                <a:tab pos="1470454" algn="l"/>
                <a:tab pos="1961184" algn="l"/>
                <a:tab pos="2451913" algn="l"/>
                <a:tab pos="2942643" algn="l"/>
                <a:tab pos="3433372" algn="l"/>
                <a:tab pos="3924102" algn="l"/>
                <a:tab pos="4414831" algn="l"/>
                <a:tab pos="4905561" algn="l"/>
                <a:tab pos="5396290" algn="l"/>
                <a:tab pos="5887020" algn="l"/>
                <a:tab pos="6377749" algn="l"/>
                <a:tab pos="6868479" algn="l"/>
                <a:tab pos="7359207" algn="l"/>
                <a:tab pos="7849937" algn="l"/>
                <a:tab pos="8340666" algn="l"/>
                <a:tab pos="8831396" algn="l"/>
                <a:tab pos="9322125" algn="l"/>
                <a:tab pos="9812855" algn="l"/>
              </a:tabLst>
              <a:defRPr sz="2600">
                <a:solidFill>
                  <a:schemeClr val="tx1"/>
                </a:solidFill>
                <a:latin typeface="Times New Roman" pitchFamily="18" charset="0"/>
              </a:defRPr>
            </a:lvl2pPr>
            <a:lvl3pPr marL="1248499" indent="-249700" eaLnBrk="0" hangingPunct="0">
              <a:tabLst>
                <a:tab pos="0" algn="l"/>
                <a:tab pos="488995" algn="l"/>
                <a:tab pos="979725" algn="l"/>
                <a:tab pos="1470454" algn="l"/>
                <a:tab pos="1961184" algn="l"/>
                <a:tab pos="2451913" algn="l"/>
                <a:tab pos="2942643" algn="l"/>
                <a:tab pos="3433372" algn="l"/>
                <a:tab pos="3924102" algn="l"/>
                <a:tab pos="4414831" algn="l"/>
                <a:tab pos="4905561" algn="l"/>
                <a:tab pos="5396290" algn="l"/>
                <a:tab pos="5887020" algn="l"/>
                <a:tab pos="6377749" algn="l"/>
                <a:tab pos="6868479" algn="l"/>
                <a:tab pos="7359207" algn="l"/>
                <a:tab pos="7849937" algn="l"/>
                <a:tab pos="8340666" algn="l"/>
                <a:tab pos="8831396" algn="l"/>
                <a:tab pos="9322125" algn="l"/>
                <a:tab pos="9812855" algn="l"/>
              </a:tabLst>
              <a:defRPr sz="2600">
                <a:solidFill>
                  <a:schemeClr val="tx1"/>
                </a:solidFill>
                <a:latin typeface="Times New Roman" pitchFamily="18" charset="0"/>
              </a:defRPr>
            </a:lvl3pPr>
            <a:lvl4pPr marL="1747898" indent="-249700" eaLnBrk="0" hangingPunct="0">
              <a:tabLst>
                <a:tab pos="0" algn="l"/>
                <a:tab pos="488995" algn="l"/>
                <a:tab pos="979725" algn="l"/>
                <a:tab pos="1470454" algn="l"/>
                <a:tab pos="1961184" algn="l"/>
                <a:tab pos="2451913" algn="l"/>
                <a:tab pos="2942643" algn="l"/>
                <a:tab pos="3433372" algn="l"/>
                <a:tab pos="3924102" algn="l"/>
                <a:tab pos="4414831" algn="l"/>
                <a:tab pos="4905561" algn="l"/>
                <a:tab pos="5396290" algn="l"/>
                <a:tab pos="5887020" algn="l"/>
                <a:tab pos="6377749" algn="l"/>
                <a:tab pos="6868479" algn="l"/>
                <a:tab pos="7359207" algn="l"/>
                <a:tab pos="7849937" algn="l"/>
                <a:tab pos="8340666" algn="l"/>
                <a:tab pos="8831396" algn="l"/>
                <a:tab pos="9322125" algn="l"/>
                <a:tab pos="9812855" algn="l"/>
              </a:tabLst>
              <a:defRPr sz="2600">
                <a:solidFill>
                  <a:schemeClr val="tx1"/>
                </a:solidFill>
                <a:latin typeface="Times New Roman" pitchFamily="18" charset="0"/>
              </a:defRPr>
            </a:lvl4pPr>
            <a:lvl5pPr marL="2247298" indent="-249700" eaLnBrk="0" hangingPunct="0">
              <a:tabLst>
                <a:tab pos="0" algn="l"/>
                <a:tab pos="488995" algn="l"/>
                <a:tab pos="979725" algn="l"/>
                <a:tab pos="1470454" algn="l"/>
                <a:tab pos="1961184" algn="l"/>
                <a:tab pos="2451913" algn="l"/>
                <a:tab pos="2942643" algn="l"/>
                <a:tab pos="3433372" algn="l"/>
                <a:tab pos="3924102" algn="l"/>
                <a:tab pos="4414831" algn="l"/>
                <a:tab pos="4905561" algn="l"/>
                <a:tab pos="5396290" algn="l"/>
                <a:tab pos="5887020" algn="l"/>
                <a:tab pos="6377749" algn="l"/>
                <a:tab pos="6868479" algn="l"/>
                <a:tab pos="7359207" algn="l"/>
                <a:tab pos="7849937" algn="l"/>
                <a:tab pos="8340666" algn="l"/>
                <a:tab pos="8831396" algn="l"/>
                <a:tab pos="9322125" algn="l"/>
                <a:tab pos="9812855" algn="l"/>
              </a:tabLst>
              <a:defRPr sz="2600">
                <a:solidFill>
                  <a:schemeClr val="tx1"/>
                </a:solidFill>
                <a:latin typeface="Times New Roman" pitchFamily="18" charset="0"/>
              </a:defRPr>
            </a:lvl5pPr>
            <a:lvl6pPr marL="2746698" indent="-2497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8995" algn="l"/>
                <a:tab pos="979725" algn="l"/>
                <a:tab pos="1470454" algn="l"/>
                <a:tab pos="1961184" algn="l"/>
                <a:tab pos="2451913" algn="l"/>
                <a:tab pos="2942643" algn="l"/>
                <a:tab pos="3433372" algn="l"/>
                <a:tab pos="3924102" algn="l"/>
                <a:tab pos="4414831" algn="l"/>
                <a:tab pos="4905561" algn="l"/>
                <a:tab pos="5396290" algn="l"/>
                <a:tab pos="5887020" algn="l"/>
                <a:tab pos="6377749" algn="l"/>
                <a:tab pos="6868479" algn="l"/>
                <a:tab pos="7359207" algn="l"/>
                <a:tab pos="7849937" algn="l"/>
                <a:tab pos="8340666" algn="l"/>
                <a:tab pos="8831396" algn="l"/>
                <a:tab pos="9322125" algn="l"/>
                <a:tab pos="9812855" algn="l"/>
              </a:tabLst>
              <a:defRPr sz="2600">
                <a:solidFill>
                  <a:schemeClr val="tx1"/>
                </a:solidFill>
                <a:latin typeface="Times New Roman" pitchFamily="18" charset="0"/>
              </a:defRPr>
            </a:lvl6pPr>
            <a:lvl7pPr marL="3246097" indent="-2497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8995" algn="l"/>
                <a:tab pos="979725" algn="l"/>
                <a:tab pos="1470454" algn="l"/>
                <a:tab pos="1961184" algn="l"/>
                <a:tab pos="2451913" algn="l"/>
                <a:tab pos="2942643" algn="l"/>
                <a:tab pos="3433372" algn="l"/>
                <a:tab pos="3924102" algn="l"/>
                <a:tab pos="4414831" algn="l"/>
                <a:tab pos="4905561" algn="l"/>
                <a:tab pos="5396290" algn="l"/>
                <a:tab pos="5887020" algn="l"/>
                <a:tab pos="6377749" algn="l"/>
                <a:tab pos="6868479" algn="l"/>
                <a:tab pos="7359207" algn="l"/>
                <a:tab pos="7849937" algn="l"/>
                <a:tab pos="8340666" algn="l"/>
                <a:tab pos="8831396" algn="l"/>
                <a:tab pos="9322125" algn="l"/>
                <a:tab pos="9812855" algn="l"/>
              </a:tabLst>
              <a:defRPr sz="2600">
                <a:solidFill>
                  <a:schemeClr val="tx1"/>
                </a:solidFill>
                <a:latin typeface="Times New Roman" pitchFamily="18" charset="0"/>
              </a:defRPr>
            </a:lvl7pPr>
            <a:lvl8pPr marL="3745497" indent="-2497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8995" algn="l"/>
                <a:tab pos="979725" algn="l"/>
                <a:tab pos="1470454" algn="l"/>
                <a:tab pos="1961184" algn="l"/>
                <a:tab pos="2451913" algn="l"/>
                <a:tab pos="2942643" algn="l"/>
                <a:tab pos="3433372" algn="l"/>
                <a:tab pos="3924102" algn="l"/>
                <a:tab pos="4414831" algn="l"/>
                <a:tab pos="4905561" algn="l"/>
                <a:tab pos="5396290" algn="l"/>
                <a:tab pos="5887020" algn="l"/>
                <a:tab pos="6377749" algn="l"/>
                <a:tab pos="6868479" algn="l"/>
                <a:tab pos="7359207" algn="l"/>
                <a:tab pos="7849937" algn="l"/>
                <a:tab pos="8340666" algn="l"/>
                <a:tab pos="8831396" algn="l"/>
                <a:tab pos="9322125" algn="l"/>
                <a:tab pos="9812855" algn="l"/>
              </a:tabLst>
              <a:defRPr sz="2600">
                <a:solidFill>
                  <a:schemeClr val="tx1"/>
                </a:solidFill>
                <a:latin typeface="Times New Roman" pitchFamily="18" charset="0"/>
              </a:defRPr>
            </a:lvl8pPr>
            <a:lvl9pPr marL="4244896" indent="-2497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8995" algn="l"/>
                <a:tab pos="979725" algn="l"/>
                <a:tab pos="1470454" algn="l"/>
                <a:tab pos="1961184" algn="l"/>
                <a:tab pos="2451913" algn="l"/>
                <a:tab pos="2942643" algn="l"/>
                <a:tab pos="3433372" algn="l"/>
                <a:tab pos="3924102" algn="l"/>
                <a:tab pos="4414831" algn="l"/>
                <a:tab pos="4905561" algn="l"/>
                <a:tab pos="5396290" algn="l"/>
                <a:tab pos="5887020" algn="l"/>
                <a:tab pos="6377749" algn="l"/>
                <a:tab pos="6868479" algn="l"/>
                <a:tab pos="7359207" algn="l"/>
                <a:tab pos="7849937" algn="l"/>
                <a:tab pos="8340666" algn="l"/>
                <a:tab pos="8831396" algn="l"/>
                <a:tab pos="9322125" algn="l"/>
                <a:tab pos="9812855" algn="l"/>
              </a:tabLst>
              <a:defRPr sz="2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68C76F9-9F52-4B4C-A22F-B5277591FA76}" type="slidenum">
              <a:rPr lang="en-GB" sz="1300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pPr eaLnBrk="1" hangingPunct="1"/>
              <a:t>49</a:t>
            </a:fld>
            <a:endParaRPr lang="en-GB" sz="1300">
              <a:solidFill>
                <a:srgbClr val="000000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01688"/>
            <a:ext cx="5341937" cy="4006850"/>
          </a:xfrm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14" y="5078312"/>
            <a:ext cx="6044909" cy="4808152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smtClean="0"/>
          </a:p>
        </p:txBody>
      </p:sp>
    </p:spTree>
    <p:extLst>
      <p:ext uri="{BB962C8B-B14F-4D97-AF65-F5344CB8AC3E}">
        <p14:creationId xmlns="" xmlns:p14="http://schemas.microsoft.com/office/powerpoint/2010/main" val="5567350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9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600">
                <a:solidFill>
                  <a:schemeClr val="tx1"/>
                </a:solidFill>
                <a:latin typeface="Times New Roman" pitchFamily="18" charset="0"/>
              </a:defRPr>
            </a:lvl1pPr>
            <a:lvl2pPr marL="811524" indent="-312125" eaLnBrk="0" hangingPunct="0">
              <a:defRPr sz="2600">
                <a:solidFill>
                  <a:schemeClr val="tx1"/>
                </a:solidFill>
                <a:latin typeface="Times New Roman" pitchFamily="18" charset="0"/>
              </a:defRPr>
            </a:lvl2pPr>
            <a:lvl3pPr marL="1248499" indent="-249700" eaLnBrk="0" hangingPunct="0">
              <a:defRPr sz="2600">
                <a:solidFill>
                  <a:schemeClr val="tx1"/>
                </a:solidFill>
                <a:latin typeface="Times New Roman" pitchFamily="18" charset="0"/>
              </a:defRPr>
            </a:lvl3pPr>
            <a:lvl4pPr marL="1747898" indent="-249700" eaLnBrk="0" hangingPunct="0">
              <a:defRPr sz="2600">
                <a:solidFill>
                  <a:schemeClr val="tx1"/>
                </a:solidFill>
                <a:latin typeface="Times New Roman" pitchFamily="18" charset="0"/>
              </a:defRPr>
            </a:lvl4pPr>
            <a:lvl5pPr marL="2247298" indent="-249700" eaLnBrk="0" hangingPunct="0">
              <a:defRPr sz="2600">
                <a:solidFill>
                  <a:schemeClr val="tx1"/>
                </a:solidFill>
                <a:latin typeface="Times New Roman" pitchFamily="18" charset="0"/>
              </a:defRPr>
            </a:lvl5pPr>
            <a:lvl6pPr marL="2746698" indent="-2497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itchFamily="18" charset="0"/>
              </a:defRPr>
            </a:lvl6pPr>
            <a:lvl7pPr marL="3246097" indent="-2497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itchFamily="18" charset="0"/>
              </a:defRPr>
            </a:lvl7pPr>
            <a:lvl8pPr marL="3745497" indent="-2497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itchFamily="18" charset="0"/>
              </a:defRPr>
            </a:lvl8pPr>
            <a:lvl9pPr marL="4244896" indent="-2497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05BFD6A-E373-4BF3-806D-BBB5A2D5431E}" type="slidenum">
              <a:rPr lang="en-GB" sz="1300">
                <a:solidFill>
                  <a:prstClr val="black"/>
                </a:solidFill>
              </a:rPr>
              <a:pPr/>
              <a:t>50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987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01688"/>
            <a:ext cx="5341937" cy="4006850"/>
          </a:xfrm>
          <a:ln/>
        </p:spPr>
      </p:sp>
      <p:sp>
        <p:nvSpPr>
          <p:cNvPr id="7987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14" y="5078312"/>
            <a:ext cx="6044909" cy="4808152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smtClean="0"/>
          </a:p>
        </p:txBody>
      </p:sp>
    </p:spTree>
    <p:extLst>
      <p:ext uri="{BB962C8B-B14F-4D97-AF65-F5344CB8AC3E}">
        <p14:creationId xmlns="" xmlns:p14="http://schemas.microsoft.com/office/powerpoint/2010/main" val="19340792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1AA25A-B47C-4E92-9CA2-F410E97C25D2}" type="slidenum">
              <a:rPr lang="it-IT">
                <a:solidFill>
                  <a:prstClr val="black"/>
                </a:solidFill>
              </a:rPr>
              <a:pPr/>
              <a:t>9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it-IT" sz="2700">
              <a:solidFill>
                <a:srgbClr val="231F20"/>
              </a:solidFill>
              <a:latin typeface="Frutiger-LightCn" charset="0"/>
            </a:endParaRPr>
          </a:p>
          <a:p>
            <a:pPr>
              <a:spcBef>
                <a:spcPct val="0"/>
              </a:spcBef>
            </a:pPr>
            <a:endParaRPr lang="it-IT" sz="1800">
              <a:solidFill>
                <a:srgbClr val="231F20"/>
              </a:solidFill>
              <a:latin typeface="Frutiger-LightCn" charset="0"/>
            </a:endParaRPr>
          </a:p>
          <a:p>
            <a:pPr>
              <a:spcBef>
                <a:spcPct val="0"/>
              </a:spcBef>
            </a:pPr>
            <a:endParaRPr lang="it-IT" sz="2700"/>
          </a:p>
          <a:p>
            <a:pPr>
              <a:spcBef>
                <a:spcPct val="0"/>
              </a:spcBef>
            </a:pPr>
            <a:endParaRPr lang="it-IT" sz="2700"/>
          </a:p>
          <a:p>
            <a:endParaRPr lang="it-IT" sz="2100">
              <a:solidFill>
                <a:srgbClr val="00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1AA25A-B47C-4E92-9CA2-F410E97C25D2}" type="slidenum">
              <a:rPr lang="it-IT">
                <a:solidFill>
                  <a:prstClr val="black"/>
                </a:solidFill>
              </a:rPr>
              <a:pPr/>
              <a:t>11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it-IT" sz="2700">
              <a:solidFill>
                <a:srgbClr val="231F20"/>
              </a:solidFill>
              <a:latin typeface="Frutiger-LightCn" charset="0"/>
            </a:endParaRPr>
          </a:p>
          <a:p>
            <a:pPr>
              <a:spcBef>
                <a:spcPct val="0"/>
              </a:spcBef>
            </a:pPr>
            <a:endParaRPr lang="it-IT" sz="1800">
              <a:solidFill>
                <a:srgbClr val="231F20"/>
              </a:solidFill>
              <a:latin typeface="Frutiger-LightCn" charset="0"/>
            </a:endParaRPr>
          </a:p>
          <a:p>
            <a:pPr>
              <a:spcBef>
                <a:spcPct val="0"/>
              </a:spcBef>
            </a:pPr>
            <a:endParaRPr lang="it-IT" sz="2700"/>
          </a:p>
          <a:p>
            <a:pPr>
              <a:spcBef>
                <a:spcPct val="0"/>
              </a:spcBef>
            </a:pPr>
            <a:endParaRPr lang="it-IT" sz="2700"/>
          </a:p>
          <a:p>
            <a:endParaRPr lang="it-IT" sz="2100">
              <a:solidFill>
                <a:srgbClr val="00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1AA25A-B47C-4E92-9CA2-F410E97C25D2}" type="slidenum">
              <a:rPr lang="it-IT">
                <a:solidFill>
                  <a:prstClr val="black"/>
                </a:solidFill>
              </a:rPr>
              <a:pPr/>
              <a:t>12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it-IT" sz="2700" dirty="0">
                <a:solidFill>
                  <a:srgbClr val="231F20"/>
                </a:solidFill>
                <a:latin typeface="Frutiger-LightCn" charset="0"/>
              </a:rPr>
              <a:t>Routine epatica</a:t>
            </a:r>
          </a:p>
          <a:p>
            <a:pPr>
              <a:spcBef>
                <a:spcPct val="0"/>
              </a:spcBef>
            </a:pPr>
            <a:r>
              <a:rPr lang="it-IT" sz="2700" dirty="0">
                <a:solidFill>
                  <a:srgbClr val="231F20"/>
                </a:solidFill>
                <a:latin typeface="Frutiger-LightCn" charset="0"/>
              </a:rPr>
              <a:t>Fattori eziologici</a:t>
            </a:r>
          </a:p>
          <a:p>
            <a:pPr>
              <a:spcBef>
                <a:spcPct val="0"/>
              </a:spcBef>
            </a:pPr>
            <a:r>
              <a:rPr lang="it-IT" sz="2700" dirty="0" err="1">
                <a:solidFill>
                  <a:srgbClr val="231F20"/>
                </a:solidFill>
                <a:latin typeface="Frutiger-LightCn" charset="0"/>
              </a:rPr>
              <a:t>comorbidità</a:t>
            </a:r>
            <a:endParaRPr lang="it-IT" sz="2700" dirty="0">
              <a:solidFill>
                <a:srgbClr val="231F20"/>
              </a:solidFill>
              <a:latin typeface="Frutiger-LightCn" charset="0"/>
            </a:endParaRPr>
          </a:p>
          <a:p>
            <a:pPr>
              <a:spcBef>
                <a:spcPct val="0"/>
              </a:spcBef>
            </a:pPr>
            <a:endParaRPr lang="it-IT" sz="1800" dirty="0">
              <a:solidFill>
                <a:srgbClr val="231F20"/>
              </a:solidFill>
              <a:latin typeface="Frutiger-LightCn" charset="0"/>
            </a:endParaRPr>
          </a:p>
          <a:p>
            <a:pPr>
              <a:spcBef>
                <a:spcPct val="0"/>
              </a:spcBef>
            </a:pPr>
            <a:endParaRPr lang="it-IT" sz="2700" dirty="0"/>
          </a:p>
          <a:p>
            <a:pPr>
              <a:spcBef>
                <a:spcPct val="0"/>
              </a:spcBef>
            </a:pPr>
            <a:endParaRPr lang="it-IT" sz="2700" dirty="0"/>
          </a:p>
          <a:p>
            <a:endParaRPr lang="it-IT" sz="2100" dirty="0">
              <a:solidFill>
                <a:srgbClr val="00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1AA25A-B47C-4E92-9CA2-F410E97C25D2}" type="slidenum">
              <a:rPr lang="it-IT">
                <a:solidFill>
                  <a:prstClr val="black"/>
                </a:solidFill>
              </a:rPr>
              <a:pPr/>
              <a:t>13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it-IT" sz="2700">
              <a:solidFill>
                <a:srgbClr val="231F20"/>
              </a:solidFill>
              <a:latin typeface="Frutiger-LightCn" charset="0"/>
            </a:endParaRPr>
          </a:p>
          <a:p>
            <a:pPr>
              <a:spcBef>
                <a:spcPct val="0"/>
              </a:spcBef>
            </a:pPr>
            <a:endParaRPr lang="it-IT" sz="1800">
              <a:solidFill>
                <a:srgbClr val="231F20"/>
              </a:solidFill>
              <a:latin typeface="Frutiger-LightCn" charset="0"/>
            </a:endParaRPr>
          </a:p>
          <a:p>
            <a:pPr>
              <a:spcBef>
                <a:spcPct val="0"/>
              </a:spcBef>
            </a:pPr>
            <a:endParaRPr lang="it-IT" sz="2700"/>
          </a:p>
          <a:p>
            <a:pPr>
              <a:spcBef>
                <a:spcPct val="0"/>
              </a:spcBef>
            </a:pPr>
            <a:endParaRPr lang="it-IT" sz="2700"/>
          </a:p>
          <a:p>
            <a:endParaRPr lang="it-IT" sz="2100">
              <a:solidFill>
                <a:srgbClr val="00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1AA25A-B47C-4E92-9CA2-F410E97C25D2}" type="slidenum">
              <a:rPr lang="it-IT">
                <a:solidFill>
                  <a:prstClr val="black"/>
                </a:solidFill>
              </a:rPr>
              <a:pPr/>
              <a:t>14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it-IT" sz="2700">
              <a:solidFill>
                <a:srgbClr val="231F20"/>
              </a:solidFill>
              <a:latin typeface="Frutiger-LightCn" charset="0"/>
            </a:endParaRPr>
          </a:p>
          <a:p>
            <a:pPr>
              <a:spcBef>
                <a:spcPct val="0"/>
              </a:spcBef>
            </a:pPr>
            <a:endParaRPr lang="it-IT" sz="1800">
              <a:solidFill>
                <a:srgbClr val="231F20"/>
              </a:solidFill>
              <a:latin typeface="Frutiger-LightCn" charset="0"/>
            </a:endParaRPr>
          </a:p>
          <a:p>
            <a:pPr>
              <a:spcBef>
                <a:spcPct val="0"/>
              </a:spcBef>
            </a:pPr>
            <a:endParaRPr lang="it-IT" sz="2700"/>
          </a:p>
          <a:p>
            <a:pPr>
              <a:spcBef>
                <a:spcPct val="0"/>
              </a:spcBef>
            </a:pPr>
            <a:endParaRPr lang="it-IT" sz="2700"/>
          </a:p>
          <a:p>
            <a:endParaRPr lang="it-IT" sz="2100">
              <a:solidFill>
                <a:srgbClr val="00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07957" y="5078611"/>
            <a:ext cx="5543762" cy="4811316"/>
          </a:xfrm>
          <a:noFill/>
        </p:spPr>
        <p:txBody>
          <a:bodyPr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r>
              <a:rPr lang="it-IT" dirty="0" smtClean="0"/>
              <a:t>ISTOLOGIA EPATICA :  MESENCHIMA CELLULE VASI  ( AMARTOMI , CISTI , ANGIOMI )</a:t>
            </a:r>
          </a:p>
          <a:p>
            <a:r>
              <a:rPr lang="it-IT" dirty="0" smtClean="0"/>
              <a:t>MORBIDEZZA  :  POCO MESENCHIMA TANTE CELLULE  POCHI VASI ?</a:t>
            </a:r>
          </a:p>
          <a:p>
            <a:r>
              <a:rPr lang="it-IT" dirty="0" smtClean="0"/>
              <a:t>FIBROSI EPATICA HCV CORRELA CON  FIBROSCAN  KP : FIBROSCAN SURROGATO </a:t>
            </a:r>
            <a:r>
              <a:rPr lang="it-IT" dirty="0" err="1" smtClean="0"/>
              <a:t>DI</a:t>
            </a:r>
            <a:r>
              <a:rPr lang="it-IT" dirty="0" smtClean="0"/>
              <a:t> FIBROSI </a:t>
            </a:r>
          </a:p>
          <a:p>
            <a:r>
              <a:rPr lang="it-IT" dirty="0" smtClean="0"/>
              <a:t>FIBROSCAN  KP 5 NO FIBROSI = FEGATO NORMALE ? : MORBIDO  LISCIO </a:t>
            </a:r>
          </a:p>
          <a:p>
            <a:endParaRPr lang="it-IT" dirty="0" smtClean="0"/>
          </a:p>
          <a:p>
            <a:endParaRPr lang="it-IT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 txBox="1">
            <a:spLocks noGrp="1" noChangeArrowheads="1"/>
          </p:cNvSpPr>
          <p:nvPr/>
        </p:nvSpPr>
        <p:spPr bwMode="auto">
          <a:xfrm>
            <a:off x="4282067" y="10155367"/>
            <a:ext cx="3275859" cy="534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287" tIns="52144" rIns="104287" bIns="52144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DC0067F-D159-4B59-9A5D-E84CE5806D5C}" type="slidenum">
              <a:rPr lang="it-IT">
                <a:solidFill>
                  <a:prstClr val="black"/>
                </a:solidFill>
                <a:latin typeface="Tahoma" pitchFamily="34" charset="0"/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it-IT">
              <a:solidFill>
                <a:prstClr val="black"/>
              </a:solidFill>
              <a:latin typeface="Tahoma" pitchFamily="34" charset="0"/>
              <a:cs typeface="Arial" pitchFamily="34" charset="0"/>
            </a:endParaRPr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51197" y="5078611"/>
            <a:ext cx="5057283" cy="4811316"/>
          </a:xfrm>
          <a:noFill/>
        </p:spPr>
        <p:txBody>
          <a:bodyPr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r>
              <a:rPr lang="it-IT" smtClean="0"/>
              <a:t>Limite non rileva la fibrosi intermedia e flogosi attiva – reperti accessori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1AA25A-B47C-4E92-9CA2-F410E97C25D2}" type="slidenum">
              <a:rPr lang="it-IT">
                <a:solidFill>
                  <a:prstClr val="black"/>
                </a:solidFill>
              </a:rPr>
              <a:pPr/>
              <a:t>19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it-IT" sz="2700">
              <a:solidFill>
                <a:srgbClr val="231F20"/>
              </a:solidFill>
              <a:latin typeface="Frutiger-LightCn" charset="0"/>
            </a:endParaRPr>
          </a:p>
          <a:p>
            <a:pPr>
              <a:spcBef>
                <a:spcPct val="0"/>
              </a:spcBef>
            </a:pPr>
            <a:endParaRPr lang="it-IT" sz="1800">
              <a:solidFill>
                <a:srgbClr val="231F20"/>
              </a:solidFill>
              <a:latin typeface="Frutiger-LightCn" charset="0"/>
            </a:endParaRPr>
          </a:p>
          <a:p>
            <a:pPr>
              <a:spcBef>
                <a:spcPct val="0"/>
              </a:spcBef>
            </a:pPr>
            <a:endParaRPr lang="it-IT" sz="2700"/>
          </a:p>
          <a:p>
            <a:pPr>
              <a:spcBef>
                <a:spcPct val="0"/>
              </a:spcBef>
            </a:pPr>
            <a:endParaRPr lang="it-IT" sz="2700"/>
          </a:p>
          <a:p>
            <a:endParaRPr lang="it-IT" sz="2100">
              <a:solidFill>
                <a:srgbClr val="00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9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34" name="Immagine 3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92520" y="3681360"/>
            <a:ext cx="2377440" cy="1896840"/>
          </a:xfrm>
          <a:prstGeom prst="rect">
            <a:avLst/>
          </a:prstGeom>
          <a:ln>
            <a:noFill/>
          </a:ln>
        </p:spPr>
      </p:pic>
      <p:pic>
        <p:nvPicPr>
          <p:cNvPr id="35" name="Immagine 3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6200" y="3681360"/>
            <a:ext cx="2377440" cy="1896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0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852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9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6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70" name="Immagine 6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92520" y="3681360"/>
            <a:ext cx="2377440" cy="1896840"/>
          </a:xfrm>
          <a:prstGeom prst="rect">
            <a:avLst/>
          </a:prstGeom>
          <a:ln>
            <a:noFill/>
          </a:ln>
        </p:spPr>
      </p:pic>
      <p:pic>
        <p:nvPicPr>
          <p:cNvPr id="71" name="Immagine 7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6200" y="3681360"/>
            <a:ext cx="2377440" cy="1896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A0B938-FE13-45F1-9CD7-C0B0B974160F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273357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8713D0-694C-4C50-855F-A9379C3246D4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680046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DDEAE0-5883-40CC-96B0-3DD8D7B6CC16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259631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5F568B-4DCB-4905-9716-60D2DAF6D513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449042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AD4748-974D-4FB7-B5D9-D7B832534219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65114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A0B9DB-4BA5-498B-AA61-1D373D8B5B94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419043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CDE9B9-762A-44EE-B972-6C184A135F3D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049829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4A1612-9557-4C95-AC2A-BC6AD44456BB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56207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69CEB6-A295-415C-813E-344B4E5B8A8A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41411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8C847C-4E0C-4643-BC0C-5EB94403825A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2609628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7555F4-10CC-4EED-9AF7-0A3F4223D127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2238106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15" name="Segnaposto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17C2538-098F-4BB0-95FD-5F26B1C18C72}" type="datetimeFigureOut">
              <a:rPr lang="en-US">
                <a:solidFill>
                  <a:srgbClr val="D6ECFF"/>
                </a:solidFill>
              </a:rPr>
              <a:pPr>
                <a:defRPr/>
              </a:pPr>
              <a:t>3/31/2014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16" name="Segnaposto piè di pagina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srgbClr val="D6ECFF"/>
              </a:solidFill>
            </a:endParaRPr>
          </a:p>
        </p:txBody>
      </p:sp>
      <p:sp>
        <p:nvSpPr>
          <p:cNvPr id="17" name="Segnaposto numero diapositiva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A25D676-84D7-41A8-B16F-670FF106C405}" type="slidenum">
              <a:rPr lang="en-US">
                <a:solidFill>
                  <a:srgbClr val="D6ECFF"/>
                </a:solidFill>
              </a:rPr>
              <a:pPr>
                <a:defRPr/>
              </a:pPr>
              <a:t>‹N›</a:t>
            </a:fld>
            <a:endParaRPr lang="en-US" dirty="0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0105591"/>
      </p:ext>
    </p:extLst>
  </p:cSld>
  <p:clrMapOvr>
    <a:masterClrMapping/>
  </p:clrMapOvr>
  <p:hf sldNum="0" hd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  <a:extLst/>
          </a:lstStyle>
          <a:p>
            <a:pPr>
              <a:defRPr/>
            </a:pPr>
            <a:fld id="{A59D11FE-B681-4C1F-B941-9A6E5F9569C7}" type="datetimeFigureOut">
              <a:rPr lang="en-US">
                <a:solidFill>
                  <a:srgbClr val="D6ECFF"/>
                </a:solidFill>
              </a:rPr>
              <a:pPr>
                <a:defRPr/>
              </a:pPr>
              <a:t>3/31/2014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srgbClr val="D6ECFF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  <a:extLst/>
          </a:lstStyle>
          <a:p>
            <a:pPr>
              <a:defRPr/>
            </a:pPr>
            <a:fld id="{D7330D3A-0E95-42FC-A4C1-E24C52EB7EE8}" type="slidenum">
              <a:rPr lang="en-US">
                <a:solidFill>
                  <a:srgbClr val="D6ECFF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268569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igura a mano libera 3"/>
          <p:cNvSpPr>
            <a:spLocks/>
          </p:cNvSpPr>
          <p:nvPr/>
        </p:nvSpPr>
        <p:spPr bwMode="auto">
          <a:xfrm>
            <a:off x="4829175" y="1073150"/>
            <a:ext cx="4321175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igura a mano libera 4"/>
          <p:cNvSpPr>
            <a:spLocks/>
          </p:cNvSpPr>
          <p:nvPr/>
        </p:nvSpPr>
        <p:spPr bwMode="auto">
          <a:xfrm>
            <a:off x="374650" y="0"/>
            <a:ext cx="5513388" cy="661511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Figura a mano libera 5"/>
          <p:cNvSpPr>
            <a:spLocks/>
          </p:cNvSpPr>
          <p:nvPr/>
        </p:nvSpPr>
        <p:spPr bwMode="auto">
          <a:xfrm rot="5236414">
            <a:off x="4461669" y="1483519"/>
            <a:ext cx="4114800" cy="118903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Figura a mano libera 6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Figura a mano libera 7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Figura a mano libera 8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Figura a mano libera 9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Figura a mano libera 10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Figura a mano libera 11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Figura a mano libera 12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Figura a mano libera 13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Figura a mano libera 14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Figura a mano libera 15"/>
          <p:cNvSpPr>
            <a:spLocks/>
          </p:cNvSpPr>
          <p:nvPr/>
        </p:nvSpPr>
        <p:spPr bwMode="auto">
          <a:xfrm>
            <a:off x="366713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Figura a mano libera 16"/>
          <p:cNvSpPr>
            <a:spLocks/>
          </p:cNvSpPr>
          <p:nvPr/>
        </p:nvSpPr>
        <p:spPr bwMode="auto">
          <a:xfrm>
            <a:off x="366713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Figura a mano libera 17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363538" y="401638"/>
            <a:ext cx="8504237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Rettangolo 19"/>
          <p:cNvSpPr/>
          <p:nvPr/>
        </p:nvSpPr>
        <p:spPr>
          <a:xfrm flipH="1">
            <a:off x="371475" y="681038"/>
            <a:ext cx="2698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Rettangolo 20"/>
          <p:cNvSpPr/>
          <p:nvPr/>
        </p:nvSpPr>
        <p:spPr>
          <a:xfrm flipH="1">
            <a:off x="411163" y="681038"/>
            <a:ext cx="2698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Rettangolo 21"/>
          <p:cNvSpPr/>
          <p:nvPr/>
        </p:nvSpPr>
        <p:spPr>
          <a:xfrm flipH="1">
            <a:off x="447675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Rettangolo 22"/>
          <p:cNvSpPr/>
          <p:nvPr/>
        </p:nvSpPr>
        <p:spPr>
          <a:xfrm flipH="1">
            <a:off x="476250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500063" y="681038"/>
            <a:ext cx="36512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bIns="0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2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42A55E8-0338-49B4-A1DD-0168331A7AD7}" type="datetimeFigureOut">
              <a:rPr lang="en-US">
                <a:solidFill>
                  <a:srgbClr val="D6ECFF"/>
                </a:solidFill>
              </a:rPr>
              <a:pPr>
                <a:defRPr/>
              </a:pPr>
              <a:t>3/31/2014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2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srgbClr val="D6ECFF"/>
              </a:solidFill>
            </a:endParaRPr>
          </a:p>
        </p:txBody>
      </p:sp>
      <p:sp>
        <p:nvSpPr>
          <p:cNvPr id="2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D00FDDE-F20A-4317-A45F-F768A1C1E385}" type="slidenum">
              <a:rPr lang="en-US">
                <a:solidFill>
                  <a:srgbClr val="D6ECFF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39419929"/>
      </p:ext>
    </p:extLst>
  </p:cSld>
  <p:clrMapOvr>
    <a:masterClrMapping/>
  </p:clrMapOvr>
  <p:hf sldNum="0" hd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BC10E3C-834D-4A58-BF49-825452795479}" type="datetimeFigureOut">
              <a:rPr lang="en-US">
                <a:solidFill>
                  <a:srgbClr val="D6ECFF"/>
                </a:solidFill>
              </a:rPr>
              <a:pPr>
                <a:defRPr/>
              </a:pPr>
              <a:t>3/31/2014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srgbClr val="D6ECFF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4332EF7-9DDB-48B4-BFF5-24CC7312AFFA}" type="slidenum">
              <a:rPr lang="en-US">
                <a:solidFill>
                  <a:srgbClr val="D6ECFF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76769146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401638"/>
            <a:ext cx="8867775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87313" y="681038"/>
            <a:ext cx="460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47625" y="681038"/>
            <a:ext cx="26988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8575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0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 flipH="1">
            <a:off x="149225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 flipH="1">
            <a:off x="188913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Rettangolo 13"/>
          <p:cNvSpPr/>
          <p:nvPr/>
        </p:nvSpPr>
        <p:spPr>
          <a:xfrm flipH="1">
            <a:off x="227013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Rettangolo 14"/>
          <p:cNvSpPr/>
          <p:nvPr/>
        </p:nvSpPr>
        <p:spPr>
          <a:xfrm flipH="1">
            <a:off x="255588" y="681038"/>
            <a:ext cx="79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279400" y="681038"/>
            <a:ext cx="36513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/>
          <a:lstStyle>
            <a:lvl1pPr>
              <a:defRPr sz="4000"/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1DB2C72-FA05-4A5A-9B86-E9ADE8EA5CF6}" type="datetimeFigureOut">
              <a:rPr lang="en-US">
                <a:solidFill>
                  <a:srgbClr val="D6ECFF"/>
                </a:solidFill>
              </a:rPr>
              <a:pPr>
                <a:defRPr/>
              </a:pPr>
              <a:t>3/31/2014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1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srgbClr val="D6ECFF"/>
              </a:solidFill>
            </a:endParaRPr>
          </a:p>
        </p:txBody>
      </p:sp>
      <p:sp>
        <p:nvSpPr>
          <p:cNvPr id="1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F227AC7-68F9-40E1-8DC8-9161A515D036}" type="slidenum">
              <a:rPr lang="en-US">
                <a:solidFill>
                  <a:srgbClr val="D6ECFF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1494684"/>
      </p:ext>
    </p:extLst>
  </p:cSld>
  <p:clrMapOvr>
    <a:masterClrMapping/>
  </p:clrMapOvr>
  <p:hf sldNum="0" hd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  <a:extLst/>
          </a:lstStyle>
          <a:p>
            <a:pPr>
              <a:defRPr/>
            </a:pPr>
            <a:fld id="{E672E885-DBA8-4BAC-A694-812F5814417A}" type="datetimeFigureOut">
              <a:rPr lang="en-US">
                <a:solidFill>
                  <a:srgbClr val="D6ECFF"/>
                </a:solidFill>
              </a:rPr>
              <a:pPr>
                <a:defRPr/>
              </a:pPr>
              <a:t>3/31/2014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srgbClr val="D6ECFF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  <a:extLst/>
          </a:lstStyle>
          <a:p>
            <a:pPr>
              <a:defRPr/>
            </a:pPr>
            <a:fld id="{FC81DC3C-1C8A-49FA-892C-2CC2280A02C8}" type="slidenum">
              <a:rPr lang="en-US">
                <a:solidFill>
                  <a:srgbClr val="D6ECFF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8841037"/>
      </p:ext>
    </p:extLst>
  </p:cSld>
  <p:clrMapOvr>
    <a:masterClrMapping/>
  </p:clrMapOvr>
  <p:hf sldNum="0" hd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8D35390-7FD5-4D02-B803-D31D6F9C667E}" type="datetimeFigureOut">
              <a:rPr lang="en-US">
                <a:solidFill>
                  <a:srgbClr val="D6ECFF"/>
                </a:solidFill>
              </a:rPr>
              <a:pPr>
                <a:defRPr/>
              </a:pPr>
              <a:t>3/31/2014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srgbClr val="D6ECFF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D3444FC-2945-4C86-B0B1-6C4118082045}" type="slidenum">
              <a:rPr lang="en-US">
                <a:solidFill>
                  <a:srgbClr val="D6ECFF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1894286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  <a:extLst/>
          </a:lstStyle>
          <a:p>
            <a:pPr>
              <a:defRPr/>
            </a:pPr>
            <a:fld id="{ACD44A35-8C15-43C1-8921-A8563733ED99}" type="datetimeFigureOut">
              <a:rPr lang="en-US">
                <a:solidFill>
                  <a:srgbClr val="D6ECFF"/>
                </a:solidFill>
              </a:rPr>
              <a:pPr>
                <a:defRPr/>
              </a:pPr>
              <a:t>3/31/2014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srgbClr val="D6ECFF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  <a:extLst/>
          </a:lstStyle>
          <a:p>
            <a:pPr>
              <a:defRPr/>
            </a:pPr>
            <a:fld id="{E32D4191-2114-471E-8673-4A056CAE87AF}" type="slidenum">
              <a:rPr lang="en-US">
                <a:solidFill>
                  <a:srgbClr val="D6ECFF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23774879"/>
      </p:ext>
    </p:extLst>
  </p:cSld>
  <p:clrMapOvr>
    <a:masterClrMapping/>
  </p:clrMapOvr>
  <p:hf sldNum="0" hd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368300" y="0"/>
            <a:ext cx="8777288" cy="1878013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6" name="Connettore 1 5"/>
          <p:cNvCxnSpPr/>
          <p:nvPr/>
        </p:nvCxnSpPr>
        <p:spPr>
          <a:xfrm flipV="1">
            <a:off x="363538" y="1884363"/>
            <a:ext cx="8782050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Gruppo 20"/>
          <p:cNvGrpSpPr>
            <a:grpSpLocks/>
          </p:cNvGrpSpPr>
          <p:nvPr/>
        </p:nvGrpSpPr>
        <p:grpSpPr bwMode="auto">
          <a:xfrm rot="5400000">
            <a:off x="8515351" y="1219200"/>
            <a:ext cx="131762" cy="128587"/>
            <a:chOff x="6668087" y="1297746"/>
            <a:chExt cx="161840" cy="156602"/>
          </a:xfrm>
        </p:grpSpPr>
        <p:cxnSp>
          <p:nvCxnSpPr>
            <p:cNvPr id="8" name="Connettore 1 7"/>
            <p:cNvCxnSpPr/>
            <p:nvPr/>
          </p:nvCxnSpPr>
          <p:spPr>
            <a:xfrm rot="16200000">
              <a:off x="6663593" y="1296441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ttore 1 8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ttore 1 9"/>
            <p:cNvCxnSpPr/>
            <p:nvPr/>
          </p:nvCxnSpPr>
          <p:spPr>
            <a:xfrm rot="5400000" flipH="1">
              <a:off x="6744513" y="1295466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uppo 26"/>
          <p:cNvGrpSpPr>
            <a:grpSpLocks/>
          </p:cNvGrpSpPr>
          <p:nvPr/>
        </p:nvGrpSpPr>
        <p:grpSpPr bwMode="auto">
          <a:xfrm rot="5400000">
            <a:off x="8667751" y="1371600"/>
            <a:ext cx="131762" cy="128587"/>
            <a:chOff x="6668087" y="1297746"/>
            <a:chExt cx="161840" cy="156602"/>
          </a:xfrm>
        </p:grpSpPr>
        <p:cxnSp>
          <p:nvCxnSpPr>
            <p:cNvPr id="12" name="Connettore 1 11"/>
            <p:cNvCxnSpPr/>
            <p:nvPr/>
          </p:nvCxnSpPr>
          <p:spPr>
            <a:xfrm rot="16200000">
              <a:off x="6663593" y="1296441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ttore 1 12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1 13"/>
            <p:cNvCxnSpPr/>
            <p:nvPr/>
          </p:nvCxnSpPr>
          <p:spPr>
            <a:xfrm rot="5400000" flipH="1">
              <a:off x="6744513" y="1295466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uppo 30"/>
          <p:cNvGrpSpPr>
            <a:grpSpLocks/>
          </p:cNvGrpSpPr>
          <p:nvPr/>
        </p:nvGrpSpPr>
        <p:grpSpPr bwMode="auto">
          <a:xfrm rot="5400000">
            <a:off x="8320087" y="1474788"/>
            <a:ext cx="131763" cy="128588"/>
            <a:chOff x="6668087" y="1297746"/>
            <a:chExt cx="161840" cy="156602"/>
          </a:xfrm>
        </p:grpSpPr>
        <p:cxnSp>
          <p:nvCxnSpPr>
            <p:cNvPr id="16" name="Connettore 1 15"/>
            <p:cNvCxnSpPr/>
            <p:nvPr/>
          </p:nvCxnSpPr>
          <p:spPr>
            <a:xfrm rot="16200000">
              <a:off x="6663592" y="1296440"/>
              <a:ext cx="88934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ttore 1 16"/>
            <p:cNvCxnSpPr/>
            <p:nvPr/>
          </p:nvCxnSpPr>
          <p:spPr>
            <a:xfrm rot="16200000" flipV="1">
              <a:off x="6685198" y="1391513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ttore 1 17"/>
            <p:cNvCxnSpPr/>
            <p:nvPr/>
          </p:nvCxnSpPr>
          <p:spPr>
            <a:xfrm rot="5400000" flipH="1">
              <a:off x="6744512" y="1295466"/>
              <a:ext cx="88934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olo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9" name="Segnaposto data 4"/>
          <p:cNvSpPr>
            <a:spLocks noGrp="1"/>
          </p:cNvSpPr>
          <p:nvPr>
            <p:ph type="dt" sz="half" idx="10"/>
          </p:nvPr>
        </p:nvSpPr>
        <p:spPr>
          <a:xfrm>
            <a:off x="6477000" y="55563"/>
            <a:ext cx="2133600" cy="365125"/>
          </a:xfrm>
        </p:spPr>
        <p:txBody>
          <a:bodyPr/>
          <a:lstStyle>
            <a:lvl1pPr algn="r">
              <a:defRPr/>
            </a:lvl1pPr>
            <a:extLst/>
          </a:lstStyle>
          <a:p>
            <a:pPr>
              <a:defRPr/>
            </a:pPr>
            <a:fld id="{4EB2C28B-7CB1-4430-98FE-BAB41A6D5D08}" type="datetimeFigureOut">
              <a:rPr lang="en-US">
                <a:solidFill>
                  <a:srgbClr val="D6ECFF"/>
                </a:solidFill>
              </a:rPr>
              <a:pPr>
                <a:defRPr/>
              </a:pPr>
              <a:t>3/31/2014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20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914400" y="55563"/>
            <a:ext cx="5562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>
              <a:solidFill>
                <a:srgbClr val="D6ECFF"/>
              </a:solidFill>
            </a:endParaRPr>
          </a:p>
        </p:txBody>
      </p:sp>
      <p:sp>
        <p:nvSpPr>
          <p:cNvPr id="21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55563"/>
            <a:ext cx="457200" cy="365125"/>
          </a:xfrm>
        </p:spPr>
        <p:txBody>
          <a:bodyPr/>
          <a:lstStyle>
            <a:lvl1pPr algn="ctr">
              <a:defRPr/>
            </a:lvl1pPr>
            <a:extLst/>
          </a:lstStyle>
          <a:p>
            <a:pPr>
              <a:defRPr/>
            </a:pPr>
            <a:fld id="{2ADA3061-DBA9-4A88-B5D5-7F9AD9DB98EB}" type="slidenum">
              <a:rPr lang="en-US">
                <a:solidFill>
                  <a:srgbClr val="D6ECFF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72709433"/>
      </p:ext>
    </p:extLst>
  </p:cSld>
  <p:clrMapOvr>
    <a:masterClrMapping/>
  </p:clrMapOvr>
  <p:hf sldNum="0" hd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8069F9-2DCF-4B5C-943C-9DB128883870}" type="datetimeFigureOut">
              <a:rPr lang="en-US">
                <a:solidFill>
                  <a:srgbClr val="D6ECFF"/>
                </a:solidFill>
              </a:rPr>
              <a:pPr>
                <a:defRPr/>
              </a:pPr>
              <a:t>3/31/2014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6ECFF"/>
              </a:solidFill>
            </a:endParaRPr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F8E1EF-04BE-47EA-9192-EDB5AABB5103}" type="slidenum">
              <a:rPr lang="en-US">
                <a:solidFill>
                  <a:srgbClr val="D6ECFF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3803129"/>
      </p:ext>
    </p:extLst>
  </p:cSld>
  <p:clrMapOvr>
    <a:masterClrMapping/>
  </p:clrMapOvr>
  <p:hf sldNum="0" hd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420722-DDC2-4F14-8CD5-4F0BA22BD8D6}" type="datetimeFigureOut">
              <a:rPr lang="en-US">
                <a:solidFill>
                  <a:srgbClr val="D6ECFF"/>
                </a:solidFill>
              </a:rPr>
              <a:pPr>
                <a:defRPr/>
              </a:pPr>
              <a:t>3/31/2014</a:t>
            </a:fld>
            <a:endParaRPr lang="en-US" dirty="0">
              <a:solidFill>
                <a:srgbClr val="D6ECFF"/>
              </a:solidFill>
            </a:endParaRPr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6ECFF"/>
              </a:solidFill>
            </a:endParaRPr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6A3F1-448E-4B5D-883D-FEEC07C36B62}" type="slidenum">
              <a:rPr lang="en-US">
                <a:solidFill>
                  <a:srgbClr val="D6ECFF"/>
                </a:solidFill>
              </a:rPr>
              <a:pPr>
                <a:defRPr/>
              </a:pPr>
              <a:t>‹N›</a:t>
            </a:fld>
            <a:endParaRPr lang="en-US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81807419"/>
      </p:ext>
    </p:extLst>
  </p:cSld>
  <p:clrMapOvr>
    <a:masterClrMapping/>
  </p:clrMapOvr>
  <p:hf sldNum="0" hd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A0B938-FE13-45F1-9CD7-C0B0B974160F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0067416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8713D0-694C-4C50-855F-A9379C3246D4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058115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DDEAE0-5883-40CC-96B0-3DD8D7B6CC16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7751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5F568B-4DCB-4905-9716-60D2DAF6D513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4407749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AD4748-974D-4FB7-B5D9-D7B832534219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18203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A0B9DB-4BA5-498B-AA61-1D373D8B5B94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527226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CDE9B9-762A-44EE-B972-6C184A135F3D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3508720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4A1612-9557-4C95-AC2A-BC6AD44456BB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8638717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69CEB6-A295-415C-813E-344B4E5B8A8A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6375765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8C847C-4E0C-4643-BC0C-5EB94403825A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7644028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7555F4-10CC-4EED-9AF7-0A3F4223D127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044539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7B68D6-FFFD-4BCC-B608-52FF00F6DAC9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2573233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D1BB5E-CB50-42C2-9091-F20333853C6E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27420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1BF826-AF17-4A2C-AA70-DA4968E18E86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3125968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CB295B-EBAF-4C27-8704-2614C79CB7B1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7047964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5740A4-0CA4-45CB-A62C-1DC35A85C8F0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106209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ADB8F8-BA14-41C4-9EDE-ED1EFA49A6D3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5927384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BE459D-B3E4-40D8-9AF5-F2464A2157FC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2063956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23B252-A7C6-4709-8D03-F929C1A06140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6612958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69CAD4-51D3-447E-ACA5-586658AF4178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105382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67CFA6-6488-4906-ADE0-BE26ADE94FF0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5099598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AF3337-800E-47ED-A819-671FCDFBC45A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2373855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B399286-05AE-4EAE-8368-AE287AA59C09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1252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60607962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415656624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343155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31/03/2014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9957351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31/03/2014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084171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31/03/2014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82532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31/03/2014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936659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31/03/2014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8026768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31/03/2014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2827609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31/03/2014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09335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31/03/2014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684156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31/03/2014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2480985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31/03/2014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631857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31/03/2014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353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852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9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it-IT"/>
              <a:t>Fate clic per modificare il formato del testo del titolo</a:t>
            </a:r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it-IT"/>
              <a:t>Fate clic per modificare il formato del testo della struttura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it-IT"/>
              <a:t>Secondo livello struttura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it-IT"/>
              <a:t>Terzo livello struttura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it-IT"/>
              <a:t>Quarto livello struttura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it-IT"/>
              <a:t>Quinto livello struttura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it-IT"/>
              <a:t>Sesto livello struttura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it-IT"/>
              <a:t>Settimo livello struttura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it-IT"/>
              <a:t>Fate clic per modificare il formato del testo del titolo</a:t>
            </a:r>
            <a:endParaRPr/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it-IT"/>
              <a:t>Fate clic per modificare il formato del testo della struttura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it-IT"/>
              <a:t>Secondo livello struttura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it-IT"/>
              <a:t>Terzo livello struttura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it-IT"/>
              <a:t>Quarto livello struttura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it-IT"/>
              <a:t>Quinto livello struttura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it-IT"/>
              <a:t>Sesto livello struttura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it-IT"/>
              <a:t>Settimo livello struttura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7F383C3-4DC3-4BF1-BE67-48FEE9E13B0E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5514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084" name="Segnaposto testo 12"/>
          <p:cNvSpPr>
            <a:spLocks noGrp="1"/>
          </p:cNvSpPr>
          <p:nvPr>
            <p:ph type="body" idx="1"/>
          </p:nvPr>
        </p:nvSpPr>
        <p:spPr bwMode="auto">
          <a:xfrm>
            <a:off x="914400" y="178435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smtClean="0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EB8FADB-8609-4F34-ABB3-FC1C5E29D72E}" type="datetimeFigureOut">
              <a:rPr lang="en-US">
                <a:solidFill>
                  <a:srgbClr val="D6ECFF"/>
                </a:solidFill>
                <a:latin typeface="Arial" pitchFamily="34" charset="0"/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3/31/2014</a:t>
            </a:fld>
            <a:endParaRPr lang="en-US" dirty="0">
              <a:solidFill>
                <a:srgbClr val="D6EC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D6EC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ADE9DD1-2A62-48CD-9CC3-BFC32CC1DA7B}" type="slidenum">
              <a:rPr lang="en-US">
                <a:solidFill>
                  <a:srgbClr val="D6ECFF"/>
                </a:solidFill>
                <a:latin typeface="Arial" pitchFamily="34" charset="0"/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en-US">
              <a:solidFill>
                <a:srgbClr val="D6EC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88" name="Picture 2" descr="copyright.gif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6200" y="6619875"/>
            <a:ext cx="1038225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9672838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spc="-100">
          <a:solidFill>
            <a:srgbClr val="C1EE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9pPr>
      <a:extLst/>
    </p:titleStyle>
    <p:bodyStyle>
      <a:lvl1pPr marL="411163" indent="-342900" algn="l" rtl="0" eaLnBrk="0" fontAlgn="base" hangingPunct="0">
        <a:spcBef>
          <a:spcPts val="700"/>
        </a:spcBef>
        <a:spcAft>
          <a:spcPct val="0"/>
        </a:spcAft>
        <a:buClr>
          <a:schemeClr val="tx2"/>
        </a:buClr>
        <a:buSzPct val="95000"/>
        <a:buFont typeface="Wingdings" pitchFamily="2" charset="2"/>
        <a:buChar char="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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2860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3" pitchFamily="18" charset="2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138" indent="-20955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7F383C3-4DC3-4BF1-BE67-48FEE9E13B0E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11254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525B6C7-AB0B-466E-A656-13E2ED262B36}" type="slidenum">
              <a:rPr lang="it-IT" alt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5292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31/03/2014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71020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t/imgres?q=domanda&amp;um=1&amp;hl=it&amp;tbo=d&amp;biw=1158&amp;bih=703&amp;tbm=isch&amp;tbnid=0Du5_X_3W3hMSM:&amp;imgrefurl=http://informazioneitalia.wordpress.com/&amp;docid=_d1SrP-JQp8TZM&amp;imgurl=http://informazioneitalia.files.wordpress.com/2011/11/domanda_alla_sinistra.jpg&amp;w=346&amp;h=346&amp;ei=NeLJUNXqNs3E4gTQ1oG4AQ&amp;zoom=1&amp;iact=hc&amp;vpx=344&amp;vpy=13&amp;dur=531&amp;hovh=225&amp;hovw=225&amp;tx=140&amp;ty=138&amp;sig=110470283002118332771&amp;page=1&amp;tbnh=144&amp;tbnw=141&amp;start=0&amp;ndsp=28&amp;ved=1t:429,r:23,s:0,i:193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0.jpeg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9" Type="http://schemas.openxmlformats.org/officeDocument/2006/relationships/oleObject" Target="../embeddings/oleObject1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t/imgres?q=domanda&amp;um=1&amp;hl=it&amp;tbo=d&amp;biw=1158&amp;bih=703&amp;tbm=isch&amp;tbnid=0Du5_X_3W3hMSM:&amp;imgrefurl=http://informazioneitalia.wordpress.com/&amp;docid=_d1SrP-JQp8TZM&amp;imgurl=http://informazioneitalia.files.wordpress.com/2011/11/domanda_alla_sinistra.jpg&amp;w=346&amp;h=346&amp;ei=NeLJUNXqNs3E4gTQ1oG4AQ&amp;zoom=1&amp;iact=hc&amp;vpx=344&amp;vpy=13&amp;dur=531&amp;hovh=225&amp;hovw=225&amp;tx=140&amp;ty=138&amp;sig=110470283002118332771&amp;page=1&amp;tbnh=144&amp;tbnw=141&amp;start=0&amp;ndsp=28&amp;ved=1t:429,r:23,s:0,i:193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Andrea\Documents\PRESENTAZIONI%20ANDREA%20PPC\PRES%202014\MED%20LABORATORIO%20OM%20BS%20APRILE%204\DM_EPA_PDT_finale%202007%20DA%20SITO%20ASL%20PERCORSI.doc" TargetMode="External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Andrea\Documents\PRESENTAZIONI%20ANDREA%20PPC\PRES%202014\MED%20LABORATORIO%20OM%20BS%20APRILE%204\DM_EPA_PDT_finale%202007%20DA%20SITO%20ASL%20PERCORSI.doc" TargetMode="External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7" Type="http://schemas.openxmlformats.org/officeDocument/2006/relationships/hyperlink" Target="file:///C:\Users\Andrea\Documents\PRESENTAZIONI%20ANDREA%20PPC\PRES%202014\MED%20LABORATORIO%20OM%20BS%20APRILE%204\CC_Ipertrans%20PNLG%2012.pdf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hyperlink" Target="http://www.google.it/imgres?q=domanda&amp;um=1&amp;hl=it&amp;tbo=d&amp;biw=1158&amp;bih=703&amp;tbm=isch&amp;tbnid=0Du5_X_3W3hMSM:&amp;imgrefurl=http://informazioneitalia.wordpress.com/&amp;docid=_d1SrP-JQp8TZM&amp;imgurl=http://informazioneitalia.files.wordpress.com/2011/11/domanda_alla_sinistra.jpg&amp;w=346&amp;h=346&amp;ei=NeLJUNXqNs3E4gTQ1oG4AQ&amp;zoom=1&amp;iact=hc&amp;vpx=344&amp;vpy=13&amp;dur=531&amp;hovh=225&amp;hovw=225&amp;tx=140&amp;ty=138&amp;sig=110470283002118332771&amp;page=1&amp;tbnh=144&amp;tbnw=141&amp;start=0&amp;ndsp=28&amp;ved=1t:429,r:23,s:0,i:193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34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it/url?q=http://jenniferliu2090.wordpress.com/&amp;sa=U&amp;ei=7sgmU_fQFKaCzAOtoICgCw&amp;ved=0CCUQ9QEwAQ&amp;usg=AFQjCNGcD35r6sxnR37P-HWjKwW-B91GMA" TargetMode="Externa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37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4.xml"/><Relationship Id="rId6" Type="http://schemas.openxmlformats.org/officeDocument/2006/relationships/hyperlink" Target="http://www.vertex42.com/ExcelTemplates/Images/bmi-chart.gif" TargetMode="External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6.xml"/><Relationship Id="rId5" Type="http://schemas.openxmlformats.org/officeDocument/2006/relationships/image" Target="../media/image52.jpeg"/><Relationship Id="rId4" Type="http://schemas.openxmlformats.org/officeDocument/2006/relationships/hyperlink" Target="http://intranet/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9.xml"/><Relationship Id="rId5" Type="http://schemas.openxmlformats.org/officeDocument/2006/relationships/image" Target="../media/image52.jpeg"/><Relationship Id="rId4" Type="http://schemas.openxmlformats.org/officeDocument/2006/relationships/hyperlink" Target="http://intranet/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7" Type="http://schemas.openxmlformats.org/officeDocument/2006/relationships/image" Target="../media/image52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9.xml"/><Relationship Id="rId6" Type="http://schemas.openxmlformats.org/officeDocument/2006/relationships/hyperlink" Target="http://intranet/" TargetMode="Externa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intranet/" TargetMode="External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5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intranet/" TargetMode="External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1.xml"/><Relationship Id="rId4" Type="http://schemas.openxmlformats.org/officeDocument/2006/relationships/image" Target="../media/image5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intranet/" TargetMode="External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5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intranet/" TargetMode="External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52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6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6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6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hyperlink" Target="http://intranet/" TargetMode="External"/><Relationship Id="rId1" Type="http://schemas.openxmlformats.org/officeDocument/2006/relationships/slideLayout" Target="../slideLayouts/slideLayout5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wmf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70.w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52.jpeg"/><Relationship Id="rId5" Type="http://schemas.openxmlformats.org/officeDocument/2006/relationships/hyperlink" Target="http://intranet/" TargetMode="External"/><Relationship Id="rId4" Type="http://schemas.openxmlformats.org/officeDocument/2006/relationships/image" Target="../media/image7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9.xml"/><Relationship Id="rId5" Type="http://schemas.openxmlformats.org/officeDocument/2006/relationships/image" Target="../media/image52.jpeg"/><Relationship Id="rId4" Type="http://schemas.openxmlformats.org/officeDocument/2006/relationships/hyperlink" Target="http://intranet/" TargetMode="Externa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70.w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59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hyperlink" Target="http://intranet/" TargetMode="External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80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Andrea\Documents\PRESENTAZIONI%20ANDREA%20PPC\PRES%202014\MED%20LABORATORIO%20OM%20BS%20APRILE%204\DM_EPA_PDT_finale%202007%20DA%20SITO%20ASL%20PERCORSI.doc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Immagine 7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00" y="420480"/>
            <a:ext cx="9142920" cy="5194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88640"/>
            <a:ext cx="6528966" cy="6459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640502" y="1340768"/>
            <a:ext cx="504056" cy="39703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IPOTESI</a:t>
            </a:r>
          </a:p>
        </p:txBody>
      </p:sp>
    </p:spTree>
    <p:extLst>
      <p:ext uri="{BB962C8B-B14F-4D97-AF65-F5344CB8AC3E}">
        <p14:creationId xmlns="" xmlns:p14="http://schemas.microsoft.com/office/powerpoint/2010/main" val="1315688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1608" y="3212976"/>
            <a:ext cx="3962400" cy="1749425"/>
          </a:xfrm>
          <a:solidFill>
            <a:schemeClr val="bg1">
              <a:lumMod val="95000"/>
            </a:schemeClr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</p:spPr>
        <p:txBody>
          <a:bodyPr/>
          <a:lstStyle/>
          <a:p>
            <a:r>
              <a:rPr lang="it-IT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IPERTRANSAMINASEMIA (1.5-5x)</a:t>
            </a:r>
            <a:br>
              <a:rPr lang="it-IT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r>
              <a:rPr lang="it-IT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in un paziente asintomatico</a:t>
            </a:r>
            <a:r>
              <a:rPr lang="it-IT" sz="1600" b="1" dirty="0">
                <a:solidFill>
                  <a:srgbClr val="66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/>
            </a:r>
            <a:br>
              <a:rPr lang="it-IT" sz="1600" b="1" dirty="0">
                <a:solidFill>
                  <a:srgbClr val="66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r>
              <a:rPr lang="it-IT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=</a:t>
            </a:r>
            <a:r>
              <a:rPr lang="it-IT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/>
            </a:r>
            <a:br>
              <a:rPr lang="it-IT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r>
              <a:rPr lang="it-IT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SPIA </a:t>
            </a:r>
            <a:r>
              <a:rPr lang="it-IT" sz="1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DI</a:t>
            </a:r>
            <a:r>
              <a:rPr lang="it-IT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EPATOPATIA?</a:t>
            </a:r>
          </a:p>
        </p:txBody>
      </p:sp>
      <p:sp>
        <p:nvSpPr>
          <p:cNvPr id="118787" name="Rectangle 3"/>
          <p:cNvSpPr>
            <a:spLocks noChangeArrowheads="1"/>
          </p:cNvSpPr>
          <p:nvPr/>
        </p:nvSpPr>
        <p:spPr bwMode="auto">
          <a:xfrm>
            <a:off x="762000" y="476672"/>
            <a:ext cx="2286000" cy="37623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FD1127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buChar char="•"/>
            </a:pPr>
            <a:r>
              <a:rPr lang="en-GB" b="1" dirty="0">
                <a:solidFill>
                  <a:srgbClr val="003399"/>
                </a:solidFill>
                <a:latin typeface="Tahoma" pitchFamily="34" charset="0"/>
                <a:cs typeface="Lucida Sans Unicode" pitchFamily="34" charset="0"/>
              </a:rPr>
              <a:t>Screening</a:t>
            </a:r>
          </a:p>
        </p:txBody>
      </p:sp>
      <p:sp>
        <p:nvSpPr>
          <p:cNvPr id="118789" name="Rectangle 5"/>
          <p:cNvSpPr>
            <a:spLocks noChangeArrowheads="1"/>
          </p:cNvSpPr>
          <p:nvPr/>
        </p:nvSpPr>
        <p:spPr bwMode="auto">
          <a:xfrm>
            <a:off x="467544" y="1700808"/>
            <a:ext cx="2590800" cy="107721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None/>
            </a:pPr>
            <a:r>
              <a:rPr lang="it-IT" sz="2000" b="1" dirty="0">
                <a:solidFill>
                  <a:srgbClr val="66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IPOTESI CLINICA</a:t>
            </a:r>
          </a:p>
          <a:p>
            <a:pPr algn="ctr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None/>
            </a:pPr>
            <a:r>
              <a:rPr lang="it-IT" sz="2000" b="1" dirty="0">
                <a:solidFill>
                  <a:srgbClr val="66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EPIDEMIOLOGICA</a:t>
            </a:r>
          </a:p>
        </p:txBody>
      </p:sp>
      <p:sp>
        <p:nvSpPr>
          <p:cNvPr id="118790" name="AutoShape 6"/>
          <p:cNvSpPr>
            <a:spLocks noChangeArrowheads="1"/>
          </p:cNvSpPr>
          <p:nvPr/>
        </p:nvSpPr>
        <p:spPr bwMode="auto">
          <a:xfrm>
            <a:off x="1600200" y="908720"/>
            <a:ext cx="381000" cy="7620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99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6666FF"/>
              </a:solidFill>
            </a:endParaRPr>
          </a:p>
        </p:txBody>
      </p:sp>
      <p:sp>
        <p:nvSpPr>
          <p:cNvPr id="118791" name="AutoShape 7"/>
          <p:cNvSpPr>
            <a:spLocks noChangeArrowheads="1"/>
          </p:cNvSpPr>
          <p:nvPr/>
        </p:nvSpPr>
        <p:spPr bwMode="auto">
          <a:xfrm>
            <a:off x="1600200" y="2924944"/>
            <a:ext cx="379512" cy="288032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99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6666FF"/>
              </a:solidFill>
            </a:endParaRPr>
          </a:p>
        </p:txBody>
      </p:sp>
      <p:sp>
        <p:nvSpPr>
          <p:cNvPr id="118794" name="Text Box 10"/>
          <p:cNvSpPr txBox="1">
            <a:spLocks noChangeArrowheads="1"/>
          </p:cNvSpPr>
          <p:nvPr/>
        </p:nvSpPr>
        <p:spPr bwMode="auto">
          <a:xfrm>
            <a:off x="4582914" y="4676775"/>
            <a:ext cx="565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60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18795" name="AutoShape 11"/>
          <p:cNvSpPr>
            <a:spLocks noChangeArrowheads="1"/>
          </p:cNvSpPr>
          <p:nvPr/>
        </p:nvSpPr>
        <p:spPr bwMode="auto">
          <a:xfrm>
            <a:off x="4458072" y="5438775"/>
            <a:ext cx="762000" cy="457200"/>
          </a:xfrm>
          <a:prstGeom prst="rightArrow">
            <a:avLst>
              <a:gd name="adj1" fmla="val 50000"/>
              <a:gd name="adj2" fmla="val 4166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</a:endParaRPr>
          </a:p>
        </p:txBody>
      </p:sp>
      <p:sp>
        <p:nvSpPr>
          <p:cNvPr id="118800" name="Text Box 16"/>
          <p:cNvSpPr txBox="1">
            <a:spLocks noChangeArrowheads="1"/>
          </p:cNvSpPr>
          <p:nvPr/>
        </p:nvSpPr>
        <p:spPr bwMode="auto">
          <a:xfrm>
            <a:off x="789659" y="4869160"/>
            <a:ext cx="2270173" cy="1323439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000" b="1" dirty="0">
                <a:solidFill>
                  <a:srgbClr val="000000"/>
                </a:solidFill>
              </a:rPr>
              <a:t>È reale?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000" b="1" dirty="0">
                <a:solidFill>
                  <a:srgbClr val="000000"/>
                </a:solidFill>
              </a:rPr>
              <a:t>È significativo?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000" b="1" dirty="0">
                <a:solidFill>
                  <a:srgbClr val="000000"/>
                </a:solidFill>
              </a:rPr>
              <a:t>Ha causa ovvia?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000" b="1" dirty="0">
                <a:solidFill>
                  <a:srgbClr val="000000"/>
                </a:solidFill>
              </a:rPr>
              <a:t>Se no ..cosa faccio?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179512" y="3645024"/>
            <a:ext cx="504056" cy="707886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4000" b="1" dirty="0" smtClean="0">
                <a:solidFill>
                  <a:srgbClr val="000000"/>
                </a:solidFill>
              </a:rPr>
              <a:t>I </a:t>
            </a:r>
            <a:endParaRPr lang="it-IT" sz="4000" b="1" dirty="0">
              <a:solidFill>
                <a:srgbClr val="000000"/>
              </a:solidFill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3131840" y="5229200"/>
            <a:ext cx="683568" cy="1261884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4000" b="1" dirty="0">
                <a:solidFill>
                  <a:srgbClr val="000000"/>
                </a:solidFill>
              </a:rPr>
              <a:t>II </a:t>
            </a:r>
            <a:r>
              <a:rPr lang="it-IT" sz="1400" b="1" dirty="0">
                <a:solidFill>
                  <a:srgbClr val="000000"/>
                </a:solidFill>
              </a:rPr>
              <a:t>dato</a:t>
            </a:r>
            <a:endParaRPr lang="it-IT" sz="4000" b="1" dirty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000" b="1" dirty="0">
                <a:solidFill>
                  <a:srgbClr val="000000"/>
                </a:solidFill>
              </a:rPr>
              <a:t>4s</a:t>
            </a:r>
            <a:endParaRPr lang="it-IT" sz="4000" b="1" dirty="0">
              <a:solidFill>
                <a:srgbClr val="000000"/>
              </a:solidFill>
            </a:endParaRPr>
          </a:p>
        </p:txBody>
      </p:sp>
      <p:sp>
        <p:nvSpPr>
          <p:cNvPr id="19" name="Callout con freccia a destra 18"/>
          <p:cNvSpPr/>
          <p:nvPr/>
        </p:nvSpPr>
        <p:spPr>
          <a:xfrm>
            <a:off x="5724128" y="5210991"/>
            <a:ext cx="3168352" cy="1224136"/>
          </a:xfrm>
          <a:prstGeom prst="rightArrowCallout">
            <a:avLst>
              <a:gd name="adj1" fmla="val 50000"/>
              <a:gd name="adj2" fmla="val 25000"/>
              <a:gd name="adj3" fmla="val 29309"/>
              <a:gd name="adj4" fmla="val 64977"/>
            </a:avLst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FF"/>
              </a:solidFill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5717670" y="5361602"/>
            <a:ext cx="3672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dirty="0" smtClean="0">
                <a:solidFill>
                  <a:srgbClr val="000000"/>
                </a:solidFill>
              </a:rPr>
              <a:t>   Segni</a:t>
            </a:r>
            <a:endParaRPr lang="it-IT" sz="2400" b="1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dirty="0" smtClean="0">
                <a:solidFill>
                  <a:srgbClr val="000000"/>
                </a:solidFill>
              </a:rPr>
              <a:t>   Sintomi   </a:t>
            </a:r>
            <a:r>
              <a:rPr lang="it-IT" sz="2000" b="1" dirty="0">
                <a:solidFill>
                  <a:srgbClr val="000000"/>
                </a:solidFill>
              </a:rPr>
              <a:t>ALLARME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3572272" y="485056"/>
            <a:ext cx="1368152" cy="461665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dirty="0" smtClean="0">
                <a:solidFill>
                  <a:srgbClr val="FF0000"/>
                </a:solidFill>
              </a:rPr>
              <a:t>   </a:t>
            </a: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</a:t>
            </a:r>
            <a:endParaRPr lang="it-IT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6972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8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8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8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94" grpId="0"/>
      <p:bldP spid="118795" grpId="0" animBg="1"/>
      <p:bldP spid="11880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1608" y="3212976"/>
            <a:ext cx="3962400" cy="1749425"/>
          </a:xfrm>
          <a:solidFill>
            <a:schemeClr val="bg1">
              <a:lumMod val="95000"/>
            </a:schemeClr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</p:spPr>
        <p:txBody>
          <a:bodyPr/>
          <a:lstStyle/>
          <a:p>
            <a:r>
              <a:rPr lang="it-IT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IPERTRANSAMINASEMIA (1.5-5x)</a:t>
            </a:r>
            <a:br>
              <a:rPr lang="it-IT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r>
              <a:rPr lang="it-IT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in un paziente asintomatico</a:t>
            </a:r>
            <a:r>
              <a:rPr lang="it-IT" sz="1600" b="1" dirty="0">
                <a:solidFill>
                  <a:srgbClr val="66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/>
            </a:r>
            <a:br>
              <a:rPr lang="it-IT" sz="1600" b="1" dirty="0">
                <a:solidFill>
                  <a:srgbClr val="66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r>
              <a:rPr lang="it-IT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=</a:t>
            </a:r>
            <a:r>
              <a:rPr lang="it-IT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/>
            </a:r>
            <a:br>
              <a:rPr lang="it-IT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r>
              <a:rPr lang="it-IT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SPIA </a:t>
            </a:r>
            <a:r>
              <a:rPr lang="it-IT" sz="1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DI</a:t>
            </a:r>
            <a:r>
              <a:rPr lang="it-IT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EPATOPATIA?</a:t>
            </a:r>
          </a:p>
        </p:txBody>
      </p:sp>
      <p:sp>
        <p:nvSpPr>
          <p:cNvPr id="118787" name="Rectangle 3"/>
          <p:cNvSpPr>
            <a:spLocks noChangeArrowheads="1"/>
          </p:cNvSpPr>
          <p:nvPr/>
        </p:nvSpPr>
        <p:spPr bwMode="auto">
          <a:xfrm>
            <a:off x="762000" y="476672"/>
            <a:ext cx="2286000" cy="37623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FD1127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buChar char="•"/>
            </a:pPr>
            <a:r>
              <a:rPr lang="en-GB" b="1" dirty="0">
                <a:solidFill>
                  <a:srgbClr val="003399"/>
                </a:solidFill>
                <a:latin typeface="Tahoma" pitchFamily="34" charset="0"/>
                <a:cs typeface="Lucida Sans Unicode" pitchFamily="34" charset="0"/>
              </a:rPr>
              <a:t>Screening</a:t>
            </a:r>
          </a:p>
        </p:txBody>
      </p:sp>
      <p:sp>
        <p:nvSpPr>
          <p:cNvPr id="118789" name="Rectangle 5"/>
          <p:cNvSpPr>
            <a:spLocks noChangeArrowheads="1"/>
          </p:cNvSpPr>
          <p:nvPr/>
        </p:nvSpPr>
        <p:spPr bwMode="auto">
          <a:xfrm>
            <a:off x="467544" y="1700808"/>
            <a:ext cx="2590800" cy="107721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None/>
            </a:pPr>
            <a:r>
              <a:rPr lang="it-IT" sz="2000" b="1" dirty="0">
                <a:solidFill>
                  <a:srgbClr val="66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IPOTESI CLINICA</a:t>
            </a:r>
          </a:p>
          <a:p>
            <a:pPr algn="ctr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None/>
            </a:pPr>
            <a:r>
              <a:rPr lang="it-IT" sz="2000" b="1" dirty="0">
                <a:solidFill>
                  <a:srgbClr val="66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EPIDEMIOLOGICA</a:t>
            </a:r>
          </a:p>
        </p:txBody>
      </p:sp>
      <p:sp>
        <p:nvSpPr>
          <p:cNvPr id="118790" name="AutoShape 6"/>
          <p:cNvSpPr>
            <a:spLocks noChangeArrowheads="1"/>
          </p:cNvSpPr>
          <p:nvPr/>
        </p:nvSpPr>
        <p:spPr bwMode="auto">
          <a:xfrm>
            <a:off x="1600200" y="908720"/>
            <a:ext cx="381000" cy="7620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99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6666FF"/>
              </a:solidFill>
            </a:endParaRPr>
          </a:p>
        </p:txBody>
      </p:sp>
      <p:sp>
        <p:nvSpPr>
          <p:cNvPr id="118791" name="AutoShape 7"/>
          <p:cNvSpPr>
            <a:spLocks noChangeArrowheads="1"/>
          </p:cNvSpPr>
          <p:nvPr/>
        </p:nvSpPr>
        <p:spPr bwMode="auto">
          <a:xfrm>
            <a:off x="1600200" y="2924944"/>
            <a:ext cx="379512" cy="288032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99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6666FF"/>
              </a:solidFill>
            </a:endParaRPr>
          </a:p>
        </p:txBody>
      </p:sp>
      <p:sp>
        <p:nvSpPr>
          <p:cNvPr id="118792" name="Rectangle 8"/>
          <p:cNvSpPr>
            <a:spLocks noChangeArrowheads="1"/>
          </p:cNvSpPr>
          <p:nvPr/>
        </p:nvSpPr>
        <p:spPr bwMode="auto">
          <a:xfrm>
            <a:off x="5112060" y="4183199"/>
            <a:ext cx="4032448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PT, </a:t>
            </a:r>
            <a:r>
              <a:rPr lang="it-IT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bilir</a:t>
            </a:r>
            <a:r>
              <a:rPr lang="it-IT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frazionata, emocromo, protidogramma,ALT,AST GGT FAL</a:t>
            </a:r>
          </a:p>
        </p:txBody>
      </p:sp>
      <p:sp>
        <p:nvSpPr>
          <p:cNvPr id="118793" name="Rectangle 9"/>
          <p:cNvSpPr>
            <a:spLocks noChangeArrowheads="1"/>
          </p:cNvSpPr>
          <p:nvPr/>
        </p:nvSpPr>
        <p:spPr bwMode="auto">
          <a:xfrm>
            <a:off x="5112060" y="4928711"/>
            <a:ext cx="3672408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HCV </a:t>
            </a:r>
            <a:r>
              <a:rPr lang="it-IT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Ab</a:t>
            </a:r>
            <a:r>
              <a:rPr lang="it-IT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, </a:t>
            </a:r>
            <a:r>
              <a:rPr lang="it-IT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HBsAg</a:t>
            </a:r>
            <a:r>
              <a:rPr lang="it-IT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saturazione della transferrina, colesterolo, trigliceridi, glicemia,creatinina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Ecografia Addome</a:t>
            </a:r>
          </a:p>
        </p:txBody>
      </p:sp>
      <p:sp>
        <p:nvSpPr>
          <p:cNvPr id="118795" name="AutoShape 11"/>
          <p:cNvSpPr>
            <a:spLocks noChangeArrowheads="1"/>
          </p:cNvSpPr>
          <p:nvPr/>
        </p:nvSpPr>
        <p:spPr bwMode="auto">
          <a:xfrm>
            <a:off x="4211960" y="5431743"/>
            <a:ext cx="762000" cy="457200"/>
          </a:xfrm>
          <a:prstGeom prst="rightArrow">
            <a:avLst>
              <a:gd name="adj1" fmla="val 50000"/>
              <a:gd name="adj2" fmla="val 4166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</a:endParaRPr>
          </a:p>
        </p:txBody>
      </p:sp>
      <p:sp>
        <p:nvSpPr>
          <p:cNvPr id="118800" name="Text Box 16"/>
          <p:cNvSpPr txBox="1">
            <a:spLocks noChangeArrowheads="1"/>
          </p:cNvSpPr>
          <p:nvPr/>
        </p:nvSpPr>
        <p:spPr bwMode="auto">
          <a:xfrm>
            <a:off x="789659" y="4869160"/>
            <a:ext cx="2270173" cy="1323439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000" b="1" dirty="0">
                <a:solidFill>
                  <a:srgbClr val="000000"/>
                </a:solidFill>
              </a:rPr>
              <a:t>È reale?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000" b="1" dirty="0">
                <a:solidFill>
                  <a:srgbClr val="000000"/>
                </a:solidFill>
              </a:rPr>
              <a:t>È significativo?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000" b="1" dirty="0">
                <a:solidFill>
                  <a:srgbClr val="000000"/>
                </a:solidFill>
              </a:rPr>
              <a:t>Ha causa ovvia?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000" b="1" dirty="0">
                <a:solidFill>
                  <a:srgbClr val="000000"/>
                </a:solidFill>
              </a:rPr>
              <a:t>Se no ..cosa faccio?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251520" y="3645024"/>
            <a:ext cx="432048" cy="707886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4000" b="1" dirty="0">
                <a:solidFill>
                  <a:srgbClr val="000000"/>
                </a:solidFill>
              </a:rPr>
              <a:t>I 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3131840" y="5229200"/>
            <a:ext cx="683568" cy="1077218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4000" b="1" dirty="0">
                <a:solidFill>
                  <a:srgbClr val="000000"/>
                </a:solidFill>
              </a:rPr>
              <a:t>II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dirty="0">
                <a:solidFill>
                  <a:srgbClr val="000000"/>
                </a:solidFill>
              </a:rPr>
              <a:t>4s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5292080" y="3140968"/>
            <a:ext cx="2376264" cy="707886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4000" b="1" dirty="0">
                <a:solidFill>
                  <a:srgbClr val="000000"/>
                </a:solidFill>
              </a:rPr>
              <a:t>III </a:t>
            </a:r>
            <a:r>
              <a:rPr lang="it-IT" sz="2000" b="1" dirty="0">
                <a:solidFill>
                  <a:srgbClr val="000000"/>
                </a:solidFill>
              </a:rPr>
              <a:t>dato</a:t>
            </a:r>
            <a:r>
              <a:rPr lang="it-IT" sz="4000" b="1" dirty="0">
                <a:solidFill>
                  <a:srgbClr val="000000"/>
                </a:solidFill>
              </a:rPr>
              <a:t> </a:t>
            </a:r>
            <a:r>
              <a:rPr lang="it-IT" sz="2800" b="1" dirty="0">
                <a:solidFill>
                  <a:srgbClr val="000000"/>
                </a:solidFill>
              </a:rPr>
              <a:t>2-4s</a:t>
            </a:r>
            <a:endParaRPr lang="it-IT" sz="4000" b="1" dirty="0">
              <a:solidFill>
                <a:srgbClr val="000000"/>
              </a:solidFill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4788024" y="764704"/>
            <a:ext cx="3960440" cy="830997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4800" b="1" dirty="0">
                <a:solidFill>
                  <a:srgbClr val="000000"/>
                </a:solidFill>
              </a:rPr>
              <a:t>I  LIVELLO</a:t>
            </a:r>
          </a:p>
        </p:txBody>
      </p:sp>
    </p:spTree>
    <p:extLst>
      <p:ext uri="{BB962C8B-B14F-4D97-AF65-F5344CB8AC3E}">
        <p14:creationId xmlns="" xmlns:p14="http://schemas.microsoft.com/office/powerpoint/2010/main" val="2978102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8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8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8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8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92" grpId="0" animBg="1"/>
      <p:bldP spid="118793" grpId="0" animBg="1"/>
      <p:bldP spid="118795" grpId="0" animBg="1"/>
      <p:bldP spid="11880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sellaDiTesto 17"/>
          <p:cNvSpPr txBox="1"/>
          <p:nvPr/>
        </p:nvSpPr>
        <p:spPr>
          <a:xfrm>
            <a:off x="4788024" y="476672"/>
            <a:ext cx="3960440" cy="830997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4800" b="1" dirty="0">
                <a:solidFill>
                  <a:srgbClr val="000000"/>
                </a:solidFill>
              </a:rPr>
              <a:t>I  LIVELLO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996558" y="1484784"/>
            <a:ext cx="6264696" cy="341632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dirty="0" smtClean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dirty="0" smtClean="0">
                <a:solidFill>
                  <a:srgbClr val="000000"/>
                </a:solidFill>
              </a:rPr>
              <a:t>  ALT </a:t>
            </a:r>
            <a:r>
              <a:rPr lang="it-IT" sz="2400" dirty="0">
                <a:solidFill>
                  <a:srgbClr val="000000"/>
                </a:solidFill>
              </a:rPr>
              <a:t>NORMALIZZATE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dirty="0" smtClean="0">
                <a:solidFill>
                  <a:srgbClr val="000000"/>
                </a:solidFill>
              </a:rPr>
              <a:t>  ALTRI </a:t>
            </a:r>
            <a:r>
              <a:rPr lang="it-IT" sz="2400" dirty="0">
                <a:solidFill>
                  <a:srgbClr val="000000"/>
                </a:solidFill>
              </a:rPr>
              <a:t>ESAMI NELLA NORMA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dirty="0" smtClean="0">
                <a:solidFill>
                  <a:srgbClr val="000000"/>
                </a:solidFill>
              </a:rPr>
              <a:t>  Chiedersi </a:t>
            </a:r>
            <a:r>
              <a:rPr lang="it-IT" sz="2400" dirty="0">
                <a:solidFill>
                  <a:srgbClr val="000000"/>
                </a:solidFill>
              </a:rPr>
              <a:t>se i </a:t>
            </a:r>
            <a:r>
              <a:rPr lang="it-IT" sz="2400" dirty="0" smtClean="0">
                <a:solidFill>
                  <a:srgbClr val="000000"/>
                </a:solidFill>
              </a:rPr>
              <a:t>consigli dati hanno </a:t>
            </a:r>
            <a:r>
              <a:rPr lang="it-IT" sz="2400" dirty="0">
                <a:solidFill>
                  <a:srgbClr val="000000"/>
                </a:solidFill>
              </a:rPr>
              <a:t>corretto </a:t>
            </a:r>
            <a:r>
              <a:rPr lang="it-IT" sz="2400" dirty="0" smtClean="0">
                <a:solidFill>
                  <a:srgbClr val="000000"/>
                </a:solidFill>
              </a:rPr>
              <a:t>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dirty="0" smtClean="0">
                <a:solidFill>
                  <a:srgbClr val="000000"/>
                </a:solidFill>
              </a:rPr>
              <a:t>  - </a:t>
            </a:r>
            <a:r>
              <a:rPr lang="it-IT" sz="2400" dirty="0" err="1" smtClean="0">
                <a:solidFill>
                  <a:srgbClr val="000000"/>
                </a:solidFill>
              </a:rPr>
              <a:t>potus</a:t>
            </a:r>
            <a:r>
              <a:rPr lang="it-IT" sz="2400" dirty="0" smtClean="0">
                <a:solidFill>
                  <a:srgbClr val="000000"/>
                </a:solidFill>
              </a:rPr>
              <a:t>…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dirty="0" smtClean="0">
                <a:solidFill>
                  <a:srgbClr val="000000"/>
                </a:solidFill>
              </a:rPr>
              <a:t>  - disordini alimentari… </a:t>
            </a:r>
            <a:endParaRPr lang="it-IT" sz="2400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dirty="0">
              <a:solidFill>
                <a:srgbClr val="00000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827584" y="476672"/>
            <a:ext cx="2304256" cy="461665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IPOTESI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1003454" y="5157192"/>
            <a:ext cx="5256584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dirty="0" smtClean="0">
                <a:solidFill>
                  <a:srgbClr val="000000"/>
                </a:solidFill>
              </a:rPr>
              <a:t>  Cosa </a:t>
            </a:r>
            <a:r>
              <a:rPr lang="it-IT" sz="2400" dirty="0">
                <a:solidFill>
                  <a:srgbClr val="000000"/>
                </a:solidFill>
              </a:rPr>
              <a:t>fare 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dirty="0">
                <a:solidFill>
                  <a:srgbClr val="000000"/>
                </a:solidFill>
              </a:rPr>
              <a:t>                 </a:t>
            </a:r>
            <a:r>
              <a:rPr lang="it-IT" sz="2400" dirty="0" smtClean="0">
                <a:solidFill>
                  <a:srgbClr val="000000"/>
                </a:solidFill>
              </a:rPr>
              <a:t>  </a:t>
            </a:r>
            <a:r>
              <a:rPr lang="it-IT" sz="2400" b="1" dirty="0" smtClean="0">
                <a:solidFill>
                  <a:srgbClr val="000000"/>
                </a:solidFill>
              </a:rPr>
              <a:t>ALT</a:t>
            </a:r>
            <a:r>
              <a:rPr lang="it-IT" sz="2400" dirty="0" smtClean="0">
                <a:solidFill>
                  <a:srgbClr val="000000"/>
                </a:solidFill>
              </a:rPr>
              <a:t> dopo altri </a:t>
            </a:r>
            <a:r>
              <a:rPr lang="it-IT" sz="2400" dirty="0">
                <a:solidFill>
                  <a:srgbClr val="000000"/>
                </a:solidFill>
              </a:rPr>
              <a:t>2 </a:t>
            </a:r>
            <a:r>
              <a:rPr lang="it-IT" sz="2400" dirty="0" smtClean="0">
                <a:solidFill>
                  <a:srgbClr val="000000"/>
                </a:solidFill>
              </a:rPr>
              <a:t>e 4 mesi</a:t>
            </a:r>
            <a:endParaRPr lang="it-IT" sz="2400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1285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sellaDiTesto 17"/>
          <p:cNvSpPr txBox="1"/>
          <p:nvPr/>
        </p:nvSpPr>
        <p:spPr>
          <a:xfrm>
            <a:off x="4716016" y="404664"/>
            <a:ext cx="3960440" cy="830997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4800" b="1" dirty="0">
                <a:solidFill>
                  <a:srgbClr val="000000"/>
                </a:solidFill>
              </a:rPr>
              <a:t>I  LIVELLO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971600" y="1327408"/>
            <a:ext cx="6264696" cy="2677656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dirty="0" smtClean="0">
                <a:solidFill>
                  <a:srgbClr val="000000"/>
                </a:solidFill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dirty="0" smtClean="0">
                <a:solidFill>
                  <a:srgbClr val="000000"/>
                </a:solidFill>
              </a:rPr>
              <a:t> ALT  </a:t>
            </a:r>
            <a:r>
              <a:rPr lang="it-IT" sz="2400" dirty="0">
                <a:solidFill>
                  <a:srgbClr val="000000"/>
                </a:solidFill>
              </a:rPr>
              <a:t>&gt; NON ALCOL NON VIRUS HBV HCV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dirty="0" smtClean="0">
                <a:solidFill>
                  <a:srgbClr val="000000"/>
                </a:solidFill>
              </a:rPr>
              <a:t>  HBS </a:t>
            </a:r>
            <a:r>
              <a:rPr lang="it-IT" sz="2400" dirty="0">
                <a:solidFill>
                  <a:srgbClr val="000000"/>
                </a:solidFill>
              </a:rPr>
              <a:t>AG  +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dirty="0" smtClean="0">
                <a:solidFill>
                  <a:srgbClr val="000000"/>
                </a:solidFill>
              </a:rPr>
              <a:t>  HCV </a:t>
            </a:r>
            <a:r>
              <a:rPr lang="it-IT" sz="2400" dirty="0">
                <a:solidFill>
                  <a:srgbClr val="000000"/>
                </a:solidFill>
              </a:rPr>
              <a:t>+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dirty="0">
              <a:solidFill>
                <a:srgbClr val="000000"/>
              </a:solidFill>
            </a:endParaRPr>
          </a:p>
        </p:txBody>
      </p:sp>
      <p:pic>
        <p:nvPicPr>
          <p:cNvPr id="21" name="Picture 5" descr="ANd9GcTH2gpy1sx2ONtIh-mRDu1864AOjl2ljI0I-ZrpIdLoUKHU1n-M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2360" y="4005064"/>
            <a:ext cx="1143000" cy="492125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1763688" y="4797152"/>
            <a:ext cx="3960440" cy="830997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4800" b="1" dirty="0">
                <a:solidFill>
                  <a:srgbClr val="000000"/>
                </a:solidFill>
              </a:rPr>
              <a:t>II  LIVELLO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827584" y="476672"/>
            <a:ext cx="230425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  IPOTESI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971600" y="4161492"/>
            <a:ext cx="6912768" cy="461665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dirty="0">
                <a:solidFill>
                  <a:srgbClr val="000000"/>
                </a:solidFill>
              </a:rPr>
              <a:t>Ecografia addome </a:t>
            </a:r>
            <a:r>
              <a:rPr lang="it-IT" sz="2400" dirty="0">
                <a:solidFill>
                  <a:srgbClr val="000000"/>
                </a:solidFill>
              </a:rPr>
              <a:t>: vie </a:t>
            </a:r>
            <a:r>
              <a:rPr lang="it-IT" sz="2400" dirty="0" smtClean="0">
                <a:solidFill>
                  <a:srgbClr val="000000"/>
                </a:solidFill>
              </a:rPr>
              <a:t>biliari - segni </a:t>
            </a:r>
            <a:r>
              <a:rPr lang="it-IT" sz="2400" dirty="0">
                <a:solidFill>
                  <a:srgbClr val="000000"/>
                </a:solidFill>
              </a:rPr>
              <a:t>di cirrosi</a:t>
            </a:r>
          </a:p>
        </p:txBody>
      </p:sp>
    </p:spTree>
    <p:extLst>
      <p:ext uri="{BB962C8B-B14F-4D97-AF65-F5344CB8AC3E}">
        <p14:creationId xmlns="" xmlns:p14="http://schemas.microsoft.com/office/powerpoint/2010/main" val="350524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C:\Documents and Settings\ecografia_int\Desktop\CAMEMBER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2133600"/>
            <a:ext cx="2819400" cy="179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7" name="Picture 3" descr="C:\Documents and Settings\ecografia_int\Desktop\GRAN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2600" y="2133600"/>
            <a:ext cx="2001838" cy="194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8" name="Text Box 4"/>
          <p:cNvSpPr txBox="1">
            <a:spLocks noChangeArrowheads="1"/>
          </p:cNvSpPr>
          <p:nvPr/>
        </p:nvSpPr>
        <p:spPr bwMode="auto">
          <a:xfrm>
            <a:off x="762000" y="457200"/>
            <a:ext cx="7315200" cy="101441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Arial" pitchFamily="34" charset="0"/>
              </a:rPr>
              <a:t>INDICE </a:t>
            </a:r>
            <a:r>
              <a:rPr lang="it-IT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Arial" pitchFamily="34" charset="0"/>
              </a:rPr>
              <a:t>DI</a:t>
            </a: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Arial" pitchFamily="34" charset="0"/>
              </a:rPr>
              <a:t> MORBIDEZZA 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Arial" pitchFamily="34" charset="0"/>
              </a:rPr>
              <a:t>LISCIO MORBIDO                  </a:t>
            </a:r>
            <a:r>
              <a:rPr lang="it-IT" sz="2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Arial" pitchFamily="34" charset="0"/>
              </a:rPr>
              <a:t>        RUVIDO </a:t>
            </a:r>
            <a:r>
              <a:rPr lang="it-IT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Arial" pitchFamily="34" charset="0"/>
              </a:rPr>
              <a:t>RIGIDO </a:t>
            </a:r>
          </a:p>
        </p:txBody>
      </p:sp>
      <p:sp>
        <p:nvSpPr>
          <p:cNvPr id="57349" name="Text Box 5"/>
          <p:cNvSpPr txBox="1">
            <a:spLocks noChangeArrowheads="1"/>
          </p:cNvSpPr>
          <p:nvPr/>
        </p:nvSpPr>
        <p:spPr bwMode="auto">
          <a:xfrm>
            <a:off x="4191000" y="2209800"/>
            <a:ext cx="76200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 sz="6600" b="1" dirty="0">
                <a:solidFill>
                  <a:prstClr val="white"/>
                </a:solidFill>
                <a:latin typeface="Times New Roman" pitchFamily="18" charset="0"/>
                <a:cs typeface="Arial" pitchFamily="34" charset="0"/>
              </a:rPr>
              <a:t>=</a:t>
            </a:r>
          </a:p>
        </p:txBody>
      </p:sp>
      <p:pic>
        <p:nvPicPr>
          <p:cNvPr id="57350" name="Picture 8" descr="SUPERFICE-_LISCIA_20090406_Addome_0002"/>
          <p:cNvPicPr>
            <a:picLocks noChangeAspect="1" noChangeArrowheads="1"/>
          </p:cNvPicPr>
          <p:nvPr/>
        </p:nvPicPr>
        <p:blipFill>
          <a:blip r:embed="rId5" cstate="print">
            <a:lum contrast="18000"/>
          </a:blip>
          <a:srcRect l="16139" t="21317" r="25809" b="24965"/>
          <a:stretch>
            <a:fillRect/>
          </a:stretch>
        </p:blipFill>
        <p:spPr bwMode="auto">
          <a:xfrm>
            <a:off x="784225" y="4208463"/>
            <a:ext cx="2736850" cy="190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1" name="Picture 14" descr="moltoirregolari"/>
          <p:cNvPicPr>
            <a:picLocks noChangeAspect="1" noChangeArrowheads="1"/>
          </p:cNvPicPr>
          <p:nvPr/>
        </p:nvPicPr>
        <p:blipFill>
          <a:blip r:embed="rId6" cstate="print">
            <a:lum bright="-6000"/>
          </a:blip>
          <a:srcRect l="-16667" t="-16643"/>
          <a:stretch>
            <a:fillRect/>
          </a:stretch>
        </p:blipFill>
        <p:spPr bwMode="auto">
          <a:xfrm>
            <a:off x="4889500" y="4011613"/>
            <a:ext cx="2632075" cy="209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Connettore 1 8"/>
          <p:cNvCxnSpPr/>
          <p:nvPr/>
        </p:nvCxnSpPr>
        <p:spPr>
          <a:xfrm>
            <a:off x="4318000" y="2494756"/>
            <a:ext cx="419100" cy="6096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67407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59532" y="283185"/>
            <a:ext cx="8424936" cy="2272417"/>
          </a:xfrm>
          <a:solidFill>
            <a:srgbClr val="FFFF00"/>
          </a:solidFill>
          <a:ln>
            <a:solidFill>
              <a:srgbClr val="FFFF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0" tIns="0" rIns="0" bIns="0" anchor="ctr">
            <a:spAutoFit/>
          </a:bodyPr>
          <a:lstStyle/>
          <a:p>
            <a:pPr algn="ctr" eaLnBrk="1" hangingPunct="1">
              <a:buFont typeface="Arial" pitchFamily="34" charset="0"/>
              <a:buNone/>
              <a:defRPr/>
            </a:pPr>
            <a:r>
              <a:rPr lang="it-IT" sz="3600" dirty="0" smtClean="0">
                <a:ea typeface="ヒラギノ角ゴ Pro W3" pitchFamily="-84" charset="-128"/>
              </a:rPr>
              <a:t>	</a:t>
            </a: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ECOGRAFIA  e CIRROSI</a:t>
            </a:r>
            <a:endParaRPr lang="it-IT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ヒラギノ角ゴ Pro W3" pitchFamily="-84" charset="-128"/>
              <a:cs typeface="Times New Roman" panose="02020603050405020304" pitchFamily="18" charset="0"/>
            </a:endParaRPr>
          </a:p>
          <a:p>
            <a:pPr algn="just" eaLnBrk="1" hangingPunct="1">
              <a:buFont typeface="Arial" pitchFamily="34" charset="0"/>
              <a:buNone/>
              <a:defRPr/>
            </a:pPr>
            <a:r>
              <a:rPr lang="it-IT" sz="2400" dirty="0" smtClean="0">
                <a:solidFill>
                  <a:srgbClr val="FF0000"/>
                </a:solidFill>
                <a:ea typeface="ヒラギノ角ゴ Pro W3" pitchFamily="-84" charset="-128"/>
              </a:rPr>
              <a:t>   </a:t>
            </a:r>
            <a:r>
              <a:rPr lang="it-IT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Irregolarità della superficie epatica e velocità del flusso portale     &lt; 12 cm/sec sono segni ecografici specifici per la diagnosi (accuratezza diagnostica: 80%). Misurazione della Milza.</a:t>
            </a:r>
          </a:p>
          <a:p>
            <a:pPr algn="ctr" eaLnBrk="1" hangingPunct="1">
              <a:buFont typeface="Arial" pitchFamily="34" charset="0"/>
              <a:buNone/>
              <a:defRPr/>
            </a:pPr>
            <a:r>
              <a:rPr lang="it-IT" sz="1800" dirty="0" smtClean="0">
                <a:solidFill>
                  <a:srgbClr val="FFFF00"/>
                </a:solidFill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					                                    </a:t>
            </a:r>
            <a:r>
              <a:rPr lang="it-IT" sz="1600" i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Gaiani</a:t>
            </a:r>
            <a:r>
              <a:rPr lang="it-IT" sz="16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S </a:t>
            </a:r>
            <a:r>
              <a:rPr lang="it-IT" sz="1600" i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et</a:t>
            </a:r>
            <a:r>
              <a:rPr lang="it-IT" sz="16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al, J </a:t>
            </a:r>
            <a:r>
              <a:rPr lang="it-IT" sz="1600" i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Hepatol</a:t>
            </a:r>
            <a:r>
              <a:rPr lang="it-IT" sz="16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1997</a:t>
            </a:r>
            <a:r>
              <a:rPr lang="it-IT" sz="2800" dirty="0" smtClean="0">
                <a:ea typeface="ヒラギノ角ゴ Pro W3" pitchFamily="-84" charset="-128"/>
              </a:rPr>
              <a:t>	      </a:t>
            </a:r>
          </a:p>
        </p:txBody>
      </p:sp>
      <p:pic>
        <p:nvPicPr>
          <p:cNvPr id="1029" name="Picture 6" descr="untitled-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2546648"/>
            <a:ext cx="2843213" cy="232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7" descr="untitled-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7763" y="2555602"/>
            <a:ext cx="2597150" cy="224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8" descr="SUPERFICE-_LISCIA_20090406_Addome_0002"/>
          <p:cNvPicPr>
            <a:picLocks noChangeAspect="1" noChangeArrowheads="1"/>
          </p:cNvPicPr>
          <p:nvPr/>
        </p:nvPicPr>
        <p:blipFill>
          <a:blip r:embed="rId6" cstate="print">
            <a:lum contrast="18000"/>
          </a:blip>
          <a:srcRect l="16139" t="21317" r="25809" b="24965"/>
          <a:stretch>
            <a:fillRect/>
          </a:stretch>
        </p:blipFill>
        <p:spPr bwMode="auto">
          <a:xfrm>
            <a:off x="250825" y="4767263"/>
            <a:ext cx="2736850" cy="190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10" descr="SUPERFICE-_CIRROSI_20090406_Addome_0001"/>
          <p:cNvPicPr>
            <a:picLocks noChangeAspect="1" noChangeArrowheads="1"/>
          </p:cNvPicPr>
          <p:nvPr/>
        </p:nvPicPr>
        <p:blipFill>
          <a:blip r:embed="rId7" cstate="print">
            <a:lum contrast="24000"/>
          </a:blip>
          <a:srcRect r="50000" b="36139"/>
          <a:stretch>
            <a:fillRect/>
          </a:stretch>
        </p:blipFill>
        <p:spPr bwMode="auto">
          <a:xfrm>
            <a:off x="6300788" y="4779963"/>
            <a:ext cx="2519362" cy="191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3" name="Line 11"/>
          <p:cNvSpPr>
            <a:spLocks noChangeShapeType="1"/>
          </p:cNvSpPr>
          <p:nvPr/>
        </p:nvSpPr>
        <p:spPr bwMode="auto">
          <a:xfrm>
            <a:off x="3203575" y="4868863"/>
            <a:ext cx="273685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34" name="Text Box 12"/>
          <p:cNvSpPr txBox="1">
            <a:spLocks noChangeArrowheads="1"/>
          </p:cNvSpPr>
          <p:nvPr/>
        </p:nvSpPr>
        <p:spPr bwMode="auto">
          <a:xfrm>
            <a:off x="3924300" y="4437063"/>
            <a:ext cx="719138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>
                <a:solidFill>
                  <a:prstClr val="white"/>
                </a:solidFill>
                <a:latin typeface="Tahoma" pitchFamily="34" charset="0"/>
                <a:cs typeface="Arial" pitchFamily="34" charset="0"/>
              </a:rPr>
              <a:t>?</a:t>
            </a:r>
          </a:p>
        </p:txBody>
      </p:sp>
      <p:pic>
        <p:nvPicPr>
          <p:cNvPr id="1035" name="Picture 14" descr="moltoirregolari"/>
          <p:cNvPicPr>
            <a:picLocks noChangeAspect="1" noChangeArrowheads="1"/>
          </p:cNvPicPr>
          <p:nvPr/>
        </p:nvPicPr>
        <p:blipFill>
          <a:blip r:embed="rId8" cstate="print">
            <a:lum bright="-6000"/>
          </a:blip>
          <a:srcRect l="-16667" t="-16643"/>
          <a:stretch>
            <a:fillRect/>
          </a:stretch>
        </p:blipFill>
        <p:spPr bwMode="auto">
          <a:xfrm>
            <a:off x="5019675" y="4964113"/>
            <a:ext cx="1943100" cy="154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6" name="Text Box 15"/>
          <p:cNvSpPr txBox="1">
            <a:spLocks noChangeArrowheads="1"/>
          </p:cNvSpPr>
          <p:nvPr/>
        </p:nvSpPr>
        <p:spPr bwMode="auto">
          <a:xfrm>
            <a:off x="4643438" y="4467225"/>
            <a:ext cx="719137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>
                <a:solidFill>
                  <a:prstClr val="white"/>
                </a:solidFill>
                <a:latin typeface="Tahoma" pitchFamily="34" charset="0"/>
                <a:cs typeface="Arial" pitchFamily="34" charset="0"/>
              </a:rPr>
              <a:t>?</a:t>
            </a:r>
          </a:p>
        </p:txBody>
      </p:sp>
      <p:graphicFrame>
        <p:nvGraphicFramePr>
          <p:cNvPr id="1026" name="Object 1026"/>
          <p:cNvGraphicFramePr>
            <a:graphicFrameLocks/>
          </p:cNvGraphicFramePr>
          <p:nvPr/>
        </p:nvGraphicFramePr>
        <p:xfrm>
          <a:off x="3276600" y="2112963"/>
          <a:ext cx="1911350" cy="3906837"/>
        </p:xfrm>
        <a:graphic>
          <a:graphicData uri="http://schemas.openxmlformats.org/presentationml/2006/ole">
            <p:oleObj spid="_x0000_s2074" name="Organigramma" r:id="rId9" imgW="558637" imgH="908520" progId="">
              <p:embed followColorScheme="full"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3495301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8229600" cy="63976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it-IT" sz="32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STEATOSI </a:t>
            </a:r>
            <a:r>
              <a:rPr lang="it-IT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it-IT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grading</a:t>
            </a:r>
            <a:endParaRPr lang="it-IT" sz="32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1447800"/>
            <a:ext cx="3200400" cy="2106613"/>
          </a:xfrm>
          <a:prstGeom prst="rect">
            <a:avLst/>
          </a:prstGeom>
          <a:noFill/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4267200"/>
            <a:ext cx="3200400" cy="2411413"/>
          </a:xfrm>
          <a:prstGeom prst="rect">
            <a:avLst/>
          </a:prstGeom>
          <a:noFill/>
        </p:spPr>
      </p:pic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10200" y="4267200"/>
            <a:ext cx="3124200" cy="2387600"/>
          </a:xfrm>
          <a:prstGeom prst="rect">
            <a:avLst/>
          </a:prstGeom>
          <a:noFill/>
        </p:spPr>
      </p:pic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5562600" y="965200"/>
            <a:ext cx="16779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>
                <a:solidFill>
                  <a:srgbClr val="FFFF00"/>
                </a:solidFill>
                <a:latin typeface="Times New Roman" pitchFamily="18" charset="0"/>
              </a:rPr>
              <a:t>grado lieve</a:t>
            </a:r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685800" y="3784600"/>
            <a:ext cx="2338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>
                <a:solidFill>
                  <a:srgbClr val="FFFF00"/>
                </a:solidFill>
                <a:latin typeface="Times New Roman" pitchFamily="18" charset="0"/>
              </a:rPr>
              <a:t>grado moderato</a:t>
            </a:r>
          </a:p>
        </p:txBody>
      </p:sp>
      <p:sp>
        <p:nvSpPr>
          <p:cNvPr id="35848" name="Text Box 8"/>
          <p:cNvSpPr txBox="1">
            <a:spLocks noChangeArrowheads="1"/>
          </p:cNvSpPr>
          <p:nvPr/>
        </p:nvSpPr>
        <p:spPr bwMode="auto">
          <a:xfrm>
            <a:off x="5715000" y="3733800"/>
            <a:ext cx="19511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dirty="0">
                <a:solidFill>
                  <a:srgbClr val="FFFF00"/>
                </a:solidFill>
                <a:latin typeface="Times New Roman" pitchFamily="18" charset="0"/>
              </a:rPr>
              <a:t>grado marcato</a:t>
            </a:r>
          </a:p>
        </p:txBody>
      </p:sp>
      <p:pic>
        <p:nvPicPr>
          <p:cNvPr id="35849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" y="1524000"/>
            <a:ext cx="3048000" cy="2052638"/>
          </a:xfrm>
          <a:prstGeom prst="rect">
            <a:avLst/>
          </a:prstGeom>
          <a:noFill/>
        </p:spPr>
      </p:pic>
      <p:sp>
        <p:nvSpPr>
          <p:cNvPr id="35850" name="Text Box 10"/>
          <p:cNvSpPr txBox="1">
            <a:spLocks noChangeArrowheads="1"/>
          </p:cNvSpPr>
          <p:nvPr/>
        </p:nvSpPr>
        <p:spPr bwMode="auto">
          <a:xfrm>
            <a:off x="1066800" y="1041400"/>
            <a:ext cx="1252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dirty="0">
                <a:solidFill>
                  <a:srgbClr val="FFFF00"/>
                </a:solidFill>
                <a:latin typeface="Times New Roman" pitchFamily="18" charset="0"/>
              </a:rPr>
              <a:t>assente</a:t>
            </a:r>
          </a:p>
        </p:txBody>
      </p:sp>
      <p:pic>
        <p:nvPicPr>
          <p:cNvPr id="11" name="Picture 4" descr="steatosi marcata laparosc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3848" y="3284984"/>
            <a:ext cx="2376264" cy="1586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4510858" y="171061"/>
            <a:ext cx="4200894" cy="73866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NAFLD (STEATOSI)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(Diagnosi ecografica</a:t>
            </a:r>
            <a:r>
              <a:rPr lang="it-IT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VPP </a:t>
            </a:r>
            <a:r>
              <a:rPr 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55% VPN 95%)</a:t>
            </a:r>
          </a:p>
        </p:txBody>
      </p:sp>
    </p:spTree>
    <p:extLst>
      <p:ext uri="{BB962C8B-B14F-4D97-AF65-F5344CB8AC3E}">
        <p14:creationId xmlns="" xmlns:p14="http://schemas.microsoft.com/office/powerpoint/2010/main" val="236272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990600"/>
            <a:ext cx="7467600" cy="522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6563" name="Text Box 3"/>
          <p:cNvSpPr txBox="1">
            <a:spLocks noChangeArrowheads="1"/>
          </p:cNvSpPr>
          <p:nvPr/>
        </p:nvSpPr>
        <p:spPr bwMode="auto">
          <a:xfrm>
            <a:off x="228600" y="304800"/>
            <a:ext cx="8610600" cy="4730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it-IT" sz="2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Prevalenza di steatosi all’ecografia nello studio </a:t>
            </a:r>
            <a:r>
              <a:rPr lang="it-IT" sz="25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Dionysos</a:t>
            </a:r>
            <a:endParaRPr lang="en-GB" sz="25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564" name="Text Box 4"/>
          <p:cNvSpPr txBox="1">
            <a:spLocks noChangeArrowheads="1"/>
          </p:cNvSpPr>
          <p:nvPr/>
        </p:nvSpPr>
        <p:spPr bwMode="auto">
          <a:xfrm>
            <a:off x="3429000" y="6248400"/>
            <a:ext cx="563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 sz="2400" i="1" dirty="0" err="1">
                <a:solidFill>
                  <a:srgbClr val="DADADA">
                    <a:lumMod val="10000"/>
                  </a:srgbClr>
                </a:solidFill>
                <a:latin typeface="Comic Sans MS" pitchFamily="66" charset="0"/>
              </a:rPr>
              <a:t>Bellentani</a:t>
            </a:r>
            <a:r>
              <a:rPr lang="it-IT" sz="2400" i="1" dirty="0">
                <a:solidFill>
                  <a:srgbClr val="DADADA">
                    <a:lumMod val="10000"/>
                  </a:srgbClr>
                </a:solidFill>
                <a:latin typeface="Comic Sans MS" pitchFamily="66" charset="0"/>
              </a:rPr>
              <a:t> &amp; </a:t>
            </a:r>
            <a:r>
              <a:rPr lang="it-IT" sz="2400" i="1" dirty="0" err="1">
                <a:solidFill>
                  <a:srgbClr val="DADADA">
                    <a:lumMod val="10000"/>
                  </a:srgbClr>
                </a:solidFill>
                <a:latin typeface="Comic Sans MS" pitchFamily="66" charset="0"/>
              </a:rPr>
              <a:t>Tiribelli</a:t>
            </a:r>
            <a:r>
              <a:rPr lang="it-IT" sz="2400" i="1" dirty="0">
                <a:solidFill>
                  <a:srgbClr val="DADADA">
                    <a:lumMod val="10000"/>
                  </a:srgbClr>
                </a:solidFill>
                <a:latin typeface="Comic Sans MS" pitchFamily="66" charset="0"/>
              </a:rPr>
              <a:t>, J </a:t>
            </a:r>
            <a:r>
              <a:rPr lang="it-IT" sz="2400" i="1" dirty="0" err="1">
                <a:solidFill>
                  <a:srgbClr val="DADADA">
                    <a:lumMod val="10000"/>
                  </a:srgbClr>
                </a:solidFill>
                <a:latin typeface="Comic Sans MS" pitchFamily="66" charset="0"/>
              </a:rPr>
              <a:t>Hepatol</a:t>
            </a:r>
            <a:r>
              <a:rPr lang="it-IT" sz="2400" i="1" dirty="0">
                <a:solidFill>
                  <a:srgbClr val="DADADA">
                    <a:lumMod val="10000"/>
                  </a:srgbClr>
                </a:solidFill>
                <a:latin typeface="Comic Sans MS" pitchFamily="66" charset="0"/>
              </a:rPr>
              <a:t> 2001</a:t>
            </a:r>
            <a:endParaRPr lang="en-GB" sz="2400" i="1" dirty="0">
              <a:solidFill>
                <a:srgbClr val="DADADA">
                  <a:lumMod val="10000"/>
                </a:srgbClr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58805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sellaDiTesto 17"/>
          <p:cNvSpPr txBox="1"/>
          <p:nvPr/>
        </p:nvSpPr>
        <p:spPr>
          <a:xfrm>
            <a:off x="4716016" y="404664"/>
            <a:ext cx="3960440" cy="830997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4800" b="1" dirty="0">
                <a:solidFill>
                  <a:srgbClr val="000000"/>
                </a:solidFill>
              </a:rPr>
              <a:t>I  LIVELLO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899592" y="1484784"/>
            <a:ext cx="6264696" cy="2677656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dirty="0" smtClean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dirty="0">
                <a:solidFill>
                  <a:srgbClr val="000000"/>
                </a:solidFill>
              </a:rPr>
              <a:t> </a:t>
            </a:r>
            <a:r>
              <a:rPr lang="it-IT" sz="2400" dirty="0" smtClean="0">
                <a:solidFill>
                  <a:srgbClr val="000000"/>
                </a:solidFill>
              </a:rPr>
              <a:t> ALT  </a:t>
            </a:r>
            <a:r>
              <a:rPr lang="it-IT" sz="2400" dirty="0">
                <a:solidFill>
                  <a:srgbClr val="000000"/>
                </a:solidFill>
              </a:rPr>
              <a:t>&gt; NON ALCOL NON VIRUS HBV HCV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dirty="0" smtClean="0">
                <a:solidFill>
                  <a:srgbClr val="000000"/>
                </a:solidFill>
              </a:rPr>
              <a:t>  HBS </a:t>
            </a:r>
            <a:r>
              <a:rPr lang="it-IT" sz="2400" dirty="0">
                <a:solidFill>
                  <a:srgbClr val="000000"/>
                </a:solidFill>
              </a:rPr>
              <a:t>AG  +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dirty="0" smtClean="0">
                <a:solidFill>
                  <a:srgbClr val="000000"/>
                </a:solidFill>
              </a:rPr>
              <a:t>  HCV </a:t>
            </a:r>
            <a:r>
              <a:rPr lang="it-IT" sz="2400" dirty="0">
                <a:solidFill>
                  <a:srgbClr val="000000"/>
                </a:solidFill>
              </a:rPr>
              <a:t>+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dirty="0">
              <a:solidFill>
                <a:srgbClr val="000000"/>
              </a:solidFill>
            </a:endParaRPr>
          </a:p>
        </p:txBody>
      </p:sp>
      <p:pic>
        <p:nvPicPr>
          <p:cNvPr id="21" name="Picture 5" descr="ANd9GcTH2gpy1sx2ONtIh-mRDu1864AOjl2ljI0I-ZrpIdLoUKHU1n-M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46979" y="4365104"/>
            <a:ext cx="1143000" cy="492125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1763688" y="5013176"/>
            <a:ext cx="3960440" cy="830997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4800" b="1" dirty="0">
                <a:solidFill>
                  <a:srgbClr val="000000"/>
                </a:solidFill>
              </a:rPr>
              <a:t>II  LIVELLO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827584" y="476672"/>
            <a:ext cx="230425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  IPOTESI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899592" y="4365104"/>
            <a:ext cx="6912768" cy="461665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dirty="0">
                <a:solidFill>
                  <a:srgbClr val="000000"/>
                </a:solidFill>
              </a:rPr>
              <a:t>Ecografia addome </a:t>
            </a:r>
            <a:r>
              <a:rPr lang="it-IT" sz="2400" dirty="0">
                <a:solidFill>
                  <a:srgbClr val="000000"/>
                </a:solidFill>
              </a:rPr>
              <a:t>: vie </a:t>
            </a:r>
            <a:r>
              <a:rPr lang="it-IT" sz="2400" dirty="0" smtClean="0">
                <a:solidFill>
                  <a:srgbClr val="000000"/>
                </a:solidFill>
              </a:rPr>
              <a:t>biliari - segni </a:t>
            </a:r>
            <a:r>
              <a:rPr lang="it-IT" sz="2400" dirty="0">
                <a:solidFill>
                  <a:srgbClr val="000000"/>
                </a:solidFill>
              </a:rPr>
              <a:t>di cirrosi</a:t>
            </a:r>
          </a:p>
        </p:txBody>
      </p:sp>
    </p:spTree>
    <p:extLst>
      <p:ext uri="{BB962C8B-B14F-4D97-AF65-F5344CB8AC3E}">
        <p14:creationId xmlns="" xmlns:p14="http://schemas.microsoft.com/office/powerpoint/2010/main" val="315207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CustomShape 1"/>
          <p:cNvSpPr/>
          <p:nvPr/>
        </p:nvSpPr>
        <p:spPr>
          <a:xfrm>
            <a:off x="0" y="274680"/>
            <a:ext cx="9142560" cy="993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it-IT" sz="5400" b="1">
                <a:solidFill>
                  <a:srgbClr val="00CCFF"/>
                </a:solidFill>
                <a:latin typeface="Arial Narrow"/>
              </a:rPr>
              <a:t>2° CASO CLINICO</a:t>
            </a:r>
            <a:endParaRPr/>
          </a:p>
        </p:txBody>
      </p:sp>
      <p:sp>
        <p:nvSpPr>
          <p:cNvPr id="74" name="CustomShape 2"/>
          <p:cNvSpPr/>
          <p:nvPr/>
        </p:nvSpPr>
        <p:spPr>
          <a:xfrm>
            <a:off x="153000" y="1269720"/>
            <a:ext cx="8989560" cy="759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4400" b="1" dirty="0" smtClean="0">
                <a:solidFill>
                  <a:srgbClr val="00CCFF"/>
                </a:solidFill>
                <a:latin typeface="Arial Narrow"/>
              </a:rPr>
              <a:t>Le transaminasi </a:t>
            </a:r>
            <a:r>
              <a:rPr lang="it-IT" sz="4400" b="1" dirty="0">
                <a:solidFill>
                  <a:srgbClr val="00CCFF"/>
                </a:solidFill>
                <a:latin typeface="Arial Narrow"/>
              </a:rPr>
              <a:t>mosse</a:t>
            </a:r>
            <a:endParaRPr dirty="0"/>
          </a:p>
        </p:txBody>
      </p:sp>
      <p:pic>
        <p:nvPicPr>
          <p:cNvPr id="75" name="Immagine 7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2000" y="2520000"/>
            <a:ext cx="7847280" cy="2663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46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714" y="0"/>
            <a:ext cx="8792560" cy="659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reccia a destra 4"/>
          <p:cNvSpPr/>
          <p:nvPr/>
        </p:nvSpPr>
        <p:spPr>
          <a:xfrm rot="20425563">
            <a:off x="702686" y="5749788"/>
            <a:ext cx="1008112" cy="2880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FF"/>
              </a:solidFill>
            </a:endParaRPr>
          </a:p>
        </p:txBody>
      </p:sp>
      <p:sp>
        <p:nvSpPr>
          <p:cNvPr id="6" name="Freccia a destra 5"/>
          <p:cNvSpPr/>
          <p:nvPr/>
        </p:nvSpPr>
        <p:spPr>
          <a:xfrm rot="20425563">
            <a:off x="702687" y="5749787"/>
            <a:ext cx="1008112" cy="2880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FF"/>
              </a:solidFill>
            </a:endParaRPr>
          </a:p>
        </p:txBody>
      </p:sp>
      <p:sp>
        <p:nvSpPr>
          <p:cNvPr id="7" name="Informazioni 6">
            <a:hlinkClick r:id="rId3" action="ppaction://hlinkfile" highlightClick="1"/>
          </p:cNvPr>
          <p:cNvSpPr/>
          <p:nvPr/>
        </p:nvSpPr>
        <p:spPr>
          <a:xfrm>
            <a:off x="8316416" y="6453336"/>
            <a:ext cx="288032" cy="216024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0623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46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714" y="0"/>
            <a:ext cx="8792560" cy="659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reccia a destra 4"/>
          <p:cNvSpPr/>
          <p:nvPr/>
        </p:nvSpPr>
        <p:spPr>
          <a:xfrm rot="20425563">
            <a:off x="702686" y="5749788"/>
            <a:ext cx="1008112" cy="2880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FF"/>
              </a:solidFill>
            </a:endParaRPr>
          </a:p>
        </p:txBody>
      </p:sp>
      <p:sp>
        <p:nvSpPr>
          <p:cNvPr id="6" name="Freccia a destra 5"/>
          <p:cNvSpPr/>
          <p:nvPr/>
        </p:nvSpPr>
        <p:spPr>
          <a:xfrm rot="20425563">
            <a:off x="702687" y="5749787"/>
            <a:ext cx="1008112" cy="2880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FF"/>
              </a:solidFill>
            </a:endParaRPr>
          </a:p>
        </p:txBody>
      </p:sp>
      <p:sp>
        <p:nvSpPr>
          <p:cNvPr id="7" name="Informazioni 6">
            <a:hlinkClick r:id="rId3" action="ppaction://hlinkfile" highlightClick="1"/>
          </p:cNvPr>
          <p:cNvSpPr/>
          <p:nvPr/>
        </p:nvSpPr>
        <p:spPr>
          <a:xfrm>
            <a:off x="8316416" y="6453336"/>
            <a:ext cx="288032" cy="216024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FF"/>
              </a:solidFill>
            </a:endParaRPr>
          </a:p>
        </p:txBody>
      </p:sp>
      <p:pic>
        <p:nvPicPr>
          <p:cNvPr id="8" name="Immagine 7" descr="Cattura dm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63888" y="1052736"/>
            <a:ext cx="4363438" cy="5472608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</p:spPr>
      </p:pic>
      <p:sp>
        <p:nvSpPr>
          <p:cNvPr id="9" name="CasellaDiTesto 8"/>
          <p:cNvSpPr txBox="1"/>
          <p:nvPr/>
        </p:nvSpPr>
        <p:spPr>
          <a:xfrm>
            <a:off x="0" y="0"/>
            <a:ext cx="3960440" cy="830997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4800" b="1" dirty="0">
                <a:solidFill>
                  <a:srgbClr val="000000"/>
                </a:solidFill>
              </a:rPr>
              <a:t>II  LIVELLO</a:t>
            </a:r>
          </a:p>
        </p:txBody>
      </p:sp>
    </p:spTree>
    <p:extLst>
      <p:ext uri="{BB962C8B-B14F-4D97-AF65-F5344CB8AC3E}">
        <p14:creationId xmlns="" xmlns:p14="http://schemas.microsoft.com/office/powerpoint/2010/main" val="248157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772400" cy="792088"/>
          </a:xfr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it-IT" sz="4000" dirty="0" smtClean="0"/>
              <a:t/>
            </a:r>
            <a:br>
              <a:rPr lang="it-IT" sz="4000" dirty="0" smtClean="0"/>
            </a:br>
            <a:r>
              <a:rPr lang="it-IT" sz="4000" dirty="0" smtClean="0"/>
              <a:t>Fattori di rischio per infezione HCV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3568" y="1196752"/>
            <a:ext cx="8134672" cy="4114800"/>
          </a:xfrm>
        </p:spPr>
        <p:txBody>
          <a:bodyPr/>
          <a:lstStyle/>
          <a:p>
            <a:r>
              <a:rPr lang="it-IT" sz="1800" dirty="0" smtClean="0"/>
              <a:t>Scambio siringhe per iniettare droghe </a:t>
            </a:r>
          </a:p>
          <a:p>
            <a:r>
              <a:rPr lang="it-IT" sz="1800" dirty="0" err="1" smtClean="0"/>
              <a:t>Emotrsfusioni</a:t>
            </a:r>
            <a:r>
              <a:rPr lang="it-IT" sz="1800" dirty="0" smtClean="0"/>
              <a:t>  : prima dello screening sierologico ( in molti paesi prima 1992 )</a:t>
            </a:r>
          </a:p>
          <a:p>
            <a:r>
              <a:rPr lang="it-IT" sz="1800" dirty="0" smtClean="0"/>
              <a:t>Interventi medici o dentali in paesi dove verosimilmente non vi sono norme di             sterilizzazione. </a:t>
            </a:r>
          </a:p>
          <a:p>
            <a:r>
              <a:rPr lang="it-IT" sz="1800" dirty="0" smtClean="0"/>
              <a:t>Tatuaggi e piercing u senza materiali sterilizzati </a:t>
            </a:r>
          </a:p>
          <a:p>
            <a:r>
              <a:rPr lang="it-IT" sz="1800" dirty="0" smtClean="0"/>
              <a:t>Punture accidentali con ago ( lavoratori ella salute )</a:t>
            </a:r>
          </a:p>
          <a:p>
            <a:r>
              <a:rPr lang="it-IT" sz="1800" dirty="0" smtClean="0"/>
              <a:t>Traumi sessuali non protetti ( anche minori ) </a:t>
            </a:r>
          </a:p>
          <a:p>
            <a:r>
              <a:rPr lang="it-IT" sz="1800" dirty="0" smtClean="0"/>
              <a:t>Emofilici con infusione di  fattori coagulazione prima 1987 </a:t>
            </a:r>
          </a:p>
          <a:p>
            <a:r>
              <a:rPr lang="it-IT" sz="1800" dirty="0" smtClean="0"/>
              <a:t>Emodializzati</a:t>
            </a:r>
          </a:p>
          <a:p>
            <a:r>
              <a:rPr lang="it-IT" sz="1800" dirty="0" smtClean="0"/>
              <a:t>Figli di madri HCV positive</a:t>
            </a:r>
          </a:p>
          <a:p>
            <a:r>
              <a:rPr lang="it-IT" sz="1800" dirty="0" smtClean="0"/>
              <a:t>Compagni di affetti da infezione HCV  ( </a:t>
            </a:r>
            <a:r>
              <a:rPr lang="it-IT" sz="1800" dirty="0" err="1" smtClean="0"/>
              <a:t>piu’</a:t>
            </a:r>
            <a:r>
              <a:rPr lang="it-IT" sz="1800" dirty="0" smtClean="0"/>
              <a:t> per rassicurazione )</a:t>
            </a:r>
          </a:p>
          <a:p>
            <a:r>
              <a:rPr lang="it-IT" sz="1800" dirty="0" smtClean="0"/>
              <a:t>Immigrati da paesi ad alta prevalenza ( ES Egitto ..)</a:t>
            </a:r>
          </a:p>
          <a:p>
            <a:r>
              <a:rPr lang="it-IT" sz="1800" dirty="0" smtClean="0"/>
              <a:t>HIV positivi</a:t>
            </a:r>
          </a:p>
          <a:p>
            <a:r>
              <a:rPr lang="it-IT" sz="1800" dirty="0" smtClean="0"/>
              <a:t>Transaminasi alte </a:t>
            </a:r>
          </a:p>
          <a:p>
            <a:pPr>
              <a:buNone/>
            </a:pPr>
            <a:r>
              <a:rPr lang="it-IT" sz="1800" dirty="0" smtClean="0"/>
              <a:t>					</a:t>
            </a:r>
            <a:r>
              <a:rPr lang="it-IT" sz="1800" dirty="0" err="1" smtClean="0"/>
              <a:t>Gany</a:t>
            </a:r>
            <a:r>
              <a:rPr lang="it-IT" sz="1800" dirty="0" smtClean="0"/>
              <a:t> </a:t>
            </a:r>
            <a:r>
              <a:rPr lang="it-IT" sz="1800" dirty="0" err="1" smtClean="0"/>
              <a:t>et</a:t>
            </a:r>
            <a:r>
              <a:rPr lang="it-IT" sz="1800" dirty="0" smtClean="0"/>
              <a:t> al. </a:t>
            </a:r>
            <a:r>
              <a:rPr lang="it-IT" sz="1800" dirty="0" err="1" smtClean="0"/>
              <a:t>Hepatology</a:t>
            </a:r>
            <a:r>
              <a:rPr lang="it-IT" sz="1800" dirty="0" smtClean="0"/>
              <a:t> 2009;49:1335</a:t>
            </a:r>
          </a:p>
          <a:p>
            <a:pPr>
              <a:buNone/>
            </a:pPr>
            <a:r>
              <a:rPr lang="it-IT" sz="1800" b="1" dirty="0" smtClean="0"/>
              <a:t>					Depositato presso AIFA in data 27/06/2011</a:t>
            </a:r>
            <a:endParaRPr lang="it-IT" sz="1800" dirty="0" smtClean="0"/>
          </a:p>
          <a:p>
            <a:endParaRPr lang="it-IT" dirty="0"/>
          </a:p>
        </p:txBody>
      </p:sp>
      <p:sp>
        <p:nvSpPr>
          <p:cNvPr id="4" name="Freccia a destra 3"/>
          <p:cNvSpPr/>
          <p:nvPr/>
        </p:nvSpPr>
        <p:spPr>
          <a:xfrm rot="20425563">
            <a:off x="702687" y="5965812"/>
            <a:ext cx="1008112" cy="2880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407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772400" cy="792088"/>
          </a:xfr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it-IT" sz="4000" dirty="0" smtClean="0"/>
              <a:t/>
            </a:r>
            <a:br>
              <a:rPr lang="it-IT" sz="4000" dirty="0" smtClean="0"/>
            </a:br>
            <a:r>
              <a:rPr lang="it-IT" sz="4000" dirty="0" smtClean="0"/>
              <a:t>Fattori di rischio per infezione HCV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3568" y="1196752"/>
            <a:ext cx="8134672" cy="4114800"/>
          </a:xfrm>
        </p:spPr>
        <p:txBody>
          <a:bodyPr/>
          <a:lstStyle/>
          <a:p>
            <a:r>
              <a:rPr lang="it-IT" sz="1800" dirty="0" smtClean="0"/>
              <a:t>Scambio siringhe per iniettare droghe </a:t>
            </a:r>
          </a:p>
          <a:p>
            <a:r>
              <a:rPr lang="it-IT" sz="1800" dirty="0" err="1" smtClean="0"/>
              <a:t>Emotrsfusioni</a:t>
            </a:r>
            <a:r>
              <a:rPr lang="it-IT" sz="1800" dirty="0" smtClean="0"/>
              <a:t>  : prima dello screening sierologico ( in molti paesi prima 1992 )</a:t>
            </a:r>
          </a:p>
          <a:p>
            <a:r>
              <a:rPr lang="it-IT" sz="1800" dirty="0" smtClean="0"/>
              <a:t>Interventi medici o dentali in paesi dove verosimilmente non vi sono norme di             sterilizzazione. </a:t>
            </a:r>
          </a:p>
          <a:p>
            <a:r>
              <a:rPr lang="it-IT" sz="1800" dirty="0" smtClean="0"/>
              <a:t>Tatuaggi e piercing u senza materiali sterilizzati </a:t>
            </a:r>
          </a:p>
          <a:p>
            <a:r>
              <a:rPr lang="it-IT" sz="1800" dirty="0" smtClean="0"/>
              <a:t>Punture accidentali con ago ( lavoratori ella salute )</a:t>
            </a:r>
          </a:p>
          <a:p>
            <a:r>
              <a:rPr lang="it-IT" sz="1800" dirty="0" smtClean="0"/>
              <a:t>Traumi sessuali non protetti ( anche minori ) </a:t>
            </a:r>
          </a:p>
          <a:p>
            <a:r>
              <a:rPr lang="it-IT" sz="1800" dirty="0" smtClean="0"/>
              <a:t>Emofilici con infusione di  fattori coagulazione prima 1987 </a:t>
            </a:r>
          </a:p>
          <a:p>
            <a:r>
              <a:rPr lang="it-IT" sz="1800" dirty="0" smtClean="0"/>
              <a:t>Emodializzati</a:t>
            </a:r>
          </a:p>
          <a:p>
            <a:r>
              <a:rPr lang="it-IT" sz="1800" dirty="0" smtClean="0"/>
              <a:t>Figli di madri HCV positive</a:t>
            </a:r>
          </a:p>
          <a:p>
            <a:r>
              <a:rPr lang="it-IT" sz="1800" dirty="0" smtClean="0"/>
              <a:t>Compagni di affetti da infezione HCV  ( </a:t>
            </a:r>
            <a:r>
              <a:rPr lang="it-IT" sz="1800" dirty="0" err="1" smtClean="0"/>
              <a:t>piu’</a:t>
            </a:r>
            <a:r>
              <a:rPr lang="it-IT" sz="1800" dirty="0" smtClean="0"/>
              <a:t> per rassicurazione )</a:t>
            </a:r>
          </a:p>
          <a:p>
            <a:r>
              <a:rPr lang="it-IT" sz="1800" dirty="0" smtClean="0"/>
              <a:t>Immigrati da paesi ad alta prevalenza ( ES Egitto ..)</a:t>
            </a:r>
          </a:p>
          <a:p>
            <a:r>
              <a:rPr lang="it-IT" sz="1800" dirty="0" smtClean="0"/>
              <a:t>HIV positivi</a:t>
            </a:r>
          </a:p>
          <a:p>
            <a:r>
              <a:rPr lang="it-IT" sz="1800" dirty="0" smtClean="0"/>
              <a:t>Transaminasi alte </a:t>
            </a:r>
          </a:p>
          <a:p>
            <a:pPr>
              <a:buNone/>
            </a:pPr>
            <a:r>
              <a:rPr lang="it-IT" sz="1800" dirty="0" smtClean="0"/>
              <a:t>					</a:t>
            </a:r>
            <a:r>
              <a:rPr lang="it-IT" sz="1800" dirty="0" err="1" smtClean="0"/>
              <a:t>Gany</a:t>
            </a:r>
            <a:r>
              <a:rPr lang="it-IT" sz="1800" dirty="0" smtClean="0"/>
              <a:t> </a:t>
            </a:r>
            <a:r>
              <a:rPr lang="it-IT" sz="1800" dirty="0" err="1" smtClean="0"/>
              <a:t>et</a:t>
            </a:r>
            <a:r>
              <a:rPr lang="it-IT" sz="1800" dirty="0" smtClean="0"/>
              <a:t> al. </a:t>
            </a:r>
            <a:r>
              <a:rPr lang="it-IT" sz="1800" dirty="0" err="1" smtClean="0"/>
              <a:t>Hepatology</a:t>
            </a:r>
            <a:r>
              <a:rPr lang="it-IT" sz="1800" dirty="0" smtClean="0"/>
              <a:t> 2009;49:1335</a:t>
            </a:r>
          </a:p>
          <a:p>
            <a:pPr>
              <a:buNone/>
            </a:pPr>
            <a:r>
              <a:rPr lang="it-IT" sz="1800" b="1" dirty="0" smtClean="0"/>
              <a:t>					Depositato presso AIFA in data 27/06/2011</a:t>
            </a:r>
            <a:endParaRPr lang="it-IT" sz="1800" dirty="0" smtClean="0"/>
          </a:p>
          <a:p>
            <a:endParaRPr lang="it-IT" dirty="0"/>
          </a:p>
        </p:txBody>
      </p:sp>
      <p:sp>
        <p:nvSpPr>
          <p:cNvPr id="4" name="Freccia a destra 3"/>
          <p:cNvSpPr/>
          <p:nvPr/>
        </p:nvSpPr>
        <p:spPr>
          <a:xfrm rot="19583430">
            <a:off x="702687" y="5965812"/>
            <a:ext cx="1008112" cy="288032"/>
          </a:xfrm>
          <a:prstGeom prst="rightArrow">
            <a:avLst>
              <a:gd name="adj1" fmla="val 50000"/>
              <a:gd name="adj2" fmla="val 63418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FF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1729919" y="1268760"/>
            <a:ext cx="6624736" cy="37856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dirty="0">
                <a:solidFill>
                  <a:srgbClr val="000000"/>
                </a:solidFill>
              </a:rPr>
              <a:t>HCV RNA  </a:t>
            </a:r>
            <a:r>
              <a:rPr lang="it-IT" sz="2400" dirty="0">
                <a:solidFill>
                  <a:srgbClr val="000000"/>
                </a:solidFill>
              </a:rPr>
              <a:t>Q</a:t>
            </a:r>
            <a:r>
              <a:rPr lang="it-IT" sz="2400" dirty="0" smtClean="0">
                <a:solidFill>
                  <a:srgbClr val="000000"/>
                </a:solidFill>
              </a:rPr>
              <a:t>ualitativo</a:t>
            </a:r>
            <a:endParaRPr lang="it-IT" sz="2400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dirty="0">
                <a:solidFill>
                  <a:srgbClr val="000000"/>
                </a:solidFill>
              </a:rPr>
              <a:t>HCV RNA</a:t>
            </a:r>
            <a:r>
              <a:rPr lang="it-IT" sz="2400" dirty="0">
                <a:solidFill>
                  <a:srgbClr val="000000"/>
                </a:solidFill>
              </a:rPr>
              <a:t> </a:t>
            </a:r>
            <a:r>
              <a:rPr lang="it-IT" sz="2400" dirty="0" smtClean="0">
                <a:solidFill>
                  <a:srgbClr val="000000"/>
                </a:solidFill>
              </a:rPr>
              <a:t>Genotipo </a:t>
            </a:r>
            <a:endParaRPr lang="it-IT" sz="2400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dirty="0">
                <a:solidFill>
                  <a:srgbClr val="000000"/>
                </a:solidFill>
              </a:rPr>
              <a:t>ALT</a:t>
            </a:r>
            <a:r>
              <a:rPr lang="it-IT" sz="2400" dirty="0">
                <a:solidFill>
                  <a:srgbClr val="000000"/>
                </a:solidFill>
              </a:rPr>
              <a:t> </a:t>
            </a:r>
            <a:r>
              <a:rPr lang="it-IT" sz="2400" dirty="0" smtClean="0">
                <a:solidFill>
                  <a:srgbClr val="000000"/>
                </a:solidFill>
              </a:rPr>
              <a:t>ogni 2 mesi per 3 volte</a:t>
            </a:r>
            <a:endParaRPr lang="it-IT" sz="2400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dirty="0" smtClean="0">
                <a:solidFill>
                  <a:srgbClr val="FF0000"/>
                </a:solidFill>
              </a:rPr>
              <a:t>A </a:t>
            </a:r>
            <a:r>
              <a:rPr lang="it-IT" sz="2400" b="1" dirty="0">
                <a:solidFill>
                  <a:srgbClr val="FF0000"/>
                </a:solidFill>
              </a:rPr>
              <a:t>6 MESI DIAGNOSI </a:t>
            </a:r>
            <a:r>
              <a:rPr lang="it-IT" sz="2400" b="1" dirty="0" smtClean="0">
                <a:solidFill>
                  <a:srgbClr val="FF0000"/>
                </a:solidFill>
              </a:rPr>
              <a:t>DI EPATITE </a:t>
            </a:r>
            <a:r>
              <a:rPr lang="it-IT" sz="2400" b="1" dirty="0">
                <a:solidFill>
                  <a:srgbClr val="FF0000"/>
                </a:solidFill>
              </a:rPr>
              <a:t>CRONICA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dirty="0">
                <a:solidFill>
                  <a:srgbClr val="000000"/>
                </a:solidFill>
              </a:rPr>
              <a:t>SE MAI </a:t>
            </a:r>
            <a:r>
              <a:rPr lang="it-IT" sz="2400" dirty="0" smtClean="0">
                <a:solidFill>
                  <a:srgbClr val="000000"/>
                </a:solidFill>
              </a:rPr>
              <a:t>FATTO </a:t>
            </a:r>
            <a:r>
              <a:rPr lang="it-IT" sz="2400" dirty="0">
                <a:solidFill>
                  <a:srgbClr val="000000"/>
                </a:solidFill>
              </a:rPr>
              <a:t>: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dirty="0">
                <a:solidFill>
                  <a:srgbClr val="000000"/>
                </a:solidFill>
              </a:rPr>
              <a:t>HAV TOT </a:t>
            </a:r>
            <a:r>
              <a:rPr lang="it-IT" sz="2400" b="1" dirty="0" smtClean="0">
                <a:solidFill>
                  <a:srgbClr val="000000"/>
                </a:solidFill>
              </a:rPr>
              <a:t>- HBSAG - HBSAB - </a:t>
            </a:r>
            <a:r>
              <a:rPr lang="it-IT" sz="2400" b="1" dirty="0" err="1" smtClean="0">
                <a:solidFill>
                  <a:srgbClr val="000000"/>
                </a:solidFill>
              </a:rPr>
              <a:t>HBcAb</a:t>
            </a:r>
            <a:endParaRPr lang="it-IT" sz="2400" b="1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dirty="0">
                <a:solidFill>
                  <a:srgbClr val="000000"/>
                </a:solidFill>
              </a:rPr>
              <a:t>PER VACCINAZIONE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0" y="0"/>
            <a:ext cx="3960440" cy="830997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4800" b="1" dirty="0">
                <a:solidFill>
                  <a:srgbClr val="000000"/>
                </a:solidFill>
              </a:rPr>
              <a:t>II  LIVELLO</a:t>
            </a:r>
          </a:p>
        </p:txBody>
      </p:sp>
    </p:spTree>
    <p:extLst>
      <p:ext uri="{BB962C8B-B14F-4D97-AF65-F5344CB8AC3E}">
        <p14:creationId xmlns="" xmlns:p14="http://schemas.microsoft.com/office/powerpoint/2010/main" val="358133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2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95250"/>
            <a:ext cx="5060950" cy="676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0227" name="Rectangle 3"/>
          <p:cNvSpPr>
            <a:spLocks noChangeArrowheads="1"/>
          </p:cNvSpPr>
          <p:nvPr/>
        </p:nvSpPr>
        <p:spPr bwMode="auto">
          <a:xfrm>
            <a:off x="6858000" y="6248400"/>
            <a:ext cx="22860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 sz="1000" i="1">
                <a:solidFill>
                  <a:srgbClr val="0099FF"/>
                </a:solidFill>
                <a:latin typeface="Univers-Condensed" charset="0"/>
              </a:rPr>
              <a:t>CONSENSUS CONFERENCE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 sz="1000" i="1">
                <a:solidFill>
                  <a:srgbClr val="0099FF"/>
                </a:solidFill>
                <a:latin typeface="RotisSerif" charset="0"/>
              </a:rPr>
              <a:t>Istituto Superiore di Sanità, 2006</a:t>
            </a:r>
          </a:p>
        </p:txBody>
      </p:sp>
      <p:sp>
        <p:nvSpPr>
          <p:cNvPr id="180230" name="Rectangle 6"/>
          <p:cNvSpPr>
            <a:spLocks noChangeArrowheads="1"/>
          </p:cNvSpPr>
          <p:nvPr/>
        </p:nvSpPr>
        <p:spPr bwMode="auto">
          <a:xfrm>
            <a:off x="2554288" y="2360613"/>
            <a:ext cx="147955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lIns="-71415" tIns="-66654" rIns="-71415" bIns="-66654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</a:endParaRPr>
          </a:p>
        </p:txBody>
      </p:sp>
      <p:sp>
        <p:nvSpPr>
          <p:cNvPr id="180231" name="Rectangle 7"/>
          <p:cNvSpPr>
            <a:spLocks noChangeArrowheads="1"/>
          </p:cNvSpPr>
          <p:nvPr/>
        </p:nvSpPr>
        <p:spPr bwMode="auto">
          <a:xfrm>
            <a:off x="-46038" y="-22225"/>
            <a:ext cx="184151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</a:endParaRPr>
          </a:p>
        </p:txBody>
      </p:sp>
      <p:sp>
        <p:nvSpPr>
          <p:cNvPr id="180232" name="Rectangle 8"/>
          <p:cNvSpPr>
            <a:spLocks noChangeArrowheads="1"/>
          </p:cNvSpPr>
          <p:nvPr/>
        </p:nvSpPr>
        <p:spPr bwMode="auto">
          <a:xfrm>
            <a:off x="2574925" y="157163"/>
            <a:ext cx="1608138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lIns="-71415" tIns="-66654" rIns="-71415" bIns="-66654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</a:endParaRPr>
          </a:p>
        </p:txBody>
      </p:sp>
      <p:sp>
        <p:nvSpPr>
          <p:cNvPr id="180233" name="Rectangle 9"/>
          <p:cNvSpPr>
            <a:spLocks noChangeArrowheads="1"/>
          </p:cNvSpPr>
          <p:nvPr/>
        </p:nvSpPr>
        <p:spPr bwMode="auto">
          <a:xfrm>
            <a:off x="46038" y="0"/>
            <a:ext cx="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4761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endParaRPr lang="it-IT" sz="240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</a:endParaRPr>
          </a:p>
        </p:txBody>
      </p:sp>
      <p:sp>
        <p:nvSpPr>
          <p:cNvPr id="180234" name="Rectangle 10"/>
          <p:cNvSpPr>
            <a:spLocks noChangeArrowheads="1"/>
          </p:cNvSpPr>
          <p:nvPr/>
        </p:nvSpPr>
        <p:spPr bwMode="auto">
          <a:xfrm>
            <a:off x="46038" y="23813"/>
            <a:ext cx="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</a:endParaRPr>
          </a:p>
        </p:txBody>
      </p:sp>
      <p:pic>
        <p:nvPicPr>
          <p:cNvPr id="180235" name="Picture 11" descr="ANd9GcQjX5SOZNWm6lJWeOQCDqszmdET-yP8CEXmGfprZXBTNgbiwdPtY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467" y="2222577"/>
            <a:ext cx="1854123" cy="1854123"/>
          </a:xfrm>
          <a:prstGeom prst="rect">
            <a:avLst/>
          </a:prstGeom>
          <a:noFill/>
        </p:spPr>
      </p:pic>
      <p:pic>
        <p:nvPicPr>
          <p:cNvPr id="180236" name="Picture 1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77050" y="4076700"/>
            <a:ext cx="2016125" cy="184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0240" name="Oval 16"/>
          <p:cNvSpPr>
            <a:spLocks noChangeArrowheads="1"/>
          </p:cNvSpPr>
          <p:nvPr/>
        </p:nvSpPr>
        <p:spPr bwMode="auto">
          <a:xfrm>
            <a:off x="6732588" y="5229225"/>
            <a:ext cx="144462" cy="144463"/>
          </a:xfrm>
          <a:prstGeom prst="ellipse">
            <a:avLst/>
          </a:prstGeom>
          <a:solidFill>
            <a:srgbClr val="FD1127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</a:endParaRPr>
          </a:p>
        </p:txBody>
      </p:sp>
      <p:sp>
        <p:nvSpPr>
          <p:cNvPr id="180241" name="Oval 17"/>
          <p:cNvSpPr>
            <a:spLocks noChangeArrowheads="1"/>
          </p:cNvSpPr>
          <p:nvPr/>
        </p:nvSpPr>
        <p:spPr bwMode="auto">
          <a:xfrm>
            <a:off x="6732588" y="5734050"/>
            <a:ext cx="144462" cy="144463"/>
          </a:xfrm>
          <a:prstGeom prst="ellipse">
            <a:avLst/>
          </a:prstGeom>
          <a:solidFill>
            <a:srgbClr val="FD1127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</a:endParaRPr>
          </a:p>
        </p:txBody>
      </p:sp>
      <p:sp>
        <p:nvSpPr>
          <p:cNvPr id="13" name="Informazioni 12">
            <a:hlinkClick r:id="rId7" action="ppaction://hlinkfile" highlightClick="1"/>
          </p:cNvPr>
          <p:cNvSpPr/>
          <p:nvPr/>
        </p:nvSpPr>
        <p:spPr>
          <a:xfrm>
            <a:off x="8639944" y="5877272"/>
            <a:ext cx="504056" cy="404664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61490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0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80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240" grpId="0" animBg="1"/>
      <p:bldP spid="18024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Immagine 2" descr="MAL FEGATO PASSATO PRES FUTURO 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1075"/>
            <a:ext cx="9024938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7" name="Immagine 2" descr="bmi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388" y="5013325"/>
            <a:ext cx="1865312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4" name="CasellaDiTesto 3"/>
          <p:cNvSpPr txBox="1"/>
          <p:nvPr/>
        </p:nvSpPr>
        <p:spPr>
          <a:xfrm>
            <a:off x="193599" y="548680"/>
            <a:ext cx="8845426" cy="946150"/>
          </a:xfrm>
          <a:prstGeom prst="rect">
            <a:avLst/>
          </a:prstGeom>
          <a:solidFill>
            <a:srgbClr val="FFFF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MALATTIE CRONICHE DEL FEGATO  :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PASSATO, PRESENTE E </a:t>
            </a:r>
            <a:r>
              <a:rPr lang="it-IT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FUTURO</a:t>
            </a:r>
          </a:p>
        </p:txBody>
      </p:sp>
      <p:pic>
        <p:nvPicPr>
          <p:cNvPr id="41989" name="Immagine 2" descr="100_0528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19938" y="2205038"/>
            <a:ext cx="2024062" cy="134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="" xmlns:p14="http://schemas.microsoft.com/office/powerpoint/2010/main" val="138920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634196" y="1196752"/>
            <a:ext cx="2100263" cy="838200"/>
          </a:xfrm>
          <a:solidFill>
            <a:srgbClr val="FFFF66"/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algn="ctr" eaLnBrk="1" hangingPunct="1"/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NAFLD</a:t>
            </a:r>
            <a:endParaRPr lang="it-IT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011" name="AutoShape 3"/>
          <p:cNvSpPr>
            <a:spLocks noChangeArrowheads="1"/>
          </p:cNvSpPr>
          <p:nvPr/>
        </p:nvSpPr>
        <p:spPr bwMode="auto">
          <a:xfrm>
            <a:off x="4343400" y="3048000"/>
            <a:ext cx="1447800" cy="99060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FFFFFF"/>
                </a:solidFill>
                <a:latin typeface="Times New Roman" pitchFamily="18" charset="0"/>
              </a:rPr>
              <a:t>NASH</a:t>
            </a:r>
            <a:endParaRPr lang="it-IT" sz="24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43012" name="AutoShape 4"/>
          <p:cNvSpPr>
            <a:spLocks noChangeArrowheads="1"/>
          </p:cNvSpPr>
          <p:nvPr/>
        </p:nvSpPr>
        <p:spPr bwMode="auto">
          <a:xfrm>
            <a:off x="3657600" y="2514600"/>
            <a:ext cx="533400" cy="1143000"/>
          </a:xfrm>
          <a:prstGeom prst="curvedRightArrow">
            <a:avLst>
              <a:gd name="adj1" fmla="val 42857"/>
              <a:gd name="adj2" fmla="val 85714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43013" name="AutoShape 5"/>
          <p:cNvSpPr>
            <a:spLocks noChangeArrowheads="1"/>
          </p:cNvSpPr>
          <p:nvPr/>
        </p:nvSpPr>
        <p:spPr bwMode="auto">
          <a:xfrm>
            <a:off x="4876800" y="4191000"/>
            <a:ext cx="304800" cy="838200"/>
          </a:xfrm>
          <a:prstGeom prst="downArrow">
            <a:avLst>
              <a:gd name="adj1" fmla="val 50000"/>
              <a:gd name="adj2" fmla="val 687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43014" name="Rectangle 6"/>
          <p:cNvSpPr>
            <a:spLocks noChangeArrowheads="1"/>
          </p:cNvSpPr>
          <p:nvPr/>
        </p:nvSpPr>
        <p:spPr bwMode="auto">
          <a:xfrm>
            <a:off x="2209800" y="2667000"/>
            <a:ext cx="1295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FFFFFF"/>
                </a:solidFill>
                <a:latin typeface="Times New Roman" pitchFamily="18" charset="0"/>
              </a:rPr>
              <a:t>8-10 anni</a:t>
            </a:r>
            <a:endParaRPr lang="it-IT" sz="240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6019800" y="3276600"/>
            <a:ext cx="990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12-35%</a:t>
            </a:r>
            <a:endParaRPr lang="it-IT" sz="2400" i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43016" name="Rectangle 8"/>
          <p:cNvSpPr>
            <a:spLocks noChangeArrowheads="1"/>
          </p:cNvSpPr>
          <p:nvPr/>
        </p:nvSpPr>
        <p:spPr bwMode="auto">
          <a:xfrm>
            <a:off x="5181600" y="4191000"/>
            <a:ext cx="1295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FFFFFF"/>
                </a:solidFill>
                <a:latin typeface="Times New Roman" pitchFamily="18" charset="0"/>
              </a:rPr>
              <a:t>8-10 anni</a:t>
            </a:r>
            <a:endParaRPr lang="it-IT" sz="240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43017" name="Rectangle 9"/>
          <p:cNvSpPr>
            <a:spLocks noChangeArrowheads="1"/>
          </p:cNvSpPr>
          <p:nvPr/>
        </p:nvSpPr>
        <p:spPr bwMode="auto">
          <a:xfrm>
            <a:off x="4191000" y="5105400"/>
            <a:ext cx="1752600" cy="609600"/>
          </a:xfrm>
          <a:prstGeom prst="rect">
            <a:avLst/>
          </a:prstGeom>
          <a:solidFill>
            <a:srgbClr val="FF00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FFFFFF"/>
                </a:solidFill>
                <a:latin typeface="Times New Roman" pitchFamily="18" charset="0"/>
              </a:rPr>
              <a:t>CIRROSI</a:t>
            </a:r>
            <a:endParaRPr lang="it-IT" sz="24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5943600" y="5181600"/>
            <a:ext cx="990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 0-12</a:t>
            </a:r>
            <a:r>
              <a:rPr lang="en-US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%</a:t>
            </a:r>
            <a:endParaRPr lang="it-IT" sz="2400" b="1" i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2539" name="Rectangle 11"/>
          <p:cNvSpPr>
            <a:spLocks noChangeArrowheads="1"/>
          </p:cNvSpPr>
          <p:nvPr/>
        </p:nvSpPr>
        <p:spPr bwMode="auto">
          <a:xfrm>
            <a:off x="1295400" y="6172200"/>
            <a:ext cx="7543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Harrison et al., Am J Gastroentrol; Bugianesi, Montecatini Terme 2005</a:t>
            </a:r>
            <a:endParaRPr lang="it-IT" sz="2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43020" name="Oval 12"/>
          <p:cNvSpPr>
            <a:spLocks noChangeArrowheads="1"/>
          </p:cNvSpPr>
          <p:nvPr/>
        </p:nvSpPr>
        <p:spPr bwMode="auto">
          <a:xfrm>
            <a:off x="3505200" y="5638800"/>
            <a:ext cx="1066800" cy="609600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</a:rPr>
              <a:t>HCC</a:t>
            </a:r>
            <a:endParaRPr lang="it-IT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3021" name="AutoShape 13"/>
          <p:cNvSpPr>
            <a:spLocks noChangeArrowheads="1"/>
          </p:cNvSpPr>
          <p:nvPr/>
        </p:nvSpPr>
        <p:spPr bwMode="auto">
          <a:xfrm>
            <a:off x="838200" y="2133600"/>
            <a:ext cx="2057400" cy="3733800"/>
          </a:xfrm>
          <a:prstGeom prst="curvedRightArrow">
            <a:avLst>
              <a:gd name="adj1" fmla="val 11628"/>
              <a:gd name="adj2" fmla="val 72593"/>
              <a:gd name="adj3" fmla="val 3484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43022" name="Text Box 14"/>
          <p:cNvSpPr txBox="1">
            <a:spLocks noChangeArrowheads="1"/>
          </p:cNvSpPr>
          <p:nvPr/>
        </p:nvSpPr>
        <p:spPr bwMode="auto">
          <a:xfrm>
            <a:off x="1279525" y="3470275"/>
            <a:ext cx="590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i="1" dirty="0">
                <a:solidFill>
                  <a:srgbClr val="FFFF00"/>
                </a:solidFill>
                <a:latin typeface="Times New Roman" pitchFamily="18" charset="0"/>
              </a:rPr>
              <a:t>2%</a:t>
            </a:r>
            <a:endParaRPr lang="it-IT" sz="2400" i="1" dirty="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3023" name="Text Box 15"/>
          <p:cNvSpPr txBox="1">
            <a:spLocks noChangeArrowheads="1"/>
          </p:cNvSpPr>
          <p:nvPr/>
        </p:nvSpPr>
        <p:spPr bwMode="auto">
          <a:xfrm>
            <a:off x="3108325" y="2651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43024" name="Rectangle 16"/>
          <p:cNvSpPr>
            <a:spLocks noChangeArrowheads="1"/>
          </p:cNvSpPr>
          <p:nvPr/>
        </p:nvSpPr>
        <p:spPr bwMode="auto">
          <a:xfrm>
            <a:off x="457200" y="152400"/>
            <a:ext cx="8229600" cy="609600"/>
          </a:xfrm>
          <a:prstGeom prst="rect">
            <a:avLst/>
          </a:prstGeom>
          <a:solidFill>
            <a:srgbClr val="FFFF66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800" b="1" dirty="0">
                <a:solidFill>
                  <a:srgbClr val="000000"/>
                </a:solidFill>
                <a:latin typeface="Arial Narrow" pitchFamily="34" charset="0"/>
              </a:rPr>
              <a:t/>
            </a:r>
            <a:br>
              <a:rPr lang="it-IT" sz="2800" b="1" dirty="0">
                <a:solidFill>
                  <a:srgbClr val="000000"/>
                </a:solidFill>
                <a:latin typeface="Arial Narrow" pitchFamily="34" charset="0"/>
              </a:rPr>
            </a:br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Epatopatia </a:t>
            </a:r>
            <a:r>
              <a:rPr lang="it-IT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non-alcolica</a:t>
            </a:r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(NASH): quale evoluzione?</a:t>
            </a:r>
            <a:b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1728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Oval 4"/>
          <p:cNvSpPr>
            <a:spLocks noChangeArrowheads="1"/>
          </p:cNvSpPr>
          <p:nvPr/>
        </p:nvSpPr>
        <p:spPr bwMode="auto">
          <a:xfrm>
            <a:off x="304800" y="914400"/>
            <a:ext cx="6019800" cy="5410200"/>
          </a:xfrm>
          <a:prstGeom prst="ellipse">
            <a:avLst/>
          </a:prstGeom>
          <a:solidFill>
            <a:srgbClr val="FFFF66"/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891" name="Text Box 6"/>
          <p:cNvSpPr txBox="1">
            <a:spLocks noChangeArrowheads="1"/>
          </p:cNvSpPr>
          <p:nvPr/>
        </p:nvSpPr>
        <p:spPr bwMode="auto">
          <a:xfrm>
            <a:off x="1259632" y="1268760"/>
            <a:ext cx="4348371" cy="738664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NAFLD (STEATOSI)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(Diagnosi </a:t>
            </a:r>
            <a:r>
              <a:rPr lang="it-IT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ecografica:VPP</a:t>
            </a:r>
            <a:r>
              <a:rPr lang="it-IT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55% VPN 95%)</a:t>
            </a:r>
          </a:p>
        </p:txBody>
      </p:sp>
      <p:sp>
        <p:nvSpPr>
          <p:cNvPr id="37892" name="Text Box 7"/>
          <p:cNvSpPr txBox="1">
            <a:spLocks noChangeArrowheads="1"/>
          </p:cNvSpPr>
          <p:nvPr/>
        </p:nvSpPr>
        <p:spPr bwMode="auto">
          <a:xfrm>
            <a:off x="4251325" y="46847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893" name="Oval 8"/>
          <p:cNvSpPr>
            <a:spLocks noChangeArrowheads="1"/>
          </p:cNvSpPr>
          <p:nvPr/>
        </p:nvSpPr>
        <p:spPr bwMode="auto">
          <a:xfrm>
            <a:off x="3581400" y="4038600"/>
            <a:ext cx="1905000" cy="1905000"/>
          </a:xfrm>
          <a:prstGeom prst="ellipse">
            <a:avLst/>
          </a:prstGeom>
          <a:solidFill>
            <a:srgbClr val="FF3300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NASH</a:t>
            </a:r>
          </a:p>
        </p:txBody>
      </p:sp>
      <p:sp>
        <p:nvSpPr>
          <p:cNvPr id="37894" name="Text Box 10"/>
          <p:cNvSpPr txBox="1">
            <a:spLocks noChangeArrowheads="1"/>
          </p:cNvSpPr>
          <p:nvPr/>
        </p:nvSpPr>
        <p:spPr bwMode="auto">
          <a:xfrm>
            <a:off x="4419600" y="5486400"/>
            <a:ext cx="4081984" cy="116955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it-IT" sz="20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 </a:t>
            </a:r>
            <a:r>
              <a:rPr lang="it-IT" sz="200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Alcoholic</a:t>
            </a:r>
            <a:r>
              <a:rPr lang="it-IT" sz="20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 </a:t>
            </a:r>
            <a:r>
              <a:rPr lang="it-IT" sz="200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Steato</a:t>
            </a:r>
            <a:r>
              <a:rPr lang="it-IT" sz="20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 </a:t>
            </a:r>
            <a:r>
              <a:rPr lang="it-IT" sz="200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Hepatitis</a:t>
            </a:r>
            <a:r>
              <a:rPr lang="it-IT" sz="20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(diagnosi istologica)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it-IT" sz="200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Evolutività</a:t>
            </a:r>
            <a:r>
              <a:rPr lang="it-IT" sz="20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 </a:t>
            </a:r>
            <a:r>
              <a:rPr lang="it-IT" sz="20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Cirrosi \ HCC</a:t>
            </a:r>
          </a:p>
        </p:txBody>
      </p:sp>
      <p:sp>
        <p:nvSpPr>
          <p:cNvPr id="37895" name="Text Box 11"/>
          <p:cNvSpPr txBox="1">
            <a:spLocks noChangeArrowheads="1"/>
          </p:cNvSpPr>
          <p:nvPr/>
        </p:nvSpPr>
        <p:spPr bwMode="auto">
          <a:xfrm>
            <a:off x="838200" y="2438400"/>
            <a:ext cx="2822439" cy="1938992"/>
          </a:xfrm>
          <a:prstGeom prst="rect">
            <a:avLst/>
          </a:prstGeom>
          <a:solidFill>
            <a:srgbClr val="DDDDDD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20-30%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Popolazione adulta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55% ALT normali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GGT + SPECIF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FLI  + utile x screen</a:t>
            </a:r>
          </a:p>
        </p:txBody>
      </p:sp>
      <p:sp>
        <p:nvSpPr>
          <p:cNvPr id="37896" name="Text Box 15"/>
          <p:cNvSpPr txBox="1">
            <a:spLocks noChangeArrowheads="1"/>
          </p:cNvSpPr>
          <p:nvPr/>
        </p:nvSpPr>
        <p:spPr bwMode="auto">
          <a:xfrm>
            <a:off x="4133790" y="4259176"/>
            <a:ext cx="800219" cy="461665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10%</a:t>
            </a:r>
          </a:p>
        </p:txBody>
      </p:sp>
      <p:sp>
        <p:nvSpPr>
          <p:cNvPr id="37897" name="CasellaDiTesto 10"/>
          <p:cNvSpPr txBox="1">
            <a:spLocks noChangeArrowheads="1"/>
          </p:cNvSpPr>
          <p:nvPr/>
        </p:nvSpPr>
        <p:spPr bwMode="auto">
          <a:xfrm>
            <a:off x="4054642" y="2450491"/>
            <a:ext cx="1600200" cy="830997"/>
          </a:xfrm>
          <a:prstGeom prst="rect">
            <a:avLst/>
          </a:prstGeom>
          <a:solidFill>
            <a:srgbClr val="DDDDDD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3-10%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Bambini</a:t>
            </a:r>
          </a:p>
        </p:txBody>
      </p:sp>
      <p:sp>
        <p:nvSpPr>
          <p:cNvPr id="37898" name="Oval 8"/>
          <p:cNvSpPr>
            <a:spLocks noChangeArrowheads="1"/>
          </p:cNvSpPr>
          <p:nvPr/>
        </p:nvSpPr>
        <p:spPr bwMode="auto">
          <a:xfrm>
            <a:off x="7025500" y="3048000"/>
            <a:ext cx="1066800" cy="990600"/>
          </a:xfrm>
          <a:prstGeom prst="ellipse">
            <a:avLst/>
          </a:prstGeom>
          <a:solidFill>
            <a:srgbClr val="FF3300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NASH</a:t>
            </a:r>
          </a:p>
        </p:txBody>
      </p:sp>
      <p:sp>
        <p:nvSpPr>
          <p:cNvPr id="37899" name="Text Box 15"/>
          <p:cNvSpPr txBox="1">
            <a:spLocks noChangeArrowheads="1"/>
          </p:cNvSpPr>
          <p:nvPr/>
        </p:nvSpPr>
        <p:spPr bwMode="auto">
          <a:xfrm>
            <a:off x="7367940" y="3853934"/>
            <a:ext cx="1133644" cy="461665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3-10 %</a:t>
            </a:r>
          </a:p>
        </p:txBody>
      </p:sp>
      <p:sp>
        <p:nvSpPr>
          <p:cNvPr id="37900" name="CasellaDiTesto 13"/>
          <p:cNvSpPr txBox="1">
            <a:spLocks noChangeArrowheads="1"/>
          </p:cNvSpPr>
          <p:nvPr/>
        </p:nvSpPr>
        <p:spPr bwMode="auto">
          <a:xfrm>
            <a:off x="5181600" y="228600"/>
            <a:ext cx="3581400" cy="923925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ITALIA</a:t>
            </a:r>
          </a:p>
        </p:txBody>
      </p:sp>
      <p:sp>
        <p:nvSpPr>
          <p:cNvPr id="37901" name="CasellaDiTesto 14"/>
          <p:cNvSpPr txBox="1">
            <a:spLocks noChangeArrowheads="1"/>
          </p:cNvSpPr>
          <p:nvPr/>
        </p:nvSpPr>
        <p:spPr bwMode="auto">
          <a:xfrm>
            <a:off x="6324600" y="1447800"/>
            <a:ext cx="2438400" cy="641350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INCIDENZA 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\100 AB \ ANNO</a:t>
            </a:r>
          </a:p>
        </p:txBody>
      </p:sp>
      <p:sp>
        <p:nvSpPr>
          <p:cNvPr id="37902" name="Rectangle 2"/>
          <p:cNvSpPr>
            <a:spLocks noChangeArrowheads="1"/>
          </p:cNvSpPr>
          <p:nvPr/>
        </p:nvSpPr>
        <p:spPr bwMode="auto">
          <a:xfrm>
            <a:off x="914400" y="228600"/>
            <a:ext cx="2667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 dirty="0" err="1" smtClean="0">
                <a:solidFill>
                  <a:srgbClr val="C1EE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Prevalenza</a:t>
            </a:r>
            <a:endParaRPr lang="it-IT" sz="4000" b="1" dirty="0" smtClean="0">
              <a:solidFill>
                <a:srgbClr val="C1EE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651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 rot="287627">
            <a:off x="348208" y="609320"/>
            <a:ext cx="8383886" cy="941600"/>
          </a:xfrm>
          <a:solidFill>
            <a:schemeClr val="bg2"/>
          </a:solidFill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dirty="0" smtClean="0">
                <a:solidFill>
                  <a:schemeClr val="tx2">
                    <a:satMod val="200000"/>
                  </a:schemeClr>
                </a:solidFill>
              </a:rPr>
              <a:t>GRAZIE PER L’ATTENZIONE</a:t>
            </a:r>
          </a:p>
        </p:txBody>
      </p:sp>
      <p:pic>
        <p:nvPicPr>
          <p:cNvPr id="79875" name="Immagine 1" descr="100_0527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26369" y="1556792"/>
            <a:ext cx="4986191" cy="5301208"/>
          </a:xfrm>
          <a:noFill/>
        </p:spPr>
      </p:pic>
    </p:spTree>
    <p:extLst>
      <p:ext uri="{BB962C8B-B14F-4D97-AF65-F5344CB8AC3E}">
        <p14:creationId xmlns="" xmlns:p14="http://schemas.microsoft.com/office/powerpoint/2010/main" val="310287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>
            <a:off x="0" y="1395000"/>
            <a:ext cx="9142560" cy="3598560"/>
          </a:xfrm>
          <a:prstGeom prst="rect">
            <a:avLst/>
          </a:prstGeom>
          <a:solidFill>
            <a:srgbClr val="D9D9D9"/>
          </a:solidFill>
          <a:ln w="9360">
            <a:solidFill>
              <a:srgbClr val="4A7EBB"/>
            </a:solidFill>
            <a:round/>
          </a:ln>
        </p:spPr>
      </p:sp>
      <p:sp>
        <p:nvSpPr>
          <p:cNvPr id="110" name="CustomShape 2"/>
          <p:cNvSpPr/>
          <p:nvPr/>
        </p:nvSpPr>
        <p:spPr>
          <a:xfrm>
            <a:off x="0" y="2157120"/>
            <a:ext cx="9142560" cy="1551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20000"/>
              </a:lnSpc>
            </a:pPr>
            <a:r>
              <a:rPr lang="it-IT" sz="8000" b="1" dirty="0">
                <a:solidFill>
                  <a:srgbClr val="000000"/>
                </a:solidFill>
                <a:latin typeface="Arial Narrow"/>
              </a:rPr>
              <a:t>Ed ora al </a:t>
            </a:r>
            <a:r>
              <a:rPr lang="it-IT" sz="8000" b="1" dirty="0" smtClean="0">
                <a:solidFill>
                  <a:srgbClr val="000000"/>
                </a:solidFill>
                <a:latin typeface="Arial Narrow"/>
              </a:rPr>
              <a:t>Laboratorista</a:t>
            </a:r>
            <a:r>
              <a:rPr lang="it-IT" sz="8000" b="1" dirty="0">
                <a:solidFill>
                  <a:srgbClr val="000000"/>
                </a:solidFill>
                <a:latin typeface="Arial Narrow"/>
              </a:rPr>
              <a:t>...</a:t>
            </a:r>
            <a:endParaRPr dirty="0"/>
          </a:p>
        </p:txBody>
      </p:sp>
      <p:sp>
        <p:nvSpPr>
          <p:cNvPr id="111" name="Line 3"/>
          <p:cNvSpPr/>
          <p:nvPr/>
        </p:nvSpPr>
        <p:spPr>
          <a:xfrm>
            <a:off x="0" y="1395000"/>
            <a:ext cx="9144000" cy="0"/>
          </a:xfrm>
          <a:prstGeom prst="line">
            <a:avLst/>
          </a:prstGeom>
          <a:ln w="76320">
            <a:solidFill>
              <a:srgbClr val="00CCFF"/>
            </a:solidFill>
            <a:round/>
          </a:ln>
        </p:spPr>
      </p:sp>
      <p:sp>
        <p:nvSpPr>
          <p:cNvPr id="112" name="Line 4"/>
          <p:cNvSpPr/>
          <p:nvPr/>
        </p:nvSpPr>
        <p:spPr>
          <a:xfrm>
            <a:off x="0" y="4994640"/>
            <a:ext cx="9143640" cy="0"/>
          </a:xfrm>
          <a:prstGeom prst="line">
            <a:avLst/>
          </a:prstGeom>
          <a:ln w="76320">
            <a:solidFill>
              <a:srgbClr val="00CCFF"/>
            </a:solidFill>
            <a:round/>
          </a:ln>
        </p:spPr>
      </p:sp>
      <p:sp>
        <p:nvSpPr>
          <p:cNvPr id="113" name="CustomShape 5"/>
          <p:cNvSpPr/>
          <p:nvPr/>
        </p:nvSpPr>
        <p:spPr>
          <a:xfrm>
            <a:off x="2195736" y="5127046"/>
            <a:ext cx="5008384" cy="57672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3200" i="1" dirty="0" err="1" smtClean="0">
                <a:solidFill>
                  <a:srgbClr val="000000"/>
                </a:solidFill>
                <a:latin typeface="Arial Narrow"/>
              </a:rPr>
              <a:t>D.ssa</a:t>
            </a:r>
            <a:r>
              <a:rPr lang="it-IT" sz="3200" i="1" dirty="0" smtClean="0">
                <a:solidFill>
                  <a:srgbClr val="000000"/>
                </a:solidFill>
                <a:latin typeface="Arial Narrow"/>
              </a:rPr>
              <a:t> Bonetti – </a:t>
            </a:r>
            <a:r>
              <a:rPr lang="it-IT" sz="3200" i="1" dirty="0" err="1" smtClean="0">
                <a:solidFill>
                  <a:srgbClr val="000000"/>
                </a:solidFill>
                <a:latin typeface="Arial Narrow"/>
              </a:rPr>
              <a:t>D.ssa</a:t>
            </a:r>
            <a:r>
              <a:rPr lang="it-IT" sz="3200" i="1" dirty="0" smtClean="0">
                <a:solidFill>
                  <a:srgbClr val="000000"/>
                </a:solidFill>
                <a:latin typeface="Arial Narrow"/>
              </a:rPr>
              <a:t> De Rango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CustomShape 1"/>
          <p:cNvSpPr/>
          <p:nvPr/>
        </p:nvSpPr>
        <p:spPr>
          <a:xfrm>
            <a:off x="0" y="1395000"/>
            <a:ext cx="9142560" cy="3598560"/>
          </a:xfrm>
          <a:prstGeom prst="rect">
            <a:avLst/>
          </a:prstGeom>
          <a:solidFill>
            <a:srgbClr val="D9D9D9"/>
          </a:solidFill>
          <a:ln w="9360">
            <a:solidFill>
              <a:srgbClr val="4A7EBB"/>
            </a:solidFill>
            <a:round/>
          </a:ln>
        </p:spPr>
      </p:sp>
      <p:sp>
        <p:nvSpPr>
          <p:cNvPr id="77" name="CustomShape 2"/>
          <p:cNvSpPr/>
          <p:nvPr/>
        </p:nvSpPr>
        <p:spPr>
          <a:xfrm>
            <a:off x="0" y="1395000"/>
            <a:ext cx="9142560" cy="1551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20000"/>
              </a:lnSpc>
            </a:pPr>
            <a:r>
              <a:rPr lang="it-IT" sz="8000" b="1">
                <a:solidFill>
                  <a:srgbClr val="000000"/>
                </a:solidFill>
                <a:latin typeface="Arial Narrow"/>
              </a:rPr>
              <a:t>CASO CLINICO</a:t>
            </a:r>
            <a:endParaRPr/>
          </a:p>
        </p:txBody>
      </p:sp>
      <p:sp>
        <p:nvSpPr>
          <p:cNvPr id="78" name="CustomShape 3"/>
          <p:cNvSpPr/>
          <p:nvPr/>
        </p:nvSpPr>
        <p:spPr>
          <a:xfrm>
            <a:off x="0" y="3247920"/>
            <a:ext cx="9142560" cy="129492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20000"/>
              </a:lnSpc>
            </a:pPr>
            <a:r>
              <a:rPr lang="it-IT" sz="6600" b="1" dirty="0" smtClean="0">
                <a:solidFill>
                  <a:srgbClr val="000000"/>
                </a:solidFill>
                <a:latin typeface="Arial Narrow"/>
              </a:rPr>
              <a:t>Le transaminasi </a:t>
            </a:r>
            <a:r>
              <a:rPr lang="it-IT" sz="6600" b="1" dirty="0">
                <a:solidFill>
                  <a:srgbClr val="000000"/>
                </a:solidFill>
                <a:latin typeface="Arial Narrow"/>
              </a:rPr>
              <a:t>mosse</a:t>
            </a:r>
            <a:endParaRPr dirty="0"/>
          </a:p>
        </p:txBody>
      </p:sp>
      <p:sp>
        <p:nvSpPr>
          <p:cNvPr id="79" name="Line 4"/>
          <p:cNvSpPr/>
          <p:nvPr/>
        </p:nvSpPr>
        <p:spPr>
          <a:xfrm>
            <a:off x="0" y="1395000"/>
            <a:ext cx="9144000" cy="0"/>
          </a:xfrm>
          <a:prstGeom prst="line">
            <a:avLst/>
          </a:prstGeom>
          <a:ln w="76320">
            <a:solidFill>
              <a:srgbClr val="00CCFF"/>
            </a:solidFill>
            <a:round/>
          </a:ln>
        </p:spPr>
      </p:sp>
      <p:sp>
        <p:nvSpPr>
          <p:cNvPr id="80" name="Line 5"/>
          <p:cNvSpPr/>
          <p:nvPr/>
        </p:nvSpPr>
        <p:spPr>
          <a:xfrm>
            <a:off x="0" y="4994640"/>
            <a:ext cx="9143640" cy="0"/>
          </a:xfrm>
          <a:prstGeom prst="line">
            <a:avLst/>
          </a:prstGeom>
          <a:ln w="76320">
            <a:solidFill>
              <a:srgbClr val="00CCFF"/>
            </a:solidFill>
            <a:round/>
          </a:ln>
        </p:spPr>
      </p:sp>
      <p:sp>
        <p:nvSpPr>
          <p:cNvPr id="81" name="CustomShape 6"/>
          <p:cNvSpPr/>
          <p:nvPr/>
        </p:nvSpPr>
        <p:spPr>
          <a:xfrm>
            <a:off x="2786040" y="5150160"/>
            <a:ext cx="3946200" cy="57672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3200" i="1" dirty="0">
                <a:solidFill>
                  <a:srgbClr val="000000"/>
                </a:solidFill>
                <a:latin typeface="Arial Narrow"/>
              </a:rPr>
              <a:t>Dr. Martire – Dr. </a:t>
            </a:r>
            <a:r>
              <a:rPr lang="it-IT" sz="3200" i="1" dirty="0" err="1">
                <a:solidFill>
                  <a:srgbClr val="000000"/>
                </a:solidFill>
                <a:latin typeface="Arial Narrow"/>
              </a:rPr>
              <a:t>Melgazzi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952" b="21310"/>
          <a:stretch>
            <a:fillRect/>
          </a:stretch>
        </p:blipFill>
        <p:spPr bwMode="auto">
          <a:xfrm>
            <a:off x="748123" y="254645"/>
            <a:ext cx="8079554" cy="4032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2898775" y="1506397"/>
            <a:ext cx="1889125" cy="1984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 altLang="it-IT" sz="1300" b="1" dirty="0">
                <a:solidFill>
                  <a:srgbClr val="000000"/>
                </a:solidFill>
                <a:latin typeface="Times New Roman" pitchFamily="18" charset="0"/>
              </a:rPr>
              <a:t>FRANCESCA</a:t>
            </a: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2432168" y="1717874"/>
            <a:ext cx="274638" cy="1825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 altLang="it-IT" sz="1200" b="1" dirty="0">
                <a:solidFill>
                  <a:srgbClr val="000000"/>
                </a:solidFill>
                <a:latin typeface="Times New Roman" pitchFamily="18" charset="0"/>
              </a:rPr>
              <a:t>4</a:t>
            </a: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3173457" y="1704834"/>
            <a:ext cx="203200" cy="1825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 altLang="it-IT" sz="1200" b="1" dirty="0">
                <a:solidFill>
                  <a:srgbClr val="000000"/>
                </a:solidFill>
                <a:latin typeface="Times New Roman" pitchFamily="18" charset="0"/>
              </a:rPr>
              <a:t>50</a:t>
            </a: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2311399" y="2237618"/>
            <a:ext cx="5591175" cy="1682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 altLang="it-IT" sz="1100" b="1" dirty="0">
                <a:solidFill>
                  <a:srgbClr val="000000"/>
                </a:solidFill>
                <a:latin typeface="Times New Roman" pitchFamily="18" charset="0"/>
              </a:rPr>
              <a:t>ORDINE MEDICI CHIRUGHI E ODONTOIATRI DELLA PROVINCIA </a:t>
            </a:r>
            <a:r>
              <a:rPr lang="it-IT" altLang="it-IT" sz="1100" b="1" dirty="0" err="1">
                <a:solidFill>
                  <a:srgbClr val="000000"/>
                </a:solidFill>
                <a:latin typeface="Times New Roman" pitchFamily="18" charset="0"/>
              </a:rPr>
              <a:t>DI</a:t>
            </a:r>
            <a:r>
              <a:rPr lang="it-IT" altLang="it-IT" sz="1100" b="1" dirty="0">
                <a:solidFill>
                  <a:srgbClr val="000000"/>
                </a:solidFill>
                <a:latin typeface="Times New Roman" pitchFamily="18" charset="0"/>
              </a:rPr>
              <a:t> BRESCIA</a:t>
            </a:r>
          </a:p>
        </p:txBody>
      </p:sp>
      <p:graphicFrame>
        <p:nvGraphicFramePr>
          <p:cNvPr id="3351" name="Group 279"/>
          <p:cNvGraphicFramePr>
            <a:graphicFrameLocks noGrp="1"/>
          </p:cNvGraphicFramePr>
          <p:nvPr/>
        </p:nvGraphicFramePr>
        <p:xfrm>
          <a:off x="250825" y="4473575"/>
          <a:ext cx="4745038" cy="2124075"/>
        </p:xfrm>
        <a:graphic>
          <a:graphicData uri="http://schemas.openxmlformats.org/drawingml/2006/table">
            <a:tbl>
              <a:tblPr/>
              <a:tblGrid>
                <a:gridCol w="801688"/>
                <a:gridCol w="739775"/>
                <a:gridCol w="800100"/>
                <a:gridCol w="923925"/>
                <a:gridCol w="738187"/>
                <a:gridCol w="741363"/>
              </a:tblGrid>
              <a:tr h="5365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</a:rPr>
                        <a:t>CVi</a:t>
                      </a:r>
                      <a:r>
                        <a:rPr kumimoji="0" lang="it-IT" alt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it-IT" alt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(%)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</a:rPr>
                        <a:t>CVg </a:t>
                      </a:r>
                      <a:r>
                        <a:rPr kumimoji="0" lang="it-IT" alt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(%)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</a:rPr>
                        <a:t>II </a:t>
                      </a:r>
                      <a:r>
                        <a:rPr kumimoji="0" lang="it-IT" alt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(CVi/CVg)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</a:rPr>
                        <a:t>CVa</a:t>
                      </a:r>
                      <a:r>
                        <a:rPr kumimoji="0" lang="it-IT" alt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it-IT" altLang="it-IT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(%)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DC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454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AST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12.3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23.1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0.53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34.2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ALT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19.4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41.6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4.6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51.5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charset="0"/>
                        </a:rPr>
                        <a:t>ALP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26.1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8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Symbol" pitchFamily="18" charset="2"/>
                        </a:rPr>
                        <a:t>g</a:t>
                      </a: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charset="0"/>
                        </a:rPr>
                        <a:t>GT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13.8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42.2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0.33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51.9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187" name="Text Box 115"/>
          <p:cNvSpPr txBox="1">
            <a:spLocks noChangeArrowheads="1"/>
          </p:cNvSpPr>
          <p:nvPr/>
        </p:nvSpPr>
        <p:spPr bwMode="auto">
          <a:xfrm>
            <a:off x="6146800" y="3392488"/>
            <a:ext cx="9366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it-IT" altLang="it-IT" sz="1400" dirty="0">
                <a:solidFill>
                  <a:srgbClr val="FF0000"/>
                </a:solidFill>
              </a:rPr>
              <a:t> 69 - 95</a:t>
            </a:r>
          </a:p>
        </p:txBody>
      </p:sp>
      <p:sp>
        <p:nvSpPr>
          <p:cNvPr id="3188" name="Text Box 116"/>
          <p:cNvSpPr txBox="1">
            <a:spLocks noChangeArrowheads="1"/>
          </p:cNvSpPr>
          <p:nvPr/>
        </p:nvSpPr>
        <p:spPr bwMode="auto">
          <a:xfrm>
            <a:off x="6146799" y="3567484"/>
            <a:ext cx="9366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it-IT" altLang="it-IT" sz="1400" dirty="0">
                <a:solidFill>
                  <a:srgbClr val="FF0000"/>
                </a:solidFill>
              </a:rPr>
              <a:t> 59 - 97</a:t>
            </a:r>
          </a:p>
        </p:txBody>
      </p:sp>
      <p:sp>
        <p:nvSpPr>
          <p:cNvPr id="3353" name="AutoShape 281" descr="ANd9GcQSt3i6Cx-OJFyXnK_61ud3X725ItDz09BtyxEAT1H2HnV2J_ZCrlSRnA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4057650" y="3000375"/>
            <a:ext cx="1028700" cy="857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1600">
              <a:solidFill>
                <a:srgbClr val="000000"/>
              </a:solidFill>
            </a:endParaRPr>
          </a:p>
        </p:txBody>
      </p:sp>
      <p:sp>
        <p:nvSpPr>
          <p:cNvPr id="3355" name="AutoShape 283" descr="ANd9GcQSt3i6Cx-OJFyXnK_61ud3X725ItDz09BtyxEAT1H2HnV2J_ZCrlSRnA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4057650" y="3000375"/>
            <a:ext cx="1028700" cy="857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1600">
              <a:solidFill>
                <a:srgbClr val="000000"/>
              </a:solidFill>
            </a:endParaRPr>
          </a:p>
        </p:txBody>
      </p:sp>
      <p:sp>
        <p:nvSpPr>
          <p:cNvPr id="3357" name="AutoShape 285" descr="ANd9GcQSt3i6Cx-OJFyXnK_61ud3X725ItDz09BtyxEAT1H2HnV2J_ZCrlSRnA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3995936" y="3428999"/>
            <a:ext cx="1028700" cy="4286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1600">
              <a:solidFill>
                <a:srgbClr val="000000"/>
              </a:solidFill>
            </a:endParaRPr>
          </a:p>
        </p:txBody>
      </p:sp>
      <p:pic>
        <p:nvPicPr>
          <p:cNvPr id="3359" name="Picture 287" descr="ANd9GcQSt3i6Cx-OJFyXnK_61ud3X725ItDz09BtyxEAT1H2HnV2J_ZCrlSRn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4076700"/>
            <a:ext cx="719138" cy="6000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60" name="Text Box 288"/>
          <p:cNvSpPr txBox="1">
            <a:spLocks noChangeArrowheads="1"/>
          </p:cNvSpPr>
          <p:nvPr/>
        </p:nvSpPr>
        <p:spPr bwMode="auto">
          <a:xfrm>
            <a:off x="7452320" y="4149724"/>
            <a:ext cx="1223368" cy="954107"/>
          </a:xfrm>
          <a:prstGeom prst="rect">
            <a:avLst/>
          </a:prstGeom>
          <a:noFill/>
          <a:ln w="15875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 altLang="it-IT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</a:t>
            </a:r>
            <a:r>
              <a:rPr lang="it-IT" altLang="it-IT" sz="1400" dirty="0">
                <a:solidFill>
                  <a:srgbClr val="000000"/>
                </a:solidFill>
              </a:rPr>
              <a:t>: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 altLang="it-IT" sz="1400" b="1" dirty="0">
                <a:solidFill>
                  <a:srgbClr val="000000"/>
                </a:solidFill>
              </a:rPr>
              <a:t>AST</a:t>
            </a:r>
            <a:r>
              <a:rPr lang="it-IT" altLang="it-IT" sz="1400" dirty="0">
                <a:solidFill>
                  <a:srgbClr val="000000"/>
                </a:solidFill>
              </a:rPr>
              <a:t> 13-51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 altLang="it-IT" sz="1400" b="1" dirty="0">
                <a:solidFill>
                  <a:srgbClr val="000000"/>
                </a:solidFill>
              </a:rPr>
              <a:t>ALT</a:t>
            </a:r>
            <a:r>
              <a:rPr lang="it-IT" altLang="it-IT" sz="1400" dirty="0">
                <a:solidFill>
                  <a:srgbClr val="000000"/>
                </a:solidFill>
              </a:rPr>
              <a:t> 15-47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899592" y="3429000"/>
            <a:ext cx="28803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ALANINOAMINOTRANSFERASI </a:t>
            </a:r>
            <a:r>
              <a:rPr lang="it-IT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(ALT</a:t>
            </a:r>
            <a:r>
              <a:rPr lang="it-IT" sz="1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</a:p>
          <a:p>
            <a:r>
              <a:rPr lang="it-IT" sz="1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ASPARTATOAMINOTRANSFERASI (AST)</a:t>
            </a:r>
            <a:endParaRPr lang="it-IT" sz="1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8904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215900"/>
            <a:ext cx="4824413" cy="46863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2828925" y="995363"/>
            <a:ext cx="1181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 altLang="it-IT" sz="2400" b="1">
                <a:solidFill>
                  <a:srgbClr val="000000"/>
                </a:solidFill>
              </a:rPr>
              <a:t>AST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3030538" y="1628775"/>
            <a:ext cx="11811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 altLang="it-IT" sz="1400" b="1">
                <a:solidFill>
                  <a:srgbClr val="000000"/>
                </a:solidFill>
              </a:rPr>
              <a:t>AST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1560513" y="3762375"/>
            <a:ext cx="11811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 altLang="it-IT" sz="3600" b="1">
                <a:solidFill>
                  <a:srgbClr val="000000"/>
                </a:solidFill>
              </a:rPr>
              <a:t>ALT</a:t>
            </a:r>
          </a:p>
        </p:txBody>
      </p:sp>
      <p:graphicFrame>
        <p:nvGraphicFramePr>
          <p:cNvPr id="9290" name="Group 7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109318142"/>
              </p:ext>
            </p:extLst>
          </p:nvPr>
        </p:nvGraphicFramePr>
        <p:xfrm>
          <a:off x="5362575" y="260350"/>
          <a:ext cx="3097213" cy="1554480"/>
        </p:xfrm>
        <a:graphic>
          <a:graphicData uri="http://schemas.openxmlformats.org/drawingml/2006/table">
            <a:tbl>
              <a:tblPr/>
              <a:tblGrid>
                <a:gridCol w="1068388"/>
                <a:gridCol w="2028825"/>
              </a:tblGrid>
              <a:tr h="487363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charset="0"/>
                        </a:rPr>
                        <a:t>EMIVITA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889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AST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17 </a:t>
                      </a:r>
                      <a:r>
                        <a:rPr kumimoji="0" lang="it-IT" alt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± 5 ore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73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ALT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47 </a:t>
                      </a:r>
                      <a:r>
                        <a:rPr kumimoji="0" lang="it-IT" alt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± 10 ore</a:t>
                      </a:r>
                      <a:endParaRPr kumimoji="0" lang="it-IT" alt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258" name="Text Box 42"/>
          <p:cNvSpPr txBox="1">
            <a:spLocks noChangeArrowheads="1"/>
          </p:cNvSpPr>
          <p:nvPr/>
        </p:nvSpPr>
        <p:spPr bwMode="auto">
          <a:xfrm>
            <a:off x="4284663" y="2420938"/>
            <a:ext cx="11811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 altLang="it-IT" sz="4000" b="1">
                <a:solidFill>
                  <a:srgbClr val="000000"/>
                </a:solidFill>
                <a:latin typeface="Symbol" pitchFamily="18" charset="2"/>
              </a:rPr>
              <a:t>g</a:t>
            </a:r>
            <a:r>
              <a:rPr lang="it-IT" altLang="it-IT" sz="2000" b="1">
                <a:solidFill>
                  <a:srgbClr val="000000"/>
                </a:solidFill>
              </a:rPr>
              <a:t>GT</a:t>
            </a:r>
          </a:p>
        </p:txBody>
      </p:sp>
      <p:sp>
        <p:nvSpPr>
          <p:cNvPr id="9259" name="Text Box 43"/>
          <p:cNvSpPr txBox="1">
            <a:spLocks noChangeArrowheads="1"/>
          </p:cNvSpPr>
          <p:nvPr/>
        </p:nvSpPr>
        <p:spPr bwMode="auto">
          <a:xfrm>
            <a:off x="2667000" y="2322513"/>
            <a:ext cx="11811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000000"/>
                </a:solidFill>
                <a:latin typeface="Symbol" pitchFamily="18" charset="2"/>
              </a:rPr>
              <a:t>g</a:t>
            </a:r>
            <a:r>
              <a:rPr lang="it-IT" altLang="it-IT" sz="1400" b="1">
                <a:solidFill>
                  <a:srgbClr val="000000"/>
                </a:solidFill>
              </a:rPr>
              <a:t>GT</a:t>
            </a:r>
          </a:p>
        </p:txBody>
      </p:sp>
      <p:sp>
        <p:nvSpPr>
          <p:cNvPr id="9260" name="Text Box 44"/>
          <p:cNvSpPr txBox="1">
            <a:spLocks noChangeArrowheads="1"/>
          </p:cNvSpPr>
          <p:nvPr/>
        </p:nvSpPr>
        <p:spPr bwMode="auto">
          <a:xfrm>
            <a:off x="3995738" y="3141663"/>
            <a:ext cx="11811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 altLang="it-IT" sz="1600" b="1">
                <a:solidFill>
                  <a:srgbClr val="000000"/>
                </a:solidFill>
              </a:rPr>
              <a:t>ALP</a:t>
            </a:r>
          </a:p>
        </p:txBody>
      </p:sp>
      <p:sp>
        <p:nvSpPr>
          <p:cNvPr id="9261" name="Text Box 45"/>
          <p:cNvSpPr txBox="1">
            <a:spLocks noChangeArrowheads="1"/>
          </p:cNvSpPr>
          <p:nvPr/>
        </p:nvSpPr>
        <p:spPr bwMode="auto">
          <a:xfrm>
            <a:off x="1619250" y="1252538"/>
            <a:ext cx="11811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 altLang="it-IT" sz="1400" b="1">
                <a:solidFill>
                  <a:srgbClr val="000000"/>
                </a:solidFill>
              </a:rPr>
              <a:t>LDH</a:t>
            </a:r>
          </a:p>
        </p:txBody>
      </p:sp>
      <p:graphicFrame>
        <p:nvGraphicFramePr>
          <p:cNvPr id="9488" name="Group 27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76840909"/>
              </p:ext>
            </p:extLst>
          </p:nvPr>
        </p:nvGraphicFramePr>
        <p:xfrm>
          <a:off x="5364163" y="2708275"/>
          <a:ext cx="3384550" cy="2920366"/>
        </p:xfrm>
        <a:graphic>
          <a:graphicData uri="http://schemas.openxmlformats.org/drawingml/2006/table">
            <a:tbl>
              <a:tblPr/>
              <a:tblGrid>
                <a:gridCol w="1727200"/>
                <a:gridCol w="792162"/>
                <a:gridCol w="865188"/>
              </a:tblGrid>
              <a:tr h="431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Tessuto</a:t>
                      </a:r>
                    </a:p>
                  </a:txBody>
                  <a:tcPr marL="90000" marR="90000" marT="0" marB="0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AST</a:t>
                      </a: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ALT</a:t>
                      </a: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287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Cuore</a:t>
                      </a:r>
                    </a:p>
                  </a:txBody>
                  <a:tcPr marL="90000" marR="90000" marT="0" marB="0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7800</a:t>
                      </a: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450</a:t>
                      </a: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7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Fegato</a:t>
                      </a:r>
                    </a:p>
                  </a:txBody>
                  <a:tcPr marL="90000" marR="90000" marT="0" marB="0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7100</a:t>
                      </a: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2850</a:t>
                      </a: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7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Muscolo sch.</a:t>
                      </a:r>
                    </a:p>
                  </a:txBody>
                  <a:tcPr marL="90000" marR="90000" marT="0" marB="0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5000</a:t>
                      </a: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300</a:t>
                      </a: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7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Rene</a:t>
                      </a:r>
                    </a:p>
                  </a:txBody>
                  <a:tcPr marL="90000" marR="90000" marT="0" marB="0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4500</a:t>
                      </a: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1200</a:t>
                      </a: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7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Pancreas</a:t>
                      </a:r>
                    </a:p>
                  </a:txBody>
                  <a:tcPr marL="90000" marR="90000" marT="0" marB="0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1400</a:t>
                      </a: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130</a:t>
                      </a: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7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Milza</a:t>
                      </a:r>
                    </a:p>
                  </a:txBody>
                  <a:tcPr marL="90000" marR="90000" marT="0" marB="0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700</a:t>
                      </a: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80</a:t>
                      </a: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7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Polmoni</a:t>
                      </a:r>
                    </a:p>
                  </a:txBody>
                  <a:tcPr marL="90000" marR="90000" marT="0" marB="0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500</a:t>
                      </a: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45</a:t>
                      </a: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7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Eritrociti</a:t>
                      </a:r>
                    </a:p>
                  </a:txBody>
                  <a:tcPr marL="90000" marR="90000" marT="0" marB="0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</a:t>
                      </a: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0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Plasma</a:t>
                      </a:r>
                    </a:p>
                  </a:txBody>
                  <a:tcPr marL="90000" marR="90000" marT="0" marB="0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90000" marR="9000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489" name="Text Box 273"/>
          <p:cNvSpPr txBox="1">
            <a:spLocks noChangeArrowheads="1"/>
          </p:cNvSpPr>
          <p:nvPr/>
        </p:nvSpPr>
        <p:spPr bwMode="auto">
          <a:xfrm>
            <a:off x="179512" y="6165850"/>
            <a:ext cx="8640960" cy="40011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  <a:effectLst/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it-IT" altLang="it-IT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</a:t>
            </a:r>
            <a:r>
              <a:rPr lang="it-IT" altLang="it-IT" sz="2000" b="1" dirty="0" smtClean="0">
                <a:solidFill>
                  <a:srgbClr val="FF0000"/>
                </a:solidFill>
              </a:rPr>
              <a:t>  </a:t>
            </a:r>
            <a:r>
              <a:rPr lang="it-IT" altLang="it-IT" sz="2000" b="1" dirty="0">
                <a:solidFill>
                  <a:srgbClr val="000000"/>
                </a:solidFill>
              </a:rPr>
              <a:t>è il test </a:t>
            </a:r>
            <a:r>
              <a:rPr lang="it-IT" altLang="it-IT" sz="2000" b="1" dirty="0">
                <a:solidFill>
                  <a:srgbClr val="333399"/>
                </a:solidFill>
              </a:rPr>
              <a:t>più sensibile</a:t>
            </a:r>
            <a:r>
              <a:rPr lang="it-IT" altLang="it-IT" sz="2000" b="1" dirty="0">
                <a:solidFill>
                  <a:srgbClr val="000000"/>
                </a:solidFill>
              </a:rPr>
              <a:t> e </a:t>
            </a:r>
            <a:r>
              <a:rPr lang="it-IT" altLang="it-IT" sz="2000" b="1" dirty="0">
                <a:solidFill>
                  <a:srgbClr val="333399"/>
                </a:solidFill>
              </a:rPr>
              <a:t>più specifico</a:t>
            </a:r>
            <a:r>
              <a:rPr lang="it-IT" altLang="it-IT" sz="2000" b="1" dirty="0">
                <a:solidFill>
                  <a:srgbClr val="000000"/>
                </a:solidFill>
              </a:rPr>
              <a:t> di </a:t>
            </a:r>
            <a:r>
              <a:rPr lang="it-IT" altLang="it-IT" sz="2000" b="1" dirty="0" smtClean="0">
                <a:solidFill>
                  <a:srgbClr val="000000"/>
                </a:solidFill>
              </a:rPr>
              <a:t>danno </a:t>
            </a:r>
            <a:r>
              <a:rPr lang="it-IT" altLang="it-IT" sz="2000" b="1" dirty="0" err="1" smtClean="0">
                <a:solidFill>
                  <a:srgbClr val="000000"/>
                </a:solidFill>
              </a:rPr>
              <a:t>epatocellulare</a:t>
            </a:r>
            <a:endParaRPr lang="it-IT" altLang="it-IT" sz="2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084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4" y="414338"/>
            <a:ext cx="8497639" cy="854075"/>
          </a:xfrm>
        </p:spPr>
        <p:txBody>
          <a:bodyPr/>
          <a:lstStyle/>
          <a:p>
            <a:r>
              <a:rPr lang="it-IT" altLang="it-IT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Biochimica Clinica</a:t>
            </a:r>
          </a:p>
        </p:txBody>
      </p:sp>
      <p:graphicFrame>
        <p:nvGraphicFramePr>
          <p:cNvPr id="15471" name="Group 11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3023396678"/>
              </p:ext>
            </p:extLst>
          </p:nvPr>
        </p:nvGraphicFramePr>
        <p:xfrm>
          <a:off x="251520" y="1772816"/>
          <a:ext cx="8502650" cy="3749040"/>
        </p:xfrm>
        <a:graphic>
          <a:graphicData uri="http://schemas.openxmlformats.org/drawingml/2006/table">
            <a:tbl>
              <a:tblPr/>
              <a:tblGrid>
                <a:gridCol w="3857625"/>
                <a:gridCol w="4645025"/>
              </a:tblGrid>
              <a:tr h="338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</a:rPr>
                        <a:t>Esame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</a:rPr>
                        <a:t>Funzione/Problema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97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ALT</a:t>
                      </a: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/</a:t>
                      </a: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AST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Danno </a:t>
                      </a:r>
                      <a:r>
                        <a:rPr kumimoji="0" lang="it-IT" altLang="it-IT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epatocellulare</a:t>
                      </a:r>
                      <a:endParaRPr kumimoji="0" lang="it-IT" altLang="it-IT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Lattato deidrogensi (LDH)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Danno epatocellulare </a:t>
                      </a: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(indicatore aspecifico)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97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Albumina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Protidosintesi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Tempo Protrombina (PT)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Protidosintesi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Colinesterasi (CHE)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Protidosintesi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97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Bilirubina (esterficata/non ester.)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Colestasi/difetto coniugazione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Fosfatasi alcalina (</a:t>
                      </a: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ALP</a:t>
                      </a: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Colestasi </a:t>
                      </a:r>
                      <a:r>
                        <a:rPr kumimoji="0" lang="it-IT" alt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(danno)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97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</a:rPr>
                        <a:t>g</a:t>
                      </a:r>
                      <a:r>
                        <a:rPr kumimoji="0" lang="it-IT" altLang="it-IT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glutamiltransferasi</a:t>
                      </a:r>
                      <a:r>
                        <a:rPr kumimoji="0" lang="it-IT" alt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(</a:t>
                      </a:r>
                      <a:r>
                        <a:rPr kumimoji="0" lang="it-IT" altLang="it-IT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Symbol" pitchFamily="18" charset="2"/>
                        </a:rPr>
                        <a:t>g</a:t>
                      </a:r>
                      <a:r>
                        <a:rPr kumimoji="0" lang="it-IT" altLang="it-IT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GT</a:t>
                      </a:r>
                      <a:r>
                        <a:rPr kumimoji="0" lang="it-IT" alt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Colestasi/induzione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141129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25" y="44450"/>
            <a:ext cx="6689725" cy="825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2843213" y="908050"/>
            <a:ext cx="3313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 altLang="it-IT" sz="2400" b="1">
                <a:solidFill>
                  <a:srgbClr val="000000"/>
                </a:solidFill>
              </a:rPr>
              <a:t>http://livertox.nih.gov</a:t>
            </a:r>
          </a:p>
        </p:txBody>
      </p:sp>
      <p:pic>
        <p:nvPicPr>
          <p:cNvPr id="4103" name="Picture 7" descr="Amlodipine_Structur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412875"/>
            <a:ext cx="2305050" cy="1603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Metformin_Structur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897063"/>
            <a:ext cx="1511300" cy="9826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5722938" y="2930525"/>
            <a:ext cx="2089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it-IT" altLang="it-IT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Metformina</a:t>
            </a:r>
          </a:p>
        </p:txBody>
      </p:sp>
      <p:sp>
        <p:nvSpPr>
          <p:cNvPr id="4106" name="Text Box 10"/>
          <p:cNvSpPr txBox="1">
            <a:spLocks noChangeArrowheads="1"/>
          </p:cNvSpPr>
          <p:nvPr/>
        </p:nvSpPr>
        <p:spPr bwMode="auto">
          <a:xfrm>
            <a:off x="1081088" y="2944813"/>
            <a:ext cx="2089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it-IT" altLang="it-IT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Amlodipina</a:t>
            </a:r>
          </a:p>
        </p:txBody>
      </p:sp>
      <p:sp>
        <p:nvSpPr>
          <p:cNvPr id="4107" name="Line 11"/>
          <p:cNvSpPr>
            <a:spLocks noChangeShapeType="1"/>
          </p:cNvSpPr>
          <p:nvPr/>
        </p:nvSpPr>
        <p:spPr bwMode="auto">
          <a:xfrm>
            <a:off x="1474788" y="1414463"/>
            <a:ext cx="1584325" cy="17272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1600">
              <a:solidFill>
                <a:srgbClr val="000000"/>
              </a:solidFill>
            </a:endParaRPr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>
            <a:off x="6227763" y="1412875"/>
            <a:ext cx="1512887" cy="18002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1600">
              <a:solidFill>
                <a:srgbClr val="000000"/>
              </a:solidFill>
            </a:endParaRPr>
          </a:p>
        </p:txBody>
      </p:sp>
      <p:sp>
        <p:nvSpPr>
          <p:cNvPr id="4110" name="Line 14"/>
          <p:cNvSpPr>
            <a:spLocks noChangeShapeType="1"/>
          </p:cNvSpPr>
          <p:nvPr/>
        </p:nvSpPr>
        <p:spPr bwMode="auto">
          <a:xfrm flipV="1">
            <a:off x="1331913" y="1339850"/>
            <a:ext cx="2160587" cy="194468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1600">
              <a:solidFill>
                <a:srgbClr val="000000"/>
              </a:solidFill>
            </a:endParaRPr>
          </a:p>
        </p:txBody>
      </p:sp>
      <p:sp>
        <p:nvSpPr>
          <p:cNvPr id="4111" name="Line 15"/>
          <p:cNvSpPr>
            <a:spLocks noChangeShapeType="1"/>
          </p:cNvSpPr>
          <p:nvPr/>
        </p:nvSpPr>
        <p:spPr bwMode="auto">
          <a:xfrm flipV="1">
            <a:off x="6156325" y="1339850"/>
            <a:ext cx="1584325" cy="13684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1600">
              <a:solidFill>
                <a:srgbClr val="000000"/>
              </a:solidFill>
            </a:endParaRPr>
          </a:p>
        </p:txBody>
      </p:sp>
      <p:pic>
        <p:nvPicPr>
          <p:cNvPr id="4113" name="Picture 17" descr="Metabolic Syndrome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157663"/>
            <a:ext cx="3097213" cy="24003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5" name="Picture 19" descr="BMI Chart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3844925"/>
            <a:ext cx="3671888" cy="2857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16" name="Text Box 20"/>
          <p:cNvSpPr txBox="1">
            <a:spLocks noChangeArrowheads="1"/>
          </p:cNvSpPr>
          <p:nvPr/>
        </p:nvSpPr>
        <p:spPr bwMode="auto">
          <a:xfrm>
            <a:off x="7019925" y="3933825"/>
            <a:ext cx="1979613" cy="243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 altLang="it-IT">
                <a:solidFill>
                  <a:srgbClr val="FF0000"/>
                </a:solidFill>
              </a:rPr>
              <a:t>BMI alto</a:t>
            </a:r>
            <a:r>
              <a:rPr lang="it-IT" altLang="it-IT">
                <a:solidFill>
                  <a:srgbClr val="000000"/>
                </a:solidFill>
              </a:rPr>
              <a:t>: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0066FF"/>
              </a:buClr>
              <a:buFont typeface="Wingdings" pitchFamily="2" charset="2"/>
              <a:buChar char="Ø"/>
            </a:pPr>
            <a:r>
              <a:rPr lang="it-IT" altLang="it-IT">
                <a:solidFill>
                  <a:srgbClr val="000000"/>
                </a:solidFill>
              </a:rPr>
              <a:t> ALT: +40-50%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0066FF"/>
              </a:buClr>
              <a:buFont typeface="Wingdings" pitchFamily="2" charset="2"/>
              <a:buChar char="Ø"/>
            </a:pPr>
            <a:r>
              <a:rPr lang="it-IT" altLang="it-IT">
                <a:solidFill>
                  <a:srgbClr val="000000"/>
                </a:solidFill>
              </a:rPr>
              <a:t> AST: +40-50%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0066FF"/>
              </a:buClr>
              <a:buFont typeface="Wingdings" pitchFamily="2" charset="2"/>
              <a:buChar char="Ø"/>
            </a:pPr>
            <a:r>
              <a:rPr lang="it-IT" altLang="it-IT">
                <a:solidFill>
                  <a:srgbClr val="000000"/>
                </a:solidFill>
              </a:rPr>
              <a:t> ALP: +25%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Clr>
                <a:srgbClr val="0066FF"/>
              </a:buClr>
              <a:buFont typeface="Wingdings" pitchFamily="2" charset="2"/>
              <a:buChar char="Ø"/>
            </a:pPr>
            <a:r>
              <a:rPr lang="it-IT" altLang="it-IT">
                <a:solidFill>
                  <a:srgbClr val="000000"/>
                </a:solidFill>
              </a:rPr>
              <a:t> </a:t>
            </a:r>
            <a:r>
              <a:rPr lang="it-IT" altLang="it-IT">
                <a:solidFill>
                  <a:srgbClr val="000000"/>
                </a:solidFill>
                <a:latin typeface="Symbol" pitchFamily="18" charset="2"/>
              </a:rPr>
              <a:t>g</a:t>
            </a:r>
            <a:r>
              <a:rPr lang="it-IT" altLang="it-IT">
                <a:solidFill>
                  <a:srgbClr val="000000"/>
                </a:solidFill>
              </a:rPr>
              <a:t>GT: +25% 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000000"/>
                </a:solidFill>
              </a:rPr>
              <a:t>(se &gt;30: +50%)</a:t>
            </a:r>
            <a:r>
              <a:rPr lang="it-IT" altLang="it-IT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4117" name="Text Box 21"/>
          <p:cNvSpPr txBox="1">
            <a:spLocks noChangeArrowheads="1"/>
          </p:cNvSpPr>
          <p:nvPr/>
        </p:nvSpPr>
        <p:spPr bwMode="auto">
          <a:xfrm>
            <a:off x="34925" y="4292600"/>
            <a:ext cx="1584325" cy="22542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 altLang="it-IT" sz="1400">
                <a:solidFill>
                  <a:srgbClr val="000000"/>
                </a:solidFill>
              </a:rPr>
              <a:t>Sindrome metabolica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it-IT" altLang="it-IT" sz="1400">
              <a:solidFill>
                <a:srgbClr val="000000"/>
              </a:solidFill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it-IT" altLang="it-IT" sz="1400">
                <a:solidFill>
                  <a:srgbClr val="000000"/>
                </a:solidFill>
              </a:rPr>
              <a:t> </a:t>
            </a:r>
            <a:r>
              <a:rPr lang="it-IT" altLang="it-IT" sz="1200">
                <a:solidFill>
                  <a:srgbClr val="000000"/>
                </a:solidFill>
              </a:rPr>
              <a:t>Obesità centrale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it-IT" altLang="it-IT" sz="1200">
                <a:solidFill>
                  <a:srgbClr val="000000"/>
                </a:solidFill>
              </a:rPr>
              <a:t> Elevata PA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it-IT" altLang="it-IT" sz="1200">
                <a:solidFill>
                  <a:srgbClr val="000000"/>
                </a:solidFill>
              </a:rPr>
              <a:t> Elevati Tg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it-IT" altLang="it-IT" sz="1200">
                <a:solidFill>
                  <a:srgbClr val="000000"/>
                </a:solidFill>
              </a:rPr>
              <a:t> Basso HDL-C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it-IT" altLang="it-IT" sz="1200">
                <a:solidFill>
                  <a:srgbClr val="000000"/>
                </a:solidFill>
              </a:rPr>
              <a:t> Insulino-resistenza</a:t>
            </a:r>
          </a:p>
        </p:txBody>
      </p:sp>
    </p:spTree>
    <p:extLst>
      <p:ext uri="{BB962C8B-B14F-4D97-AF65-F5344CB8AC3E}">
        <p14:creationId xmlns="" xmlns:p14="http://schemas.microsoft.com/office/powerpoint/2010/main" val="4125410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422"/>
          <a:stretch>
            <a:fillRect/>
          </a:stretch>
        </p:blipFill>
        <p:spPr bwMode="auto">
          <a:xfrm>
            <a:off x="5364163" y="-242888"/>
            <a:ext cx="4276725" cy="2417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813" y="2060575"/>
            <a:ext cx="3024187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492"/>
          <a:stretch>
            <a:fillRect/>
          </a:stretch>
        </p:blipFill>
        <p:spPr bwMode="auto">
          <a:xfrm>
            <a:off x="0" y="-85725"/>
            <a:ext cx="5132388" cy="724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138408">
            <a:off x="5184775" y="4697413"/>
            <a:ext cx="4283075" cy="1252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141533">
            <a:off x="4716463" y="3552825"/>
            <a:ext cx="4464050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-7938" y="4478338"/>
            <a:ext cx="15128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 altLang="it-IT" sz="1000">
                <a:solidFill>
                  <a:srgbClr val="FF0000"/>
                </a:solidFill>
                <a:cs typeface="Arial" charset="0"/>
              </a:rPr>
              <a:t>prevalenza 45-90%</a:t>
            </a:r>
          </a:p>
        </p:txBody>
      </p:sp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1279525" y="4497388"/>
            <a:ext cx="15128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 altLang="it-IT" sz="1000">
                <a:solidFill>
                  <a:srgbClr val="FF0000"/>
                </a:solidFill>
                <a:cs typeface="Arial" charset="0"/>
              </a:rPr>
              <a:t>prevalenza 2-11%</a:t>
            </a:r>
          </a:p>
        </p:txBody>
      </p:sp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2632075" y="4518025"/>
            <a:ext cx="126682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 altLang="it-IT" sz="1000">
                <a:solidFill>
                  <a:srgbClr val="FF0000"/>
                </a:solidFill>
                <a:cs typeface="Arial" charset="0"/>
              </a:rPr>
              <a:t>prevalenza 1-3%</a:t>
            </a:r>
          </a:p>
        </p:txBody>
      </p:sp>
    </p:spTree>
    <p:extLst>
      <p:ext uri="{BB962C8B-B14F-4D97-AF65-F5344CB8AC3E}">
        <p14:creationId xmlns="" xmlns:p14="http://schemas.microsoft.com/office/powerpoint/2010/main" val="321370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665"/>
          <a:stretch>
            <a:fillRect/>
          </a:stretch>
        </p:blipFill>
        <p:spPr bwMode="auto">
          <a:xfrm>
            <a:off x="341313" y="171450"/>
            <a:ext cx="8316912" cy="6326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27" name="Rectangle 3" descr="5%"/>
          <p:cNvSpPr>
            <a:spLocks noChangeArrowheads="1"/>
          </p:cNvSpPr>
          <p:nvPr/>
        </p:nvSpPr>
        <p:spPr bwMode="auto">
          <a:xfrm>
            <a:off x="539750" y="5473700"/>
            <a:ext cx="5184775" cy="431800"/>
          </a:xfrm>
          <a:prstGeom prst="rect">
            <a:avLst/>
          </a:prstGeom>
          <a:pattFill prst="pct5">
            <a:fgClr>
              <a:srgbClr val="FF0000">
                <a:alpha val="0"/>
              </a:srgbClr>
            </a:fgClr>
            <a:bgClr>
              <a:schemeClr val="bg1">
                <a:alpha val="0"/>
              </a:schemeClr>
            </a:bgClr>
          </a:pattFill>
          <a:ln w="222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16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84805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immagine 8"/>
          <p:cNvSpPr>
            <a:spLocks noGrp="1"/>
          </p:cNvSpPr>
          <p:nvPr>
            <p:ph type="pic" idx="1"/>
          </p:nvPr>
        </p:nvSpPr>
        <p:spPr/>
      </p:sp>
      <p:sp>
        <p:nvSpPr>
          <p:cNvPr id="10" name="Segnaposto testo 9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261938"/>
            <a:ext cx="8896350" cy="633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841" y="-16332"/>
            <a:ext cx="2073561" cy="1064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e 3"/>
          <p:cNvSpPr/>
          <p:nvPr/>
        </p:nvSpPr>
        <p:spPr>
          <a:xfrm>
            <a:off x="4032173" y="2996952"/>
            <a:ext cx="2664296" cy="1872208"/>
          </a:xfrm>
          <a:prstGeom prst="ellipse">
            <a:avLst/>
          </a:prstGeom>
          <a:noFill/>
          <a:ln w="76200">
            <a:solidFill>
              <a:srgbClr val="FF0000"/>
            </a:solidFill>
            <a:prstDash val="solid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FFFF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2267744" y="13744"/>
            <a:ext cx="6876257" cy="502161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rgbClr val="FFFFFF"/>
                </a:solidFill>
              </a:rPr>
              <a:t>Dott.ssa Carmela De Rango RSS Virologia – Autoimmunità </a:t>
            </a:r>
          </a:p>
          <a:p>
            <a:pPr algn="ctr"/>
            <a:r>
              <a:rPr lang="it-IT" dirty="0" smtClean="0">
                <a:solidFill>
                  <a:srgbClr val="FFFFFF"/>
                </a:solidFill>
              </a:rPr>
              <a:t>DML Fondazione Poliambulanza</a:t>
            </a:r>
            <a:endParaRPr lang="it-IT" dirty="0">
              <a:solidFill>
                <a:srgbClr val="FFFFFF"/>
              </a:solidFill>
            </a:endParaRPr>
          </a:p>
        </p:txBody>
      </p:sp>
      <p:pic>
        <p:nvPicPr>
          <p:cNvPr id="14" name="Picture 4" descr="Intranet Poliambulanza">
            <a:hlinkClick r:id="rId4" tooltip="Intranet Poliambulanza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8011" y="515905"/>
            <a:ext cx="762530" cy="763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408764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635"/>
            <a:ext cx="8524875" cy="338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573016"/>
            <a:ext cx="5276850" cy="195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tangolo 4"/>
          <p:cNvSpPr/>
          <p:nvPr/>
        </p:nvSpPr>
        <p:spPr>
          <a:xfrm>
            <a:off x="1324024" y="6021288"/>
            <a:ext cx="6876257" cy="502161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rgbClr val="FFFFFF"/>
                </a:solidFill>
              </a:rPr>
              <a:t>Dott.ssa Carmela De Rango RSS Virologia – Autoimmunità </a:t>
            </a:r>
          </a:p>
          <a:p>
            <a:pPr algn="ctr"/>
            <a:r>
              <a:rPr lang="it-IT" dirty="0" smtClean="0">
                <a:solidFill>
                  <a:srgbClr val="FFFFFF"/>
                </a:solidFill>
              </a:rPr>
              <a:t>DML Fondazione Poliambulanza</a:t>
            </a:r>
            <a:endParaRPr lang="it-IT" dirty="0">
              <a:solidFill>
                <a:srgbClr val="FFFFFF"/>
              </a:solidFill>
            </a:endParaRPr>
          </a:p>
        </p:txBody>
      </p:sp>
      <p:pic>
        <p:nvPicPr>
          <p:cNvPr id="6" name="Picture 4" descr="Intranet Poliambulanza">
            <a:hlinkClick r:id="rId4" tooltip="Intranet Poliambulanza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915" y="5890395"/>
            <a:ext cx="762530" cy="763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456975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4" descr="i2000SR_12-cop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4699" y="2296610"/>
            <a:ext cx="3747514" cy="2777259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1" name="Picture 4" descr="C:\Documents and Settings\DERANGO-C\Documenti\Immagini\Immagine\Immagine 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00350" y="-8726483"/>
            <a:ext cx="2702215" cy="3609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5" descr="C:\Documents and Settings\DERANGO-C\Documenti\Immagini\Immagine\Immagine 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60" y="1128412"/>
            <a:ext cx="3545762" cy="5285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6" descr="C:\Documents and Settings\DERANGO-C\Documenti\Immagini\Immagine\Immagine 00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727" y="1110904"/>
            <a:ext cx="3620426" cy="5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4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584606" y="140057"/>
            <a:ext cx="8383060" cy="926284"/>
          </a:xfr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</a:pPr>
            <a:r>
              <a:rPr lang="it-IT" sz="2000" dirty="0"/>
              <a:t>Le caratteristiche </a:t>
            </a:r>
            <a:r>
              <a:rPr lang="it-IT" sz="2000" dirty="0" smtClean="0"/>
              <a:t>dei TEST DIAGNOSTICI assicurano  </a:t>
            </a:r>
            <a:r>
              <a:rPr lang="it-IT" sz="2000" dirty="0"/>
              <a:t>una </a:t>
            </a:r>
            <a:r>
              <a:rPr lang="it-IT" sz="2000" dirty="0">
                <a:solidFill>
                  <a:srgbClr val="FF0000"/>
                </a:solidFill>
              </a:rPr>
              <a:t>diagnosi precoce,  altamente sensibile, specifica</a:t>
            </a:r>
            <a:r>
              <a:rPr lang="it-IT" sz="2000" dirty="0"/>
              <a:t> e supportata tecnicamente in modo </a:t>
            </a:r>
            <a:r>
              <a:rPr lang="it-IT" sz="2000" dirty="0">
                <a:solidFill>
                  <a:srgbClr val="FF0000"/>
                </a:solidFill>
              </a:rPr>
              <a:t>completamente automatizzato.  </a:t>
            </a:r>
          </a:p>
        </p:txBody>
      </p:sp>
      <p:pic>
        <p:nvPicPr>
          <p:cNvPr id="37895" name="Picture 4" descr="Intranet Poliambulanza">
            <a:hlinkClick r:id="rId6" tooltip="Intranet Poliambulanza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191" y="4691897"/>
            <a:ext cx="762530" cy="763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7"/>
          <p:cNvSpPr>
            <a:spLocks noChangeArrowheads="1"/>
          </p:cNvSpPr>
          <p:nvPr/>
        </p:nvSpPr>
        <p:spPr bwMode="auto">
          <a:xfrm>
            <a:off x="2342440" y="1196752"/>
            <a:ext cx="4635500" cy="1815882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40000"/>
              </a:lnSpc>
              <a:buClr>
                <a:srgbClr val="BBE0E3"/>
              </a:buClr>
            </a:pPr>
            <a:r>
              <a:rPr lang="en-US" sz="2000" b="1" dirty="0">
                <a:solidFill>
                  <a:srgbClr val="FF0000"/>
                </a:solidFill>
              </a:rPr>
              <a:t>SCELTA </a:t>
            </a:r>
            <a:r>
              <a:rPr lang="en-US" sz="2000" b="1" dirty="0" smtClean="0">
                <a:solidFill>
                  <a:srgbClr val="FF0000"/>
                </a:solidFill>
              </a:rPr>
              <a:t>DEI TEST</a:t>
            </a:r>
            <a:endParaRPr lang="en-US" sz="2000" dirty="0">
              <a:solidFill>
                <a:srgbClr val="002060"/>
              </a:solidFill>
            </a:endParaRPr>
          </a:p>
          <a:p>
            <a:pPr>
              <a:lnSpc>
                <a:spcPct val="140000"/>
              </a:lnSpc>
              <a:buClr>
                <a:srgbClr val="BBE0E3"/>
              </a:buClr>
              <a:buFontTx/>
              <a:buChar char="•"/>
            </a:pPr>
            <a:r>
              <a:rPr lang="en-US" sz="2000" dirty="0" err="1">
                <a:solidFill>
                  <a:srgbClr val="000099"/>
                </a:solidFill>
              </a:rPr>
              <a:t>sensibilità</a:t>
            </a:r>
            <a:r>
              <a:rPr lang="en-US" sz="2000" dirty="0">
                <a:solidFill>
                  <a:srgbClr val="000099"/>
                </a:solidFill>
              </a:rPr>
              <a:t> </a:t>
            </a:r>
            <a:r>
              <a:rPr lang="en-US" sz="2000" dirty="0" err="1">
                <a:solidFill>
                  <a:srgbClr val="000099"/>
                </a:solidFill>
              </a:rPr>
              <a:t>analitica</a:t>
            </a:r>
            <a:endParaRPr lang="en-US" sz="2000" dirty="0">
              <a:solidFill>
                <a:srgbClr val="000099"/>
              </a:solidFill>
            </a:endParaRPr>
          </a:p>
          <a:p>
            <a:pPr>
              <a:lnSpc>
                <a:spcPct val="140000"/>
              </a:lnSpc>
              <a:buClr>
                <a:srgbClr val="BBE0E3"/>
              </a:buClr>
              <a:buFontTx/>
              <a:buChar char="•"/>
            </a:pPr>
            <a:r>
              <a:rPr lang="en-US" sz="2000" dirty="0" err="1">
                <a:solidFill>
                  <a:srgbClr val="000099"/>
                </a:solidFill>
              </a:rPr>
              <a:t>sensibilità</a:t>
            </a:r>
            <a:r>
              <a:rPr lang="en-US" sz="2000" dirty="0">
                <a:solidFill>
                  <a:srgbClr val="000099"/>
                </a:solidFill>
              </a:rPr>
              <a:t> in </a:t>
            </a:r>
            <a:r>
              <a:rPr lang="en-US" sz="2000" dirty="0" err="1">
                <a:solidFill>
                  <a:srgbClr val="000099"/>
                </a:solidFill>
              </a:rPr>
              <a:t>sieroconversione</a:t>
            </a:r>
            <a:endParaRPr lang="en-US" sz="2000" dirty="0">
              <a:solidFill>
                <a:srgbClr val="000099"/>
              </a:solidFill>
            </a:endParaRPr>
          </a:p>
          <a:p>
            <a:pPr>
              <a:lnSpc>
                <a:spcPct val="140000"/>
              </a:lnSpc>
              <a:buClr>
                <a:srgbClr val="BBE0E3"/>
              </a:buClr>
              <a:buFontTx/>
              <a:buChar char="•"/>
            </a:pPr>
            <a:r>
              <a:rPr lang="en-US" sz="2000" dirty="0" err="1">
                <a:solidFill>
                  <a:srgbClr val="000099"/>
                </a:solidFill>
              </a:rPr>
              <a:t>capacità</a:t>
            </a:r>
            <a:r>
              <a:rPr lang="en-US" sz="2000" dirty="0">
                <a:solidFill>
                  <a:srgbClr val="000099"/>
                </a:solidFill>
              </a:rPr>
              <a:t> di </a:t>
            </a:r>
            <a:r>
              <a:rPr lang="en-US" sz="2000" dirty="0" err="1">
                <a:solidFill>
                  <a:srgbClr val="000099"/>
                </a:solidFill>
              </a:rPr>
              <a:t>rilevazione</a:t>
            </a:r>
            <a:r>
              <a:rPr lang="en-US" sz="2000" dirty="0">
                <a:solidFill>
                  <a:srgbClr val="000099"/>
                </a:solidFill>
              </a:rPr>
              <a:t> </a:t>
            </a:r>
            <a:r>
              <a:rPr lang="en-US" sz="2000" dirty="0" err="1">
                <a:solidFill>
                  <a:srgbClr val="000099"/>
                </a:solidFill>
              </a:rPr>
              <a:t>dei</a:t>
            </a:r>
            <a:r>
              <a:rPr lang="en-US" sz="2000" dirty="0">
                <a:solidFill>
                  <a:srgbClr val="000099"/>
                </a:solidFill>
              </a:rPr>
              <a:t> </a:t>
            </a:r>
            <a:r>
              <a:rPr lang="en-US" sz="2000" dirty="0" err="1">
                <a:solidFill>
                  <a:srgbClr val="000099"/>
                </a:solidFill>
              </a:rPr>
              <a:t>mutanti</a:t>
            </a:r>
            <a:endParaRPr lang="en-US" sz="2000" dirty="0">
              <a:solidFill>
                <a:srgbClr val="000099"/>
              </a:solidFill>
            </a:endParaRPr>
          </a:p>
        </p:txBody>
      </p:sp>
      <p:graphicFrame>
        <p:nvGraphicFramePr>
          <p:cNvPr id="9" name="Group 4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06014566"/>
              </p:ext>
            </p:extLst>
          </p:nvPr>
        </p:nvGraphicFramePr>
        <p:xfrm>
          <a:off x="1831137" y="3148107"/>
          <a:ext cx="5354638" cy="3339061"/>
        </p:xfrm>
        <a:graphic>
          <a:graphicData uri="http://schemas.openxmlformats.org/drawingml/2006/table">
            <a:tbl>
              <a:tblPr/>
              <a:tblGrid>
                <a:gridCol w="2330450"/>
                <a:gridCol w="3024188"/>
              </a:tblGrid>
              <a:tr h="180638">
                <a:tc>
                  <a:txBody>
                    <a:bodyPr/>
                    <a:lstStyle/>
                    <a:p>
                      <a:pPr marL="603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3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Parametro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3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ARCHITECT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HBsAg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Qualitativo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II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548536">
                <a:tc>
                  <a:txBody>
                    <a:bodyPr/>
                    <a:lstStyle/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3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Sensibilità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diagnostica</a:t>
                      </a:r>
                      <a:r>
                        <a:rPr kumimoji="0" lang="en-US" sz="18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(1)</a:t>
                      </a: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3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100% (402/402)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458701">
                <a:tc>
                  <a:txBody>
                    <a:bodyPr/>
                    <a:lstStyle/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3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Sensibilità analitica 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(1)</a:t>
                      </a: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3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0,017-0,022 UI/mL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548536">
                <a:tc>
                  <a:txBody>
                    <a:bodyPr/>
                    <a:lstStyle/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3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Sensibilità in sieroconversione </a:t>
                      </a:r>
                      <a:r>
                        <a:rPr kumimoji="0" lang="it-IT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(2)</a:t>
                      </a:r>
                      <a:endParaRPr kumimoji="0" lang="en-US" sz="18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3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185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campioni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reattivi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1234205">
                <a:tc>
                  <a:txBody>
                    <a:bodyPr/>
                    <a:lstStyle/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3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Rilevazione di mutanti ricombinanti dell’HBsAg </a:t>
                      </a:r>
                      <a:r>
                        <a:rPr kumimoji="0" lang="en-US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(2)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3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reattivi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7/9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membri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del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pannello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1095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3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rilevazione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del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mutante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Thr-123-Ala e Asp-144-Ala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1931691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1" descr="logoASL0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35318"/>
            <a:ext cx="1224136" cy="1144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699792" y="499748"/>
            <a:ext cx="5472608" cy="199314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91568" tIns="45784" rIns="91568" bIns="0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it-IT" altLang="ko-KR" sz="1600" b="1" dirty="0">
                <a:solidFill>
                  <a:srgbClr val="000000"/>
                </a:solidFill>
                <a:ea typeface="Batang" charset="-127"/>
              </a:rPr>
              <a:t>CRITERI </a:t>
            </a:r>
            <a:r>
              <a:rPr lang="it-IT" sz="1600" b="1" dirty="0">
                <a:solidFill>
                  <a:srgbClr val="000000"/>
                </a:solidFill>
              </a:rPr>
              <a:t>CONDIVISI </a:t>
            </a:r>
            <a:endParaRPr lang="it-IT" sz="1600" dirty="0">
              <a:solidFill>
                <a:srgbClr val="000000"/>
              </a:solidFill>
            </a:endParaRPr>
          </a:p>
          <a:p>
            <a:pPr algn="ctr" eaLnBrk="1" hangingPunct="1"/>
            <a:r>
              <a:rPr lang="it-IT" sz="1600" b="1" dirty="0">
                <a:solidFill>
                  <a:srgbClr val="000000"/>
                </a:solidFill>
              </a:rPr>
              <a:t>PER LA GESTIONE RAZIONALE </a:t>
            </a:r>
            <a:endParaRPr lang="it-IT" sz="1600" b="1" dirty="0" smtClean="0">
              <a:solidFill>
                <a:srgbClr val="000000"/>
              </a:solidFill>
            </a:endParaRPr>
          </a:p>
          <a:p>
            <a:pPr algn="ctr" eaLnBrk="1" hangingPunct="1"/>
            <a:r>
              <a:rPr lang="it-IT" sz="1600" b="1" dirty="0" smtClean="0">
                <a:solidFill>
                  <a:srgbClr val="000000"/>
                </a:solidFill>
              </a:rPr>
              <a:t>DELL’IPER</a:t>
            </a:r>
            <a:r>
              <a:rPr lang="it-IT" altLang="ko-KR" sz="1600" b="1" dirty="0" smtClean="0">
                <a:solidFill>
                  <a:srgbClr val="000000"/>
                </a:solidFill>
                <a:ea typeface="Batang" charset="-127"/>
              </a:rPr>
              <a:t>CRITERI </a:t>
            </a:r>
            <a:r>
              <a:rPr lang="it-IT" sz="1600" b="1" dirty="0">
                <a:solidFill>
                  <a:srgbClr val="000000"/>
                </a:solidFill>
              </a:rPr>
              <a:t>CONDIVISI </a:t>
            </a:r>
            <a:endParaRPr lang="it-IT" sz="1600" dirty="0">
              <a:solidFill>
                <a:srgbClr val="000000"/>
              </a:solidFill>
            </a:endParaRPr>
          </a:p>
          <a:p>
            <a:pPr algn="ctr" eaLnBrk="1" hangingPunct="1"/>
            <a:r>
              <a:rPr lang="it-IT" sz="1600" b="1" dirty="0">
                <a:solidFill>
                  <a:srgbClr val="000000"/>
                </a:solidFill>
              </a:rPr>
              <a:t>PER LA GESTIONE RAZIONALE DELL’IPERTRANSAMINASEMIA </a:t>
            </a:r>
          </a:p>
          <a:p>
            <a:pPr algn="ctr" eaLnBrk="1" hangingPunct="1"/>
            <a:r>
              <a:rPr lang="it-IT" sz="1600" b="1" dirty="0">
                <a:solidFill>
                  <a:srgbClr val="000000"/>
                </a:solidFill>
              </a:rPr>
              <a:t>NEL CONTESTO</a:t>
            </a:r>
            <a:endParaRPr lang="it-IT" sz="1600" dirty="0">
              <a:solidFill>
                <a:srgbClr val="000000"/>
              </a:solidFill>
            </a:endParaRPr>
          </a:p>
          <a:p>
            <a:pPr algn="ctr" eaLnBrk="1" hangingPunct="1"/>
            <a:r>
              <a:rPr lang="it-IT" sz="1600" b="1" dirty="0">
                <a:solidFill>
                  <a:srgbClr val="000000"/>
                </a:solidFill>
              </a:rPr>
              <a:t> DELL’ASL DI </a:t>
            </a:r>
            <a:r>
              <a:rPr lang="it-IT" sz="1600" b="1" dirty="0" smtClean="0">
                <a:solidFill>
                  <a:srgbClr val="000000"/>
                </a:solidFill>
              </a:rPr>
              <a:t>BRESCIA   </a:t>
            </a:r>
            <a:r>
              <a:rPr lang="it-IT" sz="1600" b="1" i="1" dirty="0">
                <a:solidFill>
                  <a:srgbClr val="FFFFFF"/>
                </a:solidFill>
              </a:rPr>
              <a:t>Giugno 2007</a:t>
            </a:r>
            <a:endParaRPr lang="it-IT" sz="1600" dirty="0">
              <a:solidFill>
                <a:srgbClr val="FFFFFF"/>
              </a:solidFill>
            </a:endParaRPr>
          </a:p>
          <a:p>
            <a:pPr algn="r" eaLnBrk="1" hangingPunct="1"/>
            <a:r>
              <a:rPr lang="it-IT" sz="1600" b="1" i="1" dirty="0">
                <a:solidFill>
                  <a:srgbClr val="000000"/>
                </a:solidFill>
              </a:rPr>
              <a:t>Giugno 2007</a:t>
            </a:r>
            <a:endParaRPr lang="it-IT" sz="1600" dirty="0">
              <a:solidFill>
                <a:srgbClr val="000000"/>
              </a:solidFill>
            </a:endParaRPr>
          </a:p>
          <a:p>
            <a:pPr algn="ctr" eaLnBrk="1" hangingPunct="1"/>
            <a:endParaRPr lang="it-IT" sz="1600" b="1" dirty="0" smtClean="0">
              <a:solidFill>
                <a:srgbClr val="000000"/>
              </a:solidFill>
            </a:endParaRPr>
          </a:p>
          <a:p>
            <a:pPr algn="ctr" eaLnBrk="1" hangingPunct="1"/>
            <a:endParaRPr lang="it-IT" sz="1600" b="1" dirty="0" smtClean="0">
              <a:solidFill>
                <a:srgbClr val="000000"/>
              </a:solidFill>
            </a:endParaRPr>
          </a:p>
          <a:p>
            <a:pPr algn="ctr" eaLnBrk="1" hangingPunct="1"/>
            <a:endParaRPr lang="it-IT" sz="1600" dirty="0">
              <a:solidFill>
                <a:srgbClr val="000000"/>
              </a:solidFill>
            </a:endParaRPr>
          </a:p>
          <a:p>
            <a:pPr eaLnBrk="1" hangingPunct="1"/>
            <a:r>
              <a:rPr lang="it-IT" sz="1600" b="1" dirty="0">
                <a:solidFill>
                  <a:srgbClr val="FFFFFF"/>
                </a:solidFill>
              </a:rPr>
              <a:t> </a:t>
            </a:r>
            <a:endParaRPr lang="it-IT" sz="1600" dirty="0">
              <a:solidFill>
                <a:srgbClr val="FFFFFF"/>
              </a:solidFill>
            </a:endParaRPr>
          </a:p>
          <a:p>
            <a:pPr algn="r" eaLnBrk="1" hangingPunct="1"/>
            <a:r>
              <a:rPr lang="it-IT" sz="1600" b="1" i="1" dirty="0">
                <a:solidFill>
                  <a:srgbClr val="FFFFFF"/>
                </a:solidFill>
              </a:rPr>
              <a:t>Giugno 2007</a:t>
            </a:r>
            <a:endParaRPr lang="it-IT" sz="1600" dirty="0">
              <a:solidFill>
                <a:srgbClr val="FFFFFF"/>
              </a:solidFill>
            </a:endParaRPr>
          </a:p>
          <a:p>
            <a:pPr eaLnBrk="1" hangingPunct="1"/>
            <a:r>
              <a:rPr lang="it-IT" sz="1600" b="1" dirty="0" smtClean="0">
                <a:solidFill>
                  <a:srgbClr val="FFFFFF"/>
                </a:solidFill>
              </a:rPr>
              <a:t>TRANSAMINASEMIA </a:t>
            </a:r>
            <a:endParaRPr lang="it-IT" sz="1600" b="1" dirty="0">
              <a:solidFill>
                <a:srgbClr val="FFFFFF"/>
              </a:solidFill>
            </a:endParaRPr>
          </a:p>
          <a:p>
            <a:pPr eaLnBrk="1" hangingPunct="1"/>
            <a:r>
              <a:rPr lang="it-IT" sz="1600" b="1" dirty="0">
                <a:solidFill>
                  <a:srgbClr val="FFFFFF"/>
                </a:solidFill>
              </a:rPr>
              <a:t>NEL CONTESTO</a:t>
            </a:r>
            <a:endParaRPr lang="it-IT" sz="1600" dirty="0">
              <a:solidFill>
                <a:srgbClr val="FFFFFF"/>
              </a:solidFill>
            </a:endParaRPr>
          </a:p>
          <a:p>
            <a:pPr eaLnBrk="1" hangingPunct="1"/>
            <a:r>
              <a:rPr lang="it-IT" sz="1600" b="1" dirty="0">
                <a:solidFill>
                  <a:srgbClr val="FFFFFF"/>
                </a:solidFill>
              </a:rPr>
              <a:t> DELL’ASL DI BRESCIA</a:t>
            </a:r>
            <a:endParaRPr lang="it-IT" sz="1600" dirty="0">
              <a:solidFill>
                <a:srgbClr val="FFFFFF"/>
              </a:solidFill>
            </a:endParaRPr>
          </a:p>
          <a:p>
            <a:pPr eaLnBrk="1" hangingPunct="1"/>
            <a:r>
              <a:rPr lang="it-IT" sz="1600" b="1" dirty="0">
                <a:solidFill>
                  <a:srgbClr val="FFFFFF"/>
                </a:solidFill>
              </a:rPr>
              <a:t> </a:t>
            </a:r>
            <a:endParaRPr lang="it-IT" sz="1600" dirty="0">
              <a:solidFill>
                <a:srgbClr val="FFFFFF"/>
              </a:solidFill>
            </a:endParaRPr>
          </a:p>
          <a:p>
            <a:pPr algn="r" eaLnBrk="1" hangingPunct="1"/>
            <a:r>
              <a:rPr lang="it-IT" sz="1600" b="1" i="1" dirty="0">
                <a:solidFill>
                  <a:srgbClr val="FFFFFF"/>
                </a:solidFill>
              </a:rPr>
              <a:t>Giugno 2007</a:t>
            </a:r>
            <a:endParaRPr lang="it-IT" sz="1600" dirty="0">
              <a:solidFill>
                <a:srgbClr val="FFFFFF"/>
              </a:solidFill>
            </a:endParaRPr>
          </a:p>
        </p:txBody>
      </p:sp>
      <p:sp>
        <p:nvSpPr>
          <p:cNvPr id="9220" name="Rectangle 3"/>
          <p:cNvSpPr>
            <a:spLocks noChangeArrowheads="1"/>
          </p:cNvSpPr>
          <p:nvPr/>
        </p:nvSpPr>
        <p:spPr bwMode="auto">
          <a:xfrm>
            <a:off x="0" y="44453"/>
            <a:ext cx="184989" cy="369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568" tIns="45784" rIns="91568" bIns="45784" anchor="ctr">
            <a:spAutoFit/>
          </a:bodyPr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9221" name="Rectangle 4"/>
          <p:cNvSpPr>
            <a:spLocks noChangeArrowheads="1"/>
          </p:cNvSpPr>
          <p:nvPr/>
        </p:nvSpPr>
        <p:spPr bwMode="auto">
          <a:xfrm>
            <a:off x="0" y="502820"/>
            <a:ext cx="184989" cy="369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568" tIns="45784" rIns="91568" bIns="45784" anchor="ctr">
            <a:spAutoFit/>
          </a:bodyPr>
          <a:lstStyle/>
          <a:p>
            <a:pPr eaLnBrk="0" hangingPunct="0"/>
            <a:endParaRPr lang="it-IT">
              <a:solidFill>
                <a:srgbClr val="000000"/>
              </a:solidFill>
            </a:endParaRPr>
          </a:p>
        </p:txBody>
      </p:sp>
      <p:sp>
        <p:nvSpPr>
          <p:cNvPr id="9222" name="Rettangolo 4"/>
          <p:cNvSpPr>
            <a:spLocks noChangeArrowheads="1"/>
          </p:cNvSpPr>
          <p:nvPr/>
        </p:nvSpPr>
        <p:spPr bwMode="auto">
          <a:xfrm>
            <a:off x="112792" y="1443539"/>
            <a:ext cx="2442984" cy="600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68" tIns="45784" rIns="91568" bIns="45784">
            <a:spAutoFit/>
          </a:bodyPr>
          <a:lstStyle/>
          <a:p>
            <a:pPr algn="ctr"/>
            <a:r>
              <a:rPr lang="it-IT" sz="1100" b="1" dirty="0">
                <a:solidFill>
                  <a:srgbClr val="000000"/>
                </a:solidFill>
              </a:rPr>
              <a:t>Dipartimento  Cure  Primarie</a:t>
            </a:r>
            <a:endParaRPr lang="it-IT" sz="1100" dirty="0">
              <a:solidFill>
                <a:srgbClr val="000000"/>
              </a:solidFill>
            </a:endParaRPr>
          </a:p>
          <a:p>
            <a:r>
              <a:rPr lang="it-IT" sz="1100" b="1" i="1" dirty="0">
                <a:solidFill>
                  <a:srgbClr val="000000"/>
                </a:solidFill>
              </a:rPr>
              <a:t>Progetto  Prevenzione  e  </a:t>
            </a:r>
            <a:r>
              <a:rPr lang="it-IT" sz="1100" b="1" i="1" dirty="0" err="1">
                <a:solidFill>
                  <a:srgbClr val="000000"/>
                </a:solidFill>
              </a:rPr>
              <a:t>Disease</a:t>
            </a:r>
            <a:endParaRPr lang="it-IT" sz="1100" dirty="0">
              <a:solidFill>
                <a:srgbClr val="000000"/>
              </a:solidFill>
            </a:endParaRPr>
          </a:p>
          <a:p>
            <a:r>
              <a:rPr lang="fr-FR" sz="1100" b="1" i="1" dirty="0">
                <a:solidFill>
                  <a:srgbClr val="000000"/>
                </a:solidFill>
              </a:rPr>
              <a:t>Management </a:t>
            </a:r>
            <a:r>
              <a:rPr lang="fr-FR" sz="1100" b="1" i="1" dirty="0" err="1">
                <a:solidFill>
                  <a:srgbClr val="000000"/>
                </a:solidFill>
              </a:rPr>
              <a:t>Patologie</a:t>
            </a:r>
            <a:r>
              <a:rPr lang="fr-FR" sz="1100" b="1" i="1" dirty="0">
                <a:solidFill>
                  <a:srgbClr val="000000"/>
                </a:solidFill>
              </a:rPr>
              <a:t>  </a:t>
            </a:r>
            <a:r>
              <a:rPr lang="fr-FR" sz="1100" b="1" i="1" dirty="0" err="1">
                <a:solidFill>
                  <a:srgbClr val="000000"/>
                </a:solidFill>
              </a:rPr>
              <a:t>Croniche</a:t>
            </a:r>
            <a:endParaRPr lang="it-IT" sz="1100" dirty="0">
              <a:solidFill>
                <a:srgbClr val="000000"/>
              </a:solidFill>
            </a:endParaRPr>
          </a:p>
        </p:txBody>
      </p:sp>
      <p:sp>
        <p:nvSpPr>
          <p:cNvPr id="6" name="Rettangolo 5"/>
          <p:cNvSpPr>
            <a:spLocks noChangeArrowheads="1"/>
          </p:cNvSpPr>
          <p:nvPr/>
        </p:nvSpPr>
        <p:spPr bwMode="auto">
          <a:xfrm>
            <a:off x="412461" y="2924944"/>
            <a:ext cx="8332224" cy="3785781"/>
          </a:xfrm>
          <a:prstGeom prst="rect">
            <a:avLst/>
          </a:prstGeom>
          <a:solidFill>
            <a:srgbClr val="FF00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68" tIns="45784" rIns="91568" bIns="45784">
            <a:spAutoFit/>
          </a:bodyPr>
          <a:lstStyle/>
          <a:p>
            <a:r>
              <a:rPr lang="it-IT" sz="2400" dirty="0">
                <a:solidFill>
                  <a:srgbClr val="000000"/>
                </a:solidFill>
              </a:rPr>
              <a:t>L’attesa di ALT elevate nella popolazione italiana, secondo dati raccolti nel nord del paese, varia tra il 10 e il 17%. </a:t>
            </a:r>
          </a:p>
          <a:p>
            <a:r>
              <a:rPr lang="it-IT" sz="2400" dirty="0">
                <a:solidFill>
                  <a:srgbClr val="000000"/>
                </a:solidFill>
              </a:rPr>
              <a:t>L’eziologia: </a:t>
            </a:r>
          </a:p>
          <a:p>
            <a:r>
              <a:rPr lang="it-IT" sz="2400" dirty="0">
                <a:solidFill>
                  <a:srgbClr val="000000"/>
                </a:solidFill>
              </a:rPr>
              <a:t>45% alcol, </a:t>
            </a:r>
          </a:p>
          <a:p>
            <a:r>
              <a:rPr lang="it-IT" sz="2400" dirty="0">
                <a:solidFill>
                  <a:srgbClr val="000000"/>
                </a:solidFill>
              </a:rPr>
              <a:t>18% HCV, </a:t>
            </a:r>
          </a:p>
          <a:p>
            <a:r>
              <a:rPr lang="it-IT" sz="2400" dirty="0">
                <a:solidFill>
                  <a:srgbClr val="000000"/>
                </a:solidFill>
              </a:rPr>
              <a:t>1% HBV, </a:t>
            </a:r>
          </a:p>
          <a:p>
            <a:r>
              <a:rPr lang="it-IT" sz="2400" dirty="0">
                <a:solidFill>
                  <a:srgbClr val="000000"/>
                </a:solidFill>
              </a:rPr>
              <a:t>9% alcol + HCV e/o HBV, </a:t>
            </a:r>
          </a:p>
          <a:p>
            <a:r>
              <a:rPr lang="it-IT" sz="2400" dirty="0">
                <a:solidFill>
                  <a:srgbClr val="000000"/>
                </a:solidFill>
              </a:rPr>
              <a:t>27% altre cause (50-70% steatosi o </a:t>
            </a:r>
            <a:r>
              <a:rPr lang="it-IT" sz="2400" dirty="0" err="1">
                <a:solidFill>
                  <a:srgbClr val="000000"/>
                </a:solidFill>
              </a:rPr>
              <a:t>steatoepatite</a:t>
            </a:r>
            <a:r>
              <a:rPr lang="it-IT" sz="2400" dirty="0">
                <a:solidFill>
                  <a:srgbClr val="000000"/>
                </a:solidFill>
              </a:rPr>
              <a:t> non alcolica e, per il resto, farmaci, </a:t>
            </a:r>
            <a:r>
              <a:rPr lang="it-IT" sz="2400" dirty="0" err="1">
                <a:solidFill>
                  <a:srgbClr val="000000"/>
                </a:solidFill>
              </a:rPr>
              <a:t>emocromatosi</a:t>
            </a:r>
            <a:r>
              <a:rPr lang="it-IT" sz="2400" dirty="0">
                <a:solidFill>
                  <a:srgbClr val="000000"/>
                </a:solidFill>
              </a:rPr>
              <a:t>, autoimmunità, celiachia, deficit alfa1-antitripsina).</a:t>
            </a:r>
          </a:p>
        </p:txBody>
      </p:sp>
      <p:pic>
        <p:nvPicPr>
          <p:cNvPr id="9224" name="Picture 4" descr="Intranet Poliambulanza">
            <a:hlinkClick r:id="rId3" tooltip="Intranet Poliambulanza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470" y="0"/>
            <a:ext cx="762530" cy="763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vale 10"/>
          <p:cNvSpPr>
            <a:spLocks noChangeArrowheads="1"/>
          </p:cNvSpPr>
          <p:nvPr/>
        </p:nvSpPr>
        <p:spPr bwMode="auto">
          <a:xfrm>
            <a:off x="412461" y="4276706"/>
            <a:ext cx="4166112" cy="1384542"/>
          </a:xfrm>
          <a:prstGeom prst="ellipse">
            <a:avLst/>
          </a:prstGeom>
          <a:noFill/>
          <a:ln w="57150" algn="ctr">
            <a:solidFill>
              <a:srgbClr val="00B0F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568" tIns="45784" rIns="91568" bIns="45784"/>
          <a:lstStyle/>
          <a:p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9754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magine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12000" y="3168000"/>
            <a:ext cx="2221200" cy="3656160"/>
          </a:xfrm>
          <a:prstGeom prst="rect">
            <a:avLst/>
          </a:prstGeom>
          <a:ln>
            <a:noFill/>
          </a:ln>
        </p:spPr>
      </p:pic>
      <p:sp>
        <p:nvSpPr>
          <p:cNvPr id="83" name="CustomShape 1"/>
          <p:cNvSpPr/>
          <p:nvPr/>
        </p:nvSpPr>
        <p:spPr>
          <a:xfrm>
            <a:off x="0" y="274680"/>
            <a:ext cx="9142560" cy="1141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it-IT" sz="4400" b="1">
                <a:solidFill>
                  <a:srgbClr val="000000"/>
                </a:solidFill>
                <a:latin typeface="Arial Narrow"/>
              </a:rPr>
              <a:t>FRANCESCA</a:t>
            </a:r>
            <a:endParaRPr/>
          </a:p>
        </p:txBody>
      </p:sp>
      <p:sp>
        <p:nvSpPr>
          <p:cNvPr id="84" name="CustomShape 2"/>
          <p:cNvSpPr/>
          <p:nvPr/>
        </p:nvSpPr>
        <p:spPr>
          <a:xfrm>
            <a:off x="899592" y="1484784"/>
            <a:ext cx="5831280" cy="3527280"/>
          </a:xfrm>
          <a:prstGeom prst="rect">
            <a:avLst/>
          </a:prstGeom>
          <a:solidFill>
            <a:srgbClr val="DCE6F2"/>
          </a:solidFill>
          <a:ln w="38160">
            <a:solidFill>
              <a:srgbClr val="00CCFF"/>
            </a:solidFill>
            <a:round/>
          </a:ln>
        </p:spPr>
        <p:txBody>
          <a:bodyPr lIns="90000" tIns="45000" rIns="90000" bIns="45000" anchor="ctr"/>
          <a:lstStyle/>
          <a:p>
            <a:pPr algn="just">
              <a:lnSpc>
                <a:spcPct val="95000"/>
              </a:lnSpc>
            </a:pPr>
            <a:r>
              <a:rPr lang="it-IT" sz="2400" b="1" dirty="0">
                <a:solidFill>
                  <a:srgbClr val="000000"/>
                </a:solidFill>
                <a:latin typeface="Arial Narrow"/>
              </a:rPr>
              <a:t>Donna di 50 anni, BMI </a:t>
            </a:r>
            <a:r>
              <a:rPr lang="it-IT" sz="2400" b="1" dirty="0" smtClean="0">
                <a:solidFill>
                  <a:srgbClr val="000000"/>
                </a:solidFill>
                <a:latin typeface="Arial Narrow"/>
              </a:rPr>
              <a:t>30, </a:t>
            </a:r>
            <a:r>
              <a:rPr lang="it-IT" sz="2400" b="1" dirty="0">
                <a:solidFill>
                  <a:srgbClr val="000000"/>
                </a:solidFill>
                <a:latin typeface="Arial Narrow"/>
              </a:rPr>
              <a:t>affetta da diabete mellito tipo 2 ed ipertensione arteriosa sistemica. Assume </a:t>
            </a:r>
            <a:r>
              <a:rPr lang="it-IT" sz="2400" b="1" dirty="0" err="1">
                <a:solidFill>
                  <a:srgbClr val="000000"/>
                </a:solidFill>
                <a:latin typeface="Arial Narrow"/>
              </a:rPr>
              <a:t>Metformina</a:t>
            </a:r>
            <a:r>
              <a:rPr lang="it-IT" sz="2400" b="1" dirty="0">
                <a:solidFill>
                  <a:srgbClr val="000000"/>
                </a:solidFill>
                <a:latin typeface="Arial Narrow"/>
              </a:rPr>
              <a:t> 500 mg x 3 ed </a:t>
            </a:r>
            <a:r>
              <a:rPr lang="it-IT" sz="2400" b="1" dirty="0" err="1">
                <a:solidFill>
                  <a:srgbClr val="000000"/>
                </a:solidFill>
                <a:latin typeface="Arial Narrow"/>
              </a:rPr>
              <a:t>Amlodipina</a:t>
            </a:r>
            <a:r>
              <a:rPr lang="it-IT" sz="2400" b="1" dirty="0">
                <a:solidFill>
                  <a:srgbClr val="000000"/>
                </a:solidFill>
                <a:latin typeface="Arial Narrow"/>
              </a:rPr>
              <a:t> 5 mg da circa 10 anni.</a:t>
            </a:r>
            <a:endParaRPr dirty="0"/>
          </a:p>
          <a:p>
            <a:pPr algn="just">
              <a:lnSpc>
                <a:spcPct val="95000"/>
              </a:lnSpc>
            </a:pPr>
            <a:r>
              <a:rPr lang="it-IT" sz="2400" b="1" dirty="0">
                <a:solidFill>
                  <a:srgbClr val="000000"/>
                </a:solidFill>
                <a:latin typeface="Arial Narrow"/>
              </a:rPr>
              <a:t>Al controllo periodico degli esami del sangue risulta un incremento </a:t>
            </a:r>
            <a:r>
              <a:rPr lang="it-IT" sz="2400" b="1" dirty="0" smtClean="0">
                <a:solidFill>
                  <a:srgbClr val="000000"/>
                </a:solidFill>
                <a:latin typeface="Arial Narrow"/>
              </a:rPr>
              <a:t>(primo episodio) delle </a:t>
            </a:r>
            <a:r>
              <a:rPr lang="it-IT" sz="2400" b="1" dirty="0">
                <a:solidFill>
                  <a:srgbClr val="000000"/>
                </a:solidFill>
                <a:latin typeface="Arial Narrow"/>
              </a:rPr>
              <a:t>ALT: 82 (</a:t>
            </a:r>
            <a:r>
              <a:rPr lang="it-IT" sz="2400" b="1" dirty="0" err="1">
                <a:solidFill>
                  <a:srgbClr val="000000"/>
                </a:solidFill>
                <a:latin typeface="Arial Narrow"/>
              </a:rPr>
              <a:t>prec</a:t>
            </a:r>
            <a:r>
              <a:rPr lang="it-IT" sz="2400" b="1" dirty="0">
                <a:solidFill>
                  <a:srgbClr val="000000"/>
                </a:solidFill>
                <a:latin typeface="Arial Narrow"/>
              </a:rPr>
              <a:t>. 28) e delle AST: 78 (</a:t>
            </a:r>
            <a:r>
              <a:rPr lang="it-IT" sz="2400" b="1" dirty="0" err="1">
                <a:solidFill>
                  <a:srgbClr val="000000"/>
                </a:solidFill>
                <a:latin typeface="Arial Narrow"/>
              </a:rPr>
              <a:t>prec</a:t>
            </a:r>
            <a:r>
              <a:rPr lang="it-IT" sz="2400" b="1" dirty="0">
                <a:solidFill>
                  <a:srgbClr val="000000"/>
                </a:solidFill>
                <a:latin typeface="Arial Narrow"/>
              </a:rPr>
              <a:t>. </a:t>
            </a:r>
            <a:r>
              <a:rPr lang="it-IT" sz="2400" b="1" dirty="0" smtClean="0">
                <a:solidFill>
                  <a:srgbClr val="000000"/>
                </a:solidFill>
                <a:latin typeface="Arial Narrow"/>
              </a:rPr>
              <a:t>32).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ttangolo 1"/>
          <p:cNvSpPr>
            <a:spLocks noChangeArrowheads="1"/>
          </p:cNvSpPr>
          <p:nvPr/>
        </p:nvSpPr>
        <p:spPr bwMode="auto">
          <a:xfrm>
            <a:off x="1509173" y="0"/>
            <a:ext cx="7356822" cy="1018594"/>
          </a:xfrm>
          <a:prstGeom prst="rect">
            <a:avLst/>
          </a:prstGeom>
          <a:solidFill>
            <a:srgbClr val="FF00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68" tIns="45784" rIns="91568" bIns="45784">
            <a:spAutoFit/>
          </a:bodyPr>
          <a:lstStyle/>
          <a:p>
            <a:pPr algn="ctr"/>
            <a:r>
              <a:rPr lang="it-IT" sz="2000" b="1" u="sng" dirty="0">
                <a:solidFill>
                  <a:srgbClr val="000000"/>
                </a:solidFill>
              </a:rPr>
              <a:t>DIAGRAMMA DI FLUSSO</a:t>
            </a:r>
            <a:endParaRPr lang="it-IT" sz="2000" b="1" dirty="0">
              <a:solidFill>
                <a:srgbClr val="000000"/>
              </a:solidFill>
            </a:endParaRPr>
          </a:p>
          <a:p>
            <a:pPr algn="ctr"/>
            <a:r>
              <a:rPr lang="it-IT" sz="2000" b="1" u="sng" dirty="0">
                <a:solidFill>
                  <a:srgbClr val="000000"/>
                </a:solidFill>
              </a:rPr>
              <a:t>PER LA GESTIONE DEL PAZIENTE CON RISCONTRO DI IPERTRANSAMINASEMIA</a:t>
            </a:r>
            <a:endParaRPr lang="it-IT" sz="2000" b="1" dirty="0">
              <a:solidFill>
                <a:srgbClr val="000000"/>
              </a:solidFill>
            </a:endParaRPr>
          </a:p>
        </p:txBody>
      </p:sp>
      <p:pic>
        <p:nvPicPr>
          <p:cNvPr id="11267" name="Picture 1" descr="logoASL0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3" y="0"/>
            <a:ext cx="1023060" cy="1144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 Box 2"/>
          <p:cNvSpPr txBox="1">
            <a:spLocks noChangeArrowheads="1"/>
          </p:cNvSpPr>
          <p:nvPr/>
        </p:nvSpPr>
        <p:spPr bwMode="auto">
          <a:xfrm>
            <a:off x="3720320" y="1144326"/>
            <a:ext cx="2300297" cy="569776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91568" tIns="45784" rIns="91568" bIns="45784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ko-KR" sz="1000" b="1" dirty="0">
                <a:solidFill>
                  <a:srgbClr val="FFFFFF"/>
                </a:solidFill>
                <a:ea typeface="굴림" charset="-127"/>
              </a:rPr>
              <a:t>STEP 1</a:t>
            </a:r>
          </a:p>
          <a:p>
            <a:pPr eaLnBrk="1" hangingPunct="1"/>
            <a:r>
              <a:rPr lang="it-IT" altLang="ko-KR" sz="1000" dirty="0">
                <a:solidFill>
                  <a:srgbClr val="FFFFFF"/>
                </a:solidFill>
                <a:ea typeface="굴림" charset="-127"/>
              </a:rPr>
              <a:t>RISCONTRO DI ALT SUPERIORI</a:t>
            </a:r>
          </a:p>
          <a:p>
            <a:pPr eaLnBrk="1" hangingPunct="1"/>
            <a:r>
              <a:rPr lang="it-IT" altLang="ko-KR" sz="1000" dirty="0">
                <a:solidFill>
                  <a:srgbClr val="FFFFFF"/>
                </a:solidFill>
                <a:ea typeface="굴림" charset="-127"/>
              </a:rPr>
              <a:t>AL LIMITE DI NORMA</a:t>
            </a:r>
          </a:p>
          <a:p>
            <a:pPr eaLnBrk="1" hangingPunct="1"/>
            <a:endParaRPr lang="it-IT" dirty="0">
              <a:solidFill>
                <a:srgbClr val="000000"/>
              </a:solidFill>
            </a:endParaRPr>
          </a:p>
        </p:txBody>
      </p:sp>
      <p:sp>
        <p:nvSpPr>
          <p:cNvPr id="11269" name="Text Box 3"/>
          <p:cNvSpPr txBox="1">
            <a:spLocks noChangeArrowheads="1"/>
          </p:cNvSpPr>
          <p:nvPr/>
        </p:nvSpPr>
        <p:spPr bwMode="auto">
          <a:xfrm>
            <a:off x="3728452" y="2075384"/>
            <a:ext cx="2298708" cy="700283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91568" tIns="45784" rIns="91568" bIns="45784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altLang="ko-KR" sz="1000" b="1" dirty="0">
                <a:solidFill>
                  <a:srgbClr val="FFFFFF"/>
                </a:solidFill>
                <a:ea typeface="굴림" charset="-127"/>
              </a:rPr>
              <a:t>STEP 2</a:t>
            </a:r>
          </a:p>
          <a:p>
            <a:pPr eaLnBrk="1" hangingPunct="1"/>
            <a:r>
              <a:rPr lang="it-IT" altLang="ko-KR" sz="1000" dirty="0">
                <a:solidFill>
                  <a:srgbClr val="FFFFFF"/>
                </a:solidFill>
                <a:ea typeface="굴림" charset="-127"/>
              </a:rPr>
              <a:t>ANAMNESI ED ESAME OBIETTIVO MIRATI</a:t>
            </a:r>
            <a:endParaRPr lang="it-IT" dirty="0">
              <a:solidFill>
                <a:srgbClr val="FFFFFF"/>
              </a:solidFill>
            </a:endParaRPr>
          </a:p>
        </p:txBody>
      </p:sp>
      <p:sp>
        <p:nvSpPr>
          <p:cNvPr id="11270" name="AutoShape 4"/>
          <p:cNvSpPr>
            <a:spLocks noChangeArrowheads="1"/>
          </p:cNvSpPr>
          <p:nvPr/>
        </p:nvSpPr>
        <p:spPr bwMode="auto">
          <a:xfrm>
            <a:off x="3928617" y="2996894"/>
            <a:ext cx="1990519" cy="970847"/>
          </a:xfrm>
          <a:prstGeom prst="diamond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91568" tIns="45784" rIns="91568" bIns="45784"/>
          <a:lstStyle/>
          <a:p>
            <a:pPr>
              <a:spcAft>
                <a:spcPts val="1001"/>
              </a:spcAft>
            </a:pPr>
            <a:r>
              <a:rPr lang="it-IT" sz="1100" dirty="0">
                <a:solidFill>
                  <a:srgbClr val="FFFFFF"/>
                </a:solidFill>
                <a:latin typeface="Calibri" pitchFamily="34" charset="0"/>
              </a:rPr>
              <a:t>SEGNI DI ALLARME?</a:t>
            </a:r>
            <a:endParaRPr lang="it-IT" dirty="0">
              <a:solidFill>
                <a:srgbClr val="FFFFFF"/>
              </a:solidFill>
            </a:endParaRPr>
          </a:p>
        </p:txBody>
      </p:sp>
      <p:sp>
        <p:nvSpPr>
          <p:cNvPr id="11271" name="Rectangle 5"/>
          <p:cNvSpPr>
            <a:spLocks noChangeArrowheads="1"/>
          </p:cNvSpPr>
          <p:nvPr/>
        </p:nvSpPr>
        <p:spPr bwMode="auto">
          <a:xfrm>
            <a:off x="6692786" y="3649430"/>
            <a:ext cx="2143025" cy="698691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91568" tIns="45784" rIns="91568" bIns="45784"/>
          <a:lstStyle/>
          <a:p>
            <a:pPr>
              <a:spcAft>
                <a:spcPts val="1001"/>
              </a:spcAft>
            </a:pPr>
            <a:r>
              <a:rPr lang="it-IT" sz="1100" b="1" dirty="0">
                <a:solidFill>
                  <a:srgbClr val="0000FF"/>
                </a:solidFill>
                <a:latin typeface="Calibri" pitchFamily="34" charset="0"/>
              </a:rPr>
              <a:t>     </a:t>
            </a:r>
            <a:r>
              <a:rPr lang="it-IT" sz="1100" b="1" dirty="0">
                <a:solidFill>
                  <a:srgbClr val="000000"/>
                </a:solidFill>
                <a:latin typeface="Calibri" pitchFamily="34" charset="0"/>
              </a:rPr>
              <a:t>             </a:t>
            </a:r>
            <a:r>
              <a:rPr lang="it-IT" sz="1000" b="1" dirty="0">
                <a:solidFill>
                  <a:srgbClr val="FFFFFF"/>
                </a:solidFill>
                <a:latin typeface="Calibri" pitchFamily="34" charset="0"/>
              </a:rPr>
              <a:t>STEP 3</a:t>
            </a:r>
          </a:p>
          <a:p>
            <a:r>
              <a:rPr lang="it-IT" altLang="ko-KR" sz="1000" dirty="0">
                <a:solidFill>
                  <a:srgbClr val="FFFFFF"/>
                </a:solidFill>
                <a:ea typeface="굴림" charset="-127"/>
              </a:rPr>
              <a:t>GESTIONE EVENTUALI</a:t>
            </a:r>
          </a:p>
          <a:p>
            <a:r>
              <a:rPr lang="it-IT" altLang="ko-KR" sz="1000" dirty="0">
                <a:solidFill>
                  <a:srgbClr val="FFFFFF"/>
                </a:solidFill>
                <a:ea typeface="굴림" charset="-127"/>
              </a:rPr>
              <a:t> SEGNI DI ALLARME</a:t>
            </a:r>
            <a:endParaRPr lang="it-IT" dirty="0">
              <a:solidFill>
                <a:srgbClr val="FFFFFF"/>
              </a:solidFill>
            </a:endParaRPr>
          </a:p>
        </p:txBody>
      </p:sp>
      <p:sp>
        <p:nvSpPr>
          <p:cNvPr id="11272" name="Rectangle 6"/>
          <p:cNvSpPr>
            <a:spLocks noChangeArrowheads="1"/>
          </p:cNvSpPr>
          <p:nvPr/>
        </p:nvSpPr>
        <p:spPr bwMode="auto">
          <a:xfrm>
            <a:off x="3685560" y="4150769"/>
            <a:ext cx="2297120" cy="698692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91568" tIns="45784" rIns="91568" bIns="45784"/>
          <a:lstStyle/>
          <a:p>
            <a:r>
              <a:rPr lang="it-IT" altLang="ko-KR" sz="1000" b="1" dirty="0">
                <a:solidFill>
                  <a:srgbClr val="FFFFFF"/>
                </a:solidFill>
                <a:ea typeface="굴림" charset="-127"/>
              </a:rPr>
              <a:t>STEP 4</a:t>
            </a:r>
          </a:p>
          <a:p>
            <a:pPr>
              <a:spcAft>
                <a:spcPts val="1001"/>
              </a:spcAft>
            </a:pPr>
            <a:r>
              <a:rPr lang="it-IT" sz="1000" dirty="0">
                <a:solidFill>
                  <a:srgbClr val="FFFFFF"/>
                </a:solidFill>
                <a:latin typeface="Calibri" pitchFamily="34" charset="0"/>
              </a:rPr>
              <a:t>APPROFONDIMENTO</a:t>
            </a:r>
          </a:p>
          <a:p>
            <a:pPr>
              <a:spcAft>
                <a:spcPts val="1001"/>
              </a:spcAft>
            </a:pPr>
            <a:r>
              <a:rPr lang="it-IT" sz="1000" dirty="0">
                <a:solidFill>
                  <a:srgbClr val="FFFFFF"/>
                </a:solidFill>
                <a:latin typeface="Calibri" pitchFamily="34" charset="0"/>
              </a:rPr>
              <a:t>DI PRIMO LIVELLO</a:t>
            </a:r>
            <a:endParaRPr lang="it-IT" dirty="0">
              <a:solidFill>
                <a:srgbClr val="FFFFFF"/>
              </a:solidFill>
            </a:endParaRPr>
          </a:p>
        </p:txBody>
      </p:sp>
      <p:sp>
        <p:nvSpPr>
          <p:cNvPr id="11273" name="Rectangle 7"/>
          <p:cNvSpPr>
            <a:spLocks noChangeArrowheads="1"/>
          </p:cNvSpPr>
          <p:nvPr/>
        </p:nvSpPr>
        <p:spPr bwMode="auto">
          <a:xfrm>
            <a:off x="1239111" y="5323743"/>
            <a:ext cx="1224814" cy="1515158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91568" tIns="45784" rIns="91568" bIns="45784"/>
          <a:lstStyle/>
          <a:p>
            <a:pPr algn="r">
              <a:spcAft>
                <a:spcPts val="1001"/>
              </a:spcAft>
            </a:pPr>
            <a:r>
              <a:rPr lang="it-IT" sz="1000" b="1" dirty="0">
                <a:solidFill>
                  <a:srgbClr val="FFFFFF"/>
                </a:solidFill>
                <a:latin typeface="Calibri" pitchFamily="34" charset="0"/>
              </a:rPr>
              <a:t>STEP 5</a:t>
            </a:r>
          </a:p>
          <a:p>
            <a:pPr>
              <a:spcAft>
                <a:spcPts val="1001"/>
              </a:spcAft>
            </a:pPr>
            <a:r>
              <a:rPr lang="it-IT" sz="1000" dirty="0">
                <a:solidFill>
                  <a:srgbClr val="FFFFFF"/>
                </a:solidFill>
                <a:latin typeface="Calibri" pitchFamily="34" charset="0"/>
              </a:rPr>
              <a:t>TRANSAMINASI</a:t>
            </a:r>
          </a:p>
          <a:p>
            <a:pPr>
              <a:spcAft>
                <a:spcPts val="1001"/>
              </a:spcAft>
            </a:pPr>
            <a:r>
              <a:rPr lang="it-IT" sz="1000" dirty="0">
                <a:solidFill>
                  <a:srgbClr val="FFFFFF"/>
                </a:solidFill>
                <a:latin typeface="Calibri" pitchFamily="34" charset="0"/>
              </a:rPr>
              <a:t>NORMALI</a:t>
            </a:r>
          </a:p>
          <a:p>
            <a:pPr>
              <a:spcAft>
                <a:spcPts val="1001"/>
              </a:spcAft>
            </a:pPr>
            <a:r>
              <a:rPr lang="it-IT" sz="1000" dirty="0">
                <a:solidFill>
                  <a:srgbClr val="FFFFFF"/>
                </a:solidFill>
                <a:latin typeface="Calibri" pitchFamily="34" charset="0"/>
              </a:rPr>
              <a:t>E NEGATIVITÀ</a:t>
            </a:r>
          </a:p>
          <a:p>
            <a:pPr>
              <a:spcAft>
                <a:spcPts val="1001"/>
              </a:spcAft>
            </a:pPr>
            <a:r>
              <a:rPr lang="it-IT" sz="1000" dirty="0">
                <a:solidFill>
                  <a:srgbClr val="FFFFFF"/>
                </a:solidFill>
                <a:latin typeface="Calibri" pitchFamily="34" charset="0"/>
              </a:rPr>
              <a:t>ALTRE INDAGINI</a:t>
            </a:r>
          </a:p>
          <a:p>
            <a:endParaRPr lang="it-IT" dirty="0">
              <a:solidFill>
                <a:srgbClr val="000000"/>
              </a:solidFill>
            </a:endParaRPr>
          </a:p>
        </p:txBody>
      </p:sp>
      <p:sp>
        <p:nvSpPr>
          <p:cNvPr id="11274" name="Rectangle 8"/>
          <p:cNvSpPr>
            <a:spLocks noChangeArrowheads="1"/>
          </p:cNvSpPr>
          <p:nvPr/>
        </p:nvSpPr>
        <p:spPr bwMode="auto">
          <a:xfrm>
            <a:off x="2702214" y="5346025"/>
            <a:ext cx="1226402" cy="1515158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91568" tIns="45784" rIns="91568" bIns="45784"/>
          <a:lstStyle/>
          <a:p>
            <a:pPr lvl="1"/>
            <a:r>
              <a:rPr lang="it-IT" altLang="ko-KR" sz="1000" b="1" dirty="0">
                <a:solidFill>
                  <a:srgbClr val="FFFFFF"/>
                </a:solidFill>
                <a:ea typeface="굴림" charset="-127"/>
              </a:rPr>
              <a:t>STEP 6</a:t>
            </a:r>
          </a:p>
          <a:p>
            <a:pPr>
              <a:spcAft>
                <a:spcPts val="1001"/>
              </a:spcAft>
            </a:pPr>
            <a:endParaRPr lang="it-IT" sz="1000" dirty="0">
              <a:solidFill>
                <a:srgbClr val="FFFFFF"/>
              </a:solidFill>
              <a:latin typeface="Calibri" pitchFamily="34" charset="0"/>
            </a:endParaRPr>
          </a:p>
          <a:p>
            <a:pPr>
              <a:spcAft>
                <a:spcPts val="1001"/>
              </a:spcAft>
            </a:pPr>
            <a:r>
              <a:rPr lang="it-IT" sz="1000" dirty="0">
                <a:solidFill>
                  <a:srgbClr val="FFFFFF"/>
                </a:solidFill>
                <a:latin typeface="Calibri" pitchFamily="34" charset="0"/>
              </a:rPr>
              <a:t>POSITIVITÀ</a:t>
            </a:r>
          </a:p>
          <a:p>
            <a:pPr>
              <a:spcAft>
                <a:spcPts val="1001"/>
              </a:spcAft>
            </a:pPr>
            <a:r>
              <a:rPr lang="it-IT" sz="1000" dirty="0" err="1">
                <a:solidFill>
                  <a:srgbClr val="FFFFFF"/>
                </a:solidFill>
                <a:latin typeface="Calibri" pitchFamily="34" charset="0"/>
              </a:rPr>
              <a:t>HBsAg</a:t>
            </a:r>
            <a:endParaRPr lang="it-IT" sz="1000" dirty="0">
              <a:solidFill>
                <a:srgbClr val="FFFFFF"/>
              </a:solidFill>
              <a:latin typeface="Calibri" pitchFamily="34" charset="0"/>
            </a:endParaRPr>
          </a:p>
          <a:p>
            <a:pPr>
              <a:spcAft>
                <a:spcPts val="1001"/>
              </a:spcAft>
            </a:pPr>
            <a:endParaRPr lang="it-IT" sz="1100" b="1" dirty="0">
              <a:solidFill>
                <a:srgbClr val="000000"/>
              </a:solidFill>
            </a:endParaRPr>
          </a:p>
          <a:p>
            <a:endParaRPr lang="it-IT" dirty="0">
              <a:solidFill>
                <a:srgbClr val="000000"/>
              </a:solidFill>
            </a:endParaRPr>
          </a:p>
        </p:txBody>
      </p:sp>
      <p:sp>
        <p:nvSpPr>
          <p:cNvPr id="11275" name="Rectangle 9"/>
          <p:cNvSpPr>
            <a:spLocks noChangeArrowheads="1"/>
          </p:cNvSpPr>
          <p:nvPr/>
        </p:nvSpPr>
        <p:spPr bwMode="auto">
          <a:xfrm>
            <a:off x="4220919" y="5342842"/>
            <a:ext cx="1224813" cy="1515158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91568" tIns="45784" rIns="91568" bIns="45784"/>
          <a:lstStyle/>
          <a:p>
            <a:pPr lvl="1"/>
            <a:r>
              <a:rPr lang="en-GB" altLang="ko-KR" sz="1000" b="1" dirty="0">
                <a:solidFill>
                  <a:srgbClr val="FFFFFF"/>
                </a:solidFill>
                <a:ea typeface="굴림" charset="-127"/>
              </a:rPr>
              <a:t>STEP 7</a:t>
            </a:r>
          </a:p>
          <a:p>
            <a:pPr>
              <a:spcAft>
                <a:spcPts val="1001"/>
              </a:spcAft>
            </a:pPr>
            <a:endParaRPr lang="en-GB" sz="1000" b="1" dirty="0">
              <a:solidFill>
                <a:srgbClr val="FFFFFF"/>
              </a:solidFill>
            </a:endParaRPr>
          </a:p>
          <a:p>
            <a:r>
              <a:rPr lang="en-GB" altLang="ko-KR" sz="1000" dirty="0">
                <a:solidFill>
                  <a:srgbClr val="FFFFFF"/>
                </a:solidFill>
                <a:ea typeface="굴림" charset="-127"/>
              </a:rPr>
              <a:t>POSITIVITA’</a:t>
            </a:r>
          </a:p>
          <a:p>
            <a:pPr>
              <a:spcAft>
                <a:spcPts val="1001"/>
              </a:spcAft>
            </a:pPr>
            <a:r>
              <a:rPr lang="en-GB" sz="1000" dirty="0">
                <a:solidFill>
                  <a:srgbClr val="FFFFFF"/>
                </a:solidFill>
                <a:latin typeface="Calibri" pitchFamily="34" charset="0"/>
              </a:rPr>
              <a:t>HCV </a:t>
            </a:r>
            <a:r>
              <a:rPr lang="en-GB" sz="1000" dirty="0" err="1">
                <a:solidFill>
                  <a:srgbClr val="FFFFFF"/>
                </a:solidFill>
                <a:latin typeface="Calibri" pitchFamily="34" charset="0"/>
              </a:rPr>
              <a:t>Ab</a:t>
            </a:r>
            <a:endParaRPr lang="en-GB" sz="1000" dirty="0">
              <a:solidFill>
                <a:srgbClr val="FFFFFF"/>
              </a:solidFill>
              <a:latin typeface="Calibri" pitchFamily="34" charset="0"/>
            </a:endParaRPr>
          </a:p>
          <a:p>
            <a:endParaRPr lang="it-IT" dirty="0">
              <a:solidFill>
                <a:srgbClr val="000000"/>
              </a:solidFill>
            </a:endParaRPr>
          </a:p>
        </p:txBody>
      </p:sp>
      <p:sp>
        <p:nvSpPr>
          <p:cNvPr id="11276" name="Rectangle 10"/>
          <p:cNvSpPr>
            <a:spLocks noChangeArrowheads="1"/>
          </p:cNvSpPr>
          <p:nvPr/>
        </p:nvSpPr>
        <p:spPr bwMode="auto">
          <a:xfrm>
            <a:off x="5652250" y="5342842"/>
            <a:ext cx="1224814" cy="1515158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91568" tIns="45784" rIns="91568" bIns="45784"/>
          <a:lstStyle/>
          <a:p>
            <a:pPr lvl="1">
              <a:spcAft>
                <a:spcPts val="1001"/>
              </a:spcAft>
            </a:pPr>
            <a:r>
              <a:rPr lang="it-IT" sz="1000" b="1" dirty="0">
                <a:solidFill>
                  <a:srgbClr val="FFFFFF"/>
                </a:solidFill>
                <a:latin typeface="Calibri" pitchFamily="34" charset="0"/>
              </a:rPr>
              <a:t>STEP 8</a:t>
            </a:r>
          </a:p>
          <a:p>
            <a:pPr>
              <a:spcAft>
                <a:spcPts val="1001"/>
              </a:spcAft>
            </a:pPr>
            <a:endParaRPr lang="it-IT" sz="1000" b="1" dirty="0">
              <a:solidFill>
                <a:srgbClr val="FFFFFF"/>
              </a:solidFill>
            </a:endParaRPr>
          </a:p>
          <a:p>
            <a:pPr>
              <a:spcAft>
                <a:spcPts val="1001"/>
              </a:spcAft>
            </a:pPr>
            <a:r>
              <a:rPr lang="it-IT" sz="1000" dirty="0">
                <a:solidFill>
                  <a:srgbClr val="FFFFFF"/>
                </a:solidFill>
                <a:latin typeface="Calibri" pitchFamily="34" charset="0"/>
              </a:rPr>
              <a:t>SEGNI DI EPATOPATIA</a:t>
            </a:r>
          </a:p>
          <a:p>
            <a:pPr>
              <a:spcAft>
                <a:spcPts val="1001"/>
              </a:spcAft>
            </a:pPr>
            <a:r>
              <a:rPr lang="it-IT" sz="1000" dirty="0">
                <a:solidFill>
                  <a:srgbClr val="FFFFFF"/>
                </a:solidFill>
                <a:latin typeface="Calibri" pitchFamily="34" charset="0"/>
              </a:rPr>
              <a:t>CRONICA</a:t>
            </a:r>
          </a:p>
          <a:p>
            <a:r>
              <a:rPr lang="it-IT" altLang="ko-KR" sz="1000" dirty="0">
                <a:solidFill>
                  <a:srgbClr val="FFFFFF"/>
                </a:solidFill>
                <a:ea typeface="굴림" charset="-127"/>
              </a:rPr>
              <a:t>NON VIRALE</a:t>
            </a:r>
            <a:endParaRPr lang="it-IT" dirty="0">
              <a:solidFill>
                <a:srgbClr val="FFFFFF"/>
              </a:solidFill>
            </a:endParaRPr>
          </a:p>
        </p:txBody>
      </p:sp>
      <p:sp>
        <p:nvSpPr>
          <p:cNvPr id="11277" name="Rectangle 11"/>
          <p:cNvSpPr>
            <a:spLocks noChangeArrowheads="1"/>
          </p:cNvSpPr>
          <p:nvPr/>
        </p:nvSpPr>
        <p:spPr bwMode="auto">
          <a:xfrm>
            <a:off x="7151892" y="5344433"/>
            <a:ext cx="1224814" cy="1515158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91568" tIns="45784" rIns="91568" bIns="45784"/>
          <a:lstStyle/>
          <a:p>
            <a:pPr lvl="1"/>
            <a:r>
              <a:rPr lang="it-IT" altLang="ko-KR" sz="1000" b="1" dirty="0">
                <a:solidFill>
                  <a:srgbClr val="FFFFFF"/>
                </a:solidFill>
                <a:ea typeface="굴림" charset="-127"/>
              </a:rPr>
              <a:t>STEP 9</a:t>
            </a:r>
          </a:p>
          <a:p>
            <a:pPr>
              <a:spcAft>
                <a:spcPts val="1001"/>
              </a:spcAft>
            </a:pPr>
            <a:endParaRPr lang="it-IT" sz="1000" b="1" dirty="0">
              <a:solidFill>
                <a:srgbClr val="FFFFFF"/>
              </a:solidFill>
            </a:endParaRPr>
          </a:p>
          <a:p>
            <a:pPr>
              <a:spcAft>
                <a:spcPts val="1001"/>
              </a:spcAft>
            </a:pPr>
            <a:r>
              <a:rPr lang="it-IT" sz="1000" dirty="0">
                <a:solidFill>
                  <a:srgbClr val="FFFFFF"/>
                </a:solidFill>
                <a:latin typeface="Calibri" pitchFamily="34" charset="0"/>
              </a:rPr>
              <a:t>SEGNI DI </a:t>
            </a:r>
            <a:r>
              <a:rPr lang="it-IT" sz="900" dirty="0">
                <a:solidFill>
                  <a:srgbClr val="FFFFFF"/>
                </a:solidFill>
                <a:latin typeface="Calibri" pitchFamily="34" charset="0"/>
              </a:rPr>
              <a:t>COMPROMISSIONE</a:t>
            </a:r>
            <a:r>
              <a:rPr lang="it-IT" sz="1000" dirty="0">
                <a:solidFill>
                  <a:srgbClr val="FFFFFF"/>
                </a:solidFill>
                <a:latin typeface="Calibri" pitchFamily="34" charset="0"/>
              </a:rPr>
              <a:t>  </a:t>
            </a:r>
          </a:p>
          <a:p>
            <a:r>
              <a:rPr lang="it-IT" altLang="ko-KR" sz="1000" dirty="0">
                <a:solidFill>
                  <a:srgbClr val="FFFFFF"/>
                </a:solidFill>
                <a:ea typeface="굴림" charset="-127"/>
              </a:rPr>
              <a:t>EPATICA</a:t>
            </a:r>
            <a:endParaRPr lang="it-IT" dirty="0">
              <a:solidFill>
                <a:srgbClr val="FFFFFF"/>
              </a:solidFill>
            </a:endParaRPr>
          </a:p>
        </p:txBody>
      </p:sp>
      <p:sp>
        <p:nvSpPr>
          <p:cNvPr id="11278" name="Line 12"/>
          <p:cNvSpPr>
            <a:spLocks noChangeShapeType="1"/>
          </p:cNvSpPr>
          <p:nvPr/>
        </p:nvSpPr>
        <p:spPr bwMode="auto">
          <a:xfrm flipH="1">
            <a:off x="2374962" y="4860602"/>
            <a:ext cx="2319361" cy="463142"/>
          </a:xfrm>
          <a:prstGeom prst="line">
            <a:avLst/>
          </a:prstGeom>
          <a:noFill/>
          <a:ln w="9525">
            <a:solidFill>
              <a:srgbClr val="000000"/>
            </a:solidFill>
            <a:prstDash val="lgDash"/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568" tIns="45784" rIns="91568" bIns="45784"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11279" name="Line 12"/>
          <p:cNvSpPr>
            <a:spLocks noChangeShapeType="1"/>
          </p:cNvSpPr>
          <p:nvPr/>
        </p:nvSpPr>
        <p:spPr bwMode="auto">
          <a:xfrm flipH="1">
            <a:off x="3480631" y="4849461"/>
            <a:ext cx="1312186" cy="474283"/>
          </a:xfrm>
          <a:prstGeom prst="line">
            <a:avLst/>
          </a:prstGeom>
          <a:noFill/>
          <a:ln w="9525">
            <a:solidFill>
              <a:srgbClr val="000000"/>
            </a:solidFill>
            <a:prstDash val="lgDash"/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568" tIns="45784" rIns="91568" bIns="45784"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11280" name="Line 12"/>
          <p:cNvSpPr>
            <a:spLocks noChangeShapeType="1"/>
          </p:cNvSpPr>
          <p:nvPr/>
        </p:nvSpPr>
        <p:spPr bwMode="auto">
          <a:xfrm flipH="1">
            <a:off x="4792816" y="4860601"/>
            <a:ext cx="0" cy="483832"/>
          </a:xfrm>
          <a:prstGeom prst="line">
            <a:avLst/>
          </a:prstGeom>
          <a:noFill/>
          <a:ln w="9525">
            <a:solidFill>
              <a:srgbClr val="000000"/>
            </a:solidFill>
            <a:prstDash val="lgDash"/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568" tIns="45784" rIns="91568" bIns="45784"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11281" name="Line 12"/>
          <p:cNvSpPr>
            <a:spLocks noChangeShapeType="1"/>
          </p:cNvSpPr>
          <p:nvPr/>
        </p:nvSpPr>
        <p:spPr bwMode="auto">
          <a:xfrm>
            <a:off x="4877012" y="4860602"/>
            <a:ext cx="1316953" cy="463142"/>
          </a:xfrm>
          <a:prstGeom prst="line">
            <a:avLst/>
          </a:prstGeom>
          <a:noFill/>
          <a:ln w="9525">
            <a:solidFill>
              <a:srgbClr val="000000"/>
            </a:solidFill>
            <a:prstDash val="lgDash"/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568" tIns="45784" rIns="91568" bIns="45784"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11282" name="Line 12"/>
          <p:cNvSpPr>
            <a:spLocks noChangeShapeType="1"/>
          </p:cNvSpPr>
          <p:nvPr/>
        </p:nvSpPr>
        <p:spPr bwMode="auto">
          <a:xfrm>
            <a:off x="4834120" y="4849461"/>
            <a:ext cx="3112073" cy="335817"/>
          </a:xfrm>
          <a:prstGeom prst="line">
            <a:avLst/>
          </a:prstGeom>
          <a:noFill/>
          <a:ln w="9525">
            <a:solidFill>
              <a:srgbClr val="000000"/>
            </a:solidFill>
            <a:prstDash val="lgDash"/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568" tIns="45784" rIns="91568" bIns="45784"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11283" name="Line 13"/>
          <p:cNvSpPr>
            <a:spLocks noChangeShapeType="1"/>
          </p:cNvSpPr>
          <p:nvPr/>
        </p:nvSpPr>
        <p:spPr bwMode="auto">
          <a:xfrm flipH="1">
            <a:off x="4905607" y="3959783"/>
            <a:ext cx="0" cy="19098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568" tIns="45784" rIns="91568" bIns="45784"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11284" name="Oval 14"/>
          <p:cNvSpPr>
            <a:spLocks noChangeArrowheads="1"/>
          </p:cNvSpPr>
          <p:nvPr/>
        </p:nvSpPr>
        <p:spPr bwMode="auto">
          <a:xfrm>
            <a:off x="3477453" y="3647838"/>
            <a:ext cx="611612" cy="350142"/>
          </a:xfrm>
          <a:prstGeom prst="ellipse">
            <a:avLst/>
          </a:prstGeom>
          <a:solidFill>
            <a:srgbClr val="FF00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568" tIns="45784" rIns="91568" bIns="45784"/>
          <a:lstStyle/>
          <a:p>
            <a:pPr>
              <a:spcAft>
                <a:spcPts val="1001"/>
              </a:spcAft>
            </a:pPr>
            <a:r>
              <a:rPr lang="it-IT" sz="1100" b="1">
                <a:solidFill>
                  <a:srgbClr val="000000"/>
                </a:solidFill>
                <a:latin typeface="Calibri" pitchFamily="34" charset="0"/>
              </a:rPr>
              <a:t>NO</a:t>
            </a:r>
            <a:endParaRPr lang="it-IT">
              <a:solidFill>
                <a:srgbClr val="000000"/>
              </a:solidFill>
            </a:endParaRPr>
          </a:p>
        </p:txBody>
      </p:sp>
      <p:sp>
        <p:nvSpPr>
          <p:cNvPr id="11285" name="Line 15"/>
          <p:cNvSpPr>
            <a:spLocks noChangeShapeType="1"/>
          </p:cNvSpPr>
          <p:nvPr/>
        </p:nvSpPr>
        <p:spPr bwMode="auto">
          <a:xfrm flipV="1">
            <a:off x="5776162" y="3475951"/>
            <a:ext cx="190314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568" tIns="45784" rIns="91568" bIns="45784"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11286" name="Rettangolo 21"/>
          <p:cNvSpPr>
            <a:spLocks noChangeArrowheads="1"/>
          </p:cNvSpPr>
          <p:nvPr/>
        </p:nvSpPr>
        <p:spPr bwMode="auto">
          <a:xfrm>
            <a:off x="6354413" y="2893443"/>
            <a:ext cx="402933" cy="369461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568" tIns="45784" rIns="91568" bIns="45784">
            <a:spAutoFit/>
          </a:bodyPr>
          <a:lstStyle/>
          <a:p>
            <a:r>
              <a:rPr lang="it-IT" b="1">
                <a:solidFill>
                  <a:srgbClr val="000000"/>
                </a:solidFill>
              </a:rPr>
              <a:t>SI</a:t>
            </a:r>
            <a:endParaRPr lang="it-IT">
              <a:solidFill>
                <a:srgbClr val="000000"/>
              </a:solidFill>
            </a:endParaRPr>
          </a:p>
        </p:txBody>
      </p:sp>
      <p:sp>
        <p:nvSpPr>
          <p:cNvPr id="11287" name="Line 13"/>
          <p:cNvSpPr>
            <a:spLocks noChangeShapeType="1"/>
          </p:cNvSpPr>
          <p:nvPr/>
        </p:nvSpPr>
        <p:spPr bwMode="auto">
          <a:xfrm flipH="1">
            <a:off x="4905607" y="1714102"/>
            <a:ext cx="0" cy="36128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568" tIns="45784" rIns="91568" bIns="45784"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11288" name="Line 13"/>
          <p:cNvSpPr>
            <a:spLocks noChangeShapeType="1"/>
          </p:cNvSpPr>
          <p:nvPr/>
        </p:nvSpPr>
        <p:spPr bwMode="auto">
          <a:xfrm flipH="1">
            <a:off x="4924670" y="2789993"/>
            <a:ext cx="0" cy="19257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568" tIns="45784" rIns="91568" bIns="45784"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11289" name="Line 13"/>
          <p:cNvSpPr>
            <a:spLocks noChangeShapeType="1"/>
          </p:cNvSpPr>
          <p:nvPr/>
        </p:nvSpPr>
        <p:spPr bwMode="auto">
          <a:xfrm flipH="1">
            <a:off x="7679308" y="3482317"/>
            <a:ext cx="0" cy="19257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91568" tIns="45784" rIns="91568" bIns="45784"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26" name="Ovale 25"/>
          <p:cNvSpPr>
            <a:spLocks noChangeArrowheads="1"/>
          </p:cNvSpPr>
          <p:nvPr/>
        </p:nvSpPr>
        <p:spPr bwMode="auto">
          <a:xfrm>
            <a:off x="6552989" y="3474360"/>
            <a:ext cx="2432151" cy="1052016"/>
          </a:xfrm>
          <a:prstGeom prst="ellipse">
            <a:avLst/>
          </a:prstGeom>
          <a:noFill/>
          <a:ln w="57150" algn="ctr">
            <a:solidFill>
              <a:srgbClr val="00B0F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568" tIns="45784" rIns="91568" bIns="45784"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27" name="Ovale 26"/>
          <p:cNvSpPr>
            <a:spLocks noChangeArrowheads="1"/>
          </p:cNvSpPr>
          <p:nvPr/>
        </p:nvSpPr>
        <p:spPr bwMode="auto">
          <a:xfrm>
            <a:off x="3310649" y="4015487"/>
            <a:ext cx="3018346" cy="1082256"/>
          </a:xfrm>
          <a:prstGeom prst="ellipse">
            <a:avLst/>
          </a:prstGeom>
          <a:noFill/>
          <a:ln w="57150" algn="ctr">
            <a:solidFill>
              <a:srgbClr val="00B0F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568" tIns="45784" rIns="91568" bIns="45784"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28" name="Rectangle 6"/>
          <p:cNvSpPr>
            <a:spLocks noChangeArrowheads="1"/>
          </p:cNvSpPr>
          <p:nvPr/>
        </p:nvSpPr>
        <p:spPr bwMode="auto">
          <a:xfrm>
            <a:off x="382854" y="2842513"/>
            <a:ext cx="2297120" cy="698692"/>
          </a:xfrm>
          <a:prstGeom prst="rect">
            <a:avLst/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91568" tIns="45784" rIns="91568" bIns="45784"/>
          <a:lstStyle/>
          <a:p>
            <a:r>
              <a:rPr lang="it-IT" sz="2000">
                <a:solidFill>
                  <a:srgbClr val="000000"/>
                </a:solidFill>
              </a:rPr>
              <a:t>LABORATORIO</a:t>
            </a:r>
          </a:p>
        </p:txBody>
      </p:sp>
      <p:sp>
        <p:nvSpPr>
          <p:cNvPr id="29" name="Ovale 28"/>
          <p:cNvSpPr>
            <a:spLocks noChangeArrowheads="1"/>
          </p:cNvSpPr>
          <p:nvPr/>
        </p:nvSpPr>
        <p:spPr bwMode="auto">
          <a:xfrm>
            <a:off x="1194630" y="5279180"/>
            <a:ext cx="4233628" cy="1578820"/>
          </a:xfrm>
          <a:prstGeom prst="ellipse">
            <a:avLst/>
          </a:prstGeom>
          <a:noFill/>
          <a:ln w="57150" algn="ctr">
            <a:solidFill>
              <a:srgbClr val="00B0F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568" tIns="45784" rIns="91568" bIns="45784"/>
          <a:lstStyle/>
          <a:p>
            <a:endParaRPr lang="it-IT">
              <a:solidFill>
                <a:srgbClr val="000000"/>
              </a:solidFill>
            </a:endParaRPr>
          </a:p>
        </p:txBody>
      </p:sp>
      <p:cxnSp>
        <p:nvCxnSpPr>
          <p:cNvPr id="31" name="Connettore 2 30"/>
          <p:cNvCxnSpPr>
            <a:cxnSpLocks noChangeShapeType="1"/>
            <a:stCxn id="28" idx="3"/>
          </p:cNvCxnSpPr>
          <p:nvPr/>
        </p:nvCxnSpPr>
        <p:spPr bwMode="auto">
          <a:xfrm>
            <a:off x="2679974" y="3191064"/>
            <a:ext cx="3828534" cy="644578"/>
          </a:xfrm>
          <a:prstGeom prst="straightConnector1">
            <a:avLst/>
          </a:prstGeom>
          <a:noFill/>
          <a:ln w="76200" algn="ctr">
            <a:solidFill>
              <a:srgbClr val="FFC000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32" name="Connettore 2 31"/>
          <p:cNvCxnSpPr>
            <a:cxnSpLocks noChangeShapeType="1"/>
            <a:stCxn id="28" idx="2"/>
            <a:endCxn id="27" idx="2"/>
          </p:cNvCxnSpPr>
          <p:nvPr/>
        </p:nvCxnSpPr>
        <p:spPr bwMode="auto">
          <a:xfrm>
            <a:off x="1531413" y="3541205"/>
            <a:ext cx="1779236" cy="1015410"/>
          </a:xfrm>
          <a:prstGeom prst="straightConnector1">
            <a:avLst/>
          </a:prstGeom>
          <a:noFill/>
          <a:ln w="76200" algn="ctr">
            <a:solidFill>
              <a:srgbClr val="FFC000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pic>
        <p:nvPicPr>
          <p:cNvPr id="11296" name="Picture 4" descr="Intranet Poliambulanza">
            <a:hlinkClick r:id="rId3" tooltip="Intranet Poliambulanza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91" y="1308256"/>
            <a:ext cx="762530" cy="763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3" name="Connettore 2 32"/>
          <p:cNvCxnSpPr>
            <a:cxnSpLocks noChangeShapeType="1"/>
            <a:stCxn id="28" idx="2"/>
          </p:cNvCxnSpPr>
          <p:nvPr/>
        </p:nvCxnSpPr>
        <p:spPr bwMode="auto">
          <a:xfrm>
            <a:off x="1531414" y="3541205"/>
            <a:ext cx="1312394" cy="1644073"/>
          </a:xfrm>
          <a:prstGeom prst="straightConnector1">
            <a:avLst/>
          </a:prstGeom>
          <a:noFill/>
          <a:ln w="76200" algn="ctr">
            <a:solidFill>
              <a:srgbClr val="FFC000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="" xmlns:p14="http://schemas.microsoft.com/office/powerpoint/2010/main" val="88088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81738270"/>
              </p:ext>
            </p:extLst>
          </p:nvPr>
        </p:nvGraphicFramePr>
        <p:xfrm>
          <a:off x="1464692" y="3277007"/>
          <a:ext cx="6214615" cy="31168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97662"/>
                <a:gridCol w="4616953"/>
              </a:tblGrid>
              <a:tr h="5500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Segni di allarme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</a:rPr>
                        <a:t> </a:t>
                      </a:r>
                      <a:endParaRPr lang="it-IT" sz="1200" dirty="0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44486" marR="44486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200" dirty="0" smtClean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200" dirty="0" smtClean="0">
                          <a:effectLst/>
                        </a:rPr>
                        <a:t>Iter clinico da attuare con urgenza</a:t>
                      </a:r>
                      <a:endParaRPr lang="it-IT" sz="1200" dirty="0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44486" marR="44486" marT="0" marB="0">
                    <a:solidFill>
                      <a:srgbClr val="FFFFCC"/>
                    </a:solidFill>
                  </a:tcPr>
                </a:tc>
              </a:tr>
              <a:tr h="256685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200" dirty="0" err="1">
                          <a:effectLst/>
                        </a:rPr>
                        <a:t>Ipertransaminasemia</a:t>
                      </a:r>
                      <a:r>
                        <a:rPr lang="it-IT" sz="1200" dirty="0">
                          <a:effectLst/>
                        </a:rPr>
                        <a:t> severa</a:t>
                      </a:r>
                      <a:r>
                        <a:rPr lang="it-IT" sz="1200" dirty="0">
                          <a:solidFill>
                            <a:srgbClr val="FF0000"/>
                          </a:solidFill>
                          <a:effectLst/>
                        </a:rPr>
                        <a:t>: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200" b="1" dirty="0">
                          <a:solidFill>
                            <a:srgbClr val="FF0000"/>
                          </a:solidFill>
                          <a:effectLst/>
                        </a:rPr>
                        <a:t>ALT&gt;10 </a:t>
                      </a:r>
                      <a:r>
                        <a:rPr lang="it-IT" sz="1200" b="1" dirty="0" err="1">
                          <a:solidFill>
                            <a:srgbClr val="FF0000"/>
                          </a:solidFill>
                          <a:effectLst/>
                        </a:rPr>
                        <a:t>lsn</a:t>
                      </a:r>
                      <a:r>
                        <a:rPr lang="it-IT" sz="1200" b="1" dirty="0">
                          <a:solidFill>
                            <a:srgbClr val="FF0000"/>
                          </a:solidFill>
                          <a:effectLst/>
                        </a:rPr>
                        <a:t> (limite superiore di norma),</a:t>
                      </a:r>
                      <a:endParaRPr lang="it-IT" sz="12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44486" marR="44486" marT="0" marB="0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"/>
                        <a:tabLst>
                          <a:tab pos="228600" algn="l"/>
                        </a:tabLst>
                      </a:pPr>
                      <a:r>
                        <a:rPr lang="it-IT" sz="1200" dirty="0" smtClean="0">
                          <a:effectLst/>
                        </a:rPr>
                        <a:t>Sospensione di tutti i farmaci potenzialmente epatotossici,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"/>
                        <a:tabLst>
                          <a:tab pos="228600" algn="l"/>
                        </a:tabLst>
                      </a:pPr>
                      <a:r>
                        <a:rPr lang="it-IT" sz="1200" dirty="0" smtClean="0">
                          <a:effectLst/>
                        </a:rPr>
                        <a:t>Astensione assoluta dal consumo di bevande alcoliche,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"/>
                        <a:tabLst>
                          <a:tab pos="228600" algn="l"/>
                        </a:tabLst>
                      </a:pPr>
                      <a:r>
                        <a:rPr lang="it-IT" sz="1200" b="1" dirty="0" smtClean="0">
                          <a:solidFill>
                            <a:srgbClr val="FF0000"/>
                          </a:solidFill>
                          <a:effectLst/>
                        </a:rPr>
                        <a:t>HCV RNA qualitativo, </a:t>
                      </a:r>
                      <a:r>
                        <a:rPr lang="it-IT" sz="1200" b="1" dirty="0" err="1" smtClean="0">
                          <a:solidFill>
                            <a:srgbClr val="FF0000"/>
                          </a:solidFill>
                          <a:effectLst/>
                        </a:rPr>
                        <a:t>HBsAg</a:t>
                      </a:r>
                      <a:r>
                        <a:rPr lang="it-IT" sz="1200" b="1" dirty="0" smtClean="0">
                          <a:solidFill>
                            <a:srgbClr val="FF0000"/>
                          </a:solidFill>
                          <a:effectLst/>
                        </a:rPr>
                        <a:t>, </a:t>
                      </a:r>
                      <a:r>
                        <a:rPr lang="it-IT" sz="1200" b="1" dirty="0" err="1" smtClean="0">
                          <a:solidFill>
                            <a:srgbClr val="FF0000"/>
                          </a:solidFill>
                          <a:effectLst/>
                        </a:rPr>
                        <a:t>HBcIgM</a:t>
                      </a:r>
                      <a:r>
                        <a:rPr lang="it-IT" sz="1200" b="1" dirty="0" smtClean="0">
                          <a:solidFill>
                            <a:srgbClr val="FF0000"/>
                          </a:solidFill>
                          <a:effectLst/>
                        </a:rPr>
                        <a:t>, HAV </a:t>
                      </a:r>
                      <a:r>
                        <a:rPr lang="it-IT" sz="1200" b="1" dirty="0" err="1" smtClean="0">
                          <a:solidFill>
                            <a:srgbClr val="FF0000"/>
                          </a:solidFill>
                          <a:effectLst/>
                        </a:rPr>
                        <a:t>IgM</a:t>
                      </a:r>
                      <a:r>
                        <a:rPr lang="it-IT" sz="1200" b="1" dirty="0" smtClean="0">
                          <a:solidFill>
                            <a:srgbClr val="FF0000"/>
                          </a:solidFill>
                          <a:effectLst/>
                        </a:rPr>
                        <a:t>, CMV </a:t>
                      </a:r>
                      <a:r>
                        <a:rPr lang="it-IT" sz="1200" b="1" dirty="0" err="1" smtClean="0">
                          <a:solidFill>
                            <a:srgbClr val="FF0000"/>
                          </a:solidFill>
                          <a:effectLst/>
                        </a:rPr>
                        <a:t>IgM</a:t>
                      </a:r>
                      <a:r>
                        <a:rPr lang="it-IT" sz="1200" b="1" dirty="0" smtClean="0">
                          <a:solidFill>
                            <a:srgbClr val="FF0000"/>
                          </a:solidFill>
                          <a:effectLst/>
                        </a:rPr>
                        <a:t>, EBV </a:t>
                      </a:r>
                      <a:r>
                        <a:rPr lang="it-IT" sz="1200" b="1" dirty="0" err="1" smtClean="0">
                          <a:solidFill>
                            <a:srgbClr val="FF0000"/>
                          </a:solidFill>
                          <a:effectLst/>
                        </a:rPr>
                        <a:t>IgM</a:t>
                      </a:r>
                      <a:r>
                        <a:rPr lang="it-IT" sz="1200" b="1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,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"/>
                        <a:tabLst>
                          <a:tab pos="228600" algn="l"/>
                        </a:tabLst>
                      </a:pPr>
                      <a:r>
                        <a:rPr lang="it-IT" sz="1200" dirty="0" smtClean="0">
                          <a:effectLst/>
                        </a:rPr>
                        <a:t>stretto monitoraggio delle ALT (indicativamente ogni 2-3 giorni).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200" dirty="0" smtClean="0">
                          <a:effectLst/>
                        </a:rPr>
                        <a:t>Se i valori di ALT tendono: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"/>
                        <a:tabLst>
                          <a:tab pos="228600" algn="l"/>
                        </a:tabLst>
                      </a:pPr>
                      <a:r>
                        <a:rPr lang="it-IT" sz="1200" dirty="0" smtClean="0">
                          <a:effectLst/>
                        </a:rPr>
                        <a:t>all’incremento ulteriore </a:t>
                      </a:r>
                      <a:r>
                        <a:rPr lang="it-IT" sz="1200" dirty="0" smtClean="0">
                          <a:effectLst/>
                          <a:sym typeface="Symbol"/>
                        </a:rPr>
                        <a:t></a:t>
                      </a:r>
                      <a:r>
                        <a:rPr lang="it-IT" sz="1200" dirty="0" smtClean="0">
                          <a:effectLst/>
                        </a:rPr>
                        <a:t> ospedalizzazione;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/>
                        <a:buChar char=""/>
                        <a:tabLst>
                          <a:tab pos="228600" algn="l"/>
                        </a:tabLst>
                      </a:pPr>
                      <a:r>
                        <a:rPr lang="it-IT" sz="1200" dirty="0" smtClean="0">
                          <a:effectLst/>
                        </a:rPr>
                        <a:t>alla  riduzione </a:t>
                      </a:r>
                      <a:r>
                        <a:rPr lang="it-IT" sz="1200" dirty="0" smtClean="0">
                          <a:effectLst/>
                          <a:sym typeface="Symbol"/>
                        </a:rPr>
                        <a:t></a:t>
                      </a:r>
                      <a:r>
                        <a:rPr lang="it-IT" sz="1200" dirty="0" smtClean="0">
                          <a:effectLst/>
                        </a:rPr>
                        <a:t> allungare progressivamente i tempi di monitoraggio e, nel caso in cui non vi sia una causa chiaramente identificabile (abuso alcolico, assunzione di farmaci e/o di sostanze tossiche), passare allo </a:t>
                      </a:r>
                      <a:r>
                        <a:rPr lang="it-IT" sz="1200" dirty="0" err="1" smtClean="0">
                          <a:effectLst/>
                        </a:rPr>
                        <a:t>Step</a:t>
                      </a:r>
                      <a:r>
                        <a:rPr lang="it-IT" sz="1200" dirty="0" smtClean="0">
                          <a:effectLst/>
                        </a:rPr>
                        <a:t> 4 (approfondimento di primo livello).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t-IT" sz="1200" dirty="0" smtClean="0">
                          <a:effectLst/>
                        </a:rPr>
                        <a:t> </a:t>
                      </a:r>
                      <a:endParaRPr lang="it-IT" sz="1200" dirty="0">
                        <a:effectLst/>
                        <a:latin typeface="Times New Roman"/>
                        <a:ea typeface="Batang"/>
                      </a:endParaRPr>
                    </a:p>
                  </a:txBody>
                  <a:tcPr marL="44486" marR="44486" marT="0" marB="0"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pic>
        <p:nvPicPr>
          <p:cNvPr id="12301" name="Picture 1" descr="logoASL0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3" y="0"/>
            <a:ext cx="1023060" cy="1144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2" name="Text Box 2"/>
          <p:cNvSpPr txBox="1">
            <a:spLocks noChangeArrowheads="1"/>
          </p:cNvSpPr>
          <p:nvPr/>
        </p:nvSpPr>
        <p:spPr bwMode="auto">
          <a:xfrm>
            <a:off x="2996106" y="0"/>
            <a:ext cx="3676028" cy="17475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91568" tIns="45784" rIns="91568" bIns="0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it-IT" altLang="ko-KR" sz="1600" b="1" dirty="0">
                <a:solidFill>
                  <a:srgbClr val="000000"/>
                </a:solidFill>
                <a:ea typeface="Batang" charset="-127"/>
              </a:rPr>
              <a:t>CRITERI </a:t>
            </a:r>
            <a:r>
              <a:rPr lang="it-IT" sz="1600" b="1" dirty="0">
                <a:solidFill>
                  <a:srgbClr val="000000"/>
                </a:solidFill>
              </a:rPr>
              <a:t>CONDIVISI </a:t>
            </a:r>
            <a:endParaRPr lang="it-IT" sz="1600" dirty="0">
              <a:solidFill>
                <a:srgbClr val="000000"/>
              </a:solidFill>
            </a:endParaRPr>
          </a:p>
          <a:p>
            <a:pPr algn="ctr" eaLnBrk="1" hangingPunct="1"/>
            <a:r>
              <a:rPr lang="it-IT" sz="1600" b="1" dirty="0">
                <a:solidFill>
                  <a:srgbClr val="000000"/>
                </a:solidFill>
              </a:rPr>
              <a:t>PER LA GESTIONE RAZIONALE DELL’IPERTRANSAMINASEMIA </a:t>
            </a:r>
          </a:p>
          <a:p>
            <a:pPr algn="ctr" eaLnBrk="1" hangingPunct="1"/>
            <a:r>
              <a:rPr lang="it-IT" sz="1600" b="1" dirty="0">
                <a:solidFill>
                  <a:srgbClr val="000000"/>
                </a:solidFill>
              </a:rPr>
              <a:t>NEL CONTESTO</a:t>
            </a:r>
            <a:endParaRPr lang="it-IT" sz="1600" dirty="0">
              <a:solidFill>
                <a:srgbClr val="000000"/>
              </a:solidFill>
            </a:endParaRPr>
          </a:p>
          <a:p>
            <a:pPr algn="ctr" eaLnBrk="1" hangingPunct="1"/>
            <a:r>
              <a:rPr lang="it-IT" sz="1600" b="1" dirty="0">
                <a:solidFill>
                  <a:srgbClr val="000000"/>
                </a:solidFill>
              </a:rPr>
              <a:t> DELL’ASL DI BRESCIA</a:t>
            </a:r>
            <a:endParaRPr lang="it-IT" sz="1600" dirty="0">
              <a:solidFill>
                <a:srgbClr val="000000"/>
              </a:solidFill>
            </a:endParaRPr>
          </a:p>
          <a:p>
            <a:pPr eaLnBrk="1" hangingPunct="1"/>
            <a:r>
              <a:rPr lang="it-IT" sz="1600" b="1" dirty="0">
                <a:solidFill>
                  <a:srgbClr val="000000"/>
                </a:solidFill>
              </a:rPr>
              <a:t> </a:t>
            </a:r>
            <a:endParaRPr lang="it-IT" sz="1600" dirty="0">
              <a:solidFill>
                <a:srgbClr val="000000"/>
              </a:solidFill>
            </a:endParaRPr>
          </a:p>
          <a:p>
            <a:pPr algn="r" eaLnBrk="1" hangingPunct="1"/>
            <a:r>
              <a:rPr lang="it-IT" sz="1600" b="1" i="1" dirty="0">
                <a:solidFill>
                  <a:srgbClr val="000000"/>
                </a:solidFill>
              </a:rPr>
              <a:t>Giugno 2007</a:t>
            </a:r>
            <a:endParaRPr lang="it-IT" sz="1600" dirty="0">
              <a:solidFill>
                <a:srgbClr val="000000"/>
              </a:solidFill>
            </a:endParaRPr>
          </a:p>
        </p:txBody>
      </p:sp>
      <p:sp>
        <p:nvSpPr>
          <p:cNvPr id="12303" name="Rettangolo 4"/>
          <p:cNvSpPr>
            <a:spLocks noChangeArrowheads="1"/>
          </p:cNvSpPr>
          <p:nvPr/>
        </p:nvSpPr>
        <p:spPr bwMode="auto">
          <a:xfrm>
            <a:off x="20653" y="1171383"/>
            <a:ext cx="2206569" cy="938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68" tIns="45784" rIns="91568" bIns="45784">
            <a:spAutoFit/>
          </a:bodyPr>
          <a:lstStyle/>
          <a:p>
            <a:r>
              <a:rPr lang="it-IT" sz="1100" b="1">
                <a:solidFill>
                  <a:srgbClr val="FFFFFF"/>
                </a:solidFill>
              </a:rPr>
              <a:t>Dipartimento  Cure  Primarie</a:t>
            </a:r>
            <a:endParaRPr lang="it-IT" sz="1100">
              <a:solidFill>
                <a:srgbClr val="FFFFFF"/>
              </a:solidFill>
            </a:endParaRPr>
          </a:p>
          <a:p>
            <a:r>
              <a:rPr lang="it-IT" sz="1100" b="1" i="1">
                <a:solidFill>
                  <a:srgbClr val="FFFFFF"/>
                </a:solidFill>
              </a:rPr>
              <a:t>Progetto  Prevenzione  e  Disease</a:t>
            </a:r>
            <a:endParaRPr lang="it-IT" sz="1100">
              <a:solidFill>
                <a:srgbClr val="FFFFFF"/>
              </a:solidFill>
            </a:endParaRPr>
          </a:p>
          <a:p>
            <a:r>
              <a:rPr lang="fr-FR" sz="1100" b="1" i="1">
                <a:solidFill>
                  <a:srgbClr val="FFFFFF"/>
                </a:solidFill>
              </a:rPr>
              <a:t>Management Patologie  Croniche</a:t>
            </a:r>
            <a:endParaRPr lang="it-IT" sz="1100">
              <a:solidFill>
                <a:srgbClr val="FFFFFF"/>
              </a:solidFill>
            </a:endParaRPr>
          </a:p>
        </p:txBody>
      </p:sp>
      <p:sp>
        <p:nvSpPr>
          <p:cNvPr id="12304" name="Rettangolo 5"/>
          <p:cNvSpPr>
            <a:spLocks noChangeArrowheads="1"/>
          </p:cNvSpPr>
          <p:nvPr/>
        </p:nvSpPr>
        <p:spPr bwMode="auto">
          <a:xfrm>
            <a:off x="0" y="2075385"/>
            <a:ext cx="9144000" cy="369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68" tIns="45784" rIns="91568" bIns="45784">
            <a:spAutoFit/>
          </a:bodyPr>
          <a:lstStyle/>
          <a:p>
            <a:r>
              <a:rPr lang="it-IT" u="sng">
                <a:solidFill>
                  <a:srgbClr val="000099"/>
                </a:solidFill>
              </a:rPr>
              <a:t>STEP 3: GESTIONE EVENTUALI SEGNI DI ALLARME</a:t>
            </a:r>
            <a:endParaRPr lang="it-IT">
              <a:solidFill>
                <a:srgbClr val="000099"/>
              </a:solidFill>
            </a:endParaRPr>
          </a:p>
        </p:txBody>
      </p:sp>
      <p:sp>
        <p:nvSpPr>
          <p:cNvPr id="8" name="Ovale 7"/>
          <p:cNvSpPr>
            <a:spLocks noChangeArrowheads="1"/>
          </p:cNvSpPr>
          <p:nvPr/>
        </p:nvSpPr>
        <p:spPr bwMode="auto">
          <a:xfrm>
            <a:off x="969049" y="4060051"/>
            <a:ext cx="7026392" cy="767128"/>
          </a:xfrm>
          <a:prstGeom prst="ellipse">
            <a:avLst/>
          </a:prstGeom>
          <a:noFill/>
          <a:ln w="57150" algn="ctr">
            <a:solidFill>
              <a:srgbClr val="00B0F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568" tIns="45784" rIns="91568" bIns="45784"/>
          <a:lstStyle/>
          <a:p>
            <a:endParaRPr lang="it-IT">
              <a:solidFill>
                <a:srgbClr val="000000"/>
              </a:solidFill>
            </a:endParaRPr>
          </a:p>
        </p:txBody>
      </p:sp>
      <p:pic>
        <p:nvPicPr>
          <p:cNvPr id="12306" name="Picture 1" descr="logoASL0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23060" cy="1144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7" name="Picture 4" descr="Intranet Poliambulanza">
            <a:hlinkClick r:id="rId3" tooltip="Intranet Poliambulanza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470" y="0"/>
            <a:ext cx="762530" cy="763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055934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olo 1"/>
          <p:cNvSpPr>
            <a:spLocks noGrp="1"/>
          </p:cNvSpPr>
          <p:nvPr>
            <p:ph type="title"/>
          </p:nvPr>
        </p:nvSpPr>
        <p:spPr bwMode="auto">
          <a:xfrm>
            <a:off x="518390" y="116632"/>
            <a:ext cx="8383060" cy="926284"/>
          </a:xfrm>
          <a:solidFill>
            <a:srgbClr val="000099"/>
          </a:solidFill>
          <a:ln w="76200">
            <a:solidFill>
              <a:srgbClr val="00FFFF"/>
            </a:solidFill>
            <a:miter lim="800000"/>
            <a:headEnd/>
            <a:tailEnd/>
          </a:ln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it-IT" sz="4000" dirty="0" smtClean="0">
                <a:solidFill>
                  <a:srgbClr val="99FF99"/>
                </a:solidFill>
                <a:latin typeface="Times New Roman" pitchFamily="18" charset="0"/>
                <a:cs typeface="Times New Roman" pitchFamily="18" charset="0"/>
              </a:rPr>
              <a:t>VIRUS </a:t>
            </a:r>
            <a:r>
              <a:rPr lang="it-IT" sz="4000" dirty="0">
                <a:solidFill>
                  <a:srgbClr val="99FF99"/>
                </a:solidFill>
                <a:latin typeface="Times New Roman" pitchFamily="18" charset="0"/>
                <a:cs typeface="Times New Roman" pitchFamily="18" charset="0"/>
              </a:rPr>
              <a:t>che causano EPATITE</a:t>
            </a:r>
            <a:endParaRPr lang="it-IT" dirty="0" smtClean="0">
              <a:solidFill>
                <a:srgbClr val="99FF99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52337" y="1158440"/>
            <a:ext cx="3761812" cy="4462713"/>
          </a:xfrm>
          <a:solidFill>
            <a:srgbClr val="00FFFF"/>
          </a:solidFill>
          <a:ln>
            <a:solidFill>
              <a:srgbClr val="00FFFF"/>
            </a:solidFill>
          </a:ln>
        </p:spPr>
        <p:txBody>
          <a:bodyPr/>
          <a:lstStyle/>
          <a:p>
            <a:pPr marL="0" indent="0">
              <a:buNone/>
              <a:defRPr/>
            </a:pPr>
            <a:r>
              <a:rPr lang="it-IT" sz="2400" b="1" dirty="0"/>
              <a:t>   </a:t>
            </a:r>
            <a:r>
              <a:rPr lang="it-IT" sz="2400" b="1" dirty="0">
                <a:solidFill>
                  <a:srgbClr val="FF0000"/>
                </a:solidFill>
              </a:rPr>
              <a:t>Virus </a:t>
            </a:r>
            <a:r>
              <a:rPr lang="it-IT" sz="2400" b="1" dirty="0" err="1">
                <a:solidFill>
                  <a:srgbClr val="FF0000"/>
                </a:solidFill>
              </a:rPr>
              <a:t>epatitici</a:t>
            </a:r>
            <a:r>
              <a:rPr lang="it-IT" sz="2400" b="1" dirty="0">
                <a:solidFill>
                  <a:srgbClr val="FF0000"/>
                </a:solidFill>
              </a:rPr>
              <a:t> “minori”</a:t>
            </a:r>
            <a:endParaRPr lang="it-IT" sz="2400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it-IT" sz="2400" b="1" dirty="0">
                <a:solidFill>
                  <a:srgbClr val="FF00FF"/>
                </a:solidFill>
              </a:rPr>
              <a:t>Sono virus che accanto alla malattia di base possono causare quadri </a:t>
            </a:r>
            <a:r>
              <a:rPr lang="it-IT" sz="2400" b="1" dirty="0" err="1">
                <a:solidFill>
                  <a:srgbClr val="FF00FF"/>
                </a:solidFill>
              </a:rPr>
              <a:t>epatitici</a:t>
            </a:r>
            <a:r>
              <a:rPr lang="it-IT" sz="2400" b="1" dirty="0">
                <a:solidFill>
                  <a:srgbClr val="FF00FF"/>
                </a:solidFill>
              </a:rPr>
              <a:t> di differente gravità.</a:t>
            </a:r>
            <a:endParaRPr lang="it-IT" sz="2400" dirty="0">
              <a:solidFill>
                <a:srgbClr val="FF00FF"/>
              </a:solidFill>
            </a:endParaRPr>
          </a:p>
          <a:p>
            <a:pPr>
              <a:defRPr/>
            </a:pPr>
            <a:r>
              <a:rPr lang="it-IT" sz="2400" b="1" dirty="0">
                <a:solidFill>
                  <a:srgbClr val="000099"/>
                </a:solidFill>
              </a:rPr>
              <a:t>Nel complesso sono responsabili dell'1.5% di tutte le epatiti.</a:t>
            </a:r>
            <a:endParaRPr lang="it-IT" sz="2400" dirty="0">
              <a:solidFill>
                <a:srgbClr val="000099"/>
              </a:solidFill>
            </a:endParaRPr>
          </a:p>
          <a:p>
            <a:pPr>
              <a:defRPr/>
            </a:pPr>
            <a:endParaRPr lang="it-IT" sz="2400" dirty="0"/>
          </a:p>
        </p:txBody>
      </p:sp>
      <p:sp>
        <p:nvSpPr>
          <p:cNvPr id="4101" name="Freccia a destra 3"/>
          <p:cNvSpPr>
            <a:spLocks noChangeArrowheads="1"/>
          </p:cNvSpPr>
          <p:nvPr/>
        </p:nvSpPr>
        <p:spPr bwMode="auto">
          <a:xfrm>
            <a:off x="921390" y="1196752"/>
            <a:ext cx="244645" cy="48542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1568" tIns="45784" rIns="91568" bIns="45784"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4102" name="Segnaposto contenuto 2"/>
          <p:cNvSpPr txBox="1">
            <a:spLocks/>
          </p:cNvSpPr>
          <p:nvPr/>
        </p:nvSpPr>
        <p:spPr bwMode="auto">
          <a:xfrm>
            <a:off x="4932614" y="1158441"/>
            <a:ext cx="3761812" cy="4462713"/>
          </a:xfrm>
          <a:prstGeom prst="rect">
            <a:avLst/>
          </a:prstGeom>
          <a:solidFill>
            <a:srgbClr val="00FFFF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lIns="91431" tIns="45715" rIns="91431" bIns="45715"/>
          <a:lstStyle>
            <a:lvl1pPr marL="341313" indent="-34131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20000"/>
              </a:spcBef>
              <a:buClr>
                <a:srgbClr val="FFFFFF"/>
              </a:buClr>
              <a:buSzPct val="65000"/>
              <a:buFont typeface="Wingdings" pitchFamily="2" charset="2"/>
              <a:buBlip>
                <a:blip r:embed="rId2"/>
              </a:buBlip>
            </a:pPr>
            <a:r>
              <a:rPr lang="it-IT" sz="2000" b="1" dirty="0">
                <a:solidFill>
                  <a:srgbClr val="FF00FF"/>
                </a:solidFill>
                <a:latin typeface="Arial" pitchFamily="34" charset="0"/>
              </a:rPr>
              <a:t>Virus di Epstein-</a:t>
            </a:r>
            <a:r>
              <a:rPr lang="it-IT" sz="2000" b="1" dirty="0" err="1">
                <a:solidFill>
                  <a:srgbClr val="FF00FF"/>
                </a:solidFill>
                <a:latin typeface="Arial" pitchFamily="34" charset="0"/>
              </a:rPr>
              <a:t>Barr</a:t>
            </a:r>
            <a:endParaRPr lang="it-IT" sz="2000" dirty="0">
              <a:solidFill>
                <a:srgbClr val="FF00FF"/>
              </a:solidFill>
              <a:latin typeface="Arial" pitchFamily="34" charset="0"/>
            </a:endParaRPr>
          </a:p>
          <a:p>
            <a:pPr>
              <a:spcBef>
                <a:spcPct val="20000"/>
              </a:spcBef>
              <a:buClr>
                <a:srgbClr val="FFFFFF"/>
              </a:buClr>
              <a:buSzPct val="65000"/>
              <a:buFont typeface="Wingdings" pitchFamily="2" charset="2"/>
              <a:buBlip>
                <a:blip r:embed="rId2"/>
              </a:buBlip>
            </a:pPr>
            <a:r>
              <a:rPr lang="it-IT" sz="2000" b="1" dirty="0" err="1" smtClean="0">
                <a:solidFill>
                  <a:srgbClr val="FF00FF"/>
                </a:solidFill>
                <a:latin typeface="Arial" pitchFamily="34" charset="0"/>
              </a:rPr>
              <a:t>Cytomegalovirus</a:t>
            </a:r>
            <a:endParaRPr lang="it-IT" sz="2000" dirty="0" smtClean="0">
              <a:solidFill>
                <a:srgbClr val="FF00FF"/>
              </a:solidFill>
              <a:latin typeface="Arial" pitchFamily="34" charset="0"/>
            </a:endParaRPr>
          </a:p>
          <a:p>
            <a:pPr>
              <a:spcBef>
                <a:spcPct val="20000"/>
              </a:spcBef>
              <a:buClr>
                <a:srgbClr val="FFFFFF"/>
              </a:buClr>
              <a:buSzPct val="65000"/>
              <a:buFont typeface="Wingdings" pitchFamily="2" charset="2"/>
              <a:buBlip>
                <a:blip r:embed="rId2"/>
              </a:buBlip>
            </a:pPr>
            <a:r>
              <a:rPr lang="it-IT" sz="2000" b="1" dirty="0" smtClean="0">
                <a:solidFill>
                  <a:srgbClr val="FF00FF"/>
                </a:solidFill>
                <a:latin typeface="Arial" pitchFamily="34" charset="0"/>
              </a:rPr>
              <a:t>Virus </a:t>
            </a:r>
            <a:r>
              <a:rPr lang="it-IT" sz="2000" b="1" dirty="0">
                <a:solidFill>
                  <a:srgbClr val="FF00FF"/>
                </a:solidFill>
                <a:latin typeface="Arial" pitchFamily="34" charset="0"/>
              </a:rPr>
              <a:t>dell’Herpes Simplex</a:t>
            </a:r>
            <a:endParaRPr lang="it-IT" sz="2000" dirty="0">
              <a:solidFill>
                <a:srgbClr val="FF00FF"/>
              </a:solidFill>
              <a:latin typeface="Arial" pitchFamily="34" charset="0"/>
            </a:endParaRPr>
          </a:p>
          <a:p>
            <a:pPr>
              <a:spcBef>
                <a:spcPct val="20000"/>
              </a:spcBef>
              <a:buClr>
                <a:srgbClr val="FFFFFF"/>
              </a:buClr>
              <a:buSzPct val="65000"/>
              <a:buFont typeface="Wingdings" pitchFamily="2" charset="2"/>
              <a:buBlip>
                <a:blip r:embed="rId2"/>
              </a:buBlip>
            </a:pPr>
            <a:r>
              <a:rPr lang="it-IT" sz="2000" b="1" dirty="0">
                <a:solidFill>
                  <a:srgbClr val="FF00FF"/>
                </a:solidFill>
                <a:latin typeface="Arial" pitchFamily="34" charset="0"/>
              </a:rPr>
              <a:t>Virus della Varicella-Zoster</a:t>
            </a:r>
            <a:endParaRPr lang="it-IT" sz="2000" dirty="0">
              <a:solidFill>
                <a:srgbClr val="FF00FF"/>
              </a:solidFill>
              <a:latin typeface="Arial" pitchFamily="34" charset="0"/>
            </a:endParaRPr>
          </a:p>
          <a:p>
            <a:pPr>
              <a:spcBef>
                <a:spcPct val="20000"/>
              </a:spcBef>
              <a:buClr>
                <a:srgbClr val="FFFFFF"/>
              </a:buClr>
              <a:buSzPct val="65000"/>
              <a:buFont typeface="Wingdings" pitchFamily="2" charset="2"/>
              <a:buBlip>
                <a:blip r:embed="rId2"/>
              </a:buBlip>
            </a:pPr>
            <a:r>
              <a:rPr lang="it-IT" sz="2000" b="1" dirty="0">
                <a:solidFill>
                  <a:srgbClr val="FF00FF"/>
                </a:solidFill>
                <a:latin typeface="Arial" pitchFamily="34" charset="0"/>
              </a:rPr>
              <a:t>Virus del morbillo e della rosolia</a:t>
            </a:r>
            <a:endParaRPr lang="it-IT" sz="2000" dirty="0">
              <a:solidFill>
                <a:srgbClr val="FF00FF"/>
              </a:solidFill>
              <a:latin typeface="Arial" pitchFamily="34" charset="0"/>
            </a:endParaRPr>
          </a:p>
          <a:p>
            <a:pPr>
              <a:spcBef>
                <a:spcPct val="20000"/>
              </a:spcBef>
              <a:buClr>
                <a:srgbClr val="FFFFFF"/>
              </a:buClr>
              <a:buSzPct val="65000"/>
              <a:buFont typeface="Wingdings" pitchFamily="2" charset="2"/>
              <a:buBlip>
                <a:blip r:embed="rId2"/>
              </a:buBlip>
            </a:pPr>
            <a:r>
              <a:rPr lang="it-IT" sz="2000" b="1" dirty="0">
                <a:solidFill>
                  <a:srgbClr val="FF00FF"/>
                </a:solidFill>
                <a:latin typeface="Arial" pitchFamily="34" charset="0"/>
              </a:rPr>
              <a:t>Virus </a:t>
            </a:r>
            <a:r>
              <a:rPr lang="it-IT" sz="2000" b="1" dirty="0" err="1">
                <a:solidFill>
                  <a:srgbClr val="FF00FF"/>
                </a:solidFill>
                <a:latin typeface="Arial" pitchFamily="34" charset="0"/>
              </a:rPr>
              <a:t>Coxsackie</a:t>
            </a:r>
            <a:r>
              <a:rPr lang="it-IT" sz="2000" b="1" dirty="0">
                <a:solidFill>
                  <a:srgbClr val="FF00FF"/>
                </a:solidFill>
                <a:latin typeface="Arial" pitchFamily="34" charset="0"/>
              </a:rPr>
              <a:t> B</a:t>
            </a:r>
            <a:endParaRPr lang="it-IT" sz="2000" dirty="0">
              <a:solidFill>
                <a:srgbClr val="FF00FF"/>
              </a:solidFill>
              <a:latin typeface="Arial" pitchFamily="34" charset="0"/>
            </a:endParaRPr>
          </a:p>
          <a:p>
            <a:pPr>
              <a:spcBef>
                <a:spcPct val="20000"/>
              </a:spcBef>
              <a:buClr>
                <a:srgbClr val="FFFFFF"/>
              </a:buClr>
              <a:buSzPct val="65000"/>
              <a:buFont typeface="Wingdings" pitchFamily="2" charset="2"/>
              <a:buBlip>
                <a:blip r:embed="rId2"/>
              </a:buBlip>
            </a:pPr>
            <a:r>
              <a:rPr lang="it-IT" sz="2000" b="1" dirty="0" err="1">
                <a:solidFill>
                  <a:srgbClr val="FF00FF"/>
                </a:solidFill>
                <a:latin typeface="Arial" pitchFamily="34" charset="0"/>
              </a:rPr>
              <a:t>Alcunivirus</a:t>
            </a:r>
            <a:r>
              <a:rPr lang="it-IT" sz="2000" b="1" dirty="0">
                <a:solidFill>
                  <a:srgbClr val="FF00FF"/>
                </a:solidFill>
                <a:latin typeface="Arial" pitchFamily="34" charset="0"/>
              </a:rPr>
              <a:t> ECHO e Adenovirus</a:t>
            </a:r>
            <a:endParaRPr lang="it-IT" sz="2000" dirty="0">
              <a:solidFill>
                <a:srgbClr val="FF00FF"/>
              </a:solidFill>
              <a:latin typeface="Arial" pitchFamily="34" charset="0"/>
            </a:endParaRPr>
          </a:p>
          <a:p>
            <a:pPr>
              <a:spcBef>
                <a:spcPct val="20000"/>
              </a:spcBef>
              <a:buClr>
                <a:srgbClr val="FFFFFF"/>
              </a:buClr>
              <a:buSzPct val="65000"/>
              <a:buFont typeface="Wingdings" pitchFamily="2" charset="2"/>
              <a:buBlip>
                <a:blip r:embed="rId2"/>
              </a:buBlip>
            </a:pPr>
            <a:r>
              <a:rPr lang="it-IT" sz="2000" b="1" dirty="0">
                <a:solidFill>
                  <a:srgbClr val="FF00FF"/>
                </a:solidFill>
                <a:latin typeface="Arial" pitchFamily="34" charset="0"/>
              </a:rPr>
              <a:t>Virus della febbre gialla</a:t>
            </a:r>
            <a:endParaRPr lang="it-IT" sz="2000" dirty="0">
              <a:solidFill>
                <a:srgbClr val="FF00FF"/>
              </a:solidFill>
              <a:latin typeface="Arial" pitchFamily="34" charset="0"/>
            </a:endParaRPr>
          </a:p>
          <a:p>
            <a:pPr>
              <a:spcBef>
                <a:spcPct val="20000"/>
              </a:spcBef>
              <a:buClr>
                <a:srgbClr val="FFFFFF"/>
              </a:buClr>
              <a:buSzPct val="65000"/>
              <a:buFont typeface="Wingdings" pitchFamily="2" charset="2"/>
              <a:buBlip>
                <a:blip r:embed="rId2"/>
              </a:buBlip>
            </a:pPr>
            <a:r>
              <a:rPr lang="it-IT" sz="2000" b="1" dirty="0">
                <a:solidFill>
                  <a:srgbClr val="FF00FF"/>
                </a:solidFill>
                <a:latin typeface="Arial" pitchFamily="34" charset="0"/>
              </a:rPr>
              <a:t>Altri</a:t>
            </a:r>
            <a:endParaRPr lang="it-IT" sz="2000" dirty="0">
              <a:solidFill>
                <a:srgbClr val="FF00FF"/>
              </a:solidFill>
              <a:latin typeface="Arial" pitchFamily="34" charset="0"/>
            </a:endParaRPr>
          </a:p>
        </p:txBody>
      </p:sp>
      <p:pic>
        <p:nvPicPr>
          <p:cNvPr id="4103" name="Picture 4" descr="Intranet Poliambulanza">
            <a:hlinkClick r:id="rId3" tooltip="Intranet Poliambulanza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5949280"/>
            <a:ext cx="762530" cy="763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reccia in giù 3"/>
          <p:cNvSpPr/>
          <p:nvPr/>
        </p:nvSpPr>
        <p:spPr>
          <a:xfrm flipV="1">
            <a:off x="4078164" y="4653136"/>
            <a:ext cx="432048" cy="72008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FFFF"/>
              </a:solidFill>
            </a:endParaRPr>
          </a:p>
        </p:txBody>
      </p:sp>
      <p:graphicFrame>
        <p:nvGraphicFramePr>
          <p:cNvPr id="11" name="Tabella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26137390"/>
              </p:ext>
            </p:extLst>
          </p:nvPr>
        </p:nvGraphicFramePr>
        <p:xfrm>
          <a:off x="921390" y="2060848"/>
          <a:ext cx="8229600" cy="3278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2843"/>
                <a:gridCol w="2548186"/>
                <a:gridCol w="748855"/>
                <a:gridCol w="499236"/>
                <a:gridCol w="553840"/>
                <a:gridCol w="802872"/>
                <a:gridCol w="2483768"/>
              </a:tblGrid>
              <a:tr h="265303">
                <a:tc>
                  <a:txBody>
                    <a:bodyPr/>
                    <a:lstStyle/>
                    <a:p>
                      <a:pPr algn="l" fontAlgn="t"/>
                      <a:r>
                        <a:rPr lang="it-IT" sz="1050" u="none" strike="noStrike" dirty="0">
                          <a:effectLst/>
                        </a:rPr>
                        <a:t>0091211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7803" marR="7803" marT="780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050" u="none" strike="noStrike" dirty="0">
                          <a:effectLst/>
                        </a:rPr>
                        <a:t>VIRUS EPSTEIN BARR:RICERCA ANTICORPI (EA O EBNA O VCA) </a:t>
                      </a:r>
                      <a:r>
                        <a:rPr lang="it-IT" sz="1050" u="none" strike="noStrike" dirty="0" err="1">
                          <a:effectLst/>
                        </a:rPr>
                        <a:t>IgG</a:t>
                      </a:r>
                      <a:endParaRPr lang="it-IT" sz="1050" b="0" i="0" u="none" strike="noStrike" dirty="0">
                        <a:effectLst/>
                        <a:latin typeface="Arial"/>
                      </a:endParaRPr>
                    </a:p>
                  </a:txBody>
                  <a:tcPr marL="7803" marR="7803" marT="7803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it-IT" sz="1050" u="none" strike="noStrike">
                          <a:effectLst/>
                        </a:rPr>
                        <a:t>58</a:t>
                      </a:r>
                      <a:endParaRPr lang="it-IT" sz="1050" b="0" i="0" u="none" strike="noStrike">
                        <a:effectLst/>
                        <a:latin typeface="Arial"/>
                      </a:endParaRPr>
                    </a:p>
                  </a:txBody>
                  <a:tcPr marL="7803" marR="7803" marT="780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050" u="none" strike="noStrike" dirty="0">
                          <a:effectLst/>
                        </a:rPr>
                        <a:t>91.21.1</a:t>
                      </a:r>
                      <a:endParaRPr lang="it-IT" sz="105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7803" marR="7803" marT="7803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it-IT" sz="1050" u="none" strike="noStrike">
                          <a:effectLst/>
                        </a:rPr>
                        <a:t>01/04/2010</a:t>
                      </a:r>
                      <a:endParaRPr lang="it-IT" sz="1050" b="0" i="0" u="none" strike="noStrike">
                        <a:effectLst/>
                        <a:latin typeface="Arial"/>
                      </a:endParaRPr>
                    </a:p>
                  </a:txBody>
                  <a:tcPr marL="7803" marR="7803" marT="780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050" u="none" strike="noStrike" dirty="0">
                          <a:effectLst/>
                        </a:rPr>
                        <a:t> </a:t>
                      </a:r>
                      <a:endParaRPr lang="it-IT" sz="1050" b="0" i="0" u="none" strike="noStrike" dirty="0">
                        <a:effectLst/>
                        <a:latin typeface="Arial"/>
                      </a:endParaRPr>
                    </a:p>
                  </a:txBody>
                  <a:tcPr marL="7803" marR="7803" marT="780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050" u="none" strike="noStrike" dirty="0">
                          <a:effectLst/>
                        </a:rPr>
                        <a:t>RL cambio </a:t>
                      </a:r>
                      <a:r>
                        <a:rPr lang="it-IT" sz="1050" u="none" strike="noStrike" dirty="0" err="1">
                          <a:effectLst/>
                        </a:rPr>
                        <a:t>desc</a:t>
                      </a:r>
                      <a:r>
                        <a:rPr lang="it-IT" sz="1050" u="none" strike="noStrike" dirty="0">
                          <a:effectLst/>
                        </a:rPr>
                        <a:t> validazione 01-2010</a:t>
                      </a:r>
                      <a:endParaRPr lang="it-IT" sz="1050" b="0" i="0" u="none" strike="noStrike" dirty="0">
                        <a:effectLst/>
                        <a:latin typeface="Arial"/>
                      </a:endParaRPr>
                    </a:p>
                  </a:txBody>
                  <a:tcPr marL="7803" marR="7803" marT="7803" marB="0"/>
                </a:tc>
              </a:tr>
            </a:tbl>
          </a:graphicData>
        </a:graphic>
      </p:graphicFrame>
      <p:graphicFrame>
        <p:nvGraphicFramePr>
          <p:cNvPr id="13" name="Tabella 1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44938404"/>
              </p:ext>
            </p:extLst>
          </p:nvPr>
        </p:nvGraphicFramePr>
        <p:xfrm>
          <a:off x="622441" y="2668162"/>
          <a:ext cx="8229600" cy="4728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9199"/>
                <a:gridCol w="2431830"/>
                <a:gridCol w="748855"/>
                <a:gridCol w="499236"/>
                <a:gridCol w="784575"/>
                <a:gridCol w="341307"/>
                <a:gridCol w="2714598"/>
              </a:tblGrid>
              <a:tr h="265303"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 dirty="0" smtClean="0">
                          <a:effectLst/>
                        </a:rPr>
                        <a:t>0091211.02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7803" marR="7803" marT="780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 dirty="0">
                          <a:effectLst/>
                        </a:rPr>
                        <a:t>VIRUS EPSTEIN BARR: RICERCA ANTICORPI (EA O EBNA O VCA) </a:t>
                      </a:r>
                      <a:r>
                        <a:rPr lang="it-IT" sz="1000" u="none" strike="noStrike" dirty="0" err="1">
                          <a:effectLst/>
                        </a:rPr>
                        <a:t>IgM</a:t>
                      </a:r>
                      <a:endParaRPr lang="it-IT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7803" marR="7803" marT="7803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it-IT" sz="1000" u="none" strike="noStrike" dirty="0">
                          <a:effectLst/>
                        </a:rPr>
                        <a:t>59</a:t>
                      </a:r>
                      <a:endParaRPr lang="it-IT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7803" marR="7803" marT="780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>
                          <a:effectLst/>
                        </a:rPr>
                        <a:t>91.21.1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7803" marR="7803" marT="7803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it-IT" sz="1000" u="none" strike="noStrike">
                          <a:effectLst/>
                        </a:rPr>
                        <a:t>01/04/2010</a:t>
                      </a:r>
                      <a:endParaRPr lang="it-IT" sz="1000" b="0" i="0" u="none" strike="noStrike">
                        <a:effectLst/>
                        <a:latin typeface="Arial"/>
                      </a:endParaRPr>
                    </a:p>
                  </a:txBody>
                  <a:tcPr marL="7803" marR="7803" marT="780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 dirty="0">
                          <a:effectLst/>
                        </a:rPr>
                        <a:t> </a:t>
                      </a:r>
                      <a:endParaRPr lang="it-IT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7803" marR="7803" marT="780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 dirty="0">
                          <a:effectLst/>
                        </a:rPr>
                        <a:t>RL cambio </a:t>
                      </a:r>
                      <a:r>
                        <a:rPr lang="it-IT" sz="1000" u="none" strike="noStrike" dirty="0" err="1">
                          <a:effectLst/>
                        </a:rPr>
                        <a:t>desc</a:t>
                      </a:r>
                      <a:r>
                        <a:rPr lang="it-IT" sz="1000" u="none" strike="noStrike" dirty="0">
                          <a:effectLst/>
                        </a:rPr>
                        <a:t> validazione 01-2010</a:t>
                      </a:r>
                      <a:endParaRPr lang="it-IT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7803" marR="7803" marT="7803" marB="0"/>
                </a:tc>
              </a:tr>
              <a:tr h="74898">
                <a:tc>
                  <a:txBody>
                    <a:bodyPr/>
                    <a:lstStyle/>
                    <a:p>
                      <a:pPr algn="l" fontAlgn="t"/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7803" marR="7803" marT="7803" marB="0"/>
                </a:tc>
                <a:tc>
                  <a:txBody>
                    <a:bodyPr/>
                    <a:lstStyle/>
                    <a:p>
                      <a:pPr algn="l" fontAlgn="t"/>
                      <a:endParaRPr lang="it-IT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7803" marR="7803" marT="7803" marB="0"/>
                </a:tc>
                <a:tc>
                  <a:txBody>
                    <a:bodyPr/>
                    <a:lstStyle/>
                    <a:p>
                      <a:pPr algn="r" fontAlgn="t"/>
                      <a:endParaRPr lang="it-IT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7803" marR="7803" marT="7803" marB="0"/>
                </a:tc>
                <a:tc>
                  <a:txBody>
                    <a:bodyPr/>
                    <a:lstStyle/>
                    <a:p>
                      <a:pPr algn="l" fontAlgn="t"/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7803" marR="7803" marT="7803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it-IT" sz="1000" u="none" strike="noStrike" dirty="0" smtClean="0">
                          <a:effectLst/>
                        </a:rPr>
                        <a:t>2</a:t>
                      </a:r>
                      <a:endParaRPr lang="it-IT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7803" marR="7803" marT="780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 dirty="0">
                          <a:effectLst/>
                        </a:rPr>
                        <a:t> </a:t>
                      </a:r>
                      <a:endParaRPr lang="it-IT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7803" marR="7803" marT="780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 dirty="0">
                          <a:effectLst/>
                        </a:rPr>
                        <a:t> </a:t>
                      </a:r>
                      <a:endParaRPr lang="it-IT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7803" marR="7803" marT="7803" marB="0"/>
                </a:tc>
              </a:tr>
            </a:tbl>
          </a:graphicData>
        </a:graphic>
      </p:graphicFrame>
      <p:graphicFrame>
        <p:nvGraphicFramePr>
          <p:cNvPr id="14" name="Tabella 1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227905015"/>
              </p:ext>
            </p:extLst>
          </p:nvPr>
        </p:nvGraphicFramePr>
        <p:xfrm>
          <a:off x="817814" y="3789040"/>
          <a:ext cx="8229600" cy="6252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2843"/>
                <a:gridCol w="2548186"/>
                <a:gridCol w="748855"/>
                <a:gridCol w="499236"/>
                <a:gridCol w="553840"/>
                <a:gridCol w="572042"/>
                <a:gridCol w="2714598"/>
              </a:tblGrid>
              <a:tr h="132652"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 dirty="0">
                          <a:effectLst/>
                        </a:rPr>
                        <a:t>0091213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7803" marR="7803" marT="780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>
                          <a:effectLst/>
                        </a:rPr>
                        <a:t>VIRUS EPSTEIN BARR: PAUL-BUNNEL </a:t>
                      </a:r>
                      <a:endParaRPr lang="it-IT" sz="1000" b="0" i="0" u="none" strike="noStrike">
                        <a:effectLst/>
                        <a:latin typeface="Arial"/>
                      </a:endParaRPr>
                    </a:p>
                  </a:txBody>
                  <a:tcPr marL="7803" marR="7803" marT="7803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it-IT" sz="1000" u="none" strike="noStrike" dirty="0">
                          <a:effectLst/>
                        </a:rPr>
                        <a:t>32</a:t>
                      </a:r>
                      <a:endParaRPr lang="it-IT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7803" marR="7803" marT="780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 dirty="0">
                          <a:effectLst/>
                        </a:rPr>
                        <a:t>91.21.3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7803" marR="7803" marT="7803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it-IT" sz="1000" u="none" strike="noStrike">
                          <a:effectLst/>
                        </a:rPr>
                        <a:t>19/01/2004</a:t>
                      </a:r>
                      <a:endParaRPr lang="it-IT" sz="1000" b="0" i="0" u="none" strike="noStrike">
                        <a:effectLst/>
                        <a:latin typeface="Arial"/>
                      </a:endParaRPr>
                    </a:p>
                  </a:txBody>
                  <a:tcPr marL="7803" marR="7803" marT="7803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it-IT" sz="1000" u="none" strike="noStrike">
                          <a:effectLst/>
                        </a:rPr>
                        <a:t>31/03/2010</a:t>
                      </a:r>
                      <a:endParaRPr lang="it-IT" sz="1000" b="0" i="0" u="none" strike="noStrike">
                        <a:effectLst/>
                        <a:latin typeface="Arial"/>
                      </a:endParaRPr>
                    </a:p>
                  </a:txBody>
                  <a:tcPr marL="7803" marR="7803" marT="780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>
                          <a:effectLst/>
                        </a:rPr>
                        <a:t>RL cambio desc validazione 01-2010</a:t>
                      </a:r>
                      <a:endParaRPr lang="it-IT" sz="1000" b="0" i="0" u="none" strike="noStrike">
                        <a:effectLst/>
                        <a:latin typeface="Arial"/>
                      </a:endParaRPr>
                    </a:p>
                  </a:txBody>
                  <a:tcPr marL="7803" marR="7803" marT="7803" marB="0"/>
                </a:tc>
              </a:tr>
              <a:tr h="132652"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>
                          <a:effectLst/>
                        </a:rPr>
                        <a:t>0091213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7803" marR="7803" marT="780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 dirty="0">
                          <a:effectLst/>
                        </a:rPr>
                        <a:t>VIRUS EPSTEIN BARR: MONOTEST</a:t>
                      </a:r>
                      <a:endParaRPr lang="it-IT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7803" marR="7803" marT="7803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it-IT" sz="1000" u="none" strike="noStrike" dirty="0">
                          <a:effectLst/>
                        </a:rPr>
                        <a:t>28</a:t>
                      </a:r>
                      <a:endParaRPr lang="it-IT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7803" marR="7803" marT="780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>
                          <a:effectLst/>
                        </a:rPr>
                        <a:t>91.21.3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7803" marR="7803" marT="7803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it-IT" sz="1000" u="none" strike="noStrike">
                          <a:effectLst/>
                        </a:rPr>
                        <a:t>01/04/2010</a:t>
                      </a:r>
                      <a:endParaRPr lang="it-IT" sz="1000" b="0" i="0" u="none" strike="noStrike">
                        <a:effectLst/>
                        <a:latin typeface="Arial"/>
                      </a:endParaRPr>
                    </a:p>
                  </a:txBody>
                  <a:tcPr marL="7803" marR="7803" marT="780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>
                          <a:effectLst/>
                        </a:rPr>
                        <a:t> </a:t>
                      </a:r>
                      <a:endParaRPr lang="it-IT" sz="1000" b="0" i="0" u="none" strike="noStrike">
                        <a:effectLst/>
                        <a:latin typeface="Arial"/>
                      </a:endParaRPr>
                    </a:p>
                  </a:txBody>
                  <a:tcPr marL="7803" marR="7803" marT="780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 dirty="0">
                          <a:effectLst/>
                        </a:rPr>
                        <a:t>RL cambio </a:t>
                      </a:r>
                      <a:r>
                        <a:rPr lang="it-IT" sz="1000" u="none" strike="noStrike" dirty="0" err="1">
                          <a:effectLst/>
                        </a:rPr>
                        <a:t>desc</a:t>
                      </a:r>
                      <a:r>
                        <a:rPr lang="it-IT" sz="1000" u="none" strike="noStrike" dirty="0">
                          <a:effectLst/>
                        </a:rPr>
                        <a:t> validazione 01-2010</a:t>
                      </a:r>
                      <a:endParaRPr lang="it-IT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7803" marR="7803" marT="7803" marB="0"/>
                </a:tc>
              </a:tr>
            </a:tbl>
          </a:graphicData>
        </a:graphic>
      </p:graphicFrame>
      <p:sp>
        <p:nvSpPr>
          <p:cNvPr id="5" name="Freccia a destra 4"/>
          <p:cNvSpPr/>
          <p:nvPr/>
        </p:nvSpPr>
        <p:spPr>
          <a:xfrm flipH="1">
            <a:off x="8046354" y="1080315"/>
            <a:ext cx="648072" cy="48720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FFFF"/>
              </a:solidFill>
            </a:endParaRPr>
          </a:p>
        </p:txBody>
      </p:sp>
      <p:sp>
        <p:nvSpPr>
          <p:cNvPr id="6" name="Per 5"/>
          <p:cNvSpPr/>
          <p:nvPr/>
        </p:nvSpPr>
        <p:spPr>
          <a:xfrm>
            <a:off x="2154485" y="3389797"/>
            <a:ext cx="1080120" cy="1296144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rgbClr val="FFFFFF"/>
                </a:solidFill>
              </a:rPr>
              <a:t>NO</a:t>
            </a:r>
            <a:endParaRPr lang="it-IT" dirty="0">
              <a:solidFill>
                <a:srgbClr val="FFFFFF"/>
              </a:solidFill>
            </a:endParaRPr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99799932"/>
              </p:ext>
            </p:extLst>
          </p:nvPr>
        </p:nvGraphicFramePr>
        <p:xfrm>
          <a:off x="8398910" y="4149080"/>
          <a:ext cx="565578" cy="3752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5578"/>
              </a:tblGrid>
              <a:tr h="303277"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</a:rPr>
                        <a:t>           </a:t>
                      </a:r>
                      <a:r>
                        <a:rPr lang="it-IT" sz="12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7.90 </a:t>
                      </a:r>
                      <a:endParaRPr lang="it-IT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491055212"/>
              </p:ext>
            </p:extLst>
          </p:nvPr>
        </p:nvGraphicFramePr>
        <p:xfrm>
          <a:off x="8434709" y="3682827"/>
          <a:ext cx="519434" cy="3752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9434"/>
              </a:tblGrid>
              <a:tr h="306325"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u="none" strike="noStrike" dirty="0">
                          <a:effectLst/>
                        </a:rPr>
                        <a:t>           </a:t>
                      </a:r>
                      <a:r>
                        <a:rPr lang="it-IT" sz="12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8.95</a:t>
                      </a:r>
                      <a:r>
                        <a:rPr lang="it-IT" sz="1200" u="none" strike="noStrike" dirty="0">
                          <a:effectLst/>
                        </a:rPr>
                        <a:t> </a:t>
                      </a:r>
                      <a:endParaRPr lang="it-IT" sz="1200" b="1" i="0" u="none" strike="noStrike" dirty="0">
                        <a:solidFill>
                          <a:srgbClr val="00B05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6395114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84"/>
    </mc:Choice>
    <mc:Fallback>
      <p:transition spd="slow" advTm="2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206" y="747713"/>
            <a:ext cx="8124825" cy="536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tella a 5 punte 2"/>
          <p:cNvSpPr/>
          <p:nvPr/>
        </p:nvSpPr>
        <p:spPr>
          <a:xfrm>
            <a:off x="1979712" y="836712"/>
            <a:ext cx="5112568" cy="4248472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>
                <a:solidFill>
                  <a:srgbClr val="FF0000"/>
                </a:solidFill>
              </a:rPr>
              <a:t>A</a:t>
            </a:r>
            <a:r>
              <a:rPr lang="it-IT" sz="2400" b="1" dirty="0" smtClean="0">
                <a:solidFill>
                  <a:srgbClr val="FF0000"/>
                </a:solidFill>
              </a:rPr>
              <a:t>NAMNESI</a:t>
            </a:r>
            <a:endParaRPr lang="it-IT" sz="2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50105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prova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151" t="15253" r="16969" b="16364"/>
          <a:stretch>
            <a:fillRect/>
          </a:stretch>
        </p:blipFill>
        <p:spPr bwMode="auto">
          <a:xfrm>
            <a:off x="2133600" y="1447800"/>
            <a:ext cx="4876800" cy="300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6915" name="Rectangle 3"/>
          <p:cNvSpPr>
            <a:spLocks noChangeArrowheads="1"/>
          </p:cNvSpPr>
          <p:nvPr/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it-IT" sz="2800" b="1" i="1">
                <a:solidFill>
                  <a:srgbClr val="C6265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HAV</a:t>
            </a:r>
            <a:r>
              <a:rPr lang="it-IT" sz="2800" b="1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 PROFILO DIAGNOSTICO</a:t>
            </a:r>
            <a:endParaRPr lang="it-IT" sz="4400">
              <a:solidFill>
                <a:srgbClr val="000000"/>
              </a:solidFill>
            </a:endParaRPr>
          </a:p>
        </p:txBody>
      </p:sp>
      <p:sp>
        <p:nvSpPr>
          <p:cNvPr id="166916" name="Text Box 4"/>
          <p:cNvSpPr txBox="1">
            <a:spLocks noChangeArrowheads="1"/>
          </p:cNvSpPr>
          <p:nvPr/>
        </p:nvSpPr>
        <p:spPr bwMode="auto">
          <a:xfrm>
            <a:off x="2362200" y="990600"/>
            <a:ext cx="4495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sz="16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EPATITE ACUTA</a:t>
            </a:r>
            <a:endParaRPr lang="it-IT" sz="1600">
              <a:solidFill>
                <a:srgbClr val="000000"/>
              </a:solidFill>
            </a:endParaRPr>
          </a:p>
        </p:txBody>
      </p:sp>
      <p:sp>
        <p:nvSpPr>
          <p:cNvPr id="166917" name="Text Box 5"/>
          <p:cNvSpPr txBox="1">
            <a:spLocks noChangeArrowheads="1"/>
          </p:cNvSpPr>
          <p:nvPr/>
        </p:nvSpPr>
        <p:spPr bwMode="auto">
          <a:xfrm>
            <a:off x="2070100" y="4827588"/>
            <a:ext cx="3868738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  <a:spcBef>
                <a:spcPct val="80000"/>
              </a:spcBef>
              <a:defRPr/>
            </a:pPr>
            <a:r>
              <a:rPr lang="it-IT" sz="12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Anti- HAV- IgM: 	 INFEZIONE IN ATTO</a:t>
            </a:r>
          </a:p>
          <a:p>
            <a:pPr>
              <a:lnSpc>
                <a:spcPct val="125000"/>
              </a:lnSpc>
              <a:spcBef>
                <a:spcPct val="80000"/>
              </a:spcBef>
              <a:defRPr/>
            </a:pPr>
            <a:r>
              <a:rPr lang="it-IT" sz="12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Anti HAV IgG:	 INFEZIONE PREGRESSA</a:t>
            </a:r>
          </a:p>
          <a:p>
            <a:pPr>
              <a:lnSpc>
                <a:spcPct val="125000"/>
              </a:lnSpc>
              <a:spcBef>
                <a:spcPct val="80000"/>
              </a:spcBef>
              <a:defRPr/>
            </a:pPr>
            <a:r>
              <a:rPr lang="it-IT" sz="12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AUMENTO DELLE TRANSAMINASI</a:t>
            </a:r>
            <a:endParaRPr lang="it-IT" sz="1200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3" name="Freccia in giù 2"/>
          <p:cNvSpPr/>
          <p:nvPr/>
        </p:nvSpPr>
        <p:spPr>
          <a:xfrm>
            <a:off x="2699792" y="3849180"/>
            <a:ext cx="484632" cy="97840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95687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58174" y="1413299"/>
            <a:ext cx="6626064" cy="647549"/>
          </a:xfrm>
          <a:solidFill>
            <a:schemeClr val="bg1"/>
          </a:solidFill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</a:pPr>
            <a:r>
              <a:rPr lang="it-IT" b="1" dirty="0" smtClean="0">
                <a:solidFill>
                  <a:schemeClr val="bg1"/>
                </a:solidFill>
              </a:rPr>
              <a:t>1°</a:t>
            </a:r>
            <a:r>
              <a:rPr lang="it-IT" b="1" dirty="0" smtClean="0"/>
              <a:t>HBsAg, Anti-</a:t>
            </a:r>
            <a:r>
              <a:rPr lang="it-IT" b="1" dirty="0" err="1" smtClean="0"/>
              <a:t>HBs</a:t>
            </a:r>
            <a:r>
              <a:rPr lang="it-IT" b="1" dirty="0" smtClean="0"/>
              <a:t>, Anti-</a:t>
            </a:r>
            <a:r>
              <a:rPr lang="it-IT" b="1" dirty="0" err="1" smtClean="0"/>
              <a:t>HBc</a:t>
            </a:r>
            <a:endParaRPr lang="it-IT" b="1" dirty="0" smtClean="0"/>
          </a:p>
          <a:p>
            <a:pPr eaLnBrk="1" hangingPunct="1">
              <a:lnSpc>
                <a:spcPct val="90000"/>
              </a:lnSpc>
            </a:pPr>
            <a:endParaRPr lang="it-IT" dirty="0" smtClean="0"/>
          </a:p>
        </p:txBody>
      </p:sp>
      <p:sp>
        <p:nvSpPr>
          <p:cNvPr id="51204" name="Rectangle 17"/>
          <p:cNvSpPr>
            <a:spLocks noChangeArrowheads="1"/>
          </p:cNvSpPr>
          <p:nvPr/>
        </p:nvSpPr>
        <p:spPr bwMode="auto">
          <a:xfrm>
            <a:off x="756175" y="2662668"/>
            <a:ext cx="7415600" cy="526803"/>
          </a:xfrm>
          <a:prstGeom prst="rect">
            <a:avLst/>
          </a:prstGeom>
          <a:solidFill>
            <a:srgbClr val="FF99CC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lIns="91431" tIns="45715" rIns="91431" bIns="45715" anchor="ctr">
            <a:spAutoFit/>
          </a:bodyPr>
          <a:lstStyle/>
          <a:p>
            <a:pPr algn="r"/>
            <a:r>
              <a:rPr lang="en-GB" sz="1400">
                <a:solidFill>
                  <a:srgbClr val="333399"/>
                </a:solidFill>
              </a:rPr>
              <a:t>National Guideline Clearinghouse. 2002 National Guideline on the management of the viral Hepatides A, B and C</a:t>
            </a:r>
            <a:endParaRPr lang="it-IT" sz="1400">
              <a:solidFill>
                <a:srgbClr val="333399"/>
              </a:solidFill>
            </a:endParaRPr>
          </a:p>
        </p:txBody>
      </p:sp>
      <p:pic>
        <p:nvPicPr>
          <p:cNvPr id="51205" name="Picture 2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13" y="4941771"/>
            <a:ext cx="4031875" cy="1655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6" name="Picture 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100" y="4220798"/>
            <a:ext cx="3888901" cy="1944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7" name="Picture 2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644655"/>
            <a:ext cx="3780876" cy="1198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1019" y="260648"/>
            <a:ext cx="8218487" cy="1080119"/>
          </a:xfrm>
          <a:solidFill>
            <a:srgbClr val="00B0F0"/>
          </a:solidFill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it-IT" sz="2400" b="1" dirty="0" smtClean="0">
                <a:solidFill>
                  <a:srgbClr val="FF00FF"/>
                </a:solidFill>
              </a:rPr>
              <a:t/>
            </a:r>
            <a:br>
              <a:rPr lang="it-IT" sz="2400" b="1" dirty="0" smtClean="0">
                <a:solidFill>
                  <a:srgbClr val="FF00FF"/>
                </a:solidFill>
              </a:rPr>
            </a:br>
            <a:r>
              <a:rPr lang="it-IT" sz="2400" b="1" dirty="0" smtClean="0">
                <a:solidFill>
                  <a:srgbClr val="FF00FF"/>
                </a:solidFill>
              </a:rPr>
              <a:t>QUALI MARKERS UTILIZZARE PER LO SCREENING</a:t>
            </a:r>
          </a:p>
        </p:txBody>
      </p:sp>
      <p:graphicFrame>
        <p:nvGraphicFramePr>
          <p:cNvPr id="8" name="Tabella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63618185"/>
              </p:ext>
            </p:extLst>
          </p:nvPr>
        </p:nvGraphicFramePr>
        <p:xfrm>
          <a:off x="756175" y="3920024"/>
          <a:ext cx="6731001" cy="3238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3559"/>
                <a:gridCol w="3110033"/>
                <a:gridCol w="913969"/>
                <a:gridCol w="609313"/>
                <a:gridCol w="675956"/>
                <a:gridCol w="698171"/>
              </a:tblGrid>
              <a:tr h="161925"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 dirty="0">
                          <a:effectLst/>
                        </a:rPr>
                        <a:t>0091175.01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 dirty="0">
                          <a:effectLst/>
                        </a:rPr>
                        <a:t>MARKERS EPATITE B</a:t>
                      </a:r>
                      <a:endParaRPr lang="it-IT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it-IT" sz="1000" u="none" strike="noStrike">
                          <a:effectLst/>
                        </a:rPr>
                        <a:t>17</a:t>
                      </a:r>
                      <a:endParaRPr lang="it-IT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>
                          <a:effectLst/>
                        </a:rPr>
                        <a:t>91.17.5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it-IT" sz="1000" u="none" strike="noStrike">
                          <a:effectLst/>
                        </a:rPr>
                        <a:t>01/02/2002</a:t>
                      </a:r>
                      <a:endParaRPr lang="it-IT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it-IT" sz="1000" u="none" strike="noStrike">
                          <a:effectLst/>
                        </a:rPr>
                        <a:t>31/12/2005</a:t>
                      </a:r>
                      <a:endParaRPr lang="it-IT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</a:tr>
              <a:tr h="161925"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>
                          <a:effectLst/>
                        </a:rPr>
                        <a:t>0091175.02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>
                          <a:effectLst/>
                        </a:rPr>
                        <a:t>MARKERS EPATITE B AG/AB</a:t>
                      </a:r>
                      <a:endParaRPr lang="it-IT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it-IT" sz="1000" u="none" strike="noStrike" dirty="0">
                          <a:effectLst/>
                        </a:rPr>
                        <a:t>23</a:t>
                      </a:r>
                      <a:endParaRPr lang="it-IT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>
                          <a:effectLst/>
                        </a:rPr>
                        <a:t>91.17.5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it-IT" sz="1000" u="none" strike="noStrike">
                          <a:effectLst/>
                        </a:rPr>
                        <a:t>01/02/2002</a:t>
                      </a:r>
                      <a:endParaRPr lang="it-IT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it-IT" sz="1000" u="none" strike="noStrike" dirty="0">
                          <a:effectLst/>
                        </a:rPr>
                        <a:t>31/12/2005</a:t>
                      </a:r>
                      <a:endParaRPr lang="it-IT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</a:tr>
            </a:tbl>
          </a:graphicData>
        </a:graphic>
      </p:graphicFrame>
      <p:sp>
        <p:nvSpPr>
          <p:cNvPr id="10" name="Titolo 1"/>
          <p:cNvSpPr txBox="1">
            <a:spLocks/>
          </p:cNvSpPr>
          <p:nvPr/>
        </p:nvSpPr>
        <p:spPr bwMode="auto">
          <a:xfrm>
            <a:off x="455667" y="2734832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it-IT" smtClean="0">
                <a:solidFill>
                  <a:srgbClr val="00B0F0"/>
                </a:solidFill>
              </a:rPr>
              <a:t>TARIFFARIO</a:t>
            </a:r>
            <a:r>
              <a:rPr lang="it-IT" smtClean="0">
                <a:solidFill>
                  <a:srgbClr val="FFFF00"/>
                </a:solidFill>
              </a:rPr>
              <a:t> </a:t>
            </a:r>
            <a:r>
              <a:rPr lang="it-IT" smtClean="0">
                <a:solidFill>
                  <a:srgbClr val="00B0F0"/>
                </a:solidFill>
              </a:rPr>
              <a:t>SISS</a:t>
            </a:r>
            <a:endParaRPr lang="it-IT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406283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1026"/>
          <p:cNvSpPr>
            <a:spLocks noChangeArrowheads="1"/>
          </p:cNvSpPr>
          <p:nvPr/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it-IT" sz="2800" b="1">
                <a:solidFill>
                  <a:srgbClr val="33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HBV</a:t>
            </a:r>
            <a:r>
              <a:rPr lang="it-IT" sz="28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 PROFILO DIAGNOSTICO</a:t>
            </a:r>
            <a:endParaRPr lang="it-IT" sz="4400">
              <a:solidFill>
                <a:srgbClr val="000000"/>
              </a:solidFill>
            </a:endParaRPr>
          </a:p>
        </p:txBody>
      </p:sp>
      <p:sp>
        <p:nvSpPr>
          <p:cNvPr id="158723" name="Text Box 1027"/>
          <p:cNvSpPr txBox="1">
            <a:spLocks noChangeArrowheads="1"/>
          </p:cNvSpPr>
          <p:nvPr/>
        </p:nvSpPr>
        <p:spPr bwMode="auto">
          <a:xfrm>
            <a:off x="381000" y="990600"/>
            <a:ext cx="8382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sz="16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EPATITE B ACUTA</a:t>
            </a:r>
            <a:endParaRPr lang="it-IT">
              <a:solidFill>
                <a:srgbClr val="000000"/>
              </a:solidFill>
            </a:endParaRPr>
          </a:p>
        </p:txBody>
      </p:sp>
      <p:pic>
        <p:nvPicPr>
          <p:cNvPr id="23556" name="Picture 1028" descr="hbv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116" t="7611" r="29640" b="53453"/>
          <a:stretch>
            <a:fillRect/>
          </a:stretch>
        </p:blipFill>
        <p:spPr bwMode="auto">
          <a:xfrm>
            <a:off x="1600200" y="1295400"/>
            <a:ext cx="58674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8725" name="Text Box 1029"/>
          <p:cNvSpPr txBox="1">
            <a:spLocks noChangeArrowheads="1"/>
          </p:cNvSpPr>
          <p:nvPr/>
        </p:nvSpPr>
        <p:spPr bwMode="auto">
          <a:xfrm>
            <a:off x="457200" y="3962400"/>
            <a:ext cx="8305800" cy="340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25000"/>
              </a:lnSpc>
              <a:spcBef>
                <a:spcPct val="50000"/>
              </a:spcBef>
              <a:defRPr/>
            </a:pPr>
            <a:r>
              <a:rPr lang="it-IT" sz="1200" b="1">
                <a:solidFill>
                  <a:srgbClr val="7799D7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EPATITE ACUTA:</a:t>
            </a:r>
          </a:p>
          <a:p>
            <a:pPr>
              <a:lnSpc>
                <a:spcPct val="125000"/>
              </a:lnSpc>
              <a:spcBef>
                <a:spcPct val="50000"/>
              </a:spcBef>
              <a:defRPr/>
            </a:pPr>
            <a:r>
              <a:rPr lang="it-IT" sz="12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HBsAg		ANTI-HBsAg </a:t>
            </a:r>
          </a:p>
          <a:p>
            <a:pPr>
              <a:lnSpc>
                <a:spcPct val="125000"/>
              </a:lnSpc>
              <a:spcBef>
                <a:spcPct val="50000"/>
              </a:spcBef>
              <a:defRPr/>
            </a:pPr>
            <a:r>
              <a:rPr lang="it-IT" sz="12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HBeAg		ANTI-HBeAg </a:t>
            </a:r>
          </a:p>
          <a:p>
            <a:pPr>
              <a:lnSpc>
                <a:spcPct val="125000"/>
              </a:lnSpc>
              <a:spcBef>
                <a:spcPct val="50000"/>
              </a:spcBef>
              <a:defRPr/>
            </a:pPr>
            <a:r>
              <a:rPr lang="it-IT" sz="12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ANTI-HBc IgM: INFEZIONE IN ATTO</a:t>
            </a:r>
          </a:p>
          <a:p>
            <a:pPr>
              <a:lnSpc>
                <a:spcPct val="125000"/>
              </a:lnSpc>
              <a:spcBef>
                <a:spcPct val="160000"/>
              </a:spcBef>
              <a:defRPr/>
            </a:pPr>
            <a:r>
              <a:rPr lang="it-IT" sz="1200" b="1">
                <a:solidFill>
                  <a:srgbClr val="7799D7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EPATITE CRONICA:</a:t>
            </a:r>
          </a:p>
          <a:p>
            <a:pPr>
              <a:lnSpc>
                <a:spcPct val="125000"/>
              </a:lnSpc>
              <a:spcBef>
                <a:spcPct val="50000"/>
              </a:spcBef>
              <a:buClr>
                <a:srgbClr val="7799D7"/>
              </a:buClr>
              <a:buFont typeface="Wingdings" pitchFamily="2" charset="2"/>
              <a:buChar char="Ø"/>
              <a:defRPr/>
            </a:pPr>
            <a:r>
              <a:rPr lang="it-IT" sz="12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PERSISTENZA HBsAg</a:t>
            </a:r>
          </a:p>
          <a:p>
            <a:pPr>
              <a:lnSpc>
                <a:spcPct val="125000"/>
              </a:lnSpc>
              <a:spcBef>
                <a:spcPct val="50000"/>
              </a:spcBef>
              <a:buClr>
                <a:srgbClr val="7799D7"/>
              </a:buClr>
              <a:buFont typeface="Wingdings" pitchFamily="2" charset="2"/>
              <a:buChar char="Ø"/>
              <a:defRPr/>
            </a:pPr>
            <a:r>
              <a:rPr lang="it-IT" sz="12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PERSISTENZA HBeAg</a:t>
            </a:r>
          </a:p>
          <a:p>
            <a:pPr>
              <a:lnSpc>
                <a:spcPct val="125000"/>
              </a:lnSpc>
              <a:spcBef>
                <a:spcPct val="50000"/>
              </a:spcBef>
              <a:buClr>
                <a:srgbClr val="7799D7"/>
              </a:buClr>
              <a:buFont typeface="Wingdings" pitchFamily="2" charset="2"/>
              <a:buChar char="Ø"/>
              <a:defRPr/>
            </a:pPr>
            <a:r>
              <a:rPr lang="it-IT" sz="12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ANTI-HBc POSITIVO ( UTILE IN STUDI DI PREVALENZA)</a:t>
            </a:r>
          </a:p>
          <a:p>
            <a:pPr>
              <a:lnSpc>
                <a:spcPct val="125000"/>
              </a:lnSpc>
              <a:spcBef>
                <a:spcPct val="50000"/>
              </a:spcBef>
              <a:buClr>
                <a:srgbClr val="7799D7"/>
              </a:buClr>
              <a:buFont typeface="Wingdings" pitchFamily="2" charset="2"/>
              <a:buChar char="Ø"/>
              <a:defRPr/>
            </a:pPr>
            <a:endParaRPr lang="it-IT" sz="12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125000"/>
              </a:lnSpc>
              <a:spcBef>
                <a:spcPct val="50000"/>
              </a:spcBef>
              <a:defRPr/>
            </a:pPr>
            <a:endParaRPr lang="it-IT" sz="12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3558" name="AutoShape 1030"/>
          <p:cNvSpPr>
            <a:spLocks noChangeArrowheads="1"/>
          </p:cNvSpPr>
          <p:nvPr/>
        </p:nvSpPr>
        <p:spPr bwMode="auto">
          <a:xfrm>
            <a:off x="1524000" y="4724400"/>
            <a:ext cx="533400" cy="152400"/>
          </a:xfrm>
          <a:custGeom>
            <a:avLst/>
            <a:gdLst>
              <a:gd name="T0" fmla="*/ 400050 w 21600"/>
              <a:gd name="T1" fmla="*/ 0 h 21600"/>
              <a:gd name="T2" fmla="*/ 0 w 21600"/>
              <a:gd name="T3" fmla="*/ 76200 h 21600"/>
              <a:gd name="T4" fmla="*/ 400050 w 21600"/>
              <a:gd name="T5" fmla="*/ 152400 h 21600"/>
              <a:gd name="T6" fmla="*/ 533400 w 21600"/>
              <a:gd name="T7" fmla="*/ 762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99CCFF"/>
          </a:solidFill>
          <a:ln w="25400">
            <a:solidFill>
              <a:srgbClr val="7799D7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23559" name="AutoShape 1031"/>
          <p:cNvSpPr>
            <a:spLocks noChangeArrowheads="1"/>
          </p:cNvSpPr>
          <p:nvPr/>
        </p:nvSpPr>
        <p:spPr bwMode="auto">
          <a:xfrm>
            <a:off x="1524000" y="4419600"/>
            <a:ext cx="533400" cy="152400"/>
          </a:xfrm>
          <a:custGeom>
            <a:avLst/>
            <a:gdLst>
              <a:gd name="T0" fmla="*/ 400050 w 21600"/>
              <a:gd name="T1" fmla="*/ 0 h 21600"/>
              <a:gd name="T2" fmla="*/ 0 w 21600"/>
              <a:gd name="T3" fmla="*/ 76200 h 21600"/>
              <a:gd name="T4" fmla="*/ 400050 w 21600"/>
              <a:gd name="T5" fmla="*/ 152400 h 21600"/>
              <a:gd name="T6" fmla="*/ 533400 w 21600"/>
              <a:gd name="T7" fmla="*/ 762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99CCFF"/>
          </a:solidFill>
          <a:ln w="25400">
            <a:solidFill>
              <a:srgbClr val="7799D7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>
              <a:solidFill>
                <a:srgbClr val="000000"/>
              </a:solidFill>
            </a:endParaRPr>
          </a:p>
        </p:txBody>
      </p:sp>
      <p:pic>
        <p:nvPicPr>
          <p:cNvPr id="23560" name="Picture 1032" descr="C:\Documenti\prova16.jpg"/>
          <p:cNvPicPr>
            <a:picLocks noChangeAspect="1" noChangeArrowheads="1"/>
          </p:cNvPicPr>
          <p:nvPr/>
        </p:nvPicPr>
        <p:blipFill>
          <a:blip r:embed="rId3" cstate="print">
            <a:lum bright="18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893" t="26268" r="35962" b="15131"/>
          <a:stretch>
            <a:fillRect/>
          </a:stretch>
        </p:blipFill>
        <p:spPr bwMode="auto">
          <a:xfrm>
            <a:off x="6019800" y="5026025"/>
            <a:ext cx="2438400" cy="167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8729" name="Text Box 1033"/>
          <p:cNvSpPr txBox="1">
            <a:spLocks noChangeArrowheads="1"/>
          </p:cNvSpPr>
          <p:nvPr/>
        </p:nvSpPr>
        <p:spPr bwMode="auto">
          <a:xfrm>
            <a:off x="6019800" y="4754563"/>
            <a:ext cx="2514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sz="12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EPATITE B CRONICA</a:t>
            </a:r>
            <a:endParaRPr lang="it-IT" sz="1200">
              <a:solidFill>
                <a:srgbClr val="000000"/>
              </a:solidFill>
            </a:endParaRPr>
          </a:p>
        </p:txBody>
      </p:sp>
      <p:sp>
        <p:nvSpPr>
          <p:cNvPr id="2" name="Freccia in giù 1"/>
          <p:cNvSpPr/>
          <p:nvPr/>
        </p:nvSpPr>
        <p:spPr>
          <a:xfrm>
            <a:off x="1109609" y="4187825"/>
            <a:ext cx="432048" cy="8382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8000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584606" y="1172975"/>
            <a:ext cx="8368762" cy="4432473"/>
          </a:xfrm>
          <a:solidFill>
            <a:schemeClr val="bg1"/>
          </a:solidFill>
          <a:ln>
            <a:solidFill>
              <a:srgbClr val="00B050"/>
            </a:solidFill>
          </a:ln>
        </p:spPr>
        <p:txBody>
          <a:bodyPr/>
          <a:lstStyle/>
          <a:p>
            <a:pPr>
              <a:defRPr/>
            </a:pPr>
            <a:r>
              <a:rPr lang="it-IT" sz="1400" b="1" u="sng" dirty="0" err="1">
                <a:solidFill>
                  <a:srgbClr val="FF0000"/>
                </a:solidFill>
              </a:rPr>
              <a:t>HBsAg</a:t>
            </a:r>
            <a:r>
              <a:rPr lang="it-IT" sz="1400" b="1" dirty="0">
                <a:solidFill>
                  <a:srgbClr val="FF0000"/>
                </a:solidFill>
              </a:rPr>
              <a:t>                               Per valori S/CO tra 0.80 e 50                   Eseguire TEST CONFERMA </a:t>
            </a:r>
          </a:p>
          <a:p>
            <a:pPr>
              <a:defRPr/>
            </a:pPr>
            <a:endParaRPr lang="it-IT" sz="1400" b="1" dirty="0">
              <a:solidFill>
                <a:srgbClr val="FF0000"/>
              </a:solidFill>
            </a:endParaRPr>
          </a:p>
          <a:p>
            <a:pPr marL="0" indent="0">
              <a:buNone/>
              <a:defRPr/>
            </a:pPr>
            <a:r>
              <a:rPr lang="it-IT" sz="1400" b="1" dirty="0">
                <a:solidFill>
                  <a:srgbClr val="FF0000"/>
                </a:solidFill>
              </a:rPr>
              <a:t>								   </a:t>
            </a:r>
            <a:r>
              <a:rPr lang="it-IT" sz="1400" b="1" dirty="0">
                <a:solidFill>
                  <a:srgbClr val="00B050"/>
                </a:solidFill>
              </a:rPr>
              <a:t>+</a:t>
            </a:r>
          </a:p>
          <a:p>
            <a:pPr marL="1715310" lvl="4" indent="0">
              <a:buNone/>
              <a:defRPr/>
            </a:pPr>
            <a:endParaRPr lang="it-IT" sz="600" b="1" dirty="0">
              <a:solidFill>
                <a:srgbClr val="FF0000"/>
              </a:solidFill>
            </a:endParaRPr>
          </a:p>
          <a:p>
            <a:pPr marL="0" indent="0">
              <a:buNone/>
              <a:defRPr/>
            </a:pPr>
            <a:r>
              <a:rPr lang="it-IT" sz="1400" b="1" dirty="0">
                <a:solidFill>
                  <a:srgbClr val="00B050"/>
                </a:solidFill>
              </a:rPr>
              <a:t>Per valori &gt;50 S/CO refertare POS                             	           </a:t>
            </a:r>
            <a:r>
              <a:rPr lang="it-IT" sz="1400" b="1" dirty="0">
                <a:solidFill>
                  <a:srgbClr val="FF0000"/>
                </a:solidFill>
              </a:rPr>
              <a:t>-</a:t>
            </a:r>
          </a:p>
          <a:p>
            <a:pPr marL="0" indent="0">
              <a:buNone/>
              <a:defRPr/>
            </a:pPr>
            <a:r>
              <a:rPr lang="it-IT" sz="1400" b="1" dirty="0">
                <a:solidFill>
                  <a:srgbClr val="FF0000"/>
                </a:solidFill>
              </a:rPr>
              <a:t>						</a:t>
            </a:r>
            <a:r>
              <a:rPr lang="it-IT" sz="1400" b="1" dirty="0">
                <a:solidFill>
                  <a:srgbClr val="00B050"/>
                </a:solidFill>
              </a:rPr>
              <a:t>Refertare POS e aggiungere</a:t>
            </a:r>
          </a:p>
          <a:p>
            <a:pPr marL="0" indent="0">
              <a:buNone/>
              <a:defRPr/>
            </a:pPr>
            <a:r>
              <a:rPr lang="it-IT" sz="1400" b="1" dirty="0">
                <a:solidFill>
                  <a:srgbClr val="00B050"/>
                </a:solidFill>
              </a:rPr>
              <a:t>						 nelle note la dicitura: </a:t>
            </a:r>
          </a:p>
          <a:p>
            <a:pPr marL="0" indent="0">
              <a:buNone/>
              <a:defRPr/>
            </a:pPr>
            <a:r>
              <a:rPr lang="it-IT" sz="1400" b="1" dirty="0">
                <a:solidFill>
                  <a:srgbClr val="00B050"/>
                </a:solidFill>
              </a:rPr>
              <a:t>						“Valore ricontrollato con test </a:t>
            </a:r>
          </a:p>
          <a:p>
            <a:pPr marL="0" indent="0">
              <a:buNone/>
              <a:defRPr/>
            </a:pPr>
            <a:r>
              <a:rPr lang="it-IT" sz="1400" b="1" dirty="0">
                <a:solidFill>
                  <a:srgbClr val="00B050"/>
                </a:solidFill>
              </a:rPr>
              <a:t>						  di conferma per </a:t>
            </a:r>
            <a:r>
              <a:rPr lang="it-IT" sz="1400" b="1" dirty="0" err="1">
                <a:solidFill>
                  <a:srgbClr val="00B050"/>
                </a:solidFill>
              </a:rPr>
              <a:t>HbsAg</a:t>
            </a:r>
            <a:r>
              <a:rPr lang="it-IT" sz="1400" b="1" dirty="0">
                <a:solidFill>
                  <a:srgbClr val="FF0000"/>
                </a:solidFill>
              </a:rPr>
              <a:t>.”    </a:t>
            </a:r>
          </a:p>
          <a:p>
            <a:pPr marL="0" indent="0">
              <a:buNone/>
              <a:defRPr/>
            </a:pPr>
            <a:endParaRPr lang="it-IT" sz="1400" b="1" dirty="0">
              <a:solidFill>
                <a:srgbClr val="00B050"/>
              </a:solidFill>
            </a:endParaRPr>
          </a:p>
          <a:p>
            <a:pPr marL="0" indent="0">
              <a:buNone/>
              <a:defRPr/>
            </a:pPr>
            <a:r>
              <a:rPr lang="it-IT" sz="1400" b="1" dirty="0">
                <a:solidFill>
                  <a:srgbClr val="00B050"/>
                </a:solidFill>
              </a:rPr>
              <a:t>                                                      </a:t>
            </a:r>
            <a:r>
              <a:rPr lang="it-IT" sz="1400" b="1" dirty="0">
                <a:solidFill>
                  <a:srgbClr val="FF0000"/>
                </a:solidFill>
              </a:rPr>
              <a:t>Se non confermato aggiungere ed eseguire i test </a:t>
            </a:r>
            <a:r>
              <a:rPr lang="it-IT" sz="1400" b="1" dirty="0" err="1">
                <a:solidFill>
                  <a:srgbClr val="FF0000"/>
                </a:solidFill>
              </a:rPr>
              <a:t>HBcAb-HBeAb</a:t>
            </a:r>
            <a:endParaRPr lang="it-IT" sz="1400" b="1" dirty="0">
              <a:solidFill>
                <a:srgbClr val="FF0000"/>
              </a:solidFill>
            </a:endParaRPr>
          </a:p>
          <a:p>
            <a:pPr marL="0" indent="0">
              <a:buNone/>
              <a:defRPr/>
            </a:pPr>
            <a:r>
              <a:rPr lang="it-IT" sz="1400" b="1" dirty="0">
                <a:solidFill>
                  <a:srgbClr val="FF0000"/>
                </a:solidFill>
              </a:rPr>
              <a:t>                                                     </a:t>
            </a:r>
          </a:p>
          <a:p>
            <a:pPr marL="0" indent="0">
              <a:buNone/>
              <a:defRPr/>
            </a:pPr>
            <a:r>
              <a:rPr lang="it-IT" sz="1400" b="1" dirty="0">
                <a:solidFill>
                  <a:srgbClr val="FF0000"/>
                </a:solidFill>
              </a:rPr>
              <a:t>                                                        Se tutti NEG validare </a:t>
            </a:r>
            <a:r>
              <a:rPr lang="it-IT" sz="1400" b="1" dirty="0" err="1">
                <a:solidFill>
                  <a:srgbClr val="FF0000"/>
                </a:solidFill>
              </a:rPr>
              <a:t>HBsAg</a:t>
            </a:r>
            <a:r>
              <a:rPr lang="it-IT" sz="1400" b="1" dirty="0">
                <a:solidFill>
                  <a:srgbClr val="FF0000"/>
                </a:solidFill>
              </a:rPr>
              <a:t> NEG ed  aggiungere la nota :</a:t>
            </a:r>
          </a:p>
          <a:p>
            <a:pPr marL="0" indent="0">
              <a:buNone/>
              <a:defRPr/>
            </a:pPr>
            <a:r>
              <a:rPr lang="it-IT" sz="1400" b="1" dirty="0">
                <a:solidFill>
                  <a:srgbClr val="FF0000"/>
                </a:solidFill>
              </a:rPr>
              <a:t>                                                       ” Valore ricontrollato con test di conferma per </a:t>
            </a:r>
            <a:r>
              <a:rPr lang="it-IT" sz="1400" b="1" dirty="0" err="1">
                <a:solidFill>
                  <a:srgbClr val="FF0000"/>
                </a:solidFill>
              </a:rPr>
              <a:t>HbsAg</a:t>
            </a:r>
            <a:r>
              <a:rPr lang="it-IT" sz="1400" b="1" dirty="0">
                <a:solidFill>
                  <a:srgbClr val="FF0000"/>
                </a:solidFill>
              </a:rPr>
              <a:t>”     </a:t>
            </a:r>
          </a:p>
          <a:p>
            <a:pPr marL="0" indent="0">
              <a:buNone/>
              <a:defRPr/>
            </a:pPr>
            <a:endParaRPr lang="it-IT" sz="1400" b="1" dirty="0">
              <a:solidFill>
                <a:srgbClr val="FF0000"/>
              </a:solidFill>
            </a:endParaRPr>
          </a:p>
          <a:p>
            <a:pPr marL="0" indent="0">
              <a:buNone/>
              <a:defRPr/>
            </a:pPr>
            <a:r>
              <a:rPr lang="it-IT" sz="1400" b="1" dirty="0">
                <a:solidFill>
                  <a:srgbClr val="FF0000"/>
                </a:solidFill>
              </a:rPr>
              <a:t>            Tutti i risultati positivi devono essere ripetuti  se pz sconosciuti.           </a:t>
            </a:r>
          </a:p>
        </p:txBody>
      </p:sp>
      <p:cxnSp>
        <p:nvCxnSpPr>
          <p:cNvPr id="19" name="Connettore 2 18"/>
          <p:cNvCxnSpPr/>
          <p:nvPr/>
        </p:nvCxnSpPr>
        <p:spPr bwMode="auto">
          <a:xfrm>
            <a:off x="1690274" y="1308256"/>
            <a:ext cx="1305832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Connettore 2 19"/>
          <p:cNvCxnSpPr/>
          <p:nvPr/>
        </p:nvCxnSpPr>
        <p:spPr bwMode="auto">
          <a:xfrm>
            <a:off x="5607770" y="1308256"/>
            <a:ext cx="765707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917" name="Connettore 2 21"/>
          <p:cNvCxnSpPr>
            <a:cxnSpLocks noChangeShapeType="1"/>
          </p:cNvCxnSpPr>
          <p:nvPr/>
        </p:nvCxnSpPr>
        <p:spPr bwMode="auto">
          <a:xfrm>
            <a:off x="1239110" y="1443539"/>
            <a:ext cx="0" cy="767128"/>
          </a:xfrm>
          <a:prstGeom prst="straightConnector1">
            <a:avLst/>
          </a:prstGeom>
          <a:noFill/>
          <a:ln w="9525" algn="ctr">
            <a:solidFill>
              <a:srgbClr val="00B050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38918" name="Connettore 2 24"/>
          <p:cNvCxnSpPr>
            <a:cxnSpLocks noChangeShapeType="1"/>
          </p:cNvCxnSpPr>
          <p:nvPr/>
        </p:nvCxnSpPr>
        <p:spPr bwMode="auto">
          <a:xfrm>
            <a:off x="5968383" y="1443539"/>
            <a:ext cx="0" cy="2075384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38919" name="Connettore 2 25"/>
          <p:cNvCxnSpPr>
            <a:cxnSpLocks noChangeShapeType="1"/>
          </p:cNvCxnSpPr>
          <p:nvPr/>
        </p:nvCxnSpPr>
        <p:spPr bwMode="auto">
          <a:xfrm>
            <a:off x="7147126" y="1443538"/>
            <a:ext cx="0" cy="902410"/>
          </a:xfrm>
          <a:prstGeom prst="straightConnector1">
            <a:avLst/>
          </a:prstGeom>
          <a:noFill/>
          <a:ln w="9525" algn="ctr">
            <a:solidFill>
              <a:srgbClr val="00B050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38920" name="Rettangolo 1"/>
          <p:cNvSpPr>
            <a:spLocks noChangeArrowheads="1"/>
          </p:cNvSpPr>
          <p:nvPr/>
        </p:nvSpPr>
        <p:spPr bwMode="auto">
          <a:xfrm>
            <a:off x="1555244" y="0"/>
            <a:ext cx="6440197" cy="9234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91568" tIns="45784" rIns="91568" bIns="45784">
            <a:spAutoFit/>
          </a:bodyPr>
          <a:lstStyle/>
          <a:p>
            <a:endParaRPr lang="it-IT" dirty="0">
              <a:solidFill>
                <a:srgbClr val="FF0000"/>
              </a:solidFill>
            </a:endParaRPr>
          </a:p>
          <a:p>
            <a:pPr algn="ctr"/>
            <a:r>
              <a:rPr lang="it-IT" dirty="0">
                <a:solidFill>
                  <a:srgbClr val="FF0000"/>
                </a:solidFill>
              </a:rPr>
              <a:t>ALGORITMO DI LABORATORIO PER </a:t>
            </a:r>
            <a:r>
              <a:rPr lang="it-IT" dirty="0" err="1">
                <a:solidFill>
                  <a:srgbClr val="FF0000"/>
                </a:solidFill>
              </a:rPr>
              <a:t>HBsAg</a:t>
            </a:r>
            <a:r>
              <a:rPr lang="it-IT" dirty="0">
                <a:solidFill>
                  <a:srgbClr val="FF0000"/>
                </a:solidFill>
              </a:rPr>
              <a:t/>
            </a:r>
            <a:br>
              <a:rPr lang="it-IT" dirty="0">
                <a:solidFill>
                  <a:srgbClr val="FF0000"/>
                </a:solidFill>
              </a:rPr>
            </a:br>
            <a:endParaRPr lang="it-IT" dirty="0">
              <a:solidFill>
                <a:srgbClr val="000000"/>
              </a:solidFill>
            </a:endParaRPr>
          </a:p>
        </p:txBody>
      </p:sp>
      <p:cxnSp>
        <p:nvCxnSpPr>
          <p:cNvPr id="38921" name="Connettore 2 3"/>
          <p:cNvCxnSpPr>
            <a:cxnSpLocks noChangeShapeType="1"/>
          </p:cNvCxnSpPr>
          <p:nvPr/>
        </p:nvCxnSpPr>
        <p:spPr bwMode="auto">
          <a:xfrm>
            <a:off x="5968383" y="3789487"/>
            <a:ext cx="0" cy="316718"/>
          </a:xfrm>
          <a:prstGeom prst="straightConnector1">
            <a:avLst/>
          </a:prstGeom>
          <a:noFill/>
          <a:ln w="9525" algn="ctr">
            <a:solidFill>
              <a:srgbClr val="00B050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pic>
        <p:nvPicPr>
          <p:cNvPr id="38922" name="Picture 4" descr="Intranet Poliambulanza">
            <a:hlinkClick r:id="rId2" tooltip="Intranet Poliambulanza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4952" y="4827179"/>
            <a:ext cx="762530" cy="763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88873417"/>
              </p:ext>
            </p:extLst>
          </p:nvPr>
        </p:nvGraphicFramePr>
        <p:xfrm>
          <a:off x="179513" y="5877272"/>
          <a:ext cx="8352927" cy="720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3048"/>
                <a:gridCol w="413041"/>
                <a:gridCol w="326590"/>
                <a:gridCol w="826082"/>
                <a:gridCol w="569132"/>
                <a:gridCol w="2586309"/>
                <a:gridCol w="2298140"/>
                <a:gridCol w="600585"/>
              </a:tblGrid>
              <a:tr h="72008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91191</a:t>
                      </a:r>
                      <a:endParaRPr lang="it-IT" sz="1800" b="0" i="0" u="none" strike="noStrike" dirty="0">
                        <a:effectLst/>
                        <a:latin typeface="Arial"/>
                      </a:endParaRPr>
                    </a:p>
                  </a:txBody>
                  <a:tcPr marL="7211" marR="7211" marT="72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u="none" strike="noStrike">
                          <a:effectLst/>
                        </a:rPr>
                        <a:t>91.19.1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7211" marR="7211" marT="72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u="none" strike="noStrike">
                          <a:effectLst/>
                        </a:rPr>
                        <a:t> 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7211" marR="7211" marT="72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u="none" strike="noStrike">
                          <a:effectLst/>
                        </a:rPr>
                        <a:t>prestazione:NO ciclica/NOper seduta/NOgruppo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7211" marR="7211" marT="72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600" u="none" strike="noStrike">
                          <a:effectLst/>
                        </a:rPr>
                        <a:t>1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7211" marR="7211" marT="72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VIRUS EPATITE B [HBV] ANTIGENE </a:t>
                      </a:r>
                      <a:r>
                        <a:rPr lang="it-IT" sz="1200" u="none" strike="noStrike" dirty="0" err="1">
                          <a:effectLst/>
                        </a:rPr>
                        <a:t>HBsAg</a:t>
                      </a:r>
                      <a:r>
                        <a:rPr lang="it-IT" sz="1200" u="none" strike="noStrike" dirty="0">
                          <a:effectLst/>
                        </a:rPr>
                        <a:t> (Saggio di conferma</a:t>
                      </a:r>
                      <a:r>
                        <a:rPr lang="it-IT" sz="600" u="none" strike="noStrike" dirty="0">
                          <a:effectLst/>
                        </a:rPr>
                        <a:t>)</a:t>
                      </a:r>
                      <a:endParaRPr lang="it-IT" sz="600" b="0" i="0" u="none" strike="noStrike" dirty="0">
                        <a:effectLst/>
                        <a:latin typeface="Arial"/>
                      </a:endParaRPr>
                    </a:p>
                  </a:txBody>
                  <a:tcPr marL="7211" marR="7211" marT="72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u="none" strike="noStrike">
                          <a:effectLst/>
                        </a:rPr>
                        <a:t>VIRUS EPATITE B [HBV] ANTIGENE HBsAg (Saggio di conferma)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7211" marR="7211" marT="721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900" u="none" strike="noStrike" dirty="0">
                          <a:effectLst/>
                        </a:rPr>
                        <a:t>        </a:t>
                      </a:r>
                      <a:r>
                        <a:rPr lang="it-IT" sz="1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14.25 </a:t>
                      </a:r>
                      <a:endParaRPr lang="it-IT" sz="16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211" marR="7211" marT="7211" marB="0" anchor="b"/>
                </a:tc>
              </a:tr>
            </a:tbl>
          </a:graphicData>
        </a:graphic>
      </p:graphicFrame>
      <p:sp>
        <p:nvSpPr>
          <p:cNvPr id="4" name="Per 3"/>
          <p:cNvSpPr/>
          <p:nvPr/>
        </p:nvSpPr>
        <p:spPr>
          <a:xfrm>
            <a:off x="3635896" y="5805264"/>
            <a:ext cx="1512168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rgbClr val="FFFFFF"/>
                </a:solidFill>
              </a:rPr>
              <a:t>NO</a:t>
            </a:r>
            <a:endParaRPr lang="it-IT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051499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975" y="714375"/>
            <a:ext cx="7258050" cy="542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58949054"/>
              </p:ext>
            </p:extLst>
          </p:nvPr>
        </p:nvGraphicFramePr>
        <p:xfrm>
          <a:off x="1691680" y="1772816"/>
          <a:ext cx="6731001" cy="3752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3559"/>
                <a:gridCol w="3110033"/>
                <a:gridCol w="913969"/>
                <a:gridCol w="609313"/>
                <a:gridCol w="675956"/>
                <a:gridCol w="698171"/>
              </a:tblGrid>
              <a:tr h="161925"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 dirty="0">
                          <a:effectLst/>
                        </a:rPr>
                        <a:t>0091195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 dirty="0">
                          <a:effectLst/>
                        </a:rPr>
                        <a:t>VIRUS EPATITE C [HCV] ANTICORPI</a:t>
                      </a:r>
                      <a:endParaRPr lang="it-IT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it-IT" sz="1000" u="none" strike="noStrike">
                          <a:effectLst/>
                        </a:rPr>
                        <a:t>31</a:t>
                      </a:r>
                      <a:endParaRPr lang="it-IT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>
                          <a:effectLst/>
                        </a:rPr>
                        <a:t>91.19.5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it-IT" sz="1000" u="none" strike="noStrike" dirty="0">
                          <a:effectLst/>
                        </a:rPr>
                        <a:t>01/01/1951</a:t>
                      </a:r>
                      <a:endParaRPr lang="it-IT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           </a:t>
                      </a:r>
                      <a:r>
                        <a:rPr lang="it-IT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8.95</a:t>
                      </a:r>
                      <a:r>
                        <a:rPr lang="it-IT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 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00654822"/>
              </p:ext>
            </p:extLst>
          </p:nvPr>
        </p:nvGraphicFramePr>
        <p:xfrm>
          <a:off x="964354" y="5798820"/>
          <a:ext cx="6731001" cy="6896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3559"/>
                <a:gridCol w="3110033"/>
                <a:gridCol w="913969"/>
                <a:gridCol w="583855"/>
                <a:gridCol w="701414"/>
                <a:gridCol w="698171"/>
              </a:tblGrid>
              <a:tr h="160100"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 dirty="0">
                          <a:effectLst/>
                        </a:rPr>
                        <a:t>0091201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 dirty="0">
                          <a:effectLst/>
                        </a:rPr>
                        <a:t>VIRUS EPATITE C [HCV] (RIBA) : TEST DI CONFERMA</a:t>
                      </a:r>
                      <a:endParaRPr lang="it-IT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it-IT" sz="1000" u="none" strike="noStrike">
                          <a:effectLst/>
                        </a:rPr>
                        <a:t>47</a:t>
                      </a:r>
                      <a:endParaRPr lang="it-IT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>
                          <a:effectLst/>
                        </a:rPr>
                        <a:t>91.20.1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it-IT" sz="1000" u="none" strike="noStrike">
                          <a:effectLst/>
                        </a:rPr>
                        <a:t>01/02/2002</a:t>
                      </a:r>
                      <a:endParaRPr lang="it-IT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>
                          <a:effectLst/>
                        </a:rPr>
                        <a:t> </a:t>
                      </a:r>
                      <a:endParaRPr lang="it-IT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</a:tr>
              <a:tr h="191149">
                <a:tc>
                  <a:txBody>
                    <a:bodyPr/>
                    <a:lstStyle/>
                    <a:p>
                      <a:pPr algn="l" fontAlgn="t"/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it-IT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endParaRPr lang="it-IT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endParaRPr lang="it-IT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      </a:t>
                      </a:r>
                      <a:r>
                        <a:rPr lang="it-IT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100.29</a:t>
                      </a:r>
                      <a:r>
                        <a:rPr lang="it-IT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 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38740058"/>
              </p:ext>
            </p:extLst>
          </p:nvPr>
        </p:nvGraphicFramePr>
        <p:xfrm>
          <a:off x="179512" y="3717032"/>
          <a:ext cx="8229600" cy="681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5942"/>
                <a:gridCol w="413041"/>
                <a:gridCol w="326590"/>
                <a:gridCol w="826082"/>
                <a:gridCol w="569132"/>
                <a:gridCol w="2586309"/>
                <a:gridCol w="2298140"/>
                <a:gridCol w="624364"/>
              </a:tblGrid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u="none" strike="noStrike" dirty="0">
                          <a:effectLst/>
                        </a:rPr>
                        <a:t>91193</a:t>
                      </a:r>
                      <a:endParaRPr lang="it-IT" sz="600" b="0" i="0" u="none" strike="noStrike" dirty="0">
                        <a:effectLst/>
                        <a:latin typeface="Arial"/>
                      </a:endParaRPr>
                    </a:p>
                  </a:txBody>
                  <a:tcPr marL="7211" marR="7211" marT="72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u="none" strike="noStrike">
                          <a:effectLst/>
                        </a:rPr>
                        <a:t>91.19.3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7211" marR="7211" marT="72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u="none" strike="noStrike">
                          <a:effectLst/>
                        </a:rPr>
                        <a:t> 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7211" marR="7211" marT="72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u="none" strike="noStrike">
                          <a:effectLst/>
                        </a:rPr>
                        <a:t>prestazione:NO ciclica/NOper seduta/NOgruppo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7211" marR="7211" marT="72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600" u="none" strike="noStrike">
                          <a:effectLst/>
                        </a:rPr>
                        <a:t>1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7211" marR="7211" marT="72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u="none" strike="noStrike">
                          <a:effectLst/>
                        </a:rPr>
                        <a:t>VIRUS EPATITE C [HCV] ANALISI QUALITATIVA DI HCV RNA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7211" marR="7211" marT="72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u="none" strike="noStrike">
                          <a:effectLst/>
                        </a:rPr>
                        <a:t>VIRUS EPATITE C [HCV] ANALISI QUALITATIVA DI HCV RNA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7211" marR="7211" marT="721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5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        90.25 </a:t>
                      </a:r>
                      <a:endParaRPr lang="it-IT" sz="105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211" marR="7211" marT="7211" marB="0" anchor="b"/>
                </a:tc>
              </a:tr>
              <a:tr h="354669"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u="none" strike="noStrike">
                          <a:effectLst/>
                        </a:rPr>
                        <a:t>91194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7211" marR="7211" marT="72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u="none" strike="noStrike">
                          <a:effectLst/>
                        </a:rPr>
                        <a:t>91.19.4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7211" marR="7211" marT="72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u="none" strike="noStrike">
                          <a:effectLst/>
                        </a:rPr>
                        <a:t>R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7211" marR="7211" marT="72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u="none" strike="noStrike">
                          <a:effectLst/>
                        </a:rPr>
                        <a:t>prestazione:NO ciclica/NOper seduta/NOgruppo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7211" marR="7211" marT="721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600" u="none" strike="noStrike">
                          <a:effectLst/>
                        </a:rPr>
                        <a:t>1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7211" marR="7211" marT="72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u="none" strike="noStrike">
                          <a:effectLst/>
                        </a:rPr>
                        <a:t>VIRUS EPATITE C [HCV] ANALISI QUANTITATIVA DI HCV RNA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7211" marR="7211" marT="721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600" u="none" strike="noStrike">
                          <a:effectLst/>
                        </a:rPr>
                        <a:t>VIRUS EPATITE C [HCV] ANALISI QUANTITATIVA DI HCV RNA</a:t>
                      </a:r>
                      <a:endParaRPr lang="it-IT" sz="600" b="0" i="0" u="none" strike="noStrike">
                        <a:effectLst/>
                        <a:latin typeface="Arial"/>
                      </a:endParaRPr>
                    </a:p>
                  </a:txBody>
                  <a:tcPr marL="7211" marR="7211" marT="721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05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      110.85 </a:t>
                      </a:r>
                      <a:endParaRPr lang="it-IT" sz="105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211" marR="7211" marT="7211" marB="0" anchor="b"/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16632"/>
            <a:ext cx="4343400" cy="92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07704" cy="1146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867587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999" y="2782034"/>
            <a:ext cx="4392488" cy="3814952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563" name="Text Box 5"/>
          <p:cNvSpPr txBox="1">
            <a:spLocks noChangeArrowheads="1"/>
          </p:cNvSpPr>
          <p:nvPr/>
        </p:nvSpPr>
        <p:spPr bwMode="auto">
          <a:xfrm>
            <a:off x="0" y="1037692"/>
            <a:ext cx="9144000" cy="15740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91431" tIns="45715" rIns="91431" bIns="45715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dirty="0">
                <a:solidFill>
                  <a:srgbClr val="000099"/>
                </a:solidFill>
              </a:rPr>
              <a:t>Per ogni metodica commerciale sono stati individuati specifici valori di S/CO in grado di predire la positività del test di conferma in più del 95% dei casi (considerando però anche la prevalenza nella popolazione, l’età e le caratteristiche cliniche del paziente) </a:t>
            </a:r>
          </a:p>
        </p:txBody>
      </p:sp>
      <p:sp>
        <p:nvSpPr>
          <p:cNvPr id="66564" name="Text Box 6"/>
          <p:cNvSpPr txBox="1">
            <a:spLocks noChangeArrowheads="1"/>
          </p:cNvSpPr>
          <p:nvPr/>
        </p:nvSpPr>
        <p:spPr bwMode="auto">
          <a:xfrm>
            <a:off x="468639" y="389930"/>
            <a:ext cx="8136826" cy="6477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91431" tIns="45715" rIns="91431" bIns="45715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sz="3600">
                <a:solidFill>
                  <a:srgbClr val="FF00FF"/>
                </a:solidFill>
              </a:rPr>
              <a:t>IL SIGNIFICATO DI  S/CO</a:t>
            </a:r>
          </a:p>
        </p:txBody>
      </p:sp>
      <p:pic>
        <p:nvPicPr>
          <p:cNvPr id="66565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564" y="2782034"/>
            <a:ext cx="4068412" cy="354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6" name="Text Box 8"/>
          <p:cNvSpPr txBox="1">
            <a:spLocks noChangeArrowheads="1"/>
          </p:cNvSpPr>
          <p:nvPr/>
        </p:nvSpPr>
        <p:spPr bwMode="auto">
          <a:xfrm>
            <a:off x="5580764" y="6396450"/>
            <a:ext cx="3204212" cy="345366"/>
          </a:xfrm>
          <a:prstGeom prst="rect">
            <a:avLst/>
          </a:prstGeom>
          <a:solidFill>
            <a:srgbClr val="FFFF66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lIns="89991" tIns="46795" rIns="89991" bIns="46795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sz="1600" b="1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CDC – MMWR 2003: 52 (RR3)</a:t>
            </a:r>
            <a:r>
              <a:rPr lang="ar-SA" sz="1600" b="1">
                <a:solidFill>
                  <a:srgbClr val="000000"/>
                </a:solidFill>
                <a:latin typeface="Arial" charset="0"/>
                <a:ea typeface="Arial Unicode MS" pitchFamily="34" charset="-128"/>
                <a:cs typeface="Arial" charset="0"/>
              </a:rPr>
              <a:t>‏</a:t>
            </a:r>
            <a:endParaRPr lang="en-US" sz="1600" b="1">
              <a:solidFill>
                <a:srgbClr val="000000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6567" name="Ovale 1"/>
          <p:cNvSpPr>
            <a:spLocks noChangeArrowheads="1"/>
          </p:cNvSpPr>
          <p:nvPr/>
        </p:nvSpPr>
        <p:spPr bwMode="auto">
          <a:xfrm>
            <a:off x="250999" y="5053180"/>
            <a:ext cx="4392488" cy="1037692"/>
          </a:xfrm>
          <a:prstGeom prst="ellipse">
            <a:avLst/>
          </a:prstGeom>
          <a:noFill/>
          <a:ln w="762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568" tIns="45784" rIns="91568" bIns="45784"/>
          <a:lstStyle/>
          <a:p>
            <a:endParaRPr lang="it-IT">
              <a:solidFill>
                <a:srgbClr val="FF0000"/>
              </a:solidFill>
            </a:endParaRPr>
          </a:p>
        </p:txBody>
      </p:sp>
      <p:pic>
        <p:nvPicPr>
          <p:cNvPr id="66568" name="Picture 4" descr="Intranet Poliambulanza">
            <a:hlinkClick r:id="rId5" tooltip="Intranet Poliambulanza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4199" y="273747"/>
            <a:ext cx="762530" cy="763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93762429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0" y="60480"/>
            <a:ext cx="9142560" cy="10242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it-IT" sz="6000" b="1">
                <a:solidFill>
                  <a:srgbClr val="1F497D"/>
                </a:solidFill>
                <a:latin typeface="Arial Narrow"/>
              </a:rPr>
              <a:t>S</a:t>
            </a:r>
            <a:r>
              <a:rPr lang="it-IT" sz="5400">
                <a:solidFill>
                  <a:srgbClr val="1F497D"/>
                </a:solidFill>
                <a:latin typeface="Arial Narrow"/>
              </a:rPr>
              <a:t>oggettività </a:t>
            </a:r>
            <a:endParaRPr/>
          </a:p>
        </p:txBody>
      </p:sp>
      <p:sp>
        <p:nvSpPr>
          <p:cNvPr id="86" name="CustomShape 2"/>
          <p:cNvSpPr/>
          <p:nvPr/>
        </p:nvSpPr>
        <p:spPr>
          <a:xfrm>
            <a:off x="181440" y="1208520"/>
            <a:ext cx="5865840" cy="17427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95000"/>
              </a:lnSpc>
            </a:pPr>
            <a:r>
              <a:rPr lang="it-IT" sz="2800" b="1" dirty="0" smtClean="0">
                <a:solidFill>
                  <a:schemeClr val="tx2"/>
                </a:solidFill>
                <a:latin typeface="Arial Narrow"/>
              </a:rPr>
              <a:t>● </a:t>
            </a:r>
            <a:r>
              <a:rPr lang="it-IT" sz="2800" dirty="0" smtClean="0">
                <a:latin typeface="Arial Narrow"/>
              </a:rPr>
              <a:t>Stile </a:t>
            </a:r>
            <a:r>
              <a:rPr lang="it-IT" sz="2800" dirty="0">
                <a:latin typeface="Arial Narrow"/>
              </a:rPr>
              <a:t>di vita, dieta, assunzione di </a:t>
            </a:r>
            <a:r>
              <a:rPr lang="it-IT" sz="2800" dirty="0" smtClean="0">
                <a:latin typeface="Arial Narrow"/>
              </a:rPr>
              <a:t>alcolici.</a:t>
            </a:r>
            <a:endParaRPr lang="it-IT" dirty="0"/>
          </a:p>
          <a:p>
            <a:pPr>
              <a:lnSpc>
                <a:spcPct val="95000"/>
              </a:lnSpc>
            </a:pPr>
            <a:r>
              <a:rPr lang="it-IT" sz="2800" b="1" dirty="0" smtClean="0">
                <a:solidFill>
                  <a:schemeClr val="tx2"/>
                </a:solidFill>
                <a:latin typeface="Arial Narrow"/>
              </a:rPr>
              <a:t>● </a:t>
            </a:r>
            <a:r>
              <a:rPr lang="it-IT" sz="2800" dirty="0" smtClean="0">
                <a:latin typeface="Arial Narrow"/>
              </a:rPr>
              <a:t>Farmaci</a:t>
            </a:r>
            <a:r>
              <a:rPr lang="it-IT" sz="2800" dirty="0">
                <a:latin typeface="Arial Narrow"/>
              </a:rPr>
              <a:t>.</a:t>
            </a:r>
            <a:endParaRPr dirty="0"/>
          </a:p>
          <a:p>
            <a:pPr>
              <a:lnSpc>
                <a:spcPct val="95000"/>
              </a:lnSpc>
            </a:pPr>
            <a:r>
              <a:rPr lang="it-IT" sz="2800" b="1" dirty="0" smtClean="0">
                <a:solidFill>
                  <a:schemeClr val="tx2"/>
                </a:solidFill>
                <a:latin typeface="Arial Narrow"/>
              </a:rPr>
              <a:t>● </a:t>
            </a:r>
            <a:r>
              <a:rPr lang="it-IT" sz="2800" dirty="0" smtClean="0">
                <a:latin typeface="Arial Narrow"/>
              </a:rPr>
              <a:t>Epatopatie </a:t>
            </a:r>
            <a:r>
              <a:rPr lang="it-IT" sz="2800" dirty="0">
                <a:latin typeface="Arial Narrow"/>
              </a:rPr>
              <a:t>pregresse.</a:t>
            </a:r>
            <a:endParaRPr dirty="0"/>
          </a:p>
          <a:p>
            <a:pPr>
              <a:lnSpc>
                <a:spcPct val="95000"/>
              </a:lnSpc>
            </a:pPr>
            <a:r>
              <a:rPr lang="it-IT" sz="2800" b="1" dirty="0" smtClean="0">
                <a:solidFill>
                  <a:schemeClr val="tx2"/>
                </a:solidFill>
                <a:latin typeface="Arial Narrow"/>
              </a:rPr>
              <a:t>● </a:t>
            </a:r>
            <a:r>
              <a:rPr lang="it-IT" sz="2800" dirty="0" err="1" smtClean="0">
                <a:latin typeface="Arial Narrow"/>
              </a:rPr>
              <a:t>Comorbidità</a:t>
            </a:r>
            <a:r>
              <a:rPr lang="it-IT" sz="2800" dirty="0">
                <a:latin typeface="Arial Narrow"/>
              </a:rPr>
              <a:t>.</a:t>
            </a:r>
            <a:endParaRPr dirty="0"/>
          </a:p>
          <a:p>
            <a:pPr>
              <a:lnSpc>
                <a:spcPct val="95000"/>
              </a:lnSpc>
            </a:pPr>
            <a:endParaRPr dirty="0"/>
          </a:p>
        </p:txBody>
      </p:sp>
      <p:sp>
        <p:nvSpPr>
          <p:cNvPr id="87" name="CustomShape 3"/>
          <p:cNvSpPr/>
          <p:nvPr/>
        </p:nvSpPr>
        <p:spPr>
          <a:xfrm>
            <a:off x="0" y="60840"/>
            <a:ext cx="9142560" cy="10242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it-IT" sz="6000" b="1">
                <a:solidFill>
                  <a:srgbClr val="1F497D"/>
                </a:solidFill>
                <a:latin typeface="Arial Narrow"/>
              </a:rPr>
              <a:t>S</a:t>
            </a:r>
            <a:r>
              <a:rPr lang="it-IT" sz="5400">
                <a:solidFill>
                  <a:srgbClr val="1F497D"/>
                </a:solidFill>
                <a:latin typeface="Arial Narrow"/>
              </a:rPr>
              <a:t>oggettività </a:t>
            </a:r>
            <a:endParaRPr/>
          </a:p>
        </p:txBody>
      </p:sp>
      <p:sp>
        <p:nvSpPr>
          <p:cNvPr id="88" name="CustomShape 4"/>
          <p:cNvSpPr/>
          <p:nvPr/>
        </p:nvSpPr>
        <p:spPr>
          <a:xfrm>
            <a:off x="720" y="3024000"/>
            <a:ext cx="9142560" cy="10242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it-IT" sz="6000" b="1">
                <a:solidFill>
                  <a:srgbClr val="C5000B"/>
                </a:solidFill>
                <a:latin typeface="Arial Narrow"/>
              </a:rPr>
              <a:t>O</a:t>
            </a:r>
            <a:r>
              <a:rPr lang="it-IT" sz="5400">
                <a:solidFill>
                  <a:srgbClr val="C5000B"/>
                </a:solidFill>
                <a:latin typeface="Arial Narrow"/>
              </a:rPr>
              <a:t>ggettività </a:t>
            </a:r>
            <a:endParaRPr/>
          </a:p>
        </p:txBody>
      </p:sp>
      <p:sp>
        <p:nvSpPr>
          <p:cNvPr id="89" name="CustomShape 5"/>
          <p:cNvSpPr/>
          <p:nvPr/>
        </p:nvSpPr>
        <p:spPr>
          <a:xfrm>
            <a:off x="0" y="60840"/>
            <a:ext cx="9142560" cy="10242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it-IT" sz="6000" b="1">
                <a:solidFill>
                  <a:srgbClr val="1F497D"/>
                </a:solidFill>
                <a:latin typeface="Arial Narrow"/>
              </a:rPr>
              <a:t>S</a:t>
            </a:r>
            <a:r>
              <a:rPr lang="it-IT" sz="5400">
                <a:solidFill>
                  <a:srgbClr val="1F497D"/>
                </a:solidFill>
                <a:latin typeface="Arial Narrow"/>
              </a:rPr>
              <a:t>oggettività </a:t>
            </a:r>
            <a:endParaRPr/>
          </a:p>
        </p:txBody>
      </p:sp>
      <p:sp>
        <p:nvSpPr>
          <p:cNvPr id="90" name="CustomShape 6"/>
          <p:cNvSpPr/>
          <p:nvPr/>
        </p:nvSpPr>
        <p:spPr>
          <a:xfrm>
            <a:off x="187511" y="4104000"/>
            <a:ext cx="8495280" cy="244764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95000"/>
              </a:lnSpc>
            </a:pPr>
            <a:r>
              <a:rPr lang="it-IT" sz="2800" b="1" dirty="0" smtClean="0">
                <a:solidFill>
                  <a:srgbClr val="C00000"/>
                </a:solidFill>
                <a:latin typeface="Arial Narrow"/>
              </a:rPr>
              <a:t>●</a:t>
            </a:r>
            <a:r>
              <a:rPr lang="it-IT" sz="2800" b="1" dirty="0" smtClean="0">
                <a:solidFill>
                  <a:schemeClr val="tx2"/>
                </a:solidFill>
                <a:latin typeface="Arial Narrow"/>
              </a:rPr>
              <a:t> </a:t>
            </a:r>
            <a:r>
              <a:rPr lang="it-IT" sz="2800" dirty="0" smtClean="0">
                <a:latin typeface="Arial Narrow"/>
              </a:rPr>
              <a:t>Parametri </a:t>
            </a:r>
            <a:r>
              <a:rPr lang="it-IT" sz="2800" dirty="0">
                <a:latin typeface="Arial Narrow"/>
              </a:rPr>
              <a:t>(PA, BMI, circonferenza vita)</a:t>
            </a:r>
            <a:endParaRPr dirty="0"/>
          </a:p>
          <a:p>
            <a:pPr>
              <a:lnSpc>
                <a:spcPct val="95000"/>
              </a:lnSpc>
            </a:pPr>
            <a:r>
              <a:rPr lang="it-IT" sz="2800" b="1" dirty="0" smtClean="0">
                <a:solidFill>
                  <a:srgbClr val="C00000"/>
                </a:solidFill>
                <a:latin typeface="Arial Narrow"/>
              </a:rPr>
              <a:t>●</a:t>
            </a:r>
            <a:r>
              <a:rPr lang="it-IT" sz="2800" b="1" dirty="0" smtClean="0">
                <a:solidFill>
                  <a:schemeClr val="tx2"/>
                </a:solidFill>
                <a:latin typeface="Arial Narrow"/>
              </a:rPr>
              <a:t> </a:t>
            </a:r>
            <a:r>
              <a:rPr lang="it-IT" sz="2800" dirty="0" smtClean="0">
                <a:latin typeface="Arial Narrow"/>
              </a:rPr>
              <a:t>Colorito </a:t>
            </a:r>
            <a:r>
              <a:rPr lang="it-IT" sz="2800" dirty="0">
                <a:latin typeface="Arial Narrow"/>
              </a:rPr>
              <a:t>(cute, mucose, sclere)</a:t>
            </a:r>
            <a:endParaRPr dirty="0"/>
          </a:p>
          <a:p>
            <a:pPr>
              <a:lnSpc>
                <a:spcPct val="95000"/>
              </a:lnSpc>
            </a:pPr>
            <a:r>
              <a:rPr lang="it-IT" sz="2800" b="1" dirty="0" smtClean="0">
                <a:solidFill>
                  <a:srgbClr val="C00000"/>
                </a:solidFill>
                <a:latin typeface="Arial Narrow"/>
              </a:rPr>
              <a:t>●</a:t>
            </a:r>
            <a:r>
              <a:rPr lang="it-IT" sz="2800" b="1" dirty="0" smtClean="0">
                <a:solidFill>
                  <a:schemeClr val="tx2"/>
                </a:solidFill>
                <a:latin typeface="Arial Narrow"/>
              </a:rPr>
              <a:t> </a:t>
            </a:r>
            <a:r>
              <a:rPr lang="it-IT" sz="2800" dirty="0" smtClean="0">
                <a:latin typeface="Arial Narrow"/>
              </a:rPr>
              <a:t>Addome </a:t>
            </a:r>
            <a:r>
              <a:rPr lang="it-IT" sz="2800" dirty="0">
                <a:latin typeface="Arial Narrow"/>
              </a:rPr>
              <a:t>(ascite, epatomegalia, circoli venosi)</a:t>
            </a:r>
            <a:endParaRPr dirty="0"/>
          </a:p>
          <a:p>
            <a:pPr>
              <a:lnSpc>
                <a:spcPct val="95000"/>
              </a:lnSpc>
            </a:pPr>
            <a:r>
              <a:rPr lang="it-IT" sz="2800" b="1" dirty="0" smtClean="0">
                <a:solidFill>
                  <a:srgbClr val="C00000"/>
                </a:solidFill>
                <a:latin typeface="Arial Narrow"/>
              </a:rPr>
              <a:t>●</a:t>
            </a:r>
            <a:r>
              <a:rPr lang="it-IT" sz="2800" b="1" dirty="0" smtClean="0">
                <a:solidFill>
                  <a:schemeClr val="tx2"/>
                </a:solidFill>
                <a:latin typeface="Arial Narrow"/>
              </a:rPr>
              <a:t> </a:t>
            </a:r>
            <a:r>
              <a:rPr lang="it-IT" sz="2800" dirty="0" smtClean="0">
                <a:latin typeface="Arial Narrow"/>
              </a:rPr>
              <a:t>Sintomi/segni </a:t>
            </a:r>
            <a:r>
              <a:rPr lang="it-IT" sz="2800" dirty="0">
                <a:latin typeface="Arial Narrow"/>
              </a:rPr>
              <a:t>associati (prurito, spider </a:t>
            </a:r>
            <a:r>
              <a:rPr lang="it-IT" sz="2800" dirty="0" err="1">
                <a:latin typeface="Arial Narrow"/>
              </a:rPr>
              <a:t>naevi</a:t>
            </a:r>
            <a:r>
              <a:rPr lang="it-IT" sz="2800" dirty="0">
                <a:latin typeface="Arial Narrow"/>
              </a:rPr>
              <a:t>, edemi periferici,</a:t>
            </a:r>
            <a:endParaRPr dirty="0"/>
          </a:p>
          <a:p>
            <a:pPr>
              <a:lnSpc>
                <a:spcPct val="95000"/>
              </a:lnSpc>
            </a:pPr>
            <a:r>
              <a:rPr lang="it-IT" sz="2800" dirty="0">
                <a:latin typeface="Arial Narrow"/>
              </a:rPr>
              <a:t>eritema palmare, anoressia, calo ponderale, sanguinamenti)</a:t>
            </a:r>
            <a:endParaRPr dirty="0"/>
          </a:p>
          <a:p>
            <a:pPr>
              <a:lnSpc>
                <a:spcPct val="95000"/>
              </a:lnSpc>
            </a:pPr>
            <a:endParaRPr dirty="0"/>
          </a:p>
          <a:p>
            <a:pPr>
              <a:lnSpc>
                <a:spcPct val="95000"/>
              </a:lnSpc>
            </a:pPr>
            <a:endParaRPr dirty="0"/>
          </a:p>
        </p:txBody>
      </p:sp>
      <p:pic>
        <p:nvPicPr>
          <p:cNvPr id="91" name="Immagine 90"/>
          <p:cNvPicPr/>
          <p:nvPr/>
        </p:nvPicPr>
        <p:blipFill>
          <a:blip r:embed="rId2" cstate="print"/>
          <a:stretch>
            <a:fillRect/>
          </a:stretch>
        </p:blipFill>
        <p:spPr>
          <a:xfrm flipH="1">
            <a:off x="6300192" y="1045583"/>
            <a:ext cx="2556072" cy="2358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837157"/>
            <a:ext cx="5436200" cy="5759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39" name="Text Box 6"/>
          <p:cNvSpPr txBox="1">
            <a:spLocks noChangeArrowheads="1"/>
          </p:cNvSpPr>
          <p:nvPr/>
        </p:nvSpPr>
        <p:spPr bwMode="auto">
          <a:xfrm>
            <a:off x="1" y="0"/>
            <a:ext cx="9058215" cy="585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 sz="3200" b="1">
                <a:solidFill>
                  <a:srgbClr val="FF0000"/>
                </a:solidFill>
              </a:rPr>
              <a:t>ALGORITMO DIAGNOSTICO CON S/CO</a:t>
            </a:r>
          </a:p>
        </p:txBody>
      </p:sp>
      <p:sp>
        <p:nvSpPr>
          <p:cNvPr id="65540" name="Rectangle 8"/>
          <p:cNvSpPr>
            <a:spLocks noChangeArrowheads="1"/>
          </p:cNvSpPr>
          <p:nvPr/>
        </p:nvSpPr>
        <p:spPr bwMode="auto">
          <a:xfrm>
            <a:off x="5509276" y="1653624"/>
            <a:ext cx="3634724" cy="4708971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lIns="91431" tIns="45715" rIns="91431" bIns="45715">
            <a:spAutoFit/>
          </a:bodyPr>
          <a:lstStyle/>
          <a:p>
            <a:pPr lvl="1"/>
            <a:r>
              <a:rPr lang="it-IT" sz="1200" b="1" u="sng" dirty="0">
                <a:solidFill>
                  <a:srgbClr val="0000CC"/>
                </a:solidFill>
              </a:rPr>
              <a:t>Test di screening con risultato: S/CO &gt;0.8 &lt;5</a:t>
            </a:r>
          </a:p>
          <a:p>
            <a:endParaRPr lang="it-IT" sz="1200" dirty="0">
              <a:solidFill>
                <a:srgbClr val="002060"/>
              </a:solidFill>
            </a:endParaRPr>
          </a:p>
          <a:p>
            <a:r>
              <a:rPr lang="it-IT" sz="1200" dirty="0">
                <a:solidFill>
                  <a:srgbClr val="002060"/>
                </a:solidFill>
              </a:rPr>
              <a:t>Il Laboratorio conferma il dato mediante test RIBA </a:t>
            </a:r>
          </a:p>
          <a:p>
            <a:r>
              <a:rPr lang="it-IT" sz="1200" dirty="0">
                <a:solidFill>
                  <a:srgbClr val="002060"/>
                </a:solidFill>
              </a:rPr>
              <a:t>(Il test è aggiunto in DNLAB) </a:t>
            </a:r>
          </a:p>
          <a:p>
            <a:endParaRPr lang="it-IT" sz="1200" dirty="0">
              <a:solidFill>
                <a:srgbClr val="002060"/>
              </a:solidFill>
            </a:endParaRPr>
          </a:p>
          <a:p>
            <a:r>
              <a:rPr lang="it-IT" sz="1200" dirty="0">
                <a:solidFill>
                  <a:srgbClr val="002060"/>
                </a:solidFill>
              </a:rPr>
              <a:t>Referta il risultato del RIBA con il commento </a:t>
            </a:r>
          </a:p>
          <a:p>
            <a:endParaRPr lang="it-IT" sz="1200" dirty="0">
              <a:solidFill>
                <a:srgbClr val="002060"/>
              </a:solidFill>
            </a:endParaRPr>
          </a:p>
          <a:p>
            <a:r>
              <a:rPr lang="it-IT" sz="1200" dirty="0">
                <a:solidFill>
                  <a:srgbClr val="002060"/>
                </a:solidFill>
              </a:rPr>
              <a:t>Per approfondimenti diagnostici:</a:t>
            </a:r>
          </a:p>
          <a:p>
            <a:r>
              <a:rPr lang="it-IT" sz="1200" dirty="0">
                <a:solidFill>
                  <a:srgbClr val="002060"/>
                </a:solidFill>
              </a:rPr>
              <a:t>Ricerca diretta del Virus (HCV RNA)</a:t>
            </a:r>
          </a:p>
          <a:p>
            <a:endParaRPr lang="it-IT" sz="1200" b="1" u="sng" dirty="0">
              <a:solidFill>
                <a:srgbClr val="FF0000"/>
              </a:solidFill>
            </a:endParaRPr>
          </a:p>
          <a:p>
            <a:r>
              <a:rPr lang="it-IT" sz="1200" b="1" u="sng" dirty="0">
                <a:solidFill>
                  <a:srgbClr val="FF0000"/>
                </a:solidFill>
              </a:rPr>
              <a:t>(se c’è incongruenza tra i due risultati il test di screening non si referta)</a:t>
            </a:r>
          </a:p>
          <a:p>
            <a:endParaRPr lang="it-IT" sz="1200" u="sng" dirty="0">
              <a:solidFill>
                <a:srgbClr val="002060"/>
              </a:solidFill>
            </a:endParaRPr>
          </a:p>
          <a:p>
            <a:r>
              <a:rPr lang="it-IT" sz="1200" b="1" u="sng" dirty="0">
                <a:solidFill>
                  <a:srgbClr val="0000CC"/>
                </a:solidFill>
              </a:rPr>
              <a:t>S/CO &gt;5</a:t>
            </a:r>
            <a:r>
              <a:rPr lang="it-IT" sz="1200" b="1" u="sng" dirty="0">
                <a:solidFill>
                  <a:srgbClr val="FF00FF"/>
                </a:solidFill>
              </a:rPr>
              <a:t> </a:t>
            </a:r>
          </a:p>
          <a:p>
            <a:r>
              <a:rPr lang="it-IT" sz="1200" dirty="0">
                <a:solidFill>
                  <a:srgbClr val="002060"/>
                </a:solidFill>
              </a:rPr>
              <a:t>esiste una probabilità maggiore del 98% che il risultato del test di conferma sia positivo.  </a:t>
            </a:r>
          </a:p>
          <a:p>
            <a:endParaRPr lang="it-IT" sz="1200" dirty="0">
              <a:solidFill>
                <a:srgbClr val="002060"/>
              </a:solidFill>
            </a:endParaRPr>
          </a:p>
          <a:p>
            <a:r>
              <a:rPr lang="it-IT" sz="1200" dirty="0">
                <a:solidFill>
                  <a:srgbClr val="002060"/>
                </a:solidFill>
              </a:rPr>
              <a:t>Si referta il risultato dello screening con il commento </a:t>
            </a:r>
          </a:p>
          <a:p>
            <a:endParaRPr lang="it-IT" sz="1200" dirty="0">
              <a:solidFill>
                <a:srgbClr val="002060"/>
              </a:solidFill>
            </a:endParaRPr>
          </a:p>
          <a:p>
            <a:r>
              <a:rPr lang="it-IT" sz="1200" dirty="0">
                <a:solidFill>
                  <a:srgbClr val="FF0000"/>
                </a:solidFill>
              </a:rPr>
              <a:t>Per approfondimenti diagnostici:</a:t>
            </a:r>
          </a:p>
          <a:p>
            <a:r>
              <a:rPr lang="it-IT" sz="1200" dirty="0">
                <a:solidFill>
                  <a:srgbClr val="FF0000"/>
                </a:solidFill>
              </a:rPr>
              <a:t>Ricerca diretta del Virus (HCV RNA)</a:t>
            </a:r>
          </a:p>
          <a:p>
            <a:endParaRPr lang="it-IT" sz="1200" dirty="0">
              <a:solidFill>
                <a:srgbClr val="002060"/>
              </a:solidFill>
            </a:endParaRPr>
          </a:p>
          <a:p>
            <a:endParaRPr lang="it-IT" sz="1200" dirty="0">
              <a:solidFill>
                <a:srgbClr val="002060"/>
              </a:solidFill>
            </a:endParaRPr>
          </a:p>
        </p:txBody>
      </p:sp>
      <p:sp>
        <p:nvSpPr>
          <p:cNvPr id="65541" name="Text Box 9"/>
          <p:cNvSpPr txBox="1">
            <a:spLocks noChangeArrowheads="1"/>
          </p:cNvSpPr>
          <p:nvPr/>
        </p:nvSpPr>
        <p:spPr bwMode="auto">
          <a:xfrm>
            <a:off x="5428258" y="1052017"/>
            <a:ext cx="3715742" cy="463141"/>
          </a:xfrm>
          <a:prstGeom prst="rect">
            <a:avLst/>
          </a:prstGeom>
          <a:solidFill>
            <a:srgbClr val="92D05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it-IT">
                <a:solidFill>
                  <a:srgbClr val="000000"/>
                </a:solidFill>
              </a:rPr>
              <a:t>REFERTO COMMENTATO</a:t>
            </a:r>
          </a:p>
        </p:txBody>
      </p:sp>
      <p:cxnSp>
        <p:nvCxnSpPr>
          <p:cNvPr id="65542" name="Connettore 2 2"/>
          <p:cNvCxnSpPr>
            <a:cxnSpLocks noChangeShapeType="1"/>
          </p:cNvCxnSpPr>
          <p:nvPr/>
        </p:nvCxnSpPr>
        <p:spPr bwMode="auto">
          <a:xfrm>
            <a:off x="7286923" y="1988840"/>
            <a:ext cx="0" cy="226000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65543" name="Connettore 2 7"/>
          <p:cNvCxnSpPr>
            <a:cxnSpLocks noChangeShapeType="1"/>
          </p:cNvCxnSpPr>
          <p:nvPr/>
        </p:nvCxnSpPr>
        <p:spPr bwMode="auto">
          <a:xfrm>
            <a:off x="7740352" y="2591049"/>
            <a:ext cx="0" cy="224408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pic>
        <p:nvPicPr>
          <p:cNvPr id="65544" name="Picture 4" descr="Intranet Poliambulanza">
            <a:hlinkClick r:id="rId4" tooltip="Intranet Poliambulanza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470" y="5622955"/>
            <a:ext cx="762530" cy="763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Tabella 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09310711"/>
              </p:ext>
            </p:extLst>
          </p:nvPr>
        </p:nvGraphicFramePr>
        <p:xfrm>
          <a:off x="1043608" y="6042095"/>
          <a:ext cx="6731001" cy="5381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3559"/>
                <a:gridCol w="3110033"/>
                <a:gridCol w="913969"/>
                <a:gridCol w="583855"/>
                <a:gridCol w="701414"/>
                <a:gridCol w="698171"/>
              </a:tblGrid>
              <a:tr h="187444"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 dirty="0">
                          <a:effectLst/>
                        </a:rPr>
                        <a:t>0091201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 dirty="0">
                          <a:effectLst/>
                        </a:rPr>
                        <a:t>VIRUS EPATITE C [HCV] (RIBA) : TEST DI CONFERMA</a:t>
                      </a:r>
                      <a:endParaRPr lang="it-IT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it-IT" sz="1000" u="none" strike="noStrike">
                          <a:effectLst/>
                        </a:rPr>
                        <a:t>47</a:t>
                      </a:r>
                      <a:endParaRPr lang="it-IT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>
                          <a:effectLst/>
                        </a:rPr>
                        <a:t>91.20.1</a:t>
                      </a:r>
                      <a:endParaRPr lang="it-IT" sz="1000" b="0" i="0" u="none" strike="noStrike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it-IT" sz="1000" u="none" strike="noStrike">
                          <a:effectLst/>
                        </a:rPr>
                        <a:t>01/02/2002</a:t>
                      </a:r>
                      <a:endParaRPr lang="it-IT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000" u="none" strike="noStrike" dirty="0">
                          <a:effectLst/>
                        </a:rPr>
                        <a:t> </a:t>
                      </a:r>
                      <a:endParaRPr lang="it-IT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</a:tr>
              <a:tr h="223797">
                <a:tc>
                  <a:txBody>
                    <a:bodyPr/>
                    <a:lstStyle/>
                    <a:p>
                      <a:pPr algn="l" fontAlgn="t"/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it-IT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endParaRPr lang="it-IT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endParaRPr lang="it-IT" sz="1000" b="0" i="0" u="none" strike="noStrike"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it-IT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100.29</a:t>
                      </a:r>
                      <a:r>
                        <a:rPr lang="it-IT" sz="12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it-IT" sz="1200" b="1" i="0" u="none" strike="noStrike" dirty="0">
                        <a:solidFill>
                          <a:srgbClr val="00B05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11" name="Per 10"/>
          <p:cNvSpPr/>
          <p:nvPr/>
        </p:nvSpPr>
        <p:spPr>
          <a:xfrm>
            <a:off x="3635896" y="5905395"/>
            <a:ext cx="1512168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rgbClr val="FFFFFF"/>
                </a:solidFill>
              </a:rPr>
              <a:t>NO</a:t>
            </a:r>
            <a:endParaRPr lang="it-IT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726301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1560"/>
            <a:ext cx="4810125" cy="522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060848"/>
            <a:ext cx="4697270" cy="3055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486" y="35340"/>
            <a:ext cx="2483768" cy="1492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24919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</p:spPr>
        <p:txBody>
          <a:bodyPr/>
          <a:lstStyle/>
          <a:p>
            <a:pPr algn="l"/>
            <a:r>
              <a:rPr lang="it-IT" sz="3200" dirty="0" smtClean="0">
                <a:solidFill>
                  <a:srgbClr val="FF0000"/>
                </a:solidFill>
              </a:rPr>
              <a:t>CASO CLINICO</a:t>
            </a:r>
            <a:br>
              <a:rPr lang="it-IT" sz="3200" dirty="0" smtClean="0">
                <a:solidFill>
                  <a:srgbClr val="FF0000"/>
                </a:solidFill>
              </a:rPr>
            </a:br>
            <a:r>
              <a:rPr lang="it-IT" sz="1200" dirty="0" smtClean="0">
                <a:solidFill>
                  <a:srgbClr val="FF0000"/>
                </a:solidFill>
              </a:rPr>
              <a:t>Pz di sesso femminile di 50 aa ricoverata in gennaio 14 presso Chirurgia per intervento </a:t>
            </a:r>
            <a:r>
              <a:rPr lang="it-IT" sz="1200" dirty="0" err="1" smtClean="0">
                <a:solidFill>
                  <a:srgbClr val="FF0000"/>
                </a:solidFill>
              </a:rPr>
              <a:t>ch.con</a:t>
            </a:r>
            <a:r>
              <a:rPr lang="it-IT" sz="1200" dirty="0" smtClean="0">
                <a:solidFill>
                  <a:srgbClr val="FF0000"/>
                </a:solidFill>
              </a:rPr>
              <a:t> riscontro di transaminasi alte.</a:t>
            </a:r>
            <a:r>
              <a:rPr lang="it-IT" sz="1400" dirty="0" smtClean="0">
                <a:solidFill>
                  <a:srgbClr val="FF0000"/>
                </a:solidFill>
              </a:rPr>
              <a:t/>
            </a:r>
            <a:br>
              <a:rPr lang="it-IT" sz="1400" dirty="0" smtClean="0">
                <a:solidFill>
                  <a:srgbClr val="FF0000"/>
                </a:solidFill>
              </a:rPr>
            </a:br>
            <a:r>
              <a:rPr lang="it-IT" sz="1200" dirty="0" smtClean="0">
                <a:solidFill>
                  <a:srgbClr val="FF0000"/>
                </a:solidFill>
              </a:rPr>
              <a:t>Ottobre 2013 transaminasi normale e HCV/</a:t>
            </a:r>
            <a:r>
              <a:rPr lang="it-IT" sz="1200" dirty="0" err="1" smtClean="0">
                <a:solidFill>
                  <a:srgbClr val="FF0000"/>
                </a:solidFill>
              </a:rPr>
              <a:t>HBsAg</a:t>
            </a:r>
            <a:r>
              <a:rPr lang="it-IT" sz="1200" dirty="0" smtClean="0">
                <a:solidFill>
                  <a:srgbClr val="FF0000"/>
                </a:solidFill>
              </a:rPr>
              <a:t> NEGATIVI</a:t>
            </a:r>
            <a:endParaRPr lang="it-IT" sz="1200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0" y="908175"/>
            <a:ext cx="4825262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75" y="2563815"/>
            <a:ext cx="4320480" cy="3170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908174"/>
            <a:ext cx="4104455" cy="3240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636126"/>
            <a:ext cx="500437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Freccia in giù 4"/>
          <p:cNvSpPr/>
          <p:nvPr/>
        </p:nvSpPr>
        <p:spPr>
          <a:xfrm>
            <a:off x="2478462" y="908175"/>
            <a:ext cx="484632" cy="64861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rgbClr val="FFFFFF"/>
                </a:solidFill>
              </a:rPr>
              <a:t>1</a:t>
            </a:r>
            <a:endParaRPr lang="it-IT" dirty="0">
              <a:solidFill>
                <a:srgbClr val="FFFFFF"/>
              </a:solidFill>
            </a:endParaRPr>
          </a:p>
        </p:txBody>
      </p:sp>
      <p:sp>
        <p:nvSpPr>
          <p:cNvPr id="6" name="Freccia a destra 5"/>
          <p:cNvSpPr/>
          <p:nvPr/>
        </p:nvSpPr>
        <p:spPr>
          <a:xfrm>
            <a:off x="12494" y="3284984"/>
            <a:ext cx="460775" cy="3600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rgbClr val="FFFFFF"/>
                </a:solidFill>
              </a:rPr>
              <a:t>2</a:t>
            </a:r>
            <a:endParaRPr lang="it-IT" dirty="0">
              <a:solidFill>
                <a:srgbClr val="FFFFFF"/>
              </a:solidFill>
            </a:endParaRPr>
          </a:p>
        </p:txBody>
      </p:sp>
      <p:sp>
        <p:nvSpPr>
          <p:cNvPr id="7" name="Freccia in giù 6"/>
          <p:cNvSpPr/>
          <p:nvPr/>
        </p:nvSpPr>
        <p:spPr>
          <a:xfrm>
            <a:off x="5508107" y="1067588"/>
            <a:ext cx="484632" cy="48920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rgbClr val="FFFFFF"/>
                </a:solidFill>
              </a:rPr>
              <a:t>3</a:t>
            </a:r>
            <a:endParaRPr lang="it-IT" dirty="0">
              <a:solidFill>
                <a:srgbClr val="FFFFFF"/>
              </a:solidFill>
            </a:endParaRPr>
          </a:p>
        </p:txBody>
      </p:sp>
      <p:sp>
        <p:nvSpPr>
          <p:cNvPr id="8" name="Freccia in giù 7"/>
          <p:cNvSpPr/>
          <p:nvPr/>
        </p:nvSpPr>
        <p:spPr>
          <a:xfrm>
            <a:off x="5868144" y="4293096"/>
            <a:ext cx="1206042" cy="91453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>
                <a:solidFill>
                  <a:srgbClr val="FFFFFF"/>
                </a:solidFill>
              </a:rPr>
              <a:t>FEB. 2014</a:t>
            </a:r>
            <a:endParaRPr lang="it-IT" sz="1200" dirty="0">
              <a:solidFill>
                <a:srgbClr val="FFFFFF"/>
              </a:solidFill>
            </a:endParaRPr>
          </a:p>
        </p:txBody>
      </p:sp>
      <p:sp>
        <p:nvSpPr>
          <p:cNvPr id="11" name="Freccia in giù 10"/>
          <p:cNvSpPr/>
          <p:nvPr/>
        </p:nvSpPr>
        <p:spPr>
          <a:xfrm>
            <a:off x="6863461" y="3108442"/>
            <a:ext cx="484632" cy="48920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rgbClr val="FFFFFF"/>
                </a:solidFill>
              </a:rPr>
              <a:t>4</a:t>
            </a:r>
          </a:p>
        </p:txBody>
      </p:sp>
    </p:spTree>
    <p:extLst>
      <p:ext uri="{BB962C8B-B14F-4D97-AF65-F5344CB8AC3E}">
        <p14:creationId xmlns="" xmlns:p14="http://schemas.microsoft.com/office/powerpoint/2010/main" val="3021444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1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15" name="Picture 4" descr="Intranet Poliambulanza">
            <a:hlinkClick r:id="rId2" tooltip="Intranet Poliambulanza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2" y="-28648"/>
            <a:ext cx="762530" cy="763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C:\Documents and Settings\DERANGO-C\Documenti\Immagini\Immagine\Immagin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53324"/>
            <a:ext cx="4548127" cy="60641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WordArt 5" descr="Linee verticali ravvicinate"/>
          <p:cNvSpPr>
            <a:spLocks noChangeArrowheads="1" noChangeShapeType="1" noTextEdit="1"/>
          </p:cNvSpPr>
          <p:nvPr/>
        </p:nvSpPr>
        <p:spPr bwMode="auto">
          <a:xfrm>
            <a:off x="1058010" y="2896626"/>
            <a:ext cx="7034335" cy="1087031"/>
          </a:xfrm>
          <a:prstGeom prst="rect">
            <a:avLst/>
          </a:prstGeom>
        </p:spPr>
        <p:txBody>
          <a:bodyPr wrap="none" lIns="91568" tIns="45784" rIns="91568" bIns="45784" fromWordArt="1">
            <a:prstTxWarp prst="textCurveUp">
              <a:avLst>
                <a:gd name="adj" fmla="val 40356"/>
              </a:avLst>
            </a:prstTxWarp>
          </a:bodyPr>
          <a:lstStyle/>
          <a:p>
            <a:r>
              <a:rPr lang="it-IT" sz="3600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/>
                  </a:outerShdw>
                </a:effectLst>
                <a:latin typeface="Arial Black"/>
              </a:rPr>
              <a:t>GRAZIE PER L'ATTENZIONE</a:t>
            </a:r>
          </a:p>
        </p:txBody>
      </p:sp>
    </p:spTree>
    <p:extLst>
      <p:ext uri="{BB962C8B-B14F-4D97-AF65-F5344CB8AC3E}">
        <p14:creationId xmlns="" xmlns:p14="http://schemas.microsoft.com/office/powerpoint/2010/main" val="32299137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"/>
            <a:ext cx="8229600" cy="809624"/>
          </a:xfrm>
        </p:spPr>
        <p:txBody>
          <a:bodyPr>
            <a:normAutofit/>
          </a:bodyPr>
          <a:lstStyle/>
          <a:p>
            <a:r>
              <a:rPr lang="it-IT" sz="3600" b="1" u="sng" dirty="0" smtClean="0">
                <a:latin typeface="Arial Narrow"/>
                <a:cs typeface="Arial Narrow"/>
              </a:rPr>
              <a:t>TAKE HOME MESSAGES 1 :</a:t>
            </a:r>
            <a:endParaRPr lang="it-IT" sz="3600" b="1" u="sng" dirty="0">
              <a:latin typeface="Arial Narrow"/>
              <a:cs typeface="Arial Narrow"/>
            </a:endParaRPr>
          </a:p>
        </p:txBody>
      </p:sp>
      <p:graphicFrame>
        <p:nvGraphicFramePr>
          <p:cNvPr id="9" name="Diagramma 8"/>
          <p:cNvGraphicFramePr/>
          <p:nvPr>
            <p:extLst>
              <p:ext uri="{D42A27DB-BD31-4B8C-83A1-F6EECF244321}">
                <p14:modId xmlns="" xmlns:p14="http://schemas.microsoft.com/office/powerpoint/2010/main" val="1749528475"/>
              </p:ext>
            </p:extLst>
          </p:nvPr>
        </p:nvGraphicFramePr>
        <p:xfrm>
          <a:off x="0" y="809627"/>
          <a:ext cx="9144000" cy="6048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48072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"/>
            <a:ext cx="8229600" cy="809624"/>
          </a:xfrm>
        </p:spPr>
        <p:txBody>
          <a:bodyPr>
            <a:normAutofit/>
          </a:bodyPr>
          <a:lstStyle/>
          <a:p>
            <a:r>
              <a:rPr lang="it-IT" sz="3600" b="1" u="sng" dirty="0" smtClean="0">
                <a:latin typeface="Arial Narrow"/>
                <a:cs typeface="Arial Narrow"/>
              </a:rPr>
              <a:t>TAKE HOME MESSAGES 2 :</a:t>
            </a:r>
            <a:endParaRPr lang="it-IT" sz="3600" b="1" u="sng" dirty="0">
              <a:latin typeface="Arial Narrow"/>
              <a:cs typeface="Arial Narrow"/>
            </a:endParaRPr>
          </a:p>
        </p:txBody>
      </p:sp>
      <p:graphicFrame>
        <p:nvGraphicFramePr>
          <p:cNvPr id="9" name="Diagramma 8"/>
          <p:cNvGraphicFramePr/>
          <p:nvPr>
            <p:extLst>
              <p:ext uri="{D42A27DB-BD31-4B8C-83A1-F6EECF244321}">
                <p14:modId xmlns="" xmlns:p14="http://schemas.microsoft.com/office/powerpoint/2010/main" val="3099931832"/>
              </p:ext>
            </p:extLst>
          </p:nvPr>
        </p:nvGraphicFramePr>
        <p:xfrm>
          <a:off x="0" y="809627"/>
          <a:ext cx="9144000" cy="6048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285248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CustomShape 1"/>
          <p:cNvSpPr/>
          <p:nvPr/>
        </p:nvSpPr>
        <p:spPr>
          <a:xfrm>
            <a:off x="720" y="0"/>
            <a:ext cx="9142560" cy="10180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it-IT" sz="6000" b="1">
                <a:solidFill>
                  <a:srgbClr val="00AE00"/>
                </a:solidFill>
                <a:latin typeface="Arial Narrow"/>
              </a:rPr>
              <a:t>Valutazione</a:t>
            </a:r>
            <a:r>
              <a:rPr lang="it-IT" sz="5400">
                <a:solidFill>
                  <a:srgbClr val="1F497D"/>
                </a:solidFill>
                <a:latin typeface="Arial Narrow"/>
              </a:rPr>
              <a:t> </a:t>
            </a:r>
            <a:endParaRPr/>
          </a:p>
        </p:txBody>
      </p:sp>
      <p:sp>
        <p:nvSpPr>
          <p:cNvPr id="93" name="CustomShape 2"/>
          <p:cNvSpPr/>
          <p:nvPr/>
        </p:nvSpPr>
        <p:spPr>
          <a:xfrm>
            <a:off x="107504" y="1003854"/>
            <a:ext cx="9142560" cy="14834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it-IT" sz="2800" b="1" dirty="0" smtClean="0">
                <a:solidFill>
                  <a:srgbClr val="00B050"/>
                </a:solidFill>
                <a:latin typeface="Arial Narrow"/>
              </a:rPr>
              <a:t>●</a:t>
            </a:r>
            <a:r>
              <a:rPr lang="it-IT" sz="2800" dirty="0" smtClean="0">
                <a:solidFill>
                  <a:srgbClr val="000000"/>
                </a:solidFill>
                <a:latin typeface="Arial Narrow"/>
              </a:rPr>
              <a:t> </a:t>
            </a:r>
            <a:r>
              <a:rPr lang="it-IT" sz="2800" dirty="0" err="1" smtClean="0">
                <a:solidFill>
                  <a:srgbClr val="000000"/>
                </a:solidFill>
                <a:latin typeface="Arial Narrow"/>
              </a:rPr>
              <a:t>Steato</a:t>
            </a:r>
            <a:r>
              <a:rPr lang="it-IT" sz="2800" dirty="0" smtClean="0">
                <a:solidFill>
                  <a:srgbClr val="000000"/>
                </a:solidFill>
                <a:latin typeface="Arial Narrow"/>
              </a:rPr>
              <a:t> epatite ?</a:t>
            </a:r>
            <a:endParaRPr dirty="0"/>
          </a:p>
          <a:p>
            <a:pPr>
              <a:lnSpc>
                <a:spcPct val="100000"/>
              </a:lnSpc>
            </a:pPr>
            <a:r>
              <a:rPr lang="it-IT" sz="2800" b="1" dirty="0" smtClean="0">
                <a:solidFill>
                  <a:srgbClr val="00B050"/>
                </a:solidFill>
                <a:latin typeface="Arial Narrow"/>
              </a:rPr>
              <a:t>●</a:t>
            </a:r>
            <a:r>
              <a:rPr lang="it-IT" sz="2800" b="1" dirty="0" smtClean="0">
                <a:solidFill>
                  <a:schemeClr val="tx2"/>
                </a:solidFill>
                <a:latin typeface="Arial Narrow"/>
              </a:rPr>
              <a:t> </a:t>
            </a:r>
            <a:r>
              <a:rPr lang="it-IT" sz="2800" dirty="0" smtClean="0">
                <a:solidFill>
                  <a:srgbClr val="000000"/>
                </a:solidFill>
                <a:latin typeface="Arial Narrow"/>
              </a:rPr>
              <a:t>Epatite </a:t>
            </a:r>
            <a:r>
              <a:rPr lang="it-IT" sz="2800" dirty="0">
                <a:solidFill>
                  <a:srgbClr val="000000"/>
                </a:solidFill>
                <a:latin typeface="Arial Narrow"/>
              </a:rPr>
              <a:t>virale ?</a:t>
            </a:r>
            <a:endParaRPr dirty="0"/>
          </a:p>
          <a:p>
            <a:pPr>
              <a:lnSpc>
                <a:spcPct val="100000"/>
              </a:lnSpc>
            </a:pPr>
            <a:r>
              <a:rPr lang="it-IT" sz="2800" dirty="0" smtClean="0">
                <a:solidFill>
                  <a:srgbClr val="00B050"/>
                </a:solidFill>
                <a:latin typeface="Arial Narrow"/>
              </a:rPr>
              <a:t>●</a:t>
            </a:r>
            <a:r>
              <a:rPr lang="it-IT" sz="2800" b="1" dirty="0" smtClean="0">
                <a:solidFill>
                  <a:schemeClr val="tx2"/>
                </a:solidFill>
                <a:latin typeface="Arial Narrow"/>
              </a:rPr>
              <a:t> </a:t>
            </a:r>
            <a:r>
              <a:rPr lang="it-IT" sz="2800" dirty="0" err="1" smtClean="0">
                <a:solidFill>
                  <a:srgbClr val="000000"/>
                </a:solidFill>
                <a:latin typeface="Arial Narrow"/>
              </a:rPr>
              <a:t>Jatrogena</a:t>
            </a:r>
            <a:r>
              <a:rPr lang="it-IT" sz="2800" dirty="0" smtClean="0">
                <a:solidFill>
                  <a:srgbClr val="000000"/>
                </a:solidFill>
                <a:latin typeface="Arial Narrow"/>
              </a:rPr>
              <a:t> </a:t>
            </a:r>
            <a:r>
              <a:rPr lang="it-IT" sz="2800" dirty="0">
                <a:solidFill>
                  <a:srgbClr val="000000"/>
                </a:solidFill>
                <a:latin typeface="Arial Narrow"/>
              </a:rPr>
              <a:t>(</a:t>
            </a:r>
            <a:r>
              <a:rPr lang="it-IT" sz="2800" dirty="0" err="1">
                <a:solidFill>
                  <a:srgbClr val="000000"/>
                </a:solidFill>
                <a:latin typeface="Arial Narrow"/>
              </a:rPr>
              <a:t>Metformina</a:t>
            </a:r>
            <a:r>
              <a:rPr lang="it-IT" sz="2800" dirty="0">
                <a:solidFill>
                  <a:srgbClr val="000000"/>
                </a:solidFill>
                <a:latin typeface="Arial Narrow"/>
              </a:rPr>
              <a:t>) ?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sp>
        <p:nvSpPr>
          <p:cNvPr id="94" name="CustomShape 3"/>
          <p:cNvSpPr/>
          <p:nvPr/>
        </p:nvSpPr>
        <p:spPr>
          <a:xfrm>
            <a:off x="720" y="2744596"/>
            <a:ext cx="9142560" cy="10242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it-IT" sz="6000" b="1" dirty="0" smtClean="0">
                <a:solidFill>
                  <a:srgbClr val="000000"/>
                </a:solidFill>
                <a:latin typeface="Arial Narrow"/>
              </a:rPr>
              <a:t>Piano</a:t>
            </a:r>
            <a:r>
              <a:rPr lang="it-IT" sz="5400" dirty="0" smtClean="0">
                <a:solidFill>
                  <a:srgbClr val="000000"/>
                </a:solidFill>
                <a:latin typeface="Arial Narrow"/>
              </a:rPr>
              <a:t> </a:t>
            </a:r>
            <a:endParaRPr dirty="0"/>
          </a:p>
        </p:txBody>
      </p:sp>
      <p:sp>
        <p:nvSpPr>
          <p:cNvPr id="95" name="CustomShape 4"/>
          <p:cNvSpPr/>
          <p:nvPr/>
        </p:nvSpPr>
        <p:spPr>
          <a:xfrm>
            <a:off x="0" y="3871080"/>
            <a:ext cx="9142560" cy="10242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it-IT" sz="5400">
                <a:solidFill>
                  <a:srgbClr val="1F497D"/>
                </a:solidFill>
                <a:latin typeface="Arial Narrow"/>
              </a:rPr>
              <a:t> </a:t>
            </a:r>
            <a:endParaRPr/>
          </a:p>
        </p:txBody>
      </p:sp>
      <p:sp>
        <p:nvSpPr>
          <p:cNvPr id="96" name="CustomShape 5"/>
          <p:cNvSpPr/>
          <p:nvPr/>
        </p:nvSpPr>
        <p:spPr>
          <a:xfrm>
            <a:off x="113575" y="3768796"/>
            <a:ext cx="6406560" cy="326626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it-IT" sz="2800" b="1" dirty="0" smtClean="0">
                <a:latin typeface="Arial Narrow"/>
              </a:rPr>
              <a:t>●</a:t>
            </a:r>
            <a:r>
              <a:rPr lang="it-IT" sz="2800" b="1" dirty="0" smtClean="0">
                <a:solidFill>
                  <a:schemeClr val="tx2"/>
                </a:solidFill>
                <a:latin typeface="Arial Narrow"/>
              </a:rPr>
              <a:t> </a:t>
            </a:r>
            <a:r>
              <a:rPr lang="it-IT" sz="2800" dirty="0" smtClean="0">
                <a:solidFill>
                  <a:srgbClr val="000000"/>
                </a:solidFill>
                <a:latin typeface="Arial Narrow"/>
              </a:rPr>
              <a:t>Solo </a:t>
            </a:r>
            <a:r>
              <a:rPr lang="it-IT" sz="2800" dirty="0" err="1">
                <a:solidFill>
                  <a:srgbClr val="000000"/>
                </a:solidFill>
                <a:latin typeface="Arial Narrow"/>
              </a:rPr>
              <a:t>counselling</a:t>
            </a:r>
            <a:r>
              <a:rPr lang="it-IT" sz="2800" dirty="0">
                <a:solidFill>
                  <a:srgbClr val="000000"/>
                </a:solidFill>
                <a:latin typeface="Arial Narrow"/>
              </a:rPr>
              <a:t> dietologico e stile di vita ?</a:t>
            </a:r>
            <a:endParaRPr dirty="0"/>
          </a:p>
          <a:p>
            <a:pPr>
              <a:lnSpc>
                <a:spcPct val="100000"/>
              </a:lnSpc>
            </a:pPr>
            <a:r>
              <a:rPr lang="it-IT" sz="2800" b="1" dirty="0" smtClean="0">
                <a:latin typeface="Arial Narrow"/>
              </a:rPr>
              <a:t>●</a:t>
            </a:r>
            <a:r>
              <a:rPr lang="it-IT" sz="2800" b="1" dirty="0" smtClean="0">
                <a:solidFill>
                  <a:schemeClr val="tx2"/>
                </a:solidFill>
                <a:latin typeface="Arial Narrow"/>
              </a:rPr>
              <a:t> </a:t>
            </a:r>
            <a:r>
              <a:rPr lang="it-IT" sz="2800" dirty="0" smtClean="0">
                <a:solidFill>
                  <a:srgbClr val="000000"/>
                </a:solidFill>
                <a:latin typeface="Arial Narrow"/>
              </a:rPr>
              <a:t>Sospendo </a:t>
            </a:r>
            <a:r>
              <a:rPr lang="it-IT" sz="2800" dirty="0" err="1">
                <a:solidFill>
                  <a:srgbClr val="000000"/>
                </a:solidFill>
                <a:latin typeface="Arial Narrow"/>
              </a:rPr>
              <a:t>Metformina</a:t>
            </a:r>
            <a:r>
              <a:rPr lang="it-IT" sz="2800" dirty="0">
                <a:solidFill>
                  <a:srgbClr val="000000"/>
                </a:solidFill>
                <a:latin typeface="Arial Narrow"/>
              </a:rPr>
              <a:t> ?</a:t>
            </a:r>
            <a:endParaRPr dirty="0"/>
          </a:p>
          <a:p>
            <a:pPr>
              <a:lnSpc>
                <a:spcPct val="100000"/>
              </a:lnSpc>
            </a:pPr>
            <a:r>
              <a:rPr lang="it-IT" sz="2800" b="1" dirty="0" smtClean="0">
                <a:latin typeface="Arial Narrow"/>
              </a:rPr>
              <a:t>●</a:t>
            </a:r>
            <a:r>
              <a:rPr lang="it-IT" sz="2800" b="1" dirty="0" smtClean="0">
                <a:solidFill>
                  <a:schemeClr val="tx2"/>
                </a:solidFill>
                <a:latin typeface="Arial Narrow"/>
              </a:rPr>
              <a:t> </a:t>
            </a:r>
            <a:r>
              <a:rPr lang="it-IT" sz="2800" dirty="0" smtClean="0">
                <a:solidFill>
                  <a:srgbClr val="000000"/>
                </a:solidFill>
                <a:latin typeface="Arial Narrow"/>
              </a:rPr>
              <a:t>Ripeto </a:t>
            </a:r>
            <a:r>
              <a:rPr lang="it-IT" sz="2800" dirty="0">
                <a:solidFill>
                  <a:srgbClr val="000000"/>
                </a:solidFill>
                <a:latin typeface="Arial Narrow"/>
              </a:rPr>
              <a:t>a breve AST e ALT ?...solo ALT ?</a:t>
            </a:r>
            <a:endParaRPr dirty="0"/>
          </a:p>
          <a:p>
            <a:pPr>
              <a:lnSpc>
                <a:spcPct val="100000"/>
              </a:lnSpc>
            </a:pPr>
            <a:r>
              <a:rPr lang="it-IT" sz="2800" b="1" dirty="0" smtClean="0">
                <a:latin typeface="Arial Narrow"/>
              </a:rPr>
              <a:t>●</a:t>
            </a:r>
            <a:r>
              <a:rPr lang="it-IT" sz="2800" b="1" dirty="0" smtClean="0">
                <a:solidFill>
                  <a:schemeClr val="tx2"/>
                </a:solidFill>
                <a:latin typeface="Arial Narrow"/>
              </a:rPr>
              <a:t> </a:t>
            </a:r>
            <a:r>
              <a:rPr lang="it-IT" sz="2800" dirty="0" smtClean="0">
                <a:solidFill>
                  <a:srgbClr val="000000"/>
                </a:solidFill>
                <a:latin typeface="Arial Narrow"/>
              </a:rPr>
              <a:t>Chiedo subito un’ Ecografia </a:t>
            </a:r>
            <a:r>
              <a:rPr lang="it-IT" sz="2800" dirty="0">
                <a:solidFill>
                  <a:srgbClr val="000000"/>
                </a:solidFill>
                <a:latin typeface="Arial Narrow"/>
              </a:rPr>
              <a:t>dell'addome ?</a:t>
            </a:r>
            <a:endParaRPr dirty="0"/>
          </a:p>
          <a:p>
            <a:pPr>
              <a:lnSpc>
                <a:spcPct val="100000"/>
              </a:lnSpc>
            </a:pPr>
            <a:r>
              <a:rPr lang="it-IT" sz="2800" b="1" dirty="0" smtClean="0">
                <a:latin typeface="Arial Narrow"/>
              </a:rPr>
              <a:t>●</a:t>
            </a:r>
            <a:r>
              <a:rPr lang="it-IT" sz="2800" b="1" dirty="0" smtClean="0">
                <a:solidFill>
                  <a:schemeClr val="tx2"/>
                </a:solidFill>
                <a:latin typeface="Arial Narrow"/>
              </a:rPr>
              <a:t> </a:t>
            </a:r>
            <a:r>
              <a:rPr lang="it-IT" sz="2800" dirty="0" smtClean="0">
                <a:solidFill>
                  <a:srgbClr val="000000"/>
                </a:solidFill>
                <a:latin typeface="Arial Narrow"/>
              </a:rPr>
              <a:t>Chiedo </a:t>
            </a:r>
            <a:r>
              <a:rPr lang="it-IT" sz="2800" dirty="0">
                <a:solidFill>
                  <a:srgbClr val="000000"/>
                </a:solidFill>
                <a:latin typeface="Arial Narrow"/>
              </a:rPr>
              <a:t>pannello per virus </a:t>
            </a:r>
            <a:r>
              <a:rPr lang="it-IT" sz="2800" dirty="0" err="1">
                <a:solidFill>
                  <a:srgbClr val="000000"/>
                </a:solidFill>
                <a:latin typeface="Arial Narrow"/>
              </a:rPr>
              <a:t>epatitici</a:t>
            </a:r>
            <a:r>
              <a:rPr lang="it-IT" sz="2800" dirty="0">
                <a:solidFill>
                  <a:srgbClr val="000000"/>
                </a:solidFill>
                <a:latin typeface="Arial Narrow"/>
              </a:rPr>
              <a:t> ?</a:t>
            </a:r>
            <a:endParaRPr dirty="0"/>
          </a:p>
          <a:p>
            <a:pPr>
              <a:lnSpc>
                <a:spcPct val="100000"/>
              </a:lnSpc>
            </a:pPr>
            <a:r>
              <a:rPr lang="it-IT" sz="2800" b="1" dirty="0" smtClean="0">
                <a:latin typeface="Arial Narrow"/>
              </a:rPr>
              <a:t>●</a:t>
            </a:r>
            <a:r>
              <a:rPr lang="it-IT" sz="2800" b="1" dirty="0" smtClean="0">
                <a:solidFill>
                  <a:schemeClr val="tx2"/>
                </a:solidFill>
                <a:latin typeface="Arial Narrow"/>
              </a:rPr>
              <a:t> </a:t>
            </a:r>
            <a:r>
              <a:rPr lang="it-IT" sz="2800" dirty="0" smtClean="0">
                <a:solidFill>
                  <a:srgbClr val="000000"/>
                </a:solidFill>
                <a:latin typeface="Arial Narrow"/>
              </a:rPr>
              <a:t>Invio </a:t>
            </a:r>
            <a:r>
              <a:rPr lang="it-IT" sz="2800" dirty="0">
                <a:solidFill>
                  <a:srgbClr val="000000"/>
                </a:solidFill>
                <a:latin typeface="Arial Narrow"/>
              </a:rPr>
              <a:t>subito allo Specialista ?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pic>
        <p:nvPicPr>
          <p:cNvPr id="97" name="Immagine 96"/>
          <p:cNvPicPr/>
          <p:nvPr/>
        </p:nvPicPr>
        <p:blipFill>
          <a:blip r:embed="rId2" cstate="print"/>
          <a:stretch>
            <a:fillRect/>
          </a:stretch>
        </p:blipFill>
        <p:spPr>
          <a:xfrm flipH="1">
            <a:off x="6012159" y="1484784"/>
            <a:ext cx="3058400" cy="2748147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CustomShape 1"/>
          <p:cNvSpPr/>
          <p:nvPr/>
        </p:nvSpPr>
        <p:spPr>
          <a:xfrm>
            <a:off x="3384000" y="127080"/>
            <a:ext cx="2015280" cy="10242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it-IT" sz="6000" b="1" dirty="0">
                <a:solidFill>
                  <a:srgbClr val="003300"/>
                </a:solidFill>
                <a:latin typeface="Arial Narrow"/>
              </a:rPr>
              <a:t>P</a:t>
            </a:r>
            <a:r>
              <a:rPr lang="it-IT" sz="5400" b="1" dirty="0">
                <a:solidFill>
                  <a:srgbClr val="003300"/>
                </a:solidFill>
                <a:latin typeface="Arial Narrow"/>
              </a:rPr>
              <a:t>iano</a:t>
            </a:r>
            <a:r>
              <a:rPr lang="it-IT" sz="5400" dirty="0">
                <a:solidFill>
                  <a:srgbClr val="003300"/>
                </a:solidFill>
                <a:latin typeface="Arial Narrow"/>
              </a:rPr>
              <a:t> </a:t>
            </a:r>
            <a:endParaRPr dirty="0"/>
          </a:p>
        </p:txBody>
      </p:sp>
      <p:pic>
        <p:nvPicPr>
          <p:cNvPr id="99" name="Immagine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315800"/>
            <a:ext cx="9142560" cy="5678280"/>
          </a:xfrm>
          <a:prstGeom prst="rect">
            <a:avLst/>
          </a:prstGeom>
          <a:ln>
            <a:noFill/>
          </a:ln>
        </p:spPr>
      </p:pic>
      <p:sp>
        <p:nvSpPr>
          <p:cNvPr id="100" name="CustomShape 2"/>
          <p:cNvSpPr/>
          <p:nvPr/>
        </p:nvSpPr>
        <p:spPr>
          <a:xfrm>
            <a:off x="358200" y="1149840"/>
            <a:ext cx="3648600" cy="5767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3200" b="1">
                <a:solidFill>
                  <a:srgbClr val="000000"/>
                </a:solidFill>
                <a:latin typeface="Calibri"/>
              </a:rPr>
              <a:t>FRANCESCA</a:t>
            </a:r>
            <a:endParaRPr/>
          </a:p>
        </p:txBody>
      </p:sp>
      <p:sp>
        <p:nvSpPr>
          <p:cNvPr id="101" name="CustomShape 3"/>
          <p:cNvSpPr/>
          <p:nvPr/>
        </p:nvSpPr>
        <p:spPr>
          <a:xfrm>
            <a:off x="252360" y="3016800"/>
            <a:ext cx="5757840" cy="155232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it-IT" sz="2400" dirty="0">
                <a:solidFill>
                  <a:srgbClr val="000000"/>
                </a:solidFill>
                <a:latin typeface="Calibri"/>
              </a:rPr>
              <a:t>- </a:t>
            </a:r>
            <a:r>
              <a:rPr lang="it-IT" sz="2400" dirty="0" err="1">
                <a:solidFill>
                  <a:srgbClr val="000000"/>
                </a:solidFill>
                <a:latin typeface="Calibri"/>
              </a:rPr>
              <a:t>Counselling</a:t>
            </a:r>
            <a:r>
              <a:rPr lang="it-IT" sz="2400" dirty="0">
                <a:solidFill>
                  <a:srgbClr val="000000"/>
                </a:solidFill>
                <a:latin typeface="Calibri"/>
              </a:rPr>
              <a:t> su alimentazione e stile di vita.</a:t>
            </a:r>
            <a:endParaRPr dirty="0"/>
          </a:p>
          <a:p>
            <a:pPr>
              <a:lnSpc>
                <a:spcPct val="100000"/>
              </a:lnSpc>
            </a:pPr>
            <a:r>
              <a:rPr lang="it-IT" sz="2400" dirty="0">
                <a:solidFill>
                  <a:srgbClr val="000000"/>
                </a:solidFill>
                <a:latin typeface="Calibri"/>
              </a:rPr>
              <a:t>- </a:t>
            </a:r>
            <a:r>
              <a:rPr lang="it-IT" sz="2400" dirty="0" smtClean="0">
                <a:solidFill>
                  <a:srgbClr val="000000"/>
                </a:solidFill>
                <a:latin typeface="Calibri"/>
              </a:rPr>
              <a:t>ALT </a:t>
            </a:r>
            <a:r>
              <a:rPr lang="it-IT" sz="2400" dirty="0">
                <a:solidFill>
                  <a:srgbClr val="000000"/>
                </a:solidFill>
                <a:latin typeface="Calibri"/>
              </a:rPr>
              <a:t>dopo 4 settimane.</a:t>
            </a:r>
            <a:endParaRPr dirty="0"/>
          </a:p>
          <a:p>
            <a:pPr>
              <a:lnSpc>
                <a:spcPct val="100000"/>
              </a:lnSpc>
            </a:pPr>
            <a:r>
              <a:rPr lang="it-IT" sz="2400" dirty="0">
                <a:solidFill>
                  <a:srgbClr val="000000"/>
                </a:solidFill>
                <a:latin typeface="Calibri"/>
              </a:rPr>
              <a:t>- Monitoraggio clinico.</a:t>
            </a:r>
            <a:endParaRPr dirty="0"/>
          </a:p>
        </p:txBody>
      </p:sp>
      <p:pic>
        <p:nvPicPr>
          <p:cNvPr id="102" name="Immagine 10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696000" y="72000"/>
            <a:ext cx="2447280" cy="1943280"/>
          </a:xfrm>
          <a:prstGeom prst="rect">
            <a:avLst/>
          </a:prstGeom>
          <a:ln>
            <a:noFill/>
          </a:ln>
        </p:spPr>
      </p:pic>
      <p:sp>
        <p:nvSpPr>
          <p:cNvPr id="2" name="CasellaDiTesto 1"/>
          <p:cNvSpPr txBox="1"/>
          <p:nvPr/>
        </p:nvSpPr>
        <p:spPr>
          <a:xfrm>
            <a:off x="377282" y="2132856"/>
            <a:ext cx="253853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400" b="1" dirty="0" smtClean="0">
                <a:solidFill>
                  <a:srgbClr val="E54829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SERVIZIO SANITARIO NAZIONALE</a:t>
            </a:r>
          </a:p>
          <a:p>
            <a:r>
              <a:rPr lang="it-IT" sz="1400" b="1" dirty="0" smtClean="0">
                <a:solidFill>
                  <a:srgbClr val="E54829"/>
                </a:solidFill>
                <a:latin typeface="BrowalliaUPC" panose="020B0604020202020204" pitchFamily="34" charset="-34"/>
                <a:cs typeface="BrowalliaUPC" panose="020B0604020202020204" pitchFamily="34" charset="-34"/>
              </a:rPr>
              <a:t>REGIONE LOMBARDIA</a:t>
            </a:r>
            <a:endParaRPr lang="it-IT" sz="1400" b="1" dirty="0">
              <a:solidFill>
                <a:srgbClr val="E54829"/>
              </a:solidFill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CustomShape 1"/>
          <p:cNvSpPr/>
          <p:nvPr/>
        </p:nvSpPr>
        <p:spPr>
          <a:xfrm>
            <a:off x="0" y="1395000"/>
            <a:ext cx="9142560" cy="3598560"/>
          </a:xfrm>
          <a:prstGeom prst="rect">
            <a:avLst/>
          </a:prstGeom>
          <a:solidFill>
            <a:srgbClr val="D9D9D9"/>
          </a:solidFill>
          <a:ln w="9360">
            <a:solidFill>
              <a:srgbClr val="4A7EBB"/>
            </a:solidFill>
            <a:round/>
          </a:ln>
        </p:spPr>
      </p:sp>
      <p:sp>
        <p:nvSpPr>
          <p:cNvPr id="104" name="CustomShape 2"/>
          <p:cNvSpPr/>
          <p:nvPr/>
        </p:nvSpPr>
        <p:spPr>
          <a:xfrm>
            <a:off x="0" y="2159280"/>
            <a:ext cx="9142560" cy="1551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20000"/>
              </a:lnSpc>
            </a:pPr>
            <a:r>
              <a:rPr lang="it-IT" sz="8000" b="1" dirty="0">
                <a:solidFill>
                  <a:srgbClr val="000000"/>
                </a:solidFill>
                <a:latin typeface="Arial Narrow"/>
              </a:rPr>
              <a:t>La parola a</a:t>
            </a:r>
            <a:r>
              <a:rPr lang="it-IT" sz="8000" b="1" dirty="0" smtClean="0">
                <a:solidFill>
                  <a:srgbClr val="000000"/>
                </a:solidFill>
                <a:latin typeface="Arial Narrow"/>
              </a:rPr>
              <a:t>llo Specialista</a:t>
            </a:r>
            <a:endParaRPr dirty="0"/>
          </a:p>
        </p:txBody>
      </p:sp>
      <p:sp>
        <p:nvSpPr>
          <p:cNvPr id="105" name="Line 3"/>
          <p:cNvSpPr/>
          <p:nvPr/>
        </p:nvSpPr>
        <p:spPr>
          <a:xfrm>
            <a:off x="0" y="1395000"/>
            <a:ext cx="9144000" cy="0"/>
          </a:xfrm>
          <a:prstGeom prst="line">
            <a:avLst/>
          </a:prstGeom>
          <a:ln w="76320">
            <a:solidFill>
              <a:srgbClr val="00CCFF"/>
            </a:solidFill>
            <a:round/>
          </a:ln>
        </p:spPr>
      </p:sp>
      <p:sp>
        <p:nvSpPr>
          <p:cNvPr id="106" name="Line 4"/>
          <p:cNvSpPr/>
          <p:nvPr/>
        </p:nvSpPr>
        <p:spPr>
          <a:xfrm>
            <a:off x="0" y="4994640"/>
            <a:ext cx="9143640" cy="0"/>
          </a:xfrm>
          <a:prstGeom prst="line">
            <a:avLst/>
          </a:prstGeom>
          <a:ln w="76320">
            <a:solidFill>
              <a:srgbClr val="00CCFF"/>
            </a:solidFill>
            <a:round/>
          </a:ln>
        </p:spPr>
      </p:sp>
      <p:sp>
        <p:nvSpPr>
          <p:cNvPr id="107" name="CustomShape 5"/>
          <p:cNvSpPr/>
          <p:nvPr/>
        </p:nvSpPr>
        <p:spPr>
          <a:xfrm>
            <a:off x="2483768" y="5140080"/>
            <a:ext cx="3921480" cy="57672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it-IT" sz="3200" i="1" dirty="0">
                <a:solidFill>
                  <a:srgbClr val="000000"/>
                </a:solidFill>
                <a:latin typeface="Arial Narrow"/>
              </a:rPr>
              <a:t>Dr. Salmi</a:t>
            </a:r>
            <a:endParaRPr dirty="0"/>
          </a:p>
        </p:txBody>
      </p:sp>
      <p:sp>
        <p:nvSpPr>
          <p:cNvPr id="108" name="CustomShape 6"/>
          <p:cNvSpPr/>
          <p:nvPr/>
        </p:nvSpPr>
        <p:spPr>
          <a:xfrm>
            <a:off x="1034640" y="5597640"/>
            <a:ext cx="183240" cy="36792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1608" y="3212976"/>
            <a:ext cx="3962400" cy="1749425"/>
          </a:xfrm>
          <a:solidFill>
            <a:schemeClr val="bg1">
              <a:lumMod val="95000"/>
            </a:schemeClr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</p:spPr>
        <p:txBody>
          <a:bodyPr/>
          <a:lstStyle/>
          <a:p>
            <a:r>
              <a:rPr lang="it-IT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IPERTRANSAMINASEMIA (1.5-5x)</a:t>
            </a:r>
            <a:br>
              <a:rPr lang="it-IT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r>
              <a:rPr lang="it-IT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in un paziente asintomatico</a:t>
            </a:r>
            <a:r>
              <a:rPr lang="it-IT" sz="1600" b="1" dirty="0">
                <a:solidFill>
                  <a:srgbClr val="66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/>
            </a:r>
            <a:br>
              <a:rPr lang="it-IT" sz="1600" b="1" dirty="0">
                <a:solidFill>
                  <a:srgbClr val="66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r>
              <a:rPr lang="it-IT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=</a:t>
            </a:r>
            <a:r>
              <a:rPr lang="it-IT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/>
            </a:r>
            <a:br>
              <a:rPr lang="it-IT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</a:br>
            <a:r>
              <a:rPr lang="it-IT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SPIA </a:t>
            </a:r>
            <a:r>
              <a:rPr lang="it-IT" sz="1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DI</a:t>
            </a:r>
            <a:r>
              <a:rPr lang="it-IT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EPATOPATIA?</a:t>
            </a:r>
          </a:p>
        </p:txBody>
      </p:sp>
      <p:sp>
        <p:nvSpPr>
          <p:cNvPr id="118787" name="Rectangle 3"/>
          <p:cNvSpPr>
            <a:spLocks noChangeArrowheads="1"/>
          </p:cNvSpPr>
          <p:nvPr/>
        </p:nvSpPr>
        <p:spPr bwMode="auto">
          <a:xfrm>
            <a:off x="762000" y="476672"/>
            <a:ext cx="2286000" cy="37623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FD1127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itchFamily="34" charset="0"/>
              <a:buChar char="•"/>
            </a:pPr>
            <a:r>
              <a:rPr lang="en-GB" b="1" dirty="0">
                <a:solidFill>
                  <a:srgbClr val="003399"/>
                </a:solidFill>
                <a:latin typeface="Tahoma" pitchFamily="34" charset="0"/>
                <a:cs typeface="Lucida Sans Unicode" pitchFamily="34" charset="0"/>
              </a:rPr>
              <a:t>Screening</a:t>
            </a:r>
          </a:p>
        </p:txBody>
      </p:sp>
      <p:sp>
        <p:nvSpPr>
          <p:cNvPr id="118788" name="Rectangle 4"/>
          <p:cNvSpPr>
            <a:spLocks/>
          </p:cNvSpPr>
          <p:nvPr/>
        </p:nvSpPr>
        <p:spPr bwMode="auto">
          <a:xfrm>
            <a:off x="5191496" y="188640"/>
            <a:ext cx="4637088" cy="24384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</p:spPr>
        <p:txBody>
          <a:bodyPr/>
          <a:lstStyle/>
          <a:p>
            <a:pPr marL="342900" indent="-34290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it-IT" sz="1600" b="1" dirty="0">
                <a:solidFill>
                  <a:srgbClr val="0099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Esami </a:t>
            </a:r>
            <a:r>
              <a:rPr lang="it-IT" sz="1600" b="1" dirty="0" err="1">
                <a:solidFill>
                  <a:srgbClr val="0099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ematochimici</a:t>
            </a:r>
            <a:r>
              <a:rPr lang="it-IT" sz="1600" b="1" dirty="0">
                <a:solidFill>
                  <a:srgbClr val="0099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routine</a:t>
            </a:r>
          </a:p>
          <a:p>
            <a:pPr marL="342900" indent="-34290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it-IT" sz="1600" b="1" dirty="0">
                <a:solidFill>
                  <a:srgbClr val="0099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Pratiche per la donazione di sangue</a:t>
            </a:r>
          </a:p>
          <a:p>
            <a:pPr marL="342900" indent="-34290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it-IT" sz="1600" b="1" dirty="0">
                <a:solidFill>
                  <a:srgbClr val="0099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Pratiche assicurative</a:t>
            </a:r>
          </a:p>
          <a:p>
            <a:pPr marL="342900" indent="-34290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it-IT" sz="1600" b="1" dirty="0">
                <a:solidFill>
                  <a:srgbClr val="0099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Sicurezza sul posto di lavoro</a:t>
            </a:r>
          </a:p>
          <a:p>
            <a:pPr marL="342900" indent="-34290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Char char="Ø"/>
            </a:pPr>
            <a:r>
              <a:rPr lang="it-IT" sz="1600" b="1" dirty="0">
                <a:solidFill>
                  <a:srgbClr val="0099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Altre patologie in corso di accertamento/follow-up</a:t>
            </a:r>
          </a:p>
          <a:p>
            <a:pPr marL="342900" indent="-34290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None/>
            </a:pPr>
            <a:r>
              <a:rPr lang="it-IT" sz="1600" b="1" dirty="0">
                <a:solidFill>
                  <a:srgbClr val="808080"/>
                </a:solidFill>
              </a:rPr>
              <a:t>			</a:t>
            </a:r>
          </a:p>
        </p:txBody>
      </p:sp>
      <p:sp>
        <p:nvSpPr>
          <p:cNvPr id="118789" name="Rectangle 5"/>
          <p:cNvSpPr>
            <a:spLocks noChangeArrowheads="1"/>
          </p:cNvSpPr>
          <p:nvPr/>
        </p:nvSpPr>
        <p:spPr bwMode="auto">
          <a:xfrm>
            <a:off x="467544" y="1700808"/>
            <a:ext cx="2590800" cy="107721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None/>
            </a:pPr>
            <a:r>
              <a:rPr lang="it-IT" sz="2000" b="1" dirty="0">
                <a:solidFill>
                  <a:srgbClr val="66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IPOTESI CLINICA</a:t>
            </a:r>
          </a:p>
          <a:p>
            <a:pPr algn="ctr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itchFamily="2" charset="2"/>
              <a:buNone/>
            </a:pPr>
            <a:r>
              <a:rPr lang="it-IT" sz="2000" b="1" dirty="0">
                <a:solidFill>
                  <a:srgbClr val="66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EPIDEMIOLOGICA</a:t>
            </a:r>
          </a:p>
        </p:txBody>
      </p:sp>
      <p:sp>
        <p:nvSpPr>
          <p:cNvPr id="118790" name="AutoShape 6"/>
          <p:cNvSpPr>
            <a:spLocks noChangeArrowheads="1"/>
          </p:cNvSpPr>
          <p:nvPr/>
        </p:nvSpPr>
        <p:spPr bwMode="auto">
          <a:xfrm>
            <a:off x="1600200" y="908720"/>
            <a:ext cx="381000" cy="7620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99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6666FF"/>
              </a:solidFill>
            </a:endParaRPr>
          </a:p>
        </p:txBody>
      </p:sp>
      <p:sp>
        <p:nvSpPr>
          <p:cNvPr id="118791" name="AutoShape 7"/>
          <p:cNvSpPr>
            <a:spLocks noChangeArrowheads="1"/>
          </p:cNvSpPr>
          <p:nvPr/>
        </p:nvSpPr>
        <p:spPr bwMode="auto">
          <a:xfrm>
            <a:off x="1600200" y="2924944"/>
            <a:ext cx="379512" cy="288032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99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6666FF"/>
              </a:solidFill>
            </a:endParaRPr>
          </a:p>
        </p:txBody>
      </p:sp>
      <p:sp>
        <p:nvSpPr>
          <p:cNvPr id="118798" name="Line 14"/>
          <p:cNvSpPr>
            <a:spLocks noChangeShapeType="1"/>
          </p:cNvSpPr>
          <p:nvPr/>
        </p:nvSpPr>
        <p:spPr bwMode="auto">
          <a:xfrm>
            <a:off x="3059832" y="908720"/>
            <a:ext cx="2131664" cy="86409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000000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251520" y="3645024"/>
            <a:ext cx="648072" cy="132343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4000" b="1" dirty="0" smtClean="0">
                <a:solidFill>
                  <a:srgbClr val="000000"/>
                </a:solidFill>
              </a:rPr>
              <a:t> I</a:t>
            </a:r>
            <a:endParaRPr lang="it-IT" sz="4000" b="1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1200" b="1" dirty="0" smtClean="0">
                <a:solidFill>
                  <a:srgbClr val="000000"/>
                </a:solidFill>
              </a:rPr>
              <a:t>  dato</a:t>
            </a:r>
            <a:r>
              <a:rPr lang="it-IT" sz="4000" b="1" dirty="0" smtClean="0">
                <a:solidFill>
                  <a:srgbClr val="000000"/>
                </a:solidFill>
              </a:rPr>
              <a:t> </a:t>
            </a:r>
            <a:endParaRPr lang="it-IT" sz="4000" b="1" dirty="0">
              <a:solidFill>
                <a:srgbClr val="000000"/>
              </a:solidFill>
            </a:endParaRPr>
          </a:p>
        </p:txBody>
      </p:sp>
      <p:sp>
        <p:nvSpPr>
          <p:cNvPr id="17" name="Fumetto 4 16"/>
          <p:cNvSpPr/>
          <p:nvPr/>
        </p:nvSpPr>
        <p:spPr>
          <a:xfrm rot="2245572">
            <a:off x="4851159" y="2827510"/>
            <a:ext cx="3763575" cy="3662382"/>
          </a:xfrm>
          <a:prstGeom prst="cloudCallout">
            <a:avLst>
              <a:gd name="adj1" fmla="val -61608"/>
              <a:gd name="adj2" fmla="val 71046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FF"/>
              </a:solidFill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5436096" y="3429000"/>
            <a:ext cx="33123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dirty="0" err="1">
                <a:solidFill>
                  <a:srgbClr val="000000"/>
                </a:solidFill>
              </a:rPr>
              <a:t>Ri</a:t>
            </a:r>
            <a:r>
              <a:rPr lang="it-IT" sz="2400" b="1" dirty="0">
                <a:solidFill>
                  <a:srgbClr val="000000"/>
                </a:solidFill>
              </a:rPr>
              <a:t> Anamnesi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dirty="0">
                <a:solidFill>
                  <a:srgbClr val="000000"/>
                </a:solidFill>
              </a:rPr>
              <a:t>Esame Obiettivo mirato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dirty="0">
                <a:solidFill>
                  <a:srgbClr val="000000"/>
                </a:solidFill>
              </a:rPr>
              <a:t>Consigli stile di vita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dirty="0">
                <a:solidFill>
                  <a:srgbClr val="000000"/>
                </a:solidFill>
              </a:rPr>
              <a:t>Identificazione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dirty="0">
                <a:solidFill>
                  <a:srgbClr val="000000"/>
                </a:solidFill>
              </a:rPr>
              <a:t>Fattori di rischio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dirty="0">
                <a:solidFill>
                  <a:srgbClr val="000000"/>
                </a:solidFill>
              </a:rPr>
              <a:t>modificabili</a:t>
            </a:r>
          </a:p>
        </p:txBody>
      </p:sp>
      <p:sp>
        <p:nvSpPr>
          <p:cNvPr id="21" name="Text Box 16"/>
          <p:cNvSpPr txBox="1">
            <a:spLocks noChangeArrowheads="1"/>
          </p:cNvSpPr>
          <p:nvPr/>
        </p:nvSpPr>
        <p:spPr bwMode="auto">
          <a:xfrm>
            <a:off x="789659" y="4869160"/>
            <a:ext cx="2270173" cy="1323439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000" b="1" dirty="0">
                <a:solidFill>
                  <a:srgbClr val="000000"/>
                </a:solidFill>
              </a:rPr>
              <a:t>È reale?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000" b="1" dirty="0">
                <a:solidFill>
                  <a:srgbClr val="000000"/>
                </a:solidFill>
              </a:rPr>
              <a:t>È significativo?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000" b="1" dirty="0">
                <a:solidFill>
                  <a:srgbClr val="000000"/>
                </a:solidFill>
              </a:rPr>
              <a:t>Ha causa ovvia?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000" b="1" dirty="0">
                <a:solidFill>
                  <a:srgbClr val="000000"/>
                </a:solidFill>
              </a:rPr>
              <a:t>Se no ..cosa faccio?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3419872" y="332656"/>
            <a:ext cx="1368152" cy="461665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ALT</a:t>
            </a:r>
            <a:endParaRPr lang="it-IT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Informazioni 13">
            <a:hlinkClick r:id="rId3" action="ppaction://hlinkfile" highlightClick="1"/>
          </p:cNvPr>
          <p:cNvSpPr/>
          <p:nvPr/>
        </p:nvSpPr>
        <p:spPr>
          <a:xfrm>
            <a:off x="4427984" y="476672"/>
            <a:ext cx="288032" cy="216024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7010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8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88" grpId="0" animBg="1" autoUpdateAnimBg="0"/>
      <p:bldP spid="21" grpId="0" animBg="1"/>
    </p:bldLst>
  </p:timing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2459</Words>
  <Application>Microsoft Office PowerPoint</Application>
  <PresentationFormat>Presentazione su schermo (4:3)</PresentationFormat>
  <Paragraphs>695</Paragraphs>
  <Slides>55</Slides>
  <Notes>13</Notes>
  <HiddenSlides>0</HiddenSlides>
  <MMClips>0</MMClips>
  <ScaleCrop>false</ScaleCrop>
  <HeadingPairs>
    <vt:vector size="6" baseType="variant">
      <vt:variant>
        <vt:lpstr>Tema</vt:lpstr>
      </vt:variant>
      <vt:variant>
        <vt:i4>7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55</vt:i4>
      </vt:variant>
    </vt:vector>
  </HeadingPairs>
  <TitlesOfParts>
    <vt:vector size="63" baseType="lpstr">
      <vt:lpstr>Office Theme</vt:lpstr>
      <vt:lpstr>Office Theme</vt:lpstr>
      <vt:lpstr>Struttura predefinita</vt:lpstr>
      <vt:lpstr>Metro</vt:lpstr>
      <vt:lpstr>1_Struttura predefinita</vt:lpstr>
      <vt:lpstr>2_Struttura predefinita</vt:lpstr>
      <vt:lpstr>Tema di Office</vt:lpstr>
      <vt:lpstr>Organigramma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IPERTRANSAMINASEMIA (1.5-5x) in un paziente asintomatico = SPIA DI EPATOPATIA?</vt:lpstr>
      <vt:lpstr>Diapositiva 10</vt:lpstr>
      <vt:lpstr>IPERTRANSAMINASEMIA (1.5-5x) in un paziente asintomatico = SPIA DI EPATOPATIA?</vt:lpstr>
      <vt:lpstr>IPERTRANSAMINASEMIA (1.5-5x) in un paziente asintomatico = SPIA DI EPATOPATIA?</vt:lpstr>
      <vt:lpstr>Diapositiva 13</vt:lpstr>
      <vt:lpstr>Diapositiva 14</vt:lpstr>
      <vt:lpstr>Diapositiva 15</vt:lpstr>
      <vt:lpstr>Diapositiva 16</vt:lpstr>
      <vt:lpstr>STEATOSI :  grading</vt:lpstr>
      <vt:lpstr>Diapositiva 18</vt:lpstr>
      <vt:lpstr>Diapositiva 19</vt:lpstr>
      <vt:lpstr>Diapositiva 20</vt:lpstr>
      <vt:lpstr>Diapositiva 21</vt:lpstr>
      <vt:lpstr> Fattori di rischio per infezione HCV </vt:lpstr>
      <vt:lpstr> Fattori di rischio per infezione HCV </vt:lpstr>
      <vt:lpstr>Diapositiva 24</vt:lpstr>
      <vt:lpstr>Diapositiva 25</vt:lpstr>
      <vt:lpstr>NAFLD</vt:lpstr>
      <vt:lpstr>Diapositiva 27</vt:lpstr>
      <vt:lpstr>GRAZIE PER L’ATTENZIONE</vt:lpstr>
      <vt:lpstr>Diapositiva 29</vt:lpstr>
      <vt:lpstr>Diapositiva 30</vt:lpstr>
      <vt:lpstr>Diapositiva 31</vt:lpstr>
      <vt:lpstr>Biochimica Clinica</vt:lpstr>
      <vt:lpstr>Diapositiva 33</vt:lpstr>
      <vt:lpstr>Diapositiva 34</vt:lpstr>
      <vt:lpstr>Diapositiva 35</vt:lpstr>
      <vt:lpstr>Diapositiva 36</vt:lpstr>
      <vt:lpstr>Diapositiva 37</vt:lpstr>
      <vt:lpstr>Le caratteristiche dei TEST DIAGNOSTICI assicurano  una diagnosi precoce,  altamente sensibile, specifica e supportata tecnicamente in modo completamente automatizzato.  </vt:lpstr>
      <vt:lpstr>Diapositiva 39</vt:lpstr>
      <vt:lpstr>Diapositiva 40</vt:lpstr>
      <vt:lpstr>Diapositiva 41</vt:lpstr>
      <vt:lpstr>VIRUS che causano EPATITE</vt:lpstr>
      <vt:lpstr>Diapositiva 43</vt:lpstr>
      <vt:lpstr>Diapositiva 44</vt:lpstr>
      <vt:lpstr> QUALI MARKERS UTILIZZARE PER LO SCREENING</vt:lpstr>
      <vt:lpstr>Diapositiva 46</vt:lpstr>
      <vt:lpstr>Diapositiva 47</vt:lpstr>
      <vt:lpstr>Diapositiva 48</vt:lpstr>
      <vt:lpstr>Diapositiva 49</vt:lpstr>
      <vt:lpstr>Diapositiva 50</vt:lpstr>
      <vt:lpstr>Diapositiva 51</vt:lpstr>
      <vt:lpstr>CASO CLINICO Pz di sesso femminile di 50 aa ricoverata in gennaio 14 presso Chirurgia per intervento ch.con riscontro di transaminasi alte. Ottobre 2013 transaminasi normale e HCV/HBsAg NEGATIVI</vt:lpstr>
      <vt:lpstr>Diapositiva 53</vt:lpstr>
      <vt:lpstr>TAKE HOME MESSAGES 1 :</vt:lpstr>
      <vt:lpstr>TAKE HOME MESSAGES 2 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Nadia</dc:creator>
  <cp:lastModifiedBy>lorenzo zanini</cp:lastModifiedBy>
  <cp:revision>35</cp:revision>
  <dcterms:modified xsi:type="dcterms:W3CDTF">2014-03-31T13:41:10Z</dcterms:modified>
</cp:coreProperties>
</file>