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346" y="-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BCC03A-38AA-4623-B0B0-24CCE6B44DD9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CB245A-C515-4980-A64A-BDE78D8C661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68547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Text Box 1"/>
          <p:cNvSpPr txBox="1">
            <a:spLocks noChangeArrowheads="1"/>
          </p:cNvSpPr>
          <p:nvPr/>
        </p:nvSpPr>
        <p:spPr bwMode="auto">
          <a:xfrm>
            <a:off x="1400175" y="914400"/>
            <a:ext cx="4056063" cy="313531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it-IT"/>
          </a:p>
        </p:txBody>
      </p:sp>
      <p:sp>
        <p:nvSpPr>
          <p:cNvPr id="143363" name="Text Box 2"/>
          <p:cNvSpPr>
            <a:spLocks noGrp="1" noChangeArrowheads="1"/>
          </p:cNvSpPr>
          <p:nvPr>
            <p:ph type="body"/>
          </p:nvPr>
        </p:nvSpPr>
        <p:spPr>
          <a:xfrm>
            <a:off x="1046163" y="4352925"/>
            <a:ext cx="4770437" cy="3478213"/>
          </a:xfrm>
          <a:noFill/>
          <a:ln/>
        </p:spPr>
        <p:txBody>
          <a:bodyPr lIns="0" tIns="0" rIns="0" bIns="0"/>
          <a:lstStyle/>
          <a:p>
            <a:pPr marL="76200" indent="-76200" eaLnBrk="1">
              <a:lnSpc>
                <a:spcPct val="93000"/>
              </a:lnSpc>
              <a:spcBef>
                <a:spcPct val="0"/>
              </a:spcBef>
              <a:buSzPct val="45000"/>
              <a:tabLst>
                <a:tab pos="649288" algn="l"/>
                <a:tab pos="1298575" algn="l"/>
                <a:tab pos="1947863" algn="l"/>
                <a:tab pos="2597150" algn="l"/>
                <a:tab pos="3248025" algn="l"/>
                <a:tab pos="3897313" algn="l"/>
                <a:tab pos="4546600" algn="l"/>
              </a:tabLst>
            </a:pPr>
            <a:r>
              <a:rPr lang="en-GB" smtClean="0">
                <a:latin typeface="Arial" charset="0"/>
                <a:ea typeface="msgothic"/>
                <a:cs typeface="msgothic"/>
              </a:rPr>
              <a:t>Functionally relevant coronary artery disease: comparison of 64-slice computed tomography coronary angiography with myocardial perfusion single photon emission computed tomography. While almost all coronary arteries without obstructive lesions were associated with a normal perfusion (left pie chart), only 32% of significant coronary stenoses (≥50%) induced a perfusion defect on single photon emission computed tomography (right pie chart). Adapted from Gaemperli et al.7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Text Box 1"/>
          <p:cNvSpPr txBox="1">
            <a:spLocks noChangeArrowheads="1"/>
          </p:cNvSpPr>
          <p:nvPr/>
        </p:nvSpPr>
        <p:spPr bwMode="auto">
          <a:xfrm>
            <a:off x="1400175" y="914400"/>
            <a:ext cx="4056063" cy="313531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it-IT"/>
          </a:p>
        </p:txBody>
      </p:sp>
      <p:sp>
        <p:nvSpPr>
          <p:cNvPr id="145411" name="Text Box 2"/>
          <p:cNvSpPr>
            <a:spLocks noGrp="1" noChangeArrowheads="1"/>
          </p:cNvSpPr>
          <p:nvPr>
            <p:ph type="body"/>
          </p:nvPr>
        </p:nvSpPr>
        <p:spPr>
          <a:xfrm>
            <a:off x="1046163" y="4352925"/>
            <a:ext cx="4770437" cy="3478213"/>
          </a:xfrm>
          <a:noFill/>
          <a:ln/>
        </p:spPr>
        <p:txBody>
          <a:bodyPr lIns="0" tIns="0" rIns="0" bIns="0"/>
          <a:lstStyle/>
          <a:p>
            <a:pPr marL="76200" indent="-76200" eaLnBrk="1">
              <a:lnSpc>
                <a:spcPct val="93000"/>
              </a:lnSpc>
              <a:spcBef>
                <a:spcPct val="0"/>
              </a:spcBef>
              <a:buSzPct val="45000"/>
              <a:tabLst>
                <a:tab pos="649288" algn="l"/>
                <a:tab pos="1298575" algn="l"/>
                <a:tab pos="1947863" algn="l"/>
                <a:tab pos="2597150" algn="l"/>
                <a:tab pos="3248025" algn="l"/>
                <a:tab pos="3897313" algn="l"/>
                <a:tab pos="4546600" algn="l"/>
              </a:tabLst>
            </a:pPr>
            <a:r>
              <a:rPr lang="en-GB" smtClean="0">
                <a:latin typeface="Arial" charset="0"/>
                <a:ea typeface="msgothic"/>
                <a:cs typeface="msgothic"/>
              </a:rPr>
              <a:t>Figure 2. Sensitivity, specificity, PPV, NPV, and accuracy of stand-alone CT and PET and hybrid imaging against combined ICA and FFR. A, Analysis per patient. Hybrid imaging was more accurate than either CTA alone (P=0.0039) or PET alone (P=0.014). The difference between CTA and PET was not significant (P=0.32). B, Analysis per vessel. Hybrid imaging was more accurate than either CTA (P&lt;0.0001) or PET (P&lt;0.0001). The difference between CTA and PET was not significant (P=0.08).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88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defTabSz="914400"/>
            <a:r>
              <a:rPr lang="it-IT" smtClean="0">
                <a:latin typeface="Calibri" pitchFamily="34" charset="0"/>
                <a:ea typeface="ＭＳ Ｐゴシック"/>
                <a:cs typeface="ＭＳ Ｐゴシック"/>
              </a:rPr>
              <a:t>Riponete le armi, e grazie per l’attenzione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685800"/>
            <a:ext cx="4572000" cy="3429000"/>
          </a:xfrm>
          <a:ln/>
        </p:spPr>
      </p:sp>
      <p:sp>
        <p:nvSpPr>
          <p:cNvPr id="190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defTabSz="914400"/>
            <a:r>
              <a:rPr lang="it-IT" smtClean="0">
                <a:latin typeface="Calibri" pitchFamily="34" charset="0"/>
                <a:ea typeface="ＭＳ Ｐゴシック"/>
                <a:cs typeface="ＭＳ Ｐゴシック"/>
              </a:rPr>
              <a:t>Non stupisce pertanto il risultato, proprio perché sonbo stati selezionati pazienti a basso rischio e in terapia ottimale.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685800"/>
            <a:ext cx="4572000" cy="3429000"/>
          </a:xfrm>
          <a:ln/>
        </p:spPr>
      </p:sp>
      <p:sp>
        <p:nvSpPr>
          <p:cNvPr id="192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defTabSz="914400"/>
            <a:r>
              <a:rPr lang="it-IT" smtClean="0">
                <a:latin typeface="Calibri" pitchFamily="34" charset="0"/>
                <a:ea typeface="ＭＳ Ｐゴシック"/>
                <a:cs typeface="ＭＳ Ｐゴシック"/>
              </a:rPr>
              <a:t>Non stupisce pertanto il risultato, proprio perché sonbo stati selezionati pazienti a basso rischio e in terapia ottimale.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1328C2-E26C-4624-8203-A0BD1BF067D5}" type="slidenum">
              <a:rPr lang="it-IT" smtClean="0">
                <a:latin typeface="Arial" charset="0"/>
                <a:ea typeface="Microsoft YaHei"/>
                <a:cs typeface="Microsoft YaHei"/>
              </a:rPr>
              <a:pPr/>
              <a:t>20</a:t>
            </a:fld>
            <a:endParaRPr lang="it-IT" smtClean="0">
              <a:latin typeface="Arial" charset="0"/>
              <a:ea typeface="Microsoft YaHei"/>
              <a:cs typeface="Microsoft YaHei"/>
            </a:endParaRPr>
          </a:p>
        </p:txBody>
      </p:sp>
      <p:sp>
        <p:nvSpPr>
          <p:cNvPr id="15155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51556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pPr eaLnBrk="1" hangingPunct="1">
              <a:lnSpc>
                <a:spcPct val="150000"/>
              </a:lnSpc>
              <a:spcBef>
                <a:spcPct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it-IT" smtClean="0">
              <a:latin typeface="Calibri" pitchFamily="34" charset="0"/>
              <a:ea typeface="Microsoft YaHei"/>
              <a:cs typeface="Microsoft YaHei"/>
            </a:endParaRPr>
          </a:p>
        </p:txBody>
      </p:sp>
      <p:sp>
        <p:nvSpPr>
          <p:cNvPr id="151557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C015903-C83B-40A6-8943-794C1CC7CB03}" type="slidenum">
              <a:rPr lang="it-IT" sz="1200">
                <a:solidFill>
                  <a:srgbClr val="FFFFFF"/>
                </a:solidFill>
                <a:latin typeface="Calibri" pitchFamily="34" charset="0"/>
              </a:rPr>
              <a:pPr algn="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20</a:t>
            </a:fld>
            <a:endParaRPr lang="it-IT" sz="1200">
              <a:solidFill>
                <a:srgbClr val="FFFFFF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7AF42FB-ED3A-4B4E-9167-1A4AA7A49585}" type="slidenum">
              <a:rPr lang="it-IT" smtClean="0">
                <a:latin typeface="Arial" charset="0"/>
                <a:ea typeface="Microsoft YaHei"/>
                <a:cs typeface="Microsoft YaHei"/>
              </a:rPr>
              <a:pPr/>
              <a:t>21</a:t>
            </a:fld>
            <a:endParaRPr lang="it-IT" smtClean="0">
              <a:latin typeface="Arial" charset="0"/>
              <a:ea typeface="Microsoft YaHei"/>
              <a:cs typeface="Microsoft YaHei"/>
            </a:endParaRPr>
          </a:p>
        </p:txBody>
      </p:sp>
      <p:sp>
        <p:nvSpPr>
          <p:cNvPr id="15360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53604" name="Text Box 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lnSpc>
                <a:spcPct val="150000"/>
              </a:lnSpc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it-IT" smtClean="0">
              <a:latin typeface="Arial" charset="0"/>
              <a:ea typeface="ＭＳ Ｐゴシック"/>
              <a:cs typeface="Arial" charset="0"/>
            </a:endParaRPr>
          </a:p>
          <a:p>
            <a:pPr eaLnBrk="1" hangingPunct="1">
              <a:lnSpc>
                <a:spcPct val="150000"/>
              </a:lnSpc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it-IT" smtClean="0">
              <a:latin typeface="Arial" charset="0"/>
              <a:ea typeface="ＭＳ Ｐゴシック"/>
              <a:cs typeface="Arial" charset="0"/>
            </a:endParaRPr>
          </a:p>
        </p:txBody>
      </p:sp>
      <p:sp>
        <p:nvSpPr>
          <p:cNvPr id="153605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0D57BE6-96FA-4805-86E1-81220B8135B7}" type="slidenum">
              <a:rPr lang="it-IT" sz="1200">
                <a:solidFill>
                  <a:srgbClr val="FFFFFF"/>
                </a:solidFill>
                <a:latin typeface="Calibri" pitchFamily="34" charset="0"/>
              </a:rPr>
              <a:pPr algn="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21</a:t>
            </a:fld>
            <a:endParaRPr lang="it-IT" sz="1200">
              <a:solidFill>
                <a:srgbClr val="FFFFFF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8155BEB-34E0-4B13-8BD0-7D791243BB55}" type="slidenum">
              <a:rPr lang="it-IT" smtClean="0">
                <a:latin typeface="Arial" charset="0"/>
                <a:ea typeface="Microsoft YaHei"/>
                <a:cs typeface="Microsoft YaHei"/>
              </a:rPr>
              <a:pPr/>
              <a:t>22</a:t>
            </a:fld>
            <a:endParaRPr lang="it-IT" smtClean="0">
              <a:latin typeface="Arial" charset="0"/>
              <a:ea typeface="Microsoft YaHei"/>
              <a:cs typeface="Microsoft YaHei"/>
            </a:endParaRPr>
          </a:p>
        </p:txBody>
      </p:sp>
      <p:sp>
        <p:nvSpPr>
          <p:cNvPr id="15565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55652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pPr eaLnBrk="1" hangingPunct="1">
              <a:lnSpc>
                <a:spcPct val="150000"/>
              </a:lnSpc>
              <a:spcBef>
                <a:spcPct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it-IT" smtClean="0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155653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E979CCD-7A00-43CA-8581-DF9D4E1AB310}" type="slidenum">
              <a:rPr lang="it-IT" sz="1200">
                <a:solidFill>
                  <a:srgbClr val="FFFFFF"/>
                </a:solidFill>
                <a:latin typeface="Calibri" pitchFamily="34" charset="0"/>
              </a:rPr>
              <a:pPr algn="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22</a:t>
            </a:fld>
            <a:endParaRPr lang="it-IT" sz="1200">
              <a:solidFill>
                <a:srgbClr val="FFFFFF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1ACD7-7761-4B92-9E2D-3C318B470FC2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E47E1-390A-4386-B243-7615FF609AD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8806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1ACD7-7761-4B92-9E2D-3C318B470FC2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E47E1-390A-4386-B243-7615FF609AD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1944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1ACD7-7761-4B92-9E2D-3C318B470FC2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E47E1-390A-4386-B243-7615FF609AD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2909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1ACD7-7761-4B92-9E2D-3C318B470FC2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E47E1-390A-4386-B243-7615FF609AD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61524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1ACD7-7761-4B92-9E2D-3C318B470FC2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E47E1-390A-4386-B243-7615FF609AD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6751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1ACD7-7761-4B92-9E2D-3C318B470FC2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E47E1-390A-4386-B243-7615FF609AD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56946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1ACD7-7761-4B92-9E2D-3C318B470FC2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E47E1-390A-4386-B243-7615FF609AD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785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1ACD7-7761-4B92-9E2D-3C318B470FC2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E47E1-390A-4386-B243-7615FF609AD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3783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1ACD7-7761-4B92-9E2D-3C318B470FC2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E47E1-390A-4386-B243-7615FF609AD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5134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1ACD7-7761-4B92-9E2D-3C318B470FC2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E47E1-390A-4386-B243-7615FF609AD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0670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1ACD7-7761-4B92-9E2D-3C318B470FC2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E47E1-390A-4386-B243-7615FF609AD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7691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B1ACD7-7761-4B92-9E2D-3C318B470FC2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E47E1-390A-4386-B243-7615FF609AD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2473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w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7" name="Text Box 1"/>
          <p:cNvSpPr txBox="1">
            <a:spLocks noChangeArrowheads="1"/>
          </p:cNvSpPr>
          <p:nvPr/>
        </p:nvSpPr>
        <p:spPr bwMode="auto">
          <a:xfrm>
            <a:off x="325438" y="381000"/>
            <a:ext cx="8493125" cy="4159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algn="ctr"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en-GB" sz="1500" b="1" dirty="0">
                <a:ea typeface="msgothic"/>
                <a:cs typeface="msgothic"/>
              </a:rPr>
              <a:t>Functionally relevant coronary artery disease: comparison of 64-slice computed tomography coronary angiography with myocardial perfusion single photon emission computed tomography. </a:t>
            </a:r>
          </a:p>
        </p:txBody>
      </p:sp>
      <p:pic>
        <p:nvPicPr>
          <p:cNvPr id="14233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5988" y="979488"/>
            <a:ext cx="7318375" cy="4892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42339" name="Text Box 4"/>
          <p:cNvSpPr txBox="1">
            <a:spLocks noChangeArrowheads="1"/>
          </p:cNvSpPr>
          <p:nvPr/>
        </p:nvSpPr>
        <p:spPr bwMode="auto">
          <a:xfrm>
            <a:off x="915988" y="5972175"/>
            <a:ext cx="3917950" cy="2317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</a:tabLst>
            </a:pPr>
            <a:r>
              <a:rPr lang="en-GB" sz="1100" b="1">
                <a:solidFill>
                  <a:srgbClr val="000000"/>
                </a:solidFill>
                <a:ea typeface="msgothic"/>
                <a:cs typeface="msgothic"/>
              </a:rPr>
              <a:t>Gaemperli O et al. Eur Heart J 2011;32:2100-2108</a:t>
            </a:r>
          </a:p>
        </p:txBody>
      </p:sp>
      <p:sp>
        <p:nvSpPr>
          <p:cNvPr id="142340" name="Text Box 5"/>
          <p:cNvSpPr txBox="1">
            <a:spLocks noChangeArrowheads="1"/>
          </p:cNvSpPr>
          <p:nvPr/>
        </p:nvSpPr>
        <p:spPr bwMode="auto">
          <a:xfrm>
            <a:off x="381000" y="6458857"/>
            <a:ext cx="6705600" cy="39914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marL="76200" indent="-76200"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</a:tabLst>
            </a:pPr>
            <a:r>
              <a:rPr lang="it-IT" sz="2000" dirty="0" err="1"/>
              <a:t>Gaemperli</a:t>
            </a:r>
            <a:r>
              <a:rPr lang="it-IT" sz="2000" dirty="0"/>
              <a:t> O </a:t>
            </a:r>
            <a:r>
              <a:rPr lang="it-IT" sz="2000" dirty="0" err="1"/>
              <a:t>et</a:t>
            </a:r>
            <a:r>
              <a:rPr lang="it-IT" sz="2000" dirty="0"/>
              <a:t> al. </a:t>
            </a:r>
            <a:r>
              <a:rPr lang="it-IT" sz="2000" dirty="0" err="1"/>
              <a:t>Radiology</a:t>
            </a:r>
            <a:r>
              <a:rPr lang="it-IT" sz="2000" dirty="0"/>
              <a:t> 2008;248:414-423</a:t>
            </a:r>
            <a:r>
              <a:rPr lang="it-IT" sz="2000" dirty="0">
                <a:solidFill>
                  <a:srgbClr val="00FFFF"/>
                </a:solidFill>
              </a:rPr>
              <a:t>.</a:t>
            </a:r>
            <a:endParaRPr lang="en-GB" sz="2000" dirty="0">
              <a:solidFill>
                <a:srgbClr val="00FFFF"/>
              </a:solidFill>
              <a:ea typeface="msgothic"/>
              <a:cs typeface="msgothic"/>
            </a:endParaRPr>
          </a:p>
        </p:txBody>
      </p:sp>
    </p:spTree>
    <p:extLst>
      <p:ext uri="{BB962C8B-B14F-4D97-AF65-F5344CB8AC3E}">
        <p14:creationId xmlns:p14="http://schemas.microsoft.com/office/powerpoint/2010/main" val="141160039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it-IT" smtClean="0">
              <a:ea typeface="ＭＳ Ｐゴシック"/>
              <a:cs typeface="ＭＳ Ｐゴシック"/>
            </a:endParaRPr>
          </a:p>
        </p:txBody>
      </p:sp>
      <p:sp>
        <p:nvSpPr>
          <p:cNvPr id="215043" name="Rectangle 4"/>
          <p:cNvSpPr>
            <a:spLocks noChangeArrowheads="1"/>
          </p:cNvSpPr>
          <p:nvPr/>
        </p:nvSpPr>
        <p:spPr bwMode="auto">
          <a:xfrm>
            <a:off x="0" y="404813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t-IT" sz="2400" b="1">
                <a:solidFill>
                  <a:srgbClr val="FF0000"/>
                </a:solidFill>
                <a:ea typeface="ヒラギノ角ゴ Pro W3"/>
                <a:cs typeface="ヒラギノ角ゴ Pro W3"/>
              </a:rPr>
              <a:t>Optimal Medical Therapy With or Without Percutaneous Coronary intervention to Reduce Ischemic Burden: Results from the Clinical Outcomes Utilizing Revascularization and Aggressive Drug Evaluation (COURAGE) Trial Nuclear Substudy</a:t>
            </a:r>
          </a:p>
        </p:txBody>
      </p:sp>
      <p:sp>
        <p:nvSpPr>
          <p:cNvPr id="215044" name="Text Box 5"/>
          <p:cNvSpPr txBox="1">
            <a:spLocks noChangeArrowheads="1"/>
          </p:cNvSpPr>
          <p:nvPr/>
        </p:nvSpPr>
        <p:spPr bwMode="auto">
          <a:xfrm>
            <a:off x="-36513" y="6446838"/>
            <a:ext cx="425789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i="1" dirty="0">
                <a:solidFill>
                  <a:srgbClr val="003300"/>
                </a:solidFill>
                <a:ea typeface="ヒラギノ角ゴ Pro W3"/>
                <a:cs typeface="ヒラギノ角ゴ Pro W3"/>
              </a:rPr>
              <a:t>( Shaw LJ </a:t>
            </a:r>
            <a:r>
              <a:rPr lang="it-IT" i="1" dirty="0" err="1">
                <a:solidFill>
                  <a:srgbClr val="003300"/>
                </a:solidFill>
                <a:ea typeface="ヒラギノ角ゴ Pro W3"/>
                <a:cs typeface="ヒラギノ角ゴ Pro W3"/>
              </a:rPr>
              <a:t>et</a:t>
            </a:r>
            <a:r>
              <a:rPr lang="it-IT" i="1" dirty="0">
                <a:solidFill>
                  <a:srgbClr val="003300"/>
                </a:solidFill>
                <a:ea typeface="ヒラギノ角ゴ Pro W3"/>
                <a:cs typeface="ヒラギノ角ゴ Pro W3"/>
              </a:rPr>
              <a:t> al </a:t>
            </a:r>
            <a:r>
              <a:rPr lang="it-IT" i="1" dirty="0" err="1">
                <a:solidFill>
                  <a:srgbClr val="003300"/>
                </a:solidFill>
                <a:ea typeface="ヒラギノ角ゴ Pro W3"/>
                <a:cs typeface="ヒラギノ角ゴ Pro W3"/>
              </a:rPr>
              <a:t>Circulation</a:t>
            </a:r>
            <a:r>
              <a:rPr lang="it-IT" i="1" dirty="0">
                <a:solidFill>
                  <a:srgbClr val="003300"/>
                </a:solidFill>
                <a:ea typeface="ヒラギノ角ゴ Pro W3"/>
                <a:cs typeface="ヒラギノ角ゴ Pro W3"/>
              </a:rPr>
              <a:t>  2008; 117: 1283)</a:t>
            </a:r>
          </a:p>
        </p:txBody>
      </p:sp>
      <p:pic>
        <p:nvPicPr>
          <p:cNvPr id="215045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8925" y="2143125"/>
            <a:ext cx="8604250" cy="3878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2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95513" y="1916113"/>
            <a:ext cx="4752975" cy="459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95138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6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-1" y="1395004"/>
            <a:ext cx="9144000" cy="3599958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1" y="2377440"/>
            <a:ext cx="9143999" cy="14269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8000" b="1" dirty="0" smtClean="0">
                <a:latin typeface="Arial Narrow"/>
                <a:cs typeface="Arial Narrow"/>
              </a:rPr>
              <a:t>La parola ai Clinici...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004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-1" y="4994962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/>
        </p:nvSpPr>
        <p:spPr>
          <a:xfrm>
            <a:off x="1437596" y="5140162"/>
            <a:ext cx="65357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i="1" dirty="0" smtClean="0">
                <a:latin typeface="Arial Narrow"/>
                <a:cs typeface="Arial Narrow"/>
              </a:rPr>
              <a:t>Prof. Claudio </a:t>
            </a:r>
            <a:r>
              <a:rPr lang="it-IT" sz="3200" i="1" dirty="0" err="1" smtClean="0">
                <a:latin typeface="Arial Narrow"/>
                <a:cs typeface="Arial Narrow"/>
              </a:rPr>
              <a:t>Tantucci</a:t>
            </a:r>
            <a:r>
              <a:rPr lang="it-IT" sz="3200" i="1" dirty="0" smtClean="0">
                <a:latin typeface="Arial Narrow"/>
                <a:cs typeface="Arial Narrow"/>
              </a:rPr>
              <a:t> – Dr Claudio Cuccia</a:t>
            </a:r>
            <a:endParaRPr lang="it-IT" sz="3200" i="1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2957602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8"/>
          <p:cNvSpPr>
            <a:spLocks noChangeArrowheads="1"/>
          </p:cNvSpPr>
          <p:nvPr/>
        </p:nvSpPr>
        <p:spPr bwMode="auto">
          <a:xfrm>
            <a:off x="0" y="6021388"/>
            <a:ext cx="9144000" cy="836612"/>
          </a:xfrm>
          <a:prstGeom prst="rect">
            <a:avLst/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latin typeface="Times New Roman" pitchFamily="18" charset="0"/>
            </a:endParaRPr>
          </a:p>
        </p:txBody>
      </p:sp>
      <p:sp>
        <p:nvSpPr>
          <p:cNvPr id="187395" name="Text Box 3"/>
          <p:cNvSpPr txBox="1">
            <a:spLocks noChangeArrowheads="1"/>
          </p:cNvSpPr>
          <p:nvPr/>
        </p:nvSpPr>
        <p:spPr bwMode="auto">
          <a:xfrm>
            <a:off x="971550" y="6019800"/>
            <a:ext cx="7550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r>
              <a:rPr lang="it-IT" sz="3600">
                <a:solidFill>
                  <a:schemeClr val="bg1"/>
                </a:solidFill>
                <a:latin typeface="Times New Roman" pitchFamily="18" charset="0"/>
              </a:rPr>
              <a:t>Linee guida: indicatori di ‘performance’</a:t>
            </a:r>
          </a:p>
        </p:txBody>
      </p:sp>
      <p:pic>
        <p:nvPicPr>
          <p:cNvPr id="187396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79613" y="836613"/>
            <a:ext cx="5465762" cy="442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75057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0" y="5624732"/>
            <a:ext cx="9144000" cy="1524000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it-IT" sz="48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89443" name="Text Box 3"/>
          <p:cNvSpPr txBox="1">
            <a:spLocks noChangeArrowheads="1"/>
          </p:cNvSpPr>
          <p:nvPr/>
        </p:nvSpPr>
        <p:spPr bwMode="auto">
          <a:xfrm>
            <a:off x="3811588" y="5867400"/>
            <a:ext cx="1841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endParaRPr lang="it-IT" sz="44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321540" name="Text Box 4"/>
          <p:cNvSpPr txBox="1">
            <a:spLocks noChangeArrowheads="1"/>
          </p:cNvSpPr>
          <p:nvPr/>
        </p:nvSpPr>
        <p:spPr bwMode="auto">
          <a:xfrm>
            <a:off x="323850" y="762000"/>
            <a:ext cx="8351838" cy="83343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>
              <a:buClr>
                <a:srgbClr val="FF0000"/>
              </a:buClr>
              <a:buFontTx/>
              <a:buChar char="•"/>
            </a:pPr>
            <a:r>
              <a:rPr lang="it-IT" sz="4800" dirty="0">
                <a:latin typeface="Times New Roman" pitchFamily="18" charset="0"/>
              </a:rPr>
              <a:t> </a:t>
            </a:r>
            <a:r>
              <a:rPr lang="it-IT" sz="4400" dirty="0" err="1">
                <a:latin typeface="Times New Roman" pitchFamily="18" charset="0"/>
              </a:rPr>
              <a:t>ecg</a:t>
            </a:r>
            <a:r>
              <a:rPr lang="it-IT" sz="4400" dirty="0">
                <a:latin typeface="Times New Roman" pitchFamily="18" charset="0"/>
              </a:rPr>
              <a:t> da sforzo a 1*-3°-6^ mesi?</a:t>
            </a:r>
          </a:p>
        </p:txBody>
      </p:sp>
      <p:sp>
        <p:nvSpPr>
          <p:cNvPr id="321541" name="Text Box 5"/>
          <p:cNvSpPr txBox="1">
            <a:spLocks noChangeArrowheads="1"/>
          </p:cNvSpPr>
          <p:nvPr/>
        </p:nvSpPr>
        <p:spPr bwMode="auto">
          <a:xfrm>
            <a:off x="1187450" y="2419350"/>
            <a:ext cx="7018268" cy="646331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>
            <a:spAutoFit/>
          </a:bodyPr>
          <a:lstStyle/>
          <a:p>
            <a:r>
              <a:rPr lang="it-IT" sz="3600" dirty="0">
                <a:latin typeface="Times New Roman" pitchFamily="18" charset="0"/>
              </a:rPr>
              <a:t>* In terapia  ° In wash-out  ^ </a:t>
            </a:r>
            <a:r>
              <a:rPr lang="it-IT" sz="3600" dirty="0" err="1">
                <a:latin typeface="Times New Roman" pitchFamily="18" charset="0"/>
              </a:rPr>
              <a:t>In…</a:t>
            </a:r>
            <a:r>
              <a:rPr lang="it-IT" sz="3600" dirty="0">
                <a:latin typeface="Times New Roman" pitchFamily="18" charset="0"/>
              </a:rPr>
              <a:t>? </a:t>
            </a:r>
          </a:p>
        </p:txBody>
      </p:sp>
      <p:pic>
        <p:nvPicPr>
          <p:cNvPr id="321542" name="Picture 6" descr="medico 1 stupid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33800" y="3505200"/>
            <a:ext cx="1581150" cy="1727200"/>
          </a:xfrm>
          <a:prstGeom prst="rect">
            <a:avLst/>
          </a:prstGeom>
          <a:noFill/>
          <a:effectLst>
            <a:outerShdw dist="107763" dir="2700000" algn="ctr" rotWithShape="0">
              <a:srgbClr val="808080"/>
            </a:outerShdw>
          </a:effectLst>
        </p:spPr>
      </p:pic>
      <p:sp>
        <p:nvSpPr>
          <p:cNvPr id="189447" name="Text Box 7"/>
          <p:cNvSpPr txBox="1">
            <a:spLocks noChangeArrowheads="1"/>
          </p:cNvSpPr>
          <p:nvPr/>
        </p:nvSpPr>
        <p:spPr bwMode="auto">
          <a:xfrm>
            <a:off x="2636838" y="5980113"/>
            <a:ext cx="40957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r>
              <a:rPr lang="it-IT" sz="4400">
                <a:solidFill>
                  <a:schemeClr val="bg1"/>
                </a:solidFill>
                <a:latin typeface="Times New Roman" pitchFamily="18" charset="0"/>
              </a:rPr>
              <a:t>Il medico stupido</a:t>
            </a:r>
          </a:p>
        </p:txBody>
      </p:sp>
    </p:spTree>
    <p:extLst>
      <p:ext uri="{BB962C8B-B14F-4D97-AF65-F5344CB8AC3E}">
        <p14:creationId xmlns:p14="http://schemas.microsoft.com/office/powerpoint/2010/main" val="1983092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ChangeArrowheads="1"/>
          </p:cNvSpPr>
          <p:nvPr/>
        </p:nvSpPr>
        <p:spPr bwMode="auto">
          <a:xfrm>
            <a:off x="0" y="5638800"/>
            <a:ext cx="9144000" cy="1524000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latin typeface="Times New Roman" pitchFamily="18" charset="0"/>
            </a:endParaRPr>
          </a:p>
        </p:txBody>
      </p:sp>
      <p:sp>
        <p:nvSpPr>
          <p:cNvPr id="323588" name="Text Box 4"/>
          <p:cNvSpPr txBox="1">
            <a:spLocks noChangeArrowheads="1"/>
          </p:cNvSpPr>
          <p:nvPr/>
        </p:nvSpPr>
        <p:spPr bwMode="auto">
          <a:xfrm>
            <a:off x="685800" y="533400"/>
            <a:ext cx="4926013" cy="44958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>
              <a:buClr>
                <a:srgbClr val="FF0000"/>
              </a:buClr>
              <a:buFontTx/>
              <a:buChar char="•"/>
              <a:defRPr/>
            </a:pPr>
            <a:r>
              <a:rPr lang="it-IT" sz="3600">
                <a:latin typeface="Times New Roman" pitchFamily="18" charset="0"/>
                <a:ea typeface="+mn-ea"/>
                <a:cs typeface="+mn-cs"/>
              </a:rPr>
              <a:t>   C’è ischemia certa?</a:t>
            </a:r>
          </a:p>
          <a:p>
            <a:pPr>
              <a:buClr>
                <a:srgbClr val="FF0000"/>
              </a:buClr>
              <a:buFontTx/>
              <a:buChar char="•"/>
              <a:defRPr/>
            </a:pPr>
            <a:r>
              <a:rPr lang="it-IT" sz="3600">
                <a:latin typeface="Times New Roman" pitchFamily="18" charset="0"/>
                <a:ea typeface="+mn-ea"/>
                <a:cs typeface="+mn-cs"/>
              </a:rPr>
              <a:t>   Dov’è?</a:t>
            </a:r>
          </a:p>
          <a:p>
            <a:pPr>
              <a:buClr>
                <a:srgbClr val="FF0000"/>
              </a:buClr>
              <a:buFontTx/>
              <a:buChar char="•"/>
              <a:defRPr/>
            </a:pPr>
            <a:r>
              <a:rPr lang="it-IT" sz="3600">
                <a:latin typeface="Times New Roman" pitchFamily="18" charset="0"/>
                <a:ea typeface="+mn-ea"/>
                <a:cs typeface="+mn-cs"/>
              </a:rPr>
              <a:t>   Quanto è estesa?</a:t>
            </a:r>
          </a:p>
          <a:p>
            <a:pPr>
              <a:buClr>
                <a:srgbClr val="FF0000"/>
              </a:buClr>
              <a:buFontTx/>
              <a:buChar char="•"/>
              <a:defRPr/>
            </a:pPr>
            <a:r>
              <a:rPr lang="it-IT" sz="3600">
                <a:latin typeface="Times New Roman" pitchFamily="18" charset="0"/>
                <a:ea typeface="+mn-ea"/>
                <a:cs typeface="+mn-cs"/>
              </a:rPr>
              <a:t>   Quando compare?</a:t>
            </a:r>
          </a:p>
          <a:p>
            <a:pPr>
              <a:buClr>
                <a:srgbClr val="FF0000"/>
              </a:buClr>
              <a:buFontTx/>
              <a:buChar char="•"/>
              <a:defRPr/>
            </a:pPr>
            <a:r>
              <a:rPr lang="it-IT" sz="3600">
                <a:latin typeface="Times New Roman" pitchFamily="18" charset="0"/>
                <a:ea typeface="+mn-ea"/>
                <a:cs typeface="+mn-cs"/>
              </a:rPr>
              <a:t>   Com’è la funzione?</a:t>
            </a:r>
          </a:p>
          <a:p>
            <a:pPr>
              <a:buClr>
                <a:srgbClr val="FF0000"/>
              </a:buClr>
              <a:buFontTx/>
              <a:buChar char="•"/>
              <a:defRPr/>
            </a:pPr>
            <a:r>
              <a:rPr lang="it-IT" sz="3600">
                <a:latin typeface="Times New Roman" pitchFamily="18" charset="0"/>
                <a:ea typeface="+mn-ea"/>
                <a:cs typeface="+mn-cs"/>
              </a:rPr>
              <a:t>   E la mitrale? </a:t>
            </a:r>
          </a:p>
          <a:p>
            <a:pPr>
              <a:buClr>
                <a:srgbClr val="FF0000"/>
              </a:buClr>
              <a:buFontTx/>
              <a:buChar char="•"/>
              <a:defRPr/>
            </a:pPr>
            <a:r>
              <a:rPr lang="it-IT" sz="3600">
                <a:latin typeface="Times New Roman" pitchFamily="18" charset="0"/>
                <a:ea typeface="+mn-ea"/>
                <a:cs typeface="+mn-cs"/>
              </a:rPr>
              <a:t>   C’è vitalità?</a:t>
            </a:r>
          </a:p>
          <a:p>
            <a:pPr>
              <a:buClr>
                <a:srgbClr val="FF0000"/>
              </a:buClr>
              <a:buFontTx/>
              <a:buChar char="•"/>
              <a:defRPr/>
            </a:pPr>
            <a:r>
              <a:rPr lang="it-IT" sz="3600">
                <a:latin typeface="Times New Roman" pitchFamily="18" charset="0"/>
                <a:ea typeface="+mn-ea"/>
                <a:cs typeface="+mn-cs"/>
              </a:rPr>
              <a:t>   </a:t>
            </a:r>
            <a:r>
              <a:rPr lang="it-IT" sz="3600" i="1">
                <a:latin typeface="Times New Roman" pitchFamily="18" charset="0"/>
                <a:ea typeface="+mn-ea"/>
                <a:cs typeface="+mn-cs"/>
              </a:rPr>
              <a:t>Quando farò l’esame? </a:t>
            </a:r>
          </a:p>
        </p:txBody>
      </p:sp>
      <p:pic>
        <p:nvPicPr>
          <p:cNvPr id="323589" name="Picture 5" descr="dr hous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1800" y="1905000"/>
            <a:ext cx="1870075" cy="172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</p:pic>
      <p:sp>
        <p:nvSpPr>
          <p:cNvPr id="191493" name="Text Box 5"/>
          <p:cNvSpPr txBox="1">
            <a:spLocks noChangeArrowheads="1"/>
          </p:cNvSpPr>
          <p:nvPr/>
        </p:nvSpPr>
        <p:spPr bwMode="auto">
          <a:xfrm>
            <a:off x="2411413" y="5980113"/>
            <a:ext cx="4964112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r>
              <a:rPr lang="it-IT" sz="4400">
                <a:solidFill>
                  <a:schemeClr val="bg1"/>
                </a:solidFill>
                <a:latin typeface="Times New Roman" pitchFamily="18" charset="0"/>
              </a:rPr>
              <a:t>Il medico intelligente</a:t>
            </a:r>
          </a:p>
        </p:txBody>
      </p:sp>
    </p:spTree>
    <p:extLst>
      <p:ext uri="{BB962C8B-B14F-4D97-AF65-F5344CB8AC3E}">
        <p14:creationId xmlns:p14="http://schemas.microsoft.com/office/powerpoint/2010/main" val="3458966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Text Box 8"/>
          <p:cNvSpPr txBox="1">
            <a:spLocks noChangeArrowheads="1"/>
          </p:cNvSpPr>
          <p:nvPr/>
        </p:nvSpPr>
        <p:spPr bwMode="auto">
          <a:xfrm>
            <a:off x="2124075" y="5876925"/>
            <a:ext cx="2667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400" b="1">
                <a:latin typeface="Times New Roman" pitchFamily="18" charset="0"/>
              </a:rPr>
              <a:t>Mortalità a 6 mesi</a:t>
            </a:r>
            <a:endParaRPr lang="it-IT" sz="2000" b="1">
              <a:latin typeface="Times New Roman" pitchFamily="18" charset="0"/>
            </a:endParaRPr>
          </a:p>
        </p:txBody>
      </p:sp>
      <p:sp>
        <p:nvSpPr>
          <p:cNvPr id="193539" name="Rectangle 5122"/>
          <p:cNvSpPr>
            <a:spLocks noChangeArrowheads="1"/>
          </p:cNvSpPr>
          <p:nvPr/>
        </p:nvSpPr>
        <p:spPr bwMode="auto">
          <a:xfrm>
            <a:off x="0" y="5734050"/>
            <a:ext cx="9144000" cy="1123950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it-IT" sz="3600" i="1">
              <a:solidFill>
                <a:schemeClr val="bg1"/>
              </a:solidFill>
              <a:latin typeface="Times New Roman" pitchFamily="18" charset="0"/>
            </a:endParaRPr>
          </a:p>
        </p:txBody>
      </p:sp>
      <p:pic>
        <p:nvPicPr>
          <p:cNvPr id="19354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549275"/>
            <a:ext cx="283527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354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19250" y="1557338"/>
            <a:ext cx="5772150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3542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7088" y="3689350"/>
            <a:ext cx="7921625" cy="72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3543" name="Text Box 7"/>
          <p:cNvSpPr txBox="1">
            <a:spLocks noChangeArrowheads="1"/>
          </p:cNvSpPr>
          <p:nvPr/>
        </p:nvSpPr>
        <p:spPr bwMode="auto">
          <a:xfrm>
            <a:off x="2144713" y="5876925"/>
            <a:ext cx="45878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r>
              <a:rPr lang="it-IT" sz="4000">
                <a:solidFill>
                  <a:schemeClr val="bg1"/>
                </a:solidFill>
                <a:latin typeface="Times New Roman" pitchFamily="18" charset="0"/>
              </a:rPr>
              <a:t>Eur Heart J sept 2010</a:t>
            </a:r>
          </a:p>
        </p:txBody>
      </p:sp>
    </p:spTree>
    <p:extLst>
      <p:ext uri="{BB962C8B-B14F-4D97-AF65-F5344CB8AC3E}">
        <p14:creationId xmlns:p14="http://schemas.microsoft.com/office/powerpoint/2010/main" val="701347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Text Box 8"/>
          <p:cNvSpPr txBox="1">
            <a:spLocks noChangeArrowheads="1"/>
          </p:cNvSpPr>
          <p:nvPr/>
        </p:nvSpPr>
        <p:spPr bwMode="auto">
          <a:xfrm>
            <a:off x="2124075" y="5876925"/>
            <a:ext cx="2667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400" b="1">
                <a:latin typeface="Times New Roman" pitchFamily="18" charset="0"/>
              </a:rPr>
              <a:t>Mortalità a 6 mesi</a:t>
            </a:r>
            <a:endParaRPr lang="it-IT" sz="2000" b="1">
              <a:latin typeface="Times New Roman" pitchFamily="18" charset="0"/>
            </a:endParaRPr>
          </a:p>
        </p:txBody>
      </p:sp>
      <p:sp>
        <p:nvSpPr>
          <p:cNvPr id="194563" name="Rectangle 5122"/>
          <p:cNvSpPr>
            <a:spLocks noChangeArrowheads="1"/>
          </p:cNvSpPr>
          <p:nvPr/>
        </p:nvSpPr>
        <p:spPr bwMode="auto">
          <a:xfrm>
            <a:off x="0" y="5734050"/>
            <a:ext cx="9144000" cy="1123950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it-IT" sz="3600" i="1">
              <a:solidFill>
                <a:schemeClr val="bg1"/>
              </a:solidFill>
              <a:latin typeface="Times New Roman" pitchFamily="18" charset="0"/>
            </a:endParaRPr>
          </a:p>
        </p:txBody>
      </p:sp>
      <p:pic>
        <p:nvPicPr>
          <p:cNvPr id="19456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549275"/>
            <a:ext cx="283527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56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19250" y="1557338"/>
            <a:ext cx="5772150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566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19250" y="3392488"/>
            <a:ext cx="5689600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020064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76698"/>
            <a:ext cx="9144000" cy="973169"/>
          </a:xfrm>
          <a:solidFill>
            <a:srgbClr val="00CCFF">
              <a:alpha val="51000"/>
            </a:srgbClr>
          </a:solidFill>
        </p:spPr>
        <p:txBody>
          <a:bodyPr/>
          <a:lstStyle/>
          <a:p>
            <a:r>
              <a:rPr lang="it-IT" b="1" dirty="0" smtClean="0">
                <a:latin typeface="Arial Narrow"/>
                <a:cs typeface="Arial Narrow"/>
              </a:rPr>
              <a:t>TERESA 84 </a:t>
            </a:r>
            <a:r>
              <a:rPr lang="it-IT" b="1" dirty="0" err="1" smtClean="0">
                <a:latin typeface="Arial Narrow"/>
                <a:cs typeface="Arial Narrow"/>
              </a:rPr>
              <a:t>aa</a:t>
            </a:r>
            <a:endParaRPr lang="it-IT" b="1" dirty="0">
              <a:latin typeface="Arial Narrow"/>
              <a:cs typeface="Arial Narrow"/>
            </a:endParaRPr>
          </a:p>
        </p:txBody>
      </p:sp>
      <p:pic>
        <p:nvPicPr>
          <p:cNvPr id="7" name="Immagine 6" descr="sovp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78" b="39510"/>
          <a:stretch/>
        </p:blipFill>
        <p:spPr>
          <a:xfrm>
            <a:off x="0" y="1049867"/>
            <a:ext cx="9144000" cy="5723465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1439334" y="1384051"/>
            <a:ext cx="6722534" cy="461665"/>
          </a:xfrm>
          <a:prstGeom prst="rect">
            <a:avLst/>
          </a:prstGeom>
          <a:solidFill>
            <a:schemeClr val="bg1"/>
          </a:solidFill>
        </p:spPr>
        <p:txBody>
          <a:bodyPr wrap="square" numCol="1" rtlCol="0">
            <a:spAutoFit/>
          </a:bodyPr>
          <a:lstStyle/>
          <a:p>
            <a:endParaRPr lang="it-IT" sz="2400" dirty="0" smtClean="0">
              <a:solidFill>
                <a:srgbClr val="003300"/>
              </a:solidFill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1439334" y="1351509"/>
            <a:ext cx="6722534" cy="267765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PA </a:t>
            </a:r>
            <a:r>
              <a:rPr lang="it-IT" sz="2400" dirty="0" smtClean="0">
                <a:solidFill>
                  <a:srgbClr val="003300"/>
                </a:solidFill>
              </a:rPr>
              <a:t>84 </a:t>
            </a:r>
            <a:r>
              <a:rPr lang="it-IT" sz="2400" dirty="0" err="1" smtClean="0">
                <a:solidFill>
                  <a:srgbClr val="003300"/>
                </a:solidFill>
              </a:rPr>
              <a:t>aa</a:t>
            </a:r>
            <a:r>
              <a:rPr lang="it-IT" sz="2400" dirty="0" smtClean="0">
                <a:solidFill>
                  <a:srgbClr val="003300"/>
                </a:solidFill>
              </a:rPr>
              <a:t>, si reca dal proprio MMG per dispnea ad insorgenza improvvisa a riposo ieri sera e dolore toracico </a:t>
            </a:r>
            <a:r>
              <a:rPr lang="it-IT" sz="2400" dirty="0" err="1" smtClean="0">
                <a:solidFill>
                  <a:srgbClr val="003300"/>
                </a:solidFill>
              </a:rPr>
              <a:t>puntorio</a:t>
            </a:r>
            <a:r>
              <a:rPr lang="it-IT" sz="2400" dirty="0" smtClean="0">
                <a:solidFill>
                  <a:srgbClr val="003300"/>
                </a:solidFill>
              </a:rPr>
              <a:t> che peggiora in inspirazione </a:t>
            </a:r>
            <a:r>
              <a:rPr lang="it-IT" sz="2400" dirty="0" err="1" smtClean="0">
                <a:solidFill>
                  <a:srgbClr val="003300"/>
                </a:solidFill>
              </a:rPr>
              <a:t>profonda…Una</a:t>
            </a:r>
            <a:r>
              <a:rPr lang="it-IT" sz="2400" dirty="0" smtClean="0">
                <a:solidFill>
                  <a:srgbClr val="003300"/>
                </a:solidFill>
              </a:rPr>
              <a:t> nonnina arzilla, in anamnesi solo Ipertensione Arteriosa e intervento di </a:t>
            </a:r>
            <a:r>
              <a:rPr lang="it-IT" sz="2400" dirty="0" err="1" smtClean="0">
                <a:solidFill>
                  <a:srgbClr val="003300"/>
                </a:solidFill>
              </a:rPr>
              <a:t>artroprotesi</a:t>
            </a:r>
            <a:r>
              <a:rPr lang="it-IT" sz="2400" dirty="0" smtClean="0">
                <a:solidFill>
                  <a:srgbClr val="003300"/>
                </a:solidFill>
              </a:rPr>
              <a:t> ginocchio </a:t>
            </a:r>
            <a:r>
              <a:rPr lang="it-IT" sz="2400" dirty="0" err="1" smtClean="0">
                <a:solidFill>
                  <a:srgbClr val="003300"/>
                </a:solidFill>
              </a:rPr>
              <a:t>dx</a:t>
            </a:r>
            <a:r>
              <a:rPr lang="it-IT" sz="2400" dirty="0" smtClean="0">
                <a:solidFill>
                  <a:srgbClr val="003300"/>
                </a:solidFill>
              </a:rPr>
              <a:t> 6 mesi fa: in terapia con </a:t>
            </a:r>
            <a:r>
              <a:rPr lang="it-IT" sz="2400" dirty="0" err="1" smtClean="0">
                <a:solidFill>
                  <a:srgbClr val="003300"/>
                </a:solidFill>
              </a:rPr>
              <a:t>amlodipina</a:t>
            </a:r>
            <a:r>
              <a:rPr lang="it-IT" sz="2400" dirty="0" smtClean="0">
                <a:solidFill>
                  <a:srgbClr val="003300"/>
                </a:solidFill>
              </a:rPr>
              <a:t> 5 mg e </a:t>
            </a:r>
            <a:r>
              <a:rPr lang="it-IT" sz="2400" dirty="0" err="1" smtClean="0">
                <a:solidFill>
                  <a:srgbClr val="003300"/>
                </a:solidFill>
              </a:rPr>
              <a:t>alprazolam</a:t>
            </a:r>
            <a:r>
              <a:rPr lang="it-IT" sz="2400" dirty="0" smtClean="0">
                <a:solidFill>
                  <a:srgbClr val="003300"/>
                </a:solidFill>
              </a:rPr>
              <a:t> 0,5 mg h 22 al bisogno</a:t>
            </a:r>
            <a:endParaRPr lang="it-IT" sz="2400" dirty="0" smtClean="0">
              <a:latin typeface="Arial Narrow"/>
              <a:cs typeface="Arial Narrow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1439334" y="4220308"/>
            <a:ext cx="6722534" cy="181588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it-IT" sz="2800" dirty="0" smtClean="0">
                <a:solidFill>
                  <a:srgbClr val="003300"/>
                </a:solidFill>
              </a:rPr>
              <a:t>Obiettività cardiopolmonare: rantoli a piccole bolle alle basi, non edemi declivi ne turgore giugulare. SatO2 95%aa, PA 144/92, FC 98r, </a:t>
            </a:r>
            <a:r>
              <a:rPr lang="it-IT" sz="2800" dirty="0" err="1" smtClean="0">
                <a:solidFill>
                  <a:srgbClr val="003300"/>
                </a:solidFill>
              </a:rPr>
              <a:t>temp</a:t>
            </a:r>
            <a:r>
              <a:rPr lang="it-IT" sz="2800" dirty="0" smtClean="0">
                <a:solidFill>
                  <a:srgbClr val="003300"/>
                </a:solidFill>
              </a:rPr>
              <a:t>. corporea 36°C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826516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rgbClr val="F2F2F2"/>
          </a:solidFill>
          <a:ln w="38100" cmpd="sng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latin typeface="Arial Narrow"/>
                <a:cs typeface="Arial Narrow"/>
              </a:rPr>
              <a:t>V</a:t>
            </a:r>
            <a:r>
              <a:rPr lang="it-IT" sz="5400" dirty="0" smtClean="0">
                <a:latin typeface="Arial Narrow"/>
                <a:cs typeface="Arial Narrow"/>
              </a:rPr>
              <a:t>alutazione</a:t>
            </a:r>
            <a:endParaRPr lang="it-IT" sz="5400" dirty="0">
              <a:latin typeface="Arial Narrow"/>
              <a:cs typeface="Arial Narrow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263908" y="1247675"/>
            <a:ext cx="8692470" cy="18158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latin typeface="Arial Narrow"/>
                <a:cs typeface="Arial Narrow"/>
              </a:rPr>
              <a:t>La </a:t>
            </a:r>
            <a:r>
              <a:rPr lang="it-IT" sz="2800" b="1" dirty="0">
                <a:latin typeface="Arial Narrow"/>
                <a:cs typeface="Arial Narrow"/>
              </a:rPr>
              <a:t>sintomatologia </a:t>
            </a:r>
            <a:r>
              <a:rPr lang="it-IT" sz="2800" b="1" dirty="0" smtClean="0">
                <a:latin typeface="Arial Narrow"/>
                <a:cs typeface="Arial Narrow"/>
              </a:rPr>
              <a:t>riferita,</a:t>
            </a:r>
            <a:r>
              <a:rPr lang="it-IT" sz="2800" dirty="0" smtClean="0">
                <a:latin typeface="Arial Narrow"/>
                <a:cs typeface="Arial Narrow"/>
              </a:rPr>
              <a:t> </a:t>
            </a:r>
          </a:p>
          <a:p>
            <a:pPr algn="ctr"/>
            <a:r>
              <a:rPr lang="it-IT" sz="2800" dirty="0" smtClean="0">
                <a:latin typeface="Arial Narrow"/>
                <a:cs typeface="Arial Narrow"/>
              </a:rPr>
              <a:t>l’</a:t>
            </a:r>
            <a:r>
              <a:rPr lang="it-IT" sz="2800" b="1" dirty="0" smtClean="0">
                <a:latin typeface="Arial Narrow"/>
                <a:cs typeface="Arial Narrow"/>
              </a:rPr>
              <a:t>obiettività e la conoscenza nel tempo della paziente </a:t>
            </a:r>
            <a:r>
              <a:rPr lang="it-IT" sz="2800" dirty="0" smtClean="0">
                <a:latin typeface="Arial Narrow"/>
                <a:cs typeface="Arial Narrow"/>
              </a:rPr>
              <a:t>mi preoccupano e decido di mandarla in </a:t>
            </a:r>
          </a:p>
          <a:p>
            <a:pPr algn="ctr"/>
            <a:r>
              <a:rPr lang="it-IT" sz="2800" b="1" u="sng" dirty="0" smtClean="0">
                <a:solidFill>
                  <a:srgbClr val="FF0000"/>
                </a:solidFill>
                <a:latin typeface="Arial Narrow"/>
                <a:cs typeface="Arial Narrow"/>
              </a:rPr>
              <a:t>Pronto Soccorso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263909" y="4079631"/>
            <a:ext cx="8401790" cy="206210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>
              <a:buFontTx/>
              <a:buNone/>
            </a:pPr>
            <a:r>
              <a:rPr lang="it-IT" sz="3200" dirty="0" smtClean="0">
                <a:ea typeface="ＭＳ Ｐゴシック"/>
                <a:cs typeface="ＭＳ Ｐゴシック"/>
              </a:rPr>
              <a:t>Sono stato troppo precipitoso?</a:t>
            </a:r>
          </a:p>
          <a:p>
            <a:pPr>
              <a:buFontTx/>
              <a:buNone/>
            </a:pPr>
            <a:r>
              <a:rPr lang="it-IT" sz="3200" dirty="0" smtClean="0">
                <a:ea typeface="ＭＳ Ｐゴシック"/>
                <a:cs typeface="ＭＳ Ｐゴシック"/>
              </a:rPr>
              <a:t>Potevo chiedere un RX Torace e visita </a:t>
            </a:r>
            <a:r>
              <a:rPr lang="it-IT" sz="3200" dirty="0" err="1" smtClean="0">
                <a:ea typeface="ＭＳ Ｐゴシック"/>
                <a:cs typeface="ＭＳ Ｐゴシック"/>
              </a:rPr>
              <a:t>pneumologica</a:t>
            </a:r>
            <a:r>
              <a:rPr lang="it-IT" sz="3200" dirty="0" smtClean="0">
                <a:ea typeface="ＭＳ Ｐゴシック"/>
                <a:cs typeface="ＭＳ Ｐゴシック"/>
              </a:rPr>
              <a:t> urgenti?</a:t>
            </a:r>
          </a:p>
          <a:p>
            <a:pPr>
              <a:buFontTx/>
              <a:buNone/>
            </a:pPr>
            <a:r>
              <a:rPr lang="it-IT" sz="3200" dirty="0" smtClean="0">
                <a:ea typeface="ＭＳ Ｐゴシック"/>
                <a:cs typeface="ＭＳ Ｐゴシック"/>
              </a:rPr>
              <a:t>Magari era una frattura </a:t>
            </a:r>
            <a:r>
              <a:rPr lang="it-IT" sz="3200" dirty="0" err="1" smtClean="0">
                <a:ea typeface="ＭＳ Ｐゴシック"/>
                <a:cs typeface="ＭＳ Ｐゴシック"/>
              </a:rPr>
              <a:t>costale…</a:t>
            </a:r>
            <a:endParaRPr lang="it-IT" sz="3200" dirty="0" smtClean="0">
              <a:solidFill>
                <a:srgbClr val="003300"/>
              </a:solidFill>
              <a:ea typeface="ＭＳ Ｐゴシック"/>
              <a:cs typeface="ＭＳ Ｐゴシック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222696" y="3244334"/>
            <a:ext cx="48392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6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Avrò fatto bene?</a:t>
            </a:r>
            <a:endParaRPr lang="it-IT" sz="3600" dirty="0"/>
          </a:p>
        </p:txBody>
      </p:sp>
      <p:pic>
        <p:nvPicPr>
          <p:cNvPr id="13" name="Immagine 1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7778" l="0" r="99111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38425" y="4452425"/>
            <a:ext cx="2405575" cy="2405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883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-1" y="1395004"/>
            <a:ext cx="9144000" cy="3599958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-1" y="1688123"/>
            <a:ext cx="9143999" cy="2904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8000" b="1" dirty="0" smtClean="0">
                <a:latin typeface="Arial Narrow"/>
                <a:cs typeface="Arial Narrow"/>
              </a:rPr>
              <a:t>Ed ora la parola al Radiologo...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004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-1" y="4994962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/>
        </p:nvSpPr>
        <p:spPr>
          <a:xfrm>
            <a:off x="2328970" y="5140162"/>
            <a:ext cx="37928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i="1" dirty="0" smtClean="0">
                <a:latin typeface="Arial Narrow"/>
                <a:cs typeface="Arial Narrow"/>
              </a:rPr>
              <a:t>Dr.ssa Patrizia </a:t>
            </a:r>
            <a:r>
              <a:rPr lang="it-IT" sz="3200" i="1" dirty="0" err="1" smtClean="0">
                <a:latin typeface="Arial Narrow"/>
                <a:cs typeface="Arial Narrow"/>
              </a:rPr>
              <a:t>Maculotti</a:t>
            </a:r>
            <a:endParaRPr lang="it-IT" sz="3200" i="1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915132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5" name="Text Box 1"/>
          <p:cNvSpPr txBox="1">
            <a:spLocks noChangeArrowheads="1"/>
          </p:cNvSpPr>
          <p:nvPr/>
        </p:nvSpPr>
        <p:spPr bwMode="auto">
          <a:xfrm>
            <a:off x="325438" y="381000"/>
            <a:ext cx="8493125" cy="4159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algn="ctr"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en-GB" sz="1500" b="1" dirty="0">
                <a:ea typeface="msgothic"/>
                <a:cs typeface="msgothic"/>
              </a:rPr>
              <a:t>Figure 2. Sensitivity, specificity, PPV, NPV, and accuracy of stand-alone CT and PET and hybrid imaging against combined ICA and FFR. A, Analysis per patient. </a:t>
            </a:r>
          </a:p>
        </p:txBody>
      </p:sp>
      <p:pic>
        <p:nvPicPr>
          <p:cNvPr id="14438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00200" y="914400"/>
            <a:ext cx="6096000" cy="5410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44387" name="Text Box 4"/>
          <p:cNvSpPr txBox="1">
            <a:spLocks noChangeArrowheads="1"/>
          </p:cNvSpPr>
          <p:nvPr/>
        </p:nvSpPr>
        <p:spPr bwMode="auto">
          <a:xfrm>
            <a:off x="533400" y="6553200"/>
            <a:ext cx="5562600" cy="228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</a:tabLst>
            </a:pPr>
            <a:r>
              <a:rPr lang="en-GB" sz="1600" b="1" dirty="0" err="1">
                <a:ea typeface="msgothic"/>
                <a:cs typeface="msgothic"/>
              </a:rPr>
              <a:t>Kajander</a:t>
            </a:r>
            <a:r>
              <a:rPr lang="en-GB" sz="1600" b="1" dirty="0">
                <a:ea typeface="msgothic"/>
                <a:cs typeface="msgothic"/>
              </a:rPr>
              <a:t> S et al. Circulation 2010;122:603-613</a:t>
            </a:r>
          </a:p>
        </p:txBody>
      </p:sp>
    </p:spTree>
    <p:extLst>
      <p:ext uri="{BB962C8B-B14F-4D97-AF65-F5344CB8AC3E}">
        <p14:creationId xmlns:p14="http://schemas.microsoft.com/office/powerpoint/2010/main" val="298735271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29" name="Text Box 1"/>
          <p:cNvSpPr txBox="1">
            <a:spLocks noChangeArrowheads="1"/>
          </p:cNvSpPr>
          <p:nvPr/>
        </p:nvSpPr>
        <p:spPr bwMode="auto">
          <a:xfrm>
            <a:off x="468313" y="0"/>
            <a:ext cx="8229600" cy="863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3200">
                <a:solidFill>
                  <a:srgbClr val="FFFF00"/>
                </a:solidFill>
              </a:rPr>
              <a:t>ieri</a:t>
            </a:r>
            <a:endParaRPr lang="it-IT" sz="3200" i="1">
              <a:solidFill>
                <a:srgbClr val="FFFF00"/>
              </a:solidFill>
            </a:endParaRPr>
          </a:p>
        </p:txBody>
      </p:sp>
      <p:pic>
        <p:nvPicPr>
          <p:cNvPr id="150530" name="Picture 2"/>
          <p:cNvPicPr>
            <a:picLocks noChangeAspect="1" noChangeArrowheads="1"/>
          </p:cNvPicPr>
          <p:nvPr/>
        </p:nvPicPr>
        <p:blipFill>
          <a:blip r:embed="rId3"/>
          <a:srcRect l="10452" t="8983" r="3122" b="20705"/>
          <a:stretch>
            <a:fillRect/>
          </a:stretch>
        </p:blipFill>
        <p:spPr bwMode="auto">
          <a:xfrm>
            <a:off x="682625" y="785813"/>
            <a:ext cx="3867150" cy="31464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50531" name="Picture 3"/>
          <p:cNvPicPr>
            <a:picLocks noChangeAspect="1" noChangeArrowheads="1"/>
          </p:cNvPicPr>
          <p:nvPr/>
        </p:nvPicPr>
        <p:blipFill>
          <a:blip r:embed="rId4"/>
          <a:srcRect l="7521" t="9241" r="4391" b="20705"/>
          <a:stretch>
            <a:fillRect/>
          </a:stretch>
        </p:blipFill>
        <p:spPr bwMode="auto">
          <a:xfrm>
            <a:off x="4549775" y="785813"/>
            <a:ext cx="3951288" cy="3143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50532" name="Picture 4"/>
          <p:cNvPicPr>
            <a:picLocks noChangeAspect="1" noChangeArrowheads="1"/>
          </p:cNvPicPr>
          <p:nvPr/>
        </p:nvPicPr>
        <p:blipFill>
          <a:blip r:embed="rId5"/>
          <a:srcRect l="8289" t="8983" r="4591" b="22166"/>
          <a:stretch>
            <a:fillRect/>
          </a:stretch>
        </p:blipFill>
        <p:spPr bwMode="auto">
          <a:xfrm>
            <a:off x="677863" y="3714750"/>
            <a:ext cx="3978275" cy="3143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50533" name="Text Box 5"/>
          <p:cNvSpPr txBox="1">
            <a:spLocks noChangeArrowheads="1"/>
          </p:cNvSpPr>
          <p:nvPr/>
        </p:nvSpPr>
        <p:spPr bwMode="auto">
          <a:xfrm>
            <a:off x="5000625" y="4357688"/>
            <a:ext cx="3571875" cy="8223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400" b="1" i="1">
                <a:solidFill>
                  <a:srgbClr val="DD930D"/>
                </a:solidFill>
                <a:latin typeface="Calibri" pitchFamily="34" charset="0"/>
              </a:rPr>
              <a:t>Somatom Sensation 16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400">
                <a:solidFill>
                  <a:srgbClr val="FFFFFF"/>
                </a:solidFill>
                <a:latin typeface="Calibri" pitchFamily="34" charset="0"/>
              </a:rPr>
              <a:t>Dose efficace: </a:t>
            </a:r>
            <a:r>
              <a:rPr lang="it-IT" sz="2400">
                <a:solidFill>
                  <a:srgbClr val="FFFFFF"/>
                </a:solidFill>
                <a:latin typeface="Symbol" pitchFamily="18" charset="2"/>
              </a:rPr>
              <a:t></a:t>
            </a:r>
            <a:r>
              <a:rPr lang="it-IT" sz="2400">
                <a:solidFill>
                  <a:srgbClr val="FFFFFF"/>
                </a:solidFill>
                <a:latin typeface="Calibri" pitchFamily="34" charset="0"/>
              </a:rPr>
              <a:t> 20 mSv</a:t>
            </a:r>
          </a:p>
        </p:txBody>
      </p:sp>
      <p:sp>
        <p:nvSpPr>
          <p:cNvPr id="150534" name="Text Box 6"/>
          <p:cNvSpPr txBox="1">
            <a:spLocks noChangeArrowheads="1"/>
          </p:cNvSpPr>
          <p:nvPr/>
        </p:nvSpPr>
        <p:spPr bwMode="auto">
          <a:xfrm>
            <a:off x="642938" y="785813"/>
            <a:ext cx="1625600" cy="3667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>
                <a:solidFill>
                  <a:srgbClr val="FFC000"/>
                </a:solidFill>
                <a:latin typeface="Calibri" pitchFamily="34" charset="0"/>
              </a:rPr>
              <a:t>pre contrasto</a:t>
            </a:r>
          </a:p>
        </p:txBody>
      </p:sp>
      <p:sp>
        <p:nvSpPr>
          <p:cNvPr id="150535" name="Text Box 7"/>
          <p:cNvSpPr txBox="1">
            <a:spLocks noChangeArrowheads="1"/>
          </p:cNvSpPr>
          <p:nvPr/>
        </p:nvSpPr>
        <p:spPr bwMode="auto">
          <a:xfrm>
            <a:off x="642938" y="3857625"/>
            <a:ext cx="1428750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>
                <a:solidFill>
                  <a:srgbClr val="FFC000"/>
                </a:solidFill>
                <a:latin typeface="Calibri" pitchFamily="34" charset="0"/>
              </a:rPr>
              <a:t>venosa</a:t>
            </a:r>
            <a:endParaRPr lang="it-IT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50536" name="Text Box 8"/>
          <p:cNvSpPr txBox="1">
            <a:spLocks noChangeArrowheads="1"/>
          </p:cNvSpPr>
          <p:nvPr/>
        </p:nvSpPr>
        <p:spPr bwMode="auto">
          <a:xfrm>
            <a:off x="4500563" y="785813"/>
            <a:ext cx="1428750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>
                <a:solidFill>
                  <a:srgbClr val="FFC000"/>
                </a:solidFill>
                <a:latin typeface="Calibri" pitchFamily="34" charset="0"/>
              </a:rPr>
              <a:t>arteriosa</a:t>
            </a:r>
          </a:p>
        </p:txBody>
      </p:sp>
    </p:spTree>
    <p:extLst>
      <p:ext uri="{BB962C8B-B14F-4D97-AF65-F5344CB8AC3E}">
        <p14:creationId xmlns:p14="http://schemas.microsoft.com/office/powerpoint/2010/main" val="219280467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7" name="Text Box 1"/>
          <p:cNvSpPr txBox="1">
            <a:spLocks noChangeArrowheads="1"/>
          </p:cNvSpPr>
          <p:nvPr/>
        </p:nvSpPr>
        <p:spPr bwMode="auto">
          <a:xfrm>
            <a:off x="468313" y="188913"/>
            <a:ext cx="8229600" cy="863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3600" b="1">
                <a:solidFill>
                  <a:srgbClr val="FFC000"/>
                </a:solidFill>
              </a:rPr>
              <a:t>NUOVA TECNOLOGIA</a:t>
            </a: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0638" y="1216025"/>
            <a:ext cx="4714875" cy="3213100"/>
            <a:chOff x="0" y="1215"/>
            <a:chExt cx="2970" cy="2024"/>
          </a:xfrm>
        </p:grpSpPr>
        <p:pic>
          <p:nvPicPr>
            <p:cNvPr id="152589" name="Picture 3"/>
            <p:cNvPicPr>
              <a:picLocks noChangeAspect="1" noChangeArrowheads="1"/>
            </p:cNvPicPr>
            <p:nvPr/>
          </p:nvPicPr>
          <p:blipFill>
            <a:blip r:embed="rId3"/>
            <a:srcRect t="375" b="415"/>
            <a:stretch>
              <a:fillRect/>
            </a:stretch>
          </p:blipFill>
          <p:spPr bwMode="auto">
            <a:xfrm>
              <a:off x="0" y="1215"/>
              <a:ext cx="2970" cy="202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52590" name="Text Box 4"/>
            <p:cNvSpPr txBox="1">
              <a:spLocks noChangeArrowheads="1"/>
            </p:cNvSpPr>
            <p:nvPr/>
          </p:nvSpPr>
          <p:spPr bwMode="auto">
            <a:xfrm>
              <a:off x="0" y="1215"/>
              <a:ext cx="2970" cy="202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152579" name="Text Box 5"/>
          <p:cNvSpPr txBox="1">
            <a:spLocks noChangeArrowheads="1"/>
          </p:cNvSpPr>
          <p:nvPr/>
        </p:nvSpPr>
        <p:spPr bwMode="auto">
          <a:xfrm>
            <a:off x="395288" y="4797425"/>
            <a:ext cx="82804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400" b="1" u="sng">
                <a:solidFill>
                  <a:srgbClr val="FFFF00"/>
                </a:solidFill>
              </a:rPr>
              <a:t>TC DOPPIA ENERGIA (DUAL ENERGY CT)</a:t>
            </a:r>
          </a:p>
        </p:txBody>
      </p: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0" y="1196975"/>
            <a:ext cx="4714875" cy="3213100"/>
            <a:chOff x="0" y="1215"/>
            <a:chExt cx="2970" cy="2024"/>
          </a:xfrm>
        </p:grpSpPr>
        <p:pic>
          <p:nvPicPr>
            <p:cNvPr id="152587" name="Picture 9"/>
            <p:cNvPicPr>
              <a:picLocks noChangeAspect="1" noChangeArrowheads="1"/>
            </p:cNvPicPr>
            <p:nvPr/>
          </p:nvPicPr>
          <p:blipFill>
            <a:blip r:embed="rId3"/>
            <a:srcRect t="375" b="415"/>
            <a:stretch>
              <a:fillRect/>
            </a:stretch>
          </p:blipFill>
          <p:spPr bwMode="auto">
            <a:xfrm>
              <a:off x="0" y="1215"/>
              <a:ext cx="2970" cy="202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52588" name="Text Box 10"/>
            <p:cNvSpPr txBox="1">
              <a:spLocks noChangeArrowheads="1"/>
            </p:cNvSpPr>
            <p:nvPr/>
          </p:nvSpPr>
          <p:spPr bwMode="auto">
            <a:xfrm>
              <a:off x="0" y="1215"/>
              <a:ext cx="2970" cy="202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  <p:pic>
        <p:nvPicPr>
          <p:cNvPr id="152581" name="Picture 11"/>
          <p:cNvPicPr>
            <a:picLocks noChangeAspect="1" noChangeArrowheads="1"/>
          </p:cNvPicPr>
          <p:nvPr/>
        </p:nvPicPr>
        <p:blipFill>
          <a:blip r:embed="rId4">
            <a:lum bright="20000" contrast="10000"/>
          </a:blip>
          <a:srcRect l="50865" t="26762" b="26973"/>
          <a:stretch>
            <a:fillRect/>
          </a:stretch>
        </p:blipFill>
        <p:spPr bwMode="auto">
          <a:xfrm>
            <a:off x="4643438" y="1196975"/>
            <a:ext cx="4500562" cy="32273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0" y="1268413"/>
            <a:ext cx="4714875" cy="3213100"/>
            <a:chOff x="0" y="1215"/>
            <a:chExt cx="2970" cy="2024"/>
          </a:xfrm>
        </p:grpSpPr>
        <p:pic>
          <p:nvPicPr>
            <p:cNvPr id="152585" name="Picture 16"/>
            <p:cNvPicPr>
              <a:picLocks noChangeAspect="1" noChangeArrowheads="1"/>
            </p:cNvPicPr>
            <p:nvPr/>
          </p:nvPicPr>
          <p:blipFill>
            <a:blip r:embed="rId3"/>
            <a:srcRect t="375" b="415"/>
            <a:stretch>
              <a:fillRect/>
            </a:stretch>
          </p:blipFill>
          <p:spPr bwMode="auto">
            <a:xfrm>
              <a:off x="0" y="1215"/>
              <a:ext cx="2970" cy="202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52586" name="Text Box 17"/>
            <p:cNvSpPr txBox="1">
              <a:spLocks noChangeArrowheads="1"/>
            </p:cNvSpPr>
            <p:nvPr/>
          </p:nvSpPr>
          <p:spPr bwMode="auto">
            <a:xfrm>
              <a:off x="0" y="1215"/>
              <a:ext cx="2970" cy="202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  <p:pic>
        <p:nvPicPr>
          <p:cNvPr id="152583" name="Picture 18"/>
          <p:cNvPicPr>
            <a:picLocks noChangeAspect="1" noChangeArrowheads="1"/>
          </p:cNvPicPr>
          <p:nvPr/>
        </p:nvPicPr>
        <p:blipFill>
          <a:blip r:embed="rId4">
            <a:lum bright="20000" contrast="10000"/>
          </a:blip>
          <a:srcRect l="50865" t="26762" b="26973"/>
          <a:stretch>
            <a:fillRect/>
          </a:stretch>
        </p:blipFill>
        <p:spPr bwMode="auto">
          <a:xfrm>
            <a:off x="4622800" y="1196975"/>
            <a:ext cx="4500563" cy="3270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52584" name="Rectangle 19"/>
          <p:cNvSpPr>
            <a:spLocks noChangeArrowheads="1"/>
          </p:cNvSpPr>
          <p:nvPr/>
        </p:nvSpPr>
        <p:spPr bwMode="auto">
          <a:xfrm>
            <a:off x="236538" y="5445125"/>
            <a:ext cx="8675687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>
                <a:solidFill>
                  <a:srgbClr val="FFFFFF"/>
                </a:solidFill>
              </a:rPr>
              <a:t>Le immagini ottenute (tubo A e tubo B) vengono  inviate ad una</a:t>
            </a:r>
          </a:p>
          <a:p>
            <a:r>
              <a:rPr lang="it-IT">
                <a:solidFill>
                  <a:srgbClr val="FFFFFF"/>
                </a:solidFill>
              </a:rPr>
              <a:t> </a:t>
            </a:r>
            <a:r>
              <a:rPr lang="it-IT">
                <a:solidFill>
                  <a:srgbClr val="DD930D"/>
                </a:solidFill>
              </a:rPr>
              <a:t>Workstation dedicata </a:t>
            </a:r>
            <a:r>
              <a:rPr lang="it-IT">
                <a:solidFill>
                  <a:srgbClr val="FFFFFF"/>
                </a:solidFill>
              </a:rPr>
              <a:t>e tramite uno specifico </a:t>
            </a:r>
          </a:p>
          <a:p>
            <a:r>
              <a:rPr lang="it-IT">
                <a:solidFill>
                  <a:srgbClr val="FFFFFF"/>
                </a:solidFill>
              </a:rPr>
              <a:t>software di post-processing </a:t>
            </a:r>
            <a:r>
              <a:rPr lang="en-US">
                <a:solidFill>
                  <a:srgbClr val="FFFF00"/>
                </a:solidFill>
              </a:rPr>
              <a:t>(DE lung PBV, Siemens Healthcare)</a:t>
            </a:r>
            <a:r>
              <a:rPr lang="it-IT">
                <a:solidFill>
                  <a:srgbClr val="FFFFFF"/>
                </a:solidFill>
              </a:rPr>
              <a:t> si creano le mappe dello iodio</a:t>
            </a:r>
          </a:p>
        </p:txBody>
      </p:sp>
    </p:spTree>
    <p:extLst>
      <p:ext uri="{BB962C8B-B14F-4D97-AF65-F5344CB8AC3E}">
        <p14:creationId xmlns:p14="http://schemas.microsoft.com/office/powerpoint/2010/main" val="17665004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625" name="Picture 1"/>
          <p:cNvPicPr>
            <a:picLocks noChangeAspect="1" noChangeArrowheads="1"/>
          </p:cNvPicPr>
          <p:nvPr/>
        </p:nvPicPr>
        <p:blipFill>
          <a:blip r:embed="rId3"/>
          <a:srcRect l="50522" t="24167" r="2083" b="13904"/>
          <a:stretch>
            <a:fillRect/>
          </a:stretch>
        </p:blipFill>
        <p:spPr bwMode="auto">
          <a:xfrm>
            <a:off x="4572000" y="642938"/>
            <a:ext cx="3937000" cy="32146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54626" name="Picture 2"/>
          <p:cNvPicPr>
            <a:picLocks noChangeAspect="1" noChangeArrowheads="1"/>
          </p:cNvPicPr>
          <p:nvPr/>
        </p:nvPicPr>
        <p:blipFill>
          <a:blip r:embed="rId3"/>
          <a:srcRect l="1492" t="25919" r="52151" b="16095"/>
          <a:stretch>
            <a:fillRect/>
          </a:stretch>
        </p:blipFill>
        <p:spPr bwMode="auto">
          <a:xfrm>
            <a:off x="492125" y="642938"/>
            <a:ext cx="4079875" cy="31892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54627" name="Text Box 3"/>
          <p:cNvSpPr txBox="1">
            <a:spLocks noChangeArrowheads="1"/>
          </p:cNvSpPr>
          <p:nvPr/>
        </p:nvSpPr>
        <p:spPr bwMode="auto">
          <a:xfrm>
            <a:off x="468313" y="0"/>
            <a:ext cx="8229600" cy="5032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3200">
                <a:solidFill>
                  <a:srgbClr val="FFC000"/>
                </a:solidFill>
              </a:rPr>
              <a:t>oggi</a:t>
            </a:r>
          </a:p>
        </p:txBody>
      </p:sp>
      <p:sp>
        <p:nvSpPr>
          <p:cNvPr id="154628" name="Text Box 4"/>
          <p:cNvSpPr txBox="1">
            <a:spLocks noChangeArrowheads="1"/>
          </p:cNvSpPr>
          <p:nvPr/>
        </p:nvSpPr>
        <p:spPr bwMode="auto">
          <a:xfrm>
            <a:off x="500063" y="714375"/>
            <a:ext cx="1428750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>
                <a:solidFill>
                  <a:srgbClr val="FFC000"/>
                </a:solidFill>
                <a:latin typeface="Calibri" pitchFamily="34" charset="0"/>
              </a:rPr>
              <a:t>FLASH</a:t>
            </a:r>
          </a:p>
        </p:txBody>
      </p:sp>
      <p:sp>
        <p:nvSpPr>
          <p:cNvPr id="154629" name="Text Box 5"/>
          <p:cNvSpPr txBox="1">
            <a:spLocks noChangeArrowheads="1"/>
          </p:cNvSpPr>
          <p:nvPr/>
        </p:nvSpPr>
        <p:spPr bwMode="auto">
          <a:xfrm>
            <a:off x="642938" y="3857625"/>
            <a:ext cx="1428750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>
                <a:solidFill>
                  <a:srgbClr val="FFC000"/>
                </a:solidFill>
                <a:latin typeface="Calibri" pitchFamily="34" charset="0"/>
              </a:rPr>
              <a:t>delayed</a:t>
            </a:r>
            <a:r>
              <a:rPr lang="it-IT">
                <a:solidFill>
                  <a:srgbClr val="FFFFFF"/>
                </a:solidFill>
                <a:latin typeface="Calibri" pitchFamily="34" charset="0"/>
              </a:rPr>
              <a:t> </a:t>
            </a:r>
          </a:p>
        </p:txBody>
      </p:sp>
      <p:sp>
        <p:nvSpPr>
          <p:cNvPr id="154630" name="Text Box 6"/>
          <p:cNvSpPr txBox="1">
            <a:spLocks noChangeArrowheads="1"/>
          </p:cNvSpPr>
          <p:nvPr/>
        </p:nvSpPr>
        <p:spPr bwMode="auto">
          <a:xfrm>
            <a:off x="4572000" y="714375"/>
            <a:ext cx="1428750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>
                <a:solidFill>
                  <a:srgbClr val="FFC000"/>
                </a:solidFill>
                <a:latin typeface="Calibri" pitchFamily="34" charset="0"/>
              </a:rPr>
              <a:t>DE</a:t>
            </a:r>
          </a:p>
        </p:txBody>
      </p:sp>
      <p:pic>
        <p:nvPicPr>
          <p:cNvPr id="154631" name="Picture 7"/>
          <p:cNvPicPr>
            <a:picLocks noChangeAspect="1" noChangeArrowheads="1"/>
          </p:cNvPicPr>
          <p:nvPr/>
        </p:nvPicPr>
        <p:blipFill>
          <a:blip r:embed="rId4"/>
          <a:srcRect l="204" t="23335" r="52083" b="13332"/>
          <a:stretch>
            <a:fillRect/>
          </a:stretch>
        </p:blipFill>
        <p:spPr bwMode="auto">
          <a:xfrm>
            <a:off x="500063" y="3773488"/>
            <a:ext cx="4071937" cy="3084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54632" name="Text Box 8"/>
          <p:cNvSpPr txBox="1">
            <a:spLocks noChangeArrowheads="1"/>
          </p:cNvSpPr>
          <p:nvPr/>
        </p:nvSpPr>
        <p:spPr bwMode="auto">
          <a:xfrm>
            <a:off x="4929188" y="3857625"/>
            <a:ext cx="3571875" cy="825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400" b="1" i="1">
                <a:solidFill>
                  <a:srgbClr val="DD930D"/>
                </a:solidFill>
                <a:latin typeface="Calibri" pitchFamily="34" charset="0"/>
              </a:rPr>
              <a:t>Somatom Definition Flash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400">
                <a:solidFill>
                  <a:srgbClr val="FFFFFF"/>
                </a:solidFill>
                <a:latin typeface="Calibri" pitchFamily="34" charset="0"/>
              </a:rPr>
              <a:t>Dose efficace: </a:t>
            </a:r>
            <a:r>
              <a:rPr lang="it-IT" sz="2400">
                <a:solidFill>
                  <a:srgbClr val="FFFFFF"/>
                </a:solidFill>
                <a:latin typeface="Symbol" pitchFamily="18" charset="2"/>
              </a:rPr>
              <a:t></a:t>
            </a:r>
            <a:r>
              <a:rPr lang="it-IT" sz="2400">
                <a:solidFill>
                  <a:srgbClr val="FFFFFF"/>
                </a:solidFill>
                <a:latin typeface="Calibri" pitchFamily="34" charset="0"/>
              </a:rPr>
              <a:t> 6.5 mSv</a:t>
            </a:r>
          </a:p>
        </p:txBody>
      </p:sp>
      <p:sp>
        <p:nvSpPr>
          <p:cNvPr id="154633" name="Text Box 9"/>
          <p:cNvSpPr txBox="1">
            <a:spLocks noChangeArrowheads="1"/>
          </p:cNvSpPr>
          <p:nvPr/>
        </p:nvSpPr>
        <p:spPr bwMode="auto">
          <a:xfrm>
            <a:off x="500063" y="3786188"/>
            <a:ext cx="1428750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>
                <a:solidFill>
                  <a:srgbClr val="FFC000"/>
                </a:solidFill>
                <a:latin typeface="Calibri" pitchFamily="34" charset="0"/>
              </a:rPr>
              <a:t>VNC</a:t>
            </a:r>
          </a:p>
        </p:txBody>
      </p:sp>
      <p:sp>
        <p:nvSpPr>
          <p:cNvPr id="154634" name="Text Box 10"/>
          <p:cNvSpPr txBox="1">
            <a:spLocks noChangeArrowheads="1"/>
          </p:cNvSpPr>
          <p:nvPr/>
        </p:nvSpPr>
        <p:spPr bwMode="auto">
          <a:xfrm>
            <a:off x="5000625" y="4786313"/>
            <a:ext cx="3643313" cy="1924050"/>
          </a:xfrm>
          <a:prstGeom prst="rect">
            <a:avLst/>
          </a:prstGeom>
          <a:solidFill>
            <a:srgbClr val="161514"/>
          </a:solidFill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>
                <a:solidFill>
                  <a:srgbClr val="FFFFFF"/>
                </a:solidFill>
                <a:latin typeface="Calibri" pitchFamily="34" charset="0"/>
              </a:rPr>
              <a:t>FL-DE = 8-9 sec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>
                <a:solidFill>
                  <a:srgbClr val="FFFFFF"/>
                </a:solidFill>
                <a:latin typeface="Calibri" pitchFamily="34" charset="0"/>
              </a:rPr>
              <a:t>MDC= 80-90 ml + 70 ml NaCl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>
                <a:solidFill>
                  <a:srgbClr val="FFFFFF"/>
                </a:solidFill>
                <a:latin typeface="Calibri" pitchFamily="34" charset="0"/>
              </a:rPr>
              <a:t>Concentrazione = 320-370 mg/ml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>
                <a:solidFill>
                  <a:srgbClr val="FFFFFF"/>
                </a:solidFill>
                <a:latin typeface="Calibri" pitchFamily="34" charset="0"/>
              </a:rPr>
              <a:t>ROI = Tronco polmonare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>
                <a:solidFill>
                  <a:srgbClr val="FFFFFF"/>
                </a:solidFill>
                <a:latin typeface="Calibri" pitchFamily="34" charset="0"/>
              </a:rPr>
              <a:t>Threshold = 100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>
                <a:solidFill>
                  <a:srgbClr val="FFFFFF"/>
                </a:solidFill>
                <a:latin typeface="Calibri" pitchFamily="34" charset="0"/>
              </a:rPr>
              <a:t>Direzione DE: caudo-craniale </a:t>
            </a:r>
          </a:p>
        </p:txBody>
      </p:sp>
    </p:spTree>
    <p:extLst>
      <p:ext uri="{BB962C8B-B14F-4D97-AF65-F5344CB8AC3E}">
        <p14:creationId xmlns:p14="http://schemas.microsoft.com/office/powerpoint/2010/main" val="40346023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lIns="90000" tIns="46800" rIns="90000" bIns="46800"/>
          <a:lstStyle/>
          <a:p>
            <a:endParaRPr lang="it-IT" smtClean="0">
              <a:ea typeface="ＭＳ Ｐゴシック"/>
              <a:cs typeface="ＭＳ Ｐゴシック"/>
            </a:endParaRPr>
          </a:p>
        </p:txBody>
      </p:sp>
      <p:sp>
        <p:nvSpPr>
          <p:cNvPr id="216067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 lIns="90000" tIns="46800" rIns="90000" bIns="46800"/>
          <a:lstStyle/>
          <a:p>
            <a:pPr defTabSz="449263"/>
            <a:endParaRPr lang="it-IT" smtClean="0">
              <a:ea typeface="ＭＳ Ｐゴシック"/>
              <a:cs typeface="ＭＳ Ｐゴシック"/>
            </a:endParaRPr>
          </a:p>
        </p:txBody>
      </p:sp>
      <p:pic>
        <p:nvPicPr>
          <p:cNvPr id="216068" name="Picture 5" descr="polmoA14"/>
          <p:cNvPicPr>
            <a:picLocks noChangeAspect="1" noChangeArrowheads="1"/>
          </p:cNvPicPr>
          <p:nvPr/>
        </p:nvPicPr>
        <p:blipFill>
          <a:blip r:embed="rId2"/>
          <a:srcRect t="4964"/>
          <a:stretch>
            <a:fillRect/>
          </a:stretch>
        </p:blipFill>
        <p:spPr bwMode="auto">
          <a:xfrm>
            <a:off x="1187450" y="0"/>
            <a:ext cx="7127875" cy="693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80519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lIns="90000" tIns="46800" rIns="90000" bIns="46800"/>
          <a:lstStyle/>
          <a:p>
            <a:endParaRPr lang="it-IT" smtClean="0">
              <a:ea typeface="ＭＳ Ｐゴシック"/>
              <a:cs typeface="ＭＳ Ｐゴシック"/>
            </a:endParaRPr>
          </a:p>
        </p:txBody>
      </p:sp>
      <p:sp>
        <p:nvSpPr>
          <p:cNvPr id="217091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 lIns="90000" tIns="46800" rIns="90000" bIns="46800"/>
          <a:lstStyle/>
          <a:p>
            <a:pPr defTabSz="449263"/>
            <a:endParaRPr lang="it-IT" smtClean="0">
              <a:ea typeface="ＭＳ Ｐゴシック"/>
              <a:cs typeface="ＭＳ Ｐゴシック"/>
            </a:endParaRPr>
          </a:p>
        </p:txBody>
      </p:sp>
      <p:pic>
        <p:nvPicPr>
          <p:cNvPr id="217092" name="Picture 4" descr="polmoA12"/>
          <p:cNvPicPr>
            <a:picLocks noChangeAspect="1" noChangeArrowheads="1"/>
          </p:cNvPicPr>
          <p:nvPr/>
        </p:nvPicPr>
        <p:blipFill>
          <a:blip r:embed="rId2"/>
          <a:srcRect t="4964"/>
          <a:stretch>
            <a:fillRect/>
          </a:stretch>
        </p:blipFill>
        <p:spPr bwMode="auto">
          <a:xfrm>
            <a:off x="1042988" y="0"/>
            <a:ext cx="7137400" cy="694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15245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/>
          <p:cNvGraphicFramePr>
            <a:graphicFrameLocks noGrp="1"/>
          </p:cNvGraphicFramePr>
          <p:nvPr/>
        </p:nvGraphicFramePr>
        <p:xfrm>
          <a:off x="1083211" y="1447800"/>
          <a:ext cx="6485208" cy="4573172"/>
        </p:xfrm>
        <a:graphic>
          <a:graphicData uri="http://schemas.openxmlformats.org/drawingml/2006/table">
            <a:tbl>
              <a:tblPr/>
              <a:tblGrid>
                <a:gridCol w="2296844"/>
                <a:gridCol w="2094182"/>
                <a:gridCol w="2094182"/>
              </a:tblGrid>
              <a:tr h="695356"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 dirty="0" err="1">
                          <a:solidFill>
                            <a:schemeClr val="tx1"/>
                          </a:solidFill>
                          <a:latin typeface="Arial Unicode MS"/>
                        </a:rPr>
                        <a:t> </a:t>
                      </a:r>
                      <a:endParaRPr lang="it-IT" sz="2000" b="0" i="0" u="none" strike="noStrike" dirty="0">
                        <a:solidFill>
                          <a:schemeClr val="tx1"/>
                        </a:solidFill>
                        <a:latin typeface="Arial Unicode MS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 dirty="0">
                          <a:solidFill>
                            <a:schemeClr val="tx1"/>
                          </a:solidFill>
                          <a:latin typeface="Arial Unicode MS"/>
                        </a:rPr>
                        <a:t>CTCA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 dirty="0">
                          <a:solidFill>
                            <a:schemeClr val="tx1"/>
                          </a:solidFill>
                          <a:latin typeface="Arial Unicode MS"/>
                        </a:rPr>
                        <a:t>SPECT/CTCA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</a:tr>
              <a:tr h="614681"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 dirty="0" err="1">
                          <a:solidFill>
                            <a:schemeClr val="tx1"/>
                          </a:solidFill>
                          <a:latin typeface="Arial Unicode MS"/>
                        </a:rPr>
                        <a:t>True</a:t>
                      </a:r>
                      <a:r>
                        <a:rPr lang="it-IT" sz="2000" b="0" i="0" u="none" strike="noStrike" dirty="0">
                          <a:solidFill>
                            <a:schemeClr val="tx1"/>
                          </a:solidFill>
                          <a:latin typeface="Arial Unicode MS"/>
                        </a:rPr>
                        <a:t> positive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 dirty="0">
                          <a:solidFill>
                            <a:schemeClr val="tx1"/>
                          </a:solidFill>
                          <a:latin typeface="Arial Unicode MS"/>
                        </a:rPr>
                        <a:t>24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 dirty="0">
                          <a:solidFill>
                            <a:schemeClr val="tx1"/>
                          </a:solidFill>
                          <a:latin typeface="Arial Unicode MS"/>
                        </a:rPr>
                        <a:t>24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</a:tr>
              <a:tr h="614681"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 dirty="0" err="1">
                          <a:solidFill>
                            <a:schemeClr val="tx1"/>
                          </a:solidFill>
                          <a:latin typeface="Arial Unicode MS"/>
                        </a:rPr>
                        <a:t>True</a:t>
                      </a:r>
                      <a:r>
                        <a:rPr lang="it-IT" sz="2000" b="0" i="0" u="none" strike="noStrike" dirty="0">
                          <a:solidFill>
                            <a:schemeClr val="tx1"/>
                          </a:solidFill>
                          <a:latin typeface="Arial Unicode MS"/>
                        </a:rPr>
                        <a:t> negative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>
                          <a:solidFill>
                            <a:schemeClr val="tx1"/>
                          </a:solidFill>
                          <a:latin typeface="Arial Unicode MS"/>
                        </a:rPr>
                        <a:t>92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 dirty="0">
                          <a:solidFill>
                            <a:schemeClr val="tx1"/>
                          </a:solidFill>
                          <a:latin typeface="Arial Unicode MS"/>
                        </a:rPr>
                        <a:t>138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</a:tr>
              <a:tr h="614681"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 dirty="0">
                          <a:solidFill>
                            <a:schemeClr val="tx1"/>
                          </a:solidFill>
                          <a:latin typeface="Arial Unicode MS"/>
                        </a:rPr>
                        <a:t>False positive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>
                          <a:solidFill>
                            <a:schemeClr val="tx1"/>
                          </a:solidFill>
                          <a:latin typeface="Arial Unicode MS"/>
                        </a:rPr>
                        <a:t>53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>
                          <a:solidFill>
                            <a:schemeClr val="tx1"/>
                          </a:solidFill>
                          <a:latin typeface="Arial Unicode MS"/>
                        </a:rPr>
                        <a:t>7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</a:tr>
              <a:tr h="614681"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 dirty="0">
                          <a:solidFill>
                            <a:schemeClr val="tx1"/>
                          </a:solidFill>
                          <a:latin typeface="Arial Unicode MS"/>
                        </a:rPr>
                        <a:t>False negative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>
                          <a:solidFill>
                            <a:schemeClr val="tx1"/>
                          </a:solidFill>
                          <a:latin typeface="Arial Unicode MS"/>
                        </a:rPr>
                        <a:t>1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 dirty="0" err="1">
                          <a:solidFill>
                            <a:schemeClr val="tx1"/>
                          </a:solidFill>
                          <a:latin typeface="Arial Unicode MS"/>
                        </a:rPr>
                        <a:t>1</a:t>
                      </a:r>
                      <a:endParaRPr lang="it-IT" sz="2000" b="0" i="0" u="none" strike="noStrike" dirty="0">
                        <a:solidFill>
                          <a:schemeClr val="tx1"/>
                        </a:solidFill>
                        <a:latin typeface="Arial Unicode MS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</a:tr>
              <a:tr h="354773"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 dirty="0" err="1">
                          <a:solidFill>
                            <a:schemeClr val="tx1"/>
                          </a:solidFill>
                          <a:latin typeface="Arial Unicode MS"/>
                        </a:rPr>
                        <a:t>Sensitivity</a:t>
                      </a:r>
                      <a:endParaRPr lang="it-IT" sz="2000" b="0" i="0" u="none" strike="noStrike" dirty="0">
                        <a:solidFill>
                          <a:schemeClr val="tx1"/>
                        </a:solidFill>
                        <a:latin typeface="Arial Unicode MS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>
                          <a:solidFill>
                            <a:schemeClr val="tx1"/>
                          </a:solidFill>
                          <a:latin typeface="Arial Unicode MS"/>
                        </a:rPr>
                        <a:t>96%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 dirty="0">
                          <a:solidFill>
                            <a:schemeClr val="tx1"/>
                          </a:solidFill>
                          <a:latin typeface="Arial Unicode MS"/>
                        </a:rPr>
                        <a:t>96%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</a:tr>
              <a:tr h="354773"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 dirty="0" err="1">
                          <a:solidFill>
                            <a:schemeClr val="tx1"/>
                          </a:solidFill>
                          <a:latin typeface="Arial Unicode MS"/>
                        </a:rPr>
                        <a:t>Specificity</a:t>
                      </a:r>
                      <a:endParaRPr lang="it-IT" sz="2000" b="0" i="0" u="none" strike="noStrike" dirty="0">
                        <a:solidFill>
                          <a:schemeClr val="tx1"/>
                        </a:solidFill>
                        <a:latin typeface="Arial Unicode MS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>
                          <a:solidFill>
                            <a:schemeClr val="tx1"/>
                          </a:solidFill>
                          <a:latin typeface="Arial Unicode MS"/>
                        </a:rPr>
                        <a:t>63%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sng" strike="noStrike" dirty="0" smtClean="0">
                          <a:solidFill>
                            <a:schemeClr val="tx1"/>
                          </a:solidFill>
                          <a:latin typeface="Arial"/>
                          <a:hlinkClick r:id="" action="ppaction://hlinkfile"/>
                        </a:rPr>
                        <a:t>95%</a:t>
                      </a:r>
                      <a:r>
                        <a:rPr lang="it-IT" sz="2000" b="0" i="0" u="sng" strike="noStrike" dirty="0">
                          <a:solidFill>
                            <a:schemeClr val="tx1"/>
                          </a:solidFill>
                          <a:latin typeface="Arial"/>
                          <a:hlinkClick r:id="" action="ppaction://hlinkfile"/>
                        </a:rPr>
                        <a:t>⁎</a:t>
                      </a:r>
                      <a:endParaRPr lang="it-IT" sz="2000" b="0" i="0" u="sng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</a:tr>
              <a:tr h="354773"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 dirty="0">
                          <a:solidFill>
                            <a:schemeClr val="tx1"/>
                          </a:solidFill>
                          <a:latin typeface="Arial Unicode MS"/>
                        </a:rPr>
                        <a:t>PPV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>
                          <a:solidFill>
                            <a:schemeClr val="tx1"/>
                          </a:solidFill>
                          <a:latin typeface="Arial Unicode MS"/>
                        </a:rPr>
                        <a:t>31%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sng" strike="noStrike" smtClean="0">
                          <a:solidFill>
                            <a:schemeClr val="tx1"/>
                          </a:solidFill>
                          <a:latin typeface="Arial"/>
                          <a:hlinkClick r:id="" action="ppaction://hlinkfile"/>
                        </a:rPr>
                        <a:t>77%⁎</a:t>
                      </a:r>
                      <a:endParaRPr lang="it-IT" sz="2000" b="0" i="0" u="sng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</a:tr>
              <a:tr h="354773"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 dirty="0">
                          <a:solidFill>
                            <a:schemeClr val="tx1"/>
                          </a:solidFill>
                          <a:latin typeface="Arial Unicode MS"/>
                        </a:rPr>
                        <a:t>NPV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 dirty="0">
                          <a:solidFill>
                            <a:schemeClr val="tx1"/>
                          </a:solidFill>
                          <a:latin typeface="Arial Unicode MS"/>
                        </a:rPr>
                        <a:t>99%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 dirty="0">
                          <a:solidFill>
                            <a:schemeClr val="tx1"/>
                          </a:solidFill>
                          <a:latin typeface="Arial Unicode MS"/>
                        </a:rPr>
                        <a:t>99%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</a:tr>
            </a:tbl>
          </a:graphicData>
        </a:graphic>
      </p:graphicFrame>
      <p:sp>
        <p:nvSpPr>
          <p:cNvPr id="146475" name="CasellaDiTesto 2"/>
          <p:cNvSpPr txBox="1">
            <a:spLocks noChangeArrowheads="1"/>
          </p:cNvSpPr>
          <p:nvPr/>
        </p:nvSpPr>
        <p:spPr bwMode="auto">
          <a:xfrm>
            <a:off x="457200" y="228600"/>
            <a:ext cx="8001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dirty="0" smtClean="0">
                <a:latin typeface="Verdana" pitchFamily="34" charset="0"/>
              </a:rPr>
              <a:t>Performance </a:t>
            </a:r>
            <a:r>
              <a:rPr lang="it-IT" dirty="0" err="1">
                <a:latin typeface="Verdana" pitchFamily="34" charset="0"/>
              </a:rPr>
              <a:t>Indexes</a:t>
            </a:r>
            <a:r>
              <a:rPr lang="it-IT" dirty="0">
                <a:latin typeface="Verdana" pitchFamily="34" charset="0"/>
              </a:rPr>
              <a:t> </a:t>
            </a:r>
            <a:r>
              <a:rPr lang="it-IT" dirty="0" err="1">
                <a:latin typeface="Verdana" pitchFamily="34" charset="0"/>
              </a:rPr>
              <a:t>of</a:t>
            </a:r>
            <a:r>
              <a:rPr lang="it-IT" dirty="0">
                <a:latin typeface="Verdana" pitchFamily="34" charset="0"/>
              </a:rPr>
              <a:t> CTCA and SPECT/CTCA </a:t>
            </a:r>
            <a:r>
              <a:rPr lang="it-IT" dirty="0" err="1">
                <a:latin typeface="Verdana" pitchFamily="34" charset="0"/>
              </a:rPr>
              <a:t>for</a:t>
            </a:r>
            <a:r>
              <a:rPr lang="it-IT" dirty="0">
                <a:latin typeface="Verdana" pitchFamily="34" charset="0"/>
              </a:rPr>
              <a:t> Detection </a:t>
            </a:r>
            <a:r>
              <a:rPr lang="it-IT" dirty="0" err="1">
                <a:latin typeface="Verdana" pitchFamily="34" charset="0"/>
              </a:rPr>
              <a:t>of</a:t>
            </a:r>
            <a:r>
              <a:rPr lang="it-IT" dirty="0">
                <a:latin typeface="Verdana" pitchFamily="34" charset="0"/>
              </a:rPr>
              <a:t> </a:t>
            </a:r>
            <a:r>
              <a:rPr lang="it-IT" dirty="0" err="1">
                <a:latin typeface="Verdana" pitchFamily="34" charset="0"/>
              </a:rPr>
              <a:t>Hemodynamically</a:t>
            </a:r>
            <a:r>
              <a:rPr lang="it-IT" dirty="0">
                <a:latin typeface="Verdana" pitchFamily="34" charset="0"/>
              </a:rPr>
              <a:t> </a:t>
            </a:r>
            <a:r>
              <a:rPr lang="it-IT" dirty="0" err="1">
                <a:latin typeface="Verdana" pitchFamily="34" charset="0"/>
              </a:rPr>
              <a:t>Significant</a:t>
            </a:r>
            <a:r>
              <a:rPr lang="it-IT" dirty="0">
                <a:latin typeface="Verdana" pitchFamily="34" charset="0"/>
              </a:rPr>
              <a:t> </a:t>
            </a:r>
            <a:r>
              <a:rPr lang="it-IT" dirty="0" err="1">
                <a:latin typeface="Verdana" pitchFamily="34" charset="0"/>
              </a:rPr>
              <a:t>Coronary</a:t>
            </a:r>
            <a:r>
              <a:rPr lang="it-IT" dirty="0">
                <a:latin typeface="Verdana" pitchFamily="34" charset="0"/>
              </a:rPr>
              <a:t> </a:t>
            </a:r>
            <a:r>
              <a:rPr lang="it-IT" dirty="0" err="1">
                <a:latin typeface="Verdana" pitchFamily="34" charset="0"/>
              </a:rPr>
              <a:t>Lesions</a:t>
            </a:r>
            <a:r>
              <a:rPr lang="it-IT" dirty="0">
                <a:latin typeface="Verdana" pitchFamily="34" charset="0"/>
              </a:rPr>
              <a:t> in 170 </a:t>
            </a:r>
            <a:r>
              <a:rPr lang="it-IT" dirty="0" err="1">
                <a:latin typeface="Verdana" pitchFamily="34" charset="0"/>
              </a:rPr>
              <a:t>Segments</a:t>
            </a:r>
            <a:r>
              <a:rPr lang="it-IT" dirty="0">
                <a:latin typeface="Verdana" pitchFamily="34" charset="0"/>
              </a:rPr>
              <a:t> in 44 </a:t>
            </a:r>
            <a:r>
              <a:rPr lang="it-IT" dirty="0" err="1">
                <a:latin typeface="Verdana" pitchFamily="34" charset="0"/>
              </a:rPr>
              <a:t>Patients</a:t>
            </a:r>
            <a:endParaRPr lang="it-IT" dirty="0"/>
          </a:p>
        </p:txBody>
      </p:sp>
      <p:sp>
        <p:nvSpPr>
          <p:cNvPr id="146476" name="CasellaDiTesto 3"/>
          <p:cNvSpPr txBox="1">
            <a:spLocks noChangeArrowheads="1"/>
          </p:cNvSpPr>
          <p:nvPr/>
        </p:nvSpPr>
        <p:spPr bwMode="auto">
          <a:xfrm>
            <a:off x="760413" y="6350000"/>
            <a:ext cx="503734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i="1" dirty="0" err="1"/>
              <a:t>Rispler</a:t>
            </a:r>
            <a:r>
              <a:rPr lang="it-IT" i="1" dirty="0"/>
              <a:t> S </a:t>
            </a:r>
            <a:r>
              <a:rPr lang="it-IT" i="1" dirty="0" err="1"/>
              <a:t>et</a:t>
            </a:r>
            <a:r>
              <a:rPr lang="it-IT" i="1" dirty="0"/>
              <a:t> al.  J Am </a:t>
            </a:r>
            <a:r>
              <a:rPr lang="it-IT" i="1" dirty="0" err="1"/>
              <a:t>Coll</a:t>
            </a:r>
            <a:r>
              <a:rPr lang="it-IT" i="1" dirty="0"/>
              <a:t> </a:t>
            </a:r>
            <a:r>
              <a:rPr lang="it-IT" i="1" dirty="0" err="1"/>
              <a:t>Cardiol</a:t>
            </a:r>
            <a:r>
              <a:rPr lang="it-IT" i="1" dirty="0"/>
              <a:t> 2007;49:1059-1067</a:t>
            </a:r>
          </a:p>
        </p:txBody>
      </p:sp>
    </p:spTree>
    <p:extLst>
      <p:ext uri="{BB962C8B-B14F-4D97-AF65-F5344CB8AC3E}">
        <p14:creationId xmlns:p14="http://schemas.microsoft.com/office/powerpoint/2010/main" val="1687618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874" name="Immagine 1" descr="excel9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2184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898" name="Picture 4" descr="post-rivas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7450" y="0"/>
            <a:ext cx="7127875" cy="689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29503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922" name="Picture 4" descr="precedent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04813"/>
            <a:ext cx="9144000" cy="599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10273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946" name="Picture 4" descr="pre-op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46540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00113" y="4797425"/>
            <a:ext cx="7354887" cy="1655763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it-IT" b="1" dirty="0" smtClean="0">
                <a:solidFill>
                  <a:srgbClr val="66CCFF"/>
                </a:solidFill>
                <a:ea typeface="ＭＳ Ｐゴシック"/>
                <a:cs typeface="ＭＳ Ｐゴシック"/>
              </a:rPr>
              <a:t>Are PCI </a:t>
            </a:r>
            <a:r>
              <a:rPr lang="it-IT" b="1" dirty="0" err="1" smtClean="0">
                <a:solidFill>
                  <a:srgbClr val="66CCFF"/>
                </a:solidFill>
                <a:ea typeface="ＭＳ Ｐゴシック"/>
                <a:cs typeface="ＭＳ Ｐゴシック"/>
              </a:rPr>
              <a:t>benefits</a:t>
            </a:r>
            <a:r>
              <a:rPr lang="it-IT" b="1" dirty="0" smtClean="0">
                <a:solidFill>
                  <a:srgbClr val="66CCFF"/>
                </a:solidFill>
                <a:ea typeface="ＭＳ Ｐゴシック"/>
                <a:cs typeface="ＭＳ Ｐゴシック"/>
              </a:rPr>
              <a:t> </a:t>
            </a:r>
            <a:r>
              <a:rPr lang="it-IT" b="1" dirty="0" err="1" smtClean="0">
                <a:solidFill>
                  <a:srgbClr val="66CCFF"/>
                </a:solidFill>
                <a:ea typeface="ＭＳ Ｐゴシック"/>
                <a:cs typeface="ＭＳ Ｐゴシック"/>
              </a:rPr>
              <a:t>similar</a:t>
            </a:r>
            <a:r>
              <a:rPr lang="it-IT" b="1" dirty="0" smtClean="0">
                <a:solidFill>
                  <a:srgbClr val="66CCFF"/>
                </a:solidFill>
                <a:ea typeface="ＭＳ Ｐゴシック"/>
                <a:cs typeface="ＭＳ Ｐゴシック"/>
              </a:rPr>
              <a:t> in </a:t>
            </a:r>
          </a:p>
          <a:p>
            <a:pPr algn="ctr" eaLnBrk="1" hangingPunct="1">
              <a:buFontTx/>
              <a:buNone/>
            </a:pPr>
            <a:r>
              <a:rPr lang="it-IT" b="1" dirty="0" smtClean="0">
                <a:solidFill>
                  <a:srgbClr val="66CCFF"/>
                </a:solidFill>
                <a:ea typeface="ＭＳ Ｐゴシック"/>
                <a:cs typeface="ＭＳ Ｐゴシック"/>
              </a:rPr>
              <a:t>ACS and in </a:t>
            </a:r>
            <a:r>
              <a:rPr lang="it-IT" b="1" dirty="0" err="1" smtClean="0">
                <a:solidFill>
                  <a:srgbClr val="66CCFF"/>
                </a:solidFill>
                <a:ea typeface="ＭＳ Ｐゴシック"/>
                <a:cs typeface="ＭＳ Ｐゴシック"/>
              </a:rPr>
              <a:t>stable</a:t>
            </a:r>
            <a:r>
              <a:rPr lang="it-IT" b="1" dirty="0" smtClean="0">
                <a:solidFill>
                  <a:srgbClr val="66CCFF"/>
                </a:solidFill>
                <a:ea typeface="ＭＳ Ｐゴシック"/>
                <a:cs typeface="ＭＳ Ｐゴシック"/>
              </a:rPr>
              <a:t> CAD?</a:t>
            </a:r>
          </a:p>
        </p:txBody>
      </p:sp>
      <p:pic>
        <p:nvPicPr>
          <p:cNvPr id="214019" name="Picture 7" descr="gr_Franci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11413" y="188913"/>
            <a:ext cx="4333875" cy="433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27942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22238"/>
            <a:ext cx="8228013" cy="143351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sz="2400" b="1" smtClean="0">
                <a:solidFill>
                  <a:srgbClr val="FF0000"/>
                </a:solidFill>
                <a:ea typeface="ＭＳ Ｐゴシック"/>
                <a:cs typeface="ＭＳ Ｐゴシック"/>
              </a:rPr>
              <a:t>Impact of Optimal Medical Therapy with or without Percutaneous Coronary Intervention on Long-Term Cardiovascular End Points in Patients with Stable Coronary Artery Disease (from the COURAGE Trial)</a:t>
            </a:r>
          </a:p>
        </p:txBody>
      </p:sp>
      <p:sp>
        <p:nvSpPr>
          <p:cNvPr id="212995" name="Text Box 4"/>
          <p:cNvSpPr txBox="1">
            <a:spLocks noChangeArrowheads="1"/>
          </p:cNvSpPr>
          <p:nvPr/>
        </p:nvSpPr>
        <p:spPr bwMode="auto">
          <a:xfrm>
            <a:off x="-36513" y="6237288"/>
            <a:ext cx="395531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i="1" dirty="0">
                <a:solidFill>
                  <a:srgbClr val="003300"/>
                </a:solidFill>
                <a:ea typeface="ヒラギノ角ゴ Pro W3"/>
                <a:cs typeface="ヒラギノ角ゴ Pro W3"/>
              </a:rPr>
              <a:t>( </a:t>
            </a:r>
            <a:r>
              <a:rPr lang="it-IT" i="1" dirty="0" err="1">
                <a:solidFill>
                  <a:srgbClr val="003300"/>
                </a:solidFill>
                <a:ea typeface="ヒラギノ角ゴ Pro W3"/>
                <a:cs typeface="ヒラギノ角ゴ Pro W3"/>
              </a:rPr>
              <a:t>Boden</a:t>
            </a:r>
            <a:r>
              <a:rPr lang="it-IT" i="1" dirty="0">
                <a:solidFill>
                  <a:srgbClr val="003300"/>
                </a:solidFill>
                <a:ea typeface="ヒラギノ角ゴ Pro W3"/>
                <a:cs typeface="ヒラギノ角ゴ Pro W3"/>
              </a:rPr>
              <a:t> WE </a:t>
            </a:r>
            <a:r>
              <a:rPr lang="it-IT" i="1" dirty="0" err="1">
                <a:solidFill>
                  <a:srgbClr val="003300"/>
                </a:solidFill>
                <a:ea typeface="ヒラギノ角ゴ Pro W3"/>
                <a:cs typeface="ヒラギノ角ゴ Pro W3"/>
              </a:rPr>
              <a:t>et</a:t>
            </a:r>
            <a:r>
              <a:rPr lang="it-IT" i="1" dirty="0">
                <a:solidFill>
                  <a:srgbClr val="003300"/>
                </a:solidFill>
                <a:ea typeface="ヒラギノ角ゴ Pro W3"/>
                <a:cs typeface="ヒラギノ角ゴ Pro W3"/>
              </a:rPr>
              <a:t> Am J </a:t>
            </a:r>
            <a:r>
              <a:rPr lang="it-IT" i="1" dirty="0" err="1">
                <a:solidFill>
                  <a:srgbClr val="003300"/>
                </a:solidFill>
                <a:ea typeface="ヒラギノ角ゴ Pro W3"/>
                <a:cs typeface="ヒラギノ角ゴ Pro W3"/>
              </a:rPr>
              <a:t>Cardiol</a:t>
            </a:r>
            <a:r>
              <a:rPr lang="it-IT" i="1" dirty="0">
                <a:solidFill>
                  <a:srgbClr val="003300"/>
                </a:solidFill>
                <a:ea typeface="ヒラギノ角ゴ Pro W3"/>
                <a:cs typeface="ヒラギノ角ゴ Pro W3"/>
              </a:rPr>
              <a:t> 2009; 104:1)</a:t>
            </a:r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250825" y="1773238"/>
            <a:ext cx="4897438" cy="2513012"/>
            <a:chOff x="113" y="799"/>
            <a:chExt cx="3085" cy="1583"/>
          </a:xfrm>
        </p:grpSpPr>
        <p:pic>
          <p:nvPicPr>
            <p:cNvPr id="212997" name="Picture 8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13" y="799"/>
              <a:ext cx="3085" cy="15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2998" name="Rectangle 9"/>
            <p:cNvSpPr>
              <a:spLocks noChangeArrowheads="1"/>
            </p:cNvSpPr>
            <p:nvPr/>
          </p:nvSpPr>
          <p:spPr bwMode="auto">
            <a:xfrm>
              <a:off x="2200" y="935"/>
              <a:ext cx="725" cy="36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it-IT">
                  <a:ea typeface="ヒラギノ角ゴ Pro W3"/>
                  <a:cs typeface="ヒラギノ角ゴ Pro W3"/>
                </a:rPr>
                <a:t>P=0.62</a:t>
              </a:r>
            </a:p>
          </p:txBody>
        </p:sp>
      </p:grpSp>
      <p:sp>
        <p:nvSpPr>
          <p:cNvPr id="212999" name="Rectangle 17"/>
          <p:cNvSpPr>
            <a:spLocks noChangeArrowheads="1"/>
          </p:cNvSpPr>
          <p:nvPr/>
        </p:nvSpPr>
        <p:spPr bwMode="auto">
          <a:xfrm>
            <a:off x="1044575" y="1628775"/>
            <a:ext cx="2447925" cy="64770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ea typeface="ヒラギノ角ゴ Pro W3"/>
              <a:cs typeface="ヒラギノ角ゴ Pro W3"/>
            </a:endParaRPr>
          </a:p>
        </p:txBody>
      </p:sp>
      <p:sp>
        <p:nvSpPr>
          <p:cNvPr id="213000" name="Text Box 16"/>
          <p:cNvSpPr txBox="1">
            <a:spLocks noChangeArrowheads="1"/>
          </p:cNvSpPr>
          <p:nvPr/>
        </p:nvSpPr>
        <p:spPr bwMode="auto">
          <a:xfrm>
            <a:off x="1187450" y="1635125"/>
            <a:ext cx="23304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b="1">
                <a:solidFill>
                  <a:srgbClr val="FF0000"/>
                </a:solidFill>
                <a:ea typeface="ヒラギノ角ゴ Pro W3"/>
                <a:cs typeface="ヒラギノ角ゴ Pro W3"/>
              </a:rPr>
              <a:t>Tertiary End point:</a:t>
            </a:r>
          </a:p>
          <a:p>
            <a:pPr algn="ctr"/>
            <a:r>
              <a:rPr lang="it-IT" b="1">
                <a:solidFill>
                  <a:srgbClr val="FF0000"/>
                </a:solidFill>
                <a:ea typeface="ヒラギノ角ゴ Pro W3"/>
                <a:cs typeface="ヒラギノ角ゴ Pro W3"/>
              </a:rPr>
              <a:t>Cardiac Death or MI</a:t>
            </a:r>
          </a:p>
        </p:txBody>
      </p:sp>
      <p:grpSp>
        <p:nvGrpSpPr>
          <p:cNvPr id="3" name="Group 22"/>
          <p:cNvGrpSpPr>
            <a:grpSpLocks/>
          </p:cNvGrpSpPr>
          <p:nvPr/>
        </p:nvGrpSpPr>
        <p:grpSpPr bwMode="auto">
          <a:xfrm>
            <a:off x="3492500" y="2924175"/>
            <a:ext cx="5040313" cy="2881313"/>
            <a:chOff x="2200" y="1842"/>
            <a:chExt cx="3175" cy="1815"/>
          </a:xfrm>
        </p:grpSpPr>
        <p:grpSp>
          <p:nvGrpSpPr>
            <p:cNvPr id="4" name="Group 15"/>
            <p:cNvGrpSpPr>
              <a:grpSpLocks/>
            </p:cNvGrpSpPr>
            <p:nvPr/>
          </p:nvGrpSpPr>
          <p:grpSpPr bwMode="auto">
            <a:xfrm>
              <a:off x="2200" y="2082"/>
              <a:ext cx="3039" cy="1575"/>
              <a:chOff x="2200" y="1842"/>
              <a:chExt cx="2799" cy="1439"/>
            </a:xfrm>
          </p:grpSpPr>
          <p:pic>
            <p:nvPicPr>
              <p:cNvPr id="213003" name="Picture 10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2200" y="1842"/>
                <a:ext cx="2799" cy="14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13004" name="Rectangle 11"/>
              <p:cNvSpPr>
                <a:spLocks noChangeArrowheads="1"/>
              </p:cNvSpPr>
              <p:nvPr/>
            </p:nvSpPr>
            <p:spPr bwMode="auto">
              <a:xfrm>
                <a:off x="4195" y="2205"/>
                <a:ext cx="635" cy="36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it-IT">
                    <a:ea typeface="ヒラギノ角ゴ Pro W3"/>
                    <a:cs typeface="ヒラギノ角ゴ Pro W3"/>
                  </a:rPr>
                  <a:t>P=0.6</a:t>
                </a:r>
              </a:p>
            </p:txBody>
          </p:sp>
        </p:grpSp>
        <p:sp>
          <p:nvSpPr>
            <p:cNvPr id="213005" name="Rectangle 19"/>
            <p:cNvSpPr>
              <a:spLocks noChangeArrowheads="1"/>
            </p:cNvSpPr>
            <p:nvPr/>
          </p:nvSpPr>
          <p:spPr bwMode="auto">
            <a:xfrm>
              <a:off x="2835" y="1843"/>
              <a:ext cx="2539" cy="408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>
                <a:ea typeface="ヒラギノ角ゴ Pro W3"/>
                <a:cs typeface="ヒラギノ角ゴ Pro W3"/>
              </a:endParaRPr>
            </a:p>
          </p:txBody>
        </p:sp>
        <p:sp>
          <p:nvSpPr>
            <p:cNvPr id="213006" name="Text Box 20"/>
            <p:cNvSpPr txBox="1">
              <a:spLocks noChangeArrowheads="1"/>
            </p:cNvSpPr>
            <p:nvPr/>
          </p:nvSpPr>
          <p:spPr bwMode="auto">
            <a:xfrm>
              <a:off x="2891" y="1842"/>
              <a:ext cx="2484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it-IT" b="1">
                  <a:solidFill>
                    <a:srgbClr val="FF0000"/>
                  </a:solidFill>
                  <a:ea typeface="ヒラギノ角ゴ Pro W3"/>
                  <a:cs typeface="ヒラギノ角ゴ Pro W3"/>
                </a:rPr>
                <a:t>Tertiary End point:</a:t>
              </a:r>
            </a:p>
            <a:p>
              <a:pPr algn="ctr"/>
              <a:r>
                <a:rPr lang="it-IT" b="1">
                  <a:solidFill>
                    <a:srgbClr val="FF0000"/>
                  </a:solidFill>
                  <a:ea typeface="ヒラギノ角ゴ Pro W3"/>
                  <a:cs typeface="ヒラギノ角ゴ Pro W3"/>
                </a:rPr>
                <a:t>Cardiac Death, MI or Hosp.for ACS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93405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834</Words>
  <Application>Microsoft Office PowerPoint</Application>
  <PresentationFormat>Presentazione su schermo (4:3)</PresentationFormat>
  <Paragraphs>112</Paragraphs>
  <Slides>24</Slides>
  <Notes>8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24</vt:i4>
      </vt:variant>
    </vt:vector>
  </HeadingPairs>
  <TitlesOfParts>
    <vt:vector size="25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Impact of Optimal Medical Therapy with or without Percutaneous Coronary Intervention on Long-Term Cardiovascular End Points in Patients with Stable Coronary Artery Disease (from the COURAGE Trial)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TERESA 84 aa</vt:lpstr>
      <vt:lpstr>Valutazione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Barbara Andreoli</dc:creator>
  <cp:lastModifiedBy>Barbara Andreoli</cp:lastModifiedBy>
  <cp:revision>1</cp:revision>
  <dcterms:created xsi:type="dcterms:W3CDTF">2013-10-24T07:02:25Z</dcterms:created>
  <dcterms:modified xsi:type="dcterms:W3CDTF">2013-10-24T07:03:00Z</dcterms:modified>
</cp:coreProperties>
</file>