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C03A-38AA-4623-B0B0-24CCE6B44DD9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B245A-C515-4980-A64A-BDE78D8C66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85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it-IT"/>
          </a:p>
        </p:txBody>
      </p:sp>
      <p:sp>
        <p:nvSpPr>
          <p:cNvPr id="143363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lIns="0" tIns="0" rIns="0" bIns="0"/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latin typeface="Arial" charset="0"/>
                <a:ea typeface="msgothic"/>
                <a:cs typeface="msgothic"/>
              </a:rPr>
              <a:t>Functionally relevant coronary artery disease: comparison of 64-slice computed tomography coronary angiography with myocardial perfusion single photon emission computed tomography. While almost all coronary arteries without obstructive lesions were associated with a normal perfusion (left pie chart), only 32% of significant coronary stenoses (≥50%) induced a perfusion defect on single photon emission computed tomography (right pie chart). Adapted from Gaemperli et al.7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it-IT"/>
          </a:p>
        </p:txBody>
      </p:sp>
      <p:sp>
        <p:nvSpPr>
          <p:cNvPr id="145411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lIns="0" tIns="0" rIns="0" bIns="0"/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latin typeface="Arial" charset="0"/>
                <a:ea typeface="msgothic"/>
                <a:cs typeface="msgothic"/>
              </a:rPr>
              <a:t>Figure 2. Sensitivity, specificity, PPV, NPV, and accuracy of stand-alone CT and PET and hybrid imaging against combined ICA and FFR. A, Analysis per patient. Hybrid imaging was more accurate than either CTA alone (P=0.0039) or PET alone (P=0.014). The difference between CTA and PET was not significant (P=0.32). B, Analysis per vessel. Hybrid imaging was more accurate than either CTA (P&lt;0.0001) or PET (P&lt;0.0001). The difference between CTA and PET was not significant (P=0.08).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/>
            <a:r>
              <a:rPr lang="it-IT" smtClean="0">
                <a:latin typeface="Calibri" pitchFamily="34" charset="0"/>
                <a:ea typeface="ＭＳ Ｐゴシック"/>
                <a:cs typeface="ＭＳ Ｐゴシック"/>
              </a:rPr>
              <a:t>Riponete le armi, e grazie per l’attenzione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defTabSz="914400"/>
            <a:r>
              <a:rPr lang="it-IT" smtClean="0">
                <a:latin typeface="Calibri" pitchFamily="34" charset="0"/>
                <a:ea typeface="ＭＳ Ｐゴシック"/>
                <a:cs typeface="ＭＳ Ｐゴシック"/>
              </a:rPr>
              <a:t>Non stupisce pertanto il risultato, proprio perché sonbo stati selezionati pazienti a basso rischio e in terapia ottimale.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defTabSz="914400"/>
            <a:r>
              <a:rPr lang="it-IT" smtClean="0">
                <a:latin typeface="Calibri" pitchFamily="34" charset="0"/>
                <a:ea typeface="ＭＳ Ｐゴシック"/>
                <a:cs typeface="ＭＳ Ｐゴシック"/>
              </a:rPr>
              <a:t>Non stupisce pertanto il risultato, proprio perché sonbo stati selezionati pazienti a basso rischio e in terapia ottimale.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328C2-E26C-4624-8203-A0BD1BF067D5}" type="slidenum">
              <a:rPr lang="it-IT" smtClean="0">
                <a:latin typeface="Arial" charset="0"/>
                <a:ea typeface="Microsoft YaHei"/>
                <a:cs typeface="Microsoft YaHei"/>
              </a:rPr>
              <a:pPr/>
              <a:t>20</a:t>
            </a:fld>
            <a:endParaRPr lang="it-IT" smtClean="0"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51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Calibri" pitchFamily="34" charset="0"/>
              <a:ea typeface="Microsoft YaHei"/>
              <a:cs typeface="Microsoft YaHei"/>
            </a:endParaRPr>
          </a:p>
        </p:txBody>
      </p:sp>
      <p:sp>
        <p:nvSpPr>
          <p:cNvPr id="1515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C015903-C83B-40A6-8943-794C1CC7CB03}" type="slidenum">
              <a:rPr lang="it-IT" sz="1200">
                <a:solidFill>
                  <a:srgbClr val="FFFFFF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it-IT" sz="12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F42FB-ED3A-4B4E-9167-1A4AA7A49585}" type="slidenum">
              <a:rPr lang="it-IT" smtClean="0">
                <a:latin typeface="Arial" charset="0"/>
                <a:ea typeface="Microsoft YaHei"/>
                <a:cs typeface="Microsoft YaHei"/>
              </a:rPr>
              <a:pPr/>
              <a:t>21</a:t>
            </a:fld>
            <a:endParaRPr lang="it-IT" smtClean="0"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Arial" charset="0"/>
              <a:ea typeface="ＭＳ Ｐゴシック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5360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D57BE6-96FA-4805-86E1-81220B8135B7}" type="slidenum">
              <a:rPr lang="it-IT" sz="1200">
                <a:solidFill>
                  <a:srgbClr val="FFFFFF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it-IT" sz="12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55BEB-34E0-4B13-8BD0-7D791243BB55}" type="slidenum">
              <a:rPr lang="it-IT" smtClean="0">
                <a:latin typeface="Arial" charset="0"/>
                <a:ea typeface="Microsoft YaHei"/>
                <a:cs typeface="Microsoft YaHei"/>
              </a:rPr>
              <a:pPr/>
              <a:t>22</a:t>
            </a:fld>
            <a:endParaRPr lang="it-IT" smtClean="0"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55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56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979CCD-7A00-43CA-8581-DF9D4E1AB310}" type="slidenum">
              <a:rPr lang="it-IT" sz="1200">
                <a:solidFill>
                  <a:srgbClr val="FFFFFF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it-IT" sz="12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ACD7-7761-4B92-9E2D-3C318B470FC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47E1-390A-4386-B243-7615FF609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80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ACD7-7761-4B92-9E2D-3C318B470FC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47E1-390A-4386-B243-7615FF609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94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ACD7-7761-4B92-9E2D-3C318B470FC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47E1-390A-4386-B243-7615FF609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90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ACD7-7761-4B92-9E2D-3C318B470FC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47E1-390A-4386-B243-7615FF609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52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ACD7-7761-4B92-9E2D-3C318B470FC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47E1-390A-4386-B243-7615FF609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75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ACD7-7761-4B92-9E2D-3C318B470FC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47E1-390A-4386-B243-7615FF609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94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ACD7-7761-4B92-9E2D-3C318B470FC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47E1-390A-4386-B243-7615FF609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8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ACD7-7761-4B92-9E2D-3C318B470FC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47E1-390A-4386-B243-7615FF609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78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ACD7-7761-4B92-9E2D-3C318B470FC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47E1-390A-4386-B243-7615FF609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13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ACD7-7761-4B92-9E2D-3C318B470FC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47E1-390A-4386-B243-7615FF609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67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ACD7-7761-4B92-9E2D-3C318B470FC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47E1-390A-4386-B243-7615FF609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69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1ACD7-7761-4B92-9E2D-3C318B470FC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47E1-390A-4386-B243-7615FF609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47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500" b="1" dirty="0">
                <a:ea typeface="msgothic"/>
                <a:cs typeface="msgothic"/>
              </a:rPr>
              <a:t>Functionally relevant coronary artery disease: comparison of 64-slice computed tomography coronary angiography with myocardial perfusion single photon emission computed tomography. </a:t>
            </a:r>
          </a:p>
        </p:txBody>
      </p:sp>
      <p:pic>
        <p:nvPicPr>
          <p:cNvPr id="1423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979488"/>
            <a:ext cx="7318375" cy="489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2339" name="Text Box 4"/>
          <p:cNvSpPr txBox="1">
            <a:spLocks noChangeArrowheads="1"/>
          </p:cNvSpPr>
          <p:nvPr/>
        </p:nvSpPr>
        <p:spPr bwMode="auto">
          <a:xfrm>
            <a:off x="915988" y="5972175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100" b="1">
                <a:solidFill>
                  <a:srgbClr val="000000"/>
                </a:solidFill>
                <a:ea typeface="msgothic"/>
                <a:cs typeface="msgothic"/>
              </a:rPr>
              <a:t>Gaemperli O et al. Eur Heart J 2011;32:2100-2108</a:t>
            </a:r>
          </a:p>
        </p:txBody>
      </p:sp>
      <p:sp>
        <p:nvSpPr>
          <p:cNvPr id="142340" name="Text Box 5"/>
          <p:cNvSpPr txBox="1">
            <a:spLocks noChangeArrowheads="1"/>
          </p:cNvSpPr>
          <p:nvPr/>
        </p:nvSpPr>
        <p:spPr bwMode="auto">
          <a:xfrm>
            <a:off x="381000" y="6458857"/>
            <a:ext cx="6705600" cy="399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6200" indent="-762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it-IT" sz="2000" dirty="0" err="1"/>
              <a:t>Gaemperli</a:t>
            </a:r>
            <a:r>
              <a:rPr lang="it-IT" sz="2000" dirty="0"/>
              <a:t> O </a:t>
            </a:r>
            <a:r>
              <a:rPr lang="it-IT" sz="2000" dirty="0" err="1"/>
              <a:t>et</a:t>
            </a:r>
            <a:r>
              <a:rPr lang="it-IT" sz="2000" dirty="0"/>
              <a:t> al. </a:t>
            </a:r>
            <a:r>
              <a:rPr lang="it-IT" sz="2000" dirty="0" err="1"/>
              <a:t>Radiology</a:t>
            </a:r>
            <a:r>
              <a:rPr lang="it-IT" sz="2000" dirty="0"/>
              <a:t> 2008;248:414-423</a:t>
            </a:r>
            <a:r>
              <a:rPr lang="it-IT" sz="2000" dirty="0">
                <a:solidFill>
                  <a:srgbClr val="00FFFF"/>
                </a:solidFill>
              </a:rPr>
              <a:t>.</a:t>
            </a:r>
            <a:endParaRPr lang="en-GB" sz="2000" dirty="0">
              <a:solidFill>
                <a:srgbClr val="00FFFF"/>
              </a:solidFill>
              <a:ea typeface="msgothic"/>
              <a:cs typeface="ms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1600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it-IT" smtClean="0">
              <a:ea typeface="ＭＳ Ｐゴシック"/>
              <a:cs typeface="ＭＳ Ｐゴシック"/>
            </a:endParaRPr>
          </a:p>
        </p:txBody>
      </p:sp>
      <p:sp>
        <p:nvSpPr>
          <p:cNvPr id="215043" name="Rectangle 4"/>
          <p:cNvSpPr>
            <a:spLocks noChangeArrowheads="1"/>
          </p:cNvSpPr>
          <p:nvPr/>
        </p:nvSpPr>
        <p:spPr bwMode="auto">
          <a:xfrm>
            <a:off x="0" y="404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 b="1">
                <a:solidFill>
                  <a:srgbClr val="FF0000"/>
                </a:solidFill>
                <a:ea typeface="ヒラギノ角ゴ Pro W3"/>
                <a:cs typeface="ヒラギノ角ゴ Pro W3"/>
              </a:rPr>
              <a:t>Optimal Medical Therapy With or Without Percutaneous Coronary intervention to Reduce Ischemic Burden: Results from the Clinical Outcomes Utilizing Revascularization and Aggressive Drug Evaluation (COURAGE) Trial Nuclear Substudy</a:t>
            </a:r>
          </a:p>
        </p:txBody>
      </p:sp>
      <p:sp>
        <p:nvSpPr>
          <p:cNvPr id="215044" name="Text Box 5"/>
          <p:cNvSpPr txBox="1">
            <a:spLocks noChangeArrowheads="1"/>
          </p:cNvSpPr>
          <p:nvPr/>
        </p:nvSpPr>
        <p:spPr bwMode="auto">
          <a:xfrm>
            <a:off x="-36513" y="6446838"/>
            <a:ext cx="4257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( Shaw LJ </a:t>
            </a:r>
            <a:r>
              <a:rPr lang="it-IT" i="1" dirty="0" err="1">
                <a:solidFill>
                  <a:srgbClr val="003300"/>
                </a:solidFill>
                <a:ea typeface="ヒラギノ角ゴ Pro W3"/>
                <a:cs typeface="ヒラギノ角ゴ Pro W3"/>
              </a:rPr>
              <a:t>et</a:t>
            </a:r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 al </a:t>
            </a:r>
            <a:r>
              <a:rPr lang="it-IT" i="1" dirty="0" err="1">
                <a:solidFill>
                  <a:srgbClr val="003300"/>
                </a:solidFill>
                <a:ea typeface="ヒラギノ角ゴ Pro W3"/>
                <a:cs typeface="ヒラギノ角ゴ Pro W3"/>
              </a:rPr>
              <a:t>Circulation</a:t>
            </a:r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  2008; 117: 1283)</a:t>
            </a:r>
          </a:p>
        </p:txBody>
      </p:sp>
      <p:pic>
        <p:nvPicPr>
          <p:cNvPr id="21504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2143125"/>
            <a:ext cx="860425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916113"/>
            <a:ext cx="475297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1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" y="2377440"/>
            <a:ext cx="9143999" cy="1426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ai Clinici...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437596" y="5140162"/>
            <a:ext cx="6535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Prof. Claudio </a:t>
            </a:r>
            <a:r>
              <a:rPr lang="it-IT" sz="3200" i="1" dirty="0" err="1" smtClean="0">
                <a:latin typeface="Arial Narrow"/>
                <a:cs typeface="Arial Narrow"/>
              </a:rPr>
              <a:t>Tantucci</a:t>
            </a:r>
            <a:r>
              <a:rPr lang="it-IT" sz="3200" i="1" dirty="0" smtClean="0">
                <a:latin typeface="Arial Narrow"/>
                <a:cs typeface="Arial Narrow"/>
              </a:rPr>
              <a:t> – Dr Claudio Cuccia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576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8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971550" y="6019800"/>
            <a:ext cx="755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it-IT" sz="3600">
                <a:solidFill>
                  <a:schemeClr val="bg1"/>
                </a:solidFill>
                <a:latin typeface="Times New Roman" pitchFamily="18" charset="0"/>
              </a:rPr>
              <a:t>Linee guida: indicatori di ‘performance’</a:t>
            </a:r>
          </a:p>
        </p:txBody>
      </p:sp>
      <p:pic>
        <p:nvPicPr>
          <p:cNvPr id="18739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836613"/>
            <a:ext cx="546576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0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5624732"/>
            <a:ext cx="9144000" cy="1524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4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3811588" y="58674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it-IT" sz="4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23850" y="762000"/>
            <a:ext cx="8351838" cy="8334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it-IT" sz="4800" dirty="0">
                <a:latin typeface="Times New Roman" pitchFamily="18" charset="0"/>
              </a:rPr>
              <a:t> </a:t>
            </a:r>
            <a:r>
              <a:rPr lang="it-IT" sz="4400" dirty="0" err="1">
                <a:latin typeface="Times New Roman" pitchFamily="18" charset="0"/>
              </a:rPr>
              <a:t>ecg</a:t>
            </a:r>
            <a:r>
              <a:rPr lang="it-IT" sz="4400" dirty="0">
                <a:latin typeface="Times New Roman" pitchFamily="18" charset="0"/>
              </a:rPr>
              <a:t> da sforzo a 1*-3°-6^ mesi?</a:t>
            </a: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1187450" y="2419350"/>
            <a:ext cx="7018268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it-IT" sz="3600" dirty="0">
                <a:latin typeface="Times New Roman" pitchFamily="18" charset="0"/>
              </a:rPr>
              <a:t>* In terapia  ° In wash-out  ^ </a:t>
            </a:r>
            <a:r>
              <a:rPr lang="it-IT" sz="3600" dirty="0" err="1">
                <a:latin typeface="Times New Roman" pitchFamily="18" charset="0"/>
              </a:rPr>
              <a:t>In…</a:t>
            </a:r>
            <a:r>
              <a:rPr lang="it-IT" sz="3600" dirty="0">
                <a:latin typeface="Times New Roman" pitchFamily="18" charset="0"/>
              </a:rPr>
              <a:t>? </a:t>
            </a:r>
          </a:p>
        </p:txBody>
      </p:sp>
      <p:pic>
        <p:nvPicPr>
          <p:cNvPr id="321542" name="Picture 6" descr="medico 1 stupi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505200"/>
            <a:ext cx="1581150" cy="17272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2636838" y="5980113"/>
            <a:ext cx="4095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it-IT" sz="4400">
                <a:solidFill>
                  <a:schemeClr val="bg1"/>
                </a:solidFill>
                <a:latin typeface="Times New Roman" pitchFamily="18" charset="0"/>
              </a:rPr>
              <a:t>Il medico stupido</a:t>
            </a:r>
          </a:p>
        </p:txBody>
      </p:sp>
    </p:spTree>
    <p:extLst>
      <p:ext uri="{BB962C8B-B14F-4D97-AF65-F5344CB8AC3E}">
        <p14:creationId xmlns:p14="http://schemas.microsoft.com/office/powerpoint/2010/main" val="19830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0" y="5638800"/>
            <a:ext cx="9144000" cy="1524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4926013" cy="449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latin typeface="Times New Roman" pitchFamily="18" charset="0"/>
                <a:ea typeface="+mn-ea"/>
                <a:cs typeface="+mn-cs"/>
              </a:rPr>
              <a:t>   C’è ischemia certa?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latin typeface="Times New Roman" pitchFamily="18" charset="0"/>
                <a:ea typeface="+mn-ea"/>
                <a:cs typeface="+mn-cs"/>
              </a:rPr>
              <a:t>   Dov’è?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latin typeface="Times New Roman" pitchFamily="18" charset="0"/>
                <a:ea typeface="+mn-ea"/>
                <a:cs typeface="+mn-cs"/>
              </a:rPr>
              <a:t>   Quanto è estesa?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latin typeface="Times New Roman" pitchFamily="18" charset="0"/>
                <a:ea typeface="+mn-ea"/>
                <a:cs typeface="+mn-cs"/>
              </a:rPr>
              <a:t>   Quando compare?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latin typeface="Times New Roman" pitchFamily="18" charset="0"/>
                <a:ea typeface="+mn-ea"/>
                <a:cs typeface="+mn-cs"/>
              </a:rPr>
              <a:t>   Com’è la funzione?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latin typeface="Times New Roman" pitchFamily="18" charset="0"/>
                <a:ea typeface="+mn-ea"/>
                <a:cs typeface="+mn-cs"/>
              </a:rPr>
              <a:t>   E la mitrale? 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latin typeface="Times New Roman" pitchFamily="18" charset="0"/>
                <a:ea typeface="+mn-ea"/>
                <a:cs typeface="+mn-cs"/>
              </a:rPr>
              <a:t>   C’è vitalità?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latin typeface="Times New Roman" pitchFamily="18" charset="0"/>
                <a:ea typeface="+mn-ea"/>
                <a:cs typeface="+mn-cs"/>
              </a:rPr>
              <a:t>   </a:t>
            </a:r>
            <a:r>
              <a:rPr lang="it-IT" sz="3600" i="1">
                <a:latin typeface="Times New Roman" pitchFamily="18" charset="0"/>
                <a:ea typeface="+mn-ea"/>
                <a:cs typeface="+mn-cs"/>
              </a:rPr>
              <a:t>Quando farò l’esame? </a:t>
            </a:r>
          </a:p>
        </p:txBody>
      </p:sp>
      <p:pic>
        <p:nvPicPr>
          <p:cNvPr id="323589" name="Picture 5" descr="dr h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905000"/>
            <a:ext cx="18700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2411413" y="5980113"/>
            <a:ext cx="4964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it-IT" sz="4400">
                <a:solidFill>
                  <a:schemeClr val="bg1"/>
                </a:solidFill>
                <a:latin typeface="Times New Roman" pitchFamily="18" charset="0"/>
              </a:rPr>
              <a:t>Il medico intelligente</a:t>
            </a:r>
          </a:p>
        </p:txBody>
      </p:sp>
    </p:spTree>
    <p:extLst>
      <p:ext uri="{BB962C8B-B14F-4D97-AF65-F5344CB8AC3E}">
        <p14:creationId xmlns:p14="http://schemas.microsoft.com/office/powerpoint/2010/main" val="34589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8"/>
          <p:cNvSpPr txBox="1">
            <a:spLocks noChangeArrowheads="1"/>
          </p:cNvSpPr>
          <p:nvPr/>
        </p:nvSpPr>
        <p:spPr bwMode="auto">
          <a:xfrm>
            <a:off x="2124075" y="5876925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Mortalità a 6 mesi</a:t>
            </a:r>
            <a:endParaRPr lang="it-IT" sz="2000" b="1">
              <a:latin typeface="Times New Roman" pitchFamily="18" charset="0"/>
            </a:endParaRPr>
          </a:p>
        </p:txBody>
      </p:sp>
      <p:sp>
        <p:nvSpPr>
          <p:cNvPr id="193539" name="Rectangle 5122"/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3600" i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2835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557338"/>
            <a:ext cx="57721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689350"/>
            <a:ext cx="79216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2144713" y="5876925"/>
            <a:ext cx="458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it-IT" sz="4000">
                <a:solidFill>
                  <a:schemeClr val="bg1"/>
                </a:solidFill>
                <a:latin typeface="Times New Roman" pitchFamily="18" charset="0"/>
              </a:rPr>
              <a:t>Eur Heart J sept 2010</a:t>
            </a:r>
          </a:p>
        </p:txBody>
      </p:sp>
    </p:spTree>
    <p:extLst>
      <p:ext uri="{BB962C8B-B14F-4D97-AF65-F5344CB8AC3E}">
        <p14:creationId xmlns:p14="http://schemas.microsoft.com/office/powerpoint/2010/main" val="7013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8"/>
          <p:cNvSpPr txBox="1">
            <a:spLocks noChangeArrowheads="1"/>
          </p:cNvSpPr>
          <p:nvPr/>
        </p:nvSpPr>
        <p:spPr bwMode="auto">
          <a:xfrm>
            <a:off x="2124075" y="5876925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Mortalità a 6 mesi</a:t>
            </a:r>
            <a:endParaRPr lang="it-IT" sz="2000" b="1">
              <a:latin typeface="Times New Roman" pitchFamily="18" charset="0"/>
            </a:endParaRPr>
          </a:p>
        </p:txBody>
      </p:sp>
      <p:sp>
        <p:nvSpPr>
          <p:cNvPr id="194563" name="Rectangle 5122"/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3600" i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2835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557338"/>
            <a:ext cx="57721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392488"/>
            <a:ext cx="5689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00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TERESA 84 </a:t>
            </a:r>
            <a:r>
              <a:rPr lang="it-IT" b="1" dirty="0" err="1" smtClean="0">
                <a:latin typeface="Arial Narrow"/>
                <a:cs typeface="Arial Narrow"/>
              </a:rPr>
              <a:t>aa</a:t>
            </a:r>
            <a:endParaRPr lang="it-IT" b="1" dirty="0">
              <a:latin typeface="Arial Narrow"/>
              <a:cs typeface="Arial Narrow"/>
            </a:endParaRPr>
          </a:p>
        </p:txBody>
      </p:sp>
      <p:pic>
        <p:nvPicPr>
          <p:cNvPr id="7" name="Immagine 6" descr="sov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8" b="39510"/>
          <a:stretch/>
        </p:blipFill>
        <p:spPr>
          <a:xfrm>
            <a:off x="0" y="1049867"/>
            <a:ext cx="9144000" cy="572346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39334" y="1384051"/>
            <a:ext cx="6722534" cy="461665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endParaRPr lang="it-IT" sz="2400" dirty="0" smtClean="0">
              <a:solidFill>
                <a:srgbClr val="0033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39334" y="1351509"/>
            <a:ext cx="672253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PA </a:t>
            </a:r>
            <a:r>
              <a:rPr lang="it-IT" sz="2400" dirty="0" smtClean="0">
                <a:solidFill>
                  <a:srgbClr val="003300"/>
                </a:solidFill>
              </a:rPr>
              <a:t>84 </a:t>
            </a:r>
            <a:r>
              <a:rPr lang="it-IT" sz="2400" dirty="0" err="1" smtClean="0">
                <a:solidFill>
                  <a:srgbClr val="003300"/>
                </a:solidFill>
              </a:rPr>
              <a:t>aa</a:t>
            </a:r>
            <a:r>
              <a:rPr lang="it-IT" sz="2400" dirty="0" smtClean="0">
                <a:solidFill>
                  <a:srgbClr val="003300"/>
                </a:solidFill>
              </a:rPr>
              <a:t>, si reca dal proprio MMG per dispnea ad insorgenza improvvisa a riposo ieri sera e dolore toracico </a:t>
            </a:r>
            <a:r>
              <a:rPr lang="it-IT" sz="2400" dirty="0" err="1" smtClean="0">
                <a:solidFill>
                  <a:srgbClr val="003300"/>
                </a:solidFill>
              </a:rPr>
              <a:t>puntorio</a:t>
            </a:r>
            <a:r>
              <a:rPr lang="it-IT" sz="2400" dirty="0" smtClean="0">
                <a:solidFill>
                  <a:srgbClr val="003300"/>
                </a:solidFill>
              </a:rPr>
              <a:t> che peggiora in inspirazione </a:t>
            </a:r>
            <a:r>
              <a:rPr lang="it-IT" sz="2400" dirty="0" err="1" smtClean="0">
                <a:solidFill>
                  <a:srgbClr val="003300"/>
                </a:solidFill>
              </a:rPr>
              <a:t>profonda…Una</a:t>
            </a:r>
            <a:r>
              <a:rPr lang="it-IT" sz="2400" dirty="0" smtClean="0">
                <a:solidFill>
                  <a:srgbClr val="003300"/>
                </a:solidFill>
              </a:rPr>
              <a:t> nonnina arzilla, in anamnesi solo Ipertensione Arteriosa e intervento di </a:t>
            </a:r>
            <a:r>
              <a:rPr lang="it-IT" sz="2400" dirty="0" err="1" smtClean="0">
                <a:solidFill>
                  <a:srgbClr val="003300"/>
                </a:solidFill>
              </a:rPr>
              <a:t>artroprotesi</a:t>
            </a:r>
            <a:r>
              <a:rPr lang="it-IT" sz="2400" dirty="0" smtClean="0">
                <a:solidFill>
                  <a:srgbClr val="003300"/>
                </a:solidFill>
              </a:rPr>
              <a:t> ginocchio </a:t>
            </a:r>
            <a:r>
              <a:rPr lang="it-IT" sz="2400" dirty="0" err="1" smtClean="0">
                <a:solidFill>
                  <a:srgbClr val="003300"/>
                </a:solidFill>
              </a:rPr>
              <a:t>dx</a:t>
            </a:r>
            <a:r>
              <a:rPr lang="it-IT" sz="2400" dirty="0" smtClean="0">
                <a:solidFill>
                  <a:srgbClr val="003300"/>
                </a:solidFill>
              </a:rPr>
              <a:t> 6 mesi fa: in terapia con </a:t>
            </a:r>
            <a:r>
              <a:rPr lang="it-IT" sz="2400" dirty="0" err="1" smtClean="0">
                <a:solidFill>
                  <a:srgbClr val="003300"/>
                </a:solidFill>
              </a:rPr>
              <a:t>amlodipina</a:t>
            </a:r>
            <a:r>
              <a:rPr lang="it-IT" sz="2400" dirty="0" smtClean="0">
                <a:solidFill>
                  <a:srgbClr val="003300"/>
                </a:solidFill>
              </a:rPr>
              <a:t> 5 mg e </a:t>
            </a:r>
            <a:r>
              <a:rPr lang="it-IT" sz="2400" dirty="0" err="1" smtClean="0">
                <a:solidFill>
                  <a:srgbClr val="003300"/>
                </a:solidFill>
              </a:rPr>
              <a:t>alprazolam</a:t>
            </a:r>
            <a:r>
              <a:rPr lang="it-IT" sz="2400" dirty="0" smtClean="0">
                <a:solidFill>
                  <a:srgbClr val="003300"/>
                </a:solidFill>
              </a:rPr>
              <a:t> 0,5 mg h 22 al bisogno</a:t>
            </a:r>
            <a:endParaRPr lang="it-IT" sz="2400" dirty="0" smtClean="0">
              <a:latin typeface="Arial Narrow"/>
              <a:cs typeface="Arial Narrow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39334" y="4220308"/>
            <a:ext cx="6722534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3300"/>
                </a:solidFill>
              </a:rPr>
              <a:t>Obiettività cardiopolmonare: rantoli a piccole bolle alle basi, non edemi declivi ne turgore giugulare. SatO2 95%aa, PA 144/92, FC 98r, </a:t>
            </a:r>
            <a:r>
              <a:rPr lang="it-IT" sz="2800" dirty="0" err="1" smtClean="0">
                <a:solidFill>
                  <a:srgbClr val="003300"/>
                </a:solidFill>
              </a:rPr>
              <a:t>temp</a:t>
            </a:r>
            <a:r>
              <a:rPr lang="it-IT" sz="2800" dirty="0" smtClean="0">
                <a:solidFill>
                  <a:srgbClr val="003300"/>
                </a:solidFill>
              </a:rPr>
              <a:t>. corporea 36°C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8265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247675"/>
            <a:ext cx="869247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 Narrow"/>
                <a:cs typeface="Arial Narrow"/>
              </a:rPr>
              <a:t>La </a:t>
            </a:r>
            <a:r>
              <a:rPr lang="it-IT" sz="2800" b="1" dirty="0">
                <a:latin typeface="Arial Narrow"/>
                <a:cs typeface="Arial Narrow"/>
              </a:rPr>
              <a:t>sintomatologia </a:t>
            </a:r>
            <a:r>
              <a:rPr lang="it-IT" sz="2800" b="1" dirty="0" smtClean="0">
                <a:latin typeface="Arial Narrow"/>
                <a:cs typeface="Arial Narrow"/>
              </a:rPr>
              <a:t>riferita,</a:t>
            </a:r>
            <a:r>
              <a:rPr lang="it-IT" sz="2800" dirty="0" smtClean="0">
                <a:latin typeface="Arial Narrow"/>
                <a:cs typeface="Arial Narrow"/>
              </a:rPr>
              <a:t> </a:t>
            </a:r>
          </a:p>
          <a:p>
            <a:pPr algn="ctr"/>
            <a:r>
              <a:rPr lang="it-IT" sz="2800" dirty="0" smtClean="0">
                <a:latin typeface="Arial Narrow"/>
                <a:cs typeface="Arial Narrow"/>
              </a:rPr>
              <a:t>l’</a:t>
            </a:r>
            <a:r>
              <a:rPr lang="it-IT" sz="2800" b="1" dirty="0" smtClean="0">
                <a:latin typeface="Arial Narrow"/>
                <a:cs typeface="Arial Narrow"/>
              </a:rPr>
              <a:t>obiettività e la conoscenza nel tempo della paziente </a:t>
            </a:r>
            <a:r>
              <a:rPr lang="it-IT" sz="2800" dirty="0" smtClean="0">
                <a:latin typeface="Arial Narrow"/>
                <a:cs typeface="Arial Narrow"/>
              </a:rPr>
              <a:t>mi preoccupano e decido di mandarla in </a:t>
            </a:r>
          </a:p>
          <a:p>
            <a:pPr algn="ctr"/>
            <a:r>
              <a:rPr lang="it-IT" sz="2800" b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Pronto Soccorso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3909" y="4079631"/>
            <a:ext cx="8401790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it-IT" sz="3200" dirty="0" smtClean="0">
                <a:ea typeface="ＭＳ Ｐゴシック"/>
                <a:cs typeface="ＭＳ Ｐゴシック"/>
              </a:rPr>
              <a:t>Sono stato troppo precipitoso?</a:t>
            </a:r>
          </a:p>
          <a:p>
            <a:pPr>
              <a:buFontTx/>
              <a:buNone/>
            </a:pPr>
            <a:r>
              <a:rPr lang="it-IT" sz="3200" dirty="0" smtClean="0">
                <a:ea typeface="ＭＳ Ｐゴシック"/>
                <a:cs typeface="ＭＳ Ｐゴシック"/>
              </a:rPr>
              <a:t>Potevo chiedere un RX Torace e visita </a:t>
            </a:r>
            <a:r>
              <a:rPr lang="it-IT" sz="3200" dirty="0" err="1" smtClean="0">
                <a:ea typeface="ＭＳ Ｐゴシック"/>
                <a:cs typeface="ＭＳ Ｐゴシック"/>
              </a:rPr>
              <a:t>pneumologica</a:t>
            </a:r>
            <a:r>
              <a:rPr lang="it-IT" sz="3200" dirty="0" smtClean="0">
                <a:ea typeface="ＭＳ Ｐゴシック"/>
                <a:cs typeface="ＭＳ Ｐゴシック"/>
              </a:rPr>
              <a:t> urgenti?</a:t>
            </a:r>
          </a:p>
          <a:p>
            <a:pPr>
              <a:buFontTx/>
              <a:buNone/>
            </a:pPr>
            <a:r>
              <a:rPr lang="it-IT" sz="3200" dirty="0" smtClean="0">
                <a:ea typeface="ＭＳ Ｐゴシック"/>
                <a:cs typeface="ＭＳ Ｐゴシック"/>
              </a:rPr>
              <a:t>Magari era una frattura </a:t>
            </a:r>
            <a:r>
              <a:rPr lang="it-IT" sz="3200" dirty="0" err="1" smtClean="0">
                <a:ea typeface="ＭＳ Ｐゴシック"/>
                <a:cs typeface="ＭＳ Ｐゴシック"/>
              </a:rPr>
              <a:t>costale…</a:t>
            </a:r>
            <a:endParaRPr lang="it-IT" sz="3200" dirty="0" smtClean="0">
              <a:solidFill>
                <a:srgbClr val="0033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222696" y="3244334"/>
            <a:ext cx="4839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Avrò fatto bene?</a:t>
            </a:r>
            <a:endParaRPr lang="it-IT" sz="36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0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425" y="4452425"/>
            <a:ext cx="2405575" cy="24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-1" y="1688123"/>
            <a:ext cx="9143999" cy="290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Ed ora la parola al Radiologo...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28970" y="5140162"/>
            <a:ext cx="3792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Dr.ssa Patrizia </a:t>
            </a:r>
            <a:r>
              <a:rPr lang="it-IT" sz="3200" i="1" dirty="0" err="1" smtClean="0">
                <a:latin typeface="Arial Narrow"/>
                <a:cs typeface="Arial Narrow"/>
              </a:rPr>
              <a:t>Maculotti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151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500" b="1" dirty="0">
                <a:ea typeface="msgothic"/>
                <a:cs typeface="msgothic"/>
              </a:rPr>
              <a:t>Figure 2. Sensitivity, specificity, PPV, NPV, and accuracy of stand-alone CT and PET and hybrid imaging against combined ICA and FFR. A, Analysis per patient. </a:t>
            </a:r>
          </a:p>
        </p:txBody>
      </p:sp>
      <p:pic>
        <p:nvPicPr>
          <p:cNvPr id="1443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14400"/>
            <a:ext cx="60960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4387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5562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600" b="1" dirty="0" err="1">
                <a:ea typeface="msgothic"/>
                <a:cs typeface="msgothic"/>
              </a:rPr>
              <a:t>Kajander</a:t>
            </a:r>
            <a:r>
              <a:rPr lang="en-GB" sz="1600" b="1" dirty="0">
                <a:ea typeface="msgothic"/>
                <a:cs typeface="msgothic"/>
              </a:rPr>
              <a:t> S et al. Circulation 2010;122:603-613</a:t>
            </a:r>
          </a:p>
        </p:txBody>
      </p:sp>
    </p:spTree>
    <p:extLst>
      <p:ext uri="{BB962C8B-B14F-4D97-AF65-F5344CB8AC3E}">
        <p14:creationId xmlns:p14="http://schemas.microsoft.com/office/powerpoint/2010/main" val="2987352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ext Box 1"/>
          <p:cNvSpPr txBox="1">
            <a:spLocks noChangeArrowheads="1"/>
          </p:cNvSpPr>
          <p:nvPr/>
        </p:nvSpPr>
        <p:spPr bwMode="auto">
          <a:xfrm>
            <a:off x="468313" y="0"/>
            <a:ext cx="822960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>
                <a:solidFill>
                  <a:srgbClr val="FFFF00"/>
                </a:solidFill>
              </a:rPr>
              <a:t>ieri</a:t>
            </a:r>
            <a:endParaRPr lang="it-IT" sz="3200" i="1">
              <a:solidFill>
                <a:srgbClr val="FFFF00"/>
              </a:solidFill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/>
          <a:srcRect l="10452" t="8983" r="3122" b="20705"/>
          <a:stretch>
            <a:fillRect/>
          </a:stretch>
        </p:blipFill>
        <p:spPr bwMode="auto">
          <a:xfrm>
            <a:off x="682625" y="785813"/>
            <a:ext cx="3867150" cy="314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/>
          <a:srcRect l="7521" t="9241" r="4391" b="20705"/>
          <a:stretch>
            <a:fillRect/>
          </a:stretch>
        </p:blipFill>
        <p:spPr bwMode="auto">
          <a:xfrm>
            <a:off x="4549775" y="785813"/>
            <a:ext cx="3951288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5"/>
          <a:srcRect l="8289" t="8983" r="4591" b="22166"/>
          <a:stretch>
            <a:fillRect/>
          </a:stretch>
        </p:blipFill>
        <p:spPr bwMode="auto">
          <a:xfrm>
            <a:off x="677863" y="3714750"/>
            <a:ext cx="3978275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5000625" y="4357688"/>
            <a:ext cx="3571875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>
                <a:solidFill>
                  <a:srgbClr val="DD930D"/>
                </a:solidFill>
                <a:latin typeface="Calibri" pitchFamily="34" charset="0"/>
              </a:rPr>
              <a:t>Somatom Sensation 16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FFFFFF"/>
                </a:solidFill>
                <a:latin typeface="Calibri" pitchFamily="34" charset="0"/>
              </a:rPr>
              <a:t>Dose efficace: </a:t>
            </a:r>
            <a:r>
              <a:rPr lang="it-IT" sz="2400">
                <a:solidFill>
                  <a:srgbClr val="FFFFFF"/>
                </a:solidFill>
                <a:latin typeface="Symbol" pitchFamily="18" charset="2"/>
              </a:rPr>
              <a:t></a:t>
            </a:r>
            <a:r>
              <a:rPr lang="it-IT" sz="2400">
                <a:solidFill>
                  <a:srgbClr val="FFFFFF"/>
                </a:solidFill>
                <a:latin typeface="Calibri" pitchFamily="34" charset="0"/>
              </a:rPr>
              <a:t> 20 mSv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642938" y="785813"/>
            <a:ext cx="16256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  <a:latin typeface="Calibri" pitchFamily="34" charset="0"/>
              </a:rPr>
              <a:t>pre contrasto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642938" y="3857625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  <a:latin typeface="Calibri" pitchFamily="34" charset="0"/>
              </a:rPr>
              <a:t>venosa</a:t>
            </a:r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4500563" y="785813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  <a:latin typeface="Calibri" pitchFamily="34" charset="0"/>
              </a:rPr>
              <a:t>arteriosa</a:t>
            </a:r>
          </a:p>
        </p:txBody>
      </p:sp>
    </p:spTree>
    <p:extLst>
      <p:ext uri="{BB962C8B-B14F-4D97-AF65-F5344CB8AC3E}">
        <p14:creationId xmlns:p14="http://schemas.microsoft.com/office/powerpoint/2010/main" val="2192804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b="1">
                <a:solidFill>
                  <a:srgbClr val="FFC000"/>
                </a:solidFill>
              </a:rPr>
              <a:t>NUOVA TECNOLOGIA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638" y="1216025"/>
            <a:ext cx="4714875" cy="3213100"/>
            <a:chOff x="0" y="1215"/>
            <a:chExt cx="2970" cy="2024"/>
          </a:xfrm>
        </p:grpSpPr>
        <p:pic>
          <p:nvPicPr>
            <p:cNvPr id="152589" name="Picture 3"/>
            <p:cNvPicPr>
              <a:picLocks noChangeAspect="1" noChangeArrowheads="1"/>
            </p:cNvPicPr>
            <p:nvPr/>
          </p:nvPicPr>
          <p:blipFill>
            <a:blip r:embed="rId3"/>
            <a:srcRect t="375" b="415"/>
            <a:stretch>
              <a:fillRect/>
            </a:stretch>
          </p:blipFill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2590" name="Text Box 4"/>
            <p:cNvSpPr txBox="1">
              <a:spLocks noChangeArrowheads="1"/>
            </p:cNvSpPr>
            <p:nvPr/>
          </p:nvSpPr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2579" name="Text Box 5"/>
          <p:cNvSpPr txBox="1">
            <a:spLocks noChangeArrowheads="1"/>
          </p:cNvSpPr>
          <p:nvPr/>
        </p:nvSpPr>
        <p:spPr bwMode="auto">
          <a:xfrm>
            <a:off x="395288" y="4797425"/>
            <a:ext cx="8280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u="sng">
                <a:solidFill>
                  <a:srgbClr val="FFFF00"/>
                </a:solidFill>
              </a:rPr>
              <a:t>TC DOPPIA ENERGIA (DUAL ENERGY CT)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1196975"/>
            <a:ext cx="4714875" cy="3213100"/>
            <a:chOff x="0" y="1215"/>
            <a:chExt cx="2970" cy="2024"/>
          </a:xfrm>
        </p:grpSpPr>
        <p:pic>
          <p:nvPicPr>
            <p:cNvPr id="152587" name="Picture 9"/>
            <p:cNvPicPr>
              <a:picLocks noChangeAspect="1" noChangeArrowheads="1"/>
            </p:cNvPicPr>
            <p:nvPr/>
          </p:nvPicPr>
          <p:blipFill>
            <a:blip r:embed="rId3"/>
            <a:srcRect t="375" b="415"/>
            <a:stretch>
              <a:fillRect/>
            </a:stretch>
          </p:blipFill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2588" name="Text Box 10"/>
            <p:cNvSpPr txBox="1">
              <a:spLocks noChangeArrowheads="1"/>
            </p:cNvSpPr>
            <p:nvPr/>
          </p:nvSpPr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52581" name="Picture 11"/>
          <p:cNvPicPr>
            <a:picLocks noChangeAspect="1" noChangeArrowheads="1"/>
          </p:cNvPicPr>
          <p:nvPr/>
        </p:nvPicPr>
        <p:blipFill>
          <a:blip r:embed="rId4">
            <a:lum bright="20000" contrast="10000"/>
          </a:blip>
          <a:srcRect l="50865" t="26762" b="26973"/>
          <a:stretch>
            <a:fillRect/>
          </a:stretch>
        </p:blipFill>
        <p:spPr bwMode="auto">
          <a:xfrm>
            <a:off x="4643438" y="1196975"/>
            <a:ext cx="4500562" cy="322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1268413"/>
            <a:ext cx="4714875" cy="3213100"/>
            <a:chOff x="0" y="1215"/>
            <a:chExt cx="2970" cy="2024"/>
          </a:xfrm>
        </p:grpSpPr>
        <p:pic>
          <p:nvPicPr>
            <p:cNvPr id="152585" name="Picture 16"/>
            <p:cNvPicPr>
              <a:picLocks noChangeAspect="1" noChangeArrowheads="1"/>
            </p:cNvPicPr>
            <p:nvPr/>
          </p:nvPicPr>
          <p:blipFill>
            <a:blip r:embed="rId3"/>
            <a:srcRect t="375" b="415"/>
            <a:stretch>
              <a:fillRect/>
            </a:stretch>
          </p:blipFill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2586" name="Text Box 17"/>
            <p:cNvSpPr txBox="1">
              <a:spLocks noChangeArrowheads="1"/>
            </p:cNvSpPr>
            <p:nvPr/>
          </p:nvSpPr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52583" name="Picture 18"/>
          <p:cNvPicPr>
            <a:picLocks noChangeAspect="1" noChangeArrowheads="1"/>
          </p:cNvPicPr>
          <p:nvPr/>
        </p:nvPicPr>
        <p:blipFill>
          <a:blip r:embed="rId4">
            <a:lum bright="20000" contrast="10000"/>
          </a:blip>
          <a:srcRect l="50865" t="26762" b="26973"/>
          <a:stretch>
            <a:fillRect/>
          </a:stretch>
        </p:blipFill>
        <p:spPr bwMode="auto">
          <a:xfrm>
            <a:off x="4622800" y="1196975"/>
            <a:ext cx="4500563" cy="327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2584" name="Rectangle 19"/>
          <p:cNvSpPr>
            <a:spLocks noChangeArrowheads="1"/>
          </p:cNvSpPr>
          <p:nvPr/>
        </p:nvSpPr>
        <p:spPr bwMode="auto">
          <a:xfrm>
            <a:off x="236538" y="5445125"/>
            <a:ext cx="86756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FFFF"/>
                </a:solidFill>
              </a:rPr>
              <a:t>Le immagini ottenute (tubo A e tubo B) vengono  inviate ad una</a:t>
            </a:r>
          </a:p>
          <a:p>
            <a:r>
              <a:rPr lang="it-IT">
                <a:solidFill>
                  <a:srgbClr val="FFFFFF"/>
                </a:solidFill>
              </a:rPr>
              <a:t> </a:t>
            </a:r>
            <a:r>
              <a:rPr lang="it-IT">
                <a:solidFill>
                  <a:srgbClr val="DD930D"/>
                </a:solidFill>
              </a:rPr>
              <a:t>Workstation dedicata </a:t>
            </a:r>
            <a:r>
              <a:rPr lang="it-IT">
                <a:solidFill>
                  <a:srgbClr val="FFFFFF"/>
                </a:solidFill>
              </a:rPr>
              <a:t>e tramite uno specifico </a:t>
            </a:r>
          </a:p>
          <a:p>
            <a:r>
              <a:rPr lang="it-IT">
                <a:solidFill>
                  <a:srgbClr val="FFFFFF"/>
                </a:solidFill>
              </a:rPr>
              <a:t>software di post-processing </a:t>
            </a:r>
            <a:r>
              <a:rPr lang="en-US">
                <a:solidFill>
                  <a:srgbClr val="FFFF00"/>
                </a:solidFill>
              </a:rPr>
              <a:t>(DE lung PBV, Siemens Healthcare)</a:t>
            </a:r>
            <a:r>
              <a:rPr lang="it-IT">
                <a:solidFill>
                  <a:srgbClr val="FFFFFF"/>
                </a:solidFill>
              </a:rPr>
              <a:t> si creano le mappe dello iodio</a:t>
            </a:r>
          </a:p>
        </p:txBody>
      </p:sp>
    </p:spTree>
    <p:extLst>
      <p:ext uri="{BB962C8B-B14F-4D97-AF65-F5344CB8AC3E}">
        <p14:creationId xmlns:p14="http://schemas.microsoft.com/office/powerpoint/2010/main" val="1766500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3"/>
          <a:srcRect l="50522" t="24167" r="2083" b="13904"/>
          <a:stretch>
            <a:fillRect/>
          </a:stretch>
        </p:blipFill>
        <p:spPr bwMode="auto">
          <a:xfrm>
            <a:off x="4572000" y="642938"/>
            <a:ext cx="3937000" cy="321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/>
          <a:srcRect l="1492" t="25919" r="52151" b="16095"/>
          <a:stretch>
            <a:fillRect/>
          </a:stretch>
        </p:blipFill>
        <p:spPr bwMode="auto">
          <a:xfrm>
            <a:off x="492125" y="642938"/>
            <a:ext cx="4079875" cy="318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468313" y="0"/>
            <a:ext cx="822960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>
                <a:solidFill>
                  <a:srgbClr val="FFC000"/>
                </a:solidFill>
              </a:rPr>
              <a:t>oggi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500063" y="714375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  <a:latin typeface="Calibri" pitchFamily="34" charset="0"/>
              </a:rPr>
              <a:t>FLASH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642938" y="3857625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  <a:latin typeface="Calibri" pitchFamily="34" charset="0"/>
              </a:rPr>
              <a:t>delayed</a:t>
            </a:r>
            <a:r>
              <a:rPr lang="it-IT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4572000" y="714375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  <a:latin typeface="Calibri" pitchFamily="34" charset="0"/>
              </a:rPr>
              <a:t>DE</a:t>
            </a:r>
          </a:p>
        </p:txBody>
      </p:sp>
      <p:pic>
        <p:nvPicPr>
          <p:cNvPr id="154631" name="Picture 7"/>
          <p:cNvPicPr>
            <a:picLocks noChangeAspect="1" noChangeArrowheads="1"/>
          </p:cNvPicPr>
          <p:nvPr/>
        </p:nvPicPr>
        <p:blipFill>
          <a:blip r:embed="rId4"/>
          <a:srcRect l="204" t="23335" r="52083" b="13332"/>
          <a:stretch>
            <a:fillRect/>
          </a:stretch>
        </p:blipFill>
        <p:spPr bwMode="auto">
          <a:xfrm>
            <a:off x="500063" y="3773488"/>
            <a:ext cx="4071937" cy="308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4929188" y="3857625"/>
            <a:ext cx="35718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>
                <a:solidFill>
                  <a:srgbClr val="DD930D"/>
                </a:solidFill>
                <a:latin typeface="Calibri" pitchFamily="34" charset="0"/>
              </a:rPr>
              <a:t>Somatom Definition Flash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FFFFFF"/>
                </a:solidFill>
                <a:latin typeface="Calibri" pitchFamily="34" charset="0"/>
              </a:rPr>
              <a:t>Dose efficace: </a:t>
            </a:r>
            <a:r>
              <a:rPr lang="it-IT" sz="2400">
                <a:solidFill>
                  <a:srgbClr val="FFFFFF"/>
                </a:solidFill>
                <a:latin typeface="Symbol" pitchFamily="18" charset="2"/>
              </a:rPr>
              <a:t></a:t>
            </a:r>
            <a:r>
              <a:rPr lang="it-IT" sz="2400">
                <a:solidFill>
                  <a:srgbClr val="FFFFFF"/>
                </a:solidFill>
                <a:latin typeface="Calibri" pitchFamily="34" charset="0"/>
              </a:rPr>
              <a:t> 6.5 mSv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500063" y="3786188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  <a:latin typeface="Calibri" pitchFamily="34" charset="0"/>
              </a:rPr>
              <a:t>VNC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5000625" y="4786313"/>
            <a:ext cx="3643313" cy="1924050"/>
          </a:xfrm>
          <a:prstGeom prst="rect">
            <a:avLst/>
          </a:prstGeom>
          <a:solidFill>
            <a:srgbClr val="161514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FL-DE = 8-9 sec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MDC= 80-90 ml + 70 ml NaCl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Concentrazione = 320-370 mg/ml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ROI = Tronco polmonare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Threshold = 100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Direzione DE: caudo-craniale </a:t>
            </a:r>
          </a:p>
        </p:txBody>
      </p:sp>
    </p:spTree>
    <p:extLst>
      <p:ext uri="{BB962C8B-B14F-4D97-AF65-F5344CB8AC3E}">
        <p14:creationId xmlns:p14="http://schemas.microsoft.com/office/powerpoint/2010/main" val="403460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000" tIns="46800" rIns="90000" bIns="46800"/>
          <a:lstStyle/>
          <a:p>
            <a:pPr defTabSz="449263"/>
            <a:endParaRPr lang="it-IT" smtClean="0">
              <a:ea typeface="ＭＳ Ｐゴシック"/>
              <a:cs typeface="ＭＳ Ｐゴシック"/>
            </a:endParaRPr>
          </a:p>
        </p:txBody>
      </p:sp>
      <p:pic>
        <p:nvPicPr>
          <p:cNvPr id="216068" name="Picture 5" descr="polmoA14"/>
          <p:cNvPicPr>
            <a:picLocks noChangeAspect="1" noChangeArrowheads="1"/>
          </p:cNvPicPr>
          <p:nvPr/>
        </p:nvPicPr>
        <p:blipFill>
          <a:blip r:embed="rId2"/>
          <a:srcRect t="4964"/>
          <a:stretch>
            <a:fillRect/>
          </a:stretch>
        </p:blipFill>
        <p:spPr bwMode="auto">
          <a:xfrm>
            <a:off x="1187450" y="0"/>
            <a:ext cx="7127875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05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000" tIns="46800" rIns="90000" bIns="46800"/>
          <a:lstStyle/>
          <a:p>
            <a:pPr defTabSz="449263"/>
            <a:endParaRPr lang="it-IT" smtClean="0">
              <a:ea typeface="ＭＳ Ｐゴシック"/>
              <a:cs typeface="ＭＳ Ｐゴシック"/>
            </a:endParaRPr>
          </a:p>
        </p:txBody>
      </p:sp>
      <p:pic>
        <p:nvPicPr>
          <p:cNvPr id="217092" name="Picture 4" descr="polmoA12"/>
          <p:cNvPicPr>
            <a:picLocks noChangeAspect="1" noChangeArrowheads="1"/>
          </p:cNvPicPr>
          <p:nvPr/>
        </p:nvPicPr>
        <p:blipFill>
          <a:blip r:embed="rId2"/>
          <a:srcRect t="4964"/>
          <a:stretch>
            <a:fillRect/>
          </a:stretch>
        </p:blipFill>
        <p:spPr bwMode="auto">
          <a:xfrm>
            <a:off x="1042988" y="0"/>
            <a:ext cx="7137400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52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083211" y="1447800"/>
          <a:ext cx="6485208" cy="4573172"/>
        </p:xfrm>
        <a:graphic>
          <a:graphicData uri="http://schemas.openxmlformats.org/drawingml/2006/table">
            <a:tbl>
              <a:tblPr/>
              <a:tblGrid>
                <a:gridCol w="2296844"/>
                <a:gridCol w="2094182"/>
                <a:gridCol w="2094182"/>
              </a:tblGrid>
              <a:tr h="695356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CTCA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SPECT/CTCA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614681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True</a:t>
                      </a:r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 positive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24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24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614681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True</a:t>
                      </a:r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 negative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92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138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614681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False positive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53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7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614681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False negative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1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54773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Sensitivity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96%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96%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54773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Specificity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63%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sng" strike="noStrike" dirty="0" smtClean="0">
                          <a:solidFill>
                            <a:schemeClr val="tx1"/>
                          </a:solidFill>
                          <a:latin typeface="Arial"/>
                          <a:hlinkClick r:id="" action="ppaction://hlinkfile"/>
                        </a:rPr>
                        <a:t>95%</a:t>
                      </a:r>
                      <a:r>
                        <a:rPr lang="it-IT" sz="2000" b="0" i="0" u="sng" strike="noStrike" dirty="0">
                          <a:solidFill>
                            <a:schemeClr val="tx1"/>
                          </a:solidFill>
                          <a:latin typeface="Arial"/>
                          <a:hlinkClick r:id="" action="ppaction://hlinkfile"/>
                        </a:rPr>
                        <a:t>⁎</a:t>
                      </a:r>
                      <a:endParaRPr lang="it-IT" sz="2000" b="0" i="0" u="sng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54773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PPV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31%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sng" strike="noStrike" smtClean="0">
                          <a:solidFill>
                            <a:schemeClr val="tx1"/>
                          </a:solidFill>
                          <a:latin typeface="Arial"/>
                          <a:hlinkClick r:id="" action="ppaction://hlinkfile"/>
                        </a:rPr>
                        <a:t>77%⁎</a:t>
                      </a:r>
                      <a:endParaRPr lang="it-IT" sz="2000" b="0" i="0" u="sng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54773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NPV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99%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99%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146475" name="CasellaDiTesto 2"/>
          <p:cNvSpPr txBox="1">
            <a:spLocks noChangeArrowheads="1"/>
          </p:cNvSpPr>
          <p:nvPr/>
        </p:nvSpPr>
        <p:spPr bwMode="auto">
          <a:xfrm>
            <a:off x="457200" y="228600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smtClean="0">
                <a:latin typeface="Verdana" pitchFamily="34" charset="0"/>
              </a:rPr>
              <a:t>Performance </a:t>
            </a:r>
            <a:r>
              <a:rPr lang="it-IT" dirty="0" err="1">
                <a:latin typeface="Verdana" pitchFamily="34" charset="0"/>
              </a:rPr>
              <a:t>Indexes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of</a:t>
            </a:r>
            <a:r>
              <a:rPr lang="it-IT" dirty="0">
                <a:latin typeface="Verdana" pitchFamily="34" charset="0"/>
              </a:rPr>
              <a:t> CTCA and SPECT/CTCA </a:t>
            </a:r>
            <a:r>
              <a:rPr lang="it-IT" dirty="0" err="1">
                <a:latin typeface="Verdana" pitchFamily="34" charset="0"/>
              </a:rPr>
              <a:t>for</a:t>
            </a:r>
            <a:r>
              <a:rPr lang="it-IT" dirty="0">
                <a:latin typeface="Verdana" pitchFamily="34" charset="0"/>
              </a:rPr>
              <a:t> Detection </a:t>
            </a:r>
            <a:r>
              <a:rPr lang="it-IT" dirty="0" err="1">
                <a:latin typeface="Verdana" pitchFamily="34" charset="0"/>
              </a:rPr>
              <a:t>of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Hemodynamically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Significant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Coronary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Lesions</a:t>
            </a:r>
            <a:r>
              <a:rPr lang="it-IT" dirty="0">
                <a:latin typeface="Verdana" pitchFamily="34" charset="0"/>
              </a:rPr>
              <a:t> in 170 </a:t>
            </a:r>
            <a:r>
              <a:rPr lang="it-IT" dirty="0" err="1">
                <a:latin typeface="Verdana" pitchFamily="34" charset="0"/>
              </a:rPr>
              <a:t>Segments</a:t>
            </a:r>
            <a:r>
              <a:rPr lang="it-IT" dirty="0">
                <a:latin typeface="Verdana" pitchFamily="34" charset="0"/>
              </a:rPr>
              <a:t> in 44 </a:t>
            </a:r>
            <a:r>
              <a:rPr lang="it-IT" dirty="0" err="1">
                <a:latin typeface="Verdana" pitchFamily="34" charset="0"/>
              </a:rPr>
              <a:t>Patients</a:t>
            </a:r>
            <a:endParaRPr lang="it-IT" dirty="0"/>
          </a:p>
        </p:txBody>
      </p:sp>
      <p:sp>
        <p:nvSpPr>
          <p:cNvPr id="146476" name="CasellaDiTesto 3"/>
          <p:cNvSpPr txBox="1">
            <a:spLocks noChangeArrowheads="1"/>
          </p:cNvSpPr>
          <p:nvPr/>
        </p:nvSpPr>
        <p:spPr bwMode="auto">
          <a:xfrm>
            <a:off x="760413" y="6350000"/>
            <a:ext cx="5037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 dirty="0" err="1"/>
              <a:t>Rispler</a:t>
            </a:r>
            <a:r>
              <a:rPr lang="it-IT" i="1" dirty="0"/>
              <a:t> S </a:t>
            </a:r>
            <a:r>
              <a:rPr lang="it-IT" i="1" dirty="0" err="1"/>
              <a:t>et</a:t>
            </a:r>
            <a:r>
              <a:rPr lang="it-IT" i="1" dirty="0"/>
              <a:t> al.  J Am </a:t>
            </a:r>
            <a:r>
              <a:rPr lang="it-IT" i="1" dirty="0" err="1"/>
              <a:t>Coll</a:t>
            </a:r>
            <a:r>
              <a:rPr lang="it-IT" i="1" dirty="0"/>
              <a:t> </a:t>
            </a:r>
            <a:r>
              <a:rPr lang="it-IT" i="1" dirty="0" err="1"/>
              <a:t>Cardiol</a:t>
            </a:r>
            <a:r>
              <a:rPr lang="it-IT" i="1" dirty="0"/>
              <a:t> 2007;49:1059-1067</a:t>
            </a:r>
          </a:p>
        </p:txBody>
      </p:sp>
    </p:spTree>
    <p:extLst>
      <p:ext uri="{BB962C8B-B14F-4D97-AF65-F5344CB8AC3E}">
        <p14:creationId xmlns:p14="http://schemas.microsoft.com/office/powerpoint/2010/main" val="16876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Immagine 1" descr="excel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8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4" descr="post-riva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0"/>
            <a:ext cx="712787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95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4" descr="preced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02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4" descr="pre-o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65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4797425"/>
            <a:ext cx="7354887" cy="1655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b="1" dirty="0" smtClean="0">
                <a:solidFill>
                  <a:srgbClr val="66CCFF"/>
                </a:solidFill>
                <a:ea typeface="ＭＳ Ｐゴシック"/>
                <a:cs typeface="ＭＳ Ｐゴシック"/>
              </a:rPr>
              <a:t>Are PCI </a:t>
            </a:r>
            <a:r>
              <a:rPr lang="it-IT" b="1" dirty="0" err="1" smtClean="0">
                <a:solidFill>
                  <a:srgbClr val="66CCFF"/>
                </a:solidFill>
                <a:ea typeface="ＭＳ Ｐゴシック"/>
                <a:cs typeface="ＭＳ Ｐゴシック"/>
              </a:rPr>
              <a:t>benefits</a:t>
            </a:r>
            <a:r>
              <a:rPr lang="it-IT" b="1" dirty="0" smtClean="0">
                <a:solidFill>
                  <a:srgbClr val="66CCFF"/>
                </a:solidFill>
                <a:ea typeface="ＭＳ Ｐゴシック"/>
                <a:cs typeface="ＭＳ Ｐゴシック"/>
              </a:rPr>
              <a:t> </a:t>
            </a:r>
            <a:r>
              <a:rPr lang="it-IT" b="1" dirty="0" err="1" smtClean="0">
                <a:solidFill>
                  <a:srgbClr val="66CCFF"/>
                </a:solidFill>
                <a:ea typeface="ＭＳ Ｐゴシック"/>
                <a:cs typeface="ＭＳ Ｐゴシック"/>
              </a:rPr>
              <a:t>similar</a:t>
            </a:r>
            <a:r>
              <a:rPr lang="it-IT" b="1" dirty="0" smtClean="0">
                <a:solidFill>
                  <a:srgbClr val="66CCFF"/>
                </a:solidFill>
                <a:ea typeface="ＭＳ Ｐゴシック"/>
                <a:cs typeface="ＭＳ Ｐゴシック"/>
              </a:rPr>
              <a:t> in </a:t>
            </a:r>
          </a:p>
          <a:p>
            <a:pPr algn="ctr" eaLnBrk="1" hangingPunct="1">
              <a:buFontTx/>
              <a:buNone/>
            </a:pPr>
            <a:r>
              <a:rPr lang="it-IT" b="1" dirty="0" smtClean="0">
                <a:solidFill>
                  <a:srgbClr val="66CCFF"/>
                </a:solidFill>
                <a:ea typeface="ＭＳ Ｐゴシック"/>
                <a:cs typeface="ＭＳ Ｐゴシック"/>
              </a:rPr>
              <a:t>ACS and in </a:t>
            </a:r>
            <a:r>
              <a:rPr lang="it-IT" b="1" dirty="0" err="1" smtClean="0">
                <a:solidFill>
                  <a:srgbClr val="66CCFF"/>
                </a:solidFill>
                <a:ea typeface="ＭＳ Ｐゴシック"/>
                <a:cs typeface="ＭＳ Ｐゴシック"/>
              </a:rPr>
              <a:t>stable</a:t>
            </a:r>
            <a:r>
              <a:rPr lang="it-IT" b="1" dirty="0" smtClean="0">
                <a:solidFill>
                  <a:srgbClr val="66CCFF"/>
                </a:solidFill>
                <a:ea typeface="ＭＳ Ｐゴシック"/>
                <a:cs typeface="ＭＳ Ｐゴシック"/>
              </a:rPr>
              <a:t> CAD?</a:t>
            </a:r>
          </a:p>
        </p:txBody>
      </p:sp>
      <p:pic>
        <p:nvPicPr>
          <p:cNvPr id="214019" name="Picture 7" descr="gr_Fran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88913"/>
            <a:ext cx="4333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9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8013" cy="1433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400" b="1" smtClean="0">
                <a:solidFill>
                  <a:srgbClr val="FF0000"/>
                </a:solidFill>
                <a:ea typeface="ＭＳ Ｐゴシック"/>
                <a:cs typeface="ＭＳ Ｐゴシック"/>
              </a:rPr>
              <a:t>Impact of Optimal Medical Therapy with or without Percutaneous Coronary Intervention on Long-Term Cardiovascular End Points in Patients with Stable Coronary Artery Disease (from the COURAGE Trial)</a:t>
            </a:r>
          </a:p>
        </p:txBody>
      </p:sp>
      <p:sp>
        <p:nvSpPr>
          <p:cNvPr id="212995" name="Text Box 4"/>
          <p:cNvSpPr txBox="1">
            <a:spLocks noChangeArrowheads="1"/>
          </p:cNvSpPr>
          <p:nvPr/>
        </p:nvSpPr>
        <p:spPr bwMode="auto">
          <a:xfrm>
            <a:off x="-36513" y="6237288"/>
            <a:ext cx="3955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( </a:t>
            </a:r>
            <a:r>
              <a:rPr lang="it-IT" i="1" dirty="0" err="1">
                <a:solidFill>
                  <a:srgbClr val="003300"/>
                </a:solidFill>
                <a:ea typeface="ヒラギノ角ゴ Pro W3"/>
                <a:cs typeface="ヒラギノ角ゴ Pro W3"/>
              </a:rPr>
              <a:t>Boden</a:t>
            </a:r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 WE </a:t>
            </a:r>
            <a:r>
              <a:rPr lang="it-IT" i="1" dirty="0" err="1">
                <a:solidFill>
                  <a:srgbClr val="003300"/>
                </a:solidFill>
                <a:ea typeface="ヒラギノ角ゴ Pro W3"/>
                <a:cs typeface="ヒラギノ角ゴ Pro W3"/>
              </a:rPr>
              <a:t>et</a:t>
            </a:r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 Am J </a:t>
            </a:r>
            <a:r>
              <a:rPr lang="it-IT" i="1" dirty="0" err="1">
                <a:solidFill>
                  <a:srgbClr val="003300"/>
                </a:solidFill>
                <a:ea typeface="ヒラギノ角ゴ Pro W3"/>
                <a:cs typeface="ヒラギノ角ゴ Pro W3"/>
              </a:rPr>
              <a:t>Cardiol</a:t>
            </a:r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 2009; 104:1)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0825" y="1773238"/>
            <a:ext cx="4897438" cy="2513012"/>
            <a:chOff x="113" y="799"/>
            <a:chExt cx="3085" cy="1583"/>
          </a:xfrm>
        </p:grpSpPr>
        <p:pic>
          <p:nvPicPr>
            <p:cNvPr id="212997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799"/>
              <a:ext cx="3085" cy="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998" name="Rectangle 9"/>
            <p:cNvSpPr>
              <a:spLocks noChangeArrowheads="1"/>
            </p:cNvSpPr>
            <p:nvPr/>
          </p:nvSpPr>
          <p:spPr bwMode="auto">
            <a:xfrm>
              <a:off x="2200" y="935"/>
              <a:ext cx="725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>
                  <a:ea typeface="ヒラギノ角ゴ Pro W3"/>
                  <a:cs typeface="ヒラギノ角ゴ Pro W3"/>
                </a:rPr>
                <a:t>P=0.62</a:t>
              </a:r>
            </a:p>
          </p:txBody>
        </p:sp>
      </p:grpSp>
      <p:sp>
        <p:nvSpPr>
          <p:cNvPr id="212999" name="Rectangle 17"/>
          <p:cNvSpPr>
            <a:spLocks noChangeArrowheads="1"/>
          </p:cNvSpPr>
          <p:nvPr/>
        </p:nvSpPr>
        <p:spPr bwMode="auto">
          <a:xfrm>
            <a:off x="1044575" y="1628775"/>
            <a:ext cx="244792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ヒラギノ角ゴ Pro W3"/>
              <a:cs typeface="ヒラギノ角ゴ Pro W3"/>
            </a:endParaRPr>
          </a:p>
        </p:txBody>
      </p:sp>
      <p:sp>
        <p:nvSpPr>
          <p:cNvPr id="213000" name="Text Box 16"/>
          <p:cNvSpPr txBox="1">
            <a:spLocks noChangeArrowheads="1"/>
          </p:cNvSpPr>
          <p:nvPr/>
        </p:nvSpPr>
        <p:spPr bwMode="auto">
          <a:xfrm>
            <a:off x="1187450" y="1635125"/>
            <a:ext cx="233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ea typeface="ヒラギノ角ゴ Pro W3"/>
                <a:cs typeface="ヒラギノ角ゴ Pro W3"/>
              </a:rPr>
              <a:t>Tertiary End point:</a:t>
            </a:r>
          </a:p>
          <a:p>
            <a:pPr algn="ctr"/>
            <a:r>
              <a:rPr lang="it-IT" b="1">
                <a:solidFill>
                  <a:srgbClr val="FF0000"/>
                </a:solidFill>
                <a:ea typeface="ヒラギノ角ゴ Pro W3"/>
                <a:cs typeface="ヒラギノ角ゴ Pro W3"/>
              </a:rPr>
              <a:t>Cardiac Death or MI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492500" y="2924175"/>
            <a:ext cx="5040313" cy="2881313"/>
            <a:chOff x="2200" y="1842"/>
            <a:chExt cx="3175" cy="1815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200" y="2082"/>
              <a:ext cx="3039" cy="1575"/>
              <a:chOff x="2200" y="1842"/>
              <a:chExt cx="2799" cy="1439"/>
            </a:xfrm>
          </p:grpSpPr>
          <p:pic>
            <p:nvPicPr>
              <p:cNvPr id="213003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00" y="1842"/>
                <a:ext cx="2799" cy="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3004" name="Rectangle 11"/>
              <p:cNvSpPr>
                <a:spLocks noChangeArrowheads="1"/>
              </p:cNvSpPr>
              <p:nvPr/>
            </p:nvSpPr>
            <p:spPr bwMode="auto">
              <a:xfrm>
                <a:off x="4195" y="2205"/>
                <a:ext cx="635" cy="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t-IT">
                    <a:ea typeface="ヒラギノ角ゴ Pro W3"/>
                    <a:cs typeface="ヒラギノ角ゴ Pro W3"/>
                  </a:rPr>
                  <a:t>P=0.6</a:t>
                </a:r>
              </a:p>
            </p:txBody>
          </p:sp>
        </p:grpSp>
        <p:sp>
          <p:nvSpPr>
            <p:cNvPr id="213005" name="Rectangle 19"/>
            <p:cNvSpPr>
              <a:spLocks noChangeArrowheads="1"/>
            </p:cNvSpPr>
            <p:nvPr/>
          </p:nvSpPr>
          <p:spPr bwMode="auto">
            <a:xfrm>
              <a:off x="2835" y="1843"/>
              <a:ext cx="2539" cy="4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ea typeface="ヒラギノ角ゴ Pro W3"/>
                <a:cs typeface="ヒラギノ角ゴ Pro W3"/>
              </a:endParaRPr>
            </a:p>
          </p:txBody>
        </p:sp>
        <p:sp>
          <p:nvSpPr>
            <p:cNvPr id="213006" name="Text Box 20"/>
            <p:cNvSpPr txBox="1">
              <a:spLocks noChangeArrowheads="1"/>
            </p:cNvSpPr>
            <p:nvPr/>
          </p:nvSpPr>
          <p:spPr bwMode="auto">
            <a:xfrm>
              <a:off x="2891" y="1842"/>
              <a:ext cx="24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b="1">
                  <a:solidFill>
                    <a:srgbClr val="FF0000"/>
                  </a:solidFill>
                  <a:ea typeface="ヒラギノ角ゴ Pro W3"/>
                  <a:cs typeface="ヒラギノ角ゴ Pro W3"/>
                </a:rPr>
                <a:t>Tertiary End point:</a:t>
              </a:r>
            </a:p>
            <a:p>
              <a:pPr algn="ctr"/>
              <a:r>
                <a:rPr lang="it-IT" b="1">
                  <a:solidFill>
                    <a:srgbClr val="FF0000"/>
                  </a:solidFill>
                  <a:ea typeface="ヒラギノ角ゴ Pro W3"/>
                  <a:cs typeface="ヒラギノ角ゴ Pro W3"/>
                </a:rPr>
                <a:t>Cardiac Death, MI or Hosp.for ACS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4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Presentazione su schermo (4:3)</PresentationFormat>
  <Paragraphs>112</Paragraphs>
  <Slides>24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Impact of Optimal Medical Therapy with or without Percutaneous Coronary Intervention on Long-Term Cardiovascular End Points in Patients with Stable Coronary Artery Disease (from the COURAGE Trial)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TERESA 84 aa</vt:lpstr>
      <vt:lpstr>Valutazione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2013-10-24T07:02:25Z</dcterms:created>
  <dcterms:modified xsi:type="dcterms:W3CDTF">2013-10-24T07:03:00Z</dcterms:modified>
</cp:coreProperties>
</file>