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33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77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62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12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48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62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68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58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71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05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48334-6B4A-7F48-A329-4AC7277F46CD}" type="datetimeFigureOut">
              <a:rPr lang="it-IT" smtClean="0"/>
              <a:t>10/12/17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4C463-F1A5-8140-A704-E0E945D31E9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3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ippocraticO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0" y="451224"/>
            <a:ext cx="4242816" cy="59923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8266" y="467923"/>
            <a:ext cx="4294213" cy="3132528"/>
          </a:xfrm>
        </p:spPr>
        <p:txBody>
          <a:bodyPr/>
          <a:lstStyle/>
          <a:p>
            <a:r>
              <a:rPr lang="it-IT" i="1" dirty="0" smtClean="0">
                <a:solidFill>
                  <a:srgbClr val="953735"/>
                </a:solidFill>
              </a:rPr>
              <a:t>Aspetti etici </a:t>
            </a:r>
            <a:br>
              <a:rPr lang="it-IT" i="1" dirty="0" smtClean="0">
                <a:solidFill>
                  <a:srgbClr val="953735"/>
                </a:solidFill>
              </a:rPr>
            </a:br>
            <a:r>
              <a:rPr lang="it-IT" i="1" dirty="0" smtClean="0">
                <a:solidFill>
                  <a:srgbClr val="953735"/>
                </a:solidFill>
              </a:rPr>
              <a:t>e relazionali</a:t>
            </a:r>
            <a:endParaRPr lang="it-IT" i="1" dirty="0">
              <a:solidFill>
                <a:srgbClr val="953735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8266" y="3886200"/>
            <a:ext cx="4444594" cy="17526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Ordine dei Medici di Brescia </a:t>
            </a:r>
          </a:p>
          <a:p>
            <a:r>
              <a:rPr lang="it-IT" sz="2000" dirty="0" smtClean="0"/>
              <a:t>18 dicembre 2017</a:t>
            </a:r>
          </a:p>
          <a:p>
            <a:r>
              <a:rPr lang="it-IT" sz="2000" dirty="0" smtClean="0"/>
              <a:t>                      </a:t>
            </a:r>
            <a:endParaRPr lang="it-IT" sz="2000" dirty="0"/>
          </a:p>
          <a:p>
            <a:r>
              <a:rPr lang="it-IT" sz="2000" dirty="0" smtClean="0"/>
              <a:t>Dr. Grazia Rinaldis - SIMG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5289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ippocraticO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9" y="451224"/>
            <a:ext cx="4242816" cy="599236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728646" y="335455"/>
            <a:ext cx="431092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Secondo </a:t>
            </a:r>
            <a:r>
              <a:rPr lang="it-IT" sz="2400" dirty="0" err="1"/>
              <a:t>Ricoeur</a:t>
            </a:r>
            <a:r>
              <a:rPr lang="it-IT" sz="2400" dirty="0"/>
              <a:t> </a:t>
            </a:r>
            <a:r>
              <a:rPr lang="it-IT" sz="2400" dirty="0" smtClean="0"/>
              <a:t>(filosofo   francese 1913-2005) </a:t>
            </a:r>
          </a:p>
          <a:p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“Fra </a:t>
            </a: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malato e medico vi è un 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 patto </a:t>
            </a: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di cura basato sulla 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b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 fiducia .</a:t>
            </a:r>
          </a:p>
          <a:p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Tale </a:t>
            </a: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patto rappresenta il 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nocciolo </a:t>
            </a: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etico della relazione 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cui iniziale asimmetria viene 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colmata </a:t>
            </a: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attraverso un 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percorso </a:t>
            </a: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di reciproco 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riconoscimento” </a:t>
            </a:r>
            <a:endParaRPr lang="it-IT" sz="2400" i="1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endParaRPr lang="it-IT" dirty="0" smtClean="0"/>
          </a:p>
          <a:p>
            <a:endParaRPr lang="it-IT" dirty="0"/>
          </a:p>
          <a:p>
            <a:r>
              <a:rPr lang="it-IT" b="1" i="1" dirty="0" smtClean="0"/>
              <a:t>L’INCONTRO </a:t>
            </a:r>
            <a:r>
              <a:rPr lang="it-IT" b="1" i="1" dirty="0" smtClean="0"/>
              <a:t>CLINICO FRA PERSONE E’ IL NUCLEO VITALE DELLA MEDICINA</a:t>
            </a:r>
          </a:p>
          <a:p>
            <a:endParaRPr lang="it-IT" b="1" i="1" dirty="0" smtClean="0"/>
          </a:p>
          <a:p>
            <a:r>
              <a:rPr lang="it-IT" b="1" i="1" dirty="0" smtClean="0"/>
              <a:t> LA COMUNICAZIONE NE E’ IL FATTORE ESSENZIALE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87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ippocraticO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2" y="451224"/>
            <a:ext cx="4242816" cy="599236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728647" y="768707"/>
            <a:ext cx="4365226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solidFill>
                  <a:srgbClr val="953735"/>
                </a:solidFill>
              </a:rPr>
              <a:t>BENEFICIALITÀ, AUTONOMIA E GIUSTIZIA SONO GLI ORIENTAMENTI DI CUI L’ETICA PRODUTTIVAMENTE SI SERVE PER AIUTARE A PRENDERE LA GIUSTA STRADA</a:t>
            </a:r>
          </a:p>
          <a:p>
            <a:endParaRPr lang="it-IT" sz="3200" i="1" dirty="0">
              <a:solidFill>
                <a:srgbClr val="953735"/>
              </a:solidFill>
            </a:endParaRPr>
          </a:p>
          <a:p>
            <a:r>
              <a:rPr lang="it-IT" sz="2000" i="1" dirty="0" smtClean="0">
                <a:solidFill>
                  <a:srgbClr val="953735"/>
                </a:solidFill>
              </a:rPr>
              <a:t>Sandro </a:t>
            </a:r>
            <a:r>
              <a:rPr lang="it-IT" sz="2000" i="1" dirty="0" err="1" smtClean="0">
                <a:solidFill>
                  <a:srgbClr val="953735"/>
                </a:solidFill>
              </a:rPr>
              <a:t>Spinsanti</a:t>
            </a:r>
            <a:r>
              <a:rPr lang="it-IT" sz="2000" i="1" dirty="0" smtClean="0">
                <a:solidFill>
                  <a:srgbClr val="953735"/>
                </a:solidFill>
              </a:rPr>
              <a:t> “Etica e Terapia” 2015</a:t>
            </a:r>
            <a:endParaRPr lang="it-IT" sz="2000" i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8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ippocraticO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4" y="451224"/>
            <a:ext cx="4242816" cy="59923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45356" y="969270"/>
            <a:ext cx="42775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solidFill>
                  <a:srgbClr val="953735"/>
                </a:solidFill>
              </a:rPr>
              <a:t>Il bene del malato, la sua autonomia di giudizio, la giustizia nei suoi confronti debbono sempre ispirare l'agire del medico</a:t>
            </a:r>
            <a:r>
              <a:rPr lang="it-IT" sz="3200" i="1" dirty="0" smtClean="0">
                <a:solidFill>
                  <a:srgbClr val="953735"/>
                </a:solidFill>
              </a:rPr>
              <a:t>. </a:t>
            </a:r>
          </a:p>
          <a:p>
            <a:endParaRPr lang="it-IT" i="1" dirty="0" smtClean="0"/>
          </a:p>
          <a:p>
            <a:endParaRPr lang="it-IT" i="1" dirty="0"/>
          </a:p>
          <a:p>
            <a:r>
              <a:rPr lang="it-IT" i="1" dirty="0" smtClean="0"/>
              <a:t>    (Sandro </a:t>
            </a:r>
            <a:r>
              <a:rPr lang="it-IT" i="1" dirty="0" err="1" smtClean="0"/>
              <a:t>Spinsanti</a:t>
            </a:r>
            <a:r>
              <a:rPr lang="it-IT" i="1" dirty="0" smtClean="0"/>
              <a:t> “Etica e Terapia” 2015)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583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6593" y="342334"/>
            <a:ext cx="517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953735"/>
                </a:solidFill>
              </a:rPr>
              <a:t>PRINCIPI DI ETICA MEDICA EUROPEA</a:t>
            </a:r>
            <a:endParaRPr lang="it-IT" sz="2400" i="1" dirty="0">
              <a:solidFill>
                <a:srgbClr val="953735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86593" y="1112270"/>
            <a:ext cx="55139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Articolo 2</a:t>
            </a:r>
            <a:endParaRPr lang="it-IT" sz="2000" dirty="0"/>
          </a:p>
          <a:p>
            <a:r>
              <a:rPr lang="it-IT" sz="2000" dirty="0"/>
              <a:t>Nell’esercizio della professione il medico s’impegna a dare priorità agli interessi della salute del malato. </a:t>
            </a:r>
            <a:endParaRPr lang="it-IT" sz="2000" dirty="0" smtClean="0"/>
          </a:p>
          <a:p>
            <a:r>
              <a:rPr lang="it-IT" sz="2000" dirty="0" smtClean="0"/>
              <a:t>Il </a:t>
            </a:r>
            <a:r>
              <a:rPr lang="it-IT" sz="2000" dirty="0"/>
              <a:t>medico non può utilizzare le proprie conoscenze professionali che per migliorare e conservare la salute di coloro che si affidano a lui a loro richiesta; in nessun caso egli può agire a loro danno.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20011" y="3679763"/>
            <a:ext cx="538029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Articolo 4</a:t>
            </a:r>
            <a:endParaRPr lang="it-IT" sz="2000" dirty="0"/>
          </a:p>
          <a:p>
            <a:r>
              <a:rPr lang="it-IT" sz="2000" dirty="0"/>
              <a:t>Salvo il caso d’urgenza, il medico illustrerà al malato gli effetti e le conseguenze prevedibili della terapia. Acquisirà il consenso del paziente, soprattutto quando gli atti proposti comportino un rischio serio.</a:t>
            </a:r>
          </a:p>
          <a:p>
            <a:r>
              <a:rPr lang="it-IT" sz="2000" dirty="0"/>
              <a:t>Il medico non può sostituire la propria concezione della qualità della vita a quella del suo </a:t>
            </a:r>
            <a:r>
              <a:rPr lang="it-IT" sz="2000" dirty="0" smtClean="0"/>
              <a:t>paziente</a:t>
            </a:r>
            <a:endParaRPr lang="it-IT" sz="2000" dirty="0"/>
          </a:p>
          <a:p>
            <a:endParaRPr lang="is-IS" dirty="0"/>
          </a:p>
          <a:p>
            <a:r>
              <a:rPr lang="sk-SK" dirty="0"/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25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ippocraticO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451224"/>
            <a:ext cx="4242816" cy="599236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78520" y="735328"/>
            <a:ext cx="456573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953735"/>
                </a:solidFill>
              </a:rPr>
              <a:t>“Il medico deve fornire al paziente la </a:t>
            </a:r>
            <a:r>
              <a:rPr lang="it-IT" sz="2400" i="1" dirty="0" err="1" smtClean="0">
                <a:solidFill>
                  <a:srgbClr val="953735"/>
                </a:solidFill>
              </a:rPr>
              <a:t>piu</a:t>
            </a:r>
            <a:r>
              <a:rPr lang="it-IT" sz="2400" i="1" dirty="0" smtClean="0">
                <a:solidFill>
                  <a:srgbClr val="953735"/>
                </a:solidFill>
              </a:rPr>
              <a:t>̀ idonea informazione sulla diagnosi, sulla prognosi, sulle prospettive e le eventuali alternative diagnostico-terapeutiche e sulle prevedibili conseguenze delle scelte operate; </a:t>
            </a:r>
          </a:p>
          <a:p>
            <a:r>
              <a:rPr lang="it-IT" sz="2400" i="1" dirty="0" smtClean="0">
                <a:solidFill>
                  <a:srgbClr val="953735"/>
                </a:solidFill>
              </a:rPr>
              <a:t>il medico nell’informarlo </a:t>
            </a:r>
            <a:r>
              <a:rPr lang="it-IT" sz="2400" i="1" dirty="0" err="1" smtClean="0">
                <a:solidFill>
                  <a:srgbClr val="953735"/>
                </a:solidFill>
              </a:rPr>
              <a:t>dovra</a:t>
            </a:r>
            <a:r>
              <a:rPr lang="it-IT" sz="2400" i="1" dirty="0" smtClean="0">
                <a:solidFill>
                  <a:srgbClr val="953735"/>
                </a:solidFill>
              </a:rPr>
              <a:t>̀ tenere conto delle sue capacità di comprensione, al fine di promuoverne la massima adesione alle proposte diagnostico-terapeutiche”</a:t>
            </a:r>
          </a:p>
          <a:p>
            <a:endParaRPr lang="it-IT" sz="2400" dirty="0"/>
          </a:p>
          <a:p>
            <a:r>
              <a:rPr lang="it-IT" dirty="0" smtClean="0"/>
              <a:t>         Nuovo Codice di Deontologia Medica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398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7958" y="650561"/>
            <a:ext cx="8146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                                        </a:t>
            </a:r>
            <a:r>
              <a:rPr lang="it-IT" sz="3600" b="1" dirty="0" smtClean="0"/>
              <a:t>FARE ?</a:t>
            </a:r>
          </a:p>
          <a:p>
            <a:endParaRPr lang="it-IT" sz="3600" b="1" dirty="0"/>
          </a:p>
          <a:p>
            <a:r>
              <a:rPr lang="it-IT" sz="3600" b="1" dirty="0" smtClean="0"/>
              <a:t>    </a:t>
            </a:r>
            <a:r>
              <a:rPr lang="it-IT" sz="3200" b="1" dirty="0" smtClean="0"/>
              <a:t>NON FARE ?</a:t>
            </a:r>
            <a:r>
              <a:rPr lang="it-IT" sz="3600" b="1" dirty="0" smtClean="0"/>
              <a:t>                               </a:t>
            </a:r>
          </a:p>
          <a:p>
            <a:r>
              <a:rPr lang="it-IT" sz="3600" b="1" dirty="0" smtClean="0"/>
              <a:t> </a:t>
            </a:r>
            <a:endParaRPr lang="it-IT" sz="3600" b="1" dirty="0"/>
          </a:p>
        </p:txBody>
      </p:sp>
      <p:sp>
        <p:nvSpPr>
          <p:cNvPr id="3" name="Freccia tridirezionale 2"/>
          <p:cNvSpPr/>
          <p:nvPr/>
        </p:nvSpPr>
        <p:spPr>
          <a:xfrm>
            <a:off x="3779179" y="1750312"/>
            <a:ext cx="1858616" cy="480176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901103" y="1750312"/>
            <a:ext cx="28188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FARE ALTRO ?</a:t>
            </a:r>
            <a:endParaRPr lang="it-IT" sz="32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957" y="3407702"/>
            <a:ext cx="3505342" cy="234605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77122" y="2695162"/>
            <a:ext cx="3794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Due binari  :</a:t>
            </a:r>
          </a:p>
          <a:p>
            <a:endParaRPr lang="it-IT" sz="3200" b="1" dirty="0"/>
          </a:p>
          <a:p>
            <a:pPr marL="457200" indent="-457200">
              <a:buFont typeface="Wingdings" charset="2"/>
              <a:buChar char="u"/>
            </a:pPr>
            <a:r>
              <a:rPr lang="it-IT" sz="3200" b="1" dirty="0" smtClean="0"/>
              <a:t>APPROPRIATEZZA CLINICA</a:t>
            </a:r>
          </a:p>
          <a:p>
            <a:endParaRPr lang="it-IT" sz="3200" b="1" dirty="0"/>
          </a:p>
          <a:p>
            <a:pPr marL="457200" indent="-457200">
              <a:buFont typeface="Wingdings" charset="2"/>
              <a:buChar char="u"/>
            </a:pPr>
            <a:r>
              <a:rPr lang="it-IT" sz="3200" b="1" dirty="0" smtClean="0"/>
              <a:t>LICEITA’  ETICA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89725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ippocraticO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4" y="402740"/>
            <a:ext cx="4242816" cy="59923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491658" y="1874291"/>
            <a:ext cx="46523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800000"/>
                </a:solidFill>
              </a:rPr>
              <a:t>Il nostro caso risponde a criteri di appropriatezza clinica ?</a:t>
            </a:r>
          </a:p>
          <a:p>
            <a:endParaRPr lang="it-IT" sz="2000" b="1" dirty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solidFill>
                  <a:srgbClr val="800000"/>
                </a:solidFill>
              </a:rPr>
              <a:t>CHA2 DS2 VASC = 4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solidFill>
                  <a:srgbClr val="800000"/>
                </a:solidFill>
              </a:rPr>
              <a:t>HAS-BLED = 1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solidFill>
                  <a:srgbClr val="800000"/>
                </a:solidFill>
              </a:rPr>
              <a:t>FILTRATO GLOMERULARE 50 ml/</a:t>
            </a:r>
            <a:r>
              <a:rPr lang="it-IT" sz="2000" b="1" dirty="0" err="1" smtClean="0">
                <a:solidFill>
                  <a:srgbClr val="800000"/>
                </a:solidFill>
              </a:rPr>
              <a:t>min</a:t>
            </a:r>
            <a:endParaRPr lang="it-IT" sz="2000" b="1" dirty="0" smtClean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t-IT" sz="2000" b="1" dirty="0">
              <a:solidFill>
                <a:srgbClr val="800000"/>
              </a:solidFill>
            </a:endParaRPr>
          </a:p>
          <a:p>
            <a:endParaRPr lang="it-IT" sz="2000" b="1" dirty="0" smtClean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t-IT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ippocraticO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" y="387250"/>
            <a:ext cx="4242816" cy="59923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909842" y="387250"/>
            <a:ext cx="382565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</a:rPr>
              <a:t>Risponde ai principi etici che abbiamo ricordato ?</a:t>
            </a:r>
          </a:p>
          <a:p>
            <a:endParaRPr lang="it-IT" sz="2400" dirty="0" smtClean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t-IT" sz="2400" dirty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solidFill>
                  <a:srgbClr val="800000"/>
                </a:solidFill>
              </a:rPr>
              <a:t>Autonomia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t-IT" sz="2400" dirty="0" smtClean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err="1" smtClean="0">
                <a:solidFill>
                  <a:srgbClr val="800000"/>
                </a:solidFill>
              </a:rPr>
              <a:t>Beneficialità</a:t>
            </a:r>
            <a:endParaRPr lang="it-IT" sz="2400" dirty="0" smtClean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t-IT" sz="2400" dirty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t-IT" sz="2400" dirty="0" smtClean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t-IT" sz="2400" dirty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solidFill>
                  <a:srgbClr val="800000"/>
                </a:solidFill>
              </a:rPr>
              <a:t>Giustizia </a:t>
            </a:r>
          </a:p>
          <a:p>
            <a:endParaRPr lang="it-IT" sz="2400" dirty="0" smtClean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t-IT" sz="2400" dirty="0">
              <a:solidFill>
                <a:srgbClr val="800000"/>
              </a:solidFill>
            </a:endParaRPr>
          </a:p>
          <a:p>
            <a:endParaRPr lang="it-IT" sz="2400" dirty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t-IT" sz="2400" dirty="0" smtClean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it-IT" sz="24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4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332</Words>
  <Application>Microsoft Macintosh PowerPoint</Application>
  <PresentationFormat>Presentazione su schermo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Aspetti etici  e relazionali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Aspetti etici e relazionali</dc:title>
  <dc:creator>Grazia Rinaldis</dc:creator>
  <cp:lastModifiedBy>Grazia Rinaldis</cp:lastModifiedBy>
  <cp:revision>22</cp:revision>
  <dcterms:created xsi:type="dcterms:W3CDTF">2017-12-06T20:14:52Z</dcterms:created>
  <dcterms:modified xsi:type="dcterms:W3CDTF">2017-12-10T21:07:32Z</dcterms:modified>
</cp:coreProperties>
</file>