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5" r:id="rId2"/>
    <p:sldMasterId id="2147483749" r:id="rId3"/>
    <p:sldMasterId id="2147483762" r:id="rId4"/>
    <p:sldMasterId id="2147483774" r:id="rId5"/>
  </p:sldMasterIdLst>
  <p:notesMasterIdLst>
    <p:notesMasterId r:id="rId103"/>
  </p:notesMasterIdLst>
  <p:sldIdLst>
    <p:sldId id="476" r:id="rId6"/>
    <p:sldId id="477" r:id="rId7"/>
    <p:sldId id="278" r:id="rId8"/>
    <p:sldId id="393" r:id="rId9"/>
    <p:sldId id="386" r:id="rId10"/>
    <p:sldId id="387" r:id="rId11"/>
    <p:sldId id="280" r:id="rId12"/>
    <p:sldId id="281" r:id="rId13"/>
    <p:sldId id="282" r:id="rId14"/>
    <p:sldId id="390" r:id="rId15"/>
    <p:sldId id="395" r:id="rId16"/>
    <p:sldId id="396" r:id="rId17"/>
    <p:sldId id="397" r:id="rId18"/>
    <p:sldId id="296" r:id="rId19"/>
    <p:sldId id="297" r:id="rId20"/>
    <p:sldId id="478" r:id="rId21"/>
    <p:sldId id="283" r:id="rId22"/>
    <p:sldId id="474" r:id="rId23"/>
    <p:sldId id="391" r:id="rId24"/>
    <p:sldId id="284" r:id="rId25"/>
    <p:sldId id="394" r:id="rId26"/>
    <p:sldId id="285"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422" r:id="rId50"/>
    <p:sldId id="423" r:id="rId51"/>
    <p:sldId id="424" r:id="rId52"/>
    <p:sldId id="425" r:id="rId53"/>
    <p:sldId id="426" r:id="rId54"/>
    <p:sldId id="427" r:id="rId55"/>
    <p:sldId id="428" r:id="rId56"/>
    <p:sldId id="429" r:id="rId57"/>
    <p:sldId id="430" r:id="rId58"/>
    <p:sldId id="431" r:id="rId59"/>
    <p:sldId id="432" r:id="rId60"/>
    <p:sldId id="433" r:id="rId61"/>
    <p:sldId id="473" r:id="rId62"/>
    <p:sldId id="435" r:id="rId63"/>
    <p:sldId id="436" r:id="rId64"/>
    <p:sldId id="437" r:id="rId65"/>
    <p:sldId id="438" r:id="rId66"/>
    <p:sldId id="439" r:id="rId67"/>
    <p:sldId id="440" r:id="rId68"/>
    <p:sldId id="441" r:id="rId69"/>
    <p:sldId id="442" r:id="rId70"/>
    <p:sldId id="443" r:id="rId71"/>
    <p:sldId id="444" r:id="rId72"/>
    <p:sldId id="445" r:id="rId73"/>
    <p:sldId id="446" r:id="rId74"/>
    <p:sldId id="447" r:id="rId75"/>
    <p:sldId id="448" r:id="rId76"/>
    <p:sldId id="449" r:id="rId77"/>
    <p:sldId id="450" r:id="rId78"/>
    <p:sldId id="451" r:id="rId79"/>
    <p:sldId id="452" r:id="rId80"/>
    <p:sldId id="453" r:id="rId81"/>
    <p:sldId id="475"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 id="466" r:id="rId95"/>
    <p:sldId id="467" r:id="rId96"/>
    <p:sldId id="468" r:id="rId97"/>
    <p:sldId id="469" r:id="rId98"/>
    <p:sldId id="470" r:id="rId99"/>
    <p:sldId id="471" r:id="rId100"/>
    <p:sldId id="472" r:id="rId101"/>
    <p:sldId id="385" r:id="rId102"/>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Eras Demi ITC" pitchFamily="34" charset="0"/>
        <a:ea typeface="+mn-ea"/>
        <a:cs typeface="Arial" charset="0"/>
      </a:defRPr>
    </a:lvl1pPr>
    <a:lvl2pPr marL="457200" algn="l" rtl="0" fontAlgn="base">
      <a:spcBef>
        <a:spcPct val="0"/>
      </a:spcBef>
      <a:spcAft>
        <a:spcPct val="0"/>
      </a:spcAft>
      <a:defRPr sz="2400" kern="1200">
        <a:solidFill>
          <a:schemeClr val="tx1"/>
        </a:solidFill>
        <a:latin typeface="Eras Demi ITC" pitchFamily="34" charset="0"/>
        <a:ea typeface="+mn-ea"/>
        <a:cs typeface="Arial" charset="0"/>
      </a:defRPr>
    </a:lvl2pPr>
    <a:lvl3pPr marL="914400" algn="l" rtl="0" fontAlgn="base">
      <a:spcBef>
        <a:spcPct val="0"/>
      </a:spcBef>
      <a:spcAft>
        <a:spcPct val="0"/>
      </a:spcAft>
      <a:defRPr sz="2400" kern="1200">
        <a:solidFill>
          <a:schemeClr val="tx1"/>
        </a:solidFill>
        <a:latin typeface="Eras Demi ITC" pitchFamily="34" charset="0"/>
        <a:ea typeface="+mn-ea"/>
        <a:cs typeface="Arial" charset="0"/>
      </a:defRPr>
    </a:lvl3pPr>
    <a:lvl4pPr marL="1371600" algn="l" rtl="0" fontAlgn="base">
      <a:spcBef>
        <a:spcPct val="0"/>
      </a:spcBef>
      <a:spcAft>
        <a:spcPct val="0"/>
      </a:spcAft>
      <a:defRPr sz="2400" kern="1200">
        <a:solidFill>
          <a:schemeClr val="tx1"/>
        </a:solidFill>
        <a:latin typeface="Eras Demi ITC" pitchFamily="34" charset="0"/>
        <a:ea typeface="+mn-ea"/>
        <a:cs typeface="Arial" charset="0"/>
      </a:defRPr>
    </a:lvl4pPr>
    <a:lvl5pPr marL="1828800" algn="l" rtl="0" fontAlgn="base">
      <a:spcBef>
        <a:spcPct val="0"/>
      </a:spcBef>
      <a:spcAft>
        <a:spcPct val="0"/>
      </a:spcAft>
      <a:defRPr sz="2400" kern="1200">
        <a:solidFill>
          <a:schemeClr val="tx1"/>
        </a:solidFill>
        <a:latin typeface="Eras Demi ITC" pitchFamily="34" charset="0"/>
        <a:ea typeface="+mn-ea"/>
        <a:cs typeface="Arial" charset="0"/>
      </a:defRPr>
    </a:lvl5pPr>
    <a:lvl6pPr marL="2286000" algn="l" defTabSz="914400" rtl="0" eaLnBrk="1" latinLnBrk="0" hangingPunct="1">
      <a:defRPr sz="2400" kern="1200">
        <a:solidFill>
          <a:schemeClr val="tx1"/>
        </a:solidFill>
        <a:latin typeface="Eras Demi ITC" pitchFamily="34" charset="0"/>
        <a:ea typeface="+mn-ea"/>
        <a:cs typeface="Arial" charset="0"/>
      </a:defRPr>
    </a:lvl6pPr>
    <a:lvl7pPr marL="2743200" algn="l" defTabSz="914400" rtl="0" eaLnBrk="1" latinLnBrk="0" hangingPunct="1">
      <a:defRPr sz="2400" kern="1200">
        <a:solidFill>
          <a:schemeClr val="tx1"/>
        </a:solidFill>
        <a:latin typeface="Eras Demi ITC" pitchFamily="34" charset="0"/>
        <a:ea typeface="+mn-ea"/>
        <a:cs typeface="Arial" charset="0"/>
      </a:defRPr>
    </a:lvl7pPr>
    <a:lvl8pPr marL="3200400" algn="l" defTabSz="914400" rtl="0" eaLnBrk="1" latinLnBrk="0" hangingPunct="1">
      <a:defRPr sz="2400" kern="1200">
        <a:solidFill>
          <a:schemeClr val="tx1"/>
        </a:solidFill>
        <a:latin typeface="Eras Demi ITC" pitchFamily="34" charset="0"/>
        <a:ea typeface="+mn-ea"/>
        <a:cs typeface="Arial" charset="0"/>
      </a:defRPr>
    </a:lvl8pPr>
    <a:lvl9pPr marL="3657600" algn="l" defTabSz="914400" rtl="0" eaLnBrk="1" latinLnBrk="0" hangingPunct="1">
      <a:defRPr sz="2400" kern="1200">
        <a:solidFill>
          <a:schemeClr val="tx1"/>
        </a:solidFill>
        <a:latin typeface="Eras Demi IT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DDDDD"/>
    <a:srgbClr val="C0C0C0"/>
    <a:srgbClr val="FF0000"/>
    <a:srgbClr val="A50021"/>
    <a:srgbClr val="33CC33"/>
    <a:srgbClr val="CC00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bleStyles" Target="tableStyle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69E9E-3152-4D21-827A-D11335E44850}"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it-IT"/>
        </a:p>
      </dgm:t>
    </dgm:pt>
    <dgm:pt modelId="{B0628542-07A8-48D9-B4A7-F44BC28E48EA}">
      <dgm:prSet phldrT="[Testo]"/>
      <dgm:spPr>
        <a:solidFill>
          <a:srgbClr val="002060"/>
        </a:solidFill>
      </dgm:spPr>
      <dgm:t>
        <a:bodyPr/>
        <a:lstStyle/>
        <a:p>
          <a:r>
            <a:rPr lang="it-IT" b="1" dirty="0" smtClean="0"/>
            <a:t>Mancanza di risposte mediche</a:t>
          </a:r>
          <a:endParaRPr lang="it-IT" b="1" dirty="0"/>
        </a:p>
      </dgm:t>
    </dgm:pt>
    <dgm:pt modelId="{B11AFEB4-9AC1-40F5-A9F8-FCDB20623EBC}" type="parTrans" cxnId="{D7279EAE-4B76-4E16-BE5A-A2E0E83C6ED6}">
      <dgm:prSet/>
      <dgm:spPr/>
      <dgm:t>
        <a:bodyPr/>
        <a:lstStyle/>
        <a:p>
          <a:endParaRPr lang="it-IT"/>
        </a:p>
      </dgm:t>
    </dgm:pt>
    <dgm:pt modelId="{E2C31367-CAAC-4BF1-ABEA-D9623DB77147}" type="sibTrans" cxnId="{D7279EAE-4B76-4E16-BE5A-A2E0E83C6ED6}">
      <dgm:prSet/>
      <dgm:spPr>
        <a:ln>
          <a:solidFill>
            <a:schemeClr val="tx1">
              <a:alpha val="90000"/>
            </a:schemeClr>
          </a:solidFill>
        </a:ln>
      </dgm:spPr>
      <dgm:t>
        <a:bodyPr/>
        <a:lstStyle/>
        <a:p>
          <a:endParaRPr lang="it-IT"/>
        </a:p>
      </dgm:t>
    </dgm:pt>
    <dgm:pt modelId="{01E337C2-FF6E-42AF-9056-0C2C47AFE833}">
      <dgm:prSet phldrT="[Testo]"/>
      <dgm:spPr>
        <a:solidFill>
          <a:srgbClr val="002060"/>
        </a:solidFill>
      </dgm:spPr>
      <dgm:t>
        <a:bodyPr/>
        <a:lstStyle/>
        <a:p>
          <a:r>
            <a:rPr lang="it-IT" b="1" dirty="0" smtClean="0"/>
            <a:t>Ricorso ad altre risorse</a:t>
          </a:r>
          <a:endParaRPr lang="it-IT" b="1" dirty="0"/>
        </a:p>
      </dgm:t>
    </dgm:pt>
    <dgm:pt modelId="{B7332782-4F32-4F93-8458-341C1DA7D96E}" type="parTrans" cxnId="{F936EAFC-4A7B-439B-9E15-4FBC4D3688DA}">
      <dgm:prSet/>
      <dgm:spPr/>
      <dgm:t>
        <a:bodyPr/>
        <a:lstStyle/>
        <a:p>
          <a:endParaRPr lang="it-IT"/>
        </a:p>
      </dgm:t>
    </dgm:pt>
    <dgm:pt modelId="{C245BA8F-8C28-4CA5-8C96-9D04D12AE312}" type="sibTrans" cxnId="{F936EAFC-4A7B-439B-9E15-4FBC4D3688DA}">
      <dgm:prSet/>
      <dgm:spPr>
        <a:ln>
          <a:solidFill>
            <a:schemeClr val="tx1">
              <a:alpha val="90000"/>
            </a:schemeClr>
          </a:solidFill>
        </a:ln>
      </dgm:spPr>
      <dgm:t>
        <a:bodyPr/>
        <a:lstStyle/>
        <a:p>
          <a:endParaRPr lang="it-IT"/>
        </a:p>
      </dgm:t>
    </dgm:pt>
    <dgm:pt modelId="{F8708AB2-F745-4FE7-8487-F736D08766B3}">
      <dgm:prSet phldrT="[Testo]"/>
      <dgm:spPr>
        <a:solidFill>
          <a:srgbClr val="002060"/>
        </a:solidFill>
      </dgm:spPr>
      <dgm:t>
        <a:bodyPr/>
        <a:lstStyle/>
        <a:p>
          <a:r>
            <a:rPr lang="it-IT" b="1" dirty="0" smtClean="0"/>
            <a:t>Autogestione del paziente</a:t>
          </a:r>
          <a:endParaRPr lang="it-IT" b="1" dirty="0"/>
        </a:p>
      </dgm:t>
    </dgm:pt>
    <dgm:pt modelId="{41D99527-7D05-4E81-911F-B655A1ADBFC4}" type="parTrans" cxnId="{9452B46A-F955-402A-93FA-F6864681401D}">
      <dgm:prSet/>
      <dgm:spPr/>
      <dgm:t>
        <a:bodyPr/>
        <a:lstStyle/>
        <a:p>
          <a:endParaRPr lang="it-IT"/>
        </a:p>
      </dgm:t>
    </dgm:pt>
    <dgm:pt modelId="{51182B24-3FA1-4D47-9175-CF330BC085B6}" type="sibTrans" cxnId="{9452B46A-F955-402A-93FA-F6864681401D}">
      <dgm:prSet/>
      <dgm:spPr/>
      <dgm:t>
        <a:bodyPr/>
        <a:lstStyle/>
        <a:p>
          <a:endParaRPr lang="it-IT"/>
        </a:p>
      </dgm:t>
    </dgm:pt>
    <dgm:pt modelId="{5ECED2D9-DDC8-43AE-B434-160FB7B8EDD4}" type="pres">
      <dgm:prSet presAssocID="{1E569E9E-3152-4D21-827A-D11335E44850}" presName="outerComposite" presStyleCnt="0">
        <dgm:presLayoutVars>
          <dgm:chMax val="5"/>
          <dgm:dir/>
          <dgm:resizeHandles val="exact"/>
        </dgm:presLayoutVars>
      </dgm:prSet>
      <dgm:spPr/>
      <dgm:t>
        <a:bodyPr/>
        <a:lstStyle/>
        <a:p>
          <a:endParaRPr lang="it-IT"/>
        </a:p>
      </dgm:t>
    </dgm:pt>
    <dgm:pt modelId="{6C91C833-BF33-4AF7-84C3-63B195F4282D}" type="pres">
      <dgm:prSet presAssocID="{1E569E9E-3152-4D21-827A-D11335E44850}" presName="dummyMaxCanvas" presStyleCnt="0">
        <dgm:presLayoutVars/>
      </dgm:prSet>
      <dgm:spPr/>
    </dgm:pt>
    <dgm:pt modelId="{FB45A5B5-FA63-45E0-8726-0506A7FB544E}" type="pres">
      <dgm:prSet presAssocID="{1E569E9E-3152-4D21-827A-D11335E44850}" presName="ThreeNodes_1" presStyleLbl="node1" presStyleIdx="0" presStyleCnt="3">
        <dgm:presLayoutVars>
          <dgm:bulletEnabled val="1"/>
        </dgm:presLayoutVars>
      </dgm:prSet>
      <dgm:spPr/>
      <dgm:t>
        <a:bodyPr/>
        <a:lstStyle/>
        <a:p>
          <a:endParaRPr lang="it-IT"/>
        </a:p>
      </dgm:t>
    </dgm:pt>
    <dgm:pt modelId="{EEFBE308-2D83-4649-83DA-300873E35067}" type="pres">
      <dgm:prSet presAssocID="{1E569E9E-3152-4D21-827A-D11335E44850}" presName="ThreeNodes_2" presStyleLbl="node1" presStyleIdx="1" presStyleCnt="3">
        <dgm:presLayoutVars>
          <dgm:bulletEnabled val="1"/>
        </dgm:presLayoutVars>
      </dgm:prSet>
      <dgm:spPr/>
      <dgm:t>
        <a:bodyPr/>
        <a:lstStyle/>
        <a:p>
          <a:endParaRPr lang="it-IT"/>
        </a:p>
      </dgm:t>
    </dgm:pt>
    <dgm:pt modelId="{6B5F35B9-E7C7-418F-BE10-EDE347880E9D}" type="pres">
      <dgm:prSet presAssocID="{1E569E9E-3152-4D21-827A-D11335E44850}" presName="ThreeNodes_3" presStyleLbl="node1" presStyleIdx="2" presStyleCnt="3">
        <dgm:presLayoutVars>
          <dgm:bulletEnabled val="1"/>
        </dgm:presLayoutVars>
      </dgm:prSet>
      <dgm:spPr/>
      <dgm:t>
        <a:bodyPr/>
        <a:lstStyle/>
        <a:p>
          <a:endParaRPr lang="it-IT"/>
        </a:p>
      </dgm:t>
    </dgm:pt>
    <dgm:pt modelId="{913E4C8D-C5F1-4575-AAD4-27F936492609}" type="pres">
      <dgm:prSet presAssocID="{1E569E9E-3152-4D21-827A-D11335E44850}" presName="ThreeConn_1-2" presStyleLbl="fgAccFollowNode1" presStyleIdx="0" presStyleCnt="2">
        <dgm:presLayoutVars>
          <dgm:bulletEnabled val="1"/>
        </dgm:presLayoutVars>
      </dgm:prSet>
      <dgm:spPr/>
      <dgm:t>
        <a:bodyPr/>
        <a:lstStyle/>
        <a:p>
          <a:endParaRPr lang="it-IT"/>
        </a:p>
      </dgm:t>
    </dgm:pt>
    <dgm:pt modelId="{64A5D5F3-2DBF-4C45-9C51-E58D040071E5}" type="pres">
      <dgm:prSet presAssocID="{1E569E9E-3152-4D21-827A-D11335E44850}" presName="ThreeConn_2-3" presStyleLbl="fgAccFollowNode1" presStyleIdx="1" presStyleCnt="2">
        <dgm:presLayoutVars>
          <dgm:bulletEnabled val="1"/>
        </dgm:presLayoutVars>
      </dgm:prSet>
      <dgm:spPr/>
      <dgm:t>
        <a:bodyPr/>
        <a:lstStyle/>
        <a:p>
          <a:endParaRPr lang="it-IT"/>
        </a:p>
      </dgm:t>
    </dgm:pt>
    <dgm:pt modelId="{9B4CA55D-7614-4821-97B5-C51FFE532468}" type="pres">
      <dgm:prSet presAssocID="{1E569E9E-3152-4D21-827A-D11335E44850}" presName="ThreeNodes_1_text" presStyleLbl="node1" presStyleIdx="2" presStyleCnt="3">
        <dgm:presLayoutVars>
          <dgm:bulletEnabled val="1"/>
        </dgm:presLayoutVars>
      </dgm:prSet>
      <dgm:spPr/>
      <dgm:t>
        <a:bodyPr/>
        <a:lstStyle/>
        <a:p>
          <a:endParaRPr lang="it-IT"/>
        </a:p>
      </dgm:t>
    </dgm:pt>
    <dgm:pt modelId="{C6827C2C-4CC8-4769-BBC5-0537A47E9D1E}" type="pres">
      <dgm:prSet presAssocID="{1E569E9E-3152-4D21-827A-D11335E44850}" presName="ThreeNodes_2_text" presStyleLbl="node1" presStyleIdx="2" presStyleCnt="3">
        <dgm:presLayoutVars>
          <dgm:bulletEnabled val="1"/>
        </dgm:presLayoutVars>
      </dgm:prSet>
      <dgm:spPr/>
      <dgm:t>
        <a:bodyPr/>
        <a:lstStyle/>
        <a:p>
          <a:endParaRPr lang="it-IT"/>
        </a:p>
      </dgm:t>
    </dgm:pt>
    <dgm:pt modelId="{138176F1-7F67-4DC1-8D58-96F0F618E980}" type="pres">
      <dgm:prSet presAssocID="{1E569E9E-3152-4D21-827A-D11335E44850}" presName="ThreeNodes_3_text" presStyleLbl="node1" presStyleIdx="2" presStyleCnt="3">
        <dgm:presLayoutVars>
          <dgm:bulletEnabled val="1"/>
        </dgm:presLayoutVars>
      </dgm:prSet>
      <dgm:spPr/>
      <dgm:t>
        <a:bodyPr/>
        <a:lstStyle/>
        <a:p>
          <a:endParaRPr lang="it-IT"/>
        </a:p>
      </dgm:t>
    </dgm:pt>
  </dgm:ptLst>
  <dgm:cxnLst>
    <dgm:cxn modelId="{F1365083-E9E2-4EF5-A9EF-BE3516C53F3D}" type="presOf" srcId="{B0628542-07A8-48D9-B4A7-F44BC28E48EA}" destId="{9B4CA55D-7614-4821-97B5-C51FFE532468}" srcOrd="1" destOrd="0" presId="urn:microsoft.com/office/officeart/2005/8/layout/vProcess5"/>
    <dgm:cxn modelId="{83E0F70E-3227-4504-9D74-49FBEF90A07E}" type="presOf" srcId="{1E569E9E-3152-4D21-827A-D11335E44850}" destId="{5ECED2D9-DDC8-43AE-B434-160FB7B8EDD4}" srcOrd="0" destOrd="0" presId="urn:microsoft.com/office/officeart/2005/8/layout/vProcess5"/>
    <dgm:cxn modelId="{838E4BEC-AC5B-4386-87F3-D3CD3DDD5B26}" type="presOf" srcId="{E2C31367-CAAC-4BF1-ABEA-D9623DB77147}" destId="{913E4C8D-C5F1-4575-AAD4-27F936492609}" srcOrd="0" destOrd="0" presId="urn:microsoft.com/office/officeart/2005/8/layout/vProcess5"/>
    <dgm:cxn modelId="{891A5565-AB89-42C2-8A0F-C44C043B8E31}" type="presOf" srcId="{F8708AB2-F745-4FE7-8487-F736D08766B3}" destId="{138176F1-7F67-4DC1-8D58-96F0F618E980}" srcOrd="1" destOrd="0" presId="urn:microsoft.com/office/officeart/2005/8/layout/vProcess5"/>
    <dgm:cxn modelId="{2E48225D-0504-4E3E-8A7B-58E8F6A424C0}" type="presOf" srcId="{01E337C2-FF6E-42AF-9056-0C2C47AFE833}" destId="{EEFBE308-2D83-4649-83DA-300873E35067}" srcOrd="0" destOrd="0" presId="urn:microsoft.com/office/officeart/2005/8/layout/vProcess5"/>
    <dgm:cxn modelId="{271C9918-0BE5-48B7-ACF5-7DD99F0BF08E}" type="presOf" srcId="{F8708AB2-F745-4FE7-8487-F736D08766B3}" destId="{6B5F35B9-E7C7-418F-BE10-EDE347880E9D}" srcOrd="0" destOrd="0" presId="urn:microsoft.com/office/officeart/2005/8/layout/vProcess5"/>
    <dgm:cxn modelId="{4618B0A7-C399-4C80-B9B1-40E1CC68D088}" type="presOf" srcId="{C245BA8F-8C28-4CA5-8C96-9D04D12AE312}" destId="{64A5D5F3-2DBF-4C45-9C51-E58D040071E5}" srcOrd="0" destOrd="0" presId="urn:microsoft.com/office/officeart/2005/8/layout/vProcess5"/>
    <dgm:cxn modelId="{AB5CB05E-120B-47A6-8E28-A3D9AB3E0164}" type="presOf" srcId="{01E337C2-FF6E-42AF-9056-0C2C47AFE833}" destId="{C6827C2C-4CC8-4769-BBC5-0537A47E9D1E}" srcOrd="1" destOrd="0" presId="urn:microsoft.com/office/officeart/2005/8/layout/vProcess5"/>
    <dgm:cxn modelId="{D7279EAE-4B76-4E16-BE5A-A2E0E83C6ED6}" srcId="{1E569E9E-3152-4D21-827A-D11335E44850}" destId="{B0628542-07A8-48D9-B4A7-F44BC28E48EA}" srcOrd="0" destOrd="0" parTransId="{B11AFEB4-9AC1-40F5-A9F8-FCDB20623EBC}" sibTransId="{E2C31367-CAAC-4BF1-ABEA-D9623DB77147}"/>
    <dgm:cxn modelId="{0382D9E9-2BE0-4808-B29B-09F0D1176A7A}" type="presOf" srcId="{B0628542-07A8-48D9-B4A7-F44BC28E48EA}" destId="{FB45A5B5-FA63-45E0-8726-0506A7FB544E}" srcOrd="0" destOrd="0" presId="urn:microsoft.com/office/officeart/2005/8/layout/vProcess5"/>
    <dgm:cxn modelId="{9452B46A-F955-402A-93FA-F6864681401D}" srcId="{1E569E9E-3152-4D21-827A-D11335E44850}" destId="{F8708AB2-F745-4FE7-8487-F736D08766B3}" srcOrd="2" destOrd="0" parTransId="{41D99527-7D05-4E81-911F-B655A1ADBFC4}" sibTransId="{51182B24-3FA1-4D47-9175-CF330BC085B6}"/>
    <dgm:cxn modelId="{F936EAFC-4A7B-439B-9E15-4FBC4D3688DA}" srcId="{1E569E9E-3152-4D21-827A-D11335E44850}" destId="{01E337C2-FF6E-42AF-9056-0C2C47AFE833}" srcOrd="1" destOrd="0" parTransId="{B7332782-4F32-4F93-8458-341C1DA7D96E}" sibTransId="{C245BA8F-8C28-4CA5-8C96-9D04D12AE312}"/>
    <dgm:cxn modelId="{0CB6862C-63D2-4BAF-B13E-351F41989BCC}" type="presParOf" srcId="{5ECED2D9-DDC8-43AE-B434-160FB7B8EDD4}" destId="{6C91C833-BF33-4AF7-84C3-63B195F4282D}" srcOrd="0" destOrd="0" presId="urn:microsoft.com/office/officeart/2005/8/layout/vProcess5"/>
    <dgm:cxn modelId="{3E6ABC69-7DFB-4A0E-AC13-DC4588B64404}" type="presParOf" srcId="{5ECED2D9-DDC8-43AE-B434-160FB7B8EDD4}" destId="{FB45A5B5-FA63-45E0-8726-0506A7FB544E}" srcOrd="1" destOrd="0" presId="urn:microsoft.com/office/officeart/2005/8/layout/vProcess5"/>
    <dgm:cxn modelId="{7CC2A60D-7EAC-4FA1-9936-2C5A96034C7E}" type="presParOf" srcId="{5ECED2D9-DDC8-43AE-B434-160FB7B8EDD4}" destId="{EEFBE308-2D83-4649-83DA-300873E35067}" srcOrd="2" destOrd="0" presId="urn:microsoft.com/office/officeart/2005/8/layout/vProcess5"/>
    <dgm:cxn modelId="{39AB2094-4F93-4F85-9690-14A76FC1668C}" type="presParOf" srcId="{5ECED2D9-DDC8-43AE-B434-160FB7B8EDD4}" destId="{6B5F35B9-E7C7-418F-BE10-EDE347880E9D}" srcOrd="3" destOrd="0" presId="urn:microsoft.com/office/officeart/2005/8/layout/vProcess5"/>
    <dgm:cxn modelId="{6687E810-610E-4145-9387-B1D7C8B4B657}" type="presParOf" srcId="{5ECED2D9-DDC8-43AE-B434-160FB7B8EDD4}" destId="{913E4C8D-C5F1-4575-AAD4-27F936492609}" srcOrd="4" destOrd="0" presId="urn:microsoft.com/office/officeart/2005/8/layout/vProcess5"/>
    <dgm:cxn modelId="{1B8D5215-D086-49C9-B806-7067FB69DCBF}" type="presParOf" srcId="{5ECED2D9-DDC8-43AE-B434-160FB7B8EDD4}" destId="{64A5D5F3-2DBF-4C45-9C51-E58D040071E5}" srcOrd="5" destOrd="0" presId="urn:microsoft.com/office/officeart/2005/8/layout/vProcess5"/>
    <dgm:cxn modelId="{624DDD71-C422-485E-9DF8-DF340A6431E3}" type="presParOf" srcId="{5ECED2D9-DDC8-43AE-B434-160FB7B8EDD4}" destId="{9B4CA55D-7614-4821-97B5-C51FFE532468}" srcOrd="6" destOrd="0" presId="urn:microsoft.com/office/officeart/2005/8/layout/vProcess5"/>
    <dgm:cxn modelId="{F7F6F361-7AC2-428A-AE3D-C0D6B2563D39}" type="presParOf" srcId="{5ECED2D9-DDC8-43AE-B434-160FB7B8EDD4}" destId="{C6827C2C-4CC8-4769-BBC5-0537A47E9D1E}" srcOrd="7" destOrd="0" presId="urn:microsoft.com/office/officeart/2005/8/layout/vProcess5"/>
    <dgm:cxn modelId="{7C609FEB-F221-4AFC-B3B9-302235DFB435}" type="presParOf" srcId="{5ECED2D9-DDC8-43AE-B434-160FB7B8EDD4}" destId="{138176F1-7F67-4DC1-8D58-96F0F618E980}"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dgm:spPr/>
      <dgm:t>
        <a:bodyPr/>
        <a:lstStyle/>
        <a:p>
          <a:r>
            <a:rPr lang="it-IT" b="1" dirty="0" smtClean="0">
              <a:latin typeface="Arial Narrow"/>
              <a:cs typeface="Arial Narrow"/>
            </a:rPr>
            <a:t>L’astenia è una condizione clinica varia, sia nella sua modalità di manifestazione, che nell’etiologia. Tra le possibili cause spesso siamo più sensibili all’ipotesi neoplastica, ma non dobbiamo trascurare altre possibili origini di astenia</a:t>
          </a:r>
          <a:endParaRPr lang="it-IT" b="1"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dgm:spPr/>
      <dgm:t>
        <a:bodyPr/>
        <a:lstStyle/>
        <a:p>
          <a:r>
            <a:rPr lang="it-IT" b="1" dirty="0" smtClean="0">
              <a:latin typeface="Arial Narrow"/>
              <a:cs typeface="Arial Narrow"/>
            </a:rPr>
            <a:t>Non è più identificabile una sottopopolazione a rischio per HIV, ma in caso di sospetto clinico, vanno indagati eventuali comportamenti a rischio in tutta la popolazione</a:t>
          </a:r>
          <a:endParaRPr lang="it-IT" b="1"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3800E0CD-D18A-6B4E-B56D-EC77A674B61F}">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b="1" dirty="0" smtClean="0">
              <a:latin typeface="Arial Narrow"/>
              <a:cs typeface="Arial Narrow"/>
            </a:rPr>
            <a:t> I </a:t>
          </a:r>
          <a:r>
            <a:rPr lang="it-IT" b="1" dirty="0" err="1" smtClean="0">
              <a:latin typeface="Arial Narrow"/>
              <a:cs typeface="Arial Narrow"/>
            </a:rPr>
            <a:t>Markers</a:t>
          </a:r>
          <a:r>
            <a:rPr lang="it-IT" b="1" dirty="0" smtClean="0">
              <a:latin typeface="Arial Narrow"/>
              <a:cs typeface="Arial Narrow"/>
            </a:rPr>
            <a:t> Tumorali, se usati correttamente, possono fornire importanti informazioni per valutare efficacia della terapia e il riconoscimento precoce delle recidive</a:t>
          </a:r>
          <a:r>
            <a:rPr lang="it-IT" dirty="0" smtClean="0">
              <a:latin typeface="Arial Narrow"/>
              <a:cs typeface="Arial Narrow"/>
            </a:rPr>
            <a:t> </a:t>
          </a: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F9413570-DB32-1B45-9A22-CA8B29443D25}">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50B562BA-952C-0147-A589-C9E4F5D4CB60}" type="parTrans" cxnId="{82FD1096-7268-9F43-B909-1A76BC13D657}">
      <dgm:prSet/>
      <dgm:spPr/>
      <dgm:t>
        <a:bodyPr/>
        <a:lstStyle/>
        <a:p>
          <a:endParaRPr lang="it-IT"/>
        </a:p>
      </dgm:t>
    </dgm:pt>
    <dgm:pt modelId="{963AB2A7-CA36-5E48-9D33-16ABADF7E708}" type="sibTrans" cxnId="{82FD1096-7268-9F43-B909-1A76BC13D657}">
      <dgm:prSet/>
      <dgm:spPr/>
      <dgm:t>
        <a:bodyPr/>
        <a:lstStyle/>
        <a:p>
          <a:endParaRPr lang="it-IT"/>
        </a:p>
      </dgm:t>
    </dgm:pt>
    <dgm:pt modelId="{BE5476EB-597E-8D4A-BFDD-06574EBEAD81}">
      <dgm:prSet/>
      <dgm:spPr/>
      <dgm:t>
        <a:bodyPr/>
        <a:lstStyle/>
        <a:p>
          <a:r>
            <a:rPr lang="it-IT" b="1" dirty="0" smtClean="0">
              <a:latin typeface="Arial Narrow"/>
              <a:cs typeface="Arial Narrow"/>
            </a:rPr>
            <a:t>I </a:t>
          </a:r>
          <a:r>
            <a:rPr lang="it-IT" b="1" dirty="0" err="1" smtClean="0">
              <a:latin typeface="Arial Narrow"/>
              <a:cs typeface="Arial Narrow"/>
            </a:rPr>
            <a:t>Markers</a:t>
          </a:r>
          <a:r>
            <a:rPr lang="it-IT" b="1" dirty="0" smtClean="0">
              <a:latin typeface="Arial Narrow"/>
              <a:cs typeface="Arial Narrow"/>
            </a:rPr>
            <a:t> Tumorali, per le loro caratteristiche intrinseche di scarsa sensibilità e specificità, NON devono essere utilizzati per una diagnosi di screening delle patologie neoplastiche</a:t>
          </a:r>
          <a:endParaRPr lang="it-IT" b="1" dirty="0">
            <a:latin typeface="Arial Narrow"/>
            <a:cs typeface="Arial Narrow"/>
          </a:endParaRPr>
        </a:p>
      </dgm:t>
    </dgm:pt>
    <dgm:pt modelId="{DBD8F366-6792-9445-9ED4-A485B992A58F}" type="parTrans" cxnId="{345E1405-61FA-E447-9CF8-986999EF4DC5}">
      <dgm:prSet/>
      <dgm:spPr/>
      <dgm:t>
        <a:bodyPr/>
        <a:lstStyle/>
        <a:p>
          <a:endParaRPr lang="it-IT"/>
        </a:p>
      </dgm:t>
    </dgm:pt>
    <dgm:pt modelId="{5E6AB347-5C4C-2E4B-9768-6B672A5ACBD1}" type="sibTrans" cxnId="{345E1405-61FA-E447-9CF8-986999EF4DC5}">
      <dgm:prSet/>
      <dgm:spPr/>
      <dgm:t>
        <a:bodyPr/>
        <a:lstStyle/>
        <a:p>
          <a:endParaRPr lang="it-IT"/>
        </a:p>
      </dgm:t>
    </dgm:pt>
    <dgm:pt modelId="{27F7E3F7-462E-0044-A4BD-648C303B9D5B}">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33663945-062B-FD4F-A296-59471C3F4197}" type="parTrans" cxnId="{C02D7309-D7DE-6142-AC70-FD7D07615B28}">
      <dgm:prSet/>
      <dgm:spPr/>
      <dgm:t>
        <a:bodyPr/>
        <a:lstStyle/>
        <a:p>
          <a:endParaRPr lang="it-IT"/>
        </a:p>
      </dgm:t>
    </dgm:pt>
    <dgm:pt modelId="{035BC956-37AB-4F43-95BE-61E102834F2C}" type="sibTrans" cxnId="{C02D7309-D7DE-6142-AC70-FD7D07615B28}">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4">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4">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5FCBC6E7-0F9B-E942-89F6-B71CFB4DD3F4}" type="pres">
      <dgm:prSet presAssocID="{27F7E3F7-462E-0044-A4BD-648C303B9D5B}" presName="composite" presStyleCnt="0"/>
      <dgm:spPr/>
    </dgm:pt>
    <dgm:pt modelId="{4A056282-9EDA-7D4F-8BC0-5F390C40F4A2}" type="pres">
      <dgm:prSet presAssocID="{27F7E3F7-462E-0044-A4BD-648C303B9D5B}" presName="parentText" presStyleLbl="alignNode1" presStyleIdx="1" presStyleCnt="4">
        <dgm:presLayoutVars>
          <dgm:chMax val="1"/>
          <dgm:bulletEnabled val="1"/>
        </dgm:presLayoutVars>
      </dgm:prSet>
      <dgm:spPr/>
      <dgm:t>
        <a:bodyPr/>
        <a:lstStyle/>
        <a:p>
          <a:endParaRPr lang="it-IT"/>
        </a:p>
      </dgm:t>
    </dgm:pt>
    <dgm:pt modelId="{9552CF6B-B9C0-D54B-A2E7-ADC48274B183}" type="pres">
      <dgm:prSet presAssocID="{27F7E3F7-462E-0044-A4BD-648C303B9D5B}" presName="descendantText" presStyleLbl="alignAcc1" presStyleIdx="1" presStyleCnt="4">
        <dgm:presLayoutVars>
          <dgm:bulletEnabled val="1"/>
        </dgm:presLayoutVars>
      </dgm:prSet>
      <dgm:spPr/>
      <dgm:t>
        <a:bodyPr/>
        <a:lstStyle/>
        <a:p>
          <a:endParaRPr lang="it-IT"/>
        </a:p>
      </dgm:t>
    </dgm:pt>
    <dgm:pt modelId="{1EEBA3A7-A87A-2443-BA33-37C0448DE35D}" type="pres">
      <dgm:prSet presAssocID="{035BC956-37AB-4F43-95BE-61E102834F2C}" presName="sp" presStyleCnt="0"/>
      <dgm:spPr/>
    </dgm:pt>
    <dgm:pt modelId="{4184DB60-AE6F-9F47-A948-5C43243063FB}" type="pres">
      <dgm:prSet presAssocID="{F9413570-DB32-1B45-9A22-CA8B29443D25}" presName="composite" presStyleCnt="0"/>
      <dgm:spPr/>
    </dgm:pt>
    <dgm:pt modelId="{30AC3C0B-516D-1643-BEBD-02D6DFD991AA}" type="pres">
      <dgm:prSet presAssocID="{F9413570-DB32-1B45-9A22-CA8B29443D25}" presName="parentText" presStyleLbl="alignNode1" presStyleIdx="2" presStyleCnt="4">
        <dgm:presLayoutVars>
          <dgm:chMax val="1"/>
          <dgm:bulletEnabled val="1"/>
        </dgm:presLayoutVars>
      </dgm:prSet>
      <dgm:spPr/>
      <dgm:t>
        <a:bodyPr/>
        <a:lstStyle/>
        <a:p>
          <a:endParaRPr lang="it-IT"/>
        </a:p>
      </dgm:t>
    </dgm:pt>
    <dgm:pt modelId="{C751E40F-0957-E848-9DF7-9FE1A6971CD6}" type="pres">
      <dgm:prSet presAssocID="{F9413570-DB32-1B45-9A22-CA8B29443D25}" presName="descendantText" presStyleLbl="alignAcc1" presStyleIdx="2" presStyleCnt="4">
        <dgm:presLayoutVars>
          <dgm:bulletEnabled val="1"/>
        </dgm:presLayoutVars>
      </dgm:prSet>
      <dgm:spPr/>
      <dgm:t>
        <a:bodyPr/>
        <a:lstStyle/>
        <a:p>
          <a:endParaRPr lang="it-IT"/>
        </a:p>
      </dgm:t>
    </dgm:pt>
    <dgm:pt modelId="{CDEF8557-FD80-944B-AE4F-34681BA6B66E}" type="pres">
      <dgm:prSet presAssocID="{963AB2A7-CA36-5E48-9D33-16ABADF7E708}"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4">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4">
        <dgm:presLayoutVars>
          <dgm:bulletEnabled val="1"/>
        </dgm:presLayoutVars>
      </dgm:prSet>
      <dgm:spPr/>
      <dgm:t>
        <a:bodyPr/>
        <a:lstStyle/>
        <a:p>
          <a:endParaRPr lang="it-IT"/>
        </a:p>
      </dgm:t>
    </dgm:pt>
  </dgm:ptLst>
  <dgm:cxnLst>
    <dgm:cxn modelId="{D0416D1D-66BB-574B-9376-1CD968B95357}" srcId="{FE7C479A-06AC-4B44-BD18-E837F19107A3}" destId="{CC0C5F87-9E09-F44A-9FE4-783D1ECA91D7}" srcOrd="0" destOrd="0" parTransId="{5AE4371E-F69B-564C-BAFF-71315C623A70}" sibTransId="{6217A77C-1E88-E445-9061-2D3F90FB172F}"/>
    <dgm:cxn modelId="{36766848-3FEA-4B78-A35F-8903D414C76A}" type="presOf" srcId="{54635D34-9A8F-3040-A6D1-AC1310742952}" destId="{927D0E4D-3F6D-644B-A84D-6BDF82C790D4}" srcOrd="0" destOrd="0" presId="urn:microsoft.com/office/officeart/2005/8/layout/chevron2"/>
    <dgm:cxn modelId="{26E6CE7A-2BFB-4258-A2E1-C08CC530529B}" type="presOf" srcId="{E1BFDECB-B5AA-5B42-B0D9-5495E9F87448}" destId="{F5DAF114-CBF2-6C42-A815-A4131FDC3DFB}" srcOrd="0" destOrd="0" presId="urn:microsoft.com/office/officeart/2005/8/layout/chevron2"/>
    <dgm:cxn modelId="{3E6BA6E5-3486-46C5-B3D6-506A257FA488}" type="presOf" srcId="{FE7C479A-06AC-4B44-BD18-E837F19107A3}" destId="{8CC556F1-3902-064D-9B1D-7826AE877ED2}" srcOrd="0" destOrd="0" presId="urn:microsoft.com/office/officeart/2005/8/layout/chevron2"/>
    <dgm:cxn modelId="{4E432F29-0533-4CBA-AD6B-EB421FCBD1F0}" type="presOf" srcId="{F9413570-DB32-1B45-9A22-CA8B29443D25}" destId="{30AC3C0B-516D-1643-BEBD-02D6DFD991AA}"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82FD1096-7268-9F43-B909-1A76BC13D657}" srcId="{FE7C479A-06AC-4B44-BD18-E837F19107A3}" destId="{F9413570-DB32-1B45-9A22-CA8B29443D25}" srcOrd="2" destOrd="0" parTransId="{50B562BA-952C-0147-A589-C9E4F5D4CB60}" sibTransId="{963AB2A7-CA36-5E48-9D33-16ABADF7E708}"/>
    <dgm:cxn modelId="{5CBAE033-793C-4A11-863F-CB0F811F820A}" type="presOf" srcId="{922FFC4C-6A2D-9A44-804C-E2E5705726AC}" destId="{350713BD-B27B-E948-80D9-169A97BCC1EF}" srcOrd="0" destOrd="0" presId="urn:microsoft.com/office/officeart/2005/8/layout/chevron2"/>
    <dgm:cxn modelId="{C3E5DE44-5C46-4C75-80D8-7F31ECC67A03}" type="presOf" srcId="{3800E0CD-D18A-6B4E-B56D-EC77A674B61F}" destId="{C751E40F-0957-E848-9DF7-9FE1A6971CD6}" srcOrd="0" destOrd="0" presId="urn:microsoft.com/office/officeart/2005/8/layout/chevron2"/>
    <dgm:cxn modelId="{D67DBBE3-880E-4F99-AA96-2CE89D8A3C8D}" type="presOf" srcId="{BE5476EB-597E-8D4A-BFDD-06574EBEAD81}" destId="{9552CF6B-B9C0-D54B-A2E7-ADC48274B183}" srcOrd="0" destOrd="0" presId="urn:microsoft.com/office/officeart/2005/8/layout/chevron2"/>
    <dgm:cxn modelId="{345E1405-61FA-E447-9CF8-986999EF4DC5}" srcId="{27F7E3F7-462E-0044-A4BD-648C303B9D5B}" destId="{BE5476EB-597E-8D4A-BFDD-06574EBEAD81}" srcOrd="0" destOrd="0" parTransId="{DBD8F366-6792-9445-9ED4-A485B992A58F}" sibTransId="{5E6AB347-5C4C-2E4B-9768-6B672A5ACBD1}"/>
    <dgm:cxn modelId="{B30F4F76-CC32-4FC9-994D-70ABECD1C1A7}" type="presOf" srcId="{CC0C5F87-9E09-F44A-9FE4-783D1ECA91D7}" destId="{A33AEACA-D2B7-DD4F-BC66-D0A9C74BB356}" srcOrd="0" destOrd="0" presId="urn:microsoft.com/office/officeart/2005/8/layout/chevron2"/>
    <dgm:cxn modelId="{B7815F8B-CE6B-C44D-8726-F52F027A438E}" srcId="{F9413570-DB32-1B45-9A22-CA8B29443D25}" destId="{3800E0CD-D18A-6B4E-B56D-EC77A674B61F}" srcOrd="0" destOrd="0" parTransId="{3C83A840-A429-9140-B6C5-2BD15E5E8C13}" sibTransId="{FC492137-1D8A-4246-AB17-ADD4450B27EF}"/>
    <dgm:cxn modelId="{13BAB499-A50D-9C40-AB94-AD730CC81BD5}" srcId="{CC0C5F87-9E09-F44A-9FE4-783D1ECA91D7}" destId="{922FFC4C-6A2D-9A44-804C-E2E5705726AC}" srcOrd="0" destOrd="0" parTransId="{55DC8128-38AE-BC44-AC35-37559B973E1D}" sibTransId="{21D3D581-FD1B-2448-BE08-269F939AE281}"/>
    <dgm:cxn modelId="{E3E29C23-F7FE-B04A-9F92-CDD6D07A19FC}" srcId="{FE7C479A-06AC-4B44-BD18-E837F19107A3}" destId="{E1BFDECB-B5AA-5B42-B0D9-5495E9F87448}" srcOrd="3" destOrd="0" parTransId="{D18C085B-0903-4640-A7E2-CFCC7CEAF310}" sibTransId="{B5FBAB14-709E-6046-8227-C5EBEFE144DF}"/>
    <dgm:cxn modelId="{A0285247-6951-4671-9A69-92882CC6C16A}" type="presOf" srcId="{27F7E3F7-462E-0044-A4BD-648C303B9D5B}" destId="{4A056282-9EDA-7D4F-8BC0-5F390C40F4A2}" srcOrd="0" destOrd="0" presId="urn:microsoft.com/office/officeart/2005/8/layout/chevron2"/>
    <dgm:cxn modelId="{C02D7309-D7DE-6142-AC70-FD7D07615B28}" srcId="{FE7C479A-06AC-4B44-BD18-E837F19107A3}" destId="{27F7E3F7-462E-0044-A4BD-648C303B9D5B}" srcOrd="1" destOrd="0" parTransId="{33663945-062B-FD4F-A296-59471C3F4197}" sibTransId="{035BC956-37AB-4F43-95BE-61E102834F2C}"/>
    <dgm:cxn modelId="{24231809-141B-403D-8987-867D9C766224}" type="presParOf" srcId="{8CC556F1-3902-064D-9B1D-7826AE877ED2}" destId="{E3E038D3-8E18-EA42-AF72-11DD7CD67EA8}" srcOrd="0" destOrd="0" presId="urn:microsoft.com/office/officeart/2005/8/layout/chevron2"/>
    <dgm:cxn modelId="{40891EA8-AF2B-4D5C-A821-F5416BB68367}" type="presParOf" srcId="{E3E038D3-8E18-EA42-AF72-11DD7CD67EA8}" destId="{A33AEACA-D2B7-DD4F-BC66-D0A9C74BB356}" srcOrd="0" destOrd="0" presId="urn:microsoft.com/office/officeart/2005/8/layout/chevron2"/>
    <dgm:cxn modelId="{E8909C89-AFE5-480F-81C3-61CDD9C0D178}" type="presParOf" srcId="{E3E038D3-8E18-EA42-AF72-11DD7CD67EA8}" destId="{350713BD-B27B-E948-80D9-169A97BCC1EF}" srcOrd="1" destOrd="0" presId="urn:microsoft.com/office/officeart/2005/8/layout/chevron2"/>
    <dgm:cxn modelId="{B1B22E36-DCDB-4B7F-A0A5-A792FF11862A}" type="presParOf" srcId="{8CC556F1-3902-064D-9B1D-7826AE877ED2}" destId="{915AC809-38F8-0E4E-BD3E-2767400BDDE8}" srcOrd="1" destOrd="0" presId="urn:microsoft.com/office/officeart/2005/8/layout/chevron2"/>
    <dgm:cxn modelId="{75D1DC93-04AD-4D17-8BDB-5038085A2CC1}" type="presParOf" srcId="{8CC556F1-3902-064D-9B1D-7826AE877ED2}" destId="{5FCBC6E7-0F9B-E942-89F6-B71CFB4DD3F4}" srcOrd="2" destOrd="0" presId="urn:microsoft.com/office/officeart/2005/8/layout/chevron2"/>
    <dgm:cxn modelId="{2747BA93-0C91-421A-A0C1-209C2721054A}" type="presParOf" srcId="{5FCBC6E7-0F9B-E942-89F6-B71CFB4DD3F4}" destId="{4A056282-9EDA-7D4F-8BC0-5F390C40F4A2}" srcOrd="0" destOrd="0" presId="urn:microsoft.com/office/officeart/2005/8/layout/chevron2"/>
    <dgm:cxn modelId="{B130FF1E-F629-4933-9B9F-54B77436C52C}" type="presParOf" srcId="{5FCBC6E7-0F9B-E942-89F6-B71CFB4DD3F4}" destId="{9552CF6B-B9C0-D54B-A2E7-ADC48274B183}" srcOrd="1" destOrd="0" presId="urn:microsoft.com/office/officeart/2005/8/layout/chevron2"/>
    <dgm:cxn modelId="{49C67A81-F7D1-4DF7-9624-09F879624147}" type="presParOf" srcId="{8CC556F1-3902-064D-9B1D-7826AE877ED2}" destId="{1EEBA3A7-A87A-2443-BA33-37C0448DE35D}" srcOrd="3" destOrd="0" presId="urn:microsoft.com/office/officeart/2005/8/layout/chevron2"/>
    <dgm:cxn modelId="{B6222C4E-E61A-4289-B183-EDF9E0A31490}" type="presParOf" srcId="{8CC556F1-3902-064D-9B1D-7826AE877ED2}" destId="{4184DB60-AE6F-9F47-A948-5C43243063FB}" srcOrd="4" destOrd="0" presId="urn:microsoft.com/office/officeart/2005/8/layout/chevron2"/>
    <dgm:cxn modelId="{0B45BB37-EFAE-4381-9576-8BD68C665A76}" type="presParOf" srcId="{4184DB60-AE6F-9F47-A948-5C43243063FB}" destId="{30AC3C0B-516D-1643-BEBD-02D6DFD991AA}" srcOrd="0" destOrd="0" presId="urn:microsoft.com/office/officeart/2005/8/layout/chevron2"/>
    <dgm:cxn modelId="{AA065617-596E-4ABA-8E50-2152F9333E49}" type="presParOf" srcId="{4184DB60-AE6F-9F47-A948-5C43243063FB}" destId="{C751E40F-0957-E848-9DF7-9FE1A6971CD6}" srcOrd="1" destOrd="0" presId="urn:microsoft.com/office/officeart/2005/8/layout/chevron2"/>
    <dgm:cxn modelId="{77E1FC35-7568-4566-B24C-B702E78EEC6E}" type="presParOf" srcId="{8CC556F1-3902-064D-9B1D-7826AE877ED2}" destId="{CDEF8557-FD80-944B-AE4F-34681BA6B66E}" srcOrd="5" destOrd="0" presId="urn:microsoft.com/office/officeart/2005/8/layout/chevron2"/>
    <dgm:cxn modelId="{110E74D9-F00D-40C1-ADFA-473630C93A88}" type="presParOf" srcId="{8CC556F1-3902-064D-9B1D-7826AE877ED2}" destId="{1979A3C7-6B83-AE48-AD16-A7BE9B28A234}" srcOrd="6" destOrd="0" presId="urn:microsoft.com/office/officeart/2005/8/layout/chevron2"/>
    <dgm:cxn modelId="{9801F01C-E66E-407E-85ED-FA7A92BD015F}" type="presParOf" srcId="{1979A3C7-6B83-AE48-AD16-A7BE9B28A234}" destId="{F5DAF114-CBF2-6C42-A815-A4131FDC3DFB}" srcOrd="0" destOrd="0" presId="urn:microsoft.com/office/officeart/2005/8/layout/chevron2"/>
    <dgm:cxn modelId="{89592408-5E46-40E7-9DE0-DB4672A78F7A}" type="presParOf" srcId="{1979A3C7-6B83-AE48-AD16-A7BE9B28A234}" destId="{927D0E4D-3F6D-644B-A84D-6BDF82C790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944C49-8B6E-418A-9B68-A82C99C8F2C8}" type="datetimeFigureOut">
              <a:rPr lang="it-IT"/>
              <a:pPr>
                <a:defRPr/>
              </a:pPr>
              <a:t>23/05/2014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057AA0-2E20-4C25-8D0C-EBEB332C424D}"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egnaposto immagine diapositiva 1"/>
          <p:cNvSpPr>
            <a:spLocks noGrp="1" noRot="1" noChangeAspect="1" noTextEdit="1"/>
          </p:cNvSpPr>
          <p:nvPr>
            <p:ph type="sldImg"/>
          </p:nvPr>
        </p:nvSpPr>
        <p:spPr bwMode="auto">
          <a:solidFill>
            <a:srgbClr val="CFE7F5"/>
          </a:solidFill>
          <a:ln w="25400">
            <a:solidFill>
              <a:srgbClr val="808080"/>
            </a:solidFill>
            <a:miter lim="800000"/>
            <a:headEnd/>
            <a:tailEnd/>
          </a:ln>
        </p:spPr>
      </p:sp>
      <p:sp>
        <p:nvSpPr>
          <p:cNvPr id="109570" name="Segnaposto note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CD9F484F-8E4C-4544-B177-99F27D20A786}" type="slidenum">
              <a:rPr lang="it-IT" sz="1200">
                <a:solidFill>
                  <a:srgbClr val="800080"/>
                </a:solidFill>
                <a:latin typeface="+mn-lt"/>
              </a:rPr>
              <a:pPr algn="r">
                <a:buClr>
                  <a:srgbClr val="4F81BD"/>
                </a:buClr>
                <a:defRPr/>
              </a:pPr>
              <a:t>88</a:t>
            </a:fld>
            <a:endParaRPr lang="it-IT" sz="1200">
              <a:solidFill>
                <a:srgbClr val="800080"/>
              </a:solidFill>
              <a:latin typeface="+mn-lt"/>
            </a:endParaRPr>
          </a:p>
        </p:txBody>
      </p:sp>
      <p:sp>
        <p:nvSpPr>
          <p:cNvPr id="420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0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noRot="1" noChangeAspect="1" noTextEdit="1"/>
          </p:cNvSpPr>
          <p:nvPr>
            <p:ph type="sldImg"/>
          </p:nvPr>
        </p:nvSpPr>
        <p:spPr bwMode="auto">
          <a:xfrm>
            <a:off x="1289050" y="795338"/>
            <a:ext cx="4279900" cy="3209925"/>
          </a:xfrm>
          <a:noFill/>
          <a:ln>
            <a:solidFill>
              <a:srgbClr val="000000"/>
            </a:solidFill>
            <a:miter lim="800000"/>
            <a:headEnd/>
            <a:tailEnd/>
          </a:ln>
        </p:spPr>
      </p:sp>
      <p:sp>
        <p:nvSpPr>
          <p:cNvPr id="423938" name="Rectangle 3"/>
          <p:cNvSpPr>
            <a:spLocks noGrp="1"/>
          </p:cNvSpPr>
          <p:nvPr>
            <p:ph type="body" idx="1"/>
          </p:nvPr>
        </p:nvSpPr>
        <p:spPr bwMode="auto">
          <a:xfrm>
            <a:off x="914400" y="4346575"/>
            <a:ext cx="5029200" cy="3849688"/>
          </a:xfrm>
          <a:noFill/>
        </p:spPr>
        <p:txBody>
          <a:bodyPr wrap="square" numCol="1" anchor="t" anchorCtr="0" compatLnSpc="1">
            <a:prstTxWarp prst="textNoShape">
              <a:avLst/>
            </a:prstTxWarp>
          </a:bodyPr>
          <a:lstStyle/>
          <a:p>
            <a:pPr eaLnBrk="1" hangingPunct="1">
              <a:spcBef>
                <a:spcPct val="0"/>
              </a:spcBef>
            </a:pPr>
            <a:r>
              <a:rPr lang="it-IT" smtClean="0"/>
              <a:t>Attualmente la diagnosi di infezione viene effettuata mediante la ricerca di ab specifici diretti contro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0BFF9965-F498-41A5-B786-5B70A1AAD46F}" type="slidenum">
              <a:rPr lang="it-IT" sz="1200">
                <a:solidFill>
                  <a:srgbClr val="800080"/>
                </a:solidFill>
                <a:latin typeface="+mn-lt"/>
              </a:rPr>
              <a:pPr algn="r">
                <a:buClr>
                  <a:srgbClr val="4F81BD"/>
                </a:buClr>
                <a:defRPr/>
              </a:pPr>
              <a:t>91</a:t>
            </a:fld>
            <a:endParaRPr lang="it-IT" sz="1200">
              <a:solidFill>
                <a:srgbClr val="800080"/>
              </a:solidFill>
              <a:latin typeface="+mn-lt"/>
            </a:endParaRPr>
          </a:p>
        </p:txBody>
      </p:sp>
      <p:sp>
        <p:nvSpPr>
          <p:cNvPr id="427010" name="Rectangle 2"/>
          <p:cNvSpPr>
            <a:spLocks noGrp="1" noRot="1" noChangeAspect="1" noChangeArrowheads="1" noTextEdit="1"/>
          </p:cNvSpPr>
          <p:nvPr>
            <p:ph type="sldImg"/>
          </p:nvPr>
        </p:nvSpPr>
        <p:spPr bwMode="auto">
          <a:xfrm>
            <a:off x="1150938" y="690563"/>
            <a:ext cx="4552950" cy="3416300"/>
          </a:xfrm>
          <a:noFill/>
          <a:ln>
            <a:solidFill>
              <a:srgbClr val="000000"/>
            </a:solidFill>
            <a:miter lim="800000"/>
            <a:headEnd/>
            <a:tailEnd/>
          </a:ln>
        </p:spPr>
      </p:sp>
      <p:sp>
        <p:nvSpPr>
          <p:cNvPr id="42701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1C72D1A5-F92D-4D11-9D5C-4C26EC2F5F22}" type="slidenum">
              <a:rPr lang="it-IT" sz="1200">
                <a:solidFill>
                  <a:srgbClr val="800080"/>
                </a:solidFill>
                <a:latin typeface="+mn-lt"/>
              </a:rPr>
              <a:pPr algn="r">
                <a:buClr>
                  <a:srgbClr val="4F81BD"/>
                </a:buClr>
                <a:defRPr/>
              </a:pPr>
              <a:t>95</a:t>
            </a:fld>
            <a:endParaRPr lang="it-IT" sz="1200">
              <a:solidFill>
                <a:srgbClr val="800080"/>
              </a:solidFill>
              <a:latin typeface="+mn-lt"/>
            </a:endParaRPr>
          </a:p>
        </p:txBody>
      </p:sp>
      <p:sp>
        <p:nvSpPr>
          <p:cNvPr id="433154" name="Rectangle 2"/>
          <p:cNvSpPr>
            <a:spLocks noGrp="1" noRot="1" noChangeAspect="1" noChangeArrowheads="1" noTextEdit="1"/>
          </p:cNvSpPr>
          <p:nvPr>
            <p:ph type="sldImg"/>
          </p:nvPr>
        </p:nvSpPr>
        <p:spPr bwMode="auto">
          <a:xfrm>
            <a:off x="1289050" y="795338"/>
            <a:ext cx="4279900" cy="3209925"/>
          </a:xfrm>
          <a:noFill/>
          <a:ln>
            <a:solidFill>
              <a:srgbClr val="000000"/>
            </a:solidFill>
            <a:miter lim="800000"/>
            <a:headEnd/>
            <a:tailEnd/>
          </a:ln>
        </p:spPr>
      </p:sp>
      <p:sp>
        <p:nvSpPr>
          <p:cNvPr id="433155"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DFCB03A-2B60-4234-BE9B-D7F8C5087E9B}" type="slidenum">
              <a:rPr lang="it-IT" sz="1200">
                <a:solidFill>
                  <a:srgbClr val="000000"/>
                </a:solidFill>
                <a:latin typeface="+mn-lt"/>
              </a:rPr>
              <a:pPr algn="r">
                <a:defRPr/>
              </a:pPr>
              <a:t>78</a:t>
            </a:fld>
            <a:endParaRPr lang="it-IT" sz="1200">
              <a:solidFill>
                <a:srgbClr val="000000"/>
              </a:solidFill>
              <a:latin typeface="+mn-lt"/>
            </a:endParaRPr>
          </a:p>
        </p:txBody>
      </p:sp>
      <p:sp>
        <p:nvSpPr>
          <p:cNvPr id="401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eaLnBrk="0" hangingPunct="0"/>
            <a:fld id="{41DE3A5D-C0EE-4232-BD7D-5783067972F3}" type="slidenum">
              <a:rPr lang="it-IT" sz="1200">
                <a:solidFill>
                  <a:srgbClr val="000000"/>
                </a:solidFill>
                <a:latin typeface="Arial" charset="0"/>
              </a:rPr>
              <a:pPr algn="r" eaLnBrk="0" hangingPunct="0"/>
              <a:t>78</a:t>
            </a:fld>
            <a:endParaRPr lang="it-IT" sz="1200">
              <a:solidFill>
                <a:srgbClr val="000000"/>
              </a:solidFill>
              <a:latin typeface="Arial" charset="0"/>
            </a:endParaRPr>
          </a:p>
        </p:txBody>
      </p:sp>
      <p:sp>
        <p:nvSpPr>
          <p:cNvPr id="401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1412"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2F5771F-8E64-4154-9B97-B030DBC7F5E9}" type="slidenum">
              <a:rPr lang="it-IT" sz="1200">
                <a:solidFill>
                  <a:srgbClr val="000000"/>
                </a:solidFill>
                <a:latin typeface="+mn-lt"/>
              </a:rPr>
              <a:pPr algn="r">
                <a:defRPr/>
              </a:pPr>
              <a:t>79</a:t>
            </a:fld>
            <a:endParaRPr lang="it-IT" sz="1200">
              <a:solidFill>
                <a:srgbClr val="000000"/>
              </a:solidFill>
              <a:latin typeface="+mn-lt"/>
            </a:endParaRPr>
          </a:p>
        </p:txBody>
      </p:sp>
      <p:sp>
        <p:nvSpPr>
          <p:cNvPr id="403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eaLnBrk="0" hangingPunct="0"/>
            <a:fld id="{B8C33DEB-A074-42F4-9987-15C22CEB9728}" type="slidenum">
              <a:rPr lang="it-IT" sz="1200">
                <a:solidFill>
                  <a:srgbClr val="000000"/>
                </a:solidFill>
                <a:latin typeface="Arial" charset="0"/>
              </a:rPr>
              <a:pPr algn="r" eaLnBrk="0" hangingPunct="0"/>
              <a:t>79</a:t>
            </a:fld>
            <a:endParaRPr lang="it-IT" sz="1200">
              <a:solidFill>
                <a:srgbClr val="000000"/>
              </a:solidFill>
              <a:latin typeface="Arial" charset="0"/>
            </a:endParaRPr>
          </a:p>
        </p:txBody>
      </p:sp>
      <p:sp>
        <p:nvSpPr>
          <p:cNvPr id="403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3460"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021DD985-3C93-4AAB-BF1D-53876930D58D}" type="slidenum">
              <a:rPr lang="it-IT" sz="1200">
                <a:solidFill>
                  <a:srgbClr val="800080"/>
                </a:solidFill>
                <a:latin typeface="+mn-lt"/>
              </a:rPr>
              <a:pPr algn="r">
                <a:buClr>
                  <a:srgbClr val="4F81BD"/>
                </a:buClr>
                <a:defRPr/>
              </a:pPr>
              <a:t>80</a:t>
            </a:fld>
            <a:endParaRPr lang="it-IT" sz="1200">
              <a:solidFill>
                <a:srgbClr val="800080"/>
              </a:solidFill>
              <a:latin typeface="+mn-lt"/>
            </a:endParaRPr>
          </a:p>
        </p:txBody>
      </p:sp>
      <p:sp>
        <p:nvSpPr>
          <p:cNvPr id="405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91F71954-0957-4BFE-8A5F-BEA18E41534A}" type="slidenum">
              <a:rPr lang="it-IT" sz="1200">
                <a:solidFill>
                  <a:srgbClr val="800080"/>
                </a:solidFill>
                <a:latin typeface="+mn-lt"/>
              </a:rPr>
              <a:pPr algn="r">
                <a:buClr>
                  <a:srgbClr val="4F81BD"/>
                </a:buClr>
                <a:defRPr/>
              </a:pPr>
              <a:t>81</a:t>
            </a:fld>
            <a:endParaRPr lang="it-IT" sz="1200">
              <a:solidFill>
                <a:srgbClr val="800080"/>
              </a:solidFill>
              <a:latin typeface="+mn-lt"/>
            </a:endParaRPr>
          </a:p>
        </p:txBody>
      </p:sp>
      <p:sp>
        <p:nvSpPr>
          <p:cNvPr id="407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7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E28FC9F0-D380-49A5-9DF8-D45CE254051D}" type="slidenum">
              <a:rPr lang="it-IT" sz="1200">
                <a:solidFill>
                  <a:srgbClr val="800080"/>
                </a:solidFill>
                <a:latin typeface="+mn-lt"/>
              </a:rPr>
              <a:pPr algn="r">
                <a:buClr>
                  <a:srgbClr val="4F81BD"/>
                </a:buClr>
                <a:defRPr/>
              </a:pPr>
              <a:t>82</a:t>
            </a:fld>
            <a:endParaRPr lang="it-IT" sz="1200">
              <a:solidFill>
                <a:srgbClr val="800080"/>
              </a:solidFill>
              <a:latin typeface="+mn-lt"/>
            </a:endParaRPr>
          </a:p>
        </p:txBody>
      </p:sp>
      <p:sp>
        <p:nvSpPr>
          <p:cNvPr id="409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BF720672-4D9E-452F-8202-DAD5F23E5489}" type="slidenum">
              <a:rPr lang="it-IT" sz="1200">
                <a:solidFill>
                  <a:srgbClr val="800080"/>
                </a:solidFill>
                <a:latin typeface="+mn-lt"/>
              </a:rPr>
              <a:pPr algn="r">
                <a:buClr>
                  <a:srgbClr val="4F81BD"/>
                </a:buClr>
                <a:defRPr/>
              </a:pPr>
              <a:t>84</a:t>
            </a:fld>
            <a:endParaRPr lang="it-IT" sz="1200">
              <a:solidFill>
                <a:srgbClr val="800080"/>
              </a:solidFill>
              <a:latin typeface="+mn-lt"/>
            </a:endParaRPr>
          </a:p>
        </p:txBody>
      </p:sp>
      <p:sp>
        <p:nvSpPr>
          <p:cNvPr id="414722" name="Rectangle 2"/>
          <p:cNvSpPr>
            <a:spLocks noGrp="1" noRot="1" noChangeAspect="1" noChangeArrowheads="1" noTextEdit="1"/>
          </p:cNvSpPr>
          <p:nvPr>
            <p:ph type="sldImg"/>
          </p:nvPr>
        </p:nvSpPr>
        <p:spPr bwMode="auto">
          <a:xfrm>
            <a:off x="1289050" y="795338"/>
            <a:ext cx="4279900" cy="3209925"/>
          </a:xfrm>
          <a:noFill/>
          <a:ln>
            <a:solidFill>
              <a:srgbClr val="000000"/>
            </a:solidFill>
            <a:miter lim="800000"/>
            <a:headEnd/>
            <a:tailEnd/>
          </a:ln>
        </p:spPr>
      </p:sp>
      <p:sp>
        <p:nvSpPr>
          <p:cNvPr id="414723"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5B55E413-8077-4738-803B-2835F049429B}" type="slidenum">
              <a:rPr lang="it-IT" sz="1200">
                <a:solidFill>
                  <a:srgbClr val="800080"/>
                </a:solidFill>
                <a:latin typeface="+mn-lt"/>
              </a:rPr>
              <a:pPr algn="r">
                <a:buClr>
                  <a:srgbClr val="4F81BD"/>
                </a:buClr>
                <a:defRPr/>
              </a:pPr>
              <a:t>85</a:t>
            </a:fld>
            <a:endParaRPr lang="it-IT" sz="1200">
              <a:solidFill>
                <a:srgbClr val="800080"/>
              </a:solidFill>
              <a:latin typeface="+mn-lt"/>
            </a:endParaRPr>
          </a:p>
        </p:txBody>
      </p:sp>
      <p:sp>
        <p:nvSpPr>
          <p:cNvPr id="415746" name="Rectangle 2"/>
          <p:cNvSpPr>
            <a:spLocks noGrp="1" noRot="1" noChangeAspect="1" noChangeArrowheads="1" noTextEdit="1"/>
          </p:cNvSpPr>
          <p:nvPr>
            <p:ph type="sldImg"/>
          </p:nvPr>
        </p:nvSpPr>
        <p:spPr bwMode="auto">
          <a:xfrm>
            <a:off x="1289050" y="795338"/>
            <a:ext cx="4279900" cy="3209925"/>
          </a:xfrm>
          <a:noFill/>
          <a:ln>
            <a:solidFill>
              <a:srgbClr val="000000"/>
            </a:solidFill>
            <a:miter lim="800000"/>
            <a:headEnd/>
            <a:tailEnd/>
          </a:ln>
        </p:spPr>
      </p:sp>
      <p:sp>
        <p:nvSpPr>
          <p:cNvPr id="415747"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buClr>
                <a:srgbClr val="4F81BD"/>
              </a:buClr>
              <a:defRPr/>
            </a:pPr>
            <a:fld id="{96467BB7-E4A4-457B-8D52-F000C5827A61}" type="slidenum">
              <a:rPr lang="it-IT" sz="1200">
                <a:solidFill>
                  <a:srgbClr val="800080"/>
                </a:solidFill>
                <a:latin typeface="+mn-lt"/>
              </a:rPr>
              <a:pPr algn="r">
                <a:buClr>
                  <a:srgbClr val="4F81BD"/>
                </a:buClr>
                <a:defRPr/>
              </a:pPr>
              <a:t>86</a:t>
            </a:fld>
            <a:endParaRPr lang="it-IT" sz="1200">
              <a:solidFill>
                <a:srgbClr val="800080"/>
              </a:solidFill>
              <a:latin typeface="+mn-lt"/>
            </a:endParaRPr>
          </a:p>
        </p:txBody>
      </p:sp>
      <p:sp>
        <p:nvSpPr>
          <p:cNvPr id="417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7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7F54F29-AE32-4A79-A016-580CAB8A3D4D}"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621C5EC-9D42-456D-BE44-0897DDE9C11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B5B12F0-A3E5-402A-A632-D8E66586D37F}"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BFC00CA-1016-402F-A813-6ADAC59CAC6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DA4D895-837A-43F3-A10E-BAB036D7C325}"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0AE11B1-F5BD-49F9-B01C-7972B7246644}"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4B815EC8-3C7E-41A4-A6CB-97E158C03A6E}"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ACC0487B-C389-4FFB-AAE7-2984B5928102}"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D5BB18F6-F0C7-4350-99D1-75CAFF050259}"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8" name="Segnaposto piè di pagina 7"/>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Segnaposto numero diapositiva 8"/>
          <p:cNvSpPr>
            <a:spLocks noGrp="1"/>
          </p:cNvSpPr>
          <p:nvPr>
            <p:ph type="sldNum" sz="quarter" idx="12"/>
          </p:nvPr>
        </p:nvSpPr>
        <p:spPr/>
        <p:txBody>
          <a:bodyPr/>
          <a:lstStyle>
            <a:lvl1pPr fontAlgn="auto">
              <a:spcBef>
                <a:spcPts val="0"/>
              </a:spcBef>
              <a:spcAft>
                <a:spcPts val="0"/>
              </a:spcAft>
              <a:defRPr/>
            </a:lvl1pPr>
          </a:lstStyle>
          <a:p>
            <a:pPr>
              <a:defRPr/>
            </a:pPr>
            <a:fld id="{5F4EFFC6-851C-42F0-B01B-D52B57C2D56C}"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4" name="Segnaposto piè di pagina 3"/>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Segnaposto numero diapositiva 4"/>
          <p:cNvSpPr>
            <a:spLocks noGrp="1"/>
          </p:cNvSpPr>
          <p:nvPr>
            <p:ph type="sldNum" sz="quarter" idx="12"/>
          </p:nvPr>
        </p:nvSpPr>
        <p:spPr/>
        <p:txBody>
          <a:bodyPr/>
          <a:lstStyle>
            <a:lvl1pPr fontAlgn="auto">
              <a:spcBef>
                <a:spcPts val="0"/>
              </a:spcBef>
              <a:spcAft>
                <a:spcPts val="0"/>
              </a:spcAft>
              <a:defRPr/>
            </a:lvl1pPr>
          </a:lstStyle>
          <a:p>
            <a:pPr>
              <a:defRPr/>
            </a:pPr>
            <a:fld id="{64BD345C-1939-4E3F-AE99-F04082150432}"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90465B16-EC11-46E7-8854-9EE8CBAFD64A}"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B13075DB-B0C5-4586-BB5F-B854BAD58F09}"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ACBD4DF3-7287-405A-BD6F-3E987914EB1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37648C1-9F1D-4AA2-A295-063569CBBDBA}"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E820CCB-D297-4141-AA15-1D2D5A75C173}"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42EAFBD8-6093-43DE-8F33-9480006E66F6}"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6626" name="Rectangle 2"/>
          <p:cNvSpPr>
            <a:spLocks noGrp="1" noChangeArrowheads="1"/>
          </p:cNvSpPr>
          <p:nvPr>
            <p:ph type="ctrTitle"/>
          </p:nvPr>
        </p:nvSpPr>
        <p:spPr>
          <a:xfrm>
            <a:off x="2895600" y="1371600"/>
            <a:ext cx="5867400" cy="2286000"/>
          </a:xfrm>
        </p:spPr>
        <p:txBody>
          <a:bodyPr/>
          <a:lstStyle>
            <a:lvl1pPr>
              <a:defRPr sz="4500"/>
            </a:lvl1pPr>
          </a:lstStyle>
          <a:p>
            <a:r>
              <a:rPr lang="it-IT"/>
              <a:t>Fare clic per modificare lo stile del titolo</a:t>
            </a:r>
          </a:p>
        </p:txBody>
      </p:sp>
      <p:sp>
        <p:nvSpPr>
          <p:cNvPr id="266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it-IT"/>
              <a:t>Fare clic per modificare lo stile del sottotitolo dello schema</a:t>
            </a:r>
          </a:p>
        </p:txBody>
      </p:sp>
      <p:sp>
        <p:nvSpPr>
          <p:cNvPr id="20" name="Rectangle 4"/>
          <p:cNvSpPr>
            <a:spLocks noGrp="1" noChangeArrowheads="1"/>
          </p:cNvSpPr>
          <p:nvPr>
            <p:ph type="dt" sz="half" idx="10"/>
          </p:nvPr>
        </p:nvSpPr>
        <p:spPr>
          <a:xfrm>
            <a:off x="457200" y="6248400"/>
            <a:ext cx="2133600" cy="457200"/>
          </a:xfrm>
        </p:spPr>
        <p:txBody>
          <a:bodyPr/>
          <a:lstStyle>
            <a:lvl1pPr fontAlgn="auto">
              <a:spcAft>
                <a:spcPts val="0"/>
              </a:spcAft>
              <a:defRPr/>
            </a:lvl1pPr>
          </a:lstStyle>
          <a:p>
            <a:pPr>
              <a:defRPr/>
            </a:pPr>
            <a:endParaRPr lang="it-IT"/>
          </a:p>
        </p:txBody>
      </p:sp>
      <p:sp>
        <p:nvSpPr>
          <p:cNvPr id="21" name="Rectangle 5"/>
          <p:cNvSpPr>
            <a:spLocks noGrp="1" noChangeArrowheads="1"/>
          </p:cNvSpPr>
          <p:nvPr>
            <p:ph type="ftr" sz="quarter" idx="11"/>
          </p:nvPr>
        </p:nvSpPr>
        <p:spPr/>
        <p:txBody>
          <a:bodyPr/>
          <a:lstStyle>
            <a:lvl1pPr algn="l" fontAlgn="auto">
              <a:spcAft>
                <a:spcPts val="0"/>
              </a:spcAft>
              <a:defRPr/>
            </a:lvl1pPr>
          </a:lstStyle>
          <a:p>
            <a:pPr>
              <a:defRPr/>
            </a:pPr>
            <a:endParaRPr lang="it-IT"/>
          </a:p>
        </p:txBody>
      </p:sp>
      <p:sp>
        <p:nvSpPr>
          <p:cNvPr id="22" name="Rectangle 6"/>
          <p:cNvSpPr>
            <a:spLocks noGrp="1" noChangeArrowheads="1"/>
          </p:cNvSpPr>
          <p:nvPr>
            <p:ph type="sldNum" sz="quarter" idx="12"/>
          </p:nvPr>
        </p:nvSpPr>
        <p:spPr/>
        <p:txBody>
          <a:bodyPr/>
          <a:lstStyle>
            <a:lvl1pPr fontAlgn="auto">
              <a:spcAft>
                <a:spcPts val="0"/>
              </a:spcAft>
              <a:defRPr/>
            </a:lvl1pPr>
          </a:lstStyle>
          <a:p>
            <a:pPr>
              <a:defRPr/>
            </a:pPr>
            <a:fld id="{96DC6247-76DB-443E-81AF-8D286CDB96C6}"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CB296BA0-480F-4F1E-AE94-D4E89ED1E857}"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lgn="l" fontAlgn="auto">
              <a:spcAft>
                <a:spcPts val="0"/>
              </a:spcAft>
              <a:defRPr/>
            </a:lvl1pPr>
          </a:lstStyle>
          <a:p>
            <a:pPr>
              <a:defRPr/>
            </a:pPr>
            <a:endParaRPr lang="it-IT"/>
          </a:p>
        </p:txBody>
      </p:sp>
      <p:sp>
        <p:nvSpPr>
          <p:cNvPr id="8" name="Segnaposto numero diapositiva 7"/>
          <p:cNvSpPr>
            <a:spLocks noGrp="1"/>
          </p:cNvSpPr>
          <p:nvPr>
            <p:ph type="sldNum" sz="quarter" idx="11"/>
          </p:nvPr>
        </p:nvSpPr>
        <p:spPr/>
        <p:txBody>
          <a:bodyPr/>
          <a:lstStyle>
            <a:lvl1pPr fontAlgn="auto">
              <a:spcAft>
                <a:spcPts val="0"/>
              </a:spcAft>
              <a:defRPr/>
            </a:lvl1pPr>
          </a:lstStyle>
          <a:p>
            <a:pPr>
              <a:defRPr/>
            </a:pPr>
            <a:fld id="{25121594-2004-47C2-9258-9129C4B837F5}" type="slidenum">
              <a:rPr lang="it-IT"/>
              <a:pPr>
                <a:defRPr/>
              </a:pPr>
              <a:t>‹N›</a:t>
            </a:fld>
            <a:endParaRPr lang="it-IT"/>
          </a:p>
        </p:txBody>
      </p:sp>
      <p:sp>
        <p:nvSpPr>
          <p:cNvPr id="9" name="Segnaposto data 8"/>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lgn="l" fontAlgn="auto">
              <a:spcAft>
                <a:spcPts val="0"/>
              </a:spcAft>
              <a:defRPr/>
            </a:lvl1pPr>
          </a:lstStyle>
          <a:p>
            <a:pPr>
              <a:defRPr/>
            </a:pPr>
            <a:endParaRPr lang="it-IT"/>
          </a:p>
        </p:txBody>
      </p:sp>
      <p:sp>
        <p:nvSpPr>
          <p:cNvPr id="4" name="Segnaposto numero diapositiva 3"/>
          <p:cNvSpPr>
            <a:spLocks noGrp="1"/>
          </p:cNvSpPr>
          <p:nvPr>
            <p:ph type="sldNum" sz="quarter" idx="11"/>
          </p:nvPr>
        </p:nvSpPr>
        <p:spPr/>
        <p:txBody>
          <a:bodyPr/>
          <a:lstStyle>
            <a:lvl1pPr fontAlgn="auto">
              <a:spcAft>
                <a:spcPts val="0"/>
              </a:spcAft>
              <a:defRPr/>
            </a:lvl1pPr>
          </a:lstStyle>
          <a:p>
            <a:pPr>
              <a:defRPr/>
            </a:pPr>
            <a:fld id="{EB135F7B-D37A-452F-97FB-A4363524BCD3}" type="slidenum">
              <a:rPr lang="it-IT"/>
              <a:pPr>
                <a:defRPr/>
              </a:pPr>
              <a:t>‹N›</a:t>
            </a:fld>
            <a:endParaRPr lang="it-IT"/>
          </a:p>
        </p:txBody>
      </p:sp>
      <p:sp>
        <p:nvSpPr>
          <p:cNvPr id="5" name="Segnaposto data 4"/>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B6C2BCA2-4D83-434D-A7C7-B0F96B32F6CA}"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4224F5D5-B4E7-43D5-BE5E-FAE410BE4812}"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FE948B63-930F-452C-B0B0-D24A80F80400}"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34200" y="457200"/>
            <a:ext cx="1752600" cy="5638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676400" y="457200"/>
            <a:ext cx="51054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D87C002C-5CEC-4038-9E99-B930ADB90EDD}"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1DBA436-91EA-41B8-915D-1B1ECF8E46D7}"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3AECD7E-FF9A-445A-9F15-EB4A5775B72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9DE43FD-B3F4-4621-AF14-94E23E561C95}"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4D92C75-44DF-495C-B01C-7755E01E3FFE}"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20D0601-92A5-4D27-951B-A9C2A6D44B07}"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11F8180-E6A9-4F45-9310-283C1BED781C}"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73A13A6-A533-4C64-83C5-82E862A679AD}"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04DD87D-6805-459B-BFB4-58521C0BCD7C}"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071E8F2-7CEA-4D50-BE2B-2C198E0C47CC}"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8191ECD-A189-48C8-97C5-20BEF128995E}"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2849122-A2D4-4F12-8F91-081A8242DDA7}" type="datetimeFigureOut">
              <a:rPr lang="it-IT"/>
              <a:pPr>
                <a:defRPr/>
              </a:pPr>
              <a:t>23/05/2014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2959DE8-59A2-43B3-923C-E510F25A9722}"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1836D69-9131-45F7-BEC1-30DD1FCED45E}" type="datetimeFigureOut">
              <a:rPr lang="it-IT"/>
              <a:pPr>
                <a:defRPr/>
              </a:pPr>
              <a:t>23/05/2014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CA15478-9616-411B-9413-3B20006C05D8}"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9B32693-94EC-4871-BE21-AC541280D88F}" type="datetimeFigureOut">
              <a:rPr lang="it-IT"/>
              <a:pPr>
                <a:defRPr/>
              </a:pPr>
              <a:t>23/05/2014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5235FC3-A5DA-4FB8-88A9-9E372C876EA2}"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D085A83-941B-4F2A-834E-5E9843FA939F}"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7905CAB-CEB2-4CAE-B30E-B2F2A4B89CB6}"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33238F3-8455-4759-BDA1-41E4F74F43B8}"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920FC31-3AF4-4525-BCC9-DC53401EDA82}"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6B8EF2E-1454-4066-B347-3D4E5B6B61B0}"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2C73804-0264-488B-A497-124CF4C6B19C}"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115C5B1-17CA-4055-84DC-89383FE69208}"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4B2EB93-002D-4765-AE33-3C1F317F17D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0AEB9C7-5982-428D-9FBE-1418D220CCCA}"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7567306-DD15-4340-B7CD-5272A2806D0D}"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C94EA9D-C2B3-4EE0-A136-02B541D69DF8}"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793F5DA-5DE5-4DFB-910C-13BB584532FA}"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CA4C49D-22A6-4800-8516-C3AD7B819DC8}"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48870E6-15BE-49C1-A45C-F2E77DD3A678}"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FCB03C9-3626-4F28-8351-A3BCB0AC951F}"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F12199-E002-43C0-881D-4B2275A144B3}"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60B6152-BADB-48F1-A12D-1F967D0106A3}"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6091AA9-420A-4867-B563-E8AA4CEB1FB9}"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15B2513-BCC6-4EAB-AB2E-4A4615D83FD9}" type="datetimeFigureOut">
              <a:rPr lang="it-IT"/>
              <a:pPr>
                <a:defRPr/>
              </a:pPr>
              <a:t>23/05/2014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6ECE944-4A25-4E54-B1B5-506C1E314A20}"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F82CBE2-5B39-499E-A251-AAB22907966C}" type="datetimeFigureOut">
              <a:rPr lang="it-IT"/>
              <a:pPr>
                <a:defRPr/>
              </a:pPr>
              <a:t>23/05/2014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DFEC69C-B554-4BCE-94F1-160837458ED5}"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82AA54B-0B5C-4D84-A54C-05CC67AAE66B}" type="datetimeFigureOut">
              <a:rPr lang="it-IT"/>
              <a:pPr>
                <a:defRPr/>
              </a:pPr>
              <a:t>23/05/2014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A86237C-9474-454D-B2EE-0B9005DE44B6}" type="slidenum">
              <a:rPr lang="it-IT"/>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8C3310B-309C-4F7B-8D74-3F7F7BFAEA00}"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D353C56-29B5-449C-BCD6-368F0FC39498}" type="slidenum">
              <a:rPr lang="it-IT"/>
              <a:pPr>
                <a:defRPr/>
              </a:pPr>
              <a:t>‹N›</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6906139-2B0A-42A2-8132-13D35D2D82FC}"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FF3160B-E3B9-4B13-8971-157DB3DB5F6B}" type="slidenum">
              <a:rPr lang="it-IT"/>
              <a:pPr>
                <a:defRPr/>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587D0A-C9F6-4170-BB4B-4489EA972F3D}"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24FC38-DB75-40DD-A0F4-0DC0812E66E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3B36D22-50DD-4693-B2E2-7E99C87F550D}" type="datetimeFigureOut">
              <a:rPr lang="it-IT"/>
              <a:pPr>
                <a:defRPr/>
              </a:pPr>
              <a:t>23/05/2014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4567B77-0DEF-4DC9-8F89-B4B665660E5E}"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B0E7554-6200-41DC-AAE7-5719A8C5EB72}" type="datetimeFigureOut">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3305B3B-D59A-4D6D-B0DA-9DAFE687272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B6D7C29-D5CE-485C-BC22-B01BA67AE959}" type="datetimeFigureOut">
              <a:rPr lang="it-IT"/>
              <a:pPr>
                <a:defRPr/>
              </a:pPr>
              <a:t>23/05/2014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14B0C4D1-6F58-4DC8-B0D8-20BAE818535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5D63ABE-ADE6-49FF-9687-46DA863BFA6C}" type="datetimeFigureOut">
              <a:rPr lang="it-IT"/>
              <a:pPr>
                <a:defRPr/>
              </a:pPr>
              <a:t>23/05/2014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F1DC5AB-BDEA-410E-9AA1-923150F05C2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6EB06B5-F387-499B-ABF9-024DCA11727C}"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85517EB-A624-4962-AB73-2978CCF24E2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450316E-3112-45D1-8CF4-6BF3333DC99E}" type="datetimeFigureOut">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8FEB545-77CC-41E4-B393-B605987F07F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EEBA95-D43F-4755-AABC-6BA384D6B55E}" type="datetimeFigureOut">
              <a:rPr lang="it-IT"/>
              <a:pPr>
                <a:defRPr/>
              </a:pPr>
              <a:t>23/05/2014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5A1897-00AF-4C02-8E86-899DC41B661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02" r:id="rId1"/>
    <p:sldLayoutId id="2147483801" r:id="rId2"/>
    <p:sldLayoutId id="2147483800" r:id="rId3"/>
    <p:sldLayoutId id="2147483799" r:id="rId4"/>
    <p:sldLayoutId id="2147483798" r:id="rId5"/>
    <p:sldLayoutId id="2147483797" r:id="rId6"/>
    <p:sldLayoutId id="2147483796" r:id="rId7"/>
    <p:sldLayoutId id="2147483795" r:id="rId8"/>
    <p:sldLayoutId id="2147483794" r:id="rId9"/>
    <p:sldLayoutId id="2147483793" r:id="rId10"/>
    <p:sldLayoutId id="21474837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0DFFA070-74DD-4133-AFD6-7C01EA7820C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3555"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560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200" b="0">
                <a:solidFill>
                  <a:srgbClr val="FFFFFF"/>
                </a:solidFill>
                <a:latin typeface="+mn-lt"/>
                <a:cs typeface="+mn-cs"/>
              </a:defRPr>
            </a:lvl1pPr>
          </a:lstStyle>
          <a:p>
            <a:pPr>
              <a:defRPr/>
            </a:pPr>
            <a:endParaRPr lang="it-IT"/>
          </a:p>
        </p:txBody>
      </p:sp>
      <p:sp>
        <p:nvSpPr>
          <p:cNvPr id="25605"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rgbClr val="FFFFFF"/>
                </a:solidFill>
                <a:latin typeface="+mn-lt"/>
                <a:cs typeface="+mn-cs"/>
              </a:defRPr>
            </a:lvl1pPr>
          </a:lstStyle>
          <a:p>
            <a:pPr>
              <a:defRPr/>
            </a:pPr>
            <a:fld id="{3ED22AC1-29DC-416E-B03D-F7DEA61C2969}" type="slidenum">
              <a:rPr lang="it-IT"/>
              <a:pPr>
                <a:defRPr/>
              </a:pPr>
              <a:t>‹N›</a:t>
            </a:fld>
            <a:endParaRPr lang="it-IT"/>
          </a:p>
        </p:txBody>
      </p:sp>
      <p:sp>
        <p:nvSpPr>
          <p:cNvPr id="25606"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07"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grpSp>
        <p:nvGrpSpPr>
          <p:cNvPr id="23560" name="Group 8"/>
          <p:cNvGrpSpPr>
            <a:grpSpLocks/>
          </p:cNvGrpSpPr>
          <p:nvPr/>
        </p:nvGrpSpPr>
        <p:grpSpPr bwMode="auto">
          <a:xfrm>
            <a:off x="228600" y="457200"/>
            <a:ext cx="1246188" cy="1371600"/>
            <a:chOff x="144" y="288"/>
            <a:chExt cx="785" cy="864"/>
          </a:xfrm>
        </p:grpSpPr>
        <p:sp>
          <p:nvSpPr>
            <p:cNvPr id="25609"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0"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1"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2"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3"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4"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5"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6"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7"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8"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19"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20"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25621"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grpSp>
      <p:sp>
        <p:nvSpPr>
          <p:cNvPr id="25622"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rgbClr val="FFFFFF"/>
                </a:solidFill>
                <a:latin typeface="+mn-lt"/>
                <a:cs typeface="+mn-cs"/>
              </a:defRPr>
            </a:lvl1pPr>
          </a:lstStyle>
          <a:p>
            <a:pPr>
              <a:defRPr/>
            </a:pPr>
            <a:endParaRPr lang="it-IT"/>
          </a:p>
        </p:txBody>
      </p:sp>
    </p:spTree>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timing>
    <p:tnLst>
      <p:par>
        <p:cTn id="1" dur="indefinite" restart="never" nodeType="tmRoot"/>
      </p:par>
    </p:tnLst>
  </p:timing>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3277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277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9FEDABB-6C19-4097-87DB-D6FA58249103}" type="datetimeFigureOut">
              <a:rPr lang="it-IT"/>
              <a:pPr>
                <a:defRPr/>
              </a:pPr>
              <a:t>23/05/2014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84CE2B-CEB2-41E8-8D90-F071A8C4D3B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13" r:id="rId1"/>
    <p:sldLayoutId id="2147483812" r:id="rId2"/>
    <p:sldLayoutId id="2147483811" r:id="rId3"/>
    <p:sldLayoutId id="2147483810" r:id="rId4"/>
    <p:sldLayoutId id="2147483809" r:id="rId5"/>
    <p:sldLayoutId id="2147483808" r:id="rId6"/>
    <p:sldLayoutId id="2147483807" r:id="rId7"/>
    <p:sldLayoutId id="2147483806" r:id="rId8"/>
    <p:sldLayoutId id="2147483805" r:id="rId9"/>
    <p:sldLayoutId id="2147483804"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4505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505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0CDB2E8-AA77-42B1-9F32-F032BB77F300}" type="datetimeFigureOut">
              <a:rPr lang="it-IT"/>
              <a:pPr>
                <a:defRPr/>
              </a:pPr>
              <a:t>23/05/2014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CAD2AF3-71F1-4DAD-A147-C9A230E60E1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4" r:id="rId1"/>
    <p:sldLayoutId id="2147483823" r:id="rId2"/>
    <p:sldLayoutId id="2147483822" r:id="rId3"/>
    <p:sldLayoutId id="2147483821" r:id="rId4"/>
    <p:sldLayoutId id="2147483820" r:id="rId5"/>
    <p:sldLayoutId id="2147483819" r:id="rId6"/>
    <p:sldLayoutId id="2147483818" r:id="rId7"/>
    <p:sldLayoutId id="2147483817" r:id="rId8"/>
    <p:sldLayoutId id="2147483816" r:id="rId9"/>
    <p:sldLayoutId id="2147483815" r:id="rId10"/>
    <p:sldLayoutId id="21474838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olo 1"/>
          <p:cNvSpPr>
            <a:spLocks noGrp="1"/>
          </p:cNvSpPr>
          <p:nvPr>
            <p:ph type="ctrTitle" idx="4294967295"/>
          </p:nvPr>
        </p:nvSpPr>
        <p:spPr>
          <a:xfrm>
            <a:off x="685800" y="2130425"/>
            <a:ext cx="7772400" cy="1470025"/>
          </a:xfrm>
        </p:spPr>
        <p:txBody>
          <a:bodyPr/>
          <a:lstStyle/>
          <a:p>
            <a:endParaRPr lang="it-IT" smtClean="0"/>
          </a:p>
        </p:txBody>
      </p:sp>
      <p:sp>
        <p:nvSpPr>
          <p:cNvPr id="58371" name="Sottotitolo 2"/>
          <p:cNvSpPr>
            <a:spLocks noGrp="1"/>
          </p:cNvSpPr>
          <p:nvPr>
            <p:ph type="subTitle" idx="4294967295"/>
          </p:nvPr>
        </p:nvSpPr>
        <p:spPr>
          <a:xfrm>
            <a:off x="1371600" y="3886200"/>
            <a:ext cx="6400800" cy="1752600"/>
          </a:xfrm>
        </p:spPr>
        <p:txBody>
          <a:bodyPr/>
          <a:lstStyle/>
          <a:p>
            <a:pPr marL="0" indent="0" algn="ctr">
              <a:buFont typeface="Arial" charset="0"/>
              <a:buNone/>
            </a:pPr>
            <a:endParaRPr lang="it-IT" smtClean="0">
              <a:solidFill>
                <a:srgbClr val="898989"/>
              </a:solidFill>
            </a:endParaRPr>
          </a:p>
        </p:txBody>
      </p:sp>
      <p:pic>
        <p:nvPicPr>
          <p:cNvPr id="58372" name="Picture 2"/>
          <p:cNvPicPr>
            <a:picLocks noChangeAspect="1" noChangeArrowheads="1"/>
          </p:cNvPicPr>
          <p:nvPr/>
        </p:nvPicPr>
        <p:blipFill>
          <a:blip r:embed="rId2"/>
          <a:srcRect/>
          <a:stretch>
            <a:fillRect/>
          </a:stretch>
        </p:blipFill>
        <p:spPr bwMode="auto">
          <a:xfrm>
            <a:off x="0" y="-26988"/>
            <a:ext cx="9144000" cy="5759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Immagine 3"/>
          <p:cNvPicPr>
            <a:picLocks noChangeAspect="1"/>
          </p:cNvPicPr>
          <p:nvPr/>
        </p:nvPicPr>
        <p:blipFill>
          <a:blip r:embed="rId2"/>
          <a:srcRect/>
          <a:stretch>
            <a:fillRect/>
          </a:stretch>
        </p:blipFill>
        <p:spPr bwMode="auto">
          <a:xfrm>
            <a:off x="0" y="0"/>
            <a:ext cx="9144000" cy="6996113"/>
          </a:xfrm>
          <a:prstGeom prst="rect">
            <a:avLst/>
          </a:prstGeom>
          <a:noFill/>
          <a:ln w="9525">
            <a:noFill/>
            <a:miter lim="800000"/>
            <a:headEnd/>
            <a:tailEnd/>
          </a:ln>
        </p:spPr>
      </p:pic>
      <p:sp>
        <p:nvSpPr>
          <p:cNvPr id="67586"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1</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67588" name="CasellaDiTesto 4"/>
          <p:cNvSpPr txBox="1">
            <a:spLocks noChangeArrowheads="1"/>
          </p:cNvSpPr>
          <p:nvPr/>
        </p:nvSpPr>
        <p:spPr bwMode="auto">
          <a:xfrm>
            <a:off x="323850" y="2276475"/>
            <a:ext cx="5976938" cy="1495425"/>
          </a:xfrm>
          <a:prstGeom prst="rect">
            <a:avLst/>
          </a:prstGeom>
          <a:noFill/>
          <a:ln w="9525">
            <a:noFill/>
            <a:miter lim="800000"/>
            <a:headEnd/>
            <a:tailEnd/>
          </a:ln>
        </p:spPr>
        <p:txBody>
          <a:bodyPr>
            <a:spAutoFit/>
          </a:bodyPr>
          <a:lstStyle/>
          <a:p>
            <a:r>
              <a:rPr lang="it-IT" sz="1800" b="1">
                <a:latin typeface="Segoe Print" pitchFamily="2" charset="0"/>
              </a:rPr>
              <a:t>Emocromo con formula, Ves, Pcr, AST, ALT, GGT, Elettroforesi Sieroproteica,  Glicemia, Creatinina, Sodio, Potassio, Cloro, Esame Urine</a:t>
            </a:r>
          </a:p>
          <a:p>
            <a:r>
              <a:rPr lang="it-IT" sz="1800" b="1">
                <a:latin typeface="Segoe Print" pitchFamily="2" charset="0"/>
              </a:rPr>
              <a:t> </a:t>
            </a:r>
          </a:p>
          <a:p>
            <a:r>
              <a:rPr lang="it-IT" sz="2000" b="1">
                <a:latin typeface="Segoe Print" pitchFamily="2" charset="0"/>
              </a:rPr>
              <a:t>Astenia </a:t>
            </a:r>
          </a:p>
        </p:txBody>
      </p:sp>
      <p:sp>
        <p:nvSpPr>
          <p:cNvPr id="103430"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p:cTn id="7" dur="500" decel="50000" fill="hold">
                                          <p:stCondLst>
                                            <p:cond delay="0"/>
                                          </p:stCondLst>
                                        </p:cTn>
                                        <p:tgtEl>
                                          <p:spTgt spid="1034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34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3430"/>
                                        </p:tgtEl>
                                        <p:attrNameLst>
                                          <p:attrName>ppt_w</p:attrName>
                                        </p:attrNameLst>
                                      </p:cBhvr>
                                      <p:tavLst>
                                        <p:tav tm="0">
                                          <p:val>
                                            <p:strVal val="#ppt_w*.05"/>
                                          </p:val>
                                        </p:tav>
                                        <p:tav tm="100000">
                                          <p:val>
                                            <p:strVal val="#ppt_w"/>
                                          </p:val>
                                        </p:tav>
                                      </p:tavLst>
                                    </p:anim>
                                    <p:anim calcmode="lin" valueType="num">
                                      <p:cBhvr>
                                        <p:cTn id="10" dur="1000" fill="hold"/>
                                        <p:tgtEl>
                                          <p:spTgt spid="1034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34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34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34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Immagine 3"/>
          <p:cNvPicPr>
            <a:picLocks noChangeAspect="1"/>
          </p:cNvPicPr>
          <p:nvPr/>
        </p:nvPicPr>
        <p:blipFill>
          <a:blip r:embed="rId2"/>
          <a:srcRect/>
          <a:stretch>
            <a:fillRect/>
          </a:stretch>
        </p:blipFill>
        <p:spPr bwMode="auto">
          <a:xfrm>
            <a:off x="0" y="0"/>
            <a:ext cx="9144000" cy="6996113"/>
          </a:xfrm>
          <a:prstGeom prst="rect">
            <a:avLst/>
          </a:prstGeom>
          <a:noFill/>
          <a:ln w="9525">
            <a:noFill/>
            <a:miter lim="800000"/>
            <a:headEnd/>
            <a:tailEnd/>
          </a:ln>
        </p:spPr>
      </p:pic>
      <p:sp>
        <p:nvSpPr>
          <p:cNvPr id="68610"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1</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68612" name="CasellaDiTesto 4"/>
          <p:cNvSpPr txBox="1">
            <a:spLocks noChangeArrowheads="1"/>
          </p:cNvSpPr>
          <p:nvPr/>
        </p:nvSpPr>
        <p:spPr bwMode="auto">
          <a:xfrm>
            <a:off x="323850" y="2276475"/>
            <a:ext cx="5976938" cy="1616075"/>
          </a:xfrm>
          <a:prstGeom prst="rect">
            <a:avLst/>
          </a:prstGeom>
          <a:noFill/>
          <a:ln w="9525">
            <a:noFill/>
            <a:miter lim="800000"/>
            <a:headEnd/>
            <a:tailEnd/>
          </a:ln>
        </p:spPr>
        <p:txBody>
          <a:bodyPr>
            <a:spAutoFit/>
          </a:bodyPr>
          <a:lstStyle/>
          <a:p>
            <a:r>
              <a:rPr lang="it-IT" sz="2000" b="1">
                <a:latin typeface="Segoe Print" pitchFamily="2" charset="0"/>
              </a:rPr>
              <a:t>Sof su tre campioni</a:t>
            </a:r>
          </a:p>
          <a:p>
            <a:endParaRPr lang="it-IT" sz="2000" b="1">
              <a:latin typeface="Segoe Print" pitchFamily="2" charset="0"/>
            </a:endParaRPr>
          </a:p>
          <a:p>
            <a:endParaRPr lang="it-IT" sz="2000" b="1">
              <a:latin typeface="Segoe Print" pitchFamily="2" charset="0"/>
            </a:endParaRPr>
          </a:p>
          <a:p>
            <a:endParaRPr lang="it-IT" sz="2000" b="1">
              <a:latin typeface="Segoe Print" pitchFamily="2" charset="0"/>
            </a:endParaRPr>
          </a:p>
          <a:p>
            <a:r>
              <a:rPr lang="it-IT" sz="2000" b="1">
                <a:latin typeface="Segoe Print" pitchFamily="2" charset="0"/>
              </a:rPr>
              <a:t>Astenia e familiarità per K</a:t>
            </a:r>
          </a:p>
        </p:txBody>
      </p:sp>
      <p:sp>
        <p:nvSpPr>
          <p:cNvPr id="103430"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p:cTn id="7" dur="500" decel="50000" fill="hold">
                                          <p:stCondLst>
                                            <p:cond delay="0"/>
                                          </p:stCondLst>
                                        </p:cTn>
                                        <p:tgtEl>
                                          <p:spTgt spid="1034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34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3430"/>
                                        </p:tgtEl>
                                        <p:attrNameLst>
                                          <p:attrName>ppt_w</p:attrName>
                                        </p:attrNameLst>
                                      </p:cBhvr>
                                      <p:tavLst>
                                        <p:tav tm="0">
                                          <p:val>
                                            <p:strVal val="#ppt_w*.05"/>
                                          </p:val>
                                        </p:tav>
                                        <p:tav tm="100000">
                                          <p:val>
                                            <p:strVal val="#ppt_w"/>
                                          </p:val>
                                        </p:tav>
                                      </p:tavLst>
                                    </p:anim>
                                    <p:anim calcmode="lin" valueType="num">
                                      <p:cBhvr>
                                        <p:cTn id="10" dur="1000" fill="hold"/>
                                        <p:tgtEl>
                                          <p:spTgt spid="1034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34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34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34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Immagine 3"/>
          <p:cNvPicPr>
            <a:picLocks noChangeAspect="1"/>
          </p:cNvPicPr>
          <p:nvPr/>
        </p:nvPicPr>
        <p:blipFill>
          <a:blip r:embed="rId2"/>
          <a:srcRect/>
          <a:stretch>
            <a:fillRect/>
          </a:stretch>
        </p:blipFill>
        <p:spPr bwMode="auto">
          <a:xfrm>
            <a:off x="0" y="0"/>
            <a:ext cx="9144000" cy="6996113"/>
          </a:xfrm>
          <a:prstGeom prst="rect">
            <a:avLst/>
          </a:prstGeom>
          <a:noFill/>
          <a:ln w="9525">
            <a:noFill/>
            <a:miter lim="800000"/>
            <a:headEnd/>
            <a:tailEnd/>
          </a:ln>
        </p:spPr>
      </p:pic>
      <p:sp>
        <p:nvSpPr>
          <p:cNvPr id="69634"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1</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69636" name="CasellaDiTesto 4"/>
          <p:cNvSpPr txBox="1">
            <a:spLocks noChangeArrowheads="1"/>
          </p:cNvSpPr>
          <p:nvPr/>
        </p:nvSpPr>
        <p:spPr bwMode="auto">
          <a:xfrm>
            <a:off x="323850" y="2276475"/>
            <a:ext cx="5976938" cy="1616075"/>
          </a:xfrm>
          <a:prstGeom prst="rect">
            <a:avLst/>
          </a:prstGeom>
          <a:noFill/>
          <a:ln w="9525">
            <a:noFill/>
            <a:miter lim="800000"/>
            <a:headEnd/>
            <a:tailEnd/>
          </a:ln>
        </p:spPr>
        <p:txBody>
          <a:bodyPr>
            <a:spAutoFit/>
          </a:bodyPr>
          <a:lstStyle/>
          <a:p>
            <a:r>
              <a:rPr lang="it-IT" sz="2000" b="1">
                <a:latin typeface="Segoe Print" pitchFamily="2" charset="0"/>
              </a:rPr>
              <a:t>Colonscopia</a:t>
            </a:r>
          </a:p>
          <a:p>
            <a:endParaRPr lang="it-IT" sz="2000" b="1">
              <a:latin typeface="Segoe Print" pitchFamily="2" charset="0"/>
            </a:endParaRPr>
          </a:p>
          <a:p>
            <a:endParaRPr lang="it-IT" sz="2000" b="1">
              <a:latin typeface="Segoe Print" pitchFamily="2" charset="0"/>
            </a:endParaRPr>
          </a:p>
          <a:p>
            <a:endParaRPr lang="it-IT" sz="2000" b="1">
              <a:latin typeface="Segoe Print" pitchFamily="2" charset="0"/>
            </a:endParaRPr>
          </a:p>
          <a:p>
            <a:r>
              <a:rPr lang="it-IT" sz="2000" b="1">
                <a:latin typeface="Segoe Print" pitchFamily="2" charset="0"/>
              </a:rPr>
              <a:t>Astenia e familiarià per K</a:t>
            </a:r>
          </a:p>
        </p:txBody>
      </p:sp>
      <p:sp>
        <p:nvSpPr>
          <p:cNvPr id="103430"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p:cTn id="7" dur="500" decel="50000" fill="hold">
                                          <p:stCondLst>
                                            <p:cond delay="0"/>
                                          </p:stCondLst>
                                        </p:cTn>
                                        <p:tgtEl>
                                          <p:spTgt spid="1034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34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3430"/>
                                        </p:tgtEl>
                                        <p:attrNameLst>
                                          <p:attrName>ppt_w</p:attrName>
                                        </p:attrNameLst>
                                      </p:cBhvr>
                                      <p:tavLst>
                                        <p:tav tm="0">
                                          <p:val>
                                            <p:strVal val="#ppt_w*.05"/>
                                          </p:val>
                                        </p:tav>
                                        <p:tav tm="100000">
                                          <p:val>
                                            <p:strVal val="#ppt_w"/>
                                          </p:val>
                                        </p:tav>
                                      </p:tavLst>
                                    </p:anim>
                                    <p:anim calcmode="lin" valueType="num">
                                      <p:cBhvr>
                                        <p:cTn id="10" dur="1000" fill="hold"/>
                                        <p:tgtEl>
                                          <p:spTgt spid="1034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34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34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34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Immagine 3"/>
          <p:cNvPicPr>
            <a:picLocks noChangeAspect="1"/>
          </p:cNvPicPr>
          <p:nvPr/>
        </p:nvPicPr>
        <p:blipFill>
          <a:blip r:embed="rId2"/>
          <a:srcRect/>
          <a:stretch>
            <a:fillRect/>
          </a:stretch>
        </p:blipFill>
        <p:spPr bwMode="auto">
          <a:xfrm>
            <a:off x="0" y="0"/>
            <a:ext cx="9144000" cy="6996113"/>
          </a:xfrm>
          <a:prstGeom prst="rect">
            <a:avLst/>
          </a:prstGeom>
          <a:noFill/>
          <a:ln w="9525">
            <a:noFill/>
            <a:miter lim="800000"/>
            <a:headEnd/>
            <a:tailEnd/>
          </a:ln>
        </p:spPr>
      </p:pic>
      <p:sp>
        <p:nvSpPr>
          <p:cNvPr id="70658"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1</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70660" name="CasellaDiTesto 4"/>
          <p:cNvSpPr txBox="1">
            <a:spLocks noChangeArrowheads="1"/>
          </p:cNvSpPr>
          <p:nvPr/>
        </p:nvSpPr>
        <p:spPr bwMode="auto">
          <a:xfrm>
            <a:off x="323850" y="2276475"/>
            <a:ext cx="5976938" cy="1616075"/>
          </a:xfrm>
          <a:prstGeom prst="rect">
            <a:avLst/>
          </a:prstGeom>
          <a:noFill/>
          <a:ln w="9525">
            <a:noFill/>
            <a:miter lim="800000"/>
            <a:headEnd/>
            <a:tailEnd/>
          </a:ln>
        </p:spPr>
        <p:txBody>
          <a:bodyPr>
            <a:spAutoFit/>
          </a:bodyPr>
          <a:lstStyle/>
          <a:p>
            <a:r>
              <a:rPr lang="it-IT" sz="2000" b="1">
                <a:latin typeface="Segoe Print" pitchFamily="2" charset="0"/>
              </a:rPr>
              <a:t>Rx torace</a:t>
            </a:r>
          </a:p>
          <a:p>
            <a:endParaRPr lang="it-IT" sz="2000" b="1">
              <a:latin typeface="Segoe Print" pitchFamily="2" charset="0"/>
            </a:endParaRPr>
          </a:p>
          <a:p>
            <a:endParaRPr lang="it-IT" sz="2000" b="1">
              <a:latin typeface="Segoe Print" pitchFamily="2" charset="0"/>
            </a:endParaRPr>
          </a:p>
          <a:p>
            <a:endParaRPr lang="it-IT" sz="2000" b="1">
              <a:latin typeface="Segoe Print" pitchFamily="2" charset="0"/>
            </a:endParaRPr>
          </a:p>
          <a:p>
            <a:r>
              <a:rPr lang="it-IT" sz="2000" b="1">
                <a:latin typeface="Segoe Print" pitchFamily="2" charset="0"/>
              </a:rPr>
              <a:t>Astenia e familiarità per K</a:t>
            </a:r>
          </a:p>
        </p:txBody>
      </p:sp>
      <p:sp>
        <p:nvSpPr>
          <p:cNvPr id="103430"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p:cTn id="7" dur="500" decel="50000" fill="hold">
                                          <p:stCondLst>
                                            <p:cond delay="0"/>
                                          </p:stCondLst>
                                        </p:cTn>
                                        <p:tgtEl>
                                          <p:spTgt spid="1034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34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3430"/>
                                        </p:tgtEl>
                                        <p:attrNameLst>
                                          <p:attrName>ppt_w</p:attrName>
                                        </p:attrNameLst>
                                      </p:cBhvr>
                                      <p:tavLst>
                                        <p:tav tm="0">
                                          <p:val>
                                            <p:strVal val="#ppt_w*.05"/>
                                          </p:val>
                                        </p:tav>
                                        <p:tav tm="100000">
                                          <p:val>
                                            <p:strVal val="#ppt_w"/>
                                          </p:val>
                                        </p:tav>
                                      </p:tavLst>
                                    </p:anim>
                                    <p:anim calcmode="lin" valueType="num">
                                      <p:cBhvr>
                                        <p:cTn id="10" dur="1000" fill="hold"/>
                                        <p:tgtEl>
                                          <p:spTgt spid="1034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34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34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34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1143000"/>
            <a:ext cx="4859338" cy="5715000"/>
          </a:xfrm>
        </p:spPr>
        <p:txBody>
          <a:bodyPr rtlCol="0">
            <a:normAutofit lnSpcReduction="10000"/>
          </a:bodyPr>
          <a:lstStyle/>
          <a:p>
            <a:pPr eaLnBrk="1" fontAlgn="auto" hangingPunct="1">
              <a:spcAft>
                <a:spcPts val="0"/>
              </a:spcAft>
              <a:buFont typeface="Arial" pitchFamily="34" charset="0"/>
              <a:buChar char="•"/>
              <a:defRPr/>
            </a:pPr>
            <a:r>
              <a:rPr lang="it-IT" sz="2400" dirty="0" smtClean="0"/>
              <a:t>GR                       4,55 x 10³/</a:t>
            </a:r>
            <a:r>
              <a:rPr lang="it-IT" sz="2400" dirty="0" err="1" smtClean="0"/>
              <a:t>mL</a:t>
            </a:r>
            <a:endParaRPr lang="it-IT" sz="2400" dirty="0" smtClean="0"/>
          </a:p>
          <a:p>
            <a:pPr eaLnBrk="1" fontAlgn="auto" hangingPunct="1">
              <a:spcAft>
                <a:spcPts val="0"/>
              </a:spcAft>
              <a:buFont typeface="Arial" pitchFamily="34" charset="0"/>
              <a:buChar char="•"/>
              <a:defRPr/>
            </a:pPr>
            <a:r>
              <a:rPr lang="it-IT" sz="2400" dirty="0" smtClean="0"/>
              <a:t>GB                       3.81 x 10³/</a:t>
            </a:r>
            <a:r>
              <a:rPr lang="it-IT" sz="2400" dirty="0" err="1" smtClean="0"/>
              <a:t>mL</a:t>
            </a:r>
            <a:endParaRPr lang="it-IT" sz="2400" dirty="0" smtClean="0"/>
          </a:p>
          <a:p>
            <a:pPr eaLnBrk="1" fontAlgn="auto" hangingPunct="1">
              <a:spcAft>
                <a:spcPts val="0"/>
              </a:spcAft>
              <a:buFont typeface="Arial" pitchFamily="34" charset="0"/>
              <a:buChar char="•"/>
              <a:defRPr/>
            </a:pPr>
            <a:r>
              <a:rPr lang="it-IT" sz="2400" dirty="0" err="1" smtClean="0"/>
              <a:t>Hb</a:t>
            </a:r>
            <a:r>
              <a:rPr lang="it-IT" sz="2400" dirty="0" smtClean="0"/>
              <a:t>                       13.8 g/</a:t>
            </a:r>
            <a:r>
              <a:rPr lang="it-IT" sz="2400" dirty="0" err="1" smtClean="0"/>
              <a:t>dL*</a:t>
            </a:r>
            <a:endParaRPr lang="it-IT" sz="2400" dirty="0" smtClean="0"/>
          </a:p>
          <a:p>
            <a:pPr eaLnBrk="1" fontAlgn="auto" hangingPunct="1">
              <a:spcAft>
                <a:spcPts val="0"/>
              </a:spcAft>
              <a:buFont typeface="Arial" pitchFamily="34" charset="0"/>
              <a:buChar char="•"/>
              <a:defRPr/>
            </a:pPr>
            <a:r>
              <a:rPr lang="it-IT" sz="2400" dirty="0" err="1" smtClean="0"/>
              <a:t>Hct</a:t>
            </a:r>
            <a:r>
              <a:rPr lang="it-IT" sz="2400" dirty="0" smtClean="0"/>
              <a:t>                      48%</a:t>
            </a:r>
          </a:p>
          <a:p>
            <a:pPr eaLnBrk="1" fontAlgn="auto" hangingPunct="1">
              <a:spcAft>
                <a:spcPts val="0"/>
              </a:spcAft>
              <a:buFont typeface="Arial" pitchFamily="34" charset="0"/>
              <a:buChar char="•"/>
              <a:defRPr/>
            </a:pPr>
            <a:r>
              <a:rPr lang="it-IT" sz="2400" dirty="0" smtClean="0"/>
              <a:t>MCV                   92 </a:t>
            </a:r>
            <a:r>
              <a:rPr lang="it-IT" sz="2400" dirty="0" err="1" smtClean="0"/>
              <a:t>fL</a:t>
            </a:r>
            <a:endParaRPr lang="it-IT" sz="2400" dirty="0" smtClean="0"/>
          </a:p>
          <a:p>
            <a:pPr eaLnBrk="1" fontAlgn="auto" hangingPunct="1">
              <a:spcAft>
                <a:spcPts val="0"/>
              </a:spcAft>
              <a:buFont typeface="Arial" pitchFamily="34" charset="0"/>
              <a:buChar char="•"/>
              <a:defRPr/>
            </a:pPr>
            <a:r>
              <a:rPr lang="it-IT" sz="2400" dirty="0" smtClean="0"/>
              <a:t>PLT                      152 x 10³/</a:t>
            </a:r>
            <a:r>
              <a:rPr lang="it-IT" sz="2400" dirty="0" err="1" smtClean="0"/>
              <a:t>mL</a:t>
            </a:r>
            <a:endParaRPr lang="it-IT" sz="2400" dirty="0" smtClean="0"/>
          </a:p>
          <a:p>
            <a:pPr eaLnBrk="1" fontAlgn="auto" hangingPunct="1">
              <a:spcAft>
                <a:spcPts val="0"/>
              </a:spcAft>
              <a:buFont typeface="Arial" pitchFamily="34" charset="0"/>
              <a:buChar char="•"/>
              <a:defRPr/>
            </a:pPr>
            <a:r>
              <a:rPr lang="it-IT" sz="2400" dirty="0" smtClean="0"/>
              <a:t>PMN                   2.9 10³/</a:t>
            </a:r>
            <a:r>
              <a:rPr lang="it-IT" sz="2400" dirty="0" err="1" smtClean="0"/>
              <a:t>mL</a:t>
            </a:r>
            <a:r>
              <a:rPr lang="it-IT" sz="2400" dirty="0" smtClean="0"/>
              <a:t> (70%)</a:t>
            </a:r>
          </a:p>
          <a:p>
            <a:pPr eaLnBrk="1" fontAlgn="auto" hangingPunct="1">
              <a:spcAft>
                <a:spcPts val="0"/>
              </a:spcAft>
              <a:buFont typeface="Arial" pitchFamily="34" charset="0"/>
              <a:buChar char="•"/>
              <a:defRPr/>
            </a:pPr>
            <a:r>
              <a:rPr lang="it-IT" sz="2400" dirty="0" smtClean="0"/>
              <a:t>Linfociti              0.6 10³/</a:t>
            </a:r>
            <a:r>
              <a:rPr lang="it-IT" sz="2400" dirty="0" err="1" smtClean="0"/>
              <a:t>mL</a:t>
            </a:r>
            <a:r>
              <a:rPr lang="it-IT" sz="2400" dirty="0" smtClean="0"/>
              <a:t> (21,8%)</a:t>
            </a:r>
          </a:p>
          <a:p>
            <a:pPr eaLnBrk="1" fontAlgn="auto" hangingPunct="1">
              <a:spcAft>
                <a:spcPts val="0"/>
              </a:spcAft>
              <a:buFont typeface="Arial" pitchFamily="34" charset="0"/>
              <a:buChar char="•"/>
              <a:defRPr/>
            </a:pPr>
            <a:r>
              <a:rPr lang="it-IT" sz="2400" dirty="0" smtClean="0"/>
              <a:t>Monociti            0. 18³/</a:t>
            </a:r>
            <a:r>
              <a:rPr lang="it-IT" sz="2400" dirty="0" err="1" smtClean="0"/>
              <a:t>mL</a:t>
            </a:r>
            <a:r>
              <a:rPr lang="it-IT" sz="2400" dirty="0" smtClean="0"/>
              <a:t> (4.8%)</a:t>
            </a:r>
          </a:p>
          <a:p>
            <a:pPr eaLnBrk="1" fontAlgn="auto" hangingPunct="1">
              <a:spcAft>
                <a:spcPts val="0"/>
              </a:spcAft>
              <a:buFont typeface="Arial" pitchFamily="34" charset="0"/>
              <a:buChar char="•"/>
              <a:defRPr/>
            </a:pPr>
            <a:r>
              <a:rPr lang="it-IT" sz="2400" dirty="0" smtClean="0"/>
              <a:t>Eosinofili            0.13 10³/</a:t>
            </a:r>
            <a:r>
              <a:rPr lang="it-IT" sz="2400" dirty="0" err="1" smtClean="0"/>
              <a:t>mL</a:t>
            </a:r>
            <a:r>
              <a:rPr lang="it-IT" sz="2400" dirty="0" smtClean="0"/>
              <a:t> (3.3%)</a:t>
            </a:r>
          </a:p>
          <a:p>
            <a:pPr eaLnBrk="1" fontAlgn="auto" hangingPunct="1">
              <a:spcAft>
                <a:spcPts val="0"/>
              </a:spcAft>
              <a:buFont typeface="Arial" pitchFamily="34" charset="0"/>
              <a:buChar char="•"/>
              <a:defRPr/>
            </a:pPr>
            <a:r>
              <a:rPr lang="it-IT" sz="2400" dirty="0" smtClean="0"/>
              <a:t>Basofili               0 10³/</a:t>
            </a:r>
            <a:r>
              <a:rPr lang="it-IT" sz="2400" dirty="0" err="1" smtClean="0"/>
              <a:t>mL</a:t>
            </a:r>
            <a:r>
              <a:rPr lang="it-IT" sz="2400" dirty="0" smtClean="0"/>
              <a:t> (0%)</a:t>
            </a:r>
          </a:p>
          <a:p>
            <a:pPr eaLnBrk="1" fontAlgn="auto" hangingPunct="1">
              <a:spcAft>
                <a:spcPts val="0"/>
              </a:spcAft>
              <a:buFont typeface="Arial" pitchFamily="34" charset="0"/>
              <a:buChar char="•"/>
              <a:defRPr/>
            </a:pPr>
            <a:r>
              <a:rPr lang="it-IT" sz="2400" dirty="0" smtClean="0"/>
              <a:t>Glicemia            88 mg/</a:t>
            </a:r>
            <a:r>
              <a:rPr lang="it-IT" sz="2400" dirty="0" err="1" smtClean="0"/>
              <a:t>dL</a:t>
            </a:r>
            <a:endParaRPr lang="it-IT" sz="2400" dirty="0" smtClean="0"/>
          </a:p>
          <a:p>
            <a:pPr eaLnBrk="1" fontAlgn="auto" hangingPunct="1">
              <a:spcAft>
                <a:spcPts val="0"/>
              </a:spcAft>
              <a:buFont typeface="Arial" pitchFamily="34" charset="0"/>
              <a:buChar char="•"/>
              <a:defRPr/>
            </a:pPr>
            <a:r>
              <a:rPr lang="it-IT" sz="2400" dirty="0" smtClean="0"/>
              <a:t>AST                     32 U/L</a:t>
            </a:r>
          </a:p>
          <a:p>
            <a:pPr eaLnBrk="1" fontAlgn="auto" hangingPunct="1">
              <a:spcAft>
                <a:spcPts val="0"/>
              </a:spcAft>
              <a:buFont typeface="Arial" pitchFamily="34" charset="0"/>
              <a:buChar char="•"/>
              <a:defRPr/>
            </a:pPr>
            <a:r>
              <a:rPr lang="it-IT" sz="2400" dirty="0" smtClean="0"/>
              <a:t>ALT                     35 U/L </a:t>
            </a:r>
          </a:p>
        </p:txBody>
      </p:sp>
      <p:sp>
        <p:nvSpPr>
          <p:cNvPr id="4" name="Segnaposto contenuto 3"/>
          <p:cNvSpPr>
            <a:spLocks noGrp="1"/>
          </p:cNvSpPr>
          <p:nvPr>
            <p:ph sz="half" idx="2"/>
          </p:nvPr>
        </p:nvSpPr>
        <p:spPr>
          <a:xfrm>
            <a:off x="4716463" y="1196975"/>
            <a:ext cx="4427537" cy="3509963"/>
          </a:xfrm>
        </p:spPr>
        <p:txBody>
          <a:bodyPr rtlCol="0">
            <a:normAutofit lnSpcReduction="10000"/>
          </a:bodyPr>
          <a:lstStyle/>
          <a:p>
            <a:pPr eaLnBrk="1" fontAlgn="auto" hangingPunct="1">
              <a:spcAft>
                <a:spcPts val="0"/>
              </a:spcAft>
              <a:buFont typeface="Arial" pitchFamily="34" charset="0"/>
              <a:buChar char="•"/>
              <a:defRPr/>
            </a:pPr>
            <a:r>
              <a:rPr lang="it-IT" sz="2400" dirty="0" smtClean="0"/>
              <a:t>GGT                       43 U/L</a:t>
            </a:r>
          </a:p>
          <a:p>
            <a:pPr eaLnBrk="1" fontAlgn="auto" hangingPunct="1">
              <a:spcAft>
                <a:spcPts val="0"/>
              </a:spcAft>
              <a:buFont typeface="Arial" pitchFamily="34" charset="0"/>
              <a:buChar char="•"/>
              <a:defRPr/>
            </a:pPr>
            <a:r>
              <a:rPr lang="it-IT" sz="2400" dirty="0" smtClean="0"/>
              <a:t>Creatinina            1.3 mg/</a:t>
            </a:r>
            <a:r>
              <a:rPr lang="it-IT" sz="2400" dirty="0" err="1" smtClean="0"/>
              <a:t>dL</a:t>
            </a:r>
            <a:endParaRPr lang="it-IT" sz="2400" dirty="0" smtClean="0"/>
          </a:p>
          <a:p>
            <a:pPr eaLnBrk="1" fontAlgn="auto" hangingPunct="1">
              <a:spcAft>
                <a:spcPts val="0"/>
              </a:spcAft>
              <a:buFont typeface="Arial" pitchFamily="34" charset="0"/>
              <a:buChar char="•"/>
              <a:defRPr/>
            </a:pPr>
            <a:r>
              <a:rPr lang="it-IT" sz="2400" dirty="0" smtClean="0"/>
              <a:t>Sodio	       143 </a:t>
            </a:r>
            <a:r>
              <a:rPr lang="it-IT" sz="2400" dirty="0" err="1" smtClean="0"/>
              <a:t>mEq</a:t>
            </a:r>
            <a:r>
              <a:rPr lang="it-IT" sz="2400" dirty="0" smtClean="0"/>
              <a:t>/L</a:t>
            </a:r>
          </a:p>
          <a:p>
            <a:pPr eaLnBrk="1" fontAlgn="auto" hangingPunct="1">
              <a:spcAft>
                <a:spcPts val="0"/>
              </a:spcAft>
              <a:buFont typeface="Arial" pitchFamily="34" charset="0"/>
              <a:buChar char="•"/>
              <a:defRPr/>
            </a:pPr>
            <a:r>
              <a:rPr lang="it-IT" sz="2400" dirty="0" smtClean="0"/>
              <a:t>Potassio	       5.5 </a:t>
            </a:r>
            <a:r>
              <a:rPr lang="it-IT" sz="2400" dirty="0" err="1" smtClean="0"/>
              <a:t>mEq</a:t>
            </a:r>
            <a:r>
              <a:rPr lang="it-IT" sz="2400" dirty="0" smtClean="0"/>
              <a:t>/</a:t>
            </a:r>
            <a:r>
              <a:rPr lang="it-IT" sz="2400" dirty="0" err="1" smtClean="0"/>
              <a:t>L*</a:t>
            </a:r>
            <a:endParaRPr lang="it-IT" sz="2400" dirty="0" smtClean="0"/>
          </a:p>
          <a:p>
            <a:pPr eaLnBrk="1" fontAlgn="auto" hangingPunct="1">
              <a:spcAft>
                <a:spcPts val="0"/>
              </a:spcAft>
              <a:buFont typeface="Arial" pitchFamily="34" charset="0"/>
              <a:buChar char="•"/>
              <a:defRPr/>
            </a:pPr>
            <a:r>
              <a:rPr lang="it-IT" sz="2400" dirty="0" smtClean="0"/>
              <a:t>Cloro                     108 </a:t>
            </a:r>
            <a:r>
              <a:rPr lang="it-IT" sz="2400" dirty="0" err="1" smtClean="0"/>
              <a:t>mEq</a:t>
            </a:r>
            <a:r>
              <a:rPr lang="it-IT" sz="2400" dirty="0" smtClean="0"/>
              <a:t>/L</a:t>
            </a:r>
          </a:p>
          <a:p>
            <a:pPr eaLnBrk="1" fontAlgn="auto" hangingPunct="1">
              <a:spcAft>
                <a:spcPts val="0"/>
              </a:spcAft>
              <a:buFont typeface="Arial" pitchFamily="34" charset="0"/>
              <a:buChar char="•"/>
              <a:defRPr/>
            </a:pPr>
            <a:r>
              <a:rPr lang="it-IT" sz="2400" dirty="0" smtClean="0"/>
              <a:t>VES                        15 mm/h</a:t>
            </a:r>
          </a:p>
          <a:p>
            <a:pPr eaLnBrk="1" fontAlgn="auto" hangingPunct="1">
              <a:spcAft>
                <a:spcPts val="0"/>
              </a:spcAft>
              <a:buFont typeface="Arial" pitchFamily="34" charset="0"/>
              <a:buChar char="•"/>
              <a:defRPr/>
            </a:pPr>
            <a:r>
              <a:rPr lang="it-IT" sz="2400" dirty="0" smtClean="0"/>
              <a:t>PCR                       0.8 mg/100mL</a:t>
            </a:r>
          </a:p>
          <a:p>
            <a:pPr eaLnBrk="1" fontAlgn="auto" hangingPunct="1">
              <a:spcAft>
                <a:spcPts val="0"/>
              </a:spcAft>
              <a:buFont typeface="Arial" pitchFamily="34" charset="0"/>
              <a:buChar char="•"/>
              <a:defRPr/>
            </a:pPr>
            <a:r>
              <a:rPr lang="it-IT" sz="2400" dirty="0" err="1" smtClean="0"/>
              <a:t>Elettrof</a:t>
            </a:r>
            <a:r>
              <a:rPr lang="it-IT" sz="2400" dirty="0" smtClean="0"/>
              <a:t>. </a:t>
            </a:r>
            <a:r>
              <a:rPr lang="it-IT" sz="2400" dirty="0" err="1" smtClean="0"/>
              <a:t>Sierica</a:t>
            </a:r>
            <a:r>
              <a:rPr lang="it-IT" sz="2400" dirty="0" smtClean="0"/>
              <a:t>   nella norma</a:t>
            </a:r>
          </a:p>
        </p:txBody>
      </p:sp>
      <p:sp>
        <p:nvSpPr>
          <p:cNvPr id="71683" name="Titolo 4"/>
          <p:cNvSpPr>
            <a:spLocks noGrp="1"/>
          </p:cNvSpPr>
          <p:nvPr>
            <p:ph type="title"/>
          </p:nvPr>
        </p:nvSpPr>
        <p:spPr>
          <a:xfrm>
            <a:off x="0" y="188913"/>
            <a:ext cx="9144000" cy="765175"/>
          </a:xfrm>
        </p:spPr>
        <p:txBody>
          <a:bodyPr/>
          <a:lstStyle/>
          <a:p>
            <a:pPr eaLnBrk="1" hangingPunct="1"/>
            <a:r>
              <a:rPr lang="it-IT" sz="4000" b="1" smtClean="0">
                <a:solidFill>
                  <a:srgbClr val="FF0000"/>
                </a:solidFill>
                <a:latin typeface="Segoe Print" pitchFamily="2" charset="0"/>
              </a:rPr>
              <a:t>Esami Ematochimici 23/05/2014</a:t>
            </a:r>
          </a:p>
        </p:txBody>
      </p:sp>
      <p:pic>
        <p:nvPicPr>
          <p:cNvPr id="71684" name="Immagine 6" descr="images.jpg"/>
          <p:cNvPicPr>
            <a:picLocks noChangeAspect="1"/>
          </p:cNvPicPr>
          <p:nvPr/>
        </p:nvPicPr>
        <p:blipFill>
          <a:blip r:embed="rId2"/>
          <a:srcRect/>
          <a:stretch>
            <a:fillRect/>
          </a:stretch>
        </p:blipFill>
        <p:spPr bwMode="auto">
          <a:xfrm>
            <a:off x="4859338" y="4508500"/>
            <a:ext cx="4284662"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4"/>
          <p:cNvSpPr>
            <a:spLocks noGrp="1"/>
          </p:cNvSpPr>
          <p:nvPr>
            <p:ph type="title"/>
          </p:nvPr>
        </p:nvSpPr>
        <p:spPr>
          <a:xfrm>
            <a:off x="0" y="188913"/>
            <a:ext cx="9144000" cy="765175"/>
          </a:xfrm>
        </p:spPr>
        <p:txBody>
          <a:bodyPr/>
          <a:lstStyle/>
          <a:p>
            <a:pPr eaLnBrk="1" hangingPunct="1"/>
            <a:r>
              <a:rPr lang="it-IT" sz="3600" b="1" smtClean="0">
                <a:solidFill>
                  <a:srgbClr val="FF0000"/>
                </a:solidFill>
                <a:latin typeface="Segoe Print" pitchFamily="2" charset="0"/>
              </a:rPr>
              <a:t>Esame Urine completo 23/05/2014</a:t>
            </a:r>
          </a:p>
        </p:txBody>
      </p:sp>
      <p:pic>
        <p:nvPicPr>
          <p:cNvPr id="72706" name="Immagine 6" descr="images.jpg"/>
          <p:cNvPicPr>
            <a:picLocks noChangeAspect="1"/>
          </p:cNvPicPr>
          <p:nvPr/>
        </p:nvPicPr>
        <p:blipFill>
          <a:blip r:embed="rId2"/>
          <a:srcRect/>
          <a:stretch>
            <a:fillRect/>
          </a:stretch>
        </p:blipFill>
        <p:spPr bwMode="auto">
          <a:xfrm>
            <a:off x="3276600" y="908050"/>
            <a:ext cx="5867400" cy="5949950"/>
          </a:xfrm>
          <a:prstGeom prst="rect">
            <a:avLst/>
          </a:prstGeom>
          <a:noFill/>
          <a:ln w="9525">
            <a:noFill/>
            <a:miter lim="800000"/>
            <a:headEnd/>
            <a:tailEnd/>
          </a:ln>
        </p:spPr>
      </p:pic>
      <p:sp>
        <p:nvSpPr>
          <p:cNvPr id="72707" name="Segnaposto contenuto 8"/>
          <p:cNvSpPr>
            <a:spLocks noGrp="1"/>
          </p:cNvSpPr>
          <p:nvPr>
            <p:ph sz="half" idx="2"/>
          </p:nvPr>
        </p:nvSpPr>
        <p:spPr>
          <a:xfrm>
            <a:off x="3708400" y="809625"/>
            <a:ext cx="4535488" cy="6048375"/>
          </a:xfrm>
        </p:spPr>
        <p:txBody>
          <a:bodyPr/>
          <a:lstStyle/>
          <a:p>
            <a:pPr eaLnBrk="1" hangingPunct="1">
              <a:buFont typeface="Arial" charset="0"/>
              <a:buNone/>
            </a:pPr>
            <a:r>
              <a:rPr lang="it-IT" sz="2700" smtClean="0"/>
              <a:t>giallo paglierino</a:t>
            </a:r>
          </a:p>
          <a:p>
            <a:pPr eaLnBrk="1" hangingPunct="1">
              <a:buFont typeface="Arial" charset="0"/>
              <a:buNone/>
            </a:pPr>
            <a:r>
              <a:rPr lang="it-IT" sz="2700" smtClean="0"/>
              <a:t>limpido</a:t>
            </a:r>
          </a:p>
          <a:p>
            <a:pPr eaLnBrk="1" hangingPunct="1">
              <a:buFont typeface="Arial" charset="0"/>
              <a:buNone/>
            </a:pPr>
            <a:r>
              <a:rPr lang="it-IT" sz="2700" smtClean="0"/>
              <a:t>6.4</a:t>
            </a:r>
          </a:p>
          <a:p>
            <a:pPr eaLnBrk="1" hangingPunct="1">
              <a:buFont typeface="Arial" charset="0"/>
              <a:buNone/>
            </a:pPr>
            <a:r>
              <a:rPr lang="it-IT" sz="2700" smtClean="0"/>
              <a:t>1025</a:t>
            </a:r>
          </a:p>
          <a:p>
            <a:pPr eaLnBrk="1" hangingPunct="1">
              <a:buFont typeface="Arial" charset="0"/>
              <a:buNone/>
            </a:pPr>
            <a:r>
              <a:rPr lang="it-IT" sz="2700" smtClean="0"/>
              <a:t>assenti</a:t>
            </a:r>
          </a:p>
          <a:p>
            <a:pPr eaLnBrk="1" hangingPunct="1">
              <a:buFont typeface="Arial" charset="0"/>
              <a:buNone/>
            </a:pPr>
            <a:r>
              <a:rPr lang="it-IT" sz="2700" smtClean="0"/>
              <a:t>assente</a:t>
            </a:r>
          </a:p>
          <a:p>
            <a:pPr eaLnBrk="1" hangingPunct="1">
              <a:buFont typeface="Arial" charset="0"/>
              <a:buNone/>
            </a:pPr>
            <a:r>
              <a:rPr lang="it-IT" sz="2700" smtClean="0"/>
              <a:t>assente</a:t>
            </a:r>
          </a:p>
          <a:p>
            <a:pPr eaLnBrk="1" hangingPunct="1">
              <a:buFont typeface="Arial" charset="0"/>
              <a:buNone/>
            </a:pPr>
            <a:r>
              <a:rPr lang="it-IT" sz="2700" smtClean="0"/>
              <a:t>assente</a:t>
            </a:r>
          </a:p>
          <a:p>
            <a:pPr eaLnBrk="1" hangingPunct="1">
              <a:buFont typeface="Arial" charset="0"/>
              <a:buNone/>
            </a:pPr>
            <a:r>
              <a:rPr lang="it-IT" sz="2700" smtClean="0"/>
              <a:t>assente</a:t>
            </a:r>
          </a:p>
          <a:p>
            <a:pPr eaLnBrk="1" hangingPunct="1">
              <a:buFont typeface="Arial" charset="0"/>
              <a:buNone/>
            </a:pPr>
            <a:r>
              <a:rPr lang="it-IT" sz="2700" smtClean="0"/>
              <a:t>tracce</a:t>
            </a:r>
          </a:p>
          <a:p>
            <a:pPr eaLnBrk="1" hangingPunct="1">
              <a:buFont typeface="Arial" charset="0"/>
              <a:buNone/>
            </a:pPr>
            <a:r>
              <a:rPr lang="it-IT" sz="2700" smtClean="0"/>
              <a:t>assente</a:t>
            </a:r>
          </a:p>
          <a:p>
            <a:pPr eaLnBrk="1" hangingPunct="1">
              <a:buFont typeface="Arial" charset="0"/>
              <a:buNone/>
            </a:pPr>
            <a:r>
              <a:rPr lang="it-IT" sz="2700" smtClean="0"/>
              <a:t>ndp</a:t>
            </a:r>
          </a:p>
          <a:p>
            <a:pPr eaLnBrk="1" hangingPunct="1">
              <a:buFont typeface="Arial" charset="0"/>
              <a:buNone/>
            </a:pPr>
            <a:endParaRPr lang="it-IT" sz="2700" smtClean="0"/>
          </a:p>
        </p:txBody>
      </p:sp>
      <p:pic>
        <p:nvPicPr>
          <p:cNvPr id="72708" name="Picture 2"/>
          <p:cNvPicPr>
            <a:picLocks noGrp="1" noChangeAspect="1" noChangeArrowheads="1"/>
          </p:cNvPicPr>
          <p:nvPr>
            <p:ph sz="half" idx="1"/>
          </p:nvPr>
        </p:nvPicPr>
        <p:blipFill>
          <a:blip r:embed="rId3"/>
          <a:srcRect/>
          <a:stretch>
            <a:fillRect/>
          </a:stretch>
        </p:blipFill>
        <p:spPr>
          <a:xfrm>
            <a:off x="250825" y="908050"/>
            <a:ext cx="3071813" cy="59499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it-IT" sz="4800" b="1" smtClean="0">
                <a:solidFill>
                  <a:srgbClr val="FF0000"/>
                </a:solidFill>
                <a:latin typeface="Segoe Print" pitchFamily="2" charset="0"/>
              </a:rPr>
              <a:t>Risultati esami:</a:t>
            </a:r>
          </a:p>
        </p:txBody>
      </p:sp>
      <p:sp>
        <p:nvSpPr>
          <p:cNvPr id="73730" name="Rectangle 3"/>
          <p:cNvSpPr>
            <a:spLocks noGrp="1"/>
          </p:cNvSpPr>
          <p:nvPr>
            <p:ph type="body" idx="1"/>
          </p:nvPr>
        </p:nvSpPr>
        <p:spPr>
          <a:xfrm>
            <a:off x="277813" y="1998663"/>
            <a:ext cx="8686800" cy="4525962"/>
          </a:xfrm>
        </p:spPr>
        <p:txBody>
          <a:bodyPr/>
          <a:lstStyle/>
          <a:p>
            <a:pPr>
              <a:buFontTx/>
              <a:buChar char="•"/>
            </a:pPr>
            <a:r>
              <a:rPr lang="it-IT" sz="3600" b="1" smtClean="0">
                <a:solidFill>
                  <a:srgbClr val="0066FF"/>
                </a:solidFill>
                <a:latin typeface="Segoe Print" pitchFamily="2" charset="0"/>
              </a:rPr>
              <a:t>SOF: </a:t>
            </a:r>
            <a:r>
              <a:rPr lang="it-IT" sz="3600" b="1" smtClean="0">
                <a:latin typeface="Segoe Print" pitchFamily="2" charset="0"/>
              </a:rPr>
              <a:t>Negativo</a:t>
            </a:r>
          </a:p>
          <a:p>
            <a:pPr>
              <a:buFontTx/>
              <a:buChar char="•"/>
            </a:pPr>
            <a:endParaRPr lang="it-IT" sz="3600" b="1" smtClean="0">
              <a:latin typeface="Segoe Print" pitchFamily="2" charset="0"/>
            </a:endParaRPr>
          </a:p>
          <a:p>
            <a:pPr>
              <a:buFontTx/>
              <a:buChar char="•"/>
            </a:pPr>
            <a:r>
              <a:rPr lang="it-IT" sz="3600" b="1" smtClean="0">
                <a:solidFill>
                  <a:srgbClr val="0066FF"/>
                </a:solidFill>
                <a:latin typeface="Segoe Print" pitchFamily="2" charset="0"/>
              </a:rPr>
              <a:t>COLONSCOPIA: </a:t>
            </a:r>
            <a:r>
              <a:rPr lang="it-IT" sz="3600" b="1" smtClean="0">
                <a:latin typeface="Segoe Print" pitchFamily="2" charset="0"/>
              </a:rPr>
              <a:t>Nulla di rilevante</a:t>
            </a:r>
          </a:p>
          <a:p>
            <a:pPr>
              <a:buFontTx/>
              <a:buChar char="•"/>
            </a:pPr>
            <a:endParaRPr lang="it-IT" sz="3600" b="1" smtClean="0">
              <a:latin typeface="Segoe Print" pitchFamily="2" charset="0"/>
            </a:endParaRPr>
          </a:p>
          <a:p>
            <a:pPr>
              <a:buFontTx/>
              <a:buChar char="•"/>
            </a:pPr>
            <a:r>
              <a:rPr lang="it-IT" sz="3600" b="1" smtClean="0">
                <a:solidFill>
                  <a:srgbClr val="0066FF"/>
                </a:solidFill>
                <a:latin typeface="Segoe Print" pitchFamily="2" charset="0"/>
              </a:rPr>
              <a:t>RX TORACE: </a:t>
            </a:r>
            <a:r>
              <a:rPr lang="it-IT" sz="3600" b="1" smtClean="0">
                <a:latin typeface="Segoe Print" pitchFamily="2" charset="0"/>
              </a:rPr>
              <a:t>Nella norma</a:t>
            </a:r>
            <a:endParaRPr lang="it-IT" sz="3600" b="1" smtClean="0">
              <a:solidFill>
                <a:srgbClr val="0066FF"/>
              </a:solidFill>
              <a:latin typeface="Segoe Print"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olo 1"/>
          <p:cNvSpPr>
            <a:spLocks noGrp="1"/>
          </p:cNvSpPr>
          <p:nvPr>
            <p:ph type="title"/>
          </p:nvPr>
        </p:nvSpPr>
        <p:spPr>
          <a:xfrm>
            <a:off x="0" y="404813"/>
            <a:ext cx="9144000" cy="1025525"/>
          </a:xfrm>
        </p:spPr>
        <p:txBody>
          <a:bodyPr/>
          <a:lstStyle/>
          <a:p>
            <a:pPr eaLnBrk="1" hangingPunct="1"/>
            <a:r>
              <a:rPr lang="it-IT" sz="6600" b="1" smtClean="0">
                <a:solidFill>
                  <a:srgbClr val="FF0000"/>
                </a:solidFill>
                <a:latin typeface="Segoe Print" pitchFamily="2" charset="0"/>
              </a:rPr>
              <a:t>PIANO</a:t>
            </a:r>
            <a:endParaRPr lang="it-IT" sz="5400" b="1" smtClean="0">
              <a:solidFill>
                <a:srgbClr val="003300"/>
              </a:solidFill>
              <a:latin typeface="Segoe Print" pitchFamily="2" charset="0"/>
            </a:endParaRPr>
          </a:p>
        </p:txBody>
      </p:sp>
      <p:sp>
        <p:nvSpPr>
          <p:cNvPr id="109570" name="Segnaposto contenuto 2"/>
          <p:cNvSpPr>
            <a:spLocks noGrp="1"/>
          </p:cNvSpPr>
          <p:nvPr>
            <p:ph idx="1"/>
          </p:nvPr>
        </p:nvSpPr>
        <p:spPr>
          <a:xfrm>
            <a:off x="323850" y="2060575"/>
            <a:ext cx="8064500" cy="2376488"/>
          </a:xfrm>
        </p:spPr>
        <p:txBody>
          <a:bodyPr/>
          <a:lstStyle/>
          <a:p>
            <a:pPr marL="514350" indent="-457200" eaLnBrk="1" hangingPunct="1"/>
            <a:r>
              <a:rPr lang="it-IT" sz="3600" b="1" smtClean="0">
                <a:latin typeface="Segoe Print" pitchFamily="2" charset="0"/>
              </a:rPr>
              <a:t>Avrei dovuto chiedere altri esami?</a:t>
            </a:r>
          </a:p>
          <a:p>
            <a:pPr marL="514350" indent="-457200" eaLnBrk="1" hangingPunct="1"/>
            <a:r>
              <a:rPr lang="it-IT" sz="3600" b="1" smtClean="0">
                <a:latin typeface="Segoe Print" pitchFamily="2" charset="0"/>
              </a:rPr>
              <a:t>Markers neoplastici…?</a:t>
            </a:r>
          </a:p>
          <a:p>
            <a:pPr marL="514350" indent="-457200" eaLnBrk="1" hangingPunct="1"/>
            <a:r>
              <a:rPr lang="it-IT" sz="3600" b="1" smtClean="0">
                <a:latin typeface="Segoe Print" pitchFamily="2" charset="0"/>
              </a:rPr>
              <a:t>…e i makers virologici…?</a:t>
            </a:r>
          </a:p>
          <a:p>
            <a:pPr marL="514350" indent="-457200" eaLnBrk="1" hangingPunct="1"/>
            <a:r>
              <a:rPr lang="it-IT" sz="3600" b="1" smtClean="0">
                <a:latin typeface="Segoe Print" pitchFamily="2" charset="0"/>
              </a:rPr>
              <a:t>In caso, quali?</a:t>
            </a:r>
          </a:p>
          <a:p>
            <a:pPr marL="514350" indent="-457200" eaLnBrk="1" hangingPunct="1">
              <a:buFont typeface="Arial" charset="0"/>
              <a:buNone/>
            </a:pPr>
            <a:endParaRPr lang="it-IT" sz="3600" b="1" smtClean="0">
              <a:latin typeface="Segoe Print" pitchFamily="2" charset="0"/>
            </a:endParaRPr>
          </a:p>
          <a:p>
            <a:pPr marL="514350" indent="-457200" algn="ctr" eaLnBrk="1" hangingPunct="1">
              <a:buFont typeface="Arial" charset="0"/>
              <a:buNone/>
            </a:pPr>
            <a:endParaRPr lang="it-IT" b="1" u="sng" smtClean="0">
              <a:solidFill>
                <a:srgbClr val="0066FF"/>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dissolve">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9570">
                                            <p:txEl>
                                              <p:pRg st="1" end="1"/>
                                            </p:txEl>
                                          </p:spTgt>
                                        </p:tgtEl>
                                        <p:attrNameLst>
                                          <p:attrName>style.visibility</p:attrName>
                                        </p:attrNameLst>
                                      </p:cBhvr>
                                      <p:to>
                                        <p:strVal val="visible"/>
                                      </p:to>
                                    </p:set>
                                    <p:animEffect transition="in" filter="dissolve">
                                      <p:cBhvr>
                                        <p:cTn id="12" dur="500"/>
                                        <p:tgtEl>
                                          <p:spTgt spid="109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9570">
                                            <p:txEl>
                                              <p:pRg st="2" end="2"/>
                                            </p:txEl>
                                          </p:spTgt>
                                        </p:tgtEl>
                                        <p:attrNameLst>
                                          <p:attrName>style.visibility</p:attrName>
                                        </p:attrNameLst>
                                      </p:cBhvr>
                                      <p:to>
                                        <p:strVal val="visible"/>
                                      </p:to>
                                    </p:set>
                                    <p:animEffect transition="in" filter="dissolve">
                                      <p:cBhvr>
                                        <p:cTn id="17" dur="500"/>
                                        <p:tgtEl>
                                          <p:spTgt spid="1095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9570">
                                            <p:txEl>
                                              <p:pRg st="3" end="3"/>
                                            </p:txEl>
                                          </p:spTgt>
                                        </p:tgtEl>
                                        <p:attrNameLst>
                                          <p:attrName>style.visibility</p:attrName>
                                        </p:attrNameLst>
                                      </p:cBhvr>
                                      <p:to>
                                        <p:strVal val="visible"/>
                                      </p:to>
                                    </p:set>
                                    <p:animEffect transition="in" filter="dissolve">
                                      <p:cBhvr>
                                        <p:cTn id="22" dur="500"/>
                                        <p:tgtEl>
                                          <p:spTgt spid="1095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Immagine 3"/>
          <p:cNvPicPr>
            <a:picLocks noChangeAspect="1"/>
          </p:cNvPicPr>
          <p:nvPr/>
        </p:nvPicPr>
        <p:blipFill>
          <a:blip r:embed="rId2"/>
          <a:srcRect/>
          <a:stretch>
            <a:fillRect/>
          </a:stretch>
        </p:blipFill>
        <p:spPr bwMode="auto">
          <a:xfrm>
            <a:off x="0" y="0"/>
            <a:ext cx="9144000" cy="6996113"/>
          </a:xfrm>
          <a:prstGeom prst="rect">
            <a:avLst/>
          </a:prstGeom>
          <a:noFill/>
          <a:ln w="9525">
            <a:noFill/>
            <a:miter lim="800000"/>
            <a:headEnd/>
            <a:tailEnd/>
          </a:ln>
        </p:spPr>
      </p:pic>
      <p:sp>
        <p:nvSpPr>
          <p:cNvPr id="75778"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2</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75780" name="CasellaDiTesto 4"/>
          <p:cNvSpPr txBox="1">
            <a:spLocks noChangeArrowheads="1"/>
          </p:cNvSpPr>
          <p:nvPr/>
        </p:nvSpPr>
        <p:spPr bwMode="auto">
          <a:xfrm>
            <a:off x="323850" y="2276475"/>
            <a:ext cx="5976938" cy="1825625"/>
          </a:xfrm>
          <a:prstGeom prst="rect">
            <a:avLst/>
          </a:prstGeom>
          <a:noFill/>
          <a:ln w="9525">
            <a:noFill/>
            <a:miter lim="800000"/>
            <a:headEnd/>
            <a:tailEnd/>
          </a:ln>
        </p:spPr>
        <p:txBody>
          <a:bodyPr>
            <a:spAutoFit/>
          </a:bodyPr>
          <a:lstStyle/>
          <a:p>
            <a:pPr algn="just"/>
            <a:r>
              <a:rPr lang="it-IT" sz="1900" b="1">
                <a:latin typeface="Segoe Print" pitchFamily="2" charset="0"/>
              </a:rPr>
              <a:t>EMOCROMO CON FORMULA, CMV IgM e IgG, EBV IgM e IgG, TOXO-TEST, Anticorpi anti-HIV 1/2, AST e ALT</a:t>
            </a:r>
          </a:p>
          <a:p>
            <a:pPr algn="just"/>
            <a:endParaRPr lang="it-IT" sz="1900" b="1">
              <a:latin typeface="Segoe Print" pitchFamily="2" charset="0"/>
            </a:endParaRPr>
          </a:p>
          <a:p>
            <a:pPr algn="just"/>
            <a:endParaRPr lang="it-IT" sz="1900" b="1">
              <a:latin typeface="Segoe Print" pitchFamily="2" charset="0"/>
            </a:endParaRPr>
          </a:p>
          <a:p>
            <a:pPr algn="just"/>
            <a:r>
              <a:rPr lang="it-IT" sz="1900" b="1">
                <a:latin typeface="Segoe Print" pitchFamily="2" charset="0"/>
              </a:rPr>
              <a:t>Astenia</a:t>
            </a:r>
          </a:p>
        </p:txBody>
      </p:sp>
      <p:sp>
        <p:nvSpPr>
          <p:cNvPr id="105478"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 calcmode="lin" valueType="num">
                                      <p:cBhvr>
                                        <p:cTn id="7" dur="500" decel="50000" fill="hold">
                                          <p:stCondLst>
                                            <p:cond delay="0"/>
                                          </p:stCondLst>
                                        </p:cTn>
                                        <p:tgtEl>
                                          <p:spTgt spid="1054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54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5478"/>
                                        </p:tgtEl>
                                        <p:attrNameLst>
                                          <p:attrName>ppt_w</p:attrName>
                                        </p:attrNameLst>
                                      </p:cBhvr>
                                      <p:tavLst>
                                        <p:tav tm="0">
                                          <p:val>
                                            <p:strVal val="#ppt_w*.05"/>
                                          </p:val>
                                        </p:tav>
                                        <p:tav tm="100000">
                                          <p:val>
                                            <p:strVal val="#ppt_w"/>
                                          </p:val>
                                        </p:tav>
                                      </p:tavLst>
                                    </p:anim>
                                    <p:anim calcmode="lin" valueType="num">
                                      <p:cBhvr>
                                        <p:cTn id="10" dur="1000" fill="hold"/>
                                        <p:tgtEl>
                                          <p:spTgt spid="1054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54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54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54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magine 3"/>
          <p:cNvPicPr>
            <a:picLocks noChangeAspect="1"/>
          </p:cNvPicPr>
          <p:nvPr/>
        </p:nvPicPr>
        <p:blipFill>
          <a:blip r:embed="rId2"/>
          <a:srcRect/>
          <a:stretch>
            <a:fillRect/>
          </a:stretch>
        </p:blipFill>
        <p:spPr bwMode="auto">
          <a:xfrm>
            <a:off x="0" y="0"/>
            <a:ext cx="9144000" cy="7100888"/>
          </a:xfrm>
          <a:prstGeom prst="rect">
            <a:avLst/>
          </a:prstGeom>
          <a:noFill/>
          <a:ln w="9525">
            <a:noFill/>
            <a:miter lim="800000"/>
            <a:headEnd/>
            <a:tailEnd/>
          </a:ln>
        </p:spPr>
      </p:pic>
      <p:sp>
        <p:nvSpPr>
          <p:cNvPr id="76802"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3</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76804" name="CasellaDiTesto 4"/>
          <p:cNvSpPr txBox="1">
            <a:spLocks noChangeArrowheads="1"/>
          </p:cNvSpPr>
          <p:nvPr/>
        </p:nvSpPr>
        <p:spPr bwMode="auto">
          <a:xfrm>
            <a:off x="323850" y="2276475"/>
            <a:ext cx="5976938" cy="1825625"/>
          </a:xfrm>
          <a:prstGeom prst="rect">
            <a:avLst/>
          </a:prstGeom>
          <a:noFill/>
          <a:ln w="9525">
            <a:noFill/>
            <a:miter lim="800000"/>
            <a:headEnd/>
            <a:tailEnd/>
          </a:ln>
        </p:spPr>
        <p:txBody>
          <a:bodyPr>
            <a:spAutoFit/>
          </a:bodyPr>
          <a:lstStyle/>
          <a:p>
            <a:pPr algn="just"/>
            <a:r>
              <a:rPr lang="it-IT" sz="1900" b="1">
                <a:latin typeface="Segoe Print" pitchFamily="2" charset="0"/>
              </a:rPr>
              <a:t>EMOCROMO con FORMULA, SIDEREMIA, FERRITINA, VES</a:t>
            </a:r>
          </a:p>
          <a:p>
            <a:pPr algn="just"/>
            <a:r>
              <a:rPr lang="it-IT" sz="1900" b="1">
                <a:latin typeface="Segoe Print" pitchFamily="2" charset="0"/>
              </a:rPr>
              <a:t>IgG tot, IgM tot, IgA tot, ANA, AMA, ENA</a:t>
            </a:r>
          </a:p>
          <a:p>
            <a:pPr algn="just"/>
            <a:endParaRPr lang="it-IT" sz="1900" b="1">
              <a:latin typeface="Segoe Print" pitchFamily="2" charset="0"/>
            </a:endParaRPr>
          </a:p>
          <a:p>
            <a:pPr algn="just"/>
            <a:endParaRPr lang="it-IT" sz="1900" b="1">
              <a:latin typeface="Segoe Print" pitchFamily="2" charset="0"/>
            </a:endParaRPr>
          </a:p>
          <a:p>
            <a:pPr algn="just"/>
            <a:r>
              <a:rPr lang="it-IT" sz="1900" b="1">
                <a:latin typeface="Segoe Print" pitchFamily="2" charset="0"/>
              </a:rPr>
              <a:t>Astenia</a:t>
            </a:r>
          </a:p>
        </p:txBody>
      </p:sp>
      <p:sp>
        <p:nvSpPr>
          <p:cNvPr id="104454"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4454"/>
                                        </p:tgtEl>
                                        <p:attrNameLst>
                                          <p:attrName>style.visibility</p:attrName>
                                        </p:attrNameLst>
                                      </p:cBhvr>
                                      <p:to>
                                        <p:strVal val="visible"/>
                                      </p:to>
                                    </p:set>
                                    <p:anim calcmode="lin" valueType="num">
                                      <p:cBhvr>
                                        <p:cTn id="7" dur="500" decel="50000" fill="hold">
                                          <p:stCondLst>
                                            <p:cond delay="0"/>
                                          </p:stCondLst>
                                        </p:cTn>
                                        <p:tgtEl>
                                          <p:spTgt spid="1044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44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4454"/>
                                        </p:tgtEl>
                                        <p:attrNameLst>
                                          <p:attrName>ppt_w</p:attrName>
                                        </p:attrNameLst>
                                      </p:cBhvr>
                                      <p:tavLst>
                                        <p:tav tm="0">
                                          <p:val>
                                            <p:strVal val="#ppt_w*.05"/>
                                          </p:val>
                                        </p:tav>
                                        <p:tav tm="100000">
                                          <p:val>
                                            <p:strVal val="#ppt_w"/>
                                          </p:val>
                                        </p:tav>
                                      </p:tavLst>
                                    </p:anim>
                                    <p:anim calcmode="lin" valueType="num">
                                      <p:cBhvr>
                                        <p:cTn id="10" dur="1000" fill="hold"/>
                                        <p:tgtEl>
                                          <p:spTgt spid="1044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44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44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44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Titolo 1"/>
          <p:cNvSpPr>
            <a:spLocks noGrp="1"/>
          </p:cNvSpPr>
          <p:nvPr>
            <p:ph type="title" idx="4294967295"/>
          </p:nvPr>
        </p:nvSpPr>
        <p:spPr>
          <a:xfrm>
            <a:off x="0" y="274638"/>
            <a:ext cx="9144000" cy="1209675"/>
          </a:xfrm>
          <a:solidFill>
            <a:srgbClr val="00B0F0"/>
          </a:solidFill>
        </p:spPr>
        <p:txBody>
          <a:bodyPr/>
          <a:lstStyle/>
          <a:p>
            <a:r>
              <a:rPr lang="it-IT" b="1" smtClean="0">
                <a:solidFill>
                  <a:schemeClr val="bg1"/>
                </a:solidFill>
              </a:rPr>
              <a:t>Il paziente astenico</a:t>
            </a:r>
          </a:p>
        </p:txBody>
      </p:sp>
      <p:pic>
        <p:nvPicPr>
          <p:cNvPr id="59395" name="Picture 3"/>
          <p:cNvPicPr>
            <a:picLocks noGrp="1" noChangeAspect="1" noChangeArrowheads="1"/>
          </p:cNvPicPr>
          <p:nvPr>
            <p:ph idx="4294967295"/>
          </p:nvPr>
        </p:nvPicPr>
        <p:blipFill>
          <a:blip r:embed="rId2"/>
          <a:srcRect/>
          <a:stretch>
            <a:fillRect/>
          </a:stretch>
        </p:blipFill>
        <p:spPr>
          <a:xfrm>
            <a:off x="250825" y="2276475"/>
            <a:ext cx="8497888" cy="35290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Immagine 3"/>
          <p:cNvPicPr>
            <a:picLocks noChangeAspect="1"/>
          </p:cNvPicPr>
          <p:nvPr/>
        </p:nvPicPr>
        <p:blipFill>
          <a:blip r:embed="rId2"/>
          <a:srcRect/>
          <a:stretch>
            <a:fillRect/>
          </a:stretch>
        </p:blipFill>
        <p:spPr bwMode="auto">
          <a:xfrm>
            <a:off x="0" y="0"/>
            <a:ext cx="9144000" cy="6996113"/>
          </a:xfrm>
          <a:prstGeom prst="rect">
            <a:avLst/>
          </a:prstGeom>
          <a:noFill/>
          <a:ln w="9525">
            <a:noFill/>
            <a:miter lim="800000"/>
            <a:headEnd/>
            <a:tailEnd/>
          </a:ln>
        </p:spPr>
      </p:pic>
      <p:sp>
        <p:nvSpPr>
          <p:cNvPr id="77826" name="CasellaDiTesto 6"/>
          <p:cNvSpPr txBox="1">
            <a:spLocks noChangeArrowheads="1"/>
          </p:cNvSpPr>
          <p:nvPr/>
        </p:nvSpPr>
        <p:spPr bwMode="auto">
          <a:xfrm>
            <a:off x="358775" y="-15875"/>
            <a:ext cx="3649663" cy="579438"/>
          </a:xfrm>
          <a:prstGeom prst="rect">
            <a:avLst/>
          </a:prstGeom>
          <a:noFill/>
          <a:ln w="9525">
            <a:noFill/>
            <a:miter lim="800000"/>
            <a:headEnd/>
            <a:tailEnd/>
          </a:ln>
        </p:spPr>
        <p:txBody>
          <a:bodyPr>
            <a:spAutoFit/>
          </a:bodyPr>
          <a:lstStyle/>
          <a:p>
            <a:pPr algn="ctr"/>
            <a:r>
              <a:rPr lang="it-IT" sz="3200" b="1">
                <a:latin typeface="Calibri" pitchFamily="34" charset="0"/>
              </a:rPr>
              <a:t>LUIGI 4</a:t>
            </a:r>
          </a:p>
        </p:txBody>
      </p:sp>
      <p:sp>
        <p:nvSpPr>
          <p:cNvPr id="9" name="Rettangolo 8"/>
          <p:cNvSpPr/>
          <p:nvPr/>
        </p:nvSpPr>
        <p:spPr>
          <a:xfrm>
            <a:off x="446088" y="1303338"/>
            <a:ext cx="1417637"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77828" name="CasellaDiTesto 4"/>
          <p:cNvSpPr txBox="1">
            <a:spLocks noChangeArrowheads="1"/>
          </p:cNvSpPr>
          <p:nvPr/>
        </p:nvSpPr>
        <p:spPr bwMode="auto">
          <a:xfrm>
            <a:off x="323850" y="2276475"/>
            <a:ext cx="5976938" cy="1825625"/>
          </a:xfrm>
          <a:prstGeom prst="rect">
            <a:avLst/>
          </a:prstGeom>
          <a:noFill/>
          <a:ln w="9525">
            <a:noFill/>
            <a:miter lim="800000"/>
            <a:headEnd/>
            <a:tailEnd/>
          </a:ln>
        </p:spPr>
        <p:txBody>
          <a:bodyPr>
            <a:spAutoFit/>
          </a:bodyPr>
          <a:lstStyle/>
          <a:p>
            <a:pPr algn="just"/>
            <a:r>
              <a:rPr lang="it-IT" sz="1900" b="1">
                <a:latin typeface="Segoe Print" pitchFamily="2" charset="0"/>
              </a:rPr>
              <a:t>EMOCROMO con FORMULA, CEA, CA19.9,</a:t>
            </a:r>
          </a:p>
          <a:p>
            <a:pPr algn="just"/>
            <a:r>
              <a:rPr lang="it-IT" sz="1900" b="1">
                <a:latin typeface="Segoe Print" pitchFamily="2" charset="0"/>
              </a:rPr>
              <a:t> </a:t>
            </a:r>
            <a:r>
              <a:rPr lang="el-GR" sz="1900" b="1">
                <a:latin typeface="Segoe Print" pitchFamily="2" charset="0"/>
              </a:rPr>
              <a:t>α</a:t>
            </a:r>
            <a:r>
              <a:rPr lang="it-IT" sz="1900" b="1">
                <a:latin typeface="Segoe Print" pitchFamily="2" charset="0"/>
              </a:rPr>
              <a:t>-FP, AST e ALT</a:t>
            </a:r>
          </a:p>
          <a:p>
            <a:pPr algn="just"/>
            <a:endParaRPr lang="it-IT" sz="1900" b="1">
              <a:latin typeface="Segoe Print" pitchFamily="2" charset="0"/>
            </a:endParaRPr>
          </a:p>
          <a:p>
            <a:pPr algn="just"/>
            <a:endParaRPr lang="it-IT" sz="1900" b="1">
              <a:latin typeface="Segoe Print" pitchFamily="2" charset="0"/>
            </a:endParaRPr>
          </a:p>
          <a:p>
            <a:pPr algn="just"/>
            <a:endParaRPr lang="it-IT" sz="1900" b="1">
              <a:latin typeface="Segoe Print" pitchFamily="2" charset="0"/>
            </a:endParaRPr>
          </a:p>
          <a:p>
            <a:pPr algn="just"/>
            <a:r>
              <a:rPr lang="it-IT" sz="1900" b="1">
                <a:latin typeface="Segoe Print" pitchFamily="2" charset="0"/>
              </a:rPr>
              <a:t>Astenia</a:t>
            </a:r>
            <a:endParaRPr lang="el-GR" sz="1900" b="1">
              <a:latin typeface="Segoe Print" pitchFamily="2" charset="0"/>
            </a:endParaRPr>
          </a:p>
        </p:txBody>
      </p:sp>
      <p:sp>
        <p:nvSpPr>
          <p:cNvPr id="106502" name="Text Box 6"/>
          <p:cNvSpPr txBox="1">
            <a:spLocks noChangeArrowheads="1"/>
          </p:cNvSpPr>
          <p:nvPr/>
        </p:nvSpPr>
        <p:spPr bwMode="auto">
          <a:xfrm>
            <a:off x="4572000" y="2492375"/>
            <a:ext cx="3960813" cy="5213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3600">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p:cTn id="7" dur="500" decel="50000" fill="hold">
                                          <p:stCondLst>
                                            <p:cond delay="0"/>
                                          </p:stCondLst>
                                        </p:cTn>
                                        <p:tgtEl>
                                          <p:spTgt spid="10650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650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6502"/>
                                        </p:tgtEl>
                                        <p:attrNameLst>
                                          <p:attrName>ppt_w</p:attrName>
                                        </p:attrNameLst>
                                      </p:cBhvr>
                                      <p:tavLst>
                                        <p:tav tm="0">
                                          <p:val>
                                            <p:strVal val="#ppt_w*.05"/>
                                          </p:val>
                                        </p:tav>
                                        <p:tav tm="100000">
                                          <p:val>
                                            <p:strVal val="#ppt_w"/>
                                          </p:val>
                                        </p:tav>
                                      </p:tavLst>
                                    </p:anim>
                                    <p:anim calcmode="lin" valueType="num">
                                      <p:cBhvr>
                                        <p:cTn id="10" dur="1000" fill="hold"/>
                                        <p:tgtEl>
                                          <p:spTgt spid="10650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650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650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650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a:lstStyle/>
          <a:p>
            <a:r>
              <a:rPr lang="it-IT" sz="5400" b="1" smtClean="0">
                <a:solidFill>
                  <a:srgbClr val="FF0000"/>
                </a:solidFill>
                <a:latin typeface="Segoe Print" pitchFamily="2" charset="0"/>
              </a:rPr>
              <a:t>DUBBI</a:t>
            </a:r>
          </a:p>
        </p:txBody>
      </p:sp>
      <p:sp>
        <p:nvSpPr>
          <p:cNvPr id="113668" name="Text Box 4"/>
          <p:cNvSpPr>
            <a:spLocks noGrp="1" noChangeArrowheads="1"/>
          </p:cNvSpPr>
          <p:nvPr>
            <p:ph type="body" idx="1"/>
          </p:nvPr>
        </p:nvSpPr>
        <p:spPr>
          <a:effectLst>
            <a:prstShdw prst="shdw17" dist="17961" dir="2700000">
              <a:srgbClr val="2F4D71"/>
            </a:prstShdw>
          </a:effectLst>
        </p:spPr>
        <p:txBody>
          <a:bodyPr/>
          <a:lstStyle/>
          <a:p>
            <a:r>
              <a:rPr lang="it-IT" sz="4800" b="1" u="sng" smtClean="0">
                <a:solidFill>
                  <a:srgbClr val="0066FF"/>
                </a:solidFill>
                <a:latin typeface="Segoe Print" pitchFamily="2" charset="0"/>
              </a:rPr>
              <a:t>Con o senza bollino verde??</a:t>
            </a:r>
          </a:p>
          <a:p>
            <a:r>
              <a:rPr lang="it-IT" sz="4800" b="1" u="sng" smtClean="0">
                <a:solidFill>
                  <a:srgbClr val="0066FF"/>
                </a:solidFill>
                <a:latin typeface="Segoe Print" pitchFamily="2" charset="0"/>
              </a:rPr>
              <a:t>Lo mando in Pronto Soccorso?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Effect transition="in" filter="dissolve">
                                      <p:cBhvr>
                                        <p:cTn id="7" dur="500"/>
                                        <p:tgtEl>
                                          <p:spTgt spid="113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68">
                                            <p:txEl>
                                              <p:pRg st="1" end="1"/>
                                            </p:txEl>
                                          </p:spTgt>
                                        </p:tgtEl>
                                        <p:attrNameLst>
                                          <p:attrName>style.visibility</p:attrName>
                                        </p:attrNameLst>
                                      </p:cBhvr>
                                      <p:to>
                                        <p:strVal val="visible"/>
                                      </p:to>
                                    </p:set>
                                    <p:animEffect transition="in" filter="dissolve">
                                      <p:cBhvr>
                                        <p:cTn id="12" dur="500"/>
                                        <p:tgtEl>
                                          <p:spTgt spid="1136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0" y="1412875"/>
            <a:ext cx="9144000" cy="3598863"/>
          </a:xfrm>
          <a:prstGeom prst="rect">
            <a:avLst/>
          </a:prstGeom>
          <a:noFill/>
          <a:ln w="9525" algn="ctr">
            <a:noFill/>
            <a:miter lim="800000"/>
            <a:headEnd/>
            <a:tailEnd/>
          </a:ln>
        </p:spPr>
        <p:txBody>
          <a:bodyPr anchor="ctr"/>
          <a:lstStyle/>
          <a:p>
            <a:pPr algn="ctr" fontAlgn="auto">
              <a:spcBef>
                <a:spcPts val="0"/>
              </a:spcBef>
              <a:spcAft>
                <a:spcPts val="0"/>
              </a:spcAft>
              <a:defRPr/>
            </a:pPr>
            <a:endParaRPr lang="it-IT" sz="1800">
              <a:solidFill>
                <a:schemeClr val="lt1"/>
              </a:solidFill>
              <a:latin typeface="+mn-lt"/>
              <a:cs typeface="+mn-cs"/>
            </a:endParaRPr>
          </a:p>
        </p:txBody>
      </p:sp>
      <p:sp>
        <p:nvSpPr>
          <p:cNvPr id="79874" name="CasellaDiTesto 7"/>
          <p:cNvSpPr txBox="1">
            <a:spLocks noChangeArrowheads="1"/>
          </p:cNvSpPr>
          <p:nvPr/>
        </p:nvSpPr>
        <p:spPr bwMode="auto">
          <a:xfrm>
            <a:off x="0" y="692150"/>
            <a:ext cx="9144000" cy="2724150"/>
          </a:xfrm>
          <a:prstGeom prst="rect">
            <a:avLst/>
          </a:prstGeom>
          <a:noFill/>
          <a:ln w="9525">
            <a:noFill/>
            <a:miter lim="800000"/>
            <a:headEnd/>
            <a:tailEnd/>
          </a:ln>
        </p:spPr>
        <p:txBody>
          <a:bodyPr>
            <a:spAutoFit/>
          </a:bodyPr>
          <a:lstStyle/>
          <a:p>
            <a:pPr marL="109538" algn="ctr">
              <a:lnSpc>
                <a:spcPct val="120000"/>
              </a:lnSpc>
            </a:pPr>
            <a:r>
              <a:rPr lang="it-IT" sz="7200" b="1">
                <a:latin typeface="Segoe Print" pitchFamily="2" charset="0"/>
              </a:rPr>
              <a:t>La parola al clinico...</a:t>
            </a:r>
          </a:p>
        </p:txBody>
      </p:sp>
      <p:sp>
        <p:nvSpPr>
          <p:cNvPr id="79875" name="CasellaDiTesto 4"/>
          <p:cNvSpPr txBox="1">
            <a:spLocks noChangeArrowheads="1"/>
          </p:cNvSpPr>
          <p:nvPr/>
        </p:nvSpPr>
        <p:spPr bwMode="auto">
          <a:xfrm>
            <a:off x="0" y="3933825"/>
            <a:ext cx="9144000" cy="1300163"/>
          </a:xfrm>
          <a:prstGeom prst="rect">
            <a:avLst/>
          </a:prstGeom>
          <a:noFill/>
          <a:ln w="9525">
            <a:noFill/>
            <a:miter lim="800000"/>
            <a:headEnd/>
            <a:tailEnd/>
          </a:ln>
        </p:spPr>
        <p:txBody>
          <a:bodyPr>
            <a:spAutoFit/>
          </a:bodyPr>
          <a:lstStyle/>
          <a:p>
            <a:pPr marL="109538" algn="ctr">
              <a:lnSpc>
                <a:spcPct val="120000"/>
              </a:lnSpc>
            </a:pPr>
            <a:r>
              <a:rPr lang="it-IT" sz="6600" b="1">
                <a:solidFill>
                  <a:srgbClr val="FF0000"/>
                </a:solidFill>
                <a:latin typeface="Arial Narrow" pitchFamily="34" charset="0"/>
              </a:rPr>
              <a:t>… </a:t>
            </a:r>
            <a:r>
              <a:rPr lang="it-IT" sz="6600" b="1">
                <a:solidFill>
                  <a:srgbClr val="FF0000"/>
                </a:solidFill>
                <a:latin typeface="Segoe Print" pitchFamily="2" charset="0"/>
              </a:rPr>
              <a:t>COSA FARE?</a:t>
            </a:r>
          </a:p>
        </p:txBody>
      </p:sp>
      <p:cxnSp>
        <p:nvCxnSpPr>
          <p:cNvPr id="6" name="Connettore 1 5"/>
          <p:cNvCxnSpPr>
            <a:cxnSpLocks noChangeShapeType="1"/>
          </p:cNvCxnSpPr>
          <p:nvPr/>
        </p:nvCxnSpPr>
        <p:spPr bwMode="auto">
          <a:xfrm>
            <a:off x="684213" y="1341438"/>
            <a:ext cx="9144000" cy="0"/>
          </a:xfrm>
          <a:prstGeom prst="line">
            <a:avLst/>
          </a:prstGeom>
          <a:noFill/>
          <a:ln w="76200" algn="ctr">
            <a:noFill/>
            <a:round/>
            <a:headEnd/>
            <a:tailEnd/>
          </a:ln>
          <a:effectLst>
            <a:outerShdw dist="20000" dir="5400000" rotWithShape="0">
              <a:srgbClr val="000000">
                <a:alpha val="37999"/>
              </a:srgbClr>
            </a:outerShdw>
          </a:effectLst>
        </p:spPr>
      </p:cxnSp>
      <p:cxnSp>
        <p:nvCxnSpPr>
          <p:cNvPr id="10" name="Connettore 1 9"/>
          <p:cNvCxnSpPr>
            <a:cxnSpLocks noChangeShapeType="1"/>
          </p:cNvCxnSpPr>
          <p:nvPr/>
        </p:nvCxnSpPr>
        <p:spPr bwMode="auto">
          <a:xfrm>
            <a:off x="0" y="5013325"/>
            <a:ext cx="9144000" cy="0"/>
          </a:xfrm>
          <a:prstGeom prst="line">
            <a:avLst/>
          </a:prstGeom>
          <a:noFill/>
          <a:ln w="76200" algn="ctr">
            <a:noFill/>
            <a:round/>
            <a:headEnd/>
            <a:tailEnd/>
          </a:ln>
          <a:effectLst>
            <a:outerShdw dist="20000" dir="5400000" rotWithShape="0">
              <a:srgbClr val="000000">
                <a:alpha val="37999"/>
              </a:srgbClr>
            </a:outerShdw>
          </a:effectLst>
        </p:spPr>
      </p:cxnSp>
      <p:sp>
        <p:nvSpPr>
          <p:cNvPr id="79878" name="CasellaDiTesto 8"/>
          <p:cNvSpPr txBox="1">
            <a:spLocks noChangeArrowheads="1"/>
          </p:cNvSpPr>
          <p:nvPr/>
        </p:nvSpPr>
        <p:spPr bwMode="auto">
          <a:xfrm>
            <a:off x="2411413" y="5157788"/>
            <a:ext cx="4321175" cy="457200"/>
          </a:xfrm>
          <a:prstGeom prst="rect">
            <a:avLst/>
          </a:prstGeom>
          <a:noFill/>
          <a:ln w="9525">
            <a:noFill/>
            <a:miter lim="800000"/>
            <a:headEnd/>
            <a:tailEnd/>
          </a:ln>
        </p:spPr>
        <p:txBody>
          <a:bodyPr>
            <a:spAutoFit/>
          </a:bodyPr>
          <a:lstStyle/>
          <a:p>
            <a:pPr algn="ctr"/>
            <a:r>
              <a:rPr lang="it-IT">
                <a:latin typeface="Segoe Print" pitchFamily="2" charset="0"/>
              </a:rPr>
              <a:t>Dr. Mario Conti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655638"/>
            <a:ext cx="8229600" cy="762000"/>
          </a:xfrm>
        </p:spPr>
        <p:txBody>
          <a:bodyPr anchor="b">
            <a:spAutoFit/>
          </a:bodyPr>
          <a:lstStyle/>
          <a:p>
            <a:pPr eaLnBrk="1" hangingPunct="1">
              <a:defRPr/>
            </a:pPr>
            <a:r>
              <a:rPr lang="it-IT" smtClean="0">
                <a:solidFill>
                  <a:srgbClr val="FF0000"/>
                </a:solidFill>
                <a:effectLst>
                  <a:outerShdw blurRad="38100" dist="38100" dir="2700000" algn="tl">
                    <a:srgbClr val="000000"/>
                  </a:outerShdw>
                </a:effectLst>
                <a:latin typeface="Segoe Print" pitchFamily="2" charset="0"/>
              </a:rPr>
              <a:t>Definizione di ASTENIA</a:t>
            </a:r>
          </a:p>
        </p:txBody>
      </p:sp>
      <p:sp>
        <p:nvSpPr>
          <p:cNvPr id="11267" name="Rectangle 3"/>
          <p:cNvSpPr>
            <a:spLocks noGrp="1" noChangeArrowheads="1"/>
          </p:cNvSpPr>
          <p:nvPr>
            <p:ph type="body" idx="4294967295"/>
          </p:nvPr>
        </p:nvSpPr>
        <p:spPr>
          <a:xfrm>
            <a:off x="457200" y="2019300"/>
            <a:ext cx="8229600" cy="4106863"/>
          </a:xfrm>
        </p:spPr>
        <p:txBody>
          <a:bodyPr/>
          <a:lstStyle/>
          <a:p>
            <a:pPr eaLnBrk="1" hangingPunct="1">
              <a:defRPr/>
            </a:pPr>
            <a:r>
              <a:rPr lang="it-IT" smtClean="0">
                <a:effectLst>
                  <a:outerShdw blurRad="38100" dist="38100" dir="2700000" algn="tl">
                    <a:srgbClr val="FFFFFF"/>
                  </a:outerShdw>
                </a:effectLst>
                <a:latin typeface="Segoe Print" pitchFamily="2" charset="0"/>
              </a:rPr>
              <a:t>L’</a:t>
            </a:r>
            <a:r>
              <a:rPr lang="it-IT" sz="3600" b="1" smtClean="0">
                <a:solidFill>
                  <a:srgbClr val="0066FF"/>
                </a:solidFill>
                <a:effectLst>
                  <a:outerShdw blurRad="38100" dist="38100" dir="2700000" algn="tl">
                    <a:srgbClr val="000000"/>
                  </a:outerShdw>
                </a:effectLst>
                <a:latin typeface="Segoe Print" pitchFamily="2" charset="0"/>
              </a:rPr>
              <a:t>astenia </a:t>
            </a:r>
            <a:r>
              <a:rPr lang="it-IT" smtClean="0">
                <a:effectLst>
                  <a:outerShdw blurRad="38100" dist="38100" dir="2700000" algn="tl">
                    <a:srgbClr val="FFFFFF"/>
                  </a:outerShdw>
                </a:effectLst>
                <a:latin typeface="Segoe Print" pitchFamily="2" charset="0"/>
              </a:rPr>
              <a:t>è una </a:t>
            </a:r>
            <a:r>
              <a:rPr lang="it-IT" smtClean="0">
                <a:solidFill>
                  <a:srgbClr val="0066FF"/>
                </a:solidFill>
                <a:effectLst>
                  <a:outerShdw blurRad="38100" dist="38100" dir="2700000" algn="tl">
                    <a:srgbClr val="000000"/>
                  </a:outerShdw>
                </a:effectLst>
                <a:latin typeface="Segoe Print" pitchFamily="2" charset="0"/>
              </a:rPr>
              <a:t>sindrome clinica</a:t>
            </a:r>
            <a:r>
              <a:rPr lang="it-IT" smtClean="0">
                <a:effectLst>
                  <a:outerShdw blurRad="38100" dist="38100" dir="2700000" algn="tl">
                    <a:srgbClr val="FFFFFF"/>
                  </a:outerShdw>
                </a:effectLst>
                <a:latin typeface="Segoe Print" pitchFamily="2" charset="0"/>
              </a:rPr>
              <a:t> caratterizzata da un senso di debolezza e fatica, presente anche a riposo ed aggravato dallo sforzo fisico che può avere origine fisica o, talora, psichica</a:t>
            </a:r>
            <a:r>
              <a:rPr lang="it-IT" smtClean="0">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22313" y="4406900"/>
            <a:ext cx="7772400" cy="1362075"/>
          </a:xfrm>
        </p:spPr>
        <p:txBody>
          <a:bodyPr anchor="t">
            <a:spAutoFit/>
          </a:bodyPr>
          <a:lstStyle/>
          <a:p>
            <a:pPr>
              <a:defRPr/>
            </a:pPr>
            <a:endParaRPr lang="it-IT" sz="4000" b="1" smtClean="0">
              <a:effectLst>
                <a:outerShdw blurRad="38100" dist="38100" dir="2700000" algn="tl">
                  <a:srgbClr val="FFFFFF"/>
                </a:outerShdw>
              </a:effectLst>
            </a:endParaRPr>
          </a:p>
        </p:txBody>
      </p:sp>
      <p:sp>
        <p:nvSpPr>
          <p:cNvPr id="3" name="Segnaposto testo 2"/>
          <p:cNvSpPr>
            <a:spLocks noGrp="1"/>
          </p:cNvSpPr>
          <p:nvPr>
            <p:ph type="body" idx="4294967295"/>
          </p:nvPr>
        </p:nvSpPr>
        <p:spPr>
          <a:xfrm>
            <a:off x="755650" y="1844675"/>
            <a:ext cx="7632700" cy="1468438"/>
          </a:xfrm>
        </p:spPr>
        <p:txBody>
          <a:bodyPr anchor="b"/>
          <a:lstStyle/>
          <a:p>
            <a:pPr marL="0" indent="0" algn="ctr">
              <a:buFont typeface="Arial" charset="0"/>
              <a:buNone/>
              <a:defRPr/>
            </a:pPr>
            <a:r>
              <a:rPr lang="it-IT" sz="4000" smtClean="0">
                <a:solidFill>
                  <a:srgbClr val="FF0000"/>
                </a:solidFill>
                <a:effectLst>
                  <a:outerShdw blurRad="38100" dist="38100" dir="2700000" algn="tl">
                    <a:srgbClr val="000000"/>
                  </a:outerShdw>
                </a:effectLst>
                <a:latin typeface="Segoe Print" pitchFamily="2" charset="0"/>
              </a:rPr>
              <a:t>COME CI SI AVVICINA AL PROBLEMA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655638"/>
            <a:ext cx="8229600" cy="762000"/>
          </a:xfrm>
        </p:spPr>
        <p:txBody>
          <a:bodyPr anchor="b">
            <a:spAutoFit/>
          </a:bodyPr>
          <a:lstStyle/>
          <a:p>
            <a:pPr eaLnBrk="1" hangingPunct="1">
              <a:defRPr/>
            </a:pPr>
            <a:r>
              <a:rPr lang="it-IT" smtClean="0">
                <a:solidFill>
                  <a:srgbClr val="FF0000"/>
                </a:solidFill>
                <a:effectLst>
                  <a:outerShdw blurRad="38100" dist="38100" dir="2700000" algn="tl">
                    <a:srgbClr val="000000"/>
                  </a:outerShdw>
                </a:effectLst>
                <a:latin typeface="Segoe Print" pitchFamily="2" charset="0"/>
              </a:rPr>
              <a:t>Un sintomo</a:t>
            </a:r>
            <a:r>
              <a:rPr lang="it-IT" smtClean="0">
                <a:effectLst>
                  <a:outerShdw blurRad="38100" dist="38100" dir="2700000" algn="tl">
                    <a:srgbClr val="FFFFFF"/>
                  </a:outerShdw>
                </a:effectLst>
                <a:latin typeface="Segoe Print" pitchFamily="2" charset="0"/>
              </a:rPr>
              <a:t> …..</a:t>
            </a:r>
          </a:p>
        </p:txBody>
      </p:sp>
      <p:sp>
        <p:nvSpPr>
          <p:cNvPr id="8195" name="Rectangle 3"/>
          <p:cNvSpPr>
            <a:spLocks noGrp="1" noChangeArrowheads="1"/>
          </p:cNvSpPr>
          <p:nvPr>
            <p:ph type="body" idx="4294967295"/>
          </p:nvPr>
        </p:nvSpPr>
        <p:spPr>
          <a:xfrm>
            <a:off x="457200" y="2862263"/>
            <a:ext cx="8229600" cy="3303587"/>
          </a:xfrm>
        </p:spPr>
        <p:txBody>
          <a:bodyPr/>
          <a:lstStyle/>
          <a:p>
            <a:pPr eaLnBrk="1" hangingPunct="1">
              <a:defRPr/>
            </a:pPr>
            <a:r>
              <a:rPr lang="it-IT" smtClean="0">
                <a:effectLst>
                  <a:outerShdw blurRad="38100" dist="38100" dir="2700000" algn="tl">
                    <a:srgbClr val="FFFFFF"/>
                  </a:outerShdw>
                </a:effectLst>
                <a:latin typeface="Segoe Print" pitchFamily="2" charset="0"/>
              </a:rPr>
              <a:t>Il sintomo astenia è un problema </a:t>
            </a:r>
            <a:r>
              <a:rPr lang="it-IT" smtClean="0">
                <a:solidFill>
                  <a:srgbClr val="0066FF"/>
                </a:solidFill>
                <a:effectLst>
                  <a:outerShdw blurRad="38100" dist="38100" dir="2700000" algn="tl">
                    <a:srgbClr val="000000"/>
                  </a:outerShdw>
                </a:effectLst>
                <a:latin typeface="Segoe Print" pitchFamily="2" charset="0"/>
              </a:rPr>
              <a:t>clinicamente rilevante</a:t>
            </a:r>
            <a:r>
              <a:rPr lang="it-IT" smtClean="0">
                <a:effectLst>
                  <a:outerShdw blurRad="38100" dist="38100" dir="2700000" algn="tl">
                    <a:srgbClr val="FFFFFF"/>
                  </a:outerShdw>
                </a:effectLst>
                <a:latin typeface="Segoe Print" pitchFamily="2" charset="0"/>
              </a:rPr>
              <a:t> e di comune riscontro in Medicina Generale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655638"/>
            <a:ext cx="8229600" cy="762000"/>
          </a:xfrm>
        </p:spPr>
        <p:txBody>
          <a:bodyPr anchor="b">
            <a:spAutoFit/>
          </a:bodyPr>
          <a:lstStyle/>
          <a:p>
            <a:pPr eaLnBrk="1" hangingPunct="1">
              <a:defRPr/>
            </a:pPr>
            <a:r>
              <a:rPr lang="it-IT" smtClean="0">
                <a:solidFill>
                  <a:srgbClr val="FF0000"/>
                </a:solidFill>
                <a:effectLst>
                  <a:outerShdw blurRad="38100" dist="38100" dir="2700000" algn="tl">
                    <a:srgbClr val="000000"/>
                  </a:outerShdw>
                </a:effectLst>
                <a:latin typeface="Segoe Print" pitchFamily="2" charset="0"/>
              </a:rPr>
              <a:t>dal sintomo …</a:t>
            </a:r>
          </a:p>
        </p:txBody>
      </p:sp>
      <p:sp>
        <p:nvSpPr>
          <p:cNvPr id="9219" name="Rectangle 3"/>
          <p:cNvSpPr>
            <a:spLocks noGrp="1" noChangeArrowheads="1"/>
          </p:cNvSpPr>
          <p:nvPr>
            <p:ph type="body" idx="4294967295"/>
          </p:nvPr>
        </p:nvSpPr>
        <p:spPr>
          <a:xfrm>
            <a:off x="457200" y="2103438"/>
            <a:ext cx="8229600" cy="4022725"/>
          </a:xfrm>
        </p:spPr>
        <p:txBody>
          <a:bodyPr/>
          <a:lstStyle/>
          <a:p>
            <a:pPr eaLnBrk="1" hangingPunct="1">
              <a:defRPr/>
            </a:pPr>
            <a:r>
              <a:rPr lang="it-IT" smtClean="0">
                <a:effectLst>
                  <a:outerShdw blurRad="38100" dist="38100" dir="2700000" algn="tl">
                    <a:srgbClr val="FFFFFF"/>
                  </a:outerShdw>
                </a:effectLst>
                <a:latin typeface="Segoe Print" pitchFamily="2" charset="0"/>
              </a:rPr>
              <a:t>Cercare di ottimizzare le richieste e quindi cercare di creare un </a:t>
            </a:r>
            <a:r>
              <a:rPr lang="it-IT" smtClean="0">
                <a:solidFill>
                  <a:srgbClr val="0066FF"/>
                </a:solidFill>
                <a:effectLst>
                  <a:outerShdw blurRad="38100" dist="38100" dir="2700000" algn="tl">
                    <a:srgbClr val="000000"/>
                  </a:outerShdw>
                </a:effectLst>
                <a:latin typeface="Segoe Print" pitchFamily="2" charset="0"/>
              </a:rPr>
              <a:t>percorso logico</a:t>
            </a:r>
            <a:r>
              <a:rPr lang="it-IT" smtClean="0">
                <a:effectLst>
                  <a:outerShdw blurRad="38100" dist="38100" dir="2700000" algn="tl">
                    <a:srgbClr val="FFFFFF"/>
                  </a:outerShdw>
                </a:effectLst>
                <a:latin typeface="Segoe Print" pitchFamily="2" charset="0"/>
              </a:rPr>
              <a:t>, critico nei confronti degli </a:t>
            </a:r>
            <a:r>
              <a:rPr lang="it-IT" smtClean="0">
                <a:solidFill>
                  <a:srgbClr val="0066FF"/>
                </a:solidFill>
                <a:effectLst>
                  <a:outerShdw blurRad="38100" dist="38100" dir="2700000" algn="tl">
                    <a:srgbClr val="000000"/>
                  </a:outerShdw>
                </a:effectLst>
                <a:latin typeface="Segoe Print" pitchFamily="2" charset="0"/>
              </a:rPr>
              <a:t>esami ematochimici</a:t>
            </a:r>
            <a:r>
              <a:rPr lang="it-IT" smtClean="0">
                <a:effectLst>
                  <a:outerShdw blurRad="38100" dist="38100" dir="2700000" algn="tl">
                    <a:srgbClr val="FFFFFF"/>
                  </a:outerShdw>
                </a:effectLst>
                <a:latin typeface="Segoe Print" pitchFamily="2" charset="0"/>
              </a:rPr>
              <a:t> che ci accingiamo a richiedere in tale circostanza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655638"/>
            <a:ext cx="8229600" cy="762000"/>
          </a:xfrm>
        </p:spPr>
        <p:txBody>
          <a:bodyPr anchor="b">
            <a:spAutoFit/>
          </a:bodyPr>
          <a:lstStyle/>
          <a:p>
            <a:pPr eaLnBrk="1" hangingPunct="1">
              <a:defRPr/>
            </a:pPr>
            <a:r>
              <a:rPr lang="it-IT" smtClean="0">
                <a:solidFill>
                  <a:srgbClr val="FF0000"/>
                </a:solidFill>
                <a:effectLst>
                  <a:outerShdw blurRad="38100" dist="38100" dir="2700000" algn="tl">
                    <a:srgbClr val="000000"/>
                  </a:outerShdw>
                </a:effectLst>
                <a:latin typeface="Segoe Print" pitchFamily="2" charset="0"/>
              </a:rPr>
              <a:t>perché …..</a:t>
            </a:r>
          </a:p>
        </p:txBody>
      </p:sp>
      <p:sp>
        <p:nvSpPr>
          <p:cNvPr id="10243" name="Rectangle 3"/>
          <p:cNvSpPr>
            <a:spLocks noGrp="1" noChangeArrowheads="1"/>
          </p:cNvSpPr>
          <p:nvPr>
            <p:ph type="body" idx="4294967295"/>
          </p:nvPr>
        </p:nvSpPr>
        <p:spPr>
          <a:xfrm>
            <a:off x="457200" y="2187575"/>
            <a:ext cx="8229600" cy="3770313"/>
          </a:xfrm>
        </p:spPr>
        <p:txBody>
          <a:bodyPr/>
          <a:lstStyle/>
          <a:p>
            <a:pPr eaLnBrk="1" hangingPunct="1">
              <a:lnSpc>
                <a:spcPct val="90000"/>
              </a:lnSpc>
              <a:defRPr/>
            </a:pPr>
            <a:r>
              <a:rPr lang="it-IT" smtClean="0">
                <a:effectLst>
                  <a:outerShdw blurRad="38100" dist="38100" dir="2700000" algn="tl">
                    <a:srgbClr val="FFFFFF"/>
                  </a:outerShdw>
                </a:effectLst>
                <a:latin typeface="Segoe Print" pitchFamily="2" charset="0"/>
              </a:rPr>
              <a:t>Perché l’astenia è un sintomo o una “situazione clinica” per la quale è necessaria una </a:t>
            </a:r>
            <a:r>
              <a:rPr lang="it-IT" sz="3600" b="1" smtClean="0">
                <a:solidFill>
                  <a:srgbClr val="0066FF"/>
                </a:solidFill>
                <a:effectLst>
                  <a:outerShdw blurRad="38100" dist="38100" dir="2700000" algn="tl">
                    <a:srgbClr val="000000"/>
                  </a:outerShdw>
                </a:effectLst>
                <a:latin typeface="Segoe Print" pitchFamily="2" charset="0"/>
              </a:rPr>
              <a:t>valutazione clinica</a:t>
            </a:r>
            <a:r>
              <a:rPr lang="it-IT" smtClean="0">
                <a:effectLst>
                  <a:outerShdw blurRad="38100" dist="38100" dir="2700000" algn="tl">
                    <a:srgbClr val="FFFFFF"/>
                  </a:outerShdw>
                </a:effectLst>
                <a:latin typeface="Segoe Print" pitchFamily="2" charset="0"/>
              </a:rPr>
              <a:t> in primis, ma anche una </a:t>
            </a:r>
            <a:r>
              <a:rPr lang="it-IT" sz="3600" b="1" smtClean="0">
                <a:solidFill>
                  <a:srgbClr val="0066FF"/>
                </a:solidFill>
                <a:effectLst>
                  <a:outerShdw blurRad="38100" dist="38100" dir="2700000" algn="tl">
                    <a:srgbClr val="000000"/>
                  </a:outerShdw>
                </a:effectLst>
                <a:latin typeface="Segoe Print" pitchFamily="2" charset="0"/>
              </a:rPr>
              <a:t>valutazione biochimica</a:t>
            </a:r>
            <a:r>
              <a:rPr lang="it-IT" smtClean="0">
                <a:solidFill>
                  <a:srgbClr val="FFFF00"/>
                </a:solidFill>
                <a:effectLst>
                  <a:outerShdw blurRad="38100" dist="38100" dir="2700000" algn="tl">
                    <a:srgbClr val="000000"/>
                  </a:outerShdw>
                </a:effectLst>
                <a:latin typeface="Segoe Print" pitchFamily="2" charset="0"/>
              </a:rPr>
              <a:t> </a:t>
            </a:r>
            <a:r>
              <a:rPr lang="it-IT" smtClean="0">
                <a:effectLst>
                  <a:outerShdw blurRad="38100" dist="38100" dir="2700000" algn="tl">
                    <a:srgbClr val="FFFFFF"/>
                  </a:outerShdw>
                </a:effectLst>
                <a:latin typeface="Segoe Print" pitchFamily="2" charset="0"/>
              </a:rPr>
              <a:t>ed</a:t>
            </a:r>
            <a:r>
              <a:rPr lang="it-IT" smtClean="0">
                <a:solidFill>
                  <a:srgbClr val="FFFF00"/>
                </a:solidFill>
                <a:effectLst>
                  <a:outerShdw blurRad="38100" dist="38100" dir="2700000" algn="tl">
                    <a:srgbClr val="000000"/>
                  </a:outerShdw>
                </a:effectLst>
                <a:latin typeface="Segoe Print" pitchFamily="2" charset="0"/>
              </a:rPr>
              <a:t> </a:t>
            </a:r>
            <a:r>
              <a:rPr lang="it-IT" smtClean="0">
                <a:effectLst>
                  <a:outerShdw blurRad="38100" dist="38100" dir="2700000" algn="tl">
                    <a:srgbClr val="FFFFFF"/>
                  </a:outerShdw>
                </a:effectLst>
                <a:latin typeface="Segoe Print" pitchFamily="2" charset="0"/>
              </a:rPr>
              <a:t>una eventuale </a:t>
            </a:r>
            <a:r>
              <a:rPr lang="it-IT" sz="3600" b="1" smtClean="0">
                <a:solidFill>
                  <a:srgbClr val="0066FF"/>
                </a:solidFill>
                <a:effectLst>
                  <a:outerShdw blurRad="38100" dist="38100" dir="2700000" algn="tl">
                    <a:srgbClr val="000000"/>
                  </a:outerShdw>
                </a:effectLst>
                <a:latin typeface="Segoe Print" pitchFamily="2" charset="0"/>
              </a:rPr>
              <a:t>valutazione strumentale</a:t>
            </a:r>
            <a:r>
              <a:rPr lang="it-IT" smtClean="0">
                <a:solidFill>
                  <a:srgbClr val="FFFF00"/>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55650" y="361950"/>
            <a:ext cx="7772400" cy="1554163"/>
          </a:xfrm>
        </p:spPr>
        <p:txBody>
          <a:bodyPr anchor="b">
            <a:spAutoFit/>
          </a:bodyPr>
          <a:lstStyle/>
          <a:p>
            <a:pPr eaLnBrk="1" hangingPunct="1">
              <a:defRPr/>
            </a:pPr>
            <a:r>
              <a:rPr lang="it-IT" sz="3200" smtClean="0">
                <a:solidFill>
                  <a:srgbClr val="FF0000"/>
                </a:solidFill>
                <a:effectLst>
                  <a:outerShdw blurRad="38100" dist="38100" dir="2700000" algn="tl">
                    <a:srgbClr val="000000"/>
                  </a:outerShdw>
                </a:effectLst>
                <a:latin typeface="Segoe Print" pitchFamily="2" charset="0"/>
              </a:rPr>
              <a:t>ASTENIA = problema clinicamente rilevante e di comune riscontro in MG</a:t>
            </a:r>
          </a:p>
        </p:txBody>
      </p:sp>
      <p:sp>
        <p:nvSpPr>
          <p:cNvPr id="12291" name="Rectangle 3"/>
          <p:cNvSpPr>
            <a:spLocks noGrp="1" noChangeArrowheads="1"/>
          </p:cNvSpPr>
          <p:nvPr>
            <p:ph type="body" idx="4294967295"/>
          </p:nvPr>
        </p:nvSpPr>
        <p:spPr>
          <a:xfrm>
            <a:off x="395288" y="2862263"/>
            <a:ext cx="8229600" cy="3446462"/>
          </a:xfrm>
        </p:spPr>
        <p:txBody>
          <a:bodyPr/>
          <a:lstStyle/>
          <a:p>
            <a:pPr eaLnBrk="1" hangingPunct="1">
              <a:defRPr/>
            </a:pPr>
            <a:r>
              <a:rPr lang="it-IT" smtClean="0">
                <a:effectLst>
                  <a:outerShdw blurRad="38100" dist="38100" dir="2700000" algn="tl">
                    <a:srgbClr val="FFFFFF"/>
                  </a:outerShdw>
                </a:effectLst>
                <a:latin typeface="Segoe Print" pitchFamily="2" charset="0"/>
              </a:rPr>
              <a:t>L’</a:t>
            </a:r>
            <a:r>
              <a:rPr lang="it-IT" smtClean="0">
                <a:solidFill>
                  <a:srgbClr val="0066FF"/>
                </a:solidFill>
                <a:effectLst>
                  <a:outerShdw blurRad="38100" dist="38100" dir="2700000" algn="tl">
                    <a:srgbClr val="000000"/>
                  </a:outerShdw>
                </a:effectLst>
                <a:latin typeface="Segoe Print" pitchFamily="2" charset="0"/>
              </a:rPr>
              <a:t>astenia</a:t>
            </a:r>
            <a:r>
              <a:rPr lang="it-IT" smtClean="0">
                <a:effectLst>
                  <a:outerShdw blurRad="38100" dist="38100" dir="2700000" algn="tl">
                    <a:srgbClr val="FFFFFF"/>
                  </a:outerShdw>
                </a:effectLst>
                <a:latin typeface="Segoe Print" pitchFamily="2" charset="0"/>
              </a:rPr>
              <a:t> è un sintomo di comune riscontro nei pazienti affetti da malattie subacute o croniche ma è frequente anche in condizioni parafisiologiche come l’età avanzata associata alla sedentarietà</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b">
            <a:spAutoFit/>
          </a:bodyPr>
          <a:lstStyle/>
          <a:p>
            <a:pPr eaLnBrk="1" hangingPunct="1">
              <a:defRPr/>
            </a:pPr>
            <a:endParaRPr lang="it-IT" smtClean="0">
              <a:effectLst>
                <a:outerShdw blurRad="38100" dist="38100" dir="2700000" algn="tl">
                  <a:srgbClr val="FFFFFF"/>
                </a:outerShdw>
              </a:effectLst>
            </a:endParaRPr>
          </a:p>
        </p:txBody>
      </p:sp>
      <p:sp>
        <p:nvSpPr>
          <p:cNvPr id="13315" name="Rectangle 3"/>
          <p:cNvSpPr>
            <a:spLocks noGrp="1" noChangeArrowheads="1"/>
          </p:cNvSpPr>
          <p:nvPr>
            <p:ph type="body" idx="4294967295"/>
          </p:nvPr>
        </p:nvSpPr>
        <p:spPr>
          <a:xfrm>
            <a:off x="468313" y="2597150"/>
            <a:ext cx="8229600" cy="3856038"/>
          </a:xfrm>
        </p:spPr>
        <p:txBody>
          <a:bodyPr/>
          <a:lstStyle/>
          <a:p>
            <a:pPr eaLnBrk="1" hangingPunct="1">
              <a:defRPr/>
            </a:pPr>
            <a:r>
              <a:rPr lang="it-IT" smtClean="0">
                <a:effectLst>
                  <a:outerShdw blurRad="38100" dist="38100" dir="2700000" algn="tl">
                    <a:srgbClr val="FFFFFF"/>
                  </a:outerShdw>
                </a:effectLst>
                <a:latin typeface="Segoe Print" pitchFamily="2" charset="0"/>
              </a:rPr>
              <a:t>Impatta sullo </a:t>
            </a:r>
            <a:r>
              <a:rPr lang="it-IT" smtClean="0">
                <a:solidFill>
                  <a:srgbClr val="0066FF"/>
                </a:solidFill>
                <a:effectLst>
                  <a:outerShdw blurRad="38100" dist="38100" dir="2700000" algn="tl">
                    <a:srgbClr val="000000"/>
                  </a:outerShdw>
                </a:effectLst>
                <a:latin typeface="Segoe Print" pitchFamily="2" charset="0"/>
              </a:rPr>
              <a:t>stato di salute generale</a:t>
            </a:r>
            <a:r>
              <a:rPr lang="it-IT" smtClean="0">
                <a:effectLst>
                  <a:outerShdw blurRad="38100" dist="38100" dir="2700000" algn="tl">
                    <a:srgbClr val="FFFFFF"/>
                  </a:outerShdw>
                </a:effectLst>
                <a:latin typeface="Segoe Print" pitchFamily="2" charset="0"/>
              </a:rPr>
              <a:t> e sulla </a:t>
            </a:r>
            <a:r>
              <a:rPr lang="it-IT" smtClean="0">
                <a:solidFill>
                  <a:srgbClr val="0066FF"/>
                </a:solidFill>
                <a:effectLst>
                  <a:outerShdw blurRad="38100" dist="38100" dir="2700000" algn="tl">
                    <a:srgbClr val="000000"/>
                  </a:outerShdw>
                </a:effectLst>
                <a:latin typeface="Segoe Print" pitchFamily="2" charset="0"/>
              </a:rPr>
              <a:t>qualità della vita</a:t>
            </a:r>
            <a:r>
              <a:rPr lang="it-IT" smtClean="0">
                <a:effectLst>
                  <a:outerShdw blurRad="38100" dist="38100" dir="2700000" algn="tl">
                    <a:srgbClr val="FFFFFF"/>
                  </a:outerShdw>
                </a:effectLst>
                <a:latin typeface="Segoe Print" pitchFamily="2"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0" y="1412875"/>
            <a:ext cx="9144000" cy="3598863"/>
          </a:xfrm>
          <a:prstGeom prst="rect">
            <a:avLst/>
          </a:prstGeom>
          <a:noFill/>
          <a:ln w="9525" algn="ctr">
            <a:noFill/>
            <a:miter lim="800000"/>
            <a:headEnd/>
            <a:tailEnd/>
          </a:ln>
        </p:spPr>
        <p:txBody>
          <a:bodyPr anchor="ctr"/>
          <a:lstStyle/>
          <a:p>
            <a:pPr algn="ctr" fontAlgn="auto">
              <a:spcBef>
                <a:spcPts val="0"/>
              </a:spcBef>
              <a:spcAft>
                <a:spcPts val="0"/>
              </a:spcAft>
              <a:defRPr/>
            </a:pPr>
            <a:endParaRPr lang="it-IT" sz="1800">
              <a:solidFill>
                <a:schemeClr val="lt1"/>
              </a:solidFill>
              <a:latin typeface="+mn-lt"/>
              <a:cs typeface="+mn-cs"/>
            </a:endParaRPr>
          </a:p>
        </p:txBody>
      </p:sp>
      <p:sp>
        <p:nvSpPr>
          <p:cNvPr id="60418" name="CasellaDiTesto 7"/>
          <p:cNvSpPr txBox="1">
            <a:spLocks noChangeArrowheads="1"/>
          </p:cNvSpPr>
          <p:nvPr/>
        </p:nvSpPr>
        <p:spPr bwMode="auto">
          <a:xfrm>
            <a:off x="0" y="1412875"/>
            <a:ext cx="9144000" cy="1555750"/>
          </a:xfrm>
          <a:prstGeom prst="rect">
            <a:avLst/>
          </a:prstGeom>
          <a:noFill/>
          <a:ln w="9525">
            <a:noFill/>
            <a:miter lim="800000"/>
            <a:headEnd/>
            <a:tailEnd/>
          </a:ln>
        </p:spPr>
        <p:txBody>
          <a:bodyPr>
            <a:spAutoFit/>
          </a:bodyPr>
          <a:lstStyle/>
          <a:p>
            <a:pPr marL="109538" algn="ctr">
              <a:lnSpc>
                <a:spcPct val="120000"/>
              </a:lnSpc>
            </a:pPr>
            <a:r>
              <a:rPr lang="it-IT" sz="8000" b="1">
                <a:solidFill>
                  <a:srgbClr val="FF0000"/>
                </a:solidFill>
                <a:latin typeface="Segoe Print" pitchFamily="2" charset="0"/>
              </a:rPr>
              <a:t>CASO CLINICO</a:t>
            </a:r>
          </a:p>
        </p:txBody>
      </p:sp>
      <p:sp>
        <p:nvSpPr>
          <p:cNvPr id="60419" name="CasellaDiTesto 4"/>
          <p:cNvSpPr txBox="1">
            <a:spLocks noChangeArrowheads="1"/>
          </p:cNvSpPr>
          <p:nvPr/>
        </p:nvSpPr>
        <p:spPr bwMode="auto">
          <a:xfrm>
            <a:off x="0" y="3248025"/>
            <a:ext cx="9144000" cy="1300163"/>
          </a:xfrm>
          <a:prstGeom prst="rect">
            <a:avLst/>
          </a:prstGeom>
          <a:noFill/>
          <a:ln w="9525">
            <a:noFill/>
            <a:miter lim="800000"/>
            <a:headEnd/>
            <a:tailEnd/>
          </a:ln>
        </p:spPr>
        <p:txBody>
          <a:bodyPr>
            <a:spAutoFit/>
          </a:bodyPr>
          <a:lstStyle/>
          <a:p>
            <a:pPr marL="109538" algn="ctr">
              <a:lnSpc>
                <a:spcPct val="120000"/>
              </a:lnSpc>
            </a:pPr>
            <a:r>
              <a:rPr lang="it-IT" sz="6600" b="1">
                <a:solidFill>
                  <a:srgbClr val="FF0000"/>
                </a:solidFill>
                <a:latin typeface="Segoe Print" pitchFamily="2" charset="0"/>
              </a:rPr>
              <a:t>Il paziente astenico</a:t>
            </a:r>
          </a:p>
        </p:txBody>
      </p:sp>
      <p:cxnSp>
        <p:nvCxnSpPr>
          <p:cNvPr id="6" name="Connettore 1 5"/>
          <p:cNvCxnSpPr/>
          <p:nvPr/>
        </p:nvCxnSpPr>
        <p:spPr>
          <a:xfrm>
            <a:off x="9144000" y="1412875"/>
            <a:ext cx="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0" y="5013325"/>
            <a:ext cx="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60422" name="CasellaDiTesto 8"/>
          <p:cNvSpPr txBox="1">
            <a:spLocks noChangeArrowheads="1"/>
          </p:cNvSpPr>
          <p:nvPr/>
        </p:nvSpPr>
        <p:spPr bwMode="auto">
          <a:xfrm>
            <a:off x="395288" y="5229225"/>
            <a:ext cx="8208962" cy="457200"/>
          </a:xfrm>
          <a:prstGeom prst="rect">
            <a:avLst/>
          </a:prstGeom>
          <a:noFill/>
          <a:ln w="9525">
            <a:noFill/>
            <a:miter lim="800000"/>
            <a:headEnd/>
            <a:tailEnd/>
          </a:ln>
        </p:spPr>
        <p:txBody>
          <a:bodyPr>
            <a:spAutoFit/>
          </a:bodyPr>
          <a:lstStyle/>
          <a:p>
            <a:pPr algn="ctr"/>
            <a:r>
              <a:rPr lang="it-IT">
                <a:latin typeface="Segoe Print" pitchFamily="2" charset="0"/>
              </a:rPr>
              <a:t>Dr. Paolo Pasqua – Dr.ssa Roberta Elmetti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412750"/>
            <a:ext cx="8229600" cy="1431925"/>
          </a:xfrm>
        </p:spPr>
        <p:txBody>
          <a:bodyPr anchor="b">
            <a:spAutoFit/>
          </a:bodyPr>
          <a:lstStyle/>
          <a:p>
            <a:pPr eaLnBrk="1" hangingPunct="1">
              <a:defRPr/>
            </a:pPr>
            <a:r>
              <a:rPr lang="it-IT" smtClean="0">
                <a:solidFill>
                  <a:srgbClr val="FF0000"/>
                </a:solidFill>
                <a:effectLst>
                  <a:outerShdw blurRad="38100" dist="38100" dir="2700000" algn="tl">
                    <a:srgbClr val="000000"/>
                  </a:outerShdw>
                </a:effectLst>
                <a:latin typeface="Segoe Print" pitchFamily="2" charset="0"/>
              </a:rPr>
              <a:t>PREVALENZA dell’astenia in diverse condizioni</a:t>
            </a:r>
          </a:p>
        </p:txBody>
      </p:sp>
      <p:sp>
        <p:nvSpPr>
          <p:cNvPr id="14339" name="Rectangle 3"/>
          <p:cNvSpPr>
            <a:spLocks noGrp="1" noChangeArrowheads="1"/>
          </p:cNvSpPr>
          <p:nvPr>
            <p:ph type="body" idx="4294967295"/>
          </p:nvPr>
        </p:nvSpPr>
        <p:spPr>
          <a:xfrm>
            <a:off x="468313" y="2741613"/>
            <a:ext cx="8229600" cy="3856037"/>
          </a:xfrm>
        </p:spPr>
        <p:txBody>
          <a:bodyPr/>
          <a:lstStyle/>
          <a:p>
            <a:pPr eaLnBrk="1" hangingPunct="1">
              <a:defRPr/>
            </a:pPr>
            <a:r>
              <a:rPr lang="it-IT" sz="2800" smtClean="0">
                <a:solidFill>
                  <a:srgbClr val="0066FF"/>
                </a:solidFill>
                <a:effectLst>
                  <a:outerShdw blurRad="38100" dist="38100" dir="2700000" algn="tl">
                    <a:srgbClr val="000000"/>
                  </a:outerShdw>
                </a:effectLst>
                <a:latin typeface="Segoe Print" pitchFamily="2" charset="0"/>
              </a:rPr>
              <a:t>Popolazione generale</a:t>
            </a:r>
            <a:r>
              <a:rPr lang="it-IT" sz="2800" smtClean="0">
                <a:effectLst>
                  <a:outerShdw blurRad="38100" dist="38100" dir="2700000" algn="tl">
                    <a:srgbClr val="FFFFFF"/>
                  </a:outerShdw>
                </a:effectLst>
                <a:latin typeface="Segoe Print" pitchFamily="2" charset="0"/>
              </a:rPr>
              <a:t>           5 -  25 %</a:t>
            </a:r>
          </a:p>
          <a:p>
            <a:pPr eaLnBrk="1" hangingPunct="1">
              <a:defRPr/>
            </a:pPr>
            <a:r>
              <a:rPr lang="it-IT" sz="2800" smtClean="0">
                <a:solidFill>
                  <a:srgbClr val="0066FF"/>
                </a:solidFill>
                <a:effectLst>
                  <a:outerShdw blurRad="38100" dist="38100" dir="2700000" algn="tl">
                    <a:srgbClr val="000000"/>
                  </a:outerShdw>
                </a:effectLst>
                <a:latin typeface="Segoe Print" pitchFamily="2" charset="0"/>
              </a:rPr>
              <a:t>Anziani senza patologie</a:t>
            </a:r>
            <a:r>
              <a:rPr lang="it-IT" sz="2800" smtClean="0">
                <a:effectLst>
                  <a:outerShdw blurRad="38100" dist="38100" dir="2700000" algn="tl">
                    <a:srgbClr val="FFFFFF"/>
                  </a:outerShdw>
                </a:effectLst>
                <a:latin typeface="Segoe Print" pitchFamily="2" charset="0"/>
              </a:rPr>
              <a:t>      43 - 70 % </a:t>
            </a:r>
          </a:p>
          <a:p>
            <a:pPr eaLnBrk="1" hangingPunct="1">
              <a:defRPr/>
            </a:pPr>
            <a:r>
              <a:rPr lang="it-IT" sz="2800" smtClean="0">
                <a:solidFill>
                  <a:srgbClr val="0066FF"/>
                </a:solidFill>
                <a:effectLst>
                  <a:outerShdw blurRad="38100" dist="38100" dir="2700000" algn="tl">
                    <a:srgbClr val="000000"/>
                  </a:outerShdw>
                </a:effectLst>
                <a:latin typeface="Segoe Print" pitchFamily="2" charset="0"/>
              </a:rPr>
              <a:t>BPCO </a:t>
            </a:r>
            <a:r>
              <a:rPr lang="it-IT" sz="2800" smtClean="0">
                <a:effectLst>
                  <a:outerShdw blurRad="38100" dist="38100" dir="2700000" algn="tl">
                    <a:srgbClr val="FFFFFF"/>
                  </a:outerShdw>
                </a:effectLst>
                <a:latin typeface="Segoe Print" pitchFamily="2" charset="0"/>
              </a:rPr>
              <a:t>                           39 - 58 %</a:t>
            </a:r>
          </a:p>
          <a:p>
            <a:pPr eaLnBrk="1" hangingPunct="1">
              <a:defRPr/>
            </a:pPr>
            <a:r>
              <a:rPr lang="it-IT" sz="2800" smtClean="0">
                <a:solidFill>
                  <a:srgbClr val="0066FF"/>
                </a:solidFill>
                <a:effectLst>
                  <a:outerShdw blurRad="38100" dist="38100" dir="2700000" algn="tl">
                    <a:srgbClr val="000000"/>
                  </a:outerShdw>
                </a:effectLst>
                <a:latin typeface="Segoe Print" pitchFamily="2" charset="0"/>
              </a:rPr>
              <a:t>Scompenso cardiaco</a:t>
            </a:r>
            <a:r>
              <a:rPr lang="it-IT" sz="2800" smtClean="0">
                <a:effectLst>
                  <a:outerShdw blurRad="38100" dist="38100" dir="2700000" algn="tl">
                    <a:srgbClr val="FFFFFF"/>
                  </a:outerShdw>
                </a:effectLst>
                <a:latin typeface="Segoe Print" pitchFamily="2" charset="0"/>
              </a:rPr>
              <a:t>          69 - 88 %</a:t>
            </a:r>
          </a:p>
          <a:p>
            <a:pPr eaLnBrk="1" hangingPunct="1">
              <a:defRPr/>
            </a:pPr>
            <a:r>
              <a:rPr lang="it-IT" sz="2800" smtClean="0">
                <a:solidFill>
                  <a:srgbClr val="0066FF"/>
                </a:solidFill>
                <a:effectLst>
                  <a:outerShdw blurRad="38100" dist="38100" dir="2700000" algn="tl">
                    <a:srgbClr val="000000"/>
                  </a:outerShdw>
                </a:effectLst>
                <a:latin typeface="Segoe Print" pitchFamily="2" charset="0"/>
              </a:rPr>
              <a:t>Neoplasia</a:t>
            </a:r>
            <a:r>
              <a:rPr lang="it-IT" sz="2800" smtClean="0">
                <a:effectLst>
                  <a:outerShdw blurRad="38100" dist="38100" dir="2700000" algn="tl">
                    <a:srgbClr val="FFFFFF"/>
                  </a:outerShdw>
                </a:effectLst>
                <a:latin typeface="Segoe Print" pitchFamily="2" charset="0"/>
              </a:rPr>
              <a:t>                        96 - 100%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655638"/>
            <a:ext cx="8229600" cy="762000"/>
          </a:xfrm>
        </p:spPr>
        <p:txBody>
          <a:bodyPr anchor="b">
            <a:spAutoFit/>
          </a:bodyPr>
          <a:lstStyle/>
          <a:p>
            <a:pPr eaLnBrk="1" hangingPunct="1">
              <a:defRPr/>
            </a:pPr>
            <a:r>
              <a:rPr lang="it-IT" b="1" smtClean="0">
                <a:solidFill>
                  <a:srgbClr val="FF0000"/>
                </a:solidFill>
                <a:effectLst>
                  <a:outerShdw blurRad="38100" dist="38100" dir="2700000" algn="tl">
                    <a:srgbClr val="000000"/>
                  </a:outerShdw>
                </a:effectLst>
                <a:latin typeface="Segoe Print" pitchFamily="2" charset="0"/>
              </a:rPr>
              <a:t>BASI FISIOPATOLOGICHE</a:t>
            </a:r>
          </a:p>
        </p:txBody>
      </p:sp>
      <p:sp>
        <p:nvSpPr>
          <p:cNvPr id="15363" name="Rectangle 3"/>
          <p:cNvSpPr>
            <a:spLocks noGrp="1" noChangeArrowheads="1"/>
          </p:cNvSpPr>
          <p:nvPr>
            <p:ph type="body" idx="4294967295"/>
          </p:nvPr>
        </p:nvSpPr>
        <p:spPr>
          <a:xfrm>
            <a:off x="457200" y="2752725"/>
            <a:ext cx="8229600" cy="3771900"/>
          </a:xfrm>
        </p:spPr>
        <p:txBody>
          <a:bodyPr/>
          <a:lstStyle/>
          <a:p>
            <a:pPr eaLnBrk="1" hangingPunct="1">
              <a:defRPr/>
            </a:pPr>
            <a:r>
              <a:rPr lang="it-IT" smtClean="0">
                <a:effectLst>
                  <a:outerShdw blurRad="38100" dist="38100" dir="2700000" algn="tl">
                    <a:srgbClr val="FFFFFF"/>
                  </a:outerShdw>
                </a:effectLst>
                <a:latin typeface="Segoe Print" pitchFamily="2" charset="0"/>
              </a:rPr>
              <a:t>In tutti i casi il </a:t>
            </a:r>
            <a:r>
              <a:rPr lang="it-IT" smtClean="0">
                <a:solidFill>
                  <a:srgbClr val="0066FF"/>
                </a:solidFill>
                <a:effectLst>
                  <a:outerShdw blurRad="38100" dist="38100" dir="2700000" algn="tl">
                    <a:srgbClr val="000000"/>
                  </a:outerShdw>
                </a:effectLst>
                <a:latin typeface="Segoe Print" pitchFamily="2" charset="0"/>
              </a:rPr>
              <a:t>comune denominatore</a:t>
            </a:r>
            <a:r>
              <a:rPr lang="it-IT" smtClean="0">
                <a:effectLst>
                  <a:outerShdw blurRad="38100" dist="38100" dir="2700000" algn="tl">
                    <a:srgbClr val="FFFFFF"/>
                  </a:outerShdw>
                </a:effectLst>
                <a:latin typeface="Segoe Print" pitchFamily="2" charset="0"/>
              </a:rPr>
              <a:t> è la </a:t>
            </a:r>
            <a:r>
              <a:rPr lang="it-IT" u="sng" smtClean="0">
                <a:solidFill>
                  <a:srgbClr val="0066FF"/>
                </a:solidFill>
                <a:effectLst>
                  <a:outerShdw blurRad="38100" dist="38100" dir="2700000" algn="tl">
                    <a:srgbClr val="000000"/>
                  </a:outerShdw>
                </a:effectLst>
                <a:latin typeface="Segoe Print" pitchFamily="2" charset="0"/>
              </a:rPr>
              <a:t>ridotta produzione energetica</a:t>
            </a:r>
            <a:r>
              <a:rPr lang="it-IT" smtClean="0">
                <a:effectLst>
                  <a:outerShdw blurRad="38100" dist="38100" dir="2700000" algn="tl">
                    <a:srgbClr val="FFFFFF"/>
                  </a:outerShdw>
                </a:effectLst>
                <a:latin typeface="Segoe Print" pitchFamily="2" charset="0"/>
              </a:rPr>
              <a:t> a livello mitocondriale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388938"/>
            <a:ext cx="8229600" cy="1311275"/>
          </a:xfrm>
        </p:spPr>
        <p:txBody>
          <a:bodyPr anchor="b">
            <a:spAutoFit/>
          </a:bodyPr>
          <a:lstStyle/>
          <a:p>
            <a:pPr eaLnBrk="1" hangingPunct="1">
              <a:defRPr/>
            </a:pPr>
            <a:r>
              <a:rPr lang="it-IT" sz="4000" smtClean="0">
                <a:solidFill>
                  <a:srgbClr val="FF0000"/>
                </a:solidFill>
                <a:effectLst>
                  <a:outerShdw blurRad="38100" dist="38100" dir="2700000" algn="tl">
                    <a:srgbClr val="000000"/>
                  </a:outerShdw>
                </a:effectLst>
                <a:latin typeface="Segoe Print" pitchFamily="2" charset="0"/>
              </a:rPr>
              <a:t>PRINCIPALI CAUSE DI ASTENIA</a:t>
            </a:r>
          </a:p>
        </p:txBody>
      </p:sp>
      <p:sp>
        <p:nvSpPr>
          <p:cNvPr id="16387" name="Rectangle 3"/>
          <p:cNvSpPr>
            <a:spLocks noGrp="1" noChangeArrowheads="1"/>
          </p:cNvSpPr>
          <p:nvPr>
            <p:ph type="body" idx="4294967295"/>
          </p:nvPr>
        </p:nvSpPr>
        <p:spPr>
          <a:xfrm>
            <a:off x="468313" y="2836863"/>
            <a:ext cx="8229600" cy="3687762"/>
          </a:xfrm>
        </p:spPr>
        <p:txBody>
          <a:bodyPr/>
          <a:lstStyle/>
          <a:p>
            <a:pPr eaLnBrk="1" hangingPunct="1">
              <a:defRPr/>
            </a:pPr>
            <a:r>
              <a:rPr lang="it-IT" sz="4400" u="sng" smtClean="0">
                <a:solidFill>
                  <a:srgbClr val="0066FF"/>
                </a:solidFill>
                <a:effectLst>
                  <a:outerShdw blurRad="38100" dist="38100" dir="2700000" algn="tl">
                    <a:srgbClr val="000000"/>
                  </a:outerShdw>
                </a:effectLst>
                <a:latin typeface="Segoe Print" pitchFamily="2" charset="0"/>
              </a:rPr>
              <a:t>Cause somatiche</a:t>
            </a:r>
          </a:p>
          <a:p>
            <a:pPr eaLnBrk="1" hangingPunct="1">
              <a:defRPr/>
            </a:pPr>
            <a:r>
              <a:rPr lang="it-IT" sz="4400" u="sng" smtClean="0">
                <a:solidFill>
                  <a:srgbClr val="0066FF"/>
                </a:solidFill>
                <a:effectLst>
                  <a:outerShdw blurRad="38100" dist="38100" dir="2700000" algn="tl">
                    <a:srgbClr val="000000"/>
                  </a:outerShdw>
                </a:effectLst>
                <a:latin typeface="Segoe Print" pitchFamily="2" charset="0"/>
              </a:rPr>
              <a:t>Cause psichiche</a:t>
            </a:r>
          </a:p>
          <a:p>
            <a:pPr eaLnBrk="1" hangingPunct="1">
              <a:defRPr/>
            </a:pPr>
            <a:r>
              <a:rPr lang="it-IT" sz="4400" u="sng" smtClean="0">
                <a:solidFill>
                  <a:srgbClr val="0066FF"/>
                </a:solidFill>
                <a:effectLst>
                  <a:outerShdw blurRad="38100" dist="38100" dir="2700000" algn="tl">
                    <a:srgbClr val="000000"/>
                  </a:outerShdw>
                </a:effectLst>
                <a:latin typeface="Segoe Print" pitchFamily="2" charset="0"/>
              </a:rPr>
              <a:t>Cause esterne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8313" y="620713"/>
            <a:ext cx="8229600" cy="823912"/>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CAUSE ESTERNE</a:t>
            </a:r>
          </a:p>
        </p:txBody>
      </p:sp>
      <p:sp>
        <p:nvSpPr>
          <p:cNvPr id="17411" name="Rectangle 3"/>
          <p:cNvSpPr>
            <a:spLocks noGrp="1" noChangeArrowheads="1"/>
          </p:cNvSpPr>
          <p:nvPr>
            <p:ph type="body" idx="4294967295"/>
          </p:nvPr>
        </p:nvSpPr>
        <p:spPr>
          <a:xfrm>
            <a:off x="250825" y="2730500"/>
            <a:ext cx="8893175" cy="3938588"/>
          </a:xfrm>
        </p:spPr>
        <p:txBody>
          <a:bodyPr/>
          <a:lstStyle/>
          <a:p>
            <a:pPr eaLnBrk="1" hangingPunct="1">
              <a:defRPr/>
            </a:pPr>
            <a:r>
              <a:rPr lang="it-IT" smtClean="0">
                <a:effectLst>
                  <a:outerShdw blurRad="38100" dist="38100" dir="2700000" algn="tl">
                    <a:srgbClr val="FFFFFF"/>
                  </a:outerShdw>
                </a:effectLst>
                <a:latin typeface="Segoe Print" pitchFamily="2" charset="0"/>
              </a:rPr>
              <a:t>Effetti indesiderati di </a:t>
            </a:r>
            <a:r>
              <a:rPr lang="it-IT" b="1" smtClean="0">
                <a:solidFill>
                  <a:srgbClr val="0066FF"/>
                </a:solidFill>
                <a:effectLst>
                  <a:outerShdw blurRad="38100" dist="38100" dir="2700000" algn="tl">
                    <a:srgbClr val="000000"/>
                  </a:outerShdw>
                </a:effectLst>
                <a:latin typeface="Segoe Print" pitchFamily="2" charset="0"/>
              </a:rPr>
              <a:t>farmaci </a:t>
            </a:r>
            <a:r>
              <a:rPr lang="it-IT" smtClean="0">
                <a:effectLst>
                  <a:outerShdw blurRad="38100" dist="38100" dir="2700000" algn="tl">
                    <a:srgbClr val="FFFFFF"/>
                  </a:outerShdw>
                </a:effectLst>
                <a:latin typeface="Segoe Print" pitchFamily="2" charset="0"/>
              </a:rPr>
              <a:t>e politerapie</a:t>
            </a:r>
          </a:p>
          <a:p>
            <a:pPr eaLnBrk="1" hangingPunct="1">
              <a:defRPr/>
            </a:pPr>
            <a:r>
              <a:rPr lang="it-IT" smtClean="0">
                <a:effectLst>
                  <a:outerShdw blurRad="38100" dist="38100" dir="2700000" algn="tl">
                    <a:srgbClr val="FFFFFF"/>
                  </a:outerShdw>
                </a:effectLst>
                <a:latin typeface="Segoe Print" pitchFamily="2" charset="0"/>
              </a:rPr>
              <a:t>Abuso di alcol e droghe</a:t>
            </a:r>
          </a:p>
          <a:p>
            <a:pPr eaLnBrk="1" hangingPunct="1">
              <a:defRPr/>
            </a:pPr>
            <a:r>
              <a:rPr lang="it-IT" smtClean="0">
                <a:effectLst>
                  <a:outerShdw blurRad="38100" dist="38100" dir="2700000" algn="tl">
                    <a:srgbClr val="FFFFFF"/>
                  </a:outerShdw>
                </a:effectLst>
                <a:latin typeface="Segoe Print" pitchFamily="2" charset="0"/>
              </a:rPr>
              <a:t>Situazioni socio – economiche disagiate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8313" y="620713"/>
            <a:ext cx="8229600" cy="823912"/>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I FARMACI</a:t>
            </a:r>
          </a:p>
        </p:txBody>
      </p:sp>
      <p:sp>
        <p:nvSpPr>
          <p:cNvPr id="35843" name="Rectangle 3"/>
          <p:cNvSpPr>
            <a:spLocks noGrp="1" noChangeArrowheads="1"/>
          </p:cNvSpPr>
          <p:nvPr>
            <p:ph type="body" idx="4294967295"/>
          </p:nvPr>
        </p:nvSpPr>
        <p:spPr>
          <a:xfrm>
            <a:off x="468313" y="2981325"/>
            <a:ext cx="8229600" cy="3687763"/>
          </a:xfrm>
        </p:spPr>
        <p:txBody>
          <a:bodyPr/>
          <a:lstStyle/>
          <a:p>
            <a:pPr eaLnBrk="1" hangingPunct="1">
              <a:defRPr/>
            </a:pPr>
            <a:r>
              <a:rPr lang="it-IT" smtClean="0">
                <a:effectLst>
                  <a:outerShdw blurRad="38100" dist="38100" dir="2700000" algn="tl">
                    <a:srgbClr val="FFFFFF"/>
                  </a:outerShdw>
                </a:effectLst>
                <a:latin typeface="Segoe Print" pitchFamily="2" charset="0"/>
              </a:rPr>
              <a:t>I </a:t>
            </a:r>
            <a:r>
              <a:rPr lang="it-IT" b="1" smtClean="0">
                <a:solidFill>
                  <a:srgbClr val="0066FF"/>
                </a:solidFill>
                <a:effectLst>
                  <a:outerShdw blurRad="38100" dist="38100" dir="2700000" algn="tl">
                    <a:srgbClr val="000000"/>
                  </a:outerShdw>
                </a:effectLst>
                <a:latin typeface="Segoe Print" pitchFamily="2" charset="0"/>
              </a:rPr>
              <a:t>farmaci</a:t>
            </a:r>
            <a:r>
              <a:rPr lang="it-IT" smtClean="0">
                <a:effectLst>
                  <a:outerShdw blurRad="38100" dist="38100" dir="2700000" algn="tl">
                    <a:srgbClr val="FFFFFF"/>
                  </a:outerShdw>
                </a:effectLst>
                <a:latin typeface="Segoe Print" pitchFamily="2" charset="0"/>
              </a:rPr>
              <a:t> possono provocare astenia direttamente o indirettamente, alterando il sonno.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68313" y="620713"/>
            <a:ext cx="8229600" cy="823912"/>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I FARMACI: QUALI</a:t>
            </a:r>
          </a:p>
        </p:txBody>
      </p:sp>
      <p:sp>
        <p:nvSpPr>
          <p:cNvPr id="36867" name="Rectangle 3"/>
          <p:cNvSpPr>
            <a:spLocks noGrp="1" noChangeArrowheads="1"/>
          </p:cNvSpPr>
          <p:nvPr>
            <p:ph type="body" idx="4294967295"/>
          </p:nvPr>
        </p:nvSpPr>
        <p:spPr>
          <a:xfrm>
            <a:off x="457200" y="2019300"/>
            <a:ext cx="8229600" cy="4106863"/>
          </a:xfrm>
        </p:spPr>
        <p:txBody>
          <a:bodyPr/>
          <a:lstStyle/>
          <a:p>
            <a:pPr eaLnBrk="1" hangingPunct="1">
              <a:defRPr/>
            </a:pPr>
            <a:r>
              <a:rPr lang="it-IT" smtClean="0">
                <a:effectLst>
                  <a:outerShdw blurRad="38100" dist="38100" dir="2700000" algn="tl">
                    <a:srgbClr val="FFFFFF"/>
                  </a:outerShdw>
                </a:effectLst>
                <a:latin typeface="Segoe Print" pitchFamily="2" charset="0"/>
              </a:rPr>
              <a:t>Sedativi</a:t>
            </a:r>
          </a:p>
          <a:p>
            <a:pPr eaLnBrk="1" hangingPunct="1">
              <a:defRPr/>
            </a:pPr>
            <a:r>
              <a:rPr lang="it-IT" smtClean="0">
                <a:effectLst>
                  <a:outerShdw blurRad="38100" dist="38100" dir="2700000" algn="tl">
                    <a:srgbClr val="FFFFFF"/>
                  </a:outerShdw>
                </a:effectLst>
                <a:latin typeface="Segoe Print" pitchFamily="2" charset="0"/>
              </a:rPr>
              <a:t>Ipnotici</a:t>
            </a:r>
          </a:p>
          <a:p>
            <a:pPr eaLnBrk="1" hangingPunct="1">
              <a:defRPr/>
            </a:pPr>
            <a:r>
              <a:rPr lang="it-IT" smtClean="0">
                <a:effectLst>
                  <a:outerShdw blurRad="38100" dist="38100" dir="2700000" algn="tl">
                    <a:srgbClr val="FFFFFF"/>
                  </a:outerShdw>
                </a:effectLst>
                <a:latin typeface="Segoe Print" pitchFamily="2" charset="0"/>
              </a:rPr>
              <a:t>Tetracicline</a:t>
            </a:r>
          </a:p>
          <a:p>
            <a:pPr eaLnBrk="1" hangingPunct="1">
              <a:defRPr/>
            </a:pPr>
            <a:r>
              <a:rPr lang="it-IT" smtClean="0">
                <a:effectLst>
                  <a:outerShdw blurRad="38100" dist="38100" dir="2700000" algn="tl">
                    <a:srgbClr val="FFFFFF"/>
                  </a:outerShdw>
                </a:effectLst>
                <a:latin typeface="Segoe Print" pitchFamily="2" charset="0"/>
              </a:rPr>
              <a:t>Colchicina</a:t>
            </a:r>
          </a:p>
          <a:p>
            <a:pPr eaLnBrk="1" hangingPunct="1">
              <a:defRPr/>
            </a:pPr>
            <a:r>
              <a:rPr lang="it-IT" smtClean="0">
                <a:effectLst>
                  <a:outerShdw blurRad="38100" dist="38100" dir="2700000" algn="tl">
                    <a:srgbClr val="FFFFFF"/>
                  </a:outerShdw>
                </a:effectLst>
                <a:latin typeface="Segoe Print" pitchFamily="2" charset="0"/>
              </a:rPr>
              <a:t>Antistaminici</a:t>
            </a:r>
          </a:p>
          <a:p>
            <a:pPr eaLnBrk="1" hangingPunct="1">
              <a:defRPr/>
            </a:pPr>
            <a:r>
              <a:rPr lang="it-IT" smtClean="0">
                <a:effectLst>
                  <a:outerShdw blurRad="38100" dist="38100" dir="2700000" algn="tl">
                    <a:srgbClr val="FFFFFF"/>
                  </a:outerShdw>
                </a:effectLst>
                <a:latin typeface="Segoe Print" pitchFamily="2" charset="0"/>
              </a:rPr>
              <a:t>Antiipertensivi ad azione centrale</a:t>
            </a:r>
          </a:p>
          <a:p>
            <a:pPr eaLnBrk="1" hangingPunct="1">
              <a:defRPr/>
            </a:pPr>
            <a:r>
              <a:rPr lang="it-IT" smtClean="0">
                <a:effectLst>
                  <a:outerShdw blurRad="38100" dist="38100" dir="2700000" algn="tl">
                    <a:srgbClr val="FFFFFF"/>
                  </a:outerShdw>
                </a:effectLst>
                <a:latin typeface="Segoe Print" pitchFamily="2" charset="0"/>
              </a:rPr>
              <a:t>Beta - bloccanti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593725"/>
            <a:ext cx="8229600" cy="823913"/>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CAUSE PSICHICHE</a:t>
            </a:r>
          </a:p>
        </p:txBody>
      </p:sp>
      <p:sp>
        <p:nvSpPr>
          <p:cNvPr id="18435" name="Rectangle 3"/>
          <p:cNvSpPr>
            <a:spLocks noGrp="1" noChangeArrowheads="1"/>
          </p:cNvSpPr>
          <p:nvPr>
            <p:ph type="body" idx="4294967295"/>
          </p:nvPr>
        </p:nvSpPr>
        <p:spPr>
          <a:xfrm>
            <a:off x="457200" y="2354263"/>
            <a:ext cx="8229600" cy="3771900"/>
          </a:xfrm>
        </p:spPr>
        <p:txBody>
          <a:bodyPr/>
          <a:lstStyle/>
          <a:p>
            <a:pPr eaLnBrk="1" hangingPunct="1">
              <a:defRPr/>
            </a:pPr>
            <a:r>
              <a:rPr lang="it-IT" smtClean="0">
                <a:effectLst>
                  <a:outerShdw blurRad="38100" dist="38100" dir="2700000" algn="tl">
                    <a:srgbClr val="FFFFFF"/>
                  </a:outerShdw>
                </a:effectLst>
                <a:latin typeface="Segoe Print" pitchFamily="2" charset="0"/>
              </a:rPr>
              <a:t>Anoressia</a:t>
            </a:r>
          </a:p>
          <a:p>
            <a:pPr eaLnBrk="1" hangingPunct="1">
              <a:defRPr/>
            </a:pPr>
            <a:r>
              <a:rPr lang="it-IT" smtClean="0">
                <a:effectLst>
                  <a:outerShdw blurRad="38100" dist="38100" dir="2700000" algn="tl">
                    <a:srgbClr val="FFFFFF"/>
                  </a:outerShdw>
                </a:effectLst>
                <a:latin typeface="Segoe Print" pitchFamily="2" charset="0"/>
              </a:rPr>
              <a:t>Depressione e ansia</a:t>
            </a:r>
          </a:p>
          <a:p>
            <a:pPr eaLnBrk="1" hangingPunct="1">
              <a:defRPr/>
            </a:pPr>
            <a:r>
              <a:rPr lang="it-IT" smtClean="0">
                <a:effectLst>
                  <a:outerShdw blurRad="38100" dist="38100" dir="2700000" algn="tl">
                    <a:srgbClr val="FFFFFF"/>
                  </a:outerShdw>
                </a:effectLst>
                <a:latin typeface="Segoe Print" pitchFamily="2" charset="0"/>
              </a:rPr>
              <a:t>Privazione del sonno</a:t>
            </a:r>
          </a:p>
          <a:p>
            <a:pPr eaLnBrk="1" hangingPunct="1">
              <a:defRPr/>
            </a:pPr>
            <a:r>
              <a:rPr lang="it-IT" smtClean="0">
                <a:effectLst>
                  <a:outerShdw blurRad="38100" dist="38100" dir="2700000" algn="tl">
                    <a:srgbClr val="FFFFFF"/>
                  </a:outerShdw>
                </a:effectLst>
                <a:latin typeface="Segoe Print" pitchFamily="2" charset="0"/>
              </a:rPr>
              <a:t>Psicosi e deliri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593725"/>
            <a:ext cx="8229600" cy="823913"/>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CAUSE SOMATICHE I</a:t>
            </a:r>
          </a:p>
        </p:txBody>
      </p:sp>
      <p:sp>
        <p:nvSpPr>
          <p:cNvPr id="19459" name="Rectangle 3"/>
          <p:cNvSpPr>
            <a:spLocks noGrp="1" noChangeArrowheads="1"/>
          </p:cNvSpPr>
          <p:nvPr>
            <p:ph type="body" sz="half" idx="4294967295"/>
          </p:nvPr>
        </p:nvSpPr>
        <p:spPr>
          <a:xfrm>
            <a:off x="457200" y="1855788"/>
            <a:ext cx="4275138" cy="4525962"/>
          </a:xfrm>
        </p:spPr>
        <p:txBody>
          <a:bodyPr/>
          <a:lstStyle/>
          <a:p>
            <a:pPr eaLnBrk="1" hangingPunct="1">
              <a:defRPr/>
            </a:pPr>
            <a:r>
              <a:rPr lang="it-IT" sz="2800" smtClean="0">
                <a:effectLst>
                  <a:outerShdw blurRad="38100" dist="38100" dir="2700000" algn="tl">
                    <a:srgbClr val="FFFFFF"/>
                  </a:outerShdw>
                </a:effectLst>
                <a:latin typeface="Segoe Print" pitchFamily="2" charset="0"/>
              </a:rPr>
              <a:t>Anemia</a:t>
            </a:r>
          </a:p>
          <a:p>
            <a:pPr eaLnBrk="1" hangingPunct="1">
              <a:defRPr/>
            </a:pPr>
            <a:r>
              <a:rPr lang="it-IT" sz="2800" smtClean="0">
                <a:effectLst>
                  <a:outerShdw blurRad="38100" dist="38100" dir="2700000" algn="tl">
                    <a:srgbClr val="FFFFFF"/>
                  </a:outerShdw>
                </a:effectLst>
                <a:latin typeface="Segoe Print" pitchFamily="2" charset="0"/>
              </a:rPr>
              <a:t>Demenza</a:t>
            </a:r>
          </a:p>
          <a:p>
            <a:pPr eaLnBrk="1" hangingPunct="1">
              <a:defRPr/>
            </a:pPr>
            <a:r>
              <a:rPr lang="it-IT" sz="2800" smtClean="0">
                <a:effectLst>
                  <a:outerShdw blurRad="38100" dist="38100" dir="2700000" algn="tl">
                    <a:srgbClr val="FFFFFF"/>
                  </a:outerShdw>
                </a:effectLst>
                <a:latin typeface="Segoe Print" pitchFamily="2" charset="0"/>
              </a:rPr>
              <a:t>Diabete</a:t>
            </a:r>
          </a:p>
          <a:p>
            <a:pPr eaLnBrk="1" hangingPunct="1">
              <a:defRPr/>
            </a:pPr>
            <a:r>
              <a:rPr lang="it-IT" sz="2800" smtClean="0">
                <a:effectLst>
                  <a:outerShdw blurRad="38100" dist="38100" dir="2700000" algn="tl">
                    <a:srgbClr val="FFFFFF"/>
                  </a:outerShdw>
                </a:effectLst>
                <a:latin typeface="Segoe Print" pitchFamily="2" charset="0"/>
              </a:rPr>
              <a:t>Disidratazione</a:t>
            </a:r>
          </a:p>
          <a:p>
            <a:pPr eaLnBrk="1" hangingPunct="1">
              <a:defRPr/>
            </a:pPr>
            <a:r>
              <a:rPr lang="it-IT" sz="2800" smtClean="0">
                <a:effectLst>
                  <a:outerShdw blurRad="38100" dist="38100" dir="2700000" algn="tl">
                    <a:srgbClr val="FFFFFF"/>
                  </a:outerShdw>
                </a:effectLst>
                <a:latin typeface="Segoe Print" pitchFamily="2" charset="0"/>
              </a:rPr>
              <a:t>Dolore cronico</a:t>
            </a:r>
          </a:p>
          <a:p>
            <a:pPr eaLnBrk="1" hangingPunct="1">
              <a:defRPr/>
            </a:pPr>
            <a:r>
              <a:rPr lang="it-IT" sz="2800" smtClean="0">
                <a:effectLst>
                  <a:outerShdw blurRad="38100" dist="38100" dir="2700000" algn="tl">
                    <a:srgbClr val="FFFFFF"/>
                  </a:outerShdw>
                </a:effectLst>
                <a:latin typeface="Segoe Print" pitchFamily="2" charset="0"/>
              </a:rPr>
              <a:t>Malattie infettive (stati febbrili, epatiti infettive, mononucleosi,AIDS)</a:t>
            </a:r>
          </a:p>
        </p:txBody>
      </p:sp>
      <p:sp>
        <p:nvSpPr>
          <p:cNvPr id="19460" name="Rectangle 4"/>
          <p:cNvSpPr>
            <a:spLocks noGrp="1" noChangeArrowheads="1"/>
          </p:cNvSpPr>
          <p:nvPr>
            <p:ph type="body" sz="half" idx="4294967295"/>
          </p:nvPr>
        </p:nvSpPr>
        <p:spPr>
          <a:xfrm>
            <a:off x="4651375" y="1916113"/>
            <a:ext cx="4492625" cy="4525962"/>
          </a:xfrm>
        </p:spPr>
        <p:txBody>
          <a:bodyPr/>
          <a:lstStyle/>
          <a:p>
            <a:pPr eaLnBrk="1" hangingPunct="1">
              <a:lnSpc>
                <a:spcPct val="90000"/>
              </a:lnSpc>
              <a:defRPr/>
            </a:pPr>
            <a:r>
              <a:rPr lang="it-IT" sz="2800" smtClean="0">
                <a:effectLst>
                  <a:outerShdw blurRad="38100" dist="38100" dir="2700000" algn="tl">
                    <a:srgbClr val="FFFFFF"/>
                  </a:outerShdw>
                </a:effectLst>
                <a:latin typeface="Segoe Print" pitchFamily="2" charset="0"/>
              </a:rPr>
              <a:t>Scompenso cardiaco</a:t>
            </a:r>
          </a:p>
          <a:p>
            <a:pPr eaLnBrk="1" hangingPunct="1">
              <a:lnSpc>
                <a:spcPct val="90000"/>
              </a:lnSpc>
              <a:defRPr/>
            </a:pPr>
            <a:r>
              <a:rPr lang="it-IT" sz="2800" smtClean="0">
                <a:effectLst>
                  <a:outerShdw blurRad="38100" dist="38100" dir="2700000" algn="tl">
                    <a:srgbClr val="FFFFFF"/>
                  </a:outerShdw>
                </a:effectLst>
                <a:latin typeface="Segoe Print" pitchFamily="2" charset="0"/>
              </a:rPr>
              <a:t>Insufficienza epatica</a:t>
            </a:r>
          </a:p>
          <a:p>
            <a:pPr eaLnBrk="1" hangingPunct="1">
              <a:lnSpc>
                <a:spcPct val="90000"/>
              </a:lnSpc>
              <a:defRPr/>
            </a:pPr>
            <a:r>
              <a:rPr lang="it-IT" sz="2800" smtClean="0">
                <a:effectLst>
                  <a:outerShdw blurRad="38100" dist="38100" dir="2700000" algn="tl">
                    <a:srgbClr val="FFFFFF"/>
                  </a:outerShdw>
                </a:effectLst>
                <a:latin typeface="Segoe Print" pitchFamily="2" charset="0"/>
              </a:rPr>
              <a:t>Insufficienza renale</a:t>
            </a:r>
          </a:p>
          <a:p>
            <a:pPr eaLnBrk="1" hangingPunct="1">
              <a:lnSpc>
                <a:spcPct val="90000"/>
              </a:lnSpc>
              <a:defRPr/>
            </a:pPr>
            <a:r>
              <a:rPr lang="it-IT" sz="2800" smtClean="0">
                <a:effectLst>
                  <a:outerShdw blurRad="38100" dist="38100" dir="2700000" algn="tl">
                    <a:srgbClr val="FFFFFF"/>
                  </a:outerShdw>
                </a:effectLst>
                <a:latin typeface="Segoe Print" pitchFamily="2" charset="0"/>
              </a:rPr>
              <a:t>BPCO</a:t>
            </a:r>
          </a:p>
          <a:p>
            <a:pPr eaLnBrk="1" hangingPunct="1">
              <a:lnSpc>
                <a:spcPct val="90000"/>
              </a:lnSpc>
              <a:defRPr/>
            </a:pPr>
            <a:r>
              <a:rPr lang="it-IT" sz="2800" smtClean="0">
                <a:effectLst>
                  <a:outerShdw blurRad="38100" dist="38100" dir="2700000" algn="tl">
                    <a:srgbClr val="FFFFFF"/>
                  </a:outerShdw>
                </a:effectLst>
                <a:latin typeface="Segoe Print" pitchFamily="2" charset="0"/>
              </a:rPr>
              <a:t>Malattie endocrine</a:t>
            </a:r>
          </a:p>
          <a:p>
            <a:pPr eaLnBrk="1" hangingPunct="1">
              <a:lnSpc>
                <a:spcPct val="90000"/>
              </a:lnSpc>
              <a:defRPr/>
            </a:pPr>
            <a:endParaRPr lang="it-IT" sz="28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655638"/>
            <a:ext cx="8229600" cy="762000"/>
          </a:xfrm>
        </p:spPr>
        <p:txBody>
          <a:bodyPr anchor="b">
            <a:spAutoFit/>
          </a:bodyPr>
          <a:lstStyle/>
          <a:p>
            <a:pPr eaLnBrk="1" hangingPunct="1">
              <a:defRPr/>
            </a:pPr>
            <a:r>
              <a:rPr lang="it-IT" b="1" smtClean="0">
                <a:solidFill>
                  <a:srgbClr val="FF0000"/>
                </a:solidFill>
                <a:effectLst>
                  <a:outerShdw blurRad="38100" dist="38100" dir="2700000" algn="tl">
                    <a:srgbClr val="000000"/>
                  </a:outerShdw>
                </a:effectLst>
                <a:latin typeface="Segoe Print" pitchFamily="2" charset="0"/>
              </a:rPr>
              <a:t>CAUSE SOMATICHE II</a:t>
            </a:r>
          </a:p>
        </p:txBody>
      </p:sp>
      <p:sp>
        <p:nvSpPr>
          <p:cNvPr id="20483" name="Rectangle 3"/>
          <p:cNvSpPr>
            <a:spLocks noGrp="1" noChangeArrowheads="1"/>
          </p:cNvSpPr>
          <p:nvPr>
            <p:ph type="body" sz="half" idx="4294967295"/>
          </p:nvPr>
        </p:nvSpPr>
        <p:spPr>
          <a:xfrm>
            <a:off x="179388" y="2332038"/>
            <a:ext cx="4537075" cy="4192587"/>
          </a:xfrm>
        </p:spPr>
        <p:txBody>
          <a:bodyPr/>
          <a:lstStyle/>
          <a:p>
            <a:pPr eaLnBrk="1" hangingPunct="1">
              <a:lnSpc>
                <a:spcPct val="90000"/>
              </a:lnSpc>
              <a:defRPr/>
            </a:pPr>
            <a:r>
              <a:rPr lang="it-IT" sz="2800" smtClean="0">
                <a:effectLst>
                  <a:outerShdw blurRad="38100" dist="38100" dir="2700000" algn="tl">
                    <a:srgbClr val="FFFFFF"/>
                  </a:outerShdw>
                </a:effectLst>
                <a:latin typeface="Segoe Print" pitchFamily="2" charset="0"/>
              </a:rPr>
              <a:t>Malattie neurologiche invalidanti</a:t>
            </a:r>
          </a:p>
          <a:p>
            <a:pPr eaLnBrk="1" hangingPunct="1">
              <a:lnSpc>
                <a:spcPct val="90000"/>
              </a:lnSpc>
              <a:defRPr/>
            </a:pPr>
            <a:r>
              <a:rPr lang="it-IT" sz="2800" smtClean="0">
                <a:effectLst>
                  <a:outerShdw blurRad="38100" dist="38100" dir="2700000" algn="tl">
                    <a:srgbClr val="FFFFFF"/>
                  </a:outerShdw>
                </a:effectLst>
                <a:latin typeface="Segoe Print" pitchFamily="2" charset="0"/>
              </a:rPr>
              <a:t>Malattie reumatologiche</a:t>
            </a:r>
          </a:p>
          <a:p>
            <a:pPr eaLnBrk="1" hangingPunct="1">
              <a:lnSpc>
                <a:spcPct val="90000"/>
              </a:lnSpc>
              <a:defRPr/>
            </a:pPr>
            <a:r>
              <a:rPr lang="it-IT" sz="2800" smtClean="0">
                <a:effectLst>
                  <a:outerShdw blurRad="38100" dist="38100" dir="2700000" algn="tl">
                    <a:srgbClr val="FFFFFF"/>
                  </a:outerShdw>
                </a:effectLst>
                <a:latin typeface="Segoe Print" pitchFamily="2" charset="0"/>
              </a:rPr>
              <a:t>Malattie autoimmuni</a:t>
            </a:r>
          </a:p>
          <a:p>
            <a:pPr eaLnBrk="1" hangingPunct="1">
              <a:lnSpc>
                <a:spcPct val="90000"/>
              </a:lnSpc>
              <a:defRPr/>
            </a:pPr>
            <a:r>
              <a:rPr lang="it-IT" sz="2800" smtClean="0">
                <a:effectLst>
                  <a:outerShdw blurRad="38100" dist="38100" dir="2700000" algn="tl">
                    <a:srgbClr val="FFFFFF"/>
                  </a:outerShdw>
                </a:effectLst>
                <a:latin typeface="Segoe Print" pitchFamily="2" charset="0"/>
              </a:rPr>
              <a:t>Malattie muscolari</a:t>
            </a:r>
          </a:p>
        </p:txBody>
      </p:sp>
      <p:sp>
        <p:nvSpPr>
          <p:cNvPr id="20484" name="Rectangle 4"/>
          <p:cNvSpPr>
            <a:spLocks noGrp="1" noChangeArrowheads="1"/>
          </p:cNvSpPr>
          <p:nvPr>
            <p:ph type="body" sz="half" idx="4294967295"/>
          </p:nvPr>
        </p:nvSpPr>
        <p:spPr>
          <a:xfrm>
            <a:off x="5108575" y="2276475"/>
            <a:ext cx="4035425" cy="4092575"/>
          </a:xfrm>
        </p:spPr>
        <p:txBody>
          <a:bodyPr/>
          <a:lstStyle/>
          <a:p>
            <a:pPr eaLnBrk="1" hangingPunct="1">
              <a:defRPr/>
            </a:pPr>
            <a:r>
              <a:rPr lang="it-IT" sz="2800" smtClean="0">
                <a:effectLst>
                  <a:outerShdw blurRad="38100" dist="38100" dir="2700000" algn="tl">
                    <a:srgbClr val="FFFFFF"/>
                  </a:outerShdw>
                </a:effectLst>
                <a:latin typeface="Segoe Print" pitchFamily="2" charset="0"/>
              </a:rPr>
              <a:t>Malattie del sangue</a:t>
            </a:r>
          </a:p>
          <a:p>
            <a:pPr eaLnBrk="1" hangingPunct="1">
              <a:defRPr/>
            </a:pPr>
            <a:r>
              <a:rPr lang="it-IT" sz="2800" smtClean="0">
                <a:effectLst>
                  <a:outerShdw blurRad="38100" dist="38100" dir="2700000" algn="tl">
                    <a:srgbClr val="FFFFFF"/>
                  </a:outerShdw>
                </a:effectLst>
                <a:latin typeface="Segoe Print" pitchFamily="2" charset="0"/>
              </a:rPr>
              <a:t>Neoplasie maligne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444500"/>
            <a:ext cx="8229600" cy="823913"/>
          </a:xfrm>
        </p:spPr>
        <p:txBody>
          <a:bodyPr anchor="b">
            <a:spAutoFit/>
          </a:bodyPr>
          <a:lstStyle/>
          <a:p>
            <a:pPr>
              <a:defRPr/>
            </a:pPr>
            <a:r>
              <a:rPr lang="it-IT" sz="4800" b="1" smtClean="0">
                <a:solidFill>
                  <a:srgbClr val="FF0000"/>
                </a:solidFill>
                <a:effectLst>
                  <a:outerShdw blurRad="38100" dist="38100" dir="2700000" algn="tl">
                    <a:srgbClr val="000000"/>
                  </a:outerShdw>
                </a:effectLst>
                <a:latin typeface="Segoe Print" pitchFamily="2" charset="0"/>
              </a:rPr>
              <a:t>DISTINZIONE</a:t>
            </a:r>
          </a:p>
        </p:txBody>
      </p:sp>
      <p:sp>
        <p:nvSpPr>
          <p:cNvPr id="3" name="Segnaposto contenuto 2"/>
          <p:cNvSpPr>
            <a:spLocks noGrp="1"/>
          </p:cNvSpPr>
          <p:nvPr>
            <p:ph idx="4294967295"/>
          </p:nvPr>
        </p:nvSpPr>
        <p:spPr>
          <a:xfrm>
            <a:off x="457200" y="2092325"/>
            <a:ext cx="8229600" cy="4033838"/>
          </a:xfrm>
        </p:spPr>
        <p:txBody>
          <a:bodyPr/>
          <a:lstStyle/>
          <a:p>
            <a:pPr>
              <a:defRPr/>
            </a:pPr>
            <a:r>
              <a:rPr lang="it-IT" smtClean="0">
                <a:solidFill>
                  <a:srgbClr val="0066FF"/>
                </a:solidFill>
                <a:effectLst>
                  <a:outerShdw blurRad="38100" dist="38100" dir="2700000" algn="tl">
                    <a:srgbClr val="000000"/>
                  </a:outerShdw>
                </a:effectLst>
                <a:latin typeface="Segoe Print" pitchFamily="2" charset="0"/>
              </a:rPr>
              <a:t>FATICA </a:t>
            </a:r>
            <a:r>
              <a:rPr lang="it-IT" smtClean="0">
                <a:effectLst>
                  <a:outerShdw blurRad="38100" dist="38100" dir="2700000" algn="tl">
                    <a:srgbClr val="FFFFFF"/>
                  </a:outerShdw>
                </a:effectLst>
                <a:latin typeface="Segoe Print" pitchFamily="2" charset="0"/>
              </a:rPr>
              <a:t>come manifestazione di una </a:t>
            </a:r>
            <a:r>
              <a:rPr lang="it-IT" smtClean="0">
                <a:solidFill>
                  <a:srgbClr val="0066FF"/>
                </a:solidFill>
                <a:effectLst>
                  <a:outerShdw blurRad="38100" dist="38100" dir="2700000" algn="tl">
                    <a:srgbClr val="000000"/>
                  </a:outerShdw>
                </a:effectLst>
                <a:latin typeface="Segoe Print" pitchFamily="2" charset="0"/>
              </a:rPr>
              <a:t>alterazione psichica</a:t>
            </a:r>
          </a:p>
          <a:p>
            <a:pPr>
              <a:buFont typeface="Arial" charset="0"/>
              <a:buNone/>
              <a:defRPr/>
            </a:pPr>
            <a:endParaRPr lang="it-IT" smtClean="0">
              <a:effectLst>
                <a:outerShdw blurRad="38100" dist="38100" dir="2700000" algn="tl">
                  <a:srgbClr val="FFFFFF"/>
                </a:outerShdw>
              </a:effectLst>
              <a:latin typeface="Segoe Print" pitchFamily="2" charset="0"/>
            </a:endParaRPr>
          </a:p>
          <a:p>
            <a:pPr>
              <a:defRPr/>
            </a:pPr>
            <a:r>
              <a:rPr lang="it-IT" smtClean="0">
                <a:solidFill>
                  <a:srgbClr val="0066FF"/>
                </a:solidFill>
                <a:effectLst>
                  <a:outerShdw blurRad="38100" dist="38100" dir="2700000" algn="tl">
                    <a:srgbClr val="000000"/>
                  </a:outerShdw>
                </a:effectLst>
                <a:latin typeface="Segoe Print" pitchFamily="2" charset="0"/>
              </a:rPr>
              <a:t>STANCHEZZA E SENSO DI FATICA</a:t>
            </a:r>
            <a:r>
              <a:rPr lang="it-IT" smtClean="0">
                <a:effectLst>
                  <a:outerShdw blurRad="38100" dist="38100" dir="2700000" algn="tl">
                    <a:srgbClr val="FFFFFF"/>
                  </a:outerShdw>
                </a:effectLst>
                <a:latin typeface="Segoe Print" pitchFamily="2" charset="0"/>
              </a:rPr>
              <a:t> nelle </a:t>
            </a:r>
            <a:r>
              <a:rPr lang="it-IT" smtClean="0">
                <a:solidFill>
                  <a:srgbClr val="0066FF"/>
                </a:solidFill>
                <a:effectLst>
                  <a:outerShdw blurRad="38100" dist="38100" dir="2700000" algn="tl">
                    <a:srgbClr val="000000"/>
                  </a:outerShdw>
                </a:effectLst>
                <a:latin typeface="Segoe Print" pitchFamily="2" charset="0"/>
              </a:rPr>
              <a:t>infezioni croniche</a:t>
            </a:r>
            <a:r>
              <a:rPr lang="it-IT" smtClean="0">
                <a:effectLst>
                  <a:outerShdw blurRad="38100" dist="38100" dir="2700000" algn="tl">
                    <a:srgbClr val="FFFFFF"/>
                  </a:outerShdw>
                </a:effectLst>
                <a:latin typeface="Segoe Print" pitchFamily="2" charset="0"/>
              </a:rPr>
              <a:t>, nelle </a:t>
            </a:r>
            <a:r>
              <a:rPr lang="it-IT" smtClean="0">
                <a:solidFill>
                  <a:srgbClr val="0066FF"/>
                </a:solidFill>
                <a:effectLst>
                  <a:outerShdw blurRad="38100" dist="38100" dir="2700000" algn="tl">
                    <a:srgbClr val="000000"/>
                  </a:outerShdw>
                </a:effectLst>
                <a:latin typeface="Segoe Print" pitchFamily="2" charset="0"/>
              </a:rPr>
              <a:t>malattie endocrine</a:t>
            </a:r>
            <a:r>
              <a:rPr lang="it-IT" smtClean="0">
                <a:effectLst>
                  <a:outerShdw blurRad="38100" dist="38100" dir="2700000" algn="tl">
                    <a:srgbClr val="FFFFFF"/>
                  </a:outerShdw>
                </a:effectLst>
                <a:latin typeface="Segoe Print" pitchFamily="2" charset="0"/>
              </a:rPr>
              <a:t> ed in altre </a:t>
            </a:r>
            <a:r>
              <a:rPr lang="it-IT" smtClean="0">
                <a:solidFill>
                  <a:srgbClr val="0066FF"/>
                </a:solidFill>
                <a:effectLst>
                  <a:outerShdw blurRad="38100" dist="38100" dir="2700000" algn="tl">
                    <a:srgbClr val="000000"/>
                  </a:outerShdw>
                </a:effectLst>
                <a:latin typeface="Segoe Print" pitchFamily="2" charset="0"/>
              </a:rPr>
              <a:t>malattie mediche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title"/>
          </p:nvPr>
        </p:nvSpPr>
        <p:spPr>
          <a:xfrm>
            <a:off x="468313" y="0"/>
            <a:ext cx="8229600" cy="1143000"/>
          </a:xfrm>
        </p:spPr>
        <p:txBody>
          <a:bodyPr/>
          <a:lstStyle/>
          <a:p>
            <a:pPr eaLnBrk="1" hangingPunct="1"/>
            <a:r>
              <a:rPr lang="it-IT" sz="5400" b="1" smtClean="0">
                <a:solidFill>
                  <a:srgbClr val="FF0000"/>
                </a:solidFill>
                <a:latin typeface="Segoe Print" pitchFamily="2" charset="0"/>
              </a:rPr>
              <a:t>LUIGI 55 anni</a:t>
            </a:r>
          </a:p>
        </p:txBody>
      </p:sp>
      <p:sp>
        <p:nvSpPr>
          <p:cNvPr id="61442" name="CasellaDiTesto 4"/>
          <p:cNvSpPr>
            <a:spLocks noGrp="1" noChangeArrowheads="1"/>
          </p:cNvSpPr>
          <p:nvPr>
            <p:ph type="body" idx="1"/>
          </p:nvPr>
        </p:nvSpPr>
        <p:spPr>
          <a:xfrm>
            <a:off x="0" y="1268413"/>
            <a:ext cx="8697913" cy="5516562"/>
          </a:xfrm>
        </p:spPr>
        <p:txBody>
          <a:bodyPr/>
          <a:lstStyle/>
          <a:p>
            <a:pPr marL="441325" indent="-258763" eaLnBrk="1" hangingPunct="1">
              <a:spcBef>
                <a:spcPct val="0"/>
              </a:spcBef>
              <a:buFontTx/>
              <a:buNone/>
            </a:pPr>
            <a:r>
              <a:rPr lang="it-IT" sz="4000" b="1" u="sng" smtClean="0">
                <a:solidFill>
                  <a:srgbClr val="0066FF"/>
                </a:solidFill>
                <a:latin typeface="Segoe Print" pitchFamily="2" charset="0"/>
              </a:rPr>
              <a:t>Anamnesi Patologica Prossima </a:t>
            </a:r>
          </a:p>
        </p:txBody>
      </p:sp>
      <p:sp>
        <p:nvSpPr>
          <p:cNvPr id="61443" name="Segnaposto contenuto 2"/>
          <p:cNvSpPr txBox="1">
            <a:spLocks/>
          </p:cNvSpPr>
          <p:nvPr/>
        </p:nvSpPr>
        <p:spPr bwMode="auto">
          <a:xfrm>
            <a:off x="0" y="2133600"/>
            <a:ext cx="8712200" cy="1655763"/>
          </a:xfrm>
          <a:prstGeom prst="rect">
            <a:avLst/>
          </a:prstGeom>
          <a:noFill/>
          <a:ln w="9525">
            <a:noFill/>
            <a:miter lim="800000"/>
            <a:headEnd/>
            <a:tailEnd/>
          </a:ln>
        </p:spPr>
        <p:txBody>
          <a:bodyPr anchor="ctr"/>
          <a:lstStyle/>
          <a:p>
            <a:pPr defTabSz="457200">
              <a:spcBef>
                <a:spcPct val="20000"/>
              </a:spcBef>
              <a:buFont typeface="Arial" charset="0"/>
              <a:buNone/>
            </a:pPr>
            <a:endParaRPr lang="it-IT" sz="3200">
              <a:latin typeface="Arial Narrow" pitchFamily="34" charset="0"/>
            </a:endParaRPr>
          </a:p>
        </p:txBody>
      </p:sp>
      <p:sp>
        <p:nvSpPr>
          <p:cNvPr id="61444" name="Rettangolo 6"/>
          <p:cNvSpPr>
            <a:spLocks noChangeArrowheads="1"/>
          </p:cNvSpPr>
          <p:nvPr/>
        </p:nvSpPr>
        <p:spPr bwMode="auto">
          <a:xfrm>
            <a:off x="0" y="1916113"/>
            <a:ext cx="8713788" cy="1800225"/>
          </a:xfrm>
          <a:prstGeom prst="rect">
            <a:avLst/>
          </a:prstGeom>
          <a:noFill/>
          <a:ln w="9525">
            <a:noFill/>
            <a:miter lim="800000"/>
            <a:headEnd/>
            <a:tailEnd/>
          </a:ln>
        </p:spPr>
        <p:txBody>
          <a:bodyPr>
            <a:spAutoFit/>
          </a:bodyPr>
          <a:lstStyle/>
          <a:p>
            <a:pPr marL="261938"/>
            <a:r>
              <a:rPr lang="it-IT" sz="2800">
                <a:latin typeface="Segoe Print" pitchFamily="2" charset="0"/>
              </a:rPr>
              <a:t>Da circa un anno riferisce </a:t>
            </a:r>
            <a:r>
              <a:rPr lang="it-IT" sz="2800" b="1">
                <a:latin typeface="Segoe Print" pitchFamily="2" charset="0"/>
              </a:rPr>
              <a:t>spossatezza</a:t>
            </a:r>
            <a:r>
              <a:rPr lang="it-IT" sz="2800">
                <a:latin typeface="Segoe Print" pitchFamily="2" charset="0"/>
              </a:rPr>
              <a:t> e </a:t>
            </a:r>
            <a:r>
              <a:rPr lang="it-IT" sz="2800" b="1">
                <a:latin typeface="Segoe Print" pitchFamily="2" charset="0"/>
              </a:rPr>
              <a:t>calo ponderale</a:t>
            </a:r>
            <a:r>
              <a:rPr lang="it-IT" sz="2800">
                <a:latin typeface="Segoe Print" pitchFamily="2" charset="0"/>
              </a:rPr>
              <a:t> di circa 5 Kg, riferisce inoltre </a:t>
            </a:r>
            <a:r>
              <a:rPr lang="it-IT" sz="2800" b="1">
                <a:latin typeface="Segoe Print" pitchFamily="2" charset="0"/>
              </a:rPr>
              <a:t>febbre serotina</a:t>
            </a:r>
            <a:r>
              <a:rPr lang="it-IT" sz="2800">
                <a:latin typeface="Segoe Print" pitchFamily="2" charset="0"/>
              </a:rPr>
              <a:t> da circa un mese, mai sopra i 38°C</a:t>
            </a:r>
          </a:p>
        </p:txBody>
      </p:sp>
      <p:sp>
        <p:nvSpPr>
          <p:cNvPr id="95235" name="CasellaDiTesto 3"/>
          <p:cNvSpPr txBox="1">
            <a:spLocks noChangeArrowheads="1"/>
          </p:cNvSpPr>
          <p:nvPr/>
        </p:nvSpPr>
        <p:spPr bwMode="auto">
          <a:xfrm>
            <a:off x="250825" y="4887913"/>
            <a:ext cx="8497888" cy="701675"/>
          </a:xfrm>
          <a:prstGeom prst="rect">
            <a:avLst/>
          </a:prstGeom>
          <a:noFill/>
          <a:ln w="9525">
            <a:noFill/>
            <a:miter lim="800000"/>
            <a:headEnd/>
            <a:tailEnd/>
          </a:ln>
        </p:spPr>
        <p:txBody>
          <a:bodyPr anchor="ctr">
            <a:spAutoFit/>
          </a:bodyPr>
          <a:lstStyle/>
          <a:p>
            <a:r>
              <a:rPr lang="it-IT" sz="4000" b="1" u="sng">
                <a:solidFill>
                  <a:srgbClr val="0066FF"/>
                </a:solidFill>
                <a:latin typeface="Segoe Print" pitchFamily="2" charset="0"/>
              </a:rPr>
              <a:t>Anamnesi Patologica Remota</a:t>
            </a:r>
          </a:p>
        </p:txBody>
      </p:sp>
      <p:sp>
        <p:nvSpPr>
          <p:cNvPr id="95234" name="Segnaposto contenuto 2"/>
          <p:cNvSpPr>
            <a:spLocks/>
          </p:cNvSpPr>
          <p:nvPr/>
        </p:nvSpPr>
        <p:spPr bwMode="auto">
          <a:xfrm>
            <a:off x="0" y="5445125"/>
            <a:ext cx="8785225" cy="1223963"/>
          </a:xfrm>
          <a:prstGeom prst="rect">
            <a:avLst/>
          </a:prstGeom>
          <a:noFill/>
          <a:ln w="9525">
            <a:noFill/>
            <a:miter lim="800000"/>
            <a:headEnd/>
            <a:tailEnd/>
          </a:ln>
        </p:spPr>
        <p:txBody>
          <a:bodyPr anchor="ctr"/>
          <a:lstStyle/>
          <a:p>
            <a:pPr indent="174625">
              <a:spcBef>
                <a:spcPct val="20000"/>
              </a:spcBef>
              <a:buFont typeface="Arial" charset="0"/>
              <a:buNone/>
            </a:pPr>
            <a:r>
              <a:rPr lang="it-IT" sz="2800" b="1">
                <a:latin typeface="Segoe Print" pitchFamily="2" charset="0"/>
              </a:rPr>
              <a:t> Ipertensione arteriosa</a:t>
            </a:r>
            <a:r>
              <a:rPr lang="it-IT" sz="2800">
                <a:latin typeface="Segoe Print" pitchFamily="2" charset="0"/>
              </a:rPr>
              <a:t> </a:t>
            </a:r>
            <a:r>
              <a:rPr lang="it-IT" sz="2800">
                <a:latin typeface="Segoe Print" pitchFamily="2" charset="0"/>
                <a:sym typeface="Wingdings" pitchFamily="2" charset="2"/>
              </a:rPr>
              <a:t> Ramipril  5 mg </a:t>
            </a:r>
          </a:p>
          <a:p>
            <a:pPr indent="174625">
              <a:spcBef>
                <a:spcPct val="20000"/>
              </a:spcBef>
              <a:buFont typeface="Arial" charset="0"/>
              <a:buNone/>
            </a:pPr>
            <a:r>
              <a:rPr lang="it-IT" sz="2800" b="1">
                <a:latin typeface="Segoe Print" pitchFamily="2" charset="0"/>
                <a:sym typeface="Wingdings" pitchFamily="2" charset="2"/>
              </a:rPr>
              <a:t> Episodio depressivo minore</a:t>
            </a:r>
            <a:r>
              <a:rPr lang="it-IT" sz="2800">
                <a:latin typeface="Segoe Print" pitchFamily="2" charset="0"/>
                <a:sym typeface="Wingdings" pitchFamily="2" charset="2"/>
              </a:rPr>
              <a:t> (2005)</a:t>
            </a:r>
            <a:endParaRPr lang="it-IT" sz="2800">
              <a:latin typeface="Segoe Print" pitchFamily="2" charset="0"/>
            </a:endParaRPr>
          </a:p>
        </p:txBody>
      </p:sp>
      <p:sp>
        <p:nvSpPr>
          <p:cNvPr id="339979" name="CasellaDiTesto 3"/>
          <p:cNvSpPr txBox="1">
            <a:spLocks noChangeArrowheads="1"/>
          </p:cNvSpPr>
          <p:nvPr/>
        </p:nvSpPr>
        <p:spPr bwMode="auto">
          <a:xfrm>
            <a:off x="250825" y="3644900"/>
            <a:ext cx="8497888" cy="701675"/>
          </a:xfrm>
          <a:prstGeom prst="rect">
            <a:avLst/>
          </a:prstGeom>
          <a:noFill/>
          <a:ln w="9525">
            <a:noFill/>
            <a:miter lim="800000"/>
            <a:headEnd/>
            <a:tailEnd/>
          </a:ln>
        </p:spPr>
        <p:txBody>
          <a:bodyPr anchor="ctr">
            <a:spAutoFit/>
          </a:bodyPr>
          <a:lstStyle/>
          <a:p>
            <a:r>
              <a:rPr lang="it-IT" sz="4000" b="1" u="sng">
                <a:solidFill>
                  <a:srgbClr val="0066FF"/>
                </a:solidFill>
                <a:latin typeface="Segoe Print" pitchFamily="2" charset="0"/>
              </a:rPr>
              <a:t>Anamnesi Familiare</a:t>
            </a:r>
          </a:p>
        </p:txBody>
      </p:sp>
      <p:sp>
        <p:nvSpPr>
          <p:cNvPr id="95242" name="Text Box 10"/>
          <p:cNvSpPr txBox="1">
            <a:spLocks noChangeArrowheads="1"/>
          </p:cNvSpPr>
          <p:nvPr/>
        </p:nvSpPr>
        <p:spPr bwMode="auto">
          <a:xfrm>
            <a:off x="179388" y="4292600"/>
            <a:ext cx="8424862"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it-IT" sz="2800" b="1">
                <a:latin typeface="Segoe Print" pitchFamily="2" charset="0"/>
              </a:rPr>
              <a:t> K Colon</a:t>
            </a:r>
            <a:r>
              <a:rPr lang="it-IT" sz="2800">
                <a:latin typeface="Segoe Print" pitchFamily="2" charset="0"/>
              </a:rPr>
              <a:t> padre, morto a 82 anni per </a:t>
            </a:r>
            <a:r>
              <a:rPr lang="it-IT" sz="2800" b="1">
                <a:latin typeface="Segoe Print" pitchFamily="2" charset="0"/>
              </a:rPr>
              <a:t>IMA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9979"/>
                                        </p:tgtEl>
                                        <p:attrNameLst>
                                          <p:attrName>style.visibility</p:attrName>
                                        </p:attrNameLst>
                                      </p:cBhvr>
                                      <p:to>
                                        <p:strVal val="visible"/>
                                      </p:to>
                                    </p:set>
                                    <p:animEffect transition="in" filter="dissolve">
                                      <p:cBhvr>
                                        <p:cTn id="7" dur="500"/>
                                        <p:tgtEl>
                                          <p:spTgt spid="3399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42"/>
                                        </p:tgtEl>
                                        <p:attrNameLst>
                                          <p:attrName>style.visibility</p:attrName>
                                        </p:attrNameLst>
                                      </p:cBhvr>
                                      <p:to>
                                        <p:strVal val="visible"/>
                                      </p:to>
                                    </p:set>
                                    <p:animEffect transition="in" filter="dissolve">
                                      <p:cBhvr>
                                        <p:cTn id="12" dur="500"/>
                                        <p:tgtEl>
                                          <p:spTgt spid="952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5235"/>
                                        </p:tgtEl>
                                        <p:attrNameLst>
                                          <p:attrName>style.visibility</p:attrName>
                                        </p:attrNameLst>
                                      </p:cBhvr>
                                      <p:to>
                                        <p:strVal val="visible"/>
                                      </p:to>
                                    </p:set>
                                    <p:animEffect transition="in" filter="dissolve">
                                      <p:cBhvr>
                                        <p:cTn id="17" dur="500"/>
                                        <p:tgtEl>
                                          <p:spTgt spid="952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5234">
                                            <p:txEl>
                                              <p:pRg st="0" end="0"/>
                                            </p:txEl>
                                          </p:spTgt>
                                        </p:tgtEl>
                                        <p:attrNameLst>
                                          <p:attrName>style.visibility</p:attrName>
                                        </p:attrNameLst>
                                      </p:cBhvr>
                                      <p:to>
                                        <p:strVal val="visible"/>
                                      </p:to>
                                    </p:set>
                                    <p:animEffect transition="in" filter="dissolve">
                                      <p:cBhvr>
                                        <p:cTn id="22" dur="500"/>
                                        <p:tgtEl>
                                          <p:spTgt spid="95234">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5234">
                                            <p:txEl>
                                              <p:pRg st="1" end="1"/>
                                            </p:txEl>
                                          </p:spTgt>
                                        </p:tgtEl>
                                        <p:attrNameLst>
                                          <p:attrName>style.visibility</p:attrName>
                                        </p:attrNameLst>
                                      </p:cBhvr>
                                      <p:to>
                                        <p:strVal val="visible"/>
                                      </p:to>
                                    </p:set>
                                    <p:animEffect transition="in" filter="dissolve">
                                      <p:cBhvr>
                                        <p:cTn id="25" dur="500"/>
                                        <p:tgtEl>
                                          <p:spTgt spid="952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9" grpId="0"/>
      <p:bldP spid="952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nchor="b">
            <a:spAutoFit/>
          </a:bodyPr>
          <a:lstStyle/>
          <a:p>
            <a:pPr>
              <a:defRPr/>
            </a:pPr>
            <a:r>
              <a:rPr lang="it-IT" sz="4800" b="1" smtClean="0">
                <a:solidFill>
                  <a:srgbClr val="FF0000"/>
                </a:solidFill>
                <a:effectLst>
                  <a:outerShdw blurRad="38100" dist="38100" dir="2700000" algn="tl">
                    <a:srgbClr val="000000"/>
                  </a:outerShdw>
                </a:effectLst>
                <a:latin typeface="Segoe Print" pitchFamily="2" charset="0"/>
              </a:rPr>
              <a:t>NELL’ANZIANO</a:t>
            </a:r>
          </a:p>
        </p:txBody>
      </p:sp>
      <p:sp>
        <p:nvSpPr>
          <p:cNvPr id="8" name="Segnaposto contenuto 7"/>
          <p:cNvSpPr>
            <a:spLocks noGrp="1"/>
          </p:cNvSpPr>
          <p:nvPr>
            <p:ph idx="4294967295"/>
          </p:nvPr>
        </p:nvSpPr>
        <p:spPr>
          <a:xfrm>
            <a:off x="461963" y="2878138"/>
            <a:ext cx="8229600" cy="2933700"/>
          </a:xfrm>
        </p:spPr>
        <p:txBody>
          <a:bodyPr/>
          <a:lstStyle/>
          <a:p>
            <a:pPr>
              <a:defRPr/>
            </a:pPr>
            <a:r>
              <a:rPr lang="it-IT" sz="3600" smtClean="0">
                <a:effectLst>
                  <a:outerShdw blurRad="38100" dist="38100" dir="2700000" algn="tl">
                    <a:srgbClr val="FFFFFF"/>
                  </a:outerShdw>
                </a:effectLst>
                <a:latin typeface="Segoe Print" pitchFamily="2" charset="0"/>
              </a:rPr>
              <a:t>Sindrome di Parkinson</a:t>
            </a:r>
          </a:p>
          <a:p>
            <a:pPr>
              <a:defRPr/>
            </a:pPr>
            <a:r>
              <a:rPr lang="it-IT" sz="3600" smtClean="0">
                <a:effectLst>
                  <a:outerShdw blurRad="38100" dist="38100" dir="2700000" algn="tl">
                    <a:srgbClr val="FFFFFF"/>
                  </a:outerShdw>
                </a:effectLst>
                <a:latin typeface="Segoe Print" pitchFamily="2" charset="0"/>
              </a:rPr>
              <a:t>Sclerosi multipla</a:t>
            </a:r>
          </a:p>
          <a:p>
            <a:pPr>
              <a:defRPr/>
            </a:pPr>
            <a:r>
              <a:rPr lang="it-IT" sz="3600" smtClean="0">
                <a:effectLst>
                  <a:outerShdw blurRad="38100" dist="38100" dir="2700000" algn="tl">
                    <a:srgbClr val="FFFFFF"/>
                  </a:outerShdw>
                </a:effectLst>
                <a:latin typeface="Segoe Print" pitchFamily="2" charset="0"/>
              </a:rPr>
              <a:t>Sindrome post - apoplettica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nchor="b">
            <a:spAutoFit/>
          </a:bodyPr>
          <a:lstStyle/>
          <a:p>
            <a:pPr>
              <a:defRPr/>
            </a:pPr>
            <a:r>
              <a:rPr lang="it-IT" b="1" smtClean="0">
                <a:solidFill>
                  <a:srgbClr val="FF0000"/>
                </a:solidFill>
                <a:effectLst>
                  <a:outerShdw blurRad="38100" dist="38100" dir="2700000" algn="tl">
                    <a:srgbClr val="000000"/>
                  </a:outerShdw>
                </a:effectLst>
                <a:latin typeface="Segoe Print" pitchFamily="2" charset="0"/>
              </a:rPr>
              <a:t>NELL’ANZIANO CON INSORGENZA IMPROVVISA</a:t>
            </a:r>
          </a:p>
        </p:txBody>
      </p:sp>
      <p:sp>
        <p:nvSpPr>
          <p:cNvPr id="4" name="Segnaposto contenuto 3"/>
          <p:cNvSpPr>
            <a:spLocks noGrp="1"/>
          </p:cNvSpPr>
          <p:nvPr>
            <p:ph idx="4294967295"/>
          </p:nvPr>
        </p:nvSpPr>
        <p:spPr>
          <a:xfrm>
            <a:off x="468313" y="2813050"/>
            <a:ext cx="8229600" cy="3640138"/>
          </a:xfrm>
        </p:spPr>
        <p:txBody>
          <a:bodyPr/>
          <a:lstStyle/>
          <a:p>
            <a:pPr>
              <a:defRPr/>
            </a:pPr>
            <a:r>
              <a:rPr lang="it-IT" sz="3600" smtClean="0">
                <a:effectLst>
                  <a:outerShdw blurRad="38100" dist="38100" dir="2700000" algn="tl">
                    <a:srgbClr val="FFFFFF"/>
                  </a:outerShdw>
                </a:effectLst>
                <a:latin typeface="Segoe Print" pitchFamily="2" charset="0"/>
              </a:rPr>
              <a:t>Infezione</a:t>
            </a:r>
          </a:p>
          <a:p>
            <a:pPr>
              <a:defRPr/>
            </a:pPr>
            <a:r>
              <a:rPr lang="it-IT" sz="3600" smtClean="0">
                <a:effectLst>
                  <a:outerShdw blurRad="38100" dist="38100" dir="2700000" algn="tl">
                    <a:srgbClr val="FFFFFF"/>
                  </a:outerShdw>
                </a:effectLst>
                <a:latin typeface="Segoe Print" pitchFamily="2" charset="0"/>
              </a:rPr>
              <a:t>Squilibrio elettrolitico</a:t>
            </a:r>
          </a:p>
          <a:p>
            <a:pPr>
              <a:defRPr/>
            </a:pPr>
            <a:r>
              <a:rPr lang="it-IT" sz="3600" smtClean="0">
                <a:effectLst>
                  <a:outerShdw blurRad="38100" dist="38100" dir="2700000" algn="tl">
                    <a:srgbClr val="FFFFFF"/>
                  </a:outerShdw>
                </a:effectLst>
                <a:latin typeface="Segoe Print" pitchFamily="2" charset="0"/>
              </a:rPr>
              <a:t>Insufficienza di circolo di origine cardiaca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8313" y="530225"/>
            <a:ext cx="8229600" cy="914400"/>
          </a:xfrm>
        </p:spPr>
        <p:txBody>
          <a:bodyPr anchor="b">
            <a:spAutoFit/>
          </a:bodyPr>
          <a:lstStyle/>
          <a:p>
            <a:pPr eaLnBrk="1" hangingPunct="1">
              <a:defRPr/>
            </a:pPr>
            <a:r>
              <a:rPr lang="it-IT" sz="5400" b="1" smtClean="0">
                <a:solidFill>
                  <a:srgbClr val="FF0000"/>
                </a:solidFill>
                <a:effectLst>
                  <a:outerShdw blurRad="38100" dist="38100" dir="2700000" algn="tl">
                    <a:srgbClr val="000000"/>
                  </a:outerShdw>
                </a:effectLst>
                <a:latin typeface="Segoe Print" pitchFamily="2" charset="0"/>
              </a:rPr>
              <a:t>ASTENIA</a:t>
            </a:r>
          </a:p>
        </p:txBody>
      </p:sp>
      <p:sp>
        <p:nvSpPr>
          <p:cNvPr id="21507" name="Rectangle 3"/>
          <p:cNvSpPr>
            <a:spLocks noGrp="1" noChangeArrowheads="1"/>
          </p:cNvSpPr>
          <p:nvPr>
            <p:ph type="body" idx="4294967295"/>
          </p:nvPr>
        </p:nvSpPr>
        <p:spPr>
          <a:xfrm>
            <a:off x="457200" y="2130425"/>
            <a:ext cx="8229600" cy="4106863"/>
          </a:xfrm>
        </p:spPr>
        <p:txBody>
          <a:bodyPr/>
          <a:lstStyle/>
          <a:p>
            <a:pPr eaLnBrk="1" hangingPunct="1">
              <a:defRPr/>
            </a:pPr>
            <a:r>
              <a:rPr lang="it-IT" b="1" smtClean="0">
                <a:effectLst>
                  <a:outerShdw blurRad="38100" dist="38100" dir="2700000" algn="tl">
                    <a:srgbClr val="FFFFFF"/>
                  </a:outerShdw>
                </a:effectLst>
                <a:latin typeface="Segoe Print" pitchFamily="2" charset="0"/>
              </a:rPr>
              <a:t>Valutazione clinica</a:t>
            </a:r>
          </a:p>
          <a:p>
            <a:pPr eaLnBrk="1" hangingPunct="1">
              <a:defRPr/>
            </a:pPr>
            <a:endParaRPr lang="it-IT" b="1" smtClean="0">
              <a:effectLst>
                <a:outerShdw blurRad="38100" dist="38100" dir="2700000" algn="tl">
                  <a:srgbClr val="FFFFFF"/>
                </a:outerShdw>
              </a:effectLst>
              <a:latin typeface="Segoe Print" pitchFamily="2" charset="0"/>
            </a:endParaRPr>
          </a:p>
          <a:p>
            <a:pPr eaLnBrk="1" hangingPunct="1">
              <a:defRPr/>
            </a:pPr>
            <a:r>
              <a:rPr lang="it-IT" sz="3600" b="1" smtClean="0">
                <a:solidFill>
                  <a:srgbClr val="0066FF"/>
                </a:solidFill>
                <a:effectLst>
                  <a:outerShdw blurRad="38100" dist="38100" dir="2700000" algn="tl">
                    <a:srgbClr val="000000"/>
                  </a:outerShdw>
                </a:effectLst>
                <a:latin typeface="Segoe Print" pitchFamily="2" charset="0"/>
              </a:rPr>
              <a:t>Valutazione biochimica</a:t>
            </a:r>
          </a:p>
          <a:p>
            <a:pPr eaLnBrk="1" hangingPunct="1">
              <a:defRPr/>
            </a:pPr>
            <a:endParaRPr lang="it-IT" b="1" smtClean="0">
              <a:solidFill>
                <a:srgbClr val="0066FF"/>
              </a:solidFill>
              <a:effectLst>
                <a:outerShdw blurRad="38100" dist="38100" dir="2700000" algn="tl">
                  <a:srgbClr val="000000"/>
                </a:outerShdw>
              </a:effectLst>
              <a:latin typeface="Segoe Print" pitchFamily="2" charset="0"/>
            </a:endParaRPr>
          </a:p>
          <a:p>
            <a:pPr eaLnBrk="1" hangingPunct="1">
              <a:defRPr/>
            </a:pPr>
            <a:r>
              <a:rPr lang="it-IT" b="1" smtClean="0">
                <a:effectLst>
                  <a:outerShdw blurRad="38100" dist="38100" dir="2700000" algn="tl">
                    <a:srgbClr val="FFFFFF"/>
                  </a:outerShdw>
                </a:effectLst>
                <a:latin typeface="Segoe Print" pitchFamily="2" charset="0"/>
              </a:rPr>
              <a:t>Valutazione strumentale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chor="b">
            <a:spAutoFit/>
          </a:bodyPr>
          <a:lstStyle/>
          <a:p>
            <a:pPr eaLnBrk="1" hangingPunct="1">
              <a:defRPr/>
            </a:pPr>
            <a:endParaRPr lang="it-IT" smtClean="0">
              <a:effectLst>
                <a:outerShdw blurRad="38100" dist="38100" dir="2700000" algn="tl">
                  <a:srgbClr val="FFFFFF"/>
                </a:outerShdw>
              </a:effectLst>
            </a:endParaRPr>
          </a:p>
        </p:txBody>
      </p:sp>
      <p:sp>
        <p:nvSpPr>
          <p:cNvPr id="22531" name="Rectangle 3"/>
          <p:cNvSpPr>
            <a:spLocks noGrp="1" noChangeArrowheads="1"/>
          </p:cNvSpPr>
          <p:nvPr>
            <p:ph type="body" idx="4294967295"/>
          </p:nvPr>
        </p:nvSpPr>
        <p:spPr>
          <a:xfrm>
            <a:off x="457200" y="2438400"/>
            <a:ext cx="8229600" cy="3687763"/>
          </a:xfrm>
        </p:spPr>
        <p:txBody>
          <a:bodyPr/>
          <a:lstStyle/>
          <a:p>
            <a:pPr eaLnBrk="1" hangingPunct="1">
              <a:defRPr/>
            </a:pPr>
            <a:r>
              <a:rPr lang="it-IT" smtClean="0">
                <a:effectLst>
                  <a:outerShdw blurRad="38100" dist="38100" dir="2700000" algn="tl">
                    <a:srgbClr val="FFFFFF"/>
                  </a:outerShdw>
                </a:effectLst>
                <a:latin typeface="Segoe Print" pitchFamily="2" charset="0"/>
              </a:rPr>
              <a:t>Non dimentichiamo una accurata anamnesi del paziente, </a:t>
            </a:r>
            <a:r>
              <a:rPr lang="it-IT" sz="3600" u="sng" smtClean="0">
                <a:solidFill>
                  <a:srgbClr val="FF3300"/>
                </a:solidFill>
                <a:effectLst>
                  <a:outerShdw blurRad="38100" dist="38100" dir="2700000" algn="tl">
                    <a:srgbClr val="000000"/>
                  </a:outerShdw>
                </a:effectLst>
                <a:latin typeface="Segoe Print" pitchFamily="2" charset="0"/>
              </a:rPr>
              <a:t>una anamnesi</a:t>
            </a:r>
            <a:r>
              <a:rPr lang="it-IT" sz="3600" smtClean="0">
                <a:solidFill>
                  <a:srgbClr val="FF3300"/>
                </a:solidFill>
                <a:effectLst>
                  <a:outerShdw blurRad="38100" dist="38100" dir="2700000" algn="tl">
                    <a:srgbClr val="000000"/>
                  </a:outerShdw>
                </a:effectLst>
                <a:latin typeface="Segoe Print" pitchFamily="2" charset="0"/>
              </a:rPr>
              <a:t> </a:t>
            </a:r>
            <a:r>
              <a:rPr lang="it-IT" sz="3600" u="sng" smtClean="0">
                <a:solidFill>
                  <a:srgbClr val="FF3300"/>
                </a:solidFill>
                <a:effectLst>
                  <a:outerShdw blurRad="38100" dist="38100" dir="2700000" algn="tl">
                    <a:srgbClr val="000000"/>
                  </a:outerShdw>
                </a:effectLst>
                <a:latin typeface="Segoe Print" pitchFamily="2" charset="0"/>
              </a:rPr>
              <a:t>famigliare accurata</a:t>
            </a:r>
            <a:r>
              <a:rPr lang="it-IT" smtClean="0">
                <a:effectLst>
                  <a:outerShdw blurRad="38100" dist="38100" dir="2700000" algn="tl">
                    <a:srgbClr val="FFFFFF"/>
                  </a:outerShdw>
                </a:effectLst>
                <a:latin typeface="Segoe Print" pitchFamily="2" charset="0"/>
              </a:rPr>
              <a:t> e dei suoi comportamenti, soprattutto di quelli a “rischio”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266700" y="765175"/>
            <a:ext cx="8697913" cy="719138"/>
          </a:xfrm>
        </p:spPr>
        <p:txBody>
          <a:bodyPr/>
          <a:lstStyle/>
          <a:p>
            <a:r>
              <a:rPr lang="it-IT" sz="3600" b="1" smtClean="0">
                <a:latin typeface="Segoe Print" pitchFamily="2" charset="0"/>
              </a:rPr>
              <a:t>…ci aiuteranno i test di laboratorio?</a:t>
            </a:r>
          </a:p>
        </p:txBody>
      </p:sp>
      <p:sp>
        <p:nvSpPr>
          <p:cNvPr id="102402" name="Rectangle 3"/>
          <p:cNvSpPr>
            <a:spLocks noGrp="1"/>
          </p:cNvSpPr>
          <p:nvPr>
            <p:ph type="body" idx="1"/>
          </p:nvPr>
        </p:nvSpPr>
        <p:spPr>
          <a:xfrm>
            <a:off x="457200" y="2438400"/>
            <a:ext cx="8229600" cy="3687763"/>
          </a:xfrm>
        </p:spPr>
        <p:txBody>
          <a:bodyPr/>
          <a:lstStyle/>
          <a:p>
            <a:r>
              <a:rPr lang="it-IT" sz="4000" b="1" u="sng" smtClean="0">
                <a:solidFill>
                  <a:srgbClr val="FF0000"/>
                </a:solidFill>
                <a:latin typeface="Segoe Print" pitchFamily="2" charset="0"/>
              </a:rPr>
              <a:t>Bassa probabilità diagnostica dei test di laboratorio ( 5 % )</a:t>
            </a:r>
          </a:p>
          <a:p>
            <a:pPr>
              <a:buFont typeface="Arial" charset="0"/>
              <a:buNone/>
            </a:pPr>
            <a:endParaRPr lang="it-IT" sz="4000" b="1" u="sng" smtClean="0">
              <a:solidFill>
                <a:srgbClr val="FF0000"/>
              </a:solidFill>
              <a:latin typeface="Segoe Print" pitchFamily="2" charset="0"/>
            </a:endParaRPr>
          </a:p>
          <a:p>
            <a:r>
              <a:rPr lang="it-IT" sz="4000" b="1" u="sng" smtClean="0">
                <a:solidFill>
                  <a:srgbClr val="0066FF"/>
                </a:solidFill>
                <a:latin typeface="Segoe Print" pitchFamily="2" charset="0"/>
              </a:rPr>
              <a:t>Elevata probabilità di falsi positivi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468313" y="620713"/>
            <a:ext cx="8229600" cy="1008062"/>
          </a:xfrm>
        </p:spPr>
        <p:txBody>
          <a:bodyPr/>
          <a:lstStyle/>
          <a:p>
            <a:r>
              <a:rPr lang="it-IT" sz="4800" b="1" smtClean="0">
                <a:solidFill>
                  <a:srgbClr val="FF0000"/>
                </a:solidFill>
                <a:latin typeface="Segoe Print" pitchFamily="2" charset="0"/>
              </a:rPr>
              <a:t>I MARKERS?</a:t>
            </a:r>
          </a:p>
        </p:txBody>
      </p:sp>
      <p:sp>
        <p:nvSpPr>
          <p:cNvPr id="103426" name="Rectangle 3"/>
          <p:cNvSpPr>
            <a:spLocks noGrp="1"/>
          </p:cNvSpPr>
          <p:nvPr>
            <p:ph type="body" idx="1"/>
          </p:nvPr>
        </p:nvSpPr>
        <p:spPr>
          <a:xfrm>
            <a:off x="468313" y="2981325"/>
            <a:ext cx="8229600" cy="3687763"/>
          </a:xfrm>
        </p:spPr>
        <p:txBody>
          <a:bodyPr/>
          <a:lstStyle/>
          <a:p>
            <a:r>
              <a:rPr lang="it-IT" smtClean="0">
                <a:latin typeface="Segoe Print" pitchFamily="2" charset="0"/>
              </a:rPr>
              <a:t>Teniamone conto come </a:t>
            </a:r>
            <a:r>
              <a:rPr lang="it-IT" sz="3600" b="1" smtClean="0">
                <a:solidFill>
                  <a:srgbClr val="0066FF"/>
                </a:solidFill>
                <a:latin typeface="Segoe Print" pitchFamily="2" charset="0"/>
              </a:rPr>
              <a:t>importanti</a:t>
            </a:r>
            <a:r>
              <a:rPr lang="it-IT" smtClean="0">
                <a:solidFill>
                  <a:srgbClr val="FF3300"/>
                </a:solidFill>
                <a:latin typeface="Segoe Print" pitchFamily="2" charset="0"/>
              </a:rPr>
              <a:t> </a:t>
            </a:r>
            <a:r>
              <a:rPr lang="it-IT" smtClean="0">
                <a:latin typeface="Segoe Print" pitchFamily="2" charset="0"/>
              </a:rPr>
              <a:t>nel </a:t>
            </a:r>
            <a:r>
              <a:rPr lang="it-IT" u="sng" smtClean="0">
                <a:solidFill>
                  <a:srgbClr val="0066FF"/>
                </a:solidFill>
                <a:latin typeface="Segoe Print" pitchFamily="2" charset="0"/>
              </a:rPr>
              <a:t>ruolo prognostico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68313" y="577850"/>
            <a:ext cx="8229600" cy="1555750"/>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LA VALUTAZIONE CLINICA</a:t>
            </a:r>
          </a:p>
        </p:txBody>
      </p:sp>
      <p:sp>
        <p:nvSpPr>
          <p:cNvPr id="23555" name="Rectangle 3"/>
          <p:cNvSpPr>
            <a:spLocks noGrp="1" noChangeArrowheads="1"/>
          </p:cNvSpPr>
          <p:nvPr>
            <p:ph type="body" idx="4294967295"/>
          </p:nvPr>
        </p:nvSpPr>
        <p:spPr/>
        <p:txBody>
          <a:bodyPr/>
          <a:lstStyle/>
          <a:p>
            <a:pPr eaLnBrk="1" hangingPunct="1">
              <a:defRPr/>
            </a:pPr>
            <a:endParaRPr lang="it-IT" smtClean="0">
              <a:effectLst>
                <a:outerShdw blurRad="38100" dist="38100" dir="2700000" algn="tl">
                  <a:srgbClr val="FFFFFF"/>
                </a:outerShdw>
              </a:effectLst>
              <a:latin typeface="Segoe Print" pitchFamily="2" charset="0"/>
            </a:endParaRPr>
          </a:p>
          <a:p>
            <a:pPr eaLnBrk="1" hangingPunct="1">
              <a:defRPr/>
            </a:pPr>
            <a:endParaRPr lang="it-IT" smtClean="0">
              <a:effectLst>
                <a:outerShdw blurRad="38100" dist="38100" dir="2700000" algn="tl">
                  <a:srgbClr val="FFFFFF"/>
                </a:outerShdw>
              </a:effectLst>
              <a:latin typeface="Segoe Print" pitchFamily="2" charset="0"/>
            </a:endParaRPr>
          </a:p>
          <a:p>
            <a:pPr eaLnBrk="1" hangingPunct="1">
              <a:defRPr/>
            </a:pPr>
            <a:r>
              <a:rPr lang="it-IT" smtClean="0">
                <a:effectLst>
                  <a:outerShdw blurRad="38100" dist="38100" dir="2700000" algn="tl">
                    <a:srgbClr val="FFFFFF"/>
                  </a:outerShdw>
                </a:effectLst>
                <a:latin typeface="Segoe Print" pitchFamily="2" charset="0"/>
              </a:rPr>
              <a:t>E’ anemico ?</a:t>
            </a:r>
          </a:p>
          <a:p>
            <a:pPr eaLnBrk="1" hangingPunct="1">
              <a:defRPr/>
            </a:pPr>
            <a:r>
              <a:rPr lang="it-IT" smtClean="0">
                <a:effectLst>
                  <a:outerShdw blurRad="38100" dist="38100" dir="2700000" algn="tl">
                    <a:srgbClr val="FFFFFF"/>
                  </a:outerShdw>
                </a:effectLst>
                <a:latin typeface="Segoe Print" pitchFamily="2" charset="0"/>
              </a:rPr>
              <a:t>E’ dispnoico ?</a:t>
            </a:r>
          </a:p>
          <a:p>
            <a:pPr eaLnBrk="1" hangingPunct="1">
              <a:defRPr/>
            </a:pPr>
            <a:r>
              <a:rPr lang="it-IT" smtClean="0">
                <a:effectLst>
                  <a:outerShdw blurRad="38100" dist="38100" dir="2700000" algn="tl">
                    <a:srgbClr val="FFFFFF"/>
                  </a:outerShdw>
                </a:effectLst>
                <a:latin typeface="Segoe Print" pitchFamily="2" charset="0"/>
              </a:rPr>
              <a:t>E’ cardiopatico noto ?</a:t>
            </a:r>
          </a:p>
          <a:p>
            <a:pPr eaLnBrk="1" hangingPunct="1">
              <a:defRPr/>
            </a:pPr>
            <a:r>
              <a:rPr lang="it-IT" smtClean="0">
                <a:effectLst>
                  <a:outerShdw blurRad="38100" dist="38100" dir="2700000" algn="tl">
                    <a:srgbClr val="FFFFFF"/>
                  </a:outerShdw>
                </a:effectLst>
                <a:latin typeface="Segoe Print" pitchFamily="2" charset="0"/>
              </a:rPr>
              <a:t>E’ tachicardico, suda ?</a:t>
            </a:r>
          </a:p>
          <a:p>
            <a:pPr eaLnBrk="1" hangingPunct="1">
              <a:defRPr/>
            </a:pPr>
            <a:r>
              <a:rPr lang="it-IT" smtClean="0">
                <a:effectLst>
                  <a:outerShdw blurRad="38100" dist="38100" dir="2700000" algn="tl">
                    <a:srgbClr val="FFFFFF"/>
                  </a:outerShdw>
                </a:effectLst>
                <a:latin typeface="Segoe Print" pitchFamily="2" charset="0"/>
              </a:rPr>
              <a:t>Ha epatomegalia ?</a:t>
            </a:r>
          </a:p>
          <a:p>
            <a:pPr eaLnBrk="1" hangingPunct="1">
              <a:defRPr/>
            </a:pPr>
            <a:r>
              <a:rPr lang="it-IT" smtClean="0">
                <a:effectLst>
                  <a:outerShdw blurRad="38100" dist="38100" dir="2700000" algn="tl">
                    <a:srgbClr val="FFFFFF"/>
                  </a:outerShdw>
                </a:effectLst>
                <a:latin typeface="Segoe Print" pitchFamily="2" charset="0"/>
              </a:rPr>
              <a:t>Ha epatomegalia e splenomegalia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68313" y="433388"/>
            <a:ext cx="8229600" cy="1555750"/>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LA VALUTAZIONE CLINICA</a:t>
            </a:r>
          </a:p>
        </p:txBody>
      </p:sp>
      <p:sp>
        <p:nvSpPr>
          <p:cNvPr id="24579" name="Rectangle 3"/>
          <p:cNvSpPr>
            <a:spLocks noGrp="1" noChangeArrowheads="1"/>
          </p:cNvSpPr>
          <p:nvPr>
            <p:ph type="body" idx="4294967295"/>
          </p:nvPr>
        </p:nvSpPr>
        <p:spPr>
          <a:xfrm>
            <a:off x="684213" y="3168650"/>
            <a:ext cx="7848600" cy="3429000"/>
          </a:xfrm>
        </p:spPr>
        <p:txBody>
          <a:bodyPr/>
          <a:lstStyle/>
          <a:p>
            <a:pPr eaLnBrk="1" hangingPunct="1">
              <a:defRPr/>
            </a:pPr>
            <a:r>
              <a:rPr lang="it-IT" smtClean="0">
                <a:effectLst>
                  <a:outerShdw blurRad="38100" dist="38100" dir="2700000" algn="tl">
                    <a:srgbClr val="FFFFFF"/>
                  </a:outerShdw>
                </a:effectLst>
                <a:latin typeface="Segoe Print" pitchFamily="2" charset="0"/>
              </a:rPr>
              <a:t>Ha linfoadenopatie l. – c.</a:t>
            </a:r>
          </a:p>
          <a:p>
            <a:pPr eaLnBrk="1" hangingPunct="1">
              <a:defRPr/>
            </a:pPr>
            <a:r>
              <a:rPr lang="it-IT" smtClean="0">
                <a:effectLst>
                  <a:outerShdw blurRad="38100" dist="38100" dir="2700000" algn="tl">
                    <a:srgbClr val="FFFFFF"/>
                  </a:outerShdw>
                </a:effectLst>
                <a:latin typeface="Segoe Print" pitchFamily="2" charset="0"/>
              </a:rPr>
              <a:t>Ha deficit neurologici focali</a:t>
            </a:r>
          </a:p>
          <a:p>
            <a:pPr eaLnBrk="1" hangingPunct="1">
              <a:defRPr/>
            </a:pPr>
            <a:r>
              <a:rPr lang="it-IT" smtClean="0">
                <a:effectLst>
                  <a:outerShdw blurRad="38100" dist="38100" dir="2700000" algn="tl">
                    <a:srgbClr val="FFFFFF"/>
                  </a:outerShdw>
                </a:effectLst>
                <a:latin typeface="Segoe Print" pitchFamily="2" charset="0"/>
              </a:rPr>
              <a:t>Ha diarrea ?</a:t>
            </a:r>
          </a:p>
          <a:p>
            <a:pPr eaLnBrk="1" hangingPunct="1">
              <a:defRPr/>
            </a:pPr>
            <a:r>
              <a:rPr lang="it-IT" smtClean="0">
                <a:effectLst>
                  <a:outerShdw blurRad="38100" dist="38100" dir="2700000" algn="tl">
                    <a:srgbClr val="FFFFFF"/>
                  </a:outerShdw>
                </a:effectLst>
                <a:latin typeface="Segoe Print" pitchFamily="2" charset="0"/>
              </a:rPr>
              <a:t>Ha stipsi ?</a:t>
            </a:r>
          </a:p>
          <a:p>
            <a:pPr eaLnBrk="1" hangingPunct="1">
              <a:defRPr/>
            </a:pPr>
            <a:r>
              <a:rPr lang="it-IT" smtClean="0">
                <a:effectLst>
                  <a:outerShdw blurRad="38100" dist="38100" dir="2700000" algn="tl">
                    <a:srgbClr val="FFFFFF"/>
                  </a:outerShdw>
                </a:effectLst>
                <a:latin typeface="Segoe Print" pitchFamily="2" charset="0"/>
              </a:rPr>
              <a:t>Ha feci maldigerite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68313" y="217488"/>
            <a:ext cx="8229600" cy="1555750"/>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LA VALUTAZIONE BIOCHIMICA</a:t>
            </a:r>
          </a:p>
        </p:txBody>
      </p:sp>
      <p:sp>
        <p:nvSpPr>
          <p:cNvPr id="26627" name="Rectangle 3"/>
          <p:cNvSpPr>
            <a:spLocks noGrp="1" noChangeArrowheads="1"/>
          </p:cNvSpPr>
          <p:nvPr>
            <p:ph type="body" idx="4294967295"/>
          </p:nvPr>
        </p:nvSpPr>
        <p:spPr/>
        <p:txBody>
          <a:bodyPr/>
          <a:lstStyle/>
          <a:p>
            <a:pPr eaLnBrk="1" hangingPunct="1">
              <a:defRPr/>
            </a:pPr>
            <a:endParaRPr lang="it-IT" sz="2800" smtClean="0">
              <a:effectLst>
                <a:outerShdw blurRad="38100" dist="38100" dir="2700000" algn="tl">
                  <a:srgbClr val="FFFFFF"/>
                </a:outerShdw>
              </a:effectLst>
              <a:latin typeface="Segoe Print" pitchFamily="2" charset="0"/>
            </a:endParaRPr>
          </a:p>
          <a:p>
            <a:pPr eaLnBrk="1" hangingPunct="1">
              <a:defRPr/>
            </a:pPr>
            <a:r>
              <a:rPr lang="it-IT" sz="2800" smtClean="0">
                <a:effectLst>
                  <a:outerShdw blurRad="38100" dist="38100" dir="2700000" algn="tl">
                    <a:srgbClr val="FFFFFF"/>
                  </a:outerShdw>
                </a:effectLst>
                <a:latin typeface="Segoe Print" pitchFamily="2" charset="0"/>
              </a:rPr>
              <a:t>Emocromo con formula</a:t>
            </a:r>
          </a:p>
          <a:p>
            <a:pPr eaLnBrk="1" hangingPunct="1">
              <a:defRPr/>
            </a:pPr>
            <a:r>
              <a:rPr lang="it-IT" sz="2800" smtClean="0">
                <a:effectLst>
                  <a:outerShdw blurRad="38100" dist="38100" dir="2700000" algn="tl">
                    <a:srgbClr val="FFFFFF"/>
                  </a:outerShdw>
                </a:effectLst>
                <a:latin typeface="Segoe Print" pitchFamily="2" charset="0"/>
              </a:rPr>
              <a:t>Creatininemia</a:t>
            </a:r>
          </a:p>
          <a:p>
            <a:pPr eaLnBrk="1" hangingPunct="1">
              <a:defRPr/>
            </a:pPr>
            <a:r>
              <a:rPr lang="it-IT" sz="2800" smtClean="0">
                <a:effectLst>
                  <a:outerShdw blurRad="38100" dist="38100" dir="2700000" algn="tl">
                    <a:srgbClr val="FFFFFF"/>
                  </a:outerShdw>
                </a:effectLst>
                <a:latin typeface="Segoe Print" pitchFamily="2" charset="0"/>
              </a:rPr>
              <a:t>Glicemia</a:t>
            </a:r>
          </a:p>
          <a:p>
            <a:pPr eaLnBrk="1" hangingPunct="1">
              <a:defRPr/>
            </a:pPr>
            <a:r>
              <a:rPr lang="it-IT" sz="2800" smtClean="0">
                <a:effectLst>
                  <a:outerShdw blurRad="38100" dist="38100" dir="2700000" algn="tl">
                    <a:srgbClr val="FFFFFF"/>
                  </a:outerShdw>
                </a:effectLst>
                <a:latin typeface="Segoe Print" pitchFamily="2" charset="0"/>
              </a:rPr>
              <a:t>Elettroliti sierici</a:t>
            </a:r>
          </a:p>
          <a:p>
            <a:pPr eaLnBrk="1" hangingPunct="1">
              <a:defRPr/>
            </a:pPr>
            <a:r>
              <a:rPr lang="it-IT" sz="2800" smtClean="0">
                <a:effectLst>
                  <a:outerShdw blurRad="38100" dist="38100" dir="2700000" algn="tl">
                    <a:srgbClr val="FFFFFF"/>
                  </a:outerShdw>
                </a:effectLst>
                <a:latin typeface="Segoe Print" pitchFamily="2" charset="0"/>
              </a:rPr>
              <a:t>Calcemia</a:t>
            </a:r>
          </a:p>
          <a:p>
            <a:pPr eaLnBrk="1" hangingPunct="1">
              <a:defRPr/>
            </a:pPr>
            <a:r>
              <a:rPr lang="it-IT" sz="2800" smtClean="0">
                <a:effectLst>
                  <a:outerShdw blurRad="38100" dist="38100" dir="2700000" algn="tl">
                    <a:srgbClr val="FFFFFF"/>
                  </a:outerShdw>
                </a:effectLst>
                <a:latin typeface="Segoe Print" pitchFamily="2" charset="0"/>
              </a:rPr>
              <a:t>AST ALT</a:t>
            </a:r>
          </a:p>
          <a:p>
            <a:pPr eaLnBrk="1" hangingPunct="1">
              <a:defRPr/>
            </a:pPr>
            <a:r>
              <a:rPr lang="it-IT" sz="2800" smtClean="0">
                <a:effectLst>
                  <a:outerShdw blurRad="38100" dist="38100" dir="2700000" algn="tl">
                    <a:srgbClr val="FFFFFF"/>
                  </a:outerShdw>
                </a:effectLst>
                <a:latin typeface="Segoe Print" pitchFamily="2" charset="0"/>
              </a:rPr>
              <a:t>TSH</a:t>
            </a:r>
          </a:p>
          <a:p>
            <a:pPr eaLnBrk="1" hangingPunct="1">
              <a:defRPr/>
            </a:pPr>
            <a:r>
              <a:rPr lang="it-IT" sz="2800" smtClean="0">
                <a:effectLst>
                  <a:outerShdw blurRad="38100" dist="38100" dir="2700000" algn="tl">
                    <a:srgbClr val="FFFFFF"/>
                  </a:outerShdw>
                </a:effectLst>
                <a:latin typeface="Segoe Print" pitchFamily="2" charset="0"/>
              </a:rPr>
              <a:t>VES PCR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593725"/>
            <a:ext cx="8229600" cy="823913"/>
          </a:xfrm>
        </p:spPr>
        <p:txBody>
          <a:bodyPr anchor="b">
            <a:spAutoFit/>
          </a:bodyPr>
          <a:lstStyle/>
          <a:p>
            <a:pPr eaLnBrk="1" hangingPunct="1">
              <a:defRPr/>
            </a:pPr>
            <a:r>
              <a:rPr lang="it-IT" sz="4800" b="1" smtClean="0">
                <a:solidFill>
                  <a:srgbClr val="FF0000"/>
                </a:solidFill>
                <a:effectLst>
                  <a:outerShdw blurRad="38100" dist="38100" dir="2700000" algn="tl">
                    <a:srgbClr val="000000"/>
                  </a:outerShdw>
                </a:effectLst>
                <a:latin typeface="Segoe Print" pitchFamily="2" charset="0"/>
              </a:rPr>
              <a:t>CERCARE INFEZIONI</a:t>
            </a:r>
          </a:p>
        </p:txBody>
      </p:sp>
      <p:sp>
        <p:nvSpPr>
          <p:cNvPr id="30723" name="Rectangle 3"/>
          <p:cNvSpPr>
            <a:spLocks noGrp="1" noChangeArrowheads="1"/>
          </p:cNvSpPr>
          <p:nvPr>
            <p:ph type="body" sz="half" idx="4294967295"/>
          </p:nvPr>
        </p:nvSpPr>
        <p:spPr>
          <a:xfrm>
            <a:off x="457200" y="2270125"/>
            <a:ext cx="4035425" cy="3856038"/>
          </a:xfrm>
        </p:spPr>
        <p:txBody>
          <a:bodyPr/>
          <a:lstStyle/>
          <a:p>
            <a:pPr eaLnBrk="1" hangingPunct="1">
              <a:defRPr/>
            </a:pPr>
            <a:r>
              <a:rPr lang="it-IT" sz="3600" smtClean="0">
                <a:effectLst>
                  <a:outerShdw blurRad="38100" dist="38100" dir="2700000" algn="tl">
                    <a:srgbClr val="FFFFFF"/>
                  </a:outerShdw>
                </a:effectLst>
                <a:latin typeface="Segoe Print" pitchFamily="2" charset="0"/>
              </a:rPr>
              <a:t>Herpes</a:t>
            </a:r>
          </a:p>
          <a:p>
            <a:pPr eaLnBrk="1" hangingPunct="1">
              <a:defRPr/>
            </a:pPr>
            <a:r>
              <a:rPr lang="it-IT" sz="3600" smtClean="0">
                <a:effectLst>
                  <a:outerShdw blurRad="38100" dist="38100" dir="2700000" algn="tl">
                    <a:srgbClr val="FFFFFF"/>
                  </a:outerShdw>
                </a:effectLst>
                <a:latin typeface="Segoe Print" pitchFamily="2" charset="0"/>
              </a:rPr>
              <a:t>CMV</a:t>
            </a:r>
          </a:p>
          <a:p>
            <a:pPr eaLnBrk="1" hangingPunct="1">
              <a:defRPr/>
            </a:pPr>
            <a:r>
              <a:rPr lang="it-IT" sz="3600" smtClean="0">
                <a:effectLst>
                  <a:outerShdw blurRad="38100" dist="38100" dir="2700000" algn="tl">
                    <a:srgbClr val="FFFFFF"/>
                  </a:outerShdw>
                </a:effectLst>
                <a:latin typeface="Segoe Print" pitchFamily="2" charset="0"/>
              </a:rPr>
              <a:t>EBV</a:t>
            </a:r>
          </a:p>
        </p:txBody>
      </p:sp>
      <p:sp>
        <p:nvSpPr>
          <p:cNvPr id="30730" name="Rectangle 10"/>
          <p:cNvSpPr>
            <a:spLocks noGrp="1" noChangeArrowheads="1"/>
          </p:cNvSpPr>
          <p:nvPr>
            <p:ph type="body" sz="half" idx="4294967295"/>
          </p:nvPr>
        </p:nvSpPr>
        <p:spPr>
          <a:xfrm>
            <a:off x="4643438" y="2205038"/>
            <a:ext cx="4035425" cy="4032250"/>
          </a:xfrm>
        </p:spPr>
        <p:txBody>
          <a:bodyPr/>
          <a:lstStyle/>
          <a:p>
            <a:pPr eaLnBrk="1" hangingPunct="1">
              <a:defRPr/>
            </a:pPr>
            <a:r>
              <a:rPr lang="it-IT" sz="3600" smtClean="0">
                <a:effectLst>
                  <a:outerShdw blurRad="38100" dist="38100" dir="2700000" algn="tl">
                    <a:srgbClr val="FFFFFF"/>
                  </a:outerShdw>
                </a:effectLst>
                <a:latin typeface="Segoe Print" pitchFamily="2" charset="0"/>
              </a:rPr>
              <a:t>Endocardite</a:t>
            </a:r>
          </a:p>
          <a:p>
            <a:pPr eaLnBrk="1" hangingPunct="1">
              <a:defRPr/>
            </a:pPr>
            <a:r>
              <a:rPr lang="it-IT" sz="3600" smtClean="0">
                <a:effectLst>
                  <a:outerShdw blurRad="38100" dist="38100" dir="2700000" algn="tl">
                    <a:srgbClr val="FFFFFF"/>
                  </a:outerShdw>
                </a:effectLst>
                <a:latin typeface="Segoe Print" pitchFamily="2" charset="0"/>
              </a:rPr>
              <a:t>Osteomielite</a:t>
            </a:r>
          </a:p>
          <a:p>
            <a:pPr eaLnBrk="1" hangingPunct="1">
              <a:defRPr/>
            </a:pPr>
            <a:r>
              <a:rPr lang="it-IT" sz="3600" smtClean="0">
                <a:effectLst>
                  <a:outerShdw blurRad="38100" dist="38100" dir="2700000" algn="tl">
                    <a:srgbClr val="FFFFFF"/>
                  </a:outerShdw>
                </a:effectLst>
                <a:latin typeface="Segoe Print" pitchFamily="2" charset="0"/>
              </a:rPr>
              <a:t>Tubercolosi</a:t>
            </a:r>
          </a:p>
          <a:p>
            <a:pPr eaLnBrk="1" hangingPunct="1">
              <a:defRPr/>
            </a:pPr>
            <a:r>
              <a:rPr lang="it-IT" sz="3600" smtClean="0">
                <a:effectLst>
                  <a:outerShdw blurRad="38100" dist="38100" dir="2700000" algn="tl">
                    <a:srgbClr val="FFFFFF"/>
                  </a:outerShdw>
                </a:effectLst>
                <a:latin typeface="Segoe Print" pitchFamily="2" charset="0"/>
              </a:rPr>
              <a:t>Parassitaria</a:t>
            </a:r>
          </a:p>
          <a:p>
            <a:pPr eaLnBrk="1" hangingPunct="1">
              <a:defRPr/>
            </a:pPr>
            <a:r>
              <a:rPr lang="it-IT" sz="3600" smtClean="0">
                <a:effectLst>
                  <a:outerShdw blurRad="38100" dist="38100" dir="2700000" algn="tl">
                    <a:srgbClr val="FFFFFF"/>
                  </a:outerShdw>
                </a:effectLst>
                <a:latin typeface="Segoe Print" pitchFamily="2" charset="0"/>
              </a:rPr>
              <a:t>Fungina</a:t>
            </a:r>
          </a:p>
          <a:p>
            <a:pPr eaLnBrk="1" hangingPunct="1">
              <a:defRPr/>
            </a:pPr>
            <a:r>
              <a:rPr lang="it-IT" sz="3600" smtClean="0">
                <a:effectLst>
                  <a:outerShdw blurRad="38100" dist="38100" dir="2700000" algn="tl">
                    <a:srgbClr val="FFFFFF"/>
                  </a:outerShdw>
                </a:effectLst>
                <a:latin typeface="Segoe Print" pitchFamily="2" charset="0"/>
              </a:rPr>
              <a:t>AIDS</a:t>
            </a:r>
          </a:p>
          <a:p>
            <a:pPr eaLnBrk="1" hangingPunct="1">
              <a:defRPr/>
            </a:pPr>
            <a:endParaRPr lang="it-IT" sz="3600" smtClean="0">
              <a:effectLst>
                <a:outerShdw blurRad="38100" dist="38100" dir="2700000" algn="tl">
                  <a:srgbClr val="FFFFFF"/>
                </a:outerShdw>
              </a:effectLst>
              <a:latin typeface="Segoe Prin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395536" y="8994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6" name="CasellaDiTesto 5"/>
          <p:cNvSpPr txBox="1">
            <a:spLocks noChangeArrowheads="1"/>
          </p:cNvSpPr>
          <p:nvPr/>
        </p:nvSpPr>
        <p:spPr bwMode="auto">
          <a:xfrm>
            <a:off x="7107238" y="2124075"/>
            <a:ext cx="1712912" cy="1568450"/>
          </a:xfrm>
          <a:prstGeom prst="rect">
            <a:avLst/>
          </a:prstGeom>
          <a:solidFill>
            <a:srgbClr val="FFFF00"/>
          </a:solidFill>
          <a:ln w="9525">
            <a:solidFill>
              <a:schemeClr val="tx1"/>
            </a:solidFill>
            <a:miter lim="800000"/>
            <a:headEnd/>
            <a:tailEnd/>
          </a:ln>
        </p:spPr>
        <p:txBody>
          <a:bodyPr wrap="none">
            <a:spAutoFit/>
          </a:bodyPr>
          <a:lstStyle/>
          <a:p>
            <a:pPr>
              <a:buFont typeface="Arial" charset="0"/>
              <a:buChar char="•"/>
            </a:pPr>
            <a:r>
              <a:rPr lang="it-IT" b="1">
                <a:solidFill>
                  <a:srgbClr val="000000"/>
                </a:solidFill>
                <a:latin typeface="Calibri" pitchFamily="34" charset="0"/>
              </a:rPr>
              <a:t>Farmacia</a:t>
            </a:r>
          </a:p>
          <a:p>
            <a:pPr>
              <a:buFont typeface="Arial" charset="0"/>
              <a:buChar char="•"/>
            </a:pPr>
            <a:r>
              <a:rPr lang="it-IT" b="1">
                <a:solidFill>
                  <a:srgbClr val="000000"/>
                </a:solidFill>
                <a:latin typeface="Calibri" pitchFamily="34" charset="0"/>
              </a:rPr>
              <a:t>Medicine </a:t>
            </a:r>
          </a:p>
          <a:p>
            <a:r>
              <a:rPr lang="it-IT" b="1">
                <a:solidFill>
                  <a:srgbClr val="000000"/>
                </a:solidFill>
                <a:latin typeface="Calibri" pitchFamily="34" charset="0"/>
              </a:rPr>
              <a:t>  alternative</a:t>
            </a:r>
          </a:p>
          <a:p>
            <a:pPr>
              <a:buFont typeface="Arial" charset="0"/>
              <a:buChar char="•"/>
            </a:pPr>
            <a:r>
              <a:rPr lang="it-IT" b="1">
                <a:solidFill>
                  <a:srgbClr val="000000"/>
                </a:solidFill>
                <a:latin typeface="Calibri" pitchFamily="34" charset="0"/>
              </a:rPr>
              <a:t>Internet</a:t>
            </a:r>
          </a:p>
        </p:txBody>
      </p:sp>
      <p:grpSp>
        <p:nvGrpSpPr>
          <p:cNvPr id="2" name="Gruppo 6"/>
          <p:cNvGrpSpPr/>
          <p:nvPr/>
        </p:nvGrpSpPr>
        <p:grpSpPr>
          <a:xfrm rot="16200000">
            <a:off x="6227792" y="2555612"/>
            <a:ext cx="792480" cy="792480"/>
            <a:chOff x="4846320" y="2338832"/>
            <a:chExt cx="792480" cy="792480"/>
          </a:xfrm>
          <a:solidFill>
            <a:srgbClr val="C00000"/>
          </a:solidFill>
        </p:grpSpPr>
        <p:sp>
          <p:nvSpPr>
            <p:cNvPr id="8" name="Freccia in giù 7"/>
            <p:cNvSpPr/>
            <p:nvPr/>
          </p:nvSpPr>
          <p:spPr>
            <a:xfrm>
              <a:off x="4846320" y="2338832"/>
              <a:ext cx="792480" cy="792480"/>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reccia in giù 4"/>
            <p:cNvSpPr/>
            <p:nvPr/>
          </p:nvSpPr>
          <p:spPr>
            <a:xfrm>
              <a:off x="5024628" y="2338832"/>
              <a:ext cx="435864" cy="5963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1600200" fontAlgn="auto">
                <a:lnSpc>
                  <a:spcPct val="90000"/>
                </a:lnSpc>
                <a:spcAft>
                  <a:spcPct val="35000"/>
                </a:spcAft>
                <a:defRPr/>
              </a:pPr>
              <a:endParaRPr lang="it-IT" sz="3600">
                <a:solidFill>
                  <a:prstClr val="black">
                    <a:hueOff val="0"/>
                    <a:satOff val="0"/>
                    <a:lumOff val="0"/>
                    <a:alphaOff val="0"/>
                  </a:prstClr>
                </a:solidFill>
              </a:endParaRPr>
            </a:p>
          </p:txBody>
        </p:sp>
      </p:grpSp>
      <p:sp>
        <p:nvSpPr>
          <p:cNvPr id="62468" name="CasellaDiTesto 9"/>
          <p:cNvSpPr txBox="1">
            <a:spLocks noChangeArrowheads="1"/>
          </p:cNvSpPr>
          <p:nvPr/>
        </p:nvSpPr>
        <p:spPr bwMode="auto">
          <a:xfrm>
            <a:off x="1042988" y="5426075"/>
            <a:ext cx="2613025" cy="369888"/>
          </a:xfrm>
          <a:prstGeom prst="rect">
            <a:avLst/>
          </a:prstGeom>
          <a:solidFill>
            <a:srgbClr val="FFFF00"/>
          </a:solidFill>
          <a:ln w="9525">
            <a:solidFill>
              <a:schemeClr val="tx1"/>
            </a:solidFill>
            <a:miter lim="800000"/>
            <a:headEnd/>
            <a:tailEnd/>
          </a:ln>
        </p:spPr>
        <p:txBody>
          <a:bodyPr wrap="none">
            <a:spAutoFit/>
          </a:bodyPr>
          <a:lstStyle/>
          <a:p>
            <a:r>
              <a:rPr lang="it-IT" sz="1800" b="1">
                <a:solidFill>
                  <a:srgbClr val="000000"/>
                </a:solidFill>
                <a:latin typeface="Calibri" pitchFamily="34" charset="0"/>
              </a:rPr>
              <a:t>Assenza controllo medico</a:t>
            </a:r>
          </a:p>
        </p:txBody>
      </p:sp>
      <p:sp>
        <p:nvSpPr>
          <p:cNvPr id="62469" name="CasellaDiTesto 10"/>
          <p:cNvSpPr txBox="1">
            <a:spLocks noChangeArrowheads="1"/>
          </p:cNvSpPr>
          <p:nvPr/>
        </p:nvSpPr>
        <p:spPr bwMode="auto">
          <a:xfrm>
            <a:off x="3851275" y="5435600"/>
            <a:ext cx="2865438" cy="369888"/>
          </a:xfrm>
          <a:prstGeom prst="rect">
            <a:avLst/>
          </a:prstGeom>
          <a:solidFill>
            <a:srgbClr val="FFFF00"/>
          </a:solidFill>
          <a:ln w="9525">
            <a:solidFill>
              <a:schemeClr val="tx1"/>
            </a:solidFill>
            <a:miter lim="800000"/>
            <a:headEnd/>
            <a:tailEnd/>
          </a:ln>
        </p:spPr>
        <p:txBody>
          <a:bodyPr wrap="none">
            <a:spAutoFit/>
          </a:bodyPr>
          <a:lstStyle/>
          <a:p>
            <a:r>
              <a:rPr lang="it-IT" sz="1800" b="1">
                <a:solidFill>
                  <a:srgbClr val="000000"/>
                </a:solidFill>
                <a:latin typeface="Calibri" pitchFamily="34" charset="0"/>
              </a:rPr>
              <a:t>Interferenze farmacologiche</a:t>
            </a:r>
          </a:p>
        </p:txBody>
      </p:sp>
      <p:sp>
        <p:nvSpPr>
          <p:cNvPr id="12" name="Freccia in giù 11"/>
          <p:cNvSpPr/>
          <p:nvPr/>
        </p:nvSpPr>
        <p:spPr>
          <a:xfrm>
            <a:off x="2268538" y="5084763"/>
            <a:ext cx="574675" cy="2889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solidFill>
                <a:prstClr val="white"/>
              </a:solidFill>
            </a:endParaRPr>
          </a:p>
        </p:txBody>
      </p:sp>
      <p:sp>
        <p:nvSpPr>
          <p:cNvPr id="13" name="Freccia in giù 12"/>
          <p:cNvSpPr/>
          <p:nvPr/>
        </p:nvSpPr>
        <p:spPr>
          <a:xfrm>
            <a:off x="4932363" y="5084763"/>
            <a:ext cx="576262" cy="2889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solidFill>
                <a:prstClr val="white"/>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olo 1"/>
          <p:cNvSpPr txBox="1">
            <a:spLocks noGrp="1"/>
          </p:cNvSpPr>
          <p:nvPr>
            <p:ph type="title" idx="4294967295"/>
          </p:nvPr>
        </p:nvSpPr>
        <p:spPr>
          <a:xfrm>
            <a:off x="1116013" y="309563"/>
            <a:ext cx="7034212" cy="1463675"/>
          </a:xfrm>
        </p:spPr>
        <p:txBody>
          <a:bodyPr lIns="0" tIns="0" rIns="0" bIns="0">
            <a:spAutoFit/>
          </a:bodyPr>
          <a:lstStyle/>
          <a:p>
            <a:pPr eaLnBrk="1" hangingPunct="1">
              <a:buSzPct val="45000"/>
              <a:buFont typeface="StarSymbol"/>
              <a:buNone/>
              <a:defRPr/>
            </a:pPr>
            <a:r>
              <a:rPr lang="it-IT" sz="4800" b="1" smtClean="0">
                <a:solidFill>
                  <a:srgbClr val="FF0000"/>
                </a:solidFill>
                <a:effectLst>
                  <a:outerShdw blurRad="38100" dist="38100" dir="2700000" algn="tl">
                    <a:srgbClr val="000000"/>
                  </a:outerShdw>
                </a:effectLst>
                <a:latin typeface="Segoe Print" pitchFamily="2" charset="0"/>
                <a:ea typeface="Microsoft YaHei" pitchFamily="34" charset="-122"/>
                <a:cs typeface="Mangal" pitchFamily="18" charset="0"/>
              </a:rPr>
              <a:t>QUALI ESAMI NON RICHIEDERE?</a:t>
            </a:r>
          </a:p>
        </p:txBody>
      </p:sp>
      <p:sp>
        <p:nvSpPr>
          <p:cNvPr id="121858" name="Segnaposto testo 2"/>
          <p:cNvSpPr txBox="1">
            <a:spLocks noGrp="1"/>
          </p:cNvSpPr>
          <p:nvPr>
            <p:ph type="body" idx="4294967295"/>
          </p:nvPr>
        </p:nvSpPr>
        <p:spPr>
          <a:xfrm>
            <a:off x="687388" y="2693988"/>
            <a:ext cx="5618162" cy="3614737"/>
          </a:xfrm>
        </p:spPr>
        <p:txBody>
          <a:bodyPr lIns="0" tIns="0" rIns="0" bIns="0"/>
          <a:lstStyle/>
          <a:p>
            <a:pPr marL="431800" indent="-323850" eaLnBrk="1" hangingPunct="1">
              <a:spcBef>
                <a:spcPct val="0"/>
              </a:spcBef>
              <a:spcAft>
                <a:spcPts val="1413"/>
              </a:spcAft>
              <a:defRPr/>
            </a:pPr>
            <a:r>
              <a:rPr lang="it-IT" sz="3600" u="sng" smtClean="0">
                <a:solidFill>
                  <a:srgbClr val="0066FF"/>
                </a:solidFill>
                <a:effectLst>
                  <a:outerShdw blurRad="38100" dist="38100" dir="2700000" algn="tl">
                    <a:srgbClr val="000000"/>
                  </a:outerShdw>
                </a:effectLst>
                <a:latin typeface="Segoe Print" pitchFamily="2" charset="0"/>
                <a:ea typeface="Microsoft YaHei" pitchFamily="34" charset="-122"/>
                <a:cs typeface="Mangal" pitchFamily="18" charset="0"/>
              </a:rPr>
              <a:t>Altri test virologici</a:t>
            </a:r>
          </a:p>
          <a:p>
            <a:pPr marL="431800" indent="-323850" eaLnBrk="1" hangingPunct="1">
              <a:spcBef>
                <a:spcPct val="0"/>
              </a:spcBef>
              <a:spcAft>
                <a:spcPts val="1413"/>
              </a:spcAft>
              <a:defRPr/>
            </a:pPr>
            <a:r>
              <a:rPr lang="it-IT" sz="3600" b="1" u="sng" smtClean="0">
                <a:solidFill>
                  <a:srgbClr val="0066FF"/>
                </a:solidFill>
                <a:effectLst>
                  <a:outerShdw blurRad="38100" dist="38100" dir="2700000" algn="tl">
                    <a:srgbClr val="000000"/>
                  </a:outerShdw>
                </a:effectLst>
                <a:latin typeface="Segoe Print" pitchFamily="2" charset="0"/>
                <a:ea typeface="Microsoft YaHei" pitchFamily="34" charset="-122"/>
                <a:cs typeface="Mangal" pitchFamily="18" charset="0"/>
              </a:rPr>
              <a:t>Marker neoplastici</a:t>
            </a:r>
          </a:p>
          <a:p>
            <a:pPr marL="431800" indent="-323850" eaLnBrk="1" hangingPunct="1">
              <a:spcBef>
                <a:spcPct val="0"/>
              </a:spcBef>
              <a:spcAft>
                <a:spcPts val="1413"/>
              </a:spcAft>
              <a:defRPr/>
            </a:pPr>
            <a:r>
              <a:rPr lang="it-IT" sz="3600" b="1" u="sng" smtClean="0">
                <a:solidFill>
                  <a:srgbClr val="0066FF"/>
                </a:solidFill>
                <a:effectLst>
                  <a:outerShdw blurRad="38100" dist="38100" dir="2700000" algn="tl">
                    <a:srgbClr val="000000"/>
                  </a:outerShdw>
                </a:effectLst>
                <a:latin typeface="Segoe Print" pitchFamily="2" charset="0"/>
                <a:ea typeface="Microsoft YaHei" pitchFamily="34" charset="-122"/>
                <a:cs typeface="Mangal" pitchFamily="18" charset="0"/>
              </a:rPr>
              <a:t>Test immunologici</a:t>
            </a:r>
          </a:p>
          <a:p>
            <a:pPr marL="431800" indent="-323850" eaLnBrk="1" hangingPunct="1">
              <a:spcBef>
                <a:spcPct val="0"/>
              </a:spcBef>
              <a:spcAft>
                <a:spcPts val="1413"/>
              </a:spcAft>
              <a:defRPr/>
            </a:pPr>
            <a:r>
              <a:rPr lang="it-IT" sz="3600" b="1" u="sng" smtClean="0">
                <a:solidFill>
                  <a:srgbClr val="0066FF"/>
                </a:solidFill>
                <a:effectLst>
                  <a:outerShdw blurRad="38100" dist="38100" dir="2700000" algn="tl">
                    <a:srgbClr val="000000"/>
                  </a:outerShdw>
                </a:effectLst>
                <a:latin typeface="Segoe Print" pitchFamily="2" charset="0"/>
                <a:ea typeface="Microsoft YaHei" pitchFamily="34" charset="-122"/>
                <a:cs typeface="Mangal" pitchFamily="18" charset="0"/>
              </a:rPr>
              <a:t>Didimero</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type="ctrTitle" idx="4294967295"/>
          </p:nvPr>
        </p:nvSpPr>
        <p:spPr>
          <a:xfrm>
            <a:off x="684213" y="2089150"/>
            <a:ext cx="7772400" cy="1555750"/>
          </a:xfrm>
        </p:spPr>
        <p:txBody>
          <a:bodyPr anchor="b">
            <a:spAutoFit/>
          </a:bodyPr>
          <a:lstStyle/>
          <a:p>
            <a:pPr eaLnBrk="1" hangingPunct="1">
              <a:defRPr/>
            </a:pPr>
            <a:r>
              <a:rPr lang="it-IT" sz="4800" smtClean="0">
                <a:solidFill>
                  <a:srgbClr val="0066FF"/>
                </a:solidFill>
                <a:effectLst>
                  <a:outerShdw blurRad="38100" dist="38100" dir="2700000" algn="tl">
                    <a:srgbClr val="000000"/>
                  </a:outerShdw>
                </a:effectLst>
              </a:rPr>
              <a:t>…</a:t>
            </a:r>
            <a:r>
              <a:rPr lang="it-IT" sz="4800" smtClean="0">
                <a:solidFill>
                  <a:srgbClr val="0066FF"/>
                </a:solidFill>
                <a:effectLst>
                  <a:outerShdw blurRad="38100" dist="38100" dir="2700000" algn="tl">
                    <a:srgbClr val="000000"/>
                  </a:outerShdw>
                </a:effectLst>
                <a:latin typeface="Segoe Print" pitchFamily="2" charset="0"/>
              </a:rPr>
              <a:t>Ricordare le infezioni da </a:t>
            </a:r>
            <a:r>
              <a:rPr lang="it-IT" sz="4800" b="1" u="sng" smtClean="0">
                <a:solidFill>
                  <a:srgbClr val="FF0000"/>
                </a:solidFill>
                <a:effectLst>
                  <a:outerShdw blurRad="38100" dist="38100" dir="2700000" algn="tl">
                    <a:srgbClr val="000000"/>
                  </a:outerShdw>
                </a:effectLst>
                <a:latin typeface="Segoe Print" pitchFamily="2" charset="0"/>
              </a:rPr>
              <a:t>RETROVIRUS</a:t>
            </a:r>
            <a:r>
              <a:rPr lang="it-IT" sz="4800" smtClean="0">
                <a:solidFill>
                  <a:srgbClr val="0066FF"/>
                </a:solidFill>
                <a:effectLst>
                  <a:outerShdw blurRad="38100" dist="38100" dir="2700000" algn="tl">
                    <a:srgbClr val="000000"/>
                  </a:outerShdw>
                </a:effectLst>
                <a:latin typeface="Segoe Print" pitchFamily="2" charset="0"/>
              </a:rPr>
              <a:t>…</a:t>
            </a:r>
          </a:p>
        </p:txBody>
      </p:sp>
      <p:sp>
        <p:nvSpPr>
          <p:cNvPr id="32775" name="Rectangle 7"/>
          <p:cNvSpPr>
            <a:spLocks noGrp="1" noChangeArrowheads="1"/>
          </p:cNvSpPr>
          <p:nvPr>
            <p:ph type="subTitle" idx="4294967295"/>
          </p:nvPr>
        </p:nvSpPr>
        <p:spPr>
          <a:xfrm>
            <a:off x="596900" y="4022725"/>
            <a:ext cx="6711950" cy="1927225"/>
          </a:xfrm>
        </p:spPr>
        <p:txBody>
          <a:bodyPr/>
          <a:lstStyle/>
          <a:p>
            <a:pPr marL="0" indent="0" eaLnBrk="1" hangingPunct="1">
              <a:buFont typeface="Arial" charset="0"/>
              <a:buNone/>
              <a:defRPr/>
            </a:pPr>
            <a:endParaRPr lang="it-IT"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68313" y="557213"/>
            <a:ext cx="8229600" cy="1431925"/>
          </a:xfrm>
        </p:spPr>
        <p:txBody>
          <a:bodyPr anchor="b">
            <a:spAutoFit/>
          </a:bodyPr>
          <a:lstStyle/>
          <a:p>
            <a:pPr eaLnBrk="1" hangingPunct="1">
              <a:defRPr/>
            </a:pPr>
            <a:r>
              <a:rPr lang="it-IT" b="1" smtClean="0">
                <a:solidFill>
                  <a:srgbClr val="FF0000"/>
                </a:solidFill>
                <a:effectLst>
                  <a:outerShdw blurRad="38100" dist="38100" dir="2700000" algn="tl">
                    <a:srgbClr val="000000"/>
                  </a:outerShdw>
                </a:effectLst>
                <a:latin typeface="Segoe Print" pitchFamily="2" charset="0"/>
              </a:rPr>
              <a:t>CERCARE NEOPLASIA OCCULTA</a:t>
            </a:r>
          </a:p>
        </p:txBody>
      </p:sp>
      <p:sp>
        <p:nvSpPr>
          <p:cNvPr id="31747" name="Rectangle 3"/>
          <p:cNvSpPr>
            <a:spLocks noGrp="1" noChangeArrowheads="1"/>
          </p:cNvSpPr>
          <p:nvPr>
            <p:ph type="body" idx="4294967295"/>
          </p:nvPr>
        </p:nvSpPr>
        <p:spPr>
          <a:xfrm>
            <a:off x="457200" y="3040063"/>
            <a:ext cx="8229600" cy="3268662"/>
          </a:xfrm>
        </p:spPr>
        <p:txBody>
          <a:bodyPr/>
          <a:lstStyle/>
          <a:p>
            <a:pPr eaLnBrk="1" hangingPunct="1">
              <a:defRPr/>
            </a:pPr>
            <a:r>
              <a:rPr lang="it-IT" sz="3600" b="1" smtClean="0">
                <a:effectLst>
                  <a:outerShdw blurRad="38100" dist="38100" dir="2700000" algn="tl">
                    <a:srgbClr val="FFFFFF"/>
                  </a:outerShdw>
                </a:effectLst>
                <a:latin typeface="Segoe Print" pitchFamily="2" charset="0"/>
              </a:rPr>
              <a:t>Ecografia addominale</a:t>
            </a:r>
          </a:p>
          <a:p>
            <a:pPr eaLnBrk="1" hangingPunct="1">
              <a:defRPr/>
            </a:pPr>
            <a:r>
              <a:rPr lang="it-IT" sz="3600" b="1" smtClean="0">
                <a:effectLst>
                  <a:outerShdw blurRad="38100" dist="38100" dir="2700000" algn="tl">
                    <a:srgbClr val="FFFFFF"/>
                  </a:outerShdw>
                </a:effectLst>
                <a:latin typeface="Segoe Print" pitchFamily="2" charset="0"/>
              </a:rPr>
              <a:t>EGDS</a:t>
            </a:r>
          </a:p>
          <a:p>
            <a:pPr eaLnBrk="1" hangingPunct="1">
              <a:defRPr/>
            </a:pPr>
            <a:r>
              <a:rPr lang="it-IT" sz="3600" b="1" smtClean="0">
                <a:effectLst>
                  <a:outerShdw blurRad="38100" dist="38100" dir="2700000" algn="tl">
                    <a:srgbClr val="FFFFFF"/>
                  </a:outerShdw>
                </a:effectLst>
                <a:latin typeface="Segoe Print" pitchFamily="2" charset="0"/>
              </a:rPr>
              <a:t>Colonscopia</a:t>
            </a:r>
          </a:p>
          <a:p>
            <a:pPr eaLnBrk="1" hangingPunct="1">
              <a:defRPr/>
            </a:pPr>
            <a:r>
              <a:rPr lang="it-IT" sz="3600" b="1" smtClean="0">
                <a:effectLst>
                  <a:outerShdw blurRad="38100" dist="38100" dir="2700000" algn="tl">
                    <a:srgbClr val="FFFFFF"/>
                  </a:outerShdw>
                </a:effectLst>
                <a:latin typeface="Segoe Print" pitchFamily="2" charset="0"/>
              </a:rPr>
              <a:t>TAC</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68313" y="893763"/>
            <a:ext cx="8229600" cy="1311275"/>
          </a:xfrm>
        </p:spPr>
        <p:txBody>
          <a:bodyPr anchor="b">
            <a:spAutoFit/>
          </a:bodyPr>
          <a:lstStyle/>
          <a:p>
            <a:pPr eaLnBrk="1" hangingPunct="1">
              <a:defRPr/>
            </a:pPr>
            <a:r>
              <a:rPr lang="it-IT" sz="4000" b="1" smtClean="0">
                <a:effectLst>
                  <a:outerShdw blurRad="38100" dist="38100" dir="2700000" algn="tl">
                    <a:srgbClr val="FFFFFF"/>
                  </a:outerShdw>
                </a:effectLst>
                <a:latin typeface="Segoe Print" pitchFamily="2" charset="0"/>
              </a:rPr>
              <a:t>Alla fine potremo anche fare diagnosi di :</a:t>
            </a:r>
          </a:p>
        </p:txBody>
      </p:sp>
      <p:sp>
        <p:nvSpPr>
          <p:cNvPr id="33795" name="Rectangle 3"/>
          <p:cNvSpPr>
            <a:spLocks noGrp="1" noChangeArrowheads="1"/>
          </p:cNvSpPr>
          <p:nvPr>
            <p:ph type="body" idx="4294967295"/>
          </p:nvPr>
        </p:nvSpPr>
        <p:spPr/>
        <p:txBody>
          <a:bodyPr/>
          <a:lstStyle/>
          <a:p>
            <a:pPr eaLnBrk="1" hangingPunct="1">
              <a:defRPr/>
            </a:pPr>
            <a:endParaRPr lang="it-IT" smtClean="0">
              <a:effectLst>
                <a:outerShdw blurRad="38100" dist="38100" dir="2700000" algn="tl">
                  <a:srgbClr val="FFFFFF"/>
                </a:outerShdw>
              </a:effectLst>
            </a:endParaRPr>
          </a:p>
          <a:p>
            <a:pPr eaLnBrk="1" hangingPunct="1">
              <a:defRPr/>
            </a:pPr>
            <a:endParaRPr lang="it-IT" smtClean="0">
              <a:effectLst>
                <a:outerShdw blurRad="38100" dist="38100" dir="2700000" algn="tl">
                  <a:srgbClr val="FFFFFF"/>
                </a:outerShdw>
              </a:effectLst>
            </a:endParaRPr>
          </a:p>
          <a:p>
            <a:pPr eaLnBrk="1" hangingPunct="1">
              <a:defRPr/>
            </a:pPr>
            <a:r>
              <a:rPr lang="it-IT" sz="4000" b="1" u="sng" smtClean="0">
                <a:solidFill>
                  <a:srgbClr val="FF0000"/>
                </a:solidFill>
                <a:effectLst>
                  <a:outerShdw blurRad="38100" dist="38100" dir="2700000" algn="tl">
                    <a:srgbClr val="000000"/>
                  </a:outerShdw>
                </a:effectLst>
                <a:latin typeface="Segoe Print" pitchFamily="2" charset="0"/>
              </a:rPr>
              <a:t>Sindrome da astenia cronica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684213" y="341313"/>
            <a:ext cx="7772400" cy="1431925"/>
          </a:xfrm>
        </p:spPr>
        <p:txBody>
          <a:bodyPr anchor="b">
            <a:spAutoFit/>
          </a:bodyPr>
          <a:lstStyle/>
          <a:p>
            <a:pPr>
              <a:defRPr/>
            </a:pPr>
            <a:r>
              <a:rPr lang="it-IT" b="1" smtClean="0">
                <a:effectLst>
                  <a:outerShdw blurRad="38100" dist="38100" dir="2700000" algn="tl">
                    <a:srgbClr val="FFFFFF"/>
                  </a:outerShdw>
                </a:effectLst>
                <a:latin typeface="Segoe Print" pitchFamily="2" charset="0"/>
              </a:rPr>
              <a:t>Il comportamento dei colleghi MMG</a:t>
            </a:r>
          </a:p>
        </p:txBody>
      </p:sp>
      <p:sp>
        <p:nvSpPr>
          <p:cNvPr id="3" name="Segnaposto contenuto 2"/>
          <p:cNvSpPr>
            <a:spLocks noGrp="1"/>
          </p:cNvSpPr>
          <p:nvPr>
            <p:ph idx="4294967295"/>
          </p:nvPr>
        </p:nvSpPr>
        <p:spPr/>
        <p:txBody>
          <a:bodyPr/>
          <a:lstStyle/>
          <a:p>
            <a:pPr>
              <a:defRPr/>
            </a:pPr>
            <a:endParaRPr lang="it-IT" sz="4000" b="1" smtClean="0">
              <a:solidFill>
                <a:srgbClr val="FF0000"/>
              </a:solidFill>
              <a:effectLst>
                <a:outerShdw blurRad="38100" dist="38100" dir="2700000" algn="tl">
                  <a:srgbClr val="000000"/>
                </a:outerShdw>
              </a:effectLst>
              <a:latin typeface="Segoe Print" pitchFamily="2" charset="0"/>
            </a:endParaRPr>
          </a:p>
          <a:p>
            <a:pPr>
              <a:buFont typeface="Arial" charset="0"/>
              <a:buNone/>
              <a:defRPr/>
            </a:pPr>
            <a:r>
              <a:rPr lang="it-IT" sz="4000" b="1" smtClean="0">
                <a:solidFill>
                  <a:srgbClr val="FF0000"/>
                </a:solidFill>
                <a:effectLst>
                  <a:outerShdw blurRad="38100" dist="38100" dir="2700000" algn="tl">
                    <a:srgbClr val="000000"/>
                  </a:outerShdw>
                </a:effectLst>
                <a:latin typeface="Segoe Print" pitchFamily="2" charset="0"/>
              </a:rPr>
              <a:t>CORRETTO??</a:t>
            </a:r>
          </a:p>
        </p:txBody>
      </p:sp>
      <p:sp>
        <p:nvSpPr>
          <p:cNvPr id="113667" name="Freccia in giù 3"/>
          <p:cNvSpPr>
            <a:spLocks noChangeArrowheads="1"/>
          </p:cNvSpPr>
          <p:nvPr/>
        </p:nvSpPr>
        <p:spPr bwMode="auto">
          <a:xfrm>
            <a:off x="3851275" y="3500438"/>
            <a:ext cx="1714500" cy="1643062"/>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ctr"/>
            <a:endParaRPr lang="it-IT" sz="3600">
              <a:solidFill>
                <a:srgbClr val="0066FF"/>
              </a:solidFill>
              <a:latin typeface="Times New Roman" pitchFamily="18" charset="0"/>
            </a:endParaRPr>
          </a:p>
        </p:txBody>
      </p:sp>
      <p:sp>
        <p:nvSpPr>
          <p:cNvPr id="6" name="CasellaDiTesto 5"/>
          <p:cNvSpPr txBox="1"/>
          <p:nvPr/>
        </p:nvSpPr>
        <p:spPr>
          <a:xfrm>
            <a:off x="3276600" y="5391150"/>
            <a:ext cx="4310063" cy="701675"/>
          </a:xfrm>
          <a:prstGeom prst="rect">
            <a:avLst/>
          </a:prstGeom>
          <a:noFill/>
        </p:spPr>
        <p:txBody>
          <a:bodyPr>
            <a:spAutoFit/>
          </a:bodyPr>
          <a:lstStyle/>
          <a:p>
            <a:pPr algn="ctr">
              <a:defRPr/>
            </a:pPr>
            <a:r>
              <a:rPr lang="it-IT" sz="4000" b="1">
                <a:solidFill>
                  <a:srgbClr val="FF0000"/>
                </a:solidFill>
                <a:effectLst>
                  <a:outerShdw blurRad="38100" dist="38100" dir="2700000" algn="tl">
                    <a:srgbClr val="000000"/>
                  </a:outerShdw>
                </a:effectLst>
                <a:latin typeface="Segoe Print" pitchFamily="2" charset="0"/>
              </a:rPr>
              <a:t>RAZIONALE??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sz="quarter" idx="4294967295"/>
          </p:nvPr>
        </p:nvSpPr>
        <p:spPr>
          <a:xfrm>
            <a:off x="0" y="549275"/>
            <a:ext cx="9144000" cy="1555750"/>
          </a:xfrm>
        </p:spPr>
        <p:txBody>
          <a:bodyPr anchor="b">
            <a:spAutoFit/>
          </a:bodyPr>
          <a:lstStyle/>
          <a:p>
            <a:pPr>
              <a:defRPr/>
            </a:pPr>
            <a:r>
              <a:rPr lang="it-IT" sz="4800" b="1" smtClean="0">
                <a:solidFill>
                  <a:srgbClr val="FF0000"/>
                </a:solidFill>
                <a:effectLst>
                  <a:outerShdw blurRad="38100" dist="38100" dir="2700000" algn="tl">
                    <a:srgbClr val="000000"/>
                  </a:outerShdw>
                </a:effectLst>
                <a:latin typeface="Segoe Print" pitchFamily="2" charset="0"/>
              </a:rPr>
              <a:t>BASATO SU CRITERI MOLTO SOLIDI E SEMPLICI</a:t>
            </a:r>
          </a:p>
        </p:txBody>
      </p:sp>
      <p:sp>
        <p:nvSpPr>
          <p:cNvPr id="3" name="Sottotitolo 2"/>
          <p:cNvSpPr>
            <a:spLocks noGrp="1"/>
          </p:cNvSpPr>
          <p:nvPr>
            <p:ph type="subTitle" sz="quarter" idx="4294967295"/>
          </p:nvPr>
        </p:nvSpPr>
        <p:spPr>
          <a:xfrm>
            <a:off x="566738" y="2565400"/>
            <a:ext cx="7966075" cy="4000500"/>
          </a:xfrm>
        </p:spPr>
        <p:txBody>
          <a:bodyPr/>
          <a:lstStyle/>
          <a:p>
            <a:pPr marL="182563" indent="-182563">
              <a:buFontTx/>
              <a:buChar char="•"/>
              <a:defRPr/>
            </a:pPr>
            <a:r>
              <a:rPr lang="it-IT" sz="4000" b="1" u="sng" smtClean="0">
                <a:solidFill>
                  <a:srgbClr val="0066FF"/>
                </a:solidFill>
                <a:effectLst>
                  <a:outerShdw blurRad="38100" dist="38100" dir="2700000" algn="tl">
                    <a:srgbClr val="000000"/>
                  </a:outerShdw>
                </a:effectLst>
                <a:latin typeface="Segoe Print" pitchFamily="2" charset="0"/>
              </a:rPr>
              <a:t>Anamnesi !!!!!!!</a:t>
            </a:r>
          </a:p>
          <a:p>
            <a:pPr marL="182563" indent="-182563">
              <a:buFontTx/>
              <a:buNone/>
              <a:defRPr/>
            </a:pPr>
            <a:endParaRPr lang="it-IT" sz="4000" b="1" u="sng" smtClean="0">
              <a:solidFill>
                <a:srgbClr val="0066FF"/>
              </a:solidFill>
              <a:effectLst>
                <a:outerShdw blurRad="38100" dist="38100" dir="2700000" algn="tl">
                  <a:srgbClr val="000000"/>
                </a:outerShdw>
              </a:effectLst>
              <a:latin typeface="Segoe Print" pitchFamily="2" charset="0"/>
            </a:endParaRPr>
          </a:p>
          <a:p>
            <a:pPr marL="182563" indent="-182563">
              <a:buFontTx/>
              <a:buChar char="•"/>
              <a:defRPr/>
            </a:pPr>
            <a:r>
              <a:rPr lang="it-IT" smtClean="0">
                <a:effectLst>
                  <a:outerShdw blurRad="38100" dist="38100" dir="2700000" algn="tl">
                    <a:srgbClr val="FFFFFF"/>
                  </a:outerShdw>
                </a:effectLst>
                <a:latin typeface="Segoe Print" pitchFamily="2" charset="0"/>
              </a:rPr>
              <a:t>Eliminazione di</a:t>
            </a:r>
            <a:r>
              <a:rPr lang="it-IT" smtClean="0">
                <a:solidFill>
                  <a:srgbClr val="FFFF00"/>
                </a:solidFill>
                <a:effectLst>
                  <a:outerShdw blurRad="38100" dist="38100" dir="2700000" algn="tl">
                    <a:srgbClr val="000000"/>
                  </a:outerShdw>
                </a:effectLst>
                <a:latin typeface="Segoe Print" pitchFamily="2" charset="0"/>
              </a:rPr>
              <a:t> </a:t>
            </a:r>
            <a:r>
              <a:rPr lang="it-IT" b="1" u="sng" smtClean="0">
                <a:solidFill>
                  <a:srgbClr val="0066FF"/>
                </a:solidFill>
                <a:effectLst>
                  <a:outerShdw blurRad="38100" dist="38100" dir="2700000" algn="tl">
                    <a:srgbClr val="000000"/>
                  </a:outerShdw>
                </a:effectLst>
                <a:latin typeface="Segoe Print" pitchFamily="2" charset="0"/>
              </a:rPr>
              <a:t>fattori confondenti</a:t>
            </a:r>
          </a:p>
          <a:p>
            <a:pPr marL="182563" indent="-182563">
              <a:buFontTx/>
              <a:buNone/>
              <a:defRPr/>
            </a:pPr>
            <a:endParaRPr lang="it-IT" b="1" u="sng" smtClean="0">
              <a:solidFill>
                <a:srgbClr val="0066FF"/>
              </a:solidFill>
              <a:effectLst>
                <a:outerShdw blurRad="38100" dist="38100" dir="2700000" algn="tl">
                  <a:srgbClr val="000000"/>
                </a:outerShdw>
              </a:effectLst>
              <a:latin typeface="Segoe Print" pitchFamily="2" charset="0"/>
            </a:endParaRPr>
          </a:p>
          <a:p>
            <a:pPr marL="182563" indent="-182563">
              <a:buFontTx/>
              <a:buChar char="•"/>
              <a:defRPr/>
            </a:pPr>
            <a:r>
              <a:rPr lang="it-IT" smtClean="0">
                <a:effectLst>
                  <a:outerShdw blurRad="38100" dist="38100" dir="2700000" algn="tl">
                    <a:srgbClr val="FFFFFF"/>
                  </a:outerShdw>
                </a:effectLst>
                <a:latin typeface="Segoe Print" pitchFamily="2" charset="0"/>
              </a:rPr>
              <a:t>Non ricorso a</a:t>
            </a:r>
            <a:r>
              <a:rPr lang="it-IT" smtClean="0">
                <a:solidFill>
                  <a:srgbClr val="66FF66"/>
                </a:solidFill>
                <a:effectLst>
                  <a:outerShdw blurRad="38100" dist="38100" dir="2700000" algn="tl">
                    <a:srgbClr val="000000"/>
                  </a:outerShdw>
                </a:effectLst>
                <a:latin typeface="Segoe Print" pitchFamily="2" charset="0"/>
              </a:rPr>
              <a:t> </a:t>
            </a:r>
            <a:r>
              <a:rPr lang="it-IT" b="1" u="sng" smtClean="0">
                <a:solidFill>
                  <a:srgbClr val="0066FF"/>
                </a:solidFill>
                <a:effectLst>
                  <a:outerShdw blurRad="38100" dist="38100" dir="2700000" algn="tl">
                    <a:srgbClr val="000000"/>
                  </a:outerShdw>
                </a:effectLst>
                <a:latin typeface="Segoe Print" pitchFamily="2" charset="0"/>
              </a:rPr>
              <a:t>markers con scarsa     specificità</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sz="quarter" idx="4294967295"/>
          </p:nvPr>
        </p:nvSpPr>
        <p:spPr>
          <a:xfrm>
            <a:off x="539750" y="1938338"/>
            <a:ext cx="7772400" cy="914400"/>
          </a:xfrm>
        </p:spPr>
        <p:txBody>
          <a:bodyPr anchor="b">
            <a:spAutoFit/>
          </a:bodyPr>
          <a:lstStyle/>
          <a:p>
            <a:pPr>
              <a:defRPr/>
            </a:pPr>
            <a:r>
              <a:rPr lang="it-IT" sz="5400" b="1" smtClean="0">
                <a:solidFill>
                  <a:srgbClr val="0066FF"/>
                </a:solidFill>
                <a:effectLst>
                  <a:outerShdw blurRad="38100" dist="38100" dir="2700000" algn="tl">
                    <a:srgbClr val="000000"/>
                  </a:outerShdw>
                </a:effectLst>
                <a:latin typeface="Segoe Print" pitchFamily="2" charset="0"/>
              </a:rPr>
              <a:t>LO FACCIAMO??!!</a:t>
            </a:r>
          </a:p>
        </p:txBody>
      </p:sp>
      <p:sp>
        <p:nvSpPr>
          <p:cNvPr id="3" name="Sottotitolo 2"/>
          <p:cNvSpPr>
            <a:spLocks noGrp="1"/>
          </p:cNvSpPr>
          <p:nvPr>
            <p:ph type="subTitle" sz="quarter" idx="4294967295"/>
          </p:nvPr>
        </p:nvSpPr>
        <p:spPr>
          <a:xfrm>
            <a:off x="539750" y="3302000"/>
            <a:ext cx="6711950" cy="1927225"/>
          </a:xfrm>
        </p:spPr>
        <p:txBody>
          <a:bodyPr/>
          <a:lstStyle/>
          <a:p>
            <a:pPr marL="0" indent="0">
              <a:buFont typeface="Arial" charset="0"/>
              <a:buNone/>
              <a:defRPr/>
            </a:pPr>
            <a:endParaRPr lang="it-IT"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0" y="1412875"/>
            <a:ext cx="9144000" cy="3598863"/>
          </a:xfrm>
          <a:prstGeom prst="rect">
            <a:avLst/>
          </a:prstGeom>
          <a:noFill/>
          <a:ln w="9525" algn="ctr">
            <a:noFill/>
            <a:miter lim="800000"/>
            <a:headEnd/>
            <a:tailEnd/>
          </a:ln>
        </p:spPr>
        <p:txBody>
          <a:bodyPr anchor="ctr"/>
          <a:lstStyle/>
          <a:p>
            <a:pPr algn="ctr" fontAlgn="auto">
              <a:spcBef>
                <a:spcPts val="0"/>
              </a:spcBef>
              <a:spcAft>
                <a:spcPts val="0"/>
              </a:spcAft>
              <a:defRPr/>
            </a:pPr>
            <a:endParaRPr lang="it-IT" sz="1800">
              <a:solidFill>
                <a:schemeClr val="lt1"/>
              </a:solidFill>
              <a:latin typeface="+mn-lt"/>
              <a:cs typeface="+mn-cs"/>
            </a:endParaRPr>
          </a:p>
        </p:txBody>
      </p:sp>
      <p:sp>
        <p:nvSpPr>
          <p:cNvPr id="116738" name="CasellaDiTesto 7"/>
          <p:cNvSpPr txBox="1">
            <a:spLocks noChangeArrowheads="1"/>
          </p:cNvSpPr>
          <p:nvPr/>
        </p:nvSpPr>
        <p:spPr bwMode="auto">
          <a:xfrm>
            <a:off x="0" y="692150"/>
            <a:ext cx="9144000" cy="2724150"/>
          </a:xfrm>
          <a:prstGeom prst="rect">
            <a:avLst/>
          </a:prstGeom>
          <a:noFill/>
          <a:ln w="9525">
            <a:noFill/>
            <a:miter lim="800000"/>
            <a:headEnd/>
            <a:tailEnd/>
          </a:ln>
        </p:spPr>
        <p:txBody>
          <a:bodyPr>
            <a:spAutoFit/>
          </a:bodyPr>
          <a:lstStyle/>
          <a:p>
            <a:pPr marL="109538" algn="ctr">
              <a:lnSpc>
                <a:spcPct val="120000"/>
              </a:lnSpc>
            </a:pPr>
            <a:r>
              <a:rPr lang="it-IT" sz="7200" b="1">
                <a:latin typeface="Segoe Print" pitchFamily="2" charset="0"/>
              </a:rPr>
              <a:t>Ed ora al Medico di Laboratorio...</a:t>
            </a:r>
          </a:p>
        </p:txBody>
      </p:sp>
      <p:sp>
        <p:nvSpPr>
          <p:cNvPr id="116739" name="CasellaDiTesto 4"/>
          <p:cNvSpPr txBox="1">
            <a:spLocks noChangeArrowheads="1"/>
          </p:cNvSpPr>
          <p:nvPr/>
        </p:nvSpPr>
        <p:spPr bwMode="auto">
          <a:xfrm>
            <a:off x="0" y="3933825"/>
            <a:ext cx="9144000" cy="1300163"/>
          </a:xfrm>
          <a:prstGeom prst="rect">
            <a:avLst/>
          </a:prstGeom>
          <a:noFill/>
          <a:ln w="9525">
            <a:noFill/>
            <a:miter lim="800000"/>
            <a:headEnd/>
            <a:tailEnd/>
          </a:ln>
        </p:spPr>
        <p:txBody>
          <a:bodyPr>
            <a:spAutoFit/>
          </a:bodyPr>
          <a:lstStyle/>
          <a:p>
            <a:pPr marL="109538" algn="ctr">
              <a:lnSpc>
                <a:spcPct val="120000"/>
              </a:lnSpc>
            </a:pPr>
            <a:r>
              <a:rPr lang="it-IT" sz="6600" b="1">
                <a:solidFill>
                  <a:srgbClr val="FF0000"/>
                </a:solidFill>
                <a:latin typeface="Arial Narrow" pitchFamily="34" charset="0"/>
              </a:rPr>
              <a:t>… </a:t>
            </a:r>
            <a:r>
              <a:rPr lang="it-IT" sz="6600" b="1">
                <a:solidFill>
                  <a:srgbClr val="FF0000"/>
                </a:solidFill>
                <a:latin typeface="Segoe Print" pitchFamily="2" charset="0"/>
              </a:rPr>
              <a:t>COSA FARE?</a:t>
            </a:r>
          </a:p>
        </p:txBody>
      </p:sp>
      <p:cxnSp>
        <p:nvCxnSpPr>
          <p:cNvPr id="6" name="Connettore 1 5"/>
          <p:cNvCxnSpPr>
            <a:cxnSpLocks noChangeShapeType="1"/>
          </p:cNvCxnSpPr>
          <p:nvPr/>
        </p:nvCxnSpPr>
        <p:spPr bwMode="auto">
          <a:xfrm>
            <a:off x="684213" y="1341438"/>
            <a:ext cx="9144000" cy="0"/>
          </a:xfrm>
          <a:prstGeom prst="line">
            <a:avLst/>
          </a:prstGeom>
          <a:noFill/>
          <a:ln w="76200" algn="ctr">
            <a:noFill/>
            <a:round/>
            <a:headEnd/>
            <a:tailEnd/>
          </a:ln>
          <a:effectLst>
            <a:outerShdw dist="20000" dir="5400000" rotWithShape="0">
              <a:srgbClr val="000000">
                <a:alpha val="37999"/>
              </a:srgbClr>
            </a:outerShdw>
          </a:effectLst>
        </p:spPr>
      </p:cxnSp>
      <p:cxnSp>
        <p:nvCxnSpPr>
          <p:cNvPr id="10" name="Connettore 1 9"/>
          <p:cNvCxnSpPr>
            <a:cxnSpLocks noChangeShapeType="1"/>
          </p:cNvCxnSpPr>
          <p:nvPr/>
        </p:nvCxnSpPr>
        <p:spPr bwMode="auto">
          <a:xfrm>
            <a:off x="0" y="5013325"/>
            <a:ext cx="9144000" cy="0"/>
          </a:xfrm>
          <a:prstGeom prst="line">
            <a:avLst/>
          </a:prstGeom>
          <a:noFill/>
          <a:ln w="76200" algn="ctr">
            <a:noFill/>
            <a:round/>
            <a:headEnd/>
            <a:tailEnd/>
          </a:ln>
          <a:effectLst>
            <a:outerShdw dist="20000" dir="5400000" rotWithShape="0">
              <a:srgbClr val="000000">
                <a:alpha val="37999"/>
              </a:srgbClr>
            </a:outerShdw>
          </a:effectLst>
        </p:spPr>
      </p:cxnSp>
      <p:sp>
        <p:nvSpPr>
          <p:cNvPr id="116742" name="CasellaDiTesto 8"/>
          <p:cNvSpPr txBox="1">
            <a:spLocks noChangeArrowheads="1"/>
          </p:cNvSpPr>
          <p:nvPr/>
        </p:nvSpPr>
        <p:spPr bwMode="auto">
          <a:xfrm>
            <a:off x="2411413" y="5157788"/>
            <a:ext cx="4321175" cy="457200"/>
          </a:xfrm>
          <a:prstGeom prst="rect">
            <a:avLst/>
          </a:prstGeom>
          <a:noFill/>
          <a:ln w="9525">
            <a:noFill/>
            <a:miter lim="800000"/>
            <a:headEnd/>
            <a:tailEnd/>
          </a:ln>
        </p:spPr>
        <p:txBody>
          <a:bodyPr>
            <a:spAutoFit/>
          </a:bodyPr>
          <a:lstStyle/>
          <a:p>
            <a:pPr algn="ctr"/>
            <a:r>
              <a:rPr lang="it-IT">
                <a:latin typeface="Segoe Print" pitchFamily="2" charset="0"/>
              </a:rPr>
              <a:t>Dr.ssa Bianca Baldoni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4"/>
          <p:cNvSpPr>
            <a:spLocks noGrp="1" noChangeArrowheads="1"/>
          </p:cNvSpPr>
          <p:nvPr>
            <p:ph type="title" idx="4294967295"/>
          </p:nvPr>
        </p:nvSpPr>
        <p:spPr>
          <a:xfrm>
            <a:off x="1042988" y="504825"/>
            <a:ext cx="6986587" cy="1700213"/>
          </a:xfrm>
        </p:spPr>
        <p:txBody>
          <a:bodyPr/>
          <a:lstStyle/>
          <a:p>
            <a:r>
              <a:rPr lang="it-IT" sz="4800" b="1" smtClean="0">
                <a:solidFill>
                  <a:srgbClr val="FF0000"/>
                </a:solidFill>
                <a:latin typeface="Segoe Print" pitchFamily="2" charset="0"/>
              </a:rPr>
              <a:t>BIOMARCATORI IDEALI</a:t>
            </a:r>
          </a:p>
        </p:txBody>
      </p:sp>
      <p:sp>
        <p:nvSpPr>
          <p:cNvPr id="117762" name="Rectangle 3"/>
          <p:cNvSpPr>
            <a:spLocks noGrp="1" noChangeArrowheads="1"/>
          </p:cNvSpPr>
          <p:nvPr>
            <p:ph idx="4294967295"/>
          </p:nvPr>
        </p:nvSpPr>
        <p:spPr>
          <a:xfrm>
            <a:off x="468313" y="2924175"/>
            <a:ext cx="8281987" cy="3529013"/>
          </a:xfrm>
        </p:spPr>
        <p:txBody>
          <a:bodyPr/>
          <a:lstStyle/>
          <a:p>
            <a:pPr marL="457200" indent="0">
              <a:lnSpc>
                <a:spcPct val="105000"/>
              </a:lnSpc>
              <a:buFontTx/>
              <a:buNone/>
            </a:pPr>
            <a:r>
              <a:rPr lang="it-IT" b="1" smtClean="0">
                <a:latin typeface="Segoe Print" pitchFamily="2" charset="0"/>
              </a:rPr>
              <a:t>Molecole/sostanze prodotte </a:t>
            </a:r>
            <a:r>
              <a:rPr lang="it-IT" b="1" smtClean="0">
                <a:solidFill>
                  <a:srgbClr val="0066FF"/>
                </a:solidFill>
                <a:latin typeface="Segoe Print" pitchFamily="2" charset="0"/>
              </a:rPr>
              <a:t>esclusivamente</a:t>
            </a:r>
            <a:r>
              <a:rPr lang="it-IT" b="1" smtClean="0">
                <a:solidFill>
                  <a:srgbClr val="FF0000"/>
                </a:solidFill>
                <a:latin typeface="Segoe Print" pitchFamily="2" charset="0"/>
              </a:rPr>
              <a:t> </a:t>
            </a:r>
            <a:r>
              <a:rPr lang="it-IT" b="1" smtClean="0">
                <a:latin typeface="Segoe Print" pitchFamily="2" charset="0"/>
              </a:rPr>
              <a:t>e </a:t>
            </a:r>
            <a:r>
              <a:rPr lang="it-IT" b="1" smtClean="0">
                <a:solidFill>
                  <a:srgbClr val="0066FF"/>
                </a:solidFill>
                <a:latin typeface="Segoe Print" pitchFamily="2" charset="0"/>
              </a:rPr>
              <a:t>precocemente</a:t>
            </a:r>
            <a:r>
              <a:rPr lang="it-IT" b="1" smtClean="0">
                <a:latin typeface="Segoe Print" pitchFamily="2" charset="0"/>
              </a:rPr>
              <a:t> solo dalla cellula neoplastica quindi </a:t>
            </a:r>
            <a:r>
              <a:rPr lang="it-IT" b="1" smtClean="0">
                <a:solidFill>
                  <a:srgbClr val="0066FF"/>
                </a:solidFill>
                <a:latin typeface="Segoe Print" pitchFamily="2" charset="0"/>
              </a:rPr>
              <a:t>misurabili</a:t>
            </a:r>
            <a:r>
              <a:rPr lang="it-IT" b="1" smtClean="0">
                <a:latin typeface="Segoe Print" pitchFamily="2" charset="0"/>
              </a:rPr>
              <a:t> anche in caso di neoplasie molto piccole </a:t>
            </a:r>
            <a:r>
              <a:rPr lang="it-IT" b="1" smtClean="0">
                <a:solidFill>
                  <a:srgbClr val="0066FF"/>
                </a:solidFill>
                <a:latin typeface="Segoe Print" pitchFamily="2" charset="0"/>
              </a:rPr>
              <a:t>(diagnosi precoce)</a:t>
            </a:r>
          </a:p>
          <a:p>
            <a:pPr marL="457200" indent="0">
              <a:buFontTx/>
              <a:buNone/>
            </a:pPr>
            <a:endParaRPr lang="it-IT" smtClean="0">
              <a:solidFill>
                <a:srgbClr val="0066FF"/>
              </a:solidFill>
              <a:latin typeface="Segoe Print" pitchFamily="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a:xfrm>
            <a:off x="250825" y="404813"/>
            <a:ext cx="8604250" cy="1063625"/>
          </a:xfrm>
        </p:spPr>
        <p:txBody>
          <a:bodyPr/>
          <a:lstStyle/>
          <a:p>
            <a:pPr>
              <a:lnSpc>
                <a:spcPct val="80000"/>
              </a:lnSpc>
            </a:pPr>
            <a:r>
              <a:rPr lang="en-GB" sz="4800" b="1" smtClean="0">
                <a:solidFill>
                  <a:srgbClr val="FF0000"/>
                </a:solidFill>
                <a:latin typeface="Segoe Print" pitchFamily="2" charset="0"/>
              </a:rPr>
              <a:t>BIOMARCATORI- la realtà</a:t>
            </a:r>
            <a:endParaRPr lang="it-IT" sz="4800" b="1" smtClean="0">
              <a:solidFill>
                <a:srgbClr val="FF0000"/>
              </a:solidFill>
              <a:latin typeface="Segoe Print" pitchFamily="2" charset="0"/>
            </a:endParaRPr>
          </a:p>
        </p:txBody>
      </p:sp>
      <p:sp>
        <p:nvSpPr>
          <p:cNvPr id="118786" name="Rectangle 3"/>
          <p:cNvSpPr>
            <a:spLocks noGrp="1" noChangeArrowheads="1"/>
          </p:cNvSpPr>
          <p:nvPr>
            <p:ph type="body" idx="4294967295"/>
          </p:nvPr>
        </p:nvSpPr>
        <p:spPr>
          <a:xfrm>
            <a:off x="34925" y="2349500"/>
            <a:ext cx="8820150" cy="4248150"/>
          </a:xfrm>
        </p:spPr>
        <p:txBody>
          <a:bodyPr/>
          <a:lstStyle/>
          <a:p>
            <a:pPr indent="0" algn="just">
              <a:buFontTx/>
              <a:buNone/>
            </a:pPr>
            <a:r>
              <a:rPr lang="it-IT" smtClean="0">
                <a:latin typeface="Segoe Print" pitchFamily="2" charset="0"/>
              </a:rPr>
              <a:t>Molecole/sostanze </a:t>
            </a:r>
            <a:r>
              <a:rPr lang="it-IT" sz="3600" b="1" smtClean="0">
                <a:solidFill>
                  <a:srgbClr val="0066FF"/>
                </a:solidFill>
                <a:latin typeface="Segoe Print" pitchFamily="2" charset="0"/>
              </a:rPr>
              <a:t>non selettivamente prodotte</a:t>
            </a:r>
            <a:r>
              <a:rPr lang="it-IT" smtClean="0">
                <a:solidFill>
                  <a:schemeClr val="bg1"/>
                </a:solidFill>
                <a:latin typeface="Segoe Print" pitchFamily="2" charset="0"/>
              </a:rPr>
              <a:t> </a:t>
            </a:r>
            <a:r>
              <a:rPr lang="it-IT" smtClean="0">
                <a:latin typeface="Segoe Print" pitchFamily="2" charset="0"/>
              </a:rPr>
              <a:t>solo dalle cellule neoplastiche, ma anche da:</a:t>
            </a:r>
          </a:p>
          <a:p>
            <a:pPr lvl="1" indent="0" algn="just"/>
            <a:r>
              <a:rPr lang="it-IT" smtClean="0">
                <a:latin typeface="Segoe Print" pitchFamily="2" charset="0"/>
              </a:rPr>
              <a:t> cellule/tessuti normali </a:t>
            </a:r>
          </a:p>
          <a:p>
            <a:pPr lvl="1" indent="0" algn="just"/>
            <a:r>
              <a:rPr lang="it-IT" smtClean="0">
                <a:latin typeface="Segoe Print" pitchFamily="2" charset="0"/>
              </a:rPr>
              <a:t> cellule/tessuti affetti da patologie benigne e/o da condizioni non-neoplastiche</a:t>
            </a:r>
          </a:p>
          <a:p>
            <a:pPr lvl="1" indent="0" algn="just">
              <a:buFontTx/>
              <a:buNone/>
            </a:pPr>
            <a:endParaRPr lang="it-IT" smtClean="0">
              <a:latin typeface="Segoe Print" pitchFamily="2" charset="0"/>
            </a:endParaRPr>
          </a:p>
          <a:p>
            <a:pPr lvl="1" indent="0" algn="just">
              <a:buFontTx/>
              <a:buNone/>
            </a:pPr>
            <a:r>
              <a:rPr lang="it-IT" sz="3200" b="1" smtClean="0">
                <a:solidFill>
                  <a:srgbClr val="0066FF"/>
                </a:solidFill>
                <a:latin typeface="Segoe Print" pitchFamily="2" charset="0"/>
              </a:rPr>
              <a:t>…….</a:t>
            </a:r>
            <a:r>
              <a:rPr lang="it-IT" sz="3200" b="1" u="sng" smtClean="0">
                <a:solidFill>
                  <a:srgbClr val="0066FF"/>
                </a:solidFill>
                <a:latin typeface="Segoe Print" pitchFamily="2" charset="0"/>
              </a:rPr>
              <a:t>SENSIBILITA’ E SPECIFICITA’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53988" y="404813"/>
            <a:ext cx="8810625" cy="610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a:xfrm>
            <a:off x="71438" y="260350"/>
            <a:ext cx="8964612" cy="1008063"/>
          </a:xfrm>
        </p:spPr>
        <p:txBody>
          <a:bodyPr/>
          <a:lstStyle/>
          <a:p>
            <a:r>
              <a:rPr lang="it-IT" b="1" smtClean="0">
                <a:solidFill>
                  <a:srgbClr val="FF0000"/>
                </a:solidFill>
                <a:latin typeface="Segoe Print" pitchFamily="2" charset="0"/>
              </a:rPr>
              <a:t>SENSIBILITA’ E SPECIFICITA’</a:t>
            </a:r>
          </a:p>
        </p:txBody>
      </p:sp>
      <p:sp>
        <p:nvSpPr>
          <p:cNvPr id="63491" name="Rectangle 3"/>
          <p:cNvSpPr>
            <a:spLocks noGrp="1" noChangeArrowheads="1"/>
          </p:cNvSpPr>
          <p:nvPr>
            <p:ph idx="4294967295"/>
          </p:nvPr>
        </p:nvSpPr>
        <p:spPr>
          <a:xfrm>
            <a:off x="0" y="1341438"/>
            <a:ext cx="9144000" cy="5516562"/>
          </a:xfrm>
        </p:spPr>
        <p:txBody>
          <a:bodyPr/>
          <a:lstStyle/>
          <a:p>
            <a:pPr indent="-160338">
              <a:lnSpc>
                <a:spcPct val="80000"/>
              </a:lnSpc>
              <a:buFontTx/>
              <a:buNone/>
              <a:defRPr/>
            </a:pPr>
            <a:r>
              <a:rPr lang="en-US" b="1" u="sng" smtClean="0">
                <a:solidFill>
                  <a:srgbClr val="0066FF"/>
                </a:solidFill>
                <a:latin typeface="Segoe Print" pitchFamily="2" charset="0"/>
              </a:rPr>
              <a:t>Sensibilità Diagnostica:</a:t>
            </a:r>
            <a:r>
              <a:rPr lang="en-US" sz="4000" smtClean="0">
                <a:solidFill>
                  <a:srgbClr val="FF3300"/>
                </a:solidFill>
                <a:latin typeface="Comic Sans MS" pitchFamily="66" charset="0"/>
              </a:rPr>
              <a:t>  </a:t>
            </a:r>
          </a:p>
          <a:p>
            <a:pPr indent="-160338">
              <a:lnSpc>
                <a:spcPct val="80000"/>
              </a:lnSpc>
              <a:buFontTx/>
              <a:buNone/>
              <a:defRPr/>
            </a:pPr>
            <a:r>
              <a:rPr lang="en-US" sz="2200" b="1" smtClean="0">
                <a:solidFill>
                  <a:srgbClr val="0066FF"/>
                </a:solidFill>
                <a:latin typeface="Segoe Print" pitchFamily="2" charset="0"/>
              </a:rPr>
              <a:t>CAPACITA’ DI RICONOSCERE I SOGGETTI MALATI</a:t>
            </a:r>
          </a:p>
          <a:p>
            <a:pPr indent="-160338">
              <a:lnSpc>
                <a:spcPct val="80000"/>
              </a:lnSpc>
              <a:buFontTx/>
              <a:buNone/>
              <a:defRPr/>
            </a:pPr>
            <a:r>
              <a:rPr lang="en-US" b="1" smtClean="0">
                <a:solidFill>
                  <a:srgbClr val="FF0000"/>
                </a:solidFill>
                <a:latin typeface="Comic Sans MS" pitchFamily="66" charset="0"/>
              </a:rPr>
              <a:t>	</a:t>
            </a:r>
            <a:r>
              <a:rPr lang="en-US" sz="2000" smtClean="0">
                <a:latin typeface="Segoe Print" pitchFamily="2" charset="0"/>
              </a:rPr>
              <a:t>(proporzione di individui con malattia e marcatore “positivo” [</a:t>
            </a:r>
            <a:r>
              <a:rPr lang="en-US" sz="2000" b="1" smtClean="0">
                <a:solidFill>
                  <a:srgbClr val="0066FF"/>
                </a:solidFill>
                <a:latin typeface="Segoe Print" pitchFamily="2" charset="0"/>
              </a:rPr>
              <a:t>VP/(VP + FN</a:t>
            </a:r>
            <a:r>
              <a:rPr lang="en-US" sz="2000" smtClean="0">
                <a:solidFill>
                  <a:srgbClr val="0066FF"/>
                </a:solidFill>
                <a:latin typeface="Segoe Print" pitchFamily="2" charset="0"/>
              </a:rPr>
              <a:t>)</a:t>
            </a:r>
            <a:r>
              <a:rPr lang="en-US" sz="2000" smtClean="0">
                <a:latin typeface="Segoe Print" pitchFamily="2" charset="0"/>
              </a:rPr>
              <a:t>]. </a:t>
            </a:r>
          </a:p>
          <a:p>
            <a:pPr indent="-160338">
              <a:lnSpc>
                <a:spcPct val="80000"/>
              </a:lnSpc>
              <a:buFontTx/>
              <a:buNone/>
              <a:defRPr/>
            </a:pPr>
            <a:r>
              <a:rPr lang="it-IT" sz="1600" b="1" smtClean="0">
                <a:solidFill>
                  <a:srgbClr val="000099"/>
                </a:solidFill>
              </a:rPr>
              <a:t>	</a:t>
            </a:r>
          </a:p>
          <a:p>
            <a:pPr indent="-160338">
              <a:lnSpc>
                <a:spcPct val="80000"/>
              </a:lnSpc>
              <a:buFontTx/>
              <a:buNone/>
              <a:defRPr/>
            </a:pPr>
            <a:r>
              <a:rPr lang="it-IT" sz="1800" b="1" smtClean="0">
                <a:solidFill>
                  <a:srgbClr val="000099"/>
                </a:solidFill>
              </a:rPr>
              <a:t>	</a:t>
            </a:r>
            <a:r>
              <a:rPr lang="it-IT" sz="1800" b="1" smtClean="0">
                <a:latin typeface="Segoe Print" pitchFamily="2" charset="0"/>
              </a:rPr>
              <a:t>- La </a:t>
            </a:r>
            <a:r>
              <a:rPr lang="it-IT" sz="1800" b="1" smtClean="0">
                <a:solidFill>
                  <a:srgbClr val="0066FF"/>
                </a:solidFill>
                <a:latin typeface="Segoe Print" pitchFamily="2" charset="0"/>
              </a:rPr>
              <a:t>scarsa sensibilità</a:t>
            </a:r>
            <a:r>
              <a:rPr lang="it-IT" sz="1800" b="1" i="1" smtClean="0">
                <a:solidFill>
                  <a:srgbClr val="FF3300"/>
                </a:solidFill>
                <a:effectLst>
                  <a:outerShdw blurRad="38100" dist="38100" dir="2700000" algn="tl">
                    <a:srgbClr val="000000"/>
                  </a:outerShdw>
                </a:effectLst>
                <a:latin typeface="Segoe Print" pitchFamily="2" charset="0"/>
              </a:rPr>
              <a:t> </a:t>
            </a:r>
            <a:r>
              <a:rPr lang="it-IT" sz="1800" b="1" smtClean="0">
                <a:latin typeface="Segoe Print" pitchFamily="2" charset="0"/>
              </a:rPr>
              <a:t>dei biomarcatori dipende dal fatto che una percentuale variabile di neoplasie (soprattutto quelle di piccole dimensioni - fase precoce della malattia) non vengono prodotti in quantità tali da potere essere rilevate</a:t>
            </a:r>
            <a:endParaRPr lang="en-US" sz="1800" b="1" smtClean="0">
              <a:latin typeface="Segoe Print" pitchFamily="2" charset="0"/>
            </a:endParaRPr>
          </a:p>
          <a:p>
            <a:pPr indent="-160338">
              <a:lnSpc>
                <a:spcPct val="80000"/>
              </a:lnSpc>
              <a:buFontTx/>
              <a:buNone/>
              <a:defRPr/>
            </a:pPr>
            <a:endParaRPr lang="en-US" sz="1200" smtClean="0">
              <a:latin typeface="Comic Sans MS" pitchFamily="66" charset="0"/>
            </a:endParaRPr>
          </a:p>
          <a:p>
            <a:pPr indent="-160338">
              <a:lnSpc>
                <a:spcPct val="80000"/>
              </a:lnSpc>
              <a:buFontTx/>
              <a:buNone/>
              <a:defRPr/>
            </a:pPr>
            <a:r>
              <a:rPr lang="en-US" b="1" u="sng" smtClean="0">
                <a:solidFill>
                  <a:srgbClr val="0066FF"/>
                </a:solidFill>
                <a:latin typeface="Segoe Print" pitchFamily="2" charset="0"/>
              </a:rPr>
              <a:t>Specificità Diagnostica:</a:t>
            </a:r>
            <a:r>
              <a:rPr lang="en-US" b="1" smtClean="0">
                <a:solidFill>
                  <a:srgbClr val="FF0000"/>
                </a:solidFill>
                <a:latin typeface="Comic Sans MS" pitchFamily="66" charset="0"/>
              </a:rPr>
              <a:t> </a:t>
            </a:r>
          </a:p>
          <a:p>
            <a:pPr indent="-160338">
              <a:lnSpc>
                <a:spcPct val="80000"/>
              </a:lnSpc>
              <a:buFontTx/>
              <a:buNone/>
              <a:defRPr/>
            </a:pPr>
            <a:r>
              <a:rPr lang="en-US" sz="2200" b="1" smtClean="0">
                <a:solidFill>
                  <a:srgbClr val="0066FF"/>
                </a:solidFill>
                <a:latin typeface="Segoe Print" pitchFamily="2" charset="0"/>
              </a:rPr>
              <a:t>CAPACITA’ DI INDIVIDUARE I SOGGETTI SANI</a:t>
            </a:r>
          </a:p>
          <a:p>
            <a:pPr indent="-160338">
              <a:lnSpc>
                <a:spcPct val="80000"/>
              </a:lnSpc>
              <a:buFontTx/>
              <a:buNone/>
              <a:defRPr/>
            </a:pPr>
            <a:r>
              <a:rPr lang="en-US" sz="2100" b="1" smtClean="0">
                <a:latin typeface="Segoe Print" pitchFamily="2" charset="0"/>
              </a:rPr>
              <a:t>   </a:t>
            </a:r>
            <a:r>
              <a:rPr lang="en-US" sz="2000" b="1" smtClean="0">
                <a:latin typeface="Segoe Print" pitchFamily="2" charset="0"/>
              </a:rPr>
              <a:t>(</a:t>
            </a:r>
            <a:r>
              <a:rPr lang="en-US" sz="2000" smtClean="0">
                <a:latin typeface="Segoe Print" pitchFamily="2" charset="0"/>
              </a:rPr>
              <a:t>proporzione di individui senza malattia e marcatore “negativo” [</a:t>
            </a:r>
            <a:r>
              <a:rPr lang="en-US" sz="2000" b="1" smtClean="0">
                <a:solidFill>
                  <a:srgbClr val="0066FF"/>
                </a:solidFill>
                <a:latin typeface="Segoe Print" pitchFamily="2" charset="0"/>
              </a:rPr>
              <a:t>VN/(VN + FP</a:t>
            </a:r>
            <a:r>
              <a:rPr lang="en-US" sz="2000" smtClean="0">
                <a:solidFill>
                  <a:srgbClr val="0066FF"/>
                </a:solidFill>
                <a:latin typeface="Segoe Print" pitchFamily="2" charset="0"/>
              </a:rPr>
              <a:t>)</a:t>
            </a:r>
            <a:r>
              <a:rPr lang="en-US" sz="2000" smtClean="0">
                <a:latin typeface="Segoe Print" pitchFamily="2" charset="0"/>
              </a:rPr>
              <a:t>].</a:t>
            </a:r>
          </a:p>
          <a:p>
            <a:pPr indent="-160338">
              <a:lnSpc>
                <a:spcPct val="80000"/>
              </a:lnSpc>
              <a:buFontTx/>
              <a:buNone/>
              <a:defRPr/>
            </a:pPr>
            <a:endParaRPr lang="en-US" sz="2000" smtClean="0">
              <a:solidFill>
                <a:srgbClr val="FF3300"/>
              </a:solidFill>
              <a:latin typeface="Segoe Print" pitchFamily="2" charset="0"/>
            </a:endParaRPr>
          </a:p>
          <a:p>
            <a:pPr indent="-160338">
              <a:lnSpc>
                <a:spcPct val="80000"/>
              </a:lnSpc>
              <a:buFontTx/>
              <a:buNone/>
              <a:defRPr/>
            </a:pPr>
            <a:r>
              <a:rPr lang="it-IT" sz="2000" b="1" smtClean="0"/>
              <a:t>- </a:t>
            </a:r>
            <a:r>
              <a:rPr lang="it-IT" sz="1800" b="1" smtClean="0">
                <a:latin typeface="Segoe Print" pitchFamily="2" charset="0"/>
              </a:rPr>
              <a:t>La </a:t>
            </a:r>
            <a:r>
              <a:rPr lang="it-IT" sz="1800" b="1" smtClean="0">
                <a:solidFill>
                  <a:srgbClr val="0066FF"/>
                </a:solidFill>
                <a:latin typeface="Segoe Print" pitchFamily="2" charset="0"/>
              </a:rPr>
              <a:t>scarsa specificità</a:t>
            </a:r>
            <a:r>
              <a:rPr lang="it-IT" sz="1800" b="1" i="1" smtClean="0">
                <a:solidFill>
                  <a:srgbClr val="FF3300"/>
                </a:solidFill>
                <a:effectLst>
                  <a:outerShdw blurRad="38100" dist="38100" dir="2700000" algn="tl">
                    <a:srgbClr val="000000"/>
                  </a:outerShdw>
                </a:effectLst>
                <a:latin typeface="Segoe Print" pitchFamily="2" charset="0"/>
              </a:rPr>
              <a:t> </a:t>
            </a:r>
            <a:r>
              <a:rPr lang="it-IT" sz="1800" b="1" smtClean="0">
                <a:latin typeface="Segoe Print" pitchFamily="2" charset="0"/>
              </a:rPr>
              <a:t>dei biomarcatori dipende invece dal fatto che possono essere prodotti, se pur transitoriamente ed in quantità variabili, anche in numerose condizioni benigne o patologiche non neoplastiche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xfrm>
            <a:off x="107950" y="287338"/>
            <a:ext cx="8964613" cy="1412875"/>
          </a:xfrm>
        </p:spPr>
        <p:txBody>
          <a:bodyPr/>
          <a:lstStyle/>
          <a:p>
            <a:r>
              <a:rPr lang="it-IT" sz="3000" b="1" smtClean="0">
                <a:solidFill>
                  <a:srgbClr val="FF0000"/>
                </a:solidFill>
                <a:latin typeface="Segoe Print" pitchFamily="2" charset="0"/>
              </a:rPr>
              <a:t>CONDIZIONI </a:t>
            </a:r>
            <a:r>
              <a:rPr lang="it-IT" sz="3000" b="1" u="sng" smtClean="0">
                <a:solidFill>
                  <a:srgbClr val="FF0000"/>
                </a:solidFill>
                <a:latin typeface="Segoe Print" pitchFamily="2" charset="0"/>
              </a:rPr>
              <a:t>NON NEOPLASTICHE</a:t>
            </a:r>
            <a:r>
              <a:rPr lang="it-IT" sz="3000" b="1" smtClean="0">
                <a:solidFill>
                  <a:srgbClr val="FF0000"/>
                </a:solidFill>
                <a:latin typeface="Segoe Print" pitchFamily="2" charset="0"/>
              </a:rPr>
              <a:t> RESPONSABILI DI INCREMENTI DEI BIOMARCATORI</a:t>
            </a:r>
            <a:br>
              <a:rPr lang="it-IT" sz="3000" b="1" smtClean="0">
                <a:solidFill>
                  <a:srgbClr val="FF0000"/>
                </a:solidFill>
                <a:latin typeface="Segoe Print" pitchFamily="2" charset="0"/>
              </a:rPr>
            </a:br>
            <a:endParaRPr lang="it-IT" sz="3000" b="1" smtClean="0">
              <a:solidFill>
                <a:srgbClr val="FF0000"/>
              </a:solidFill>
              <a:latin typeface="Segoe Print" pitchFamily="2" charset="0"/>
            </a:endParaRPr>
          </a:p>
        </p:txBody>
      </p:sp>
      <p:sp>
        <p:nvSpPr>
          <p:cNvPr id="23555" name="Rectangle 3"/>
          <p:cNvSpPr>
            <a:spLocks noGrp="1" noChangeArrowheads="1"/>
          </p:cNvSpPr>
          <p:nvPr>
            <p:ph type="body" idx="4294967295"/>
          </p:nvPr>
        </p:nvSpPr>
        <p:spPr>
          <a:xfrm>
            <a:off x="395288" y="1844675"/>
            <a:ext cx="8291512" cy="4941888"/>
          </a:xfrm>
        </p:spPr>
        <p:txBody>
          <a:bodyPr/>
          <a:lstStyle/>
          <a:p>
            <a:pPr>
              <a:lnSpc>
                <a:spcPct val="80000"/>
              </a:lnSpc>
              <a:buClr>
                <a:srgbClr val="FF3300"/>
              </a:buClr>
              <a:buSzPct val="115000"/>
              <a:buFont typeface="Wingdings" pitchFamily="2" charset="2"/>
              <a:buNone/>
              <a:defRPr/>
            </a:pPr>
            <a:r>
              <a:rPr lang="it-IT" sz="2800" b="1" u="sng" smtClean="0">
                <a:solidFill>
                  <a:srgbClr val="0066FF"/>
                </a:solidFill>
                <a:latin typeface="Segoe Print" pitchFamily="2" charset="0"/>
              </a:rPr>
              <a:t>Eventi fisiologici e abitudini voluttuarie</a:t>
            </a:r>
          </a:p>
          <a:p>
            <a:pPr lvl="1">
              <a:lnSpc>
                <a:spcPct val="80000"/>
              </a:lnSpc>
              <a:buClr>
                <a:schemeClr val="tx1"/>
              </a:buClr>
              <a:buSzPct val="115000"/>
              <a:buFontTx/>
              <a:buChar char="•"/>
              <a:defRPr/>
            </a:pPr>
            <a:r>
              <a:rPr lang="it-IT" sz="1500" smtClean="0">
                <a:latin typeface="Segoe Print" pitchFamily="2" charset="0"/>
              </a:rPr>
              <a:t> </a:t>
            </a:r>
            <a:r>
              <a:rPr lang="it-IT" sz="1900" smtClean="0">
                <a:latin typeface="Segoe Print" pitchFamily="2" charset="0"/>
              </a:rPr>
              <a:t>Ciclo mestruale </a:t>
            </a:r>
            <a:r>
              <a:rPr lang="it-IT" sz="1900" b="1" smtClean="0">
                <a:solidFill>
                  <a:srgbClr val="0066FF"/>
                </a:solidFill>
                <a:latin typeface="Segoe Print" pitchFamily="2" charset="0"/>
              </a:rPr>
              <a:t>CA125,</a:t>
            </a:r>
            <a:r>
              <a:rPr lang="it-IT" sz="1900" smtClean="0">
                <a:latin typeface="Segoe Print" pitchFamily="2" charset="0"/>
              </a:rPr>
              <a:t> Fumo/alcol </a:t>
            </a:r>
            <a:r>
              <a:rPr lang="it-IT" sz="1900" b="1" smtClean="0">
                <a:solidFill>
                  <a:srgbClr val="0066FF"/>
                </a:solidFill>
                <a:latin typeface="Segoe Print" pitchFamily="2" charset="0"/>
              </a:rPr>
              <a:t>CEA</a:t>
            </a:r>
            <a:r>
              <a:rPr lang="it-IT" sz="1900" smtClean="0">
                <a:solidFill>
                  <a:srgbClr val="FF0000"/>
                </a:solidFill>
                <a:latin typeface="Segoe Print" pitchFamily="2" charset="0"/>
              </a:rPr>
              <a:t> </a:t>
            </a:r>
            <a:r>
              <a:rPr lang="it-IT" sz="1900" smtClean="0">
                <a:latin typeface="Segoe Print" pitchFamily="2" charset="0"/>
              </a:rPr>
              <a:t>… ….</a:t>
            </a:r>
          </a:p>
          <a:p>
            <a:pPr>
              <a:lnSpc>
                <a:spcPct val="80000"/>
              </a:lnSpc>
              <a:buClr>
                <a:srgbClr val="FF3300"/>
              </a:buClr>
              <a:buSzPct val="115000"/>
              <a:buFont typeface="Arial" charset="0"/>
              <a:buNone/>
              <a:defRPr/>
            </a:pPr>
            <a:r>
              <a:rPr lang="it-IT" sz="1600" smtClean="0">
                <a:latin typeface="Segoe Print" pitchFamily="2" charset="0"/>
              </a:rPr>
              <a:t>	</a:t>
            </a:r>
            <a:r>
              <a:rPr lang="it-IT" sz="2800" smtClean="0">
                <a:latin typeface="Segoe Print" pitchFamily="2" charset="0"/>
              </a:rPr>
              <a:t>	</a:t>
            </a:r>
          </a:p>
          <a:p>
            <a:pPr>
              <a:lnSpc>
                <a:spcPct val="80000"/>
              </a:lnSpc>
              <a:buClr>
                <a:srgbClr val="FF3300"/>
              </a:buClr>
              <a:buSzPct val="115000"/>
              <a:buFont typeface="Wingdings" pitchFamily="2" charset="2"/>
              <a:buNone/>
              <a:defRPr/>
            </a:pPr>
            <a:r>
              <a:rPr lang="it-IT" sz="2800" b="1" u="sng" smtClean="0">
                <a:solidFill>
                  <a:srgbClr val="0066FF"/>
                </a:solidFill>
                <a:latin typeface="Segoe Print" pitchFamily="2" charset="0"/>
              </a:rPr>
              <a:t>Patologie non tumorali</a:t>
            </a:r>
            <a:r>
              <a:rPr lang="it-IT" sz="2800" smtClean="0">
                <a:latin typeface="Segoe Print" pitchFamily="2" charset="0"/>
              </a:rPr>
              <a:t>	</a:t>
            </a:r>
          </a:p>
          <a:p>
            <a:pPr lvl="1">
              <a:lnSpc>
                <a:spcPct val="80000"/>
              </a:lnSpc>
              <a:buClr>
                <a:schemeClr val="tx1"/>
              </a:buClr>
              <a:buSzPct val="115000"/>
              <a:buFontTx/>
              <a:buChar char="•"/>
              <a:defRPr/>
            </a:pPr>
            <a:r>
              <a:rPr lang="it-IT" sz="1900" smtClean="0">
                <a:latin typeface="Segoe Print" pitchFamily="2" charset="0"/>
              </a:rPr>
              <a:t>Endometriosi/infiammazioni pelviche </a:t>
            </a:r>
            <a:r>
              <a:rPr lang="it-IT" sz="1900" b="1" smtClean="0">
                <a:solidFill>
                  <a:srgbClr val="0066FF"/>
                </a:solidFill>
                <a:latin typeface="Segoe Print" pitchFamily="2" charset="0"/>
              </a:rPr>
              <a:t>CA125</a:t>
            </a:r>
            <a:r>
              <a:rPr lang="it-IT" sz="1900" smtClean="0">
                <a:latin typeface="Segoe Print" pitchFamily="2" charset="0"/>
              </a:rPr>
              <a:t>, </a:t>
            </a:r>
          </a:p>
          <a:p>
            <a:pPr lvl="1">
              <a:lnSpc>
                <a:spcPct val="80000"/>
              </a:lnSpc>
              <a:buClr>
                <a:schemeClr val="tx1"/>
              </a:buClr>
              <a:buSzPct val="115000"/>
              <a:buFontTx/>
              <a:buChar char="•"/>
              <a:defRPr/>
            </a:pPr>
            <a:r>
              <a:rPr lang="it-IT" sz="1900" smtClean="0">
                <a:latin typeface="Segoe Print" pitchFamily="2" charset="0"/>
              </a:rPr>
              <a:t>Broncopneumopatie croniche,</a:t>
            </a:r>
            <a:r>
              <a:rPr lang="it-IT" sz="1900" b="1" smtClean="0">
                <a:solidFill>
                  <a:srgbClr val="0066FF"/>
                </a:solidFill>
                <a:latin typeface="Segoe Print" pitchFamily="2" charset="0"/>
              </a:rPr>
              <a:t> CEA</a:t>
            </a:r>
            <a:r>
              <a:rPr lang="it-IT" sz="1900" smtClean="0">
                <a:solidFill>
                  <a:srgbClr val="FF0000"/>
                </a:solidFill>
                <a:latin typeface="Segoe Print" pitchFamily="2" charset="0"/>
              </a:rPr>
              <a:t> </a:t>
            </a:r>
            <a:r>
              <a:rPr lang="it-IT" sz="1900" smtClean="0">
                <a:latin typeface="Segoe Print" pitchFamily="2" charset="0"/>
              </a:rPr>
              <a:t>e</a:t>
            </a:r>
            <a:r>
              <a:rPr lang="it-IT" sz="1900" smtClean="0">
                <a:solidFill>
                  <a:srgbClr val="FF0000"/>
                </a:solidFill>
                <a:latin typeface="Segoe Print" pitchFamily="2" charset="0"/>
              </a:rPr>
              <a:t> </a:t>
            </a:r>
            <a:r>
              <a:rPr lang="it-IT" sz="1900" b="1" smtClean="0">
                <a:solidFill>
                  <a:srgbClr val="0066FF"/>
                </a:solidFill>
                <a:latin typeface="Segoe Print" pitchFamily="2" charset="0"/>
              </a:rPr>
              <a:t>CA19.9</a:t>
            </a:r>
            <a:r>
              <a:rPr lang="it-IT" sz="1900" smtClean="0">
                <a:latin typeface="Segoe Print" pitchFamily="2" charset="0"/>
              </a:rPr>
              <a:t>; </a:t>
            </a:r>
          </a:p>
          <a:p>
            <a:pPr lvl="1">
              <a:lnSpc>
                <a:spcPct val="80000"/>
              </a:lnSpc>
              <a:buClr>
                <a:schemeClr val="tx1"/>
              </a:buClr>
              <a:buSzPct val="115000"/>
              <a:buFontTx/>
              <a:buChar char="•"/>
              <a:defRPr/>
            </a:pPr>
            <a:r>
              <a:rPr lang="it-IT" sz="1900" smtClean="0">
                <a:latin typeface="Segoe Print" pitchFamily="2" charset="0"/>
              </a:rPr>
              <a:t>Ascite </a:t>
            </a:r>
            <a:r>
              <a:rPr lang="it-IT" sz="1900" b="1" smtClean="0">
                <a:solidFill>
                  <a:srgbClr val="0066FF"/>
                </a:solidFill>
                <a:latin typeface="Segoe Print" pitchFamily="2" charset="0"/>
              </a:rPr>
              <a:t>CA125</a:t>
            </a:r>
          </a:p>
          <a:p>
            <a:pPr lvl="1">
              <a:lnSpc>
                <a:spcPct val="80000"/>
              </a:lnSpc>
              <a:buClr>
                <a:schemeClr val="tx1"/>
              </a:buClr>
              <a:buSzPct val="115000"/>
              <a:buFontTx/>
              <a:buChar char="•"/>
              <a:defRPr/>
            </a:pPr>
            <a:r>
              <a:rPr lang="it-IT" sz="1900" smtClean="0">
                <a:latin typeface="Segoe Print" pitchFamily="2" charset="0"/>
              </a:rPr>
              <a:t>Colite</a:t>
            </a:r>
            <a:r>
              <a:rPr lang="it-IT" sz="1900" smtClean="0">
                <a:solidFill>
                  <a:srgbClr val="FF3300"/>
                </a:solidFill>
                <a:effectLst>
                  <a:outerShdw blurRad="38100" dist="38100" dir="2700000" algn="tl">
                    <a:srgbClr val="000000"/>
                  </a:outerShdw>
                </a:effectLst>
                <a:latin typeface="Segoe Print" pitchFamily="2" charset="0"/>
              </a:rPr>
              <a:t> </a:t>
            </a:r>
            <a:r>
              <a:rPr lang="it-IT" sz="1900" b="1" smtClean="0">
                <a:solidFill>
                  <a:srgbClr val="0066FF"/>
                </a:solidFill>
                <a:latin typeface="Segoe Print" pitchFamily="2" charset="0"/>
              </a:rPr>
              <a:t>CA-125, CA-15.3, CEA</a:t>
            </a:r>
          </a:p>
          <a:p>
            <a:pPr lvl="1">
              <a:lnSpc>
                <a:spcPct val="80000"/>
              </a:lnSpc>
              <a:buClr>
                <a:schemeClr val="tx1"/>
              </a:buClr>
              <a:buSzPct val="115000"/>
              <a:buFontTx/>
              <a:buChar char="•"/>
              <a:defRPr/>
            </a:pPr>
            <a:r>
              <a:rPr lang="it-IT" sz="1900" smtClean="0">
                <a:latin typeface="Segoe Print" pitchFamily="2" charset="0"/>
              </a:rPr>
              <a:t>Diverticolite</a:t>
            </a:r>
            <a:r>
              <a:rPr lang="it-IT" sz="1900" smtClean="0">
                <a:solidFill>
                  <a:srgbClr val="FF3300"/>
                </a:solidFill>
                <a:effectLst>
                  <a:outerShdw blurRad="38100" dist="38100" dir="2700000" algn="tl">
                    <a:srgbClr val="000000"/>
                  </a:outerShdw>
                </a:effectLst>
                <a:latin typeface="Segoe Print" pitchFamily="2" charset="0"/>
              </a:rPr>
              <a:t> </a:t>
            </a:r>
            <a:r>
              <a:rPr lang="it-IT" sz="1900" b="1" smtClean="0">
                <a:solidFill>
                  <a:srgbClr val="0066FF"/>
                </a:solidFill>
                <a:latin typeface="Segoe Print" pitchFamily="2" charset="0"/>
              </a:rPr>
              <a:t>CA-125, CEA</a:t>
            </a:r>
          </a:p>
          <a:p>
            <a:pPr lvl="1">
              <a:lnSpc>
                <a:spcPct val="80000"/>
              </a:lnSpc>
              <a:buClr>
                <a:schemeClr val="tx1"/>
              </a:buClr>
              <a:buSzPct val="115000"/>
              <a:buFontTx/>
              <a:buChar char="•"/>
              <a:defRPr/>
            </a:pPr>
            <a:r>
              <a:rPr lang="it-IT" sz="1900" smtClean="0">
                <a:latin typeface="Segoe Print" pitchFamily="2" charset="0"/>
              </a:rPr>
              <a:t>Ipertrofia prostatica </a:t>
            </a:r>
            <a:r>
              <a:rPr lang="it-IT" sz="1900" b="1" smtClean="0">
                <a:solidFill>
                  <a:srgbClr val="0066FF"/>
                </a:solidFill>
                <a:latin typeface="Segoe Print" pitchFamily="2" charset="0"/>
              </a:rPr>
              <a:t>PSA</a:t>
            </a:r>
          </a:p>
          <a:p>
            <a:pPr lvl="1">
              <a:lnSpc>
                <a:spcPct val="80000"/>
              </a:lnSpc>
              <a:buClr>
                <a:schemeClr val="tx1"/>
              </a:buClr>
              <a:buSzPct val="115000"/>
              <a:buFontTx/>
              <a:buChar char="•"/>
              <a:defRPr/>
            </a:pPr>
            <a:r>
              <a:rPr lang="it-IT" sz="1900" smtClean="0">
                <a:latin typeface="Segoe Print" pitchFamily="2" charset="0"/>
              </a:rPr>
              <a:t>Diabete </a:t>
            </a:r>
            <a:r>
              <a:rPr lang="it-IT" sz="1900" b="1" smtClean="0">
                <a:solidFill>
                  <a:srgbClr val="0066FF"/>
                </a:solidFill>
                <a:latin typeface="Segoe Print" pitchFamily="2" charset="0"/>
              </a:rPr>
              <a:t>CA19.9</a:t>
            </a:r>
          </a:p>
          <a:p>
            <a:pPr>
              <a:lnSpc>
                <a:spcPct val="80000"/>
              </a:lnSpc>
              <a:buClr>
                <a:srgbClr val="FF3300"/>
              </a:buClr>
              <a:buSzPct val="115000"/>
              <a:buFont typeface="Arial" charset="0"/>
              <a:buNone/>
              <a:defRPr/>
            </a:pPr>
            <a:r>
              <a:rPr lang="it-IT" sz="2800" smtClean="0">
                <a:latin typeface="Segoe Print" pitchFamily="2" charset="0"/>
              </a:rPr>
              <a:t>		</a:t>
            </a:r>
          </a:p>
          <a:p>
            <a:pPr>
              <a:lnSpc>
                <a:spcPct val="80000"/>
              </a:lnSpc>
              <a:buClr>
                <a:srgbClr val="FF3300"/>
              </a:buClr>
              <a:buSzPct val="115000"/>
              <a:buFont typeface="Wingdings" pitchFamily="2" charset="2"/>
              <a:buNone/>
              <a:defRPr/>
            </a:pPr>
            <a:r>
              <a:rPr lang="it-IT" sz="2800" b="1" u="sng" smtClean="0">
                <a:solidFill>
                  <a:srgbClr val="0066FF"/>
                </a:solidFill>
                <a:latin typeface="Segoe Print" pitchFamily="2" charset="0"/>
              </a:rPr>
              <a:t>Manovre diagnostiche</a:t>
            </a:r>
          </a:p>
          <a:p>
            <a:pPr lvl="1">
              <a:lnSpc>
                <a:spcPct val="80000"/>
              </a:lnSpc>
              <a:buClr>
                <a:schemeClr val="tx1"/>
              </a:buClr>
              <a:buSzPct val="115000"/>
              <a:buFontTx/>
              <a:buChar char="•"/>
              <a:defRPr/>
            </a:pPr>
            <a:r>
              <a:rPr lang="it-IT" sz="1900" smtClean="0">
                <a:latin typeface="Segoe Print" pitchFamily="2" charset="0"/>
              </a:rPr>
              <a:t> DRE/TRUS  </a:t>
            </a:r>
            <a:r>
              <a:rPr lang="it-IT" sz="1900" b="1" smtClean="0">
                <a:solidFill>
                  <a:srgbClr val="0066FF"/>
                </a:solidFill>
                <a:latin typeface="Segoe Print" pitchFamily="2" charset="0"/>
              </a:rPr>
              <a:t>PSA</a:t>
            </a:r>
            <a:r>
              <a:rPr lang="it-IT" sz="1500" b="1" smtClean="0">
                <a:latin typeface="Segoe Print" pitchFamily="2" charset="0"/>
              </a:rPr>
              <a:t>	</a:t>
            </a:r>
          </a:p>
          <a:p>
            <a:pPr lvl="1">
              <a:lnSpc>
                <a:spcPct val="80000"/>
              </a:lnSpc>
              <a:buClr>
                <a:srgbClr val="FF3300"/>
              </a:buClr>
              <a:buSzPct val="115000"/>
              <a:buFont typeface="Arial" charset="0"/>
              <a:buNone/>
              <a:defRPr/>
            </a:pPr>
            <a:r>
              <a:rPr lang="it-IT" sz="1500" smtClean="0">
                <a:solidFill>
                  <a:srgbClr val="FF0000"/>
                </a:solidFill>
                <a:latin typeface="Segoe Print" pitchFamily="2" charset="0"/>
              </a:rPr>
              <a:t> 	</a:t>
            </a:r>
            <a:r>
              <a:rPr lang="it-IT" sz="1500" smtClean="0">
                <a:latin typeface="Segoe Print" pitchFamily="2" charset="0"/>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Grp="1" noChangeArrowheads="1"/>
          </p:cNvSpPr>
          <p:nvPr>
            <p:ph type="body" sz="half" idx="4294967295"/>
          </p:nvPr>
        </p:nvSpPr>
        <p:spPr>
          <a:xfrm>
            <a:off x="179388" y="2133600"/>
            <a:ext cx="8747125" cy="4464050"/>
          </a:xfrm>
        </p:spPr>
        <p:txBody>
          <a:bodyPr/>
          <a:lstStyle/>
          <a:p>
            <a:pPr>
              <a:lnSpc>
                <a:spcPct val="80000"/>
              </a:lnSpc>
              <a:buClr>
                <a:srgbClr val="FF3300"/>
              </a:buClr>
              <a:buFont typeface="Wingdings" pitchFamily="2" charset="2"/>
              <a:buNone/>
            </a:pPr>
            <a:r>
              <a:rPr lang="it-IT" b="1" smtClean="0">
                <a:latin typeface="Comic Sans MS" pitchFamily="66" charset="0"/>
              </a:rPr>
              <a:t>  </a:t>
            </a:r>
            <a:r>
              <a:rPr lang="it-IT" b="1" smtClean="0">
                <a:latin typeface="Segoe Print" pitchFamily="2" charset="0"/>
              </a:rPr>
              <a:t>Neoplasia si/no?</a:t>
            </a:r>
          </a:p>
          <a:p>
            <a:pPr lvl="1">
              <a:lnSpc>
                <a:spcPct val="80000"/>
              </a:lnSpc>
              <a:buFontTx/>
              <a:buChar char="•"/>
            </a:pPr>
            <a:r>
              <a:rPr lang="en-US" sz="1900" b="1" u="sng" smtClean="0">
                <a:solidFill>
                  <a:srgbClr val="0066FF"/>
                </a:solidFill>
                <a:latin typeface="Segoe Print" pitchFamily="2" charset="0"/>
              </a:rPr>
              <a:t>SCREENING</a:t>
            </a:r>
            <a:r>
              <a:rPr lang="en-US" sz="1900" smtClean="0">
                <a:latin typeface="Segoe Print" pitchFamily="2" charset="0"/>
              </a:rPr>
              <a:t>:  rivelazione della presenza del tumore </a:t>
            </a:r>
          </a:p>
          <a:p>
            <a:pPr lvl="2">
              <a:lnSpc>
                <a:spcPct val="80000"/>
              </a:lnSpc>
            </a:pPr>
            <a:r>
              <a:rPr lang="en-US" sz="1800" smtClean="0">
                <a:latin typeface="Segoe Print" pitchFamily="2" charset="0"/>
              </a:rPr>
              <a:t>in una popolazione non selezionata</a:t>
            </a:r>
          </a:p>
          <a:p>
            <a:pPr lvl="2">
              <a:lnSpc>
                <a:spcPct val="80000"/>
              </a:lnSpc>
            </a:pPr>
            <a:r>
              <a:rPr lang="en-US" sz="1800" smtClean="0">
                <a:latin typeface="Segoe Print" pitchFamily="2" charset="0"/>
              </a:rPr>
              <a:t>in gruppi ad alto rischio</a:t>
            </a:r>
            <a:endParaRPr lang="it-IT" sz="1800" smtClean="0">
              <a:latin typeface="Segoe Print" pitchFamily="2" charset="0"/>
            </a:endParaRPr>
          </a:p>
          <a:p>
            <a:pPr>
              <a:lnSpc>
                <a:spcPct val="80000"/>
              </a:lnSpc>
              <a:buClr>
                <a:srgbClr val="FF3300"/>
              </a:buClr>
              <a:buFont typeface="Wingdings" pitchFamily="2" charset="2"/>
              <a:buChar char="ü"/>
            </a:pPr>
            <a:endParaRPr lang="it-IT" sz="2000" smtClean="0">
              <a:latin typeface="Segoe Print" pitchFamily="2" charset="0"/>
            </a:endParaRPr>
          </a:p>
          <a:p>
            <a:pPr>
              <a:lnSpc>
                <a:spcPct val="80000"/>
              </a:lnSpc>
              <a:buClr>
                <a:srgbClr val="FF3300"/>
              </a:buClr>
              <a:buFont typeface="Wingdings" pitchFamily="2" charset="2"/>
              <a:buNone/>
            </a:pPr>
            <a:r>
              <a:rPr lang="it-IT" sz="2000" smtClean="0">
                <a:latin typeface="Segoe Print" pitchFamily="2" charset="0"/>
              </a:rPr>
              <a:t>    </a:t>
            </a:r>
            <a:r>
              <a:rPr lang="it-IT" sz="2800" b="1" smtClean="0">
                <a:latin typeface="Segoe Print" pitchFamily="2" charset="0"/>
              </a:rPr>
              <a:t>Se si, in quale organo/tessuto?</a:t>
            </a:r>
          </a:p>
          <a:p>
            <a:pPr lvl="1">
              <a:lnSpc>
                <a:spcPct val="80000"/>
              </a:lnSpc>
              <a:buClr>
                <a:srgbClr val="0066FF"/>
              </a:buClr>
              <a:buFontTx/>
              <a:buChar char="•"/>
            </a:pPr>
            <a:r>
              <a:rPr lang="en-US" sz="1900" b="1" u="sng" smtClean="0">
                <a:solidFill>
                  <a:srgbClr val="0066FF"/>
                </a:solidFill>
                <a:latin typeface="Segoe Print" pitchFamily="2" charset="0"/>
              </a:rPr>
              <a:t>DIAGNOSI DI TUMORE PRIMITIVO</a:t>
            </a:r>
            <a:r>
              <a:rPr lang="en-US" sz="1900" smtClean="0">
                <a:latin typeface="Segoe Print" pitchFamily="2" charset="0"/>
              </a:rPr>
              <a:t>: diagnosi differenziale tumore/malattia benigna in pazienti con segni/sintomi</a:t>
            </a:r>
            <a:endParaRPr lang="it-IT" sz="1900" smtClean="0">
              <a:latin typeface="Segoe Print" pitchFamily="2" charset="0"/>
            </a:endParaRPr>
          </a:p>
          <a:p>
            <a:pPr>
              <a:lnSpc>
                <a:spcPct val="80000"/>
              </a:lnSpc>
              <a:buClr>
                <a:srgbClr val="FF3300"/>
              </a:buClr>
              <a:buFont typeface="Wingdings" pitchFamily="2" charset="2"/>
              <a:buChar char="ü"/>
            </a:pPr>
            <a:endParaRPr lang="it-IT" sz="2000" smtClean="0">
              <a:latin typeface="Segoe Print" pitchFamily="2" charset="0"/>
            </a:endParaRPr>
          </a:p>
          <a:p>
            <a:pPr>
              <a:lnSpc>
                <a:spcPct val="80000"/>
              </a:lnSpc>
              <a:buClr>
                <a:srgbClr val="FF3300"/>
              </a:buClr>
              <a:buFont typeface="Wingdings" pitchFamily="2" charset="2"/>
              <a:buNone/>
            </a:pPr>
            <a:r>
              <a:rPr lang="it-IT" sz="2800" b="1" smtClean="0">
                <a:latin typeface="Segoe Print" pitchFamily="2" charset="0"/>
              </a:rPr>
              <a:t>  Malattia localizzata/disseminata?</a:t>
            </a:r>
          </a:p>
          <a:p>
            <a:pPr lvl="1">
              <a:lnSpc>
                <a:spcPct val="80000"/>
              </a:lnSpc>
              <a:buClr>
                <a:srgbClr val="0066FF"/>
              </a:buClr>
              <a:buFontTx/>
              <a:buChar char="•"/>
            </a:pPr>
            <a:r>
              <a:rPr lang="en-US" sz="1900" b="1" u="sng" smtClean="0">
                <a:solidFill>
                  <a:srgbClr val="0066FF"/>
                </a:solidFill>
                <a:latin typeface="Segoe Print" pitchFamily="2" charset="0"/>
              </a:rPr>
              <a:t>STADIAZIONE</a:t>
            </a:r>
            <a:r>
              <a:rPr lang="en-US" sz="1900" smtClean="0">
                <a:solidFill>
                  <a:srgbClr val="FF0000"/>
                </a:solidFill>
                <a:latin typeface="Segoe Print" pitchFamily="2" charset="0"/>
              </a:rPr>
              <a:t>:</a:t>
            </a:r>
            <a:r>
              <a:rPr lang="en-US" sz="1900" b="1" smtClean="0">
                <a:solidFill>
                  <a:srgbClr val="FF0000"/>
                </a:solidFill>
                <a:latin typeface="Segoe Print" pitchFamily="2" charset="0"/>
              </a:rPr>
              <a:t> </a:t>
            </a:r>
            <a:r>
              <a:rPr lang="en-US" sz="1900" smtClean="0">
                <a:latin typeface="Segoe Print" pitchFamily="2" charset="0"/>
              </a:rPr>
              <a:t>estensione/dimensioni (stadiazione);</a:t>
            </a:r>
            <a:r>
              <a:rPr lang="en-US" sz="1900" b="1" smtClean="0">
                <a:latin typeface="Segoe Print" pitchFamily="2" charset="0"/>
              </a:rPr>
              <a:t> </a:t>
            </a:r>
            <a:r>
              <a:rPr lang="en-US" sz="1900" b="1" smtClean="0">
                <a:solidFill>
                  <a:srgbClr val="FF0000"/>
                </a:solidFill>
                <a:latin typeface="Segoe Print" pitchFamily="2" charset="0"/>
              </a:rPr>
              <a:t> </a:t>
            </a:r>
            <a:endParaRPr lang="it-IT" sz="1900" smtClean="0">
              <a:latin typeface="Segoe Print" pitchFamily="2" charset="0"/>
            </a:endParaRPr>
          </a:p>
          <a:p>
            <a:pPr lvl="1">
              <a:lnSpc>
                <a:spcPct val="80000"/>
              </a:lnSpc>
              <a:buClr>
                <a:srgbClr val="0066FF"/>
              </a:buClr>
              <a:buFontTx/>
              <a:buChar char="•"/>
            </a:pPr>
            <a:r>
              <a:rPr lang="en-US" sz="1900" b="1" u="sng" smtClean="0">
                <a:solidFill>
                  <a:srgbClr val="0066FF"/>
                </a:solidFill>
                <a:latin typeface="Segoe Print" pitchFamily="2" charset="0"/>
              </a:rPr>
              <a:t>IDENTIFICAZIONE DI SEDE PRIMITIVA</a:t>
            </a:r>
            <a:r>
              <a:rPr lang="en-US" sz="1900" smtClean="0">
                <a:latin typeface="Segoe Print" pitchFamily="2" charset="0"/>
              </a:rPr>
              <a:t>: in presenza di metastasi di origine ignota</a:t>
            </a:r>
            <a:endParaRPr lang="it-IT" sz="1900" smtClean="0">
              <a:latin typeface="Segoe Print" pitchFamily="2" charset="0"/>
            </a:endParaRPr>
          </a:p>
          <a:p>
            <a:pPr>
              <a:lnSpc>
                <a:spcPct val="80000"/>
              </a:lnSpc>
              <a:buClr>
                <a:srgbClr val="FF3300"/>
              </a:buClr>
              <a:buFont typeface="Wingdings" pitchFamily="2" charset="2"/>
              <a:buChar char="ü"/>
            </a:pPr>
            <a:endParaRPr lang="it-IT" sz="1800" smtClean="0">
              <a:latin typeface="Segoe Print" pitchFamily="2" charset="0"/>
            </a:endParaRPr>
          </a:p>
          <a:p>
            <a:pPr lvl="1">
              <a:lnSpc>
                <a:spcPct val="80000"/>
              </a:lnSpc>
              <a:buClr>
                <a:srgbClr val="FF3300"/>
              </a:buClr>
              <a:buFont typeface="Wingdings" pitchFamily="2" charset="2"/>
              <a:buChar char="ü"/>
            </a:pPr>
            <a:endParaRPr lang="it-IT" sz="1900" smtClean="0">
              <a:latin typeface="Segoe Print" pitchFamily="2" charset="0"/>
            </a:endParaRPr>
          </a:p>
        </p:txBody>
      </p:sp>
      <p:sp>
        <p:nvSpPr>
          <p:cNvPr id="121858" name="Rectangle 2"/>
          <p:cNvSpPr txBox="1">
            <a:spLocks noChangeArrowheads="1"/>
          </p:cNvSpPr>
          <p:nvPr/>
        </p:nvSpPr>
        <p:spPr bwMode="auto">
          <a:xfrm>
            <a:off x="827088" y="620713"/>
            <a:ext cx="7343775" cy="720725"/>
          </a:xfrm>
          <a:prstGeom prst="rect">
            <a:avLst/>
          </a:prstGeom>
          <a:noFill/>
          <a:ln w="9525">
            <a:noFill/>
            <a:miter lim="800000"/>
            <a:headEnd/>
            <a:tailEnd/>
          </a:ln>
        </p:spPr>
        <p:txBody>
          <a:bodyPr anchor="ctr"/>
          <a:lstStyle/>
          <a:p>
            <a:pPr algn="ctr" eaLnBrk="0" hangingPunct="0"/>
            <a:r>
              <a:rPr lang="it-IT" sz="4800" b="1">
                <a:solidFill>
                  <a:srgbClr val="FF0000"/>
                </a:solidFill>
                <a:latin typeface="Segoe Print" pitchFamily="2" charset="0"/>
              </a:rPr>
              <a:t>QUESITI CLINICI</a:t>
            </a:r>
            <a:endParaRPr lang="it-IT" sz="4800">
              <a:solidFill>
                <a:srgbClr val="FF0000"/>
              </a:solidFill>
              <a:latin typeface="Segoe Print" pitchFamily="2"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idx="4294967295"/>
          </p:nvPr>
        </p:nvSpPr>
        <p:spPr>
          <a:xfrm>
            <a:off x="900113" y="476250"/>
            <a:ext cx="7343775" cy="936625"/>
          </a:xfrm>
        </p:spPr>
        <p:txBody>
          <a:bodyPr/>
          <a:lstStyle/>
          <a:p>
            <a:r>
              <a:rPr lang="it-IT" sz="4800" b="1" smtClean="0">
                <a:solidFill>
                  <a:srgbClr val="FF0000"/>
                </a:solidFill>
                <a:latin typeface="Segoe Print" pitchFamily="2" charset="0"/>
              </a:rPr>
              <a:t>QUESITI CLINICI</a:t>
            </a:r>
          </a:p>
        </p:txBody>
      </p:sp>
      <p:sp>
        <p:nvSpPr>
          <p:cNvPr id="55299" name="Rectangle 3"/>
          <p:cNvSpPr>
            <a:spLocks noGrp="1" noChangeArrowheads="1"/>
          </p:cNvSpPr>
          <p:nvPr>
            <p:ph type="body" sz="half" idx="4294967295"/>
          </p:nvPr>
        </p:nvSpPr>
        <p:spPr>
          <a:xfrm>
            <a:off x="217488" y="1844675"/>
            <a:ext cx="8747125" cy="4679950"/>
          </a:xfrm>
        </p:spPr>
        <p:txBody>
          <a:bodyPr/>
          <a:lstStyle/>
          <a:p>
            <a:pPr>
              <a:lnSpc>
                <a:spcPct val="80000"/>
              </a:lnSpc>
              <a:buClr>
                <a:srgbClr val="FF3300"/>
              </a:buClr>
              <a:buFont typeface="Wingdings" pitchFamily="2" charset="2"/>
              <a:buChar char="ü"/>
              <a:defRPr/>
            </a:pPr>
            <a:endParaRPr lang="it-IT" sz="1400" smtClean="0">
              <a:latin typeface="Comic Sans MS" pitchFamily="66" charset="0"/>
            </a:endParaRPr>
          </a:p>
          <a:p>
            <a:pPr>
              <a:lnSpc>
                <a:spcPct val="80000"/>
              </a:lnSpc>
              <a:buClr>
                <a:srgbClr val="FF3300"/>
              </a:buClr>
              <a:buFont typeface="Wingdings" pitchFamily="2" charset="2"/>
              <a:buNone/>
              <a:defRPr/>
            </a:pPr>
            <a:r>
              <a:rPr lang="it-IT" sz="1600" smtClean="0">
                <a:latin typeface="Comic Sans MS" pitchFamily="66" charset="0"/>
              </a:rPr>
              <a:t>    </a:t>
            </a:r>
            <a:r>
              <a:rPr lang="it-IT" sz="2800" b="1" smtClean="0">
                <a:latin typeface="Segoe Print" pitchFamily="2" charset="0"/>
              </a:rPr>
              <a:t>Responsività  alla terapia?</a:t>
            </a:r>
          </a:p>
          <a:p>
            <a:pPr>
              <a:lnSpc>
                <a:spcPct val="80000"/>
              </a:lnSpc>
              <a:buClr>
                <a:srgbClr val="FF3300"/>
              </a:buClr>
              <a:buFont typeface="Wingdings" pitchFamily="2" charset="2"/>
              <a:buNone/>
              <a:defRPr/>
            </a:pPr>
            <a:endParaRPr lang="it-IT" sz="2800" b="1" smtClean="0">
              <a:latin typeface="Segoe Print" pitchFamily="2" charset="0"/>
            </a:endParaRPr>
          </a:p>
          <a:p>
            <a:pPr lvl="1">
              <a:lnSpc>
                <a:spcPct val="80000"/>
              </a:lnSpc>
              <a:buClr>
                <a:srgbClr val="0066FF"/>
              </a:buClr>
              <a:buFontTx/>
              <a:buChar char="•"/>
              <a:defRPr/>
            </a:pPr>
            <a:r>
              <a:rPr lang="en-US" sz="1900" b="1" u="sng" smtClean="0">
                <a:solidFill>
                  <a:srgbClr val="0066FF"/>
                </a:solidFill>
                <a:latin typeface="Segoe Print" pitchFamily="2" charset="0"/>
              </a:rPr>
              <a:t>BILANCIO DI NEOPLASIA NOTA</a:t>
            </a:r>
            <a:r>
              <a:rPr lang="en-US" sz="1900" smtClean="0">
                <a:latin typeface="Segoe Print" pitchFamily="2" charset="0"/>
              </a:rPr>
              <a:t>: </a:t>
            </a:r>
          </a:p>
          <a:p>
            <a:pPr lvl="2">
              <a:lnSpc>
                <a:spcPct val="80000"/>
              </a:lnSpc>
              <a:defRPr/>
            </a:pPr>
            <a:r>
              <a:rPr lang="en-US" sz="1800" smtClean="0">
                <a:latin typeface="Segoe Print" pitchFamily="2" charset="0"/>
              </a:rPr>
              <a:t>prognosi </a:t>
            </a:r>
          </a:p>
          <a:p>
            <a:pPr lvl="2">
              <a:lnSpc>
                <a:spcPct val="80000"/>
              </a:lnSpc>
              <a:defRPr/>
            </a:pPr>
            <a:r>
              <a:rPr lang="en-US" sz="1800" smtClean="0">
                <a:latin typeface="Segoe Print" pitchFamily="2" charset="0"/>
              </a:rPr>
              <a:t>valori basali prima della terapia</a:t>
            </a:r>
            <a:endParaRPr lang="it-IT" sz="1800" smtClean="0">
              <a:latin typeface="Segoe Print" pitchFamily="2" charset="0"/>
            </a:endParaRPr>
          </a:p>
          <a:p>
            <a:pPr>
              <a:lnSpc>
                <a:spcPct val="80000"/>
              </a:lnSpc>
              <a:buClr>
                <a:srgbClr val="FF3300"/>
              </a:buClr>
              <a:buFont typeface="Wingdings" pitchFamily="2" charset="2"/>
              <a:buChar char="ü"/>
              <a:defRPr/>
            </a:pPr>
            <a:endParaRPr lang="it-IT" sz="2000" smtClean="0">
              <a:latin typeface="Segoe Print" pitchFamily="2" charset="0"/>
            </a:endParaRPr>
          </a:p>
          <a:p>
            <a:pPr>
              <a:lnSpc>
                <a:spcPct val="80000"/>
              </a:lnSpc>
              <a:buClr>
                <a:srgbClr val="FF3300"/>
              </a:buClr>
              <a:buFont typeface="Wingdings" pitchFamily="2" charset="2"/>
              <a:buNone/>
              <a:defRPr/>
            </a:pPr>
            <a:r>
              <a:rPr lang="it-IT" sz="2800" b="1" smtClean="0">
                <a:latin typeface="Segoe Print" pitchFamily="2" charset="0"/>
              </a:rPr>
              <a:t>  Eventuali recidive potranno essere individuate e trattate precocemente?</a:t>
            </a:r>
          </a:p>
          <a:p>
            <a:pPr>
              <a:lnSpc>
                <a:spcPct val="80000"/>
              </a:lnSpc>
              <a:buClr>
                <a:srgbClr val="FF3300"/>
              </a:buClr>
              <a:buFont typeface="Wingdings" pitchFamily="2" charset="2"/>
              <a:buNone/>
              <a:defRPr/>
            </a:pPr>
            <a:endParaRPr lang="it-IT" sz="2800" b="1" smtClean="0">
              <a:latin typeface="Segoe Print" pitchFamily="2" charset="0"/>
            </a:endParaRPr>
          </a:p>
          <a:p>
            <a:pPr lvl="1">
              <a:lnSpc>
                <a:spcPct val="80000"/>
              </a:lnSpc>
              <a:buClr>
                <a:srgbClr val="0066FF"/>
              </a:buClr>
              <a:buFontTx/>
              <a:buChar char="•"/>
              <a:defRPr/>
            </a:pPr>
            <a:r>
              <a:rPr lang="en-US" sz="1900" b="1" u="sng" smtClean="0">
                <a:solidFill>
                  <a:srgbClr val="0066FF"/>
                </a:solidFill>
                <a:latin typeface="Segoe Print" pitchFamily="2" charset="0"/>
              </a:rPr>
              <a:t>MONITORAGGIO MALATTIA</a:t>
            </a:r>
            <a:r>
              <a:rPr lang="en-US" sz="1900" smtClean="0">
                <a:latin typeface="Segoe Print" pitchFamily="2" charset="0"/>
              </a:rPr>
              <a:t>: </a:t>
            </a:r>
          </a:p>
          <a:p>
            <a:pPr lvl="2">
              <a:lnSpc>
                <a:spcPct val="80000"/>
              </a:lnSpc>
              <a:defRPr/>
            </a:pPr>
            <a:r>
              <a:rPr lang="en-US" sz="1800" smtClean="0">
                <a:latin typeface="Segoe Print" pitchFamily="2" charset="0"/>
              </a:rPr>
              <a:t>valutazione della risposta alla terapia; </a:t>
            </a:r>
          </a:p>
          <a:p>
            <a:pPr lvl="2">
              <a:lnSpc>
                <a:spcPct val="80000"/>
              </a:lnSpc>
              <a:defRPr/>
            </a:pPr>
            <a:r>
              <a:rPr lang="en-US" sz="1800" smtClean="0">
                <a:latin typeface="Segoe Print" pitchFamily="2" charset="0"/>
              </a:rPr>
              <a:t>radicalità di asportazione chirurgica;</a:t>
            </a:r>
          </a:p>
          <a:p>
            <a:pPr lvl="2">
              <a:lnSpc>
                <a:spcPct val="80000"/>
              </a:lnSpc>
              <a:defRPr/>
            </a:pPr>
            <a:r>
              <a:rPr lang="en-US" sz="1800" smtClean="0">
                <a:latin typeface="Segoe Print" pitchFamily="2" charset="0"/>
              </a:rPr>
              <a:t>recidive o metastas</a:t>
            </a:r>
            <a:r>
              <a:rPr lang="en-US" sz="1800" smtClean="0">
                <a:effectLst>
                  <a:outerShdw blurRad="38100" dist="38100" dir="2700000" algn="tl">
                    <a:srgbClr val="FFFFFF"/>
                  </a:outerShdw>
                </a:effectLst>
                <a:latin typeface="Segoe Print" pitchFamily="2" charset="0"/>
              </a:rPr>
              <a:t>i</a:t>
            </a:r>
            <a:endParaRPr lang="it-IT" sz="1800" smtClean="0">
              <a:latin typeface="Segoe Print" pitchFamily="2" charset="0"/>
            </a:endParaRPr>
          </a:p>
          <a:p>
            <a:pPr lvl="1">
              <a:lnSpc>
                <a:spcPct val="80000"/>
              </a:lnSpc>
              <a:buClr>
                <a:srgbClr val="FF3300"/>
              </a:buClr>
              <a:buFont typeface="Wingdings" pitchFamily="2" charset="2"/>
              <a:buChar char="ü"/>
              <a:defRPr/>
            </a:pPr>
            <a:endParaRPr lang="it-IT" sz="1500" smtClean="0">
              <a:latin typeface="Segoe Print" pitchFamily="2"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24" name="Group 48"/>
          <p:cNvGraphicFramePr>
            <a:graphicFrameLocks noGrp="1"/>
          </p:cNvGraphicFramePr>
          <p:nvPr>
            <p:ph idx="4294967295"/>
          </p:nvPr>
        </p:nvGraphicFramePr>
        <p:xfrm>
          <a:off x="280095" y="331836"/>
          <a:ext cx="8614359" cy="4727947"/>
        </p:xfrm>
        <a:graphic>
          <a:graphicData uri="http://schemas.openxmlformats.org/drawingml/2006/table">
            <a:tbl>
              <a:tblPr>
                <a:tableStyleId>{D113A9D2-9D6B-4929-AA2D-F23B5EE8CBE7}</a:tableStyleId>
              </a:tblPr>
              <a:tblGrid>
                <a:gridCol w="1970800"/>
                <a:gridCol w="4220770"/>
                <a:gridCol w="2422789"/>
              </a:tblGrid>
              <a:tr h="711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MARCATORE</a:t>
                      </a:r>
                      <a:endParaRPr kumimoji="0" lang="it-IT" sz="2000" b="1" i="0" u="none" strike="noStrike" cap="none" normalizeH="0" baseline="0" dirty="0" smtClean="0">
                        <a:ln>
                          <a:noFill/>
                        </a:ln>
                        <a:solidFill>
                          <a:srgbClr val="FF000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UTILIZZO</a:t>
                      </a:r>
                      <a:endParaRPr kumimoji="0" lang="it-IT" sz="2000" b="1" i="0" u="none" strike="noStrike" cap="none" normalizeH="0" baseline="0" dirty="0" smtClean="0">
                        <a:ln>
                          <a:noFill/>
                        </a:ln>
                        <a:solidFill>
                          <a:srgbClr val="FF000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smtClean="0">
                          <a:ln>
                            <a:noFill/>
                          </a:ln>
                          <a:effectLst/>
                        </a:rPr>
                        <a:t>LINEA GUIDA</a:t>
                      </a:r>
                      <a:endParaRPr kumimoji="0" lang="it-IT" sz="2000" b="1" i="0" u="none" strike="noStrike" cap="none" normalizeH="0" baseline="0" smtClean="0">
                        <a:ln>
                          <a:noFill/>
                        </a:ln>
                        <a:solidFill>
                          <a:srgbClr val="FF000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AFP</a:t>
                      </a:r>
                      <a:endParaRPr kumimoji="0" lang="it-IT"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dirty="0" smtClean="0">
                          <a:ln>
                            <a:noFill/>
                          </a:ln>
                          <a:effectLst/>
                        </a:rPr>
                        <a:t>Ca testicolo: </a:t>
                      </a:r>
                      <a:r>
                        <a:rPr kumimoji="0" lang="it-IT" sz="1800" u="none" strike="noStrike" cap="none" normalizeH="0" baseline="0" dirty="0" err="1" smtClean="0">
                          <a:ln>
                            <a:noFill/>
                          </a:ln>
                          <a:effectLst/>
                        </a:rPr>
                        <a:t>follow</a:t>
                      </a:r>
                      <a:r>
                        <a:rPr kumimoji="0" lang="it-IT" sz="1800" u="none" strike="noStrike" cap="none" normalizeH="0" baseline="0" dirty="0" smtClean="0">
                          <a:ln>
                            <a:noFill/>
                          </a:ln>
                          <a:effectLst/>
                        </a:rPr>
                        <a:t> up !</a:t>
                      </a:r>
                      <a:endParaRPr kumimoji="0" lang="it-IT"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smtClean="0">
                          <a:ln>
                            <a:noFill/>
                          </a:ln>
                          <a:effectLst/>
                        </a:rPr>
                        <a:t>NCCN (2011); AIOM(2009)</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125</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Ca ovaio: </a:t>
                      </a:r>
                      <a:r>
                        <a:rPr kumimoji="0" lang="it-IT" sz="1800" u="none" strike="noStrike" cap="none" normalizeH="0" baseline="0" dirty="0" err="1" smtClean="0">
                          <a:ln>
                            <a:noFill/>
                          </a:ln>
                          <a:effectLst/>
                        </a:rPr>
                        <a:t>follow</a:t>
                      </a:r>
                      <a:r>
                        <a:rPr kumimoji="0" lang="it-IT" sz="1800" u="none" strike="noStrike" cap="none" normalizeH="0" baseline="0" dirty="0" smtClean="0">
                          <a:ln>
                            <a:noFill/>
                          </a:ln>
                          <a:effectLst/>
                        </a:rPr>
                        <a:t> up !		</a:t>
                      </a:r>
                      <a:endParaRPr kumimoji="0" lang="it-IT" sz="18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NCCN (2012); ESMO (2010);AIOM</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CEA</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Ca </a:t>
                      </a:r>
                      <a:r>
                        <a:rPr kumimoji="0" lang="it-IT" sz="1800" u="none" strike="noStrike" cap="none" normalizeH="0" baseline="0" dirty="0" err="1" smtClean="0">
                          <a:ln>
                            <a:noFill/>
                          </a:ln>
                          <a:effectLst/>
                        </a:rPr>
                        <a:t>Colonretto</a:t>
                      </a:r>
                      <a:r>
                        <a:rPr kumimoji="0" lang="it-IT" sz="1800" u="none" strike="noStrike" cap="none" normalizeH="0" baseline="0" dirty="0" smtClean="0">
                          <a:ln>
                            <a:noFill/>
                          </a:ln>
                          <a:effectLst/>
                        </a:rPr>
                        <a:t>: diagnosi §, monitoraggio terapia, </a:t>
                      </a:r>
                      <a:r>
                        <a:rPr kumimoji="0" lang="it-IT" sz="1800" u="none" strike="noStrike" cap="none" normalizeH="0" baseline="0" dirty="0" err="1" smtClean="0">
                          <a:ln>
                            <a:noFill/>
                          </a:ln>
                          <a:effectLst/>
                        </a:rPr>
                        <a:t>follow</a:t>
                      </a:r>
                      <a:r>
                        <a:rPr kumimoji="0" lang="it-IT" sz="1800" u="none" strike="noStrike" cap="none" normalizeH="0" baseline="0" dirty="0" smtClean="0">
                          <a:ln>
                            <a:noFill/>
                          </a:ln>
                          <a:effectLst/>
                        </a:rPr>
                        <a:t> up</a:t>
                      </a:r>
                      <a:endParaRPr kumimoji="0" lang="it-IT"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ASCO (2008); NCCN (2012); AIOM</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PSA</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smtClean="0">
                          <a:ln>
                            <a:noFill/>
                          </a:ln>
                          <a:effectLst/>
                        </a:rPr>
                        <a:t>Ca Prostata: follow up 	</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smtClean="0">
                          <a:ln>
                            <a:noFill/>
                          </a:ln>
                          <a:effectLst/>
                        </a:rPr>
                        <a:t>NCCN (2012) ; ESMO (2010) ; NICE (2008)</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1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19.9</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smtClean="0">
                          <a:ln>
                            <a:noFill/>
                          </a:ln>
                          <a:effectLst/>
                        </a:rPr>
                        <a:t>Ca Pancreas: follow up (?) 	</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smtClean="0">
                          <a:ln>
                            <a:noFill/>
                          </a:ln>
                          <a:effectLst/>
                        </a:rPr>
                        <a:t>ASCO (2006)</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15.3</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Mammella: monitoraggio  Malattia metastatica (?)</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ASCO (2007)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3906" name="Text Box 40"/>
          <p:cNvSpPr txBox="1">
            <a:spLocks noChangeArrowheads="1"/>
          </p:cNvSpPr>
          <p:nvPr/>
        </p:nvSpPr>
        <p:spPr bwMode="auto">
          <a:xfrm>
            <a:off x="0" y="5805488"/>
            <a:ext cx="9144000" cy="792162"/>
          </a:xfrm>
          <a:prstGeom prst="rect">
            <a:avLst/>
          </a:prstGeom>
          <a:noFill/>
          <a:ln w="9525">
            <a:noFill/>
            <a:miter lim="800000"/>
            <a:headEnd/>
            <a:tailEnd/>
          </a:ln>
        </p:spPr>
        <p:txBody>
          <a:bodyPr>
            <a:spAutoFit/>
          </a:bodyPr>
          <a:lstStyle/>
          <a:p>
            <a:r>
              <a:rPr lang="it-IT" sz="1400" b="1">
                <a:solidFill>
                  <a:srgbClr val="FF0000"/>
                </a:solidFill>
                <a:latin typeface="Segoe Print" pitchFamily="2" charset="0"/>
              </a:rPr>
              <a:t>NCCN</a:t>
            </a:r>
            <a:r>
              <a:rPr lang="it-IT" sz="1400">
                <a:solidFill>
                  <a:srgbClr val="FF0000"/>
                </a:solidFill>
                <a:latin typeface="Segoe Print" pitchFamily="2" charset="0"/>
              </a:rPr>
              <a:t>: </a:t>
            </a:r>
            <a:r>
              <a:rPr lang="it-IT" sz="1200">
                <a:solidFill>
                  <a:srgbClr val="FF0000"/>
                </a:solidFill>
                <a:latin typeface="Segoe Print" pitchFamily="2" charset="0"/>
              </a:rPr>
              <a:t>National Comprehensive Cancer Network</a:t>
            </a:r>
            <a:r>
              <a:rPr lang="it-IT" sz="1400">
                <a:solidFill>
                  <a:srgbClr val="FF0000"/>
                </a:solidFill>
                <a:latin typeface="Segoe Print" pitchFamily="2" charset="0"/>
              </a:rPr>
              <a:t>	</a:t>
            </a:r>
            <a:r>
              <a:rPr lang="it-IT" sz="1400" b="1">
                <a:solidFill>
                  <a:srgbClr val="FF0000"/>
                </a:solidFill>
                <a:latin typeface="Segoe Print" pitchFamily="2" charset="0"/>
              </a:rPr>
              <a:t>ASCO</a:t>
            </a:r>
            <a:r>
              <a:rPr lang="it-IT" sz="1400">
                <a:solidFill>
                  <a:srgbClr val="FF0000"/>
                </a:solidFill>
                <a:latin typeface="Segoe Print" pitchFamily="2" charset="0"/>
              </a:rPr>
              <a:t>: </a:t>
            </a:r>
            <a:r>
              <a:rPr lang="en-GB" sz="1200">
                <a:solidFill>
                  <a:srgbClr val="FF0000"/>
                </a:solidFill>
                <a:latin typeface="Segoe Print" pitchFamily="2" charset="0"/>
              </a:rPr>
              <a:t>American Society of Clinical Oncology</a:t>
            </a:r>
            <a:r>
              <a:rPr lang="en-GB" sz="1800">
                <a:solidFill>
                  <a:srgbClr val="FF0000"/>
                </a:solidFill>
                <a:latin typeface="Segoe Print" pitchFamily="2" charset="0"/>
              </a:rPr>
              <a:t> </a:t>
            </a:r>
            <a:endParaRPr lang="it-IT" sz="1400">
              <a:solidFill>
                <a:srgbClr val="FF0000"/>
              </a:solidFill>
              <a:latin typeface="Segoe Print" pitchFamily="2" charset="0"/>
            </a:endParaRPr>
          </a:p>
          <a:p>
            <a:r>
              <a:rPr lang="it-IT" sz="1400" b="1">
                <a:solidFill>
                  <a:srgbClr val="FF0000"/>
                </a:solidFill>
                <a:latin typeface="Segoe Print" pitchFamily="2" charset="0"/>
              </a:rPr>
              <a:t>AIOM</a:t>
            </a:r>
            <a:r>
              <a:rPr lang="it-IT" sz="1400">
                <a:solidFill>
                  <a:srgbClr val="FF0000"/>
                </a:solidFill>
                <a:latin typeface="Segoe Print" pitchFamily="2" charset="0"/>
              </a:rPr>
              <a:t>:  </a:t>
            </a:r>
            <a:r>
              <a:rPr lang="it-IT" sz="1200">
                <a:solidFill>
                  <a:srgbClr val="FF0000"/>
                </a:solidFill>
                <a:latin typeface="Segoe Print" pitchFamily="2" charset="0"/>
              </a:rPr>
              <a:t>Associazione Italiana di Oncologia Medica</a:t>
            </a:r>
            <a:r>
              <a:rPr lang="it-IT" sz="1400">
                <a:solidFill>
                  <a:srgbClr val="FF0000"/>
                </a:solidFill>
                <a:latin typeface="Segoe Print" pitchFamily="2" charset="0"/>
              </a:rPr>
              <a:t>	</a:t>
            </a:r>
            <a:r>
              <a:rPr lang="it-IT" sz="1400" b="1">
                <a:solidFill>
                  <a:srgbClr val="FF0000"/>
                </a:solidFill>
                <a:latin typeface="Segoe Print" pitchFamily="2" charset="0"/>
              </a:rPr>
              <a:t>NICE:</a:t>
            </a:r>
            <a:r>
              <a:rPr lang="it-IT" sz="1400">
                <a:solidFill>
                  <a:srgbClr val="FF0000"/>
                </a:solidFill>
                <a:latin typeface="Segoe Print" pitchFamily="2" charset="0"/>
              </a:rPr>
              <a:t> </a:t>
            </a:r>
            <a:r>
              <a:rPr lang="it-IT" sz="1200">
                <a:solidFill>
                  <a:srgbClr val="FF0000"/>
                </a:solidFill>
                <a:latin typeface="Segoe Print" pitchFamily="2" charset="0"/>
              </a:rPr>
              <a:t>National Institute for Haalth And care Excellence                                                                                                                                                                                                                                                </a:t>
            </a:r>
          </a:p>
          <a:p>
            <a:r>
              <a:rPr lang="it-IT" sz="1400" b="1">
                <a:solidFill>
                  <a:srgbClr val="FF0000"/>
                </a:solidFill>
                <a:latin typeface="Segoe Print" pitchFamily="2" charset="0"/>
              </a:rPr>
              <a:t>ESMO</a:t>
            </a:r>
            <a:r>
              <a:rPr lang="it-IT" sz="1400">
                <a:solidFill>
                  <a:srgbClr val="FF0000"/>
                </a:solidFill>
                <a:latin typeface="Segoe Print" pitchFamily="2" charset="0"/>
              </a:rPr>
              <a:t>: </a:t>
            </a:r>
            <a:r>
              <a:rPr lang="en-GB" sz="1200">
                <a:solidFill>
                  <a:srgbClr val="FF0000"/>
                </a:solidFill>
                <a:latin typeface="Segoe Print" pitchFamily="2" charset="0"/>
              </a:rPr>
              <a:t>European Society of Medical Oncology</a:t>
            </a:r>
            <a:endParaRPr lang="it-IT" sz="1200">
              <a:solidFill>
                <a:srgbClr val="FF0000"/>
              </a:solidFill>
              <a:latin typeface="Segoe Print" pitchFamily="2" charset="0"/>
            </a:endParaRPr>
          </a:p>
        </p:txBody>
      </p:sp>
      <p:sp>
        <p:nvSpPr>
          <p:cNvPr id="123907" name="Text Box 47"/>
          <p:cNvSpPr txBox="1">
            <a:spLocks noChangeArrowheads="1"/>
          </p:cNvSpPr>
          <p:nvPr/>
        </p:nvSpPr>
        <p:spPr bwMode="auto">
          <a:xfrm>
            <a:off x="0" y="5084763"/>
            <a:ext cx="8785225" cy="579437"/>
          </a:xfrm>
          <a:prstGeom prst="rect">
            <a:avLst/>
          </a:prstGeom>
          <a:noFill/>
          <a:ln w="9525">
            <a:noFill/>
            <a:miter lim="800000"/>
            <a:headEnd/>
            <a:tailEnd/>
          </a:ln>
        </p:spPr>
        <p:txBody>
          <a:bodyPr>
            <a:spAutoFit/>
          </a:bodyPr>
          <a:lstStyle/>
          <a:p>
            <a:pPr algn="ctr"/>
            <a:r>
              <a:rPr lang="it-IT" sz="1800">
                <a:latin typeface="Segoe Print" pitchFamily="2" charset="0"/>
              </a:rPr>
              <a:t>§- </a:t>
            </a:r>
            <a:r>
              <a:rPr lang="it-IT" sz="1400">
                <a:latin typeface="Segoe Print" pitchFamily="2" charset="0"/>
              </a:rPr>
              <a:t>la concentrazione riscontrata alla diagnosi è utilizzata come riferimento </a:t>
            </a:r>
          </a:p>
          <a:p>
            <a:pPr algn="ctr"/>
            <a:r>
              <a:rPr lang="it-IT" sz="1400">
                <a:latin typeface="Segoe Print" pitchFamily="2" charset="0"/>
              </a:rPr>
              <a:t>per il trattamento e follow-up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2"/>
          <p:cNvSpPr>
            <a:spLocks noGrp="1" noChangeArrowheads="1"/>
          </p:cNvSpPr>
          <p:nvPr>
            <p:ph type="title" idx="4294967295"/>
          </p:nvPr>
        </p:nvSpPr>
        <p:spPr>
          <a:xfrm>
            <a:off x="611188" y="260350"/>
            <a:ext cx="8064500" cy="1439863"/>
          </a:xfrm>
        </p:spPr>
        <p:txBody>
          <a:bodyPr/>
          <a:lstStyle/>
          <a:p>
            <a:r>
              <a:rPr lang="it-IT" b="1" smtClean="0">
                <a:solidFill>
                  <a:srgbClr val="FF0000"/>
                </a:solidFill>
                <a:latin typeface="Segoe Print" pitchFamily="2" charset="0"/>
              </a:rPr>
              <a:t>RACCOMANDAZIONI DA LINEE GUIDA</a:t>
            </a:r>
          </a:p>
        </p:txBody>
      </p:sp>
      <p:graphicFrame>
        <p:nvGraphicFramePr>
          <p:cNvPr id="387075" name="Object 3"/>
          <p:cNvGraphicFramePr>
            <a:graphicFrameLocks noGrp="1" noChangeAspect="1"/>
          </p:cNvGraphicFramePr>
          <p:nvPr>
            <p:ph idx="4294967295"/>
          </p:nvPr>
        </p:nvGraphicFramePr>
        <p:xfrm>
          <a:off x="901700" y="1997075"/>
          <a:ext cx="7581900" cy="3346450"/>
        </p:xfrm>
        <a:graphic>
          <a:graphicData uri="http://schemas.openxmlformats.org/presentationml/2006/ole">
            <p:oleObj spid="_x0000_s387075" name="Document" r:id="rId3" imgW="8626369" imgH="3806680" progId="Word.Document.8">
              <p:embed/>
            </p:oleObj>
          </a:graphicData>
        </a:graphic>
      </p:graphicFrame>
      <p:sp>
        <p:nvSpPr>
          <p:cNvPr id="387077" name="Rectangle 4"/>
          <p:cNvSpPr>
            <a:spLocks noChangeArrowheads="1"/>
          </p:cNvSpPr>
          <p:nvPr/>
        </p:nvSpPr>
        <p:spPr bwMode="auto">
          <a:xfrm>
            <a:off x="107950" y="5414963"/>
            <a:ext cx="4679950" cy="822325"/>
          </a:xfrm>
          <a:prstGeom prst="rect">
            <a:avLst/>
          </a:prstGeom>
          <a:noFill/>
          <a:ln w="9525">
            <a:noFill/>
            <a:miter lim="800000"/>
            <a:headEnd/>
            <a:tailEnd/>
          </a:ln>
        </p:spPr>
        <p:txBody>
          <a:bodyPr>
            <a:spAutoFit/>
          </a:bodyPr>
          <a:lstStyle/>
          <a:p>
            <a:r>
              <a:rPr lang="en-GB" sz="1200" b="1">
                <a:latin typeface="Segoe Print" pitchFamily="2" charset="0"/>
              </a:rPr>
              <a:t>AJCC – </a:t>
            </a:r>
            <a:r>
              <a:rPr lang="en-GB" sz="1200">
                <a:latin typeface="Segoe Print" pitchFamily="2" charset="0"/>
              </a:rPr>
              <a:t>American Joint Committee on Cancer</a:t>
            </a:r>
          </a:p>
          <a:p>
            <a:r>
              <a:rPr lang="en-GB" sz="1200" b="1">
                <a:latin typeface="Segoe Print" pitchFamily="2" charset="0"/>
              </a:rPr>
              <a:t>ESMO </a:t>
            </a:r>
            <a:r>
              <a:rPr lang="en-GB" sz="1200">
                <a:latin typeface="Segoe Print" pitchFamily="2" charset="0"/>
              </a:rPr>
              <a:t> - European Society of Medical Oncology; </a:t>
            </a:r>
          </a:p>
          <a:p>
            <a:r>
              <a:rPr lang="en-GB" sz="1200" b="1">
                <a:latin typeface="Segoe Print" pitchFamily="2" charset="0"/>
              </a:rPr>
              <a:t>SIGN </a:t>
            </a:r>
            <a:r>
              <a:rPr lang="en-GB" sz="1200">
                <a:latin typeface="Segoe Print" pitchFamily="2" charset="0"/>
              </a:rPr>
              <a:t> - Scottish Intercollegiate Guideline Network groups</a:t>
            </a:r>
          </a:p>
          <a:p>
            <a:r>
              <a:rPr lang="en-GB" sz="1200" b="1">
                <a:latin typeface="Segoe Print" pitchFamily="2" charset="0"/>
              </a:rPr>
              <a:t>ASCO - </a:t>
            </a:r>
            <a:r>
              <a:rPr lang="en-GB" sz="1200">
                <a:latin typeface="Segoe Print" pitchFamily="2" charset="0"/>
              </a:rPr>
              <a:t>American Society of Clinical Oncology </a:t>
            </a:r>
          </a:p>
        </p:txBody>
      </p:sp>
      <p:sp>
        <p:nvSpPr>
          <p:cNvPr id="387078" name="Rectangle 4"/>
          <p:cNvSpPr>
            <a:spLocks noChangeArrowheads="1"/>
          </p:cNvSpPr>
          <p:nvPr/>
        </p:nvSpPr>
        <p:spPr bwMode="auto">
          <a:xfrm>
            <a:off x="4748213" y="5445125"/>
            <a:ext cx="4395787" cy="639763"/>
          </a:xfrm>
          <a:prstGeom prst="rect">
            <a:avLst/>
          </a:prstGeom>
          <a:noFill/>
          <a:ln w="9525">
            <a:noFill/>
            <a:miter lim="800000"/>
            <a:headEnd/>
            <a:tailEnd/>
          </a:ln>
        </p:spPr>
        <p:txBody>
          <a:bodyPr>
            <a:spAutoFit/>
          </a:bodyPr>
          <a:lstStyle/>
          <a:p>
            <a:r>
              <a:rPr lang="en-GB" sz="1200" b="1">
                <a:latin typeface="Segoe Print" pitchFamily="2" charset="0"/>
              </a:rPr>
              <a:t>NACB </a:t>
            </a:r>
            <a:r>
              <a:rPr lang="en-GB" sz="1200">
                <a:latin typeface="Segoe Print" pitchFamily="2" charset="0"/>
              </a:rPr>
              <a:t> - National Academy Clinical Biochemistry </a:t>
            </a:r>
          </a:p>
          <a:p>
            <a:r>
              <a:rPr lang="en-GB" sz="1200" b="1">
                <a:latin typeface="Segoe Print" pitchFamily="2" charset="0"/>
              </a:rPr>
              <a:t>EGTM </a:t>
            </a:r>
            <a:r>
              <a:rPr lang="en-GB" sz="1200">
                <a:latin typeface="Segoe Print" pitchFamily="2" charset="0"/>
              </a:rPr>
              <a:t>- European Group on Tumor Markers </a:t>
            </a:r>
          </a:p>
          <a:p>
            <a:r>
              <a:rPr lang="en-GB" sz="1200" b="1">
                <a:latin typeface="Segoe Print" pitchFamily="2" charset="0"/>
              </a:rPr>
              <a:t>SOR </a:t>
            </a:r>
            <a:r>
              <a:rPr lang="en-GB" sz="1200">
                <a:latin typeface="Segoe Print" pitchFamily="2" charset="0"/>
              </a:rPr>
              <a:t> - Standards, Options and Recommendations</a:t>
            </a:r>
            <a:r>
              <a:rPr lang="en-GB" sz="1200">
                <a:latin typeface="Arial"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2"/>
          <p:cNvPicPr>
            <a:picLocks noChangeAspect="1" noChangeArrowheads="1"/>
          </p:cNvPicPr>
          <p:nvPr/>
        </p:nvPicPr>
        <p:blipFill>
          <a:blip r:embed="rId2"/>
          <a:srcRect/>
          <a:stretch>
            <a:fillRect/>
          </a:stretch>
        </p:blipFill>
        <p:spPr bwMode="auto">
          <a:xfrm>
            <a:off x="900113" y="476250"/>
            <a:ext cx="7196137" cy="4281488"/>
          </a:xfrm>
          <a:prstGeom prst="rect">
            <a:avLst/>
          </a:prstGeom>
          <a:noFill/>
          <a:ln w="9525">
            <a:noFill/>
            <a:miter lim="800000"/>
            <a:headEnd/>
            <a:tailEnd/>
          </a:ln>
        </p:spPr>
      </p:pic>
      <p:sp>
        <p:nvSpPr>
          <p:cNvPr id="388098" name="Text Box 3"/>
          <p:cNvSpPr txBox="1">
            <a:spLocks noChangeArrowheads="1"/>
          </p:cNvSpPr>
          <p:nvPr/>
        </p:nvSpPr>
        <p:spPr bwMode="auto">
          <a:xfrm>
            <a:off x="0" y="4868863"/>
            <a:ext cx="9144000" cy="1220787"/>
          </a:xfrm>
          <a:prstGeom prst="rect">
            <a:avLst/>
          </a:prstGeom>
          <a:noFill/>
          <a:ln w="9525">
            <a:noFill/>
            <a:miter lim="800000"/>
            <a:headEnd/>
            <a:tailEnd/>
          </a:ln>
        </p:spPr>
        <p:txBody>
          <a:bodyPr>
            <a:spAutoFit/>
          </a:bodyPr>
          <a:lstStyle/>
          <a:p>
            <a:pPr algn="ctr"/>
            <a:r>
              <a:rPr lang="it-IT" sz="2800" b="1">
                <a:solidFill>
                  <a:srgbClr val="FF0000"/>
                </a:solidFill>
                <a:latin typeface="Segoe Print" pitchFamily="2" charset="0"/>
              </a:rPr>
              <a:t>LINEE GUIDA </a:t>
            </a:r>
          </a:p>
          <a:p>
            <a:pPr algn="ctr"/>
            <a:r>
              <a:rPr lang="it-IT" sz="2800" b="1">
                <a:solidFill>
                  <a:srgbClr val="FF0000"/>
                </a:solidFill>
                <a:latin typeface="Segoe Print" pitchFamily="2" charset="0"/>
              </a:rPr>
              <a:t>NEOPLASIE COLONRETTO</a:t>
            </a:r>
          </a:p>
          <a:p>
            <a:pPr algn="ctr"/>
            <a:r>
              <a:rPr lang="it-IT" sz="1800">
                <a:solidFill>
                  <a:srgbClr val="FF0000"/>
                </a:solidFill>
                <a:latin typeface="Segoe Print" pitchFamily="2" charset="0"/>
              </a:rPr>
              <a:t>Edizione 2013</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ChangeArrowheads="1"/>
          </p:cNvSpPr>
          <p:nvPr>
            <p:ph type="title" idx="4294967295"/>
          </p:nvPr>
        </p:nvSpPr>
        <p:spPr>
          <a:xfrm>
            <a:off x="2735263" y="404813"/>
            <a:ext cx="6516687" cy="1439862"/>
          </a:xfrm>
        </p:spPr>
        <p:txBody>
          <a:bodyPr/>
          <a:lstStyle/>
          <a:p>
            <a:r>
              <a:rPr lang="it-IT" b="1" smtClean="0">
                <a:solidFill>
                  <a:srgbClr val="FF0000"/>
                </a:solidFill>
                <a:latin typeface="Segoe Print" pitchFamily="2" charset="0"/>
              </a:rPr>
              <a:t>Tumori del colonretto</a:t>
            </a:r>
            <a:r>
              <a:rPr lang="it-IT" sz="4000" b="1" smtClean="0">
                <a:solidFill>
                  <a:srgbClr val="FF0000"/>
                </a:solidFill>
                <a:latin typeface="Segoe Print" pitchFamily="2" charset="0"/>
              </a:rPr>
              <a:t/>
            </a:r>
            <a:br>
              <a:rPr lang="it-IT" sz="4000" b="1" smtClean="0">
                <a:solidFill>
                  <a:srgbClr val="FF0000"/>
                </a:solidFill>
                <a:latin typeface="Segoe Print" pitchFamily="2" charset="0"/>
              </a:rPr>
            </a:br>
            <a:r>
              <a:rPr lang="it-IT" sz="4000" b="1" smtClean="0">
                <a:solidFill>
                  <a:srgbClr val="FF0000"/>
                </a:solidFill>
                <a:latin typeface="Segoe Print" pitchFamily="2" charset="0"/>
              </a:rPr>
              <a:t> </a:t>
            </a:r>
            <a:r>
              <a:rPr lang="it-IT" sz="3200" b="1" u="sng" smtClean="0">
                <a:solidFill>
                  <a:srgbClr val="FF0000"/>
                </a:solidFill>
                <a:latin typeface="Segoe Print" pitchFamily="2" charset="0"/>
              </a:rPr>
              <a:t>STADIAZIONE</a:t>
            </a:r>
            <a:endParaRPr lang="it-IT" sz="3200" u="sng" smtClean="0">
              <a:solidFill>
                <a:srgbClr val="FF0000"/>
              </a:solidFill>
              <a:latin typeface="Segoe Print" pitchFamily="2" charset="0"/>
            </a:endParaRPr>
          </a:p>
        </p:txBody>
      </p:sp>
      <p:sp>
        <p:nvSpPr>
          <p:cNvPr id="389122" name="Rectangle 3"/>
          <p:cNvSpPr>
            <a:spLocks noGrp="1" noChangeArrowheads="1"/>
          </p:cNvSpPr>
          <p:nvPr>
            <p:ph idx="4294967295"/>
          </p:nvPr>
        </p:nvSpPr>
        <p:spPr>
          <a:xfrm>
            <a:off x="207963" y="1989138"/>
            <a:ext cx="8936037" cy="4797425"/>
          </a:xfrm>
        </p:spPr>
        <p:txBody>
          <a:bodyPr/>
          <a:lstStyle/>
          <a:p>
            <a:pPr>
              <a:buFontTx/>
              <a:buNone/>
            </a:pPr>
            <a:r>
              <a:rPr lang="it-IT" sz="2800" b="1" u="sng" smtClean="0">
                <a:solidFill>
                  <a:srgbClr val="0066FF"/>
                </a:solidFill>
                <a:latin typeface="Segoe Print" pitchFamily="2" charset="0"/>
              </a:rPr>
              <a:t>Marcatori tumorali</a:t>
            </a:r>
          </a:p>
          <a:p>
            <a:pPr>
              <a:buFontTx/>
              <a:buNone/>
            </a:pPr>
            <a:r>
              <a:rPr lang="it-IT" smtClean="0">
                <a:latin typeface="Segoe Print" pitchFamily="2" charset="0"/>
              </a:rPr>
              <a:t>…..</a:t>
            </a:r>
            <a:r>
              <a:rPr lang="it-IT" sz="2400" b="1" smtClean="0">
                <a:latin typeface="Segoe Print" pitchFamily="2" charset="0"/>
              </a:rPr>
              <a:t>Vi e indicazione ad effettuare la determinazione del </a:t>
            </a:r>
            <a:r>
              <a:rPr lang="it-IT" sz="2400" b="1" smtClean="0">
                <a:solidFill>
                  <a:srgbClr val="0066FF"/>
                </a:solidFill>
                <a:latin typeface="Segoe Print" pitchFamily="2" charset="0"/>
              </a:rPr>
              <a:t>CEA</a:t>
            </a:r>
            <a:r>
              <a:rPr lang="it-IT" sz="2400" b="1" smtClean="0">
                <a:latin typeface="Segoe Print" pitchFamily="2" charset="0"/>
              </a:rPr>
              <a:t> preoperatorio per il suo ruolo prognostico e il suo possibile utilizzo nel follow-up.</a:t>
            </a:r>
            <a:r>
              <a:rPr lang="it-IT" smtClean="0">
                <a:latin typeface="Segoe Print" pitchFamily="2" charset="0"/>
              </a:rPr>
              <a:t> </a:t>
            </a:r>
          </a:p>
          <a:p>
            <a:endParaRPr lang="it-IT" sz="2000" smtClean="0">
              <a:latin typeface="Segoe Print" pitchFamily="2" charset="0"/>
            </a:endParaRPr>
          </a:p>
          <a:p>
            <a:pPr>
              <a:buFontTx/>
              <a:buNone/>
            </a:pPr>
            <a:r>
              <a:rPr lang="it-IT" sz="2000" smtClean="0">
                <a:latin typeface="Segoe Print" pitchFamily="2" charset="0"/>
              </a:rPr>
              <a:t>-	</a:t>
            </a:r>
            <a:r>
              <a:rPr lang="it-IT" sz="2400" smtClean="0">
                <a:latin typeface="Segoe Print" pitchFamily="2" charset="0"/>
              </a:rPr>
              <a:t>E’ diffusamente impiegato anche il </a:t>
            </a:r>
            <a:r>
              <a:rPr lang="it-IT" sz="2400" b="1" smtClean="0">
                <a:solidFill>
                  <a:srgbClr val="0066FF"/>
                </a:solidFill>
                <a:latin typeface="Segoe Print" pitchFamily="2" charset="0"/>
              </a:rPr>
              <a:t>Ca 19.9</a:t>
            </a:r>
            <a:r>
              <a:rPr lang="it-IT" sz="2400" smtClean="0">
                <a:latin typeface="Segoe Print" pitchFamily="2" charset="0"/>
              </a:rPr>
              <a:t> il cui uso non e tuttavia sostenuto da uguali evidenze. (</a:t>
            </a:r>
            <a:r>
              <a:rPr lang="it-IT" sz="2400" b="1" smtClean="0">
                <a:latin typeface="Segoe Print" pitchFamily="2" charset="0"/>
              </a:rPr>
              <a:t>livello di evidenza 4)</a:t>
            </a:r>
          </a:p>
          <a:p>
            <a:endParaRPr lang="it-IT" sz="2000" b="1" smtClean="0">
              <a:latin typeface="Segoe Print" pitchFamily="2" charset="0"/>
            </a:endParaRPr>
          </a:p>
          <a:p>
            <a:pPr>
              <a:buFontTx/>
              <a:buNone/>
            </a:pPr>
            <a:r>
              <a:rPr lang="it-IT" b="1" smtClean="0">
                <a:latin typeface="Segoe Print" pitchFamily="2" charset="0"/>
              </a:rPr>
              <a:t>…</a:t>
            </a:r>
            <a:r>
              <a:rPr lang="it-IT" sz="2800" b="1" smtClean="0">
                <a:latin typeface="Segoe Print" pitchFamily="2" charset="0"/>
              </a:rPr>
              <a:t>La determinazione del </a:t>
            </a:r>
            <a:r>
              <a:rPr lang="it-IT" sz="2800" b="1" smtClean="0">
                <a:solidFill>
                  <a:srgbClr val="0066FF"/>
                </a:solidFill>
                <a:latin typeface="Segoe Print" pitchFamily="2" charset="0"/>
              </a:rPr>
              <a:t>CEA</a:t>
            </a:r>
            <a:r>
              <a:rPr lang="it-IT" sz="2800" b="1" smtClean="0">
                <a:latin typeface="Segoe Print" pitchFamily="2" charset="0"/>
              </a:rPr>
              <a:t> va quindi eseguita </a:t>
            </a:r>
            <a:r>
              <a:rPr lang="it-IT" sz="2800" b="1" smtClean="0">
                <a:solidFill>
                  <a:srgbClr val="0066FF"/>
                </a:solidFill>
                <a:latin typeface="Segoe Print" pitchFamily="2" charset="0"/>
              </a:rPr>
              <a:t>al momento della diagnosi</a:t>
            </a:r>
            <a:endParaRPr lang="it-IT" sz="2800" smtClean="0">
              <a:solidFill>
                <a:srgbClr val="0066FF"/>
              </a:solidFill>
              <a:latin typeface="Segoe Print" pitchFamily="2" charset="0"/>
            </a:endParaRPr>
          </a:p>
        </p:txBody>
      </p:sp>
      <p:pic>
        <p:nvPicPr>
          <p:cNvPr id="389123" name="Picture 4"/>
          <p:cNvPicPr>
            <a:picLocks noChangeAspect="1" noChangeArrowheads="1"/>
          </p:cNvPicPr>
          <p:nvPr/>
        </p:nvPicPr>
        <p:blipFill>
          <a:blip r:embed="rId2"/>
          <a:srcRect/>
          <a:stretch>
            <a:fillRect/>
          </a:stretch>
        </p:blipFill>
        <p:spPr bwMode="auto">
          <a:xfrm>
            <a:off x="179388" y="333375"/>
            <a:ext cx="2697162"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idx="4294967295"/>
          </p:nvPr>
        </p:nvSpPr>
        <p:spPr>
          <a:xfrm>
            <a:off x="2987675" y="476250"/>
            <a:ext cx="6084888" cy="1584325"/>
          </a:xfrm>
        </p:spPr>
        <p:txBody>
          <a:bodyPr/>
          <a:lstStyle/>
          <a:p>
            <a:r>
              <a:rPr lang="it-IT" sz="4200" b="1" smtClean="0">
                <a:solidFill>
                  <a:srgbClr val="FF0000"/>
                </a:solidFill>
                <a:latin typeface="Segoe Print" pitchFamily="2" charset="0"/>
              </a:rPr>
              <a:t>Tumori del colonretto</a:t>
            </a:r>
            <a:r>
              <a:rPr lang="it-IT" b="1" i="1" smtClean="0">
                <a:solidFill>
                  <a:srgbClr val="FF0000"/>
                </a:solidFill>
                <a:latin typeface="Segoe Print" pitchFamily="2" charset="0"/>
              </a:rPr>
              <a:t> </a:t>
            </a:r>
            <a:r>
              <a:rPr lang="it-IT" sz="3200" b="1" u="sng" smtClean="0">
                <a:solidFill>
                  <a:srgbClr val="FF0000"/>
                </a:solidFill>
                <a:latin typeface="Segoe Print" pitchFamily="2" charset="0"/>
              </a:rPr>
              <a:t>FOLLOW-UP</a:t>
            </a:r>
          </a:p>
        </p:txBody>
      </p:sp>
      <p:sp>
        <p:nvSpPr>
          <p:cNvPr id="390146" name="Rectangle 3"/>
          <p:cNvSpPr>
            <a:spLocks noGrp="1" noChangeArrowheads="1"/>
          </p:cNvSpPr>
          <p:nvPr>
            <p:ph idx="4294967295"/>
          </p:nvPr>
        </p:nvSpPr>
        <p:spPr>
          <a:xfrm>
            <a:off x="250825" y="2106613"/>
            <a:ext cx="8435975" cy="4751387"/>
          </a:xfrm>
        </p:spPr>
        <p:txBody>
          <a:bodyPr/>
          <a:lstStyle/>
          <a:p>
            <a:pPr>
              <a:lnSpc>
                <a:spcPct val="80000"/>
              </a:lnSpc>
              <a:buFontTx/>
              <a:buNone/>
            </a:pPr>
            <a:r>
              <a:rPr lang="it-IT" sz="2000" b="1" smtClean="0"/>
              <a:t>	</a:t>
            </a:r>
            <a:r>
              <a:rPr lang="it-IT" sz="2000" b="1" smtClean="0">
                <a:solidFill>
                  <a:srgbClr val="0066FF"/>
                </a:solidFill>
                <a:latin typeface="Segoe Print" pitchFamily="2" charset="0"/>
              </a:rPr>
              <a:t>ESAME CLINICO:</a:t>
            </a:r>
          </a:p>
          <a:p>
            <a:pPr>
              <a:lnSpc>
                <a:spcPct val="80000"/>
              </a:lnSpc>
              <a:buFontTx/>
              <a:buNone/>
            </a:pPr>
            <a:r>
              <a:rPr lang="it-IT" sz="2000" b="1" smtClean="0">
                <a:latin typeface="Segoe Print" pitchFamily="2" charset="0"/>
              </a:rPr>
              <a:t>	- ogni 3-4 mesi per i primi tre anni, ogni 6 mesi per i due anni successivi. </a:t>
            </a:r>
          </a:p>
          <a:p>
            <a:pPr>
              <a:lnSpc>
                <a:spcPct val="80000"/>
              </a:lnSpc>
              <a:buFontTx/>
              <a:buNone/>
            </a:pPr>
            <a:r>
              <a:rPr lang="it-IT" sz="2000" b="1" smtClean="0">
                <a:latin typeface="Segoe Print" pitchFamily="2" charset="0"/>
              </a:rPr>
              <a:t>	…Non vi sono evidenze che indichino l’utilità del monitoraggio degli enzimi epatici né di altri esami ematochimici (ad eccezione del CEA). (A)</a:t>
            </a:r>
          </a:p>
          <a:p>
            <a:pPr>
              <a:lnSpc>
                <a:spcPct val="80000"/>
              </a:lnSpc>
            </a:pPr>
            <a:endParaRPr lang="it-IT" sz="2000" b="1" smtClean="0">
              <a:latin typeface="Segoe Print" pitchFamily="2" charset="0"/>
            </a:endParaRPr>
          </a:p>
          <a:p>
            <a:pPr>
              <a:lnSpc>
                <a:spcPct val="80000"/>
              </a:lnSpc>
              <a:buFontTx/>
              <a:buNone/>
            </a:pPr>
            <a:r>
              <a:rPr lang="it-IT" sz="2000" b="1" smtClean="0">
                <a:latin typeface="Segoe Print" pitchFamily="2" charset="0"/>
              </a:rPr>
              <a:t>	</a:t>
            </a:r>
            <a:r>
              <a:rPr lang="it-IT" sz="2400" b="1" u="sng" smtClean="0">
                <a:solidFill>
                  <a:srgbClr val="0066FF"/>
                </a:solidFill>
                <a:latin typeface="Segoe Print" pitchFamily="2" charset="0"/>
              </a:rPr>
              <a:t>CEA</a:t>
            </a:r>
          </a:p>
          <a:p>
            <a:pPr>
              <a:lnSpc>
                <a:spcPct val="80000"/>
              </a:lnSpc>
              <a:buFontTx/>
              <a:buNone/>
            </a:pPr>
            <a:r>
              <a:rPr lang="it-IT" sz="2000" b="1" smtClean="0">
                <a:solidFill>
                  <a:srgbClr val="FF0000"/>
                </a:solidFill>
                <a:latin typeface="Segoe Print" pitchFamily="2" charset="0"/>
              </a:rPr>
              <a:t>	</a:t>
            </a:r>
            <a:r>
              <a:rPr lang="it-IT" sz="2000" b="1" smtClean="0">
                <a:solidFill>
                  <a:srgbClr val="0066FF"/>
                </a:solidFill>
                <a:latin typeface="Segoe Print" pitchFamily="2" charset="0"/>
              </a:rPr>
              <a:t>- ogni 3-4 mesi per i primi 3 anni, ogni 6 mesi per i due anni successivi, anche nei pazienti con CEA preoperatorio nei limiti della norma. (A)</a:t>
            </a:r>
          </a:p>
          <a:p>
            <a:pPr>
              <a:lnSpc>
                <a:spcPct val="80000"/>
              </a:lnSpc>
              <a:buFontTx/>
              <a:buNone/>
            </a:pPr>
            <a:endParaRPr lang="it-IT" sz="2000" b="1" smtClean="0">
              <a:solidFill>
                <a:srgbClr val="0066FF"/>
              </a:solidFill>
              <a:latin typeface="Segoe Print" pitchFamily="2" charset="0"/>
            </a:endParaRPr>
          </a:p>
          <a:p>
            <a:pPr>
              <a:lnSpc>
                <a:spcPct val="80000"/>
              </a:lnSpc>
              <a:buFont typeface="Arial" charset="0"/>
              <a:buNone/>
            </a:pPr>
            <a:r>
              <a:rPr lang="it-IT" sz="2000" b="1" smtClean="0">
                <a:latin typeface="Segoe Print" pitchFamily="2" charset="0"/>
              </a:rPr>
              <a:t>   - L’esecuzione di una FDG-PET puo essere indicata, ove possibile, in caso di sospetto clinico di recidiva/ripresa di malattia con “imaging negativo o dubbio” e in caso di incremento progressivo dei marcatori (CEA e/o Ca 19.9) non altrimenti giustificabile</a:t>
            </a:r>
          </a:p>
        </p:txBody>
      </p:sp>
      <p:pic>
        <p:nvPicPr>
          <p:cNvPr id="390147" name="Picture 4"/>
          <p:cNvPicPr>
            <a:picLocks noChangeAspect="1" noChangeArrowheads="1"/>
          </p:cNvPicPr>
          <p:nvPr/>
        </p:nvPicPr>
        <p:blipFill>
          <a:blip r:embed="rId2"/>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2" name="Rectangle 2"/>
          <p:cNvSpPr>
            <a:spLocks noGrp="1" noChangeArrowheads="1"/>
          </p:cNvSpPr>
          <p:nvPr>
            <p:ph type="title" idx="4294967295"/>
          </p:nvPr>
        </p:nvSpPr>
        <p:spPr>
          <a:xfrm>
            <a:off x="684213" y="188913"/>
            <a:ext cx="7632700" cy="1223962"/>
          </a:xfrm>
        </p:spPr>
        <p:txBody>
          <a:bodyPr/>
          <a:lstStyle/>
          <a:p>
            <a:r>
              <a:rPr lang="it-IT" sz="3300" b="1" smtClean="0">
                <a:solidFill>
                  <a:srgbClr val="FF0000"/>
                </a:solidFill>
                <a:latin typeface="Segoe Print" pitchFamily="2" charset="0"/>
              </a:rPr>
              <a:t>RACCOMANDAZIONI DA LINEE GUIDA</a:t>
            </a:r>
          </a:p>
        </p:txBody>
      </p:sp>
      <p:graphicFrame>
        <p:nvGraphicFramePr>
          <p:cNvPr id="391171" name="Object 3"/>
          <p:cNvGraphicFramePr>
            <a:graphicFrameLocks noGrp="1" noChangeAspect="1"/>
          </p:cNvGraphicFramePr>
          <p:nvPr>
            <p:ph idx="4294967295"/>
          </p:nvPr>
        </p:nvGraphicFramePr>
        <p:xfrm>
          <a:off x="1042988" y="1484313"/>
          <a:ext cx="7462837" cy="4105275"/>
        </p:xfrm>
        <a:graphic>
          <a:graphicData uri="http://schemas.openxmlformats.org/presentationml/2006/ole">
            <p:oleObj spid="_x0000_s391171" name="Document" r:id="rId3" imgW="8785764" imgH="5326360" progId="Word.Document.8">
              <p:embed/>
            </p:oleObj>
          </a:graphicData>
        </a:graphic>
      </p:graphicFrame>
      <p:sp>
        <p:nvSpPr>
          <p:cNvPr id="391173" name="Rectangle 4"/>
          <p:cNvSpPr>
            <a:spLocks noChangeArrowheads="1"/>
          </p:cNvSpPr>
          <p:nvPr/>
        </p:nvSpPr>
        <p:spPr bwMode="auto">
          <a:xfrm>
            <a:off x="2628900" y="5445125"/>
            <a:ext cx="5327650" cy="1004888"/>
          </a:xfrm>
          <a:prstGeom prst="rect">
            <a:avLst/>
          </a:prstGeom>
          <a:noFill/>
          <a:ln w="9525">
            <a:noFill/>
            <a:miter lim="800000"/>
            <a:headEnd/>
            <a:tailEnd/>
          </a:ln>
        </p:spPr>
        <p:txBody>
          <a:bodyPr>
            <a:spAutoFit/>
          </a:bodyPr>
          <a:lstStyle/>
          <a:p>
            <a:r>
              <a:rPr lang="en-GB" sz="1200" b="1">
                <a:latin typeface="Segoe Print" pitchFamily="2" charset="0"/>
              </a:rPr>
              <a:t>AJCC – </a:t>
            </a:r>
            <a:r>
              <a:rPr lang="en-GB" sz="1200">
                <a:latin typeface="Segoe Print" pitchFamily="2" charset="0"/>
              </a:rPr>
              <a:t>American Joint Committee on Cancer</a:t>
            </a:r>
          </a:p>
          <a:p>
            <a:r>
              <a:rPr lang="en-GB" sz="1200" b="1">
                <a:latin typeface="Segoe Print" pitchFamily="2" charset="0"/>
              </a:rPr>
              <a:t>ASCO - </a:t>
            </a:r>
            <a:r>
              <a:rPr lang="en-GB" sz="1200">
                <a:latin typeface="Segoe Print" pitchFamily="2" charset="0"/>
              </a:rPr>
              <a:t>American Society of Clinical Oncology </a:t>
            </a:r>
          </a:p>
          <a:p>
            <a:r>
              <a:rPr lang="en-GB" sz="1200" b="1">
                <a:latin typeface="Segoe Print" pitchFamily="2" charset="0"/>
              </a:rPr>
              <a:t>NACB </a:t>
            </a:r>
            <a:r>
              <a:rPr lang="en-GB" sz="1200">
                <a:latin typeface="Segoe Print" pitchFamily="2" charset="0"/>
              </a:rPr>
              <a:t> - National Academy Clinical Biochemistry </a:t>
            </a:r>
          </a:p>
          <a:p>
            <a:r>
              <a:rPr lang="en-GB" sz="1200" b="1">
                <a:latin typeface="Segoe Print" pitchFamily="2" charset="0"/>
              </a:rPr>
              <a:t>EGTM </a:t>
            </a:r>
            <a:r>
              <a:rPr lang="en-GB" sz="1200">
                <a:latin typeface="Segoe Print" pitchFamily="2" charset="0"/>
              </a:rPr>
              <a:t>- European Group on Tumor Markers </a:t>
            </a:r>
          </a:p>
          <a:p>
            <a:r>
              <a:rPr lang="en-GB" sz="1200" b="1">
                <a:latin typeface="Segoe Print" pitchFamily="2" charset="0"/>
              </a:rPr>
              <a:t>SOR </a:t>
            </a:r>
            <a:r>
              <a:rPr lang="en-GB" sz="1200">
                <a:latin typeface="Segoe Print" pitchFamily="2" charset="0"/>
              </a:rPr>
              <a:t> - Standards, Options and Recommendations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noGrp="1"/>
          </p:cNvSpPr>
          <p:nvPr>
            <p:ph type="title"/>
          </p:nvPr>
        </p:nvSpPr>
        <p:spPr>
          <a:xfrm>
            <a:off x="0" y="44450"/>
            <a:ext cx="9144000" cy="1025525"/>
          </a:xfrm>
        </p:spPr>
        <p:txBody>
          <a:bodyPr/>
          <a:lstStyle/>
          <a:p>
            <a:pPr eaLnBrk="1" hangingPunct="1"/>
            <a:r>
              <a:rPr lang="it-IT" sz="6000" b="1" smtClean="0">
                <a:solidFill>
                  <a:srgbClr val="FF0000"/>
                </a:solidFill>
                <a:latin typeface="Segoe Print" pitchFamily="2" charset="0"/>
              </a:rPr>
              <a:t>S</a:t>
            </a:r>
            <a:r>
              <a:rPr lang="it-IT" sz="5400" b="1" smtClean="0">
                <a:solidFill>
                  <a:srgbClr val="FF0000"/>
                </a:solidFill>
                <a:latin typeface="Segoe Print" pitchFamily="2" charset="0"/>
              </a:rPr>
              <a:t>OGGETTIVITà </a:t>
            </a:r>
          </a:p>
        </p:txBody>
      </p:sp>
      <p:sp>
        <p:nvSpPr>
          <p:cNvPr id="64514" name="Segnaposto contenuto 2"/>
          <p:cNvSpPr>
            <a:spLocks noGrp="1"/>
          </p:cNvSpPr>
          <p:nvPr>
            <p:ph idx="1"/>
          </p:nvPr>
        </p:nvSpPr>
        <p:spPr>
          <a:xfrm>
            <a:off x="0" y="1268413"/>
            <a:ext cx="8791575" cy="4683125"/>
          </a:xfrm>
        </p:spPr>
        <p:txBody>
          <a:bodyPr/>
          <a:lstStyle/>
          <a:p>
            <a:pPr marL="536575" lvl="1" indent="0" eaLnBrk="1" hangingPunct="1">
              <a:lnSpc>
                <a:spcPct val="80000"/>
              </a:lnSpc>
              <a:buFontTx/>
              <a:buChar char="•"/>
            </a:pPr>
            <a:r>
              <a:rPr lang="it-IT" sz="3000" b="1" u="sng" smtClean="0">
                <a:solidFill>
                  <a:srgbClr val="0066FF"/>
                </a:solidFill>
                <a:latin typeface="Segoe Print" pitchFamily="2" charset="0"/>
              </a:rPr>
              <a:t>Astenia:</a:t>
            </a:r>
            <a:r>
              <a:rPr lang="it-IT" sz="3000" b="1" smtClean="0">
                <a:solidFill>
                  <a:srgbClr val="FF0000"/>
                </a:solidFill>
                <a:latin typeface="Segoe Print" pitchFamily="2" charset="0"/>
              </a:rPr>
              <a:t> </a:t>
            </a:r>
            <a:r>
              <a:rPr lang="it-IT" sz="3000" smtClean="0">
                <a:latin typeface="Segoe Print" pitchFamily="2" charset="0"/>
              </a:rPr>
              <a:t>presente anche a riposo e</a:t>
            </a:r>
          </a:p>
          <a:p>
            <a:pPr marL="536575" lvl="1" indent="0" eaLnBrk="1" hangingPunct="1">
              <a:lnSpc>
                <a:spcPct val="80000"/>
              </a:lnSpc>
              <a:buFontTx/>
              <a:buNone/>
            </a:pPr>
            <a:r>
              <a:rPr lang="it-IT" sz="3000" smtClean="0">
                <a:latin typeface="Segoe Print" pitchFamily="2" charset="0"/>
              </a:rPr>
              <a:t> aggravata dallo sforzo fisico.</a:t>
            </a:r>
            <a:r>
              <a:rPr lang="it-IT" sz="3000" b="1" smtClean="0">
                <a:solidFill>
                  <a:srgbClr val="FF0000"/>
                </a:solidFill>
                <a:latin typeface="Segoe Print" pitchFamily="2" charset="0"/>
              </a:rPr>
              <a:t> </a:t>
            </a:r>
          </a:p>
          <a:p>
            <a:pPr marL="536575" lvl="1" indent="0" eaLnBrk="1" hangingPunct="1">
              <a:lnSpc>
                <a:spcPct val="80000"/>
              </a:lnSpc>
              <a:buFontTx/>
              <a:buNone/>
            </a:pPr>
            <a:endParaRPr lang="it-IT" sz="3000" b="1" smtClean="0">
              <a:solidFill>
                <a:srgbClr val="FF0000"/>
              </a:solidFill>
              <a:latin typeface="Segoe Print" pitchFamily="2" charset="0"/>
            </a:endParaRPr>
          </a:p>
          <a:p>
            <a:pPr marL="536575" lvl="1" indent="0" eaLnBrk="1" hangingPunct="1">
              <a:lnSpc>
                <a:spcPct val="80000"/>
              </a:lnSpc>
              <a:buFontTx/>
              <a:buChar char="•"/>
            </a:pPr>
            <a:r>
              <a:rPr lang="it-IT" sz="3000" b="1" u="sng" smtClean="0">
                <a:solidFill>
                  <a:srgbClr val="0066FF"/>
                </a:solidFill>
                <a:latin typeface="Segoe Print" pitchFamily="2" charset="0"/>
              </a:rPr>
              <a:t>Calo ponderale</a:t>
            </a:r>
            <a:r>
              <a:rPr lang="it-IT" sz="3000" smtClean="0">
                <a:solidFill>
                  <a:schemeClr val="tx2"/>
                </a:solidFill>
                <a:latin typeface="Segoe Print" pitchFamily="2" charset="0"/>
              </a:rPr>
              <a:t> </a:t>
            </a:r>
            <a:r>
              <a:rPr lang="it-IT" sz="3000" smtClean="0">
                <a:latin typeface="Segoe Print" pitchFamily="2" charset="0"/>
              </a:rPr>
              <a:t>di 5 Kg in 12 mesi.</a:t>
            </a:r>
          </a:p>
          <a:p>
            <a:pPr marL="536575" lvl="1" indent="0" eaLnBrk="1" hangingPunct="1">
              <a:lnSpc>
                <a:spcPct val="80000"/>
              </a:lnSpc>
              <a:buFontTx/>
              <a:buNone/>
            </a:pPr>
            <a:endParaRPr lang="it-IT" sz="3000" smtClean="0">
              <a:latin typeface="Segoe Print" pitchFamily="2" charset="0"/>
            </a:endParaRPr>
          </a:p>
          <a:p>
            <a:pPr marL="536575" lvl="1" indent="0" eaLnBrk="1" hangingPunct="1">
              <a:lnSpc>
                <a:spcPct val="80000"/>
              </a:lnSpc>
              <a:buFontTx/>
              <a:buChar char="•"/>
            </a:pPr>
            <a:r>
              <a:rPr lang="it-IT" sz="3000" b="1" u="sng" smtClean="0">
                <a:solidFill>
                  <a:srgbClr val="0066FF"/>
                </a:solidFill>
                <a:latin typeface="Segoe Print" pitchFamily="2" charset="0"/>
              </a:rPr>
              <a:t>Febbricola</a:t>
            </a:r>
            <a:r>
              <a:rPr lang="it-IT" sz="3000" u="sng" smtClean="0">
                <a:solidFill>
                  <a:schemeClr val="tx2"/>
                </a:solidFill>
                <a:latin typeface="Segoe Print" pitchFamily="2" charset="0"/>
              </a:rPr>
              <a:t> </a:t>
            </a:r>
            <a:r>
              <a:rPr lang="it-IT" sz="3000" smtClean="0">
                <a:latin typeface="Segoe Print" pitchFamily="2" charset="0"/>
              </a:rPr>
              <a:t>serotina da un mese (&lt; 38°C)</a:t>
            </a:r>
          </a:p>
          <a:p>
            <a:pPr marL="536575" lvl="1" indent="0" eaLnBrk="1" hangingPunct="1">
              <a:lnSpc>
                <a:spcPct val="80000"/>
              </a:lnSpc>
              <a:buFontTx/>
              <a:buNone/>
            </a:pPr>
            <a:endParaRPr lang="it-IT" sz="3000" smtClean="0">
              <a:latin typeface="Segoe Print" pitchFamily="2" charset="0"/>
            </a:endParaRPr>
          </a:p>
          <a:p>
            <a:pPr marL="536575" lvl="1" indent="0" eaLnBrk="1" hangingPunct="1">
              <a:lnSpc>
                <a:spcPct val="80000"/>
              </a:lnSpc>
              <a:buFontTx/>
              <a:buChar char="•"/>
            </a:pPr>
            <a:r>
              <a:rPr lang="it-IT" sz="3000" b="1" u="sng" smtClean="0">
                <a:solidFill>
                  <a:srgbClr val="0066FF"/>
                </a:solidFill>
                <a:latin typeface="Segoe Print" pitchFamily="2" charset="0"/>
              </a:rPr>
              <a:t>Sintomi associati?</a:t>
            </a:r>
            <a:r>
              <a:rPr lang="it-IT" sz="3000" b="1" smtClean="0">
                <a:solidFill>
                  <a:srgbClr val="1F497D"/>
                </a:solidFill>
                <a:latin typeface="Segoe Print" pitchFamily="2" charset="0"/>
              </a:rPr>
              <a:t> </a:t>
            </a:r>
            <a:r>
              <a:rPr lang="it-IT" sz="3000" smtClean="0">
                <a:latin typeface="Segoe Print" pitchFamily="2" charset="0"/>
              </a:rPr>
              <a:t>Nausea/vomito? </a:t>
            </a:r>
          </a:p>
          <a:p>
            <a:pPr marL="536575" lvl="1" indent="0" eaLnBrk="1" hangingPunct="1">
              <a:lnSpc>
                <a:spcPct val="80000"/>
              </a:lnSpc>
              <a:buFontTx/>
              <a:buNone/>
            </a:pPr>
            <a:r>
              <a:rPr lang="it-IT" sz="3000" smtClean="0">
                <a:latin typeface="Segoe Print" pitchFamily="2" charset="0"/>
              </a:rPr>
              <a:t> Diarrea? Artralgie? Infezioni ricorrenti? </a:t>
            </a:r>
          </a:p>
          <a:p>
            <a:pPr marL="536575" lvl="1" indent="0" eaLnBrk="1" hangingPunct="1">
              <a:lnSpc>
                <a:spcPct val="80000"/>
              </a:lnSpc>
              <a:buFontTx/>
              <a:buNone/>
            </a:pPr>
            <a:r>
              <a:rPr lang="it-IT" sz="3000" smtClean="0">
                <a:latin typeface="Segoe Print" pitchFamily="2" charset="0"/>
              </a:rPr>
              <a:t> Calo dell’appetito? </a:t>
            </a:r>
            <a:r>
              <a:rPr lang="it-IT" sz="3000" smtClean="0">
                <a:latin typeface="Segoe Print" pitchFamily="2" charset="0"/>
                <a:sym typeface="Wingdings" pitchFamily="2" charset="2"/>
              </a:rPr>
              <a:t> </a:t>
            </a:r>
            <a:r>
              <a:rPr lang="it-IT" sz="3000" b="1" smtClean="0">
                <a:latin typeface="Segoe Print" pitchFamily="2" charset="0"/>
                <a:sym typeface="Wingdings" pitchFamily="2" charset="2"/>
              </a:rPr>
              <a:t>NO</a:t>
            </a:r>
          </a:p>
          <a:p>
            <a:pPr marL="536575" lvl="1" indent="0" eaLnBrk="1" hangingPunct="1">
              <a:lnSpc>
                <a:spcPct val="80000"/>
              </a:lnSpc>
              <a:buFontTx/>
              <a:buNone/>
            </a:pPr>
            <a:endParaRPr lang="it-IT" sz="3000" b="1" smtClean="0">
              <a:latin typeface="Segoe Print" pitchFamily="2" charset="0"/>
              <a:sym typeface="Wingdings" pitchFamily="2" charset="2"/>
            </a:endParaRPr>
          </a:p>
          <a:p>
            <a:pPr marL="536575" lvl="1" indent="0" eaLnBrk="1" hangingPunct="1">
              <a:lnSpc>
                <a:spcPct val="80000"/>
              </a:lnSpc>
              <a:buFontTx/>
              <a:buNone/>
            </a:pPr>
            <a:endParaRPr lang="it-IT" sz="3600" b="1" smtClean="0">
              <a:solidFill>
                <a:srgbClr val="0066FF"/>
              </a:solidFill>
              <a:latin typeface="Segoe Print" pitchFamily="2" charset="0"/>
              <a:sym typeface="Wingdings" pitchFamily="2" charset="2"/>
            </a:endParaRPr>
          </a:p>
          <a:p>
            <a:pPr marL="536575" lvl="1" indent="0" eaLnBrk="1" hangingPunct="1">
              <a:lnSpc>
                <a:spcPct val="80000"/>
              </a:lnSpc>
              <a:buFontTx/>
              <a:buNone/>
            </a:pPr>
            <a:endParaRPr lang="it-IT" sz="3000" b="1" smtClean="0">
              <a:solidFill>
                <a:srgbClr val="0066FF"/>
              </a:solidFill>
              <a:latin typeface="Segoe Print" pitchFamily="2" charset="0"/>
            </a:endParaRPr>
          </a:p>
          <a:p>
            <a:pPr marL="0" indent="0" eaLnBrk="1" hangingPunct="1">
              <a:lnSpc>
                <a:spcPct val="80000"/>
              </a:lnSpc>
              <a:buFontTx/>
              <a:buNone/>
            </a:pPr>
            <a:endParaRPr lang="it-IT" sz="3000" smtClean="0">
              <a:solidFill>
                <a:srgbClr val="1F497D"/>
              </a:solidFill>
              <a:latin typeface="Segoe Print" pitchFamily="2" charset="0"/>
            </a:endParaRPr>
          </a:p>
        </p:txBody>
      </p:sp>
      <p:sp>
        <p:nvSpPr>
          <p:cNvPr id="101381" name="Text Box 5"/>
          <p:cNvSpPr txBox="1">
            <a:spLocks noChangeArrowheads="1"/>
          </p:cNvSpPr>
          <p:nvPr/>
        </p:nvSpPr>
        <p:spPr bwMode="auto">
          <a:xfrm>
            <a:off x="0" y="6021388"/>
            <a:ext cx="9144000" cy="549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3000" b="1" u="sng">
                <a:solidFill>
                  <a:srgbClr val="0066FF"/>
                </a:solidFill>
                <a:latin typeface="Segoe Print" pitchFamily="2" charset="0"/>
                <a:sym typeface="Wingdings" pitchFamily="2" charset="2"/>
              </a:rPr>
              <a:t>Non ha mai aderito a screening per K colon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2"/>
          <p:cNvPicPr>
            <a:picLocks noChangeAspect="1" noChangeArrowheads="1"/>
          </p:cNvPicPr>
          <p:nvPr/>
        </p:nvPicPr>
        <p:blipFill>
          <a:blip r:embed="rId2"/>
          <a:srcRect/>
          <a:stretch>
            <a:fillRect/>
          </a:stretch>
        </p:blipFill>
        <p:spPr bwMode="auto">
          <a:xfrm>
            <a:off x="904875" y="476250"/>
            <a:ext cx="7196138" cy="4281488"/>
          </a:xfrm>
          <a:prstGeom prst="rect">
            <a:avLst/>
          </a:prstGeom>
          <a:noFill/>
          <a:ln w="9525">
            <a:noFill/>
            <a:miter lim="800000"/>
            <a:headEnd/>
            <a:tailEnd/>
          </a:ln>
        </p:spPr>
      </p:pic>
      <p:sp>
        <p:nvSpPr>
          <p:cNvPr id="392194" name="Text Box 3"/>
          <p:cNvSpPr txBox="1">
            <a:spLocks noChangeArrowheads="1"/>
          </p:cNvSpPr>
          <p:nvPr/>
        </p:nvSpPr>
        <p:spPr bwMode="auto">
          <a:xfrm>
            <a:off x="0" y="5081588"/>
            <a:ext cx="9144000" cy="1371600"/>
          </a:xfrm>
          <a:prstGeom prst="rect">
            <a:avLst/>
          </a:prstGeom>
          <a:noFill/>
          <a:ln w="9525">
            <a:noFill/>
            <a:miter lim="800000"/>
            <a:headEnd/>
            <a:tailEnd/>
          </a:ln>
        </p:spPr>
        <p:txBody>
          <a:bodyPr>
            <a:spAutoFit/>
          </a:bodyPr>
          <a:lstStyle/>
          <a:p>
            <a:pPr algn="ctr"/>
            <a:r>
              <a:rPr lang="it-IT" b="1">
                <a:solidFill>
                  <a:srgbClr val="FF0000"/>
                </a:solidFill>
                <a:latin typeface="Segoe Print" pitchFamily="2" charset="0"/>
              </a:rPr>
              <a:t>LINEE GUIDA </a:t>
            </a:r>
          </a:p>
          <a:p>
            <a:pPr algn="ctr"/>
            <a:r>
              <a:rPr lang="it-IT" b="1">
                <a:solidFill>
                  <a:srgbClr val="FF0000"/>
                </a:solidFill>
                <a:latin typeface="Segoe Print" pitchFamily="2" charset="0"/>
              </a:rPr>
              <a:t>NEOPLASIE DELLA MAMMELLA</a:t>
            </a:r>
          </a:p>
          <a:p>
            <a:pPr algn="ctr"/>
            <a:r>
              <a:rPr lang="it-IT" sz="1800">
                <a:solidFill>
                  <a:srgbClr val="FF0000"/>
                </a:solidFill>
                <a:latin typeface="Segoe Print" pitchFamily="2" charset="0"/>
              </a:rPr>
              <a:t>Edizione 2013</a:t>
            </a:r>
          </a:p>
          <a:p>
            <a:pPr algn="ctr"/>
            <a:r>
              <a:rPr lang="it-IT" sz="1800">
                <a:solidFill>
                  <a:srgbClr val="FF0000"/>
                </a:solidFill>
                <a:latin typeface="Segoe Print" pitchFamily="2" charset="0"/>
              </a:rPr>
              <a:t>Aggiornamento a luglio 2013</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ChangeArrowheads="1"/>
          </p:cNvSpPr>
          <p:nvPr>
            <p:ph type="title" idx="4294967295"/>
          </p:nvPr>
        </p:nvSpPr>
        <p:spPr>
          <a:xfrm>
            <a:off x="2916238" y="549275"/>
            <a:ext cx="5884862" cy="1150938"/>
          </a:xfrm>
        </p:spPr>
        <p:txBody>
          <a:bodyPr/>
          <a:lstStyle/>
          <a:p>
            <a:r>
              <a:rPr lang="it-IT" sz="3200" b="1" smtClean="0">
                <a:solidFill>
                  <a:srgbClr val="FF0000"/>
                </a:solidFill>
                <a:latin typeface="Segoe Print" pitchFamily="2" charset="0"/>
              </a:rPr>
              <a:t>LINEE GUIDA NEOPLASIE DELLA MAMMELLA</a:t>
            </a:r>
          </a:p>
        </p:txBody>
      </p:sp>
      <p:sp>
        <p:nvSpPr>
          <p:cNvPr id="393218" name="Rectangle 3"/>
          <p:cNvSpPr>
            <a:spLocks noGrp="1" noChangeArrowheads="1"/>
          </p:cNvSpPr>
          <p:nvPr>
            <p:ph idx="4294967295"/>
          </p:nvPr>
        </p:nvSpPr>
        <p:spPr>
          <a:xfrm>
            <a:off x="163513" y="1916113"/>
            <a:ext cx="8801100" cy="4941887"/>
          </a:xfrm>
        </p:spPr>
        <p:txBody>
          <a:bodyPr/>
          <a:lstStyle/>
          <a:p>
            <a:pPr>
              <a:lnSpc>
                <a:spcPct val="80000"/>
              </a:lnSpc>
              <a:spcBef>
                <a:spcPct val="0"/>
              </a:spcBef>
              <a:buFontTx/>
              <a:buNone/>
            </a:pPr>
            <a:r>
              <a:rPr lang="it-IT" sz="2400" smtClean="0">
                <a:latin typeface="Segoe Print" pitchFamily="2" charset="0"/>
              </a:rPr>
              <a:t>….Fra i marcatori sierici la cui concentrazione plasmatica correla con l’aumento del carico di malattia, i più studiati sono: </a:t>
            </a:r>
            <a:r>
              <a:rPr lang="it-IT" sz="2400" b="1" u="sng" smtClean="0">
                <a:solidFill>
                  <a:srgbClr val="0066FF"/>
                </a:solidFill>
                <a:latin typeface="Segoe Print" pitchFamily="2" charset="0"/>
              </a:rPr>
              <a:t>l’antigene carcinoembrionario (CEA) ed il CA 15.3</a:t>
            </a:r>
          </a:p>
          <a:p>
            <a:pPr>
              <a:lnSpc>
                <a:spcPct val="80000"/>
              </a:lnSpc>
              <a:buFontTx/>
              <a:buNone/>
            </a:pPr>
            <a:endParaRPr lang="it-IT" sz="2400" smtClean="0">
              <a:latin typeface="Segoe Print" pitchFamily="2" charset="0"/>
            </a:endParaRPr>
          </a:p>
          <a:p>
            <a:pPr>
              <a:lnSpc>
                <a:spcPct val="80000"/>
              </a:lnSpc>
              <a:buFontTx/>
              <a:buNone/>
            </a:pPr>
            <a:r>
              <a:rPr lang="it-IT" sz="2400" smtClean="0">
                <a:latin typeface="Segoe Print" pitchFamily="2" charset="0"/>
              </a:rPr>
              <a:t>…..Questi Biomarcatori sono </a:t>
            </a:r>
            <a:r>
              <a:rPr lang="it-IT" sz="2400" smtClean="0">
                <a:solidFill>
                  <a:srgbClr val="0066FF"/>
                </a:solidFill>
                <a:latin typeface="Segoe Print" pitchFamily="2" charset="0"/>
              </a:rPr>
              <a:t>potenzialmente più sensibili delle indagini radiologiche</a:t>
            </a:r>
            <a:r>
              <a:rPr lang="it-IT" sz="2400" smtClean="0">
                <a:latin typeface="Segoe Print" pitchFamily="2" charset="0"/>
              </a:rPr>
              <a:t> per individuare una recidiva precoce di malattia</a:t>
            </a:r>
          </a:p>
          <a:p>
            <a:pPr>
              <a:lnSpc>
                <a:spcPct val="80000"/>
              </a:lnSpc>
              <a:buFontTx/>
              <a:buNone/>
            </a:pPr>
            <a:endParaRPr lang="it-IT" sz="2400" smtClean="0">
              <a:latin typeface="Segoe Print" pitchFamily="2" charset="0"/>
            </a:endParaRPr>
          </a:p>
          <a:p>
            <a:pPr>
              <a:lnSpc>
                <a:spcPct val="80000"/>
              </a:lnSpc>
              <a:buFontTx/>
              <a:buNone/>
            </a:pPr>
            <a:r>
              <a:rPr lang="it-IT" sz="2400" smtClean="0">
                <a:latin typeface="Segoe Print" pitchFamily="2" charset="0"/>
              </a:rPr>
              <a:t>…..Tuttavia, esistono diverse argomentazioni valide per sconsigliare l’utilizzo routinario ed estensivo dei marcatori tumorali sierici durante la fase di follow-up:</a:t>
            </a:r>
            <a:r>
              <a:rPr lang="it-IT" sz="2800" smtClean="0">
                <a:latin typeface="Segoe Print" pitchFamily="2" charset="0"/>
              </a:rPr>
              <a:t> </a:t>
            </a:r>
          </a:p>
          <a:p>
            <a:pPr lvl="1">
              <a:lnSpc>
                <a:spcPct val="80000"/>
              </a:lnSpc>
            </a:pPr>
            <a:r>
              <a:rPr lang="it-IT" sz="1400" b="1" u="sng" smtClean="0">
                <a:solidFill>
                  <a:srgbClr val="0066FF"/>
                </a:solidFill>
                <a:latin typeface="Segoe Print" pitchFamily="2" charset="0"/>
              </a:rPr>
              <a:t>in primo luogo la limitata specificità e sensibilità; </a:t>
            </a:r>
          </a:p>
          <a:p>
            <a:pPr lvl="1">
              <a:lnSpc>
                <a:spcPct val="80000"/>
              </a:lnSpc>
            </a:pPr>
            <a:r>
              <a:rPr lang="it-IT" sz="1400" b="1" u="sng" smtClean="0">
                <a:solidFill>
                  <a:srgbClr val="0066FF"/>
                </a:solidFill>
                <a:latin typeface="Segoe Print" pitchFamily="2" charset="0"/>
              </a:rPr>
              <a:t>in secondo luogo, l’assenza di studi clinici prospettici randomizzati che dimostrino una relazione tra anticipazione diagnostica e prognosi</a:t>
            </a:r>
            <a:r>
              <a:rPr lang="it-IT" sz="1400" b="1" u="sng" smtClean="0">
                <a:latin typeface="Segoe Print" pitchFamily="2" charset="0"/>
              </a:rPr>
              <a:t>. </a:t>
            </a:r>
          </a:p>
          <a:p>
            <a:pPr>
              <a:lnSpc>
                <a:spcPct val="80000"/>
              </a:lnSpc>
              <a:spcBef>
                <a:spcPct val="0"/>
              </a:spcBef>
              <a:buFontTx/>
              <a:buNone/>
            </a:pPr>
            <a:endParaRPr lang="it-IT" sz="1400" b="1" u="sng" smtClean="0">
              <a:latin typeface="Segoe Print" pitchFamily="2" charset="0"/>
            </a:endParaRPr>
          </a:p>
          <a:p>
            <a:pPr>
              <a:lnSpc>
                <a:spcPct val="80000"/>
              </a:lnSpc>
              <a:spcBef>
                <a:spcPct val="0"/>
              </a:spcBef>
              <a:buFontTx/>
              <a:buNone/>
            </a:pPr>
            <a:endParaRPr lang="it-IT" sz="1400" b="1" u="sng" smtClean="0"/>
          </a:p>
        </p:txBody>
      </p:sp>
      <p:pic>
        <p:nvPicPr>
          <p:cNvPr id="393219" name="Picture 4"/>
          <p:cNvPicPr>
            <a:picLocks noChangeAspect="1" noChangeArrowheads="1"/>
          </p:cNvPicPr>
          <p:nvPr/>
        </p:nvPicPr>
        <p:blipFill>
          <a:blip r:embed="rId2"/>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idx="4294967295"/>
          </p:nvPr>
        </p:nvSpPr>
        <p:spPr>
          <a:xfrm>
            <a:off x="2916238" y="333375"/>
            <a:ext cx="5976937" cy="1582738"/>
          </a:xfrm>
        </p:spPr>
        <p:txBody>
          <a:bodyPr/>
          <a:lstStyle/>
          <a:p>
            <a:r>
              <a:rPr lang="it-IT" sz="3600" b="1" smtClean="0">
                <a:solidFill>
                  <a:srgbClr val="FF0000"/>
                </a:solidFill>
                <a:latin typeface="Segoe Print" pitchFamily="2" charset="0"/>
              </a:rPr>
              <a:t>NEOPLASIE DELLA MAMMELLA</a:t>
            </a:r>
            <a:br>
              <a:rPr lang="it-IT" sz="3600" b="1" smtClean="0">
                <a:solidFill>
                  <a:srgbClr val="FF0000"/>
                </a:solidFill>
                <a:latin typeface="Segoe Print" pitchFamily="2" charset="0"/>
              </a:rPr>
            </a:br>
            <a:r>
              <a:rPr lang="it-IT" sz="3200" b="1" u="sng" smtClean="0">
                <a:solidFill>
                  <a:srgbClr val="FF0000"/>
                </a:solidFill>
                <a:latin typeface="Segoe Print" pitchFamily="2" charset="0"/>
              </a:rPr>
              <a:t>FOLLOW-UP</a:t>
            </a:r>
          </a:p>
        </p:txBody>
      </p:sp>
      <p:sp>
        <p:nvSpPr>
          <p:cNvPr id="394242" name="Rectangle 3"/>
          <p:cNvSpPr>
            <a:spLocks noGrp="1" noChangeArrowheads="1"/>
          </p:cNvSpPr>
          <p:nvPr>
            <p:ph idx="4294967295"/>
          </p:nvPr>
        </p:nvSpPr>
        <p:spPr>
          <a:xfrm>
            <a:off x="250825" y="2409825"/>
            <a:ext cx="8642350" cy="4448175"/>
          </a:xfrm>
        </p:spPr>
        <p:txBody>
          <a:bodyPr/>
          <a:lstStyle/>
          <a:p>
            <a:pPr>
              <a:lnSpc>
                <a:spcPct val="90000"/>
              </a:lnSpc>
              <a:buFontTx/>
              <a:buNone/>
            </a:pPr>
            <a:r>
              <a:rPr lang="it-IT" sz="2800" b="1" smtClean="0"/>
              <a:t>    </a:t>
            </a:r>
            <a:r>
              <a:rPr lang="it-IT" sz="2400" b="1" smtClean="0">
                <a:latin typeface="Segoe Print" pitchFamily="2" charset="0"/>
              </a:rPr>
              <a:t>Allo stato attuale </a:t>
            </a:r>
            <a:r>
              <a:rPr lang="it-IT" sz="2400" b="1" u="sng" smtClean="0">
                <a:solidFill>
                  <a:srgbClr val="0066FF"/>
                </a:solidFill>
                <a:latin typeface="Segoe Print" pitchFamily="2" charset="0"/>
              </a:rPr>
              <a:t>non esiste</a:t>
            </a:r>
            <a:r>
              <a:rPr lang="it-IT" sz="2400" b="1" smtClean="0">
                <a:latin typeface="Segoe Print" pitchFamily="2" charset="0"/>
              </a:rPr>
              <a:t> alcuna evidenza che supporti la </a:t>
            </a:r>
            <a:r>
              <a:rPr lang="it-IT" sz="2400" b="1" u="sng" smtClean="0">
                <a:solidFill>
                  <a:srgbClr val="0066FF"/>
                </a:solidFill>
                <a:latin typeface="Segoe Print" pitchFamily="2" charset="0"/>
              </a:rPr>
              <a:t>prescrizione routinaria</a:t>
            </a:r>
            <a:r>
              <a:rPr lang="it-IT" sz="2400" b="1" smtClean="0">
                <a:latin typeface="Segoe Print" pitchFamily="2" charset="0"/>
              </a:rPr>
              <a:t> degli esami sottoindicati nel follow-up del carcinoma mammario:</a:t>
            </a:r>
            <a:r>
              <a:rPr lang="it-IT" sz="2800" b="1" smtClean="0">
                <a:latin typeface="Segoe Print" pitchFamily="2" charset="0"/>
              </a:rPr>
              <a:t> </a:t>
            </a:r>
            <a:endParaRPr lang="it-IT" sz="2800" smtClean="0">
              <a:latin typeface="Segoe Print" pitchFamily="2" charset="0"/>
            </a:endParaRPr>
          </a:p>
          <a:p>
            <a:pPr>
              <a:lnSpc>
                <a:spcPct val="90000"/>
              </a:lnSpc>
              <a:buFontTx/>
              <a:buNone/>
            </a:pPr>
            <a:r>
              <a:rPr lang="it-IT" sz="2800" smtClean="0">
                <a:latin typeface="Segoe Print" pitchFamily="2" charset="0"/>
              </a:rPr>
              <a:t>	-	</a:t>
            </a:r>
            <a:r>
              <a:rPr lang="it-IT" sz="2400" smtClean="0">
                <a:latin typeface="Segoe Print" pitchFamily="2" charset="0"/>
              </a:rPr>
              <a:t>Esame emocrocitometrico e profilo biochimico </a:t>
            </a:r>
          </a:p>
          <a:p>
            <a:pPr>
              <a:lnSpc>
                <a:spcPct val="90000"/>
              </a:lnSpc>
              <a:buFontTx/>
              <a:buNone/>
            </a:pPr>
            <a:r>
              <a:rPr lang="it-IT" sz="2400" smtClean="0">
                <a:latin typeface="Segoe Print" pitchFamily="2" charset="0"/>
              </a:rPr>
              <a:t>	-	Rx torace, scintigrafia ossea, ecografia epatica </a:t>
            </a:r>
          </a:p>
          <a:p>
            <a:pPr>
              <a:lnSpc>
                <a:spcPct val="90000"/>
              </a:lnSpc>
              <a:buFontTx/>
              <a:buNone/>
            </a:pPr>
            <a:r>
              <a:rPr lang="it-IT" sz="2400" smtClean="0">
                <a:latin typeface="Segoe Print" pitchFamily="2" charset="0"/>
              </a:rPr>
              <a:t>	-	Marcatori tumorali.</a:t>
            </a:r>
          </a:p>
          <a:p>
            <a:pPr>
              <a:lnSpc>
                <a:spcPct val="90000"/>
              </a:lnSpc>
              <a:buFontTx/>
              <a:buNone/>
            </a:pPr>
            <a:r>
              <a:rPr lang="it-IT" sz="2800" smtClean="0">
                <a:latin typeface="Segoe Print" pitchFamily="2" charset="0"/>
              </a:rPr>
              <a:t> </a:t>
            </a:r>
          </a:p>
          <a:p>
            <a:pPr>
              <a:lnSpc>
                <a:spcPct val="90000"/>
              </a:lnSpc>
              <a:buFont typeface="Arial" charset="0"/>
              <a:buNone/>
            </a:pPr>
            <a:r>
              <a:rPr lang="it-IT" sz="2000" b="1" smtClean="0">
                <a:latin typeface="Segoe Print" pitchFamily="2" charset="0"/>
              </a:rPr>
              <a:t>   Tali </a:t>
            </a:r>
            <a:r>
              <a:rPr lang="it-IT" sz="2000" b="1" smtClean="0">
                <a:solidFill>
                  <a:srgbClr val="0066FF"/>
                </a:solidFill>
                <a:latin typeface="Segoe Print" pitchFamily="2" charset="0"/>
              </a:rPr>
              <a:t>conclusioni sono state riportate dalle linee guida dell’ASCO</a:t>
            </a:r>
            <a:r>
              <a:rPr lang="it-IT" sz="2000" b="1" smtClean="0">
                <a:latin typeface="Segoe Print" pitchFamily="2" charset="0"/>
              </a:rPr>
              <a:t> e si basano sui risultati di studi randomizzati che, tuttavia, risalgono ad anni in cui le opzioni diagnostico-terapeutiche e le informazioni sulla biologia tumorale erano più limitate.</a:t>
            </a:r>
            <a:r>
              <a:rPr lang="it-IT" sz="2000" smtClean="0">
                <a:latin typeface="Segoe Print" pitchFamily="2" charset="0"/>
              </a:rPr>
              <a:t> </a:t>
            </a:r>
          </a:p>
        </p:txBody>
      </p:sp>
      <p:pic>
        <p:nvPicPr>
          <p:cNvPr id="394243" name="Picture 4"/>
          <p:cNvPicPr>
            <a:picLocks noChangeAspect="1" noChangeArrowheads="1"/>
          </p:cNvPicPr>
          <p:nvPr/>
        </p:nvPicPr>
        <p:blipFill>
          <a:blip r:embed="rId2"/>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2"/>
          <p:cNvSpPr>
            <a:spLocks noGrp="1" noChangeArrowheads="1"/>
          </p:cNvSpPr>
          <p:nvPr>
            <p:ph type="title" idx="4294967295"/>
          </p:nvPr>
        </p:nvSpPr>
        <p:spPr>
          <a:xfrm>
            <a:off x="755650" y="404813"/>
            <a:ext cx="7848600" cy="1368425"/>
          </a:xfrm>
        </p:spPr>
        <p:txBody>
          <a:bodyPr/>
          <a:lstStyle/>
          <a:p>
            <a:r>
              <a:rPr lang="it-IT" sz="4000" b="1" smtClean="0">
                <a:solidFill>
                  <a:srgbClr val="FF0000"/>
                </a:solidFill>
                <a:latin typeface="Segoe Print" pitchFamily="2" charset="0"/>
              </a:rPr>
              <a:t>RACCOMANDAZIONI DA LINEE GUIDA</a:t>
            </a:r>
          </a:p>
        </p:txBody>
      </p:sp>
      <p:graphicFrame>
        <p:nvGraphicFramePr>
          <p:cNvPr id="395267" name="Object 3"/>
          <p:cNvGraphicFramePr>
            <a:graphicFrameLocks noGrp="1" noChangeAspect="1"/>
          </p:cNvGraphicFramePr>
          <p:nvPr>
            <p:ph idx="4294967295"/>
          </p:nvPr>
        </p:nvGraphicFramePr>
        <p:xfrm>
          <a:off x="1331913" y="2133600"/>
          <a:ext cx="7480300" cy="3629025"/>
        </p:xfrm>
        <a:graphic>
          <a:graphicData uri="http://schemas.openxmlformats.org/presentationml/2006/ole">
            <p:oleObj spid="_x0000_s395267" name="Document" r:id="rId3" imgW="9366082" imgH="4543632" progId="Word.Document.8">
              <p:embed/>
            </p:oleObj>
          </a:graphicData>
        </a:graphic>
      </p:graphicFrame>
      <p:sp>
        <p:nvSpPr>
          <p:cNvPr id="395269" name="Rectangle 4"/>
          <p:cNvSpPr>
            <a:spLocks noChangeArrowheads="1"/>
          </p:cNvSpPr>
          <p:nvPr/>
        </p:nvSpPr>
        <p:spPr bwMode="auto">
          <a:xfrm>
            <a:off x="2413000" y="5300663"/>
            <a:ext cx="5327650" cy="1004887"/>
          </a:xfrm>
          <a:prstGeom prst="rect">
            <a:avLst/>
          </a:prstGeom>
          <a:noFill/>
          <a:ln w="9525">
            <a:noFill/>
            <a:miter lim="800000"/>
            <a:headEnd/>
            <a:tailEnd/>
          </a:ln>
        </p:spPr>
        <p:txBody>
          <a:bodyPr>
            <a:spAutoFit/>
          </a:bodyPr>
          <a:lstStyle/>
          <a:p>
            <a:r>
              <a:rPr lang="en-GB" sz="1200" b="1">
                <a:latin typeface="Segoe Print" pitchFamily="2" charset="0"/>
              </a:rPr>
              <a:t>NCG – </a:t>
            </a:r>
            <a:r>
              <a:rPr lang="en-GB" sz="1200">
                <a:latin typeface="Segoe Print" pitchFamily="2" charset="0"/>
              </a:rPr>
              <a:t> National Guideline Cleringhouse</a:t>
            </a:r>
          </a:p>
          <a:p>
            <a:r>
              <a:rPr lang="en-GB" sz="1200" b="1">
                <a:latin typeface="Segoe Print" pitchFamily="2" charset="0"/>
              </a:rPr>
              <a:t>ASCO - </a:t>
            </a:r>
            <a:r>
              <a:rPr lang="en-GB" sz="1200">
                <a:latin typeface="Segoe Print" pitchFamily="2" charset="0"/>
              </a:rPr>
              <a:t>American Society of Clinical Oncology </a:t>
            </a:r>
          </a:p>
          <a:p>
            <a:r>
              <a:rPr lang="en-GB" sz="1200" b="1">
                <a:latin typeface="Segoe Print" pitchFamily="2" charset="0"/>
              </a:rPr>
              <a:t>NACB </a:t>
            </a:r>
            <a:r>
              <a:rPr lang="en-GB" sz="1200">
                <a:latin typeface="Segoe Print" pitchFamily="2" charset="0"/>
              </a:rPr>
              <a:t> - National Academy Clinical Biochemistry </a:t>
            </a:r>
          </a:p>
          <a:p>
            <a:r>
              <a:rPr lang="en-GB" sz="1200" b="1">
                <a:latin typeface="Segoe Print" pitchFamily="2" charset="0"/>
              </a:rPr>
              <a:t>EGTM </a:t>
            </a:r>
            <a:r>
              <a:rPr lang="en-GB" sz="1200">
                <a:latin typeface="Segoe Print" pitchFamily="2" charset="0"/>
              </a:rPr>
              <a:t>- European Group on Tumor Markers </a:t>
            </a:r>
          </a:p>
          <a:p>
            <a:r>
              <a:rPr lang="en-GB" sz="1200" b="1">
                <a:latin typeface="Segoe Print" pitchFamily="2" charset="0"/>
              </a:rPr>
              <a:t>SOR </a:t>
            </a:r>
            <a:r>
              <a:rPr lang="en-GB" sz="1200">
                <a:latin typeface="Segoe Print" pitchFamily="2" charset="0"/>
              </a:rPr>
              <a:t> - Standards, Options and Recommendations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p:cNvPicPr>
            <a:picLocks noChangeAspect="1" noChangeArrowheads="1"/>
          </p:cNvPicPr>
          <p:nvPr/>
        </p:nvPicPr>
        <p:blipFill>
          <a:blip r:embed="rId2"/>
          <a:srcRect/>
          <a:stretch>
            <a:fillRect/>
          </a:stretch>
        </p:blipFill>
        <p:spPr bwMode="auto">
          <a:xfrm>
            <a:off x="971550" y="476250"/>
            <a:ext cx="7196138" cy="4281488"/>
          </a:xfrm>
          <a:prstGeom prst="rect">
            <a:avLst/>
          </a:prstGeom>
          <a:noFill/>
          <a:ln w="9525">
            <a:noFill/>
            <a:miter lim="800000"/>
            <a:headEnd/>
            <a:tailEnd/>
          </a:ln>
        </p:spPr>
      </p:pic>
      <p:sp>
        <p:nvSpPr>
          <p:cNvPr id="396290" name="Text Box 3"/>
          <p:cNvSpPr txBox="1">
            <a:spLocks noChangeArrowheads="1"/>
          </p:cNvSpPr>
          <p:nvPr/>
        </p:nvSpPr>
        <p:spPr bwMode="auto">
          <a:xfrm>
            <a:off x="0" y="4832350"/>
            <a:ext cx="9144000" cy="1220788"/>
          </a:xfrm>
          <a:prstGeom prst="rect">
            <a:avLst/>
          </a:prstGeom>
          <a:noFill/>
          <a:ln w="9525">
            <a:noFill/>
            <a:miter lim="800000"/>
            <a:headEnd/>
            <a:tailEnd/>
          </a:ln>
        </p:spPr>
        <p:txBody>
          <a:bodyPr>
            <a:spAutoFit/>
          </a:bodyPr>
          <a:lstStyle/>
          <a:p>
            <a:pPr algn="ctr"/>
            <a:r>
              <a:rPr lang="it-IT" sz="2800" b="1">
                <a:solidFill>
                  <a:srgbClr val="FF0000"/>
                </a:solidFill>
                <a:latin typeface="Segoe Print" pitchFamily="2" charset="0"/>
              </a:rPr>
              <a:t>LINEE GUIDA </a:t>
            </a:r>
          </a:p>
          <a:p>
            <a:pPr algn="ctr"/>
            <a:r>
              <a:rPr lang="it-IT" sz="2800" b="1">
                <a:solidFill>
                  <a:srgbClr val="FF0000"/>
                </a:solidFill>
                <a:latin typeface="Segoe Print" pitchFamily="2" charset="0"/>
              </a:rPr>
              <a:t>NEOPLASIE OVAIO</a:t>
            </a:r>
          </a:p>
          <a:p>
            <a:pPr algn="ctr"/>
            <a:r>
              <a:rPr lang="it-IT" sz="1800">
                <a:solidFill>
                  <a:srgbClr val="FF0000"/>
                </a:solidFill>
                <a:latin typeface="Segoe Print" pitchFamily="2" charset="0"/>
              </a:rPr>
              <a:t>Edizione 2013</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ChangeArrowheads="1"/>
          </p:cNvSpPr>
          <p:nvPr>
            <p:ph type="title" idx="4294967295"/>
          </p:nvPr>
        </p:nvSpPr>
        <p:spPr>
          <a:xfrm>
            <a:off x="2916238" y="620713"/>
            <a:ext cx="6227762" cy="922337"/>
          </a:xfrm>
        </p:spPr>
        <p:txBody>
          <a:bodyPr/>
          <a:lstStyle/>
          <a:p>
            <a:r>
              <a:rPr lang="it-IT" sz="4000" b="1" smtClean="0">
                <a:solidFill>
                  <a:srgbClr val="FF0000"/>
                </a:solidFill>
                <a:latin typeface="Segoe Print" pitchFamily="2" charset="0"/>
              </a:rPr>
              <a:t>INQUADRAMENTO DIAGNOSTICO</a:t>
            </a:r>
          </a:p>
        </p:txBody>
      </p:sp>
      <p:sp>
        <p:nvSpPr>
          <p:cNvPr id="397314" name="Rectangle 3"/>
          <p:cNvSpPr>
            <a:spLocks noGrp="1" noChangeArrowheads="1"/>
          </p:cNvSpPr>
          <p:nvPr>
            <p:ph idx="4294967295"/>
          </p:nvPr>
        </p:nvSpPr>
        <p:spPr>
          <a:xfrm>
            <a:off x="468313" y="2133600"/>
            <a:ext cx="8218487" cy="4535488"/>
          </a:xfrm>
        </p:spPr>
        <p:txBody>
          <a:bodyPr/>
          <a:lstStyle/>
          <a:p>
            <a:pPr marL="274638" indent="-274638">
              <a:lnSpc>
                <a:spcPct val="90000"/>
              </a:lnSpc>
              <a:buFontTx/>
              <a:buNone/>
            </a:pPr>
            <a:r>
              <a:rPr lang="it-IT" sz="2800" smtClean="0">
                <a:latin typeface="Segoe Print" pitchFamily="2" charset="0"/>
              </a:rPr>
              <a:t>La presenza di una </a:t>
            </a:r>
            <a:r>
              <a:rPr lang="it-IT" sz="2800" smtClean="0">
                <a:solidFill>
                  <a:srgbClr val="0066FF"/>
                </a:solidFill>
                <a:latin typeface="Segoe Print" pitchFamily="2" charset="0"/>
              </a:rPr>
              <a:t>massa annessiale</a:t>
            </a:r>
            <a:r>
              <a:rPr lang="it-IT" sz="2800" smtClean="0">
                <a:latin typeface="Segoe Print" pitchFamily="2" charset="0"/>
              </a:rPr>
              <a:t> deve, indipendentemente dall’età della paziente, </a:t>
            </a:r>
            <a:r>
              <a:rPr lang="it-IT" sz="2800" smtClean="0">
                <a:solidFill>
                  <a:srgbClr val="0066FF"/>
                </a:solidFill>
                <a:latin typeface="Segoe Print" pitchFamily="2" charset="0"/>
              </a:rPr>
              <a:t>far sospettare una neoplasia maligna</a:t>
            </a:r>
            <a:r>
              <a:rPr lang="it-IT" smtClean="0">
                <a:latin typeface="Segoe Print" pitchFamily="2" charset="0"/>
              </a:rPr>
              <a:t>.</a:t>
            </a:r>
          </a:p>
          <a:p>
            <a:pPr marL="274638" indent="-274638">
              <a:lnSpc>
                <a:spcPct val="90000"/>
              </a:lnSpc>
              <a:buFontTx/>
              <a:buNone/>
            </a:pPr>
            <a:endParaRPr lang="it-IT" sz="1200" smtClean="0">
              <a:latin typeface="Segoe Print" pitchFamily="2" charset="0"/>
            </a:endParaRPr>
          </a:p>
          <a:p>
            <a:pPr marL="274638" indent="-274638">
              <a:lnSpc>
                <a:spcPct val="90000"/>
              </a:lnSpc>
              <a:buFontTx/>
              <a:buNone/>
            </a:pPr>
            <a:r>
              <a:rPr lang="it-IT" sz="2400" b="1" smtClean="0">
                <a:latin typeface="Segoe Print" pitchFamily="2" charset="0"/>
              </a:rPr>
              <a:t>Vanno eseguite ulteriori indagini quali:</a:t>
            </a:r>
          </a:p>
          <a:p>
            <a:pPr marL="274638" indent="-274638">
              <a:lnSpc>
                <a:spcPct val="90000"/>
              </a:lnSpc>
              <a:buFontTx/>
              <a:buNone/>
            </a:pPr>
            <a:endParaRPr lang="it-IT" sz="2400" b="1" smtClean="0">
              <a:latin typeface="Segoe Print" pitchFamily="2" charset="0"/>
            </a:endParaRPr>
          </a:p>
          <a:p>
            <a:pPr marL="274638" indent="-274638">
              <a:lnSpc>
                <a:spcPct val="90000"/>
              </a:lnSpc>
              <a:buFontTx/>
              <a:buChar char="•"/>
            </a:pPr>
            <a:r>
              <a:rPr lang="it-IT" sz="2400" smtClean="0">
                <a:latin typeface="Segoe Print" pitchFamily="2" charset="0"/>
              </a:rPr>
              <a:t>ecografia transavaginale eventualmente associata    alla ecografia dell’addome superiore;</a:t>
            </a:r>
            <a:r>
              <a:rPr lang="it-IT" smtClean="0">
                <a:latin typeface="Segoe Print" pitchFamily="2" charset="0"/>
              </a:rPr>
              <a:t> </a:t>
            </a:r>
          </a:p>
          <a:p>
            <a:pPr marL="274638" indent="-274638">
              <a:lnSpc>
                <a:spcPct val="90000"/>
              </a:lnSpc>
              <a:buFontTx/>
              <a:buChar char="•"/>
            </a:pPr>
            <a:r>
              <a:rPr lang="it-IT" sz="2400" smtClean="0">
                <a:latin typeface="Segoe Print" pitchFamily="2" charset="0"/>
              </a:rPr>
              <a:t>dosaggio dei </a:t>
            </a:r>
            <a:r>
              <a:rPr lang="it-IT" sz="2400" b="1" smtClean="0">
                <a:solidFill>
                  <a:srgbClr val="0066FF"/>
                </a:solidFill>
                <a:latin typeface="Segoe Print" pitchFamily="2" charset="0"/>
              </a:rPr>
              <a:t>marcatori sierici (CA125 e HE-4</a:t>
            </a:r>
            <a:r>
              <a:rPr lang="it-IT" sz="2400" smtClean="0">
                <a:solidFill>
                  <a:srgbClr val="FF0000"/>
                </a:solidFill>
                <a:latin typeface="Segoe Print" pitchFamily="2" charset="0"/>
              </a:rPr>
              <a:t> </a:t>
            </a:r>
            <a:r>
              <a:rPr lang="it-IT" sz="2400" smtClean="0">
                <a:latin typeface="Segoe Print" pitchFamily="2" charset="0"/>
              </a:rPr>
              <a:t>eventualmente associato al dosaggio del</a:t>
            </a:r>
            <a:r>
              <a:rPr lang="it-IT" sz="2400" smtClean="0">
                <a:solidFill>
                  <a:srgbClr val="FF0000"/>
                </a:solidFill>
                <a:latin typeface="Segoe Print" pitchFamily="2" charset="0"/>
              </a:rPr>
              <a:t> </a:t>
            </a:r>
            <a:r>
              <a:rPr lang="it-IT" sz="2400" b="1" smtClean="0">
                <a:solidFill>
                  <a:srgbClr val="0066FF"/>
                </a:solidFill>
                <a:latin typeface="Segoe Print" pitchFamily="2" charset="0"/>
              </a:rPr>
              <a:t>CEA e del CA 19.9</a:t>
            </a:r>
            <a:r>
              <a:rPr lang="it-IT" sz="2400" smtClean="0">
                <a:solidFill>
                  <a:srgbClr val="FF0000"/>
                </a:solidFill>
                <a:latin typeface="Segoe Print" pitchFamily="2" charset="0"/>
              </a:rPr>
              <a:t> </a:t>
            </a:r>
            <a:r>
              <a:rPr lang="it-IT" sz="2400" smtClean="0">
                <a:latin typeface="Segoe Print" pitchFamily="2" charset="0"/>
              </a:rPr>
              <a:t>per escludere eventuale patologia gastroenterica).</a:t>
            </a:r>
            <a:endParaRPr lang="it-IT" sz="2400" smtClean="0">
              <a:solidFill>
                <a:srgbClr val="FF0000"/>
              </a:solidFill>
              <a:latin typeface="Segoe Print" pitchFamily="2" charset="0"/>
            </a:endParaRPr>
          </a:p>
        </p:txBody>
      </p:sp>
      <p:pic>
        <p:nvPicPr>
          <p:cNvPr id="397315" name="Picture 4"/>
          <p:cNvPicPr>
            <a:picLocks noChangeAspect="1" noChangeArrowheads="1"/>
          </p:cNvPicPr>
          <p:nvPr/>
        </p:nvPicPr>
        <p:blipFill>
          <a:blip r:embed="rId2"/>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6"/>
          <p:cNvSpPr>
            <a:spLocks noGrp="1" noChangeArrowheads="1"/>
          </p:cNvSpPr>
          <p:nvPr>
            <p:ph type="title" idx="4294967295"/>
          </p:nvPr>
        </p:nvSpPr>
        <p:spPr>
          <a:xfrm>
            <a:off x="3059113" y="404813"/>
            <a:ext cx="6084887" cy="1439862"/>
          </a:xfrm>
        </p:spPr>
        <p:txBody>
          <a:bodyPr/>
          <a:lstStyle/>
          <a:p>
            <a:r>
              <a:rPr lang="it-IT" sz="4000" b="1" smtClean="0">
                <a:solidFill>
                  <a:srgbClr val="FF0000"/>
                </a:solidFill>
                <a:latin typeface="Segoe Print" pitchFamily="2" charset="0"/>
              </a:rPr>
              <a:t>LINEE GUIDA TUMORI DELL'OVAIO</a:t>
            </a:r>
          </a:p>
        </p:txBody>
      </p:sp>
      <p:sp>
        <p:nvSpPr>
          <p:cNvPr id="398338" name="Rectangle 7"/>
          <p:cNvSpPr>
            <a:spLocks noGrp="1" noChangeArrowheads="1"/>
          </p:cNvSpPr>
          <p:nvPr>
            <p:ph idx="4294967295"/>
          </p:nvPr>
        </p:nvSpPr>
        <p:spPr>
          <a:xfrm>
            <a:off x="250825" y="2608263"/>
            <a:ext cx="8640763" cy="3700462"/>
          </a:xfrm>
        </p:spPr>
        <p:txBody>
          <a:bodyPr/>
          <a:lstStyle/>
          <a:p>
            <a:pPr marL="0" indent="0">
              <a:lnSpc>
                <a:spcPct val="80000"/>
              </a:lnSpc>
              <a:buFontTx/>
              <a:buNone/>
            </a:pPr>
            <a:r>
              <a:rPr lang="it-IT" sz="2400" b="1" u="sng" smtClean="0">
                <a:solidFill>
                  <a:srgbClr val="0066FF"/>
                </a:solidFill>
                <a:latin typeface="Segoe Print" pitchFamily="2" charset="0"/>
              </a:rPr>
              <a:t>Fattori associati a prognosi sfavorevole:</a:t>
            </a:r>
          </a:p>
          <a:p>
            <a:pPr marL="0" indent="0">
              <a:lnSpc>
                <a:spcPct val="80000"/>
              </a:lnSpc>
              <a:buFontTx/>
              <a:buChar char="•"/>
            </a:pPr>
            <a:r>
              <a:rPr lang="it-IT" sz="2200" smtClean="0">
                <a:latin typeface="Segoe Print" pitchFamily="2" charset="0"/>
              </a:rPr>
              <a:t>Istotipo mucinoso e a cellule chiare </a:t>
            </a:r>
          </a:p>
          <a:p>
            <a:pPr marL="0" indent="0">
              <a:lnSpc>
                <a:spcPct val="80000"/>
              </a:lnSpc>
              <a:buFontTx/>
              <a:buChar char="•"/>
            </a:pPr>
            <a:r>
              <a:rPr lang="it-IT" sz="2200" smtClean="0">
                <a:latin typeface="Segoe Print" pitchFamily="2" charset="0"/>
              </a:rPr>
              <a:t>residuo di malattia dopo chirurgia primaria (de bulking subottimale)</a:t>
            </a:r>
          </a:p>
          <a:p>
            <a:pPr marL="0" indent="0">
              <a:lnSpc>
                <a:spcPct val="80000"/>
              </a:lnSpc>
              <a:buFontTx/>
              <a:buChar char="•"/>
            </a:pPr>
            <a:r>
              <a:rPr lang="it-IT" sz="2200" smtClean="0">
                <a:latin typeface="Segoe Print" pitchFamily="2" charset="0"/>
              </a:rPr>
              <a:t>livelli sierici</a:t>
            </a:r>
            <a:r>
              <a:rPr lang="it-IT" sz="2200" smtClean="0">
                <a:solidFill>
                  <a:srgbClr val="0066FF"/>
                </a:solidFill>
                <a:latin typeface="Segoe Print" pitchFamily="2" charset="0"/>
              </a:rPr>
              <a:t> di CA125</a:t>
            </a:r>
          </a:p>
          <a:p>
            <a:pPr marL="0" indent="0">
              <a:lnSpc>
                <a:spcPct val="80000"/>
              </a:lnSpc>
              <a:buFontTx/>
              <a:buNone/>
            </a:pPr>
            <a:endParaRPr lang="it-IT" sz="2400" smtClean="0">
              <a:latin typeface="Segoe Print" pitchFamily="2" charset="0"/>
            </a:endParaRPr>
          </a:p>
          <a:p>
            <a:pPr marL="0" indent="0">
              <a:lnSpc>
                <a:spcPct val="80000"/>
              </a:lnSpc>
              <a:buFontTx/>
              <a:buNone/>
            </a:pPr>
            <a:r>
              <a:rPr lang="it-IT" sz="2000" b="1" smtClean="0">
                <a:latin typeface="Segoe Print" pitchFamily="2" charset="0"/>
              </a:rPr>
              <a:t>Dopo exeresi chirurgica radicale la emivita del CA125 è di circa sei giorni</a:t>
            </a:r>
            <a:r>
              <a:rPr lang="it-IT" sz="2400" b="1" smtClean="0">
                <a:latin typeface="Segoe Print" pitchFamily="2" charset="0"/>
              </a:rPr>
              <a:t>.</a:t>
            </a:r>
          </a:p>
          <a:p>
            <a:pPr marL="0" indent="0">
              <a:lnSpc>
                <a:spcPct val="80000"/>
              </a:lnSpc>
              <a:buFontTx/>
              <a:buNone/>
            </a:pPr>
            <a:r>
              <a:rPr lang="it-IT" sz="2200" smtClean="0">
                <a:latin typeface="Segoe Print" pitchFamily="2" charset="0"/>
              </a:rPr>
              <a:t>La mancata normalizzazione dei livelli di CA125 nei successivi 20 giorni è riconosciuta come </a:t>
            </a:r>
            <a:r>
              <a:rPr lang="it-IT" sz="2200" b="1" u="sng" smtClean="0">
                <a:solidFill>
                  <a:srgbClr val="0066FF"/>
                </a:solidFill>
                <a:latin typeface="Segoe Print" pitchFamily="2" charset="0"/>
              </a:rPr>
              <a:t>fattore prognostico negativo. </a:t>
            </a:r>
          </a:p>
          <a:p>
            <a:pPr marL="0" indent="0">
              <a:lnSpc>
                <a:spcPct val="80000"/>
              </a:lnSpc>
              <a:buFontTx/>
              <a:buNone/>
            </a:pPr>
            <a:endParaRPr lang="it-IT" sz="2200" b="1" u="sng" smtClean="0">
              <a:solidFill>
                <a:srgbClr val="0066FF"/>
              </a:solidFill>
              <a:latin typeface="Segoe Print" pitchFamily="2" charset="0"/>
            </a:endParaRPr>
          </a:p>
        </p:txBody>
      </p:sp>
      <p:pic>
        <p:nvPicPr>
          <p:cNvPr id="398339" name="Picture 4"/>
          <p:cNvPicPr>
            <a:picLocks noChangeAspect="1" noChangeArrowheads="1"/>
          </p:cNvPicPr>
          <p:nvPr/>
        </p:nvPicPr>
        <p:blipFill>
          <a:blip r:embed="rId2"/>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p:cNvSpPr>
          <p:nvPr>
            <p:ph type="title"/>
          </p:nvPr>
        </p:nvSpPr>
        <p:spPr/>
        <p:txBody>
          <a:bodyPr/>
          <a:lstStyle/>
          <a:p>
            <a:endParaRPr lang="it-IT" smtClean="0"/>
          </a:p>
        </p:txBody>
      </p:sp>
      <p:sp>
        <p:nvSpPr>
          <p:cNvPr id="399362" name="Rectangle 3"/>
          <p:cNvSpPr>
            <a:spLocks noGrp="1"/>
          </p:cNvSpPr>
          <p:nvPr>
            <p:ph type="body" idx="1"/>
          </p:nvPr>
        </p:nvSpPr>
        <p:spPr>
          <a:xfrm>
            <a:off x="0" y="1600200"/>
            <a:ext cx="9144000" cy="4525963"/>
          </a:xfrm>
        </p:spPr>
        <p:txBody>
          <a:bodyPr/>
          <a:lstStyle/>
          <a:p>
            <a:pPr>
              <a:lnSpc>
                <a:spcPct val="80000"/>
              </a:lnSpc>
              <a:buFontTx/>
              <a:buNone/>
            </a:pPr>
            <a:r>
              <a:rPr lang="it-IT" sz="2400" b="1" smtClean="0">
                <a:latin typeface="Segoe Print" pitchFamily="2" charset="0"/>
              </a:rPr>
              <a:t>  </a:t>
            </a:r>
            <a:r>
              <a:rPr lang="it-IT" sz="2800" b="1" smtClean="0">
                <a:solidFill>
                  <a:srgbClr val="FF0000"/>
                </a:solidFill>
                <a:latin typeface="Segoe Print" pitchFamily="2" charset="0"/>
              </a:rPr>
              <a:t>PAZIENTI AD ALTO RISCHIO (o a prognosi sfavorevole):</a:t>
            </a:r>
          </a:p>
          <a:p>
            <a:pPr>
              <a:lnSpc>
                <a:spcPct val="80000"/>
              </a:lnSpc>
              <a:buFontTx/>
              <a:buNone/>
            </a:pPr>
            <a:endParaRPr lang="it-IT" sz="2400" b="1" smtClean="0">
              <a:latin typeface="Segoe Print" pitchFamily="2" charset="0"/>
            </a:endParaRPr>
          </a:p>
          <a:p>
            <a:pPr>
              <a:lnSpc>
                <a:spcPct val="80000"/>
              </a:lnSpc>
              <a:buFontTx/>
              <a:buNone/>
            </a:pPr>
            <a:r>
              <a:rPr lang="it-IT" sz="2000" smtClean="0">
                <a:latin typeface="Segoe Print" pitchFamily="2" charset="0"/>
              </a:rPr>
              <a:t>   </a:t>
            </a:r>
            <a:r>
              <a:rPr lang="it-IT" sz="2400" b="1" smtClean="0">
                <a:latin typeface="Segoe Print" pitchFamily="2" charset="0"/>
              </a:rPr>
              <a:t>Stadio IA o IB di grado 3 o stadio IC o II o istotipo a cellule chiare</a:t>
            </a:r>
          </a:p>
          <a:p>
            <a:pPr>
              <a:lnSpc>
                <a:spcPct val="80000"/>
              </a:lnSpc>
              <a:buFontTx/>
              <a:buNone/>
            </a:pPr>
            <a:r>
              <a:rPr lang="it-IT" sz="2000" smtClean="0">
                <a:latin typeface="Segoe Print" pitchFamily="2" charset="0"/>
              </a:rPr>
              <a:t>	</a:t>
            </a:r>
            <a:endParaRPr lang="it-IT" sz="2000" smtClean="0">
              <a:solidFill>
                <a:srgbClr val="FF0000"/>
              </a:solidFill>
              <a:latin typeface="Segoe Print" pitchFamily="2" charset="0"/>
            </a:endParaRPr>
          </a:p>
          <a:p>
            <a:pPr>
              <a:lnSpc>
                <a:spcPct val="80000"/>
              </a:lnSpc>
              <a:buFontTx/>
              <a:buNone/>
            </a:pPr>
            <a:endParaRPr lang="it-IT" sz="2000" smtClean="0">
              <a:solidFill>
                <a:srgbClr val="FF0000"/>
              </a:solidFill>
              <a:latin typeface="Segoe Print" pitchFamily="2" charset="0"/>
            </a:endParaRPr>
          </a:p>
          <a:p>
            <a:pPr>
              <a:lnSpc>
                <a:spcPct val="80000"/>
              </a:lnSpc>
              <a:buFontTx/>
              <a:buNone/>
            </a:pPr>
            <a:r>
              <a:rPr lang="it-IT" sz="2000" smtClean="0">
                <a:solidFill>
                  <a:srgbClr val="FF0000"/>
                </a:solidFill>
                <a:latin typeface="Segoe Print" pitchFamily="2" charset="0"/>
              </a:rPr>
              <a:t>   </a:t>
            </a:r>
            <a:r>
              <a:rPr lang="it-IT" sz="2800" b="1" u="sng" smtClean="0">
                <a:solidFill>
                  <a:srgbClr val="0066FF"/>
                </a:solidFill>
                <a:latin typeface="Segoe Print" pitchFamily="2" charset="0"/>
              </a:rPr>
              <a:t>Il livello di CA 125 al termine dei sei cicli di chemioterapia adiuvante con taxolo + carboplatino e’ risultato essere un fattore prognostico indipendente per la sopravvivenza libera da progressione.</a:t>
            </a:r>
            <a:r>
              <a:rPr lang="it-IT" sz="2000" smtClean="0">
                <a:latin typeface="Segoe Print" pitchFamily="2" charset="0"/>
              </a:rPr>
              <a:t> </a:t>
            </a:r>
          </a:p>
          <a:p>
            <a:pPr>
              <a:lnSpc>
                <a:spcPct val="80000"/>
              </a:lnSpc>
              <a:buFontTx/>
              <a:buNone/>
            </a:pPr>
            <a:endParaRPr lang="it-IT" sz="1600" smtClean="0">
              <a:latin typeface="Segoe Print" pitchFamily="2" charset="0"/>
            </a:endParaRPr>
          </a:p>
          <a:p>
            <a:endParaRPr lang="it-IT"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egnaposto numero diapositiva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8F96CEB-04E4-4053-BA07-6D7FC7363BC6}" type="slidenum">
              <a:rPr lang="en-US" sz="1200">
                <a:solidFill>
                  <a:srgbClr val="898989"/>
                </a:solidFill>
                <a:latin typeface="Arial" charset="0"/>
              </a:rPr>
              <a:pPr algn="r"/>
              <a:t>78</a:t>
            </a:fld>
            <a:endParaRPr lang="en-US" sz="1200">
              <a:solidFill>
                <a:srgbClr val="898989"/>
              </a:solidFill>
              <a:latin typeface="Arial" charset="0"/>
            </a:endParaRPr>
          </a:p>
        </p:txBody>
      </p:sp>
      <p:sp>
        <p:nvSpPr>
          <p:cNvPr id="400386" name="Rectangle 2"/>
          <p:cNvSpPr>
            <a:spLocks noGrp="1" noChangeArrowheads="1"/>
          </p:cNvSpPr>
          <p:nvPr>
            <p:ph type="title" idx="4294967295"/>
          </p:nvPr>
        </p:nvSpPr>
        <p:spPr>
          <a:xfrm>
            <a:off x="250825" y="836613"/>
            <a:ext cx="8569325" cy="1008062"/>
          </a:xfrm>
        </p:spPr>
        <p:txBody>
          <a:bodyPr/>
          <a:lstStyle/>
          <a:p>
            <a:r>
              <a:rPr lang="en-US" sz="2800" b="1" u="sng" smtClean="0">
                <a:solidFill>
                  <a:srgbClr val="FF0000"/>
                </a:solidFill>
                <a:latin typeface="Segoe Print" pitchFamily="2" charset="0"/>
              </a:rPr>
              <a:t>I MARCATORI DI NEOPLASIA NELLA PRATICA CLINICA:QUANDO?</a:t>
            </a:r>
          </a:p>
        </p:txBody>
      </p:sp>
      <p:sp>
        <p:nvSpPr>
          <p:cNvPr id="65539" name="Rectangle 3"/>
          <p:cNvSpPr>
            <a:spLocks noGrp="1" noChangeArrowheads="1"/>
          </p:cNvSpPr>
          <p:nvPr>
            <p:ph type="body" idx="4294967295"/>
          </p:nvPr>
        </p:nvSpPr>
        <p:spPr>
          <a:xfrm>
            <a:off x="179388" y="1917700"/>
            <a:ext cx="8642350" cy="4606925"/>
          </a:xfrm>
        </p:spPr>
        <p:txBody>
          <a:bodyPr/>
          <a:lstStyle/>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Uso appropriato:</a:t>
            </a:r>
            <a:r>
              <a:rPr lang="en-US" smtClean="0">
                <a:effectLst>
                  <a:outerShdw blurRad="38100" dist="38100" dir="2700000" algn="tl">
                    <a:srgbClr val="FFFFFF"/>
                  </a:outerShdw>
                </a:effectLst>
                <a:latin typeface="Segoe Print" pitchFamily="2" charset="0"/>
              </a:rPr>
              <a:t> </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Valutazione della risposta alla terapia</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Rilevamento precoce delle recidive (follow-up)</a:t>
            </a:r>
          </a:p>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Uso limitato: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Ausilio diagnostico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Ausilio prognostico</a:t>
            </a:r>
          </a:p>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Uso molto limitato: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Staging </a:t>
            </a:r>
          </a:p>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Non uso: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Screening</a:t>
            </a:r>
            <a:r>
              <a:rPr lang="en-US" sz="1700" smtClean="0">
                <a:effectLst>
                  <a:outerShdw blurRad="38100" dist="38100" dir="2700000" algn="tl">
                    <a:srgbClr val="FFFFFF"/>
                  </a:outerShdw>
                </a:effectLst>
                <a:latin typeface="Segoe Print" pitchFamily="2" charset="0"/>
              </a:rPr>
              <a:t> </a:t>
            </a:r>
          </a:p>
        </p:txBody>
      </p:sp>
      <p:sp>
        <p:nvSpPr>
          <p:cNvPr id="400388" name="Rectangle 5"/>
          <p:cNvSpPr>
            <a:spLocks noChangeArrowheads="1"/>
          </p:cNvSpPr>
          <p:nvPr/>
        </p:nvSpPr>
        <p:spPr bwMode="auto">
          <a:xfrm>
            <a:off x="2484438" y="260350"/>
            <a:ext cx="4373562" cy="515938"/>
          </a:xfrm>
          <a:prstGeom prst="rect">
            <a:avLst/>
          </a:prstGeom>
          <a:noFill/>
          <a:ln w="9525">
            <a:noFill/>
            <a:miter lim="800000"/>
            <a:headEnd/>
            <a:tailEnd/>
          </a:ln>
        </p:spPr>
        <p:txBody>
          <a:bodyPr anchor="ctr"/>
          <a:lstStyle/>
          <a:p>
            <a:pPr rtl="1"/>
            <a:r>
              <a:rPr lang="it-IT" b="1">
                <a:solidFill>
                  <a:srgbClr val="FF0000"/>
                </a:solidFill>
                <a:latin typeface="Segoe Print" pitchFamily="2" charset="0"/>
              </a:rPr>
              <a:t>Take Home Message -1</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egnaposto numero diapositiva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6DCAFA4-6BAF-400B-AB53-D1AC0C3DCCA3}" type="slidenum">
              <a:rPr lang="en-US" sz="1200">
                <a:solidFill>
                  <a:srgbClr val="898989"/>
                </a:solidFill>
                <a:latin typeface="Arial" charset="0"/>
              </a:rPr>
              <a:pPr algn="r"/>
              <a:t>79</a:t>
            </a:fld>
            <a:endParaRPr lang="en-US" sz="1200">
              <a:solidFill>
                <a:srgbClr val="898989"/>
              </a:solidFill>
              <a:latin typeface="Arial" charset="0"/>
            </a:endParaRPr>
          </a:p>
        </p:txBody>
      </p:sp>
      <p:sp>
        <p:nvSpPr>
          <p:cNvPr id="402434" name="Rectangle 2"/>
          <p:cNvSpPr>
            <a:spLocks noGrp="1" noChangeArrowheads="1"/>
          </p:cNvSpPr>
          <p:nvPr>
            <p:ph type="title" idx="4294967295"/>
          </p:nvPr>
        </p:nvSpPr>
        <p:spPr>
          <a:xfrm>
            <a:off x="539750" y="836613"/>
            <a:ext cx="8072438" cy="936625"/>
          </a:xfrm>
        </p:spPr>
        <p:txBody>
          <a:bodyPr/>
          <a:lstStyle/>
          <a:p>
            <a:r>
              <a:rPr lang="en-US" sz="2800" b="1" u="sng" smtClean="0">
                <a:solidFill>
                  <a:srgbClr val="FF0000"/>
                </a:solidFill>
                <a:latin typeface="Segoe Print" pitchFamily="2" charset="0"/>
                <a:cs typeface="Arial" charset="0"/>
              </a:rPr>
              <a:t>I MARCATORI DI NEOPLASIA NELLA PRATICA CLINICA: QUANDO?</a:t>
            </a:r>
          </a:p>
        </p:txBody>
      </p:sp>
      <p:sp>
        <p:nvSpPr>
          <p:cNvPr id="402435" name="Rectangle 4"/>
          <p:cNvSpPr>
            <a:spLocks noGrp="1" noChangeArrowheads="1"/>
          </p:cNvSpPr>
          <p:nvPr>
            <p:ph type="body" idx="4294967295"/>
          </p:nvPr>
        </p:nvSpPr>
        <p:spPr>
          <a:xfrm>
            <a:off x="250825" y="1962150"/>
            <a:ext cx="8642350" cy="4895850"/>
          </a:xfrm>
        </p:spPr>
        <p:txBody>
          <a:bodyPr/>
          <a:lstStyle/>
          <a:p>
            <a:pPr marL="533400" indent="-533400">
              <a:lnSpc>
                <a:spcPct val="80000"/>
              </a:lnSpc>
              <a:buClr>
                <a:schemeClr val="tx1"/>
              </a:buClr>
              <a:buFontTx/>
              <a:buChar char="•"/>
            </a:pPr>
            <a:r>
              <a:rPr lang="it-IT" sz="2200" smtClean="0">
                <a:latin typeface="Segoe Print" pitchFamily="2" charset="0"/>
                <a:cs typeface="Arial" charset="0"/>
              </a:rPr>
              <a:t>I marcatori (con pochissime eccezioni) </a:t>
            </a:r>
            <a:r>
              <a:rPr lang="it-IT" sz="2200" b="1" u="sng" smtClean="0">
                <a:solidFill>
                  <a:srgbClr val="0066FF"/>
                </a:solidFill>
                <a:latin typeface="Segoe Print" pitchFamily="2" charset="0"/>
                <a:cs typeface="Arial" charset="0"/>
              </a:rPr>
              <a:t>non sono in grado di fare diagnosi di neoplasia</a:t>
            </a:r>
            <a:r>
              <a:rPr lang="it-IT" sz="2200" smtClean="0">
                <a:latin typeface="Segoe Print" pitchFamily="2" charset="0"/>
                <a:cs typeface="Arial" charset="0"/>
              </a:rPr>
              <a:t> e quindi non possono essere usati a questo scopo;</a:t>
            </a:r>
          </a:p>
          <a:p>
            <a:pPr marL="533400" indent="-533400">
              <a:lnSpc>
                <a:spcPct val="80000"/>
              </a:lnSpc>
              <a:buClr>
                <a:schemeClr val="tx1"/>
              </a:buClr>
              <a:buFontTx/>
              <a:buChar char="•"/>
            </a:pPr>
            <a:endParaRPr lang="it-IT" sz="2200" smtClean="0">
              <a:latin typeface="Segoe Print" pitchFamily="2" charset="0"/>
              <a:cs typeface="Arial" charset="0"/>
            </a:endParaRPr>
          </a:p>
          <a:p>
            <a:pPr marL="533400" indent="-533400">
              <a:lnSpc>
                <a:spcPct val="80000"/>
              </a:lnSpc>
              <a:buClr>
                <a:schemeClr val="tx1"/>
              </a:buClr>
              <a:buFontTx/>
              <a:buChar char="•"/>
            </a:pPr>
            <a:r>
              <a:rPr lang="it-IT" sz="2200" smtClean="0">
                <a:latin typeface="Segoe Print" pitchFamily="2" charset="0"/>
                <a:cs typeface="Arial" charset="0"/>
              </a:rPr>
              <a:t>Usati correttamente possono fornire importanti informazioni per valutare:</a:t>
            </a:r>
          </a:p>
          <a:p>
            <a:pPr marL="1181100" lvl="1">
              <a:lnSpc>
                <a:spcPct val="80000"/>
              </a:lnSpc>
              <a:buClr>
                <a:schemeClr val="tx1"/>
              </a:buClr>
              <a:buFont typeface="Wingdings" pitchFamily="2" charset="2"/>
              <a:buChar char="ü"/>
            </a:pPr>
            <a:r>
              <a:rPr lang="it-IT" sz="1900" b="1" smtClean="0">
                <a:solidFill>
                  <a:srgbClr val="FF0000"/>
                </a:solidFill>
                <a:latin typeface="Segoe Print" pitchFamily="2" charset="0"/>
                <a:cs typeface="Arial" charset="0"/>
              </a:rPr>
              <a:t> </a:t>
            </a:r>
            <a:r>
              <a:rPr lang="it-IT" sz="1900" b="1" smtClean="0">
                <a:solidFill>
                  <a:srgbClr val="0066FF"/>
                </a:solidFill>
                <a:latin typeface="Segoe Print" pitchFamily="2" charset="0"/>
                <a:cs typeface="Arial" charset="0"/>
              </a:rPr>
              <a:t>efficacia della terapia;</a:t>
            </a:r>
          </a:p>
          <a:p>
            <a:pPr marL="1181100" lvl="1">
              <a:lnSpc>
                <a:spcPct val="80000"/>
              </a:lnSpc>
              <a:buClr>
                <a:schemeClr val="tx1"/>
              </a:buClr>
              <a:buFont typeface="Wingdings" pitchFamily="2" charset="2"/>
              <a:buChar char="ü"/>
            </a:pPr>
            <a:r>
              <a:rPr lang="it-IT" sz="1900" b="1" smtClean="0">
                <a:solidFill>
                  <a:srgbClr val="0066FF"/>
                </a:solidFill>
                <a:latin typeface="Segoe Print" pitchFamily="2" charset="0"/>
                <a:cs typeface="Arial" charset="0"/>
              </a:rPr>
              <a:t> riconoscimento precoce delle recidive</a:t>
            </a:r>
          </a:p>
          <a:p>
            <a:pPr marL="533400" indent="-533400">
              <a:lnSpc>
                <a:spcPct val="80000"/>
              </a:lnSpc>
              <a:buClr>
                <a:schemeClr val="tx1"/>
              </a:buClr>
              <a:buFontTx/>
              <a:buChar char="•"/>
            </a:pPr>
            <a:endParaRPr lang="it-IT" sz="2400" b="1" smtClean="0">
              <a:solidFill>
                <a:srgbClr val="FF0000"/>
              </a:solidFill>
              <a:latin typeface="Segoe Print" pitchFamily="2" charset="0"/>
              <a:cs typeface="Arial" charset="0"/>
            </a:endParaRPr>
          </a:p>
          <a:p>
            <a:pPr marL="533400" indent="-533400">
              <a:lnSpc>
                <a:spcPct val="80000"/>
              </a:lnSpc>
              <a:buClr>
                <a:schemeClr val="tx1"/>
              </a:buClr>
              <a:buFontTx/>
              <a:buChar char="•"/>
            </a:pPr>
            <a:r>
              <a:rPr lang="it-IT" sz="2200" smtClean="0">
                <a:latin typeface="Segoe Print" pitchFamily="2" charset="0"/>
                <a:cs typeface="Arial" charset="0"/>
              </a:rPr>
              <a:t>In generale, un singolo marcatore è sufficiente per il monitoraggio di un tipo di neoplasia;</a:t>
            </a:r>
          </a:p>
          <a:p>
            <a:pPr marL="533400" indent="-533400">
              <a:lnSpc>
                <a:spcPct val="80000"/>
              </a:lnSpc>
              <a:buClr>
                <a:schemeClr val="tx1"/>
              </a:buClr>
              <a:buFontTx/>
              <a:buChar char="•"/>
            </a:pPr>
            <a:endParaRPr lang="it-IT" sz="2200" smtClean="0">
              <a:latin typeface="Segoe Print" pitchFamily="2" charset="0"/>
              <a:cs typeface="Arial" charset="0"/>
            </a:endParaRPr>
          </a:p>
          <a:p>
            <a:pPr marL="533400" indent="-533400">
              <a:lnSpc>
                <a:spcPct val="80000"/>
              </a:lnSpc>
              <a:buClr>
                <a:schemeClr val="tx1"/>
              </a:buClr>
              <a:buFontTx/>
              <a:buChar char="•"/>
            </a:pPr>
            <a:r>
              <a:rPr lang="it-IT" sz="2200" smtClean="0">
                <a:latin typeface="Segoe Print" pitchFamily="2" charset="0"/>
                <a:cs typeface="Arial" charset="0"/>
              </a:rPr>
              <a:t>I risultati possono essere metodo-dipendenti pertanto ogni paziente dovrebbe essere monitorato mediante lo stesso metodo (idealmente, nello stesso laboratorio).</a:t>
            </a:r>
          </a:p>
        </p:txBody>
      </p:sp>
      <p:sp>
        <p:nvSpPr>
          <p:cNvPr id="402436" name="Rectangle 5"/>
          <p:cNvSpPr>
            <a:spLocks noChangeArrowheads="1"/>
          </p:cNvSpPr>
          <p:nvPr/>
        </p:nvSpPr>
        <p:spPr bwMode="auto">
          <a:xfrm>
            <a:off x="2700338" y="404813"/>
            <a:ext cx="4229100" cy="382587"/>
          </a:xfrm>
          <a:prstGeom prst="rect">
            <a:avLst/>
          </a:prstGeom>
          <a:noFill/>
          <a:ln w="9525">
            <a:noFill/>
            <a:miter lim="800000"/>
            <a:headEnd/>
            <a:tailEnd/>
          </a:ln>
        </p:spPr>
        <p:txBody>
          <a:bodyPr anchor="ctr"/>
          <a:lstStyle/>
          <a:p>
            <a:pPr rtl="1"/>
            <a:r>
              <a:rPr lang="it-IT" b="1">
                <a:solidFill>
                  <a:srgbClr val="FF0000"/>
                </a:solidFill>
                <a:latin typeface="Segoe Print" pitchFamily="2" charset="0"/>
              </a:rPr>
              <a:t>Take Home Message - 2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a:xfrm>
            <a:off x="0" y="44450"/>
            <a:ext cx="9144000" cy="1025525"/>
          </a:xfrm>
        </p:spPr>
        <p:txBody>
          <a:bodyPr/>
          <a:lstStyle/>
          <a:p>
            <a:pPr eaLnBrk="1" hangingPunct="1"/>
            <a:r>
              <a:rPr lang="it-IT" sz="6000" b="1" smtClean="0">
                <a:solidFill>
                  <a:srgbClr val="FF0000"/>
                </a:solidFill>
                <a:latin typeface="Segoe Print" pitchFamily="2" charset="0"/>
              </a:rPr>
              <a:t>O</a:t>
            </a:r>
            <a:r>
              <a:rPr lang="it-IT" sz="5400" b="1" smtClean="0">
                <a:solidFill>
                  <a:srgbClr val="FF0000"/>
                </a:solidFill>
                <a:latin typeface="Segoe Print" pitchFamily="2" charset="0"/>
              </a:rPr>
              <a:t>GGETTIVITà </a:t>
            </a:r>
          </a:p>
        </p:txBody>
      </p:sp>
      <p:sp>
        <p:nvSpPr>
          <p:cNvPr id="65538" name="Segnaposto contenuto 2"/>
          <p:cNvSpPr>
            <a:spLocks noGrp="1"/>
          </p:cNvSpPr>
          <p:nvPr>
            <p:ph idx="1"/>
          </p:nvPr>
        </p:nvSpPr>
        <p:spPr>
          <a:xfrm>
            <a:off x="-469900" y="1412875"/>
            <a:ext cx="9721850" cy="4967288"/>
          </a:xfrm>
        </p:spPr>
        <p:txBody>
          <a:bodyPr/>
          <a:lstStyle/>
          <a:p>
            <a:pPr marL="688975" lvl="1" indent="-231775" eaLnBrk="1" hangingPunct="1">
              <a:lnSpc>
                <a:spcPct val="80000"/>
              </a:lnSpc>
              <a:buFontTx/>
              <a:buChar char="•"/>
            </a:pPr>
            <a:r>
              <a:rPr lang="it-IT" b="1" u="sng" smtClean="0">
                <a:solidFill>
                  <a:srgbClr val="0066FF"/>
                </a:solidFill>
                <a:latin typeface="Segoe Print" pitchFamily="2" charset="0"/>
              </a:rPr>
              <a:t>Esame Obiettivo </a:t>
            </a:r>
            <a:r>
              <a:rPr lang="it-IT" b="1" smtClean="0">
                <a:solidFill>
                  <a:srgbClr val="0066FF"/>
                </a:solidFill>
                <a:latin typeface="Segoe Print" pitchFamily="2" charset="0"/>
              </a:rPr>
              <a:t>Generale: </a:t>
            </a:r>
            <a:r>
              <a:rPr lang="it-IT" sz="2400" smtClean="0">
                <a:latin typeface="Segoe Print" pitchFamily="2" charset="0"/>
              </a:rPr>
              <a:t>Nella norma. </a:t>
            </a:r>
          </a:p>
          <a:p>
            <a:pPr marL="688975" lvl="1" indent="-231775" eaLnBrk="1" hangingPunct="1">
              <a:lnSpc>
                <a:spcPct val="80000"/>
              </a:lnSpc>
              <a:buFontTx/>
              <a:buNone/>
            </a:pPr>
            <a:r>
              <a:rPr lang="it-IT" sz="2400" smtClean="0">
                <a:latin typeface="Segoe Print" pitchFamily="2" charset="0"/>
              </a:rPr>
              <a:t>  FC 76r, PA 132/80, T 36,9°C, SatO2 98%aa</a:t>
            </a:r>
          </a:p>
          <a:p>
            <a:pPr marL="688975" lvl="1" indent="-231775" eaLnBrk="1" hangingPunct="1">
              <a:lnSpc>
                <a:spcPct val="80000"/>
              </a:lnSpc>
              <a:buFontTx/>
              <a:buChar char="•"/>
            </a:pPr>
            <a:endParaRPr lang="it-IT" sz="2400" smtClean="0">
              <a:latin typeface="Segoe Print" pitchFamily="2" charset="0"/>
            </a:endParaRPr>
          </a:p>
          <a:p>
            <a:pPr marL="688975" lvl="1" indent="-231775" eaLnBrk="1" hangingPunct="1">
              <a:lnSpc>
                <a:spcPct val="80000"/>
              </a:lnSpc>
              <a:buFontTx/>
              <a:buChar char="•"/>
            </a:pPr>
            <a:r>
              <a:rPr lang="it-IT" b="1" u="sng" smtClean="0">
                <a:solidFill>
                  <a:srgbClr val="0066FF"/>
                </a:solidFill>
                <a:latin typeface="Segoe Print" pitchFamily="2" charset="0"/>
              </a:rPr>
              <a:t>Stazioni linfonodali:</a:t>
            </a:r>
            <a:r>
              <a:rPr lang="it-IT" sz="2400" smtClean="0">
                <a:latin typeface="Segoe Print" pitchFamily="2" charset="0"/>
              </a:rPr>
              <a:t> nella norma.</a:t>
            </a:r>
          </a:p>
          <a:p>
            <a:pPr marL="688975" lvl="1" indent="-231775" eaLnBrk="1" hangingPunct="1">
              <a:lnSpc>
                <a:spcPct val="80000"/>
              </a:lnSpc>
              <a:buFontTx/>
              <a:buChar char="•"/>
            </a:pPr>
            <a:endParaRPr lang="it-IT" sz="2400" smtClean="0">
              <a:latin typeface="Segoe Print" pitchFamily="2" charset="0"/>
            </a:endParaRPr>
          </a:p>
          <a:p>
            <a:pPr marL="688975" lvl="1" indent="-231775" eaLnBrk="1" hangingPunct="1">
              <a:lnSpc>
                <a:spcPct val="80000"/>
              </a:lnSpc>
              <a:buFontTx/>
              <a:buChar char="•"/>
            </a:pPr>
            <a:r>
              <a:rPr lang="it-IT" b="1" u="sng" smtClean="0">
                <a:solidFill>
                  <a:srgbClr val="0066FF"/>
                </a:solidFill>
                <a:latin typeface="Segoe Print" pitchFamily="2" charset="0"/>
              </a:rPr>
              <a:t>E.O. Neurologico:</a:t>
            </a:r>
            <a:r>
              <a:rPr lang="it-IT" sz="2400" smtClean="0">
                <a:solidFill>
                  <a:srgbClr val="953735"/>
                </a:solidFill>
                <a:latin typeface="Segoe Print" pitchFamily="2" charset="0"/>
              </a:rPr>
              <a:t> </a:t>
            </a:r>
            <a:r>
              <a:rPr lang="it-IT" sz="2400" smtClean="0">
                <a:latin typeface="Segoe Print" pitchFamily="2" charset="0"/>
              </a:rPr>
              <a:t>apparentemente negativo.</a:t>
            </a:r>
          </a:p>
          <a:p>
            <a:pPr marL="688975" lvl="1" indent="-231775" eaLnBrk="1" hangingPunct="1">
              <a:lnSpc>
                <a:spcPct val="80000"/>
              </a:lnSpc>
              <a:buFontTx/>
              <a:buChar char="•"/>
            </a:pPr>
            <a:endParaRPr lang="it-IT" sz="2400" smtClean="0">
              <a:latin typeface="Segoe Print" pitchFamily="2" charset="0"/>
            </a:endParaRPr>
          </a:p>
          <a:p>
            <a:pPr marL="688975" lvl="1" indent="-231775" eaLnBrk="1" hangingPunct="1">
              <a:lnSpc>
                <a:spcPct val="80000"/>
              </a:lnSpc>
              <a:buFontTx/>
              <a:buChar char="•"/>
            </a:pPr>
            <a:r>
              <a:rPr lang="it-IT" b="1" u="sng" smtClean="0">
                <a:solidFill>
                  <a:srgbClr val="0066FF"/>
                </a:solidFill>
                <a:latin typeface="Segoe Print" pitchFamily="2" charset="0"/>
              </a:rPr>
              <a:t>E.O. Cardiaco e Torace:</a:t>
            </a:r>
            <a:r>
              <a:rPr lang="it-IT" sz="2400" b="1" smtClean="0">
                <a:solidFill>
                  <a:srgbClr val="953735"/>
                </a:solidFill>
                <a:latin typeface="Segoe Print" pitchFamily="2" charset="0"/>
              </a:rPr>
              <a:t> </a:t>
            </a:r>
            <a:r>
              <a:rPr lang="it-IT" sz="2400" smtClean="0">
                <a:latin typeface="Segoe Print" pitchFamily="2" charset="0"/>
              </a:rPr>
              <a:t>nella norma.</a:t>
            </a:r>
          </a:p>
          <a:p>
            <a:pPr marL="688975" lvl="1" indent="-231775" eaLnBrk="1" hangingPunct="1">
              <a:lnSpc>
                <a:spcPct val="80000"/>
              </a:lnSpc>
              <a:buFontTx/>
              <a:buChar char="•"/>
            </a:pPr>
            <a:endParaRPr lang="it-IT" sz="2400" smtClean="0">
              <a:latin typeface="Segoe Print" pitchFamily="2" charset="0"/>
            </a:endParaRPr>
          </a:p>
          <a:p>
            <a:pPr marL="688975" lvl="1" indent="-231775" eaLnBrk="1" hangingPunct="1">
              <a:lnSpc>
                <a:spcPct val="80000"/>
              </a:lnSpc>
              <a:buFontTx/>
              <a:buChar char="•"/>
            </a:pPr>
            <a:r>
              <a:rPr lang="it-IT" b="1" u="sng" smtClean="0">
                <a:solidFill>
                  <a:srgbClr val="0066FF"/>
                </a:solidFill>
                <a:latin typeface="Segoe Print" pitchFamily="2" charset="0"/>
              </a:rPr>
              <a:t>E.O. Addome: </a:t>
            </a:r>
            <a:r>
              <a:rPr lang="it-IT" sz="2400" smtClean="0">
                <a:latin typeface="Segoe Print" pitchFamily="2" charset="0"/>
              </a:rPr>
              <a:t>Trattabile, non dolente nè dolorabile          alla palpazione superficiale e profonda in tutti i quadranti. Non masse palpabili in addome. Non epatosplenomegalia palpabile. Polsi validi simmetrici. </a:t>
            </a:r>
          </a:p>
          <a:p>
            <a:pPr marL="688975" lvl="1" indent="-231775" eaLnBrk="1" hangingPunct="1">
              <a:lnSpc>
                <a:spcPct val="80000"/>
              </a:lnSpc>
              <a:buFontTx/>
              <a:buChar char="•"/>
            </a:pPr>
            <a:endParaRPr lang="it-IT" sz="2400" b="1" smtClean="0">
              <a:solidFill>
                <a:srgbClr val="1F497D"/>
              </a:solidFill>
              <a:latin typeface="Segoe Print"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481" name="Group 2"/>
          <p:cNvGrpSpPr>
            <a:grpSpLocks/>
          </p:cNvGrpSpPr>
          <p:nvPr/>
        </p:nvGrpSpPr>
        <p:grpSpPr bwMode="auto">
          <a:xfrm>
            <a:off x="1763713" y="1125538"/>
            <a:ext cx="2743200" cy="1838325"/>
            <a:chOff x="1020" y="1389"/>
            <a:chExt cx="1728" cy="1158"/>
          </a:xfrm>
        </p:grpSpPr>
        <p:sp>
          <p:nvSpPr>
            <p:cNvPr id="557059" name="Cloud"/>
            <p:cNvSpPr>
              <a:spLocks noChangeAspect="1" noEditPoints="1" noChangeArrowheads="1"/>
            </p:cNvSpPr>
            <p:nvPr/>
          </p:nvSpPr>
          <p:spPr bwMode="auto">
            <a:xfrm>
              <a:off x="1020" y="1389"/>
              <a:ext cx="1728"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404498" name="Text Box 4"/>
            <p:cNvSpPr txBox="1">
              <a:spLocks noChangeArrowheads="1"/>
            </p:cNvSpPr>
            <p:nvPr/>
          </p:nvSpPr>
          <p:spPr bwMode="auto">
            <a:xfrm>
              <a:off x="1247" y="1752"/>
              <a:ext cx="1361" cy="442"/>
            </a:xfrm>
            <a:prstGeom prst="rect">
              <a:avLst/>
            </a:prstGeom>
            <a:noFill/>
            <a:ln w="9525">
              <a:noFill/>
              <a:miter lim="800000"/>
              <a:headEnd/>
              <a:tailEnd/>
            </a:ln>
          </p:spPr>
          <p:txBody>
            <a:bodyPr>
              <a:spAutoFit/>
            </a:bodyPr>
            <a:lstStyle/>
            <a:p>
              <a:pPr>
                <a:spcBef>
                  <a:spcPct val="50000"/>
                </a:spcBef>
              </a:pPr>
              <a:r>
                <a:rPr lang="it-IT" sz="2000" b="1">
                  <a:solidFill>
                    <a:srgbClr val="FFFFFF"/>
                  </a:solidFill>
                  <a:latin typeface="Arial" charset="0"/>
                </a:rPr>
                <a:t>…. </a:t>
              </a:r>
              <a:r>
                <a:rPr lang="it-IT" sz="2000" b="1">
                  <a:solidFill>
                    <a:srgbClr val="FFFFFF"/>
                  </a:solidFill>
                  <a:latin typeface="Segoe Print" pitchFamily="2" charset="0"/>
                </a:rPr>
                <a:t>infezione da virus HIV?</a:t>
              </a:r>
            </a:p>
          </p:txBody>
        </p:sp>
      </p:grpSp>
      <p:sp>
        <p:nvSpPr>
          <p:cNvPr id="404482" name="Text Box 9"/>
          <p:cNvSpPr txBox="1">
            <a:spLocks noChangeArrowheads="1"/>
          </p:cNvSpPr>
          <p:nvPr/>
        </p:nvSpPr>
        <p:spPr bwMode="auto">
          <a:xfrm>
            <a:off x="5508625" y="4437063"/>
            <a:ext cx="1655763" cy="641350"/>
          </a:xfrm>
          <a:prstGeom prst="rect">
            <a:avLst/>
          </a:prstGeom>
          <a:noFill/>
          <a:ln w="9525" algn="ctr">
            <a:noFill/>
            <a:miter lim="800000"/>
            <a:headEnd/>
            <a:tailEnd/>
          </a:ln>
        </p:spPr>
        <p:txBody>
          <a:bodyPr>
            <a:spAutoFit/>
          </a:bodyPr>
          <a:lstStyle/>
          <a:p>
            <a:pPr algn="ctr">
              <a:spcBef>
                <a:spcPct val="50000"/>
              </a:spcBef>
              <a:buClr>
                <a:srgbClr val="0078F0"/>
              </a:buClr>
              <a:buSzPct val="85000"/>
              <a:buFont typeface="Wingdings" pitchFamily="2" charset="2"/>
              <a:buNone/>
            </a:pPr>
            <a:endParaRPr lang="it-IT" sz="3600" b="1">
              <a:solidFill>
                <a:srgbClr val="FFCC00"/>
              </a:solidFill>
              <a:latin typeface="Arial" charset="0"/>
            </a:endParaRPr>
          </a:p>
        </p:txBody>
      </p:sp>
      <p:grpSp>
        <p:nvGrpSpPr>
          <p:cNvPr id="404483" name="Group 23"/>
          <p:cNvGrpSpPr>
            <a:grpSpLocks/>
          </p:cNvGrpSpPr>
          <p:nvPr/>
        </p:nvGrpSpPr>
        <p:grpSpPr bwMode="auto">
          <a:xfrm>
            <a:off x="5357813" y="2276475"/>
            <a:ext cx="2743200" cy="1838325"/>
            <a:chOff x="3375" y="1434"/>
            <a:chExt cx="1728" cy="1158"/>
          </a:xfrm>
        </p:grpSpPr>
        <p:grpSp>
          <p:nvGrpSpPr>
            <p:cNvPr id="404493" name="Group 5"/>
            <p:cNvGrpSpPr>
              <a:grpSpLocks/>
            </p:cNvGrpSpPr>
            <p:nvPr/>
          </p:nvGrpSpPr>
          <p:grpSpPr bwMode="auto">
            <a:xfrm>
              <a:off x="3375" y="1434"/>
              <a:ext cx="1728" cy="1158"/>
              <a:chOff x="2971" y="2387"/>
              <a:chExt cx="1728" cy="1158"/>
            </a:xfrm>
          </p:grpSpPr>
          <p:sp>
            <p:nvSpPr>
              <p:cNvPr id="557062" name="Cloud"/>
              <p:cNvSpPr>
                <a:spLocks noChangeAspect="1" noEditPoints="1" noChangeArrowheads="1"/>
              </p:cNvSpPr>
              <p:nvPr/>
            </p:nvSpPr>
            <p:spPr bwMode="auto">
              <a:xfrm>
                <a:off x="2971" y="2387"/>
                <a:ext cx="1728"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7A3FF"/>
              </a:solidFill>
              <a:ln w="9525">
                <a:solidFill>
                  <a:srgbClr val="000000"/>
                </a:solidFill>
                <a:miter lim="800000"/>
                <a:headEnd/>
                <a:tailEnd/>
              </a:ln>
              <a:effectLst>
                <a:outerShdw dist="107763" dir="2700000" algn="ctr" rotWithShape="0">
                  <a:srgbClr val="808080"/>
                </a:outerShdw>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404496" name="Text Box 7"/>
              <p:cNvSpPr txBox="1">
                <a:spLocks noChangeArrowheads="1"/>
              </p:cNvSpPr>
              <p:nvPr/>
            </p:nvSpPr>
            <p:spPr bwMode="auto">
              <a:xfrm>
                <a:off x="3198" y="2750"/>
                <a:ext cx="1408" cy="250"/>
              </a:xfrm>
              <a:prstGeom prst="rect">
                <a:avLst/>
              </a:prstGeom>
              <a:noFill/>
              <a:ln w="9525">
                <a:noFill/>
                <a:miter lim="800000"/>
                <a:headEnd/>
                <a:tailEnd/>
              </a:ln>
            </p:spPr>
            <p:txBody>
              <a:bodyPr>
                <a:spAutoFit/>
              </a:bodyPr>
              <a:lstStyle/>
              <a:p>
                <a:pPr>
                  <a:spcBef>
                    <a:spcPct val="50000"/>
                  </a:spcBef>
                </a:pPr>
                <a:endParaRPr lang="it-IT" sz="2000" b="1">
                  <a:solidFill>
                    <a:srgbClr val="FFFFFF"/>
                  </a:solidFill>
                  <a:latin typeface="Arial" charset="0"/>
                </a:endParaRPr>
              </a:p>
            </p:txBody>
          </p:sp>
        </p:grpSp>
        <p:sp>
          <p:nvSpPr>
            <p:cNvPr id="404494" name="Text Box 11"/>
            <p:cNvSpPr txBox="1">
              <a:spLocks noChangeArrowheads="1"/>
            </p:cNvSpPr>
            <p:nvPr/>
          </p:nvSpPr>
          <p:spPr bwMode="auto">
            <a:xfrm>
              <a:off x="3424" y="1797"/>
              <a:ext cx="1588" cy="442"/>
            </a:xfrm>
            <a:prstGeom prst="rect">
              <a:avLst/>
            </a:prstGeom>
            <a:noFill/>
            <a:ln w="9525" algn="ctr">
              <a:noFill/>
              <a:miter lim="800000"/>
              <a:headEnd/>
              <a:tailEnd/>
            </a:ln>
          </p:spPr>
          <p:txBody>
            <a:bodyPr>
              <a:spAutoFit/>
            </a:bodyPr>
            <a:lstStyle/>
            <a:p>
              <a:pPr algn="ctr">
                <a:spcBef>
                  <a:spcPct val="50000"/>
                </a:spcBef>
                <a:buClr>
                  <a:srgbClr val="0078F0"/>
                </a:buClr>
                <a:buSzPct val="85000"/>
                <a:buFont typeface="Wingdings" pitchFamily="2" charset="2"/>
                <a:buNone/>
              </a:pPr>
              <a:r>
                <a:rPr lang="it-IT" sz="2000" b="1">
                  <a:solidFill>
                    <a:srgbClr val="FFFFFF"/>
                  </a:solidFill>
                  <a:latin typeface="Segoe Print" pitchFamily="2" charset="0"/>
                </a:rPr>
                <a:t>Categoria a rischio?</a:t>
              </a:r>
            </a:p>
          </p:txBody>
        </p:sp>
      </p:grpSp>
      <p:sp>
        <p:nvSpPr>
          <p:cNvPr id="557069" name="Cloud"/>
          <p:cNvSpPr>
            <a:spLocks noChangeAspect="1" noEditPoints="1" noChangeArrowheads="1"/>
          </p:cNvSpPr>
          <p:nvPr/>
        </p:nvSpPr>
        <p:spPr bwMode="auto">
          <a:xfrm>
            <a:off x="2051050" y="40767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404485" name="Text Box 14"/>
          <p:cNvSpPr txBox="1">
            <a:spLocks noChangeArrowheads="1"/>
          </p:cNvSpPr>
          <p:nvPr/>
        </p:nvSpPr>
        <p:spPr bwMode="auto">
          <a:xfrm>
            <a:off x="2411413" y="4652963"/>
            <a:ext cx="2160587" cy="854075"/>
          </a:xfrm>
          <a:prstGeom prst="rect">
            <a:avLst/>
          </a:prstGeom>
          <a:noFill/>
          <a:ln w="9525">
            <a:noFill/>
            <a:miter lim="800000"/>
            <a:headEnd/>
            <a:tailEnd/>
          </a:ln>
        </p:spPr>
        <p:txBody>
          <a:bodyPr>
            <a:spAutoFit/>
          </a:bodyPr>
          <a:lstStyle/>
          <a:p>
            <a:pPr>
              <a:spcBef>
                <a:spcPct val="50000"/>
              </a:spcBef>
            </a:pPr>
            <a:r>
              <a:rPr lang="it-IT" sz="2000" b="1">
                <a:solidFill>
                  <a:srgbClr val="FFFFFF"/>
                </a:solidFill>
                <a:latin typeface="Arial" charset="0"/>
              </a:rPr>
              <a:t>Quale marker?</a:t>
            </a:r>
          </a:p>
          <a:p>
            <a:pPr>
              <a:spcBef>
                <a:spcPct val="50000"/>
              </a:spcBef>
            </a:pPr>
            <a:r>
              <a:rPr lang="it-IT" sz="2000" b="1">
                <a:solidFill>
                  <a:srgbClr val="FFFFFF"/>
                </a:solidFill>
                <a:latin typeface="Arial" charset="0"/>
              </a:rPr>
              <a:t>Con quale test?</a:t>
            </a:r>
          </a:p>
        </p:txBody>
      </p:sp>
      <p:sp>
        <p:nvSpPr>
          <p:cNvPr id="557072" name="Cloud"/>
          <p:cNvSpPr>
            <a:spLocks noChangeAspect="1" noEditPoints="1" noChangeArrowheads="1"/>
          </p:cNvSpPr>
          <p:nvPr/>
        </p:nvSpPr>
        <p:spPr bwMode="auto">
          <a:xfrm>
            <a:off x="2051050" y="40767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404487" name="Text Box 17"/>
          <p:cNvSpPr txBox="1">
            <a:spLocks noChangeArrowheads="1"/>
          </p:cNvSpPr>
          <p:nvPr/>
        </p:nvSpPr>
        <p:spPr bwMode="auto">
          <a:xfrm>
            <a:off x="2411413" y="4652963"/>
            <a:ext cx="2160587" cy="854075"/>
          </a:xfrm>
          <a:prstGeom prst="rect">
            <a:avLst/>
          </a:prstGeom>
          <a:noFill/>
          <a:ln w="9525">
            <a:noFill/>
            <a:miter lim="800000"/>
            <a:headEnd/>
            <a:tailEnd/>
          </a:ln>
        </p:spPr>
        <p:txBody>
          <a:bodyPr>
            <a:spAutoFit/>
          </a:bodyPr>
          <a:lstStyle/>
          <a:p>
            <a:pPr>
              <a:spcBef>
                <a:spcPct val="50000"/>
              </a:spcBef>
            </a:pPr>
            <a:r>
              <a:rPr lang="it-IT" sz="2000" b="1">
                <a:solidFill>
                  <a:srgbClr val="FFFFFF"/>
                </a:solidFill>
                <a:latin typeface="Arial" charset="0"/>
              </a:rPr>
              <a:t>Quale marker?</a:t>
            </a:r>
          </a:p>
          <a:p>
            <a:pPr>
              <a:spcBef>
                <a:spcPct val="50000"/>
              </a:spcBef>
            </a:pPr>
            <a:r>
              <a:rPr lang="it-IT" sz="2000" b="1">
                <a:solidFill>
                  <a:srgbClr val="FFFFFF"/>
                </a:solidFill>
                <a:latin typeface="Arial" charset="0"/>
              </a:rPr>
              <a:t>Con quale test?</a:t>
            </a:r>
          </a:p>
        </p:txBody>
      </p:sp>
      <p:sp>
        <p:nvSpPr>
          <p:cNvPr id="557074" name="Cloud"/>
          <p:cNvSpPr>
            <a:spLocks noChangeAspect="1" noEditPoints="1" noChangeArrowheads="1"/>
          </p:cNvSpPr>
          <p:nvPr/>
        </p:nvSpPr>
        <p:spPr bwMode="auto">
          <a:xfrm>
            <a:off x="2051050" y="40767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404489" name="Text Box 19"/>
          <p:cNvSpPr txBox="1">
            <a:spLocks noChangeArrowheads="1"/>
          </p:cNvSpPr>
          <p:nvPr/>
        </p:nvSpPr>
        <p:spPr bwMode="auto">
          <a:xfrm>
            <a:off x="2411413" y="4652963"/>
            <a:ext cx="2160587" cy="854075"/>
          </a:xfrm>
          <a:prstGeom prst="rect">
            <a:avLst/>
          </a:prstGeom>
          <a:noFill/>
          <a:ln w="9525">
            <a:noFill/>
            <a:miter lim="800000"/>
            <a:headEnd/>
            <a:tailEnd/>
          </a:ln>
        </p:spPr>
        <p:txBody>
          <a:bodyPr>
            <a:spAutoFit/>
          </a:bodyPr>
          <a:lstStyle/>
          <a:p>
            <a:pPr>
              <a:spcBef>
                <a:spcPct val="50000"/>
              </a:spcBef>
            </a:pPr>
            <a:r>
              <a:rPr lang="it-IT" sz="2000" b="1">
                <a:solidFill>
                  <a:srgbClr val="FFFFFF"/>
                </a:solidFill>
                <a:latin typeface="Arial" charset="0"/>
              </a:rPr>
              <a:t>Quale marker?</a:t>
            </a:r>
          </a:p>
          <a:p>
            <a:pPr>
              <a:spcBef>
                <a:spcPct val="50000"/>
              </a:spcBef>
            </a:pPr>
            <a:r>
              <a:rPr lang="it-IT" sz="2000" b="1">
                <a:solidFill>
                  <a:srgbClr val="FFFFFF"/>
                </a:solidFill>
                <a:latin typeface="Arial" charset="0"/>
              </a:rPr>
              <a:t>Con quale test?</a:t>
            </a:r>
          </a:p>
        </p:txBody>
      </p:sp>
      <p:grpSp>
        <p:nvGrpSpPr>
          <p:cNvPr id="404490" name="Group 22"/>
          <p:cNvGrpSpPr>
            <a:grpSpLocks/>
          </p:cNvGrpSpPr>
          <p:nvPr/>
        </p:nvGrpSpPr>
        <p:grpSpPr bwMode="auto">
          <a:xfrm>
            <a:off x="2051050" y="4076700"/>
            <a:ext cx="2743200" cy="1838325"/>
            <a:chOff x="1292" y="2568"/>
            <a:chExt cx="1728" cy="1158"/>
          </a:xfrm>
        </p:grpSpPr>
        <p:sp>
          <p:nvSpPr>
            <p:cNvPr id="557076" name="Cloud"/>
            <p:cNvSpPr>
              <a:spLocks noChangeAspect="1" noEditPoints="1" noChangeArrowheads="1"/>
            </p:cNvSpPr>
            <p:nvPr/>
          </p:nvSpPr>
          <p:spPr bwMode="auto">
            <a:xfrm>
              <a:off x="1292" y="2568"/>
              <a:ext cx="1728"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a:spcBef>
                  <a:spcPct val="20000"/>
                </a:spcBef>
                <a:buClr>
                  <a:srgbClr val="0078F0"/>
                </a:buClr>
                <a:buSzPct val="85000"/>
                <a:buFont typeface="Wingdings" pitchFamily="2" charset="2"/>
                <a:buNone/>
                <a:defRPr/>
              </a:pPr>
              <a:endParaRPr lang="it-IT" sz="3600" b="1">
                <a:solidFill>
                  <a:srgbClr val="FFCC00"/>
                </a:solidFill>
                <a:latin typeface="+mn-lt"/>
                <a:cs typeface="+mn-cs"/>
              </a:endParaRPr>
            </a:p>
          </p:txBody>
        </p:sp>
        <p:sp>
          <p:nvSpPr>
            <p:cNvPr id="404492" name="Text Box 21"/>
            <p:cNvSpPr txBox="1">
              <a:spLocks noChangeArrowheads="1"/>
            </p:cNvSpPr>
            <p:nvPr/>
          </p:nvSpPr>
          <p:spPr bwMode="auto">
            <a:xfrm>
              <a:off x="1519" y="2840"/>
              <a:ext cx="1361" cy="730"/>
            </a:xfrm>
            <a:prstGeom prst="rect">
              <a:avLst/>
            </a:prstGeom>
            <a:noFill/>
            <a:ln w="9525">
              <a:noFill/>
              <a:miter lim="800000"/>
              <a:headEnd/>
              <a:tailEnd/>
            </a:ln>
          </p:spPr>
          <p:txBody>
            <a:bodyPr>
              <a:spAutoFit/>
            </a:bodyPr>
            <a:lstStyle/>
            <a:p>
              <a:pPr>
                <a:spcBef>
                  <a:spcPct val="50000"/>
                </a:spcBef>
              </a:pPr>
              <a:r>
                <a:rPr lang="it-IT" sz="2000" b="1">
                  <a:solidFill>
                    <a:srgbClr val="FFFFFF"/>
                  </a:solidFill>
                  <a:latin typeface="Segoe Print" pitchFamily="2" charset="0"/>
                </a:rPr>
                <a:t>Quale marcatore?</a:t>
              </a:r>
            </a:p>
            <a:p>
              <a:pPr>
                <a:spcBef>
                  <a:spcPct val="50000"/>
                </a:spcBef>
              </a:pPr>
              <a:r>
                <a:rPr lang="it-IT" sz="2000" b="1">
                  <a:solidFill>
                    <a:srgbClr val="FFFFFF"/>
                  </a:solidFill>
                  <a:latin typeface="Segoe Print" pitchFamily="2" charset="0"/>
                </a:rPr>
                <a:t>Con quale test?</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611188" y="563563"/>
            <a:ext cx="7993062" cy="21621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it-IT" sz="3400">
                <a:latin typeface="Segoe Print" pitchFamily="2" charset="0"/>
                <a:ea typeface="MS PGothic" pitchFamily="34" charset="-128"/>
              </a:rPr>
              <a:t>NON SI PARLA PIU’ DI</a:t>
            </a:r>
          </a:p>
          <a:p>
            <a:pPr algn="ctr">
              <a:defRPr/>
            </a:pPr>
            <a:r>
              <a:rPr lang="it-IT" sz="3400">
                <a:solidFill>
                  <a:srgbClr val="0066FF"/>
                </a:solidFill>
                <a:latin typeface="Segoe Print" pitchFamily="2" charset="0"/>
                <a:ea typeface="MS PGothic" pitchFamily="34" charset="-128"/>
              </a:rPr>
              <a:t> </a:t>
            </a:r>
            <a:r>
              <a:rPr lang="it-IT" sz="3400" b="1">
                <a:solidFill>
                  <a:srgbClr val="0066FF"/>
                </a:solidFill>
                <a:latin typeface="Segoe Print" pitchFamily="2" charset="0"/>
                <a:ea typeface="MS PGothic" pitchFamily="34" charset="-128"/>
              </a:rPr>
              <a:t>CATEGORIE A RISCHIO</a:t>
            </a:r>
            <a:r>
              <a:rPr lang="it-IT" sz="3400">
                <a:solidFill>
                  <a:srgbClr val="0066FF"/>
                </a:solidFill>
                <a:latin typeface="Segoe Print" pitchFamily="2" charset="0"/>
                <a:ea typeface="MS PGothic" pitchFamily="34" charset="-128"/>
              </a:rPr>
              <a:t>,</a:t>
            </a:r>
          </a:p>
          <a:p>
            <a:pPr algn="ctr">
              <a:defRPr/>
            </a:pPr>
            <a:r>
              <a:rPr lang="it-IT" sz="3400">
                <a:latin typeface="Segoe Print" pitchFamily="2" charset="0"/>
                <a:ea typeface="MS PGothic" pitchFamily="34" charset="-128"/>
              </a:rPr>
              <a:t>MA DI</a:t>
            </a:r>
          </a:p>
          <a:p>
            <a:pPr algn="ctr">
              <a:defRPr/>
            </a:pPr>
            <a:r>
              <a:rPr lang="it-IT" sz="3400">
                <a:solidFill>
                  <a:srgbClr val="0066FF"/>
                </a:solidFill>
                <a:latin typeface="Segoe Print" pitchFamily="2" charset="0"/>
                <a:ea typeface="MS PGothic" pitchFamily="34" charset="-128"/>
              </a:rPr>
              <a:t> </a:t>
            </a:r>
            <a:r>
              <a:rPr lang="it-IT" sz="3400" b="1" u="sng">
                <a:solidFill>
                  <a:srgbClr val="0066FF"/>
                </a:solidFill>
                <a:effectLst>
                  <a:outerShdw blurRad="38100" dist="38100" dir="2700000" algn="tl">
                    <a:srgbClr val="000000"/>
                  </a:outerShdw>
                </a:effectLst>
                <a:latin typeface="Segoe Print" pitchFamily="2" charset="0"/>
                <a:ea typeface="MS PGothic" pitchFamily="34" charset="-128"/>
              </a:rPr>
              <a:t>COMPORTAMENTI A RISCHIO</a:t>
            </a:r>
          </a:p>
        </p:txBody>
      </p:sp>
      <p:pic>
        <p:nvPicPr>
          <p:cNvPr id="406530" name="Picture 6" descr="dadi-vettore-rosso_621212"/>
          <p:cNvPicPr>
            <a:picLocks noChangeAspect="1" noChangeArrowheads="1"/>
          </p:cNvPicPr>
          <p:nvPr/>
        </p:nvPicPr>
        <p:blipFill>
          <a:blip r:embed="rId3"/>
          <a:srcRect/>
          <a:stretch>
            <a:fillRect/>
          </a:stretch>
        </p:blipFill>
        <p:spPr bwMode="auto">
          <a:xfrm>
            <a:off x="395288" y="3213100"/>
            <a:ext cx="3905250" cy="2828925"/>
          </a:xfrm>
          <a:prstGeom prst="rect">
            <a:avLst/>
          </a:prstGeom>
          <a:noFill/>
          <a:ln w="9525">
            <a:noFill/>
            <a:miter lim="800000"/>
            <a:headEnd/>
            <a:tailEnd/>
          </a:ln>
        </p:spPr>
      </p:pic>
      <p:sp>
        <p:nvSpPr>
          <p:cNvPr id="52231" name="Text Box 7"/>
          <p:cNvSpPr txBox="1">
            <a:spLocks noChangeArrowheads="1"/>
          </p:cNvSpPr>
          <p:nvPr/>
        </p:nvSpPr>
        <p:spPr bwMode="auto">
          <a:xfrm>
            <a:off x="3706813" y="4616450"/>
            <a:ext cx="2160587" cy="11890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it-IT" sz="7200" b="1">
                <a:solidFill>
                  <a:srgbClr val="FFFFFF"/>
                </a:solidFill>
                <a:latin typeface="Tahoma" pitchFamily="34" charset="0"/>
                <a:ea typeface="MS PGothic" pitchFamily="34" charset="-128"/>
              </a:rPr>
              <a:t>=</a:t>
            </a:r>
          </a:p>
        </p:txBody>
      </p:sp>
      <p:pic>
        <p:nvPicPr>
          <p:cNvPr id="406532" name="Picture 11" descr="ANd9GcSTUVTXmlBfmIXLHWEjkJfWzSxJTTYrqovtnzDXi-oYGkoJiYeG"/>
          <p:cNvPicPr>
            <a:picLocks noChangeAspect="1" noChangeArrowheads="1"/>
          </p:cNvPicPr>
          <p:nvPr/>
        </p:nvPicPr>
        <p:blipFill>
          <a:blip r:embed="rId4"/>
          <a:srcRect/>
          <a:stretch>
            <a:fillRect/>
          </a:stretch>
        </p:blipFill>
        <p:spPr bwMode="auto">
          <a:xfrm>
            <a:off x="5580063" y="2925763"/>
            <a:ext cx="3167062" cy="3167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7" name="Picture 2"/>
          <p:cNvPicPr>
            <a:picLocks noChangeAspect="1" noChangeArrowheads="1"/>
          </p:cNvPicPr>
          <p:nvPr/>
        </p:nvPicPr>
        <p:blipFill>
          <a:blip r:embed="rId3"/>
          <a:srcRect/>
          <a:stretch>
            <a:fillRect/>
          </a:stretch>
        </p:blipFill>
        <p:spPr bwMode="auto">
          <a:xfrm>
            <a:off x="501650" y="1603375"/>
            <a:ext cx="8174038" cy="5254625"/>
          </a:xfrm>
          <a:prstGeom prst="rect">
            <a:avLst/>
          </a:prstGeom>
          <a:noFill/>
          <a:ln w="38100">
            <a:noFill/>
            <a:miter lim="800000"/>
            <a:headEnd/>
            <a:tailEnd/>
          </a:ln>
        </p:spPr>
      </p:pic>
      <p:sp>
        <p:nvSpPr>
          <p:cNvPr id="3" name="CasellaDiTesto 2"/>
          <p:cNvSpPr txBox="1">
            <a:spLocks noChangeArrowheads="1"/>
          </p:cNvSpPr>
          <p:nvPr/>
        </p:nvSpPr>
        <p:spPr bwMode="auto">
          <a:xfrm rot="-5400000">
            <a:off x="7061200" y="4179888"/>
            <a:ext cx="2741613" cy="376237"/>
          </a:xfrm>
          <a:prstGeom prst="rect">
            <a:avLst/>
          </a:prstGeom>
          <a:noFill/>
          <a:ln w="9525">
            <a:solidFill>
              <a:srgbClr val="FF0000"/>
            </a:solidFill>
            <a:miter lim="800000"/>
            <a:headEnd/>
            <a:tailEnd/>
          </a:ln>
        </p:spPr>
        <p:txBody>
          <a:bodyPr wrap="none">
            <a:spAutoFit/>
          </a:bodyPr>
          <a:lstStyle/>
          <a:p>
            <a:r>
              <a:rPr lang="it-IT" altLang="it-IT" sz="1800" b="1">
                <a:solidFill>
                  <a:srgbClr val="FF0000"/>
                </a:solidFill>
                <a:latin typeface="Tahoma" pitchFamily="34" charset="0"/>
                <a:ea typeface="MS PGothic" pitchFamily="34" charset="-128"/>
              </a:rPr>
              <a:t>Trasmissione sessuale</a:t>
            </a:r>
          </a:p>
        </p:txBody>
      </p:sp>
      <p:sp>
        <p:nvSpPr>
          <p:cNvPr id="408579" name="Rectangle 4"/>
          <p:cNvSpPr>
            <a:spLocks noChangeArrowheads="1"/>
          </p:cNvSpPr>
          <p:nvPr/>
        </p:nvSpPr>
        <p:spPr bwMode="auto">
          <a:xfrm>
            <a:off x="900113" y="115888"/>
            <a:ext cx="7524750" cy="1463675"/>
          </a:xfrm>
          <a:prstGeom prst="rect">
            <a:avLst/>
          </a:prstGeom>
          <a:noFill/>
          <a:ln w="9525" algn="ctr">
            <a:noFill/>
            <a:miter lim="800000"/>
            <a:headEnd/>
            <a:tailEnd/>
          </a:ln>
        </p:spPr>
        <p:txBody>
          <a:bodyPr>
            <a:spAutoFit/>
          </a:bodyPr>
          <a:lstStyle/>
          <a:p>
            <a:pPr algn="ctr">
              <a:spcBef>
                <a:spcPct val="20000"/>
              </a:spcBef>
              <a:buClr>
                <a:srgbClr val="0078F0"/>
              </a:buClr>
              <a:buSzPct val="85000"/>
              <a:buFont typeface="Wingdings" pitchFamily="2" charset="2"/>
              <a:buNone/>
            </a:pPr>
            <a:r>
              <a:rPr lang="it-IT" sz="3000" b="1">
                <a:solidFill>
                  <a:srgbClr val="FF0000"/>
                </a:solidFill>
                <a:latin typeface="Segoe Print" pitchFamily="2" charset="0"/>
              </a:rPr>
              <a:t>Distribuzione percentuale delle nuove diagnosi di infezione da HIV per modalità di esposizione</a:t>
            </a:r>
          </a:p>
        </p:txBody>
      </p:sp>
      <p:sp>
        <p:nvSpPr>
          <p:cNvPr id="408580" name="Rectangle 5"/>
          <p:cNvSpPr>
            <a:spLocks noChangeArrowheads="1"/>
          </p:cNvSpPr>
          <p:nvPr/>
        </p:nvSpPr>
        <p:spPr bwMode="auto">
          <a:xfrm flipV="1">
            <a:off x="0" y="6092825"/>
            <a:ext cx="8785225" cy="765175"/>
          </a:xfrm>
          <a:prstGeom prst="rect">
            <a:avLst/>
          </a:prstGeom>
          <a:noFill/>
          <a:ln w="9525" algn="ctr">
            <a:noFill/>
            <a:miter lim="800000"/>
            <a:headEnd/>
            <a:tailEnd/>
          </a:ln>
        </p:spPr>
        <p:txBody>
          <a:bodyPr rot="10800000" wrap="none" anchor="ctr"/>
          <a:lstStyle/>
          <a:p>
            <a:pPr algn="ctr">
              <a:spcBef>
                <a:spcPct val="20000"/>
              </a:spcBef>
              <a:buClr>
                <a:srgbClr val="0078F0"/>
              </a:buClr>
              <a:buSzPct val="85000"/>
              <a:buFont typeface="Wingdings" pitchFamily="2" charset="2"/>
              <a:buNone/>
            </a:pPr>
            <a:endParaRPr lang="it-IT" sz="3600" b="1">
              <a:solidFill>
                <a:srgbClr val="FFCC00"/>
              </a:solidFill>
              <a:latin typeface="Arial" charset="0"/>
            </a:endParaRPr>
          </a:p>
        </p:txBody>
      </p:sp>
      <p:sp>
        <p:nvSpPr>
          <p:cNvPr id="408581" name="AutoShape 9"/>
          <p:cNvSpPr>
            <a:spLocks/>
          </p:cNvSpPr>
          <p:nvPr/>
        </p:nvSpPr>
        <p:spPr bwMode="auto">
          <a:xfrm>
            <a:off x="8101013" y="3205163"/>
            <a:ext cx="71437" cy="2376487"/>
          </a:xfrm>
          <a:prstGeom prst="rightBrace">
            <a:avLst>
              <a:gd name="adj1" fmla="val 277224"/>
              <a:gd name="adj2" fmla="val 50000"/>
            </a:avLst>
          </a:prstGeom>
          <a:noFill/>
          <a:ln w="38100">
            <a:solidFill>
              <a:srgbClr val="FF0000"/>
            </a:solidFill>
            <a:round/>
            <a:headEnd/>
            <a:tailEnd/>
          </a:ln>
        </p:spPr>
        <p:txBody>
          <a:bodyPr wrap="none" anchor="ctr"/>
          <a:lstStyle/>
          <a:p>
            <a:pPr algn="ctr">
              <a:spcBef>
                <a:spcPct val="20000"/>
              </a:spcBef>
              <a:buClr>
                <a:srgbClr val="0078F0"/>
              </a:buClr>
              <a:buSzPct val="85000"/>
              <a:buFont typeface="Wingdings" pitchFamily="2" charset="2"/>
              <a:buNone/>
            </a:pPr>
            <a:endParaRPr lang="it-IT" sz="3600" b="1">
              <a:solidFill>
                <a:srgbClr val="FFCC00"/>
              </a:solidFill>
              <a:latin typeface="Arial" charset="0"/>
            </a:endParaRPr>
          </a:p>
        </p:txBody>
      </p:sp>
      <p:sp>
        <p:nvSpPr>
          <p:cNvPr id="408582" name="Line 10"/>
          <p:cNvSpPr>
            <a:spLocks noChangeShapeType="1"/>
          </p:cNvSpPr>
          <p:nvPr/>
        </p:nvSpPr>
        <p:spPr bwMode="auto">
          <a:xfrm flipV="1">
            <a:off x="900113" y="1844675"/>
            <a:ext cx="0" cy="4248150"/>
          </a:xfrm>
          <a:prstGeom prst="line">
            <a:avLst/>
          </a:prstGeom>
          <a:noFill/>
          <a:ln w="9525">
            <a:noFill/>
            <a:round/>
            <a:headEnd/>
            <a:tailEnd/>
          </a:ln>
        </p:spPr>
        <p:txBody>
          <a:bodyPr/>
          <a:lstStyle/>
          <a:p>
            <a:endParaRPr lang="it-IT"/>
          </a:p>
        </p:txBody>
      </p:sp>
      <p:sp>
        <p:nvSpPr>
          <p:cNvPr id="408583" name="Line 11"/>
          <p:cNvSpPr>
            <a:spLocks noChangeShapeType="1"/>
          </p:cNvSpPr>
          <p:nvPr/>
        </p:nvSpPr>
        <p:spPr bwMode="auto">
          <a:xfrm>
            <a:off x="900113" y="6165850"/>
            <a:ext cx="7920037" cy="0"/>
          </a:xfrm>
          <a:prstGeom prst="line">
            <a:avLst/>
          </a:prstGeom>
          <a:noFill/>
          <a:ln w="38100">
            <a:noFill/>
            <a:round/>
            <a:headEnd/>
            <a:tailEn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itolo 1"/>
          <p:cNvSpPr>
            <a:spLocks noGrp="1"/>
          </p:cNvSpPr>
          <p:nvPr>
            <p:ph type="title" idx="4294967295"/>
          </p:nvPr>
        </p:nvSpPr>
        <p:spPr>
          <a:xfrm>
            <a:off x="179388" y="188913"/>
            <a:ext cx="8675687" cy="1563687"/>
          </a:xfrm>
        </p:spPr>
        <p:txBody>
          <a:bodyPr/>
          <a:lstStyle/>
          <a:p>
            <a:pPr eaLnBrk="1" hangingPunct="1"/>
            <a:r>
              <a:rPr lang="it-IT" sz="3200" b="1" smtClean="0">
                <a:solidFill>
                  <a:srgbClr val="FF0000"/>
                </a:solidFill>
                <a:latin typeface="Segoe Print" pitchFamily="2" charset="0"/>
              </a:rPr>
              <a:t>Età mediana delle nuove diagnosi di infezione da HIV,  per genere e anno di diagnosi (1985-2012)</a:t>
            </a:r>
            <a:r>
              <a:rPr lang="it-IT" sz="2600" smtClean="0"/>
              <a:t> </a:t>
            </a:r>
          </a:p>
        </p:txBody>
      </p:sp>
      <p:pic>
        <p:nvPicPr>
          <p:cNvPr id="410626" name="Picture 6"/>
          <p:cNvPicPr>
            <a:picLocks noChangeAspect="1" noChangeArrowheads="1"/>
          </p:cNvPicPr>
          <p:nvPr/>
        </p:nvPicPr>
        <p:blipFill>
          <a:blip r:embed="rId2"/>
          <a:srcRect/>
          <a:stretch>
            <a:fillRect/>
          </a:stretch>
        </p:blipFill>
        <p:spPr bwMode="auto">
          <a:xfrm>
            <a:off x="179388" y="2060575"/>
            <a:ext cx="8569325" cy="4176713"/>
          </a:xfrm>
          <a:prstGeom prst="rect">
            <a:avLst/>
          </a:prstGeom>
          <a:noFill/>
          <a:ln w="9525">
            <a:noFill/>
            <a:miter lim="800000"/>
            <a:headEnd/>
            <a:tailEnd/>
          </a:ln>
        </p:spPr>
      </p:pic>
      <p:sp>
        <p:nvSpPr>
          <p:cNvPr id="410627" name="Line 4"/>
          <p:cNvSpPr>
            <a:spLocks noChangeShapeType="1"/>
          </p:cNvSpPr>
          <p:nvPr/>
        </p:nvSpPr>
        <p:spPr bwMode="auto">
          <a:xfrm>
            <a:off x="395288" y="1844675"/>
            <a:ext cx="8529637" cy="0"/>
          </a:xfrm>
          <a:prstGeom prst="line">
            <a:avLst/>
          </a:prstGeom>
          <a:noFill/>
          <a:ln w="38100">
            <a:noFill/>
            <a:round/>
            <a:headEnd/>
            <a:tailEnd/>
          </a:ln>
        </p:spPr>
        <p:txBody>
          <a:bodyPr/>
          <a:lstStyle/>
          <a:p>
            <a:endParaRPr lang="it-IT"/>
          </a:p>
        </p:txBody>
      </p:sp>
      <p:sp>
        <p:nvSpPr>
          <p:cNvPr id="410628" name="Line 5"/>
          <p:cNvSpPr>
            <a:spLocks noChangeShapeType="1"/>
          </p:cNvSpPr>
          <p:nvPr/>
        </p:nvSpPr>
        <p:spPr bwMode="auto">
          <a:xfrm>
            <a:off x="395288" y="6021388"/>
            <a:ext cx="8529637" cy="0"/>
          </a:xfrm>
          <a:prstGeom prst="line">
            <a:avLst/>
          </a:prstGeom>
          <a:noFill/>
          <a:ln w="38100">
            <a:noFill/>
            <a:round/>
            <a:headEnd/>
            <a:tailEnd/>
          </a:ln>
        </p:spPr>
        <p:txBody>
          <a:bodyPr/>
          <a:lstStyle/>
          <a:p>
            <a:endParaRPr lang="it-IT"/>
          </a:p>
        </p:txBody>
      </p:sp>
      <p:sp>
        <p:nvSpPr>
          <p:cNvPr id="410629" name="Line 6"/>
          <p:cNvSpPr>
            <a:spLocks noChangeShapeType="1"/>
          </p:cNvSpPr>
          <p:nvPr/>
        </p:nvSpPr>
        <p:spPr bwMode="auto">
          <a:xfrm>
            <a:off x="395288" y="1844675"/>
            <a:ext cx="0" cy="4176713"/>
          </a:xfrm>
          <a:prstGeom prst="line">
            <a:avLst/>
          </a:prstGeom>
          <a:noFill/>
          <a:ln w="38100">
            <a:noFill/>
            <a:round/>
            <a:headEnd/>
            <a:tailEnd/>
          </a:ln>
        </p:spPr>
        <p:txBody>
          <a:bodyPr/>
          <a:lstStyle/>
          <a:p>
            <a:endParaRPr lang="it-IT"/>
          </a:p>
        </p:txBody>
      </p:sp>
      <p:sp>
        <p:nvSpPr>
          <p:cNvPr id="410630" name="Line 7"/>
          <p:cNvSpPr>
            <a:spLocks noChangeShapeType="1"/>
          </p:cNvSpPr>
          <p:nvPr/>
        </p:nvSpPr>
        <p:spPr bwMode="auto">
          <a:xfrm>
            <a:off x="9144000" y="1844675"/>
            <a:ext cx="0" cy="4176713"/>
          </a:xfrm>
          <a:prstGeom prst="line">
            <a:avLst/>
          </a:prstGeom>
          <a:noFill/>
          <a:ln w="38100">
            <a:no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3"/>
          <p:cNvSpPr>
            <a:spLocks noChangeArrowheads="1"/>
          </p:cNvSpPr>
          <p:nvPr/>
        </p:nvSpPr>
        <p:spPr bwMode="auto">
          <a:xfrm>
            <a:off x="179388" y="476250"/>
            <a:ext cx="8763000" cy="792163"/>
          </a:xfrm>
          <a:prstGeom prst="rect">
            <a:avLst/>
          </a:prstGeom>
          <a:noFill/>
          <a:ln w="9525">
            <a:noFill/>
            <a:miter lim="800000"/>
            <a:headEnd/>
            <a:tailEnd/>
          </a:ln>
        </p:spPr>
        <p:txBody>
          <a:bodyPr/>
          <a:lstStyle/>
          <a:p>
            <a:pPr algn="ctr"/>
            <a:r>
              <a:rPr lang="en-US" altLang="en-US" sz="4000" b="1">
                <a:solidFill>
                  <a:srgbClr val="FF0000"/>
                </a:solidFill>
                <a:latin typeface="Segoe Print" pitchFamily="2" charset="0"/>
              </a:rPr>
              <a:t>Importanza dello screening per HIV </a:t>
            </a:r>
          </a:p>
        </p:txBody>
      </p:sp>
      <p:sp>
        <p:nvSpPr>
          <p:cNvPr id="411650" name="Rectangle 4"/>
          <p:cNvSpPr>
            <a:spLocks noChangeArrowheads="1"/>
          </p:cNvSpPr>
          <p:nvPr/>
        </p:nvSpPr>
        <p:spPr bwMode="auto">
          <a:xfrm>
            <a:off x="684213" y="2060575"/>
            <a:ext cx="7991475" cy="4464050"/>
          </a:xfrm>
          <a:prstGeom prst="rect">
            <a:avLst/>
          </a:prstGeom>
          <a:noFill/>
          <a:ln w="9525">
            <a:noFill/>
            <a:miter lim="800000"/>
            <a:headEnd/>
            <a:tailEnd/>
          </a:ln>
        </p:spPr>
        <p:txBody>
          <a:bodyPr/>
          <a:lstStyle/>
          <a:p>
            <a:pPr marL="342900" indent="-342900">
              <a:lnSpc>
                <a:spcPct val="110000"/>
              </a:lnSpc>
              <a:spcBef>
                <a:spcPct val="20000"/>
              </a:spcBef>
              <a:buFontTx/>
              <a:buChar char="•"/>
            </a:pPr>
            <a:r>
              <a:rPr lang="en-US" altLang="en-US" sz="2000">
                <a:latin typeface="Segoe Print" pitchFamily="2" charset="0"/>
              </a:rPr>
              <a:t>Individuare pazienti che potrebbero necessitare del trattamento</a:t>
            </a:r>
            <a:r>
              <a:rPr lang="en-US" altLang="en-US" sz="2000" b="1">
                <a:latin typeface="Segoe Print" pitchFamily="2" charset="0"/>
              </a:rPr>
              <a:t> (</a:t>
            </a:r>
            <a:r>
              <a:rPr lang="en-US" altLang="en-US" b="1" u="sng">
                <a:solidFill>
                  <a:srgbClr val="0066FF"/>
                </a:solidFill>
                <a:latin typeface="Segoe Print" pitchFamily="2" charset="0"/>
              </a:rPr>
              <a:t>non attendere i sintomi</a:t>
            </a:r>
            <a:r>
              <a:rPr lang="en-US" altLang="en-US" sz="2000" b="1" u="sng">
                <a:solidFill>
                  <a:srgbClr val="0066FF"/>
                </a:solidFill>
                <a:latin typeface="Segoe Print" pitchFamily="2" charset="0"/>
              </a:rPr>
              <a:t>!</a:t>
            </a:r>
            <a:r>
              <a:rPr lang="en-US" altLang="en-US" sz="2000" b="1">
                <a:latin typeface="Segoe Print" pitchFamily="2" charset="0"/>
              </a:rPr>
              <a:t> )</a:t>
            </a:r>
          </a:p>
          <a:p>
            <a:pPr marL="342900" indent="-342900">
              <a:lnSpc>
                <a:spcPct val="110000"/>
              </a:lnSpc>
              <a:spcBef>
                <a:spcPct val="25000"/>
              </a:spcBef>
              <a:buFontTx/>
              <a:buChar char="•"/>
            </a:pPr>
            <a:r>
              <a:rPr lang="en-US" altLang="en-US" sz="2000">
                <a:latin typeface="Segoe Print" pitchFamily="2" charset="0"/>
              </a:rPr>
              <a:t>Attuare</a:t>
            </a:r>
            <a:r>
              <a:rPr lang="en-US" altLang="en-US" sz="2000" b="1">
                <a:latin typeface="Segoe Print" pitchFamily="2" charset="0"/>
              </a:rPr>
              <a:t> </a:t>
            </a:r>
            <a:r>
              <a:rPr lang="en-US" altLang="en-US" b="1">
                <a:solidFill>
                  <a:srgbClr val="0066FF"/>
                </a:solidFill>
                <a:latin typeface="Segoe Print" pitchFamily="2" charset="0"/>
              </a:rPr>
              <a:t>counselling dei pazienti infetti</a:t>
            </a:r>
            <a:r>
              <a:rPr lang="en-US" altLang="en-US" sz="2000" b="1">
                <a:latin typeface="Segoe Print" pitchFamily="2" charset="0"/>
              </a:rPr>
              <a:t> </a:t>
            </a:r>
            <a:r>
              <a:rPr lang="en-US" altLang="en-US" sz="2000">
                <a:latin typeface="Segoe Print" pitchFamily="2" charset="0"/>
              </a:rPr>
              <a:t>e quindi ridurre il rischio di trasmissione</a:t>
            </a:r>
          </a:p>
          <a:p>
            <a:pPr marL="342900" indent="-342900">
              <a:lnSpc>
                <a:spcPct val="110000"/>
              </a:lnSpc>
              <a:spcBef>
                <a:spcPct val="25000"/>
              </a:spcBef>
              <a:buFontTx/>
              <a:buChar char="•"/>
            </a:pPr>
            <a:r>
              <a:rPr lang="en-US" altLang="en-US" sz="2000">
                <a:latin typeface="Segoe Print" pitchFamily="2" charset="0"/>
              </a:rPr>
              <a:t>L’</a:t>
            </a:r>
            <a:r>
              <a:rPr lang="en-US" altLang="en-US" sz="2000" b="1">
                <a:latin typeface="Segoe Print" pitchFamily="2" charset="0"/>
              </a:rPr>
              <a:t> </a:t>
            </a:r>
            <a:r>
              <a:rPr lang="en-US" altLang="en-US" b="1">
                <a:solidFill>
                  <a:srgbClr val="0066FF"/>
                </a:solidFill>
                <a:latin typeface="Segoe Print" pitchFamily="2" charset="0"/>
              </a:rPr>
              <a:t>incremento del rischio eterosessuale</a:t>
            </a:r>
            <a:r>
              <a:rPr lang="en-US" altLang="en-US" sz="2000" b="1">
                <a:latin typeface="Segoe Print" pitchFamily="2" charset="0"/>
              </a:rPr>
              <a:t> </a:t>
            </a:r>
            <a:r>
              <a:rPr lang="en-US" altLang="en-US" sz="2000">
                <a:latin typeface="Segoe Print" pitchFamily="2" charset="0"/>
              </a:rPr>
              <a:t>fa sì che lo screening non vada limitato alle vecchie popolazioni a rischio (IVDU e omosex) </a:t>
            </a:r>
            <a:endParaRPr lang="en-US" altLang="en-US" sz="2000" baseline="30000">
              <a:latin typeface="Segoe Print" pitchFamily="2" charset="0"/>
            </a:endParaRPr>
          </a:p>
          <a:p>
            <a:pPr marL="342900" indent="-342900">
              <a:lnSpc>
                <a:spcPct val="110000"/>
              </a:lnSpc>
              <a:spcBef>
                <a:spcPct val="25000"/>
              </a:spcBef>
              <a:buFont typeface="Wingdings" pitchFamily="2" charset="2"/>
              <a:buNone/>
            </a:pPr>
            <a:r>
              <a:rPr lang="en-US" altLang="en-US" sz="2000" b="1">
                <a:latin typeface="Segoe Print" pitchFamily="2" charset="0"/>
              </a:rPr>
              <a:t>	</a:t>
            </a:r>
            <a:r>
              <a:rPr lang="en-US" altLang="en-US" b="1">
                <a:solidFill>
                  <a:srgbClr val="0066FF"/>
                </a:solidFill>
                <a:latin typeface="Segoe Print" pitchFamily="2" charset="0"/>
              </a:rPr>
              <a:t>IMPORTANTI:</a:t>
            </a:r>
          </a:p>
          <a:p>
            <a:pPr marL="911225" lvl="1" indent="-454025">
              <a:lnSpc>
                <a:spcPct val="110000"/>
              </a:lnSpc>
              <a:spcBef>
                <a:spcPct val="25000"/>
              </a:spcBef>
              <a:buFont typeface="Wingdings" pitchFamily="2" charset="2"/>
              <a:buChar char="ü"/>
            </a:pPr>
            <a:r>
              <a:rPr lang="en-US" altLang="en-US" sz="2000" b="1" u="sng">
                <a:latin typeface="Segoe Print" pitchFamily="2" charset="0"/>
              </a:rPr>
              <a:t>Consenso informato</a:t>
            </a:r>
          </a:p>
          <a:p>
            <a:pPr marL="911225" lvl="1" indent="-454025">
              <a:lnSpc>
                <a:spcPct val="110000"/>
              </a:lnSpc>
              <a:spcBef>
                <a:spcPct val="25000"/>
              </a:spcBef>
              <a:buFont typeface="Wingdings" pitchFamily="2" charset="2"/>
              <a:buChar char="ü"/>
            </a:pPr>
            <a:r>
              <a:rPr lang="en-US" altLang="en-US" sz="2000" b="1" u="sng">
                <a:latin typeface="Segoe Print" pitchFamily="2" charset="0"/>
              </a:rPr>
              <a:t>Counselling pre-test</a:t>
            </a:r>
          </a:p>
          <a:p>
            <a:pPr marL="911225" lvl="1" indent="-454025">
              <a:lnSpc>
                <a:spcPct val="110000"/>
              </a:lnSpc>
              <a:spcBef>
                <a:spcPct val="25000"/>
              </a:spcBef>
              <a:buFont typeface="Wingdings" pitchFamily="2" charset="2"/>
              <a:buChar char="ü"/>
            </a:pPr>
            <a:r>
              <a:rPr lang="en-US" altLang="en-US" sz="2000" b="1" u="sng">
                <a:latin typeface="Segoe Print" pitchFamily="2" charset="0"/>
              </a:rPr>
              <a:t>Counselling post-test</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1154" name="Object 2"/>
          <p:cNvGraphicFramePr>
            <a:graphicFrameLocks noChangeAspect="1"/>
          </p:cNvGraphicFramePr>
          <p:nvPr/>
        </p:nvGraphicFramePr>
        <p:xfrm>
          <a:off x="539750" y="1916113"/>
          <a:ext cx="8102600" cy="4459287"/>
        </p:xfrm>
        <a:graphic>
          <a:graphicData uri="http://schemas.openxmlformats.org/presentationml/2006/ole">
            <p:oleObj spid="_x0000_s412674" name="Grafico" r:id="rId4" imgW="9620153" imgH="5305545" progId="MSGraph.Chart.8">
              <p:embed followColorScheme="full"/>
            </p:oleObj>
          </a:graphicData>
        </a:graphic>
      </p:graphicFrame>
      <p:sp>
        <p:nvSpPr>
          <p:cNvPr id="412675" name="Rectangle 3"/>
          <p:cNvSpPr>
            <a:spLocks noChangeArrowheads="1"/>
          </p:cNvSpPr>
          <p:nvPr/>
        </p:nvSpPr>
        <p:spPr bwMode="auto">
          <a:xfrm>
            <a:off x="609600" y="381000"/>
            <a:ext cx="7518400" cy="457200"/>
          </a:xfrm>
          <a:prstGeom prst="rect">
            <a:avLst/>
          </a:prstGeom>
          <a:noFill/>
          <a:ln w="38100">
            <a:noFill/>
            <a:miter lim="800000"/>
            <a:headEnd/>
            <a:tailEnd/>
          </a:ln>
        </p:spPr>
        <p:txBody>
          <a:bodyPr>
            <a:spAutoFit/>
          </a:bodyPr>
          <a:lstStyle/>
          <a:p>
            <a:pPr algn="ctr" eaLnBrk="0" hangingPunct="0"/>
            <a:endParaRPr lang="en-US" b="1">
              <a:solidFill>
                <a:srgbClr val="00CCFF"/>
              </a:solidFill>
              <a:latin typeface="Arial" charset="0"/>
            </a:endParaRPr>
          </a:p>
        </p:txBody>
      </p:sp>
      <p:sp>
        <p:nvSpPr>
          <p:cNvPr id="412676" name="Text Box 4"/>
          <p:cNvSpPr txBox="1">
            <a:spLocks noChangeArrowheads="1"/>
          </p:cNvSpPr>
          <p:nvPr/>
        </p:nvSpPr>
        <p:spPr bwMode="auto">
          <a:xfrm>
            <a:off x="677863" y="6400800"/>
            <a:ext cx="3749675" cy="730250"/>
          </a:xfrm>
          <a:prstGeom prst="rect">
            <a:avLst/>
          </a:prstGeom>
          <a:noFill/>
          <a:ln w="9525">
            <a:noFill/>
            <a:miter lim="800000"/>
            <a:headEnd/>
            <a:tailEnd/>
          </a:ln>
        </p:spPr>
        <p:txBody>
          <a:bodyPr>
            <a:spAutoFit/>
          </a:bodyPr>
          <a:lstStyle/>
          <a:p>
            <a:pPr eaLnBrk="0" hangingPunct="0"/>
            <a:r>
              <a:rPr lang="it-IT" sz="1400" b="1" i="1">
                <a:solidFill>
                  <a:srgbClr val="0099FF"/>
                </a:solidFill>
                <a:latin typeface="Arial" charset="0"/>
              </a:rPr>
              <a:t>ISS COA Aggiornamento al 31/12/2012</a:t>
            </a:r>
          </a:p>
          <a:p>
            <a:pPr eaLnBrk="0" hangingPunct="0"/>
            <a:endParaRPr lang="it-IT" sz="1400" b="1" i="1">
              <a:solidFill>
                <a:srgbClr val="0099FF"/>
              </a:solidFill>
              <a:latin typeface="Arial" charset="0"/>
            </a:endParaRPr>
          </a:p>
          <a:p>
            <a:pPr eaLnBrk="0" hangingPunct="0"/>
            <a:endParaRPr lang="it-IT" sz="1400" b="1" i="1">
              <a:solidFill>
                <a:srgbClr val="FFFFFF"/>
              </a:solidFill>
              <a:latin typeface="Arial" charset="0"/>
            </a:endParaRPr>
          </a:p>
        </p:txBody>
      </p:sp>
      <p:sp>
        <p:nvSpPr>
          <p:cNvPr id="561157" name="Rectangle 5"/>
          <p:cNvSpPr>
            <a:spLocks noChangeArrowheads="1"/>
          </p:cNvSpPr>
          <p:nvPr/>
        </p:nvSpPr>
        <p:spPr bwMode="auto">
          <a:xfrm>
            <a:off x="755650" y="260350"/>
            <a:ext cx="7705725" cy="381000"/>
          </a:xfrm>
          <a:prstGeom prst="rect">
            <a:avLst/>
          </a:prstGeom>
          <a:noFill/>
          <a:ln w="3175">
            <a:noFill/>
            <a:miter lim="800000"/>
            <a:headEnd/>
            <a:tailEnd/>
          </a:ln>
          <a:effectLst/>
        </p:spPr>
        <p:txBody>
          <a:bodyPr bIns="0">
            <a:spAutoFit/>
          </a:bodyPr>
          <a:lstStyle/>
          <a:p>
            <a:pPr algn="ctr" eaLnBrk="0" hangingPunct="0">
              <a:defRPr/>
            </a:pPr>
            <a:r>
              <a:rPr lang="it-IT" sz="2200" b="1">
                <a:solidFill>
                  <a:srgbClr val="0099FF"/>
                </a:solidFill>
                <a:effectLst>
                  <a:outerShdw blurRad="38100" dist="38100" dir="2700000" algn="tl">
                    <a:srgbClr val="000000"/>
                  </a:outerShdw>
                </a:effectLst>
                <a:latin typeface="+mn-lt"/>
                <a:cs typeface="+mn-cs"/>
              </a:rPr>
              <a:t> </a:t>
            </a:r>
            <a:endParaRPr lang="it-IT" sz="1200">
              <a:solidFill>
                <a:srgbClr val="0099FF"/>
              </a:solidFill>
              <a:effectLst>
                <a:outerShdw blurRad="38100" dist="38100" dir="2700000" algn="tl">
                  <a:srgbClr val="000000"/>
                </a:outerShdw>
              </a:effectLst>
              <a:latin typeface="Arial Unicode MS" pitchFamily="34" charset="-128"/>
              <a:cs typeface="+mn-cs"/>
            </a:endParaRPr>
          </a:p>
        </p:txBody>
      </p:sp>
      <p:sp>
        <p:nvSpPr>
          <p:cNvPr id="412678" name="Text Box 6"/>
          <p:cNvSpPr txBox="1">
            <a:spLocks noChangeArrowheads="1"/>
          </p:cNvSpPr>
          <p:nvPr/>
        </p:nvSpPr>
        <p:spPr bwMode="auto">
          <a:xfrm>
            <a:off x="3708400" y="5013325"/>
            <a:ext cx="1800225" cy="366713"/>
          </a:xfrm>
          <a:prstGeom prst="rect">
            <a:avLst/>
          </a:prstGeom>
          <a:noFill/>
          <a:ln w="9525">
            <a:noFill/>
            <a:miter lim="800000"/>
            <a:headEnd/>
            <a:tailEnd/>
          </a:ln>
        </p:spPr>
        <p:txBody>
          <a:bodyPr>
            <a:spAutoFit/>
          </a:bodyPr>
          <a:lstStyle/>
          <a:p>
            <a:pPr>
              <a:spcBef>
                <a:spcPct val="50000"/>
              </a:spcBef>
            </a:pPr>
            <a:endParaRPr lang="it-IT" sz="1800">
              <a:solidFill>
                <a:srgbClr val="FFFFFF"/>
              </a:solidFill>
              <a:latin typeface="Arial" charset="0"/>
            </a:endParaRPr>
          </a:p>
        </p:txBody>
      </p:sp>
      <p:sp>
        <p:nvSpPr>
          <p:cNvPr id="412679" name="Text Box 7"/>
          <p:cNvSpPr txBox="1">
            <a:spLocks noChangeArrowheads="1"/>
          </p:cNvSpPr>
          <p:nvPr/>
        </p:nvSpPr>
        <p:spPr bwMode="auto">
          <a:xfrm>
            <a:off x="6588125" y="6165850"/>
            <a:ext cx="1316038" cy="304800"/>
          </a:xfrm>
          <a:prstGeom prst="rect">
            <a:avLst/>
          </a:prstGeom>
          <a:noFill/>
          <a:ln w="9525">
            <a:noFill/>
            <a:miter lim="800000"/>
            <a:headEnd/>
            <a:tailEnd/>
          </a:ln>
        </p:spPr>
        <p:txBody>
          <a:bodyPr>
            <a:spAutoFit/>
          </a:bodyPr>
          <a:lstStyle/>
          <a:p>
            <a:r>
              <a:rPr lang="it-IT" sz="1400" i="1">
                <a:solidFill>
                  <a:srgbClr val="000066"/>
                </a:solidFill>
                <a:latin typeface="Arial" charset="0"/>
              </a:rPr>
              <a:t>* Dati stimati</a:t>
            </a:r>
          </a:p>
        </p:txBody>
      </p:sp>
      <p:sp>
        <p:nvSpPr>
          <p:cNvPr id="412680" name="Text Box 8"/>
          <p:cNvSpPr txBox="1">
            <a:spLocks noChangeArrowheads="1"/>
          </p:cNvSpPr>
          <p:nvPr/>
        </p:nvSpPr>
        <p:spPr bwMode="auto">
          <a:xfrm>
            <a:off x="468313" y="260350"/>
            <a:ext cx="8281987" cy="1554163"/>
          </a:xfrm>
          <a:prstGeom prst="rect">
            <a:avLst/>
          </a:prstGeom>
          <a:noFill/>
          <a:ln w="9525">
            <a:noFill/>
            <a:miter lim="800000"/>
            <a:headEnd/>
            <a:tailEnd/>
          </a:ln>
        </p:spPr>
        <p:txBody>
          <a:bodyPr>
            <a:spAutoFit/>
          </a:bodyPr>
          <a:lstStyle/>
          <a:p>
            <a:pPr algn="ctr">
              <a:spcBef>
                <a:spcPct val="50000"/>
              </a:spcBef>
            </a:pPr>
            <a:r>
              <a:rPr lang="it-IT" sz="3200" b="1">
                <a:solidFill>
                  <a:srgbClr val="FF0000"/>
                </a:solidFill>
                <a:latin typeface="Segoe Print" pitchFamily="2" charset="0"/>
              </a:rPr>
              <a:t>Distribuzione percentuale delle persone che alla diagnosi di AIDS scoprono di essere HIV positive</a:t>
            </a:r>
            <a:r>
              <a:rPr lang="it-IT" sz="2800" b="1">
                <a:solidFill>
                  <a:srgbClr val="00CCFF"/>
                </a:solidFill>
                <a:latin typeface="Arial" charset="0"/>
              </a:rPr>
              <a:t> </a:t>
            </a:r>
          </a:p>
        </p:txBody>
      </p:sp>
      <p:sp>
        <p:nvSpPr>
          <p:cNvPr id="412681" name="Text Box 9"/>
          <p:cNvSpPr txBox="1">
            <a:spLocks noChangeArrowheads="1"/>
          </p:cNvSpPr>
          <p:nvPr/>
        </p:nvSpPr>
        <p:spPr bwMode="auto">
          <a:xfrm>
            <a:off x="3779838" y="5445125"/>
            <a:ext cx="1584325" cy="366713"/>
          </a:xfrm>
          <a:prstGeom prst="rect">
            <a:avLst/>
          </a:prstGeom>
          <a:noFill/>
          <a:ln w="9525">
            <a:noFill/>
            <a:miter lim="800000"/>
            <a:headEnd/>
            <a:tailEnd/>
          </a:ln>
        </p:spPr>
        <p:txBody>
          <a:bodyPr>
            <a:spAutoFit/>
          </a:bodyPr>
          <a:lstStyle/>
          <a:p>
            <a:pPr>
              <a:spcBef>
                <a:spcPct val="50000"/>
              </a:spcBef>
            </a:pPr>
            <a:endParaRPr lang="it-IT" sz="1800">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1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1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1154" grpId="0" bld="series"/>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9" name="Rectangle 5"/>
          <p:cNvSpPr>
            <a:spLocks noGrp="1" noChangeArrowheads="1"/>
          </p:cNvSpPr>
          <p:nvPr>
            <p:ph type="title" idx="4294967295"/>
          </p:nvPr>
        </p:nvSpPr>
        <p:spPr>
          <a:xfrm>
            <a:off x="827088" y="260350"/>
            <a:ext cx="7489825" cy="1439863"/>
          </a:xfrm>
        </p:spPr>
        <p:txBody>
          <a:bodyPr/>
          <a:lstStyle/>
          <a:p>
            <a:pPr eaLnBrk="1" hangingPunct="1">
              <a:defRPr/>
            </a:pPr>
            <a:r>
              <a:rPr lang="it-IT" sz="4000" b="1" smtClean="0">
                <a:solidFill>
                  <a:srgbClr val="FF0000"/>
                </a:solidFill>
                <a:effectLst>
                  <a:outerShdw blurRad="38100" dist="38100" dir="2700000" algn="tl">
                    <a:srgbClr val="000000"/>
                  </a:outerShdw>
                </a:effectLst>
                <a:latin typeface="Segoe Print" pitchFamily="2" charset="0"/>
              </a:rPr>
              <a:t>Conseguenze del ritardo diagnostico</a:t>
            </a:r>
            <a:br>
              <a:rPr lang="it-IT" sz="4000" b="1" smtClean="0">
                <a:solidFill>
                  <a:srgbClr val="FF0000"/>
                </a:solidFill>
                <a:effectLst>
                  <a:outerShdw blurRad="38100" dist="38100" dir="2700000" algn="tl">
                    <a:srgbClr val="000000"/>
                  </a:outerShdw>
                </a:effectLst>
                <a:latin typeface="Segoe Print" pitchFamily="2" charset="0"/>
              </a:rPr>
            </a:br>
            <a:endParaRPr lang="it-IT" sz="4000" b="1" smtClean="0">
              <a:solidFill>
                <a:srgbClr val="FF0000"/>
              </a:solidFill>
              <a:effectLst>
                <a:outerShdw blurRad="38100" dist="38100" dir="2700000" algn="tl">
                  <a:srgbClr val="000000"/>
                </a:outerShdw>
              </a:effectLst>
              <a:latin typeface="Segoe Print" pitchFamily="2" charset="0"/>
            </a:endParaRPr>
          </a:p>
        </p:txBody>
      </p:sp>
      <p:sp>
        <p:nvSpPr>
          <p:cNvPr id="416770" name="Rettangolo arrotondato 3"/>
          <p:cNvSpPr>
            <a:spLocks noChangeArrowheads="1"/>
          </p:cNvSpPr>
          <p:nvPr/>
        </p:nvSpPr>
        <p:spPr bwMode="auto">
          <a:xfrm>
            <a:off x="3635375" y="1628775"/>
            <a:ext cx="1701800" cy="865188"/>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Ritardo</a:t>
            </a:r>
          </a:p>
          <a:p>
            <a:pPr algn="ctr">
              <a:spcBef>
                <a:spcPct val="20000"/>
              </a:spcBef>
              <a:buClr>
                <a:schemeClr val="accent1"/>
              </a:buClr>
              <a:buSzPct val="85000"/>
              <a:buFont typeface="Wingdings" pitchFamily="2" charset="2"/>
              <a:buNone/>
            </a:pPr>
            <a:r>
              <a:rPr lang="it-IT" sz="1800" b="1">
                <a:latin typeface="Segoe Print" pitchFamily="2" charset="0"/>
              </a:rPr>
              <a:t>di diagnosi</a:t>
            </a:r>
          </a:p>
        </p:txBody>
      </p:sp>
      <p:sp>
        <p:nvSpPr>
          <p:cNvPr id="416771" name="Rettangolo arrotondato 22"/>
          <p:cNvSpPr>
            <a:spLocks noChangeArrowheads="1"/>
          </p:cNvSpPr>
          <p:nvPr/>
        </p:nvSpPr>
        <p:spPr bwMode="auto">
          <a:xfrm>
            <a:off x="893763" y="2924175"/>
            <a:ext cx="1844675" cy="865188"/>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Conseguenze per l’individuo</a:t>
            </a:r>
          </a:p>
        </p:txBody>
      </p:sp>
      <p:sp>
        <p:nvSpPr>
          <p:cNvPr id="416772" name="Rettangolo arrotondato 25"/>
          <p:cNvSpPr>
            <a:spLocks noChangeArrowheads="1"/>
          </p:cNvSpPr>
          <p:nvPr/>
        </p:nvSpPr>
        <p:spPr bwMode="auto">
          <a:xfrm>
            <a:off x="7380288" y="4106863"/>
            <a:ext cx="1485900" cy="863600"/>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Maggiore infettività</a:t>
            </a:r>
          </a:p>
          <a:p>
            <a:pPr algn="ctr">
              <a:spcBef>
                <a:spcPct val="20000"/>
              </a:spcBef>
              <a:buClr>
                <a:schemeClr val="accent1"/>
              </a:buClr>
              <a:buSzPct val="85000"/>
              <a:buFont typeface="Wingdings" pitchFamily="2" charset="2"/>
              <a:buNone/>
            </a:pPr>
            <a:endParaRPr lang="it-IT" sz="1800" b="1">
              <a:latin typeface="Arial" charset="0"/>
            </a:endParaRPr>
          </a:p>
        </p:txBody>
      </p:sp>
      <p:sp>
        <p:nvSpPr>
          <p:cNvPr id="416773" name="Rettangolo arrotondato 26"/>
          <p:cNvSpPr>
            <a:spLocks noChangeArrowheads="1"/>
          </p:cNvSpPr>
          <p:nvPr/>
        </p:nvSpPr>
        <p:spPr bwMode="auto">
          <a:xfrm>
            <a:off x="5481638" y="4106863"/>
            <a:ext cx="1568450" cy="863600"/>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400" b="1">
                <a:latin typeface="Segoe Print" pitchFamily="2" charset="0"/>
              </a:rPr>
              <a:t>Più frequenti comportamenti a rischio</a:t>
            </a:r>
          </a:p>
        </p:txBody>
      </p:sp>
      <p:sp>
        <p:nvSpPr>
          <p:cNvPr id="416774" name="Rettangolo arrotondato 27"/>
          <p:cNvSpPr>
            <a:spLocks noChangeArrowheads="1"/>
          </p:cNvSpPr>
          <p:nvPr/>
        </p:nvSpPr>
        <p:spPr bwMode="auto">
          <a:xfrm>
            <a:off x="3775075" y="4106863"/>
            <a:ext cx="1485900" cy="863600"/>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Aumento dei costi</a:t>
            </a:r>
          </a:p>
        </p:txBody>
      </p:sp>
      <p:sp>
        <p:nvSpPr>
          <p:cNvPr id="416775" name="Rettangolo arrotondato 28"/>
          <p:cNvSpPr>
            <a:spLocks noChangeArrowheads="1"/>
          </p:cNvSpPr>
          <p:nvPr/>
        </p:nvSpPr>
        <p:spPr bwMode="auto">
          <a:xfrm>
            <a:off x="1893888" y="4076700"/>
            <a:ext cx="1660525" cy="865188"/>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400" b="1">
                <a:latin typeface="Segoe Print" pitchFamily="2" charset="0"/>
              </a:rPr>
              <a:t>Aumento mortalità ed incidenza AIDS</a:t>
            </a:r>
          </a:p>
        </p:txBody>
      </p:sp>
      <p:sp>
        <p:nvSpPr>
          <p:cNvPr id="416776" name="Rettangolo arrotondato 29"/>
          <p:cNvSpPr>
            <a:spLocks noChangeArrowheads="1"/>
          </p:cNvSpPr>
          <p:nvPr/>
        </p:nvSpPr>
        <p:spPr bwMode="auto">
          <a:xfrm>
            <a:off x="0" y="4076700"/>
            <a:ext cx="1738313" cy="865188"/>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600" b="1">
                <a:latin typeface="Segoe Print" pitchFamily="2" charset="0"/>
              </a:rPr>
              <a:t>Minore efficacia della terapia</a:t>
            </a:r>
          </a:p>
        </p:txBody>
      </p:sp>
      <p:sp>
        <p:nvSpPr>
          <p:cNvPr id="416777" name="Rettangolo arrotondato 30"/>
          <p:cNvSpPr>
            <a:spLocks noChangeArrowheads="1"/>
          </p:cNvSpPr>
          <p:nvPr/>
        </p:nvSpPr>
        <p:spPr bwMode="auto">
          <a:xfrm>
            <a:off x="6224588" y="5276850"/>
            <a:ext cx="1949450" cy="865188"/>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Maggior numero nuove infezioni</a:t>
            </a:r>
          </a:p>
        </p:txBody>
      </p:sp>
      <p:sp>
        <p:nvSpPr>
          <p:cNvPr id="416778" name="Rettangolo arrotondato 13"/>
          <p:cNvSpPr>
            <a:spLocks noChangeArrowheads="1"/>
          </p:cNvSpPr>
          <p:nvPr/>
        </p:nvSpPr>
        <p:spPr bwMode="auto">
          <a:xfrm>
            <a:off x="3527425" y="2951163"/>
            <a:ext cx="1981200" cy="865187"/>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Conseguenze per l’assistenza</a:t>
            </a:r>
          </a:p>
        </p:txBody>
      </p:sp>
      <p:sp>
        <p:nvSpPr>
          <p:cNvPr id="416779" name="Rettangolo arrotondato 14"/>
          <p:cNvSpPr>
            <a:spLocks noChangeArrowheads="1"/>
          </p:cNvSpPr>
          <p:nvPr/>
        </p:nvSpPr>
        <p:spPr bwMode="auto">
          <a:xfrm>
            <a:off x="6084888" y="2935288"/>
            <a:ext cx="2197100" cy="865187"/>
          </a:xfrm>
          <a:prstGeom prst="roundRect">
            <a:avLst>
              <a:gd name="adj" fmla="val 16667"/>
            </a:avLst>
          </a:prstGeom>
          <a:solidFill>
            <a:schemeClr val="accent1"/>
          </a:solidFill>
          <a:ln w="9525" algn="ctr">
            <a:solidFill>
              <a:schemeClr val="tx1"/>
            </a:solidFill>
            <a:round/>
            <a:headEnd/>
            <a:tailEnd/>
          </a:ln>
        </p:spPr>
        <p:txBody>
          <a:bodyPr/>
          <a:lstStyle/>
          <a:p>
            <a:pPr algn="ctr">
              <a:spcBef>
                <a:spcPct val="20000"/>
              </a:spcBef>
              <a:buClr>
                <a:schemeClr val="accent1"/>
              </a:buClr>
              <a:buSzPct val="85000"/>
              <a:buFont typeface="Wingdings" pitchFamily="2" charset="2"/>
              <a:buNone/>
            </a:pPr>
            <a:r>
              <a:rPr lang="it-IT" sz="1800" b="1">
                <a:latin typeface="Segoe Print" pitchFamily="2" charset="0"/>
              </a:rPr>
              <a:t>Conseguenze per la popolazione</a:t>
            </a:r>
          </a:p>
        </p:txBody>
      </p:sp>
      <p:cxnSp>
        <p:nvCxnSpPr>
          <p:cNvPr id="416780" name="Connettore 1 2"/>
          <p:cNvCxnSpPr>
            <a:cxnSpLocks noChangeShapeType="1"/>
            <a:stCxn id="416770" idx="2"/>
            <a:endCxn id="416778" idx="0"/>
          </p:cNvCxnSpPr>
          <p:nvPr/>
        </p:nvCxnSpPr>
        <p:spPr bwMode="auto">
          <a:xfrm>
            <a:off x="4486275" y="2493963"/>
            <a:ext cx="31750" cy="457200"/>
          </a:xfrm>
          <a:prstGeom prst="line">
            <a:avLst/>
          </a:prstGeom>
          <a:noFill/>
          <a:ln w="9525" algn="ctr">
            <a:solidFill>
              <a:schemeClr val="tx1"/>
            </a:solidFill>
            <a:round/>
            <a:headEnd/>
            <a:tailEnd/>
          </a:ln>
        </p:spPr>
      </p:cxnSp>
      <p:cxnSp>
        <p:nvCxnSpPr>
          <p:cNvPr id="416781" name="Connettore 1 5"/>
          <p:cNvCxnSpPr>
            <a:cxnSpLocks noChangeShapeType="1"/>
            <a:stCxn id="416771" idx="0"/>
          </p:cNvCxnSpPr>
          <p:nvPr/>
        </p:nvCxnSpPr>
        <p:spPr bwMode="auto">
          <a:xfrm flipV="1">
            <a:off x="1816100" y="2708275"/>
            <a:ext cx="0" cy="215900"/>
          </a:xfrm>
          <a:prstGeom prst="line">
            <a:avLst/>
          </a:prstGeom>
          <a:noFill/>
          <a:ln w="9525" algn="ctr">
            <a:solidFill>
              <a:schemeClr val="tx1"/>
            </a:solidFill>
            <a:round/>
            <a:headEnd/>
            <a:tailEnd/>
          </a:ln>
        </p:spPr>
      </p:cxnSp>
      <p:cxnSp>
        <p:nvCxnSpPr>
          <p:cNvPr id="416782" name="Connettore 1 7"/>
          <p:cNvCxnSpPr>
            <a:cxnSpLocks noChangeShapeType="1"/>
          </p:cNvCxnSpPr>
          <p:nvPr/>
        </p:nvCxnSpPr>
        <p:spPr bwMode="auto">
          <a:xfrm>
            <a:off x="1835150" y="2708275"/>
            <a:ext cx="5367338" cy="0"/>
          </a:xfrm>
          <a:prstGeom prst="line">
            <a:avLst/>
          </a:prstGeom>
          <a:noFill/>
          <a:ln w="9525" algn="ctr">
            <a:solidFill>
              <a:schemeClr val="tx1"/>
            </a:solidFill>
            <a:round/>
            <a:headEnd/>
            <a:tailEnd/>
          </a:ln>
        </p:spPr>
      </p:cxnSp>
      <p:cxnSp>
        <p:nvCxnSpPr>
          <p:cNvPr id="416783" name="Connettore 1 18"/>
          <p:cNvCxnSpPr>
            <a:cxnSpLocks noChangeShapeType="1"/>
            <a:stCxn id="416771" idx="2"/>
          </p:cNvCxnSpPr>
          <p:nvPr/>
        </p:nvCxnSpPr>
        <p:spPr bwMode="auto">
          <a:xfrm>
            <a:off x="1816100" y="3789363"/>
            <a:ext cx="0" cy="144462"/>
          </a:xfrm>
          <a:prstGeom prst="line">
            <a:avLst/>
          </a:prstGeom>
          <a:noFill/>
          <a:ln w="9525" algn="ctr">
            <a:solidFill>
              <a:schemeClr val="tx1"/>
            </a:solidFill>
            <a:round/>
            <a:headEnd/>
            <a:tailEnd/>
          </a:ln>
        </p:spPr>
      </p:cxnSp>
      <p:cxnSp>
        <p:nvCxnSpPr>
          <p:cNvPr id="416784" name="Connettore 1 20"/>
          <p:cNvCxnSpPr>
            <a:cxnSpLocks noChangeShapeType="1"/>
            <a:stCxn id="416775" idx="0"/>
          </p:cNvCxnSpPr>
          <p:nvPr/>
        </p:nvCxnSpPr>
        <p:spPr bwMode="auto">
          <a:xfrm flipV="1">
            <a:off x="2724150" y="3933825"/>
            <a:ext cx="4763" cy="142875"/>
          </a:xfrm>
          <a:prstGeom prst="line">
            <a:avLst/>
          </a:prstGeom>
          <a:noFill/>
          <a:ln w="9525" algn="ctr">
            <a:solidFill>
              <a:schemeClr val="tx1"/>
            </a:solidFill>
            <a:round/>
            <a:headEnd/>
            <a:tailEnd/>
          </a:ln>
        </p:spPr>
      </p:cxnSp>
      <p:cxnSp>
        <p:nvCxnSpPr>
          <p:cNvPr id="416785" name="Connettore 4 559103"/>
          <p:cNvCxnSpPr>
            <a:cxnSpLocks noChangeShapeType="1"/>
            <a:stCxn id="416776" idx="0"/>
          </p:cNvCxnSpPr>
          <p:nvPr/>
        </p:nvCxnSpPr>
        <p:spPr bwMode="auto">
          <a:xfrm rot="5400000" flipH="1" flipV="1">
            <a:off x="1731963" y="3070225"/>
            <a:ext cx="142875" cy="1870075"/>
          </a:xfrm>
          <a:prstGeom prst="bentConnector2">
            <a:avLst/>
          </a:prstGeom>
          <a:noFill/>
          <a:ln w="9525" algn="ctr">
            <a:solidFill>
              <a:schemeClr val="tx1"/>
            </a:solidFill>
            <a:round/>
            <a:headEnd/>
            <a:tailEnd/>
          </a:ln>
        </p:spPr>
      </p:cxnSp>
      <p:cxnSp>
        <p:nvCxnSpPr>
          <p:cNvPr id="416786" name="Connettore 1 559111"/>
          <p:cNvCxnSpPr>
            <a:cxnSpLocks noChangeShapeType="1"/>
            <a:stCxn id="416778" idx="2"/>
            <a:endCxn id="416774" idx="0"/>
          </p:cNvCxnSpPr>
          <p:nvPr/>
        </p:nvCxnSpPr>
        <p:spPr bwMode="auto">
          <a:xfrm flipH="1">
            <a:off x="4518025" y="3816350"/>
            <a:ext cx="0" cy="290513"/>
          </a:xfrm>
          <a:prstGeom prst="line">
            <a:avLst/>
          </a:prstGeom>
          <a:noFill/>
          <a:ln w="9525" algn="ctr">
            <a:solidFill>
              <a:schemeClr val="tx1"/>
            </a:solidFill>
            <a:round/>
            <a:headEnd/>
            <a:tailEnd/>
          </a:ln>
        </p:spPr>
      </p:cxnSp>
      <p:cxnSp>
        <p:nvCxnSpPr>
          <p:cNvPr id="416787" name="Connettore 1 559118"/>
          <p:cNvCxnSpPr>
            <a:cxnSpLocks noChangeShapeType="1"/>
            <a:stCxn id="416779" idx="0"/>
          </p:cNvCxnSpPr>
          <p:nvPr/>
        </p:nvCxnSpPr>
        <p:spPr bwMode="auto">
          <a:xfrm flipH="1" flipV="1">
            <a:off x="7164388" y="2708275"/>
            <a:ext cx="19050" cy="227013"/>
          </a:xfrm>
          <a:prstGeom prst="line">
            <a:avLst/>
          </a:prstGeom>
          <a:noFill/>
          <a:ln w="9525" algn="ctr">
            <a:solidFill>
              <a:schemeClr val="tx1"/>
            </a:solidFill>
            <a:round/>
            <a:headEnd/>
            <a:tailEnd/>
          </a:ln>
        </p:spPr>
      </p:cxnSp>
      <p:cxnSp>
        <p:nvCxnSpPr>
          <p:cNvPr id="416788" name="Connettore 1 559121"/>
          <p:cNvCxnSpPr>
            <a:cxnSpLocks noChangeShapeType="1"/>
            <a:stCxn id="416779" idx="2"/>
            <a:endCxn id="416777" idx="0"/>
          </p:cNvCxnSpPr>
          <p:nvPr/>
        </p:nvCxnSpPr>
        <p:spPr bwMode="auto">
          <a:xfrm>
            <a:off x="7183438" y="3800475"/>
            <a:ext cx="15875" cy="1476375"/>
          </a:xfrm>
          <a:prstGeom prst="line">
            <a:avLst/>
          </a:prstGeom>
          <a:noFill/>
          <a:ln w="9525" algn="ctr">
            <a:solidFill>
              <a:schemeClr val="tx1"/>
            </a:solidFill>
            <a:round/>
            <a:headEnd/>
            <a:tailEnd/>
          </a:ln>
        </p:spPr>
      </p:cxnSp>
      <p:cxnSp>
        <p:nvCxnSpPr>
          <p:cNvPr id="416789" name="Connettore 1 559124"/>
          <p:cNvCxnSpPr>
            <a:cxnSpLocks noChangeShapeType="1"/>
            <a:stCxn id="416773" idx="3"/>
            <a:endCxn id="416772" idx="1"/>
          </p:cNvCxnSpPr>
          <p:nvPr/>
        </p:nvCxnSpPr>
        <p:spPr bwMode="auto">
          <a:xfrm flipV="1">
            <a:off x="7050088" y="4538663"/>
            <a:ext cx="3302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itolo 1"/>
          <p:cNvSpPr>
            <a:spLocks noGrp="1"/>
          </p:cNvSpPr>
          <p:nvPr>
            <p:ph type="title" idx="4294967295"/>
          </p:nvPr>
        </p:nvSpPr>
        <p:spPr>
          <a:xfrm>
            <a:off x="1116013" y="260350"/>
            <a:ext cx="7010400" cy="1512888"/>
          </a:xfrm>
        </p:spPr>
        <p:txBody>
          <a:bodyPr/>
          <a:lstStyle/>
          <a:p>
            <a:pPr eaLnBrk="1" hangingPunct="1"/>
            <a:r>
              <a:rPr lang="it-IT" sz="3200" b="1" smtClean="0">
                <a:solidFill>
                  <a:srgbClr val="FF0000"/>
                </a:solidFill>
                <a:latin typeface="Segoe Print" pitchFamily="2" charset="0"/>
              </a:rPr>
              <a:t>Motivo di esecuzione del test delle nuove diagnosi di infezione da HIV (2012)</a:t>
            </a:r>
            <a:r>
              <a:rPr lang="it-IT" sz="3200" smtClean="0"/>
              <a:t> </a:t>
            </a:r>
          </a:p>
        </p:txBody>
      </p:sp>
      <p:pic>
        <p:nvPicPr>
          <p:cNvPr id="418818" name="Picture 4"/>
          <p:cNvPicPr>
            <a:picLocks noChangeAspect="1" noChangeArrowheads="1"/>
          </p:cNvPicPr>
          <p:nvPr/>
        </p:nvPicPr>
        <p:blipFill>
          <a:blip r:embed="rId2"/>
          <a:srcRect/>
          <a:stretch>
            <a:fillRect/>
          </a:stretch>
        </p:blipFill>
        <p:spPr bwMode="auto">
          <a:xfrm>
            <a:off x="468313" y="1971675"/>
            <a:ext cx="8310562" cy="4121150"/>
          </a:xfrm>
          <a:prstGeom prst="rect">
            <a:avLst/>
          </a:prstGeom>
          <a:noFill/>
          <a:ln w="9525">
            <a:noFill/>
            <a:miter lim="800000"/>
            <a:headEnd/>
            <a:tailEnd/>
          </a:ln>
        </p:spPr>
      </p:pic>
      <p:cxnSp>
        <p:nvCxnSpPr>
          <p:cNvPr id="10" name="Connettore 2 9"/>
          <p:cNvCxnSpPr/>
          <p:nvPr/>
        </p:nvCxnSpPr>
        <p:spPr>
          <a:xfrm>
            <a:off x="4640263" y="2251075"/>
            <a:ext cx="39592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881563" y="2806700"/>
            <a:ext cx="37068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7939088" y="5313363"/>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Connettore 2 2"/>
          <p:cNvCxnSpPr/>
          <p:nvPr/>
        </p:nvCxnSpPr>
        <p:spPr>
          <a:xfrm>
            <a:off x="6816725" y="4779963"/>
            <a:ext cx="18002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a:spLocks noChangeArrowheads="1"/>
          </p:cNvSpPr>
          <p:nvPr/>
        </p:nvSpPr>
        <p:spPr bwMode="auto">
          <a:xfrm rot="-5400000">
            <a:off x="7112000" y="3592513"/>
            <a:ext cx="3455988" cy="392112"/>
          </a:xfrm>
          <a:prstGeom prst="rect">
            <a:avLst/>
          </a:prstGeom>
          <a:solidFill>
            <a:srgbClr val="FFFFFF"/>
          </a:solidFill>
          <a:ln w="25400">
            <a:solidFill>
              <a:srgbClr val="FF0000"/>
            </a:solidFill>
            <a:miter lim="800000"/>
            <a:headEnd/>
            <a:tailEnd/>
          </a:ln>
        </p:spPr>
        <p:txBody>
          <a:bodyPr>
            <a:spAutoFit/>
          </a:bodyPr>
          <a:lstStyle/>
          <a:p>
            <a:pPr algn="ctr"/>
            <a:r>
              <a:rPr lang="it-IT" altLang="it-IT" sz="1800" b="1">
                <a:solidFill>
                  <a:srgbClr val="FF0000"/>
                </a:solidFill>
                <a:latin typeface="Tahoma" pitchFamily="34" charset="0"/>
                <a:ea typeface="MS PGothic" pitchFamily="34" charset="-128"/>
              </a:rPr>
              <a:t>Diagnosi tardive o casuali</a:t>
            </a:r>
          </a:p>
        </p:txBody>
      </p:sp>
      <p:cxnSp>
        <p:nvCxnSpPr>
          <p:cNvPr id="12" name="Connettore 2 11"/>
          <p:cNvCxnSpPr/>
          <p:nvPr/>
        </p:nvCxnSpPr>
        <p:spPr>
          <a:xfrm>
            <a:off x="4978400" y="3636963"/>
            <a:ext cx="35988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270500" y="4200525"/>
            <a:ext cx="34194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noChangeArrowheads="1"/>
          </p:cNvSpPr>
          <p:nvPr>
            <p:ph type="title" idx="4294967295"/>
          </p:nvPr>
        </p:nvSpPr>
        <p:spPr>
          <a:xfrm>
            <a:off x="971550" y="144463"/>
            <a:ext cx="7010400" cy="1555750"/>
          </a:xfrm>
        </p:spPr>
        <p:txBody>
          <a:bodyPr/>
          <a:lstStyle/>
          <a:p>
            <a:pPr eaLnBrk="1" hangingPunct="1"/>
            <a:r>
              <a:rPr lang="it-IT" sz="3300" b="1" smtClean="0">
                <a:solidFill>
                  <a:srgbClr val="FF0000"/>
                </a:solidFill>
                <a:latin typeface="Segoe Print" pitchFamily="2" charset="0"/>
              </a:rPr>
              <a:t>TRIGGERS PER LA RICERCA DI HIV-Ab</a:t>
            </a:r>
            <a:r>
              <a:rPr lang="it-IT" sz="3700" b="1" smtClean="0">
                <a:solidFill>
                  <a:srgbClr val="FF0000"/>
                </a:solidFill>
                <a:latin typeface="Segoe Print" pitchFamily="2" charset="0"/>
              </a:rPr>
              <a:t/>
            </a:r>
            <a:br>
              <a:rPr lang="it-IT" sz="3700" b="1" smtClean="0">
                <a:solidFill>
                  <a:srgbClr val="FF0000"/>
                </a:solidFill>
                <a:latin typeface="Segoe Print" pitchFamily="2" charset="0"/>
              </a:rPr>
            </a:br>
            <a:r>
              <a:rPr lang="it-IT" sz="1200" smtClean="0">
                <a:latin typeface="Segoe Print" pitchFamily="2" charset="0"/>
              </a:rPr>
              <a:t>(Da: </a:t>
            </a:r>
            <a:r>
              <a:rPr lang="it-IT" sz="1200" i="1" smtClean="0">
                <a:latin typeface="Segoe Print" pitchFamily="2" charset="0"/>
              </a:rPr>
              <a:t>R.V. Liddicoat et al., J GEN INTERN MED 2004;19:349–356</a:t>
            </a:r>
            <a:r>
              <a:rPr lang="it-IT" sz="1200" smtClean="0">
                <a:latin typeface="Segoe Print" pitchFamily="2" charset="0"/>
              </a:rPr>
              <a:t>,</a:t>
            </a:r>
            <a:r>
              <a:rPr lang="it-IT" sz="1200" i="1" smtClean="0">
                <a:latin typeface="Segoe Print" pitchFamily="2" charset="0"/>
              </a:rPr>
              <a:t> </a:t>
            </a:r>
            <a:r>
              <a:rPr lang="it-IT" sz="1200" smtClean="0">
                <a:latin typeface="Segoe Print" pitchFamily="2" charset="0"/>
              </a:rPr>
              <a:t>modificati)</a:t>
            </a:r>
            <a:r>
              <a:rPr lang="it-IT" sz="1800" smtClean="0"/>
              <a:t/>
            </a:r>
            <a:br>
              <a:rPr lang="it-IT" sz="1800" smtClean="0"/>
            </a:br>
            <a:endParaRPr lang="it-IT" sz="1800" smtClean="0"/>
          </a:p>
        </p:txBody>
      </p:sp>
      <p:sp>
        <p:nvSpPr>
          <p:cNvPr id="419842" name="Rectangle 3"/>
          <p:cNvSpPr>
            <a:spLocks noGrp="1" noChangeArrowheads="1"/>
          </p:cNvSpPr>
          <p:nvPr>
            <p:ph idx="4294967295"/>
          </p:nvPr>
        </p:nvSpPr>
        <p:spPr>
          <a:xfrm>
            <a:off x="179388" y="1628775"/>
            <a:ext cx="8713787" cy="4114800"/>
          </a:xfrm>
        </p:spPr>
        <p:txBody>
          <a:bodyPr/>
          <a:lstStyle/>
          <a:p>
            <a:pPr eaLnBrk="1" hangingPunct="1">
              <a:lnSpc>
                <a:spcPct val="80000"/>
              </a:lnSpc>
              <a:spcBef>
                <a:spcPct val="0"/>
              </a:spcBef>
              <a:buClr>
                <a:schemeClr val="tx1"/>
              </a:buClr>
              <a:buFontTx/>
              <a:buChar char="•"/>
            </a:pPr>
            <a:r>
              <a:rPr lang="it-IT" sz="2200" b="1" smtClean="0">
                <a:latin typeface="Segoe Print" pitchFamily="2" charset="0"/>
              </a:rPr>
              <a:t>Eventi che definiscono l’AIDS (es: Candidosi esofagea o respiratoria, infezione da CMV, TB, Linfomi, etc.) </a:t>
            </a:r>
          </a:p>
          <a:p>
            <a:pPr eaLnBrk="1" hangingPunct="1">
              <a:lnSpc>
                <a:spcPct val="80000"/>
              </a:lnSpc>
              <a:buClr>
                <a:schemeClr val="tx1"/>
              </a:buClr>
              <a:buFontTx/>
              <a:buChar char="•"/>
            </a:pPr>
            <a:r>
              <a:rPr lang="it-IT" sz="2200" b="1" smtClean="0">
                <a:latin typeface="Segoe Print" pitchFamily="2" charset="0"/>
              </a:rPr>
              <a:t>Candidosi orale </a:t>
            </a:r>
          </a:p>
          <a:p>
            <a:pPr eaLnBrk="1" hangingPunct="1">
              <a:lnSpc>
                <a:spcPct val="80000"/>
              </a:lnSpc>
              <a:buClr>
                <a:schemeClr val="tx1"/>
              </a:buClr>
              <a:buFontTx/>
              <a:buChar char="•"/>
            </a:pPr>
            <a:r>
              <a:rPr lang="it-IT" sz="2200" b="1" smtClean="0">
                <a:latin typeface="Segoe Print" pitchFamily="2" charset="0"/>
              </a:rPr>
              <a:t>Infezione da Herpes zoster (VZV) </a:t>
            </a:r>
          </a:p>
          <a:p>
            <a:pPr eaLnBrk="1" hangingPunct="1">
              <a:lnSpc>
                <a:spcPct val="80000"/>
              </a:lnSpc>
              <a:buClr>
                <a:schemeClr val="tx1"/>
              </a:buClr>
              <a:buFontTx/>
              <a:buChar char="•"/>
            </a:pPr>
            <a:r>
              <a:rPr lang="it-IT" sz="2200" b="1" smtClean="0">
                <a:latin typeface="Segoe Print" pitchFamily="2" charset="0"/>
              </a:rPr>
              <a:t>Infezione da HBV </a:t>
            </a:r>
          </a:p>
          <a:p>
            <a:pPr eaLnBrk="1" hangingPunct="1">
              <a:lnSpc>
                <a:spcPct val="80000"/>
              </a:lnSpc>
              <a:buClr>
                <a:schemeClr val="tx1"/>
              </a:buClr>
              <a:buFontTx/>
              <a:buChar char="•"/>
            </a:pPr>
            <a:r>
              <a:rPr lang="it-IT" sz="2200" b="1" smtClean="0">
                <a:latin typeface="Segoe Print" pitchFamily="2" charset="0"/>
              </a:rPr>
              <a:t>Infezione da HCV</a:t>
            </a:r>
          </a:p>
          <a:p>
            <a:pPr eaLnBrk="1" hangingPunct="1">
              <a:lnSpc>
                <a:spcPct val="80000"/>
              </a:lnSpc>
              <a:buClr>
                <a:schemeClr val="tx1"/>
              </a:buClr>
              <a:buFontTx/>
              <a:buChar char="•"/>
            </a:pPr>
            <a:r>
              <a:rPr lang="it-IT" sz="2200" b="1" smtClean="0">
                <a:latin typeface="Segoe Print" pitchFamily="2" charset="0"/>
              </a:rPr>
              <a:t>Linfadenomegalia </a:t>
            </a:r>
          </a:p>
          <a:p>
            <a:pPr eaLnBrk="1" hangingPunct="1">
              <a:lnSpc>
                <a:spcPct val="80000"/>
              </a:lnSpc>
              <a:buClr>
                <a:schemeClr val="tx1"/>
              </a:buClr>
              <a:buFontTx/>
              <a:buChar char="•"/>
            </a:pPr>
            <a:r>
              <a:rPr lang="it-IT" sz="2200" b="1" smtClean="0">
                <a:latin typeface="Segoe Print" pitchFamily="2" charset="0"/>
              </a:rPr>
              <a:t>Omosessualità</a:t>
            </a:r>
          </a:p>
          <a:p>
            <a:pPr eaLnBrk="1" hangingPunct="1">
              <a:lnSpc>
                <a:spcPct val="80000"/>
              </a:lnSpc>
              <a:buClr>
                <a:schemeClr val="tx1"/>
              </a:buClr>
              <a:buFontTx/>
              <a:buChar char="•"/>
            </a:pPr>
            <a:r>
              <a:rPr lang="it-IT" sz="2200" b="1" smtClean="0">
                <a:latin typeface="Segoe Print" pitchFamily="2" charset="0"/>
              </a:rPr>
              <a:t>Promiscuità sessuale/Partner HIV+ </a:t>
            </a:r>
          </a:p>
          <a:p>
            <a:pPr eaLnBrk="1" hangingPunct="1">
              <a:lnSpc>
                <a:spcPct val="80000"/>
              </a:lnSpc>
              <a:buClr>
                <a:schemeClr val="tx1"/>
              </a:buClr>
              <a:buFontTx/>
              <a:buChar char="•"/>
            </a:pPr>
            <a:r>
              <a:rPr lang="it-IT" sz="2200" b="1" smtClean="0">
                <a:latin typeface="Segoe Print" pitchFamily="2" charset="0"/>
              </a:rPr>
              <a:t>Trombocitopenia</a:t>
            </a:r>
          </a:p>
          <a:p>
            <a:pPr eaLnBrk="1" hangingPunct="1">
              <a:lnSpc>
                <a:spcPct val="80000"/>
              </a:lnSpc>
              <a:buClr>
                <a:schemeClr val="tx1"/>
              </a:buClr>
              <a:buFontTx/>
              <a:buChar char="•"/>
            </a:pPr>
            <a:r>
              <a:rPr lang="it-IT" sz="2200" b="1" smtClean="0">
                <a:latin typeface="Segoe Print" pitchFamily="2" charset="0"/>
              </a:rPr>
              <a:t>Tubercolosi</a:t>
            </a:r>
          </a:p>
          <a:p>
            <a:pPr eaLnBrk="1" hangingPunct="1">
              <a:lnSpc>
                <a:spcPct val="80000"/>
              </a:lnSpc>
              <a:buClr>
                <a:schemeClr val="tx1"/>
              </a:buClr>
              <a:buFontTx/>
              <a:buChar char="•"/>
            </a:pPr>
            <a:r>
              <a:rPr lang="it-IT" sz="2200" b="1" smtClean="0">
                <a:latin typeface="Segoe Print" pitchFamily="2" charset="0"/>
              </a:rPr>
              <a:t>Uso di stupefacenti </a:t>
            </a:r>
          </a:p>
          <a:p>
            <a:pPr eaLnBrk="1" hangingPunct="1">
              <a:lnSpc>
                <a:spcPct val="80000"/>
              </a:lnSpc>
              <a:buClr>
                <a:schemeClr val="tx1"/>
              </a:buClr>
              <a:buFontTx/>
              <a:buChar char="•"/>
            </a:pPr>
            <a:r>
              <a:rPr lang="it-IT" sz="2200" b="1" smtClean="0">
                <a:latin typeface="Segoe Print" pitchFamily="2" charset="0"/>
              </a:rPr>
              <a:t>Uretrite/Prostatite/MST</a:t>
            </a:r>
          </a:p>
          <a:p>
            <a:pPr eaLnBrk="1" hangingPunct="1">
              <a:lnSpc>
                <a:spcPct val="80000"/>
              </a:lnSpc>
              <a:buClr>
                <a:schemeClr val="tx1"/>
              </a:buClr>
              <a:buFontTx/>
              <a:buChar char="•"/>
            </a:pPr>
            <a:r>
              <a:rPr lang="it-IT" sz="2200" b="1" smtClean="0">
                <a:latin typeface="Segoe Print" pitchFamily="2" charset="0"/>
              </a:rPr>
              <a:t>Psicopatia*/Etilismo </a:t>
            </a:r>
          </a:p>
          <a:p>
            <a:pPr eaLnBrk="1" hangingPunct="1">
              <a:lnSpc>
                <a:spcPct val="80000"/>
              </a:lnSpc>
              <a:spcBef>
                <a:spcPct val="0"/>
              </a:spcBef>
              <a:buClr>
                <a:schemeClr val="tx1"/>
              </a:buClr>
              <a:buFont typeface="Wingdings" pitchFamily="2" charset="2"/>
              <a:buChar char="§"/>
            </a:pPr>
            <a:endParaRPr lang="it-IT" sz="2200" b="1" smtClean="0">
              <a:latin typeface="Segoe Print" pitchFamily="2" charset="0"/>
            </a:endParaRPr>
          </a:p>
          <a:p>
            <a:pPr eaLnBrk="1" hangingPunct="1">
              <a:lnSpc>
                <a:spcPct val="80000"/>
              </a:lnSpc>
            </a:pPr>
            <a:endParaRPr lang="it-IT" sz="900" smtClean="0"/>
          </a:p>
        </p:txBody>
      </p:sp>
      <p:graphicFrame>
        <p:nvGraphicFramePr>
          <p:cNvPr id="549892" name="Group 4"/>
          <p:cNvGraphicFramePr>
            <a:graphicFrameLocks noGrp="1"/>
          </p:cNvGraphicFramePr>
          <p:nvPr/>
        </p:nvGraphicFramePr>
        <p:xfrm>
          <a:off x="468313" y="6381750"/>
          <a:ext cx="6734175" cy="304800"/>
        </p:xfrm>
        <a:graphic>
          <a:graphicData uri="http://schemas.openxmlformats.org/drawingml/2006/table">
            <a:tbl>
              <a:tblPr/>
              <a:tblGrid>
                <a:gridCol w="6734175"/>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it-IT" sz="1400" b="0" i="1" u="none" strike="noStrike" cap="none" normalizeH="0" baseline="0" smtClean="0">
                          <a:ln>
                            <a:noFill/>
                          </a:ln>
                          <a:solidFill>
                            <a:schemeClr val="tx1"/>
                          </a:solidFill>
                          <a:effectLst/>
                          <a:latin typeface="Calibri" pitchFamily="34" charset="0"/>
                          <a:ea typeface="Calibri" pitchFamily="34" charset="0"/>
                          <a:cs typeface="Times New Roman" pitchFamily="18" charset="0"/>
                        </a:rPr>
                        <a:t>Escluso deterioramento cognitivo su base vascolare</a:t>
                      </a:r>
                      <a:endParaRPr kumimoji="0" lang="it-IT"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849" name="Rectangle 10"/>
          <p:cNvSpPr>
            <a:spLocks noChangeArrowheads="1"/>
          </p:cNvSpPr>
          <p:nvPr/>
        </p:nvSpPr>
        <p:spPr bwMode="auto">
          <a:xfrm>
            <a:off x="0" y="3565525"/>
            <a:ext cx="9144000" cy="0"/>
          </a:xfrm>
          <a:prstGeom prst="rect">
            <a:avLst/>
          </a:prstGeom>
          <a:noFill/>
          <a:ln w="9525" algn="ctr">
            <a:noFill/>
            <a:miter lim="800000"/>
            <a:headEnd/>
            <a:tailEnd/>
          </a:ln>
        </p:spPr>
        <p:txBody>
          <a:bodyPr wrap="none" anchor="ctr">
            <a:spAutoFit/>
          </a:bodyPr>
          <a:lstStyle/>
          <a:p>
            <a:endParaRPr lang="it-IT" sz="1800">
              <a:solidFill>
                <a:srgbClr val="FFFFFF"/>
              </a:solidFill>
              <a:latin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3"/>
          <p:cNvSpPr>
            <a:spLocks noGrp="1" noChangeArrowheads="1"/>
          </p:cNvSpPr>
          <p:nvPr>
            <p:ph sz="half" idx="4294967295"/>
          </p:nvPr>
        </p:nvSpPr>
        <p:spPr>
          <a:xfrm>
            <a:off x="684213" y="620713"/>
            <a:ext cx="8064500" cy="5976937"/>
          </a:xfrm>
        </p:spPr>
        <p:txBody>
          <a:bodyPr/>
          <a:lstStyle/>
          <a:p>
            <a:pPr marL="0" indent="0">
              <a:buClr>
                <a:schemeClr val="tx1"/>
              </a:buClr>
              <a:buFont typeface="Arial" charset="0"/>
              <a:buNone/>
            </a:pPr>
            <a:r>
              <a:rPr lang="it-IT" sz="4400" b="1" smtClean="0">
                <a:solidFill>
                  <a:srgbClr val="FF0000"/>
                </a:solidFill>
                <a:latin typeface="Segoe Print" pitchFamily="2" charset="0"/>
              </a:rPr>
              <a:t>NELLA PRATICA CLINICA:</a:t>
            </a:r>
          </a:p>
          <a:p>
            <a:pPr marL="0" indent="0">
              <a:buClr>
                <a:schemeClr val="tx1"/>
              </a:buClr>
              <a:buFont typeface="Arial" charset="0"/>
              <a:buNone/>
            </a:pPr>
            <a:endParaRPr lang="it-IT" sz="3600" b="1" smtClean="0">
              <a:latin typeface="Segoe Print" pitchFamily="2" charset="0"/>
            </a:endParaRPr>
          </a:p>
          <a:p>
            <a:pPr marL="0" indent="0">
              <a:buClr>
                <a:schemeClr val="tx1"/>
              </a:buClr>
              <a:buFont typeface="Arial" charset="0"/>
              <a:buNone/>
            </a:pPr>
            <a:r>
              <a:rPr lang="it-IT" b="1" smtClean="0">
                <a:latin typeface="Segoe Print" pitchFamily="2" charset="0"/>
              </a:rPr>
              <a:t>Quale marcatore?</a:t>
            </a:r>
          </a:p>
          <a:p>
            <a:pPr marL="0" indent="0">
              <a:buFont typeface="Arial" charset="0"/>
              <a:buNone/>
            </a:pPr>
            <a:r>
              <a:rPr lang="it-IT" sz="3600" b="1" smtClean="0">
                <a:solidFill>
                  <a:srgbClr val="0066FF"/>
                </a:solidFill>
                <a:latin typeface="Segoe Print" pitchFamily="2" charset="0"/>
              </a:rPr>
              <a:t>RICERCA ANTICORPI ANTI-HIV</a:t>
            </a:r>
          </a:p>
          <a:p>
            <a:pPr marL="0" indent="0">
              <a:buFont typeface="Arial" charset="0"/>
              <a:buNone/>
            </a:pPr>
            <a:endParaRPr lang="it-IT" sz="3600" b="1" smtClean="0">
              <a:solidFill>
                <a:srgbClr val="0066FF"/>
              </a:solidFill>
              <a:latin typeface="Segoe Print" pitchFamily="2" charset="0"/>
            </a:endParaRPr>
          </a:p>
          <a:p>
            <a:pPr marL="0" indent="0">
              <a:buClr>
                <a:schemeClr val="tx1"/>
              </a:buClr>
              <a:buFont typeface="Arial" charset="0"/>
              <a:buNone/>
            </a:pPr>
            <a:r>
              <a:rPr lang="it-IT" b="1" smtClean="0">
                <a:latin typeface="Segoe Print" pitchFamily="2" charset="0"/>
              </a:rPr>
              <a:t>Con quale test ?</a:t>
            </a:r>
          </a:p>
          <a:p>
            <a:pPr marL="0" indent="0">
              <a:buClr>
                <a:srgbClr val="FFFF00"/>
              </a:buClr>
              <a:buFont typeface="Arial" charset="0"/>
              <a:buNone/>
            </a:pPr>
            <a:r>
              <a:rPr lang="it-IT" sz="3600" b="1" smtClean="0">
                <a:solidFill>
                  <a:srgbClr val="0066FF"/>
                </a:solidFill>
                <a:latin typeface="Segoe Print" pitchFamily="2" charset="0"/>
              </a:rPr>
              <a:t>QUARTA GENERAZIONE</a:t>
            </a:r>
            <a:r>
              <a:rPr lang="it-IT" sz="2800" smtClean="0">
                <a:latin typeface="Segoe Print" pitchFamily="2" charset="0"/>
              </a:rPr>
              <a:t>:</a:t>
            </a:r>
          </a:p>
          <a:p>
            <a:pPr marL="0" indent="0">
              <a:buClr>
                <a:srgbClr val="FFFF00"/>
              </a:buClr>
              <a:buFont typeface="Arial" charset="0"/>
              <a:buNone/>
            </a:pPr>
            <a:r>
              <a:rPr lang="it-IT" sz="2800" smtClean="0">
                <a:latin typeface="Segoe Print" pitchFamily="2" charset="0"/>
              </a:rPr>
              <a:t>rilevazione simultanea di </a:t>
            </a:r>
            <a:r>
              <a:rPr lang="it-IT" sz="2800" b="1" u="sng" smtClean="0">
                <a:solidFill>
                  <a:srgbClr val="0066FF"/>
                </a:solidFill>
                <a:latin typeface="Segoe Print" pitchFamily="2" charset="0"/>
              </a:rPr>
              <a:t>anticorpi</a:t>
            </a:r>
            <a:r>
              <a:rPr lang="it-IT" sz="2800" b="1" smtClean="0">
                <a:latin typeface="Segoe Print" pitchFamily="2" charset="0"/>
              </a:rPr>
              <a:t> e </a:t>
            </a:r>
            <a:r>
              <a:rPr lang="it-IT" sz="2800" b="1" u="sng" smtClean="0">
                <a:solidFill>
                  <a:srgbClr val="0066FF"/>
                </a:solidFill>
                <a:latin typeface="Segoe Print" pitchFamily="2" charset="0"/>
              </a:rPr>
              <a:t>antigene </a:t>
            </a:r>
            <a:r>
              <a:rPr lang="it-IT" sz="2800" b="1" i="1" u="sng" smtClean="0">
                <a:solidFill>
                  <a:srgbClr val="0066FF"/>
                </a:solidFill>
                <a:latin typeface="Segoe Print" pitchFamily="2" charset="0"/>
              </a:rPr>
              <a:t>gag</a:t>
            </a:r>
            <a:r>
              <a:rPr lang="it-IT" sz="2800" b="1" u="sng" smtClean="0">
                <a:solidFill>
                  <a:srgbClr val="0066FF"/>
                </a:solidFill>
                <a:latin typeface="Segoe Print" pitchFamily="2" charset="0"/>
              </a:rPr>
              <a:t> p24 </a:t>
            </a:r>
          </a:p>
          <a:p>
            <a:pPr marL="0" indent="0">
              <a:buFont typeface="Arial" charset="0"/>
              <a:buNone/>
            </a:pPr>
            <a:endParaRPr lang="it-IT" sz="3600" b="1" u="sng" smtClean="0">
              <a:solidFill>
                <a:srgbClr val="0066FF"/>
              </a:solidFill>
              <a:latin typeface="Segoe Print"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a:xfrm>
            <a:off x="0" y="115888"/>
            <a:ext cx="9144000" cy="1025525"/>
          </a:xfrm>
        </p:spPr>
        <p:txBody>
          <a:bodyPr/>
          <a:lstStyle/>
          <a:p>
            <a:pPr eaLnBrk="1" hangingPunct="1"/>
            <a:r>
              <a:rPr lang="it-IT" sz="5400" b="1" smtClean="0">
                <a:solidFill>
                  <a:srgbClr val="FF0000"/>
                </a:solidFill>
                <a:latin typeface="Segoe Print" pitchFamily="2" charset="0"/>
              </a:rPr>
              <a:t>VALUTAZIONE</a:t>
            </a:r>
          </a:p>
        </p:txBody>
      </p:sp>
      <p:sp>
        <p:nvSpPr>
          <p:cNvPr id="101378" name="CasellaDiTesto 5"/>
          <p:cNvSpPr txBox="1">
            <a:spLocks noChangeArrowheads="1"/>
          </p:cNvSpPr>
          <p:nvPr/>
        </p:nvSpPr>
        <p:spPr bwMode="auto">
          <a:xfrm>
            <a:off x="250825" y="1446213"/>
            <a:ext cx="8693150" cy="4719637"/>
          </a:xfrm>
          <a:prstGeom prst="rect">
            <a:avLst/>
          </a:prstGeom>
          <a:noFill/>
          <a:ln w="9525">
            <a:noFill/>
            <a:miter lim="800000"/>
            <a:headEnd/>
            <a:tailEnd/>
          </a:ln>
        </p:spPr>
        <p:txBody>
          <a:bodyPr>
            <a:spAutoFit/>
          </a:bodyPr>
          <a:lstStyle/>
          <a:p>
            <a:pPr algn="ctr"/>
            <a:r>
              <a:rPr lang="it-IT" sz="4000" b="1" u="sng">
                <a:solidFill>
                  <a:srgbClr val="0066FF"/>
                </a:solidFill>
                <a:latin typeface="Segoe Print" pitchFamily="2" charset="0"/>
              </a:rPr>
              <a:t>Sospetta patologia neoplastica</a:t>
            </a:r>
            <a:endParaRPr lang="it-IT" sz="4000" u="sng">
              <a:solidFill>
                <a:srgbClr val="0066FF"/>
              </a:solidFill>
              <a:latin typeface="Segoe Print" pitchFamily="2" charset="0"/>
            </a:endParaRPr>
          </a:p>
          <a:p>
            <a:endParaRPr lang="it-IT" sz="3200">
              <a:latin typeface="Segoe Print" pitchFamily="2" charset="0"/>
            </a:endParaRPr>
          </a:p>
          <a:p>
            <a:r>
              <a:rPr lang="it-IT" sz="3200" b="1">
                <a:solidFill>
                  <a:srgbClr val="FF0000"/>
                </a:solidFill>
                <a:latin typeface="Segoe Print" pitchFamily="2" charset="0"/>
              </a:rPr>
              <a:t>DD:</a:t>
            </a:r>
          </a:p>
          <a:p>
            <a:endParaRPr lang="it-IT" sz="3200" b="1">
              <a:solidFill>
                <a:srgbClr val="FF0000"/>
              </a:solidFill>
              <a:latin typeface="Segoe Print" pitchFamily="2" charset="0"/>
            </a:endParaRPr>
          </a:p>
          <a:p>
            <a:pPr>
              <a:buFontTx/>
              <a:buChar char="•"/>
            </a:pPr>
            <a:r>
              <a:rPr lang="it-IT">
                <a:latin typeface="Segoe Print" pitchFamily="2" charset="0"/>
              </a:rPr>
              <a:t> Farmaci</a:t>
            </a:r>
          </a:p>
          <a:p>
            <a:pPr>
              <a:buFontTx/>
              <a:buChar char="•"/>
            </a:pPr>
            <a:r>
              <a:rPr lang="it-IT">
                <a:latin typeface="Segoe Print" pitchFamily="2" charset="0"/>
              </a:rPr>
              <a:t> Virosi, S.influenzale, Mononucleosi, CMV </a:t>
            </a:r>
          </a:p>
          <a:p>
            <a:pPr>
              <a:buFontTx/>
              <a:buChar char="•"/>
            </a:pPr>
            <a:r>
              <a:rPr lang="it-IT">
                <a:latin typeface="Segoe Print" pitchFamily="2" charset="0"/>
              </a:rPr>
              <a:t> Endocardite, Epatiti, TBC, AIDS</a:t>
            </a:r>
          </a:p>
          <a:p>
            <a:pPr>
              <a:buFontTx/>
              <a:buChar char="•"/>
            </a:pPr>
            <a:r>
              <a:rPr lang="it-IT">
                <a:latin typeface="Segoe Print" pitchFamily="2" charset="0"/>
              </a:rPr>
              <a:t> Anemia, Patologie tiroidee, M. di Addison </a:t>
            </a:r>
          </a:p>
          <a:p>
            <a:pPr>
              <a:buFontTx/>
              <a:buChar char="•"/>
            </a:pPr>
            <a:r>
              <a:rPr lang="it-IT">
                <a:latin typeface="Segoe Print" pitchFamily="2" charset="0"/>
              </a:rPr>
              <a:t> Diabete mellito 2, Insufficienza cardiaca, IRC</a:t>
            </a:r>
          </a:p>
          <a:p>
            <a:pPr>
              <a:buFontTx/>
              <a:buChar char="•"/>
            </a:pPr>
            <a:r>
              <a:rPr lang="it-IT">
                <a:latin typeface="Segoe Print" pitchFamily="2" charset="0"/>
              </a:rPr>
              <a:t> Patologie autoimmuni, Fibromialgia, Fatica cronica</a:t>
            </a:r>
          </a:p>
          <a:p>
            <a:pPr>
              <a:buFontTx/>
              <a:buChar char="•"/>
            </a:pPr>
            <a:r>
              <a:rPr lang="it-IT">
                <a:latin typeface="Segoe Print" pitchFamily="2" charset="0"/>
              </a:rPr>
              <a:t> Insonnia, Ansia, Depressione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1378">
                                            <p:txEl>
                                              <p:pRg st="2" end="2"/>
                                            </p:txEl>
                                          </p:spTgt>
                                        </p:tgtEl>
                                        <p:attrNameLst>
                                          <p:attrName>style.visibility</p:attrName>
                                        </p:attrNameLst>
                                      </p:cBhvr>
                                      <p:to>
                                        <p:strVal val="visible"/>
                                      </p:to>
                                    </p:set>
                                    <p:animEffect transition="in" filter="dissolve">
                                      <p:cBhvr>
                                        <p:cTn id="7" dur="500"/>
                                        <p:tgtEl>
                                          <p:spTgt spid="10137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1378">
                                            <p:txEl>
                                              <p:pRg st="4" end="4"/>
                                            </p:txEl>
                                          </p:spTgt>
                                        </p:tgtEl>
                                        <p:attrNameLst>
                                          <p:attrName>style.visibility</p:attrName>
                                        </p:attrNameLst>
                                      </p:cBhvr>
                                      <p:to>
                                        <p:strVal val="visible"/>
                                      </p:to>
                                    </p:set>
                                    <p:animEffect transition="in" filter="dissolve">
                                      <p:cBhvr>
                                        <p:cTn id="10" dur="500"/>
                                        <p:tgtEl>
                                          <p:spTgt spid="101378">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1378">
                                            <p:txEl>
                                              <p:pRg st="5" end="5"/>
                                            </p:txEl>
                                          </p:spTgt>
                                        </p:tgtEl>
                                        <p:attrNameLst>
                                          <p:attrName>style.visibility</p:attrName>
                                        </p:attrNameLst>
                                      </p:cBhvr>
                                      <p:to>
                                        <p:strVal val="visible"/>
                                      </p:to>
                                    </p:set>
                                    <p:animEffect transition="in" filter="dissolve">
                                      <p:cBhvr>
                                        <p:cTn id="13" dur="500"/>
                                        <p:tgtEl>
                                          <p:spTgt spid="101378">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1378">
                                            <p:txEl>
                                              <p:pRg st="6" end="6"/>
                                            </p:txEl>
                                          </p:spTgt>
                                        </p:tgtEl>
                                        <p:attrNameLst>
                                          <p:attrName>style.visibility</p:attrName>
                                        </p:attrNameLst>
                                      </p:cBhvr>
                                      <p:to>
                                        <p:strVal val="visible"/>
                                      </p:to>
                                    </p:set>
                                    <p:animEffect transition="in" filter="dissolve">
                                      <p:cBhvr>
                                        <p:cTn id="16" dur="500"/>
                                        <p:tgtEl>
                                          <p:spTgt spid="101378">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1378">
                                            <p:txEl>
                                              <p:pRg st="7" end="7"/>
                                            </p:txEl>
                                          </p:spTgt>
                                        </p:tgtEl>
                                        <p:attrNameLst>
                                          <p:attrName>style.visibility</p:attrName>
                                        </p:attrNameLst>
                                      </p:cBhvr>
                                      <p:to>
                                        <p:strVal val="visible"/>
                                      </p:to>
                                    </p:set>
                                    <p:animEffect transition="in" filter="dissolve">
                                      <p:cBhvr>
                                        <p:cTn id="19" dur="500"/>
                                        <p:tgtEl>
                                          <p:spTgt spid="101378">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1378">
                                            <p:txEl>
                                              <p:pRg st="8" end="8"/>
                                            </p:txEl>
                                          </p:spTgt>
                                        </p:tgtEl>
                                        <p:attrNameLst>
                                          <p:attrName>style.visibility</p:attrName>
                                        </p:attrNameLst>
                                      </p:cBhvr>
                                      <p:to>
                                        <p:strVal val="visible"/>
                                      </p:to>
                                    </p:set>
                                    <p:animEffect transition="in" filter="dissolve">
                                      <p:cBhvr>
                                        <p:cTn id="22" dur="500"/>
                                        <p:tgtEl>
                                          <p:spTgt spid="101378">
                                            <p:txEl>
                                              <p:pRg st="8" end="8"/>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01378">
                                            <p:txEl>
                                              <p:pRg st="9" end="9"/>
                                            </p:txEl>
                                          </p:spTgt>
                                        </p:tgtEl>
                                        <p:attrNameLst>
                                          <p:attrName>style.visibility</p:attrName>
                                        </p:attrNameLst>
                                      </p:cBhvr>
                                      <p:to>
                                        <p:strVal val="visible"/>
                                      </p:to>
                                    </p:set>
                                    <p:animEffect transition="in" filter="dissolve">
                                      <p:cBhvr>
                                        <p:cTn id="25" dur="500"/>
                                        <p:tgtEl>
                                          <p:spTgt spid="101378">
                                            <p:txEl>
                                              <p:pRg st="9" end="9"/>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01378">
                                            <p:txEl>
                                              <p:pRg st="10" end="10"/>
                                            </p:txEl>
                                          </p:spTgt>
                                        </p:tgtEl>
                                        <p:attrNameLst>
                                          <p:attrName>style.visibility</p:attrName>
                                        </p:attrNameLst>
                                      </p:cBhvr>
                                      <p:to>
                                        <p:strVal val="visible"/>
                                      </p:to>
                                    </p:set>
                                    <p:animEffect transition="in" filter="dissolve">
                                      <p:cBhvr>
                                        <p:cTn id="28" dur="500"/>
                                        <p:tgtEl>
                                          <p:spTgt spid="1013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3005138" y="5768975"/>
            <a:ext cx="5008562" cy="419100"/>
          </a:xfrm>
          <a:prstGeom prst="rect">
            <a:avLst/>
          </a:prstGeom>
          <a:noFill/>
          <a:ln w="9525">
            <a:noFill/>
            <a:miter lim="800000"/>
            <a:headEnd/>
            <a:tailEnd/>
          </a:ln>
        </p:spPr>
        <p:txBody>
          <a:bodyPr lIns="0" tIns="0" rIns="0" bIns="0"/>
          <a:lstStyle/>
          <a:p>
            <a:pPr algn="ctr" defTabSz="382588">
              <a:buClr>
                <a:srgbClr val="000000"/>
              </a:buClr>
              <a:buSzPct val="90000"/>
              <a:buFont typeface="Monotype Sorts"/>
              <a:buNone/>
            </a:pPr>
            <a:r>
              <a:rPr lang="en-GB" sz="1900" b="1">
                <a:solidFill>
                  <a:srgbClr val="FFFF00"/>
                </a:solidFill>
                <a:latin typeface="Times" pitchFamily="18" charset="0"/>
              </a:rPr>
              <a:t>Giorni pre/post infettività</a:t>
            </a:r>
            <a:endParaRPr lang="en-GB" sz="2200">
              <a:solidFill>
                <a:srgbClr val="FFFF00"/>
              </a:solidFill>
              <a:latin typeface="Times New Roman" pitchFamily="18" charset="0"/>
            </a:endParaRPr>
          </a:p>
        </p:txBody>
      </p:sp>
      <p:sp>
        <p:nvSpPr>
          <p:cNvPr id="425987" name="Freeform 3"/>
          <p:cNvSpPr>
            <a:spLocks/>
          </p:cNvSpPr>
          <p:nvPr/>
        </p:nvSpPr>
        <p:spPr bwMode="auto">
          <a:xfrm>
            <a:off x="3419475" y="2492375"/>
            <a:ext cx="4719638" cy="2922588"/>
          </a:xfrm>
          <a:custGeom>
            <a:avLst/>
            <a:gdLst>
              <a:gd name="T0" fmla="*/ 2147483647 w 3271"/>
              <a:gd name="T1" fmla="*/ 2147483647 h 2087"/>
              <a:gd name="T2" fmla="*/ 2147483647 w 3271"/>
              <a:gd name="T3" fmla="*/ 2147483647 h 2087"/>
              <a:gd name="T4" fmla="*/ 2147483647 w 3271"/>
              <a:gd name="T5" fmla="*/ 2147483647 h 2087"/>
              <a:gd name="T6" fmla="*/ 2147483647 w 3271"/>
              <a:gd name="T7" fmla="*/ 2147483647 h 2087"/>
              <a:gd name="T8" fmla="*/ 2147483647 w 3271"/>
              <a:gd name="T9" fmla="*/ 2147483647 h 2087"/>
              <a:gd name="T10" fmla="*/ 2147483647 w 3271"/>
              <a:gd name="T11" fmla="*/ 2147483647 h 2087"/>
              <a:gd name="T12" fmla="*/ 2147483647 w 3271"/>
              <a:gd name="T13" fmla="*/ 2147483647 h 2087"/>
              <a:gd name="T14" fmla="*/ 2147483647 w 3271"/>
              <a:gd name="T15" fmla="*/ 2147483647 h 2087"/>
              <a:gd name="T16" fmla="*/ 2147483647 w 3271"/>
              <a:gd name="T17" fmla="*/ 2147483647 h 2087"/>
              <a:gd name="T18" fmla="*/ 2147483647 w 3271"/>
              <a:gd name="T19" fmla="*/ 2147483647 h 2087"/>
              <a:gd name="T20" fmla="*/ 2147483647 w 3271"/>
              <a:gd name="T21" fmla="*/ 2147483647 h 2087"/>
              <a:gd name="T22" fmla="*/ 2147483647 w 3271"/>
              <a:gd name="T23" fmla="*/ 2147483647 h 2087"/>
              <a:gd name="T24" fmla="*/ 2147483647 w 3271"/>
              <a:gd name="T25" fmla="*/ 2147483647 h 2087"/>
              <a:gd name="T26" fmla="*/ 2147483647 w 3271"/>
              <a:gd name="T27" fmla="*/ 2147483647 h 2087"/>
              <a:gd name="T28" fmla="*/ 2147483647 w 3271"/>
              <a:gd name="T29" fmla="*/ 2147483647 h 2087"/>
              <a:gd name="T30" fmla="*/ 2147483647 w 3271"/>
              <a:gd name="T31" fmla="*/ 2147483647 h 2087"/>
              <a:gd name="T32" fmla="*/ 2147483647 w 3271"/>
              <a:gd name="T33" fmla="*/ 2147483647 h 2087"/>
              <a:gd name="T34" fmla="*/ 2147483647 w 3271"/>
              <a:gd name="T35" fmla="*/ 2147483647 h 2087"/>
              <a:gd name="T36" fmla="*/ 2147483647 w 3271"/>
              <a:gd name="T37" fmla="*/ 2147483647 h 2087"/>
              <a:gd name="T38" fmla="*/ 2147483647 w 3271"/>
              <a:gd name="T39" fmla="*/ 2147483647 h 2087"/>
              <a:gd name="T40" fmla="*/ 2147483647 w 3271"/>
              <a:gd name="T41" fmla="*/ 2147483647 h 2087"/>
              <a:gd name="T42" fmla="*/ 2147483647 w 3271"/>
              <a:gd name="T43" fmla="*/ 2147483647 h 2087"/>
              <a:gd name="T44" fmla="*/ 2147483647 w 3271"/>
              <a:gd name="T45" fmla="*/ 2147483647 h 2087"/>
              <a:gd name="T46" fmla="*/ 2147483647 w 3271"/>
              <a:gd name="T47" fmla="*/ 2147483647 h 2087"/>
              <a:gd name="T48" fmla="*/ 2147483647 w 3271"/>
              <a:gd name="T49" fmla="*/ 2147483647 h 2087"/>
              <a:gd name="T50" fmla="*/ 2147483647 w 3271"/>
              <a:gd name="T51" fmla="*/ 2147483647 h 2087"/>
              <a:gd name="T52" fmla="*/ 2147483647 w 3271"/>
              <a:gd name="T53" fmla="*/ 2147483647 h 2087"/>
              <a:gd name="T54" fmla="*/ 2147483647 w 3271"/>
              <a:gd name="T55" fmla="*/ 2147483647 h 2087"/>
              <a:gd name="T56" fmla="*/ 2147483647 w 3271"/>
              <a:gd name="T57" fmla="*/ 2147483647 h 2087"/>
              <a:gd name="T58" fmla="*/ 2147483647 w 3271"/>
              <a:gd name="T59" fmla="*/ 2147483647 h 2087"/>
              <a:gd name="T60" fmla="*/ 2147483647 w 3271"/>
              <a:gd name="T61" fmla="*/ 2147483647 h 2087"/>
              <a:gd name="T62" fmla="*/ 2147483647 w 3271"/>
              <a:gd name="T63" fmla="*/ 2147483647 h 2087"/>
              <a:gd name="T64" fmla="*/ 2147483647 w 3271"/>
              <a:gd name="T65" fmla="*/ 2147483647 h 2087"/>
              <a:gd name="T66" fmla="*/ 2147483647 w 3271"/>
              <a:gd name="T67" fmla="*/ 2147483647 h 2087"/>
              <a:gd name="T68" fmla="*/ 2147483647 w 3271"/>
              <a:gd name="T69" fmla="*/ 2147483647 h 2087"/>
              <a:gd name="T70" fmla="*/ 2147483647 w 3271"/>
              <a:gd name="T71" fmla="*/ 2147483647 h 2087"/>
              <a:gd name="T72" fmla="*/ 2147483647 w 3271"/>
              <a:gd name="T73" fmla="*/ 2147483647 h 2087"/>
              <a:gd name="T74" fmla="*/ 2147483647 w 3271"/>
              <a:gd name="T75" fmla="*/ 2147483647 h 2087"/>
              <a:gd name="T76" fmla="*/ 2147483647 w 3271"/>
              <a:gd name="T77" fmla="*/ 2147483647 h 2087"/>
              <a:gd name="T78" fmla="*/ 2147483647 w 3271"/>
              <a:gd name="T79" fmla="*/ 2147483647 h 2087"/>
              <a:gd name="T80" fmla="*/ 2147483647 w 3271"/>
              <a:gd name="T81" fmla="*/ 2147483647 h 2087"/>
              <a:gd name="T82" fmla="*/ 2147483647 w 3271"/>
              <a:gd name="T83" fmla="*/ 2147483647 h 2087"/>
              <a:gd name="T84" fmla="*/ 2147483647 w 3271"/>
              <a:gd name="T85" fmla="*/ 2147483647 h 20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1"/>
              <a:gd name="T130" fmla="*/ 0 h 2087"/>
              <a:gd name="T131" fmla="*/ 3271 w 3271"/>
              <a:gd name="T132" fmla="*/ 2087 h 20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1" h="2087">
                <a:moveTo>
                  <a:pt x="0" y="2086"/>
                </a:moveTo>
                <a:lnTo>
                  <a:pt x="2" y="2086"/>
                </a:lnTo>
                <a:lnTo>
                  <a:pt x="9" y="2083"/>
                </a:lnTo>
                <a:lnTo>
                  <a:pt x="19" y="2078"/>
                </a:lnTo>
                <a:lnTo>
                  <a:pt x="33" y="2071"/>
                </a:lnTo>
                <a:lnTo>
                  <a:pt x="49" y="2063"/>
                </a:lnTo>
                <a:lnTo>
                  <a:pt x="67" y="2053"/>
                </a:lnTo>
                <a:lnTo>
                  <a:pt x="87" y="2043"/>
                </a:lnTo>
                <a:lnTo>
                  <a:pt x="109" y="2031"/>
                </a:lnTo>
                <a:lnTo>
                  <a:pt x="131" y="2020"/>
                </a:lnTo>
                <a:lnTo>
                  <a:pt x="153" y="2008"/>
                </a:lnTo>
                <a:lnTo>
                  <a:pt x="174" y="1995"/>
                </a:lnTo>
                <a:lnTo>
                  <a:pt x="196" y="1983"/>
                </a:lnTo>
                <a:lnTo>
                  <a:pt x="215" y="1972"/>
                </a:lnTo>
                <a:lnTo>
                  <a:pt x="232" y="1960"/>
                </a:lnTo>
                <a:lnTo>
                  <a:pt x="247" y="1949"/>
                </a:lnTo>
                <a:lnTo>
                  <a:pt x="259" y="1938"/>
                </a:lnTo>
                <a:lnTo>
                  <a:pt x="281" y="1916"/>
                </a:lnTo>
                <a:lnTo>
                  <a:pt x="305" y="1892"/>
                </a:lnTo>
                <a:lnTo>
                  <a:pt x="331" y="1866"/>
                </a:lnTo>
                <a:lnTo>
                  <a:pt x="357" y="1836"/>
                </a:lnTo>
                <a:lnTo>
                  <a:pt x="383" y="1806"/>
                </a:lnTo>
                <a:lnTo>
                  <a:pt x="410" y="1771"/>
                </a:lnTo>
                <a:lnTo>
                  <a:pt x="436" y="1735"/>
                </a:lnTo>
                <a:lnTo>
                  <a:pt x="464" y="1694"/>
                </a:lnTo>
                <a:lnTo>
                  <a:pt x="489" y="1652"/>
                </a:lnTo>
                <a:lnTo>
                  <a:pt x="515" y="1606"/>
                </a:lnTo>
                <a:lnTo>
                  <a:pt x="539" y="1557"/>
                </a:lnTo>
                <a:lnTo>
                  <a:pt x="563" y="1504"/>
                </a:lnTo>
                <a:lnTo>
                  <a:pt x="584" y="1448"/>
                </a:lnTo>
                <a:lnTo>
                  <a:pt x="605" y="1387"/>
                </a:lnTo>
                <a:lnTo>
                  <a:pt x="623" y="1324"/>
                </a:lnTo>
                <a:lnTo>
                  <a:pt x="640" y="1256"/>
                </a:lnTo>
                <a:lnTo>
                  <a:pt x="650" y="1203"/>
                </a:lnTo>
                <a:lnTo>
                  <a:pt x="662" y="1148"/>
                </a:lnTo>
                <a:lnTo>
                  <a:pt x="675" y="1091"/>
                </a:lnTo>
                <a:lnTo>
                  <a:pt x="689" y="1032"/>
                </a:lnTo>
                <a:lnTo>
                  <a:pt x="703" y="973"/>
                </a:lnTo>
                <a:lnTo>
                  <a:pt x="717" y="913"/>
                </a:lnTo>
                <a:lnTo>
                  <a:pt x="731" y="854"/>
                </a:lnTo>
                <a:lnTo>
                  <a:pt x="746" y="793"/>
                </a:lnTo>
                <a:lnTo>
                  <a:pt x="759" y="735"/>
                </a:lnTo>
                <a:lnTo>
                  <a:pt x="773" y="676"/>
                </a:lnTo>
                <a:lnTo>
                  <a:pt x="785" y="619"/>
                </a:lnTo>
                <a:lnTo>
                  <a:pt x="799" y="562"/>
                </a:lnTo>
                <a:lnTo>
                  <a:pt x="810" y="509"/>
                </a:lnTo>
                <a:lnTo>
                  <a:pt x="822" y="456"/>
                </a:lnTo>
                <a:lnTo>
                  <a:pt x="831" y="406"/>
                </a:lnTo>
                <a:lnTo>
                  <a:pt x="841" y="358"/>
                </a:lnTo>
                <a:lnTo>
                  <a:pt x="844" y="338"/>
                </a:lnTo>
                <a:lnTo>
                  <a:pt x="850" y="314"/>
                </a:lnTo>
                <a:lnTo>
                  <a:pt x="855" y="287"/>
                </a:lnTo>
                <a:lnTo>
                  <a:pt x="862" y="258"/>
                </a:lnTo>
                <a:lnTo>
                  <a:pt x="869" y="229"/>
                </a:lnTo>
                <a:lnTo>
                  <a:pt x="878" y="200"/>
                </a:lnTo>
                <a:lnTo>
                  <a:pt x="887" y="170"/>
                </a:lnTo>
                <a:lnTo>
                  <a:pt x="897" y="140"/>
                </a:lnTo>
                <a:lnTo>
                  <a:pt x="906" y="113"/>
                </a:lnTo>
                <a:lnTo>
                  <a:pt x="916" y="87"/>
                </a:lnTo>
                <a:lnTo>
                  <a:pt x="926" y="63"/>
                </a:lnTo>
                <a:lnTo>
                  <a:pt x="937" y="42"/>
                </a:lnTo>
                <a:lnTo>
                  <a:pt x="946" y="25"/>
                </a:lnTo>
                <a:lnTo>
                  <a:pt x="957" y="12"/>
                </a:lnTo>
                <a:lnTo>
                  <a:pt x="967" y="4"/>
                </a:lnTo>
                <a:lnTo>
                  <a:pt x="977" y="0"/>
                </a:lnTo>
                <a:lnTo>
                  <a:pt x="996" y="6"/>
                </a:lnTo>
                <a:lnTo>
                  <a:pt x="1019" y="22"/>
                </a:lnTo>
                <a:lnTo>
                  <a:pt x="1042" y="47"/>
                </a:lnTo>
                <a:lnTo>
                  <a:pt x="1067" y="78"/>
                </a:lnTo>
                <a:lnTo>
                  <a:pt x="1093" y="117"/>
                </a:lnTo>
                <a:lnTo>
                  <a:pt x="1120" y="161"/>
                </a:lnTo>
                <a:lnTo>
                  <a:pt x="1148" y="209"/>
                </a:lnTo>
                <a:lnTo>
                  <a:pt x="1176" y="260"/>
                </a:lnTo>
                <a:lnTo>
                  <a:pt x="1204" y="313"/>
                </a:lnTo>
                <a:lnTo>
                  <a:pt x="1233" y="366"/>
                </a:lnTo>
                <a:lnTo>
                  <a:pt x="1261" y="420"/>
                </a:lnTo>
                <a:lnTo>
                  <a:pt x="1288" y="470"/>
                </a:lnTo>
                <a:lnTo>
                  <a:pt x="1315" y="519"/>
                </a:lnTo>
                <a:lnTo>
                  <a:pt x="1340" y="563"/>
                </a:lnTo>
                <a:lnTo>
                  <a:pt x="1365" y="603"/>
                </a:lnTo>
                <a:lnTo>
                  <a:pt x="1388" y="635"/>
                </a:lnTo>
                <a:lnTo>
                  <a:pt x="1407" y="661"/>
                </a:lnTo>
                <a:lnTo>
                  <a:pt x="1427" y="687"/>
                </a:lnTo>
                <a:lnTo>
                  <a:pt x="1448" y="715"/>
                </a:lnTo>
                <a:lnTo>
                  <a:pt x="1472" y="741"/>
                </a:lnTo>
                <a:lnTo>
                  <a:pt x="1496" y="769"/>
                </a:lnTo>
                <a:lnTo>
                  <a:pt x="1524" y="796"/>
                </a:lnTo>
                <a:lnTo>
                  <a:pt x="1554" y="823"/>
                </a:lnTo>
                <a:lnTo>
                  <a:pt x="1588" y="849"/>
                </a:lnTo>
                <a:lnTo>
                  <a:pt x="1623" y="875"/>
                </a:lnTo>
                <a:lnTo>
                  <a:pt x="1663" y="901"/>
                </a:lnTo>
                <a:lnTo>
                  <a:pt x="1707" y="925"/>
                </a:lnTo>
                <a:lnTo>
                  <a:pt x="1755" y="948"/>
                </a:lnTo>
                <a:lnTo>
                  <a:pt x="1808" y="970"/>
                </a:lnTo>
                <a:lnTo>
                  <a:pt x="1866" y="991"/>
                </a:lnTo>
                <a:lnTo>
                  <a:pt x="1929" y="1010"/>
                </a:lnTo>
                <a:lnTo>
                  <a:pt x="1998" y="1026"/>
                </a:lnTo>
                <a:lnTo>
                  <a:pt x="2026" y="1033"/>
                </a:lnTo>
                <a:lnTo>
                  <a:pt x="2058" y="1037"/>
                </a:lnTo>
                <a:lnTo>
                  <a:pt x="2093" y="1041"/>
                </a:lnTo>
                <a:lnTo>
                  <a:pt x="2131" y="1043"/>
                </a:lnTo>
                <a:lnTo>
                  <a:pt x="2171" y="1045"/>
                </a:lnTo>
                <a:lnTo>
                  <a:pt x="2214" y="1045"/>
                </a:lnTo>
                <a:lnTo>
                  <a:pt x="2258" y="1045"/>
                </a:lnTo>
                <a:lnTo>
                  <a:pt x="2304" y="1044"/>
                </a:lnTo>
                <a:lnTo>
                  <a:pt x="2350" y="1044"/>
                </a:lnTo>
                <a:lnTo>
                  <a:pt x="2397" y="1042"/>
                </a:lnTo>
                <a:lnTo>
                  <a:pt x="2444" y="1041"/>
                </a:lnTo>
                <a:lnTo>
                  <a:pt x="2491" y="1039"/>
                </a:lnTo>
                <a:lnTo>
                  <a:pt x="2537" y="1038"/>
                </a:lnTo>
                <a:lnTo>
                  <a:pt x="2584" y="1036"/>
                </a:lnTo>
                <a:lnTo>
                  <a:pt x="2629" y="1035"/>
                </a:lnTo>
                <a:lnTo>
                  <a:pt x="2673" y="1033"/>
                </a:lnTo>
                <a:lnTo>
                  <a:pt x="2694" y="1033"/>
                </a:lnTo>
                <a:lnTo>
                  <a:pt x="2724" y="1033"/>
                </a:lnTo>
                <a:lnTo>
                  <a:pt x="2760" y="1033"/>
                </a:lnTo>
                <a:lnTo>
                  <a:pt x="2804" y="1033"/>
                </a:lnTo>
                <a:lnTo>
                  <a:pt x="2850" y="1033"/>
                </a:lnTo>
                <a:lnTo>
                  <a:pt x="2900" y="1033"/>
                </a:lnTo>
                <a:lnTo>
                  <a:pt x="2952" y="1033"/>
                </a:lnTo>
                <a:lnTo>
                  <a:pt x="3005" y="1033"/>
                </a:lnTo>
                <a:lnTo>
                  <a:pt x="3056" y="1033"/>
                </a:lnTo>
                <a:lnTo>
                  <a:pt x="3104" y="1033"/>
                </a:lnTo>
                <a:lnTo>
                  <a:pt x="3149" y="1033"/>
                </a:lnTo>
                <a:lnTo>
                  <a:pt x="3189" y="1033"/>
                </a:lnTo>
                <a:lnTo>
                  <a:pt x="3222" y="1033"/>
                </a:lnTo>
                <a:lnTo>
                  <a:pt x="3248" y="1033"/>
                </a:lnTo>
                <a:lnTo>
                  <a:pt x="3264" y="1033"/>
                </a:lnTo>
                <a:lnTo>
                  <a:pt x="3270" y="1033"/>
                </a:lnTo>
              </a:path>
            </a:pathLst>
          </a:custGeom>
          <a:noFill/>
          <a:ln w="31369" cap="flat" cmpd="sng">
            <a:solidFill>
              <a:srgbClr val="FF0000"/>
            </a:solidFill>
            <a:prstDash val="solid"/>
            <a:round/>
            <a:headEnd type="none" w="med" len="med"/>
            <a:tailEnd type="none" w="med" len="med"/>
          </a:ln>
        </p:spPr>
        <p:txBody>
          <a:bodyPr/>
          <a:lstStyle/>
          <a:p>
            <a:endParaRPr lang="it-IT"/>
          </a:p>
        </p:txBody>
      </p:sp>
      <p:sp>
        <p:nvSpPr>
          <p:cNvPr id="425988" name="Freeform 4"/>
          <p:cNvSpPr>
            <a:spLocks/>
          </p:cNvSpPr>
          <p:nvPr/>
        </p:nvSpPr>
        <p:spPr bwMode="auto">
          <a:xfrm>
            <a:off x="4284663" y="3644900"/>
            <a:ext cx="3946525" cy="1770063"/>
          </a:xfrm>
          <a:custGeom>
            <a:avLst/>
            <a:gdLst>
              <a:gd name="T0" fmla="*/ 2147483647 w 2734"/>
              <a:gd name="T1" fmla="*/ 2147483647 h 1264"/>
              <a:gd name="T2" fmla="*/ 2147483647 w 2734"/>
              <a:gd name="T3" fmla="*/ 2147483647 h 1264"/>
              <a:gd name="T4" fmla="*/ 2147483647 w 2734"/>
              <a:gd name="T5" fmla="*/ 2147483647 h 1264"/>
              <a:gd name="T6" fmla="*/ 2147483647 w 2734"/>
              <a:gd name="T7" fmla="*/ 2147483647 h 1264"/>
              <a:gd name="T8" fmla="*/ 2147483647 w 2734"/>
              <a:gd name="T9" fmla="*/ 2147483647 h 1264"/>
              <a:gd name="T10" fmla="*/ 2147483647 w 2734"/>
              <a:gd name="T11" fmla="*/ 2147483647 h 1264"/>
              <a:gd name="T12" fmla="*/ 2147483647 w 2734"/>
              <a:gd name="T13" fmla="*/ 2147483647 h 1264"/>
              <a:gd name="T14" fmla="*/ 2147483647 w 2734"/>
              <a:gd name="T15" fmla="*/ 2147483647 h 1264"/>
              <a:gd name="T16" fmla="*/ 2147483647 w 2734"/>
              <a:gd name="T17" fmla="*/ 2147483647 h 1264"/>
              <a:gd name="T18" fmla="*/ 2147483647 w 2734"/>
              <a:gd name="T19" fmla="*/ 2147483647 h 1264"/>
              <a:gd name="T20" fmla="*/ 2147483647 w 2734"/>
              <a:gd name="T21" fmla="*/ 2147483647 h 1264"/>
              <a:gd name="T22" fmla="*/ 2147483647 w 2734"/>
              <a:gd name="T23" fmla="*/ 2147483647 h 1264"/>
              <a:gd name="T24" fmla="*/ 2147483647 w 2734"/>
              <a:gd name="T25" fmla="*/ 2147483647 h 1264"/>
              <a:gd name="T26" fmla="*/ 2147483647 w 2734"/>
              <a:gd name="T27" fmla="*/ 2147483647 h 1264"/>
              <a:gd name="T28" fmla="*/ 2147483647 w 2734"/>
              <a:gd name="T29" fmla="*/ 2147483647 h 1264"/>
              <a:gd name="T30" fmla="*/ 2147483647 w 2734"/>
              <a:gd name="T31" fmla="*/ 2147483647 h 1264"/>
              <a:gd name="T32" fmla="*/ 2147483647 w 2734"/>
              <a:gd name="T33" fmla="*/ 2147483647 h 1264"/>
              <a:gd name="T34" fmla="*/ 2147483647 w 2734"/>
              <a:gd name="T35" fmla="*/ 2147483647 h 1264"/>
              <a:gd name="T36" fmla="*/ 2147483647 w 2734"/>
              <a:gd name="T37" fmla="*/ 2147483647 h 1264"/>
              <a:gd name="T38" fmla="*/ 2147483647 w 2734"/>
              <a:gd name="T39" fmla="*/ 2147483647 h 1264"/>
              <a:gd name="T40" fmla="*/ 2147483647 w 2734"/>
              <a:gd name="T41" fmla="*/ 2147483647 h 1264"/>
              <a:gd name="T42" fmla="*/ 2147483647 w 2734"/>
              <a:gd name="T43" fmla="*/ 2147483647 h 1264"/>
              <a:gd name="T44" fmla="*/ 2147483647 w 2734"/>
              <a:gd name="T45" fmla="*/ 2147483647 h 1264"/>
              <a:gd name="T46" fmla="*/ 2147483647 w 2734"/>
              <a:gd name="T47" fmla="*/ 2147483647 h 1264"/>
              <a:gd name="T48" fmla="*/ 2147483647 w 2734"/>
              <a:gd name="T49" fmla="*/ 2147483647 h 1264"/>
              <a:gd name="T50" fmla="*/ 2147483647 w 2734"/>
              <a:gd name="T51" fmla="*/ 2147483647 h 1264"/>
              <a:gd name="T52" fmla="*/ 2147483647 w 2734"/>
              <a:gd name="T53" fmla="*/ 2147483647 h 1264"/>
              <a:gd name="T54" fmla="*/ 2147483647 w 2734"/>
              <a:gd name="T55" fmla="*/ 2147483647 h 1264"/>
              <a:gd name="T56" fmla="*/ 2147483647 w 2734"/>
              <a:gd name="T57" fmla="*/ 2147483647 h 1264"/>
              <a:gd name="T58" fmla="*/ 2147483647 w 2734"/>
              <a:gd name="T59" fmla="*/ 2147483647 h 1264"/>
              <a:gd name="T60" fmla="*/ 2147483647 w 2734"/>
              <a:gd name="T61" fmla="*/ 2147483647 h 1264"/>
              <a:gd name="T62" fmla="*/ 2147483647 w 2734"/>
              <a:gd name="T63" fmla="*/ 2147483647 h 1264"/>
              <a:gd name="T64" fmla="*/ 2147483647 w 2734"/>
              <a:gd name="T65" fmla="*/ 2147483647 h 1264"/>
              <a:gd name="T66" fmla="*/ 2147483647 w 2734"/>
              <a:gd name="T67" fmla="*/ 2147483647 h 1264"/>
              <a:gd name="T68" fmla="*/ 2147483647 w 2734"/>
              <a:gd name="T69" fmla="*/ 2147483647 h 1264"/>
              <a:gd name="T70" fmla="*/ 2147483647 w 2734"/>
              <a:gd name="T71" fmla="*/ 2147483647 h 1264"/>
              <a:gd name="T72" fmla="*/ 2147483647 w 2734"/>
              <a:gd name="T73" fmla="*/ 2147483647 h 1264"/>
              <a:gd name="T74" fmla="*/ 2147483647 w 2734"/>
              <a:gd name="T75" fmla="*/ 2147483647 h 1264"/>
              <a:gd name="T76" fmla="*/ 2147483647 w 2734"/>
              <a:gd name="T77" fmla="*/ 2147483647 h 1264"/>
              <a:gd name="T78" fmla="*/ 2147483647 w 2734"/>
              <a:gd name="T79" fmla="*/ 2147483647 h 1264"/>
              <a:gd name="T80" fmla="*/ 2147483647 w 2734"/>
              <a:gd name="T81" fmla="*/ 2147483647 h 1264"/>
              <a:gd name="T82" fmla="*/ 2147483647 w 2734"/>
              <a:gd name="T83" fmla="*/ 2147483647 h 1264"/>
              <a:gd name="T84" fmla="*/ 2147483647 w 2734"/>
              <a:gd name="T85" fmla="*/ 2147483647 h 1264"/>
              <a:gd name="T86" fmla="*/ 2147483647 w 2734"/>
              <a:gd name="T87" fmla="*/ 2147483647 h 1264"/>
              <a:gd name="T88" fmla="*/ 2147483647 w 2734"/>
              <a:gd name="T89" fmla="*/ 2147483647 h 1264"/>
              <a:gd name="T90" fmla="*/ 2147483647 w 2734"/>
              <a:gd name="T91" fmla="*/ 2147483647 h 1264"/>
              <a:gd name="T92" fmla="*/ 2147483647 w 2734"/>
              <a:gd name="T93" fmla="*/ 2147483647 h 1264"/>
              <a:gd name="T94" fmla="*/ 2147483647 w 2734"/>
              <a:gd name="T95" fmla="*/ 2147483647 h 1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34"/>
              <a:gd name="T145" fmla="*/ 0 h 1264"/>
              <a:gd name="T146" fmla="*/ 2734 w 2734"/>
              <a:gd name="T147" fmla="*/ 1264 h 1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34" h="1264">
                <a:moveTo>
                  <a:pt x="0" y="1243"/>
                </a:moveTo>
                <a:lnTo>
                  <a:pt x="0" y="1242"/>
                </a:lnTo>
                <a:lnTo>
                  <a:pt x="4" y="1237"/>
                </a:lnTo>
                <a:lnTo>
                  <a:pt x="10" y="1228"/>
                </a:lnTo>
                <a:lnTo>
                  <a:pt x="18" y="1217"/>
                </a:lnTo>
                <a:lnTo>
                  <a:pt x="27" y="1204"/>
                </a:lnTo>
                <a:lnTo>
                  <a:pt x="38" y="1189"/>
                </a:lnTo>
                <a:lnTo>
                  <a:pt x="49" y="1172"/>
                </a:lnTo>
                <a:lnTo>
                  <a:pt x="62" y="1153"/>
                </a:lnTo>
                <a:lnTo>
                  <a:pt x="74" y="1136"/>
                </a:lnTo>
                <a:lnTo>
                  <a:pt x="87" y="1117"/>
                </a:lnTo>
                <a:lnTo>
                  <a:pt x="99" y="1098"/>
                </a:lnTo>
                <a:lnTo>
                  <a:pt x="111" y="1080"/>
                </a:lnTo>
                <a:lnTo>
                  <a:pt x="122" y="1063"/>
                </a:lnTo>
                <a:lnTo>
                  <a:pt x="131" y="1047"/>
                </a:lnTo>
                <a:lnTo>
                  <a:pt x="140" y="1032"/>
                </a:lnTo>
                <a:lnTo>
                  <a:pt x="147" y="1019"/>
                </a:lnTo>
                <a:lnTo>
                  <a:pt x="159" y="994"/>
                </a:lnTo>
                <a:lnTo>
                  <a:pt x="172" y="965"/>
                </a:lnTo>
                <a:lnTo>
                  <a:pt x="185" y="933"/>
                </a:lnTo>
                <a:lnTo>
                  <a:pt x="199" y="899"/>
                </a:lnTo>
                <a:lnTo>
                  <a:pt x="213" y="863"/>
                </a:lnTo>
                <a:lnTo>
                  <a:pt x="227" y="826"/>
                </a:lnTo>
                <a:lnTo>
                  <a:pt x="241" y="789"/>
                </a:lnTo>
                <a:lnTo>
                  <a:pt x="255" y="750"/>
                </a:lnTo>
                <a:lnTo>
                  <a:pt x="267" y="712"/>
                </a:lnTo>
                <a:lnTo>
                  <a:pt x="281" y="674"/>
                </a:lnTo>
                <a:lnTo>
                  <a:pt x="293" y="636"/>
                </a:lnTo>
                <a:lnTo>
                  <a:pt x="305" y="599"/>
                </a:lnTo>
                <a:lnTo>
                  <a:pt x="316" y="565"/>
                </a:lnTo>
                <a:lnTo>
                  <a:pt x="326" y="532"/>
                </a:lnTo>
                <a:lnTo>
                  <a:pt x="336" y="501"/>
                </a:lnTo>
                <a:lnTo>
                  <a:pt x="346" y="473"/>
                </a:lnTo>
                <a:lnTo>
                  <a:pt x="352" y="449"/>
                </a:lnTo>
                <a:lnTo>
                  <a:pt x="360" y="420"/>
                </a:lnTo>
                <a:lnTo>
                  <a:pt x="367" y="388"/>
                </a:lnTo>
                <a:lnTo>
                  <a:pt x="375" y="351"/>
                </a:lnTo>
                <a:lnTo>
                  <a:pt x="383" y="314"/>
                </a:lnTo>
                <a:lnTo>
                  <a:pt x="392" y="274"/>
                </a:lnTo>
                <a:lnTo>
                  <a:pt x="401" y="235"/>
                </a:lnTo>
                <a:lnTo>
                  <a:pt x="409" y="194"/>
                </a:lnTo>
                <a:lnTo>
                  <a:pt x="417" y="157"/>
                </a:lnTo>
                <a:lnTo>
                  <a:pt x="425" y="121"/>
                </a:lnTo>
                <a:lnTo>
                  <a:pt x="433" y="89"/>
                </a:lnTo>
                <a:lnTo>
                  <a:pt x="442" y="59"/>
                </a:lnTo>
                <a:lnTo>
                  <a:pt x="449" y="36"/>
                </a:lnTo>
                <a:lnTo>
                  <a:pt x="457" y="17"/>
                </a:lnTo>
                <a:lnTo>
                  <a:pt x="464" y="6"/>
                </a:lnTo>
                <a:lnTo>
                  <a:pt x="471" y="0"/>
                </a:lnTo>
                <a:lnTo>
                  <a:pt x="487" y="2"/>
                </a:lnTo>
                <a:lnTo>
                  <a:pt x="503" y="7"/>
                </a:lnTo>
                <a:lnTo>
                  <a:pt x="516" y="16"/>
                </a:lnTo>
                <a:lnTo>
                  <a:pt x="532" y="28"/>
                </a:lnTo>
                <a:lnTo>
                  <a:pt x="544" y="44"/>
                </a:lnTo>
                <a:lnTo>
                  <a:pt x="558" y="60"/>
                </a:lnTo>
                <a:lnTo>
                  <a:pt x="570" y="79"/>
                </a:lnTo>
                <a:lnTo>
                  <a:pt x="582" y="98"/>
                </a:lnTo>
                <a:lnTo>
                  <a:pt x="593" y="120"/>
                </a:lnTo>
                <a:lnTo>
                  <a:pt x="603" y="141"/>
                </a:lnTo>
                <a:lnTo>
                  <a:pt x="612" y="162"/>
                </a:lnTo>
                <a:lnTo>
                  <a:pt x="623" y="183"/>
                </a:lnTo>
                <a:lnTo>
                  <a:pt x="631" y="203"/>
                </a:lnTo>
                <a:lnTo>
                  <a:pt x="640" y="220"/>
                </a:lnTo>
                <a:lnTo>
                  <a:pt x="647" y="238"/>
                </a:lnTo>
                <a:lnTo>
                  <a:pt x="656" y="250"/>
                </a:lnTo>
                <a:lnTo>
                  <a:pt x="670" y="276"/>
                </a:lnTo>
                <a:lnTo>
                  <a:pt x="684" y="305"/>
                </a:lnTo>
                <a:lnTo>
                  <a:pt x="698" y="336"/>
                </a:lnTo>
                <a:lnTo>
                  <a:pt x="714" y="369"/>
                </a:lnTo>
                <a:lnTo>
                  <a:pt x="729" y="405"/>
                </a:lnTo>
                <a:lnTo>
                  <a:pt x="745" y="442"/>
                </a:lnTo>
                <a:lnTo>
                  <a:pt x="761" y="480"/>
                </a:lnTo>
                <a:lnTo>
                  <a:pt x="776" y="517"/>
                </a:lnTo>
                <a:lnTo>
                  <a:pt x="792" y="555"/>
                </a:lnTo>
                <a:lnTo>
                  <a:pt x="807" y="592"/>
                </a:lnTo>
                <a:lnTo>
                  <a:pt x="823" y="629"/>
                </a:lnTo>
                <a:lnTo>
                  <a:pt x="840" y="663"/>
                </a:lnTo>
                <a:lnTo>
                  <a:pt x="856" y="697"/>
                </a:lnTo>
                <a:lnTo>
                  <a:pt x="873" y="726"/>
                </a:lnTo>
                <a:lnTo>
                  <a:pt x="889" y="754"/>
                </a:lnTo>
                <a:lnTo>
                  <a:pt x="906" y="777"/>
                </a:lnTo>
                <a:lnTo>
                  <a:pt x="923" y="800"/>
                </a:lnTo>
                <a:lnTo>
                  <a:pt x="943" y="824"/>
                </a:lnTo>
                <a:lnTo>
                  <a:pt x="965" y="849"/>
                </a:lnTo>
                <a:lnTo>
                  <a:pt x="990" y="875"/>
                </a:lnTo>
                <a:lnTo>
                  <a:pt x="1016" y="903"/>
                </a:lnTo>
                <a:lnTo>
                  <a:pt x="1045" y="930"/>
                </a:lnTo>
                <a:lnTo>
                  <a:pt x="1074" y="958"/>
                </a:lnTo>
                <a:lnTo>
                  <a:pt x="1104" y="985"/>
                </a:lnTo>
                <a:lnTo>
                  <a:pt x="1133" y="1013"/>
                </a:lnTo>
                <a:lnTo>
                  <a:pt x="1163" y="1039"/>
                </a:lnTo>
                <a:lnTo>
                  <a:pt x="1193" y="1065"/>
                </a:lnTo>
                <a:lnTo>
                  <a:pt x="1224" y="1088"/>
                </a:lnTo>
                <a:lnTo>
                  <a:pt x="1252" y="1110"/>
                </a:lnTo>
                <a:lnTo>
                  <a:pt x="1281" y="1130"/>
                </a:lnTo>
                <a:lnTo>
                  <a:pt x="1307" y="1147"/>
                </a:lnTo>
                <a:lnTo>
                  <a:pt x="1332" y="1161"/>
                </a:lnTo>
                <a:lnTo>
                  <a:pt x="1348" y="1170"/>
                </a:lnTo>
                <a:lnTo>
                  <a:pt x="1366" y="1178"/>
                </a:lnTo>
                <a:lnTo>
                  <a:pt x="1386" y="1187"/>
                </a:lnTo>
                <a:lnTo>
                  <a:pt x="1408" y="1196"/>
                </a:lnTo>
                <a:lnTo>
                  <a:pt x="1431" y="1205"/>
                </a:lnTo>
                <a:lnTo>
                  <a:pt x="1455" y="1213"/>
                </a:lnTo>
                <a:lnTo>
                  <a:pt x="1480" y="1221"/>
                </a:lnTo>
                <a:lnTo>
                  <a:pt x="1506" y="1228"/>
                </a:lnTo>
                <a:lnTo>
                  <a:pt x="1530" y="1236"/>
                </a:lnTo>
                <a:lnTo>
                  <a:pt x="1556" y="1243"/>
                </a:lnTo>
                <a:lnTo>
                  <a:pt x="1580" y="1249"/>
                </a:lnTo>
                <a:lnTo>
                  <a:pt x="1604" y="1253"/>
                </a:lnTo>
                <a:lnTo>
                  <a:pt x="1627" y="1257"/>
                </a:lnTo>
                <a:lnTo>
                  <a:pt x="1649" y="1260"/>
                </a:lnTo>
                <a:lnTo>
                  <a:pt x="1668" y="1263"/>
                </a:lnTo>
                <a:lnTo>
                  <a:pt x="1687" y="1263"/>
                </a:lnTo>
                <a:lnTo>
                  <a:pt x="1715" y="1263"/>
                </a:lnTo>
                <a:lnTo>
                  <a:pt x="1745" y="1263"/>
                </a:lnTo>
                <a:lnTo>
                  <a:pt x="1777" y="1263"/>
                </a:lnTo>
                <a:lnTo>
                  <a:pt x="1811" y="1261"/>
                </a:lnTo>
                <a:lnTo>
                  <a:pt x="1846" y="1261"/>
                </a:lnTo>
                <a:lnTo>
                  <a:pt x="1880" y="1259"/>
                </a:lnTo>
                <a:lnTo>
                  <a:pt x="1915" y="1258"/>
                </a:lnTo>
                <a:lnTo>
                  <a:pt x="1951" y="1256"/>
                </a:lnTo>
                <a:lnTo>
                  <a:pt x="1986" y="1256"/>
                </a:lnTo>
                <a:lnTo>
                  <a:pt x="2020" y="1254"/>
                </a:lnTo>
                <a:lnTo>
                  <a:pt x="2054" y="1253"/>
                </a:lnTo>
                <a:lnTo>
                  <a:pt x="2088" y="1251"/>
                </a:lnTo>
                <a:lnTo>
                  <a:pt x="2118" y="1251"/>
                </a:lnTo>
                <a:lnTo>
                  <a:pt x="2149" y="1250"/>
                </a:lnTo>
                <a:lnTo>
                  <a:pt x="2176" y="1250"/>
                </a:lnTo>
                <a:lnTo>
                  <a:pt x="2202" y="1249"/>
                </a:lnTo>
                <a:lnTo>
                  <a:pt x="2229" y="1250"/>
                </a:lnTo>
                <a:lnTo>
                  <a:pt x="2262" y="1250"/>
                </a:lnTo>
                <a:lnTo>
                  <a:pt x="2299" y="1250"/>
                </a:lnTo>
                <a:lnTo>
                  <a:pt x="2340" y="1250"/>
                </a:lnTo>
                <a:lnTo>
                  <a:pt x="2383" y="1252"/>
                </a:lnTo>
                <a:lnTo>
                  <a:pt x="2428" y="1252"/>
                </a:lnTo>
                <a:lnTo>
                  <a:pt x="2472" y="1253"/>
                </a:lnTo>
                <a:lnTo>
                  <a:pt x="2517" y="1253"/>
                </a:lnTo>
                <a:lnTo>
                  <a:pt x="2559" y="1254"/>
                </a:lnTo>
                <a:lnTo>
                  <a:pt x="2600" y="1254"/>
                </a:lnTo>
                <a:lnTo>
                  <a:pt x="2636" y="1256"/>
                </a:lnTo>
                <a:lnTo>
                  <a:pt x="2668" y="1256"/>
                </a:lnTo>
                <a:lnTo>
                  <a:pt x="2694" y="1256"/>
                </a:lnTo>
                <a:lnTo>
                  <a:pt x="2715" y="1256"/>
                </a:lnTo>
                <a:lnTo>
                  <a:pt x="2728" y="1256"/>
                </a:lnTo>
                <a:lnTo>
                  <a:pt x="2733" y="1256"/>
                </a:lnTo>
              </a:path>
            </a:pathLst>
          </a:custGeom>
          <a:noFill/>
          <a:ln w="31369" cap="flat" cmpd="sng">
            <a:solidFill>
              <a:srgbClr val="00FF00"/>
            </a:solidFill>
            <a:prstDash val="solid"/>
            <a:round/>
            <a:headEnd type="none" w="med" len="med"/>
            <a:tailEnd type="none" w="med" len="med"/>
          </a:ln>
        </p:spPr>
        <p:txBody>
          <a:bodyPr/>
          <a:lstStyle/>
          <a:p>
            <a:endParaRPr lang="it-IT"/>
          </a:p>
        </p:txBody>
      </p:sp>
      <p:sp>
        <p:nvSpPr>
          <p:cNvPr id="425989" name="Freeform 5"/>
          <p:cNvSpPr>
            <a:spLocks/>
          </p:cNvSpPr>
          <p:nvPr/>
        </p:nvSpPr>
        <p:spPr bwMode="auto">
          <a:xfrm>
            <a:off x="4343400" y="2362200"/>
            <a:ext cx="3648075" cy="3065463"/>
          </a:xfrm>
          <a:custGeom>
            <a:avLst/>
            <a:gdLst>
              <a:gd name="T0" fmla="*/ 2147483647 w 2528"/>
              <a:gd name="T1" fmla="*/ 2147483647 h 2188"/>
              <a:gd name="T2" fmla="*/ 2147483647 w 2528"/>
              <a:gd name="T3" fmla="*/ 2147483647 h 2188"/>
              <a:gd name="T4" fmla="*/ 2147483647 w 2528"/>
              <a:gd name="T5" fmla="*/ 2147483647 h 2188"/>
              <a:gd name="T6" fmla="*/ 2147483647 w 2528"/>
              <a:gd name="T7" fmla="*/ 2147483647 h 2188"/>
              <a:gd name="T8" fmla="*/ 2147483647 w 2528"/>
              <a:gd name="T9" fmla="*/ 2147483647 h 2188"/>
              <a:gd name="T10" fmla="*/ 2147483647 w 2528"/>
              <a:gd name="T11" fmla="*/ 2147483647 h 2188"/>
              <a:gd name="T12" fmla="*/ 2147483647 w 2528"/>
              <a:gd name="T13" fmla="*/ 2147483647 h 2188"/>
              <a:gd name="T14" fmla="*/ 2147483647 w 2528"/>
              <a:gd name="T15" fmla="*/ 2147483647 h 2188"/>
              <a:gd name="T16" fmla="*/ 2147483647 w 2528"/>
              <a:gd name="T17" fmla="*/ 2147483647 h 2188"/>
              <a:gd name="T18" fmla="*/ 2147483647 w 2528"/>
              <a:gd name="T19" fmla="*/ 2147483647 h 2188"/>
              <a:gd name="T20" fmla="*/ 2147483647 w 2528"/>
              <a:gd name="T21" fmla="*/ 2147483647 h 2188"/>
              <a:gd name="T22" fmla="*/ 2147483647 w 2528"/>
              <a:gd name="T23" fmla="*/ 2147483647 h 2188"/>
              <a:gd name="T24" fmla="*/ 2147483647 w 2528"/>
              <a:gd name="T25" fmla="*/ 2147483647 h 2188"/>
              <a:gd name="T26" fmla="*/ 2147483647 w 2528"/>
              <a:gd name="T27" fmla="*/ 2147483647 h 2188"/>
              <a:gd name="T28" fmla="*/ 2147483647 w 2528"/>
              <a:gd name="T29" fmla="*/ 2147483647 h 2188"/>
              <a:gd name="T30" fmla="*/ 2147483647 w 2528"/>
              <a:gd name="T31" fmla="*/ 2147483647 h 2188"/>
              <a:gd name="T32" fmla="*/ 2147483647 w 2528"/>
              <a:gd name="T33" fmla="*/ 2147483647 h 2188"/>
              <a:gd name="T34" fmla="*/ 2147483647 w 2528"/>
              <a:gd name="T35" fmla="*/ 2147483647 h 2188"/>
              <a:gd name="T36" fmla="*/ 2147483647 w 2528"/>
              <a:gd name="T37" fmla="*/ 2147483647 h 2188"/>
              <a:gd name="T38" fmla="*/ 2147483647 w 2528"/>
              <a:gd name="T39" fmla="*/ 2147483647 h 2188"/>
              <a:gd name="T40" fmla="*/ 2147483647 w 2528"/>
              <a:gd name="T41" fmla="*/ 2147483647 h 2188"/>
              <a:gd name="T42" fmla="*/ 2147483647 w 2528"/>
              <a:gd name="T43" fmla="*/ 2147483647 h 2188"/>
              <a:gd name="T44" fmla="*/ 2147483647 w 2528"/>
              <a:gd name="T45" fmla="*/ 2147483647 h 2188"/>
              <a:gd name="T46" fmla="*/ 2147483647 w 2528"/>
              <a:gd name="T47" fmla="*/ 2147483647 h 2188"/>
              <a:gd name="T48" fmla="*/ 2147483647 w 2528"/>
              <a:gd name="T49" fmla="*/ 2147483647 h 2188"/>
              <a:gd name="T50" fmla="*/ 2147483647 w 2528"/>
              <a:gd name="T51" fmla="*/ 2147483647 h 2188"/>
              <a:gd name="T52" fmla="*/ 2147483647 w 2528"/>
              <a:gd name="T53" fmla="*/ 2147483647 h 2188"/>
              <a:gd name="T54" fmla="*/ 2147483647 w 2528"/>
              <a:gd name="T55" fmla="*/ 2147483647 h 2188"/>
              <a:gd name="T56" fmla="*/ 2147483647 w 2528"/>
              <a:gd name="T57" fmla="*/ 2147483647 h 2188"/>
              <a:gd name="T58" fmla="*/ 2147483647 w 2528"/>
              <a:gd name="T59" fmla="*/ 2147483647 h 2188"/>
              <a:gd name="T60" fmla="*/ 2147483647 w 2528"/>
              <a:gd name="T61" fmla="*/ 2147483647 h 2188"/>
              <a:gd name="T62" fmla="*/ 2147483647 w 2528"/>
              <a:gd name="T63" fmla="*/ 2147483647 h 2188"/>
              <a:gd name="T64" fmla="*/ 2147483647 w 2528"/>
              <a:gd name="T65" fmla="*/ 2147483647 h 2188"/>
              <a:gd name="T66" fmla="*/ 2147483647 w 2528"/>
              <a:gd name="T67" fmla="*/ 2147483647 h 2188"/>
              <a:gd name="T68" fmla="*/ 2147483647 w 2528"/>
              <a:gd name="T69" fmla="*/ 2147483647 h 2188"/>
              <a:gd name="T70" fmla="*/ 2147483647 w 2528"/>
              <a:gd name="T71" fmla="*/ 2147483647 h 2188"/>
              <a:gd name="T72" fmla="*/ 2147483647 w 2528"/>
              <a:gd name="T73" fmla="*/ 2147483647 h 2188"/>
              <a:gd name="T74" fmla="*/ 2147483647 w 2528"/>
              <a:gd name="T75" fmla="*/ 2147483647 h 2188"/>
              <a:gd name="T76" fmla="*/ 2147483647 w 2528"/>
              <a:gd name="T77" fmla="*/ 2147483647 h 2188"/>
              <a:gd name="T78" fmla="*/ 2147483647 w 2528"/>
              <a:gd name="T79" fmla="*/ 2147483647 h 2188"/>
              <a:gd name="T80" fmla="*/ 2147483647 w 2528"/>
              <a:gd name="T81" fmla="*/ 2147483647 h 2188"/>
              <a:gd name="T82" fmla="*/ 2147483647 w 2528"/>
              <a:gd name="T83" fmla="*/ 2147483647 h 2188"/>
              <a:gd name="T84" fmla="*/ 2147483647 w 2528"/>
              <a:gd name="T85" fmla="*/ 2147483647 h 2188"/>
              <a:gd name="T86" fmla="*/ 2147483647 w 2528"/>
              <a:gd name="T87" fmla="*/ 2147483647 h 2188"/>
              <a:gd name="T88" fmla="*/ 2147483647 w 2528"/>
              <a:gd name="T89" fmla="*/ 2147483647 h 2188"/>
              <a:gd name="T90" fmla="*/ 2147483647 w 2528"/>
              <a:gd name="T91" fmla="*/ 2147483647 h 2188"/>
              <a:gd name="T92" fmla="*/ 2147483647 w 2528"/>
              <a:gd name="T93" fmla="*/ 2147483647 h 2188"/>
              <a:gd name="T94" fmla="*/ 2147483647 w 2528"/>
              <a:gd name="T95" fmla="*/ 2147483647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28"/>
              <a:gd name="T145" fmla="*/ 0 h 2188"/>
              <a:gd name="T146" fmla="*/ 2528 w 2528"/>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28" h="2188">
                <a:moveTo>
                  <a:pt x="0" y="2187"/>
                </a:moveTo>
                <a:lnTo>
                  <a:pt x="0" y="2186"/>
                </a:lnTo>
                <a:lnTo>
                  <a:pt x="3" y="2184"/>
                </a:lnTo>
                <a:lnTo>
                  <a:pt x="7" y="2179"/>
                </a:lnTo>
                <a:lnTo>
                  <a:pt x="13" y="2172"/>
                </a:lnTo>
                <a:lnTo>
                  <a:pt x="19" y="2165"/>
                </a:lnTo>
                <a:lnTo>
                  <a:pt x="27" y="2155"/>
                </a:lnTo>
                <a:lnTo>
                  <a:pt x="36" y="2143"/>
                </a:lnTo>
                <a:lnTo>
                  <a:pt x="47" y="2129"/>
                </a:lnTo>
                <a:lnTo>
                  <a:pt x="57" y="2114"/>
                </a:lnTo>
                <a:lnTo>
                  <a:pt x="69" y="2097"/>
                </a:lnTo>
                <a:lnTo>
                  <a:pt x="81" y="2079"/>
                </a:lnTo>
                <a:lnTo>
                  <a:pt x="95" y="2058"/>
                </a:lnTo>
                <a:lnTo>
                  <a:pt x="108" y="2038"/>
                </a:lnTo>
                <a:lnTo>
                  <a:pt x="123" y="2014"/>
                </a:lnTo>
                <a:lnTo>
                  <a:pt x="137" y="1990"/>
                </a:lnTo>
                <a:lnTo>
                  <a:pt x="153" y="1963"/>
                </a:lnTo>
                <a:lnTo>
                  <a:pt x="165" y="1941"/>
                </a:lnTo>
                <a:lnTo>
                  <a:pt x="177" y="1918"/>
                </a:lnTo>
                <a:lnTo>
                  <a:pt x="189" y="1893"/>
                </a:lnTo>
                <a:lnTo>
                  <a:pt x="202" y="1867"/>
                </a:lnTo>
                <a:lnTo>
                  <a:pt x="214" y="1841"/>
                </a:lnTo>
                <a:lnTo>
                  <a:pt x="227" y="1813"/>
                </a:lnTo>
                <a:lnTo>
                  <a:pt x="239" y="1784"/>
                </a:lnTo>
                <a:lnTo>
                  <a:pt x="251" y="1753"/>
                </a:lnTo>
                <a:lnTo>
                  <a:pt x="264" y="1721"/>
                </a:lnTo>
                <a:lnTo>
                  <a:pt x="276" y="1687"/>
                </a:lnTo>
                <a:lnTo>
                  <a:pt x="288" y="1652"/>
                </a:lnTo>
                <a:lnTo>
                  <a:pt x="300" y="1614"/>
                </a:lnTo>
                <a:lnTo>
                  <a:pt x="313" y="1575"/>
                </a:lnTo>
                <a:lnTo>
                  <a:pt x="325" y="1534"/>
                </a:lnTo>
                <a:lnTo>
                  <a:pt x="337" y="1490"/>
                </a:lnTo>
                <a:lnTo>
                  <a:pt x="350" y="1444"/>
                </a:lnTo>
                <a:lnTo>
                  <a:pt x="353" y="1433"/>
                </a:lnTo>
                <a:lnTo>
                  <a:pt x="356" y="1419"/>
                </a:lnTo>
                <a:lnTo>
                  <a:pt x="360" y="1406"/>
                </a:lnTo>
                <a:lnTo>
                  <a:pt x="365" y="1390"/>
                </a:lnTo>
                <a:lnTo>
                  <a:pt x="370" y="1374"/>
                </a:lnTo>
                <a:lnTo>
                  <a:pt x="376" y="1358"/>
                </a:lnTo>
                <a:lnTo>
                  <a:pt x="381" y="1343"/>
                </a:lnTo>
                <a:lnTo>
                  <a:pt x="388" y="1327"/>
                </a:lnTo>
                <a:lnTo>
                  <a:pt x="393" y="1313"/>
                </a:lnTo>
                <a:lnTo>
                  <a:pt x="400" y="1298"/>
                </a:lnTo>
                <a:lnTo>
                  <a:pt x="406" y="1285"/>
                </a:lnTo>
                <a:lnTo>
                  <a:pt x="413" y="1274"/>
                </a:lnTo>
                <a:lnTo>
                  <a:pt x="418" y="1265"/>
                </a:lnTo>
                <a:lnTo>
                  <a:pt x="425" y="1257"/>
                </a:lnTo>
                <a:lnTo>
                  <a:pt x="431" y="1252"/>
                </a:lnTo>
                <a:lnTo>
                  <a:pt x="438" y="1249"/>
                </a:lnTo>
                <a:lnTo>
                  <a:pt x="458" y="1247"/>
                </a:lnTo>
                <a:lnTo>
                  <a:pt x="477" y="1250"/>
                </a:lnTo>
                <a:lnTo>
                  <a:pt x="494" y="1257"/>
                </a:lnTo>
                <a:lnTo>
                  <a:pt x="513" y="1267"/>
                </a:lnTo>
                <a:lnTo>
                  <a:pt x="530" y="1281"/>
                </a:lnTo>
                <a:lnTo>
                  <a:pt x="548" y="1298"/>
                </a:lnTo>
                <a:lnTo>
                  <a:pt x="566" y="1317"/>
                </a:lnTo>
                <a:lnTo>
                  <a:pt x="585" y="1336"/>
                </a:lnTo>
                <a:lnTo>
                  <a:pt x="604" y="1358"/>
                </a:lnTo>
                <a:lnTo>
                  <a:pt x="624" y="1381"/>
                </a:lnTo>
                <a:lnTo>
                  <a:pt x="646" y="1403"/>
                </a:lnTo>
                <a:lnTo>
                  <a:pt x="670" y="1425"/>
                </a:lnTo>
                <a:lnTo>
                  <a:pt x="695" y="1446"/>
                </a:lnTo>
                <a:lnTo>
                  <a:pt x="722" y="1465"/>
                </a:lnTo>
                <a:lnTo>
                  <a:pt x="752" y="1484"/>
                </a:lnTo>
                <a:lnTo>
                  <a:pt x="786" y="1498"/>
                </a:lnTo>
                <a:lnTo>
                  <a:pt x="803" y="1504"/>
                </a:lnTo>
                <a:lnTo>
                  <a:pt x="822" y="1508"/>
                </a:lnTo>
                <a:lnTo>
                  <a:pt x="842" y="1511"/>
                </a:lnTo>
                <a:lnTo>
                  <a:pt x="864" y="1511"/>
                </a:lnTo>
                <a:lnTo>
                  <a:pt x="886" y="1511"/>
                </a:lnTo>
                <a:lnTo>
                  <a:pt x="909" y="1508"/>
                </a:lnTo>
                <a:lnTo>
                  <a:pt x="932" y="1505"/>
                </a:lnTo>
                <a:lnTo>
                  <a:pt x="956" y="1500"/>
                </a:lnTo>
                <a:lnTo>
                  <a:pt x="979" y="1495"/>
                </a:lnTo>
                <a:lnTo>
                  <a:pt x="1002" y="1489"/>
                </a:lnTo>
                <a:lnTo>
                  <a:pt x="1024" y="1482"/>
                </a:lnTo>
                <a:lnTo>
                  <a:pt x="1047" y="1473"/>
                </a:lnTo>
                <a:lnTo>
                  <a:pt x="1066" y="1465"/>
                </a:lnTo>
                <a:lnTo>
                  <a:pt x="1087" y="1456"/>
                </a:lnTo>
                <a:lnTo>
                  <a:pt x="1105" y="1447"/>
                </a:lnTo>
                <a:lnTo>
                  <a:pt x="1122" y="1437"/>
                </a:lnTo>
                <a:lnTo>
                  <a:pt x="1145" y="1421"/>
                </a:lnTo>
                <a:lnTo>
                  <a:pt x="1170" y="1399"/>
                </a:lnTo>
                <a:lnTo>
                  <a:pt x="1193" y="1375"/>
                </a:lnTo>
                <a:lnTo>
                  <a:pt x="1218" y="1345"/>
                </a:lnTo>
                <a:lnTo>
                  <a:pt x="1240" y="1314"/>
                </a:lnTo>
                <a:lnTo>
                  <a:pt x="1262" y="1279"/>
                </a:lnTo>
                <a:lnTo>
                  <a:pt x="1283" y="1244"/>
                </a:lnTo>
                <a:lnTo>
                  <a:pt x="1305" y="1207"/>
                </a:lnTo>
                <a:lnTo>
                  <a:pt x="1325" y="1170"/>
                </a:lnTo>
                <a:lnTo>
                  <a:pt x="1344" y="1133"/>
                </a:lnTo>
                <a:lnTo>
                  <a:pt x="1362" y="1096"/>
                </a:lnTo>
                <a:lnTo>
                  <a:pt x="1381" y="1060"/>
                </a:lnTo>
                <a:lnTo>
                  <a:pt x="1397" y="1026"/>
                </a:lnTo>
                <a:lnTo>
                  <a:pt x="1413" y="994"/>
                </a:lnTo>
                <a:lnTo>
                  <a:pt x="1428" y="964"/>
                </a:lnTo>
                <a:lnTo>
                  <a:pt x="1442" y="937"/>
                </a:lnTo>
                <a:lnTo>
                  <a:pt x="1458" y="903"/>
                </a:lnTo>
                <a:lnTo>
                  <a:pt x="1475" y="864"/>
                </a:lnTo>
                <a:lnTo>
                  <a:pt x="1491" y="821"/>
                </a:lnTo>
                <a:lnTo>
                  <a:pt x="1508" y="773"/>
                </a:lnTo>
                <a:lnTo>
                  <a:pt x="1524" y="725"/>
                </a:lnTo>
                <a:lnTo>
                  <a:pt x="1542" y="674"/>
                </a:lnTo>
                <a:lnTo>
                  <a:pt x="1559" y="622"/>
                </a:lnTo>
                <a:lnTo>
                  <a:pt x="1577" y="569"/>
                </a:lnTo>
                <a:lnTo>
                  <a:pt x="1594" y="518"/>
                </a:lnTo>
                <a:lnTo>
                  <a:pt x="1613" y="467"/>
                </a:lnTo>
                <a:lnTo>
                  <a:pt x="1633" y="418"/>
                </a:lnTo>
                <a:lnTo>
                  <a:pt x="1654" y="371"/>
                </a:lnTo>
                <a:lnTo>
                  <a:pt x="1675" y="327"/>
                </a:lnTo>
                <a:lnTo>
                  <a:pt x="1698" y="288"/>
                </a:lnTo>
                <a:lnTo>
                  <a:pt x="1722" y="253"/>
                </a:lnTo>
                <a:lnTo>
                  <a:pt x="1748" y="223"/>
                </a:lnTo>
                <a:lnTo>
                  <a:pt x="1762" y="207"/>
                </a:lnTo>
                <a:lnTo>
                  <a:pt x="1777" y="192"/>
                </a:lnTo>
                <a:lnTo>
                  <a:pt x="1792" y="176"/>
                </a:lnTo>
                <a:lnTo>
                  <a:pt x="1807" y="160"/>
                </a:lnTo>
                <a:lnTo>
                  <a:pt x="1823" y="145"/>
                </a:lnTo>
                <a:lnTo>
                  <a:pt x="1841" y="129"/>
                </a:lnTo>
                <a:lnTo>
                  <a:pt x="1861" y="115"/>
                </a:lnTo>
                <a:lnTo>
                  <a:pt x="1883" y="99"/>
                </a:lnTo>
                <a:lnTo>
                  <a:pt x="1906" y="87"/>
                </a:lnTo>
                <a:lnTo>
                  <a:pt x="1934" y="73"/>
                </a:lnTo>
                <a:lnTo>
                  <a:pt x="1963" y="61"/>
                </a:lnTo>
                <a:lnTo>
                  <a:pt x="1998" y="49"/>
                </a:lnTo>
                <a:lnTo>
                  <a:pt x="2035" y="40"/>
                </a:lnTo>
                <a:lnTo>
                  <a:pt x="2078" y="30"/>
                </a:lnTo>
                <a:lnTo>
                  <a:pt x="2125" y="21"/>
                </a:lnTo>
                <a:lnTo>
                  <a:pt x="2178" y="13"/>
                </a:lnTo>
                <a:lnTo>
                  <a:pt x="2194" y="13"/>
                </a:lnTo>
                <a:lnTo>
                  <a:pt x="2216" y="11"/>
                </a:lnTo>
                <a:lnTo>
                  <a:pt x="2239" y="9"/>
                </a:lnTo>
                <a:lnTo>
                  <a:pt x="2266" y="8"/>
                </a:lnTo>
                <a:lnTo>
                  <a:pt x="2293" y="8"/>
                </a:lnTo>
                <a:lnTo>
                  <a:pt x="2323" y="6"/>
                </a:lnTo>
                <a:lnTo>
                  <a:pt x="2353" y="5"/>
                </a:lnTo>
                <a:lnTo>
                  <a:pt x="2382" y="3"/>
                </a:lnTo>
                <a:lnTo>
                  <a:pt x="2410" y="3"/>
                </a:lnTo>
                <a:lnTo>
                  <a:pt x="2437" y="3"/>
                </a:lnTo>
                <a:lnTo>
                  <a:pt x="2461" y="3"/>
                </a:lnTo>
                <a:lnTo>
                  <a:pt x="2483" y="1"/>
                </a:lnTo>
                <a:lnTo>
                  <a:pt x="2501" y="1"/>
                </a:lnTo>
                <a:lnTo>
                  <a:pt x="2514" y="1"/>
                </a:lnTo>
                <a:lnTo>
                  <a:pt x="2523" y="1"/>
                </a:lnTo>
                <a:lnTo>
                  <a:pt x="2527" y="0"/>
                </a:lnTo>
              </a:path>
            </a:pathLst>
          </a:custGeom>
          <a:noFill/>
          <a:ln w="31369" cap="flat" cmpd="sng">
            <a:solidFill>
              <a:srgbClr val="FFCC00"/>
            </a:solidFill>
            <a:prstDash val="solid"/>
            <a:round/>
            <a:headEnd type="none" w="med" len="med"/>
            <a:tailEnd type="none" w="med" len="med"/>
          </a:ln>
        </p:spPr>
        <p:txBody>
          <a:bodyPr/>
          <a:lstStyle/>
          <a:p>
            <a:endParaRPr lang="it-IT"/>
          </a:p>
        </p:txBody>
      </p:sp>
      <p:sp>
        <p:nvSpPr>
          <p:cNvPr id="425990" name="Line 6"/>
          <p:cNvSpPr>
            <a:spLocks noChangeShapeType="1"/>
          </p:cNvSpPr>
          <p:nvPr/>
        </p:nvSpPr>
        <p:spPr bwMode="auto">
          <a:xfrm>
            <a:off x="1763713" y="5445125"/>
            <a:ext cx="6053137" cy="0"/>
          </a:xfrm>
          <a:prstGeom prst="line">
            <a:avLst/>
          </a:prstGeom>
          <a:noFill/>
          <a:ln w="18923">
            <a:solidFill>
              <a:schemeClr val="bg1"/>
            </a:solidFill>
            <a:round/>
            <a:headEnd/>
            <a:tailEnd/>
          </a:ln>
        </p:spPr>
        <p:txBody>
          <a:bodyPr/>
          <a:lstStyle/>
          <a:p>
            <a:endParaRPr lang="it-IT"/>
          </a:p>
        </p:txBody>
      </p:sp>
      <p:sp>
        <p:nvSpPr>
          <p:cNvPr id="425991" name="Line 7"/>
          <p:cNvSpPr>
            <a:spLocks noChangeShapeType="1"/>
          </p:cNvSpPr>
          <p:nvPr/>
        </p:nvSpPr>
        <p:spPr bwMode="auto">
          <a:xfrm flipV="1">
            <a:off x="3657600" y="5372100"/>
            <a:ext cx="0" cy="66675"/>
          </a:xfrm>
          <a:prstGeom prst="line">
            <a:avLst/>
          </a:prstGeom>
          <a:noFill/>
          <a:ln w="18923">
            <a:solidFill>
              <a:schemeClr val="bg1"/>
            </a:solidFill>
            <a:round/>
            <a:headEnd/>
            <a:tailEnd/>
          </a:ln>
        </p:spPr>
        <p:txBody>
          <a:bodyPr/>
          <a:lstStyle/>
          <a:p>
            <a:endParaRPr lang="it-IT"/>
          </a:p>
        </p:txBody>
      </p:sp>
      <p:sp>
        <p:nvSpPr>
          <p:cNvPr id="425992" name="Line 8"/>
          <p:cNvSpPr>
            <a:spLocks noChangeShapeType="1"/>
          </p:cNvSpPr>
          <p:nvPr/>
        </p:nvSpPr>
        <p:spPr bwMode="auto">
          <a:xfrm flipV="1">
            <a:off x="4427538" y="5372100"/>
            <a:ext cx="0" cy="66675"/>
          </a:xfrm>
          <a:prstGeom prst="line">
            <a:avLst/>
          </a:prstGeom>
          <a:noFill/>
          <a:ln w="18923">
            <a:solidFill>
              <a:schemeClr val="bg1"/>
            </a:solidFill>
            <a:round/>
            <a:headEnd/>
            <a:tailEnd/>
          </a:ln>
        </p:spPr>
        <p:txBody>
          <a:bodyPr/>
          <a:lstStyle/>
          <a:p>
            <a:endParaRPr lang="it-IT"/>
          </a:p>
        </p:txBody>
      </p:sp>
      <p:sp>
        <p:nvSpPr>
          <p:cNvPr id="425993" name="Line 9"/>
          <p:cNvSpPr>
            <a:spLocks noChangeShapeType="1"/>
          </p:cNvSpPr>
          <p:nvPr/>
        </p:nvSpPr>
        <p:spPr bwMode="auto">
          <a:xfrm flipV="1">
            <a:off x="5183188" y="5372100"/>
            <a:ext cx="0" cy="66675"/>
          </a:xfrm>
          <a:prstGeom prst="line">
            <a:avLst/>
          </a:prstGeom>
          <a:noFill/>
          <a:ln w="18923">
            <a:solidFill>
              <a:schemeClr val="bg1"/>
            </a:solidFill>
            <a:round/>
            <a:headEnd/>
            <a:tailEnd/>
          </a:ln>
        </p:spPr>
        <p:txBody>
          <a:bodyPr/>
          <a:lstStyle/>
          <a:p>
            <a:endParaRPr lang="it-IT"/>
          </a:p>
        </p:txBody>
      </p:sp>
      <p:sp>
        <p:nvSpPr>
          <p:cNvPr id="425994" name="Line 10"/>
          <p:cNvSpPr>
            <a:spLocks noChangeShapeType="1"/>
          </p:cNvSpPr>
          <p:nvPr/>
        </p:nvSpPr>
        <p:spPr bwMode="auto">
          <a:xfrm flipV="1">
            <a:off x="5953125" y="5372100"/>
            <a:ext cx="0" cy="66675"/>
          </a:xfrm>
          <a:prstGeom prst="line">
            <a:avLst/>
          </a:prstGeom>
          <a:noFill/>
          <a:ln w="18923">
            <a:solidFill>
              <a:schemeClr val="bg1"/>
            </a:solidFill>
            <a:round/>
            <a:headEnd/>
            <a:tailEnd/>
          </a:ln>
        </p:spPr>
        <p:txBody>
          <a:bodyPr/>
          <a:lstStyle/>
          <a:p>
            <a:endParaRPr lang="it-IT"/>
          </a:p>
        </p:txBody>
      </p:sp>
      <p:sp>
        <p:nvSpPr>
          <p:cNvPr id="425995" name="Line 11"/>
          <p:cNvSpPr>
            <a:spLocks noChangeShapeType="1"/>
          </p:cNvSpPr>
          <p:nvPr/>
        </p:nvSpPr>
        <p:spPr bwMode="auto">
          <a:xfrm flipV="1">
            <a:off x="6721475" y="5372100"/>
            <a:ext cx="0" cy="66675"/>
          </a:xfrm>
          <a:prstGeom prst="line">
            <a:avLst/>
          </a:prstGeom>
          <a:noFill/>
          <a:ln w="18923">
            <a:solidFill>
              <a:schemeClr val="bg1"/>
            </a:solidFill>
            <a:round/>
            <a:headEnd/>
            <a:tailEnd/>
          </a:ln>
        </p:spPr>
        <p:txBody>
          <a:bodyPr/>
          <a:lstStyle/>
          <a:p>
            <a:endParaRPr lang="it-IT"/>
          </a:p>
        </p:txBody>
      </p:sp>
      <p:sp>
        <p:nvSpPr>
          <p:cNvPr id="425996" name="Line 12"/>
          <p:cNvSpPr>
            <a:spLocks noChangeShapeType="1"/>
          </p:cNvSpPr>
          <p:nvPr/>
        </p:nvSpPr>
        <p:spPr bwMode="auto">
          <a:xfrm flipV="1">
            <a:off x="7489825" y="5372100"/>
            <a:ext cx="0" cy="66675"/>
          </a:xfrm>
          <a:prstGeom prst="line">
            <a:avLst/>
          </a:prstGeom>
          <a:noFill/>
          <a:ln w="18923">
            <a:solidFill>
              <a:schemeClr val="bg1"/>
            </a:solidFill>
            <a:round/>
            <a:headEnd/>
            <a:tailEnd/>
          </a:ln>
        </p:spPr>
        <p:txBody>
          <a:bodyPr/>
          <a:lstStyle/>
          <a:p>
            <a:endParaRPr lang="it-IT"/>
          </a:p>
        </p:txBody>
      </p:sp>
      <p:sp>
        <p:nvSpPr>
          <p:cNvPr id="425997" name="Line 13"/>
          <p:cNvSpPr>
            <a:spLocks noChangeShapeType="1"/>
          </p:cNvSpPr>
          <p:nvPr/>
        </p:nvSpPr>
        <p:spPr bwMode="auto">
          <a:xfrm>
            <a:off x="2897188" y="4775200"/>
            <a:ext cx="0" cy="633413"/>
          </a:xfrm>
          <a:prstGeom prst="line">
            <a:avLst/>
          </a:prstGeom>
          <a:noFill/>
          <a:ln w="18923">
            <a:solidFill>
              <a:srgbClr val="FFFF00"/>
            </a:solidFill>
            <a:round/>
            <a:headEnd/>
            <a:tailEnd type="triangle" w="med" len="med"/>
          </a:ln>
        </p:spPr>
        <p:txBody>
          <a:bodyPr/>
          <a:lstStyle/>
          <a:p>
            <a:endParaRPr lang="it-IT"/>
          </a:p>
        </p:txBody>
      </p:sp>
      <p:sp>
        <p:nvSpPr>
          <p:cNvPr id="425998" name="Line 14"/>
          <p:cNvSpPr>
            <a:spLocks noChangeShapeType="1"/>
          </p:cNvSpPr>
          <p:nvPr/>
        </p:nvSpPr>
        <p:spPr bwMode="auto">
          <a:xfrm>
            <a:off x="2178050" y="5011738"/>
            <a:ext cx="0" cy="404812"/>
          </a:xfrm>
          <a:prstGeom prst="line">
            <a:avLst/>
          </a:prstGeom>
          <a:noFill/>
          <a:ln w="18923">
            <a:solidFill>
              <a:srgbClr val="FFFF00"/>
            </a:solidFill>
            <a:round/>
            <a:headEnd/>
            <a:tailEnd type="triangle" w="med" len="med"/>
          </a:ln>
        </p:spPr>
        <p:txBody>
          <a:bodyPr/>
          <a:lstStyle/>
          <a:p>
            <a:endParaRPr lang="it-IT"/>
          </a:p>
        </p:txBody>
      </p:sp>
      <p:sp>
        <p:nvSpPr>
          <p:cNvPr id="425999" name="Text Box 15"/>
          <p:cNvSpPr txBox="1">
            <a:spLocks noChangeArrowheads="1"/>
          </p:cNvSpPr>
          <p:nvPr/>
        </p:nvSpPr>
        <p:spPr bwMode="auto">
          <a:xfrm>
            <a:off x="1693863" y="4654550"/>
            <a:ext cx="1154112" cy="236538"/>
          </a:xfrm>
          <a:prstGeom prst="rect">
            <a:avLst/>
          </a:prstGeom>
          <a:noFill/>
          <a:ln w="9525">
            <a:noFill/>
            <a:miter lim="800000"/>
            <a:headEnd/>
            <a:tailEnd/>
          </a:ln>
        </p:spPr>
        <p:txBody>
          <a:bodyPr lIns="0" tIns="0" rIns="0" bIns="0"/>
          <a:lstStyle/>
          <a:p>
            <a:pPr marL="349250" indent="-349250" algn="ctr" defTabSz="382588">
              <a:buClr>
                <a:srgbClr val="000000"/>
              </a:buClr>
              <a:buSzPct val="90000"/>
              <a:buFont typeface="Monotype Sorts"/>
              <a:buNone/>
            </a:pPr>
            <a:r>
              <a:rPr lang="en-GB" sz="1500">
                <a:solidFill>
                  <a:srgbClr val="FFFFFF"/>
                </a:solidFill>
                <a:latin typeface="Futura MdCn BT"/>
              </a:rPr>
              <a:t>Esposizione</a:t>
            </a:r>
            <a:endParaRPr lang="en-GB" sz="2200">
              <a:solidFill>
                <a:srgbClr val="FFFFFF"/>
              </a:solidFill>
              <a:latin typeface="Times New Roman" pitchFamily="18" charset="0"/>
            </a:endParaRPr>
          </a:p>
        </p:txBody>
      </p:sp>
      <p:sp>
        <p:nvSpPr>
          <p:cNvPr id="426000" name="Text Box 16"/>
          <p:cNvSpPr txBox="1">
            <a:spLocks noChangeArrowheads="1"/>
          </p:cNvSpPr>
          <p:nvPr/>
        </p:nvSpPr>
        <p:spPr bwMode="auto">
          <a:xfrm>
            <a:off x="2411413" y="4221163"/>
            <a:ext cx="1471612" cy="581025"/>
          </a:xfrm>
          <a:prstGeom prst="rect">
            <a:avLst/>
          </a:prstGeom>
          <a:noFill/>
          <a:ln w="9525">
            <a:noFill/>
            <a:miter lim="800000"/>
            <a:headEnd/>
            <a:tailEnd/>
          </a:ln>
        </p:spPr>
        <p:txBody>
          <a:bodyPr lIns="0" tIns="0" rIns="0" bIns="0"/>
          <a:lstStyle/>
          <a:p>
            <a:pPr marL="349250" indent="-349250" algn="ctr" defTabSz="382588">
              <a:buClr>
                <a:srgbClr val="000000"/>
              </a:buClr>
              <a:buSzPct val="90000"/>
              <a:buFont typeface="Monotype Sorts"/>
              <a:buNone/>
            </a:pPr>
            <a:r>
              <a:rPr lang="en-GB" sz="1500">
                <a:solidFill>
                  <a:srgbClr val="FFFFFF"/>
                </a:solidFill>
                <a:latin typeface="Futura MdCn BT"/>
              </a:rPr>
              <a:t>Viremia</a:t>
            </a:r>
            <a:r>
              <a:rPr lang="it-IT" sz="1500">
                <a:solidFill>
                  <a:srgbClr val="FFFFFF"/>
                </a:solidFill>
                <a:latin typeface="Futura MdCn BT"/>
              </a:rPr>
              <a:t> </a:t>
            </a:r>
            <a:r>
              <a:rPr lang="en-GB" sz="1500">
                <a:solidFill>
                  <a:srgbClr val="FFFFFF"/>
                </a:solidFill>
                <a:latin typeface="Futura MdCn BT"/>
              </a:rPr>
              <a:t>(infettante)</a:t>
            </a:r>
            <a:endParaRPr lang="en-GB" sz="2200">
              <a:solidFill>
                <a:srgbClr val="FFFFFF"/>
              </a:solidFill>
              <a:latin typeface="Times New Roman" pitchFamily="18" charset="0"/>
            </a:endParaRPr>
          </a:p>
        </p:txBody>
      </p:sp>
      <p:sp>
        <p:nvSpPr>
          <p:cNvPr id="426001" name="Text Box 17"/>
          <p:cNvSpPr txBox="1">
            <a:spLocks noChangeArrowheads="1"/>
          </p:cNvSpPr>
          <p:nvPr/>
        </p:nvSpPr>
        <p:spPr bwMode="auto">
          <a:xfrm>
            <a:off x="1908175" y="5516563"/>
            <a:ext cx="438150"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0</a:t>
            </a:r>
            <a:endParaRPr lang="en-GB" sz="2200">
              <a:solidFill>
                <a:srgbClr val="FFCC00"/>
              </a:solidFill>
              <a:latin typeface="Times New Roman" pitchFamily="18" charset="0"/>
            </a:endParaRPr>
          </a:p>
        </p:txBody>
      </p:sp>
      <p:sp>
        <p:nvSpPr>
          <p:cNvPr id="426002" name="Text Box 18"/>
          <p:cNvSpPr txBox="1">
            <a:spLocks noChangeArrowheads="1"/>
          </p:cNvSpPr>
          <p:nvPr/>
        </p:nvSpPr>
        <p:spPr bwMode="auto">
          <a:xfrm>
            <a:off x="2667000" y="5486400"/>
            <a:ext cx="436563" cy="331788"/>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10</a:t>
            </a:r>
            <a:endParaRPr lang="en-GB" sz="2200">
              <a:solidFill>
                <a:srgbClr val="FFCC00"/>
              </a:solidFill>
              <a:latin typeface="Times New Roman" pitchFamily="18" charset="0"/>
            </a:endParaRPr>
          </a:p>
        </p:txBody>
      </p:sp>
      <p:sp>
        <p:nvSpPr>
          <p:cNvPr id="426003" name="Text Box 19"/>
          <p:cNvSpPr txBox="1">
            <a:spLocks noChangeArrowheads="1"/>
          </p:cNvSpPr>
          <p:nvPr/>
        </p:nvSpPr>
        <p:spPr bwMode="auto">
          <a:xfrm>
            <a:off x="3436938" y="5484813"/>
            <a:ext cx="439737"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20</a:t>
            </a:r>
            <a:endParaRPr lang="en-GB" sz="1500">
              <a:solidFill>
                <a:srgbClr val="FFCC00"/>
              </a:solidFill>
              <a:latin typeface="Times New Roman" pitchFamily="18" charset="0"/>
            </a:endParaRPr>
          </a:p>
        </p:txBody>
      </p:sp>
      <p:sp>
        <p:nvSpPr>
          <p:cNvPr id="426004" name="Text Box 20"/>
          <p:cNvSpPr txBox="1">
            <a:spLocks noChangeArrowheads="1"/>
          </p:cNvSpPr>
          <p:nvPr/>
        </p:nvSpPr>
        <p:spPr bwMode="auto">
          <a:xfrm>
            <a:off x="4230688" y="5484813"/>
            <a:ext cx="438150"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30</a:t>
            </a:r>
            <a:endParaRPr lang="en-GB" sz="2200">
              <a:solidFill>
                <a:srgbClr val="FFCC00"/>
              </a:solidFill>
              <a:latin typeface="Times New Roman" pitchFamily="18" charset="0"/>
            </a:endParaRPr>
          </a:p>
        </p:txBody>
      </p:sp>
      <p:sp>
        <p:nvSpPr>
          <p:cNvPr id="426005" name="Text Box 21"/>
          <p:cNvSpPr txBox="1">
            <a:spLocks noChangeArrowheads="1"/>
          </p:cNvSpPr>
          <p:nvPr/>
        </p:nvSpPr>
        <p:spPr bwMode="auto">
          <a:xfrm>
            <a:off x="4967288" y="5484813"/>
            <a:ext cx="438150"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40</a:t>
            </a:r>
            <a:endParaRPr lang="en-GB" sz="2200">
              <a:solidFill>
                <a:srgbClr val="FFCC00"/>
              </a:solidFill>
              <a:latin typeface="Times New Roman" pitchFamily="18" charset="0"/>
            </a:endParaRPr>
          </a:p>
        </p:txBody>
      </p:sp>
      <p:sp>
        <p:nvSpPr>
          <p:cNvPr id="426006" name="Text Box 22"/>
          <p:cNvSpPr txBox="1">
            <a:spLocks noChangeArrowheads="1"/>
          </p:cNvSpPr>
          <p:nvPr/>
        </p:nvSpPr>
        <p:spPr bwMode="auto">
          <a:xfrm>
            <a:off x="5770563" y="5484813"/>
            <a:ext cx="439737"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50</a:t>
            </a:r>
            <a:endParaRPr lang="en-GB" sz="2200">
              <a:solidFill>
                <a:srgbClr val="FFCC00"/>
              </a:solidFill>
              <a:latin typeface="Times New Roman" pitchFamily="18" charset="0"/>
            </a:endParaRPr>
          </a:p>
        </p:txBody>
      </p:sp>
      <p:sp>
        <p:nvSpPr>
          <p:cNvPr id="426007" name="Text Box 23"/>
          <p:cNvSpPr txBox="1">
            <a:spLocks noChangeArrowheads="1"/>
          </p:cNvSpPr>
          <p:nvPr/>
        </p:nvSpPr>
        <p:spPr bwMode="auto">
          <a:xfrm>
            <a:off x="6508750" y="5484813"/>
            <a:ext cx="436563"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60</a:t>
            </a:r>
            <a:endParaRPr lang="en-GB" sz="2200">
              <a:solidFill>
                <a:srgbClr val="FFCC00"/>
              </a:solidFill>
              <a:latin typeface="Times New Roman" pitchFamily="18" charset="0"/>
            </a:endParaRPr>
          </a:p>
        </p:txBody>
      </p:sp>
      <p:sp>
        <p:nvSpPr>
          <p:cNvPr id="426008" name="Text Box 24"/>
          <p:cNvSpPr txBox="1">
            <a:spLocks noChangeArrowheads="1"/>
          </p:cNvSpPr>
          <p:nvPr/>
        </p:nvSpPr>
        <p:spPr bwMode="auto">
          <a:xfrm>
            <a:off x="7289800" y="5484813"/>
            <a:ext cx="438150"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70</a:t>
            </a:r>
            <a:endParaRPr lang="en-GB" sz="2200">
              <a:solidFill>
                <a:srgbClr val="FFCC00"/>
              </a:solidFill>
              <a:latin typeface="Times New Roman" pitchFamily="18" charset="0"/>
            </a:endParaRPr>
          </a:p>
        </p:txBody>
      </p:sp>
      <p:sp>
        <p:nvSpPr>
          <p:cNvPr id="426009" name="Text Box 25"/>
          <p:cNvSpPr txBox="1">
            <a:spLocks noChangeArrowheads="1"/>
          </p:cNvSpPr>
          <p:nvPr/>
        </p:nvSpPr>
        <p:spPr bwMode="auto">
          <a:xfrm>
            <a:off x="8026400" y="5484813"/>
            <a:ext cx="439738" cy="331787"/>
          </a:xfrm>
          <a:prstGeom prst="rect">
            <a:avLst/>
          </a:prstGeom>
          <a:noFill/>
          <a:ln w="9525">
            <a:noFill/>
            <a:miter lim="800000"/>
            <a:headEnd/>
            <a:tailEnd/>
          </a:ln>
        </p:spPr>
        <p:txBody>
          <a:bodyPr lIns="0" tIns="0" rIns="0" bIns="0"/>
          <a:lstStyle/>
          <a:p>
            <a:pPr marL="395288" indent="-395288" algn="ctr" defTabSz="382588">
              <a:buClr>
                <a:srgbClr val="000000"/>
              </a:buClr>
              <a:buSzPct val="90000"/>
              <a:buFont typeface="Monotype Sorts"/>
              <a:buNone/>
            </a:pPr>
            <a:r>
              <a:rPr lang="en-GB" sz="1500">
                <a:solidFill>
                  <a:srgbClr val="FFCC00"/>
                </a:solidFill>
                <a:latin typeface="Futura MdCn BT"/>
              </a:rPr>
              <a:t>80</a:t>
            </a:r>
            <a:endParaRPr lang="en-GB" sz="1500">
              <a:solidFill>
                <a:srgbClr val="FFCC00"/>
              </a:solidFill>
              <a:latin typeface="Times New Roman" pitchFamily="18" charset="0"/>
            </a:endParaRPr>
          </a:p>
        </p:txBody>
      </p:sp>
      <p:sp>
        <p:nvSpPr>
          <p:cNvPr id="426010" name="Text Box 26"/>
          <p:cNvSpPr txBox="1">
            <a:spLocks noChangeArrowheads="1"/>
          </p:cNvSpPr>
          <p:nvPr/>
        </p:nvSpPr>
        <p:spPr bwMode="auto">
          <a:xfrm>
            <a:off x="7278688" y="4875213"/>
            <a:ext cx="1069975" cy="476250"/>
          </a:xfrm>
          <a:prstGeom prst="rect">
            <a:avLst/>
          </a:prstGeom>
          <a:noFill/>
          <a:ln w="9525">
            <a:noFill/>
            <a:miter lim="800000"/>
            <a:headEnd/>
            <a:tailEnd/>
          </a:ln>
        </p:spPr>
        <p:txBody>
          <a:bodyPr lIns="0" tIns="0" rIns="0" bIns="0"/>
          <a:lstStyle/>
          <a:p>
            <a:pPr marL="349250" indent="-349250" algn="ctr" defTabSz="382588">
              <a:buClr>
                <a:srgbClr val="000000"/>
              </a:buClr>
              <a:buSzPct val="90000"/>
              <a:buFont typeface="Monotype Sorts"/>
              <a:buNone/>
            </a:pPr>
            <a:r>
              <a:rPr lang="en-GB" sz="1500">
                <a:solidFill>
                  <a:srgbClr val="FFFFFF"/>
                </a:solidFill>
                <a:latin typeface="Futura MdCn BT"/>
              </a:rPr>
              <a:t>HIVAg  (p24)</a:t>
            </a:r>
            <a:endParaRPr lang="en-GB" sz="2200">
              <a:solidFill>
                <a:srgbClr val="FFFFFF"/>
              </a:solidFill>
              <a:latin typeface="Times New Roman" pitchFamily="18" charset="0"/>
            </a:endParaRPr>
          </a:p>
        </p:txBody>
      </p:sp>
      <p:sp>
        <p:nvSpPr>
          <p:cNvPr id="426011" name="Text Box 27"/>
          <p:cNvSpPr txBox="1">
            <a:spLocks noChangeArrowheads="1"/>
          </p:cNvSpPr>
          <p:nvPr/>
        </p:nvSpPr>
        <p:spPr bwMode="auto">
          <a:xfrm>
            <a:off x="6924675" y="4076700"/>
            <a:ext cx="1655763" cy="860425"/>
          </a:xfrm>
          <a:prstGeom prst="rect">
            <a:avLst/>
          </a:prstGeom>
          <a:noFill/>
          <a:ln w="9525">
            <a:noFill/>
            <a:miter lim="800000"/>
            <a:headEnd/>
            <a:tailEnd/>
          </a:ln>
        </p:spPr>
        <p:txBody>
          <a:bodyPr lIns="0" tIns="0" rIns="0" bIns="0"/>
          <a:lstStyle/>
          <a:p>
            <a:pPr marL="349250" indent="-349250" algn="ctr" defTabSz="382588">
              <a:buClr>
                <a:srgbClr val="000000"/>
              </a:buClr>
              <a:buSzPct val="90000"/>
              <a:buFont typeface="Monotype Sorts"/>
              <a:buNone/>
            </a:pPr>
            <a:endParaRPr lang="en-GB" sz="2200">
              <a:solidFill>
                <a:srgbClr val="FFFFFF"/>
              </a:solidFill>
              <a:latin typeface="Times New Roman" pitchFamily="18" charset="0"/>
            </a:endParaRPr>
          </a:p>
        </p:txBody>
      </p:sp>
      <p:sp>
        <p:nvSpPr>
          <p:cNvPr id="426012" name="Text Box 28"/>
          <p:cNvSpPr txBox="1">
            <a:spLocks noChangeArrowheads="1"/>
          </p:cNvSpPr>
          <p:nvPr/>
        </p:nvSpPr>
        <p:spPr bwMode="auto">
          <a:xfrm>
            <a:off x="7243763" y="2452688"/>
            <a:ext cx="1068387" cy="474662"/>
          </a:xfrm>
          <a:prstGeom prst="rect">
            <a:avLst/>
          </a:prstGeom>
          <a:noFill/>
          <a:ln w="9525">
            <a:noFill/>
            <a:miter lim="800000"/>
            <a:headEnd/>
            <a:tailEnd/>
          </a:ln>
        </p:spPr>
        <p:txBody>
          <a:bodyPr lIns="0" tIns="0" rIns="0" bIns="0"/>
          <a:lstStyle/>
          <a:p>
            <a:pPr marL="349250" indent="-349250" algn="ctr" defTabSz="382588">
              <a:buClr>
                <a:srgbClr val="000000"/>
              </a:buClr>
              <a:buSzPct val="90000"/>
              <a:buFont typeface="Monotype Sorts"/>
              <a:buNone/>
            </a:pPr>
            <a:r>
              <a:rPr lang="en-GB" sz="1500">
                <a:solidFill>
                  <a:srgbClr val="000066"/>
                </a:solidFill>
                <a:latin typeface="Futura MdCn BT"/>
              </a:rPr>
              <a:t>anti-HIV</a:t>
            </a:r>
            <a:endParaRPr lang="en-GB" sz="2200">
              <a:solidFill>
                <a:srgbClr val="000066"/>
              </a:solidFill>
              <a:latin typeface="Times New Roman" pitchFamily="18" charset="0"/>
            </a:endParaRPr>
          </a:p>
        </p:txBody>
      </p:sp>
      <p:sp>
        <p:nvSpPr>
          <p:cNvPr id="426013" name="Text Box 29"/>
          <p:cNvSpPr txBox="1">
            <a:spLocks noChangeArrowheads="1"/>
          </p:cNvSpPr>
          <p:nvPr/>
        </p:nvSpPr>
        <p:spPr bwMode="auto">
          <a:xfrm>
            <a:off x="4648200" y="2209800"/>
            <a:ext cx="1739900" cy="860425"/>
          </a:xfrm>
          <a:prstGeom prst="rect">
            <a:avLst/>
          </a:prstGeom>
          <a:noFill/>
          <a:ln w="9525">
            <a:noFill/>
            <a:miter lim="800000"/>
            <a:headEnd/>
            <a:tailEnd/>
          </a:ln>
        </p:spPr>
        <p:txBody>
          <a:bodyPr lIns="0" tIns="0" rIns="0" bIns="0"/>
          <a:lstStyle/>
          <a:p>
            <a:pPr marL="349250" indent="-349250" algn="ctr" defTabSz="382588">
              <a:buClr>
                <a:srgbClr val="000000"/>
              </a:buClr>
              <a:buSzPct val="90000"/>
              <a:buFont typeface="Monotype Sorts"/>
              <a:buNone/>
            </a:pPr>
            <a:r>
              <a:rPr lang="en-GB" sz="1500">
                <a:solidFill>
                  <a:srgbClr val="FFFFFF"/>
                </a:solidFill>
                <a:latin typeface="Futura MdCn BT"/>
              </a:rPr>
              <a:t>HIV-RNA (RT-PCR)</a:t>
            </a:r>
            <a:br>
              <a:rPr lang="en-GB" sz="1500">
                <a:solidFill>
                  <a:srgbClr val="FFFFFF"/>
                </a:solidFill>
                <a:latin typeface="Futura MdCn BT"/>
              </a:rPr>
            </a:br>
            <a:r>
              <a:rPr lang="en-GB" sz="1500">
                <a:solidFill>
                  <a:srgbClr val="FFFFFF"/>
                </a:solidFill>
                <a:latin typeface="Futura MdCn BT"/>
              </a:rPr>
              <a:t>nel plasma</a:t>
            </a:r>
            <a:endParaRPr lang="en-GB" sz="2200">
              <a:solidFill>
                <a:srgbClr val="FFFFFF"/>
              </a:solidFill>
              <a:latin typeface="Times New Roman" pitchFamily="18" charset="0"/>
            </a:endParaRPr>
          </a:p>
        </p:txBody>
      </p:sp>
      <p:sp>
        <p:nvSpPr>
          <p:cNvPr id="426014" name="Rectangle 30"/>
          <p:cNvSpPr>
            <a:spLocks noChangeArrowheads="1"/>
          </p:cNvSpPr>
          <p:nvPr/>
        </p:nvSpPr>
        <p:spPr bwMode="auto">
          <a:xfrm>
            <a:off x="0" y="260350"/>
            <a:ext cx="9144000" cy="671513"/>
          </a:xfrm>
          <a:prstGeom prst="rect">
            <a:avLst/>
          </a:prstGeom>
          <a:noFill/>
          <a:ln w="38100">
            <a:noFill/>
            <a:miter lim="800000"/>
            <a:headEnd/>
            <a:tailEnd/>
          </a:ln>
        </p:spPr>
        <p:txBody>
          <a:bodyPr>
            <a:spAutoFit/>
          </a:bodyPr>
          <a:lstStyle/>
          <a:p>
            <a:r>
              <a:rPr lang="en-GB" sz="3800" b="1">
                <a:solidFill>
                  <a:srgbClr val="FF0000"/>
                </a:solidFill>
                <a:latin typeface="Segoe Print" pitchFamily="2" charset="0"/>
              </a:rPr>
              <a:t> Infezione da HIV: profilo sierologico</a:t>
            </a:r>
          </a:p>
        </p:txBody>
      </p:sp>
      <p:sp>
        <p:nvSpPr>
          <p:cNvPr id="235552" name="Line 32"/>
          <p:cNvSpPr>
            <a:spLocks noChangeShapeType="1"/>
          </p:cNvSpPr>
          <p:nvPr/>
        </p:nvSpPr>
        <p:spPr bwMode="auto">
          <a:xfrm>
            <a:off x="1547813" y="5516563"/>
            <a:ext cx="7272337"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it-IT" sz="1800">
              <a:solidFill>
                <a:srgbClr val="FFFFFF"/>
              </a:solidFill>
              <a:latin typeface="+mn-lt"/>
              <a:cs typeface="+mn-cs"/>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Text Box 2"/>
          <p:cNvSpPr txBox="1">
            <a:spLocks noChangeArrowheads="1"/>
          </p:cNvSpPr>
          <p:nvPr/>
        </p:nvSpPr>
        <p:spPr bwMode="auto">
          <a:xfrm>
            <a:off x="1258888" y="346075"/>
            <a:ext cx="6769100" cy="1311275"/>
          </a:xfrm>
          <a:prstGeom prst="rect">
            <a:avLst/>
          </a:prstGeom>
          <a:noFill/>
          <a:ln w="9525">
            <a:noFill/>
            <a:miter lim="800000"/>
            <a:headEnd/>
            <a:tailEnd/>
          </a:ln>
        </p:spPr>
        <p:txBody>
          <a:bodyPr>
            <a:spAutoFit/>
          </a:bodyPr>
          <a:lstStyle/>
          <a:p>
            <a:pPr algn="ctr">
              <a:buFont typeface="Arial;Times New Roman"/>
              <a:buNone/>
            </a:pPr>
            <a:r>
              <a:rPr lang="en-US" sz="4000" b="1">
                <a:solidFill>
                  <a:srgbClr val="FF0000"/>
                </a:solidFill>
                <a:latin typeface="Segoe Print" pitchFamily="2" charset="0"/>
              </a:rPr>
              <a:t>Architect system: infezione da HBV</a:t>
            </a:r>
          </a:p>
        </p:txBody>
      </p:sp>
      <p:graphicFrame>
        <p:nvGraphicFramePr>
          <p:cNvPr id="422915" name="Object 3"/>
          <p:cNvGraphicFramePr>
            <a:graphicFrameLocks noChangeAspect="1"/>
          </p:cNvGraphicFramePr>
          <p:nvPr/>
        </p:nvGraphicFramePr>
        <p:xfrm>
          <a:off x="1330325" y="1844675"/>
          <a:ext cx="6697663" cy="4440238"/>
        </p:xfrm>
        <a:graphic>
          <a:graphicData uri="http://schemas.openxmlformats.org/presentationml/2006/ole">
            <p:oleObj spid="_x0000_s422915" name="Immagine bitmap" r:id="rId4" imgW="6076190" imgH="4029637" progId="PBrush">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p:cNvSpPr>
          <p:nvPr/>
        </p:nvSpPr>
        <p:spPr bwMode="auto">
          <a:xfrm>
            <a:off x="495300" y="371475"/>
            <a:ext cx="9144000" cy="0"/>
          </a:xfrm>
          <a:prstGeom prst="rect">
            <a:avLst/>
          </a:prstGeom>
          <a:noFill/>
          <a:ln w="9525">
            <a:noFill/>
            <a:miter lim="800000"/>
            <a:headEnd/>
            <a:tailEnd/>
          </a:ln>
        </p:spPr>
        <p:txBody>
          <a:bodyPr>
            <a:spAutoFit/>
          </a:bodyPr>
          <a:lstStyle/>
          <a:p>
            <a:endParaRPr lang="it-IT" sz="1800">
              <a:latin typeface="Arial" charset="0"/>
            </a:endParaRPr>
          </a:p>
        </p:txBody>
      </p:sp>
      <p:sp>
        <p:nvSpPr>
          <p:cNvPr id="432130" name="Titolo 4"/>
          <p:cNvSpPr>
            <a:spLocks/>
          </p:cNvSpPr>
          <p:nvPr/>
        </p:nvSpPr>
        <p:spPr bwMode="auto">
          <a:xfrm>
            <a:off x="468313" y="476250"/>
            <a:ext cx="8229600" cy="920750"/>
          </a:xfrm>
          <a:prstGeom prst="rect">
            <a:avLst/>
          </a:prstGeom>
          <a:noFill/>
          <a:ln w="9525">
            <a:noFill/>
            <a:miter lim="800000"/>
            <a:headEnd/>
            <a:tailEnd/>
          </a:ln>
        </p:spPr>
        <p:txBody>
          <a:bodyPr anchor="ctr"/>
          <a:lstStyle/>
          <a:p>
            <a:pPr algn="ctr" eaLnBrk="0" hangingPunct="0"/>
            <a:r>
              <a:rPr lang="it-IT" altLang="it-IT" sz="4400" b="1">
                <a:solidFill>
                  <a:srgbClr val="FF0000"/>
                </a:solidFill>
                <a:latin typeface="Segoe Print" pitchFamily="2" charset="0"/>
                <a:ea typeface="ヒラギノ角ゴ ProN W3"/>
                <a:cs typeface="ヒラギノ角ゴ ProN W3"/>
                <a:sym typeface="Gill Sans"/>
              </a:rPr>
              <a:t>CODIFICHE SISS</a:t>
            </a:r>
          </a:p>
        </p:txBody>
      </p:sp>
      <p:sp>
        <p:nvSpPr>
          <p:cNvPr id="432131" name="Rectangle 6"/>
          <p:cNvSpPr>
            <a:spLocks/>
          </p:cNvSpPr>
          <p:nvPr/>
        </p:nvSpPr>
        <p:spPr bwMode="auto">
          <a:xfrm>
            <a:off x="495300" y="371475"/>
            <a:ext cx="9144000" cy="0"/>
          </a:xfrm>
          <a:prstGeom prst="rect">
            <a:avLst/>
          </a:prstGeom>
          <a:noFill/>
          <a:ln w="9525">
            <a:noFill/>
            <a:miter lim="800000"/>
            <a:headEnd/>
            <a:tailEnd/>
          </a:ln>
        </p:spPr>
        <p:txBody>
          <a:bodyPr>
            <a:spAutoFit/>
          </a:bodyPr>
          <a:lstStyle/>
          <a:p>
            <a:endParaRPr lang="it-IT" sz="1800">
              <a:latin typeface="Arial" charset="0"/>
            </a:endParaRPr>
          </a:p>
        </p:txBody>
      </p:sp>
      <p:pic>
        <p:nvPicPr>
          <p:cNvPr id="432132" name="Picture 5"/>
          <p:cNvPicPr>
            <a:picLocks noChangeAspect="1" noChangeArrowheads="1"/>
          </p:cNvPicPr>
          <p:nvPr/>
        </p:nvPicPr>
        <p:blipFill>
          <a:blip r:embed="rId2"/>
          <a:srcRect l="3076" t="17635" r="2768" b="19685"/>
          <a:stretch>
            <a:fillRect/>
          </a:stretch>
        </p:blipFill>
        <p:spPr bwMode="auto">
          <a:xfrm>
            <a:off x="250825" y="1989138"/>
            <a:ext cx="87153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7" name="Segnaposto contenuto 2"/>
          <p:cNvPicPr>
            <a:picLocks noGrp="1" noChangeAspect="1"/>
          </p:cNvPicPr>
          <p:nvPr>
            <p:ph idx="4294967295"/>
          </p:nvPr>
        </p:nvPicPr>
        <p:blipFill>
          <a:blip r:embed="rId2"/>
          <a:srcRect/>
          <a:stretch>
            <a:fillRect/>
          </a:stretch>
        </p:blipFill>
        <p:spPr>
          <a:xfrm>
            <a:off x="250825" y="404813"/>
            <a:ext cx="8712200" cy="6042025"/>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1" name="Segnaposto contenuto 3"/>
          <p:cNvPicPr>
            <a:picLocks noGrp="1" noChangeAspect="1"/>
          </p:cNvPicPr>
          <p:nvPr>
            <p:ph idx="4294967295"/>
          </p:nvPr>
        </p:nvPicPr>
        <p:blipFill>
          <a:blip r:embed="rId2"/>
          <a:srcRect/>
          <a:stretch>
            <a:fillRect/>
          </a:stretch>
        </p:blipFill>
        <p:spPr>
          <a:xfrm>
            <a:off x="244475" y="955675"/>
            <a:ext cx="8655050" cy="4946650"/>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2"/>
          <p:cNvSpPr>
            <a:spLocks noGrp="1" noChangeArrowheads="1"/>
          </p:cNvSpPr>
          <p:nvPr>
            <p:ph type="title" idx="4294967295"/>
          </p:nvPr>
        </p:nvSpPr>
        <p:spPr>
          <a:xfrm>
            <a:off x="468313" y="260350"/>
            <a:ext cx="8229600" cy="1143000"/>
          </a:xfrm>
        </p:spPr>
        <p:txBody>
          <a:bodyPr/>
          <a:lstStyle/>
          <a:p>
            <a:pPr eaLnBrk="1" hangingPunct="1"/>
            <a:r>
              <a:rPr lang="en-US" altLang="zh-TW" b="1" smtClean="0">
                <a:solidFill>
                  <a:srgbClr val="FF0000"/>
                </a:solidFill>
                <a:latin typeface="Segoe Print" pitchFamily="2" charset="0"/>
              </a:rPr>
              <a:t>Western Blot</a:t>
            </a:r>
          </a:p>
        </p:txBody>
      </p:sp>
      <p:graphicFrame>
        <p:nvGraphicFramePr>
          <p:cNvPr id="428035" name="Object 3"/>
          <p:cNvGraphicFramePr>
            <a:graphicFrameLocks noGrp="1" noChangeAspect="1"/>
          </p:cNvGraphicFramePr>
          <p:nvPr>
            <p:ph sz="half" idx="4294967295"/>
          </p:nvPr>
        </p:nvGraphicFramePr>
        <p:xfrm>
          <a:off x="206375" y="2133600"/>
          <a:ext cx="3429000" cy="3794125"/>
        </p:xfrm>
        <a:graphic>
          <a:graphicData uri="http://schemas.openxmlformats.org/presentationml/2006/ole">
            <p:oleObj spid="_x0000_s428035" name="PhotoSuite Image" r:id="rId4" imgW="4114800" imgH="4552920" progId="">
              <p:embed/>
            </p:oleObj>
          </a:graphicData>
        </a:graphic>
      </p:graphicFrame>
      <p:graphicFrame>
        <p:nvGraphicFramePr>
          <p:cNvPr id="428065" name="Group 33"/>
          <p:cNvGraphicFramePr>
            <a:graphicFrameLocks noGrp="1"/>
          </p:cNvGraphicFramePr>
          <p:nvPr>
            <p:ph sz="half" idx="4294967295"/>
          </p:nvPr>
        </p:nvGraphicFramePr>
        <p:xfrm>
          <a:off x="3817938" y="1557338"/>
          <a:ext cx="5075237" cy="4937125"/>
        </p:xfrm>
        <a:graphic>
          <a:graphicData uri="http://schemas.openxmlformats.org/drawingml/2006/table">
            <a:tbl>
              <a:tblPr/>
              <a:tblGrid>
                <a:gridCol w="1257300"/>
                <a:gridCol w="2254250"/>
                <a:gridCol w="1563687"/>
              </a:tblGrid>
              <a:tr h="4159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Organismo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Criterio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Interpretazione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FDA</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Nessuna banda</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p24,p32 e gp41 e/o gp120/160</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Altre bande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NEGATIVO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POSITIVO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INDETERMINATO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r h="11223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CDC</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Nessuna banda</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p24 e gp41 e/o gp120/160</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Altre bande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NEGATIVO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POSITIVO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INDETERMINATO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r h="11223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WHO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Nessuna banda</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gp41 e/ gp120/160</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Altre bande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NEGATIVO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POSITIVO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INDETERMINATO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82" name="Object 2"/>
          <p:cNvGraphicFramePr>
            <a:graphicFrameLocks noGrp="1" noChangeAspect="1"/>
          </p:cNvGraphicFramePr>
          <p:nvPr>
            <p:ph idx="4294967295"/>
          </p:nvPr>
        </p:nvGraphicFramePr>
        <p:xfrm>
          <a:off x="971550" y="1052513"/>
          <a:ext cx="7273925" cy="4583112"/>
        </p:xfrm>
        <a:graphic>
          <a:graphicData uri="http://schemas.openxmlformats.org/presentationml/2006/ole">
            <p:oleObj spid="_x0000_s430082" name="Fotografia di Photo Editor" r:id="rId3" imgW="20571429" imgH="12961905" progId="">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itolo 1"/>
          <p:cNvSpPr>
            <a:spLocks noGrp="1"/>
          </p:cNvSpPr>
          <p:nvPr>
            <p:ph type="title"/>
          </p:nvPr>
        </p:nvSpPr>
        <p:spPr>
          <a:xfrm>
            <a:off x="457200" y="0"/>
            <a:ext cx="8229600" cy="1393825"/>
          </a:xfrm>
        </p:spPr>
        <p:txBody>
          <a:bodyPr/>
          <a:lstStyle/>
          <a:p>
            <a:pPr eaLnBrk="1" hangingPunct="1"/>
            <a:r>
              <a:rPr lang="it-IT" b="1" u="sng" smtClean="0">
                <a:latin typeface="Arial Narrow" pitchFamily="34" charset="0"/>
              </a:rPr>
              <a:t>TAKE HOME MESSAGES:</a:t>
            </a:r>
          </a:p>
        </p:txBody>
      </p:sp>
      <p:graphicFrame>
        <p:nvGraphicFramePr>
          <p:cNvPr id="9" name="Diagramma 8"/>
          <p:cNvGraphicFramePr/>
          <p:nvPr/>
        </p:nvGraphicFramePr>
        <p:xfrm>
          <a:off x="0" y="1394062"/>
          <a:ext cx="9144000" cy="54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scata">
  <a:themeElements>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defRPr kumimoji="0" lang="it-IT" sz="3600" b="1" i="0" u="none" strike="noStrike" cap="none" normalizeH="0" baseline="0" smtClean="0">
            <a:ln>
              <a:noFill/>
            </a:ln>
            <a:solidFill>
              <a:schemeClr val="fo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defRPr kumimoji="0" lang="it-IT" sz="3600" b="1" i="0" u="none" strike="noStrike" cap="none" normalizeH="0" baseline="0" smtClean="0">
            <a:ln>
              <a:noFill/>
            </a:ln>
            <a:solidFill>
              <a:schemeClr val="folHlink"/>
            </a:solidFill>
            <a:effectLst/>
            <a:latin typeface="Arial" pitchFamily="34" charset="0"/>
          </a:defRPr>
        </a:defPPr>
      </a:lstStyle>
    </a:lnDef>
  </a:objectDefaults>
  <a:extraClrSchemeLst>
    <a:extraClrScheme>
      <a:clrScheme name="Cascata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ta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ta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ta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ta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ta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ta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ta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2488</Words>
  <Application>Microsoft Office PowerPoint</Application>
  <PresentationFormat>Presentazione su schermo (4:3)</PresentationFormat>
  <Paragraphs>605</Paragraphs>
  <Slides>97</Slides>
  <Notes>13</Notes>
  <HiddenSlides>0</HiddenSlides>
  <MMClips>0</MMClips>
  <ScaleCrop>false</ScaleCrop>
  <HeadingPairs>
    <vt:vector size="8" baseType="variant">
      <vt:variant>
        <vt:lpstr>Caratteri utilizzati</vt:lpstr>
      </vt:variant>
      <vt:variant>
        <vt:i4>21</vt:i4>
      </vt:variant>
      <vt:variant>
        <vt:lpstr>Modello struttura</vt:lpstr>
      </vt:variant>
      <vt:variant>
        <vt:i4>22</vt:i4>
      </vt:variant>
      <vt:variant>
        <vt:lpstr>Server OLE incorporati</vt:lpstr>
      </vt:variant>
      <vt:variant>
        <vt:i4>5</vt:i4>
      </vt:variant>
      <vt:variant>
        <vt:lpstr>Titoli diapositive</vt:lpstr>
      </vt:variant>
      <vt:variant>
        <vt:i4>97</vt:i4>
      </vt:variant>
    </vt:vector>
  </HeadingPairs>
  <TitlesOfParts>
    <vt:vector size="145" baseType="lpstr">
      <vt:lpstr>Eras Demi ITC</vt:lpstr>
      <vt:lpstr>Arial</vt:lpstr>
      <vt:lpstr>Calibri</vt:lpstr>
      <vt:lpstr>Wingdings</vt:lpstr>
      <vt:lpstr>Segoe Print</vt:lpstr>
      <vt:lpstr>Arial Narrow</vt:lpstr>
      <vt:lpstr>Microsoft YaHei</vt:lpstr>
      <vt:lpstr>Mangal</vt:lpstr>
      <vt:lpstr>StarSymbol</vt:lpstr>
      <vt:lpstr>Times New Roman</vt:lpstr>
      <vt:lpstr>Comic Sans MS</vt:lpstr>
      <vt:lpstr>MS PGothic</vt:lpstr>
      <vt:lpstr>Tahoma</vt:lpstr>
      <vt:lpstr>Arial Unicode MS</vt:lpstr>
      <vt:lpstr>Times</vt:lpstr>
      <vt:lpstr>Monotype Sorts</vt:lpstr>
      <vt:lpstr>Futura MdCn BT</vt:lpstr>
      <vt:lpstr>Arial;Times New Roman</vt:lpstr>
      <vt:lpstr>ヒラギノ角ゴ ProN W3</vt:lpstr>
      <vt:lpstr>Gill Sans</vt:lpstr>
      <vt:lpstr>PMingLiU</vt:lpstr>
      <vt:lpstr>Tema di Office</vt:lpstr>
      <vt:lpstr>1_Struttura predefinita</vt:lpstr>
      <vt:lpstr>Cascata</vt:lpstr>
      <vt:lpstr>1_Tema di Office</vt:lpstr>
      <vt:lpstr>2_Tema di Office</vt:lpstr>
      <vt:lpstr>1_Struttura predefinita</vt:lpstr>
      <vt:lpstr>1_Struttura predefinita</vt:lpstr>
      <vt:lpstr>1_Struttura predefinita</vt:lpstr>
      <vt:lpstr>1_Struttura predefinita</vt:lpstr>
      <vt:lpstr>1_Struttura predefinita</vt:lpstr>
      <vt:lpstr>1_Struttura predefinita</vt:lpstr>
      <vt:lpstr>1_Struttura predefinita</vt:lpstr>
      <vt:lpstr>1_Struttura predefinita</vt:lpstr>
      <vt:lpstr>1_Struttura predefinita</vt:lpstr>
      <vt:lpstr>Cascata</vt:lpstr>
      <vt:lpstr>Cascata</vt:lpstr>
      <vt:lpstr>Cascata</vt:lpstr>
      <vt:lpstr>Cascata</vt:lpstr>
      <vt:lpstr>Cascata</vt:lpstr>
      <vt:lpstr>Cascata</vt:lpstr>
      <vt:lpstr>Cascata</vt:lpstr>
      <vt:lpstr>Cascata</vt:lpstr>
      <vt:lpstr>Document</vt:lpstr>
      <vt:lpstr>Grafico</vt:lpstr>
      <vt:lpstr>Immagine bitmap</vt:lpstr>
      <vt:lpstr>PhotoSuite Image</vt:lpstr>
      <vt:lpstr>Fotografia di Photo Editor</vt:lpstr>
      <vt:lpstr>Diapositiva 1</vt:lpstr>
      <vt:lpstr>Il paziente astenico</vt:lpstr>
      <vt:lpstr>Diapositiva 3</vt:lpstr>
      <vt:lpstr>LUIGI 55 anni</vt:lpstr>
      <vt:lpstr>Diapositiva 5</vt:lpstr>
      <vt:lpstr>Diapositiva 6</vt:lpstr>
      <vt:lpstr>SOGGETTIVITà </vt:lpstr>
      <vt:lpstr>OGGETTIVITà </vt:lpstr>
      <vt:lpstr>VALUTAZIONE</vt:lpstr>
      <vt:lpstr>Diapositiva 10</vt:lpstr>
      <vt:lpstr>Diapositiva 11</vt:lpstr>
      <vt:lpstr>Diapositiva 12</vt:lpstr>
      <vt:lpstr>Diapositiva 13</vt:lpstr>
      <vt:lpstr>Esami Ematochimici 23/05/2014</vt:lpstr>
      <vt:lpstr>Esame Urine completo 23/05/2014</vt:lpstr>
      <vt:lpstr>Risultati esami:</vt:lpstr>
      <vt:lpstr>PIANO</vt:lpstr>
      <vt:lpstr>Diapositiva 18</vt:lpstr>
      <vt:lpstr>Diapositiva 19</vt:lpstr>
      <vt:lpstr>Diapositiva 20</vt:lpstr>
      <vt:lpstr>DUBBI</vt:lpstr>
      <vt:lpstr>Diapositiva 22</vt:lpstr>
      <vt:lpstr>Definizione di ASTENIA</vt:lpstr>
      <vt:lpstr>Diapositiva 24</vt:lpstr>
      <vt:lpstr>Un sintomo …..</vt:lpstr>
      <vt:lpstr>dal sintomo …</vt:lpstr>
      <vt:lpstr>perché …..</vt:lpstr>
      <vt:lpstr>ASTENIA = problema clinicamente rilevante e di comune riscontro in MG</vt:lpstr>
      <vt:lpstr>Diapositiva 29</vt:lpstr>
      <vt:lpstr>PREVALENZA dell’astenia in diverse condizioni</vt:lpstr>
      <vt:lpstr>BASI FISIOPATOLOGICHE</vt:lpstr>
      <vt:lpstr>PRINCIPALI CAUSE DI ASTENIA</vt:lpstr>
      <vt:lpstr>CAUSE ESTERNE</vt:lpstr>
      <vt:lpstr>I FARMACI</vt:lpstr>
      <vt:lpstr>I FARMACI: QUALI</vt:lpstr>
      <vt:lpstr>CAUSE PSICHICHE</vt:lpstr>
      <vt:lpstr>CAUSE SOMATICHE I</vt:lpstr>
      <vt:lpstr>CAUSE SOMATICHE II</vt:lpstr>
      <vt:lpstr>DISTINZIONE</vt:lpstr>
      <vt:lpstr>NELL’ANZIANO</vt:lpstr>
      <vt:lpstr>NELL’ANZIANO CON INSORGENZA IMPROVVISA</vt:lpstr>
      <vt:lpstr>ASTENIA</vt:lpstr>
      <vt:lpstr>Diapositiva 43</vt:lpstr>
      <vt:lpstr>…ci aiuteranno i test di laboratorio?</vt:lpstr>
      <vt:lpstr>I MARKERS?</vt:lpstr>
      <vt:lpstr>LA VALUTAZIONE CLINICA</vt:lpstr>
      <vt:lpstr>LA VALUTAZIONE CLINICA</vt:lpstr>
      <vt:lpstr>LA VALUTAZIONE BIOCHIMICA</vt:lpstr>
      <vt:lpstr>CERCARE INFEZIONI</vt:lpstr>
      <vt:lpstr>QUALI ESAMI NON RICHIEDERE?</vt:lpstr>
      <vt:lpstr>…Ricordare le infezioni da RETROVIRUS…</vt:lpstr>
      <vt:lpstr>CERCARE NEOPLASIA OCCULTA</vt:lpstr>
      <vt:lpstr>Alla fine potremo anche fare diagnosi di :</vt:lpstr>
      <vt:lpstr>Il comportamento dei colleghi MMG</vt:lpstr>
      <vt:lpstr>BASATO SU CRITERI MOLTO SOLIDI E SEMPLICI</vt:lpstr>
      <vt:lpstr>LO FACCIAMO??!!</vt:lpstr>
      <vt:lpstr>Diapositiva 57</vt:lpstr>
      <vt:lpstr>BIOMARCATORI IDEALI</vt:lpstr>
      <vt:lpstr>BIOMARCATORI- la realtà</vt:lpstr>
      <vt:lpstr>SENSIBILITA’ E SPECIFICITA’</vt:lpstr>
      <vt:lpstr>CONDIZIONI NON NEOPLASTICHE RESPONSABILI DI INCREMENTI DEI BIOMARCATORI </vt:lpstr>
      <vt:lpstr>Diapositiva 62</vt:lpstr>
      <vt:lpstr>QUESITI CLINICI</vt:lpstr>
      <vt:lpstr>Diapositiva 64</vt:lpstr>
      <vt:lpstr>RACCOMANDAZIONI DA LINEE GUIDA</vt:lpstr>
      <vt:lpstr>Diapositiva 66</vt:lpstr>
      <vt:lpstr>Tumori del colonretto  STADIAZIONE</vt:lpstr>
      <vt:lpstr>Tumori del colonretto FOLLOW-UP</vt:lpstr>
      <vt:lpstr>RACCOMANDAZIONI DA LINEE GUIDA</vt:lpstr>
      <vt:lpstr>Diapositiva 70</vt:lpstr>
      <vt:lpstr>LINEE GUIDA NEOPLASIE DELLA MAMMELLA</vt:lpstr>
      <vt:lpstr>NEOPLASIE DELLA MAMMELLA FOLLOW-UP</vt:lpstr>
      <vt:lpstr>RACCOMANDAZIONI DA LINEE GUIDA</vt:lpstr>
      <vt:lpstr>Diapositiva 74</vt:lpstr>
      <vt:lpstr>INQUADRAMENTO DIAGNOSTICO</vt:lpstr>
      <vt:lpstr>LINEE GUIDA TUMORI DELL'OVAIO</vt:lpstr>
      <vt:lpstr>Diapositiva 77</vt:lpstr>
      <vt:lpstr>I MARCATORI DI NEOPLASIA NELLA PRATICA CLINICA:QUANDO?</vt:lpstr>
      <vt:lpstr>I MARCATORI DI NEOPLASIA NELLA PRATICA CLINICA: QUANDO?</vt:lpstr>
      <vt:lpstr>Diapositiva 80</vt:lpstr>
      <vt:lpstr>Diapositiva 81</vt:lpstr>
      <vt:lpstr>Diapositiva 82</vt:lpstr>
      <vt:lpstr>Età mediana delle nuove diagnosi di infezione da HIV,  per genere e anno di diagnosi (1985-2012) </vt:lpstr>
      <vt:lpstr>Diapositiva 84</vt:lpstr>
      <vt:lpstr>Diapositiva 85</vt:lpstr>
      <vt:lpstr>Conseguenze del ritardo diagnostico </vt:lpstr>
      <vt:lpstr>Motivo di esecuzione del test delle nuove diagnosi di infezione da HIV (2012) </vt:lpstr>
      <vt:lpstr>TRIGGERS PER LA RICERCA DI HIV-Ab (Da: R.V. Liddicoat et al., J GEN INTERN MED 2004;19:349–356, modificati) </vt:lpstr>
      <vt:lpstr>Diapositiva 89</vt:lpstr>
      <vt:lpstr>Diapositiva 90</vt:lpstr>
      <vt:lpstr>Diapositiva 91</vt:lpstr>
      <vt:lpstr>Diapositiva 92</vt:lpstr>
      <vt:lpstr>Diapositiva 93</vt:lpstr>
      <vt:lpstr>Diapositiva 94</vt:lpstr>
      <vt:lpstr>Western Blot</vt:lpstr>
      <vt:lpstr>Diapositiva 96</vt:lpstr>
      <vt:lpstr>TAKE HOME MESSAGES: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lorenzo zanini</dc:creator>
  <cp:lastModifiedBy>elemtti</cp:lastModifiedBy>
  <cp:revision>171</cp:revision>
  <dcterms:created xsi:type="dcterms:W3CDTF">2014-03-05T19:50:03Z</dcterms:created>
  <dcterms:modified xsi:type="dcterms:W3CDTF">2014-05-23T09:56:47Z</dcterms:modified>
</cp:coreProperties>
</file>