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3" r:id="rId3"/>
    <p:sldId id="276" r:id="rId4"/>
    <p:sldId id="275" r:id="rId5"/>
    <p:sldId id="270" r:id="rId6"/>
    <p:sldId id="274" r:id="rId7"/>
    <p:sldId id="269" r:id="rId8"/>
    <p:sldId id="258" r:id="rId9"/>
    <p:sldId id="259" r:id="rId10"/>
    <p:sldId id="277" r:id="rId11"/>
    <p:sldId id="28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0" r:id="rId21"/>
    <p:sldId id="261" r:id="rId22"/>
    <p:sldId id="263" r:id="rId23"/>
    <p:sldId id="267" r:id="rId24"/>
    <p:sldId id="286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050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ADBD-A4CF-4213-BD4C-657F953A956E}" type="datetimeFigureOut">
              <a:rPr lang="it-IT" smtClean="0"/>
              <a:t>06/04/2017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3F7F-F073-4632-92F5-F422873610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7265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ADBD-A4CF-4213-BD4C-657F953A956E}" type="datetimeFigureOut">
              <a:rPr lang="it-IT" smtClean="0"/>
              <a:t>06/04/2017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3F7F-F073-4632-92F5-F422873610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320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ADBD-A4CF-4213-BD4C-657F953A956E}" type="datetimeFigureOut">
              <a:rPr lang="it-IT" smtClean="0"/>
              <a:t>06/04/2017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3F7F-F073-4632-92F5-F422873610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434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ADBD-A4CF-4213-BD4C-657F953A956E}" type="datetimeFigureOut">
              <a:rPr lang="it-IT" smtClean="0"/>
              <a:t>06/04/2017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3F7F-F073-4632-92F5-F422873610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6838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ADBD-A4CF-4213-BD4C-657F953A956E}" type="datetimeFigureOut">
              <a:rPr lang="it-IT" smtClean="0"/>
              <a:t>06/04/2017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3F7F-F073-4632-92F5-F422873610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9176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ADBD-A4CF-4213-BD4C-657F953A956E}" type="datetimeFigureOut">
              <a:rPr lang="it-IT" smtClean="0"/>
              <a:t>06/04/2017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3F7F-F073-4632-92F5-F422873610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8138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ADBD-A4CF-4213-BD4C-657F953A956E}" type="datetimeFigureOut">
              <a:rPr lang="it-IT" smtClean="0"/>
              <a:t>06/04/2017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3F7F-F073-4632-92F5-F422873610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813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ADBD-A4CF-4213-BD4C-657F953A956E}" type="datetimeFigureOut">
              <a:rPr lang="it-IT" smtClean="0"/>
              <a:t>06/04/2017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3F7F-F073-4632-92F5-F422873610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026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ADBD-A4CF-4213-BD4C-657F953A956E}" type="datetimeFigureOut">
              <a:rPr lang="it-IT" smtClean="0"/>
              <a:t>06/04/2017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3F7F-F073-4632-92F5-F422873610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076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ADBD-A4CF-4213-BD4C-657F953A956E}" type="datetimeFigureOut">
              <a:rPr lang="it-IT" smtClean="0"/>
              <a:t>06/04/2017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3F7F-F073-4632-92F5-F422873610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185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ADBD-A4CF-4213-BD4C-657F953A956E}" type="datetimeFigureOut">
              <a:rPr lang="it-IT" smtClean="0"/>
              <a:t>06/04/2017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3F7F-F073-4632-92F5-F422873610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5955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7ADBD-A4CF-4213-BD4C-657F953A956E}" type="datetimeFigureOut">
              <a:rPr lang="it-IT" smtClean="0"/>
              <a:t>06/04/2017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73F7F-F073-4632-92F5-F422873610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59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asellaDiTesto 1"/>
          <p:cNvSpPr txBox="1">
            <a:spLocks noChangeArrowheads="1"/>
          </p:cNvSpPr>
          <p:nvPr/>
        </p:nvSpPr>
        <p:spPr bwMode="auto">
          <a:xfrm>
            <a:off x="755650" y="4149725"/>
            <a:ext cx="72739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 i="1">
                <a:latin typeface="Calibri" pitchFamily="34" charset="0"/>
              </a:rPr>
              <a:t>Dr Riccardo Bergomi</a:t>
            </a:r>
          </a:p>
          <a:p>
            <a:pPr algn="ctr"/>
            <a:r>
              <a:rPr lang="it-IT" sz="2400" b="1" i="1">
                <a:latin typeface="Calibri" pitchFamily="34" charset="0"/>
              </a:rPr>
              <a:t>Clinica Neurochirurgica Università degli Studi di Brescia</a:t>
            </a:r>
          </a:p>
          <a:p>
            <a:pPr algn="ctr"/>
            <a:r>
              <a:rPr lang="it-IT" sz="2400" b="1" i="1">
                <a:latin typeface="Calibri" pitchFamily="34" charset="0"/>
              </a:rPr>
              <a:t>Master di II livello in Chirurgia vertebrale Università di Verona </a:t>
            </a:r>
          </a:p>
          <a:p>
            <a:pPr algn="ctr"/>
            <a:r>
              <a:rPr lang="it-IT" sz="2400" b="1" i="1">
                <a:latin typeface="Calibri" pitchFamily="34" charset="0"/>
              </a:rPr>
              <a:t>Membro AOSPINE Europe  </a:t>
            </a:r>
          </a:p>
        </p:txBody>
      </p:sp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445125"/>
            <a:ext cx="1076325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5589588"/>
            <a:ext cx="99536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CasellaDiTesto 5"/>
          <p:cNvSpPr txBox="1">
            <a:spLocks noChangeArrowheads="1"/>
          </p:cNvSpPr>
          <p:nvPr/>
        </p:nvSpPr>
        <p:spPr bwMode="auto">
          <a:xfrm>
            <a:off x="5131739" y="1266735"/>
            <a:ext cx="3600450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b="1" i="1" dirty="0" smtClean="0">
                <a:solidFill>
                  <a:srgbClr val="002060"/>
                </a:solidFill>
              </a:rPr>
              <a:t>Il mio amico Neurologo</a:t>
            </a:r>
            <a:endParaRPr lang="it-IT" sz="3600" b="1" i="1" dirty="0">
              <a:solidFill>
                <a:srgbClr val="002060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4786656" cy="319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131739" y="2924944"/>
            <a:ext cx="3472709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Brescia 8 aprile 2017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272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915816" y="821486"/>
            <a:ext cx="5810228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i="1" dirty="0" smtClean="0">
                <a:solidFill>
                  <a:srgbClr val="002060"/>
                </a:solidFill>
              </a:rPr>
              <a:t>COMPRESSIONE RADICOLARE </a:t>
            </a:r>
            <a:r>
              <a:rPr lang="it-IT" sz="2800" b="1" i="1" dirty="0" smtClean="0">
                <a:solidFill>
                  <a:srgbClr val="002060"/>
                </a:solidFill>
              </a:rPr>
              <a:t>C3-C4</a:t>
            </a:r>
            <a:endParaRPr lang="it-IT" sz="2800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64" y="620688"/>
            <a:ext cx="1534419" cy="245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731504" y="2348880"/>
            <a:ext cx="4680520" cy="83099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C00000"/>
                </a:solidFill>
              </a:rPr>
              <a:t>Radice interessata dalla compressione </a:t>
            </a:r>
            <a:r>
              <a:rPr lang="it-IT" sz="2400" b="1" i="1" dirty="0" smtClean="0">
                <a:solidFill>
                  <a:srgbClr val="C00000"/>
                </a:solidFill>
              </a:rPr>
              <a:t>C3-C4</a:t>
            </a:r>
            <a:endParaRPr lang="it-IT" sz="2400" b="1" i="1" dirty="0">
              <a:solidFill>
                <a:srgbClr val="C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731504" y="3645024"/>
            <a:ext cx="4680520" cy="83099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FF0000"/>
                </a:solidFill>
              </a:rPr>
              <a:t>Dolore </a:t>
            </a:r>
            <a:r>
              <a:rPr lang="it-IT" sz="2400" b="1" i="1" dirty="0" smtClean="0">
                <a:solidFill>
                  <a:srgbClr val="FF0000"/>
                </a:solidFill>
              </a:rPr>
              <a:t>cervicale e </a:t>
            </a:r>
            <a:r>
              <a:rPr lang="it-IT" sz="2400" b="1" i="1" dirty="0" err="1" smtClean="0">
                <a:solidFill>
                  <a:srgbClr val="FF0000"/>
                </a:solidFill>
              </a:rPr>
              <a:t>paraspinale</a:t>
            </a:r>
            <a:r>
              <a:rPr lang="it-IT" sz="2400" b="1" i="1" dirty="0" smtClean="0">
                <a:solidFill>
                  <a:srgbClr val="FF0000"/>
                </a:solidFill>
              </a:rPr>
              <a:t> dorsale alto, sommità della spalla</a:t>
            </a:r>
            <a:endParaRPr lang="it-IT" sz="2400" b="1" i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731504" y="5013176"/>
            <a:ext cx="4680520" cy="12003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7030A0"/>
                </a:solidFill>
              </a:rPr>
              <a:t>Flesso-estensione rotazione e </a:t>
            </a:r>
            <a:r>
              <a:rPr lang="it-IT" sz="2400" b="1" i="1" dirty="0" err="1" smtClean="0">
                <a:solidFill>
                  <a:srgbClr val="7030A0"/>
                </a:solidFill>
              </a:rPr>
              <a:t>laralizzazione</a:t>
            </a:r>
            <a:r>
              <a:rPr lang="it-IT" sz="2400" b="1" i="1" dirty="0" smtClean="0">
                <a:solidFill>
                  <a:srgbClr val="7030A0"/>
                </a:solidFill>
              </a:rPr>
              <a:t> del capo, sollevare la spalla</a:t>
            </a:r>
            <a:endParaRPr lang="it-IT" sz="2000" b="1" i="1" dirty="0">
              <a:solidFill>
                <a:srgbClr val="7030A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64" y="3179877"/>
            <a:ext cx="2281495" cy="305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461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915816" y="821486"/>
            <a:ext cx="5810228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i="1" dirty="0" smtClean="0">
                <a:solidFill>
                  <a:srgbClr val="002060"/>
                </a:solidFill>
              </a:rPr>
              <a:t>COMPRESSIONE RADICOLARE C4-C5</a:t>
            </a:r>
            <a:endParaRPr lang="it-IT" sz="2800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64" y="620688"/>
            <a:ext cx="1534419" cy="245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731504" y="2348880"/>
            <a:ext cx="4680520" cy="83099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C00000"/>
                </a:solidFill>
              </a:rPr>
              <a:t>Radice interessata dalla compressione C4-C5</a:t>
            </a:r>
            <a:endParaRPr lang="it-IT" sz="2400" b="1" i="1" dirty="0">
              <a:solidFill>
                <a:srgbClr val="C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731504" y="3645024"/>
            <a:ext cx="4680520" cy="83099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FF0000"/>
                </a:solidFill>
              </a:rPr>
              <a:t>Dolore irradiato al bordo mediale della scapola e braccio</a:t>
            </a:r>
            <a:endParaRPr lang="it-IT" sz="2400" b="1" i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731504" y="5013176"/>
            <a:ext cx="4680520" cy="76944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7030A0"/>
                </a:solidFill>
              </a:rPr>
              <a:t>Ipostenia del gran romboide, </a:t>
            </a:r>
            <a:r>
              <a:rPr lang="it-IT" sz="2000" b="1" i="1" dirty="0" smtClean="0">
                <a:solidFill>
                  <a:srgbClr val="7030A0"/>
                </a:solidFill>
              </a:rPr>
              <a:t>deltoide, bicipite, sovra-sottospinato</a:t>
            </a:r>
            <a:endParaRPr lang="it-IT" sz="2000" b="1" i="1" dirty="0">
              <a:solidFill>
                <a:srgbClr val="7030A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64" y="3179877"/>
            <a:ext cx="2281495" cy="305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946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915816" y="821486"/>
            <a:ext cx="5810228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i="1" dirty="0" smtClean="0">
                <a:solidFill>
                  <a:srgbClr val="002060"/>
                </a:solidFill>
              </a:rPr>
              <a:t>COMPRESSIONE RADICOLARE C5-C6</a:t>
            </a:r>
            <a:endParaRPr lang="it-IT" sz="2800" b="1" i="1" dirty="0">
              <a:solidFill>
                <a:srgbClr val="00206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731504" y="2348880"/>
            <a:ext cx="4680520" cy="83099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C00000"/>
                </a:solidFill>
              </a:rPr>
              <a:t>Radice interessata dalla compressione C5-c6</a:t>
            </a:r>
            <a:endParaRPr lang="it-IT" sz="2400" b="1" i="1" dirty="0">
              <a:solidFill>
                <a:srgbClr val="C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731504" y="3645024"/>
            <a:ext cx="4680520" cy="83099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FF0000"/>
                </a:solidFill>
              </a:rPr>
              <a:t>Dolore irradiato all’avambraccio laterale, pollice, indice</a:t>
            </a:r>
            <a:endParaRPr lang="it-IT" sz="2400" b="1" i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731504" y="5013176"/>
            <a:ext cx="4680520" cy="156966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7030A0"/>
                </a:solidFill>
              </a:rPr>
              <a:t>Ipostenia del muscolo </a:t>
            </a:r>
            <a:r>
              <a:rPr lang="it-IT" sz="2400" b="1" i="1" dirty="0" err="1" smtClean="0">
                <a:solidFill>
                  <a:srgbClr val="7030A0"/>
                </a:solidFill>
              </a:rPr>
              <a:t>sovraspinoso</a:t>
            </a:r>
            <a:r>
              <a:rPr lang="it-IT" sz="2400" b="1" i="1" dirty="0" smtClean="0">
                <a:solidFill>
                  <a:srgbClr val="7030A0"/>
                </a:solidFill>
              </a:rPr>
              <a:t>, del bicipite e del deltoide (C5) e </a:t>
            </a:r>
            <a:r>
              <a:rPr lang="it-IT" sz="2400" b="1" i="1" dirty="0" err="1" smtClean="0">
                <a:solidFill>
                  <a:srgbClr val="7030A0"/>
                </a:solidFill>
              </a:rPr>
              <a:t>lungosupinatore</a:t>
            </a:r>
            <a:r>
              <a:rPr lang="it-IT" sz="2400" b="1" i="1" dirty="0" smtClean="0">
                <a:solidFill>
                  <a:srgbClr val="7030A0"/>
                </a:solidFill>
              </a:rPr>
              <a:t> ed estensore radiale del carpo (C6)</a:t>
            </a:r>
            <a:endParaRPr lang="it-IT" sz="2000" b="1" i="1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3278"/>
            <a:ext cx="1440160" cy="252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39" y="3384032"/>
            <a:ext cx="2252558" cy="301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369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2" name="Picture 8" descr="mso344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712" y="2219962"/>
            <a:ext cx="2304306" cy="159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323528" y="793680"/>
            <a:ext cx="3312368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7030A0"/>
                </a:solidFill>
              </a:rPr>
              <a:t>Muscolo </a:t>
            </a:r>
            <a:r>
              <a:rPr lang="it-IT" sz="2400" b="1" i="1" dirty="0" err="1" smtClean="0">
                <a:solidFill>
                  <a:srgbClr val="7030A0"/>
                </a:solidFill>
              </a:rPr>
              <a:t>sovraspinoso</a:t>
            </a:r>
            <a:endParaRPr lang="it-IT" sz="2000" b="1" i="1" dirty="0">
              <a:solidFill>
                <a:srgbClr val="7030A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211959" y="670569"/>
            <a:ext cx="2880345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>
                <a:solidFill>
                  <a:srgbClr val="7030A0"/>
                </a:solidFill>
              </a:rPr>
              <a:t>Rotazione laterale del braccio</a:t>
            </a:r>
            <a:endParaRPr lang="it-IT" sz="2000" b="1" i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74307"/>
            <a:ext cx="10001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323528" y="2787203"/>
            <a:ext cx="3312368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7030A0"/>
                </a:solidFill>
              </a:rPr>
              <a:t>Muscolo bicipite</a:t>
            </a:r>
            <a:endParaRPr lang="it-IT" sz="2000" b="1" i="1" dirty="0">
              <a:solidFill>
                <a:srgbClr val="7030A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995555" y="2575095"/>
            <a:ext cx="2232237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>
                <a:solidFill>
                  <a:srgbClr val="7030A0"/>
                </a:solidFill>
              </a:rPr>
              <a:t>Flessione dell’avambraccio</a:t>
            </a:r>
            <a:endParaRPr lang="it-IT" sz="2000" b="1" i="1" dirty="0">
              <a:solidFill>
                <a:srgbClr val="7030A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79512" y="5091915"/>
            <a:ext cx="3312368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7030A0"/>
                </a:solidFill>
              </a:rPr>
              <a:t>Muscolo deltoide</a:t>
            </a:r>
            <a:endParaRPr lang="it-IT" sz="2000" b="1" i="1" dirty="0">
              <a:solidFill>
                <a:srgbClr val="7030A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973066" y="4845694"/>
            <a:ext cx="2232237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>
                <a:solidFill>
                  <a:srgbClr val="7030A0"/>
                </a:solidFill>
              </a:rPr>
              <a:t>Abduzione del braccio</a:t>
            </a:r>
            <a:endParaRPr lang="it-IT" sz="2000" b="1" i="1" dirty="0">
              <a:solidFill>
                <a:srgbClr val="7030A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155" y="4313716"/>
            <a:ext cx="2633845" cy="201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782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793680"/>
            <a:ext cx="2880320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7030A0"/>
                </a:solidFill>
              </a:rPr>
              <a:t>Muscolo Lungo supinatore</a:t>
            </a:r>
            <a:endParaRPr lang="it-IT" sz="2000" b="1" i="1" dirty="0">
              <a:solidFill>
                <a:srgbClr val="7030A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635896" y="793679"/>
            <a:ext cx="2880345" cy="101566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>
                <a:solidFill>
                  <a:srgbClr val="7030A0"/>
                </a:solidFill>
              </a:rPr>
              <a:t>Flessione avambraccio in </a:t>
            </a:r>
            <a:r>
              <a:rPr lang="it-IT" sz="2000" b="1" i="1" dirty="0" err="1" smtClean="0">
                <a:solidFill>
                  <a:srgbClr val="7030A0"/>
                </a:solidFill>
              </a:rPr>
              <a:t>pos</a:t>
            </a:r>
            <a:r>
              <a:rPr lang="it-IT" sz="2000" b="1" i="1" dirty="0" smtClean="0">
                <a:solidFill>
                  <a:srgbClr val="7030A0"/>
                </a:solidFill>
              </a:rPr>
              <a:t>. </a:t>
            </a:r>
            <a:r>
              <a:rPr lang="it-IT" sz="2000" b="1" i="1" dirty="0" err="1" smtClean="0">
                <a:solidFill>
                  <a:srgbClr val="7030A0"/>
                </a:solidFill>
              </a:rPr>
              <a:t>Interm</a:t>
            </a:r>
            <a:r>
              <a:rPr lang="it-IT" sz="2000" b="1" i="1" dirty="0" smtClean="0">
                <a:solidFill>
                  <a:srgbClr val="7030A0"/>
                </a:solidFill>
              </a:rPr>
              <a:t>. Fra </a:t>
            </a:r>
            <a:r>
              <a:rPr lang="it-IT" sz="2000" b="1" i="1" dirty="0" err="1" smtClean="0">
                <a:solidFill>
                  <a:srgbClr val="7030A0"/>
                </a:solidFill>
              </a:rPr>
              <a:t>pronaz</a:t>
            </a:r>
            <a:r>
              <a:rPr lang="it-IT" sz="2000" b="1" i="1" dirty="0" smtClean="0">
                <a:solidFill>
                  <a:srgbClr val="7030A0"/>
                </a:solidFill>
              </a:rPr>
              <a:t>. E supinazione</a:t>
            </a:r>
            <a:endParaRPr lang="it-IT" sz="2000" b="1" i="1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256" y="604430"/>
            <a:ext cx="1343025" cy="2409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23528" y="3762038"/>
            <a:ext cx="2880320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7030A0"/>
                </a:solidFill>
              </a:rPr>
              <a:t>Muscolo estensione radiale del carpo</a:t>
            </a:r>
            <a:endParaRPr lang="it-IT" sz="2000" b="1" i="1" dirty="0">
              <a:solidFill>
                <a:srgbClr val="7030A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779912" y="3823593"/>
            <a:ext cx="2880345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>
                <a:solidFill>
                  <a:srgbClr val="7030A0"/>
                </a:solidFill>
              </a:rPr>
              <a:t>Estensione radiale della mano</a:t>
            </a:r>
            <a:endParaRPr lang="it-IT" sz="2000" b="1" i="1" dirty="0">
              <a:solidFill>
                <a:srgbClr val="7030A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793" y="3835404"/>
            <a:ext cx="1885950" cy="2152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190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915816" y="821486"/>
            <a:ext cx="5810228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i="1" dirty="0" smtClean="0">
                <a:solidFill>
                  <a:srgbClr val="002060"/>
                </a:solidFill>
              </a:rPr>
              <a:t>COMPRESSIONE RADICOLARE C6-C7</a:t>
            </a:r>
            <a:endParaRPr lang="it-IT" sz="2800" b="1" i="1" dirty="0">
              <a:solidFill>
                <a:srgbClr val="00206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731504" y="2060848"/>
            <a:ext cx="4680520" cy="83099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C00000"/>
                </a:solidFill>
              </a:rPr>
              <a:t>Radice interessata dalla compressione C6-C7</a:t>
            </a:r>
            <a:endParaRPr lang="it-IT" sz="2400" b="1" i="1" dirty="0">
              <a:solidFill>
                <a:srgbClr val="C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731504" y="3276768"/>
            <a:ext cx="4680520" cy="12003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FF0000"/>
                </a:solidFill>
              </a:rPr>
              <a:t>Dolore irradiato alla scapola mediale, arto </a:t>
            </a:r>
            <a:r>
              <a:rPr lang="it-IT" sz="2400" b="1" i="1" dirty="0" err="1" smtClean="0">
                <a:solidFill>
                  <a:srgbClr val="FF0000"/>
                </a:solidFill>
              </a:rPr>
              <a:t>sup</a:t>
            </a:r>
            <a:r>
              <a:rPr lang="it-IT" sz="2400" b="1" i="1" dirty="0" smtClean="0">
                <a:solidFill>
                  <a:srgbClr val="FF0000"/>
                </a:solidFill>
              </a:rPr>
              <a:t>. posteriore, terzo quarto dito</a:t>
            </a:r>
            <a:endParaRPr lang="it-IT" sz="2400" b="1" i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736832" y="4725144"/>
            <a:ext cx="4680520" cy="12003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7030A0"/>
                </a:solidFill>
              </a:rPr>
              <a:t>Ipostenia del muscolo tricipite ed estensore comune delle dita (C7) – riflesso </a:t>
            </a:r>
            <a:r>
              <a:rPr lang="it-IT" sz="2400" b="1" i="1" dirty="0" err="1" smtClean="0">
                <a:solidFill>
                  <a:srgbClr val="7030A0"/>
                </a:solidFill>
              </a:rPr>
              <a:t>tricipitale</a:t>
            </a:r>
            <a:endParaRPr lang="it-IT" sz="2000" b="1" i="1" dirty="0">
              <a:solidFill>
                <a:srgbClr val="7030A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80" y="548680"/>
            <a:ext cx="1267868" cy="347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536" y="3652102"/>
            <a:ext cx="2207472" cy="2958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77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msoB90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92696"/>
            <a:ext cx="2232670" cy="1981795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23528" y="793680"/>
            <a:ext cx="2592288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7030A0"/>
                </a:solidFill>
              </a:rPr>
              <a:t>Muscolo tricipite</a:t>
            </a:r>
            <a:endParaRPr lang="it-IT" sz="2000" b="1" i="1" dirty="0">
              <a:solidFill>
                <a:srgbClr val="7030A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03848" y="747513"/>
            <a:ext cx="2880345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>
                <a:solidFill>
                  <a:srgbClr val="7030A0"/>
                </a:solidFill>
              </a:rPr>
              <a:t>Estensione dell’avambraccio</a:t>
            </a:r>
            <a:endParaRPr lang="it-IT" sz="2000" b="1" i="1" dirty="0">
              <a:solidFill>
                <a:srgbClr val="7030A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96888" y="3450099"/>
            <a:ext cx="2592288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7030A0"/>
                </a:solidFill>
              </a:rPr>
              <a:t>Muscolo estensore comune delle dita</a:t>
            </a:r>
            <a:endParaRPr lang="it-IT" sz="2000" b="1" i="1" dirty="0">
              <a:solidFill>
                <a:srgbClr val="7030A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203848" y="3665542"/>
            <a:ext cx="2520280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>
                <a:solidFill>
                  <a:srgbClr val="7030A0"/>
                </a:solidFill>
              </a:rPr>
              <a:t>Estensione delle dita</a:t>
            </a:r>
            <a:endParaRPr lang="it-IT" sz="2000" b="1" i="1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81096"/>
            <a:ext cx="4451075" cy="16063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280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915816" y="821486"/>
            <a:ext cx="5810228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i="1" dirty="0" smtClean="0">
                <a:solidFill>
                  <a:srgbClr val="002060"/>
                </a:solidFill>
              </a:rPr>
              <a:t>COMPRESSIONE RADICOLARE C7-T1</a:t>
            </a:r>
            <a:endParaRPr lang="it-IT" sz="2800" b="1" i="1" dirty="0">
              <a:solidFill>
                <a:srgbClr val="00206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731504" y="2060848"/>
            <a:ext cx="4872944" cy="83099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C00000"/>
                </a:solidFill>
              </a:rPr>
              <a:t>Radice interessata dalla compressione C7-C8</a:t>
            </a:r>
            <a:endParaRPr lang="it-IT" sz="2400" b="1" i="1" dirty="0">
              <a:solidFill>
                <a:srgbClr val="C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736832" y="3068960"/>
            <a:ext cx="4867616" cy="12003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FF0000"/>
                </a:solidFill>
              </a:rPr>
              <a:t>Dolore irradiato alla scapola, lato ulnare avambraccio, quarto, quinto dito</a:t>
            </a:r>
            <a:endParaRPr lang="it-IT" sz="2400" b="1" i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736832" y="4568708"/>
            <a:ext cx="4867616" cy="193899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7030A0"/>
                </a:solidFill>
              </a:rPr>
              <a:t>Ipostenia del muscolo flessore lungo del pollice, abduttore breve del pollice e opponente del pollice (C7) muscoli interossei dorsali e muscolo abduttore del quinto dito C8</a:t>
            </a:r>
            <a:endParaRPr lang="it-IT" sz="2000" b="1" i="1" dirty="0">
              <a:solidFill>
                <a:srgbClr val="7030A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92" y="2276872"/>
            <a:ext cx="2794129" cy="37444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363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793680"/>
            <a:ext cx="2592288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7030A0"/>
                </a:solidFill>
              </a:rPr>
              <a:t>Muscolo flessore lungo del pollice</a:t>
            </a:r>
            <a:endParaRPr lang="it-IT" sz="2000" b="1" i="1" dirty="0">
              <a:solidFill>
                <a:srgbClr val="7030A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176032" y="787680"/>
            <a:ext cx="2880345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>
                <a:solidFill>
                  <a:srgbClr val="7030A0"/>
                </a:solidFill>
              </a:rPr>
              <a:t>Flessione distale del pollice</a:t>
            </a:r>
            <a:endParaRPr lang="it-IT" sz="2000" b="1" i="1" dirty="0">
              <a:solidFill>
                <a:srgbClr val="7030A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10899"/>
            <a:ext cx="3734917" cy="13226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65952" y="3284984"/>
            <a:ext cx="2592288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7030A0"/>
                </a:solidFill>
              </a:rPr>
              <a:t>Muscolo abduttore breve del pollice</a:t>
            </a:r>
            <a:endParaRPr lang="it-IT" sz="2400" b="1" i="1" dirty="0">
              <a:solidFill>
                <a:srgbClr val="7030A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156616" y="3346539"/>
            <a:ext cx="2880345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>
                <a:solidFill>
                  <a:srgbClr val="7030A0"/>
                </a:solidFill>
              </a:rPr>
              <a:t>Abduzione pollice esteso-palmo</a:t>
            </a:r>
            <a:endParaRPr lang="it-IT" sz="2000" b="1" i="1" dirty="0">
              <a:solidFill>
                <a:srgbClr val="7030A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241" y="5089633"/>
            <a:ext cx="2122364" cy="16252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362488" y="4958321"/>
            <a:ext cx="2592288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7030A0"/>
                </a:solidFill>
              </a:rPr>
              <a:t>Muscolo opponente del pollice</a:t>
            </a:r>
            <a:endParaRPr lang="it-IT" sz="2400" b="1" i="1" dirty="0">
              <a:solidFill>
                <a:srgbClr val="7030A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209568" y="5437703"/>
            <a:ext cx="2880345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>
                <a:solidFill>
                  <a:srgbClr val="7030A0"/>
                </a:solidFill>
              </a:rPr>
              <a:t>Opposizione metacarpo-pollice</a:t>
            </a:r>
            <a:endParaRPr lang="it-IT" sz="2000" b="1" i="1" dirty="0">
              <a:solidFill>
                <a:srgbClr val="7030A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241" y="2968922"/>
            <a:ext cx="2547938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604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793680"/>
            <a:ext cx="2592288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7030A0"/>
                </a:solidFill>
              </a:rPr>
              <a:t>Muscoli interossei dorsali</a:t>
            </a:r>
            <a:endParaRPr lang="it-IT" sz="2000" b="1" i="1" dirty="0">
              <a:solidFill>
                <a:srgbClr val="7030A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176032" y="787680"/>
            <a:ext cx="2880345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>
                <a:solidFill>
                  <a:srgbClr val="7030A0"/>
                </a:solidFill>
              </a:rPr>
              <a:t>Adduzione e abduzione delle dita</a:t>
            </a:r>
            <a:endParaRPr lang="it-IT" sz="2000" b="1" i="1" dirty="0">
              <a:solidFill>
                <a:srgbClr val="7030A0"/>
              </a:solidFill>
            </a:endParaRPr>
          </a:p>
        </p:txBody>
      </p:sp>
      <p:pic>
        <p:nvPicPr>
          <p:cNvPr id="4" name="Picture 8" descr="mso635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826755"/>
            <a:ext cx="2160215" cy="159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23528" y="3284984"/>
            <a:ext cx="2592288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7030A0"/>
                </a:solidFill>
              </a:rPr>
              <a:t>Muscolo abduttore del V dito</a:t>
            </a:r>
            <a:endParaRPr lang="it-IT" sz="2000" b="1" i="1" dirty="0">
              <a:solidFill>
                <a:srgbClr val="7030A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059832" y="3485039"/>
            <a:ext cx="2880345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>
                <a:solidFill>
                  <a:srgbClr val="7030A0"/>
                </a:solidFill>
              </a:rPr>
              <a:t>Abduttore del V dito</a:t>
            </a:r>
            <a:endParaRPr lang="it-IT" sz="2000" b="1" i="1" dirty="0">
              <a:solidFill>
                <a:srgbClr val="7030A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65104"/>
            <a:ext cx="3131815" cy="183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348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dirty="0" smtClean="0"/>
              <a:t>Ernia discale cervicale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Più rare delle ernie discali lombari (minor carico meccanico – legamento logitudinale posteriore più robusto)</a:t>
            </a:r>
          </a:p>
          <a:p>
            <a:pPr eaLnBrk="1" hangingPunct="1"/>
            <a:r>
              <a:rPr lang="it-IT" altLang="it-IT" smtClean="0"/>
              <a:t>C6-C7: 69%</a:t>
            </a:r>
          </a:p>
          <a:p>
            <a:pPr eaLnBrk="1" hangingPunct="1"/>
            <a:r>
              <a:rPr lang="it-IT" altLang="it-IT" smtClean="0"/>
              <a:t>C5-C6: 19%</a:t>
            </a:r>
          </a:p>
          <a:p>
            <a:pPr eaLnBrk="1" hangingPunct="1"/>
            <a:r>
              <a:rPr lang="it-IT" altLang="it-IT" smtClean="0"/>
              <a:t>C7-T1: 10%</a:t>
            </a:r>
          </a:p>
          <a:p>
            <a:pPr eaLnBrk="1" hangingPunct="1"/>
            <a:r>
              <a:rPr lang="it-IT" altLang="it-IT" smtClean="0"/>
              <a:t>C4-C5: 2%</a:t>
            </a:r>
          </a:p>
        </p:txBody>
      </p:sp>
    </p:spTree>
    <p:extLst>
      <p:ext uri="{BB962C8B-B14F-4D97-AF65-F5344CB8AC3E}">
        <p14:creationId xmlns:p14="http://schemas.microsoft.com/office/powerpoint/2010/main" val="257465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95288" y="549275"/>
            <a:ext cx="3024187" cy="608013"/>
          </a:xfrm>
          <a:prstGeom prst="rect">
            <a:avLst/>
          </a:prstGeom>
          <a:noFill/>
          <a:ln w="28575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200">
                <a:solidFill>
                  <a:srgbClr val="0000FF"/>
                </a:solidFill>
              </a:rPr>
              <a:t>Arto superiore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95288" y="1916113"/>
            <a:ext cx="3744912" cy="850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>
                <a:solidFill>
                  <a:srgbClr val="0000FF"/>
                </a:solidFill>
              </a:rPr>
              <a:t>Prova di forza globale  Prova di Barrè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4716463" y="1196975"/>
            <a:ext cx="4032250" cy="2254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000"/>
              <a:t>Paziente ad occhi chiusi e dita della mano ben aperte. Il deficit di forza si manifesta con pronazione della mano, flessione dell’avambraccio, slivellamento dell’arto e segno della mano scavata</a:t>
            </a:r>
          </a:p>
        </p:txBody>
      </p:sp>
      <p:pic>
        <p:nvPicPr>
          <p:cNvPr id="47111" name="Picture 7" descr="msoCDF1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860800"/>
            <a:ext cx="4194175" cy="22923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2" name="Picture 8" descr="mso6EC2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325938"/>
            <a:ext cx="2592388" cy="1770062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80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95288" y="549275"/>
            <a:ext cx="3024187" cy="608013"/>
          </a:xfrm>
          <a:prstGeom prst="rect">
            <a:avLst/>
          </a:prstGeom>
          <a:noFill/>
          <a:ln w="28575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200">
                <a:solidFill>
                  <a:srgbClr val="0000FF"/>
                </a:solidFill>
              </a:rPr>
              <a:t>Arto superiore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4500563" y="476250"/>
            <a:ext cx="3744912" cy="850900"/>
          </a:xfrm>
          <a:prstGeom prst="rect">
            <a:avLst/>
          </a:prstGeom>
          <a:noFill/>
          <a:ln w="28575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>
                <a:solidFill>
                  <a:srgbClr val="0000FF"/>
                </a:solidFill>
              </a:rPr>
              <a:t>Prova di forza segmentale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468313" y="2205038"/>
            <a:ext cx="3167062" cy="850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/>
              <a:t>Prova dell’afferramento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4716463" y="2060575"/>
            <a:ext cx="4032250" cy="28638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000"/>
              <a:t>Si invita il paziente ad afferrare due dita (indice e medio) dell’esaminatore con le proprie mani e di serrare il più forte possibile. A questo punto l’esaminatore cerca di liberarsi dalla presa; indaga soprattutto la forza dei muscoli flessori della mano </a:t>
            </a:r>
          </a:p>
        </p:txBody>
      </p:sp>
      <p:pic>
        <p:nvPicPr>
          <p:cNvPr id="48136" name="Picture 8" descr="mso65D0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89363"/>
            <a:ext cx="4254500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7" name="Line 9"/>
          <p:cNvSpPr>
            <a:spLocks noChangeShapeType="1"/>
          </p:cNvSpPr>
          <p:nvPr/>
        </p:nvSpPr>
        <p:spPr bwMode="auto">
          <a:xfrm>
            <a:off x="3635375" y="2636838"/>
            <a:ext cx="1081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0636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95288" y="549275"/>
            <a:ext cx="3024187" cy="608013"/>
          </a:xfrm>
          <a:prstGeom prst="rect">
            <a:avLst/>
          </a:prstGeom>
          <a:noFill/>
          <a:ln w="28575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200">
                <a:solidFill>
                  <a:srgbClr val="0000FF"/>
                </a:solidFill>
              </a:rPr>
              <a:t>Arto superiore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4500563" y="476250"/>
            <a:ext cx="3744912" cy="850900"/>
          </a:xfrm>
          <a:prstGeom prst="rect">
            <a:avLst/>
          </a:prstGeom>
          <a:noFill/>
          <a:ln w="28575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>
                <a:solidFill>
                  <a:srgbClr val="0000FF"/>
                </a:solidFill>
              </a:rPr>
              <a:t>Prova di forza segmentale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395288" y="2133600"/>
            <a:ext cx="2663825" cy="1216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/>
              <a:t>Prova dell’opposizione  pollice-mignolo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4427538" y="2133600"/>
            <a:ext cx="3600450" cy="2254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000"/>
              <a:t>Si invita il paziente a formare un anello pollice –mignolo e di tenerlo il più possibile serrato valutando poi la forza che l’esaminatore deve metterci per aprire  tale anello.</a:t>
            </a:r>
          </a:p>
        </p:txBody>
      </p:sp>
      <p:pic>
        <p:nvPicPr>
          <p:cNvPr id="50185" name="Picture 9" descr="mso91C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365625"/>
            <a:ext cx="3822700" cy="20669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5508625" y="5084763"/>
            <a:ext cx="25193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000">
                <a:solidFill>
                  <a:srgbClr val="0000FF"/>
                </a:solidFill>
              </a:rPr>
              <a:t>Esprime un deficit del nervo mediano (C8-T1)</a:t>
            </a:r>
          </a:p>
        </p:txBody>
      </p:sp>
    </p:spTree>
    <p:extLst>
      <p:ext uri="{BB962C8B-B14F-4D97-AF65-F5344CB8AC3E}">
        <p14:creationId xmlns:p14="http://schemas.microsoft.com/office/powerpoint/2010/main" val="74633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95288" y="549275"/>
            <a:ext cx="3024187" cy="608013"/>
          </a:xfrm>
          <a:prstGeom prst="rect">
            <a:avLst/>
          </a:prstGeom>
          <a:noFill/>
          <a:ln w="28575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200">
                <a:solidFill>
                  <a:srgbClr val="0000FF"/>
                </a:solidFill>
              </a:rPr>
              <a:t>Arto superiore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4500563" y="476250"/>
            <a:ext cx="3744912" cy="850900"/>
          </a:xfrm>
          <a:prstGeom prst="rect">
            <a:avLst/>
          </a:prstGeom>
          <a:noFill/>
          <a:ln w="28575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>
                <a:solidFill>
                  <a:srgbClr val="0000FF"/>
                </a:solidFill>
              </a:rPr>
              <a:t>Prova di forza segmentale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395288" y="2708275"/>
            <a:ext cx="2808287" cy="1216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/>
              <a:t>Prova di elevazione delle spalle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4211638" y="2781300"/>
            <a:ext cx="3671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 altLang="it-IT"/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4211638" y="2781300"/>
            <a:ext cx="4321175" cy="425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000"/>
              <a:t>Valutazione forza muscolo deltoide</a:t>
            </a:r>
          </a:p>
        </p:txBody>
      </p:sp>
      <p:pic>
        <p:nvPicPr>
          <p:cNvPr id="54281" name="Picture 9" descr="mso7A4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716338"/>
            <a:ext cx="3384550" cy="275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59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asellaDiTesto 5"/>
          <p:cNvSpPr txBox="1">
            <a:spLocks noChangeArrowheads="1"/>
          </p:cNvSpPr>
          <p:nvPr/>
        </p:nvSpPr>
        <p:spPr bwMode="auto">
          <a:xfrm>
            <a:off x="3995936" y="231014"/>
            <a:ext cx="3529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i="1" dirty="0">
                <a:solidFill>
                  <a:srgbClr val="C00000"/>
                </a:solidFill>
              </a:rPr>
              <a:t>MYELOPATHY</a:t>
            </a:r>
          </a:p>
        </p:txBody>
      </p:sp>
      <p:sp>
        <p:nvSpPr>
          <p:cNvPr id="3" name="Rettangolo 2"/>
          <p:cNvSpPr/>
          <p:nvPr/>
        </p:nvSpPr>
        <p:spPr>
          <a:xfrm>
            <a:off x="963613" y="1154113"/>
            <a:ext cx="7712075" cy="258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971550" y="4090988"/>
            <a:ext cx="3173413" cy="274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4608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56" y="230316"/>
            <a:ext cx="3210175" cy="38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321603" y="1154113"/>
            <a:ext cx="3646810" cy="230832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FFC000"/>
                </a:solidFill>
              </a:rPr>
              <a:t>Sintomi</a:t>
            </a:r>
          </a:p>
          <a:p>
            <a:pPr algn="ctr"/>
            <a:r>
              <a:rPr lang="it-IT" sz="2000" b="1" i="1" dirty="0" smtClean="0">
                <a:solidFill>
                  <a:srgbClr val="002060"/>
                </a:solidFill>
              </a:rPr>
              <a:t>Impaccio motorio e parestesie mani</a:t>
            </a:r>
          </a:p>
          <a:p>
            <a:pPr algn="ctr"/>
            <a:r>
              <a:rPr lang="it-IT" sz="2000" b="1" i="1" dirty="0" smtClean="0">
                <a:solidFill>
                  <a:srgbClr val="002060"/>
                </a:solidFill>
              </a:rPr>
              <a:t>Incertezza nella marcia</a:t>
            </a:r>
          </a:p>
          <a:p>
            <a:pPr algn="ctr"/>
            <a:r>
              <a:rPr lang="it-IT" sz="2000" b="1" i="1" dirty="0" smtClean="0">
                <a:solidFill>
                  <a:srgbClr val="002060"/>
                </a:solidFill>
              </a:rPr>
              <a:t>Rigidità al collo</a:t>
            </a:r>
          </a:p>
          <a:p>
            <a:pPr algn="ctr"/>
            <a:r>
              <a:rPr lang="it-IT" sz="2000" b="1" i="1" dirty="0" smtClean="0">
                <a:solidFill>
                  <a:srgbClr val="002060"/>
                </a:solidFill>
              </a:rPr>
              <a:t>Ipostenia arti inferiori </a:t>
            </a:r>
          </a:p>
          <a:p>
            <a:pPr algn="ctr"/>
            <a:r>
              <a:rPr lang="it-IT" sz="2000" b="1" i="1" dirty="0" smtClean="0">
                <a:solidFill>
                  <a:srgbClr val="002060"/>
                </a:solidFill>
              </a:rPr>
              <a:t>Minzione imperiosa</a:t>
            </a:r>
            <a:endParaRPr lang="it-IT" sz="2000" b="1" i="1" dirty="0">
              <a:solidFill>
                <a:srgbClr val="00206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346771" y="3836152"/>
            <a:ext cx="3646810" cy="230832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FFC000"/>
                </a:solidFill>
              </a:rPr>
              <a:t>Segni comuni</a:t>
            </a:r>
          </a:p>
          <a:p>
            <a:pPr algn="ctr"/>
            <a:r>
              <a:rPr lang="it-IT" sz="2000" b="1" i="1" dirty="0" err="1" smtClean="0">
                <a:solidFill>
                  <a:srgbClr val="002060"/>
                </a:solidFill>
              </a:rPr>
              <a:t>Ipereflessia</a:t>
            </a:r>
            <a:r>
              <a:rPr lang="it-IT" sz="2000" b="1" i="1" dirty="0" smtClean="0">
                <a:solidFill>
                  <a:srgbClr val="002060"/>
                </a:solidFill>
              </a:rPr>
              <a:t> </a:t>
            </a:r>
            <a:r>
              <a:rPr lang="it-IT" sz="2000" b="1" i="1" dirty="0" err="1" smtClean="0">
                <a:solidFill>
                  <a:srgbClr val="002060"/>
                </a:solidFill>
              </a:rPr>
              <a:t>prev</a:t>
            </a:r>
            <a:r>
              <a:rPr lang="it-IT" sz="2000" b="1" i="1" dirty="0" smtClean="0">
                <a:solidFill>
                  <a:srgbClr val="002060"/>
                </a:solidFill>
              </a:rPr>
              <a:t>. arti inferiori</a:t>
            </a:r>
          </a:p>
          <a:p>
            <a:pPr algn="ctr"/>
            <a:r>
              <a:rPr lang="it-IT" sz="2000" b="1" i="1" dirty="0" err="1" smtClean="0">
                <a:solidFill>
                  <a:srgbClr val="002060"/>
                </a:solidFill>
              </a:rPr>
              <a:t>Babinski</a:t>
            </a:r>
            <a:endParaRPr lang="it-IT" sz="2000" b="1" i="1" dirty="0" smtClean="0">
              <a:solidFill>
                <a:srgbClr val="002060"/>
              </a:solidFill>
            </a:endParaRPr>
          </a:p>
          <a:p>
            <a:pPr algn="ctr"/>
            <a:r>
              <a:rPr lang="it-IT" sz="2000" b="1" i="1" dirty="0" smtClean="0">
                <a:solidFill>
                  <a:srgbClr val="002060"/>
                </a:solidFill>
              </a:rPr>
              <a:t>Segno di </a:t>
            </a:r>
            <a:r>
              <a:rPr lang="it-IT" sz="2000" b="1" i="1" dirty="0" err="1" smtClean="0">
                <a:solidFill>
                  <a:srgbClr val="002060"/>
                </a:solidFill>
              </a:rPr>
              <a:t>Lhermitte</a:t>
            </a:r>
            <a:endParaRPr lang="it-IT" sz="2000" b="1" i="1" dirty="0" smtClean="0">
              <a:solidFill>
                <a:srgbClr val="002060"/>
              </a:solidFill>
            </a:endParaRPr>
          </a:p>
          <a:p>
            <a:pPr algn="ctr"/>
            <a:r>
              <a:rPr lang="it-IT" sz="2000" b="1" i="1" dirty="0" smtClean="0">
                <a:solidFill>
                  <a:srgbClr val="002060"/>
                </a:solidFill>
              </a:rPr>
              <a:t>Perdita della sensibilità anche agli arti inferiori con livello di tipo midollare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00912"/>
            <a:ext cx="2193861" cy="337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43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875347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900113" y="836613"/>
            <a:ext cx="1295400" cy="5048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2987675" y="836613"/>
            <a:ext cx="1296988" cy="57626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763713" y="1412875"/>
            <a:ext cx="1295400" cy="50323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972175"/>
            <a:ext cx="47529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ttore 2 9"/>
          <p:cNvCxnSpPr>
            <a:stCxn id="3" idx="3"/>
            <a:endCxn id="4" idx="1"/>
          </p:cNvCxnSpPr>
          <p:nvPr/>
        </p:nvCxnSpPr>
        <p:spPr>
          <a:xfrm>
            <a:off x="2195513" y="1089025"/>
            <a:ext cx="792162" cy="365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H="1">
            <a:off x="2195513" y="1241425"/>
            <a:ext cx="800100" cy="269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35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sora p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8066087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Line 6"/>
          <p:cNvSpPr>
            <a:spLocks noChangeShapeType="1"/>
          </p:cNvSpPr>
          <p:nvPr/>
        </p:nvSpPr>
        <p:spPr bwMode="auto">
          <a:xfrm flipH="1" flipV="1">
            <a:off x="3851275" y="3789363"/>
            <a:ext cx="504825" cy="863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790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2276475"/>
            <a:ext cx="2001837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2297113"/>
            <a:ext cx="1941512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CasellaDiTesto 5"/>
          <p:cNvSpPr txBox="1">
            <a:spLocks noChangeArrowheads="1"/>
          </p:cNvSpPr>
          <p:nvPr/>
        </p:nvSpPr>
        <p:spPr bwMode="auto">
          <a:xfrm>
            <a:off x="1258888" y="452438"/>
            <a:ext cx="5124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000" b="1" i="1">
                <a:solidFill>
                  <a:srgbClr val="C00000"/>
                </a:solidFill>
              </a:rPr>
              <a:t>NECK PAIN</a:t>
            </a:r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28625"/>
            <a:ext cx="1944687" cy="332740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4365625"/>
            <a:ext cx="2382837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4403725"/>
            <a:ext cx="2109788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80988" y="2276475"/>
            <a:ext cx="3643312" cy="19446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4244975" y="4365625"/>
            <a:ext cx="4491038" cy="233521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274" name="CasellaDiTesto 3"/>
          <p:cNvSpPr txBox="1">
            <a:spLocks noChangeArrowheads="1"/>
          </p:cNvSpPr>
          <p:nvPr/>
        </p:nvSpPr>
        <p:spPr bwMode="auto">
          <a:xfrm>
            <a:off x="311150" y="1908175"/>
            <a:ext cx="3562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i="1"/>
              <a:t>Cervical disc herniation</a:t>
            </a:r>
          </a:p>
        </p:txBody>
      </p:sp>
      <p:sp>
        <p:nvSpPr>
          <p:cNvPr id="11275" name="CasellaDiTesto 12"/>
          <p:cNvSpPr txBox="1">
            <a:spLocks noChangeArrowheads="1"/>
          </p:cNvSpPr>
          <p:nvPr/>
        </p:nvSpPr>
        <p:spPr bwMode="auto">
          <a:xfrm>
            <a:off x="6156325" y="23813"/>
            <a:ext cx="2797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 i="1"/>
              <a:t>Cervical deformity</a:t>
            </a:r>
          </a:p>
        </p:txBody>
      </p:sp>
      <p:sp>
        <p:nvSpPr>
          <p:cNvPr id="11276" name="CasellaDiTesto 13"/>
          <p:cNvSpPr txBox="1">
            <a:spLocks noChangeArrowheads="1"/>
          </p:cNvSpPr>
          <p:nvPr/>
        </p:nvSpPr>
        <p:spPr bwMode="auto">
          <a:xfrm>
            <a:off x="5435600" y="3967163"/>
            <a:ext cx="151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i="1"/>
              <a:t>Instability</a:t>
            </a:r>
          </a:p>
        </p:txBody>
      </p:sp>
    </p:spTree>
    <p:extLst>
      <p:ext uri="{BB962C8B-B14F-4D97-AF65-F5344CB8AC3E}">
        <p14:creationId xmlns:p14="http://schemas.microsoft.com/office/powerpoint/2010/main" val="263209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smtClean="0"/>
              <a:t>Clinica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it-IT" altLang="it-IT" smtClean="0"/>
              <a:t>Dolore cervicale, sottoscapolare</a:t>
            </a:r>
          </a:p>
          <a:p>
            <a:pPr algn="just" eaLnBrk="1" hangingPunct="1"/>
            <a:r>
              <a:rPr lang="it-IT" altLang="it-IT" i="1" smtClean="0"/>
              <a:t>Sintomi radicolari</a:t>
            </a:r>
            <a:r>
              <a:rPr lang="it-IT" altLang="it-IT" smtClean="0"/>
              <a:t>: brachialgia, ipoestesia, ipostenia, riduzione dei riflessi</a:t>
            </a:r>
          </a:p>
          <a:p>
            <a:pPr algn="just" eaLnBrk="1" hangingPunct="1"/>
            <a:r>
              <a:rPr lang="it-IT" altLang="it-IT" i="1" smtClean="0"/>
              <a:t>Sintomi midollari</a:t>
            </a:r>
            <a:r>
              <a:rPr lang="it-IT" altLang="it-IT" smtClean="0"/>
              <a:t>: emi o paraparesi spastica, iperreflessia profonda e segno di Babinski, disturbi della minzione, ipoestesia con livello ben evidente</a:t>
            </a:r>
          </a:p>
        </p:txBody>
      </p:sp>
    </p:spTree>
    <p:extLst>
      <p:ext uri="{BB962C8B-B14F-4D97-AF65-F5344CB8AC3E}">
        <p14:creationId xmlns:p14="http://schemas.microsoft.com/office/powerpoint/2010/main" val="457895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mso7FC9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60350"/>
            <a:ext cx="4005262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804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mso29A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0350"/>
            <a:ext cx="6624638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7" name="Picture 5" descr="mso698D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068638"/>
            <a:ext cx="6624637" cy="29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55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mso9A3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333375"/>
            <a:ext cx="5738813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3041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587</Words>
  <Application>Microsoft Office PowerPoint</Application>
  <PresentationFormat>Presentazione su schermo (4:3)</PresentationFormat>
  <Paragraphs>92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Tema di Office</vt:lpstr>
      <vt:lpstr>Presentazione standard di PowerPoint</vt:lpstr>
      <vt:lpstr>Ernia discale cervicale</vt:lpstr>
      <vt:lpstr>Presentazione standard di PowerPoint</vt:lpstr>
      <vt:lpstr>Presentazione standard di PowerPoint</vt:lpstr>
      <vt:lpstr>Presentazione standard di PowerPoint</vt:lpstr>
      <vt:lpstr>Clinica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Paola</dc:creator>
  <cp:lastModifiedBy>Paola</cp:lastModifiedBy>
  <cp:revision>23</cp:revision>
  <dcterms:created xsi:type="dcterms:W3CDTF">2017-04-04T20:23:02Z</dcterms:created>
  <dcterms:modified xsi:type="dcterms:W3CDTF">2017-04-06T08:25:08Z</dcterms:modified>
</cp:coreProperties>
</file>