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ACAC5-4B13-4DF2-B56C-876BD46EDD05}" type="doc">
      <dgm:prSet loTypeId="urn:microsoft.com/office/officeart/2005/8/layout/process2" loCatId="process" qsTypeId="urn:microsoft.com/office/officeart/2005/8/quickstyle/simple1" qsCatId="simple" csTypeId="urn:microsoft.com/office/officeart/2005/8/colors/colorful1#1" csCatId="colorful" phldr="1"/>
      <dgm:spPr/>
      <dgm:t>
        <a:bodyPr/>
        <a:lstStyle/>
        <a:p>
          <a:endParaRPr lang="it-IT"/>
        </a:p>
      </dgm:t>
    </dgm:pt>
    <dgm:pt modelId="{38D4A1FA-D3EA-4E9F-9DFE-5AD1DBB85098}">
      <dgm:prSet custT="1"/>
      <dgm:spPr/>
      <dgm:t>
        <a:bodyPr/>
        <a:lstStyle/>
        <a:p>
          <a:pPr algn="l" rtl="0"/>
          <a:r>
            <a:rPr lang="it-IT" sz="3000" b="1" dirty="0" smtClean="0">
              <a:solidFill>
                <a:schemeClr val="tx1"/>
              </a:solidFill>
            </a:rPr>
            <a:t>SEGRETERIA </a:t>
          </a:r>
          <a:r>
            <a:rPr lang="it-IT" sz="3000" dirty="0" smtClean="0">
              <a:solidFill>
                <a:schemeClr val="tx1"/>
              </a:solidFill>
            </a:rPr>
            <a:t> </a:t>
          </a:r>
          <a:r>
            <a:rPr lang="it-IT" sz="2800" b="0" dirty="0" smtClean="0">
              <a:solidFill>
                <a:schemeClr val="tx1"/>
              </a:solidFill>
            </a:rPr>
            <a:t>PER INFORMAZIONI  e  APPUNTAMENTI</a:t>
          </a:r>
        </a:p>
      </dgm:t>
    </dgm:pt>
    <dgm:pt modelId="{54E1E33E-F22E-407E-AF47-96BAFB4646E0}" type="parTrans" cxnId="{8B36C4C2-A0A1-42DD-AE22-400690EA353E}">
      <dgm:prSet/>
      <dgm:spPr/>
      <dgm:t>
        <a:bodyPr/>
        <a:lstStyle/>
        <a:p>
          <a:endParaRPr lang="it-IT"/>
        </a:p>
      </dgm:t>
    </dgm:pt>
    <dgm:pt modelId="{B9BEEA5D-3AB6-4682-BE77-4FD94673C7C4}" type="sibTrans" cxnId="{8B36C4C2-A0A1-42DD-AE22-400690EA353E}">
      <dgm:prSet/>
      <dgm:spPr>
        <a:ln>
          <a:solidFill>
            <a:schemeClr val="tx1"/>
          </a:solidFill>
        </a:ln>
      </dgm:spPr>
      <dgm:t>
        <a:bodyPr/>
        <a:lstStyle/>
        <a:p>
          <a:endParaRPr lang="it-IT"/>
        </a:p>
      </dgm:t>
    </dgm:pt>
    <dgm:pt modelId="{FF108070-D27A-4F76-AEA3-F86FB92A08A4}">
      <dgm:prSet custT="1"/>
      <dgm:spPr/>
      <dgm:t>
        <a:bodyPr/>
        <a:lstStyle/>
        <a:p>
          <a:pPr algn="l" rtl="0"/>
          <a:endParaRPr lang="it-IT" sz="3000" b="1" dirty="0" smtClean="0">
            <a:solidFill>
              <a:srgbClr val="C00000"/>
            </a:solidFill>
          </a:endParaRPr>
        </a:p>
        <a:p>
          <a:pPr algn="l" rtl="0"/>
          <a:r>
            <a:rPr lang="it-IT" sz="3000" b="1" dirty="0" smtClean="0">
              <a:solidFill>
                <a:schemeClr val="tx1"/>
              </a:solidFill>
            </a:rPr>
            <a:t>GRUPPO </a:t>
          </a:r>
          <a:r>
            <a:rPr lang="it-IT" sz="3000" b="1" dirty="0" err="1" smtClean="0">
              <a:solidFill>
                <a:schemeClr val="tx1"/>
              </a:solidFill>
            </a:rPr>
            <a:t>DI</a:t>
          </a:r>
          <a:r>
            <a:rPr lang="it-IT" sz="3000" b="1" dirty="0" smtClean="0">
              <a:solidFill>
                <a:schemeClr val="tx1"/>
              </a:solidFill>
            </a:rPr>
            <a:t> SOSTEGNO PER FAMILIARI </a:t>
          </a:r>
          <a:r>
            <a:rPr lang="it-IT" sz="3000" b="1" dirty="0" err="1" smtClean="0">
              <a:solidFill>
                <a:schemeClr val="tx1"/>
              </a:solidFill>
            </a:rPr>
            <a:t>DI</a:t>
          </a:r>
          <a:r>
            <a:rPr lang="it-IT" sz="3000" b="1" dirty="0" smtClean="0">
              <a:solidFill>
                <a:schemeClr val="tx1"/>
              </a:solidFill>
            </a:rPr>
            <a:t> MALATI</a:t>
          </a:r>
        </a:p>
        <a:p>
          <a:pPr algn="l"/>
          <a:r>
            <a:rPr lang="it-IT" sz="2800" b="0" dirty="0" smtClean="0">
              <a:solidFill>
                <a:schemeClr val="tx1"/>
              </a:solidFill>
            </a:rPr>
            <a:t>CONDOTTO  da  un  GERIATRA - PSICOTERAPEUTA             e  da  uno  PSICOLOGO - PSICOTERAPEUTA</a:t>
          </a:r>
        </a:p>
        <a:p>
          <a:pPr algn="l" rtl="0"/>
          <a:endParaRPr lang="it-IT" sz="2900" dirty="0" smtClean="0"/>
        </a:p>
      </dgm:t>
    </dgm:pt>
    <dgm:pt modelId="{8FAAF3F1-CCD8-4A7C-88CA-29EEE221D09A}" type="parTrans" cxnId="{F13E54D7-A005-4115-834A-1177D6DFDEF5}">
      <dgm:prSet/>
      <dgm:spPr/>
      <dgm:t>
        <a:bodyPr/>
        <a:lstStyle/>
        <a:p>
          <a:endParaRPr lang="it-IT"/>
        </a:p>
      </dgm:t>
    </dgm:pt>
    <dgm:pt modelId="{4CE272CF-4CE4-4D3B-90BF-3615AE7742C1}" type="sibTrans" cxnId="{F13E54D7-A005-4115-834A-1177D6DFDEF5}">
      <dgm:prSet/>
      <dgm:spPr/>
      <dgm:t>
        <a:bodyPr/>
        <a:lstStyle/>
        <a:p>
          <a:endParaRPr lang="it-IT"/>
        </a:p>
      </dgm:t>
    </dgm:pt>
    <dgm:pt modelId="{6F618998-8604-43ED-9813-0E81C2011728}">
      <dgm:prSet custT="1"/>
      <dgm:spPr/>
      <dgm:t>
        <a:bodyPr/>
        <a:lstStyle/>
        <a:p>
          <a:pPr algn="l"/>
          <a:r>
            <a:rPr lang="it-IT" sz="3000" b="1" dirty="0" smtClean="0">
              <a:solidFill>
                <a:schemeClr val="tx1"/>
              </a:solidFill>
            </a:rPr>
            <a:t>ORIENTAMENTO LEGALE PER FAMILIARI </a:t>
          </a:r>
          <a:r>
            <a:rPr lang="it-IT" sz="3000" b="1" dirty="0" err="1" smtClean="0">
              <a:solidFill>
                <a:schemeClr val="tx1"/>
              </a:solidFill>
            </a:rPr>
            <a:t>DI</a:t>
          </a:r>
          <a:r>
            <a:rPr lang="it-IT" sz="3000" b="1" dirty="0" smtClean="0">
              <a:solidFill>
                <a:schemeClr val="tx1"/>
              </a:solidFill>
            </a:rPr>
            <a:t> MALATI</a:t>
          </a:r>
        </a:p>
        <a:p>
          <a:pPr algn="l"/>
          <a:r>
            <a:rPr lang="it-IT" sz="2800" b="0" dirty="0" smtClean="0">
              <a:solidFill>
                <a:schemeClr val="tx1"/>
              </a:solidFill>
            </a:rPr>
            <a:t>FORNITO da AVVOCATI  in accordo con la Sezione della Volontaria Giurisdizione del Tribunale </a:t>
          </a:r>
          <a:r>
            <a:rPr lang="it-IT" sz="2800" b="0" smtClean="0">
              <a:solidFill>
                <a:schemeClr val="tx1"/>
              </a:solidFill>
            </a:rPr>
            <a:t>di Brescia</a:t>
          </a:r>
          <a:endParaRPr lang="it-IT" sz="3000" b="0" dirty="0" smtClean="0">
            <a:solidFill>
              <a:schemeClr val="tx1"/>
            </a:solidFill>
          </a:endParaRPr>
        </a:p>
      </dgm:t>
    </dgm:pt>
    <dgm:pt modelId="{3C935C3E-6ED4-422B-ADEC-DA0FE6CF4909}" type="parTrans" cxnId="{A074B5EE-BC01-4743-B91F-FB4BEDF66442}">
      <dgm:prSet/>
      <dgm:spPr/>
      <dgm:t>
        <a:bodyPr/>
        <a:lstStyle/>
        <a:p>
          <a:endParaRPr lang="it-IT"/>
        </a:p>
      </dgm:t>
    </dgm:pt>
    <dgm:pt modelId="{E96946AD-5A12-4F4C-A92A-67E89D196B51}" type="sibTrans" cxnId="{A074B5EE-BC01-4743-B91F-FB4BEDF66442}">
      <dgm:prSet/>
      <dgm:spPr>
        <a:ln>
          <a:solidFill>
            <a:schemeClr val="tx1"/>
          </a:solidFill>
        </a:ln>
      </dgm:spPr>
      <dgm:t>
        <a:bodyPr/>
        <a:lstStyle/>
        <a:p>
          <a:endParaRPr lang="it-IT"/>
        </a:p>
      </dgm:t>
    </dgm:pt>
    <dgm:pt modelId="{4615F3BC-FD4D-4DF4-B263-2049911B1913}" type="pres">
      <dgm:prSet presAssocID="{F8DACAC5-4B13-4DF2-B56C-876BD46EDD05}" presName="linearFlow" presStyleCnt="0">
        <dgm:presLayoutVars>
          <dgm:resizeHandles val="exact"/>
        </dgm:presLayoutVars>
      </dgm:prSet>
      <dgm:spPr/>
      <dgm:t>
        <a:bodyPr/>
        <a:lstStyle/>
        <a:p>
          <a:endParaRPr lang="it-IT"/>
        </a:p>
      </dgm:t>
    </dgm:pt>
    <dgm:pt modelId="{4BC012F8-5340-4CC8-9054-4B5184572071}" type="pres">
      <dgm:prSet presAssocID="{38D4A1FA-D3EA-4E9F-9DFE-5AD1DBB85098}" presName="node" presStyleLbl="node1" presStyleIdx="0" presStyleCnt="3" custScaleX="244694" custScaleY="53841" custLinFactNeighborX="2109" custLinFactNeighborY="-440">
        <dgm:presLayoutVars>
          <dgm:bulletEnabled val="1"/>
        </dgm:presLayoutVars>
      </dgm:prSet>
      <dgm:spPr/>
      <dgm:t>
        <a:bodyPr/>
        <a:lstStyle/>
        <a:p>
          <a:endParaRPr lang="it-IT"/>
        </a:p>
      </dgm:t>
    </dgm:pt>
    <dgm:pt modelId="{7E820CB4-7097-407C-ACCA-9CC60ED1B1E9}" type="pres">
      <dgm:prSet presAssocID="{B9BEEA5D-3AB6-4682-BE77-4FD94673C7C4}" presName="sibTrans" presStyleLbl="sibTrans2D1" presStyleIdx="0" presStyleCnt="2"/>
      <dgm:spPr/>
      <dgm:t>
        <a:bodyPr/>
        <a:lstStyle/>
        <a:p>
          <a:endParaRPr lang="it-IT"/>
        </a:p>
      </dgm:t>
    </dgm:pt>
    <dgm:pt modelId="{F125307C-70CD-4156-A319-F78310945F90}" type="pres">
      <dgm:prSet presAssocID="{B9BEEA5D-3AB6-4682-BE77-4FD94673C7C4}" presName="connectorText" presStyleLbl="sibTrans2D1" presStyleIdx="0" presStyleCnt="2"/>
      <dgm:spPr/>
      <dgm:t>
        <a:bodyPr/>
        <a:lstStyle/>
        <a:p>
          <a:endParaRPr lang="it-IT"/>
        </a:p>
      </dgm:t>
    </dgm:pt>
    <dgm:pt modelId="{09A8E77D-8EEC-4B6B-B3DE-811A84A249D5}" type="pres">
      <dgm:prSet presAssocID="{6F618998-8604-43ED-9813-0E81C2011728}" presName="node" presStyleLbl="node1" presStyleIdx="1" presStyleCnt="3" custScaleX="244694" custScaleY="136083">
        <dgm:presLayoutVars>
          <dgm:bulletEnabled val="1"/>
        </dgm:presLayoutVars>
      </dgm:prSet>
      <dgm:spPr/>
      <dgm:t>
        <a:bodyPr/>
        <a:lstStyle/>
        <a:p>
          <a:endParaRPr lang="it-IT"/>
        </a:p>
      </dgm:t>
    </dgm:pt>
    <dgm:pt modelId="{68349EF9-5F48-4482-AFEE-ACEDE1ECF3CF}" type="pres">
      <dgm:prSet presAssocID="{E96946AD-5A12-4F4C-A92A-67E89D196B51}" presName="sibTrans" presStyleLbl="sibTrans2D1" presStyleIdx="1" presStyleCnt="2"/>
      <dgm:spPr/>
      <dgm:t>
        <a:bodyPr/>
        <a:lstStyle/>
        <a:p>
          <a:endParaRPr lang="it-IT"/>
        </a:p>
      </dgm:t>
    </dgm:pt>
    <dgm:pt modelId="{8217AF66-859D-49C7-A096-44A279B5C7C7}" type="pres">
      <dgm:prSet presAssocID="{E96946AD-5A12-4F4C-A92A-67E89D196B51}" presName="connectorText" presStyleLbl="sibTrans2D1" presStyleIdx="1" presStyleCnt="2"/>
      <dgm:spPr/>
      <dgm:t>
        <a:bodyPr/>
        <a:lstStyle/>
        <a:p>
          <a:endParaRPr lang="it-IT"/>
        </a:p>
      </dgm:t>
    </dgm:pt>
    <dgm:pt modelId="{8D41DA01-D463-4AB9-B7B0-ED45A6BC5D29}" type="pres">
      <dgm:prSet presAssocID="{FF108070-D27A-4F76-AEA3-F86FB92A08A4}" presName="node" presStyleLbl="node1" presStyleIdx="2" presStyleCnt="3" custScaleX="244694" custScaleY="138059" custLinFactNeighborX="9317" custLinFactNeighborY="-5425">
        <dgm:presLayoutVars>
          <dgm:bulletEnabled val="1"/>
        </dgm:presLayoutVars>
      </dgm:prSet>
      <dgm:spPr/>
      <dgm:t>
        <a:bodyPr/>
        <a:lstStyle/>
        <a:p>
          <a:endParaRPr lang="it-IT"/>
        </a:p>
      </dgm:t>
    </dgm:pt>
  </dgm:ptLst>
  <dgm:cxnLst>
    <dgm:cxn modelId="{F13E54D7-A005-4115-834A-1177D6DFDEF5}" srcId="{F8DACAC5-4B13-4DF2-B56C-876BD46EDD05}" destId="{FF108070-D27A-4F76-AEA3-F86FB92A08A4}" srcOrd="2" destOrd="0" parTransId="{8FAAF3F1-CCD8-4A7C-88CA-29EEE221D09A}" sibTransId="{4CE272CF-4CE4-4D3B-90BF-3615AE7742C1}"/>
    <dgm:cxn modelId="{A074B5EE-BC01-4743-B91F-FB4BEDF66442}" srcId="{F8DACAC5-4B13-4DF2-B56C-876BD46EDD05}" destId="{6F618998-8604-43ED-9813-0E81C2011728}" srcOrd="1" destOrd="0" parTransId="{3C935C3E-6ED4-422B-ADEC-DA0FE6CF4909}" sibTransId="{E96946AD-5A12-4F4C-A92A-67E89D196B51}"/>
    <dgm:cxn modelId="{6DF08893-411B-4B3A-A9F1-DDD9CB3A9219}" type="presOf" srcId="{38D4A1FA-D3EA-4E9F-9DFE-5AD1DBB85098}" destId="{4BC012F8-5340-4CC8-9054-4B5184572071}" srcOrd="0" destOrd="0" presId="urn:microsoft.com/office/officeart/2005/8/layout/process2"/>
    <dgm:cxn modelId="{532F68E1-7EA2-428B-BF83-CE491C744EE8}" type="presOf" srcId="{FF108070-D27A-4F76-AEA3-F86FB92A08A4}" destId="{8D41DA01-D463-4AB9-B7B0-ED45A6BC5D29}" srcOrd="0" destOrd="0" presId="urn:microsoft.com/office/officeart/2005/8/layout/process2"/>
    <dgm:cxn modelId="{9CE36F11-BE13-4561-A985-29FB3C5D8DD6}" type="presOf" srcId="{E96946AD-5A12-4F4C-A92A-67E89D196B51}" destId="{8217AF66-859D-49C7-A096-44A279B5C7C7}" srcOrd="1" destOrd="0" presId="urn:microsoft.com/office/officeart/2005/8/layout/process2"/>
    <dgm:cxn modelId="{56B8A85B-F4EB-4ACF-A67A-C3309EF6F129}" type="presOf" srcId="{6F618998-8604-43ED-9813-0E81C2011728}" destId="{09A8E77D-8EEC-4B6B-B3DE-811A84A249D5}" srcOrd="0" destOrd="0" presId="urn:microsoft.com/office/officeart/2005/8/layout/process2"/>
    <dgm:cxn modelId="{0DBD329E-1BA0-437C-934C-16CEEABCA028}" type="presOf" srcId="{E96946AD-5A12-4F4C-A92A-67E89D196B51}" destId="{68349EF9-5F48-4482-AFEE-ACEDE1ECF3CF}" srcOrd="0" destOrd="0" presId="urn:microsoft.com/office/officeart/2005/8/layout/process2"/>
    <dgm:cxn modelId="{8B36C4C2-A0A1-42DD-AE22-400690EA353E}" srcId="{F8DACAC5-4B13-4DF2-B56C-876BD46EDD05}" destId="{38D4A1FA-D3EA-4E9F-9DFE-5AD1DBB85098}" srcOrd="0" destOrd="0" parTransId="{54E1E33E-F22E-407E-AF47-96BAFB4646E0}" sibTransId="{B9BEEA5D-3AB6-4682-BE77-4FD94673C7C4}"/>
    <dgm:cxn modelId="{9EB93996-9304-4E1A-B740-EF79154D43CA}" type="presOf" srcId="{F8DACAC5-4B13-4DF2-B56C-876BD46EDD05}" destId="{4615F3BC-FD4D-4DF4-B263-2049911B1913}" srcOrd="0" destOrd="0" presId="urn:microsoft.com/office/officeart/2005/8/layout/process2"/>
    <dgm:cxn modelId="{CB9E386B-855C-4D88-A349-2A4D37BB5977}" type="presOf" srcId="{B9BEEA5D-3AB6-4682-BE77-4FD94673C7C4}" destId="{F125307C-70CD-4156-A319-F78310945F90}" srcOrd="1" destOrd="0" presId="urn:microsoft.com/office/officeart/2005/8/layout/process2"/>
    <dgm:cxn modelId="{A63C87BF-E2EF-4260-B5F0-9E62341007D8}" type="presOf" srcId="{B9BEEA5D-3AB6-4682-BE77-4FD94673C7C4}" destId="{7E820CB4-7097-407C-ACCA-9CC60ED1B1E9}" srcOrd="0" destOrd="0" presId="urn:microsoft.com/office/officeart/2005/8/layout/process2"/>
    <dgm:cxn modelId="{2C15D96D-B891-40A6-B2AC-7F5C0DDCC5D9}" type="presParOf" srcId="{4615F3BC-FD4D-4DF4-B263-2049911B1913}" destId="{4BC012F8-5340-4CC8-9054-4B5184572071}" srcOrd="0" destOrd="0" presId="urn:microsoft.com/office/officeart/2005/8/layout/process2"/>
    <dgm:cxn modelId="{57D9AE2B-B1D8-4FB6-AA91-F548BC72B7CF}" type="presParOf" srcId="{4615F3BC-FD4D-4DF4-B263-2049911B1913}" destId="{7E820CB4-7097-407C-ACCA-9CC60ED1B1E9}" srcOrd="1" destOrd="0" presId="urn:microsoft.com/office/officeart/2005/8/layout/process2"/>
    <dgm:cxn modelId="{6CD383EA-A430-4ADE-BE45-9B655CD9E247}" type="presParOf" srcId="{7E820CB4-7097-407C-ACCA-9CC60ED1B1E9}" destId="{F125307C-70CD-4156-A319-F78310945F90}" srcOrd="0" destOrd="0" presId="urn:microsoft.com/office/officeart/2005/8/layout/process2"/>
    <dgm:cxn modelId="{397C85E4-1123-4911-AA4D-DFFACCF8797C}" type="presParOf" srcId="{4615F3BC-FD4D-4DF4-B263-2049911B1913}" destId="{09A8E77D-8EEC-4B6B-B3DE-811A84A249D5}" srcOrd="2" destOrd="0" presId="urn:microsoft.com/office/officeart/2005/8/layout/process2"/>
    <dgm:cxn modelId="{6EFCFB4A-CB6E-4197-BBF8-9F7534E093A9}" type="presParOf" srcId="{4615F3BC-FD4D-4DF4-B263-2049911B1913}" destId="{68349EF9-5F48-4482-AFEE-ACEDE1ECF3CF}" srcOrd="3" destOrd="0" presId="urn:microsoft.com/office/officeart/2005/8/layout/process2"/>
    <dgm:cxn modelId="{FB7CB250-117F-4179-AAD5-68BA6196993D}" type="presParOf" srcId="{68349EF9-5F48-4482-AFEE-ACEDE1ECF3CF}" destId="{8217AF66-859D-49C7-A096-44A279B5C7C7}" srcOrd="0" destOrd="0" presId="urn:microsoft.com/office/officeart/2005/8/layout/process2"/>
    <dgm:cxn modelId="{3CF016EE-389C-47EE-885B-2BB1C1FF9492}" type="presParOf" srcId="{4615F3BC-FD4D-4DF4-B263-2049911B1913}" destId="{8D41DA01-D463-4AB9-B7B0-ED45A6BC5D29}"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DACAC5-4B13-4DF2-B56C-876BD46EDD05}" type="doc">
      <dgm:prSet loTypeId="urn:microsoft.com/office/officeart/2005/8/layout/process2" loCatId="process" qsTypeId="urn:microsoft.com/office/officeart/2005/8/quickstyle/simple1" qsCatId="simple" csTypeId="urn:microsoft.com/office/officeart/2005/8/colors/colorful1#2" csCatId="colorful" phldr="1"/>
      <dgm:spPr/>
      <dgm:t>
        <a:bodyPr/>
        <a:lstStyle/>
        <a:p>
          <a:endParaRPr lang="it-IT"/>
        </a:p>
      </dgm:t>
    </dgm:pt>
    <dgm:pt modelId="{38D4A1FA-D3EA-4E9F-9DFE-5AD1DBB85098}">
      <dgm:prSet custT="1"/>
      <dgm:spPr/>
      <dgm:t>
        <a:bodyPr/>
        <a:lstStyle/>
        <a:p>
          <a:pPr algn="l" rtl="0"/>
          <a:r>
            <a:rPr lang="it-IT" sz="3000" b="1" dirty="0" smtClean="0">
              <a:solidFill>
                <a:schemeClr val="tx1"/>
              </a:solidFill>
            </a:rPr>
            <a:t>LABORATORIO </a:t>
          </a:r>
          <a:r>
            <a:rPr lang="it-IT" sz="3000" b="1" dirty="0" err="1" smtClean="0">
              <a:solidFill>
                <a:schemeClr val="tx1"/>
              </a:solidFill>
            </a:rPr>
            <a:t>DI</a:t>
          </a:r>
          <a:r>
            <a:rPr lang="it-IT" sz="3000" b="1" dirty="0" smtClean="0">
              <a:solidFill>
                <a:schemeClr val="tx1"/>
              </a:solidFill>
            </a:rPr>
            <a:t> ARTETERAPIA</a:t>
          </a:r>
          <a:r>
            <a:rPr lang="it-IT" sz="3000" dirty="0" smtClean="0">
              <a:solidFill>
                <a:schemeClr val="tx1"/>
              </a:solidFill>
            </a:rPr>
            <a:t>                                </a:t>
          </a:r>
          <a:r>
            <a:rPr lang="it-IT" sz="3000" b="1" dirty="0" smtClean="0">
              <a:solidFill>
                <a:schemeClr val="tx1"/>
              </a:solidFill>
            </a:rPr>
            <a:t>PER MALATI </a:t>
          </a:r>
          <a:r>
            <a:rPr lang="it-IT" sz="3000" b="1" dirty="0" err="1" smtClean="0">
              <a:solidFill>
                <a:schemeClr val="tx1"/>
              </a:solidFill>
            </a:rPr>
            <a:t>DI</a:t>
          </a:r>
          <a:r>
            <a:rPr lang="it-IT" sz="3000" b="1" dirty="0" smtClean="0">
              <a:solidFill>
                <a:schemeClr val="tx1"/>
              </a:solidFill>
            </a:rPr>
            <a:t> DEMENZA, FAMILIARI, CAREGIVERS </a:t>
          </a:r>
        </a:p>
        <a:p>
          <a:pPr algn="l" rtl="0"/>
          <a:r>
            <a:rPr lang="it-IT" sz="2600" b="0" dirty="0" smtClean="0">
              <a:solidFill>
                <a:schemeClr val="tx1"/>
              </a:solidFill>
            </a:rPr>
            <a:t>COORDINATO da ARTETERAPEUTI, EDUCATORI, CONSULENTI</a:t>
          </a:r>
        </a:p>
      </dgm:t>
    </dgm:pt>
    <dgm:pt modelId="{54E1E33E-F22E-407E-AF47-96BAFB4646E0}" type="parTrans" cxnId="{8B36C4C2-A0A1-42DD-AE22-400690EA353E}">
      <dgm:prSet/>
      <dgm:spPr/>
      <dgm:t>
        <a:bodyPr/>
        <a:lstStyle/>
        <a:p>
          <a:endParaRPr lang="it-IT"/>
        </a:p>
      </dgm:t>
    </dgm:pt>
    <dgm:pt modelId="{B9BEEA5D-3AB6-4682-BE77-4FD94673C7C4}" type="sibTrans" cxnId="{8B36C4C2-A0A1-42DD-AE22-400690EA353E}">
      <dgm:prSet/>
      <dgm:spPr>
        <a:ln>
          <a:solidFill>
            <a:schemeClr val="tx1"/>
          </a:solidFill>
        </a:ln>
      </dgm:spPr>
      <dgm:t>
        <a:bodyPr/>
        <a:lstStyle/>
        <a:p>
          <a:endParaRPr lang="it-IT"/>
        </a:p>
      </dgm:t>
    </dgm:pt>
    <dgm:pt modelId="{FF108070-D27A-4F76-AEA3-F86FB92A08A4}">
      <dgm:prSet custT="1"/>
      <dgm:spPr/>
      <dgm:t>
        <a:bodyPr/>
        <a:lstStyle/>
        <a:p>
          <a:pPr algn="l" rtl="0"/>
          <a:r>
            <a:rPr lang="it-IT" sz="3000" b="1" dirty="0" smtClean="0">
              <a:solidFill>
                <a:schemeClr val="tx1"/>
              </a:solidFill>
            </a:rPr>
            <a:t>ALZHEIMER CAFE’ ®    DEDICATO A MALATI di  AD,  ASSISTENTI FAMILIARI  e  PROFESSIONALI</a:t>
          </a:r>
        </a:p>
        <a:p>
          <a:pPr algn="l" rtl="0"/>
          <a:r>
            <a:rPr lang="it-IT" sz="2600" b="0" dirty="0" smtClean="0">
              <a:solidFill>
                <a:schemeClr val="tx1"/>
              </a:solidFill>
            </a:rPr>
            <a:t>TERZO SABATO del mese  (Q.re Badia)</a:t>
          </a:r>
        </a:p>
      </dgm:t>
    </dgm:pt>
    <dgm:pt modelId="{8FAAF3F1-CCD8-4A7C-88CA-29EEE221D09A}" type="parTrans" cxnId="{F13E54D7-A005-4115-834A-1177D6DFDEF5}">
      <dgm:prSet/>
      <dgm:spPr/>
      <dgm:t>
        <a:bodyPr/>
        <a:lstStyle/>
        <a:p>
          <a:endParaRPr lang="it-IT"/>
        </a:p>
      </dgm:t>
    </dgm:pt>
    <dgm:pt modelId="{4CE272CF-4CE4-4D3B-90BF-3615AE7742C1}" type="sibTrans" cxnId="{F13E54D7-A005-4115-834A-1177D6DFDEF5}">
      <dgm:prSet/>
      <dgm:spPr/>
      <dgm:t>
        <a:bodyPr/>
        <a:lstStyle/>
        <a:p>
          <a:endParaRPr lang="it-IT"/>
        </a:p>
      </dgm:t>
    </dgm:pt>
    <dgm:pt modelId="{6F618998-8604-43ED-9813-0E81C2011728}">
      <dgm:prSet custT="1"/>
      <dgm:spPr/>
      <dgm:t>
        <a:bodyPr/>
        <a:lstStyle/>
        <a:p>
          <a:pPr algn="l" rtl="0"/>
          <a:r>
            <a:rPr lang="it-IT" sz="3000" b="1" dirty="0" smtClean="0">
              <a:solidFill>
                <a:schemeClr val="tx1"/>
              </a:solidFill>
            </a:rPr>
            <a:t>ALZHEIMER CAFE’ ®    DEDICATO A  MALATI di  AD, ASSISTENTI FAMILIARI  e  PROFESSIONALI</a:t>
          </a:r>
        </a:p>
        <a:p>
          <a:pPr algn="l" rtl="0"/>
          <a:r>
            <a:rPr lang="it-IT" sz="2600" b="0" dirty="0" smtClean="0">
              <a:solidFill>
                <a:schemeClr val="tx1"/>
              </a:solidFill>
            </a:rPr>
            <a:t>PRIMO SABATO del mese (Q.re San Bartolomeo)</a:t>
          </a:r>
        </a:p>
      </dgm:t>
    </dgm:pt>
    <dgm:pt modelId="{3C935C3E-6ED4-422B-ADEC-DA0FE6CF4909}" type="parTrans" cxnId="{A074B5EE-BC01-4743-B91F-FB4BEDF66442}">
      <dgm:prSet/>
      <dgm:spPr/>
      <dgm:t>
        <a:bodyPr/>
        <a:lstStyle/>
        <a:p>
          <a:endParaRPr lang="it-IT"/>
        </a:p>
      </dgm:t>
    </dgm:pt>
    <dgm:pt modelId="{E96946AD-5A12-4F4C-A92A-67E89D196B51}" type="sibTrans" cxnId="{A074B5EE-BC01-4743-B91F-FB4BEDF66442}">
      <dgm:prSet/>
      <dgm:spPr>
        <a:ln>
          <a:solidFill>
            <a:schemeClr val="tx1"/>
          </a:solidFill>
        </a:ln>
      </dgm:spPr>
      <dgm:t>
        <a:bodyPr/>
        <a:lstStyle/>
        <a:p>
          <a:endParaRPr lang="it-IT"/>
        </a:p>
      </dgm:t>
    </dgm:pt>
    <dgm:pt modelId="{4615F3BC-FD4D-4DF4-B263-2049911B1913}" type="pres">
      <dgm:prSet presAssocID="{F8DACAC5-4B13-4DF2-B56C-876BD46EDD05}" presName="linearFlow" presStyleCnt="0">
        <dgm:presLayoutVars>
          <dgm:resizeHandles val="exact"/>
        </dgm:presLayoutVars>
      </dgm:prSet>
      <dgm:spPr/>
      <dgm:t>
        <a:bodyPr/>
        <a:lstStyle/>
        <a:p>
          <a:endParaRPr lang="it-IT"/>
        </a:p>
      </dgm:t>
    </dgm:pt>
    <dgm:pt modelId="{4BC012F8-5340-4CC8-9054-4B5184572071}" type="pres">
      <dgm:prSet presAssocID="{38D4A1FA-D3EA-4E9F-9DFE-5AD1DBB85098}" presName="node" presStyleLbl="node1" presStyleIdx="0" presStyleCnt="3" custScaleX="260668" custScaleY="168582" custLinFactNeighborY="-36010">
        <dgm:presLayoutVars>
          <dgm:bulletEnabled val="1"/>
        </dgm:presLayoutVars>
      </dgm:prSet>
      <dgm:spPr/>
      <dgm:t>
        <a:bodyPr/>
        <a:lstStyle/>
        <a:p>
          <a:endParaRPr lang="it-IT"/>
        </a:p>
      </dgm:t>
    </dgm:pt>
    <dgm:pt modelId="{7E820CB4-7097-407C-ACCA-9CC60ED1B1E9}" type="pres">
      <dgm:prSet presAssocID="{B9BEEA5D-3AB6-4682-BE77-4FD94673C7C4}" presName="sibTrans" presStyleLbl="sibTrans2D1" presStyleIdx="0" presStyleCnt="2"/>
      <dgm:spPr/>
      <dgm:t>
        <a:bodyPr/>
        <a:lstStyle/>
        <a:p>
          <a:endParaRPr lang="it-IT"/>
        </a:p>
      </dgm:t>
    </dgm:pt>
    <dgm:pt modelId="{F125307C-70CD-4156-A319-F78310945F90}" type="pres">
      <dgm:prSet presAssocID="{B9BEEA5D-3AB6-4682-BE77-4FD94673C7C4}" presName="connectorText" presStyleLbl="sibTrans2D1" presStyleIdx="0" presStyleCnt="2"/>
      <dgm:spPr/>
      <dgm:t>
        <a:bodyPr/>
        <a:lstStyle/>
        <a:p>
          <a:endParaRPr lang="it-IT"/>
        </a:p>
      </dgm:t>
    </dgm:pt>
    <dgm:pt modelId="{09A8E77D-8EEC-4B6B-B3DE-811A84A249D5}" type="pres">
      <dgm:prSet presAssocID="{6F618998-8604-43ED-9813-0E81C2011728}" presName="node" presStyleLbl="node1" presStyleIdx="1" presStyleCnt="3" custScaleX="260668" custScaleY="171408">
        <dgm:presLayoutVars>
          <dgm:bulletEnabled val="1"/>
        </dgm:presLayoutVars>
      </dgm:prSet>
      <dgm:spPr/>
      <dgm:t>
        <a:bodyPr/>
        <a:lstStyle/>
        <a:p>
          <a:endParaRPr lang="it-IT"/>
        </a:p>
      </dgm:t>
    </dgm:pt>
    <dgm:pt modelId="{68349EF9-5F48-4482-AFEE-ACEDE1ECF3CF}" type="pres">
      <dgm:prSet presAssocID="{E96946AD-5A12-4F4C-A92A-67E89D196B51}" presName="sibTrans" presStyleLbl="sibTrans2D1" presStyleIdx="1" presStyleCnt="2"/>
      <dgm:spPr/>
      <dgm:t>
        <a:bodyPr/>
        <a:lstStyle/>
        <a:p>
          <a:endParaRPr lang="it-IT"/>
        </a:p>
      </dgm:t>
    </dgm:pt>
    <dgm:pt modelId="{8217AF66-859D-49C7-A096-44A279B5C7C7}" type="pres">
      <dgm:prSet presAssocID="{E96946AD-5A12-4F4C-A92A-67E89D196B51}" presName="connectorText" presStyleLbl="sibTrans2D1" presStyleIdx="1" presStyleCnt="2"/>
      <dgm:spPr/>
      <dgm:t>
        <a:bodyPr/>
        <a:lstStyle/>
        <a:p>
          <a:endParaRPr lang="it-IT"/>
        </a:p>
      </dgm:t>
    </dgm:pt>
    <dgm:pt modelId="{8D41DA01-D463-4AB9-B7B0-ED45A6BC5D29}" type="pres">
      <dgm:prSet presAssocID="{FF108070-D27A-4F76-AEA3-F86FB92A08A4}" presName="node" presStyleLbl="node1" presStyleIdx="2" presStyleCnt="3" custScaleX="260668" custScaleY="163776" custLinFactNeighborX="9317" custLinFactNeighborY="-5425">
        <dgm:presLayoutVars>
          <dgm:bulletEnabled val="1"/>
        </dgm:presLayoutVars>
      </dgm:prSet>
      <dgm:spPr/>
      <dgm:t>
        <a:bodyPr/>
        <a:lstStyle/>
        <a:p>
          <a:endParaRPr lang="it-IT"/>
        </a:p>
      </dgm:t>
    </dgm:pt>
  </dgm:ptLst>
  <dgm:cxnLst>
    <dgm:cxn modelId="{032DEC90-0414-4989-8AC7-B226B310B162}" type="presOf" srcId="{FF108070-D27A-4F76-AEA3-F86FB92A08A4}" destId="{8D41DA01-D463-4AB9-B7B0-ED45A6BC5D29}" srcOrd="0" destOrd="0" presId="urn:microsoft.com/office/officeart/2005/8/layout/process2"/>
    <dgm:cxn modelId="{F13E54D7-A005-4115-834A-1177D6DFDEF5}" srcId="{F8DACAC5-4B13-4DF2-B56C-876BD46EDD05}" destId="{FF108070-D27A-4F76-AEA3-F86FB92A08A4}" srcOrd="2" destOrd="0" parTransId="{8FAAF3F1-CCD8-4A7C-88CA-29EEE221D09A}" sibTransId="{4CE272CF-4CE4-4D3B-90BF-3615AE7742C1}"/>
    <dgm:cxn modelId="{A074B5EE-BC01-4743-B91F-FB4BEDF66442}" srcId="{F8DACAC5-4B13-4DF2-B56C-876BD46EDD05}" destId="{6F618998-8604-43ED-9813-0E81C2011728}" srcOrd="1" destOrd="0" parTransId="{3C935C3E-6ED4-422B-ADEC-DA0FE6CF4909}" sibTransId="{E96946AD-5A12-4F4C-A92A-67E89D196B51}"/>
    <dgm:cxn modelId="{A037CE13-2943-4C3C-8D63-B84B9F7151BA}" type="presOf" srcId="{E96946AD-5A12-4F4C-A92A-67E89D196B51}" destId="{8217AF66-859D-49C7-A096-44A279B5C7C7}" srcOrd="1" destOrd="0" presId="urn:microsoft.com/office/officeart/2005/8/layout/process2"/>
    <dgm:cxn modelId="{4858F658-3CDE-479D-8DB3-C545DF590B3F}" type="presOf" srcId="{B9BEEA5D-3AB6-4682-BE77-4FD94673C7C4}" destId="{F125307C-70CD-4156-A319-F78310945F90}" srcOrd="1" destOrd="0" presId="urn:microsoft.com/office/officeart/2005/8/layout/process2"/>
    <dgm:cxn modelId="{D41F81AD-A77B-4E95-9357-12FAC94E2FDA}" type="presOf" srcId="{38D4A1FA-D3EA-4E9F-9DFE-5AD1DBB85098}" destId="{4BC012F8-5340-4CC8-9054-4B5184572071}" srcOrd="0" destOrd="0" presId="urn:microsoft.com/office/officeart/2005/8/layout/process2"/>
    <dgm:cxn modelId="{8B36C4C2-A0A1-42DD-AE22-400690EA353E}" srcId="{F8DACAC5-4B13-4DF2-B56C-876BD46EDD05}" destId="{38D4A1FA-D3EA-4E9F-9DFE-5AD1DBB85098}" srcOrd="0" destOrd="0" parTransId="{54E1E33E-F22E-407E-AF47-96BAFB4646E0}" sibTransId="{B9BEEA5D-3AB6-4682-BE77-4FD94673C7C4}"/>
    <dgm:cxn modelId="{1607F593-0F67-4D35-9CBB-E90E52EE8106}" type="presOf" srcId="{E96946AD-5A12-4F4C-A92A-67E89D196B51}" destId="{68349EF9-5F48-4482-AFEE-ACEDE1ECF3CF}" srcOrd="0" destOrd="0" presId="urn:microsoft.com/office/officeart/2005/8/layout/process2"/>
    <dgm:cxn modelId="{DB646DDF-8413-4AA1-8C3E-7F5E41B9F4FE}" type="presOf" srcId="{F8DACAC5-4B13-4DF2-B56C-876BD46EDD05}" destId="{4615F3BC-FD4D-4DF4-B263-2049911B1913}" srcOrd="0" destOrd="0" presId="urn:microsoft.com/office/officeart/2005/8/layout/process2"/>
    <dgm:cxn modelId="{6BF8E4E3-9338-443F-B3D7-E7D862592C5F}" type="presOf" srcId="{6F618998-8604-43ED-9813-0E81C2011728}" destId="{09A8E77D-8EEC-4B6B-B3DE-811A84A249D5}" srcOrd="0" destOrd="0" presId="urn:microsoft.com/office/officeart/2005/8/layout/process2"/>
    <dgm:cxn modelId="{A51C12D3-648A-429A-9590-331CA11ADCAF}" type="presOf" srcId="{B9BEEA5D-3AB6-4682-BE77-4FD94673C7C4}" destId="{7E820CB4-7097-407C-ACCA-9CC60ED1B1E9}" srcOrd="0" destOrd="0" presId="urn:microsoft.com/office/officeart/2005/8/layout/process2"/>
    <dgm:cxn modelId="{212EF267-34C2-4F10-A6F1-0FBA8D6403AB}" type="presParOf" srcId="{4615F3BC-FD4D-4DF4-B263-2049911B1913}" destId="{4BC012F8-5340-4CC8-9054-4B5184572071}" srcOrd="0" destOrd="0" presId="urn:microsoft.com/office/officeart/2005/8/layout/process2"/>
    <dgm:cxn modelId="{F64D544C-2F8B-4F3C-A379-93E29937992A}" type="presParOf" srcId="{4615F3BC-FD4D-4DF4-B263-2049911B1913}" destId="{7E820CB4-7097-407C-ACCA-9CC60ED1B1E9}" srcOrd="1" destOrd="0" presId="urn:microsoft.com/office/officeart/2005/8/layout/process2"/>
    <dgm:cxn modelId="{9C3965CA-C016-4E4A-A5C3-58E2120E0C88}" type="presParOf" srcId="{7E820CB4-7097-407C-ACCA-9CC60ED1B1E9}" destId="{F125307C-70CD-4156-A319-F78310945F90}" srcOrd="0" destOrd="0" presId="urn:microsoft.com/office/officeart/2005/8/layout/process2"/>
    <dgm:cxn modelId="{1A9F3B1B-8BB7-49F4-8D2E-54BFA0EE3C58}" type="presParOf" srcId="{4615F3BC-FD4D-4DF4-B263-2049911B1913}" destId="{09A8E77D-8EEC-4B6B-B3DE-811A84A249D5}" srcOrd="2" destOrd="0" presId="urn:microsoft.com/office/officeart/2005/8/layout/process2"/>
    <dgm:cxn modelId="{5AE03F42-0278-43EB-890F-ECA6EE84ED14}" type="presParOf" srcId="{4615F3BC-FD4D-4DF4-B263-2049911B1913}" destId="{68349EF9-5F48-4482-AFEE-ACEDE1ECF3CF}" srcOrd="3" destOrd="0" presId="urn:microsoft.com/office/officeart/2005/8/layout/process2"/>
    <dgm:cxn modelId="{92A5ECEC-0E0F-49D5-A46F-3BD7FD51AA12}" type="presParOf" srcId="{68349EF9-5F48-4482-AFEE-ACEDE1ECF3CF}" destId="{8217AF66-859D-49C7-A096-44A279B5C7C7}" srcOrd="0" destOrd="0" presId="urn:microsoft.com/office/officeart/2005/8/layout/process2"/>
    <dgm:cxn modelId="{6AB6EB1F-93E7-45B7-BF6A-93253EA0E3BF}" type="presParOf" srcId="{4615F3BC-FD4D-4DF4-B263-2049911B1913}" destId="{8D41DA01-D463-4AB9-B7B0-ED45A6BC5D29}"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012F8-5340-4CC8-9054-4B5184572071}">
      <dsp:nvSpPr>
        <dsp:cNvPr id="0" name=""/>
        <dsp:cNvSpPr/>
      </dsp:nvSpPr>
      <dsp:spPr>
        <a:xfrm>
          <a:off x="0" y="0"/>
          <a:ext cx="8352928" cy="5882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it-IT" sz="3000" b="1" kern="1200" dirty="0" smtClean="0">
              <a:solidFill>
                <a:schemeClr val="tx1"/>
              </a:solidFill>
            </a:rPr>
            <a:t>SEGRETERIA </a:t>
          </a:r>
          <a:r>
            <a:rPr lang="it-IT" sz="3000" kern="1200" dirty="0" smtClean="0">
              <a:solidFill>
                <a:schemeClr val="tx1"/>
              </a:solidFill>
            </a:rPr>
            <a:t> </a:t>
          </a:r>
          <a:r>
            <a:rPr lang="it-IT" sz="2800" b="0" kern="1200" dirty="0" smtClean="0">
              <a:solidFill>
                <a:schemeClr val="tx1"/>
              </a:solidFill>
            </a:rPr>
            <a:t>PER INFORMAZIONI  e  APPUNTAMENTI</a:t>
          </a:r>
        </a:p>
      </dsp:txBody>
      <dsp:txXfrm>
        <a:off x="17228" y="17228"/>
        <a:ext cx="8318472" cy="553757"/>
      </dsp:txXfrm>
    </dsp:sp>
    <dsp:sp modelId="{7E820CB4-7097-407C-ACCA-9CC60ED1B1E9}">
      <dsp:nvSpPr>
        <dsp:cNvPr id="0" name=""/>
        <dsp:cNvSpPr/>
      </dsp:nvSpPr>
      <dsp:spPr>
        <a:xfrm rot="5400000">
          <a:off x="3970719" y="616726"/>
          <a:ext cx="411488" cy="491625"/>
        </a:xfrm>
        <a:prstGeom prst="rightArrow">
          <a:avLst>
            <a:gd name="adj1" fmla="val 60000"/>
            <a:gd name="adj2" fmla="val 50000"/>
          </a:avLst>
        </a:prstGeom>
        <a:solidFill>
          <a:schemeClr val="accent2">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it-IT" sz="2000" kern="1200"/>
        </a:p>
      </dsp:txBody>
      <dsp:txXfrm rot="-5400000">
        <a:off x="4028976" y="656794"/>
        <a:ext cx="294975" cy="288042"/>
      </dsp:txXfrm>
    </dsp:sp>
    <dsp:sp modelId="{09A8E77D-8EEC-4B6B-B3DE-811A84A249D5}">
      <dsp:nvSpPr>
        <dsp:cNvPr id="0" name=""/>
        <dsp:cNvSpPr/>
      </dsp:nvSpPr>
      <dsp:spPr>
        <a:xfrm>
          <a:off x="0" y="1136864"/>
          <a:ext cx="8352928" cy="14867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it-IT" sz="3000" b="1" kern="1200" dirty="0" smtClean="0">
              <a:solidFill>
                <a:schemeClr val="tx1"/>
              </a:solidFill>
            </a:rPr>
            <a:t>ORIENTAMENTO LEGALE PER FAMILIARI </a:t>
          </a:r>
          <a:r>
            <a:rPr lang="it-IT" sz="3000" b="1" kern="1200" dirty="0" err="1" smtClean="0">
              <a:solidFill>
                <a:schemeClr val="tx1"/>
              </a:solidFill>
            </a:rPr>
            <a:t>DI</a:t>
          </a:r>
          <a:r>
            <a:rPr lang="it-IT" sz="3000" b="1" kern="1200" dirty="0" smtClean="0">
              <a:solidFill>
                <a:schemeClr val="tx1"/>
              </a:solidFill>
            </a:rPr>
            <a:t> MALATI</a:t>
          </a:r>
        </a:p>
        <a:p>
          <a:pPr lvl="0" algn="l" defTabSz="1333500">
            <a:lnSpc>
              <a:spcPct val="90000"/>
            </a:lnSpc>
            <a:spcBef>
              <a:spcPct val="0"/>
            </a:spcBef>
            <a:spcAft>
              <a:spcPct val="35000"/>
            </a:spcAft>
          </a:pPr>
          <a:r>
            <a:rPr lang="it-IT" sz="2800" b="0" kern="1200" dirty="0" smtClean="0">
              <a:solidFill>
                <a:schemeClr val="tx1"/>
              </a:solidFill>
            </a:rPr>
            <a:t>FORNITO da AVVOCATI  in accordo con la Sezione della Volontaria Giurisdizione del Tribunale </a:t>
          </a:r>
          <a:r>
            <a:rPr lang="it-IT" sz="2800" b="0" kern="1200" smtClean="0">
              <a:solidFill>
                <a:schemeClr val="tx1"/>
              </a:solidFill>
            </a:rPr>
            <a:t>di Brescia</a:t>
          </a:r>
          <a:endParaRPr lang="it-IT" sz="3000" b="0" kern="1200" dirty="0" smtClean="0">
            <a:solidFill>
              <a:schemeClr val="tx1"/>
            </a:solidFill>
          </a:endParaRPr>
        </a:p>
      </dsp:txBody>
      <dsp:txXfrm>
        <a:off x="43544" y="1180408"/>
        <a:ext cx="8265840" cy="1399619"/>
      </dsp:txXfrm>
    </dsp:sp>
    <dsp:sp modelId="{68349EF9-5F48-4482-AFEE-ACEDE1ECF3CF}">
      <dsp:nvSpPr>
        <dsp:cNvPr id="0" name=""/>
        <dsp:cNvSpPr/>
      </dsp:nvSpPr>
      <dsp:spPr>
        <a:xfrm rot="5400000">
          <a:off x="3982732" y="2636068"/>
          <a:ext cx="387462" cy="491625"/>
        </a:xfrm>
        <a:prstGeom prst="rightArrow">
          <a:avLst>
            <a:gd name="adj1" fmla="val 60000"/>
            <a:gd name="adj2" fmla="val 50000"/>
          </a:avLst>
        </a:prstGeom>
        <a:solidFill>
          <a:schemeClr val="accent3">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t-IT" sz="1900" kern="1200"/>
        </a:p>
      </dsp:txBody>
      <dsp:txXfrm rot="-5400000">
        <a:off x="4028976" y="2688150"/>
        <a:ext cx="294975" cy="271223"/>
      </dsp:txXfrm>
    </dsp:sp>
    <dsp:sp modelId="{8D41DA01-D463-4AB9-B7B0-ED45A6BC5D29}">
      <dsp:nvSpPr>
        <dsp:cNvPr id="0" name=""/>
        <dsp:cNvSpPr/>
      </dsp:nvSpPr>
      <dsp:spPr>
        <a:xfrm>
          <a:off x="0" y="3140189"/>
          <a:ext cx="8352928" cy="150829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endParaRPr lang="it-IT" sz="3000" b="1" kern="1200" dirty="0" smtClean="0">
            <a:solidFill>
              <a:srgbClr val="C00000"/>
            </a:solidFill>
          </a:endParaRPr>
        </a:p>
        <a:p>
          <a:pPr lvl="0" algn="l" defTabSz="1333500" rtl="0">
            <a:lnSpc>
              <a:spcPct val="90000"/>
            </a:lnSpc>
            <a:spcBef>
              <a:spcPct val="0"/>
            </a:spcBef>
            <a:spcAft>
              <a:spcPct val="35000"/>
            </a:spcAft>
          </a:pPr>
          <a:r>
            <a:rPr lang="it-IT" sz="3000" b="1" kern="1200" dirty="0" smtClean="0">
              <a:solidFill>
                <a:schemeClr val="tx1"/>
              </a:solidFill>
            </a:rPr>
            <a:t>GRUPPO </a:t>
          </a:r>
          <a:r>
            <a:rPr lang="it-IT" sz="3000" b="1" kern="1200" dirty="0" err="1" smtClean="0">
              <a:solidFill>
                <a:schemeClr val="tx1"/>
              </a:solidFill>
            </a:rPr>
            <a:t>DI</a:t>
          </a:r>
          <a:r>
            <a:rPr lang="it-IT" sz="3000" b="1" kern="1200" dirty="0" smtClean="0">
              <a:solidFill>
                <a:schemeClr val="tx1"/>
              </a:solidFill>
            </a:rPr>
            <a:t> SOSTEGNO PER FAMILIARI </a:t>
          </a:r>
          <a:r>
            <a:rPr lang="it-IT" sz="3000" b="1" kern="1200" dirty="0" err="1" smtClean="0">
              <a:solidFill>
                <a:schemeClr val="tx1"/>
              </a:solidFill>
            </a:rPr>
            <a:t>DI</a:t>
          </a:r>
          <a:r>
            <a:rPr lang="it-IT" sz="3000" b="1" kern="1200" dirty="0" smtClean="0">
              <a:solidFill>
                <a:schemeClr val="tx1"/>
              </a:solidFill>
            </a:rPr>
            <a:t> MALATI</a:t>
          </a:r>
        </a:p>
        <a:p>
          <a:pPr lvl="0" algn="l" defTabSz="1333500">
            <a:lnSpc>
              <a:spcPct val="90000"/>
            </a:lnSpc>
            <a:spcBef>
              <a:spcPct val="0"/>
            </a:spcBef>
            <a:spcAft>
              <a:spcPct val="35000"/>
            </a:spcAft>
          </a:pPr>
          <a:r>
            <a:rPr lang="it-IT" sz="2800" b="0" kern="1200" dirty="0" smtClean="0">
              <a:solidFill>
                <a:schemeClr val="tx1"/>
              </a:solidFill>
            </a:rPr>
            <a:t>CONDOTTO  da  un  GERIATRA - PSICOTERAPEUTA             e  da  uno  PSICOLOGO - PSICOTERAPEUTA</a:t>
          </a:r>
        </a:p>
        <a:p>
          <a:pPr lvl="0" algn="l" defTabSz="1333500" rtl="0">
            <a:lnSpc>
              <a:spcPct val="90000"/>
            </a:lnSpc>
            <a:spcBef>
              <a:spcPct val="0"/>
            </a:spcBef>
            <a:spcAft>
              <a:spcPct val="35000"/>
            </a:spcAft>
          </a:pPr>
          <a:endParaRPr lang="it-IT" sz="2900" kern="1200" dirty="0" smtClean="0"/>
        </a:p>
      </dsp:txBody>
      <dsp:txXfrm>
        <a:off x="44176" y="3184365"/>
        <a:ext cx="8264576" cy="1419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012F8-5340-4CC8-9054-4B5184572071}">
      <dsp:nvSpPr>
        <dsp:cNvPr id="0" name=""/>
        <dsp:cNvSpPr/>
      </dsp:nvSpPr>
      <dsp:spPr>
        <a:xfrm>
          <a:off x="0" y="0"/>
          <a:ext cx="8424936" cy="13851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it-IT" sz="3000" b="1" kern="1200" dirty="0" smtClean="0">
              <a:solidFill>
                <a:schemeClr val="tx1"/>
              </a:solidFill>
            </a:rPr>
            <a:t>LABORATORIO </a:t>
          </a:r>
          <a:r>
            <a:rPr lang="it-IT" sz="3000" b="1" kern="1200" dirty="0" err="1" smtClean="0">
              <a:solidFill>
                <a:schemeClr val="tx1"/>
              </a:solidFill>
            </a:rPr>
            <a:t>DI</a:t>
          </a:r>
          <a:r>
            <a:rPr lang="it-IT" sz="3000" b="1" kern="1200" dirty="0" smtClean="0">
              <a:solidFill>
                <a:schemeClr val="tx1"/>
              </a:solidFill>
            </a:rPr>
            <a:t> ARTETERAPIA</a:t>
          </a:r>
          <a:r>
            <a:rPr lang="it-IT" sz="3000" kern="1200" dirty="0" smtClean="0">
              <a:solidFill>
                <a:schemeClr val="tx1"/>
              </a:solidFill>
            </a:rPr>
            <a:t>                                </a:t>
          </a:r>
          <a:r>
            <a:rPr lang="it-IT" sz="3000" b="1" kern="1200" dirty="0" smtClean="0">
              <a:solidFill>
                <a:schemeClr val="tx1"/>
              </a:solidFill>
            </a:rPr>
            <a:t>PER MALATI </a:t>
          </a:r>
          <a:r>
            <a:rPr lang="it-IT" sz="3000" b="1" kern="1200" dirty="0" err="1" smtClean="0">
              <a:solidFill>
                <a:schemeClr val="tx1"/>
              </a:solidFill>
            </a:rPr>
            <a:t>DI</a:t>
          </a:r>
          <a:r>
            <a:rPr lang="it-IT" sz="3000" b="1" kern="1200" dirty="0" smtClean="0">
              <a:solidFill>
                <a:schemeClr val="tx1"/>
              </a:solidFill>
            </a:rPr>
            <a:t> DEMENZA, FAMILIARI, CAREGIVERS </a:t>
          </a:r>
        </a:p>
        <a:p>
          <a:pPr lvl="0" algn="l" defTabSz="1333500" rtl="0">
            <a:lnSpc>
              <a:spcPct val="90000"/>
            </a:lnSpc>
            <a:spcBef>
              <a:spcPct val="0"/>
            </a:spcBef>
            <a:spcAft>
              <a:spcPct val="35000"/>
            </a:spcAft>
          </a:pPr>
          <a:r>
            <a:rPr lang="it-IT" sz="2600" b="0" kern="1200" dirty="0" smtClean="0">
              <a:solidFill>
                <a:schemeClr val="tx1"/>
              </a:solidFill>
            </a:rPr>
            <a:t>COORDINATO da ARTETERAPEUTI, EDUCATORI, CONSULENTI</a:t>
          </a:r>
        </a:p>
      </dsp:txBody>
      <dsp:txXfrm>
        <a:off x="40569" y="40569"/>
        <a:ext cx="8343798" cy="1303979"/>
      </dsp:txXfrm>
    </dsp:sp>
    <dsp:sp modelId="{7E820CB4-7097-407C-ACCA-9CC60ED1B1E9}">
      <dsp:nvSpPr>
        <dsp:cNvPr id="0" name=""/>
        <dsp:cNvSpPr/>
      </dsp:nvSpPr>
      <dsp:spPr>
        <a:xfrm rot="5400000">
          <a:off x="4056942" y="1407617"/>
          <a:ext cx="311050" cy="369732"/>
        </a:xfrm>
        <a:prstGeom prst="rightArrow">
          <a:avLst>
            <a:gd name="adj1" fmla="val 60000"/>
            <a:gd name="adj2" fmla="val 50000"/>
          </a:avLst>
        </a:prstGeom>
        <a:solidFill>
          <a:schemeClr val="accent2">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it-IT" sz="1500" kern="1200"/>
        </a:p>
      </dsp:txBody>
      <dsp:txXfrm rot="-5400000">
        <a:off x="4101548" y="1436958"/>
        <a:ext cx="221840" cy="217735"/>
      </dsp:txXfrm>
    </dsp:sp>
    <dsp:sp modelId="{09A8E77D-8EEC-4B6B-B3DE-811A84A249D5}">
      <dsp:nvSpPr>
        <dsp:cNvPr id="0" name=""/>
        <dsp:cNvSpPr/>
      </dsp:nvSpPr>
      <dsp:spPr>
        <a:xfrm>
          <a:off x="0" y="1799851"/>
          <a:ext cx="8424936" cy="140833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it-IT" sz="3000" b="1" kern="1200" dirty="0" smtClean="0">
              <a:solidFill>
                <a:schemeClr val="tx1"/>
              </a:solidFill>
            </a:rPr>
            <a:t>ALZHEIMER CAFE’ ®    DEDICATO A  MALATI di  AD, ASSISTENTI FAMILIARI  e  PROFESSIONALI</a:t>
          </a:r>
        </a:p>
        <a:p>
          <a:pPr lvl="0" algn="l" defTabSz="1333500" rtl="0">
            <a:lnSpc>
              <a:spcPct val="90000"/>
            </a:lnSpc>
            <a:spcBef>
              <a:spcPct val="0"/>
            </a:spcBef>
            <a:spcAft>
              <a:spcPct val="35000"/>
            </a:spcAft>
          </a:pPr>
          <a:r>
            <a:rPr lang="it-IT" sz="2600" b="0" kern="1200" dirty="0" smtClean="0">
              <a:solidFill>
                <a:schemeClr val="tx1"/>
              </a:solidFill>
            </a:rPr>
            <a:t>PRIMO SABATO del mese (Q.re San Bartolomeo)</a:t>
          </a:r>
        </a:p>
      </dsp:txBody>
      <dsp:txXfrm>
        <a:off x="41249" y="1841100"/>
        <a:ext cx="8342438" cy="1325838"/>
      </dsp:txXfrm>
    </dsp:sp>
    <dsp:sp modelId="{68349EF9-5F48-4482-AFEE-ACEDE1ECF3CF}">
      <dsp:nvSpPr>
        <dsp:cNvPr id="0" name=""/>
        <dsp:cNvSpPr/>
      </dsp:nvSpPr>
      <dsp:spPr>
        <a:xfrm rot="5400000">
          <a:off x="4066770" y="3217585"/>
          <a:ext cx="291395" cy="369732"/>
        </a:xfrm>
        <a:prstGeom prst="rightArrow">
          <a:avLst>
            <a:gd name="adj1" fmla="val 60000"/>
            <a:gd name="adj2" fmla="val 50000"/>
          </a:avLst>
        </a:prstGeom>
        <a:solidFill>
          <a:schemeClr val="accent3">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5400000">
        <a:off x="4101548" y="3256753"/>
        <a:ext cx="221840" cy="203977"/>
      </dsp:txXfrm>
    </dsp:sp>
    <dsp:sp modelId="{8D41DA01-D463-4AB9-B7B0-ED45A6BC5D29}">
      <dsp:nvSpPr>
        <dsp:cNvPr id="0" name=""/>
        <dsp:cNvSpPr/>
      </dsp:nvSpPr>
      <dsp:spPr>
        <a:xfrm>
          <a:off x="0" y="3596715"/>
          <a:ext cx="8424936" cy="134562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it-IT" sz="3000" b="1" kern="1200" dirty="0" smtClean="0">
              <a:solidFill>
                <a:schemeClr val="tx1"/>
              </a:solidFill>
            </a:rPr>
            <a:t>ALZHEIMER CAFE’ ®    DEDICATO A MALATI di  AD,  ASSISTENTI FAMILIARI  e  PROFESSIONALI</a:t>
          </a:r>
        </a:p>
        <a:p>
          <a:pPr lvl="0" algn="l" defTabSz="1333500" rtl="0">
            <a:lnSpc>
              <a:spcPct val="90000"/>
            </a:lnSpc>
            <a:spcBef>
              <a:spcPct val="0"/>
            </a:spcBef>
            <a:spcAft>
              <a:spcPct val="35000"/>
            </a:spcAft>
          </a:pPr>
          <a:r>
            <a:rPr lang="it-IT" sz="2600" b="0" kern="1200" dirty="0" smtClean="0">
              <a:solidFill>
                <a:schemeClr val="tx1"/>
              </a:solidFill>
            </a:rPr>
            <a:t>TERZO SABATO del mese  (Q.re Badia)</a:t>
          </a:r>
        </a:p>
      </dsp:txBody>
      <dsp:txXfrm>
        <a:off x="39412" y="3636127"/>
        <a:ext cx="8346112" cy="12668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08812-96E6-4BB1-AD07-428DBCDD1123}" type="datetimeFigureOut">
              <a:rPr lang="it-IT" smtClean="0"/>
              <a:t>26/08/2013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6A53A3-A507-4E72-B2C0-6057BD1BC765}" type="slidenum">
              <a:rPr lang="it-IT" smtClean="0"/>
              <a:t>‹N›</a:t>
            </a:fld>
            <a:endParaRPr lang="it-IT"/>
          </a:p>
        </p:txBody>
      </p:sp>
    </p:spTree>
    <p:extLst>
      <p:ext uri="{BB962C8B-B14F-4D97-AF65-F5344CB8AC3E}">
        <p14:creationId xmlns:p14="http://schemas.microsoft.com/office/powerpoint/2010/main" val="1354206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25E2DCC5-167B-40B9-B7FD-C3557B7F6BEE}" type="slidenum">
              <a:rPr lang="it-IT" smtClean="0"/>
              <a:pPr>
                <a:defRPr/>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0C8D2508-D3B0-4D65-AD41-A7BD53C1B721}" type="slidenum">
              <a:rPr lang="it-IT" smtClean="0"/>
              <a:pPr>
                <a:defRPr/>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C3DB4D6A-D854-4A5B-90C4-5B964D842FC9}" type="slidenum">
              <a:rPr lang="it-IT" smtClean="0"/>
              <a:pPr>
                <a:defRPr/>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D52547BA-A409-4008-BD86-97154C70CDA9}" type="slidenum">
              <a:rPr lang="it-IT" smtClean="0"/>
              <a:pPr>
                <a:defRPr/>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F437D605-BC0B-45A7-91A7-E0828AE3A776}" type="slidenum">
              <a:rPr lang="it-IT" smtClean="0"/>
              <a:pPr>
                <a:defRPr/>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82FDABAD-3EE1-40A8-A6C4-58D2D58F1060}" type="slidenum">
              <a:rPr lang="it-IT" smtClean="0"/>
              <a:pPr>
                <a:defRPr/>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E61E59B7-45CB-4451-9638-C816F0B502CE}" type="slidenum">
              <a:rPr lang="it-IT" smtClean="0"/>
              <a:pPr>
                <a:defRPr/>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512FD459-9B7E-4EB7-98E5-CA018FC0827C}" type="slidenum">
              <a:rPr lang="it-IT" smtClean="0"/>
              <a:pPr>
                <a:defRPr/>
              </a:pPr>
              <a:t>16</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EB797A4B-E3CC-44DD-BCCB-666B9716EA19}" type="slidenum">
              <a:rPr lang="it-IT" smtClean="0"/>
              <a:pPr>
                <a:defRPr/>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66B7EC18-8579-4042-BFEB-A26A550C7BBE}" type="slidenum">
              <a:rPr lang="it-IT" smtClean="0"/>
              <a:pPr>
                <a:defRPr/>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43ADA166-AF79-45C7-A494-3FF280D5D0C7}" type="slidenum">
              <a:rPr lang="it-IT" smtClean="0"/>
              <a:pPr>
                <a:defRPr/>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DEA600BC-81AD-48F6-96FA-B89A6663E878}" type="slidenum">
              <a:rPr lang="it-IT" smtClean="0"/>
              <a:pPr>
                <a:defRPr/>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67A0594E-45EA-4BFC-9BE8-CF9AC8990F70}" type="slidenum">
              <a:rPr lang="it-IT" smtClean="0"/>
              <a:pPr>
                <a:defRPr/>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1C8984BA-2946-499B-9CE4-880D84BADC20}" type="slidenum">
              <a:rPr lang="it-IT" smtClean="0"/>
              <a:pPr>
                <a:defRPr/>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EA678659-11BA-45EF-A5EA-6E3ACF79AF40}" type="slidenum">
              <a:rPr lang="it-IT" smtClean="0"/>
              <a:pPr>
                <a:defRPr/>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61BDECF8-4CAE-4401-85F3-AAB648BC1F78}" type="slidenum">
              <a:rPr lang="it-IT" smtClean="0"/>
              <a:pPr>
                <a:defRPr/>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D97E921-8DEB-48B5-84B2-2C6567F9DA20}" type="datetimeFigureOut">
              <a:rPr lang="it-IT" smtClean="0"/>
              <a:t>26/08/2013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A37B0D-D78C-480B-9F9D-BB2CD270A54D}" type="slidenum">
              <a:rPr lang="it-IT" smtClean="0"/>
              <a:t>‹N›</a:t>
            </a:fld>
            <a:endParaRPr lang="it-IT"/>
          </a:p>
        </p:txBody>
      </p:sp>
    </p:spTree>
    <p:extLst>
      <p:ext uri="{BB962C8B-B14F-4D97-AF65-F5344CB8AC3E}">
        <p14:creationId xmlns:p14="http://schemas.microsoft.com/office/powerpoint/2010/main" val="359013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D97E921-8DEB-48B5-84B2-2C6567F9DA20}" type="datetimeFigureOut">
              <a:rPr lang="it-IT" smtClean="0"/>
              <a:t>26/08/2013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A37B0D-D78C-480B-9F9D-BB2CD270A54D}" type="slidenum">
              <a:rPr lang="it-IT" smtClean="0"/>
              <a:t>‹N›</a:t>
            </a:fld>
            <a:endParaRPr lang="it-IT"/>
          </a:p>
        </p:txBody>
      </p:sp>
    </p:spTree>
    <p:extLst>
      <p:ext uri="{BB962C8B-B14F-4D97-AF65-F5344CB8AC3E}">
        <p14:creationId xmlns:p14="http://schemas.microsoft.com/office/powerpoint/2010/main" val="415537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D97E921-8DEB-48B5-84B2-2C6567F9DA20}" type="datetimeFigureOut">
              <a:rPr lang="it-IT" smtClean="0"/>
              <a:t>26/08/2013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A37B0D-D78C-480B-9F9D-BB2CD270A54D}" type="slidenum">
              <a:rPr lang="it-IT" smtClean="0"/>
              <a:t>‹N›</a:t>
            </a:fld>
            <a:endParaRPr lang="it-IT"/>
          </a:p>
        </p:txBody>
      </p:sp>
    </p:spTree>
    <p:extLst>
      <p:ext uri="{BB962C8B-B14F-4D97-AF65-F5344CB8AC3E}">
        <p14:creationId xmlns:p14="http://schemas.microsoft.com/office/powerpoint/2010/main" val="96964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D97E921-8DEB-48B5-84B2-2C6567F9DA20}" type="datetimeFigureOut">
              <a:rPr lang="it-IT" smtClean="0"/>
              <a:t>26/08/2013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A37B0D-D78C-480B-9F9D-BB2CD270A54D}" type="slidenum">
              <a:rPr lang="it-IT" smtClean="0"/>
              <a:t>‹N›</a:t>
            </a:fld>
            <a:endParaRPr lang="it-IT"/>
          </a:p>
        </p:txBody>
      </p:sp>
    </p:spTree>
    <p:extLst>
      <p:ext uri="{BB962C8B-B14F-4D97-AF65-F5344CB8AC3E}">
        <p14:creationId xmlns:p14="http://schemas.microsoft.com/office/powerpoint/2010/main" val="36582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D97E921-8DEB-48B5-84B2-2C6567F9DA20}" type="datetimeFigureOut">
              <a:rPr lang="it-IT" smtClean="0"/>
              <a:t>26/08/2013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A37B0D-D78C-480B-9F9D-BB2CD270A54D}" type="slidenum">
              <a:rPr lang="it-IT" smtClean="0"/>
              <a:t>‹N›</a:t>
            </a:fld>
            <a:endParaRPr lang="it-IT"/>
          </a:p>
        </p:txBody>
      </p:sp>
    </p:spTree>
    <p:extLst>
      <p:ext uri="{BB962C8B-B14F-4D97-AF65-F5344CB8AC3E}">
        <p14:creationId xmlns:p14="http://schemas.microsoft.com/office/powerpoint/2010/main" val="248880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D97E921-8DEB-48B5-84B2-2C6567F9DA20}" type="datetimeFigureOut">
              <a:rPr lang="it-IT" smtClean="0"/>
              <a:t>26/08/2013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2A37B0D-D78C-480B-9F9D-BB2CD270A54D}" type="slidenum">
              <a:rPr lang="it-IT" smtClean="0"/>
              <a:t>‹N›</a:t>
            </a:fld>
            <a:endParaRPr lang="it-IT"/>
          </a:p>
        </p:txBody>
      </p:sp>
    </p:spTree>
    <p:extLst>
      <p:ext uri="{BB962C8B-B14F-4D97-AF65-F5344CB8AC3E}">
        <p14:creationId xmlns:p14="http://schemas.microsoft.com/office/powerpoint/2010/main" val="321171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D97E921-8DEB-48B5-84B2-2C6567F9DA20}" type="datetimeFigureOut">
              <a:rPr lang="it-IT" smtClean="0"/>
              <a:t>26/08/2013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2A37B0D-D78C-480B-9F9D-BB2CD270A54D}" type="slidenum">
              <a:rPr lang="it-IT" smtClean="0"/>
              <a:t>‹N›</a:t>
            </a:fld>
            <a:endParaRPr lang="it-IT"/>
          </a:p>
        </p:txBody>
      </p:sp>
    </p:spTree>
    <p:extLst>
      <p:ext uri="{BB962C8B-B14F-4D97-AF65-F5344CB8AC3E}">
        <p14:creationId xmlns:p14="http://schemas.microsoft.com/office/powerpoint/2010/main" val="274951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D97E921-8DEB-48B5-84B2-2C6567F9DA20}" type="datetimeFigureOut">
              <a:rPr lang="it-IT" smtClean="0"/>
              <a:t>26/08/2013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2A37B0D-D78C-480B-9F9D-BB2CD270A54D}" type="slidenum">
              <a:rPr lang="it-IT" smtClean="0"/>
              <a:t>‹N›</a:t>
            </a:fld>
            <a:endParaRPr lang="it-IT"/>
          </a:p>
        </p:txBody>
      </p:sp>
    </p:spTree>
    <p:extLst>
      <p:ext uri="{BB962C8B-B14F-4D97-AF65-F5344CB8AC3E}">
        <p14:creationId xmlns:p14="http://schemas.microsoft.com/office/powerpoint/2010/main" val="3424510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D97E921-8DEB-48B5-84B2-2C6567F9DA20}" type="datetimeFigureOut">
              <a:rPr lang="it-IT" smtClean="0"/>
              <a:t>26/08/2013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2A37B0D-D78C-480B-9F9D-BB2CD270A54D}" type="slidenum">
              <a:rPr lang="it-IT" smtClean="0"/>
              <a:t>‹N›</a:t>
            </a:fld>
            <a:endParaRPr lang="it-IT"/>
          </a:p>
        </p:txBody>
      </p:sp>
    </p:spTree>
    <p:extLst>
      <p:ext uri="{BB962C8B-B14F-4D97-AF65-F5344CB8AC3E}">
        <p14:creationId xmlns:p14="http://schemas.microsoft.com/office/powerpoint/2010/main" val="360451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D97E921-8DEB-48B5-84B2-2C6567F9DA20}" type="datetimeFigureOut">
              <a:rPr lang="it-IT" smtClean="0"/>
              <a:t>26/08/2013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2A37B0D-D78C-480B-9F9D-BB2CD270A54D}" type="slidenum">
              <a:rPr lang="it-IT" smtClean="0"/>
              <a:t>‹N›</a:t>
            </a:fld>
            <a:endParaRPr lang="it-IT"/>
          </a:p>
        </p:txBody>
      </p:sp>
    </p:spTree>
    <p:extLst>
      <p:ext uri="{BB962C8B-B14F-4D97-AF65-F5344CB8AC3E}">
        <p14:creationId xmlns:p14="http://schemas.microsoft.com/office/powerpoint/2010/main" val="250540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D97E921-8DEB-48B5-84B2-2C6567F9DA20}" type="datetimeFigureOut">
              <a:rPr lang="it-IT" smtClean="0"/>
              <a:t>26/08/2013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2A37B0D-D78C-480B-9F9D-BB2CD270A54D}" type="slidenum">
              <a:rPr lang="it-IT" smtClean="0"/>
              <a:t>‹N›</a:t>
            </a:fld>
            <a:endParaRPr lang="it-IT"/>
          </a:p>
        </p:txBody>
      </p:sp>
    </p:spTree>
    <p:extLst>
      <p:ext uri="{BB962C8B-B14F-4D97-AF65-F5344CB8AC3E}">
        <p14:creationId xmlns:p14="http://schemas.microsoft.com/office/powerpoint/2010/main" val="2332315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7E921-8DEB-48B5-84B2-2C6567F9DA20}" type="datetimeFigureOut">
              <a:rPr lang="it-IT" smtClean="0"/>
              <a:t>26/08/2013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37B0D-D78C-480B-9F9D-BB2CD270A54D}" type="slidenum">
              <a:rPr lang="it-IT" smtClean="0"/>
              <a:t>‹N›</a:t>
            </a:fld>
            <a:endParaRPr lang="it-IT"/>
          </a:p>
        </p:txBody>
      </p:sp>
    </p:spTree>
    <p:extLst>
      <p:ext uri="{BB962C8B-B14F-4D97-AF65-F5344CB8AC3E}">
        <p14:creationId xmlns:p14="http://schemas.microsoft.com/office/powerpoint/2010/main" val="534827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288" y="476250"/>
            <a:ext cx="8424862" cy="720725"/>
          </a:xfrm>
        </p:spPr>
        <p:txBody>
          <a:bodyPr>
            <a:normAutofit fontScale="90000"/>
          </a:bodyPr>
          <a:lstStyle/>
          <a:p>
            <a:pPr>
              <a:defRPr/>
            </a:pPr>
            <a:r>
              <a:rPr lang="it-IT" sz="2800" b="1" spc="50" dirty="0" smtClean="0">
                <a:ln w="11430"/>
                <a:solidFill>
                  <a:srgbClr val="FF6600"/>
                </a:solidFill>
                <a:effectLst>
                  <a:outerShdw blurRad="76200" dist="50800" dir="5400000" algn="tl" rotWithShape="0">
                    <a:srgbClr val="000000">
                      <a:alpha val="65000"/>
                    </a:srgbClr>
                  </a:outerShdw>
                </a:effectLst>
              </a:rPr>
              <a:t/>
            </a:r>
            <a:br>
              <a:rPr lang="it-IT" sz="2800" b="1" spc="50" dirty="0" smtClean="0">
                <a:ln w="11430"/>
                <a:solidFill>
                  <a:srgbClr val="FF6600"/>
                </a:solidFill>
                <a:effectLst>
                  <a:outerShdw blurRad="76200" dist="50800" dir="5400000" algn="tl" rotWithShape="0">
                    <a:srgbClr val="000000">
                      <a:alpha val="65000"/>
                    </a:srgbClr>
                  </a:outerShdw>
                </a:effectLst>
              </a:rPr>
            </a:br>
            <a:r>
              <a:rPr lang="it-IT" sz="2800" b="1" spc="50" dirty="0" smtClean="0">
                <a:ln w="11430"/>
                <a:solidFill>
                  <a:srgbClr val="FF6600"/>
                </a:solidFill>
                <a:effectLst>
                  <a:outerShdw blurRad="76200" dist="50800" dir="5400000" algn="tl" rotWithShape="0">
                    <a:srgbClr val="000000">
                      <a:alpha val="65000"/>
                    </a:srgbClr>
                  </a:outerShdw>
                </a:effectLst>
              </a:rPr>
              <a:t/>
            </a:r>
            <a:br>
              <a:rPr lang="it-IT" sz="2800" b="1" spc="50" dirty="0" smtClean="0">
                <a:ln w="11430"/>
                <a:solidFill>
                  <a:srgbClr val="FF6600"/>
                </a:solidFill>
                <a:effectLst>
                  <a:outerShdw blurRad="76200" dist="50800" dir="5400000" algn="tl" rotWithShape="0">
                    <a:srgbClr val="000000">
                      <a:alpha val="65000"/>
                    </a:srgbClr>
                  </a:outerShdw>
                </a:effectLst>
              </a:rPr>
            </a:br>
            <a:r>
              <a:rPr lang="it-IT" sz="2800" b="1" spc="50" dirty="0" smtClean="0">
                <a:ln w="11430"/>
                <a:solidFill>
                  <a:srgbClr val="FF6600"/>
                </a:solidFill>
                <a:effectLst>
                  <a:outerShdw blurRad="76200" dist="50800" dir="5400000" algn="tl" rotWithShape="0">
                    <a:srgbClr val="000000">
                      <a:alpha val="65000"/>
                    </a:srgbClr>
                  </a:outerShdw>
                </a:effectLst>
              </a:rPr>
              <a:t/>
            </a:r>
            <a:br>
              <a:rPr lang="it-IT" sz="2800" b="1" spc="50" dirty="0" smtClean="0">
                <a:ln w="11430"/>
                <a:solidFill>
                  <a:srgbClr val="FF6600"/>
                </a:solidFill>
                <a:effectLst>
                  <a:outerShdw blurRad="76200" dist="50800" dir="5400000" algn="tl" rotWithShape="0">
                    <a:srgbClr val="000000">
                      <a:alpha val="65000"/>
                    </a:srgbClr>
                  </a:outerShdw>
                </a:effectLst>
              </a:rPr>
            </a:br>
            <a:r>
              <a:rPr lang="it-IT" sz="2800" b="1" spc="50" dirty="0" smtClean="0">
                <a:ln w="11430"/>
                <a:solidFill>
                  <a:srgbClr val="002060"/>
                </a:solidFill>
                <a:effectLst>
                  <a:outerShdw blurRad="76200" dist="50800" dir="5400000" algn="tl" rotWithShape="0">
                    <a:srgbClr val="000000">
                      <a:alpha val="65000"/>
                    </a:srgbClr>
                  </a:outerShdw>
                </a:effectLst>
              </a:rPr>
              <a:t>LA CURA DELLE DEMENZE: </a:t>
            </a:r>
            <a:br>
              <a:rPr lang="it-IT" sz="2800" b="1" spc="50" dirty="0" smtClean="0">
                <a:ln w="11430"/>
                <a:solidFill>
                  <a:srgbClr val="002060"/>
                </a:solidFill>
                <a:effectLst>
                  <a:outerShdw blurRad="76200" dist="50800" dir="5400000" algn="tl" rotWithShape="0">
                    <a:srgbClr val="000000">
                      <a:alpha val="65000"/>
                    </a:srgbClr>
                  </a:outerShdw>
                </a:effectLst>
              </a:rPr>
            </a:br>
            <a:r>
              <a:rPr lang="it-IT" sz="2800" b="1" spc="50" dirty="0" smtClean="0">
                <a:ln w="11430"/>
                <a:solidFill>
                  <a:srgbClr val="002060"/>
                </a:solidFill>
                <a:effectLst>
                  <a:outerShdw blurRad="76200" dist="50800" dir="5400000" algn="tl" rotWithShape="0">
                    <a:srgbClr val="000000">
                      <a:alpha val="65000"/>
                    </a:srgbClr>
                  </a:outerShdw>
                </a:effectLst>
              </a:rPr>
              <a:t>IL CONCETTO </a:t>
            </a:r>
            <a:r>
              <a:rPr lang="it-IT" sz="2800" b="1" spc="50" dirty="0" err="1" smtClean="0">
                <a:ln w="11430"/>
                <a:solidFill>
                  <a:srgbClr val="002060"/>
                </a:solidFill>
                <a:effectLst>
                  <a:outerShdw blurRad="76200" dist="50800" dir="5400000" algn="tl" rotWithShape="0">
                    <a:srgbClr val="000000">
                      <a:alpha val="65000"/>
                    </a:srgbClr>
                  </a:outerShdw>
                </a:effectLst>
              </a:rPr>
              <a:t>DI</a:t>
            </a:r>
            <a:r>
              <a:rPr lang="it-IT" sz="2800" b="1" spc="50" dirty="0" smtClean="0">
                <a:ln w="11430"/>
                <a:solidFill>
                  <a:srgbClr val="002060"/>
                </a:solidFill>
                <a:effectLst>
                  <a:outerShdw blurRad="76200" dist="50800" dir="5400000" algn="tl" rotWithShape="0">
                    <a:srgbClr val="000000">
                      <a:alpha val="65000"/>
                    </a:srgbClr>
                  </a:outerShdw>
                </a:effectLst>
              </a:rPr>
              <a:t> ALZHEIMER CAFÉ ®</a:t>
            </a:r>
            <a:br>
              <a:rPr lang="it-IT" sz="2800" b="1" spc="50" dirty="0" smtClean="0">
                <a:ln w="11430"/>
                <a:solidFill>
                  <a:srgbClr val="002060"/>
                </a:solidFill>
                <a:effectLst>
                  <a:outerShdw blurRad="76200" dist="50800" dir="5400000" algn="tl" rotWithShape="0">
                    <a:srgbClr val="000000">
                      <a:alpha val="65000"/>
                    </a:srgbClr>
                  </a:outerShdw>
                </a:effectLst>
              </a:rPr>
            </a:br>
            <a:r>
              <a:rPr lang="it-IT" b="1" u="sng" dirty="0" smtClean="0">
                <a:solidFill>
                  <a:srgbClr val="0000CC"/>
                </a:solidFill>
              </a:rPr>
              <a:t/>
            </a:r>
            <a:br>
              <a:rPr lang="it-IT" b="1" u="sng" dirty="0" smtClean="0">
                <a:solidFill>
                  <a:srgbClr val="0000CC"/>
                </a:solidFill>
              </a:rPr>
            </a:br>
            <a:endParaRPr lang="it-IT" dirty="0"/>
          </a:p>
        </p:txBody>
      </p:sp>
      <p:sp>
        <p:nvSpPr>
          <p:cNvPr id="3" name="Segnaposto contenuto 2"/>
          <p:cNvSpPr>
            <a:spLocks noGrp="1"/>
          </p:cNvSpPr>
          <p:nvPr>
            <p:ph sz="half" idx="1"/>
          </p:nvPr>
        </p:nvSpPr>
        <p:spPr>
          <a:xfrm>
            <a:off x="250825" y="3789363"/>
            <a:ext cx="8642350" cy="2663825"/>
          </a:xfrm>
        </p:spPr>
        <p:txBody>
          <a:bodyPr/>
          <a:lstStyle/>
          <a:p>
            <a:pPr algn="ctr">
              <a:buFont typeface="Arial" charset="0"/>
              <a:buNone/>
              <a:defRPr/>
            </a:pPr>
            <a:r>
              <a:rPr lang="it-IT" b="1" spc="50" dirty="0" smtClean="0">
                <a:ln w="11430"/>
                <a:solidFill>
                  <a:srgbClr val="FF0000"/>
                </a:solidFill>
                <a:effectLst>
                  <a:outerShdw blurRad="76200" dist="50800" dir="5400000" algn="tl" rotWithShape="0">
                    <a:srgbClr val="000000">
                      <a:alpha val="65000"/>
                    </a:srgbClr>
                  </a:outerShdw>
                </a:effectLst>
                <a:latin typeface="+mj-lt"/>
                <a:ea typeface="+mj-ea"/>
                <a:cs typeface="+mj-cs"/>
              </a:rPr>
              <a:t>La malattia di Alzheimer fra isolamento e integrazione:</a:t>
            </a:r>
          </a:p>
          <a:p>
            <a:pPr algn="ctr">
              <a:buFont typeface="Arial" charset="0"/>
              <a:buNone/>
              <a:defRPr/>
            </a:pPr>
            <a:r>
              <a:rPr lang="it-IT" b="1" spc="50" dirty="0" smtClean="0">
                <a:ln w="11430"/>
                <a:solidFill>
                  <a:srgbClr val="FF0000"/>
                </a:solidFill>
                <a:effectLst>
                  <a:outerShdw blurRad="76200" dist="50800" dir="5400000" algn="tl" rotWithShape="0">
                    <a:srgbClr val="000000">
                      <a:alpha val="65000"/>
                    </a:srgbClr>
                  </a:outerShdw>
                </a:effectLst>
                <a:latin typeface="+mj-lt"/>
                <a:ea typeface="+mj-ea"/>
                <a:cs typeface="+mj-cs"/>
              </a:rPr>
              <a:t>l’esperienza dell’Associazione Alzheimer Brescia</a:t>
            </a:r>
          </a:p>
          <a:p>
            <a:pPr algn="ctr">
              <a:buFont typeface="Arial" charset="0"/>
              <a:buNone/>
              <a:defRPr/>
            </a:pPr>
            <a:r>
              <a:rPr lang="it-IT" b="1" spc="50" dirty="0" smtClean="0">
                <a:ln w="11430"/>
                <a:solidFill>
                  <a:srgbClr val="FF0000"/>
                </a:solidFill>
                <a:effectLst>
                  <a:outerShdw blurRad="76200" dist="50800" dir="5400000" algn="tl" rotWithShape="0">
                    <a:srgbClr val="000000">
                      <a:alpha val="65000"/>
                    </a:srgbClr>
                  </a:outerShdw>
                </a:effectLst>
                <a:latin typeface="+mj-lt"/>
                <a:ea typeface="+mj-ea"/>
                <a:cs typeface="+mj-cs"/>
              </a:rPr>
              <a:t>Antonia Biosa - Onlus</a:t>
            </a:r>
          </a:p>
          <a:p>
            <a:pPr algn="ctr">
              <a:buFont typeface="Arial" charset="0"/>
              <a:buNone/>
              <a:tabLst>
                <a:tab pos="1076325" algn="l"/>
              </a:tabLst>
              <a:defRPr/>
            </a:pPr>
            <a:endParaRPr lang="it-IT" sz="2400" b="1" spc="50" dirty="0" smtClean="0">
              <a:ln w="11430"/>
              <a:effectLst>
                <a:outerShdw blurRad="76200" dist="50800" dir="5400000" algn="tl" rotWithShape="0">
                  <a:srgbClr val="000000">
                    <a:alpha val="65000"/>
                  </a:srgbClr>
                </a:outerShdw>
              </a:effectLst>
            </a:endParaRPr>
          </a:p>
          <a:p>
            <a:pPr algn="ctr">
              <a:buFont typeface="Arial" charset="0"/>
              <a:buNone/>
              <a:tabLst>
                <a:tab pos="1076325" algn="l"/>
              </a:tabLst>
              <a:defRPr/>
            </a:pPr>
            <a:r>
              <a:rPr lang="it-IT" sz="2000" b="1" spc="50" dirty="0" smtClean="0">
                <a:ln w="11430"/>
                <a:solidFill>
                  <a:srgbClr val="002060"/>
                </a:solidFill>
                <a:effectLst>
                  <a:outerShdw blurRad="76200" dist="50800" dir="5400000" algn="tl" rotWithShape="0">
                    <a:srgbClr val="000000">
                      <a:alpha val="65000"/>
                    </a:srgbClr>
                  </a:outerShdw>
                </a:effectLst>
              </a:rPr>
              <a:t>Arch. Lidia Pintus</a:t>
            </a:r>
          </a:p>
          <a:p>
            <a:pPr algn="ctr">
              <a:buFont typeface="Arial" charset="0"/>
              <a:buNone/>
              <a:tabLst>
                <a:tab pos="990600" algn="l"/>
                <a:tab pos="1076325" algn="l"/>
              </a:tabLst>
              <a:defRPr/>
            </a:pPr>
            <a:r>
              <a:rPr lang="it-IT" sz="1400" b="1" spc="50" dirty="0" smtClean="0">
                <a:ln w="11430"/>
                <a:solidFill>
                  <a:srgbClr val="002060"/>
                </a:solidFill>
                <a:effectLst>
                  <a:outerShdw blurRad="76200" dist="50800" dir="5400000" algn="tl" rotWithShape="0">
                    <a:srgbClr val="000000">
                      <a:alpha val="65000"/>
                    </a:srgbClr>
                  </a:outerShdw>
                </a:effectLst>
              </a:rPr>
              <a:t>Brescia, 01.06.2013</a:t>
            </a:r>
          </a:p>
          <a:p>
            <a:pPr algn="ctr">
              <a:buFont typeface="Arial" charset="0"/>
              <a:buNone/>
              <a:defRPr/>
            </a:pPr>
            <a:endParaRPr lang="it-IT" sz="5400" dirty="0"/>
          </a:p>
        </p:txBody>
      </p:sp>
      <p:pic>
        <p:nvPicPr>
          <p:cNvPr id="5" name="Segnaposto contenuto 4" descr="alzheimer cafè logo tazza verde.png"/>
          <p:cNvPicPr>
            <a:picLocks noGrp="1" noChangeAspect="1"/>
          </p:cNvPicPr>
          <p:nvPr>
            <p:ph sz="half" idx="2"/>
          </p:nvPr>
        </p:nvPicPr>
        <p:blipFill>
          <a:blip r:embed="rId3"/>
          <a:stretch>
            <a:fillRect/>
          </a:stretch>
        </p:blipFill>
        <p:spPr>
          <a:xfrm>
            <a:off x="3563938" y="1484313"/>
            <a:ext cx="2001837" cy="2028825"/>
          </a:xfrm>
          <a:ln w="3175" cap="sq">
            <a:solidFill>
              <a:srgbClr val="000000"/>
            </a:solidFill>
          </a:ln>
          <a:effectLst>
            <a:outerShdw blurRad="50800" dist="38100" dir="2700000" algn="tl" rotWithShape="0">
              <a:srgbClr val="000000">
                <a:alpha val="43000"/>
              </a:srgbClr>
            </a:outerShdw>
          </a:effectLst>
        </p:spPr>
      </p:pic>
      <p:cxnSp>
        <p:nvCxnSpPr>
          <p:cNvPr id="7" name="Connettore 1 6"/>
          <p:cNvCxnSpPr/>
          <p:nvPr/>
        </p:nvCxnSpPr>
        <p:spPr>
          <a:xfrm>
            <a:off x="3419475" y="5661025"/>
            <a:ext cx="22320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571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302" t="3815" r="2956" b="3625"/>
          <a:stretch>
            <a:fillRect/>
          </a:stretch>
        </p:blipFill>
        <p:spPr>
          <a:xfrm>
            <a:off x="1258888" y="1557338"/>
            <a:ext cx="6842125" cy="4919662"/>
          </a:xfrm>
        </p:spPr>
      </p:pic>
      <p:sp>
        <p:nvSpPr>
          <p:cNvPr id="4" name="Titolo 1"/>
          <p:cNvSpPr txBox="1">
            <a:spLocks/>
          </p:cNvSpPr>
          <p:nvPr/>
        </p:nvSpPr>
        <p:spPr bwMode="auto">
          <a:xfrm>
            <a:off x="468313" y="188913"/>
            <a:ext cx="8218487" cy="503237"/>
          </a:xfrm>
          <a:prstGeom prst="rect">
            <a:avLst/>
          </a:prstGeom>
          <a:noFill/>
          <a:ln w="9525">
            <a:noFill/>
            <a:miter lim="800000"/>
            <a:headEnd/>
            <a:tailEnd/>
          </a:ln>
        </p:spPr>
        <p:txBody>
          <a:bodyPr anchor="ctr"/>
          <a:lstStyle/>
          <a:p>
            <a:pPr algn="ctr" eaLnBrk="0" hangingPunct="0">
              <a:defRPr/>
            </a:pP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IL CONCETTO </a:t>
            </a:r>
            <a:r>
              <a:rPr lang="it-IT" sz="2800" b="1" spc="50" dirty="0" err="1">
                <a:ln w="11430"/>
                <a:solidFill>
                  <a:srgbClr val="002060"/>
                </a:solidFill>
                <a:effectLst>
                  <a:outerShdw blurRad="76200" dist="50800" dir="5400000" algn="tl" rotWithShape="0">
                    <a:srgbClr val="000000">
                      <a:alpha val="65000"/>
                    </a:srgbClr>
                  </a:outerShdw>
                </a:effectLst>
                <a:latin typeface="+mj-lt"/>
                <a:ea typeface="+mj-ea"/>
                <a:cs typeface="+mj-cs"/>
              </a:rPr>
              <a:t>DI</a:t>
            </a: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 ALZHEIMER CAFÉ</a:t>
            </a:r>
            <a:r>
              <a:rPr lang="it-IT" sz="1000" b="1" spc="50" dirty="0">
                <a:ln w="11430"/>
                <a:solidFill>
                  <a:srgbClr val="002060"/>
                </a:solidFill>
                <a:effectLst>
                  <a:outerShdw blurRad="76200" dist="50800" dir="5400000" algn="tl" rotWithShape="0">
                    <a:srgbClr val="000000">
                      <a:alpha val="65000"/>
                    </a:srgbClr>
                  </a:outerShdw>
                </a:effectLst>
                <a:latin typeface="+mj-lt"/>
                <a:ea typeface="+mj-ea"/>
                <a:cs typeface="+mj-cs"/>
              </a:rPr>
              <a:t> </a:t>
            </a:r>
            <a:r>
              <a:rPr lang="it-IT" sz="3200" b="1" spc="50" dirty="0">
                <a:ln w="11430"/>
                <a:solidFill>
                  <a:srgbClr val="002060"/>
                </a:solidFill>
                <a:effectLst>
                  <a:outerShdw blurRad="76200" dist="50800" dir="5400000" algn="tl" rotWithShape="0">
                    <a:srgbClr val="000000">
                      <a:alpha val="65000"/>
                    </a:srgbClr>
                  </a:outerShdw>
                </a:effectLst>
                <a:latin typeface="+mj-lt"/>
                <a:ea typeface="+mj-ea"/>
                <a:cs typeface="+mj-cs"/>
              </a:rPr>
              <a:t>®</a:t>
            </a: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endParaRPr lang="it-IT" sz="4400" dirty="0">
              <a:latin typeface="+mj-lt"/>
              <a:ea typeface="+mj-ea"/>
              <a:cs typeface="+mj-cs"/>
            </a:endParaRPr>
          </a:p>
        </p:txBody>
      </p:sp>
      <p:sp>
        <p:nvSpPr>
          <p:cNvPr id="5" name="Segnaposto testo 12"/>
          <p:cNvSpPr txBox="1">
            <a:spLocks/>
          </p:cNvSpPr>
          <p:nvPr/>
        </p:nvSpPr>
        <p:spPr bwMode="auto">
          <a:xfrm>
            <a:off x="539552" y="908720"/>
            <a:ext cx="8064895" cy="504403"/>
          </a:xfrm>
          <a:prstGeom prst="rect">
            <a:avLst/>
          </a:prstGeom>
          <a:ln w="9525">
            <a:noFill/>
            <a:miter lim="800000"/>
            <a:headEnd/>
            <a:tailEnd/>
          </a:ln>
        </p:spPr>
        <p:style>
          <a:lnRef idx="0">
            <a:scrgbClr r="0" g="0" b="0"/>
          </a:lnRef>
          <a:fillRef idx="1003">
            <a:schemeClr val="lt1"/>
          </a:fillRef>
          <a:effectRef idx="0">
            <a:scrgbClr r="0" g="0" b="0"/>
          </a:effectRef>
          <a:fontRef idx="major"/>
        </p:style>
        <p:txBody>
          <a:bodyPr anchor="b"/>
          <a:lstStyle/>
          <a:p>
            <a:pPr marL="342900" indent="-342900" algn="ctr" eaLnBrk="0" hangingPunct="0">
              <a:spcBef>
                <a:spcPct val="20000"/>
              </a:spcBef>
              <a:buFont typeface="Arial" charset="0"/>
              <a:buNone/>
              <a:defRPr/>
            </a:pPr>
            <a:r>
              <a:rPr lang="it-IT" sz="2800" dirty="0">
                <a:solidFill>
                  <a:srgbClr val="FF0000"/>
                </a:solidFill>
              </a:rPr>
              <a:t>La malattia di Alzheimer fra isolamento e integrazione</a:t>
            </a:r>
            <a:endParaRPr lang="it-IT" sz="2800" dirty="0">
              <a:solidFill>
                <a:srgbClr val="FF0000"/>
              </a:solidFill>
            </a:endParaRPr>
          </a:p>
        </p:txBody>
      </p:sp>
    </p:spTree>
    <p:extLst>
      <p:ext uri="{BB962C8B-B14F-4D97-AF65-F5344CB8AC3E}">
        <p14:creationId xmlns:p14="http://schemas.microsoft.com/office/powerpoint/2010/main" val="895636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GIORNATA MONDIALE ALZHEIMER_I RAMMENTATORI_21.09.10.jpg"/>
          <p:cNvPicPr>
            <a:picLocks noGrp="1" noChangeAspect="1"/>
          </p:cNvPicPr>
          <p:nvPr>
            <p:ph idx="1"/>
          </p:nvPr>
        </p:nvPicPr>
        <p:blipFill>
          <a:blip r:embed="rId3"/>
          <a:stretch>
            <a:fillRect/>
          </a:stretch>
        </p:blipFill>
        <p:spPr>
          <a:xfrm>
            <a:off x="2700338" y="1628775"/>
            <a:ext cx="3505200" cy="4953000"/>
          </a:xfrm>
          <a:ln>
            <a:solidFill>
              <a:schemeClr val="accent5">
                <a:lumMod val="50000"/>
              </a:schemeClr>
            </a:solidFill>
          </a:ln>
        </p:spPr>
      </p:pic>
      <p:sp>
        <p:nvSpPr>
          <p:cNvPr id="5" name="Titolo 1"/>
          <p:cNvSpPr txBox="1">
            <a:spLocks/>
          </p:cNvSpPr>
          <p:nvPr/>
        </p:nvSpPr>
        <p:spPr bwMode="auto">
          <a:xfrm>
            <a:off x="468313" y="188913"/>
            <a:ext cx="8218487" cy="431800"/>
          </a:xfrm>
          <a:prstGeom prst="rect">
            <a:avLst/>
          </a:prstGeom>
          <a:noFill/>
          <a:ln w="9525">
            <a:noFill/>
            <a:miter lim="800000"/>
            <a:headEnd/>
            <a:tailEnd/>
          </a:ln>
        </p:spPr>
        <p:txBody>
          <a:bodyPr anchor="ctr"/>
          <a:lstStyle/>
          <a:p>
            <a:pPr algn="ctr" eaLnBrk="0" hangingPunct="0">
              <a:defRPr/>
            </a:pP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IL CONCETTO </a:t>
            </a:r>
            <a:r>
              <a:rPr lang="it-IT" sz="2800" b="1" spc="50" dirty="0" err="1">
                <a:ln w="11430"/>
                <a:solidFill>
                  <a:srgbClr val="002060"/>
                </a:solidFill>
                <a:effectLst>
                  <a:outerShdw blurRad="76200" dist="50800" dir="5400000" algn="tl" rotWithShape="0">
                    <a:srgbClr val="000000">
                      <a:alpha val="65000"/>
                    </a:srgbClr>
                  </a:outerShdw>
                </a:effectLst>
                <a:latin typeface="+mj-lt"/>
                <a:ea typeface="+mj-ea"/>
                <a:cs typeface="+mj-cs"/>
              </a:rPr>
              <a:t>DI</a:t>
            </a: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 ALZHEIMER CAFÉ</a:t>
            </a:r>
            <a:r>
              <a:rPr lang="it-IT" sz="1000" b="1" spc="50" dirty="0">
                <a:ln w="11430"/>
                <a:solidFill>
                  <a:srgbClr val="002060"/>
                </a:solidFill>
                <a:effectLst>
                  <a:outerShdw blurRad="76200" dist="50800" dir="5400000" algn="tl" rotWithShape="0">
                    <a:srgbClr val="000000">
                      <a:alpha val="65000"/>
                    </a:srgbClr>
                  </a:outerShdw>
                </a:effectLst>
                <a:latin typeface="+mj-lt"/>
                <a:ea typeface="+mj-ea"/>
                <a:cs typeface="+mj-cs"/>
              </a:rPr>
              <a:t> </a:t>
            </a:r>
            <a:r>
              <a:rPr lang="it-IT" sz="3200" b="1" spc="50" dirty="0">
                <a:ln w="11430"/>
                <a:solidFill>
                  <a:srgbClr val="002060"/>
                </a:solidFill>
                <a:effectLst>
                  <a:outerShdw blurRad="76200" dist="50800" dir="5400000" algn="tl" rotWithShape="0">
                    <a:srgbClr val="000000">
                      <a:alpha val="65000"/>
                    </a:srgbClr>
                  </a:outerShdw>
                </a:effectLst>
                <a:latin typeface="+mj-lt"/>
                <a:ea typeface="+mj-ea"/>
                <a:cs typeface="+mj-cs"/>
              </a:rPr>
              <a:t>®</a:t>
            </a: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endParaRPr lang="it-IT" sz="4400" dirty="0">
              <a:latin typeface="+mj-lt"/>
              <a:ea typeface="+mj-ea"/>
              <a:cs typeface="+mj-cs"/>
            </a:endParaRPr>
          </a:p>
        </p:txBody>
      </p:sp>
      <p:sp>
        <p:nvSpPr>
          <p:cNvPr id="6" name="Segnaposto testo 12"/>
          <p:cNvSpPr txBox="1">
            <a:spLocks/>
          </p:cNvSpPr>
          <p:nvPr/>
        </p:nvSpPr>
        <p:spPr bwMode="auto">
          <a:xfrm>
            <a:off x="539552" y="908720"/>
            <a:ext cx="8064895" cy="504403"/>
          </a:xfrm>
          <a:prstGeom prst="rect">
            <a:avLst/>
          </a:prstGeom>
          <a:ln w="9525">
            <a:noFill/>
            <a:miter lim="800000"/>
            <a:headEnd/>
            <a:tailEnd/>
          </a:ln>
        </p:spPr>
        <p:style>
          <a:lnRef idx="0">
            <a:scrgbClr r="0" g="0" b="0"/>
          </a:lnRef>
          <a:fillRef idx="1003">
            <a:schemeClr val="lt1"/>
          </a:fillRef>
          <a:effectRef idx="0">
            <a:scrgbClr r="0" g="0" b="0"/>
          </a:effectRef>
          <a:fontRef idx="major"/>
        </p:style>
        <p:txBody>
          <a:bodyPr anchor="b"/>
          <a:lstStyle/>
          <a:p>
            <a:pPr marL="342900" indent="-342900" algn="ctr" eaLnBrk="0" hangingPunct="0">
              <a:spcBef>
                <a:spcPct val="20000"/>
              </a:spcBef>
              <a:buFont typeface="Arial" charset="0"/>
              <a:buNone/>
              <a:defRPr/>
            </a:pPr>
            <a:r>
              <a:rPr lang="it-IT" sz="2800" dirty="0">
                <a:solidFill>
                  <a:srgbClr val="FF0000"/>
                </a:solidFill>
              </a:rPr>
              <a:t>La malattia di Alzheimer fra isolamento e integrazione</a:t>
            </a:r>
            <a:endParaRPr lang="it-IT" sz="2800" dirty="0">
              <a:solidFill>
                <a:srgbClr val="FF0000"/>
              </a:solidFill>
            </a:endParaRPr>
          </a:p>
        </p:txBody>
      </p:sp>
    </p:spTree>
    <p:extLst>
      <p:ext uri="{BB962C8B-B14F-4D97-AF65-F5344CB8AC3E}">
        <p14:creationId xmlns:p14="http://schemas.microsoft.com/office/powerpoint/2010/main" val="18069245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43213" y="1557338"/>
            <a:ext cx="3529012" cy="5000625"/>
          </a:xfrm>
          <a:ln>
            <a:solidFill>
              <a:srgbClr val="0000CC"/>
            </a:solidFill>
            <a:miter lim="800000"/>
            <a:headEnd/>
            <a:tailEnd/>
          </a:ln>
        </p:spPr>
      </p:pic>
      <p:sp>
        <p:nvSpPr>
          <p:cNvPr id="4" name="Titolo 1"/>
          <p:cNvSpPr txBox="1">
            <a:spLocks/>
          </p:cNvSpPr>
          <p:nvPr/>
        </p:nvSpPr>
        <p:spPr bwMode="auto">
          <a:xfrm>
            <a:off x="468313" y="188913"/>
            <a:ext cx="8218487" cy="431800"/>
          </a:xfrm>
          <a:prstGeom prst="rect">
            <a:avLst/>
          </a:prstGeom>
          <a:noFill/>
          <a:ln w="9525">
            <a:noFill/>
            <a:miter lim="800000"/>
            <a:headEnd/>
            <a:tailEnd/>
          </a:ln>
        </p:spPr>
        <p:txBody>
          <a:bodyPr anchor="ctr"/>
          <a:lstStyle/>
          <a:p>
            <a:pPr algn="ctr" eaLnBrk="0" hangingPunct="0">
              <a:defRPr/>
            </a:pP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IL CONCETTO </a:t>
            </a:r>
            <a:r>
              <a:rPr lang="it-IT" sz="2800" b="1" spc="50" dirty="0" err="1">
                <a:ln w="11430"/>
                <a:solidFill>
                  <a:srgbClr val="002060"/>
                </a:solidFill>
                <a:effectLst>
                  <a:outerShdw blurRad="76200" dist="50800" dir="5400000" algn="tl" rotWithShape="0">
                    <a:srgbClr val="000000">
                      <a:alpha val="65000"/>
                    </a:srgbClr>
                  </a:outerShdw>
                </a:effectLst>
                <a:latin typeface="+mj-lt"/>
                <a:ea typeface="+mj-ea"/>
                <a:cs typeface="+mj-cs"/>
              </a:rPr>
              <a:t>DI</a:t>
            </a: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 ALZHEIMER CAFÉ</a:t>
            </a:r>
            <a:r>
              <a:rPr lang="it-IT" sz="1000" b="1" spc="50" dirty="0">
                <a:ln w="11430"/>
                <a:solidFill>
                  <a:srgbClr val="002060"/>
                </a:solidFill>
                <a:effectLst>
                  <a:outerShdw blurRad="76200" dist="50800" dir="5400000" algn="tl" rotWithShape="0">
                    <a:srgbClr val="000000">
                      <a:alpha val="65000"/>
                    </a:srgbClr>
                  </a:outerShdw>
                </a:effectLst>
                <a:latin typeface="+mj-lt"/>
                <a:ea typeface="+mj-ea"/>
                <a:cs typeface="+mj-cs"/>
              </a:rPr>
              <a:t> </a:t>
            </a:r>
            <a:r>
              <a:rPr lang="it-IT" sz="3200" b="1" spc="50" dirty="0">
                <a:ln w="11430"/>
                <a:solidFill>
                  <a:srgbClr val="002060"/>
                </a:solidFill>
                <a:effectLst>
                  <a:outerShdw blurRad="76200" dist="50800" dir="5400000" algn="tl" rotWithShape="0">
                    <a:srgbClr val="000000">
                      <a:alpha val="65000"/>
                    </a:srgbClr>
                  </a:outerShdw>
                </a:effectLst>
                <a:latin typeface="+mj-lt"/>
                <a:ea typeface="+mj-ea"/>
                <a:cs typeface="+mj-cs"/>
              </a:rPr>
              <a:t>®</a:t>
            </a: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endParaRPr lang="it-IT" sz="4400" dirty="0">
              <a:latin typeface="+mj-lt"/>
              <a:ea typeface="+mj-ea"/>
              <a:cs typeface="+mj-cs"/>
            </a:endParaRPr>
          </a:p>
        </p:txBody>
      </p:sp>
      <p:sp>
        <p:nvSpPr>
          <p:cNvPr id="5" name="Segnaposto testo 12"/>
          <p:cNvSpPr txBox="1">
            <a:spLocks/>
          </p:cNvSpPr>
          <p:nvPr/>
        </p:nvSpPr>
        <p:spPr bwMode="auto">
          <a:xfrm>
            <a:off x="539552" y="908720"/>
            <a:ext cx="8064895" cy="504403"/>
          </a:xfrm>
          <a:prstGeom prst="rect">
            <a:avLst/>
          </a:prstGeom>
          <a:ln w="9525">
            <a:noFill/>
            <a:miter lim="800000"/>
            <a:headEnd/>
            <a:tailEnd/>
          </a:ln>
        </p:spPr>
        <p:style>
          <a:lnRef idx="0">
            <a:scrgbClr r="0" g="0" b="0"/>
          </a:lnRef>
          <a:fillRef idx="1003">
            <a:schemeClr val="lt1"/>
          </a:fillRef>
          <a:effectRef idx="0">
            <a:scrgbClr r="0" g="0" b="0"/>
          </a:effectRef>
          <a:fontRef idx="major"/>
        </p:style>
        <p:txBody>
          <a:bodyPr anchor="b"/>
          <a:lstStyle/>
          <a:p>
            <a:pPr marL="342900" indent="-342900" algn="ctr" eaLnBrk="0" hangingPunct="0">
              <a:spcBef>
                <a:spcPct val="20000"/>
              </a:spcBef>
              <a:buFont typeface="Arial" charset="0"/>
              <a:buNone/>
              <a:defRPr/>
            </a:pPr>
            <a:r>
              <a:rPr lang="it-IT" sz="2800" dirty="0">
                <a:solidFill>
                  <a:srgbClr val="FF0000"/>
                </a:solidFill>
              </a:rPr>
              <a:t>La malattia di Alzheimer fra isolamento e integrazione</a:t>
            </a:r>
            <a:endParaRPr lang="it-IT" sz="2800" dirty="0">
              <a:solidFill>
                <a:srgbClr val="FF0000"/>
              </a:solidFill>
            </a:endParaRPr>
          </a:p>
        </p:txBody>
      </p:sp>
    </p:spTree>
    <p:extLst>
      <p:ext uri="{BB962C8B-B14F-4D97-AF65-F5344CB8AC3E}">
        <p14:creationId xmlns:p14="http://schemas.microsoft.com/office/powerpoint/2010/main" val="2008652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1050" y="1628775"/>
            <a:ext cx="5065713" cy="4886325"/>
          </a:xfrm>
          <a:ln>
            <a:solidFill>
              <a:schemeClr val="accent2"/>
            </a:solidFill>
            <a:miter lim="800000"/>
            <a:headEnd/>
            <a:tailEnd/>
          </a:ln>
        </p:spPr>
      </p:pic>
      <p:sp>
        <p:nvSpPr>
          <p:cNvPr id="4" name="Titolo 1"/>
          <p:cNvSpPr txBox="1">
            <a:spLocks/>
          </p:cNvSpPr>
          <p:nvPr/>
        </p:nvSpPr>
        <p:spPr bwMode="auto">
          <a:xfrm>
            <a:off x="468313" y="188913"/>
            <a:ext cx="8218487" cy="431800"/>
          </a:xfrm>
          <a:prstGeom prst="rect">
            <a:avLst/>
          </a:prstGeom>
          <a:noFill/>
          <a:ln w="9525">
            <a:noFill/>
            <a:miter lim="800000"/>
            <a:headEnd/>
            <a:tailEnd/>
          </a:ln>
        </p:spPr>
        <p:txBody>
          <a:bodyPr anchor="ctr"/>
          <a:lstStyle/>
          <a:p>
            <a:pPr algn="ctr" eaLnBrk="0" hangingPunct="0">
              <a:defRPr/>
            </a:pP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IL CONCETTO </a:t>
            </a:r>
            <a:r>
              <a:rPr lang="it-IT" sz="2800" b="1" spc="50" dirty="0" err="1">
                <a:ln w="11430"/>
                <a:solidFill>
                  <a:srgbClr val="002060"/>
                </a:solidFill>
                <a:effectLst>
                  <a:outerShdw blurRad="76200" dist="50800" dir="5400000" algn="tl" rotWithShape="0">
                    <a:srgbClr val="000000">
                      <a:alpha val="65000"/>
                    </a:srgbClr>
                  </a:outerShdw>
                </a:effectLst>
                <a:latin typeface="+mj-lt"/>
                <a:ea typeface="+mj-ea"/>
                <a:cs typeface="+mj-cs"/>
              </a:rPr>
              <a:t>DI</a:t>
            </a: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 ALZHEIMER CAFÉ</a:t>
            </a:r>
            <a:r>
              <a:rPr lang="it-IT" sz="1000" b="1" spc="50" dirty="0">
                <a:ln w="11430"/>
                <a:solidFill>
                  <a:srgbClr val="002060"/>
                </a:solidFill>
                <a:effectLst>
                  <a:outerShdw blurRad="76200" dist="50800" dir="5400000" algn="tl" rotWithShape="0">
                    <a:srgbClr val="000000">
                      <a:alpha val="65000"/>
                    </a:srgbClr>
                  </a:outerShdw>
                </a:effectLst>
                <a:latin typeface="+mj-lt"/>
                <a:ea typeface="+mj-ea"/>
                <a:cs typeface="+mj-cs"/>
              </a:rPr>
              <a:t> </a:t>
            </a:r>
            <a:r>
              <a:rPr lang="it-IT" sz="3200" b="1" spc="50" dirty="0">
                <a:ln w="11430"/>
                <a:solidFill>
                  <a:srgbClr val="002060"/>
                </a:solidFill>
                <a:effectLst>
                  <a:outerShdw blurRad="76200" dist="50800" dir="5400000" algn="tl" rotWithShape="0">
                    <a:srgbClr val="000000">
                      <a:alpha val="65000"/>
                    </a:srgbClr>
                  </a:outerShdw>
                </a:effectLst>
                <a:latin typeface="+mj-lt"/>
                <a:ea typeface="+mj-ea"/>
                <a:cs typeface="+mj-cs"/>
              </a:rPr>
              <a:t>®</a:t>
            </a: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endParaRPr lang="it-IT" sz="4400" dirty="0">
              <a:latin typeface="+mj-lt"/>
              <a:ea typeface="+mj-ea"/>
              <a:cs typeface="+mj-cs"/>
            </a:endParaRPr>
          </a:p>
        </p:txBody>
      </p:sp>
      <p:sp>
        <p:nvSpPr>
          <p:cNvPr id="5" name="Segnaposto testo 12"/>
          <p:cNvSpPr txBox="1">
            <a:spLocks/>
          </p:cNvSpPr>
          <p:nvPr/>
        </p:nvSpPr>
        <p:spPr bwMode="auto">
          <a:xfrm>
            <a:off x="539552" y="908720"/>
            <a:ext cx="8064895" cy="504403"/>
          </a:xfrm>
          <a:prstGeom prst="rect">
            <a:avLst/>
          </a:prstGeom>
          <a:ln w="9525">
            <a:noFill/>
            <a:miter lim="800000"/>
            <a:headEnd/>
            <a:tailEnd/>
          </a:ln>
        </p:spPr>
        <p:style>
          <a:lnRef idx="0">
            <a:scrgbClr r="0" g="0" b="0"/>
          </a:lnRef>
          <a:fillRef idx="1003">
            <a:schemeClr val="lt1"/>
          </a:fillRef>
          <a:effectRef idx="0">
            <a:scrgbClr r="0" g="0" b="0"/>
          </a:effectRef>
          <a:fontRef idx="major"/>
        </p:style>
        <p:txBody>
          <a:bodyPr anchor="b"/>
          <a:lstStyle/>
          <a:p>
            <a:pPr marL="342900" indent="-342900" algn="ctr" eaLnBrk="0" hangingPunct="0">
              <a:spcBef>
                <a:spcPct val="20000"/>
              </a:spcBef>
              <a:buFont typeface="Arial" charset="0"/>
              <a:buNone/>
              <a:defRPr/>
            </a:pPr>
            <a:r>
              <a:rPr lang="it-IT" sz="2800" dirty="0">
                <a:solidFill>
                  <a:srgbClr val="FF0000"/>
                </a:solidFill>
              </a:rPr>
              <a:t>La malattia di Alzheimer fra isolamento e integrazione</a:t>
            </a:r>
            <a:endParaRPr lang="it-IT" sz="2800" dirty="0">
              <a:solidFill>
                <a:srgbClr val="FF0000"/>
              </a:solidFill>
            </a:endParaRPr>
          </a:p>
        </p:txBody>
      </p:sp>
    </p:spTree>
    <p:extLst>
      <p:ext uri="{BB962C8B-B14F-4D97-AF65-F5344CB8AC3E}">
        <p14:creationId xmlns:p14="http://schemas.microsoft.com/office/powerpoint/2010/main" val="3090261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nvPr>
        </p:nvGraphicFramePr>
        <p:xfrm>
          <a:off x="395536" y="1700808"/>
          <a:ext cx="835292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olo 1"/>
          <p:cNvSpPr txBox="1">
            <a:spLocks/>
          </p:cNvSpPr>
          <p:nvPr/>
        </p:nvSpPr>
        <p:spPr bwMode="auto">
          <a:xfrm>
            <a:off x="468313" y="188913"/>
            <a:ext cx="8218487" cy="431800"/>
          </a:xfrm>
          <a:prstGeom prst="rect">
            <a:avLst/>
          </a:prstGeom>
          <a:noFill/>
          <a:ln w="9525">
            <a:noFill/>
            <a:miter lim="800000"/>
            <a:headEnd/>
            <a:tailEnd/>
          </a:ln>
        </p:spPr>
        <p:txBody>
          <a:bodyPr anchor="ctr"/>
          <a:lstStyle/>
          <a:p>
            <a:pPr algn="ctr" eaLnBrk="0" hangingPunct="0">
              <a:defRPr/>
            </a:pP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IL CONCETTO </a:t>
            </a:r>
            <a:r>
              <a:rPr lang="it-IT" sz="2800" b="1" spc="50" dirty="0" err="1">
                <a:ln w="11430"/>
                <a:solidFill>
                  <a:srgbClr val="002060"/>
                </a:solidFill>
                <a:effectLst>
                  <a:outerShdw blurRad="76200" dist="50800" dir="5400000" algn="tl" rotWithShape="0">
                    <a:srgbClr val="000000">
                      <a:alpha val="65000"/>
                    </a:srgbClr>
                  </a:outerShdw>
                </a:effectLst>
                <a:latin typeface="+mj-lt"/>
                <a:ea typeface="+mj-ea"/>
                <a:cs typeface="+mj-cs"/>
              </a:rPr>
              <a:t>DI</a:t>
            </a: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 ALZHEIMER CAFÉ</a:t>
            </a:r>
            <a:r>
              <a:rPr lang="it-IT" sz="1000" b="1" spc="50" dirty="0">
                <a:ln w="11430"/>
                <a:solidFill>
                  <a:srgbClr val="002060"/>
                </a:solidFill>
                <a:effectLst>
                  <a:outerShdw blurRad="76200" dist="50800" dir="5400000" algn="tl" rotWithShape="0">
                    <a:srgbClr val="000000">
                      <a:alpha val="65000"/>
                    </a:srgbClr>
                  </a:outerShdw>
                </a:effectLst>
                <a:latin typeface="+mj-lt"/>
                <a:ea typeface="+mj-ea"/>
                <a:cs typeface="+mj-cs"/>
              </a:rPr>
              <a:t> </a:t>
            </a:r>
            <a:r>
              <a:rPr lang="it-IT" sz="3200" b="1" spc="50" dirty="0">
                <a:ln w="11430"/>
                <a:solidFill>
                  <a:srgbClr val="002060"/>
                </a:solidFill>
                <a:effectLst>
                  <a:outerShdw blurRad="76200" dist="50800" dir="5400000" algn="tl" rotWithShape="0">
                    <a:srgbClr val="000000">
                      <a:alpha val="65000"/>
                    </a:srgbClr>
                  </a:outerShdw>
                </a:effectLst>
                <a:latin typeface="+mj-lt"/>
                <a:ea typeface="+mj-ea"/>
                <a:cs typeface="+mj-cs"/>
              </a:rPr>
              <a:t>®</a:t>
            </a: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endParaRPr lang="it-IT" sz="4400" dirty="0">
              <a:latin typeface="+mj-lt"/>
              <a:ea typeface="+mj-ea"/>
              <a:cs typeface="+mj-cs"/>
            </a:endParaRPr>
          </a:p>
        </p:txBody>
      </p:sp>
      <p:sp>
        <p:nvSpPr>
          <p:cNvPr id="6" name="Segnaposto testo 12"/>
          <p:cNvSpPr txBox="1">
            <a:spLocks/>
          </p:cNvSpPr>
          <p:nvPr/>
        </p:nvSpPr>
        <p:spPr bwMode="auto">
          <a:xfrm>
            <a:off x="539552" y="908720"/>
            <a:ext cx="8064895" cy="504403"/>
          </a:xfrm>
          <a:prstGeom prst="rect">
            <a:avLst/>
          </a:prstGeom>
          <a:ln w="9525">
            <a:noFill/>
            <a:miter lim="800000"/>
            <a:headEnd/>
            <a:tailEnd/>
          </a:ln>
        </p:spPr>
        <p:style>
          <a:lnRef idx="0">
            <a:scrgbClr r="0" g="0" b="0"/>
          </a:lnRef>
          <a:fillRef idx="1003">
            <a:schemeClr val="lt1"/>
          </a:fillRef>
          <a:effectRef idx="0">
            <a:scrgbClr r="0" g="0" b="0"/>
          </a:effectRef>
          <a:fontRef idx="major"/>
        </p:style>
        <p:txBody>
          <a:bodyPr anchor="b"/>
          <a:lstStyle/>
          <a:p>
            <a:pPr marL="342900" indent="-342900" algn="ctr" eaLnBrk="0" hangingPunct="0">
              <a:spcBef>
                <a:spcPct val="20000"/>
              </a:spcBef>
              <a:buFont typeface="Arial" charset="0"/>
              <a:buNone/>
              <a:defRPr/>
            </a:pPr>
            <a:r>
              <a:rPr lang="it-IT" sz="2800" dirty="0">
                <a:solidFill>
                  <a:srgbClr val="FF0000"/>
                </a:solidFill>
              </a:rPr>
              <a:t>La malattia di Alzheimer fra isolamento e integrazione</a:t>
            </a:r>
            <a:endParaRPr lang="it-IT" sz="2800" dirty="0">
              <a:solidFill>
                <a:srgbClr val="FF0000"/>
              </a:solidFill>
            </a:endParaRPr>
          </a:p>
        </p:txBody>
      </p:sp>
    </p:spTree>
    <p:extLst>
      <p:ext uri="{BB962C8B-B14F-4D97-AF65-F5344CB8AC3E}">
        <p14:creationId xmlns:p14="http://schemas.microsoft.com/office/powerpoint/2010/main" val="1555197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nvPr>
        </p:nvGraphicFramePr>
        <p:xfrm>
          <a:off x="395536" y="1556792"/>
          <a:ext cx="842493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egnaposto testo 12"/>
          <p:cNvSpPr txBox="1">
            <a:spLocks/>
          </p:cNvSpPr>
          <p:nvPr/>
        </p:nvSpPr>
        <p:spPr bwMode="auto">
          <a:xfrm>
            <a:off x="539552" y="836712"/>
            <a:ext cx="8064895" cy="504403"/>
          </a:xfrm>
          <a:prstGeom prst="rect">
            <a:avLst/>
          </a:prstGeom>
          <a:ln w="9525">
            <a:noFill/>
            <a:miter lim="800000"/>
            <a:headEnd/>
            <a:tailEnd/>
          </a:ln>
        </p:spPr>
        <p:style>
          <a:lnRef idx="0">
            <a:scrgbClr r="0" g="0" b="0"/>
          </a:lnRef>
          <a:fillRef idx="1003">
            <a:schemeClr val="lt1"/>
          </a:fillRef>
          <a:effectRef idx="0">
            <a:scrgbClr r="0" g="0" b="0"/>
          </a:effectRef>
          <a:fontRef idx="major"/>
        </p:style>
        <p:txBody>
          <a:bodyPr anchor="b"/>
          <a:lstStyle/>
          <a:p>
            <a:pPr marL="342900" indent="-342900" algn="ctr" eaLnBrk="0" hangingPunct="0">
              <a:spcBef>
                <a:spcPct val="20000"/>
              </a:spcBef>
              <a:buFont typeface="Arial" charset="0"/>
              <a:buNone/>
              <a:defRPr/>
            </a:pPr>
            <a:r>
              <a:rPr lang="it-IT" sz="2800" dirty="0">
                <a:solidFill>
                  <a:srgbClr val="FF0000"/>
                </a:solidFill>
              </a:rPr>
              <a:t>La malattia di Alzheimer fra isolamento e integrazione</a:t>
            </a:r>
            <a:endParaRPr lang="it-IT" sz="2800" dirty="0">
              <a:solidFill>
                <a:srgbClr val="FF0000"/>
              </a:solidFill>
            </a:endParaRPr>
          </a:p>
        </p:txBody>
      </p:sp>
      <p:sp>
        <p:nvSpPr>
          <p:cNvPr id="7" name="Titolo 1"/>
          <p:cNvSpPr txBox="1">
            <a:spLocks/>
          </p:cNvSpPr>
          <p:nvPr/>
        </p:nvSpPr>
        <p:spPr bwMode="auto">
          <a:xfrm>
            <a:off x="468313" y="188913"/>
            <a:ext cx="8218487" cy="431800"/>
          </a:xfrm>
          <a:prstGeom prst="rect">
            <a:avLst/>
          </a:prstGeom>
          <a:noFill/>
          <a:ln w="9525">
            <a:noFill/>
            <a:miter lim="800000"/>
            <a:headEnd/>
            <a:tailEnd/>
          </a:ln>
        </p:spPr>
        <p:txBody>
          <a:bodyPr anchor="ctr"/>
          <a:lstStyle/>
          <a:p>
            <a:pPr algn="ctr" eaLnBrk="0" hangingPunct="0">
              <a:defRPr/>
            </a:pP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IL CONCETTO </a:t>
            </a:r>
            <a:r>
              <a:rPr lang="it-IT" sz="2800" b="1" spc="50" dirty="0" err="1">
                <a:ln w="11430"/>
                <a:solidFill>
                  <a:srgbClr val="002060"/>
                </a:solidFill>
                <a:effectLst>
                  <a:outerShdw blurRad="76200" dist="50800" dir="5400000" algn="tl" rotWithShape="0">
                    <a:srgbClr val="000000">
                      <a:alpha val="65000"/>
                    </a:srgbClr>
                  </a:outerShdw>
                </a:effectLst>
                <a:latin typeface="+mj-lt"/>
                <a:ea typeface="+mj-ea"/>
                <a:cs typeface="+mj-cs"/>
              </a:rPr>
              <a:t>DI</a:t>
            </a: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 ALZHEIMER CAFÉ</a:t>
            </a:r>
            <a:r>
              <a:rPr lang="it-IT" sz="1000" b="1" spc="50" dirty="0">
                <a:ln w="11430"/>
                <a:solidFill>
                  <a:srgbClr val="002060"/>
                </a:solidFill>
                <a:effectLst>
                  <a:outerShdw blurRad="76200" dist="50800" dir="5400000" algn="tl" rotWithShape="0">
                    <a:srgbClr val="000000">
                      <a:alpha val="65000"/>
                    </a:srgbClr>
                  </a:outerShdw>
                </a:effectLst>
                <a:latin typeface="+mj-lt"/>
                <a:ea typeface="+mj-ea"/>
                <a:cs typeface="+mj-cs"/>
              </a:rPr>
              <a:t> </a:t>
            </a:r>
            <a:r>
              <a:rPr lang="it-IT" sz="3200" b="1" spc="50" dirty="0">
                <a:ln w="11430"/>
                <a:solidFill>
                  <a:srgbClr val="002060"/>
                </a:solidFill>
                <a:effectLst>
                  <a:outerShdw blurRad="76200" dist="50800" dir="5400000" algn="tl" rotWithShape="0">
                    <a:srgbClr val="000000">
                      <a:alpha val="65000"/>
                    </a:srgbClr>
                  </a:outerShdw>
                </a:effectLst>
                <a:latin typeface="+mj-lt"/>
                <a:ea typeface="+mj-ea"/>
                <a:cs typeface="+mj-cs"/>
              </a:rPr>
              <a:t>®</a:t>
            </a: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endParaRPr lang="it-IT" sz="4400" dirty="0">
              <a:latin typeface="+mj-lt"/>
              <a:ea typeface="+mj-ea"/>
              <a:cs typeface="+mj-cs"/>
            </a:endParaRPr>
          </a:p>
        </p:txBody>
      </p:sp>
    </p:spTree>
    <p:extLst>
      <p:ext uri="{BB962C8B-B14F-4D97-AF65-F5344CB8AC3E}">
        <p14:creationId xmlns:p14="http://schemas.microsoft.com/office/powerpoint/2010/main" val="8379496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bwMode="auto">
          <a:xfrm>
            <a:off x="468313" y="188913"/>
            <a:ext cx="8218487" cy="431800"/>
          </a:xfrm>
          <a:prstGeom prst="rect">
            <a:avLst/>
          </a:prstGeom>
          <a:noFill/>
          <a:ln w="9525">
            <a:noFill/>
            <a:miter lim="800000"/>
            <a:headEnd/>
            <a:tailEnd/>
          </a:ln>
        </p:spPr>
        <p:txBody>
          <a:bodyPr anchor="ctr"/>
          <a:lstStyle/>
          <a:p>
            <a:pPr algn="ctr" eaLnBrk="0" hangingPunct="0">
              <a:defRPr/>
            </a:pP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IL CONCETTO </a:t>
            </a:r>
            <a:r>
              <a:rPr lang="it-IT" sz="2800" b="1" spc="50" dirty="0" err="1">
                <a:ln w="11430"/>
                <a:solidFill>
                  <a:srgbClr val="002060"/>
                </a:solidFill>
                <a:effectLst>
                  <a:outerShdw blurRad="76200" dist="50800" dir="5400000" algn="tl" rotWithShape="0">
                    <a:srgbClr val="000000">
                      <a:alpha val="65000"/>
                    </a:srgbClr>
                  </a:outerShdw>
                </a:effectLst>
                <a:latin typeface="+mj-lt"/>
                <a:ea typeface="+mj-ea"/>
                <a:cs typeface="+mj-cs"/>
              </a:rPr>
              <a:t>DI</a:t>
            </a: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 ALZHEIMER CAFÉ</a:t>
            </a:r>
            <a:r>
              <a:rPr lang="it-IT" sz="1000" b="1" spc="50" dirty="0">
                <a:ln w="11430"/>
                <a:solidFill>
                  <a:srgbClr val="002060"/>
                </a:solidFill>
                <a:effectLst>
                  <a:outerShdw blurRad="76200" dist="50800" dir="5400000" algn="tl" rotWithShape="0">
                    <a:srgbClr val="000000">
                      <a:alpha val="65000"/>
                    </a:srgbClr>
                  </a:outerShdw>
                </a:effectLst>
                <a:latin typeface="+mj-lt"/>
                <a:ea typeface="+mj-ea"/>
                <a:cs typeface="+mj-cs"/>
              </a:rPr>
              <a:t> </a:t>
            </a:r>
            <a:r>
              <a:rPr lang="it-IT" sz="3200" b="1" spc="50" dirty="0">
                <a:ln w="11430"/>
                <a:solidFill>
                  <a:srgbClr val="002060"/>
                </a:solidFill>
                <a:effectLst>
                  <a:outerShdw blurRad="76200" dist="50800" dir="5400000" algn="tl" rotWithShape="0">
                    <a:srgbClr val="000000">
                      <a:alpha val="65000"/>
                    </a:srgbClr>
                  </a:outerShdw>
                </a:effectLst>
                <a:latin typeface="+mj-lt"/>
                <a:ea typeface="+mj-ea"/>
                <a:cs typeface="+mj-cs"/>
              </a:rPr>
              <a:t>®</a:t>
            </a: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endParaRPr lang="it-IT" sz="4400" dirty="0">
              <a:latin typeface="+mj-lt"/>
              <a:ea typeface="+mj-ea"/>
              <a:cs typeface="+mj-cs"/>
            </a:endParaRPr>
          </a:p>
        </p:txBody>
      </p:sp>
      <p:sp>
        <p:nvSpPr>
          <p:cNvPr id="5" name="Segnaposto testo 12"/>
          <p:cNvSpPr txBox="1">
            <a:spLocks/>
          </p:cNvSpPr>
          <p:nvPr/>
        </p:nvSpPr>
        <p:spPr bwMode="auto">
          <a:xfrm>
            <a:off x="539552" y="908720"/>
            <a:ext cx="8064895" cy="504403"/>
          </a:xfrm>
          <a:prstGeom prst="rect">
            <a:avLst/>
          </a:prstGeom>
          <a:ln w="9525">
            <a:noFill/>
            <a:miter lim="800000"/>
            <a:headEnd/>
            <a:tailEnd/>
          </a:ln>
        </p:spPr>
        <p:style>
          <a:lnRef idx="0">
            <a:scrgbClr r="0" g="0" b="0"/>
          </a:lnRef>
          <a:fillRef idx="1003">
            <a:schemeClr val="lt1"/>
          </a:fillRef>
          <a:effectRef idx="0">
            <a:scrgbClr r="0" g="0" b="0"/>
          </a:effectRef>
          <a:fontRef idx="major"/>
        </p:style>
        <p:txBody>
          <a:bodyPr anchor="b"/>
          <a:lstStyle/>
          <a:p>
            <a:pPr marL="342900" indent="-342900" algn="ctr" eaLnBrk="0" hangingPunct="0">
              <a:spcBef>
                <a:spcPct val="20000"/>
              </a:spcBef>
              <a:buFont typeface="Arial" charset="0"/>
              <a:buNone/>
              <a:defRPr/>
            </a:pPr>
            <a:r>
              <a:rPr lang="it-IT" sz="2800" dirty="0">
                <a:solidFill>
                  <a:srgbClr val="FF0000"/>
                </a:solidFill>
              </a:rPr>
              <a:t>La malattia di Alzheimer fra isolamento e integrazione</a:t>
            </a:r>
            <a:endParaRPr lang="it-IT" sz="2800" dirty="0">
              <a:solidFill>
                <a:srgbClr val="FF0000"/>
              </a:solidFill>
            </a:endParaRPr>
          </a:p>
        </p:txBody>
      </p:sp>
      <p:pic>
        <p:nvPicPr>
          <p:cNvPr id="174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43213" y="1700213"/>
            <a:ext cx="3416300" cy="4824412"/>
          </a:xfrm>
        </p:spPr>
      </p:pic>
    </p:spTree>
    <p:extLst>
      <p:ext uri="{BB962C8B-B14F-4D97-AF65-F5344CB8AC3E}">
        <p14:creationId xmlns:p14="http://schemas.microsoft.com/office/powerpoint/2010/main" val="2910549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itolo 1"/>
          <p:cNvSpPr>
            <a:spLocks noGrp="1"/>
          </p:cNvSpPr>
          <p:nvPr>
            <p:ph type="title"/>
          </p:nvPr>
        </p:nvSpPr>
        <p:spPr>
          <a:xfrm>
            <a:off x="468313" y="188913"/>
            <a:ext cx="8218487" cy="647700"/>
          </a:xfrm>
        </p:spPr>
        <p:txBody>
          <a:bodyPr>
            <a:normAutofit fontScale="90000"/>
          </a:bodyPr>
          <a:lstStyle/>
          <a:p>
            <a:pPr>
              <a:defRPr/>
            </a:pPr>
            <a:r>
              <a:rPr lang="it-IT" b="1" spc="50" dirty="0" smtClean="0">
                <a:ln w="11430"/>
                <a:solidFill>
                  <a:srgbClr val="002060"/>
                </a:solidFill>
                <a:effectLst>
                  <a:outerShdw blurRad="76200" dist="50800" dir="5400000" algn="tl" rotWithShape="0">
                    <a:srgbClr val="000000">
                      <a:alpha val="65000"/>
                    </a:srgbClr>
                  </a:outerShdw>
                </a:effectLst>
              </a:rPr>
              <a:t/>
            </a:r>
            <a:br>
              <a:rPr lang="it-IT" b="1" spc="50" dirty="0" smtClean="0">
                <a:ln w="11430"/>
                <a:solidFill>
                  <a:srgbClr val="002060"/>
                </a:solidFill>
                <a:effectLst>
                  <a:outerShdw blurRad="76200" dist="50800" dir="5400000" algn="tl" rotWithShape="0">
                    <a:srgbClr val="000000">
                      <a:alpha val="65000"/>
                    </a:srgbClr>
                  </a:outerShdw>
                </a:effectLst>
              </a:rPr>
            </a:br>
            <a:r>
              <a:rPr lang="it-IT" sz="2800" b="1" spc="50" dirty="0" smtClean="0">
                <a:ln w="11430"/>
                <a:solidFill>
                  <a:srgbClr val="002060"/>
                </a:solidFill>
                <a:effectLst>
                  <a:outerShdw blurRad="76200" dist="50800" dir="5400000" algn="tl" rotWithShape="0">
                    <a:srgbClr val="000000">
                      <a:alpha val="65000"/>
                    </a:srgbClr>
                  </a:outerShdw>
                </a:effectLst>
              </a:rPr>
              <a:t>IL CONCETTO </a:t>
            </a:r>
            <a:r>
              <a:rPr lang="it-IT" sz="2800" b="1" spc="50" dirty="0" err="1" smtClean="0">
                <a:ln w="11430"/>
                <a:solidFill>
                  <a:srgbClr val="002060"/>
                </a:solidFill>
                <a:effectLst>
                  <a:outerShdw blurRad="76200" dist="50800" dir="5400000" algn="tl" rotWithShape="0">
                    <a:srgbClr val="000000">
                      <a:alpha val="65000"/>
                    </a:srgbClr>
                  </a:outerShdw>
                </a:effectLst>
              </a:rPr>
              <a:t>DI</a:t>
            </a:r>
            <a:r>
              <a:rPr lang="it-IT" sz="2800" b="1" spc="50" dirty="0" smtClean="0">
                <a:ln w="11430"/>
                <a:solidFill>
                  <a:srgbClr val="002060"/>
                </a:solidFill>
                <a:effectLst>
                  <a:outerShdw blurRad="76200" dist="50800" dir="5400000" algn="tl" rotWithShape="0">
                    <a:srgbClr val="000000">
                      <a:alpha val="65000"/>
                    </a:srgbClr>
                  </a:outerShdw>
                </a:effectLst>
              </a:rPr>
              <a:t> ALZHEIMER CAFÉ</a:t>
            </a:r>
            <a:r>
              <a:rPr lang="it-IT" sz="1000" b="1" spc="50" dirty="0" smtClean="0">
                <a:ln w="11430"/>
                <a:solidFill>
                  <a:srgbClr val="002060"/>
                </a:solidFill>
                <a:effectLst>
                  <a:outerShdw blurRad="76200" dist="50800" dir="5400000" algn="tl" rotWithShape="0">
                    <a:srgbClr val="000000">
                      <a:alpha val="65000"/>
                    </a:srgbClr>
                  </a:outerShdw>
                </a:effectLst>
              </a:rPr>
              <a:t> </a:t>
            </a:r>
            <a:r>
              <a:rPr lang="it-IT" sz="3200" b="1" spc="50" dirty="0" smtClean="0">
                <a:ln w="11430"/>
                <a:solidFill>
                  <a:srgbClr val="002060"/>
                </a:solidFill>
                <a:effectLst>
                  <a:outerShdw blurRad="76200" dist="50800" dir="5400000" algn="tl" rotWithShape="0">
                    <a:srgbClr val="000000">
                      <a:alpha val="65000"/>
                    </a:srgbClr>
                  </a:outerShdw>
                </a:effectLst>
              </a:rPr>
              <a:t>®</a:t>
            </a:r>
            <a:r>
              <a:rPr lang="it-IT" b="1" spc="50" dirty="0" smtClean="0">
                <a:ln w="11430"/>
                <a:solidFill>
                  <a:srgbClr val="002060"/>
                </a:solidFill>
                <a:effectLst>
                  <a:outerShdw blurRad="76200" dist="50800" dir="5400000" algn="tl" rotWithShape="0">
                    <a:srgbClr val="000000">
                      <a:alpha val="65000"/>
                    </a:srgbClr>
                  </a:outerShdw>
                </a:effectLst>
              </a:rPr>
              <a:t/>
            </a:r>
            <a:br>
              <a:rPr lang="it-IT" b="1" spc="50" dirty="0" smtClean="0">
                <a:ln w="11430"/>
                <a:solidFill>
                  <a:srgbClr val="002060"/>
                </a:solidFill>
                <a:effectLst>
                  <a:outerShdw blurRad="76200" dist="50800" dir="5400000" algn="tl" rotWithShape="0">
                    <a:srgbClr val="000000">
                      <a:alpha val="65000"/>
                    </a:srgbClr>
                  </a:outerShdw>
                </a:effectLst>
              </a:rPr>
            </a:br>
            <a:endParaRPr lang="it-IT" dirty="0" smtClean="0"/>
          </a:p>
        </p:txBody>
      </p:sp>
      <p:sp>
        <p:nvSpPr>
          <p:cNvPr id="5" name="Segnaposto testo 12"/>
          <p:cNvSpPr txBox="1">
            <a:spLocks/>
          </p:cNvSpPr>
          <p:nvPr/>
        </p:nvSpPr>
        <p:spPr bwMode="auto">
          <a:xfrm>
            <a:off x="539552" y="908720"/>
            <a:ext cx="8064896" cy="504056"/>
          </a:xfrm>
          <a:prstGeom prst="rect">
            <a:avLst/>
          </a:prstGeom>
          <a:ln w="9525">
            <a:noFill/>
            <a:miter lim="800000"/>
            <a:headEnd/>
            <a:tailEnd/>
          </a:ln>
        </p:spPr>
        <p:style>
          <a:lnRef idx="0">
            <a:scrgbClr r="0" g="0" b="0"/>
          </a:lnRef>
          <a:fillRef idx="1003">
            <a:schemeClr val="lt1"/>
          </a:fillRef>
          <a:effectRef idx="0">
            <a:scrgbClr r="0" g="0" b="0"/>
          </a:effectRef>
          <a:fontRef idx="major"/>
        </p:style>
        <p:txBody>
          <a:bodyPr/>
          <a:lstStyle/>
          <a:p>
            <a:pPr marL="342900" indent="-342900" algn="ctr" eaLnBrk="0" hangingPunct="0">
              <a:spcBef>
                <a:spcPct val="20000"/>
              </a:spcBef>
              <a:defRPr/>
            </a:pPr>
            <a:r>
              <a:rPr lang="it-IT" sz="2800" dirty="0">
                <a:solidFill>
                  <a:srgbClr val="FF0000"/>
                </a:solidFill>
              </a:rPr>
              <a:t>La malattia di Alzheimer fra isolamento e integrazione</a:t>
            </a:r>
            <a:endParaRPr lang="it-IT" sz="2800" dirty="0">
              <a:solidFill>
                <a:srgbClr val="FF0000"/>
              </a:solidFill>
            </a:endParaRPr>
          </a:p>
        </p:txBody>
      </p:sp>
      <p:sp>
        <p:nvSpPr>
          <p:cNvPr id="6" name="Segnaposto contenuto 5"/>
          <p:cNvSpPr>
            <a:spLocks noGrp="1"/>
          </p:cNvSpPr>
          <p:nvPr>
            <p:ph idx="1"/>
          </p:nvPr>
        </p:nvSpPr>
        <p:spPr>
          <a:xfrm>
            <a:off x="468313" y="1557338"/>
            <a:ext cx="8229600" cy="5040312"/>
          </a:xfrm>
        </p:spPr>
        <p:txBody>
          <a:bodyPr/>
          <a:lstStyle/>
          <a:p>
            <a:pPr marL="0" indent="0" algn="just">
              <a:buFont typeface="Arial" charset="0"/>
              <a:buNone/>
              <a:defRPr/>
            </a:pPr>
            <a:r>
              <a:rPr lang="it-IT" sz="2000" dirty="0" smtClean="0"/>
              <a:t>L’</a:t>
            </a:r>
            <a:r>
              <a:rPr lang="it-IT" sz="2000" b="1" dirty="0" smtClean="0"/>
              <a:t>Associazione Alzheimer Brescia Antonia Biosa</a:t>
            </a:r>
            <a:r>
              <a:rPr lang="it-IT" sz="2000" dirty="0" smtClean="0"/>
              <a:t>, associata alla Federazione Alzheimer Italia</a:t>
            </a:r>
            <a:r>
              <a:rPr lang="it-IT" sz="100" dirty="0" smtClean="0"/>
              <a:t> </a:t>
            </a:r>
            <a:r>
              <a:rPr lang="it-IT" sz="2400" dirty="0" smtClean="0"/>
              <a:t>®</a:t>
            </a:r>
            <a:r>
              <a:rPr lang="it-IT" sz="2000" dirty="0" smtClean="0"/>
              <a:t> e iscritta al Registro Regionale del Volontariato, è un’Associazione di familiari di malati costituitasi a Brescia alla fine del 2008 con finalità di solidarietà sociale e la </a:t>
            </a:r>
            <a:r>
              <a:rPr lang="it-IT" sz="2000" b="1" dirty="0" smtClean="0"/>
              <a:t>missione di migliorare la qualità della vita dei malati di Alzheimer e delle famiglie</a:t>
            </a:r>
            <a:r>
              <a:rPr lang="it-IT" sz="2000" dirty="0" smtClean="0"/>
              <a:t> che se ne prendono cura,  fornendo loro assistenza  e sostegno,  tutelandone i diritti con </a:t>
            </a:r>
            <a:r>
              <a:rPr lang="it-IT" sz="2000" b="1" dirty="0" smtClean="0"/>
              <a:t>azioni mirate</a:t>
            </a:r>
            <a:r>
              <a:rPr lang="it-IT" sz="2000" dirty="0" smtClean="0"/>
              <a:t>. </a:t>
            </a:r>
          </a:p>
          <a:p>
            <a:pPr marL="0" indent="0" algn="just">
              <a:buFont typeface="Arial" charset="0"/>
              <a:buNone/>
              <a:defRPr/>
            </a:pPr>
            <a:endParaRPr lang="it-IT" sz="1000" dirty="0" smtClean="0"/>
          </a:p>
          <a:p>
            <a:pPr marL="0" indent="0" algn="just">
              <a:buFont typeface="Arial" charset="0"/>
              <a:buNone/>
              <a:defRPr/>
            </a:pPr>
            <a:r>
              <a:rPr lang="it-IT" sz="2000" dirty="0" smtClean="0"/>
              <a:t>Si prefigge inoltre di informare e sensibilizzare l’opinione pubblica e le Istituzioni ai valori di </a:t>
            </a:r>
            <a:r>
              <a:rPr lang="it-IT" sz="2000" b="1" dirty="0" smtClean="0"/>
              <a:t>rispetto</a:t>
            </a:r>
            <a:r>
              <a:rPr lang="it-IT" sz="2000" dirty="0" smtClean="0"/>
              <a:t> e di </a:t>
            </a:r>
            <a:r>
              <a:rPr lang="it-IT" sz="2000" b="1" dirty="0" smtClean="0"/>
              <a:t>dignità</a:t>
            </a:r>
            <a:r>
              <a:rPr lang="it-IT" sz="2000" dirty="0" smtClean="0"/>
              <a:t> verso chi ne è </a:t>
            </a:r>
            <a:r>
              <a:rPr lang="it-IT" sz="1800" dirty="0" smtClean="0"/>
              <a:t>colpito</a:t>
            </a:r>
            <a:r>
              <a:rPr lang="it-IT" sz="2000" dirty="0" smtClean="0"/>
              <a:t>.  </a:t>
            </a:r>
          </a:p>
          <a:p>
            <a:pPr marL="0" indent="0" algn="just">
              <a:buFont typeface="Arial" charset="0"/>
              <a:buNone/>
              <a:defRPr/>
            </a:pPr>
            <a:r>
              <a:rPr lang="it-IT" sz="2000" dirty="0" smtClean="0"/>
              <a:t>L’Alzheimer è una sindrome che determina il deterioramento progressivo delle funzioni </a:t>
            </a:r>
            <a:r>
              <a:rPr lang="it-IT" sz="2000" b="1" dirty="0" smtClean="0"/>
              <a:t>cognitive</a:t>
            </a:r>
            <a:r>
              <a:rPr lang="it-IT" sz="2000" dirty="0" smtClean="0"/>
              <a:t> e </a:t>
            </a:r>
            <a:r>
              <a:rPr lang="it-IT" sz="2000" b="1" dirty="0" smtClean="0"/>
              <a:t>funzionali</a:t>
            </a:r>
            <a:r>
              <a:rPr lang="it-IT" sz="2000" dirty="0" smtClean="0"/>
              <a:t>, provocando alterazioni della memoria, delle emozioni e del comportamento fino alla perdita dell’autonomia nello svolgimento delle attività della vita quotidiana.</a:t>
            </a:r>
          </a:p>
          <a:p>
            <a:pPr marL="0" indent="0" algn="just">
              <a:buFont typeface="Arial" charset="0"/>
              <a:buNone/>
              <a:defRPr/>
            </a:pPr>
            <a:endParaRPr lang="it-IT" sz="1000" dirty="0" smtClean="0"/>
          </a:p>
          <a:p>
            <a:pPr marL="0" indent="0" algn="just">
              <a:buFont typeface="Arial" charset="0"/>
              <a:buNone/>
              <a:defRPr/>
            </a:pPr>
            <a:r>
              <a:rPr lang="it-IT" sz="2000" dirty="0" smtClean="0"/>
              <a:t>Non ha confini sociali, economici, etnici o geografici e coinvolge non solo il </a:t>
            </a:r>
            <a:r>
              <a:rPr lang="it-IT" sz="2000" b="1" dirty="0" smtClean="0"/>
              <a:t>malato</a:t>
            </a:r>
            <a:r>
              <a:rPr lang="it-IT" sz="2000" dirty="0" smtClean="0"/>
              <a:t>,  ma anche la </a:t>
            </a:r>
            <a:r>
              <a:rPr lang="it-IT" sz="2000" b="1" dirty="0" smtClean="0"/>
              <a:t>famiglia</a:t>
            </a:r>
            <a:r>
              <a:rPr lang="it-IT" sz="2000" dirty="0" smtClean="0"/>
              <a:t> che lo accudisce.</a:t>
            </a:r>
          </a:p>
          <a:p>
            <a:pPr marL="0" indent="0" algn="just">
              <a:buFont typeface="Arial" charset="0"/>
              <a:buNone/>
              <a:defRPr/>
            </a:pPr>
            <a:endParaRPr lang="it-IT" sz="2000" dirty="0" smtClean="0"/>
          </a:p>
          <a:p>
            <a:pPr marL="0" indent="0">
              <a:buFont typeface="Arial" charset="0"/>
              <a:buNone/>
              <a:defRPr/>
            </a:pPr>
            <a:endParaRPr lang="it-IT" sz="2000" dirty="0" smtClean="0"/>
          </a:p>
          <a:p>
            <a:pPr>
              <a:buFont typeface="Arial" charset="0"/>
              <a:buNone/>
              <a:defRPr/>
            </a:pPr>
            <a:endParaRPr lang="it-IT" sz="2000" dirty="0"/>
          </a:p>
        </p:txBody>
      </p:sp>
    </p:spTree>
    <p:extLst>
      <p:ext uri="{BB962C8B-B14F-4D97-AF65-F5344CB8AC3E}">
        <p14:creationId xmlns:p14="http://schemas.microsoft.com/office/powerpoint/2010/main" val="7296326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itolo 1"/>
          <p:cNvSpPr>
            <a:spLocks noGrp="1"/>
          </p:cNvSpPr>
          <p:nvPr>
            <p:ph type="title"/>
          </p:nvPr>
        </p:nvSpPr>
        <p:spPr>
          <a:xfrm>
            <a:off x="468313" y="188913"/>
            <a:ext cx="8218487" cy="647700"/>
          </a:xfrm>
        </p:spPr>
        <p:txBody>
          <a:bodyPr>
            <a:normAutofit fontScale="90000"/>
          </a:bodyPr>
          <a:lstStyle/>
          <a:p>
            <a:pPr>
              <a:defRPr/>
            </a:pPr>
            <a:r>
              <a:rPr lang="it-IT" b="1" spc="50" dirty="0" smtClean="0">
                <a:ln w="11430"/>
                <a:solidFill>
                  <a:srgbClr val="002060"/>
                </a:solidFill>
                <a:effectLst>
                  <a:outerShdw blurRad="76200" dist="50800" dir="5400000" algn="tl" rotWithShape="0">
                    <a:srgbClr val="000000">
                      <a:alpha val="65000"/>
                    </a:srgbClr>
                  </a:outerShdw>
                </a:effectLst>
              </a:rPr>
              <a:t/>
            </a:r>
            <a:br>
              <a:rPr lang="it-IT" b="1" spc="50" dirty="0" smtClean="0">
                <a:ln w="11430"/>
                <a:solidFill>
                  <a:srgbClr val="002060"/>
                </a:solidFill>
                <a:effectLst>
                  <a:outerShdw blurRad="76200" dist="50800" dir="5400000" algn="tl" rotWithShape="0">
                    <a:srgbClr val="000000">
                      <a:alpha val="65000"/>
                    </a:srgbClr>
                  </a:outerShdw>
                </a:effectLst>
              </a:rPr>
            </a:br>
            <a:r>
              <a:rPr lang="it-IT" sz="2800" b="1" spc="50" dirty="0" smtClean="0">
                <a:ln w="11430"/>
                <a:solidFill>
                  <a:srgbClr val="002060"/>
                </a:solidFill>
                <a:effectLst>
                  <a:outerShdw blurRad="76200" dist="50800" dir="5400000" algn="tl" rotWithShape="0">
                    <a:srgbClr val="000000">
                      <a:alpha val="65000"/>
                    </a:srgbClr>
                  </a:outerShdw>
                </a:effectLst>
              </a:rPr>
              <a:t>IL CONCETTO </a:t>
            </a:r>
            <a:r>
              <a:rPr lang="it-IT" sz="2800" b="1" spc="50" dirty="0" err="1" smtClean="0">
                <a:ln w="11430"/>
                <a:solidFill>
                  <a:srgbClr val="002060"/>
                </a:solidFill>
                <a:effectLst>
                  <a:outerShdw blurRad="76200" dist="50800" dir="5400000" algn="tl" rotWithShape="0">
                    <a:srgbClr val="000000">
                      <a:alpha val="65000"/>
                    </a:srgbClr>
                  </a:outerShdw>
                </a:effectLst>
              </a:rPr>
              <a:t>DI</a:t>
            </a:r>
            <a:r>
              <a:rPr lang="it-IT" sz="2800" b="1" spc="50" dirty="0" smtClean="0">
                <a:ln w="11430"/>
                <a:solidFill>
                  <a:srgbClr val="002060"/>
                </a:solidFill>
                <a:effectLst>
                  <a:outerShdw blurRad="76200" dist="50800" dir="5400000" algn="tl" rotWithShape="0">
                    <a:srgbClr val="000000">
                      <a:alpha val="65000"/>
                    </a:srgbClr>
                  </a:outerShdw>
                </a:effectLst>
              </a:rPr>
              <a:t> ALZHEIMER CAFÉ ®</a:t>
            </a:r>
            <a:r>
              <a:rPr lang="it-IT" b="1" spc="50" dirty="0" smtClean="0">
                <a:ln w="11430"/>
                <a:solidFill>
                  <a:srgbClr val="002060"/>
                </a:solidFill>
                <a:effectLst>
                  <a:outerShdw blurRad="76200" dist="50800" dir="5400000" algn="tl" rotWithShape="0">
                    <a:srgbClr val="000000">
                      <a:alpha val="65000"/>
                    </a:srgbClr>
                  </a:outerShdw>
                </a:effectLst>
              </a:rPr>
              <a:t/>
            </a:r>
            <a:br>
              <a:rPr lang="it-IT" b="1" spc="50" dirty="0" smtClean="0">
                <a:ln w="11430"/>
                <a:solidFill>
                  <a:srgbClr val="002060"/>
                </a:solidFill>
                <a:effectLst>
                  <a:outerShdw blurRad="76200" dist="50800" dir="5400000" algn="tl" rotWithShape="0">
                    <a:srgbClr val="000000">
                      <a:alpha val="65000"/>
                    </a:srgbClr>
                  </a:outerShdw>
                </a:effectLst>
              </a:rPr>
            </a:br>
            <a:endParaRPr lang="it-IT" dirty="0" smtClean="0"/>
          </a:p>
        </p:txBody>
      </p:sp>
      <p:sp>
        <p:nvSpPr>
          <p:cNvPr id="5" name="Segnaposto testo 12"/>
          <p:cNvSpPr txBox="1">
            <a:spLocks/>
          </p:cNvSpPr>
          <p:nvPr/>
        </p:nvSpPr>
        <p:spPr bwMode="auto">
          <a:xfrm>
            <a:off x="539552" y="908720"/>
            <a:ext cx="8064896" cy="504056"/>
          </a:xfrm>
          <a:prstGeom prst="rect">
            <a:avLst/>
          </a:prstGeom>
          <a:ln w="9525">
            <a:noFill/>
            <a:miter lim="800000"/>
            <a:headEnd/>
            <a:tailEnd/>
          </a:ln>
        </p:spPr>
        <p:style>
          <a:lnRef idx="0">
            <a:scrgbClr r="0" g="0" b="0"/>
          </a:lnRef>
          <a:fillRef idx="1003">
            <a:schemeClr val="lt1"/>
          </a:fillRef>
          <a:effectRef idx="0">
            <a:scrgbClr r="0" g="0" b="0"/>
          </a:effectRef>
          <a:fontRef idx="major"/>
        </p:style>
        <p:txBody>
          <a:bodyPr/>
          <a:lstStyle/>
          <a:p>
            <a:pPr marL="342900" indent="-342900" algn="ctr" eaLnBrk="0" hangingPunct="0">
              <a:spcBef>
                <a:spcPct val="20000"/>
              </a:spcBef>
              <a:defRPr/>
            </a:pPr>
            <a:r>
              <a:rPr lang="it-IT" sz="2800" dirty="0">
                <a:solidFill>
                  <a:srgbClr val="FF0000"/>
                </a:solidFill>
              </a:rPr>
              <a:t>La malattia di Alzheimer fra isolamento e integrazione</a:t>
            </a:r>
            <a:endParaRPr lang="it-IT" sz="2800" dirty="0">
              <a:solidFill>
                <a:srgbClr val="FF0000"/>
              </a:solidFill>
            </a:endParaRPr>
          </a:p>
        </p:txBody>
      </p:sp>
      <p:sp>
        <p:nvSpPr>
          <p:cNvPr id="6" name="Segnaposto contenuto 5"/>
          <p:cNvSpPr>
            <a:spLocks noGrp="1"/>
          </p:cNvSpPr>
          <p:nvPr>
            <p:ph idx="1"/>
          </p:nvPr>
        </p:nvSpPr>
        <p:spPr>
          <a:xfrm>
            <a:off x="468313" y="1557338"/>
            <a:ext cx="8229600" cy="4967287"/>
          </a:xfrm>
        </p:spPr>
        <p:txBody>
          <a:bodyPr/>
          <a:lstStyle/>
          <a:p>
            <a:pPr marL="1588" indent="12700" algn="just">
              <a:buFont typeface="Arial" charset="0"/>
              <a:buNone/>
              <a:defRPr/>
            </a:pPr>
            <a:r>
              <a:rPr lang="it-IT" sz="2000" dirty="0" smtClean="0"/>
              <a:t>Il morbo di Alzheimer rappresenta l’</a:t>
            </a:r>
            <a:r>
              <a:rPr lang="it-IT" sz="2000" b="1" dirty="0" smtClean="0"/>
              <a:t>epidemia</a:t>
            </a:r>
            <a:r>
              <a:rPr lang="it-IT" sz="2000" dirty="0" smtClean="0"/>
              <a:t> del terzo millennio e costituisce una delle maggiori sfide sociali del nostro tempo. </a:t>
            </a:r>
          </a:p>
          <a:p>
            <a:pPr marL="1588" indent="12700" algn="just">
              <a:buFont typeface="Arial" charset="0"/>
              <a:buNone/>
              <a:defRPr/>
            </a:pPr>
            <a:r>
              <a:rPr lang="it-IT" sz="2000" dirty="0" smtClean="0"/>
              <a:t>Il Parlamento Europeo nel febbraio </a:t>
            </a:r>
            <a:r>
              <a:rPr lang="it-IT" sz="2000" b="1" dirty="0" smtClean="0"/>
              <a:t>2009</a:t>
            </a:r>
            <a:r>
              <a:rPr lang="it-IT" sz="2000" dirty="0" smtClean="0"/>
              <a:t> l’ha riconosciuto </a:t>
            </a:r>
            <a:r>
              <a:rPr lang="it-IT" sz="2000" b="1" dirty="0" smtClean="0"/>
              <a:t>priorità</a:t>
            </a:r>
            <a:r>
              <a:rPr lang="it-IT" sz="2000" dirty="0" smtClean="0"/>
              <a:t> in fatto di </a:t>
            </a:r>
            <a:r>
              <a:rPr lang="it-IT" sz="2000" b="1" dirty="0" smtClean="0"/>
              <a:t>salute pubblica europea </a:t>
            </a:r>
            <a:r>
              <a:rPr lang="it-IT" sz="2000" dirty="0" smtClean="0"/>
              <a:t>e ha chiesto di definire un piano d'azione europeo. </a:t>
            </a:r>
          </a:p>
          <a:p>
            <a:pPr marL="1588" indent="12700" algn="just">
              <a:buFont typeface="Arial" charset="0"/>
              <a:buNone/>
              <a:defRPr/>
            </a:pPr>
            <a:endParaRPr lang="it-IT" sz="1000" dirty="0" smtClean="0"/>
          </a:p>
          <a:p>
            <a:pPr marL="1588" indent="12700" algn="just">
              <a:buFont typeface="Arial" charset="0"/>
              <a:buNone/>
              <a:defRPr/>
            </a:pPr>
            <a:r>
              <a:rPr lang="it-IT" sz="2000" dirty="0" smtClean="0"/>
              <a:t>Nel rapporto dell’aprile </a:t>
            </a:r>
            <a:r>
              <a:rPr lang="it-IT" sz="2000" b="1" dirty="0" smtClean="0"/>
              <a:t>2012</a:t>
            </a:r>
            <a:r>
              <a:rPr lang="it-IT" sz="2000" dirty="0" smtClean="0"/>
              <a:t> l‘Organizzazione Mondiale della Sanità </a:t>
            </a:r>
            <a:r>
              <a:rPr lang="it-IT" sz="2000" b="1" dirty="0" smtClean="0"/>
              <a:t>(OMS) </a:t>
            </a:r>
            <a:r>
              <a:rPr lang="it-IT" sz="2000" dirty="0" smtClean="0"/>
              <a:t>e l‘Alzheimer's Disease International </a:t>
            </a:r>
            <a:r>
              <a:rPr lang="it-IT" sz="2000" b="1" dirty="0" smtClean="0"/>
              <a:t>(ADI) </a:t>
            </a:r>
            <a:r>
              <a:rPr lang="it-IT" sz="2000" dirty="0" smtClean="0"/>
              <a:t>hanno</a:t>
            </a:r>
            <a:r>
              <a:rPr lang="it-IT" sz="2000" b="1" dirty="0" smtClean="0"/>
              <a:t> </a:t>
            </a:r>
            <a:r>
              <a:rPr lang="it-IT" sz="2000" dirty="0" smtClean="0"/>
              <a:t>lanciato un monito ai governi e ai responsabili politici chiedendo loro di fare della demenza una </a:t>
            </a:r>
            <a:r>
              <a:rPr lang="it-IT" sz="2000" b="1" dirty="0" smtClean="0"/>
              <a:t>priorità </a:t>
            </a:r>
            <a:r>
              <a:rPr lang="it-IT" sz="2000" dirty="0" smtClean="0"/>
              <a:t>per la </a:t>
            </a:r>
            <a:r>
              <a:rPr lang="it-IT" sz="2000" b="1" dirty="0" smtClean="0"/>
              <a:t>salute pubblica mondiale</a:t>
            </a:r>
            <a:r>
              <a:rPr lang="it-IT" sz="2000" dirty="0" smtClean="0"/>
              <a:t>. I malati sono 36 milioni nel mondo, un milione in Italia, di cui 600mila affetti da Alzheimer. </a:t>
            </a:r>
          </a:p>
          <a:p>
            <a:pPr marL="1588" indent="12700" algn="just">
              <a:buFont typeface="Arial" charset="0"/>
              <a:buNone/>
              <a:defRPr/>
            </a:pPr>
            <a:endParaRPr lang="it-IT" sz="1000" dirty="0" smtClean="0"/>
          </a:p>
          <a:p>
            <a:pPr marL="1588" indent="12700" algn="just">
              <a:buFont typeface="Arial" charset="0"/>
              <a:buNone/>
              <a:defRPr/>
            </a:pPr>
            <a:r>
              <a:rPr lang="it-IT" sz="2000" dirty="0" smtClean="0"/>
              <a:t>Attualmente solo </a:t>
            </a:r>
            <a:r>
              <a:rPr lang="it-IT" sz="2000" b="1" dirty="0" smtClean="0"/>
              <a:t>otto</a:t>
            </a:r>
            <a:r>
              <a:rPr lang="it-IT" sz="2000" dirty="0" smtClean="0"/>
              <a:t> dei 194 Stati membri dell'OMS (compresi gli USA, il cui presidente Obama ha indicato il termine del </a:t>
            </a:r>
            <a:r>
              <a:rPr lang="it-IT" sz="2000" b="1" dirty="0" smtClean="0"/>
              <a:t>2025</a:t>
            </a:r>
            <a:r>
              <a:rPr lang="it-IT" sz="2000" dirty="0" smtClean="0"/>
              <a:t> per sconfiggere questa terribile malattia) hanno in atto un </a:t>
            </a:r>
            <a:r>
              <a:rPr lang="it-IT" sz="2000" b="1" dirty="0" smtClean="0"/>
              <a:t>piano nazionale </a:t>
            </a:r>
            <a:r>
              <a:rPr lang="it-IT" sz="2000" dirty="0" smtClean="0"/>
              <a:t>per la demenza. </a:t>
            </a:r>
          </a:p>
          <a:p>
            <a:pPr marL="1588" indent="12700" algn="just">
              <a:buFont typeface="Arial" charset="0"/>
              <a:buNone/>
              <a:defRPr/>
            </a:pPr>
            <a:endParaRPr lang="it-IT" sz="1000" dirty="0" smtClean="0"/>
          </a:p>
          <a:p>
            <a:pPr marL="1588" indent="12700" algn="just">
              <a:buFont typeface="Arial" charset="0"/>
              <a:buNone/>
              <a:defRPr/>
            </a:pPr>
            <a:r>
              <a:rPr lang="it-IT" sz="2000" dirty="0" smtClean="0"/>
              <a:t>Dal governo </a:t>
            </a:r>
            <a:r>
              <a:rPr lang="it-IT" sz="2000" b="1" dirty="0" smtClean="0"/>
              <a:t>italiano</a:t>
            </a:r>
            <a:r>
              <a:rPr lang="it-IT" sz="2000" dirty="0" smtClean="0"/>
              <a:t> (e dalle forze politiche) nessun segno di interesse.</a:t>
            </a:r>
          </a:p>
          <a:p>
            <a:pPr marL="1588" indent="12700" algn="just">
              <a:buFont typeface="Arial" charset="0"/>
              <a:buNone/>
              <a:defRPr/>
            </a:pPr>
            <a:endParaRPr lang="it-IT" sz="2000" b="1" dirty="0" smtClean="0"/>
          </a:p>
          <a:p>
            <a:pPr marL="1588" indent="12700" algn="just">
              <a:buFont typeface="Arial" charset="0"/>
              <a:buNone/>
              <a:defRPr/>
            </a:pPr>
            <a:endParaRPr lang="it-IT" sz="2000" dirty="0" smtClean="0"/>
          </a:p>
          <a:p>
            <a:pPr marL="0" indent="0">
              <a:buFont typeface="Arial" charset="0"/>
              <a:buNone/>
              <a:defRPr/>
            </a:pPr>
            <a:endParaRPr lang="it-IT" sz="2000" dirty="0" smtClean="0"/>
          </a:p>
          <a:p>
            <a:pPr>
              <a:defRPr/>
            </a:pPr>
            <a:endParaRPr lang="it-IT" sz="2000" dirty="0"/>
          </a:p>
        </p:txBody>
      </p:sp>
    </p:spTree>
    <p:extLst>
      <p:ext uri="{BB962C8B-B14F-4D97-AF65-F5344CB8AC3E}">
        <p14:creationId xmlns:p14="http://schemas.microsoft.com/office/powerpoint/2010/main" val="772347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itolo 1"/>
          <p:cNvSpPr>
            <a:spLocks noGrp="1"/>
          </p:cNvSpPr>
          <p:nvPr>
            <p:ph type="title"/>
          </p:nvPr>
        </p:nvSpPr>
        <p:spPr>
          <a:xfrm>
            <a:off x="468313" y="188913"/>
            <a:ext cx="8218487" cy="647700"/>
          </a:xfrm>
        </p:spPr>
        <p:txBody>
          <a:bodyPr>
            <a:normAutofit fontScale="90000"/>
          </a:bodyPr>
          <a:lstStyle/>
          <a:p>
            <a:pPr>
              <a:defRPr/>
            </a:pPr>
            <a:r>
              <a:rPr lang="it-IT" b="1" spc="50" dirty="0" smtClean="0">
                <a:ln w="11430"/>
                <a:solidFill>
                  <a:srgbClr val="002060"/>
                </a:solidFill>
                <a:effectLst>
                  <a:outerShdw blurRad="76200" dist="50800" dir="5400000" algn="tl" rotWithShape="0">
                    <a:srgbClr val="000000">
                      <a:alpha val="65000"/>
                    </a:srgbClr>
                  </a:outerShdw>
                </a:effectLst>
              </a:rPr>
              <a:t/>
            </a:r>
            <a:br>
              <a:rPr lang="it-IT" b="1" spc="50" dirty="0" smtClean="0">
                <a:ln w="11430"/>
                <a:solidFill>
                  <a:srgbClr val="002060"/>
                </a:solidFill>
                <a:effectLst>
                  <a:outerShdw blurRad="76200" dist="50800" dir="5400000" algn="tl" rotWithShape="0">
                    <a:srgbClr val="000000">
                      <a:alpha val="65000"/>
                    </a:srgbClr>
                  </a:outerShdw>
                </a:effectLst>
              </a:rPr>
            </a:br>
            <a:r>
              <a:rPr lang="it-IT" sz="2800" b="1" spc="50" dirty="0" smtClean="0">
                <a:ln w="11430"/>
                <a:solidFill>
                  <a:srgbClr val="002060"/>
                </a:solidFill>
                <a:effectLst>
                  <a:outerShdw blurRad="76200" dist="50800" dir="5400000" algn="tl" rotWithShape="0">
                    <a:srgbClr val="000000">
                      <a:alpha val="65000"/>
                    </a:srgbClr>
                  </a:outerShdw>
                </a:effectLst>
              </a:rPr>
              <a:t>IL CONCETTO </a:t>
            </a:r>
            <a:r>
              <a:rPr lang="it-IT" sz="2800" b="1" spc="50" dirty="0" err="1" smtClean="0">
                <a:ln w="11430"/>
                <a:solidFill>
                  <a:srgbClr val="002060"/>
                </a:solidFill>
                <a:effectLst>
                  <a:outerShdw blurRad="76200" dist="50800" dir="5400000" algn="tl" rotWithShape="0">
                    <a:srgbClr val="000000">
                      <a:alpha val="65000"/>
                    </a:srgbClr>
                  </a:outerShdw>
                </a:effectLst>
              </a:rPr>
              <a:t>DI</a:t>
            </a:r>
            <a:r>
              <a:rPr lang="it-IT" sz="2800" b="1" spc="50" dirty="0" smtClean="0">
                <a:ln w="11430"/>
                <a:solidFill>
                  <a:srgbClr val="002060"/>
                </a:solidFill>
                <a:effectLst>
                  <a:outerShdw blurRad="76200" dist="50800" dir="5400000" algn="tl" rotWithShape="0">
                    <a:srgbClr val="000000">
                      <a:alpha val="65000"/>
                    </a:srgbClr>
                  </a:outerShdw>
                </a:effectLst>
              </a:rPr>
              <a:t> ALZHEIMER CAFÉ ®</a:t>
            </a:r>
            <a:r>
              <a:rPr lang="it-IT" b="1" spc="50" dirty="0" smtClean="0">
                <a:ln w="11430"/>
                <a:solidFill>
                  <a:srgbClr val="002060"/>
                </a:solidFill>
                <a:effectLst>
                  <a:outerShdw blurRad="76200" dist="50800" dir="5400000" algn="tl" rotWithShape="0">
                    <a:srgbClr val="000000">
                      <a:alpha val="65000"/>
                    </a:srgbClr>
                  </a:outerShdw>
                </a:effectLst>
              </a:rPr>
              <a:t/>
            </a:r>
            <a:br>
              <a:rPr lang="it-IT" b="1" spc="50" dirty="0" smtClean="0">
                <a:ln w="11430"/>
                <a:solidFill>
                  <a:srgbClr val="002060"/>
                </a:solidFill>
                <a:effectLst>
                  <a:outerShdw blurRad="76200" dist="50800" dir="5400000" algn="tl" rotWithShape="0">
                    <a:srgbClr val="000000">
                      <a:alpha val="65000"/>
                    </a:srgbClr>
                  </a:outerShdw>
                </a:effectLst>
              </a:rPr>
            </a:br>
            <a:endParaRPr lang="it-IT" dirty="0" smtClean="0"/>
          </a:p>
        </p:txBody>
      </p:sp>
      <p:sp>
        <p:nvSpPr>
          <p:cNvPr id="5" name="Segnaposto testo 12"/>
          <p:cNvSpPr txBox="1">
            <a:spLocks/>
          </p:cNvSpPr>
          <p:nvPr/>
        </p:nvSpPr>
        <p:spPr bwMode="auto">
          <a:xfrm>
            <a:off x="539552" y="908720"/>
            <a:ext cx="8064896" cy="504056"/>
          </a:xfrm>
          <a:prstGeom prst="rect">
            <a:avLst/>
          </a:prstGeom>
          <a:ln w="9525">
            <a:noFill/>
            <a:miter lim="800000"/>
            <a:headEnd/>
            <a:tailEnd/>
          </a:ln>
        </p:spPr>
        <p:style>
          <a:lnRef idx="0">
            <a:scrgbClr r="0" g="0" b="0"/>
          </a:lnRef>
          <a:fillRef idx="1003">
            <a:schemeClr val="lt1"/>
          </a:fillRef>
          <a:effectRef idx="0">
            <a:scrgbClr r="0" g="0" b="0"/>
          </a:effectRef>
          <a:fontRef idx="major"/>
        </p:style>
        <p:txBody>
          <a:bodyPr/>
          <a:lstStyle/>
          <a:p>
            <a:pPr marL="342900" indent="-342900" algn="ctr" eaLnBrk="0" hangingPunct="0">
              <a:spcBef>
                <a:spcPct val="20000"/>
              </a:spcBef>
              <a:defRPr/>
            </a:pPr>
            <a:r>
              <a:rPr lang="it-IT" sz="2800" dirty="0">
                <a:solidFill>
                  <a:srgbClr val="FF0000"/>
                </a:solidFill>
              </a:rPr>
              <a:t>La malattia di Alzheimer fra isolamento e integrazione</a:t>
            </a:r>
            <a:endParaRPr lang="it-IT" sz="2800" dirty="0">
              <a:solidFill>
                <a:srgbClr val="FF0000"/>
              </a:solidFill>
            </a:endParaRPr>
          </a:p>
        </p:txBody>
      </p:sp>
      <p:sp>
        <p:nvSpPr>
          <p:cNvPr id="6" name="Segnaposto contenuto 5"/>
          <p:cNvSpPr>
            <a:spLocks noGrp="1"/>
          </p:cNvSpPr>
          <p:nvPr>
            <p:ph idx="1"/>
          </p:nvPr>
        </p:nvSpPr>
        <p:spPr>
          <a:xfrm>
            <a:off x="468313" y="1557338"/>
            <a:ext cx="8229600" cy="4967287"/>
          </a:xfrm>
        </p:spPr>
        <p:txBody>
          <a:bodyPr/>
          <a:lstStyle/>
          <a:p>
            <a:pPr marL="1588" indent="12700" algn="just">
              <a:buFont typeface="Arial" charset="0"/>
              <a:buNone/>
              <a:defRPr/>
            </a:pPr>
            <a:r>
              <a:rPr lang="it-IT" sz="2000" dirty="0" smtClean="0"/>
              <a:t>La </a:t>
            </a:r>
            <a:r>
              <a:rPr lang="it-IT" sz="2000" b="1" dirty="0" smtClean="0"/>
              <a:t>demenza</a:t>
            </a:r>
            <a:r>
              <a:rPr lang="it-IT" sz="2000" dirty="0" smtClean="0"/>
              <a:t> costituisce un trauma per i malati e i familiari colpiti e il dramma è acuito</a:t>
            </a:r>
            <a:r>
              <a:rPr lang="it-IT" sz="1600" dirty="0" smtClean="0"/>
              <a:t> </a:t>
            </a:r>
            <a:r>
              <a:rPr lang="it-IT" sz="2000" dirty="0" smtClean="0"/>
              <a:t>dalla</a:t>
            </a:r>
            <a:r>
              <a:rPr lang="it-IT" sz="1800" dirty="0" smtClean="0"/>
              <a:t> </a:t>
            </a:r>
            <a:r>
              <a:rPr lang="it-IT" sz="2000" dirty="0" smtClean="0"/>
              <a:t>pesante </a:t>
            </a:r>
            <a:r>
              <a:rPr lang="it-IT" sz="2000" dirty="0" smtClean="0">
                <a:solidFill>
                  <a:srgbClr val="FF0000"/>
                </a:solidFill>
              </a:rPr>
              <a:t>stigmatizzazione </a:t>
            </a:r>
            <a:r>
              <a:rPr lang="it-IT" sz="2000" dirty="0" smtClean="0"/>
              <a:t>sociale</a:t>
            </a:r>
            <a:r>
              <a:rPr lang="it-IT" sz="1600" dirty="0" smtClean="0"/>
              <a:t> </a:t>
            </a:r>
            <a:r>
              <a:rPr lang="it-IT" sz="2000" dirty="0" smtClean="0"/>
              <a:t>e culturale</a:t>
            </a:r>
            <a:r>
              <a:rPr lang="it-IT" sz="1600" dirty="0" smtClean="0"/>
              <a:t> </a:t>
            </a:r>
            <a:r>
              <a:rPr lang="it-IT" sz="2000" dirty="0" smtClean="0"/>
              <a:t>da cui è</a:t>
            </a:r>
            <a:r>
              <a:rPr lang="it-IT" sz="1600" dirty="0" smtClean="0"/>
              <a:t> </a:t>
            </a:r>
            <a:r>
              <a:rPr lang="it-IT" sz="2000" dirty="0" smtClean="0"/>
              <a:t>avvolta.</a:t>
            </a:r>
          </a:p>
          <a:p>
            <a:pPr marL="0" indent="0" algn="just">
              <a:buFont typeface="Arial" charset="0"/>
              <a:buNone/>
              <a:defRPr/>
            </a:pPr>
            <a:r>
              <a:rPr lang="it-IT" sz="2000" dirty="0" smtClean="0"/>
              <a:t>Nell’antica</a:t>
            </a:r>
            <a:r>
              <a:rPr lang="it-IT" sz="1400" dirty="0" smtClean="0"/>
              <a:t> </a:t>
            </a:r>
            <a:r>
              <a:rPr lang="it-IT" sz="2000" dirty="0" smtClean="0"/>
              <a:t>Grecia i delinquenti</a:t>
            </a:r>
            <a:r>
              <a:rPr lang="it-IT" sz="1600" dirty="0" smtClean="0"/>
              <a:t> </a:t>
            </a:r>
            <a:r>
              <a:rPr lang="it-IT" sz="2000" dirty="0" smtClean="0"/>
              <a:t>e</a:t>
            </a:r>
            <a:r>
              <a:rPr lang="it-IT" sz="1600" dirty="0" smtClean="0"/>
              <a:t> </a:t>
            </a:r>
            <a:r>
              <a:rPr lang="it-IT" sz="2000" dirty="0" smtClean="0"/>
              <a:t>gli schiavi fuggitivi venivano</a:t>
            </a:r>
            <a:r>
              <a:rPr lang="it-IT" sz="1600" dirty="0" smtClean="0"/>
              <a:t> </a:t>
            </a:r>
            <a:r>
              <a:rPr lang="it-IT" sz="2000" dirty="0" smtClean="0"/>
              <a:t>marchiati a</a:t>
            </a:r>
            <a:r>
              <a:rPr lang="it-IT" sz="1600" dirty="0" smtClean="0"/>
              <a:t> </a:t>
            </a:r>
            <a:r>
              <a:rPr lang="it-IT" sz="2000" dirty="0" smtClean="0"/>
              <a:t>fuoco</a:t>
            </a:r>
            <a:r>
              <a:rPr lang="it-IT" sz="1800" dirty="0" smtClean="0"/>
              <a:t> </a:t>
            </a:r>
            <a:r>
              <a:rPr lang="it-IT" sz="2000" dirty="0" smtClean="0"/>
              <a:t>sulla</a:t>
            </a:r>
            <a:r>
              <a:rPr lang="it-IT" sz="1600" dirty="0" smtClean="0"/>
              <a:t> </a:t>
            </a:r>
            <a:r>
              <a:rPr lang="it-IT" sz="2000" dirty="0" smtClean="0"/>
              <a:t>fronte</a:t>
            </a:r>
            <a:r>
              <a:rPr lang="it-IT" sz="1600" dirty="0" smtClean="0"/>
              <a:t> </a:t>
            </a:r>
            <a:r>
              <a:rPr lang="it-IT" sz="2000" dirty="0" smtClean="0"/>
              <a:t>con</a:t>
            </a:r>
            <a:r>
              <a:rPr lang="it-IT" sz="1600" dirty="0" smtClean="0"/>
              <a:t> </a:t>
            </a:r>
            <a:r>
              <a:rPr lang="it-IT" sz="2000" dirty="0" smtClean="0"/>
              <a:t>la</a:t>
            </a:r>
            <a:r>
              <a:rPr lang="it-IT" sz="1600" dirty="0" smtClean="0"/>
              <a:t> </a:t>
            </a:r>
            <a:r>
              <a:rPr lang="it-IT" sz="2000" dirty="0" smtClean="0"/>
              <a:t>lettera</a:t>
            </a:r>
            <a:r>
              <a:rPr lang="it-IT" sz="1600" dirty="0" smtClean="0"/>
              <a:t> </a:t>
            </a:r>
            <a:r>
              <a:rPr lang="it-IT" sz="2000" b="1" dirty="0" smtClean="0">
                <a:solidFill>
                  <a:srgbClr val="FF0000"/>
                </a:solidFill>
              </a:rPr>
              <a:t>stigma </a:t>
            </a:r>
            <a:r>
              <a:rPr lang="it-IT" sz="2000" dirty="0" smtClean="0"/>
              <a:t>(</a:t>
            </a:r>
            <a:r>
              <a:rPr lang="it-IT" sz="2000" i="1" dirty="0" smtClean="0"/>
              <a:t>sigma</a:t>
            </a:r>
            <a:r>
              <a:rPr lang="it-IT" sz="1600" dirty="0" smtClean="0"/>
              <a:t> </a:t>
            </a:r>
            <a:r>
              <a:rPr lang="it-IT" sz="2000" dirty="0" smtClean="0"/>
              <a:t>+</a:t>
            </a:r>
            <a:r>
              <a:rPr lang="it-IT" sz="1600" dirty="0" smtClean="0"/>
              <a:t> </a:t>
            </a:r>
            <a:r>
              <a:rPr lang="it-IT" sz="2000" i="1" dirty="0" smtClean="0"/>
              <a:t>tau</a:t>
            </a:r>
            <a:r>
              <a:rPr lang="it-IT" sz="2000" dirty="0" smtClean="0"/>
              <a:t> = ‘segno’, ‘marchio’) per indicare persone indesiderate e quindi da evitare. In seguito furono segnati  i “folli”.</a:t>
            </a:r>
          </a:p>
          <a:p>
            <a:pPr marL="0" indent="0" algn="just">
              <a:buFont typeface="Arial" charset="0"/>
              <a:buNone/>
              <a:defRPr/>
            </a:pPr>
            <a:r>
              <a:rPr lang="it-IT" sz="2000" dirty="0" smtClean="0"/>
              <a:t>Lo stigma verso la </a:t>
            </a:r>
            <a:r>
              <a:rPr lang="it-IT" sz="2000" b="1" dirty="0" smtClean="0"/>
              <a:t>malattia mentale </a:t>
            </a:r>
            <a:r>
              <a:rPr lang="it-IT" sz="2000" dirty="0" smtClean="0"/>
              <a:t>si fonda sugli </a:t>
            </a:r>
            <a:r>
              <a:rPr lang="it-IT" sz="2000" b="1" dirty="0" smtClean="0"/>
              <a:t>stereotipi</a:t>
            </a:r>
            <a:r>
              <a:rPr lang="it-IT" sz="2000" dirty="0" smtClean="0"/>
              <a:t> di pericolosità, imprevedibilità e desocializzazione attribuiti all’inabilità a conformarsi alle regole sociali. </a:t>
            </a:r>
          </a:p>
          <a:p>
            <a:pPr marL="0" indent="0" algn="just">
              <a:buFont typeface="Arial" charset="0"/>
              <a:buNone/>
              <a:defRPr/>
            </a:pPr>
            <a:r>
              <a:rPr lang="it-IT" sz="2000" dirty="0" smtClean="0"/>
              <a:t>La categoria dello stigma, tuttavia, non è sufficiente a spiegare la </a:t>
            </a:r>
            <a:r>
              <a:rPr lang="it-IT" sz="2000" b="1" dirty="0" smtClean="0"/>
              <a:t>distanza </a:t>
            </a:r>
            <a:r>
              <a:rPr lang="it-IT" sz="2000" dirty="0" smtClean="0"/>
              <a:t>che si verifica nelle relazioni più intime (famiglia, amici, vicini), determinata</a:t>
            </a:r>
            <a:r>
              <a:rPr lang="it-IT" sz="1400" dirty="0" smtClean="0"/>
              <a:t> </a:t>
            </a:r>
            <a:r>
              <a:rPr lang="it-IT" sz="2000" dirty="0" smtClean="0"/>
              <a:t>da</a:t>
            </a:r>
            <a:r>
              <a:rPr lang="it-IT" sz="1400" dirty="0" smtClean="0"/>
              <a:t> </a:t>
            </a:r>
            <a:r>
              <a:rPr lang="it-IT" sz="2000" dirty="0" smtClean="0"/>
              <a:t>ciò</a:t>
            </a:r>
            <a:r>
              <a:rPr lang="it-IT" sz="1400" dirty="0" smtClean="0"/>
              <a:t> </a:t>
            </a:r>
            <a:r>
              <a:rPr lang="it-IT" sz="2000" dirty="0" smtClean="0"/>
              <a:t>che</a:t>
            </a:r>
            <a:r>
              <a:rPr lang="it-IT" sz="1400" dirty="0" smtClean="0"/>
              <a:t> </a:t>
            </a:r>
            <a:r>
              <a:rPr lang="it-IT" sz="2000" dirty="0" smtClean="0"/>
              <a:t>di</a:t>
            </a:r>
            <a:r>
              <a:rPr lang="it-IT" sz="1800" dirty="0" smtClean="0"/>
              <a:t> </a:t>
            </a:r>
            <a:r>
              <a:rPr lang="it-IT" sz="2000" dirty="0" smtClean="0"/>
              <a:t>inconsapevole</a:t>
            </a:r>
            <a:r>
              <a:rPr lang="it-IT" sz="1800" dirty="0" smtClean="0"/>
              <a:t> </a:t>
            </a:r>
            <a:r>
              <a:rPr lang="it-IT" sz="2000" dirty="0" smtClean="0"/>
              <a:t>accade nella relazione interpersonale in cui ci si accorge che l’interlocutore non è “presente”, non è più la persona conosciuta…</a:t>
            </a:r>
          </a:p>
          <a:p>
            <a:pPr marL="0" indent="0" algn="just">
              <a:buFont typeface="Arial" charset="0"/>
              <a:buNone/>
              <a:defRPr/>
            </a:pPr>
            <a:r>
              <a:rPr lang="it-IT" sz="2000" b="1" dirty="0" smtClean="0"/>
              <a:t>Anche a partire da questo </a:t>
            </a:r>
            <a:r>
              <a:rPr lang="it-IT" sz="2000" b="1" dirty="0" smtClean="0">
                <a:solidFill>
                  <a:srgbClr val="FF0000"/>
                </a:solidFill>
              </a:rPr>
              <a:t>“mondo interno” </a:t>
            </a:r>
            <a:r>
              <a:rPr lang="it-IT" sz="2000" b="1" dirty="0" smtClean="0"/>
              <a:t>va interpretata la difficoltà a sostenere il peso dell’angoscia e della sofferenza che si avvertono nel rapporto con i familiari e i pazienti che vengono colpiti dalla demenza</a:t>
            </a:r>
            <a:r>
              <a:rPr lang="it-IT" sz="2000" dirty="0" smtClean="0"/>
              <a:t>.</a:t>
            </a:r>
          </a:p>
          <a:p>
            <a:pPr marL="1588" indent="12700">
              <a:buFont typeface="Arial" charset="0"/>
              <a:buNone/>
              <a:defRPr/>
            </a:pPr>
            <a:endParaRPr lang="it-IT" sz="1000" dirty="0" smtClean="0"/>
          </a:p>
          <a:p>
            <a:pPr>
              <a:buFont typeface="Arial" charset="0"/>
              <a:buNone/>
              <a:defRPr/>
            </a:pPr>
            <a:endParaRPr lang="it-IT" sz="2000" dirty="0" smtClean="0"/>
          </a:p>
        </p:txBody>
      </p:sp>
    </p:spTree>
    <p:extLst>
      <p:ext uri="{BB962C8B-B14F-4D97-AF65-F5344CB8AC3E}">
        <p14:creationId xmlns:p14="http://schemas.microsoft.com/office/powerpoint/2010/main" val="948469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contenuto 8" descr="narrenschiff.png"/>
          <p:cNvPicPr>
            <a:picLocks noGrp="1" noChangeAspect="1"/>
          </p:cNvPicPr>
          <p:nvPr>
            <p:ph sz="half" idx="2"/>
          </p:nvPr>
        </p:nvPicPr>
        <p:blipFill>
          <a:blip r:embed="rId3"/>
          <a:stretch>
            <a:fillRect/>
          </a:stretch>
        </p:blipFill>
        <p:spPr>
          <a:xfrm>
            <a:off x="3635375" y="1557338"/>
            <a:ext cx="4752975" cy="2887662"/>
          </a:xfrm>
          <a:ln>
            <a:solidFill>
              <a:schemeClr val="tx1">
                <a:lumMod val="95000"/>
                <a:lumOff val="5000"/>
              </a:schemeClr>
            </a:solidFill>
          </a:ln>
        </p:spPr>
      </p:pic>
      <p:sp>
        <p:nvSpPr>
          <p:cNvPr id="6147" name="Segnaposto testo 6"/>
          <p:cNvSpPr>
            <a:spLocks noGrp="1"/>
          </p:cNvSpPr>
          <p:nvPr>
            <p:ph type="body" sz="quarter" idx="3"/>
          </p:nvPr>
        </p:nvSpPr>
        <p:spPr>
          <a:xfrm>
            <a:off x="395288" y="4508500"/>
            <a:ext cx="8353425" cy="2736850"/>
          </a:xfrm>
        </p:spPr>
        <p:txBody>
          <a:bodyPr/>
          <a:lstStyle/>
          <a:p>
            <a:pPr algn="ctr"/>
            <a:endParaRPr lang="it-IT" sz="2000" smtClean="0"/>
          </a:p>
          <a:p>
            <a:pPr algn="ctr"/>
            <a:r>
              <a:rPr lang="it-IT" sz="2000" smtClean="0"/>
              <a:t>“Das Narren Schiff” -  “Stultifera navis”  -  “La nave dei folli” </a:t>
            </a:r>
          </a:p>
          <a:p>
            <a:pPr algn="ctr"/>
            <a:endParaRPr lang="it-IT" sz="1000" smtClean="0"/>
          </a:p>
          <a:p>
            <a:pPr algn="just"/>
            <a:r>
              <a:rPr lang="it-IT" sz="1800" smtClean="0"/>
              <a:t>“Das Narren Schiff” </a:t>
            </a:r>
            <a:r>
              <a:rPr lang="it-IT" sz="1800" b="0" smtClean="0"/>
              <a:t>è un'opera satirica tedesca pubblicata nel</a:t>
            </a:r>
            <a:r>
              <a:rPr lang="it-IT" sz="1800" smtClean="0"/>
              <a:t> </a:t>
            </a:r>
            <a:r>
              <a:rPr lang="it-IT" sz="1800" b="0" smtClean="0"/>
              <a:t>1494</a:t>
            </a:r>
            <a:r>
              <a:rPr lang="it-IT" sz="1800" smtClean="0"/>
              <a:t> </a:t>
            </a:r>
            <a:r>
              <a:rPr lang="it-IT" sz="1800" b="0" smtClean="0"/>
              <a:t>in cui </a:t>
            </a:r>
            <a:r>
              <a:rPr lang="it-IT" sz="1800" smtClean="0"/>
              <a:t>Brant</a:t>
            </a:r>
            <a:r>
              <a:rPr lang="it-IT" sz="1800" b="0" smtClean="0"/>
              <a:t> fustiga le debolezze e i vizi del suo tempo, rappresentati dagli “</a:t>
            </a:r>
            <a:r>
              <a:rPr lang="it-IT" sz="1800" smtClean="0"/>
              <a:t>insensati”</a:t>
            </a:r>
            <a:r>
              <a:rPr lang="it-IT" sz="1800" b="0" smtClean="0"/>
              <a:t>.</a:t>
            </a:r>
            <a:r>
              <a:rPr lang="it-IT" sz="1800" smtClean="0"/>
              <a:t> </a:t>
            </a:r>
            <a:r>
              <a:rPr lang="it-IT" sz="1800" b="0" smtClean="0"/>
              <a:t>Nella mentalità </a:t>
            </a:r>
            <a:r>
              <a:rPr lang="it-IT" sz="1800" smtClean="0"/>
              <a:t>medioevale</a:t>
            </a:r>
            <a:r>
              <a:rPr lang="it-IT" sz="1800" b="0" smtClean="0"/>
              <a:t>, a partire dalla scomparsa della lebbra, comincia a farsi strada l’esperienza dell’</a:t>
            </a:r>
            <a:r>
              <a:rPr lang="it-IT" sz="1800" smtClean="0"/>
              <a:t>isolamento </a:t>
            </a:r>
            <a:r>
              <a:rPr lang="it-IT" sz="1800" b="0" smtClean="0"/>
              <a:t>e dell’</a:t>
            </a:r>
            <a:r>
              <a:rPr lang="it-IT" sz="1800" smtClean="0"/>
              <a:t>internamento</a:t>
            </a:r>
            <a:r>
              <a:rPr lang="it-IT" sz="1800" b="0" smtClean="0"/>
              <a:t> della </a:t>
            </a:r>
            <a:r>
              <a:rPr lang="it-IT" sz="1800" smtClean="0"/>
              <a:t>“follia “</a:t>
            </a:r>
            <a:r>
              <a:rPr lang="it-IT" sz="1800" b="0" smtClean="0"/>
              <a:t>.</a:t>
            </a:r>
          </a:p>
          <a:p>
            <a:pPr algn="ctr"/>
            <a:endParaRPr lang="it-IT" sz="2000" smtClean="0"/>
          </a:p>
          <a:p>
            <a:pPr algn="ctr"/>
            <a:endParaRPr lang="it-IT" sz="2000" smtClean="0"/>
          </a:p>
        </p:txBody>
      </p:sp>
      <p:sp>
        <p:nvSpPr>
          <p:cNvPr id="10" name="Titolo 1"/>
          <p:cNvSpPr>
            <a:spLocks noGrp="1"/>
          </p:cNvSpPr>
          <p:nvPr>
            <p:ph type="title"/>
          </p:nvPr>
        </p:nvSpPr>
        <p:spPr>
          <a:xfrm>
            <a:off x="468313" y="188913"/>
            <a:ext cx="8229600" cy="576262"/>
          </a:xfrm>
        </p:spPr>
        <p:txBody>
          <a:bodyPr>
            <a:normAutofit fontScale="90000"/>
          </a:bodyPr>
          <a:lstStyle/>
          <a:p>
            <a:pPr>
              <a:defRPr/>
            </a:pPr>
            <a:r>
              <a:rPr lang="it-IT" b="1" spc="50" dirty="0" smtClean="0">
                <a:ln w="11430"/>
                <a:solidFill>
                  <a:srgbClr val="002060"/>
                </a:solidFill>
                <a:effectLst>
                  <a:outerShdw blurRad="76200" dist="50800" dir="5400000" algn="tl" rotWithShape="0">
                    <a:srgbClr val="000000">
                      <a:alpha val="65000"/>
                    </a:srgbClr>
                  </a:outerShdw>
                </a:effectLst>
              </a:rPr>
              <a:t/>
            </a:r>
            <a:br>
              <a:rPr lang="it-IT" b="1" spc="50" dirty="0" smtClean="0">
                <a:ln w="11430"/>
                <a:solidFill>
                  <a:srgbClr val="002060"/>
                </a:solidFill>
                <a:effectLst>
                  <a:outerShdw blurRad="76200" dist="50800" dir="5400000" algn="tl" rotWithShape="0">
                    <a:srgbClr val="000000">
                      <a:alpha val="65000"/>
                    </a:srgbClr>
                  </a:outerShdw>
                </a:effectLst>
              </a:rPr>
            </a:br>
            <a:r>
              <a:rPr lang="it-IT" sz="2800" b="1" spc="50" dirty="0" smtClean="0">
                <a:ln w="11430"/>
                <a:solidFill>
                  <a:srgbClr val="002060"/>
                </a:solidFill>
                <a:effectLst>
                  <a:outerShdw blurRad="76200" dist="50800" dir="5400000" algn="tl" rotWithShape="0">
                    <a:srgbClr val="000000">
                      <a:alpha val="65000"/>
                    </a:srgbClr>
                  </a:outerShdw>
                </a:effectLst>
              </a:rPr>
              <a:t>IL CONCETTO </a:t>
            </a:r>
            <a:r>
              <a:rPr lang="it-IT" sz="2800" b="1" spc="50" dirty="0" err="1" smtClean="0">
                <a:ln w="11430"/>
                <a:solidFill>
                  <a:srgbClr val="002060"/>
                </a:solidFill>
                <a:effectLst>
                  <a:outerShdw blurRad="76200" dist="50800" dir="5400000" algn="tl" rotWithShape="0">
                    <a:srgbClr val="000000">
                      <a:alpha val="65000"/>
                    </a:srgbClr>
                  </a:outerShdw>
                </a:effectLst>
              </a:rPr>
              <a:t>DI</a:t>
            </a:r>
            <a:r>
              <a:rPr lang="it-IT" sz="2800" b="1" spc="50" dirty="0" smtClean="0">
                <a:ln w="11430"/>
                <a:solidFill>
                  <a:srgbClr val="002060"/>
                </a:solidFill>
                <a:effectLst>
                  <a:outerShdw blurRad="76200" dist="50800" dir="5400000" algn="tl" rotWithShape="0">
                    <a:srgbClr val="000000">
                      <a:alpha val="65000"/>
                    </a:srgbClr>
                  </a:outerShdw>
                </a:effectLst>
              </a:rPr>
              <a:t> ALZHEIMER CAFÉ ®</a:t>
            </a:r>
            <a:r>
              <a:rPr lang="it-IT" b="1" spc="50" dirty="0" smtClean="0">
                <a:ln w="11430"/>
                <a:solidFill>
                  <a:srgbClr val="002060"/>
                </a:solidFill>
                <a:effectLst>
                  <a:outerShdw blurRad="76200" dist="50800" dir="5400000" algn="tl" rotWithShape="0">
                    <a:srgbClr val="000000">
                      <a:alpha val="65000"/>
                    </a:srgbClr>
                  </a:outerShdw>
                </a:effectLst>
              </a:rPr>
              <a:t/>
            </a:r>
            <a:br>
              <a:rPr lang="it-IT" b="1" spc="50" dirty="0" smtClean="0">
                <a:ln w="11430"/>
                <a:solidFill>
                  <a:srgbClr val="002060"/>
                </a:solidFill>
                <a:effectLst>
                  <a:outerShdw blurRad="76200" dist="50800" dir="5400000" algn="tl" rotWithShape="0">
                    <a:srgbClr val="000000">
                      <a:alpha val="65000"/>
                    </a:srgbClr>
                  </a:outerShdw>
                </a:effectLst>
              </a:rPr>
            </a:br>
            <a:endParaRPr lang="it-IT" dirty="0" smtClean="0"/>
          </a:p>
        </p:txBody>
      </p:sp>
      <p:sp>
        <p:nvSpPr>
          <p:cNvPr id="11" name="Segnaposto testo 12"/>
          <p:cNvSpPr txBox="1">
            <a:spLocks noGrp="1"/>
          </p:cNvSpPr>
          <p:nvPr>
            <p:ph type="body" idx="1"/>
          </p:nvPr>
        </p:nvSpPr>
        <p:spPr>
          <a:xfrm>
            <a:off x="539552" y="836712"/>
            <a:ext cx="8064895" cy="504403"/>
          </a:xfrm>
          <a:ln>
            <a:miter lim="800000"/>
            <a:headEnd/>
            <a:tailEnd/>
          </a:ln>
        </p:spPr>
        <p:style>
          <a:lnRef idx="0">
            <a:scrgbClr r="0" g="0" b="0"/>
          </a:lnRef>
          <a:fillRef idx="1003">
            <a:schemeClr val="lt1"/>
          </a:fillRef>
          <a:effectRef idx="0">
            <a:scrgbClr r="0" g="0" b="0"/>
          </a:effectRef>
          <a:fontRef idx="major"/>
        </p:style>
        <p:txBody>
          <a:bodyPr>
            <a:normAutofit lnSpcReduction="10000"/>
          </a:bodyPr>
          <a:lstStyle/>
          <a:p>
            <a:pPr marL="342900" indent="-342900" algn="ctr">
              <a:defRPr/>
            </a:pPr>
            <a:r>
              <a:rPr lang="it-IT" sz="2800" b="0" dirty="0" smtClean="0">
                <a:solidFill>
                  <a:srgbClr val="FF0000"/>
                </a:solidFill>
              </a:rPr>
              <a:t>La malattia di Alzheimer fra isolamento e integrazione</a:t>
            </a:r>
            <a:endParaRPr lang="it-IT" sz="2800" b="0" dirty="0">
              <a:solidFill>
                <a:srgbClr val="FF0000"/>
              </a:solidFill>
            </a:endParaRPr>
          </a:p>
        </p:txBody>
      </p:sp>
      <p:pic>
        <p:nvPicPr>
          <p:cNvPr id="12" name="Segnaposto contenuto 8" descr="narrenschiff.png"/>
          <p:cNvPicPr>
            <a:picLocks noGrp="1" noChangeAspect="1"/>
          </p:cNvPicPr>
          <p:nvPr>
            <p:ph sz="half" idx="2"/>
          </p:nvPr>
        </p:nvPicPr>
        <p:blipFill>
          <a:blip r:embed="rId4"/>
          <a:stretch>
            <a:fillRect/>
          </a:stretch>
        </p:blipFill>
        <p:spPr>
          <a:xfrm>
            <a:off x="827088" y="1557338"/>
            <a:ext cx="2232025" cy="2887662"/>
          </a:xfrm>
          <a:ln>
            <a:solidFill>
              <a:schemeClr val="tx1">
                <a:lumMod val="95000"/>
                <a:lumOff val="5000"/>
              </a:schemeClr>
            </a:solidFill>
          </a:ln>
        </p:spPr>
      </p:pic>
    </p:spTree>
    <p:extLst>
      <p:ext uri="{BB962C8B-B14F-4D97-AF65-F5344CB8AC3E}">
        <p14:creationId xmlns:p14="http://schemas.microsoft.com/office/powerpoint/2010/main" val="2523408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descr="Jheronimus_Bosch_011.jpg"/>
          <p:cNvPicPr>
            <a:picLocks noGrp="1" noChangeAspect="1"/>
          </p:cNvPicPr>
          <p:nvPr>
            <p:ph sz="half" idx="2"/>
          </p:nvPr>
        </p:nvPicPr>
        <p:blipFill>
          <a:blip r:embed="rId3"/>
          <a:srcRect t="5333" b="2232"/>
          <a:stretch>
            <a:fillRect/>
          </a:stretch>
        </p:blipFill>
        <p:spPr>
          <a:xfrm>
            <a:off x="1476375" y="1412875"/>
            <a:ext cx="2047875" cy="3671888"/>
          </a:xfrm>
          <a:ln>
            <a:solidFill>
              <a:schemeClr val="accent6">
                <a:lumMod val="50000"/>
              </a:schemeClr>
            </a:solidFill>
          </a:ln>
        </p:spPr>
      </p:pic>
      <p:sp>
        <p:nvSpPr>
          <p:cNvPr id="7171" name="Segnaposto testo 4"/>
          <p:cNvSpPr>
            <a:spLocks noGrp="1"/>
          </p:cNvSpPr>
          <p:nvPr>
            <p:ph type="body" sz="quarter" idx="3"/>
          </p:nvPr>
        </p:nvSpPr>
        <p:spPr>
          <a:xfrm>
            <a:off x="3995738" y="1412875"/>
            <a:ext cx="4176712" cy="741363"/>
          </a:xfrm>
        </p:spPr>
        <p:txBody>
          <a:bodyPr/>
          <a:lstStyle/>
          <a:p>
            <a:pPr algn="ctr"/>
            <a:r>
              <a:rPr lang="it-IT" sz="2000" smtClean="0"/>
              <a:t>Hieronymus  Bosch  (1450-1516)</a:t>
            </a:r>
          </a:p>
          <a:p>
            <a:pPr algn="ctr">
              <a:spcBef>
                <a:spcPct val="0"/>
              </a:spcBef>
            </a:pPr>
            <a:r>
              <a:rPr lang="it-IT" sz="2000" smtClean="0"/>
              <a:t>“La nave dei folli”</a:t>
            </a:r>
          </a:p>
        </p:txBody>
      </p:sp>
      <p:pic>
        <p:nvPicPr>
          <p:cNvPr id="10" name="Segnaposto contenuto 9" descr="part. Bosh.png"/>
          <p:cNvPicPr>
            <a:picLocks noGrp="1" noChangeAspect="1"/>
          </p:cNvPicPr>
          <p:nvPr>
            <p:ph sz="quarter" idx="4"/>
          </p:nvPr>
        </p:nvPicPr>
        <p:blipFill>
          <a:blip r:embed="rId4"/>
          <a:srcRect t="11099"/>
          <a:stretch>
            <a:fillRect/>
          </a:stretch>
        </p:blipFill>
        <p:spPr>
          <a:xfrm>
            <a:off x="4500563" y="2205038"/>
            <a:ext cx="3257550" cy="2882900"/>
          </a:xfrm>
          <a:ln>
            <a:solidFill>
              <a:schemeClr val="accent6">
                <a:lumMod val="50000"/>
              </a:schemeClr>
            </a:solidFill>
          </a:ln>
        </p:spPr>
      </p:pic>
      <p:sp>
        <p:nvSpPr>
          <p:cNvPr id="8" name="Titolo 1"/>
          <p:cNvSpPr txBox="1">
            <a:spLocks/>
          </p:cNvSpPr>
          <p:nvPr/>
        </p:nvSpPr>
        <p:spPr bwMode="auto">
          <a:xfrm>
            <a:off x="468313" y="188913"/>
            <a:ext cx="8229600" cy="576262"/>
          </a:xfrm>
          <a:prstGeom prst="rect">
            <a:avLst/>
          </a:prstGeom>
          <a:noFill/>
          <a:ln w="9525">
            <a:noFill/>
            <a:miter lim="800000"/>
            <a:headEnd/>
            <a:tailEnd/>
          </a:ln>
        </p:spPr>
        <p:txBody>
          <a:bodyPr anchor="ctr"/>
          <a:lstStyle/>
          <a:p>
            <a:pPr algn="ctr" eaLnBrk="0" hangingPunct="0">
              <a:defRPr/>
            </a:pP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IL CONCETTO </a:t>
            </a:r>
            <a:r>
              <a:rPr lang="it-IT" sz="2800" b="1" spc="50" dirty="0" err="1">
                <a:ln w="11430"/>
                <a:solidFill>
                  <a:srgbClr val="002060"/>
                </a:solidFill>
                <a:effectLst>
                  <a:outerShdw blurRad="76200" dist="50800" dir="5400000" algn="tl" rotWithShape="0">
                    <a:srgbClr val="000000">
                      <a:alpha val="65000"/>
                    </a:srgbClr>
                  </a:outerShdw>
                </a:effectLst>
                <a:latin typeface="+mj-lt"/>
                <a:ea typeface="+mj-ea"/>
                <a:cs typeface="+mj-cs"/>
              </a:rPr>
              <a:t>DI</a:t>
            </a: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 ALZHEIMER CAFÉ ®</a:t>
            </a: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endParaRPr lang="it-IT" sz="4400" dirty="0">
              <a:latin typeface="+mj-lt"/>
              <a:ea typeface="+mj-ea"/>
              <a:cs typeface="+mj-cs"/>
            </a:endParaRPr>
          </a:p>
        </p:txBody>
      </p:sp>
      <p:sp>
        <p:nvSpPr>
          <p:cNvPr id="9" name="Segnaposto testo 12"/>
          <p:cNvSpPr txBox="1">
            <a:spLocks/>
          </p:cNvSpPr>
          <p:nvPr/>
        </p:nvSpPr>
        <p:spPr bwMode="auto">
          <a:xfrm>
            <a:off x="539552" y="836712"/>
            <a:ext cx="8064895" cy="504403"/>
          </a:xfrm>
          <a:prstGeom prst="rect">
            <a:avLst/>
          </a:prstGeom>
          <a:ln w="9525">
            <a:noFill/>
            <a:miter lim="800000"/>
            <a:headEnd/>
            <a:tailEnd/>
          </a:ln>
        </p:spPr>
        <p:style>
          <a:lnRef idx="0">
            <a:scrgbClr r="0" g="0" b="0"/>
          </a:lnRef>
          <a:fillRef idx="1003">
            <a:schemeClr val="lt1"/>
          </a:fillRef>
          <a:effectRef idx="0">
            <a:scrgbClr r="0" g="0" b="0"/>
          </a:effectRef>
          <a:fontRef idx="major"/>
        </p:style>
        <p:txBody>
          <a:bodyPr anchor="b"/>
          <a:lstStyle/>
          <a:p>
            <a:pPr marL="342900" indent="-342900" algn="ctr" eaLnBrk="0" hangingPunct="0">
              <a:spcBef>
                <a:spcPct val="20000"/>
              </a:spcBef>
              <a:buFont typeface="Arial" charset="0"/>
              <a:buNone/>
              <a:defRPr/>
            </a:pPr>
            <a:r>
              <a:rPr lang="it-IT" sz="2800" dirty="0">
                <a:solidFill>
                  <a:srgbClr val="FF0000"/>
                </a:solidFill>
              </a:rPr>
              <a:t>La malattia di Alzheimer fra isolamento e integrazione</a:t>
            </a:r>
            <a:endParaRPr lang="it-IT" sz="2800" dirty="0">
              <a:solidFill>
                <a:srgbClr val="FF0000"/>
              </a:solidFill>
            </a:endParaRPr>
          </a:p>
        </p:txBody>
      </p:sp>
      <p:sp>
        <p:nvSpPr>
          <p:cNvPr id="11" name="Titolo 1"/>
          <p:cNvSpPr txBox="1">
            <a:spLocks/>
          </p:cNvSpPr>
          <p:nvPr/>
        </p:nvSpPr>
        <p:spPr bwMode="auto">
          <a:xfrm>
            <a:off x="468313" y="5589588"/>
            <a:ext cx="8229600" cy="576262"/>
          </a:xfrm>
          <a:prstGeom prst="rect">
            <a:avLst/>
          </a:prstGeom>
          <a:noFill/>
          <a:ln w="9525">
            <a:noFill/>
            <a:miter lim="800000"/>
            <a:headEnd/>
            <a:tailEnd/>
          </a:ln>
        </p:spPr>
        <p:txBody>
          <a:bodyPr anchor="ctr"/>
          <a:lstStyle/>
          <a:p>
            <a:pPr algn="ctr" eaLnBrk="0" hangingPunct="0">
              <a:defRPr/>
            </a:pP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endParaRPr lang="it-IT" sz="4400" dirty="0">
              <a:latin typeface="+mj-lt"/>
              <a:ea typeface="+mj-ea"/>
              <a:cs typeface="+mj-cs"/>
            </a:endParaRPr>
          </a:p>
        </p:txBody>
      </p:sp>
      <p:sp>
        <p:nvSpPr>
          <p:cNvPr id="12" name="Rettangolo 11"/>
          <p:cNvSpPr/>
          <p:nvPr/>
        </p:nvSpPr>
        <p:spPr>
          <a:xfrm>
            <a:off x="539750" y="5157788"/>
            <a:ext cx="8135938" cy="1476375"/>
          </a:xfrm>
          <a:prstGeom prst="rect">
            <a:avLst/>
          </a:prstGeom>
        </p:spPr>
        <p:txBody>
          <a:bodyPr>
            <a:spAutoFit/>
          </a:bodyPr>
          <a:lstStyle/>
          <a:p>
            <a:pPr algn="just">
              <a:defRPr/>
            </a:pPr>
            <a:r>
              <a:rPr lang="it-IT" dirty="0">
                <a:latin typeface="+mn-lt"/>
              </a:rPr>
              <a:t>Dipinto nella transizione fra M.Evo e Rinascimento, fra paura della morte e Umanesimo, ritrae il </a:t>
            </a:r>
            <a:r>
              <a:rPr lang="it-IT" b="1" dirty="0">
                <a:solidFill>
                  <a:srgbClr val="FF0000"/>
                </a:solidFill>
                <a:latin typeface="+mn-lt"/>
              </a:rPr>
              <a:t>“mondo interno”</a:t>
            </a:r>
            <a:r>
              <a:rPr lang="it-IT" dirty="0">
                <a:latin typeface="+mn-lt"/>
              </a:rPr>
              <a:t>,</a:t>
            </a:r>
            <a:r>
              <a:rPr lang="it-IT" b="1" dirty="0">
                <a:solidFill>
                  <a:srgbClr val="FF0000"/>
                </a:solidFill>
                <a:latin typeface="+mn-lt"/>
              </a:rPr>
              <a:t> </a:t>
            </a:r>
            <a:r>
              <a:rPr lang="it-IT" dirty="0">
                <a:latin typeface="+mn-lt"/>
              </a:rPr>
              <a:t>non esterno, dell’uomo e della donna, con un processo di interiorizzazione che ne coglie gli aspetti negativi, inconsci, le passioni inquietanti che sono più manifesti nel “folle”, inteso come “diverso”, ma  che sono in ciascuno di noi e per questo sono da rimuovere, esorcizzare, </a:t>
            </a:r>
            <a:r>
              <a:rPr lang="it-IT" b="1" dirty="0">
                <a:latin typeface="+mn-lt"/>
              </a:rPr>
              <a:t>allontanare</a:t>
            </a:r>
            <a:r>
              <a:rPr lang="it-IT" dirty="0">
                <a:latin typeface="+mn-lt"/>
              </a:rPr>
              <a:t>.</a:t>
            </a:r>
          </a:p>
        </p:txBody>
      </p:sp>
    </p:spTree>
    <p:extLst>
      <p:ext uri="{BB962C8B-B14F-4D97-AF65-F5344CB8AC3E}">
        <p14:creationId xmlns:p14="http://schemas.microsoft.com/office/powerpoint/2010/main" val="2242571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contenuto 3"/>
          <p:cNvSpPr>
            <a:spLocks noGrp="1"/>
          </p:cNvSpPr>
          <p:nvPr>
            <p:ph sz="half" idx="2"/>
          </p:nvPr>
        </p:nvSpPr>
        <p:spPr>
          <a:xfrm>
            <a:off x="468313" y="1484313"/>
            <a:ext cx="8289925" cy="4968875"/>
          </a:xfrm>
        </p:spPr>
        <p:txBody>
          <a:bodyPr>
            <a:normAutofit lnSpcReduction="10000"/>
          </a:bodyPr>
          <a:lstStyle/>
          <a:p>
            <a:pPr marL="0" indent="0" algn="just">
              <a:buFont typeface="Arial" charset="0"/>
              <a:buNone/>
            </a:pPr>
            <a:r>
              <a:rPr lang="it-IT" sz="2000" b="1" smtClean="0"/>
              <a:t>Michel Foucault </a:t>
            </a:r>
            <a:r>
              <a:rPr lang="it-IT" sz="2000" smtClean="0"/>
              <a:t>nella </a:t>
            </a:r>
            <a:r>
              <a:rPr lang="it-IT" sz="2000" b="1" smtClean="0"/>
              <a:t>“Storia della follia nell’età classica” </a:t>
            </a:r>
            <a:r>
              <a:rPr lang="it-IT" sz="2000" smtClean="0"/>
              <a:t>precisa che la "nave dei folli“ non era un’opera della fantasia, ma era piuttosto comune la prassi di allontanare</a:t>
            </a:r>
            <a:r>
              <a:rPr lang="it-IT" sz="2000" b="1" smtClean="0"/>
              <a:t> </a:t>
            </a:r>
            <a:r>
              <a:rPr lang="it-IT" sz="2000" smtClean="0"/>
              <a:t>i</a:t>
            </a:r>
            <a:r>
              <a:rPr lang="it-IT" sz="1600" smtClean="0"/>
              <a:t> </a:t>
            </a:r>
            <a:r>
              <a:rPr lang="it-IT" sz="2000" b="1" smtClean="0"/>
              <a:t>"matti"</a:t>
            </a:r>
            <a:r>
              <a:rPr lang="it-IT" sz="1400" b="1" smtClean="0"/>
              <a:t> </a:t>
            </a:r>
            <a:r>
              <a:rPr lang="it-IT" sz="2000" smtClean="0"/>
              <a:t>dalla comunità dei </a:t>
            </a:r>
            <a:r>
              <a:rPr lang="it-IT" sz="2000" b="1" smtClean="0"/>
              <a:t>"normali"</a:t>
            </a:r>
            <a:r>
              <a:rPr lang="it-IT" sz="2000" smtClean="0"/>
              <a:t>,</a:t>
            </a:r>
            <a:r>
              <a:rPr lang="it-IT" sz="1400" smtClean="0"/>
              <a:t> </a:t>
            </a:r>
            <a:r>
              <a:rPr lang="it-IT" sz="2000" smtClean="0"/>
              <a:t>affidandoli a </a:t>
            </a:r>
            <a:r>
              <a:rPr lang="it-IT" sz="2000" i="1" smtClean="0"/>
              <a:t>gente di mare</a:t>
            </a:r>
            <a:r>
              <a:rPr lang="it-IT" sz="2000" smtClean="0"/>
              <a:t>.</a:t>
            </a:r>
          </a:p>
          <a:p>
            <a:pPr marL="0" indent="0" algn="just">
              <a:buFont typeface="Arial" charset="0"/>
              <a:buNone/>
            </a:pPr>
            <a:r>
              <a:rPr lang="it-IT" sz="2000" b="1" smtClean="0"/>
              <a:t>Bosch</a:t>
            </a:r>
            <a:r>
              <a:rPr lang="it-IT" sz="2000" smtClean="0"/>
              <a:t> riprende il tema “nave dei folli” come satira morale: un vascello carico di un’umanità persa nella follia e nel vizio al di fuori dalle convenzioni sociali.</a:t>
            </a:r>
          </a:p>
          <a:p>
            <a:pPr marL="0" indent="0" algn="just">
              <a:buFont typeface="Arial" charset="0"/>
              <a:buNone/>
            </a:pPr>
            <a:r>
              <a:rPr lang="it-IT" sz="2000" b="1" smtClean="0"/>
              <a:t>Foucault</a:t>
            </a:r>
            <a:r>
              <a:rPr lang="it-IT" sz="2000" smtClean="0"/>
              <a:t> parla della “nave di folli” come una sorta di </a:t>
            </a:r>
            <a:r>
              <a:rPr lang="it-IT" sz="2000" b="1" smtClean="0"/>
              <a:t>esilio</a:t>
            </a:r>
            <a:r>
              <a:rPr lang="it-IT" sz="2000" smtClean="0"/>
              <a:t> rituale, di qualcosa che va oltre i confini dell’immaginario, di ciò che è considerato “normale”, e proprio per questo carico di suggestioni: i folli sono affidati all’acqua, sono resi </a:t>
            </a:r>
            <a:r>
              <a:rPr lang="it-IT" sz="2000" b="1" smtClean="0"/>
              <a:t>prigionieri del “viaggio”</a:t>
            </a:r>
            <a:r>
              <a:rPr lang="it-IT" sz="2000" smtClean="0"/>
              <a:t>.</a:t>
            </a:r>
          </a:p>
          <a:p>
            <a:pPr marL="0" indent="0" algn="just">
              <a:buFont typeface="Arial" charset="0"/>
              <a:buNone/>
            </a:pPr>
            <a:r>
              <a:rPr lang="it-IT" sz="2000" smtClean="0"/>
              <a:t>La</a:t>
            </a:r>
            <a:r>
              <a:rPr lang="it-IT" sz="1600" smtClean="0"/>
              <a:t> </a:t>
            </a:r>
            <a:r>
              <a:rPr lang="it-IT" sz="2000" b="1" smtClean="0"/>
              <a:t>“nave degli</a:t>
            </a:r>
            <a:r>
              <a:rPr lang="it-IT" sz="1600" b="1" smtClean="0"/>
              <a:t> </a:t>
            </a:r>
            <a:r>
              <a:rPr lang="it-IT" sz="2000" b="1" smtClean="0"/>
              <a:t>insensati”</a:t>
            </a:r>
            <a:r>
              <a:rPr lang="it-IT" sz="1600" b="1" smtClean="0"/>
              <a:t> </a:t>
            </a:r>
            <a:r>
              <a:rPr lang="it-IT" sz="2000" smtClean="0"/>
              <a:t>rappresenta un viaggio </a:t>
            </a:r>
            <a:r>
              <a:rPr lang="it-IT" sz="2000" b="1" smtClean="0"/>
              <a:t>simbolico</a:t>
            </a:r>
            <a:r>
              <a:rPr lang="it-IT" sz="2000" smtClean="0"/>
              <a:t> attraverso l’</a:t>
            </a:r>
            <a:r>
              <a:rPr lang="it-IT" sz="2000" b="1" smtClean="0"/>
              <a:t>acqua</a:t>
            </a:r>
            <a:r>
              <a:rPr lang="it-IT" sz="2000" smtClean="0"/>
              <a:t>, elemento che rappresenta le incertezze e le inquietudini, ma è anche un elemento rassicurante e di </a:t>
            </a:r>
            <a:r>
              <a:rPr lang="it-IT" sz="2000" b="1" smtClean="0"/>
              <a:t>purificazione</a:t>
            </a:r>
            <a:r>
              <a:rPr lang="it-IT" sz="2000" smtClean="0"/>
              <a:t>. E’ quindi una rappresentazione dell’animo umano come</a:t>
            </a:r>
            <a:r>
              <a:rPr lang="it-IT" sz="1400" smtClean="0"/>
              <a:t> </a:t>
            </a:r>
            <a:r>
              <a:rPr lang="it-IT" sz="2000" smtClean="0"/>
              <a:t>“anima navicella”</a:t>
            </a:r>
            <a:r>
              <a:rPr lang="it-IT" sz="1400" smtClean="0"/>
              <a:t> </a:t>
            </a:r>
            <a:r>
              <a:rPr lang="it-IT" sz="2000" smtClean="0"/>
              <a:t>che si addentra in territori oscuri. La navigazione abbandona il “folle” all’incertezza della sorte:</a:t>
            </a:r>
            <a:r>
              <a:rPr lang="it-IT" sz="1400" smtClean="0"/>
              <a:t> </a:t>
            </a:r>
            <a:r>
              <a:rPr lang="it-IT" sz="2000" smtClean="0"/>
              <a:t>viaggia per l’altro mondo, conoscendo il luogo di partenza ma non quello di destinazione. Non ha né verità né patria. </a:t>
            </a:r>
            <a:r>
              <a:rPr lang="it-IT" sz="2000" b="1" smtClean="0"/>
              <a:t>Questa </a:t>
            </a:r>
            <a:r>
              <a:rPr lang="it-IT" sz="2000" b="1" smtClean="0">
                <a:solidFill>
                  <a:srgbClr val="FF0000"/>
                </a:solidFill>
              </a:rPr>
              <a:t>non appartenenza </a:t>
            </a:r>
            <a:r>
              <a:rPr lang="it-IT" sz="2000" b="1" smtClean="0"/>
              <a:t>allude all’alterità della follia.</a:t>
            </a:r>
          </a:p>
        </p:txBody>
      </p:sp>
      <p:sp>
        <p:nvSpPr>
          <p:cNvPr id="7" name="Titolo 1"/>
          <p:cNvSpPr txBox="1">
            <a:spLocks/>
          </p:cNvSpPr>
          <p:nvPr/>
        </p:nvSpPr>
        <p:spPr bwMode="auto">
          <a:xfrm>
            <a:off x="468313" y="188913"/>
            <a:ext cx="8229600" cy="576262"/>
          </a:xfrm>
          <a:prstGeom prst="rect">
            <a:avLst/>
          </a:prstGeom>
          <a:noFill/>
          <a:ln w="9525">
            <a:noFill/>
            <a:miter lim="800000"/>
            <a:headEnd/>
            <a:tailEnd/>
          </a:ln>
        </p:spPr>
        <p:txBody>
          <a:bodyPr anchor="ctr"/>
          <a:lstStyle/>
          <a:p>
            <a:pPr algn="ctr" eaLnBrk="0" hangingPunct="0">
              <a:defRPr/>
            </a:pP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IL CONCETTO </a:t>
            </a:r>
            <a:r>
              <a:rPr lang="it-IT" sz="2800" b="1" spc="50" dirty="0" err="1">
                <a:ln w="11430"/>
                <a:solidFill>
                  <a:srgbClr val="002060"/>
                </a:solidFill>
                <a:effectLst>
                  <a:outerShdw blurRad="76200" dist="50800" dir="5400000" algn="tl" rotWithShape="0">
                    <a:srgbClr val="000000">
                      <a:alpha val="65000"/>
                    </a:srgbClr>
                  </a:outerShdw>
                </a:effectLst>
                <a:latin typeface="+mj-lt"/>
                <a:ea typeface="+mj-ea"/>
                <a:cs typeface="+mj-cs"/>
              </a:rPr>
              <a:t>DI</a:t>
            </a: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 ALZHEIMER CAFÉ ®</a:t>
            </a: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endParaRPr lang="it-IT" sz="4400" dirty="0">
              <a:latin typeface="+mj-lt"/>
              <a:ea typeface="+mj-ea"/>
              <a:cs typeface="+mj-cs"/>
            </a:endParaRPr>
          </a:p>
        </p:txBody>
      </p:sp>
      <p:sp>
        <p:nvSpPr>
          <p:cNvPr id="8" name="Segnaposto testo 12"/>
          <p:cNvSpPr txBox="1">
            <a:spLocks/>
          </p:cNvSpPr>
          <p:nvPr/>
        </p:nvSpPr>
        <p:spPr bwMode="auto">
          <a:xfrm>
            <a:off x="539552" y="836712"/>
            <a:ext cx="8064895" cy="504403"/>
          </a:xfrm>
          <a:prstGeom prst="rect">
            <a:avLst/>
          </a:prstGeom>
          <a:ln w="9525">
            <a:noFill/>
            <a:miter lim="800000"/>
            <a:headEnd/>
            <a:tailEnd/>
          </a:ln>
        </p:spPr>
        <p:style>
          <a:lnRef idx="0">
            <a:scrgbClr r="0" g="0" b="0"/>
          </a:lnRef>
          <a:fillRef idx="1003">
            <a:schemeClr val="lt1"/>
          </a:fillRef>
          <a:effectRef idx="0">
            <a:scrgbClr r="0" g="0" b="0"/>
          </a:effectRef>
          <a:fontRef idx="major"/>
        </p:style>
        <p:txBody>
          <a:bodyPr anchor="b"/>
          <a:lstStyle/>
          <a:p>
            <a:pPr marL="342900" indent="-342900" algn="ctr" eaLnBrk="0" hangingPunct="0">
              <a:spcBef>
                <a:spcPct val="20000"/>
              </a:spcBef>
              <a:buFont typeface="Arial" charset="0"/>
              <a:buNone/>
              <a:defRPr/>
            </a:pPr>
            <a:r>
              <a:rPr lang="it-IT" sz="2800" dirty="0">
                <a:solidFill>
                  <a:srgbClr val="FF0000"/>
                </a:solidFill>
              </a:rPr>
              <a:t>La malattia di Alzheimer fra isolamento e integrazione</a:t>
            </a:r>
            <a:endParaRPr lang="it-IT" sz="2800" dirty="0">
              <a:solidFill>
                <a:srgbClr val="FF0000"/>
              </a:solidFill>
            </a:endParaRPr>
          </a:p>
        </p:txBody>
      </p:sp>
    </p:spTree>
    <p:extLst>
      <p:ext uri="{BB962C8B-B14F-4D97-AF65-F5344CB8AC3E}">
        <p14:creationId xmlns:p14="http://schemas.microsoft.com/office/powerpoint/2010/main" val="2785394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457200" y="1557338"/>
            <a:ext cx="8291513" cy="4895850"/>
          </a:xfrm>
        </p:spPr>
        <p:txBody>
          <a:bodyPr/>
          <a:lstStyle/>
          <a:p>
            <a:pPr marL="1588" indent="12700" algn="just">
              <a:buFont typeface="Arial" charset="0"/>
              <a:buNone/>
              <a:defRPr/>
            </a:pPr>
            <a:r>
              <a:rPr lang="it-IT" sz="2000" b="1" dirty="0" smtClean="0"/>
              <a:t>Tuttora</a:t>
            </a:r>
            <a:r>
              <a:rPr lang="it-IT" sz="2000" dirty="0" smtClean="0"/>
              <a:t> questo “marchio” ha il duplice effetto di produrre</a:t>
            </a:r>
            <a:r>
              <a:rPr lang="it-IT" sz="2000" b="1" dirty="0" smtClean="0"/>
              <a:t> </a:t>
            </a:r>
            <a:r>
              <a:rPr lang="it-IT" sz="2000" dirty="0" smtClean="0"/>
              <a:t>l’</a:t>
            </a:r>
            <a:r>
              <a:rPr lang="it-IT" sz="2000" b="1" dirty="0" smtClean="0"/>
              <a:t>emarginazione</a:t>
            </a:r>
            <a:r>
              <a:rPr lang="it-IT" sz="2000" dirty="0" smtClean="0"/>
              <a:t> oggettiva dei dementi e delle famiglie a causa del disagio della comunità nei confronti delle malattie mentali e di indurre l’</a:t>
            </a:r>
            <a:r>
              <a:rPr lang="it-IT" sz="2000" b="1" dirty="0" smtClean="0"/>
              <a:t>isolamento</a:t>
            </a:r>
            <a:r>
              <a:rPr lang="it-IT" sz="2000" dirty="0" smtClean="0"/>
              <a:t> soggettivo o </a:t>
            </a:r>
            <a:r>
              <a:rPr lang="it-IT" sz="2000" b="1" dirty="0" smtClean="0"/>
              <a:t>auto-discriminazione</a:t>
            </a:r>
            <a:r>
              <a:rPr lang="it-IT" sz="2000" dirty="0" smtClean="0"/>
              <a:t> nei malati e nei familiari, che si vergognano di tale diagnosi ritenuta “infamante” e la nascondono per difendersi dall’</a:t>
            </a:r>
            <a:r>
              <a:rPr lang="it-IT" sz="2000" b="1" dirty="0" smtClean="0"/>
              <a:t>esclusione</a:t>
            </a:r>
            <a:r>
              <a:rPr lang="it-IT" sz="2000" dirty="0" smtClean="0"/>
              <a:t> sociale.</a:t>
            </a:r>
          </a:p>
          <a:p>
            <a:pPr marL="1588" indent="12700" algn="just">
              <a:buFont typeface="Arial" charset="0"/>
              <a:buNone/>
              <a:defRPr/>
            </a:pPr>
            <a:endParaRPr lang="it-IT" sz="800" dirty="0" smtClean="0"/>
          </a:p>
          <a:p>
            <a:pPr marL="0" indent="19050" algn="just">
              <a:buFont typeface="Arial" charset="0"/>
              <a:buNone/>
              <a:defRPr/>
            </a:pPr>
            <a:r>
              <a:rPr lang="it-IT" sz="2000" b="1" dirty="0" smtClean="0"/>
              <a:t>Tuttora </a:t>
            </a:r>
            <a:r>
              <a:rPr lang="it-IT" sz="2000" dirty="0" smtClean="0"/>
              <a:t>un modo comune di affrontare le demenze è di </a:t>
            </a:r>
            <a:r>
              <a:rPr lang="it-IT" sz="2000" b="1" dirty="0" smtClean="0"/>
              <a:t>soffrire in silenzio e di isolarsi</a:t>
            </a:r>
            <a:r>
              <a:rPr lang="it-IT" sz="2000" dirty="0" smtClean="0"/>
              <a:t>. Secondo il rapporto OMS/ADI 2012, infatti, il </a:t>
            </a:r>
            <a:r>
              <a:rPr lang="it-IT" sz="2000" b="1" dirty="0" smtClean="0"/>
              <a:t>40% </a:t>
            </a:r>
            <a:r>
              <a:rPr lang="it-IT" sz="2000" dirty="0" smtClean="0"/>
              <a:t>dei malati non si sente compreso e accettato nella vita di tutti i giorni e il </a:t>
            </a:r>
            <a:r>
              <a:rPr lang="it-IT" sz="2000" b="1" dirty="0" smtClean="0"/>
              <a:t>24% </a:t>
            </a:r>
            <a:r>
              <a:rPr lang="it-IT" sz="2000" dirty="0" smtClean="0"/>
              <a:t>dei familiari percepisce emozioni negative degli altri nei confronti di sé e dei  propri cari a causa della paura e dell’incomprensione della malattia diffuse nell’opinione pubblica.</a:t>
            </a:r>
          </a:p>
          <a:p>
            <a:pPr>
              <a:buFont typeface="Arial" charset="0"/>
              <a:buNone/>
              <a:defRPr/>
            </a:pPr>
            <a:endParaRPr lang="it-IT" sz="800" dirty="0" smtClean="0"/>
          </a:p>
          <a:p>
            <a:pPr marL="1588" indent="12700" algn="just">
              <a:buFont typeface="Arial" charset="0"/>
              <a:buNone/>
              <a:defRPr/>
            </a:pPr>
            <a:r>
              <a:rPr lang="it-IT" sz="2000" dirty="0" smtClean="0"/>
              <a:t>L’</a:t>
            </a:r>
            <a:r>
              <a:rPr lang="it-IT" sz="2000" b="1" dirty="0" smtClean="0"/>
              <a:t>Associazione Alzheimer Brescia </a:t>
            </a:r>
            <a:r>
              <a:rPr lang="it-IT" sz="2000" dirty="0" smtClean="0"/>
              <a:t>si propone di dar forza a chi troppo spesso si sente</a:t>
            </a:r>
            <a:r>
              <a:rPr lang="it-IT" sz="2000" b="1" dirty="0" smtClean="0"/>
              <a:t> </a:t>
            </a:r>
            <a:r>
              <a:rPr lang="it-IT" sz="2000" dirty="0" smtClean="0"/>
              <a:t>isolato e abbandonato a se stesso nell’affrontare il lungo e difficile percorso della malattia:  </a:t>
            </a:r>
            <a:r>
              <a:rPr lang="it-IT" sz="2000" b="1" dirty="0" smtClean="0"/>
              <a:t>“la forza di non essere (più) soli”.</a:t>
            </a:r>
            <a:endParaRPr lang="it-IT" sz="2000" dirty="0"/>
          </a:p>
        </p:txBody>
      </p:sp>
      <p:sp>
        <p:nvSpPr>
          <p:cNvPr id="6" name="Titolo 1"/>
          <p:cNvSpPr txBox="1">
            <a:spLocks/>
          </p:cNvSpPr>
          <p:nvPr/>
        </p:nvSpPr>
        <p:spPr bwMode="auto">
          <a:xfrm>
            <a:off x="468313" y="188913"/>
            <a:ext cx="8218487" cy="503237"/>
          </a:xfrm>
          <a:prstGeom prst="rect">
            <a:avLst/>
          </a:prstGeom>
          <a:noFill/>
          <a:ln w="9525">
            <a:noFill/>
            <a:miter lim="800000"/>
            <a:headEnd/>
            <a:tailEnd/>
          </a:ln>
        </p:spPr>
        <p:txBody>
          <a:bodyPr anchor="ctr"/>
          <a:lstStyle/>
          <a:p>
            <a:pPr algn="ctr" eaLnBrk="0" hangingPunct="0">
              <a:defRPr/>
            </a:pP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IL CONCETTO </a:t>
            </a:r>
            <a:r>
              <a:rPr lang="it-IT" sz="2800" b="1" spc="50" dirty="0" err="1">
                <a:ln w="11430"/>
                <a:solidFill>
                  <a:srgbClr val="002060"/>
                </a:solidFill>
                <a:effectLst>
                  <a:outerShdw blurRad="76200" dist="50800" dir="5400000" algn="tl" rotWithShape="0">
                    <a:srgbClr val="000000">
                      <a:alpha val="65000"/>
                    </a:srgbClr>
                  </a:outerShdw>
                </a:effectLst>
                <a:latin typeface="+mj-lt"/>
                <a:ea typeface="+mj-ea"/>
                <a:cs typeface="+mj-cs"/>
              </a:rPr>
              <a:t>DI</a:t>
            </a: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 ALZHEIMER CAFÉ</a:t>
            </a:r>
            <a:r>
              <a:rPr lang="it-IT" sz="1000" b="1" spc="50" dirty="0">
                <a:ln w="11430"/>
                <a:solidFill>
                  <a:srgbClr val="002060"/>
                </a:solidFill>
                <a:effectLst>
                  <a:outerShdw blurRad="76200" dist="50800" dir="5400000" algn="tl" rotWithShape="0">
                    <a:srgbClr val="000000">
                      <a:alpha val="65000"/>
                    </a:srgbClr>
                  </a:outerShdw>
                </a:effectLst>
                <a:latin typeface="+mj-lt"/>
                <a:ea typeface="+mj-ea"/>
                <a:cs typeface="+mj-cs"/>
              </a:rPr>
              <a:t> </a:t>
            </a:r>
            <a:r>
              <a:rPr lang="it-IT" sz="3200" b="1" spc="50" dirty="0">
                <a:ln w="11430"/>
                <a:solidFill>
                  <a:srgbClr val="002060"/>
                </a:solidFill>
                <a:effectLst>
                  <a:outerShdw blurRad="76200" dist="50800" dir="5400000" algn="tl" rotWithShape="0">
                    <a:srgbClr val="000000">
                      <a:alpha val="65000"/>
                    </a:srgbClr>
                  </a:outerShdw>
                </a:effectLst>
                <a:latin typeface="+mj-lt"/>
                <a:ea typeface="+mj-ea"/>
                <a:cs typeface="+mj-cs"/>
              </a:rPr>
              <a:t>®</a:t>
            </a: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endParaRPr lang="it-IT" sz="4400" dirty="0">
              <a:latin typeface="+mj-lt"/>
              <a:ea typeface="+mj-ea"/>
              <a:cs typeface="+mj-cs"/>
            </a:endParaRPr>
          </a:p>
        </p:txBody>
      </p:sp>
      <p:sp>
        <p:nvSpPr>
          <p:cNvPr id="7" name="Segnaposto testo 12"/>
          <p:cNvSpPr txBox="1">
            <a:spLocks/>
          </p:cNvSpPr>
          <p:nvPr/>
        </p:nvSpPr>
        <p:spPr bwMode="auto">
          <a:xfrm>
            <a:off x="539552" y="908720"/>
            <a:ext cx="8064895" cy="504403"/>
          </a:xfrm>
          <a:prstGeom prst="rect">
            <a:avLst/>
          </a:prstGeom>
          <a:ln w="9525">
            <a:noFill/>
            <a:miter lim="800000"/>
            <a:headEnd/>
            <a:tailEnd/>
          </a:ln>
        </p:spPr>
        <p:style>
          <a:lnRef idx="0">
            <a:scrgbClr r="0" g="0" b="0"/>
          </a:lnRef>
          <a:fillRef idx="1003">
            <a:schemeClr val="lt1"/>
          </a:fillRef>
          <a:effectRef idx="0">
            <a:scrgbClr r="0" g="0" b="0"/>
          </a:effectRef>
          <a:fontRef idx="major"/>
        </p:style>
        <p:txBody>
          <a:bodyPr anchor="b"/>
          <a:lstStyle/>
          <a:p>
            <a:pPr marL="342900" indent="-342900" algn="ctr" eaLnBrk="0" hangingPunct="0">
              <a:spcBef>
                <a:spcPct val="20000"/>
              </a:spcBef>
              <a:buFont typeface="Arial" charset="0"/>
              <a:buNone/>
              <a:defRPr/>
            </a:pPr>
            <a:r>
              <a:rPr lang="it-IT" sz="2800" dirty="0">
                <a:solidFill>
                  <a:srgbClr val="FF0000"/>
                </a:solidFill>
              </a:rPr>
              <a:t>La malattia di Alzheimer fra isolamento e integrazione</a:t>
            </a:r>
            <a:endParaRPr lang="it-IT" sz="2800" dirty="0">
              <a:solidFill>
                <a:srgbClr val="FF0000"/>
              </a:solidFill>
            </a:endParaRPr>
          </a:p>
        </p:txBody>
      </p:sp>
    </p:spTree>
    <p:extLst>
      <p:ext uri="{BB962C8B-B14F-4D97-AF65-F5344CB8AC3E}">
        <p14:creationId xmlns:p14="http://schemas.microsoft.com/office/powerpoint/2010/main" val="3521523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Segnaposto contenuto 6" descr="MANIFESTO_MMG-724x1024.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843213" y="1628775"/>
            <a:ext cx="3524250" cy="4983163"/>
          </a:xfrm>
        </p:spPr>
      </p:pic>
      <p:sp>
        <p:nvSpPr>
          <p:cNvPr id="4" name="Titolo 1"/>
          <p:cNvSpPr txBox="1">
            <a:spLocks/>
          </p:cNvSpPr>
          <p:nvPr/>
        </p:nvSpPr>
        <p:spPr bwMode="auto">
          <a:xfrm>
            <a:off x="468313" y="188913"/>
            <a:ext cx="8218487" cy="503237"/>
          </a:xfrm>
          <a:prstGeom prst="rect">
            <a:avLst/>
          </a:prstGeom>
          <a:noFill/>
          <a:ln w="9525">
            <a:noFill/>
            <a:miter lim="800000"/>
            <a:headEnd/>
            <a:tailEnd/>
          </a:ln>
        </p:spPr>
        <p:txBody>
          <a:bodyPr anchor="ctr"/>
          <a:lstStyle/>
          <a:p>
            <a:pPr algn="ctr" eaLnBrk="0" hangingPunct="0">
              <a:defRPr/>
            </a:pP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IL CONCETTO </a:t>
            </a:r>
            <a:r>
              <a:rPr lang="it-IT" sz="2800" b="1" spc="50" dirty="0" err="1">
                <a:ln w="11430"/>
                <a:solidFill>
                  <a:srgbClr val="002060"/>
                </a:solidFill>
                <a:effectLst>
                  <a:outerShdw blurRad="76200" dist="50800" dir="5400000" algn="tl" rotWithShape="0">
                    <a:srgbClr val="000000">
                      <a:alpha val="65000"/>
                    </a:srgbClr>
                  </a:outerShdw>
                </a:effectLst>
                <a:latin typeface="+mj-lt"/>
                <a:ea typeface="+mj-ea"/>
                <a:cs typeface="+mj-cs"/>
              </a:rPr>
              <a:t>DI</a:t>
            </a:r>
            <a:r>
              <a:rPr lang="it-IT" sz="2800" b="1" spc="50" dirty="0">
                <a:ln w="11430"/>
                <a:solidFill>
                  <a:srgbClr val="002060"/>
                </a:solidFill>
                <a:effectLst>
                  <a:outerShdw blurRad="76200" dist="50800" dir="5400000" algn="tl" rotWithShape="0">
                    <a:srgbClr val="000000">
                      <a:alpha val="65000"/>
                    </a:srgbClr>
                  </a:outerShdw>
                </a:effectLst>
                <a:latin typeface="+mj-lt"/>
                <a:ea typeface="+mj-ea"/>
                <a:cs typeface="+mj-cs"/>
              </a:rPr>
              <a:t> ALZHEIMER CAFÉ</a:t>
            </a:r>
            <a:r>
              <a:rPr lang="it-IT" sz="1000" b="1" spc="50" dirty="0">
                <a:ln w="11430"/>
                <a:solidFill>
                  <a:srgbClr val="002060"/>
                </a:solidFill>
                <a:effectLst>
                  <a:outerShdw blurRad="76200" dist="50800" dir="5400000" algn="tl" rotWithShape="0">
                    <a:srgbClr val="000000">
                      <a:alpha val="65000"/>
                    </a:srgbClr>
                  </a:outerShdw>
                </a:effectLst>
                <a:latin typeface="+mj-lt"/>
                <a:ea typeface="+mj-ea"/>
                <a:cs typeface="+mj-cs"/>
              </a:rPr>
              <a:t> </a:t>
            </a:r>
            <a:r>
              <a:rPr lang="it-IT" sz="3200" b="1" spc="50" dirty="0">
                <a:ln w="11430"/>
                <a:solidFill>
                  <a:srgbClr val="002060"/>
                </a:solidFill>
                <a:effectLst>
                  <a:outerShdw blurRad="76200" dist="50800" dir="5400000" algn="tl" rotWithShape="0">
                    <a:srgbClr val="000000">
                      <a:alpha val="65000"/>
                    </a:srgbClr>
                  </a:outerShdw>
                </a:effectLst>
                <a:latin typeface="+mj-lt"/>
                <a:ea typeface="+mj-ea"/>
                <a:cs typeface="+mj-cs"/>
              </a:rPr>
              <a:t>®</a:t>
            </a:r>
            <a: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t/>
            </a:r>
            <a:br>
              <a:rPr lang="it-IT" sz="4400" b="1" spc="50" dirty="0">
                <a:ln w="11430"/>
                <a:solidFill>
                  <a:srgbClr val="002060"/>
                </a:solidFill>
                <a:effectLst>
                  <a:outerShdw blurRad="76200" dist="50800" dir="5400000" algn="tl" rotWithShape="0">
                    <a:srgbClr val="000000">
                      <a:alpha val="65000"/>
                    </a:srgbClr>
                  </a:outerShdw>
                </a:effectLst>
                <a:latin typeface="+mj-lt"/>
                <a:ea typeface="+mj-ea"/>
                <a:cs typeface="+mj-cs"/>
              </a:rPr>
            </a:br>
            <a:endParaRPr lang="it-IT" sz="4400" dirty="0">
              <a:latin typeface="+mj-lt"/>
              <a:ea typeface="+mj-ea"/>
              <a:cs typeface="+mj-cs"/>
            </a:endParaRPr>
          </a:p>
        </p:txBody>
      </p:sp>
      <p:sp>
        <p:nvSpPr>
          <p:cNvPr id="5" name="Segnaposto testo 12"/>
          <p:cNvSpPr txBox="1">
            <a:spLocks/>
          </p:cNvSpPr>
          <p:nvPr/>
        </p:nvSpPr>
        <p:spPr bwMode="auto">
          <a:xfrm>
            <a:off x="539552" y="908720"/>
            <a:ext cx="8064895" cy="504403"/>
          </a:xfrm>
          <a:prstGeom prst="rect">
            <a:avLst/>
          </a:prstGeom>
          <a:ln w="9525">
            <a:noFill/>
            <a:miter lim="800000"/>
            <a:headEnd/>
            <a:tailEnd/>
          </a:ln>
        </p:spPr>
        <p:style>
          <a:lnRef idx="0">
            <a:scrgbClr r="0" g="0" b="0"/>
          </a:lnRef>
          <a:fillRef idx="1003">
            <a:schemeClr val="lt1"/>
          </a:fillRef>
          <a:effectRef idx="0">
            <a:scrgbClr r="0" g="0" b="0"/>
          </a:effectRef>
          <a:fontRef idx="major"/>
        </p:style>
        <p:txBody>
          <a:bodyPr anchor="b"/>
          <a:lstStyle/>
          <a:p>
            <a:pPr marL="342900" indent="-342900" algn="ctr" eaLnBrk="0" hangingPunct="0">
              <a:spcBef>
                <a:spcPct val="20000"/>
              </a:spcBef>
              <a:buFont typeface="Arial" charset="0"/>
              <a:buNone/>
              <a:defRPr/>
            </a:pPr>
            <a:r>
              <a:rPr lang="it-IT" sz="2800" dirty="0">
                <a:solidFill>
                  <a:srgbClr val="FF0000"/>
                </a:solidFill>
              </a:rPr>
              <a:t>La malattia di Alzheimer fra isolamento e integrazione</a:t>
            </a:r>
            <a:endParaRPr lang="it-IT" sz="2800" dirty="0">
              <a:solidFill>
                <a:srgbClr val="FF0000"/>
              </a:solidFill>
            </a:endParaRPr>
          </a:p>
        </p:txBody>
      </p:sp>
    </p:spTree>
    <p:extLst>
      <p:ext uri="{BB962C8B-B14F-4D97-AF65-F5344CB8AC3E}">
        <p14:creationId xmlns:p14="http://schemas.microsoft.com/office/powerpoint/2010/main" val="23741037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1337</Words>
  <Application>Microsoft Office PowerPoint</Application>
  <PresentationFormat>Presentazione su schermo (4:3)</PresentationFormat>
  <Paragraphs>104</Paragraphs>
  <Slides>16</Slides>
  <Notes>16</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   LA CURA DELLE DEMENZE:  IL CONCETTO DI ALZHEIMER CAFÉ ®  </vt:lpstr>
      <vt:lpstr> IL CONCETTO DI ALZHEIMER CAFÉ ® </vt:lpstr>
      <vt:lpstr> IL CONCETTO DI ALZHEIMER CAFÉ ® </vt:lpstr>
      <vt:lpstr> IL CONCETTO DI ALZHEIMER CAFÉ ® </vt:lpstr>
      <vt:lpstr> IL CONCETTO DI ALZHEIMER CAFÉ ®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 CURA DELLE DEMENZE:  IL CONCETTO DI ALZHEIMER CAFÉ ®  </dc:title>
  <dc:creator>Barbara Andreoli</dc:creator>
  <cp:lastModifiedBy>Barbara Andreoli</cp:lastModifiedBy>
  <cp:revision>1</cp:revision>
  <dcterms:created xsi:type="dcterms:W3CDTF">2013-08-26T13:57:55Z</dcterms:created>
  <dcterms:modified xsi:type="dcterms:W3CDTF">2013-08-26T14:00:31Z</dcterms:modified>
</cp:coreProperties>
</file>