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1</a:t>
          </a:r>
          <a:endParaRPr lang="it-IT" sz="44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800" b="1" dirty="0" smtClean="0"/>
            <a:t>Nodulo polmonare è lesione circondata da parenchima polmonare con  </a:t>
          </a:r>
          <a:r>
            <a:rPr lang="it-IT" sz="1800" b="1" dirty="0" smtClean="0">
              <a:latin typeface="Webdings" pitchFamily="18" charset="2"/>
              <a:sym typeface="Webdings" pitchFamily="18" charset="2"/>
            </a:rPr>
            <a:t></a:t>
          </a:r>
          <a:r>
            <a:rPr lang="it-IT" sz="1800" b="1" dirty="0" smtClean="0">
              <a:sym typeface="Webdings" pitchFamily="18" charset="2"/>
            </a:rPr>
            <a:t> </a:t>
          </a:r>
          <a:r>
            <a:rPr lang="it-IT" sz="1800" b="1" dirty="0" smtClean="0"/>
            <a:t>compreso    fra 0,5 e 3 cm. </a:t>
          </a:r>
          <a:r>
            <a:rPr lang="it-IT" b="1" dirty="0" smtClean="0"/>
            <a:t>Le cause </a:t>
          </a:r>
          <a:r>
            <a:rPr lang="it-IT" altLang="it-IT" b="1" dirty="0" smtClean="0"/>
            <a:t>“</a:t>
          </a:r>
          <a:r>
            <a:rPr lang="it-IT" b="1" dirty="0" smtClean="0"/>
            <a:t>maligne</a:t>
          </a:r>
          <a:r>
            <a:rPr lang="it-IT" altLang="it-IT" b="1" dirty="0" smtClean="0"/>
            <a:t>”</a:t>
          </a:r>
          <a:r>
            <a:rPr lang="it-IT" b="1" dirty="0" smtClean="0"/>
            <a:t>  di SPN più frequenti sono i tumori polmonari, le metastasi polmonari rappresentano </a:t>
          </a:r>
          <a:r>
            <a:rPr lang="it-IT" altLang="it-IT" b="1" dirty="0" smtClean="0"/>
            <a:t>“</a:t>
          </a:r>
          <a:r>
            <a:rPr lang="it-IT" b="1" dirty="0" smtClean="0"/>
            <a:t>solo</a:t>
          </a:r>
          <a:r>
            <a:rPr lang="it-IT" altLang="it-IT" b="1" dirty="0" smtClean="0"/>
            <a:t>”</a:t>
          </a:r>
          <a:r>
            <a:rPr lang="it-IT" b="1" dirty="0" smtClean="0"/>
            <a:t> il 25% dei casi. Le cause più comuni di SPN benigno sono </a:t>
          </a:r>
          <a:r>
            <a:rPr lang="it-IT" b="1" dirty="0" err="1" smtClean="0"/>
            <a:t>infez</a:t>
          </a:r>
          <a:r>
            <a:rPr lang="it-IT" b="1" dirty="0" smtClean="0"/>
            <a:t>. granulomatose e gli </a:t>
          </a:r>
          <a:r>
            <a:rPr lang="it-IT" b="1" dirty="0" err="1" smtClean="0"/>
            <a:t>amartomi</a:t>
          </a:r>
          <a:r>
            <a:rPr lang="it-IT" b="1" dirty="0" smtClean="0"/>
            <a:t>.</a:t>
          </a:r>
          <a:endParaRPr lang="it-IT" sz="1800" b="1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2</a:t>
          </a:r>
          <a:endParaRPr lang="it-IT" sz="44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2400" b="1" dirty="0" smtClean="0"/>
            <a:t>PET-FDG è un esame indicato per effettuare: diagnosi, </a:t>
          </a:r>
          <a:r>
            <a:rPr lang="it-IT" sz="2400" b="1" dirty="0" err="1" smtClean="0"/>
            <a:t>stadiazione</a:t>
          </a:r>
          <a:r>
            <a:rPr lang="it-IT" sz="2400" b="1" dirty="0" smtClean="0"/>
            <a:t> e </a:t>
          </a:r>
          <a:r>
            <a:rPr lang="it-IT" sz="2400" b="1" dirty="0" err="1" smtClean="0"/>
            <a:t>ristadiazione</a:t>
          </a:r>
          <a:r>
            <a:rPr lang="it-IT" sz="2400" b="1" dirty="0" smtClean="0"/>
            <a:t>, pianificazione del trattamento, valutazione risposta alla terapia.</a:t>
          </a:r>
          <a:endParaRPr lang="it-IT" sz="1800" b="1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3</a:t>
          </a:r>
          <a:endParaRPr lang="it-IT" sz="44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2000" b="1" dirty="0" smtClean="0"/>
            <a:t>La </a:t>
          </a:r>
          <a:r>
            <a:rPr lang="it-IT" sz="2000" b="1" dirty="0" err="1" smtClean="0"/>
            <a:t>Tc</a:t>
          </a:r>
          <a:r>
            <a:rPr lang="it-IT" sz="2000" b="1" dirty="0" smtClean="0"/>
            <a:t> torace è l</a:t>
          </a:r>
          <a:r>
            <a:rPr lang="it-IT" altLang="it-IT" sz="2000" b="1" dirty="0" smtClean="0"/>
            <a:t>’</a:t>
          </a:r>
          <a:r>
            <a:rPr lang="it-IT" sz="2000" b="1" dirty="0" smtClean="0"/>
            <a:t>esame diagnostico di riferimento nella valutazione e nel follow-up  del SPN. </a:t>
          </a:r>
          <a:r>
            <a:rPr lang="it-IT" altLang="it-IT" sz="2000" b="1" dirty="0" smtClean="0"/>
            <a:t>“C</a:t>
          </a:r>
          <a:r>
            <a:rPr lang="it-IT" sz="2000" b="1" dirty="0" smtClean="0"/>
            <a:t>aratterizza</a:t>
          </a:r>
          <a:r>
            <a:rPr lang="it-IT" altLang="it-IT" sz="2000" b="1" dirty="0" smtClean="0"/>
            <a:t>”</a:t>
          </a:r>
          <a:r>
            <a:rPr lang="it-IT" sz="2000" b="1" dirty="0" smtClean="0"/>
            <a:t> il SPN analizzando :  dimensioni, forma, calcificazioni, margini, densità, accrescimento.</a:t>
          </a:r>
          <a:endParaRPr lang="it-IT" sz="1800" b="1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B66FCCB0-C401-4B8D-96B4-D70935D01B97}" type="presOf" srcId="{E2B49345-971D-8E42-A04A-C70453476C74}" destId="{40E24A69-73F7-6B42-B21F-2F80040FE5B1}" srcOrd="0" destOrd="0" presId="urn:microsoft.com/office/officeart/2005/8/layout/chevron2"/>
    <dgm:cxn modelId="{241757BD-F486-49B5-8847-0B4111F80780}" type="presOf" srcId="{3800E0CD-D18A-6B4E-B56D-EC77A674B61F}" destId="{AB14E9ED-0B59-3C41-BFB6-02715B144645}" srcOrd="0" destOrd="0" presId="urn:microsoft.com/office/officeart/2005/8/layout/chevron2"/>
    <dgm:cxn modelId="{2BC4F8F5-905E-4E80-A385-133E38BA9969}" type="presOf" srcId="{922FFC4C-6A2D-9A44-804C-E2E5705726AC}" destId="{350713BD-B27B-E948-80D9-169A97BCC1EF}" srcOrd="0" destOrd="0" presId="urn:microsoft.com/office/officeart/2005/8/layout/chevron2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D5AAC609-6027-4515-9BE8-4F5E68A40932}" type="presOf" srcId="{FE7C479A-06AC-4B44-BD18-E837F19107A3}" destId="{8CC556F1-3902-064D-9B1D-7826AE877ED2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108E8B40-2B13-473B-8DD6-2125EC076911}" type="presOf" srcId="{082C3A4E-F1E0-BD46-9F2B-FE77532B948D}" destId="{66BEDA6B-ED39-584D-AFF9-E78CD244A2D8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05AD096B-3085-4D29-A329-F56DFA6D40B1}" type="presOf" srcId="{1A482E81-4384-F043-99B0-3556F969F1C4}" destId="{49A8466E-1FE7-744E-93DB-7BDD5B0612CC}" srcOrd="0" destOrd="0" presId="urn:microsoft.com/office/officeart/2005/8/layout/chevron2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544F61F9-6003-4939-BCBF-D40EBD276338}" type="presOf" srcId="{CC0C5F87-9E09-F44A-9FE4-783D1ECA91D7}" destId="{A33AEACA-D2B7-DD4F-BC66-D0A9C74BB356}" srcOrd="0" destOrd="0" presId="urn:microsoft.com/office/officeart/2005/8/layout/chevron2"/>
    <dgm:cxn modelId="{4D095A9C-930B-4490-BEE7-DF32028ADA94}" type="presParOf" srcId="{8CC556F1-3902-064D-9B1D-7826AE877ED2}" destId="{E3E038D3-8E18-EA42-AF72-11DD7CD67EA8}" srcOrd="0" destOrd="0" presId="urn:microsoft.com/office/officeart/2005/8/layout/chevron2"/>
    <dgm:cxn modelId="{F04EFCD7-99C3-40DF-9DD4-14E1D37D0CF3}" type="presParOf" srcId="{E3E038D3-8E18-EA42-AF72-11DD7CD67EA8}" destId="{A33AEACA-D2B7-DD4F-BC66-D0A9C74BB356}" srcOrd="0" destOrd="0" presId="urn:microsoft.com/office/officeart/2005/8/layout/chevron2"/>
    <dgm:cxn modelId="{5E76CC62-C54C-4988-ABB3-A7A21DB0025E}" type="presParOf" srcId="{E3E038D3-8E18-EA42-AF72-11DD7CD67EA8}" destId="{350713BD-B27B-E948-80D9-169A97BCC1EF}" srcOrd="1" destOrd="0" presId="urn:microsoft.com/office/officeart/2005/8/layout/chevron2"/>
    <dgm:cxn modelId="{D1A73FD2-FE25-4E81-A00B-FA517D8AEE66}" type="presParOf" srcId="{8CC556F1-3902-064D-9B1D-7826AE877ED2}" destId="{915AC809-38F8-0E4E-BD3E-2767400BDDE8}" srcOrd="1" destOrd="0" presId="urn:microsoft.com/office/officeart/2005/8/layout/chevron2"/>
    <dgm:cxn modelId="{08931E1C-2CA4-42E9-90F9-8462459C85CE}" type="presParOf" srcId="{8CC556F1-3902-064D-9B1D-7826AE877ED2}" destId="{ABB89070-6C57-554C-B131-4B74B9AD69F3}" srcOrd="2" destOrd="0" presId="urn:microsoft.com/office/officeart/2005/8/layout/chevron2"/>
    <dgm:cxn modelId="{9851082C-C6B8-4021-9BC0-45CF14A7DDCF}" type="presParOf" srcId="{ABB89070-6C57-554C-B131-4B74B9AD69F3}" destId="{40E24A69-73F7-6B42-B21F-2F80040FE5B1}" srcOrd="0" destOrd="0" presId="urn:microsoft.com/office/officeart/2005/8/layout/chevron2"/>
    <dgm:cxn modelId="{6BED24EA-6D83-4978-BE6D-0308BEB7FA25}" type="presParOf" srcId="{ABB89070-6C57-554C-B131-4B74B9AD69F3}" destId="{AB14E9ED-0B59-3C41-BFB6-02715B144645}" srcOrd="1" destOrd="0" presId="urn:microsoft.com/office/officeart/2005/8/layout/chevron2"/>
    <dgm:cxn modelId="{EB3D60A7-CD17-4268-ACE8-4F11B41D45DB}" type="presParOf" srcId="{8CC556F1-3902-064D-9B1D-7826AE877ED2}" destId="{E2A5A025-D2BF-FD4B-9D0E-069330075690}" srcOrd="3" destOrd="0" presId="urn:microsoft.com/office/officeart/2005/8/layout/chevron2"/>
    <dgm:cxn modelId="{B4EF73FF-D244-402C-AE16-0DF907BA689C}" type="presParOf" srcId="{8CC556F1-3902-064D-9B1D-7826AE877ED2}" destId="{80146EE5-1473-194F-B1B6-CD064E2E7C73}" srcOrd="4" destOrd="0" presId="urn:microsoft.com/office/officeart/2005/8/layout/chevron2"/>
    <dgm:cxn modelId="{5FAAFD57-8A22-452D-AA5B-008B4E6D0FC6}" type="presParOf" srcId="{80146EE5-1473-194F-B1B6-CD064E2E7C73}" destId="{66BEDA6B-ED39-584D-AFF9-E78CD244A2D8}" srcOrd="0" destOrd="0" presId="urn:microsoft.com/office/officeart/2005/8/layout/chevron2"/>
    <dgm:cxn modelId="{BB200B9B-55C2-4F22-BE62-7C5A5E5E505C}" type="presParOf" srcId="{80146EE5-1473-194F-B1B6-CD064E2E7C73}" destId="{49A8466E-1FE7-744E-93DB-7BDD5B0612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321170" y="326040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1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754266"/>
        <a:ext cx="1498794" cy="642341"/>
      </dsp:txXfrm>
    </dsp:sp>
    <dsp:sp modelId="{350713BD-B27B-E948-80D9-169A97BCC1EF}">
      <dsp:nvSpPr>
        <dsp:cNvPr id="0" name=""/>
        <dsp:cNvSpPr/>
      </dsp:nvSpPr>
      <dsp:spPr>
        <a:xfrm rot="5400000">
          <a:off x="4625162" y="-3121497"/>
          <a:ext cx="1392469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kern="1200" dirty="0" smtClean="0"/>
            <a:t>Nodulo polmonare è lesione circondata da parenchima polmonare con  </a:t>
          </a:r>
          <a:r>
            <a:rPr lang="it-IT" sz="1800" b="1" kern="1200" dirty="0" smtClean="0">
              <a:latin typeface="Webdings" pitchFamily="18" charset="2"/>
              <a:sym typeface="Webdings" pitchFamily="18" charset="2"/>
            </a:rPr>
            <a:t></a:t>
          </a:r>
          <a:r>
            <a:rPr lang="it-IT" sz="1800" b="1" kern="1200" dirty="0" smtClean="0">
              <a:sym typeface="Webdings" pitchFamily="18" charset="2"/>
            </a:rPr>
            <a:t> </a:t>
          </a:r>
          <a:r>
            <a:rPr lang="it-IT" sz="1800" b="1" kern="1200" dirty="0" smtClean="0"/>
            <a:t>compreso    fra 0,5 e 3 cm. </a:t>
          </a:r>
          <a:r>
            <a:rPr lang="it-IT" b="1" kern="1200" dirty="0" smtClean="0"/>
            <a:t>Le cause </a:t>
          </a:r>
          <a:r>
            <a:rPr lang="it-IT" altLang="it-IT" b="1" kern="1200" dirty="0" smtClean="0"/>
            <a:t>“</a:t>
          </a:r>
          <a:r>
            <a:rPr lang="it-IT" b="1" kern="1200" dirty="0" smtClean="0"/>
            <a:t>maligne</a:t>
          </a:r>
          <a:r>
            <a:rPr lang="it-IT" altLang="it-IT" b="1" kern="1200" dirty="0" smtClean="0"/>
            <a:t>”</a:t>
          </a:r>
          <a:r>
            <a:rPr lang="it-IT" b="1" kern="1200" dirty="0" smtClean="0"/>
            <a:t>  di SPN più frequenti sono i tumori polmonari, le metastasi polmonari rappresentano </a:t>
          </a:r>
          <a:r>
            <a:rPr lang="it-IT" altLang="it-IT" b="1" kern="1200" dirty="0" smtClean="0"/>
            <a:t>“</a:t>
          </a:r>
          <a:r>
            <a:rPr lang="it-IT" b="1" kern="1200" dirty="0" smtClean="0"/>
            <a:t>solo</a:t>
          </a:r>
          <a:r>
            <a:rPr lang="it-IT" altLang="it-IT" b="1" kern="1200" dirty="0" smtClean="0"/>
            <a:t>”</a:t>
          </a:r>
          <a:r>
            <a:rPr lang="it-IT" b="1" kern="1200" dirty="0" smtClean="0"/>
            <a:t> il 25% dei casi. Le cause più comuni di SPN benigno sono </a:t>
          </a:r>
          <a:r>
            <a:rPr lang="it-IT" b="1" kern="1200" dirty="0" err="1" smtClean="0"/>
            <a:t>infez</a:t>
          </a:r>
          <a:r>
            <a:rPr lang="it-IT" b="1" kern="1200" dirty="0" smtClean="0"/>
            <a:t>. granulomatose e gli </a:t>
          </a:r>
          <a:r>
            <a:rPr lang="it-IT" b="1" kern="1200" dirty="0" err="1" smtClean="0"/>
            <a:t>amartomi</a:t>
          </a:r>
          <a:r>
            <a:rPr lang="it-IT" b="1" kern="1200" dirty="0" smtClean="0"/>
            <a:t>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72845"/>
        <a:ext cx="7577230" cy="1256519"/>
      </dsp:txXfrm>
    </dsp:sp>
    <dsp:sp modelId="{40E24A69-73F7-6B42-B21F-2F80040FE5B1}">
      <dsp:nvSpPr>
        <dsp:cNvPr id="0" name=""/>
        <dsp:cNvSpPr/>
      </dsp:nvSpPr>
      <dsp:spPr>
        <a:xfrm rot="5400000">
          <a:off x="-321170" y="2277727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2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2705953"/>
        <a:ext cx="1498794" cy="642341"/>
      </dsp:txXfrm>
    </dsp:sp>
    <dsp:sp modelId="{AB14E9ED-0B59-3C41-BFB6-02715B144645}">
      <dsp:nvSpPr>
        <dsp:cNvPr id="0" name=""/>
        <dsp:cNvSpPr/>
      </dsp:nvSpPr>
      <dsp:spPr>
        <a:xfrm rot="5400000">
          <a:off x="4625528" y="-1170176"/>
          <a:ext cx="1391737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kern="1200" dirty="0" smtClean="0"/>
            <a:t>La </a:t>
          </a:r>
          <a:r>
            <a:rPr lang="it-IT" sz="2000" b="1" kern="1200" dirty="0" err="1" smtClean="0"/>
            <a:t>Tc</a:t>
          </a:r>
          <a:r>
            <a:rPr lang="it-IT" sz="2000" b="1" kern="1200" dirty="0" smtClean="0"/>
            <a:t> torace è l</a:t>
          </a:r>
          <a:r>
            <a:rPr lang="it-IT" altLang="it-IT" sz="2000" b="1" kern="1200" dirty="0" smtClean="0"/>
            <a:t>’</a:t>
          </a:r>
          <a:r>
            <a:rPr lang="it-IT" sz="2000" b="1" kern="1200" dirty="0" smtClean="0"/>
            <a:t>esame diagnostico di riferimento nella valutazione e nel follow-up  del SPN. </a:t>
          </a:r>
          <a:r>
            <a:rPr lang="it-IT" altLang="it-IT" sz="2000" b="1" kern="1200" dirty="0" smtClean="0"/>
            <a:t>“C</a:t>
          </a:r>
          <a:r>
            <a:rPr lang="it-IT" sz="2000" b="1" kern="1200" dirty="0" smtClean="0"/>
            <a:t>aratterizza</a:t>
          </a:r>
          <a:r>
            <a:rPr lang="it-IT" altLang="it-IT" sz="2000" b="1" kern="1200" dirty="0" smtClean="0"/>
            <a:t>”</a:t>
          </a:r>
          <a:r>
            <a:rPr lang="it-IT" sz="2000" b="1" kern="1200" dirty="0" smtClean="0"/>
            <a:t> il SPN analizzando :  dimensioni, forma, calcificazioni, margini, densità, accrescimento.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2024496"/>
        <a:ext cx="7577266" cy="1255859"/>
      </dsp:txXfrm>
    </dsp:sp>
    <dsp:sp modelId="{66BEDA6B-ED39-584D-AFF9-E78CD244A2D8}">
      <dsp:nvSpPr>
        <dsp:cNvPr id="0" name=""/>
        <dsp:cNvSpPr/>
      </dsp:nvSpPr>
      <dsp:spPr>
        <a:xfrm rot="5400000">
          <a:off x="-321170" y="4229415"/>
          <a:ext cx="2141135" cy="1498794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3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4657641"/>
        <a:ext cx="1498794" cy="642341"/>
      </dsp:txXfrm>
    </dsp:sp>
    <dsp:sp modelId="{49A8466E-1FE7-744E-93DB-7BDD5B0612CC}">
      <dsp:nvSpPr>
        <dsp:cNvPr id="0" name=""/>
        <dsp:cNvSpPr/>
      </dsp:nvSpPr>
      <dsp:spPr>
        <a:xfrm rot="5400000">
          <a:off x="4625528" y="781511"/>
          <a:ext cx="1391737" cy="7645205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PET-FDG è un esame indicato per effettuare: diagnosi, </a:t>
          </a:r>
          <a:r>
            <a:rPr lang="it-IT" sz="2400" b="1" kern="1200" dirty="0" err="1" smtClean="0"/>
            <a:t>stadiazione</a:t>
          </a:r>
          <a:r>
            <a:rPr lang="it-IT" sz="2400" b="1" kern="1200" dirty="0" smtClean="0"/>
            <a:t> e </a:t>
          </a:r>
          <a:r>
            <a:rPr lang="it-IT" sz="2400" b="1" kern="1200" dirty="0" err="1" smtClean="0"/>
            <a:t>ristadiazione</a:t>
          </a:r>
          <a:r>
            <a:rPr lang="it-IT" sz="2400" b="1" kern="1200" dirty="0" smtClean="0"/>
            <a:t>, pianificazione del trattamento, valutazione risposta alla terapia.</a:t>
          </a:r>
          <a:endParaRPr lang="it-IT" sz="1800" b="1" kern="1200" dirty="0">
            <a:latin typeface="Arial Narrow"/>
            <a:cs typeface="Arial Narrow"/>
          </a:endParaRPr>
        </a:p>
      </dsp:txBody>
      <dsp:txXfrm rot="-5400000">
        <a:off x="1498795" y="3976184"/>
        <a:ext cx="7577266" cy="125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09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53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62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6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77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43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29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55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44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9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0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F558-64BA-4E8E-846A-C56D1E84458E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6E8E-ABD4-4983-B95E-E7B619DA5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74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olo 1"/>
          <p:cNvSpPr>
            <a:spLocks noGrp="1"/>
          </p:cNvSpPr>
          <p:nvPr>
            <p:ph type="title" idx="4294967295"/>
          </p:nvPr>
        </p:nvSpPr>
        <p:spPr/>
        <p:txBody>
          <a:bodyPr lIns="50800" tIns="50800" bIns="50800"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</a:rPr>
              <a:t>Cause di falsi-positivi alla FDG PET/TC</a:t>
            </a:r>
            <a:endParaRPr lang="it-IT" sz="4000" smtClean="0"/>
          </a:p>
        </p:txBody>
      </p:sp>
      <p:sp>
        <p:nvSpPr>
          <p:cNvPr id="14336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784350"/>
            <a:ext cx="8229600" cy="3787775"/>
          </a:xfrm>
        </p:spPr>
        <p:txBody>
          <a:bodyPr lIns="50800" tIns="50800" bIns="50800">
            <a:normAutofit lnSpcReduction="10000"/>
          </a:bodyPr>
          <a:lstStyle/>
          <a:p>
            <a:pPr marL="382588" defTabSz="914400" eaLnBrk="1" hangingPunct="1">
              <a:lnSpc>
                <a:spcPct val="90000"/>
              </a:lnSpc>
              <a:buFontTx/>
              <a:buNone/>
              <a:tabLst>
                <a:tab pos="3084513" algn="ctr"/>
                <a:tab pos="4860925" algn="ctr"/>
                <a:tab pos="6569075" algn="ctr"/>
              </a:tabLst>
            </a:pPr>
            <a:r>
              <a:rPr lang="it-IT" sz="2800" smtClean="0">
                <a:solidFill>
                  <a:srgbClr val="FFFF00"/>
                </a:solidFill>
              </a:rPr>
              <a:t>Cause 	Number of Patients		Median SUVmax</a:t>
            </a:r>
          </a:p>
          <a:p>
            <a:pPr marL="382588" defTabSz="914400" eaLnBrk="1" hangingPunct="1">
              <a:lnSpc>
                <a:spcPct val="90000"/>
              </a:lnSpc>
              <a:buFontTx/>
              <a:buNone/>
              <a:tabLst>
                <a:tab pos="3084513" algn="ctr"/>
                <a:tab pos="4860925" algn="ctr"/>
                <a:tab pos="6569075" algn="ctr"/>
              </a:tabLst>
            </a:pPr>
            <a:r>
              <a:rPr lang="it-IT" sz="2800" smtClean="0">
                <a:solidFill>
                  <a:srgbClr val="FFFF00"/>
                </a:solidFill>
              </a:rPr>
              <a:t>		(%)		(Range)</a:t>
            </a:r>
            <a:endParaRPr lang="it-IT" sz="2800" smtClean="0"/>
          </a:p>
          <a:p>
            <a:pPr marL="382588" defTabSz="914400" eaLnBrk="1" hangingPunct="1">
              <a:lnSpc>
                <a:spcPct val="90000"/>
              </a:lnSpc>
              <a:buFontTx/>
              <a:buNone/>
              <a:tabLst>
                <a:tab pos="3084513" algn="ctr"/>
                <a:tab pos="4860925" algn="ctr"/>
                <a:tab pos="6569075" algn="ctr"/>
              </a:tabLst>
            </a:pPr>
            <a:endParaRPr lang="it-IT" smtClean="0"/>
          </a:p>
          <a:p>
            <a:pPr marL="382588" defTabSz="914400" eaLnBrk="1" hangingPunct="1">
              <a:lnSpc>
                <a:spcPct val="90000"/>
              </a:lnSpc>
              <a:buFontTx/>
              <a:buNone/>
              <a:tabLst>
                <a:tab pos="3084513" algn="ctr"/>
                <a:tab pos="4860925" algn="ctr"/>
                <a:tab pos="6569075" algn="ctr"/>
              </a:tabLst>
            </a:pPr>
            <a:r>
              <a:rPr lang="it-IT" sz="2400" smtClean="0">
                <a:solidFill>
                  <a:schemeClr val="bg1"/>
                </a:solidFill>
              </a:rPr>
              <a:t>Fungal infection	16	(66%)	11.5 (3.7-29.1)</a:t>
            </a:r>
          </a:p>
          <a:p>
            <a:pPr marL="382588" defTabSz="914400" eaLnBrk="1" hangingPunct="1">
              <a:lnSpc>
                <a:spcPct val="90000"/>
              </a:lnSpc>
              <a:buFontTx/>
              <a:buNone/>
              <a:tabLst>
                <a:tab pos="3084513" algn="ctr"/>
                <a:tab pos="4860925" algn="ctr"/>
                <a:tab pos="6569075" algn="ctr"/>
              </a:tabLst>
            </a:pPr>
            <a:r>
              <a:rPr lang="it-IT" sz="2400" smtClean="0">
                <a:solidFill>
                  <a:schemeClr val="bg1"/>
                </a:solidFill>
              </a:rPr>
              <a:t>Pneumonia	4	(17%)	4.7(2.6-8.6)</a:t>
            </a:r>
          </a:p>
          <a:p>
            <a:pPr marL="382588" defTabSz="914400" eaLnBrk="1" hangingPunct="1">
              <a:lnSpc>
                <a:spcPct val="90000"/>
              </a:lnSpc>
              <a:buFontTx/>
              <a:buNone/>
              <a:tabLst>
                <a:tab pos="3084513" algn="ctr"/>
                <a:tab pos="4860925" algn="ctr"/>
                <a:tab pos="6569075" algn="ctr"/>
              </a:tabLst>
            </a:pPr>
            <a:r>
              <a:rPr lang="it-IT" sz="2400" smtClean="0">
                <a:solidFill>
                  <a:schemeClr val="bg1"/>
                </a:solidFill>
              </a:rPr>
              <a:t>Hamartoma	3	(13%)	5.1 (3.0-7.9)</a:t>
            </a:r>
          </a:p>
          <a:p>
            <a:pPr marL="382588" defTabSz="914400" eaLnBrk="1" hangingPunct="1">
              <a:lnSpc>
                <a:spcPct val="90000"/>
              </a:lnSpc>
              <a:buFontTx/>
              <a:buNone/>
              <a:tabLst>
                <a:tab pos="3084513" algn="ctr"/>
                <a:tab pos="4860925" algn="ctr"/>
                <a:tab pos="6569075" algn="ctr"/>
              </a:tabLst>
            </a:pPr>
            <a:r>
              <a:rPr lang="it-IT" sz="2400" smtClean="0">
                <a:solidFill>
                  <a:schemeClr val="bg1"/>
                </a:solidFill>
              </a:rPr>
              <a:t>Abscess	1	(4%)	4.5 (4.5)</a:t>
            </a:r>
          </a:p>
          <a:p>
            <a:pPr marL="382588" defTabSz="914400" eaLnBrk="1" hangingPunct="1">
              <a:tabLst>
                <a:tab pos="3084513" algn="ctr"/>
                <a:tab pos="4860925" algn="ctr"/>
                <a:tab pos="6569075" algn="ctr"/>
              </a:tabLst>
            </a:pPr>
            <a:endParaRPr lang="it-IT" sz="1800" smtClean="0">
              <a:solidFill>
                <a:srgbClr val="FFC000"/>
              </a:solidFill>
            </a:endParaRPr>
          </a:p>
          <a:p>
            <a:pPr marL="382588" defTabSz="914400" eaLnBrk="1" hangingPunct="1">
              <a:buFont typeface="Arial" charset="0"/>
              <a:buNone/>
              <a:tabLst>
                <a:tab pos="3084513" algn="ctr"/>
                <a:tab pos="4860925" algn="ctr"/>
                <a:tab pos="6569075" algn="ctr"/>
              </a:tabLst>
            </a:pPr>
            <a:r>
              <a:rPr lang="it-IT" sz="1800" smtClean="0">
                <a:solidFill>
                  <a:srgbClr val="FFC000"/>
                </a:solidFill>
              </a:rPr>
              <a:t>                                        </a:t>
            </a:r>
          </a:p>
          <a:p>
            <a:pPr marL="382588" defTabSz="914400" eaLnBrk="1" hangingPunct="1">
              <a:buFont typeface="Arial" charset="0"/>
              <a:buNone/>
              <a:tabLst>
                <a:tab pos="3084513" algn="ctr"/>
                <a:tab pos="4860925" algn="ctr"/>
                <a:tab pos="6569075" algn="ctr"/>
              </a:tabLst>
            </a:pPr>
            <a:r>
              <a:rPr lang="it-IT" sz="1800" smtClean="0">
                <a:solidFill>
                  <a:srgbClr val="FFC000"/>
                </a:solidFill>
              </a:rPr>
              <a:t>                                                     </a:t>
            </a:r>
            <a:r>
              <a:rPr lang="it-IT" sz="1800" i="1" smtClean="0">
                <a:solidFill>
                  <a:srgbClr val="FFC000"/>
                </a:solidFill>
              </a:rPr>
              <a:t>Briant and Cerfolio. Ann Thorac Surg 2006</a:t>
            </a:r>
          </a:p>
          <a:p>
            <a:pPr marL="382588" defTabSz="914400" eaLnBrk="1" hangingPunct="1">
              <a:tabLst>
                <a:tab pos="3084513" algn="ctr"/>
                <a:tab pos="4860925" algn="ctr"/>
                <a:tab pos="6569075" algn="ctr"/>
              </a:tabLst>
            </a:pPr>
            <a:endParaRPr lang="it-IT" smtClean="0">
              <a:solidFill>
                <a:srgbClr val="FFC000"/>
              </a:solidFill>
            </a:endParaRPr>
          </a:p>
        </p:txBody>
      </p:sp>
      <p:sp>
        <p:nvSpPr>
          <p:cNvPr id="14340" name="Segnaposto numero diapositiva 3"/>
          <p:cNvSpPr txBox="1">
            <a:spLocks noGrp="1"/>
          </p:cNvSpPr>
          <p:nvPr/>
        </p:nvSpPr>
        <p:spPr bwMode="auto">
          <a:xfrm>
            <a:off x="7459663" y="6245225"/>
            <a:ext cx="312737" cy="30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 defTabSz="914400">
              <a:defRPr/>
            </a:pPr>
            <a:fld id="{9AC0C51B-3870-433D-B865-3A1F35B79F7D}" type="slidenum">
              <a:rPr lang="en-US" sz="1400">
                <a:latin typeface="+mn-lt"/>
                <a:ea typeface="ヒラギノ角ゴ ProN W6" charset="0"/>
                <a:sym typeface="Arial" charset="0"/>
              </a:rPr>
              <a:pPr algn="ctr" defTabSz="914400">
                <a:defRPr/>
              </a:pPr>
              <a:t>1</a:t>
            </a:fld>
            <a:endParaRPr lang="en-US" sz="1400">
              <a:latin typeface="+mn-lt"/>
              <a:ea typeface="ヒラギノ角ゴ ProN W6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66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/>
          </p:cNvSpPr>
          <p:nvPr/>
        </p:nvSpPr>
        <p:spPr bwMode="auto">
          <a:xfrm>
            <a:off x="7510463" y="6245225"/>
            <a:ext cx="249237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defTabSz="914400"/>
            <a:r>
              <a:rPr lang="en-US" sz="1400">
                <a:sym typeface="Arial" charset="0"/>
              </a:rPr>
              <a:t>17</a:t>
            </a: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33375"/>
            <a:ext cx="8589963" cy="6335713"/>
          </a:xfrm>
        </p:spPr>
        <p:txBody>
          <a:bodyPr lIns="50800" tIns="50800" rIns="30479" bIns="50800"/>
          <a:lstStyle/>
          <a:p>
            <a:pPr marL="382588" algn="ctr" defTabSz="914400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ESPERIENZA DEL NOSTRO CENTRO</a:t>
            </a:r>
          </a:p>
          <a:p>
            <a:pPr marL="382588" defTabSz="914400" eaLnBrk="1" hangingPunct="1">
              <a:lnSpc>
                <a:spcPct val="90000"/>
              </a:lnSpc>
              <a:buFont typeface="Arial" charset="0"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marL="382588" defTabSz="914400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300 pz valutati per nodulo polmonare singolo</a:t>
            </a:r>
          </a:p>
          <a:p>
            <a:pPr marL="382588" defTabSz="914400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210 pz con noduli captanti 18F-FDG</a:t>
            </a:r>
          </a:p>
          <a:p>
            <a:pPr marL="382588" defTabSz="914400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90 pz con noduli non captanti</a:t>
            </a:r>
          </a:p>
          <a:p>
            <a:pPr marL="382588" defTabSz="914400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41/90 con follow-up o diagnosi istologica</a:t>
            </a:r>
          </a:p>
          <a:p>
            <a:pPr marL="382588" algn="ctr" defTabSz="914400" eaLnBrk="1" hangingPunct="1">
              <a:lnSpc>
                <a:spcPct val="90000"/>
              </a:lnSpc>
              <a:buFont typeface="Arial" charset="0"/>
              <a:buNone/>
            </a:pPr>
            <a:endParaRPr lang="en-US" u="sng" smtClean="0">
              <a:solidFill>
                <a:srgbClr val="FFFFFF"/>
              </a:solidFill>
              <a:latin typeface="Arial Bold" charset="0"/>
              <a:sym typeface="Arial Bold" charset="0"/>
            </a:endParaRPr>
          </a:p>
          <a:p>
            <a:pPr marL="382588" algn="ctr" defTabSz="914400" eaLnBrk="1" hangingPunct="1">
              <a:lnSpc>
                <a:spcPct val="90000"/>
              </a:lnSpc>
              <a:buFont typeface="Arial" charset="0"/>
              <a:buNone/>
            </a:pPr>
            <a:r>
              <a:rPr lang="en-US" u="sng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11 falsi negativi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z="2000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(dimensioni da 5 a 15 mm, istotipi: BAC, adenocarcinoma, adamantinoma, carcinoide, squamocellulare)</a:t>
            </a:r>
          </a:p>
          <a:p>
            <a:pPr marL="382588" algn="ctr" defTabSz="914400"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>
              <a:solidFill>
                <a:srgbClr val="FFFF00"/>
              </a:solidFill>
              <a:latin typeface="Arial Bold" charset="0"/>
              <a:sym typeface="Arial Bold" charset="0"/>
            </a:endParaRPr>
          </a:p>
          <a:p>
            <a:pPr marL="382588" algn="ctr" defTabSz="914400"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VPN del 73%</a:t>
            </a:r>
          </a:p>
        </p:txBody>
      </p:sp>
    </p:spTree>
    <p:extLst>
      <p:ext uri="{BB962C8B-B14F-4D97-AF65-F5344CB8AC3E}">
        <p14:creationId xmlns:p14="http://schemas.microsoft.com/office/powerpoint/2010/main" val="1977485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/>
          </p:cNvSpPr>
          <p:nvPr/>
        </p:nvSpPr>
        <p:spPr bwMode="auto">
          <a:xfrm>
            <a:off x="7510463" y="6245225"/>
            <a:ext cx="249237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defTabSz="914400"/>
            <a:r>
              <a:rPr lang="en-US" sz="1400">
                <a:sym typeface="Arial" charset="0"/>
              </a:rPr>
              <a:t>18</a:t>
            </a:r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0"/>
            <a:ext cx="8229600" cy="1509713"/>
          </a:xfrm>
        </p:spPr>
        <p:txBody>
          <a:bodyPr lIns="50800" tIns="50800" rIns="30479" bIns="50800"/>
          <a:lstStyle/>
          <a:p>
            <a:pPr marL="39688" indent="-39688" defTabSz="914400" eaLnBrk="1" hangingPunct="1"/>
            <a:r>
              <a:rPr lang="en-US" sz="3600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Il nodulo polmonare </a:t>
            </a:r>
            <a:r>
              <a:rPr lang="en-US" sz="3600" smtClean="0">
                <a:solidFill>
                  <a:srgbClr val="FFFF00"/>
                </a:solidFill>
              </a:rPr>
              <a:t/>
            </a:r>
            <a:br>
              <a:rPr lang="en-US" sz="3600" smtClean="0">
                <a:solidFill>
                  <a:srgbClr val="FFFF00"/>
                </a:solidFill>
              </a:rPr>
            </a:br>
            <a:r>
              <a:rPr lang="en-US" sz="3600" smtClean="0">
                <a:solidFill>
                  <a:srgbClr val="FFFF00"/>
                </a:solidFill>
              </a:rPr>
              <a:t>FDG PET/TC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814513"/>
            <a:ext cx="8229600" cy="5043487"/>
          </a:xfrm>
        </p:spPr>
        <p:txBody>
          <a:bodyPr lIns="50800" tIns="50800" rIns="30479" bIns="50800"/>
          <a:lstStyle/>
          <a:p>
            <a:pPr marL="382588" defTabSz="9144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Diagnosi differenziale</a:t>
            </a:r>
          </a:p>
          <a:p>
            <a:pPr marL="382588" defTabSz="914400" eaLnBrk="1" hangingPunct="1">
              <a:lnSpc>
                <a:spcPct val="90000"/>
              </a:lnSpc>
              <a:spcBef>
                <a:spcPts val="6400"/>
              </a:spcBef>
            </a:pPr>
            <a:r>
              <a:rPr lang="en-US" sz="2800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Stadiazione</a:t>
            </a:r>
          </a:p>
          <a:p>
            <a:pPr marL="382588" defTabSz="914400" eaLnBrk="1" hangingPunct="1">
              <a:lnSpc>
                <a:spcPct val="90000"/>
              </a:lnSpc>
              <a:spcBef>
                <a:spcPts val="6400"/>
              </a:spcBef>
            </a:pPr>
            <a:r>
              <a:rPr lang="en-US" sz="2800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Whole Body screening</a:t>
            </a:r>
          </a:p>
          <a:p>
            <a:pPr marL="382588" defTabSz="914400" eaLnBrk="1" hangingPunct="1">
              <a:lnSpc>
                <a:spcPct val="90000"/>
              </a:lnSpc>
              <a:spcBef>
                <a:spcPts val="6400"/>
              </a:spcBef>
            </a:pPr>
            <a:r>
              <a:rPr lang="en-US" sz="2800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Follow-up dei noduli PET/TC negativi con TC</a:t>
            </a:r>
          </a:p>
        </p:txBody>
      </p:sp>
    </p:spTree>
    <p:extLst>
      <p:ext uri="{BB962C8B-B14F-4D97-AF65-F5344CB8AC3E}">
        <p14:creationId xmlns:p14="http://schemas.microsoft.com/office/powerpoint/2010/main" val="245515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5651" name="CasellaDiTesto 7"/>
          <p:cNvSpPr txBox="1">
            <a:spLocks noChangeArrowheads="1"/>
          </p:cNvSpPr>
          <p:nvPr/>
        </p:nvSpPr>
        <p:spPr bwMode="auto">
          <a:xfrm>
            <a:off x="0" y="1955800"/>
            <a:ext cx="9144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200" b="1">
                <a:latin typeface="Arial Narrow" pitchFamily="34" charset="0"/>
              </a:rPr>
              <a:t>Per concludere la parola al Radiologo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654" name="CasellaDiTesto 10"/>
          <p:cNvSpPr txBox="1">
            <a:spLocks noChangeArrowheads="1"/>
          </p:cNvSpPr>
          <p:nvPr/>
        </p:nvSpPr>
        <p:spPr bwMode="auto">
          <a:xfrm>
            <a:off x="2624138" y="5140325"/>
            <a:ext cx="277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i="1" dirty="0" smtClean="0">
                <a:latin typeface="Arial Narrow" pitchFamily="34" charset="0"/>
              </a:rPr>
              <a:t> </a:t>
            </a:r>
            <a:endParaRPr lang="it-IT" sz="3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4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0" y="35718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1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4688"/>
          </a:xfrm>
        </p:spPr>
        <p:txBody>
          <a:bodyPr/>
          <a:lstStyle/>
          <a:p>
            <a:pPr eaLnBrk="1" hangingPunct="1"/>
            <a:r>
              <a:rPr lang="it-IT" sz="3600" b="1" u="sng" smtClean="0">
                <a:latin typeface="Arial Narrow" pitchFamily="34" charset="0"/>
              </a:rPr>
              <a:t>TAKE HOME MESSAGES:</a:t>
            </a:r>
          </a:p>
        </p:txBody>
      </p:sp>
      <p:graphicFrame>
        <p:nvGraphicFramePr>
          <p:cNvPr id="9" name="Diagramma 8"/>
          <p:cNvGraphicFramePr/>
          <p:nvPr/>
        </p:nvGraphicFramePr>
        <p:xfrm>
          <a:off x="-19050" y="803750"/>
          <a:ext cx="9144000" cy="605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1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549275"/>
            <a:ext cx="8229600" cy="5257800"/>
          </a:xfrm>
        </p:spPr>
        <p:txBody>
          <a:bodyPr lIns="50800" tIns="50800" rIns="30479" bIns="50800"/>
          <a:lstStyle/>
          <a:p>
            <a:pPr marL="382588" algn="ctr" defTabSz="914400" eaLnBrk="1" hangingPunct="1">
              <a:buFont typeface="Arial" charset="0"/>
              <a:buNone/>
            </a:pPr>
            <a:endParaRPr lang="en-US" smtClean="0">
              <a:solidFill>
                <a:srgbClr val="FFFFFF"/>
              </a:solidFill>
              <a:latin typeface="Arial Bold" charset="0"/>
              <a:sym typeface="Arial Bold" charset="0"/>
            </a:endParaRPr>
          </a:p>
          <a:p>
            <a:pPr marL="382588" algn="ctr" defTabSz="914400"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IN TUTTI I PAZIENTI?</a:t>
            </a:r>
          </a:p>
          <a:p>
            <a:pPr marL="382588" algn="ctr" defTabSz="914400" eaLnBrk="1" hangingPunct="1">
              <a:buFont typeface="Arial" charset="0"/>
              <a:buNone/>
            </a:pPr>
            <a:endParaRPr lang="en-US" smtClean="0">
              <a:solidFill>
                <a:srgbClr val="FFFFFF"/>
              </a:solidFill>
              <a:latin typeface="Arial Bold" charset="0"/>
              <a:sym typeface="Arial Bold" charset="0"/>
            </a:endParaRPr>
          </a:p>
          <a:p>
            <a:pPr marL="382588" algn="ctr" defTabSz="914400"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NEI PAZIENTI AD ALTO RISCHIO?</a:t>
            </a:r>
          </a:p>
          <a:p>
            <a:pPr marL="382588" algn="ctr" defTabSz="914400" eaLnBrk="1" hangingPunct="1">
              <a:buFont typeface="Arial" charset="0"/>
              <a:buNone/>
            </a:pPr>
            <a:endParaRPr lang="en-US" smtClean="0">
              <a:solidFill>
                <a:srgbClr val="FFFFFF"/>
              </a:solidFill>
              <a:latin typeface="Arial Bold" charset="0"/>
              <a:sym typeface="Arial Bold" charset="0"/>
            </a:endParaRPr>
          </a:p>
          <a:p>
            <a:pPr marL="382588" algn="ctr" defTabSz="914400"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Arial Bold" charset="0"/>
                <a:sym typeface="Arial Bold" charset="0"/>
              </a:rPr>
              <a:t>NEI PAZIENTI CANDIDATI AD UN TRATTAMENTO RADICALE?</a:t>
            </a:r>
          </a:p>
        </p:txBody>
      </p:sp>
    </p:spTree>
    <p:extLst>
      <p:ext uri="{BB962C8B-B14F-4D97-AF65-F5344CB8AC3E}">
        <p14:creationId xmlns:p14="http://schemas.microsoft.com/office/powerpoint/2010/main" val="100471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 txBox="1">
            <a:spLocks noGrp="1"/>
          </p:cNvSpPr>
          <p:nvPr/>
        </p:nvSpPr>
        <p:spPr bwMode="auto">
          <a:xfrm>
            <a:off x="7459663" y="6245225"/>
            <a:ext cx="312737" cy="30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 algn="ctr" defTabSz="914400">
              <a:defRPr/>
            </a:pPr>
            <a:fld id="{2DAFFD29-49A4-4C7F-ABD7-8EDA2F79BD56}" type="slidenum">
              <a:rPr lang="en-US" sz="1400">
                <a:latin typeface="+mn-lt"/>
                <a:ea typeface="ヒラギノ角ゴ ProN W6" charset="0"/>
                <a:sym typeface="Arial" charset="0"/>
              </a:rPr>
              <a:pPr algn="ctr" defTabSz="914400">
                <a:defRPr/>
              </a:pPr>
              <a:t>3</a:t>
            </a:fld>
            <a:endParaRPr lang="en-US" sz="1400">
              <a:latin typeface="+mn-lt"/>
              <a:ea typeface="ヒラギノ角ゴ ProN W6" charset="0"/>
              <a:sym typeface="Arial" charset="0"/>
            </a:endParaRPr>
          </a:p>
        </p:txBody>
      </p:sp>
      <p:grpSp>
        <p:nvGrpSpPr>
          <p:cNvPr id="145411" name="Group 3"/>
          <p:cNvGrpSpPr>
            <a:grpSpLocks/>
          </p:cNvGrpSpPr>
          <p:nvPr/>
        </p:nvGrpSpPr>
        <p:grpSpPr bwMode="auto">
          <a:xfrm>
            <a:off x="419100" y="428625"/>
            <a:ext cx="8293100" cy="6121400"/>
            <a:chOff x="0" y="0"/>
            <a:chExt cx="5224" cy="3856"/>
          </a:xfrm>
        </p:grpSpPr>
        <p:pic>
          <p:nvPicPr>
            <p:cNvPr id="145412" name="Pictur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" y="32"/>
              <a:ext cx="5160" cy="3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45413" name="Pictur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224" cy="38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3395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315913"/>
            <a:ext cx="8229600" cy="1509713"/>
          </a:xfrm>
        </p:spPr>
        <p:txBody>
          <a:bodyPr lIns="50800" tIns="50800" rIns="30479" bIns="50800"/>
          <a:lstStyle/>
          <a:p>
            <a:pPr marL="39688" indent="-39688" defTabSz="914400" eaLnBrk="1" hangingPunct="1"/>
            <a:r>
              <a:rPr lang="en-US" sz="2400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INDICATA IN STADIAZIONE</a:t>
            </a:r>
          </a:p>
        </p:txBody>
      </p:sp>
      <p:pic>
        <p:nvPicPr>
          <p:cNvPr id="14643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196975"/>
            <a:ext cx="35496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22685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7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196975"/>
            <a:ext cx="2519362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8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4175"/>
            <a:ext cx="24844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9" name="Picture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2997200"/>
            <a:ext cx="2663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0" name="Picture 7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000" y="4467225"/>
            <a:ext cx="22320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1" name="Picture 8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4508500"/>
            <a:ext cx="24479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07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068638"/>
            <a:ext cx="40671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40322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068638"/>
            <a:ext cx="4095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4813"/>
            <a:ext cx="424973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7462" name="Connettore 2 12"/>
          <p:cNvCxnSpPr>
            <a:cxnSpLocks noChangeShapeType="1"/>
          </p:cNvCxnSpPr>
          <p:nvPr/>
        </p:nvCxnSpPr>
        <p:spPr bwMode="auto">
          <a:xfrm rot="5400000">
            <a:off x="2857501" y="4000500"/>
            <a:ext cx="500062" cy="71437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47463" name="Connettore 2 14"/>
          <p:cNvCxnSpPr>
            <a:cxnSpLocks noChangeShapeType="1"/>
          </p:cNvCxnSpPr>
          <p:nvPr/>
        </p:nvCxnSpPr>
        <p:spPr bwMode="auto">
          <a:xfrm rot="5400000">
            <a:off x="6536531" y="3750469"/>
            <a:ext cx="714375" cy="71438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56585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3419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20713"/>
            <a:ext cx="345757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141663"/>
            <a:ext cx="38893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549275"/>
            <a:ext cx="37449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8486" name="Connettore 2 5"/>
          <p:cNvCxnSpPr>
            <a:cxnSpLocks noChangeShapeType="1"/>
          </p:cNvCxnSpPr>
          <p:nvPr/>
        </p:nvCxnSpPr>
        <p:spPr bwMode="auto">
          <a:xfrm rot="5400000">
            <a:off x="2286000" y="4786313"/>
            <a:ext cx="500063" cy="71437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48487" name="Connettore 2 7"/>
          <p:cNvCxnSpPr>
            <a:cxnSpLocks noChangeShapeType="1"/>
          </p:cNvCxnSpPr>
          <p:nvPr/>
        </p:nvCxnSpPr>
        <p:spPr bwMode="auto">
          <a:xfrm rot="16200000" flipH="1">
            <a:off x="5536406" y="3964782"/>
            <a:ext cx="428625" cy="214312"/>
          </a:xfrm>
          <a:prstGeom prst="straightConnector1">
            <a:avLst/>
          </a:prstGeom>
          <a:noFill/>
          <a:ln w="3175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5674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268413"/>
            <a:ext cx="8229600" cy="1509712"/>
          </a:xfrm>
        </p:spPr>
        <p:txBody>
          <a:bodyPr lIns="50800" tIns="50800" rIns="30479" bIns="50800"/>
          <a:lstStyle/>
          <a:p>
            <a:pPr marL="39688" indent="-39688" defTabSz="914400" eaLnBrk="1" hangingPunct="1"/>
            <a:r>
              <a:rPr lang="en-US" sz="2000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INDICATA NELLA VALUTAZIONE METABOLICA DEL NODULO POLMONARE SINGOLO</a:t>
            </a:r>
          </a:p>
        </p:txBody>
      </p:sp>
      <p:pic>
        <p:nvPicPr>
          <p:cNvPr id="149507" name="Picture 2"/>
          <p:cNvPicPr>
            <a:picLocks noChangeArrowheads="1"/>
          </p:cNvPicPr>
          <p:nvPr/>
        </p:nvPicPr>
        <p:blipFill>
          <a:blip r:embed="rId2"/>
          <a:srcRect l="877" t="17284"/>
          <a:stretch>
            <a:fillRect/>
          </a:stretch>
        </p:blipFill>
        <p:spPr bwMode="auto">
          <a:xfrm>
            <a:off x="214313" y="2786063"/>
            <a:ext cx="4286250" cy="3198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9508" name="Picture 3"/>
          <p:cNvPicPr>
            <a:picLocks noChangeArrowheads="1"/>
          </p:cNvPicPr>
          <p:nvPr/>
        </p:nvPicPr>
        <p:blipFill>
          <a:blip r:embed="rId3"/>
          <a:srcRect t="16164" b="4024"/>
          <a:stretch>
            <a:fillRect/>
          </a:stretch>
        </p:blipFill>
        <p:spPr bwMode="auto">
          <a:xfrm>
            <a:off x="4572000" y="2786063"/>
            <a:ext cx="4429125" cy="32146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9509" name="Rectangle 4"/>
          <p:cNvSpPr>
            <a:spLocks/>
          </p:cNvSpPr>
          <p:nvPr/>
        </p:nvSpPr>
        <p:spPr bwMode="auto">
          <a:xfrm>
            <a:off x="177800" y="333375"/>
            <a:ext cx="90043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defTabSz="914400"/>
            <a:r>
              <a:rPr lang="en-US" sz="3200">
                <a:solidFill>
                  <a:srgbClr val="FFFF00"/>
                </a:solidFill>
                <a:latin typeface="Arial Bold" charset="0"/>
                <a:sym typeface="Arial Bold" charset="0"/>
              </a:rPr>
              <a:t>18F-FDG PET/TC </a:t>
            </a:r>
          </a:p>
          <a:p>
            <a:pPr marL="39688" algn="ctr" defTabSz="914400"/>
            <a:r>
              <a:rPr lang="en-US" sz="2400">
                <a:solidFill>
                  <a:srgbClr val="FFFFFF"/>
                </a:solidFill>
                <a:latin typeface="Arial Bold" charset="0"/>
                <a:sym typeface="Arial Bold" charset="0"/>
              </a:rPr>
              <a:t>nella valutazione del nodulo polmonare singolo</a:t>
            </a:r>
          </a:p>
        </p:txBody>
      </p:sp>
      <p:cxnSp>
        <p:nvCxnSpPr>
          <p:cNvPr id="149510" name="Connettore 2 9"/>
          <p:cNvCxnSpPr>
            <a:cxnSpLocks noChangeShapeType="1"/>
          </p:cNvCxnSpPr>
          <p:nvPr/>
        </p:nvCxnSpPr>
        <p:spPr bwMode="auto">
          <a:xfrm rot="5400000">
            <a:off x="1607344" y="4964906"/>
            <a:ext cx="428625" cy="214313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49511" name="Connettore 2 11"/>
          <p:cNvCxnSpPr>
            <a:cxnSpLocks noChangeShapeType="1"/>
          </p:cNvCxnSpPr>
          <p:nvPr/>
        </p:nvCxnSpPr>
        <p:spPr bwMode="auto">
          <a:xfrm>
            <a:off x="4643438" y="4929188"/>
            <a:ext cx="428625" cy="28575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49512" name="Ovale 13"/>
          <p:cNvSpPr>
            <a:spLocks noChangeArrowheads="1"/>
          </p:cNvSpPr>
          <p:nvPr/>
        </p:nvSpPr>
        <p:spPr bwMode="auto">
          <a:xfrm>
            <a:off x="3786188" y="3643313"/>
            <a:ext cx="357187" cy="3571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it-IT" sz="1200">
              <a:solidFill>
                <a:srgbClr val="00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49513" name="Ovale 14"/>
          <p:cNvSpPr>
            <a:spLocks noChangeArrowheads="1"/>
          </p:cNvSpPr>
          <p:nvPr/>
        </p:nvSpPr>
        <p:spPr bwMode="auto">
          <a:xfrm>
            <a:off x="7358063" y="3500438"/>
            <a:ext cx="285750" cy="2143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it-IT" sz="1200">
              <a:solidFill>
                <a:srgbClr val="000000"/>
              </a:solidFill>
              <a:latin typeface="Arial Bold" charset="0"/>
              <a:sym typeface="Arial Bold" charset="0"/>
            </a:endParaRPr>
          </a:p>
        </p:txBody>
      </p:sp>
      <p:sp>
        <p:nvSpPr>
          <p:cNvPr id="149514" name="Ovale 15"/>
          <p:cNvSpPr>
            <a:spLocks noChangeArrowheads="1"/>
          </p:cNvSpPr>
          <p:nvPr/>
        </p:nvSpPr>
        <p:spPr bwMode="auto">
          <a:xfrm>
            <a:off x="7643813" y="5143500"/>
            <a:ext cx="214312" cy="2143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it-IT" sz="1200">
              <a:solidFill>
                <a:srgbClr val="000000"/>
              </a:solidFill>
              <a:latin typeface="Arial Bold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64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50800" tIns="50800" rIns="30479" bIns="50800"/>
          <a:lstStyle/>
          <a:p>
            <a:pPr marL="39688" indent="-39688" defTabSz="914400" eaLnBrk="1" hangingPunct="1"/>
            <a:r>
              <a:rPr lang="en-US" sz="2400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IN TUTTI I NODULI?</a:t>
            </a:r>
            <a:br>
              <a:rPr lang="en-US" sz="2400" smtClean="0">
                <a:solidFill>
                  <a:srgbClr val="FFFF00"/>
                </a:solidFill>
                <a:latin typeface="Arial Bold" charset="0"/>
                <a:sym typeface="Arial Bold" charset="0"/>
              </a:rPr>
            </a:br>
            <a:r>
              <a:rPr lang="en-US" sz="2400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IN TUTTI GLI ISTOTIPI?</a:t>
            </a:r>
          </a:p>
        </p:txBody>
      </p:sp>
      <p:pic>
        <p:nvPicPr>
          <p:cNvPr id="150531" name="Picture 2"/>
          <p:cNvPicPr>
            <a:picLocks noChangeArrowheads="1"/>
          </p:cNvPicPr>
          <p:nvPr/>
        </p:nvPicPr>
        <p:blipFill>
          <a:blip r:embed="rId2"/>
          <a:srcRect l="2379" t="5289" b="1584"/>
          <a:stretch>
            <a:fillRect/>
          </a:stretch>
        </p:blipFill>
        <p:spPr bwMode="auto">
          <a:xfrm>
            <a:off x="179388" y="1989138"/>
            <a:ext cx="4321175" cy="294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0532" name="Rectangle 3"/>
          <p:cNvSpPr>
            <a:spLocks/>
          </p:cNvSpPr>
          <p:nvPr/>
        </p:nvSpPr>
        <p:spPr bwMode="auto">
          <a:xfrm>
            <a:off x="180975" y="5013325"/>
            <a:ext cx="41402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defTabSz="914400">
              <a:spcBef>
                <a:spcPts val="1400"/>
              </a:spcBef>
            </a:pPr>
            <a:r>
              <a:rPr lang="en-US" sz="2400">
                <a:solidFill>
                  <a:srgbClr val="FFFF00"/>
                </a:solidFill>
                <a:latin typeface="Arial Bold" charset="0"/>
                <a:sym typeface="Arial Bold" charset="0"/>
              </a:rPr>
              <a:t>AMARTOCONDROMA</a:t>
            </a:r>
          </a:p>
        </p:txBody>
      </p:sp>
      <p:pic>
        <p:nvPicPr>
          <p:cNvPr id="150533" name="Picture 4"/>
          <p:cNvPicPr>
            <a:picLocks noChangeArrowheads="1"/>
          </p:cNvPicPr>
          <p:nvPr/>
        </p:nvPicPr>
        <p:blipFill>
          <a:blip r:embed="rId3"/>
          <a:srcRect l="1611" t="6451" b="5373"/>
          <a:stretch>
            <a:fillRect/>
          </a:stretch>
        </p:blipFill>
        <p:spPr bwMode="auto">
          <a:xfrm>
            <a:off x="4572000" y="1989138"/>
            <a:ext cx="4249738" cy="294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0534" name="Rectangle 5"/>
          <p:cNvSpPr>
            <a:spLocks/>
          </p:cNvSpPr>
          <p:nvPr/>
        </p:nvSpPr>
        <p:spPr bwMode="auto">
          <a:xfrm>
            <a:off x="4718050" y="5013325"/>
            <a:ext cx="41402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defTabSz="914400">
              <a:spcBef>
                <a:spcPts val="1400"/>
              </a:spcBef>
            </a:pPr>
            <a:r>
              <a:rPr lang="en-US" sz="2400">
                <a:solidFill>
                  <a:srgbClr val="FFFF00"/>
                </a:solidFill>
                <a:latin typeface="Arial Bold" charset="0"/>
                <a:sym typeface="Arial Bold" charset="0"/>
              </a:rPr>
              <a:t>EX BAC</a:t>
            </a:r>
          </a:p>
        </p:txBody>
      </p:sp>
      <p:sp>
        <p:nvSpPr>
          <p:cNvPr id="150535" name="CasellaDiTesto 6"/>
          <p:cNvSpPr txBox="1">
            <a:spLocks noChangeArrowheads="1"/>
          </p:cNvSpPr>
          <p:nvPr/>
        </p:nvSpPr>
        <p:spPr bwMode="auto">
          <a:xfrm>
            <a:off x="2714625" y="1500188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b="1">
                <a:solidFill>
                  <a:srgbClr val="FFC000"/>
                </a:solidFill>
                <a:latin typeface="Arial Bold" charset="0"/>
                <a:sym typeface="Arial Bold" charset="0"/>
              </a:rPr>
              <a:t>Pre CHI</a:t>
            </a:r>
          </a:p>
        </p:txBody>
      </p:sp>
      <p:sp>
        <p:nvSpPr>
          <p:cNvPr id="150536" name="CasellaDiTesto 7"/>
          <p:cNvSpPr txBox="1">
            <a:spLocks noChangeArrowheads="1"/>
          </p:cNvSpPr>
          <p:nvPr/>
        </p:nvSpPr>
        <p:spPr bwMode="auto">
          <a:xfrm>
            <a:off x="7197725" y="1500188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b="1">
                <a:solidFill>
                  <a:srgbClr val="FFC000"/>
                </a:solidFill>
                <a:latin typeface="Arial Bold" charset="0"/>
                <a:sym typeface="Arial Bold" charset="0"/>
              </a:rPr>
              <a:t>Pre CHI</a:t>
            </a:r>
          </a:p>
        </p:txBody>
      </p:sp>
      <p:sp>
        <p:nvSpPr>
          <p:cNvPr id="150537" name="CasellaDiTesto 8"/>
          <p:cNvSpPr txBox="1">
            <a:spLocks noChangeArrowheads="1"/>
          </p:cNvSpPr>
          <p:nvPr/>
        </p:nvSpPr>
        <p:spPr bwMode="auto">
          <a:xfrm>
            <a:off x="5286375" y="1500188"/>
            <a:ext cx="114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b="1">
                <a:solidFill>
                  <a:srgbClr val="FFFF00"/>
                </a:solidFill>
                <a:latin typeface="Arial Bold" charset="0"/>
                <a:sym typeface="Arial Bold" charset="0"/>
              </a:rPr>
              <a:t>Post CHI</a:t>
            </a:r>
          </a:p>
        </p:txBody>
      </p:sp>
      <p:sp>
        <p:nvSpPr>
          <p:cNvPr id="150538" name="CasellaDiTesto 9"/>
          <p:cNvSpPr txBox="1">
            <a:spLocks noChangeArrowheads="1"/>
          </p:cNvSpPr>
          <p:nvPr/>
        </p:nvSpPr>
        <p:spPr bwMode="auto">
          <a:xfrm>
            <a:off x="571500" y="1500188"/>
            <a:ext cx="114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b="1">
                <a:solidFill>
                  <a:srgbClr val="FFFF00"/>
                </a:solidFill>
                <a:latin typeface="Arial Bold" charset="0"/>
                <a:sym typeface="Arial Bold" charset="0"/>
              </a:rPr>
              <a:t>Post CHI</a:t>
            </a:r>
          </a:p>
        </p:txBody>
      </p:sp>
      <p:cxnSp>
        <p:nvCxnSpPr>
          <p:cNvPr id="150539" name="Connettore 2 17"/>
          <p:cNvCxnSpPr>
            <a:cxnSpLocks noChangeShapeType="1"/>
          </p:cNvCxnSpPr>
          <p:nvPr/>
        </p:nvCxnSpPr>
        <p:spPr bwMode="auto">
          <a:xfrm rot="16200000" flipH="1">
            <a:off x="2357437" y="3357563"/>
            <a:ext cx="500063" cy="357188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50540" name="Connettore 2 19"/>
          <p:cNvCxnSpPr>
            <a:cxnSpLocks noChangeShapeType="1"/>
          </p:cNvCxnSpPr>
          <p:nvPr/>
        </p:nvCxnSpPr>
        <p:spPr bwMode="auto">
          <a:xfrm rot="5400000">
            <a:off x="8322469" y="3750469"/>
            <a:ext cx="428625" cy="357187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952174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 lIns="50800" tIns="50800" rIns="30479" bIns="50800"/>
          <a:lstStyle/>
          <a:p>
            <a:pPr marL="39688" indent="-39688" defTabSz="914400" eaLnBrk="1" hangingPunct="1"/>
            <a:r>
              <a:rPr lang="en-US" sz="2400" smtClean="0">
                <a:solidFill>
                  <a:srgbClr val="FFFF00"/>
                </a:solidFill>
                <a:latin typeface="Arial Bold" charset="0"/>
                <a:sym typeface="Arial Bold" charset="0"/>
              </a:rPr>
              <a:t>INDICATA NELLA VALUTAZIONE DELLA RISPOSTA TERAPEUTICA?</a:t>
            </a:r>
          </a:p>
        </p:txBody>
      </p:sp>
      <p:pic>
        <p:nvPicPr>
          <p:cNvPr id="151555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5213" y="5084763"/>
            <a:ext cx="172878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6" name="Rectangle 3"/>
          <p:cNvSpPr>
            <a:spLocks/>
          </p:cNvSpPr>
          <p:nvPr/>
        </p:nvSpPr>
        <p:spPr bwMode="auto">
          <a:xfrm>
            <a:off x="1258888" y="5589588"/>
            <a:ext cx="67310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defTabSz="914400">
              <a:spcBef>
                <a:spcPts val="1400"/>
              </a:spcBef>
            </a:pPr>
            <a:r>
              <a:rPr lang="en-US" sz="2400">
                <a:solidFill>
                  <a:srgbClr val="FFFFFF"/>
                </a:solidFill>
                <a:latin typeface="Arial Bold" charset="0"/>
                <a:sym typeface="Arial Bold" charset="0"/>
              </a:rPr>
              <a:t>PAZIENTE PRE E POST 2 CICLI DI CMT</a:t>
            </a:r>
          </a:p>
        </p:txBody>
      </p:sp>
      <p:pic>
        <p:nvPicPr>
          <p:cNvPr id="151557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688" y="1628775"/>
            <a:ext cx="45323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8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3375"/>
            <a:ext cx="46148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678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Presentazione su schermo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Cause di falsi-positivi alla FDG PET/TC</vt:lpstr>
      <vt:lpstr>Presentazione standard di PowerPoint</vt:lpstr>
      <vt:lpstr>Presentazione standard di PowerPoint</vt:lpstr>
      <vt:lpstr>INDICATA IN STADIAZIONE</vt:lpstr>
      <vt:lpstr>Presentazione standard di PowerPoint</vt:lpstr>
      <vt:lpstr>Presentazione standard di PowerPoint</vt:lpstr>
      <vt:lpstr>INDICATA NELLA VALUTAZIONE METABOLICA DEL NODULO POLMONARE SINGOLO</vt:lpstr>
      <vt:lpstr>IN TUTTI I NODULI? IN TUTTI GLI ISTOTIPI?</vt:lpstr>
      <vt:lpstr>INDICATA NELLA VALUTAZIONE DELLA RISPOSTA TERAPEUTICA?</vt:lpstr>
      <vt:lpstr>Presentazione standard di PowerPoint</vt:lpstr>
      <vt:lpstr>Il nodulo polmonare  FDG PET/TC</vt:lpstr>
      <vt:lpstr>Presentazione standard di PowerPoint</vt:lpstr>
      <vt:lpstr>Presentazione standard di PowerPoint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di falsi-positivi alla FDG PET/TC</dc:title>
  <dc:creator>Barbara Andreoli</dc:creator>
  <cp:lastModifiedBy>Barbara Andreoli</cp:lastModifiedBy>
  <cp:revision>1</cp:revision>
  <dcterms:created xsi:type="dcterms:W3CDTF">2013-10-24T07:43:21Z</dcterms:created>
  <dcterms:modified xsi:type="dcterms:W3CDTF">2013-10-24T07:43:58Z</dcterms:modified>
</cp:coreProperties>
</file>