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61" r:id="rId3"/>
    <p:sldId id="262" r:id="rId4"/>
    <p:sldId id="265" r:id="rId5"/>
    <p:sldId id="285" r:id="rId6"/>
    <p:sldId id="263" r:id="rId7"/>
    <p:sldId id="266" r:id="rId8"/>
    <p:sldId id="278" r:id="rId9"/>
    <p:sldId id="267" r:id="rId10"/>
    <p:sldId id="279" r:id="rId11"/>
    <p:sldId id="280" r:id="rId12"/>
    <p:sldId id="272" r:id="rId13"/>
    <p:sldId id="286" r:id="rId14"/>
    <p:sldId id="277" r:id="rId15"/>
    <p:sldId id="273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86380" autoAdjust="0"/>
  </p:normalViewPr>
  <p:slideViewPr>
    <p:cSldViewPr>
      <p:cViewPr varScale="1">
        <p:scale>
          <a:sx n="63" d="100"/>
          <a:sy n="63" d="100"/>
        </p:scale>
        <p:origin x="-6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899F8-3BDF-4332-8663-C35973532462}" type="datetimeFigureOut">
              <a:rPr lang="it-IT" smtClean="0"/>
              <a:pPr/>
              <a:t>26/01/2013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C673-8552-46C1-ABED-383A543F21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49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Bisogna dire che in questo lavoro i pazienti non erano confrontabili perché quelli candidati alla chirurgia erano</a:t>
            </a:r>
            <a:r>
              <a:rPr lang="it-IT" baseline="0" dirty="0" smtClean="0"/>
              <a:t> un sottogruppo a miglior prognosi, mentre i trattamenti complementari erano riservati ai casi più avanzati.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AF8B5-848C-44F2-9DD9-E1F55D203B2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ttangolo arrotondato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ttangolo arrotondato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7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2F319-6264-4AFB-956D-ECA3EB682CDD}" type="datetimeFigureOut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18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C2D09F-073C-4A38-AC8F-D0220CC777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52122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8CC6-003D-4F36-8A46-E5B53CB85502}" type="datetimeFigureOut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1A6E-12A6-451C-804B-CA0258B47A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8357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4043-A0AA-4E2A-9BF7-2B9067FBE714}" type="datetimeFigureOut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A675-39C2-4C99-B907-0D45392A1E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20305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867AE-8CA6-4857-AC8D-22D03EE300D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5379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39F2-AE58-4DA7-9D1C-5D744872C1C4}" type="datetimeFigureOut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7D20-05AB-4F20-926E-ED36A56D89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13150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EF03D-EBD6-474A-9B08-3FF79B90CA66}" type="datetimeFigureOut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318A-BC5A-4CF2-B9DB-12314D1559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26560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7753-6945-41F7-9FAA-5C0B9F2A8D51}" type="datetimeFigureOut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F25-DC8A-4372-978C-E54EC84A39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34835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DF50A1-1B7D-477D-9C68-C97E6F0DD556}" type="datetimeFigureOut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8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FE136B-D2C9-44E0-ACA1-ED6FF9F473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56660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733E-CB1D-456B-9E23-B5B60EA662FE}" type="datetimeFigureOut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3D155-BCFF-49D3-B256-25075F21FD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68634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7744-66A4-45F5-84F6-6DA520E11227}" type="datetimeFigureOut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96EF-3D5B-4181-BB3D-1C4B03C73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33992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7102-820B-4F1D-9C6F-F4E632D3DB6C}" type="datetimeFigureOut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BEF8-9753-4030-A52C-4CB60EF5BC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55426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88B5C-D5A6-4680-8C92-0BBC3C02BCF2}" type="datetimeFigureOut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E14B6-8A8C-45DF-9DF2-DF4ED879D1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47504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ttangol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ttangol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Segnaposto titolo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40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ACA893BE-9785-4560-9889-B1549FAB0D43}" type="datetimeFigureOut">
              <a:rPr lang="it-IT"/>
              <a:pPr>
                <a:defRPr/>
              </a:pPr>
              <a:t>26/01/2013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50E3E36-BBE1-469D-95B6-55D27B66E6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gif"/><Relationship Id="rId7" Type="http://schemas.openxmlformats.org/officeDocument/2006/relationships/hyperlink" Target="http://www.google.it/url?sa=i&amp;rct=j&amp;q=radiofrequenza+HCC&amp;source=images&amp;cd=&amp;cad=rja&amp;docid=M37aHD8E6d8-uM&amp;tbnid=0dA266HTku3VBM:&amp;ved=0CAUQjRw&amp;url=http://www.info.asl2abruzzo.it/crte_tumorimaligni/&amp;ei=YPgCUYrcPMXHswa0oIDoBA&amp;bvm=bv.41524429,d.Yms&amp;psig=AFQjCNFNiIgeZ9dB4tzb_-wADjOkjA8K4A&amp;ust=135923555365968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www.google.it/url?sa=i&amp;rct=j&amp;q=radiofrequenza+HCC&amp;source=images&amp;cd=&amp;cad=rja&amp;docid=j1szF9jdUyM2sM&amp;tbnid=iU7hoF9ihLuyNM:&amp;ved=0CAUQjRw&amp;url=http://www.radiologia-interventistica-oncologica.it/it/trattamenti?op=show&amp;c=1&amp;t=1&amp;ei=YPgCUYrcPMXHswa0oIDoBA&amp;bvm=bv.41524429,d.Yms&amp;psig=AFQjCNFNiIgeZ9dB4tzb_-wADjOkjA8K4A&amp;ust=1359235553659683" TargetMode="Externa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google.it/url?sa=i&amp;rct=j&amp;q=TACE&amp;source=images&amp;cd=&amp;cad=rja&amp;docid=5aq2v5tFCPXBpM&amp;tbnid=THXO4ACyZsfl4M:&amp;ved=0CAUQjRw&amp;url=http://www.medscape.com/viewarticle/474054_3&amp;ei=5voCUdGEG8em4ATphYHgDQ&amp;bvm=bv.41524429,d.Yms&amp;psig=AFQjCNGxTMVfJ1VBevhvQ_NafJlEKgSgFQ&amp;ust=135923619882924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www.google.it/url?sa=i&amp;rct=j&amp;q=good+clinical+practice&amp;source=images&amp;cd=&amp;cad=rja&amp;docid=BMQzjlKZt5vTSM&amp;tbnid=GVtcgQ1V4jqrtM:&amp;ved=0CAUQjRw&amp;url=http://www.clinicalresearchsociety.org/gcp/&amp;ei=dPMCUYm6A8nXswbb4ICICA&amp;bvm=bv.41524429,d.Yms&amp;psig=AFQjCNE5rtI1TZo6gN-3wOcuHEYB4dfY6A&amp;ust=135923429265121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gif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13419" y="2013632"/>
            <a:ext cx="648072" cy="6232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7"/>
          <a:stretch/>
        </p:blipFill>
        <p:spPr bwMode="auto">
          <a:xfrm>
            <a:off x="4878288" y="-27384"/>
            <a:ext cx="4374232" cy="3771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E:\lineo team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-1"/>
            <a:ext cx="642910" cy="552627"/>
          </a:xfrm>
          <a:prstGeom prst="rect">
            <a:avLst/>
          </a:prstGeom>
          <a:noFill/>
        </p:spPr>
      </p:pic>
      <p:sp>
        <p:nvSpPr>
          <p:cNvPr id="18" name="Rettangolo 17"/>
          <p:cNvSpPr/>
          <p:nvPr/>
        </p:nvSpPr>
        <p:spPr>
          <a:xfrm>
            <a:off x="857224" y="642918"/>
            <a:ext cx="44759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CASO CLINICO  </a:t>
            </a:r>
            <a:r>
              <a:rPr lang="it-IT" b="1" spc="6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n°4</a:t>
            </a:r>
            <a:endParaRPr lang="it-IT" sz="2400" b="1" spc="6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14283" y="4429132"/>
            <a:ext cx="8534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Paziente di 63 anni, operato 2 anni prima, ora con recidiva tumorale al fegato</a:t>
            </a:r>
            <a:endParaRPr lang="it-IT" sz="32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444208" y="5739526"/>
            <a:ext cx="2307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G.L. Baiocchi</a:t>
            </a:r>
          </a:p>
          <a:p>
            <a:pPr algn="ctr"/>
            <a:r>
              <a:rPr lang="it-IT" dirty="0" smtClean="0"/>
              <a:t>Università di Brescia</a:t>
            </a:r>
          </a:p>
          <a:p>
            <a:pPr algn="ctr"/>
            <a:r>
              <a:rPr lang="it-IT" dirty="0" smtClean="0"/>
              <a:t>Clinica Chirurgica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07504" y="5733256"/>
            <a:ext cx="2983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L. Biasi</a:t>
            </a:r>
          </a:p>
          <a:p>
            <a:pPr algn="ctr"/>
            <a:r>
              <a:rPr lang="it-IT" dirty="0" smtClean="0"/>
              <a:t>Spedali Civili di Brescia</a:t>
            </a:r>
          </a:p>
          <a:p>
            <a:pPr algn="ctr"/>
            <a:r>
              <a:rPr lang="it-IT" dirty="0" smtClean="0"/>
              <a:t>Divisione Malattie Infettive</a:t>
            </a:r>
            <a:endParaRPr lang="it-IT" dirty="0"/>
          </a:p>
        </p:txBody>
      </p:sp>
      <p:pic>
        <p:nvPicPr>
          <p:cNvPr id="9" name="Picture 3" descr="E:\LOGO Spedali Civil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12912" cy="4286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DISCUSSANT  :QUESITO N°3  </a:t>
            </a:r>
          </a:p>
        </p:txBody>
      </p:sp>
      <p:pic>
        <p:nvPicPr>
          <p:cNvPr id="22530" name="Picture 2" descr="E:\lineo team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E:\LOGO Spedali Civil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637284" y="1124744"/>
            <a:ext cx="51831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rgbClr val="FFC000"/>
                </a:solidFill>
                <a:cs typeface="Arial" charset="0"/>
              </a:rPr>
              <a:t>Terapia?</a:t>
            </a:r>
            <a:endParaRPr lang="it-IT" sz="1600" b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9" name="Freccia circolare a destra 8"/>
          <p:cNvSpPr/>
          <p:nvPr/>
        </p:nvSpPr>
        <p:spPr>
          <a:xfrm>
            <a:off x="179388" y="1825303"/>
            <a:ext cx="431800" cy="576262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755650" y="1806253"/>
            <a:ext cx="712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cs typeface="Arial" charset="0"/>
              </a:rPr>
              <a:t>Nessuna</a:t>
            </a:r>
            <a:endParaRPr lang="it-IT" sz="1400" b="1">
              <a:latin typeface="Georgia" pitchFamily="18" charset="0"/>
            </a:endParaRPr>
          </a:p>
        </p:txBody>
      </p:sp>
      <p:sp>
        <p:nvSpPr>
          <p:cNvPr id="11" name="Freccia circolare a destra 10"/>
          <p:cNvSpPr/>
          <p:nvPr/>
        </p:nvSpPr>
        <p:spPr>
          <a:xfrm>
            <a:off x="179388" y="2493640"/>
            <a:ext cx="431800" cy="574675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755650" y="2473003"/>
            <a:ext cx="712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cs typeface="Arial" charset="0"/>
              </a:rPr>
              <a:t>Duplice resezione</a:t>
            </a:r>
          </a:p>
        </p:txBody>
      </p:sp>
      <p:sp>
        <p:nvSpPr>
          <p:cNvPr id="14" name="Freccia circolare a destra 13"/>
          <p:cNvSpPr/>
          <p:nvPr/>
        </p:nvSpPr>
        <p:spPr>
          <a:xfrm>
            <a:off x="179388" y="3212778"/>
            <a:ext cx="431800" cy="576262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755650" y="3193728"/>
            <a:ext cx="7777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cs typeface="Arial" charset="0"/>
              </a:rPr>
              <a:t>Ter. ablative</a:t>
            </a:r>
          </a:p>
        </p:txBody>
      </p:sp>
      <p:sp>
        <p:nvSpPr>
          <p:cNvPr id="22540" name="CasellaDiTesto 15"/>
          <p:cNvSpPr txBox="1">
            <a:spLocks noChangeArrowheads="1"/>
          </p:cNvSpPr>
          <p:nvPr/>
        </p:nvSpPr>
        <p:spPr bwMode="auto">
          <a:xfrm>
            <a:off x="4211638" y="571500"/>
            <a:ext cx="4248794" cy="461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cs typeface="Arial" charset="0"/>
              </a:rPr>
              <a:t>Recidiva bi-focale di HCC</a:t>
            </a:r>
            <a:endParaRPr lang="it-IT" sz="1400" b="1">
              <a:latin typeface="Georgia" pitchFamily="18" charset="0"/>
            </a:endParaRPr>
          </a:p>
        </p:txBody>
      </p:sp>
      <p:sp>
        <p:nvSpPr>
          <p:cNvPr id="17" name="Freccia circolare a destra 16"/>
          <p:cNvSpPr/>
          <p:nvPr/>
        </p:nvSpPr>
        <p:spPr>
          <a:xfrm>
            <a:off x="179388" y="4006180"/>
            <a:ext cx="431800" cy="576263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755650" y="3987130"/>
            <a:ext cx="77771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cs typeface="Arial" charset="0"/>
              </a:rPr>
              <a:t>TACE</a:t>
            </a:r>
          </a:p>
        </p:txBody>
      </p:sp>
      <p:sp>
        <p:nvSpPr>
          <p:cNvPr id="19" name="Freccia circolare a destra 18"/>
          <p:cNvSpPr/>
          <p:nvPr/>
        </p:nvSpPr>
        <p:spPr>
          <a:xfrm>
            <a:off x="179388" y="4725318"/>
            <a:ext cx="431800" cy="576262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755650" y="4706268"/>
            <a:ext cx="7777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cs typeface="Arial" charset="0"/>
              </a:rPr>
              <a:t>Trapianto</a:t>
            </a:r>
          </a:p>
        </p:txBody>
      </p:sp>
      <p:sp>
        <p:nvSpPr>
          <p:cNvPr id="21" name="Freccia circolare a destra 20"/>
          <p:cNvSpPr/>
          <p:nvPr/>
        </p:nvSpPr>
        <p:spPr>
          <a:xfrm>
            <a:off x="179388" y="5373018"/>
            <a:ext cx="431800" cy="576262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755650" y="5446043"/>
            <a:ext cx="7777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cs typeface="Arial" charset="0"/>
              </a:rPr>
              <a:t>Terapia medica</a:t>
            </a: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print"/>
          <a:srcRect l="7448" r="3174"/>
          <a:stretch>
            <a:fillRect/>
          </a:stretch>
        </p:blipFill>
        <p:spPr bwMode="auto">
          <a:xfrm>
            <a:off x="3635375" y="1774155"/>
            <a:ext cx="534352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asellaDiTesto 23"/>
          <p:cNvSpPr txBox="1"/>
          <p:nvPr/>
        </p:nvSpPr>
        <p:spPr>
          <a:xfrm>
            <a:off x="4356100" y="4222750"/>
            <a:ext cx="1439863" cy="584200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 err="1">
                <a:solidFill>
                  <a:srgbClr val="002060"/>
                </a:solidFill>
                <a:latin typeface="+mn-lt"/>
              </a:rPr>
              <a:t>Hirokawa</a:t>
            </a:r>
            <a:r>
              <a:rPr lang="it-IT" sz="1600" b="1" dirty="0">
                <a:solidFill>
                  <a:srgbClr val="002060"/>
                </a:solidFill>
                <a:latin typeface="+mn-lt"/>
              </a:rPr>
              <a:t> 2011, 43 </a:t>
            </a:r>
            <a:r>
              <a:rPr lang="it-IT" sz="1600" b="1" dirty="0" err="1">
                <a:solidFill>
                  <a:srgbClr val="002060"/>
                </a:solidFill>
                <a:latin typeface="+mn-lt"/>
              </a:rPr>
              <a:t>pz</a:t>
            </a:r>
            <a:endParaRPr lang="it-IT" sz="16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39552" y="6207695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Possibili terapie competitive o in associazione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23" name="Picture 3" descr="E:\LOGO Spedali Civil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6613" y="6282382"/>
            <a:ext cx="554543" cy="5756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  <p:bldP spid="11" grpId="0" animBg="1"/>
      <p:bldP spid="13" grpId="0"/>
      <p:bldP spid="14" grpId="0" animBg="1"/>
      <p:bldP spid="15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281738"/>
            <a:ext cx="5540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107504" y="184482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Valutare caso per caso in base a: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36096" y="132160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Chir</a:t>
            </a:r>
            <a:r>
              <a:rPr lang="it-I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vs </a:t>
            </a:r>
            <a:r>
              <a:rPr lang="it-IT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ter</a:t>
            </a:r>
            <a:r>
              <a:rPr lang="it-I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ablative</a:t>
            </a:r>
            <a:endParaRPr lang="it-IT" sz="1600" b="1" dirty="0" smtClean="0">
              <a:solidFill>
                <a:srgbClr val="FFC000"/>
              </a:solidFill>
            </a:endParaRPr>
          </a:p>
        </p:txBody>
      </p:sp>
      <p:pic>
        <p:nvPicPr>
          <p:cNvPr id="11" name="Picture 10" descr="http://atlantemedicina.files.wordpress.com/2009/06/1632-rembrandt-la-lezione-di-anatomia-del-dottor-tulp.jpg?w=300&amp;h=224"/>
          <p:cNvPicPr>
            <a:picLocks noChangeAspect="1" noChangeArrowheads="1"/>
          </p:cNvPicPr>
          <p:nvPr/>
        </p:nvPicPr>
        <p:blipFill>
          <a:blip r:embed="rId4" cstate="print"/>
          <a:srcRect t="2597"/>
          <a:stretch>
            <a:fillRect/>
          </a:stretch>
        </p:blipFill>
        <p:spPr bwMode="auto">
          <a:xfrm>
            <a:off x="2123728" y="2780928"/>
            <a:ext cx="465378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DISCUSSANT  :QUESITO N°3  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2123728" y="2483018"/>
            <a:ext cx="4680520" cy="3970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it-IT" sz="2400" b="1" dirty="0" smtClean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cs typeface="Arial" charset="0"/>
              </a:rPr>
              <a:t>Sede</a:t>
            </a:r>
            <a:endParaRPr lang="it-IT" sz="2400" b="1" dirty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FFFF00"/>
                </a:solidFill>
                <a:cs typeface="Arial" charset="0"/>
              </a:rPr>
              <a:t>Vicinanza vasi/VB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cs typeface="Arial" charset="0"/>
              </a:rPr>
              <a:t>Dimensioni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cs typeface="Arial" charset="0"/>
              </a:rPr>
              <a:t>Funzione epatica</a:t>
            </a:r>
            <a:endParaRPr lang="it-IT" sz="2400" b="1" dirty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FFFF00"/>
                </a:solidFill>
                <a:cs typeface="Arial" charset="0"/>
              </a:rPr>
              <a:t>Esperienza </a:t>
            </a:r>
            <a:r>
              <a:rPr lang="it-IT" sz="2400" b="1" dirty="0" smtClean="0">
                <a:solidFill>
                  <a:srgbClr val="FFFF00"/>
                </a:solidFill>
                <a:cs typeface="Arial" charset="0"/>
              </a:rPr>
              <a:t>locale</a:t>
            </a:r>
          </a:p>
          <a:p>
            <a:pPr algn="ctr">
              <a:lnSpc>
                <a:spcPct val="150000"/>
              </a:lnSpc>
            </a:pPr>
            <a:endParaRPr lang="it-IT" sz="2400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4098" name="Picture 2" descr="http://www.radiologia-interventistica-oncologica.it/img/testi/1_Immagine_uncini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8041"/>
          <a:stretch>
            <a:fillRect/>
          </a:stretch>
        </p:blipFill>
        <p:spPr bwMode="auto">
          <a:xfrm>
            <a:off x="107504" y="3141168"/>
            <a:ext cx="2699791" cy="2184280"/>
          </a:xfrm>
          <a:prstGeom prst="rect">
            <a:avLst/>
          </a:prstGeom>
          <a:noFill/>
        </p:spPr>
      </p:pic>
      <p:pic>
        <p:nvPicPr>
          <p:cNvPr id="4100" name="Picture 4" descr="http://t2.gstatic.com/images?q=tbn:ANd9GcRZB6_V9U0ujs3G_IrIXUeV6vokVAej8OdVHgbI16Nbb3ZXri6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7692" r="11538" b="7343"/>
          <a:stretch>
            <a:fillRect/>
          </a:stretch>
        </p:blipFill>
        <p:spPr bwMode="auto">
          <a:xfrm>
            <a:off x="6300192" y="3140968"/>
            <a:ext cx="2736304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-1"/>
            <a:ext cx="714348" cy="614033"/>
          </a:xfrm>
          <a:prstGeom prst="rect">
            <a:avLst/>
          </a:prstGeom>
          <a:noFill/>
        </p:spPr>
      </p:pic>
      <p:pic>
        <p:nvPicPr>
          <p:cNvPr id="1027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6613" y="6282382"/>
            <a:ext cx="554543" cy="575618"/>
          </a:xfrm>
          <a:prstGeom prst="rect">
            <a:avLst/>
          </a:prstGeom>
          <a:noFill/>
        </p:spPr>
      </p:pic>
      <p:pic>
        <p:nvPicPr>
          <p:cNvPr id="12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12912" cy="428604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 l="4296" r="2270"/>
          <a:stretch>
            <a:fillRect/>
          </a:stretch>
        </p:blipFill>
        <p:spPr bwMode="auto">
          <a:xfrm>
            <a:off x="323528" y="764704"/>
            <a:ext cx="5328592" cy="17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107504" y="2348880"/>
            <a:ext cx="1872208" cy="276999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 err="1" smtClean="0">
                <a:solidFill>
                  <a:srgbClr val="002060"/>
                </a:solidFill>
              </a:rPr>
              <a:t>Liver</a:t>
            </a:r>
            <a:r>
              <a:rPr lang="it-IT" sz="1200" i="1" dirty="0" smtClean="0">
                <a:solidFill>
                  <a:srgbClr val="002060"/>
                </a:solidFill>
              </a:rPr>
              <a:t> </a:t>
            </a:r>
            <a:r>
              <a:rPr lang="it-IT" sz="1200" i="1" dirty="0" err="1" smtClean="0">
                <a:solidFill>
                  <a:srgbClr val="002060"/>
                </a:solidFill>
              </a:rPr>
              <a:t>Transpl</a:t>
            </a:r>
            <a:r>
              <a:rPr lang="it-IT" sz="1200" i="1" dirty="0" smtClean="0">
                <a:solidFill>
                  <a:srgbClr val="002060"/>
                </a:solidFill>
              </a:rPr>
              <a:t> 2005</a:t>
            </a:r>
            <a:endParaRPr lang="it-IT" sz="12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580112" y="132160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Chir</a:t>
            </a:r>
            <a:r>
              <a:rPr lang="it-I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vs Trapianto</a:t>
            </a:r>
            <a:endParaRPr lang="it-IT" sz="1600" b="1" dirty="0" smtClean="0">
              <a:solidFill>
                <a:srgbClr val="FFC000"/>
              </a:solidFill>
            </a:endParaRP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971600" y="3535640"/>
          <a:ext cx="7248128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0"/>
                <a:gridCol w="2304256"/>
                <a:gridCol w="1703512"/>
              </a:tblGrid>
              <a:tr h="370840">
                <a:tc>
                  <a:txBody>
                    <a:bodyPr/>
                    <a:lstStyle/>
                    <a:p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Resezione (37)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OLT (36)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Recidiva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59%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11%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Recidiva extraepatica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6%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87%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Recidiva non trattabile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39%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92%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Mortalità chirurgica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0%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5.6%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Sopravvivenza 1</a:t>
                      </a:r>
                      <a:r>
                        <a:rPr lang="it-IT" sz="2000" b="1" baseline="0" dirty="0" smtClean="0">
                          <a:solidFill>
                            <a:srgbClr val="002060"/>
                          </a:solidFill>
                        </a:rPr>
                        <a:t> y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92%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78%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Sopravvivenza 5 y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70%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smtClean="0">
                          <a:solidFill>
                            <a:srgbClr val="002060"/>
                          </a:solidFill>
                        </a:rPr>
                        <a:t>65%</a:t>
                      </a:r>
                      <a:endParaRPr lang="it-IT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395536" y="285293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C’è indicazione al trapianto per recidiva?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DISCUSSANT  :QUESITO N°3  </a:t>
            </a:r>
          </a:p>
        </p:txBody>
      </p:sp>
    </p:spTree>
    <p:extLst>
      <p:ext uri="{BB962C8B-B14F-4D97-AF65-F5344CB8AC3E}">
        <p14:creationId xmlns:p14="http://schemas.microsoft.com/office/powerpoint/2010/main" val="3291353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281738"/>
            <a:ext cx="5540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5436096" y="132160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TACE</a:t>
            </a:r>
            <a:endParaRPr lang="it-IT" sz="1600" b="1" dirty="0" smtClean="0">
              <a:solidFill>
                <a:srgbClr val="FFC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DISCUSSANT  :QUESITO N°3  </a:t>
            </a:r>
          </a:p>
        </p:txBody>
      </p:sp>
      <p:pic>
        <p:nvPicPr>
          <p:cNvPr id="31746" name="Picture 2" descr="http://img.medscape.com/fullsize/migrated/474/054/ar474054.fig1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6957" b="9560"/>
          <a:stretch>
            <a:fillRect/>
          </a:stretch>
        </p:blipFill>
        <p:spPr bwMode="auto">
          <a:xfrm>
            <a:off x="1254018" y="1412776"/>
            <a:ext cx="4974166" cy="3384376"/>
          </a:xfrm>
          <a:prstGeom prst="rect">
            <a:avLst/>
          </a:prstGeom>
          <a:noFill/>
        </p:spPr>
      </p:pic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403648" y="4964975"/>
            <a:ext cx="468052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cs typeface="Arial" charset="0"/>
              </a:rPr>
              <a:t>Noduli multipli </a:t>
            </a:r>
            <a:r>
              <a:rPr lang="it-IT" sz="2400" b="1" dirty="0" err="1" smtClean="0">
                <a:solidFill>
                  <a:srgbClr val="FFFF00"/>
                </a:solidFill>
                <a:cs typeface="Arial" charset="0"/>
              </a:rPr>
              <a:t>bilobari</a:t>
            </a:r>
            <a:endParaRPr lang="it-IT" sz="2400" b="1" dirty="0" smtClean="0">
              <a:solidFill>
                <a:srgbClr val="FFFF00"/>
              </a:solidFill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cs typeface="Arial" charset="0"/>
              </a:rPr>
              <a:t>Funzione epatica alterata</a:t>
            </a:r>
            <a:endParaRPr lang="it-IT" sz="2400" b="1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-1"/>
            <a:ext cx="714348" cy="614033"/>
          </a:xfrm>
          <a:prstGeom prst="rect">
            <a:avLst/>
          </a:prstGeom>
          <a:noFill/>
        </p:spPr>
      </p:pic>
      <p:pic>
        <p:nvPicPr>
          <p:cNvPr id="1027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6613" y="6282382"/>
            <a:ext cx="554543" cy="575618"/>
          </a:xfrm>
          <a:prstGeom prst="rect">
            <a:avLst/>
          </a:prstGeom>
          <a:noFill/>
        </p:spPr>
      </p:pic>
      <p:pic>
        <p:nvPicPr>
          <p:cNvPr id="12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12912" cy="42860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563888" y="47667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Bisegmentectomia</a:t>
            </a:r>
            <a:r>
              <a:rPr lang="it-I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VI-VII</a:t>
            </a:r>
            <a:endParaRPr lang="it-IT" sz="1600" b="1" dirty="0" smtClean="0">
              <a:solidFill>
                <a:srgbClr val="FFC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4543380"/>
            <a:ext cx="18722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7/2012</a:t>
            </a:r>
            <a:endParaRPr lang="it-IT" sz="1600" b="1" dirty="0" smtClean="0">
              <a:solidFill>
                <a:schemeClr val="accent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5397023"/>
            <a:ext cx="252028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Bili 2.1</a:t>
            </a:r>
          </a:p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Eco negativa</a:t>
            </a:r>
          </a:p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AFP 2</a:t>
            </a:r>
            <a:endParaRPr lang="it-IT" sz="1400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1115616" y="476672"/>
            <a:ext cx="18722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4/2012</a:t>
            </a:r>
            <a:endParaRPr lang="it-IT" sz="1600" b="1" dirty="0" smtClean="0">
              <a:solidFill>
                <a:schemeClr val="accent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07904" y="4543380"/>
            <a:ext cx="18722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9/2012</a:t>
            </a:r>
            <a:endParaRPr lang="it-IT" sz="1600" b="1" dirty="0" smtClean="0">
              <a:solidFill>
                <a:schemeClr val="accent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419872" y="5397023"/>
            <a:ext cx="252028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Bili 1.2</a:t>
            </a:r>
          </a:p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TC TAP </a:t>
            </a:r>
            <a:r>
              <a:rPr lang="it-IT" sz="2400" b="1" dirty="0" err="1" smtClean="0">
                <a:latin typeface="Arial" pitchFamily="34" charset="0"/>
                <a:cs typeface="Arial" pitchFamily="34" charset="0"/>
              </a:rPr>
              <a:t>neg</a:t>
            </a:r>
            <a:endParaRPr lang="it-IT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AFP 8</a:t>
            </a:r>
            <a:endParaRPr lang="it-IT" sz="1400" b="1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6804248" y="4509120"/>
            <a:ext cx="18722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12/2012</a:t>
            </a:r>
            <a:endParaRPr lang="it-IT" sz="16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516216" y="5362763"/>
            <a:ext cx="252028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Bili 1.0</a:t>
            </a:r>
          </a:p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Eco negativa</a:t>
            </a:r>
          </a:p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AFP 3</a:t>
            </a:r>
            <a:endParaRPr lang="it-IT" sz="1400" b="1" dirty="0" smtClean="0"/>
          </a:p>
        </p:txBody>
      </p:sp>
      <p:pic>
        <p:nvPicPr>
          <p:cNvPr id="3" name="Picture 3" descr="C:\Users\Luca\Desktop\LUCA\chirurgia\lavori scientifici\epato-bilio-pancreatica\fegato\HCC recidivo caso clinico\pizzi franco\25.5.12 Pizzi Franco-Recidiva HCC-fegato\DSC_8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128" y="1052736"/>
            <a:ext cx="4499992" cy="2542023"/>
          </a:xfrm>
          <a:prstGeom prst="rect">
            <a:avLst/>
          </a:prstGeom>
          <a:noFill/>
        </p:spPr>
      </p:pic>
      <p:pic>
        <p:nvPicPr>
          <p:cNvPr id="1029" name="Picture 5" descr="C:\Users\Luca\Desktop\LUCA\chirurgia\lavori scientifici\epato-bilio-pancreatica\fegato\HCC recidivo caso clinico\19.4.12 Frisieri Oliviero-HCC VI-trombosi portale-fegato\DSC_7913.JPG"/>
          <p:cNvPicPr>
            <a:picLocks noChangeAspect="1" noChangeArrowheads="1"/>
          </p:cNvPicPr>
          <p:nvPr/>
        </p:nvPicPr>
        <p:blipFill>
          <a:blip r:embed="rId5" cstate="print"/>
          <a:srcRect t="7897" r="13093" b="6817"/>
          <a:stretch>
            <a:fillRect/>
          </a:stretch>
        </p:blipFill>
        <p:spPr bwMode="auto">
          <a:xfrm>
            <a:off x="4283968" y="1273098"/>
            <a:ext cx="4752528" cy="3092006"/>
          </a:xfrm>
          <a:prstGeom prst="rect">
            <a:avLst/>
          </a:prstGeom>
          <a:noFill/>
        </p:spPr>
      </p:pic>
      <p:pic>
        <p:nvPicPr>
          <p:cNvPr id="1028" name="Picture 4" descr="C:\Users\Luca\Desktop\LUCA\chirurgia\lavori scientifici\epato-bilio-pancreatica\fegato\HCC recidivo caso clinico\pizzi franco\25.5.12 Pizzi Franco-Recidiva HCC-fegato\DSC_8038.JPG"/>
          <p:cNvPicPr>
            <a:picLocks noChangeAspect="1" noChangeArrowheads="1"/>
          </p:cNvPicPr>
          <p:nvPr/>
        </p:nvPicPr>
        <p:blipFill>
          <a:blip r:embed="rId6" cstate="print"/>
          <a:srcRect l="28009" t="18563" r="30103"/>
          <a:stretch>
            <a:fillRect/>
          </a:stretch>
        </p:blipFill>
        <p:spPr bwMode="auto">
          <a:xfrm rot="5400000" flipH="1" flipV="1">
            <a:off x="2914770" y="2166025"/>
            <a:ext cx="1762406" cy="2272133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-36512" y="3697868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Doppio HCC!</a:t>
            </a:r>
            <a:endParaRPr lang="it-IT" sz="1600" b="1" dirty="0" smtClean="0">
              <a:solidFill>
                <a:srgbClr val="FFC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Caso  clinico  n°4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1353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6" grpId="0" animBg="1"/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-1"/>
            <a:ext cx="714348" cy="614033"/>
          </a:xfrm>
          <a:prstGeom prst="rect">
            <a:avLst/>
          </a:prstGeom>
          <a:noFill/>
        </p:spPr>
      </p:pic>
      <p:pic>
        <p:nvPicPr>
          <p:cNvPr id="1027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6613" y="6282382"/>
            <a:ext cx="554543" cy="575618"/>
          </a:xfrm>
          <a:prstGeom prst="rect">
            <a:avLst/>
          </a:prstGeom>
          <a:noFill/>
        </p:spPr>
      </p:pic>
      <p:pic>
        <p:nvPicPr>
          <p:cNvPr id="12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12912" cy="428604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571472" y="-50196"/>
            <a:ext cx="339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DISCUSSANT : take home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836712"/>
            <a:ext cx="799288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Follow-up migliora la sopravvivenza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Quando possibile terapia locale meglio che TACE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OLT in casi </a:t>
            </a:r>
            <a:r>
              <a:rPr lang="it-IT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super-selezionati</a:t>
            </a:r>
            <a:endParaRPr lang="it-IT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53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Caso  clinico  n°4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-1"/>
            <a:ext cx="714348" cy="614033"/>
          </a:xfrm>
          <a:prstGeom prst="rect">
            <a:avLst/>
          </a:prstGeom>
          <a:noFill/>
        </p:spPr>
      </p:pic>
      <p:pic>
        <p:nvPicPr>
          <p:cNvPr id="1027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6613" y="6282382"/>
            <a:ext cx="554543" cy="575618"/>
          </a:xfrm>
          <a:prstGeom prst="rect">
            <a:avLst/>
          </a:prstGeom>
          <a:noFill/>
        </p:spPr>
      </p:pic>
      <p:pic>
        <p:nvPicPr>
          <p:cNvPr id="12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12912" cy="428604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539552" y="66307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P.F.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smtClean="0">
                <a:latin typeface="Arial" pitchFamily="34" charset="0"/>
                <a:cs typeface="Arial" pitchFamily="34" charset="0"/>
              </a:rPr>
              <a:t>(1949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600" b="1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4355976" y="385500"/>
            <a:ext cx="18722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7/2009</a:t>
            </a:r>
            <a:endParaRPr lang="it-IT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3" name="Picture 3" descr="C:\Users\Luca\Desktop\LUCA\chirurgia\lavori scientifici\epato-bilio-pancreatica\fegato\HCC recidivo caso clinico\pizzi franco\2009-5.jpg"/>
          <p:cNvPicPr>
            <a:picLocks noChangeAspect="1" noChangeArrowheads="1"/>
          </p:cNvPicPr>
          <p:nvPr/>
        </p:nvPicPr>
        <p:blipFill>
          <a:blip r:embed="rId4" cstate="print"/>
          <a:srcRect l="12674" t="8503" r="13357" b="17314"/>
          <a:stretch>
            <a:fillRect/>
          </a:stretch>
        </p:blipFill>
        <p:spPr bwMode="auto">
          <a:xfrm>
            <a:off x="144016" y="2808312"/>
            <a:ext cx="3131840" cy="3140968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323528" y="1239143"/>
            <a:ext cx="252028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HCV</a:t>
            </a:r>
          </a:p>
          <a:p>
            <a:r>
              <a:rPr lang="it-IT" sz="2400" b="1" dirty="0" err="1" smtClean="0">
                <a:latin typeface="Arial" pitchFamily="34" charset="0"/>
                <a:cs typeface="Arial" pitchFamily="34" charset="0"/>
              </a:rPr>
              <a:t>Child</a:t>
            </a:r>
            <a:r>
              <a:rPr lang="it-IT" sz="2400" b="1" dirty="0" smtClean="0">
                <a:latin typeface="Arial" pitchFamily="34" charset="0"/>
                <a:cs typeface="Arial" pitchFamily="34" charset="0"/>
              </a:rPr>
              <a:t> A5</a:t>
            </a:r>
          </a:p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Iperteso</a:t>
            </a:r>
            <a:endParaRPr lang="it-IT" sz="1400" b="1" dirty="0" smtClean="0"/>
          </a:p>
        </p:txBody>
      </p:sp>
      <p:pic>
        <p:nvPicPr>
          <p:cNvPr id="1028" name="Picture 4" descr="C:\Users\Luca\Desktop\LUCA\chirurgia\lavori scientifici\epato-bilio-pancreatica\fegato\HCC recidivo caso clinico\pizzi franco\2009-1.jpg"/>
          <p:cNvPicPr>
            <a:picLocks noChangeAspect="1" noChangeArrowheads="1"/>
          </p:cNvPicPr>
          <p:nvPr/>
        </p:nvPicPr>
        <p:blipFill>
          <a:blip r:embed="rId5" cstate="print"/>
          <a:srcRect l="11812" t="22039" r="14951" b="28350"/>
          <a:stretch>
            <a:fillRect/>
          </a:stretch>
        </p:blipFill>
        <p:spPr bwMode="auto">
          <a:xfrm>
            <a:off x="3419872" y="1196752"/>
            <a:ext cx="4104456" cy="2780438"/>
          </a:xfrm>
          <a:prstGeom prst="rect">
            <a:avLst/>
          </a:prstGeom>
          <a:noFill/>
        </p:spPr>
      </p:pic>
      <p:pic>
        <p:nvPicPr>
          <p:cNvPr id="1029" name="Picture 5" descr="C:\Users\Luca\Desktop\LUCA\chirurgia\lavori scientifici\epato-bilio-pancreatica\fegato\HCC recidivo caso clinico\pizzi franco\2009-2.jpg"/>
          <p:cNvPicPr>
            <a:picLocks noChangeAspect="1" noChangeArrowheads="1"/>
          </p:cNvPicPr>
          <p:nvPr/>
        </p:nvPicPr>
        <p:blipFill>
          <a:blip r:embed="rId6" cstate="print"/>
          <a:srcRect l="14563" t="26375" r="14563" b="24013"/>
          <a:stretch>
            <a:fillRect/>
          </a:stretch>
        </p:blipFill>
        <p:spPr bwMode="auto">
          <a:xfrm>
            <a:off x="5096629" y="3356992"/>
            <a:ext cx="4011875" cy="2808312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1691680" y="614614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Resezione V + VIII</a:t>
            </a:r>
            <a:endParaRPr lang="it-IT" sz="1600" b="1" dirty="0" smtClean="0">
              <a:solidFill>
                <a:srgbClr val="FFFF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372200" y="7647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HCC bifocale &lt; 3 cm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3851920" y="2132856"/>
            <a:ext cx="864096" cy="79208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5652120" y="3933056"/>
            <a:ext cx="720080" cy="64807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2 24"/>
          <p:cNvCxnSpPr>
            <a:stCxn id="15" idx="2"/>
            <a:endCxn id="16" idx="6"/>
          </p:cNvCxnSpPr>
          <p:nvPr/>
        </p:nvCxnSpPr>
        <p:spPr>
          <a:xfrm flipH="1">
            <a:off x="4716016" y="1134036"/>
            <a:ext cx="3132348" cy="13948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15" idx="2"/>
            <a:endCxn id="17" idx="7"/>
          </p:cNvCxnSpPr>
          <p:nvPr/>
        </p:nvCxnSpPr>
        <p:spPr>
          <a:xfrm flipH="1">
            <a:off x="6266747" y="1134036"/>
            <a:ext cx="1581617" cy="289392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353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-1"/>
            <a:ext cx="714348" cy="614033"/>
          </a:xfrm>
          <a:prstGeom prst="rect">
            <a:avLst/>
          </a:prstGeom>
          <a:noFill/>
        </p:spPr>
      </p:pic>
      <p:pic>
        <p:nvPicPr>
          <p:cNvPr id="1027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6613" y="6282382"/>
            <a:ext cx="554543" cy="575618"/>
          </a:xfrm>
          <a:prstGeom prst="rect">
            <a:avLst/>
          </a:prstGeom>
          <a:noFill/>
        </p:spPr>
      </p:pic>
      <p:pic>
        <p:nvPicPr>
          <p:cNvPr id="12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12912" cy="42860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4499992" y="1005116"/>
            <a:ext cx="367240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HCC G2 MVI- R0</a:t>
            </a:r>
            <a:endParaRPr lang="it-IT" sz="1400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3923928" y="1826821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Fare follow-up? </a:t>
            </a:r>
          </a:p>
        </p:txBody>
      </p:sp>
      <p:sp>
        <p:nvSpPr>
          <p:cNvPr id="13" name="Freccia circolare a destra 12"/>
          <p:cNvSpPr/>
          <p:nvPr/>
        </p:nvSpPr>
        <p:spPr>
          <a:xfrm>
            <a:off x="395536" y="3625860"/>
            <a:ext cx="432048" cy="576064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71600" y="3606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Nessun controllo</a:t>
            </a:r>
            <a:endParaRPr lang="it-IT" sz="16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DISCUSSANT  :QUESITO N°1  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C:\Users\Luca\Desktop\LUCA\chirurgia\lavori scientifici\epato-bilio-pancreatica\fegato\HCC recidivo caso clinico\pizzi franco\2009-dic1.jpg"/>
          <p:cNvPicPr>
            <a:picLocks noChangeAspect="1" noChangeArrowheads="1"/>
          </p:cNvPicPr>
          <p:nvPr/>
        </p:nvPicPr>
        <p:blipFill>
          <a:blip r:embed="rId4" cstate="print"/>
          <a:srcRect l="8657" t="16040" r="8657" b="17516"/>
          <a:stretch>
            <a:fillRect/>
          </a:stretch>
        </p:blipFill>
        <p:spPr bwMode="auto">
          <a:xfrm>
            <a:off x="251520" y="476672"/>
            <a:ext cx="3600400" cy="2893179"/>
          </a:xfrm>
          <a:prstGeom prst="rect">
            <a:avLst/>
          </a:prstGeom>
          <a:noFill/>
        </p:spPr>
      </p:pic>
      <p:sp>
        <p:nvSpPr>
          <p:cNvPr id="23" name="Rettangolo 22"/>
          <p:cNvSpPr/>
          <p:nvPr/>
        </p:nvSpPr>
        <p:spPr>
          <a:xfrm>
            <a:off x="4139952" y="2924944"/>
            <a:ext cx="4649768" cy="313932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200" b="1" i="1" dirty="0" smtClean="0">
                <a:solidFill>
                  <a:schemeClr val="bg1"/>
                </a:solidFill>
              </a:rPr>
              <a:t>“</a:t>
            </a:r>
            <a:r>
              <a:rPr lang="it-IT" sz="2200" b="1" i="1" dirty="0" err="1" smtClean="0">
                <a:solidFill>
                  <a:schemeClr val="bg1"/>
                </a:solidFill>
              </a:rPr>
              <a:t>We</a:t>
            </a:r>
            <a:r>
              <a:rPr lang="it-IT" sz="2200" b="1" i="1" dirty="0" smtClean="0">
                <a:solidFill>
                  <a:schemeClr val="bg1"/>
                </a:solidFill>
              </a:rPr>
              <a:t> </a:t>
            </a:r>
            <a:r>
              <a:rPr lang="it-IT" sz="2200" b="1" i="1" dirty="0" err="1" smtClean="0">
                <a:solidFill>
                  <a:schemeClr val="bg1"/>
                </a:solidFill>
              </a:rPr>
              <a:t>should</a:t>
            </a:r>
            <a:r>
              <a:rPr lang="it-IT" sz="2200" b="1" i="1" dirty="0" smtClean="0">
                <a:solidFill>
                  <a:schemeClr val="bg1"/>
                </a:solidFill>
              </a:rPr>
              <a:t> </a:t>
            </a:r>
            <a:r>
              <a:rPr lang="en-US" sz="2200" b="1" i="1" dirty="0" smtClean="0">
                <a:solidFill>
                  <a:schemeClr val="bg1"/>
                </a:solidFill>
              </a:rPr>
              <a:t>be aware of the limitations of follow-up (…) there is a </a:t>
            </a:r>
            <a:r>
              <a:rPr lang="en-US" sz="2200" b="1" i="1" dirty="0" smtClean="0">
                <a:solidFill>
                  <a:srgbClr val="0070C0"/>
                </a:solidFill>
              </a:rPr>
              <a:t>huge amount of time and money </a:t>
            </a:r>
            <a:r>
              <a:rPr lang="en-US" sz="2200" b="1" i="1" dirty="0" smtClean="0">
                <a:solidFill>
                  <a:schemeClr val="bg1"/>
                </a:solidFill>
              </a:rPr>
              <a:t>being spent on investigations with</a:t>
            </a:r>
            <a:r>
              <a:rPr lang="en-US" sz="2200" b="1" i="1" dirty="0" smtClean="0">
                <a:solidFill>
                  <a:srgbClr val="002060"/>
                </a:solidFill>
              </a:rPr>
              <a:t> </a:t>
            </a:r>
            <a:r>
              <a:rPr lang="en-US" sz="2200" b="1" i="1" dirty="0" smtClean="0">
                <a:solidFill>
                  <a:srgbClr val="0070C0"/>
                </a:solidFill>
              </a:rPr>
              <a:t>little evidence of benefi</a:t>
            </a:r>
            <a:r>
              <a:rPr lang="en-US" sz="2200" b="1" i="1" dirty="0" smtClean="0">
                <a:solidFill>
                  <a:srgbClr val="002060"/>
                </a:solidFill>
              </a:rPr>
              <a:t>t</a:t>
            </a:r>
            <a:r>
              <a:rPr lang="en-US" sz="2200" b="1" i="1" dirty="0" smtClean="0">
                <a:solidFill>
                  <a:schemeClr val="bg1"/>
                </a:solidFill>
              </a:rPr>
              <a:t> (…) in these days of evidence-based medicine and </a:t>
            </a:r>
            <a:r>
              <a:rPr lang="en-US" sz="2200" b="1" i="1" dirty="0" smtClean="0">
                <a:solidFill>
                  <a:srgbClr val="0070C0"/>
                </a:solidFill>
              </a:rPr>
              <a:t>stringent financial controls</a:t>
            </a:r>
            <a:r>
              <a:rPr lang="en-US" sz="2200" b="1" i="1" dirty="0" smtClean="0">
                <a:solidFill>
                  <a:schemeClr val="bg1"/>
                </a:solidFill>
              </a:rPr>
              <a:t>”</a:t>
            </a:r>
            <a:endParaRPr lang="it-IT" sz="2200" b="1" i="1" dirty="0">
              <a:solidFill>
                <a:schemeClr val="bg1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076056" y="6197248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14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McCornick</a:t>
            </a:r>
            <a:r>
              <a:rPr lang="it-IT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sz="14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it-IT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Ther</a:t>
            </a:r>
            <a:r>
              <a:rPr lang="it-IT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Med</a:t>
            </a:r>
            <a:r>
              <a:rPr lang="it-IT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2011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291353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21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://www.clinicalresearchsociety.org/wp-content/uploads/2012/03/GCPC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80726"/>
            <a:ext cx="2472209" cy="2472210"/>
          </a:xfrm>
          <a:prstGeom prst="rect">
            <a:avLst/>
          </a:prstGeom>
          <a:noFill/>
        </p:spPr>
      </p:pic>
      <p:pic>
        <p:nvPicPr>
          <p:cNvPr id="1026" name="Picture 2" descr="E:\lineo tea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52" y="-1"/>
            <a:ext cx="714348" cy="614033"/>
          </a:xfrm>
          <a:prstGeom prst="rect">
            <a:avLst/>
          </a:prstGeom>
          <a:noFill/>
        </p:spPr>
      </p:pic>
      <p:pic>
        <p:nvPicPr>
          <p:cNvPr id="1027" name="Picture 3" descr="E:\LOGO Spedali Civil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6613" y="6282382"/>
            <a:ext cx="554543" cy="575618"/>
          </a:xfrm>
          <a:prstGeom prst="rect">
            <a:avLst/>
          </a:prstGeom>
          <a:noFill/>
        </p:spPr>
      </p:pic>
      <p:pic>
        <p:nvPicPr>
          <p:cNvPr id="12" name="Picture 3" descr="E:\LOGO Spedali Civil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412912" cy="428604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4457" y="2852936"/>
            <a:ext cx="4783807" cy="14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365103"/>
            <a:ext cx="39243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1907704" y="3284983"/>
            <a:ext cx="1080120" cy="461665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i="1" dirty="0" err="1" smtClean="0">
                <a:solidFill>
                  <a:srgbClr val="002060"/>
                </a:solidFill>
              </a:rPr>
              <a:t>Ann</a:t>
            </a:r>
            <a:r>
              <a:rPr lang="it-IT" sz="1200" b="1" i="1" dirty="0" smtClean="0">
                <a:solidFill>
                  <a:srgbClr val="002060"/>
                </a:solidFill>
              </a:rPr>
              <a:t> </a:t>
            </a:r>
            <a:r>
              <a:rPr lang="it-IT" sz="1200" b="1" i="1" dirty="0" err="1" smtClean="0">
                <a:solidFill>
                  <a:srgbClr val="002060"/>
                </a:solidFill>
              </a:rPr>
              <a:t>Surg</a:t>
            </a:r>
            <a:r>
              <a:rPr lang="it-IT" sz="1200" b="1" i="1" dirty="0" smtClean="0">
                <a:solidFill>
                  <a:srgbClr val="002060"/>
                </a:solidFill>
              </a:rPr>
              <a:t> 2006</a:t>
            </a:r>
            <a:endParaRPr lang="it-IT" sz="1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5576" y="548680"/>
            <a:ext cx="720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Monitorare qualità della terapia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55576" y="1268760"/>
            <a:ext cx="720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 paziente vuole essere controllato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55576" y="1990581"/>
            <a:ext cx="720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Follow-up x HCC aumenta la sopravvivenza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DISCUSSANT  :QUESITO N°1  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1353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-1"/>
            <a:ext cx="714348" cy="614033"/>
          </a:xfrm>
          <a:prstGeom prst="rect">
            <a:avLst/>
          </a:prstGeom>
          <a:noFill/>
        </p:spPr>
      </p:pic>
      <p:pic>
        <p:nvPicPr>
          <p:cNvPr id="12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12912" cy="42860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4499992" y="1005116"/>
            <a:ext cx="367240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Arial" pitchFamily="34" charset="0"/>
                <a:cs typeface="Arial" pitchFamily="34" charset="0"/>
              </a:rPr>
              <a:t>HCC G2 MVI- R0</a:t>
            </a:r>
            <a:endParaRPr lang="it-IT" sz="1400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3923928" y="1826821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Fare follow-up! </a:t>
            </a:r>
          </a:p>
        </p:txBody>
      </p:sp>
      <p:sp>
        <p:nvSpPr>
          <p:cNvPr id="15" name="Freccia circolare a destra 14"/>
          <p:cNvSpPr/>
          <p:nvPr/>
        </p:nvSpPr>
        <p:spPr>
          <a:xfrm>
            <a:off x="395536" y="4096236"/>
            <a:ext cx="432048" cy="576064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971600" y="420192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Esami funzione epatica ogni 6 mesi</a:t>
            </a:r>
          </a:p>
        </p:txBody>
      </p:sp>
      <p:sp>
        <p:nvSpPr>
          <p:cNvPr id="17" name="Freccia circolare a destra 16"/>
          <p:cNvSpPr/>
          <p:nvPr/>
        </p:nvSpPr>
        <p:spPr>
          <a:xfrm>
            <a:off x="395536" y="4979496"/>
            <a:ext cx="432048" cy="576064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71600" y="496033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Esami funzione epatica + eco ogni 6 mesi</a:t>
            </a:r>
          </a:p>
        </p:txBody>
      </p:sp>
      <p:sp>
        <p:nvSpPr>
          <p:cNvPr id="19" name="Freccia circolare a destra 18"/>
          <p:cNvSpPr/>
          <p:nvPr/>
        </p:nvSpPr>
        <p:spPr>
          <a:xfrm>
            <a:off x="395536" y="5771584"/>
            <a:ext cx="432048" cy="576064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71600" y="575242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Esami + eco/6 mesi, TC o RM/12 mesi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DISCUSSANT  :QUESITO N°1  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C:\Users\Luca\Desktop\LUCA\chirurgia\lavori scientifici\epato-bilio-pancreatica\fegato\HCC recidivo caso clinico\pizzi franco\2009-dic1.jpg"/>
          <p:cNvPicPr>
            <a:picLocks noChangeAspect="1" noChangeArrowheads="1"/>
          </p:cNvPicPr>
          <p:nvPr/>
        </p:nvPicPr>
        <p:blipFill>
          <a:blip r:embed="rId4" cstate="print"/>
          <a:srcRect l="8657" t="16040" r="8657" b="17516"/>
          <a:stretch>
            <a:fillRect/>
          </a:stretch>
        </p:blipFill>
        <p:spPr bwMode="auto">
          <a:xfrm>
            <a:off x="251520" y="476672"/>
            <a:ext cx="3600400" cy="2893179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3923928" y="234888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Quale follow-up?</a:t>
            </a:r>
            <a:endParaRPr lang="it-IT" sz="1600" b="1" dirty="0" smtClean="0">
              <a:solidFill>
                <a:srgbClr val="FFC000"/>
              </a:solidFill>
            </a:endParaRPr>
          </a:p>
        </p:txBody>
      </p:sp>
      <p:pic>
        <p:nvPicPr>
          <p:cNvPr id="23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6613" y="6282382"/>
            <a:ext cx="554543" cy="575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353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-1"/>
            <a:ext cx="714348" cy="614033"/>
          </a:xfrm>
          <a:prstGeom prst="rect">
            <a:avLst/>
          </a:prstGeom>
          <a:noFill/>
        </p:spPr>
      </p:pic>
      <p:pic>
        <p:nvPicPr>
          <p:cNvPr id="12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12912" cy="428604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t="46900" b="21188"/>
          <a:stretch>
            <a:fillRect/>
          </a:stretch>
        </p:blipFill>
        <p:spPr bwMode="auto">
          <a:xfrm>
            <a:off x="2483768" y="548680"/>
            <a:ext cx="4177159" cy="100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391" y="1610692"/>
            <a:ext cx="3720791" cy="139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 r="1960" b="19518"/>
          <a:stretch>
            <a:fillRect/>
          </a:stretch>
        </p:blipFill>
        <p:spPr bwMode="auto">
          <a:xfrm>
            <a:off x="323528" y="3093581"/>
            <a:ext cx="3744416" cy="363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e 15"/>
          <p:cNvSpPr/>
          <p:nvPr/>
        </p:nvSpPr>
        <p:spPr>
          <a:xfrm>
            <a:off x="3422735" y="4005064"/>
            <a:ext cx="57606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398399" y="4077072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398399" y="5013176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98399" y="5646008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98399" y="5949280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/>
          <p:cNvSpPr/>
          <p:nvPr/>
        </p:nvSpPr>
        <p:spPr>
          <a:xfrm>
            <a:off x="3422735" y="4941168"/>
            <a:ext cx="57606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3422735" y="5517232"/>
            <a:ext cx="57606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3422735" y="5877272"/>
            <a:ext cx="57606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4932040" y="2204864"/>
          <a:ext cx="3503713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88"/>
                <a:gridCol w="792088"/>
                <a:gridCol w="792088"/>
                <a:gridCol w="11274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Mesi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 smtClean="0">
                          <a:solidFill>
                            <a:srgbClr val="FFC000"/>
                          </a:solidFill>
                        </a:rPr>
                        <a:t>E-ch</a:t>
                      </a:r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Eco</a:t>
                      </a:r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TC/RM</a:t>
                      </a:r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12</a:t>
                      </a:r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18</a:t>
                      </a:r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24 </a:t>
                      </a:r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36</a:t>
                      </a:r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48</a:t>
                      </a:r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C000"/>
                          </a:solidFill>
                        </a:rPr>
                        <a:t>60</a:t>
                      </a:r>
                      <a:endParaRPr lang="it-IT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*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914176" y="-27384"/>
            <a:ext cx="608671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DISCUSSANT  :QUESITO N°1  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28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6613" y="6282382"/>
            <a:ext cx="554543" cy="575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353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-1"/>
            <a:ext cx="714348" cy="614033"/>
          </a:xfrm>
          <a:prstGeom prst="rect">
            <a:avLst/>
          </a:prstGeom>
          <a:noFill/>
        </p:spPr>
      </p:pic>
      <p:pic>
        <p:nvPicPr>
          <p:cNvPr id="1027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6613" y="6282382"/>
            <a:ext cx="554543" cy="575618"/>
          </a:xfrm>
          <a:prstGeom prst="rect">
            <a:avLst/>
          </a:prstGeom>
          <a:noFill/>
        </p:spPr>
      </p:pic>
      <p:pic>
        <p:nvPicPr>
          <p:cNvPr id="12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12912" cy="428604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2987824" y="457508"/>
            <a:ext cx="18722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5/2010</a:t>
            </a:r>
            <a:endParaRPr lang="it-IT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5122" name="Picture 2" descr="C:\Users\Luca\Desktop\LUCA\chirurgia\lavori scientifici\epato-bilio-pancreatica\fegato\HCC recidivo caso clinico\pizzi franco\2010-mag2.jpg"/>
          <p:cNvPicPr>
            <a:picLocks noChangeAspect="1" noChangeArrowheads="1"/>
          </p:cNvPicPr>
          <p:nvPr/>
        </p:nvPicPr>
        <p:blipFill>
          <a:blip r:embed="rId4" cstate="print"/>
          <a:srcRect l="749" r="14361"/>
          <a:stretch>
            <a:fillRect/>
          </a:stretch>
        </p:blipFill>
        <p:spPr bwMode="auto">
          <a:xfrm>
            <a:off x="35496" y="620688"/>
            <a:ext cx="2567381" cy="3024336"/>
          </a:xfrm>
          <a:prstGeom prst="rect">
            <a:avLst/>
          </a:prstGeom>
          <a:noFill/>
        </p:spPr>
      </p:pic>
      <p:pic>
        <p:nvPicPr>
          <p:cNvPr id="5123" name="Picture 3" descr="C:\Users\Luca\Desktop\LUCA\chirurgia\lavori scientifici\epato-bilio-pancreatica\fegato\HCC recidivo caso clinico\pizzi franco\2011-gen1.jpg"/>
          <p:cNvPicPr>
            <a:picLocks noChangeAspect="1" noChangeArrowheads="1"/>
          </p:cNvPicPr>
          <p:nvPr/>
        </p:nvPicPr>
        <p:blipFill>
          <a:blip r:embed="rId5" cstate="print"/>
          <a:srcRect l="11812" t="15120" r="10226" b="9281"/>
          <a:stretch>
            <a:fillRect/>
          </a:stretch>
        </p:blipFill>
        <p:spPr bwMode="auto">
          <a:xfrm>
            <a:off x="5148064" y="692696"/>
            <a:ext cx="3326770" cy="252028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2987824" y="1681644"/>
            <a:ext cx="18722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1/2011</a:t>
            </a:r>
            <a:endParaRPr lang="it-IT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5124" name="Picture 4" descr="C:\Users\Luca\Desktop\LUCA\chirurgia\lavori scientifici\epato-bilio-pancreatica\fegato\HCC recidivo caso clinico\pizzi franco\2011-gen3.jpg"/>
          <p:cNvPicPr>
            <a:picLocks noChangeAspect="1" noChangeArrowheads="1"/>
          </p:cNvPicPr>
          <p:nvPr/>
        </p:nvPicPr>
        <p:blipFill>
          <a:blip r:embed="rId6" cstate="print"/>
          <a:srcRect l="16532" t="24407" r="10625" b="16532"/>
          <a:stretch>
            <a:fillRect/>
          </a:stretch>
        </p:blipFill>
        <p:spPr bwMode="auto">
          <a:xfrm>
            <a:off x="6496506" y="2204864"/>
            <a:ext cx="2575485" cy="2088232"/>
          </a:xfrm>
          <a:prstGeom prst="rect">
            <a:avLst/>
          </a:prstGeom>
          <a:noFill/>
        </p:spPr>
      </p:pic>
      <p:pic>
        <p:nvPicPr>
          <p:cNvPr id="5125" name="Picture 5" descr="C:\Users\Luca\Desktop\LUCA\chirurgia\lavori scientifici\epato-bilio-pancreatica\fegato\HCC recidivo caso clinico\pizzi franco\2011-sett1.jpg"/>
          <p:cNvPicPr>
            <a:picLocks noChangeAspect="1" noChangeArrowheads="1"/>
          </p:cNvPicPr>
          <p:nvPr/>
        </p:nvPicPr>
        <p:blipFill>
          <a:blip r:embed="rId7" cstate="print"/>
          <a:srcRect l="7087" t="209" r="21471" b="15120"/>
          <a:stretch>
            <a:fillRect/>
          </a:stretch>
        </p:blipFill>
        <p:spPr bwMode="auto">
          <a:xfrm>
            <a:off x="107504" y="4741146"/>
            <a:ext cx="2160240" cy="2000222"/>
          </a:xfrm>
          <a:prstGeom prst="rect">
            <a:avLst/>
          </a:prstGeom>
          <a:noFill/>
        </p:spPr>
      </p:pic>
      <p:pic>
        <p:nvPicPr>
          <p:cNvPr id="5126" name="Picture 6" descr="C:\Users\Luca\Desktop\LUCA\chirurgia\lavori scientifici\epato-bilio-pancreatica\fegato\HCC recidivo caso clinico\pizzi franco\2011-sett3.jpg"/>
          <p:cNvPicPr>
            <a:picLocks noChangeAspect="1" noChangeArrowheads="1"/>
          </p:cNvPicPr>
          <p:nvPr/>
        </p:nvPicPr>
        <p:blipFill>
          <a:blip r:embed="rId8" cstate="print"/>
          <a:srcRect l="12594" t="22438" r="21493" b="16532"/>
          <a:stretch>
            <a:fillRect/>
          </a:stretch>
        </p:blipFill>
        <p:spPr bwMode="auto">
          <a:xfrm>
            <a:off x="6876256" y="4741146"/>
            <a:ext cx="2160240" cy="2000221"/>
          </a:xfrm>
          <a:prstGeom prst="rect">
            <a:avLst/>
          </a:prstGeom>
          <a:noFill/>
        </p:spPr>
      </p:pic>
      <p:pic>
        <p:nvPicPr>
          <p:cNvPr id="5127" name="Picture 7" descr="C:\Users\Luca\Desktop\LUCA\chirurgia\lavori scientifici\epato-bilio-pancreatica\fegato\HCC recidivo caso clinico\pizzi franco\2011-sett4.jpg"/>
          <p:cNvPicPr>
            <a:picLocks noChangeAspect="1" noChangeArrowheads="1"/>
          </p:cNvPicPr>
          <p:nvPr/>
        </p:nvPicPr>
        <p:blipFill>
          <a:blip r:embed="rId9" cstate="print"/>
          <a:srcRect l="10766" t="26375" r="25447" b="14563"/>
          <a:stretch>
            <a:fillRect/>
          </a:stretch>
        </p:blipFill>
        <p:spPr bwMode="auto">
          <a:xfrm>
            <a:off x="2339752" y="4741146"/>
            <a:ext cx="2160240" cy="2000221"/>
          </a:xfrm>
          <a:prstGeom prst="rect">
            <a:avLst/>
          </a:prstGeom>
          <a:noFill/>
        </p:spPr>
      </p:pic>
      <p:pic>
        <p:nvPicPr>
          <p:cNvPr id="5128" name="Picture 8" descr="C:\Users\Luca\Desktop\LUCA\chirurgia\lavori scientifici\epato-bilio-pancreatica\fegato\HCC recidivo caso clinico\pizzi franco\2011-sett5.jpg"/>
          <p:cNvPicPr>
            <a:picLocks noChangeAspect="1" noChangeArrowheads="1"/>
          </p:cNvPicPr>
          <p:nvPr/>
        </p:nvPicPr>
        <p:blipFill>
          <a:blip r:embed="rId10" cstate="print"/>
          <a:srcRect l="10626" t="28344" r="29841" b="16532"/>
          <a:stretch>
            <a:fillRect/>
          </a:stretch>
        </p:blipFill>
        <p:spPr bwMode="auto">
          <a:xfrm>
            <a:off x="4572000" y="4741146"/>
            <a:ext cx="2160240" cy="2000222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2699792" y="256664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Nodulo “</a:t>
            </a:r>
            <a:r>
              <a:rPr lang="it-IT" b="1" dirty="0" err="1" smtClean="0">
                <a:solidFill>
                  <a:srgbClr val="FFC000"/>
                </a:solidFill>
              </a:rPr>
              <a:t>grassoso</a:t>
            </a:r>
            <a:r>
              <a:rPr lang="it-IT" b="1" dirty="0" smtClean="0">
                <a:solidFill>
                  <a:srgbClr val="FFC000"/>
                </a:solidFill>
              </a:rPr>
              <a:t>” non vascolarizzato</a:t>
            </a:r>
          </a:p>
        </p:txBody>
      </p:sp>
      <p:sp>
        <p:nvSpPr>
          <p:cNvPr id="19" name="Ovale 18"/>
          <p:cNvSpPr/>
          <p:nvPr/>
        </p:nvSpPr>
        <p:spPr>
          <a:xfrm>
            <a:off x="6660232" y="3140968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/>
          <p:cNvCxnSpPr>
            <a:endCxn id="19" idx="2"/>
          </p:cNvCxnSpPr>
          <p:nvPr/>
        </p:nvCxnSpPr>
        <p:spPr>
          <a:xfrm>
            <a:off x="5004048" y="2924944"/>
            <a:ext cx="1656184" cy="43204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5004048" y="2348880"/>
            <a:ext cx="648072" cy="5760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35496" y="378904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Incremento dimensioni (19 mm)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Parziale wash-out fase venosa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Ipointenso fase epatobiliare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563888" y="4869160"/>
            <a:ext cx="18722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9/2011</a:t>
            </a:r>
            <a:endParaRPr lang="it-IT" sz="1600" b="1" dirty="0" smtClean="0">
              <a:solidFill>
                <a:schemeClr val="accent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483768" y="1312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Eco: nodulo </a:t>
            </a:r>
            <a:r>
              <a:rPr lang="it-IT" b="1" dirty="0" err="1" smtClean="0">
                <a:solidFill>
                  <a:srgbClr val="FFC000"/>
                </a:solidFill>
              </a:rPr>
              <a:t>VI</a:t>
            </a:r>
            <a:r>
              <a:rPr lang="it-IT" b="1" dirty="0" smtClean="0">
                <a:solidFill>
                  <a:srgbClr val="FFC000"/>
                </a:solidFill>
              </a:rPr>
              <a:t> 8 mm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Caso  clinico  n°4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1353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" grpId="0"/>
      <p:bldP spid="19" grpId="0" animBg="1"/>
      <p:bldP spid="33" grpId="0"/>
      <p:bldP spid="13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DISCUSSANT  :QUESITO N°2  </a:t>
            </a:r>
          </a:p>
        </p:txBody>
      </p:sp>
      <p:pic>
        <p:nvPicPr>
          <p:cNvPr id="20482" name="Picture 2" descr="E:\lineo team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0"/>
            <a:ext cx="7143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281738"/>
            <a:ext cx="5540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E:\LOGO Spedali Civi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2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circolare a destra 8"/>
          <p:cNvSpPr/>
          <p:nvPr/>
        </p:nvSpPr>
        <p:spPr>
          <a:xfrm>
            <a:off x="1043360" y="4596880"/>
            <a:ext cx="431800" cy="576262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691059" y="4649922"/>
            <a:ext cx="3529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 smtClean="0">
                <a:cs typeface="Arial" charset="0"/>
              </a:rPr>
              <a:t>Biopsia</a:t>
            </a:r>
            <a:endParaRPr lang="it-IT" sz="2800" b="1" dirty="0">
              <a:latin typeface="Georgia" pitchFamily="18" charset="0"/>
            </a:endParaRPr>
          </a:p>
        </p:txBody>
      </p:sp>
      <p:sp>
        <p:nvSpPr>
          <p:cNvPr id="11" name="Freccia circolare a destra 10"/>
          <p:cNvSpPr/>
          <p:nvPr/>
        </p:nvSpPr>
        <p:spPr>
          <a:xfrm>
            <a:off x="971104" y="5335216"/>
            <a:ext cx="431800" cy="576262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1618803" y="5426060"/>
            <a:ext cx="3529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 smtClean="0">
                <a:cs typeface="Arial" charset="0"/>
              </a:rPr>
              <a:t>Terapia</a:t>
            </a:r>
            <a:endParaRPr lang="it-IT" sz="2800" b="1" dirty="0">
              <a:cs typeface="Arial" charset="0"/>
            </a:endParaRPr>
          </a:p>
        </p:txBody>
      </p:sp>
      <p:sp>
        <p:nvSpPr>
          <p:cNvPr id="14" name="Freccia circolare a destra 13"/>
          <p:cNvSpPr/>
          <p:nvPr/>
        </p:nvSpPr>
        <p:spPr>
          <a:xfrm>
            <a:off x="4499992" y="5346892"/>
            <a:ext cx="431800" cy="576262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5148336" y="5399934"/>
            <a:ext cx="3240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 smtClean="0">
                <a:cs typeface="Arial" charset="0"/>
              </a:rPr>
              <a:t>Monitoraggio</a:t>
            </a:r>
            <a:endParaRPr lang="it-IT" sz="2800" b="1" dirty="0">
              <a:cs typeface="Arial" charset="0"/>
            </a:endParaRPr>
          </a:p>
        </p:txBody>
      </p:sp>
      <p:sp>
        <p:nvSpPr>
          <p:cNvPr id="20492" name="CasellaDiTesto 15"/>
          <p:cNvSpPr txBox="1">
            <a:spLocks noChangeArrowheads="1"/>
          </p:cNvSpPr>
          <p:nvPr/>
        </p:nvSpPr>
        <p:spPr bwMode="auto">
          <a:xfrm>
            <a:off x="4500116" y="765175"/>
            <a:ext cx="3671888" cy="461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cs typeface="Arial" charset="0"/>
              </a:rPr>
              <a:t>Nodulo “displastico”</a:t>
            </a:r>
            <a:endParaRPr lang="it-IT" sz="1400" b="1">
              <a:latin typeface="Georgia" pitchFamily="18" charset="0"/>
            </a:endParaRPr>
          </a:p>
        </p:txBody>
      </p:sp>
      <p:pic>
        <p:nvPicPr>
          <p:cNvPr id="20493" name="Picture 2" descr="C:\Users\Luca\Desktop\LUCA\chirurgia\lavori scientifici\epato-bilio-pancreatica\fegato\HCC recidivo caso clinico\pizzi franco\2011-sett6.jpg"/>
          <p:cNvPicPr>
            <a:picLocks noChangeAspect="1" noChangeArrowheads="1"/>
          </p:cNvPicPr>
          <p:nvPr/>
        </p:nvPicPr>
        <p:blipFill>
          <a:blip r:embed="rId4" cstate="print"/>
          <a:srcRect l="5292" r="7323" b="13376"/>
          <a:stretch>
            <a:fillRect/>
          </a:stretch>
        </p:blipFill>
        <p:spPr bwMode="auto">
          <a:xfrm>
            <a:off x="107505" y="692695"/>
            <a:ext cx="3095828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3059832" y="1412776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C000"/>
                </a:solidFill>
                <a:cs typeface="Arial" charset="0"/>
              </a:rPr>
              <a:t>Non è’ una definizione istologica</a:t>
            </a:r>
            <a:endParaRPr lang="it-IT" sz="1400" b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3059832" y="2103239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C000"/>
                </a:solidFill>
                <a:cs typeface="Arial" charset="0"/>
              </a:rPr>
              <a:t>Possibile diagnosi senza biopsia</a:t>
            </a:r>
            <a:endParaRPr lang="it-IT" sz="1400" b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30" name="CasellaDiTesto 29"/>
          <p:cNvSpPr txBox="1">
            <a:spLocks noChangeArrowheads="1"/>
          </p:cNvSpPr>
          <p:nvPr/>
        </p:nvSpPr>
        <p:spPr bwMode="auto">
          <a:xfrm>
            <a:off x="3059832" y="2823319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C000"/>
                </a:solidFill>
                <a:cs typeface="Arial" charset="0"/>
              </a:rPr>
              <a:t>Evoluzione verso la malignità</a:t>
            </a:r>
            <a:endParaRPr lang="it-IT" sz="1400" b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18" name="Freccia circolare a destra 17"/>
          <p:cNvSpPr/>
          <p:nvPr/>
        </p:nvSpPr>
        <p:spPr>
          <a:xfrm>
            <a:off x="4499992" y="5373216"/>
            <a:ext cx="431800" cy="57626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Freccia circolare a destra 19"/>
          <p:cNvSpPr/>
          <p:nvPr/>
        </p:nvSpPr>
        <p:spPr>
          <a:xfrm>
            <a:off x="4571752" y="4581128"/>
            <a:ext cx="431800" cy="576262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5219451" y="4634170"/>
            <a:ext cx="3529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 smtClean="0">
                <a:cs typeface="Arial" charset="0"/>
              </a:rPr>
              <a:t>Altri esami</a:t>
            </a:r>
            <a:endParaRPr lang="it-IT" sz="2800" b="1" dirty="0">
              <a:latin typeface="Georgia" pitchFamily="18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3059832" y="3471391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C000"/>
                </a:solidFill>
                <a:cs typeface="Arial" charset="0"/>
              </a:rPr>
              <a:t>Può crescere lentamente</a:t>
            </a:r>
            <a:endParaRPr lang="it-IT" sz="1400" b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5148336" y="5399540"/>
            <a:ext cx="3240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Monitoraggio</a:t>
            </a:r>
            <a:endParaRPr lang="it-IT" sz="28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83568" y="398590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???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3" grpId="0"/>
      <p:bldP spid="14" grpId="0" animBg="1"/>
      <p:bldP spid="15" grpId="0"/>
      <p:bldP spid="28" grpId="0"/>
      <p:bldP spid="29" grpId="0"/>
      <p:bldP spid="30" grpId="0"/>
      <p:bldP spid="18" grpId="1" animBg="1"/>
      <p:bldP spid="20" grpId="0" animBg="1"/>
      <p:bldP spid="21" grpId="0"/>
      <p:bldP spid="2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uca\Desktop\LUCA\chirurgia\lavori scientifici\epato-bilio-pancreatica\fegato\HCC recidivo caso clinico\pizzi franco\2012-gen3.jpg"/>
          <p:cNvPicPr>
            <a:picLocks noChangeAspect="1" noChangeArrowheads="1"/>
          </p:cNvPicPr>
          <p:nvPr/>
        </p:nvPicPr>
        <p:blipFill>
          <a:blip r:embed="rId2" cstate="print"/>
          <a:srcRect l="8657" t="18500" r="8656" b="18501"/>
          <a:stretch>
            <a:fillRect/>
          </a:stretch>
        </p:blipFill>
        <p:spPr bwMode="auto">
          <a:xfrm>
            <a:off x="134507" y="764704"/>
            <a:ext cx="3573397" cy="2722588"/>
          </a:xfrm>
          <a:prstGeom prst="rect">
            <a:avLst/>
          </a:prstGeom>
          <a:noFill/>
        </p:spPr>
      </p:pic>
      <p:pic>
        <p:nvPicPr>
          <p:cNvPr id="1026" name="Picture 2" descr="E:\lineo team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-1"/>
            <a:ext cx="714348" cy="614033"/>
          </a:xfrm>
          <a:prstGeom prst="rect">
            <a:avLst/>
          </a:prstGeom>
          <a:noFill/>
        </p:spPr>
      </p:pic>
      <p:pic>
        <p:nvPicPr>
          <p:cNvPr id="1027" name="Picture 3" descr="E:\LOGO Spedali Civil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6613" y="6282382"/>
            <a:ext cx="554543" cy="575618"/>
          </a:xfrm>
          <a:prstGeom prst="rect">
            <a:avLst/>
          </a:prstGeom>
          <a:noFill/>
        </p:spPr>
      </p:pic>
      <p:pic>
        <p:nvPicPr>
          <p:cNvPr id="12" name="Picture 3" descr="E:\LOGO Spedali Civil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12912" cy="428604"/>
          </a:xfrm>
          <a:prstGeom prst="rect">
            <a:avLst/>
          </a:prstGeom>
          <a:noFill/>
        </p:spPr>
      </p:pic>
      <p:pic>
        <p:nvPicPr>
          <p:cNvPr id="7173" name="Picture 5" descr="C:\Users\Luca\Desktop\LUCA\chirurgia\lavori scientifici\epato-bilio-pancreatica\fegato\HCC recidivo caso clinico\pizzi franco\2012-apr3.jpg"/>
          <p:cNvPicPr>
            <a:picLocks noChangeAspect="1" noChangeArrowheads="1"/>
          </p:cNvPicPr>
          <p:nvPr/>
        </p:nvPicPr>
        <p:blipFill>
          <a:blip r:embed="rId5" cstate="print"/>
          <a:srcRect l="7874" t="17719" r="13376" b="21251"/>
          <a:stretch>
            <a:fillRect/>
          </a:stretch>
        </p:blipFill>
        <p:spPr bwMode="auto">
          <a:xfrm>
            <a:off x="5364088" y="764704"/>
            <a:ext cx="3600400" cy="2734504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635896" y="836712"/>
            <a:ext cx="187220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1/2012</a:t>
            </a:r>
            <a:endParaRPr lang="it-IT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7172" name="Picture 4" descr="C:\Users\Luca\Desktop\LUCA\chirurgia\lavori scientifici\epato-bilio-pancreatica\fegato\HCC recidivo caso clinico\pizzi franco\2012-gen6.jpg"/>
          <p:cNvPicPr>
            <a:picLocks noChangeAspect="1" noChangeArrowheads="1"/>
          </p:cNvPicPr>
          <p:nvPr/>
        </p:nvPicPr>
        <p:blipFill>
          <a:blip r:embed="rId6" cstate="print"/>
          <a:srcRect l="7875" r="9439"/>
          <a:stretch>
            <a:fillRect/>
          </a:stretch>
        </p:blipFill>
        <p:spPr bwMode="auto">
          <a:xfrm>
            <a:off x="5719104" y="3068960"/>
            <a:ext cx="2813336" cy="3402419"/>
          </a:xfrm>
          <a:prstGeom prst="rect">
            <a:avLst/>
          </a:prstGeom>
          <a:noFill/>
        </p:spPr>
      </p:pic>
      <p:pic>
        <p:nvPicPr>
          <p:cNvPr id="7171" name="Picture 3" descr="C:\Users\Luca\Desktop\LUCA\chirurgia\lavori scientifici\epato-bilio-pancreatica\fegato\HCC recidivo caso clinico\pizzi franco\2012-gen5.jpg"/>
          <p:cNvPicPr>
            <a:picLocks noChangeAspect="1" noChangeArrowheads="1"/>
          </p:cNvPicPr>
          <p:nvPr/>
        </p:nvPicPr>
        <p:blipFill>
          <a:blip r:embed="rId7" cstate="print"/>
          <a:srcRect l="3937" r="11408"/>
          <a:stretch>
            <a:fillRect/>
          </a:stretch>
        </p:blipFill>
        <p:spPr bwMode="auto">
          <a:xfrm>
            <a:off x="467544" y="3083768"/>
            <a:ext cx="2880320" cy="3402419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3491880" y="191683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HCC VII segmento</a:t>
            </a:r>
          </a:p>
          <a:p>
            <a:pPr algn="ctr"/>
            <a:r>
              <a:rPr lang="it-IT" b="1" dirty="0" smtClean="0">
                <a:solidFill>
                  <a:srgbClr val="FFC000"/>
                </a:solidFill>
              </a:rPr>
              <a:t>1,5 cm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755576" y="2060848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1043608" y="4437112"/>
            <a:ext cx="504056" cy="4320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3347864" y="450912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Lieve aumento nodulo </a:t>
            </a:r>
            <a:r>
              <a:rPr lang="it-IT" b="1" dirty="0" err="1" smtClean="0">
                <a:solidFill>
                  <a:srgbClr val="FFC000"/>
                </a:solidFill>
              </a:rPr>
              <a:t>VI</a:t>
            </a:r>
            <a:endParaRPr lang="it-IT" b="1" dirty="0" smtClean="0">
              <a:solidFill>
                <a:srgbClr val="FFC000"/>
              </a:solidFill>
            </a:endParaRPr>
          </a:p>
          <a:p>
            <a:pPr algn="ctr"/>
            <a:r>
              <a:rPr lang="it-IT" b="1" dirty="0" smtClean="0">
                <a:solidFill>
                  <a:srgbClr val="FFC000"/>
                </a:solidFill>
              </a:rPr>
              <a:t>22 mm</a:t>
            </a:r>
          </a:p>
          <a:p>
            <a:pPr algn="ctr"/>
            <a:r>
              <a:rPr lang="it-IT" b="1" dirty="0" smtClean="0">
                <a:solidFill>
                  <a:srgbClr val="FFC000"/>
                </a:solidFill>
              </a:rPr>
              <a:t>(degenerazione?)</a:t>
            </a:r>
            <a:endParaRPr lang="it-IT" b="1" dirty="0">
              <a:solidFill>
                <a:srgbClr val="FFC000"/>
              </a:solidFill>
            </a:endParaRPr>
          </a:p>
        </p:txBody>
      </p:sp>
      <p:cxnSp>
        <p:nvCxnSpPr>
          <p:cNvPr id="19" name="Connettore 2 18"/>
          <p:cNvCxnSpPr>
            <a:stCxn id="13" idx="2"/>
            <a:endCxn id="14" idx="6"/>
          </p:cNvCxnSpPr>
          <p:nvPr/>
        </p:nvCxnSpPr>
        <p:spPr>
          <a:xfrm flipH="1" flipV="1">
            <a:off x="1259632" y="2276872"/>
            <a:ext cx="3276364" cy="56329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13" idx="2"/>
            <a:endCxn id="16" idx="7"/>
          </p:cNvCxnSpPr>
          <p:nvPr/>
        </p:nvCxnSpPr>
        <p:spPr>
          <a:xfrm flipH="1">
            <a:off x="1473847" y="2840162"/>
            <a:ext cx="3062149" cy="166022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914176" y="-42944"/>
            <a:ext cx="6086716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 Caso  clinico  n°4</a:t>
            </a:r>
            <a:endParaRPr lang="it-IT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1353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513</Words>
  <Application>Microsoft Office PowerPoint</Application>
  <PresentationFormat>Presentazione su schermo (4:3)</PresentationFormat>
  <Paragraphs>159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Tramonto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Conferenze</cp:lastModifiedBy>
  <cp:revision>105</cp:revision>
  <dcterms:modified xsi:type="dcterms:W3CDTF">2013-01-26T09:56:11Z</dcterms:modified>
</cp:coreProperties>
</file>