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D7DF8-3FFF-4D38-B3B0-4F61A9F14A33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B885-A043-45CB-9676-291CF2765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79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6EDD1-DD37-4F21-94AB-F79842048F0B}" type="slidenum">
              <a:rPr lang="it-IT"/>
              <a:pPr/>
              <a:t>8</a:t>
            </a:fld>
            <a:endParaRPr lang="it-IT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….. Che sono….1,2 3.</a:t>
            </a:r>
          </a:p>
          <a:p>
            <a:r>
              <a:rPr lang="it-IT"/>
              <a:t>Per raggiungere questi dovremo arrivare con vari mezzi terapeutici ad avere un serbatoio di adeguata capacità….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C3922-A76F-495E-9ED7-F32A2EEB30D0}" type="slidenum">
              <a:rPr lang="it-IT"/>
              <a:pPr/>
              <a:t>9</a:t>
            </a:fld>
            <a:endParaRPr lang="it-IT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.. </a:t>
            </a:r>
            <a:r>
              <a:rPr lang="it-IT" sz="1600"/>
              <a:t>E veniamo alla terapia, che sarà inizialmente conservativa. Si cercherà di ottenere una V.N.bilanciata con…</a:t>
            </a:r>
          </a:p>
          <a:p>
            <a:r>
              <a:rPr lang="it-IT" sz="1600"/>
              <a:t>Se avremo un alto rischio per l’alta via urinaria entreranno in gioco altri presidi…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8457C-47BB-4EB4-AC4D-FB1755B1CA2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30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45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6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8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8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40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85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42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70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35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21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85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471A-A1DF-4C35-BBA8-7875C9F66A80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2FA6-D289-4758-831A-173C628C4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0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18" y="5733256"/>
            <a:ext cx="232744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733256"/>
            <a:ext cx="2339752" cy="10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309320"/>
            <a:ext cx="2088231" cy="25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835696" y="4581128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Dott.ssa Susanna Milianti</a:t>
            </a:r>
          </a:p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Clinica Chirurgica Pediatrica – </a:t>
            </a:r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</a:rPr>
              <a:t>A.O.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 Spedali Civili di Brescia</a:t>
            </a:r>
          </a:p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Direttore: Prof D. Alberti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9" y="0"/>
            <a:ext cx="57062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Sottotitolo 2"/>
          <p:cNvSpPr txBox="1">
            <a:spLocks/>
          </p:cNvSpPr>
          <p:nvPr/>
        </p:nvSpPr>
        <p:spPr>
          <a:xfrm>
            <a:off x="683568" y="1916832"/>
            <a:ext cx="7992888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6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INCONTINENZE in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6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ETA’ PEDIATRICA</a:t>
            </a:r>
            <a:endParaRPr lang="it-IT" sz="6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3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696944" cy="576064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Malformazioni congenite dell’apparato </a:t>
            </a:r>
            <a:r>
              <a:rPr lang="it-IT" sz="2800" dirty="0" smtClean="0">
                <a:solidFill>
                  <a:schemeClr val="tx1"/>
                </a:solidFill>
              </a:rPr>
              <a:t>urinario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3112" y="2348880"/>
            <a:ext cx="7747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 Malformazioni che danno incontinenza sono molto rare, soprattutto nella femmina …</a:t>
            </a:r>
          </a:p>
          <a:p>
            <a:endParaRPr lang="it-IT" sz="2800" dirty="0" smtClean="0"/>
          </a:p>
          <a:p>
            <a:pPr marL="342900" indent="-342900">
              <a:buFontTx/>
              <a:buChar char="-"/>
            </a:pPr>
            <a:r>
              <a:rPr lang="it-IT" sz="2800" dirty="0" smtClean="0"/>
              <a:t>Estrofia della vescica 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Ectopia ureterale sotto-sfinterica</a:t>
            </a:r>
          </a:p>
          <a:p>
            <a:pPr marL="342900" indent="-342900">
              <a:buFontTx/>
              <a:buChar char="-"/>
            </a:pPr>
            <a:r>
              <a:rPr lang="it-IT" sz="2800" dirty="0" err="1" smtClean="0"/>
              <a:t>Ureterocele</a:t>
            </a:r>
            <a:r>
              <a:rPr lang="it-IT" sz="2800" dirty="0" smtClean="0"/>
              <a:t> ectopico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9513" y="5949280"/>
            <a:ext cx="8784974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300" dirty="0" smtClean="0">
                <a:solidFill>
                  <a:schemeClr val="tx1"/>
                </a:solidFill>
              </a:rPr>
              <a:t>Nel maschio si aggiungono le Valvole dell’uretra posteriore e l’epispadia </a:t>
            </a:r>
            <a:endParaRPr lang="it-IT" sz="2300" dirty="0">
              <a:solidFill>
                <a:schemeClr val="tx1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879103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3568" y="2358747"/>
            <a:ext cx="7915225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ESTROFIA DELLA VESCICA</a:t>
            </a:r>
          </a:p>
          <a:p>
            <a:pPr eaLnBrk="0" hangingPunct="0"/>
            <a:r>
              <a:rPr lang="it-IT" sz="2800" dirty="0" smtClean="0"/>
              <a:t>Parte </a:t>
            </a:r>
            <a:r>
              <a:rPr lang="it-IT" sz="2800" dirty="0"/>
              <a:t>di uno spettro di malformazioni congenite, che vanno dall’epispadia balanica all’estrofia della cloaca</a:t>
            </a:r>
            <a:r>
              <a:rPr lang="it-IT" sz="2800" dirty="0" smtClean="0"/>
              <a:t>.</a:t>
            </a:r>
            <a:endParaRPr lang="it-IT" sz="2800" dirty="0"/>
          </a:p>
          <a:p>
            <a:pPr eaLnBrk="0" hangingPunct="0"/>
            <a:endParaRPr lang="it-IT" sz="2800" dirty="0" smtClean="0"/>
          </a:p>
          <a:p>
            <a:pPr eaLnBrk="0" hangingPunct="0"/>
            <a:r>
              <a:rPr lang="it-IT" sz="2800" dirty="0" smtClean="0"/>
              <a:t>Sono coinvolti vari apparati:</a:t>
            </a:r>
            <a:endParaRPr lang="it-IT" sz="2800" dirty="0"/>
          </a:p>
          <a:p>
            <a:pPr marL="177800" indent="-177800" eaLnBrk="0" hangingPunct="0">
              <a:buFontTx/>
              <a:buChar char="•"/>
              <a:tabLst>
                <a:tab pos="177800" algn="l"/>
              </a:tabLst>
            </a:pPr>
            <a:r>
              <a:rPr lang="it-IT" sz="2800" dirty="0" smtClean="0"/>
              <a:t> Genito-urinario</a:t>
            </a:r>
            <a:endParaRPr lang="it-IT" sz="2800" dirty="0"/>
          </a:p>
          <a:p>
            <a:pPr marL="177800" indent="-177800" eaLnBrk="0" hangingPunct="0">
              <a:buFontTx/>
              <a:buChar char="•"/>
              <a:tabLst>
                <a:tab pos="177800" algn="l"/>
              </a:tabLst>
            </a:pPr>
            <a:r>
              <a:rPr lang="it-IT" sz="2800" dirty="0" smtClean="0"/>
              <a:t> Muscolo-scheletrico </a:t>
            </a:r>
            <a:endParaRPr lang="it-IT" sz="2800" dirty="0"/>
          </a:p>
          <a:p>
            <a:pPr marL="177800" indent="-177800" eaLnBrk="0" hangingPunct="0">
              <a:buFontTx/>
              <a:buChar char="•"/>
              <a:tabLst>
                <a:tab pos="177800" algn="l"/>
              </a:tabLst>
            </a:pPr>
            <a:r>
              <a:rPr lang="it-IT" sz="2800" dirty="0" smtClean="0"/>
              <a:t> Intestinale </a:t>
            </a:r>
            <a:r>
              <a:rPr lang="it-IT" sz="2800" dirty="0"/>
              <a:t>(cloaca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879103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395536" y="1628800"/>
            <a:ext cx="76969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Malformazioni congenite dell’apparato urinario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42975" y="2082800"/>
            <a:ext cx="3317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it-IT" sz="4000" b="1"/>
              <a:t> </a:t>
            </a:r>
            <a:endParaRPr lang="it-IT" sz="3200" b="1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45729" y="1353705"/>
            <a:ext cx="5362575" cy="64633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it-IT" sz="3200" b="1" dirty="0"/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ESTROFIA DELLA VESCICA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028825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3200"/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5" y="18161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it-IT" sz="28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7524" y="2734756"/>
            <a:ext cx="8568952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 dirty="0" smtClean="0"/>
              <a:t>CARATTERISTICHE</a:t>
            </a:r>
            <a:endParaRPr lang="it-IT" sz="2800" b="1" dirty="0"/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it-IT" sz="2600" dirty="0"/>
              <a:t> Esposizione mucosa vescicale in continuità con la </a:t>
            </a:r>
            <a:r>
              <a:rPr lang="it-IT" sz="2600" dirty="0" smtClean="0"/>
              <a:t>cute   </a:t>
            </a:r>
          </a:p>
          <a:p>
            <a:pPr eaLnBrk="0" hangingPunct="0">
              <a:spcBef>
                <a:spcPts val="600"/>
              </a:spcBef>
            </a:pPr>
            <a:r>
              <a:rPr lang="it-IT" sz="2600" dirty="0"/>
              <a:t> </a:t>
            </a:r>
            <a:r>
              <a:rPr lang="it-IT" sz="2600" dirty="0" smtClean="0"/>
              <a:t>  addominale</a:t>
            </a:r>
            <a:endParaRPr lang="it-IT" sz="2600" dirty="0"/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it-IT" sz="2600" dirty="0"/>
              <a:t> Diastasi muscoli retti e branche pubiche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it-IT" sz="2600" dirty="0"/>
              <a:t> Cordone ombelicale ad inserzione bassa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it-IT" sz="2600" dirty="0"/>
              <a:t> Ano </a:t>
            </a:r>
            <a:r>
              <a:rPr lang="it-IT" sz="2600" dirty="0" err="1"/>
              <a:t>anteriorizzato</a:t>
            </a:r>
            <a:endParaRPr lang="it-IT" sz="2600" dirty="0"/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it-IT" sz="2600" dirty="0"/>
              <a:t> Inserzione lateralizzata dei corpi cavernosi, </a:t>
            </a:r>
            <a:r>
              <a:rPr lang="it-IT" sz="2600" dirty="0" smtClean="0"/>
              <a:t>con </a:t>
            </a:r>
            <a:r>
              <a:rPr lang="it-IT" sz="2600" dirty="0"/>
              <a:t>piatto </a:t>
            </a:r>
            <a:r>
              <a:rPr lang="it-IT" sz="2600" dirty="0" smtClean="0"/>
              <a:t> </a:t>
            </a:r>
          </a:p>
          <a:p>
            <a:pPr eaLnBrk="0" hangingPunct="0">
              <a:spcBef>
                <a:spcPts val="600"/>
              </a:spcBef>
            </a:pPr>
            <a:r>
              <a:rPr lang="it-IT" sz="2600" dirty="0"/>
              <a:t> </a:t>
            </a:r>
            <a:r>
              <a:rPr lang="it-IT" sz="2600" dirty="0" smtClean="0"/>
              <a:t>  uretrale </a:t>
            </a:r>
            <a:r>
              <a:rPr lang="it-IT" sz="2600" dirty="0"/>
              <a:t>dorsale aperto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9925" y="1992646"/>
            <a:ext cx="3970382" cy="98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3200" dirty="0"/>
              <a:t>INCIDENZA: 1: 30.000 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it-IT" sz="3200" dirty="0"/>
              <a:t>M : F = 3 : 1</a:t>
            </a:r>
            <a:endParaRPr lang="it-IT" sz="2800" dirty="0"/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879103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Ieseanu\DSCN1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508104" cy="4131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susanna\AppData\Local\Microsoft\Windows\Temporary Internet Files\Content.IE5\MYOV3G9M\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1285" y="2683691"/>
            <a:ext cx="4352272" cy="3250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45729" y="1353705"/>
            <a:ext cx="5362575" cy="64633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ESTROFIA DELLA VESCICA  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879103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2132856"/>
            <a:ext cx="52200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it-IT" sz="2800" b="1" dirty="0" smtClean="0">
              <a:latin typeface="+mn-lt"/>
              <a:cs typeface="Times New Roman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it-IT" sz="2800" dirty="0" smtClean="0">
                <a:latin typeface="+mn-lt"/>
                <a:cs typeface="Times New Roman" charset="0"/>
              </a:rPr>
              <a:t>Incidenza di 1/1900 su serie autoptiche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it-IT" sz="2800" dirty="0" smtClean="0">
                <a:latin typeface="+mn-lt"/>
                <a:cs typeface="Times New Roman" charset="0"/>
              </a:rPr>
              <a:t>85% nelle femmine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it-IT" sz="2800" dirty="0" smtClean="0">
                <a:latin typeface="+mn-lt"/>
                <a:cs typeface="Times New Roman" charset="0"/>
              </a:rPr>
              <a:t>Nelle femmine più dell’80% degli Ureteri </a:t>
            </a:r>
            <a:r>
              <a:rPr lang="it-IT" sz="2800" dirty="0">
                <a:latin typeface="+mn-lt"/>
                <a:cs typeface="Times New Roman" charset="0"/>
              </a:rPr>
              <a:t>E</a:t>
            </a:r>
            <a:r>
              <a:rPr lang="it-IT" sz="2800" dirty="0" smtClean="0">
                <a:latin typeface="+mn-lt"/>
                <a:cs typeface="Times New Roman" charset="0"/>
              </a:rPr>
              <a:t>ctopici (U.E.) appartiene ad un doppio distretto </a:t>
            </a:r>
            <a:r>
              <a:rPr lang="it-IT" sz="2800" dirty="0" err="1" smtClean="0">
                <a:latin typeface="+mn-lt"/>
                <a:cs typeface="Times New Roman" charset="0"/>
              </a:rPr>
              <a:t>reno-ureterale</a:t>
            </a:r>
            <a:r>
              <a:rPr lang="it-IT" sz="2800" dirty="0" smtClean="0">
                <a:latin typeface="+mn-lt"/>
                <a:cs typeface="Times New Roman" charset="0"/>
              </a:rPr>
              <a:t> e drena il polo renale superiore </a:t>
            </a:r>
            <a:endParaRPr lang="it-IT" i="1" dirty="0">
              <a:latin typeface="+mn-lt"/>
              <a:cs typeface="Times New Roman" charset="0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4670643" cy="646331"/>
          </a:xfr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it-IT" sz="3600" b="1" dirty="0" smtClean="0">
                <a:solidFill>
                  <a:srgbClr val="FF0000"/>
                </a:solidFill>
              </a:rPr>
              <a:t>ECTOPIA URETERALE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6072326" y="864096"/>
            <a:ext cx="2160240" cy="2857316"/>
            <a:chOff x="6516216" y="908720"/>
            <a:chExt cx="2160240" cy="2857316"/>
          </a:xfrm>
        </p:grpSpPr>
        <p:pic>
          <p:nvPicPr>
            <p:cNvPr id="9218" name="Picture 2" descr="C:\Users\susanna\Downloads\2013-08-28 10-22-2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" r="54007" b="12939"/>
            <a:stretch/>
          </p:blipFill>
          <p:spPr bwMode="auto">
            <a:xfrm>
              <a:off x="6516216" y="908720"/>
              <a:ext cx="2160240" cy="28573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6660232" y="1052736"/>
              <a:ext cx="5693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 smtClean="0">
                  <a:cs typeface="Arial"/>
                </a:rPr>
                <a:t>♂</a:t>
              </a:r>
              <a:endParaRPr lang="it-IT" sz="40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5784294" y="3868884"/>
            <a:ext cx="2748146" cy="2872484"/>
            <a:chOff x="6156176" y="3868884"/>
            <a:chExt cx="2748146" cy="2872484"/>
          </a:xfrm>
        </p:grpSpPr>
        <p:pic>
          <p:nvPicPr>
            <p:cNvPr id="14" name="Picture 2" descr="C:\Users\susanna\Downloads\2013-08-28 10-22-2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1" t="13298" b="12939"/>
            <a:stretch/>
          </p:blipFill>
          <p:spPr bwMode="auto">
            <a:xfrm>
              <a:off x="6156176" y="3868884"/>
              <a:ext cx="2748146" cy="2872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6228184" y="3933056"/>
              <a:ext cx="5693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cs typeface="Arial"/>
                </a:rPr>
                <a:t>♀</a:t>
              </a:r>
              <a:endParaRPr lang="it-IT" sz="4000" b="1" dirty="0"/>
            </a:p>
          </p:txBody>
        </p:sp>
      </p:grpSp>
      <p:sp>
        <p:nvSpPr>
          <p:cNvPr id="10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879103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204864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Nella femmina l’U.E. può terminare </a:t>
            </a:r>
            <a:r>
              <a:rPr lang="it-IT" sz="2400" b="1" dirty="0" err="1" smtClean="0"/>
              <a:t>distalmente</a:t>
            </a:r>
            <a:r>
              <a:rPr lang="it-IT" sz="2400" b="1" dirty="0" smtClean="0"/>
              <a:t> allo sfintere uretrale esterno e quindi dare incontinenza.</a:t>
            </a:r>
          </a:p>
          <a:p>
            <a:endParaRPr lang="it-IT" sz="24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it-IT" sz="2400" dirty="0" smtClean="0"/>
              <a:t>circa il </a:t>
            </a:r>
            <a:r>
              <a:rPr lang="it-IT" sz="2400" b="1" dirty="0" smtClean="0"/>
              <a:t>30%</a:t>
            </a:r>
            <a:r>
              <a:rPr lang="it-IT" sz="2400" dirty="0" smtClean="0"/>
              <a:t> di questi ureteri termina nell’area del vestibolo vaginale, vicino al meato uretrale,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b="1" dirty="0" smtClean="0"/>
              <a:t>25%</a:t>
            </a:r>
            <a:r>
              <a:rPr lang="it-IT" sz="2400" dirty="0" smtClean="0"/>
              <a:t> nella porzione prossimale della vagina,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it-IT" sz="2400" dirty="0" smtClean="0"/>
              <a:t>meno del </a:t>
            </a:r>
            <a:r>
              <a:rPr lang="it-IT" sz="2400" b="1" dirty="0" smtClean="0"/>
              <a:t>5%</a:t>
            </a:r>
            <a:r>
              <a:rPr lang="it-IT" sz="2400" dirty="0" smtClean="0"/>
              <a:t> nelle porzioni più alte </a:t>
            </a:r>
            <a:r>
              <a:rPr lang="it-IT" sz="2400" dirty="0" err="1" smtClean="0"/>
              <a:t>cervico</a:t>
            </a:r>
            <a:r>
              <a:rPr lang="it-IT" sz="2400" dirty="0" smtClean="0"/>
              <a:t>-vaginali.</a:t>
            </a:r>
          </a:p>
          <a:p>
            <a:endParaRPr lang="it-IT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0004" y="3407102"/>
            <a:ext cx="2923051" cy="3398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2536" y="1130353"/>
            <a:ext cx="2243465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ottotitolo 1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4670643" cy="646331"/>
          </a:xfr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it-IT" sz="3600" b="1" dirty="0" smtClean="0">
                <a:solidFill>
                  <a:srgbClr val="FF0000"/>
                </a:solidFill>
              </a:rPr>
              <a:t>ECTOPIA URETERALE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879103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263691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cs typeface="Times New Roman" charset="0"/>
              </a:rPr>
              <a:t>Dilatazione cistica del tratto terminale, </a:t>
            </a:r>
            <a:r>
              <a:rPr lang="it-IT" sz="2400" dirty="0" err="1">
                <a:cs typeface="Times New Roman" charset="0"/>
              </a:rPr>
              <a:t>intravescicale</a:t>
            </a:r>
            <a:r>
              <a:rPr lang="it-IT" sz="2400" dirty="0">
                <a:cs typeface="Times New Roman" charset="0"/>
              </a:rPr>
              <a:t> e sottomucoso dell’uretere con frequente ostruzione  del drenaggio urinario e conseguente </a:t>
            </a:r>
            <a:r>
              <a:rPr lang="it-IT" sz="2400" dirty="0" err="1">
                <a:cs typeface="Times New Roman" charset="0"/>
              </a:rPr>
              <a:t>idroureteronefrosi</a:t>
            </a:r>
            <a:endParaRPr lang="it-IT" sz="2400" dirty="0">
              <a:cs typeface="Times New Roman" charset="0"/>
            </a:endParaRPr>
          </a:p>
        </p:txBody>
      </p:sp>
      <p:pic>
        <p:nvPicPr>
          <p:cNvPr id="11266" name="Picture 2" descr="C:\Users\susanna\Desktop\AAArchivio Susanna\Immagini\Urologia\immagini prof\Pict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28267" r="3159" b="16213"/>
          <a:stretch/>
        </p:blipFill>
        <p:spPr bwMode="auto">
          <a:xfrm>
            <a:off x="1854142" y="4077072"/>
            <a:ext cx="5435716" cy="2586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879103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723528" y="1556792"/>
            <a:ext cx="76969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Malformazioni congenite dell’apparato urinario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ttotitolo 1"/>
          <p:cNvSpPr>
            <a:spLocks noGrp="1"/>
          </p:cNvSpPr>
          <p:nvPr>
            <p:ph type="subTitle" idx="1"/>
          </p:nvPr>
        </p:nvSpPr>
        <p:spPr>
          <a:xfrm>
            <a:off x="2236679" y="2060848"/>
            <a:ext cx="4670643" cy="646331"/>
          </a:xfr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it-IT" sz="3600" b="1" dirty="0" smtClean="0">
                <a:solidFill>
                  <a:srgbClr val="FF0000"/>
                </a:solidFill>
              </a:rPr>
              <a:t>URETEROCELE</a:t>
            </a:r>
          </a:p>
        </p:txBody>
      </p:sp>
    </p:spTree>
    <p:extLst>
      <p:ext uri="{BB962C8B-B14F-4D97-AF65-F5344CB8AC3E}">
        <p14:creationId xmlns:p14="http://schemas.microsoft.com/office/powerpoint/2010/main" val="18208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ut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19"/>
          <a:stretch/>
        </p:blipFill>
        <p:spPr bwMode="auto">
          <a:xfrm>
            <a:off x="611560" y="3212976"/>
            <a:ext cx="263365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916832"/>
            <a:ext cx="8352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latin typeface="+mj-lt"/>
                <a:cs typeface="Times New Roman" charset="0"/>
              </a:rPr>
              <a:t>Si </a:t>
            </a:r>
            <a:r>
              <a:rPr lang="it-IT" b="1" dirty="0">
                <a:latin typeface="+mj-lt"/>
                <a:cs typeface="Times New Roman" charset="0"/>
              </a:rPr>
              <a:t>distingue </a:t>
            </a:r>
            <a:r>
              <a:rPr lang="it-IT" b="1" dirty="0" smtClean="0">
                <a:latin typeface="+mj-lt"/>
                <a:cs typeface="Times New Roman" charset="0"/>
              </a:rPr>
              <a:t>in</a:t>
            </a:r>
            <a:endParaRPr lang="it-IT" b="1" dirty="0">
              <a:latin typeface="+mj-lt"/>
              <a:cs typeface="Times New Roman" charset="0"/>
            </a:endParaRPr>
          </a:p>
          <a:p>
            <a:pPr algn="ctr"/>
            <a:r>
              <a:rPr lang="it-IT" u="sng" dirty="0" err="1" smtClean="0">
                <a:latin typeface="+mj-lt"/>
                <a:cs typeface="Times New Roman" charset="0"/>
              </a:rPr>
              <a:t>Intravescicale</a:t>
            </a:r>
            <a:r>
              <a:rPr lang="it-IT" u="sng" dirty="0">
                <a:latin typeface="+mj-lt"/>
                <a:cs typeface="Times New Roman" charset="0"/>
              </a:rPr>
              <a:t> </a:t>
            </a:r>
            <a:r>
              <a:rPr lang="it-IT" dirty="0" smtClean="0">
                <a:latin typeface="+mj-lt"/>
                <a:cs typeface="Times New Roman" charset="0"/>
              </a:rPr>
              <a:t>(o ortotopico) ed </a:t>
            </a:r>
            <a:r>
              <a:rPr lang="it-IT" u="sng" dirty="0" err="1">
                <a:solidFill>
                  <a:prstClr val="black"/>
                </a:solidFill>
                <a:latin typeface="+mj-lt"/>
                <a:cs typeface="Times New Roman" charset="0"/>
              </a:rPr>
              <a:t>Extravescicale</a:t>
            </a:r>
            <a:r>
              <a:rPr lang="it-IT" dirty="0">
                <a:solidFill>
                  <a:prstClr val="black"/>
                </a:solidFill>
                <a:latin typeface="+mj-lt"/>
                <a:cs typeface="Times New Roman" charset="0"/>
              </a:rPr>
              <a:t> (o </a:t>
            </a:r>
            <a:r>
              <a:rPr lang="it-IT" dirty="0" smtClean="0">
                <a:solidFill>
                  <a:prstClr val="black"/>
                </a:solidFill>
                <a:latin typeface="+mj-lt"/>
                <a:cs typeface="Times New Roman" charset="0"/>
              </a:rPr>
              <a:t>ectopico)</a:t>
            </a:r>
            <a:r>
              <a:rPr lang="it-IT" dirty="0" smtClean="0">
                <a:latin typeface="+mj-lt"/>
                <a:cs typeface="Times New Roman" charset="0"/>
              </a:rPr>
              <a:t> </a:t>
            </a:r>
          </a:p>
          <a:p>
            <a:pPr algn="ctr"/>
            <a:r>
              <a:rPr lang="it-IT" dirty="0" smtClean="0">
                <a:latin typeface="+mj-lt"/>
                <a:cs typeface="Times New Roman" charset="0"/>
              </a:rPr>
              <a:t>Entrambi in uretere unico o in doppio distretto</a:t>
            </a:r>
          </a:p>
        </p:txBody>
      </p:sp>
      <p:pic>
        <p:nvPicPr>
          <p:cNvPr id="13" name="Picture 5" descr="ut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7"/>
          <a:stretch/>
        </p:blipFill>
        <p:spPr bwMode="auto">
          <a:xfrm>
            <a:off x="6012160" y="3262691"/>
            <a:ext cx="2676726" cy="2686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879103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6" name="Sottotitolo 1"/>
          <p:cNvSpPr>
            <a:spLocks noGrp="1"/>
          </p:cNvSpPr>
          <p:nvPr>
            <p:ph type="subTitle" idx="1"/>
          </p:nvPr>
        </p:nvSpPr>
        <p:spPr>
          <a:xfrm>
            <a:off x="2236679" y="1412776"/>
            <a:ext cx="4670643" cy="646331"/>
          </a:xfr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it-IT" sz="3600" b="1" dirty="0" smtClean="0">
                <a:solidFill>
                  <a:srgbClr val="FF0000"/>
                </a:solidFill>
              </a:rPr>
              <a:t>URETEROCELE</a:t>
            </a:r>
          </a:p>
        </p:txBody>
      </p:sp>
      <p:pic>
        <p:nvPicPr>
          <p:cNvPr id="8" name="Picture 3" descr="ureteroce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b="2016"/>
          <a:stretch>
            <a:fillRect/>
          </a:stretch>
        </p:blipFill>
        <p:spPr bwMode="auto">
          <a:xfrm>
            <a:off x="3566104" y="3212976"/>
            <a:ext cx="2140552" cy="293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2915816" y="1772816"/>
            <a:ext cx="5976664" cy="707886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000" dirty="0" smtClean="0">
                <a:solidFill>
                  <a:schemeClr val="tx1"/>
                </a:solidFill>
              </a:rPr>
              <a:t>Discreta quantità </a:t>
            </a:r>
            <a:r>
              <a:rPr lang="it-IT" sz="2000" dirty="0">
                <a:solidFill>
                  <a:schemeClr val="tx1"/>
                </a:solidFill>
              </a:rPr>
              <a:t>di urina </a:t>
            </a:r>
            <a:r>
              <a:rPr lang="it-IT" sz="2000" dirty="0" smtClean="0">
                <a:solidFill>
                  <a:schemeClr val="tx1"/>
                </a:solidFill>
              </a:rPr>
              <a:t>persa, diurna o notturna o entrambe,  in </a:t>
            </a:r>
            <a:r>
              <a:rPr lang="it-IT" sz="2000" dirty="0">
                <a:solidFill>
                  <a:schemeClr val="tx1"/>
                </a:solidFill>
              </a:rPr>
              <a:t>b/ni di almeno 5 </a:t>
            </a:r>
            <a:r>
              <a:rPr lang="it-IT" sz="2000" dirty="0" smtClean="0">
                <a:solidFill>
                  <a:schemeClr val="tx1"/>
                </a:solidFill>
              </a:rPr>
              <a:t>anni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886944" y="2780928"/>
            <a:ext cx="77895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it-IT" sz="2400" b="1" i="1" u="sng" dirty="0"/>
              <a:t>Incontinenza diurna </a:t>
            </a:r>
            <a:r>
              <a:rPr lang="it-IT" sz="2400" i="1" dirty="0"/>
              <a:t>= </a:t>
            </a:r>
            <a:endParaRPr lang="it-IT" sz="2400" i="1" dirty="0" smtClean="0"/>
          </a:p>
          <a:p>
            <a:pPr algn="ctr">
              <a:buClr>
                <a:srgbClr val="FF0000"/>
              </a:buClr>
            </a:pPr>
            <a:r>
              <a:rPr lang="it-IT" sz="2400" dirty="0" smtClean="0"/>
              <a:t>incontinenza intermittente durante lo stato di veglia,</a:t>
            </a:r>
          </a:p>
          <a:p>
            <a:pPr algn="ctr">
              <a:buClr>
                <a:srgbClr val="FF0000"/>
              </a:buClr>
            </a:pPr>
            <a:r>
              <a:rPr lang="it-IT" sz="2400" dirty="0" smtClean="0"/>
              <a:t>sinonimo </a:t>
            </a:r>
            <a:r>
              <a:rPr lang="it-IT" sz="2400" u="sng" dirty="0" smtClean="0"/>
              <a:t>DAY-TIME  (FUNCTIONAL ) INCONTINENCE</a:t>
            </a:r>
          </a:p>
          <a:p>
            <a:pPr algn="ctr">
              <a:buClr>
                <a:srgbClr val="FF0000"/>
              </a:buClr>
            </a:pPr>
            <a:endParaRPr lang="it-IT" sz="2400" u="sng" dirty="0" smtClean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it-IT" sz="2400" b="1" i="1" u="sng" dirty="0" smtClean="0"/>
              <a:t>Enuresi</a:t>
            </a:r>
            <a:r>
              <a:rPr lang="it-IT" sz="2400" dirty="0" smtClean="0"/>
              <a:t> </a:t>
            </a:r>
            <a:r>
              <a:rPr lang="it-IT" sz="2400" dirty="0"/>
              <a:t>= </a:t>
            </a:r>
            <a:endParaRPr lang="it-IT" sz="2400" dirty="0" smtClean="0"/>
          </a:p>
          <a:p>
            <a:pPr algn="ctr">
              <a:buClr>
                <a:srgbClr val="FF0000"/>
              </a:buClr>
            </a:pPr>
            <a:r>
              <a:rPr lang="it-IT" sz="2400" dirty="0" smtClean="0"/>
              <a:t>incontinenza </a:t>
            </a:r>
            <a:r>
              <a:rPr lang="it-IT" sz="2400" dirty="0"/>
              <a:t>intermittente durante </a:t>
            </a:r>
            <a:r>
              <a:rPr lang="it-IT" sz="2400" dirty="0" smtClean="0"/>
              <a:t>il sonno</a:t>
            </a:r>
          </a:p>
          <a:p>
            <a:pPr algn="ctr">
              <a:buClr>
                <a:srgbClr val="FF0000"/>
              </a:buClr>
            </a:pPr>
            <a:r>
              <a:rPr lang="it-IT" sz="2400" dirty="0" smtClean="0"/>
              <a:t>sinonimo   </a:t>
            </a:r>
            <a:r>
              <a:rPr lang="it-IT" sz="2400" u="sng" dirty="0" smtClean="0"/>
              <a:t>MONO-SYNTOMATIC ENURESIS (MNE)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it-IT" sz="2400" dirty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it-IT" sz="2400" b="1" i="1" u="sng" dirty="0"/>
              <a:t>Incontinenza </a:t>
            </a:r>
            <a:r>
              <a:rPr lang="it-IT" sz="2400" b="1" i="1" u="sng" dirty="0" smtClean="0"/>
              <a:t>diurna + Enuresi   </a:t>
            </a:r>
          </a:p>
          <a:p>
            <a:pPr algn="ctr">
              <a:buClr>
                <a:srgbClr val="FF0000"/>
              </a:buClr>
            </a:pPr>
            <a:r>
              <a:rPr lang="it-IT" sz="2400" dirty="0" smtClean="0"/>
              <a:t>sinonimo   </a:t>
            </a:r>
            <a:r>
              <a:rPr lang="it-IT" sz="2400" u="sng" dirty="0" smtClean="0"/>
              <a:t>NON-MONOSYNTOMATIC ENURESIS (NMNE)</a:t>
            </a:r>
            <a:endParaRPr lang="it-IT" sz="2400" u="sng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836712"/>
            <a:ext cx="4752528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</a:t>
            </a:r>
            <a:r>
              <a:rPr lang="it-IT" sz="2400" b="1" u="sng" dirty="0" smtClean="0">
                <a:solidFill>
                  <a:schemeClr val="tx1"/>
                </a:solidFill>
              </a:rPr>
              <a:t>INTERMITTENTE</a:t>
            </a:r>
            <a:endParaRPr lang="it-IT" sz="2400" b="1" u="sng" dirty="0">
              <a:solidFill>
                <a:schemeClr val="tx1"/>
              </a:solidFill>
            </a:endParaRPr>
          </a:p>
        </p:txBody>
      </p:sp>
      <p:sp>
        <p:nvSpPr>
          <p:cNvPr id="12" name="Freccia curva 11"/>
          <p:cNvSpPr/>
          <p:nvPr/>
        </p:nvSpPr>
        <p:spPr>
          <a:xfrm rot="5400000">
            <a:off x="5544108" y="800708"/>
            <a:ext cx="792088" cy="1008112"/>
          </a:xfrm>
          <a:prstGeom prst="bentArrow">
            <a:avLst>
              <a:gd name="adj1" fmla="val 2029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918450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395536" y="1466781"/>
            <a:ext cx="86409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800" dirty="0" smtClean="0"/>
              <a:t>L</a:t>
            </a:r>
            <a:r>
              <a:rPr lang="it-IT" sz="2800" b="1" dirty="0" smtClean="0"/>
              <a:t>’«incontinenza intermittente» </a:t>
            </a:r>
            <a:r>
              <a:rPr lang="it-IT" sz="2800" dirty="0" smtClean="0"/>
              <a:t>rientra nei  sintomi delle cosiddette «Disfunzioni del basso apparato urinario»</a:t>
            </a:r>
            <a:endParaRPr lang="it-IT" sz="2800" b="1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2941" r="2882" b="15141"/>
          <a:stretch/>
        </p:blipFill>
        <p:spPr bwMode="auto">
          <a:xfrm rot="10800000">
            <a:off x="1043609" y="2624685"/>
            <a:ext cx="5109086" cy="2964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ircolare a destra 1"/>
          <p:cNvSpPr/>
          <p:nvPr/>
        </p:nvSpPr>
        <p:spPr>
          <a:xfrm>
            <a:off x="323528" y="2641656"/>
            <a:ext cx="576064" cy="1723448"/>
          </a:xfrm>
          <a:prstGeom prst="curvedRightArrow">
            <a:avLst>
              <a:gd name="adj1" fmla="val 31287"/>
              <a:gd name="adj2" fmla="val 65869"/>
              <a:gd name="adj3" fmla="val 48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23928" y="242088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2012</a:t>
            </a:r>
            <a:endParaRPr lang="it-IT" sz="2800" b="1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836712"/>
            <a:ext cx="4752528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</a:t>
            </a:r>
            <a:r>
              <a:rPr lang="it-IT" sz="2400" b="1" u="sng" dirty="0" smtClean="0">
                <a:solidFill>
                  <a:schemeClr val="tx1"/>
                </a:solidFill>
              </a:rPr>
              <a:t>INTERMITTENTE</a:t>
            </a:r>
            <a:endParaRPr lang="it-IT" sz="2400" b="1" u="sng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292080" y="3503380"/>
            <a:ext cx="3384376" cy="2736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it-IT" sz="2800" smtClean="0">
                <a:solidFill>
                  <a:prstClr val="black"/>
                </a:solidFill>
              </a:rPr>
              <a:t>Urgenza minzionale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it-IT" sz="2800" smtClean="0">
                <a:solidFill>
                  <a:prstClr val="black"/>
                </a:solidFill>
              </a:rPr>
              <a:t>Pollachiuria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it-IT" sz="2800" u="sng" smtClean="0">
                <a:solidFill>
                  <a:prstClr val="black"/>
                </a:solidFill>
              </a:rPr>
              <a:t>Incontinenza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it-IT" sz="2800" smtClean="0">
                <a:solidFill>
                  <a:prstClr val="black"/>
                </a:solidFill>
              </a:rPr>
              <a:t>Infezioni urinarie</a:t>
            </a:r>
            <a:r>
              <a:rPr lang="it-IT" sz="3600" b="1" smtClean="0">
                <a:latin typeface="Arial Narrow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itchFamily="34" charset="0"/>
              <a:buNone/>
            </a:pPr>
            <a:r>
              <a:rPr lang="it-IT" b="1" smtClean="0">
                <a:solidFill>
                  <a:schemeClr val="tx2"/>
                </a:solidFill>
              </a:rPr>
              <a:t>         (LUTS)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6239684"/>
            <a:ext cx="303923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7-10 % bambini età scolare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3312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36366" y="2014969"/>
            <a:ext cx="78240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</a:rPr>
              <a:t>Definizione generale di incontinenza urinaria: </a:t>
            </a:r>
          </a:p>
          <a:p>
            <a:pPr algn="ctr"/>
            <a:r>
              <a:rPr lang="it-IT" sz="3200" dirty="0" smtClean="0"/>
              <a:t>perdita non controllabile di urina, </a:t>
            </a:r>
          </a:p>
          <a:p>
            <a:pPr algn="ctr"/>
            <a:r>
              <a:rPr lang="it-IT" sz="3200" dirty="0" smtClean="0"/>
              <a:t>continua o intermittente *.</a:t>
            </a:r>
          </a:p>
          <a:p>
            <a:pPr algn="ctr"/>
            <a:endParaRPr lang="it-IT" sz="3200" dirty="0"/>
          </a:p>
        </p:txBody>
      </p:sp>
      <p:grpSp>
        <p:nvGrpSpPr>
          <p:cNvPr id="6" name="Gruppo 5"/>
          <p:cNvGrpSpPr/>
          <p:nvPr/>
        </p:nvGrpSpPr>
        <p:grpSpPr>
          <a:xfrm>
            <a:off x="467544" y="5013176"/>
            <a:ext cx="8136904" cy="1654964"/>
            <a:chOff x="251520" y="4725144"/>
            <a:chExt cx="8496944" cy="1728192"/>
          </a:xfrm>
        </p:grpSpPr>
        <p:grpSp>
          <p:nvGrpSpPr>
            <p:cNvPr id="8" name="Gruppo 10"/>
            <p:cNvGrpSpPr/>
            <p:nvPr/>
          </p:nvGrpSpPr>
          <p:grpSpPr>
            <a:xfrm>
              <a:off x="611560" y="4797152"/>
              <a:ext cx="8136904" cy="1656184"/>
              <a:chOff x="467544" y="4077072"/>
              <a:chExt cx="8136904" cy="1656184"/>
            </a:xfrm>
          </p:grpSpPr>
          <p:sp>
            <p:nvSpPr>
              <p:cNvPr id="11" name="Rettangolo arrotondato 10"/>
              <p:cNvSpPr/>
              <p:nvPr/>
            </p:nvSpPr>
            <p:spPr>
              <a:xfrm>
                <a:off x="467544" y="4077072"/>
                <a:ext cx="8136904" cy="16561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0526" r="9907"/>
              <a:stretch>
                <a:fillRect/>
              </a:stretch>
            </p:blipFill>
            <p:spPr bwMode="auto">
              <a:xfrm>
                <a:off x="3059832" y="4221088"/>
                <a:ext cx="5450028" cy="1323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uppo 8"/>
              <p:cNvGrpSpPr/>
              <p:nvPr/>
            </p:nvGrpSpPr>
            <p:grpSpPr>
              <a:xfrm>
                <a:off x="611560" y="4221088"/>
                <a:ext cx="2402680" cy="1258413"/>
                <a:chOff x="611560" y="4221088"/>
                <a:chExt cx="2402680" cy="1258413"/>
              </a:xfrm>
            </p:grpSpPr>
            <p:pic>
              <p:nvPicPr>
                <p:cNvPr id="14" name="Picture 2" descr="Journal of Urology Hom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/>
                </a:blip>
                <a:srcRect l="2749" t="7560" r="3783"/>
                <a:stretch>
                  <a:fillRect/>
                </a:stretch>
              </p:blipFill>
              <p:spPr bwMode="auto">
                <a:xfrm>
                  <a:off x="611560" y="4221088"/>
                  <a:ext cx="2402680" cy="86409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1000"/>
                <a:stretch>
                  <a:fillRect/>
                </a:stretch>
              </p:blipFill>
              <p:spPr bwMode="auto">
                <a:xfrm>
                  <a:off x="611560" y="5229200"/>
                  <a:ext cx="2376264" cy="250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" name="Sottotitolo 2"/>
            <p:cNvSpPr txBox="1">
              <a:spLocks/>
            </p:cNvSpPr>
            <p:nvPr/>
          </p:nvSpPr>
          <p:spPr>
            <a:xfrm>
              <a:off x="251520" y="4725144"/>
              <a:ext cx="432048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(*)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Sottotitolo 2"/>
          <p:cNvSpPr txBox="1">
            <a:spLocks/>
          </p:cNvSpPr>
          <p:nvPr/>
        </p:nvSpPr>
        <p:spPr>
          <a:xfrm>
            <a:off x="755576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5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918450" cy="2231578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79512" y="908720"/>
            <a:ext cx="5112568" cy="792088"/>
            <a:chOff x="1691680" y="5373216"/>
            <a:chExt cx="5790528" cy="11698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4" t="65576" r="2636" b="14294"/>
            <a:stretch/>
          </p:blipFill>
          <p:spPr bwMode="auto">
            <a:xfrm rot="10800000">
              <a:off x="1691680" y="5373216"/>
              <a:ext cx="5790528" cy="11698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967516" y="5585822"/>
              <a:ext cx="690663" cy="451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2012</a:t>
              </a:r>
              <a:endParaRPr lang="it-IT" b="1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87048" y="1822172"/>
            <a:ext cx="76013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Le possibili cause di LUTS sono: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La vescica iperattiva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(nuova dizione che sostituisce  «instabilità detrusoriale»)</a:t>
            </a:r>
          </a:p>
          <a:p>
            <a:r>
              <a:rPr lang="it-IT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La Minzione Disfunzionale</a:t>
            </a:r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La Vescica </a:t>
            </a:r>
            <a:r>
              <a:rPr lang="it-IT" sz="2400" dirty="0" err="1"/>
              <a:t>I</a:t>
            </a:r>
            <a:r>
              <a:rPr lang="it-IT" sz="2400" dirty="0" err="1" smtClean="0"/>
              <a:t>poattiva</a:t>
            </a:r>
            <a:r>
              <a:rPr lang="it-IT" sz="2400" dirty="0" smtClean="0"/>
              <a:t> (sinonimi Vescica pigra, </a:t>
            </a:r>
            <a:r>
              <a:rPr lang="it-IT" sz="2400" dirty="0" err="1" smtClean="0"/>
              <a:t>Lazy</a:t>
            </a:r>
            <a:r>
              <a:rPr lang="it-IT" sz="2400" dirty="0" smtClean="0"/>
              <a:t> </a:t>
            </a:r>
            <a:r>
              <a:rPr lang="it-IT" sz="2400" dirty="0" err="1" smtClean="0"/>
              <a:t>bladder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36106" y="5483513"/>
            <a:ext cx="6613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Infine… l’ultimo quadro… (poco «inquadrato»):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l’Incontinenza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Risoria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(sinonimi «Enuresi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Risoria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», </a:t>
            </a:r>
          </a:p>
          <a:p>
            <a:pPr algn="ctr"/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Giggle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Incontinence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992888" cy="108012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Sintomo variabile dalla perdita di poche gocce, talvolta saltuarie, ad una perdita continua.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220486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it-IT" sz="2400" dirty="0" smtClean="0"/>
          </a:p>
          <a:p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… nell’età scolare tra il 7 ed il 10% dei bambini presentano fughe di urina di carattere funzionale …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inoltre  1-2 bambini su 1000 nasce con malformazioni delle vie urinarie o del sistema nervoso, che presentano come sintomo l’incontinenza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55576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992888" cy="108012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Situazione molto diversa da quella dell’adulto in quanto il bambino è un </a:t>
            </a:r>
            <a:r>
              <a:rPr lang="it-IT" u="sng" dirty="0" smtClean="0">
                <a:solidFill>
                  <a:schemeClr val="tx2">
                    <a:lumMod val="75000"/>
                  </a:schemeClr>
                </a:solidFill>
              </a:rPr>
              <a:t>organismo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in continua crescita… ma soprattutto in </a:t>
            </a:r>
            <a:r>
              <a:rPr lang="it-IT" u="sng" dirty="0" smtClean="0">
                <a:solidFill>
                  <a:schemeClr val="tx2">
                    <a:lumMod val="75000"/>
                  </a:schemeClr>
                </a:solidFill>
              </a:rPr>
              <a:t>maturazione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5" name="Picture 7" descr="C:\Users\susanna\AppData\Local\Microsoft\Windows\Temporary Internet Files\Content.IE5\CMBS4MTW\MP90044839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1"/>
          <a:stretch/>
        </p:blipFill>
        <p:spPr bwMode="auto">
          <a:xfrm>
            <a:off x="611560" y="1988840"/>
            <a:ext cx="1872208" cy="208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usanna\AppData\Local\Microsoft\Windows\Temporary Internet Files\Content.IE5\TJER7EBF\MP90040965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4"/>
          <a:stretch/>
        </p:blipFill>
        <p:spPr bwMode="auto">
          <a:xfrm>
            <a:off x="2339752" y="2204864"/>
            <a:ext cx="3168352" cy="2453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usanna\AppData\Local\Microsoft\Windows\Temporary Internet Files\Content.IE5\2YEOBOVC\MP9004317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2996952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83568" y="5469031"/>
            <a:ext cx="7817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controllo della minzione è raggiunto </a:t>
            </a:r>
          </a:p>
          <a:p>
            <a:pPr algn="ctr"/>
            <a:r>
              <a:rPr lang="it-IT" sz="2400" b="1" dirty="0" smtClean="0"/>
              <a:t>dalla maggior parte dei bambini fra i 2,5 e i 3,5 anni, </a:t>
            </a:r>
          </a:p>
          <a:p>
            <a:pPr algn="ctr"/>
            <a:r>
              <a:rPr lang="it-IT" sz="2400" b="1" dirty="0" smtClean="0"/>
              <a:t>con una variabilità che va da 0,8 a 5,2 anni.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755576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8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1" name="Picture 107" descr="http://www.westendpedsnyc.com/images/boy_bedwetting_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733675" cy="246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wnotizie.it/wp-content/uploads/2011/09/risata2-294x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501607" cy="2237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908720"/>
            <a:ext cx="489654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INCONTINENZA  …</a:t>
            </a:r>
          </a:p>
          <a:p>
            <a:r>
              <a:rPr lang="it-IT" sz="3200" dirty="0" smtClean="0"/>
              <a:t>È un sintomo subdolo …</a:t>
            </a:r>
            <a:endParaRPr lang="it-IT" sz="3200" dirty="0"/>
          </a:p>
        </p:txBody>
      </p:sp>
      <p:pic>
        <p:nvPicPr>
          <p:cNvPr id="21508" name="Picture 4" descr="http://www.initiative-trockene-nacht.de/fileadmin/bilder/Junge_wringt_Hemd_aus_kle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2097136" cy="330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susanna\Downloads\2013-09-15 11-24-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7"/>
          <a:stretch/>
        </p:blipFill>
        <p:spPr bwMode="auto">
          <a:xfrm>
            <a:off x="4427984" y="1340768"/>
            <a:ext cx="2152961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cdn.medicinalive.com/wp-content/uploads/2011/10/curare-lincontinenz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5"/>
          <a:stretch/>
        </p:blipFill>
        <p:spPr bwMode="auto">
          <a:xfrm>
            <a:off x="3131840" y="4397450"/>
            <a:ext cx="2255154" cy="2271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encrypted-tbn0.gstatic.com/images?q=tbn:ANd9GcQO02MUosxy4LX4ZizTVq_xgLe1iX37T_3cNcmmaFLqPIhpK-Y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0" y="3933056"/>
            <a:ext cx="1676400" cy="2724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755576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8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754559" y="1255459"/>
            <a:ext cx="7918450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/>
              <a:t> </a:t>
            </a:r>
            <a:endParaRPr lang="it-IT" dirty="0"/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1577223" y="2237963"/>
            <a:ext cx="6118314" cy="830997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000" b="1" dirty="0">
                <a:solidFill>
                  <a:schemeClr val="tx1"/>
                </a:solidFill>
              </a:rPr>
              <a:t>  </a:t>
            </a:r>
            <a:r>
              <a:rPr lang="it-IT" sz="2400" b="1" dirty="0">
                <a:solidFill>
                  <a:schemeClr val="tx1"/>
                </a:solidFill>
              </a:rPr>
              <a:t>Incontinenza </a:t>
            </a:r>
            <a:r>
              <a:rPr lang="it-IT" sz="2400" dirty="0">
                <a:solidFill>
                  <a:schemeClr val="tx1"/>
                </a:solidFill>
              </a:rPr>
              <a:t>= incontrollabile perdita di urina; 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può essere </a:t>
            </a:r>
            <a:r>
              <a:rPr lang="it-IT" sz="2400" i="1" dirty="0">
                <a:solidFill>
                  <a:schemeClr val="tx1"/>
                </a:solidFill>
              </a:rPr>
              <a:t>continua o intermittente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uppo 10"/>
          <p:cNvGrpSpPr/>
          <p:nvPr/>
        </p:nvGrpSpPr>
        <p:grpSpPr>
          <a:xfrm>
            <a:off x="740320" y="836712"/>
            <a:ext cx="7792120" cy="1296145"/>
            <a:chOff x="467544" y="4227460"/>
            <a:chExt cx="8136904" cy="1353497"/>
          </a:xfrm>
        </p:grpSpPr>
        <p:sp>
          <p:nvSpPr>
            <p:cNvPr id="17" name="Rettangolo arrotondato 16"/>
            <p:cNvSpPr/>
            <p:nvPr/>
          </p:nvSpPr>
          <p:spPr>
            <a:xfrm>
              <a:off x="467544" y="4227460"/>
              <a:ext cx="8136904" cy="13534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6040" r="9907"/>
            <a:stretch>
              <a:fillRect/>
            </a:stretch>
          </p:blipFill>
          <p:spPr bwMode="auto">
            <a:xfrm>
              <a:off x="3059832" y="4302656"/>
              <a:ext cx="5450028" cy="12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uppo 8"/>
            <p:cNvGrpSpPr/>
            <p:nvPr/>
          </p:nvGrpSpPr>
          <p:grpSpPr>
            <a:xfrm>
              <a:off x="611560" y="4302656"/>
              <a:ext cx="2402680" cy="1176845"/>
              <a:chOff x="611560" y="4302656"/>
              <a:chExt cx="2402680" cy="1176845"/>
            </a:xfrm>
          </p:grpSpPr>
          <p:pic>
            <p:nvPicPr>
              <p:cNvPr id="20" name="Picture 2" descr="Journal of Urology Home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 l="2749" t="16286" r="3783"/>
              <a:stretch>
                <a:fillRect/>
              </a:stretch>
            </p:blipFill>
            <p:spPr bwMode="auto">
              <a:xfrm>
                <a:off x="611560" y="4302656"/>
                <a:ext cx="2402680" cy="782530"/>
              </a:xfrm>
              <a:prstGeom prst="rect">
                <a:avLst/>
              </a:prstGeom>
              <a:noFill/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1000"/>
              <a:stretch>
                <a:fillRect/>
              </a:stretch>
            </p:blipFill>
            <p:spPr bwMode="auto">
              <a:xfrm>
                <a:off x="611560" y="5229200"/>
                <a:ext cx="2376264" cy="250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" name="Gruppo 27"/>
          <p:cNvGrpSpPr/>
          <p:nvPr/>
        </p:nvGrpSpPr>
        <p:grpSpPr>
          <a:xfrm>
            <a:off x="395536" y="2996952"/>
            <a:ext cx="4371528" cy="3811200"/>
            <a:chOff x="395536" y="2996952"/>
            <a:chExt cx="4371528" cy="3811200"/>
          </a:xfrm>
        </p:grpSpPr>
        <p:sp>
          <p:nvSpPr>
            <p:cNvPr id="176144" name="Text Box 16"/>
            <p:cNvSpPr txBox="1">
              <a:spLocks noChangeArrowheads="1"/>
            </p:cNvSpPr>
            <p:nvPr/>
          </p:nvSpPr>
          <p:spPr bwMode="auto">
            <a:xfrm>
              <a:off x="395536" y="4869160"/>
              <a:ext cx="4371528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FF0000"/>
                </a:buClr>
                <a:buSzPct val="100000"/>
                <a:buFont typeface="Arial" pitchFamily="34" charset="0"/>
                <a:buChar char="•"/>
              </a:pPr>
              <a:r>
                <a:rPr lang="it-IT" sz="2000" dirty="0" smtClean="0"/>
                <a:t>Malformazioni congenite o patologie acquisite </a:t>
              </a:r>
              <a:r>
                <a:rPr lang="it-IT" sz="2000" dirty="0"/>
                <a:t>del </a:t>
              </a:r>
              <a:r>
                <a:rPr lang="it-IT" sz="2000" dirty="0" smtClean="0"/>
                <a:t>Sistema Nervoso </a:t>
              </a:r>
            </a:p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it-IT" sz="2000" dirty="0" smtClean="0"/>
                <a:t>Malformazioni </a:t>
              </a:r>
              <a:r>
                <a:rPr lang="it-IT" sz="2000" dirty="0"/>
                <a:t>congenite dell’apparato </a:t>
              </a:r>
              <a:r>
                <a:rPr lang="it-IT" sz="2000" dirty="0" smtClean="0"/>
                <a:t>urinario </a:t>
              </a:r>
            </a:p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it-IT" sz="2000" dirty="0" smtClean="0"/>
                <a:t>Danni iatrogeni/traumatici dell’apparato    sfinterico</a:t>
              </a:r>
              <a:endParaRPr lang="it-IT" sz="2000" dirty="0"/>
            </a:p>
          </p:txBody>
        </p:sp>
        <p:sp>
          <p:nvSpPr>
            <p:cNvPr id="176145" name="Text Box 17"/>
            <p:cNvSpPr txBox="1">
              <a:spLocks noChangeArrowheads="1"/>
            </p:cNvSpPr>
            <p:nvPr/>
          </p:nvSpPr>
          <p:spPr bwMode="auto">
            <a:xfrm>
              <a:off x="827584" y="3861048"/>
              <a:ext cx="3743325" cy="1015663"/>
            </a:xfrm>
            <a:prstGeom prst="rect">
              <a:avLst/>
            </a:prstGeom>
            <a:gradFill>
              <a:gsLst>
                <a:gs pos="0">
                  <a:srgbClr val="76A2D8"/>
                </a:gs>
                <a:gs pos="80000">
                  <a:srgbClr val="97B8E1"/>
                </a:gs>
                <a:gs pos="100000">
                  <a:srgbClr val="B0CAEA"/>
                </a:gs>
              </a:gsLst>
            </a:gra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it-IT" sz="2000" b="1" dirty="0">
                  <a:solidFill>
                    <a:schemeClr val="tx1"/>
                  </a:solidFill>
                </a:rPr>
                <a:t>Rimpiazza il termine </a:t>
              </a:r>
            </a:p>
            <a:p>
              <a:pPr algn="ctr">
                <a:buClr>
                  <a:srgbClr val="FF0000"/>
                </a:buClr>
              </a:pPr>
              <a:r>
                <a:rPr lang="it-IT" sz="2000" b="1" dirty="0">
                  <a:solidFill>
                    <a:schemeClr val="tx1"/>
                  </a:solidFill>
                </a:rPr>
                <a:t>“incontinenza totale” ed </a:t>
              </a:r>
            </a:p>
            <a:p>
              <a:pPr algn="ctr">
                <a:buClr>
                  <a:srgbClr val="FF0000"/>
                </a:buClr>
              </a:pPr>
              <a:r>
                <a:rPr lang="it-IT" sz="2000" b="1" dirty="0">
                  <a:solidFill>
                    <a:schemeClr val="tx1"/>
                  </a:solidFill>
                </a:rPr>
                <a:t>è applicabile a qualsiasi età</a:t>
              </a: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 rot="5400000">
              <a:off x="3671900" y="3248980"/>
              <a:ext cx="792088" cy="288032"/>
            </a:xfrm>
            <a:prstGeom prst="rightArrow">
              <a:avLst>
                <a:gd name="adj1" fmla="val 29130"/>
                <a:gd name="adj2" fmla="val 53815"/>
              </a:avLst>
            </a:prstGeom>
            <a:solidFill>
              <a:srgbClr val="FFFFFF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5148064" y="2996952"/>
            <a:ext cx="3816423" cy="4118977"/>
            <a:chOff x="5148064" y="2996952"/>
            <a:chExt cx="3816423" cy="4118977"/>
          </a:xfrm>
        </p:grpSpPr>
        <p:sp>
          <p:nvSpPr>
            <p:cNvPr id="176147" name="Text Box 19"/>
            <p:cNvSpPr txBox="1">
              <a:spLocks noChangeArrowheads="1"/>
            </p:cNvSpPr>
            <p:nvPr/>
          </p:nvSpPr>
          <p:spPr bwMode="auto">
            <a:xfrm>
              <a:off x="5166965" y="3847401"/>
              <a:ext cx="3725516" cy="1015663"/>
            </a:xfrm>
            <a:prstGeom prst="rect">
              <a:avLst/>
            </a:prstGeom>
            <a:gradFill>
              <a:gsLst>
                <a:gs pos="0">
                  <a:srgbClr val="76A2D8"/>
                </a:gs>
                <a:gs pos="80000">
                  <a:srgbClr val="97B8E1"/>
                </a:gs>
                <a:gs pos="100000">
                  <a:srgbClr val="B0CAEA"/>
                </a:gs>
              </a:gsLst>
            </a:gra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it-IT" sz="2000" b="1" dirty="0">
                  <a:solidFill>
                    <a:schemeClr val="tx1"/>
                  </a:solidFill>
                </a:rPr>
                <a:t>Abbondante quantità di urina persa, diurna e/o notturna, </a:t>
              </a:r>
              <a:endParaRPr lang="it-IT" sz="2000" b="1" dirty="0" smtClean="0">
                <a:solidFill>
                  <a:schemeClr val="tx1"/>
                </a:solidFill>
              </a:endParaRPr>
            </a:p>
            <a:p>
              <a:pPr algn="ctr">
                <a:buClr>
                  <a:srgbClr val="FF0000"/>
                </a:buClr>
              </a:pPr>
              <a:r>
                <a:rPr lang="it-IT" sz="2000" b="1" dirty="0" smtClean="0">
                  <a:solidFill>
                    <a:schemeClr val="tx1"/>
                  </a:solidFill>
                </a:rPr>
                <a:t>in </a:t>
              </a:r>
              <a:r>
                <a:rPr lang="it-IT" sz="2000" b="1" dirty="0">
                  <a:solidFill>
                    <a:schemeClr val="tx1"/>
                  </a:solidFill>
                </a:rPr>
                <a:t>b/ni di almeno 5 anni</a:t>
              </a:r>
            </a:p>
          </p:txBody>
        </p:sp>
        <p:sp>
          <p:nvSpPr>
            <p:cNvPr id="176148" name="Text Box 20"/>
            <p:cNvSpPr txBox="1">
              <a:spLocks noChangeArrowheads="1"/>
            </p:cNvSpPr>
            <p:nvPr/>
          </p:nvSpPr>
          <p:spPr bwMode="auto">
            <a:xfrm>
              <a:off x="5148064" y="4869160"/>
              <a:ext cx="3816423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it-IT" sz="2000" dirty="0"/>
                <a:t>Incontinenza diurna = incontinenza intermittente durante il  giorno (veglia)</a:t>
              </a:r>
            </a:p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it-IT" sz="2000" dirty="0" smtClean="0"/>
                <a:t>Enuresi </a:t>
              </a:r>
              <a:r>
                <a:rPr lang="it-IT" sz="2000" dirty="0"/>
                <a:t>= incontinenza intermittente durante </a:t>
              </a:r>
              <a:r>
                <a:rPr lang="it-IT" sz="2000" dirty="0" smtClean="0"/>
                <a:t>il sonno.</a:t>
              </a:r>
            </a:p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it-IT" sz="2000" dirty="0" smtClean="0"/>
                <a:t>Enuresi + Incontinenza diurna.</a:t>
              </a:r>
              <a:endParaRPr lang="it-IT" sz="2000" dirty="0"/>
            </a:p>
            <a:p>
              <a:endParaRPr lang="it-IT" sz="2000" dirty="0"/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 rot="5400000">
              <a:off x="5616116" y="3248980"/>
              <a:ext cx="792088" cy="288032"/>
            </a:xfrm>
            <a:prstGeom prst="rightArrow">
              <a:avLst>
                <a:gd name="adj1" fmla="val 29130"/>
                <a:gd name="adj2" fmla="val 53815"/>
              </a:avLst>
            </a:prstGeom>
            <a:solidFill>
              <a:srgbClr val="FFFFFF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776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usanna\Downloads\2013-09-15 11-24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7"/>
          <a:stretch/>
        </p:blipFill>
        <p:spPr bwMode="auto">
          <a:xfrm>
            <a:off x="6948264" y="995537"/>
            <a:ext cx="1695203" cy="2721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729189" y="1453192"/>
            <a:ext cx="7870795" cy="863534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486697" y="1250758"/>
            <a:ext cx="82089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it-IT" sz="2000" dirty="0" smtClean="0"/>
              <a:t>Malformazioni congenite  del Sistema Nervoso …</a:t>
            </a:r>
          </a:p>
          <a:p>
            <a:pPr algn="ctr">
              <a:buClr>
                <a:srgbClr val="FF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VESCICA NEUROLOGICA</a:t>
            </a:r>
            <a:endParaRPr lang="it-IT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560" y="2204865"/>
            <a:ext cx="6515100" cy="378565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it-IT" sz="2000" b="1" dirty="0">
                <a:solidFill>
                  <a:schemeClr val="bg1"/>
                </a:solidFill>
                <a:latin typeface="Arial" charset="0"/>
              </a:rPr>
              <a:t>                                   </a:t>
            </a:r>
            <a:r>
              <a:rPr lang="it-IT" sz="2000" u="sng" dirty="0" smtClean="0">
                <a:latin typeface="Arial" charset="0"/>
              </a:rPr>
              <a:t>Disrafismi </a:t>
            </a:r>
            <a:r>
              <a:rPr lang="it-IT" sz="2000" u="sng" dirty="0">
                <a:latin typeface="Arial" charset="0"/>
              </a:rPr>
              <a:t>Spinali (Aperti/Occulti)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charset="0"/>
              </a:rPr>
              <a:t>    </a:t>
            </a:r>
            <a:r>
              <a:rPr lang="it-IT" sz="2000" dirty="0" smtClean="0">
                <a:latin typeface="Arial" charset="0"/>
              </a:rPr>
              <a:t>1</a:t>
            </a:r>
            <a:r>
              <a:rPr lang="it-IT" sz="2000" dirty="0">
                <a:latin typeface="Arial" charset="0"/>
              </a:rPr>
              <a:t>.   </a:t>
            </a:r>
            <a:r>
              <a:rPr lang="it-IT" sz="2000" b="1" u="sng" dirty="0">
                <a:latin typeface="Arial" charset="0"/>
              </a:rPr>
              <a:t>Congenita</a:t>
            </a:r>
            <a:r>
              <a:rPr lang="it-IT" sz="2000" dirty="0">
                <a:latin typeface="Arial" charset="0"/>
              </a:rPr>
              <a:t>       </a:t>
            </a:r>
            <a:r>
              <a:rPr lang="it-IT" sz="2000" dirty="0" err="1" smtClean="0">
                <a:latin typeface="Arial" charset="0"/>
              </a:rPr>
              <a:t>Sindr</a:t>
            </a:r>
            <a:r>
              <a:rPr lang="it-IT" sz="2000" dirty="0">
                <a:latin typeface="Arial" charset="0"/>
              </a:rPr>
              <a:t>. da Regressione Caudale</a:t>
            </a:r>
          </a:p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it-IT" sz="2000" dirty="0">
                <a:latin typeface="Arial" charset="0"/>
              </a:rPr>
              <a:t>                                   </a:t>
            </a:r>
            <a:r>
              <a:rPr lang="it-IT" sz="2000" dirty="0" smtClean="0">
                <a:latin typeface="Arial" charset="0"/>
              </a:rPr>
              <a:t>Cerebropatia </a:t>
            </a:r>
            <a:r>
              <a:rPr lang="it-IT" sz="2000" dirty="0">
                <a:latin typeface="Arial" charset="0"/>
              </a:rPr>
              <a:t>Ipossica</a:t>
            </a:r>
          </a:p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it-IT" sz="2000" b="1" dirty="0" smtClean="0">
                <a:latin typeface="Arial" charset="0"/>
              </a:rPr>
              <a:t>                                 </a:t>
            </a:r>
            <a:r>
              <a:rPr lang="it-IT" sz="2000" dirty="0" smtClean="0">
                <a:latin typeface="Arial" charset="0"/>
              </a:rPr>
              <a:t>Degenerazioni Neuro-Muscolari</a:t>
            </a:r>
            <a:r>
              <a:rPr lang="it-IT" sz="2000" b="1" dirty="0" smtClean="0">
                <a:latin typeface="Arial" charset="0"/>
              </a:rPr>
              <a:t>                </a:t>
            </a:r>
            <a:endParaRPr lang="it-IT" sz="2000" b="1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latin typeface="Arial" charset="0"/>
              </a:rPr>
              <a:t>   </a:t>
            </a:r>
            <a:r>
              <a:rPr lang="it-IT" sz="2000" b="1" dirty="0" smtClean="0">
                <a:latin typeface="Arial" charset="0"/>
              </a:rPr>
              <a:t> </a:t>
            </a:r>
            <a:r>
              <a:rPr lang="it-IT" sz="2000" dirty="0" smtClean="0">
                <a:latin typeface="Arial" charset="0"/>
              </a:rPr>
              <a:t>2</a:t>
            </a:r>
            <a:r>
              <a:rPr lang="it-IT" sz="2000" dirty="0">
                <a:latin typeface="Arial" charset="0"/>
              </a:rPr>
              <a:t>.</a:t>
            </a:r>
            <a:r>
              <a:rPr lang="it-IT" sz="2000" b="1" dirty="0">
                <a:latin typeface="Arial" charset="0"/>
              </a:rPr>
              <a:t>   </a:t>
            </a:r>
            <a:r>
              <a:rPr lang="it-IT" sz="2000" b="1" u="sng" dirty="0">
                <a:latin typeface="Arial" charset="0"/>
              </a:rPr>
              <a:t>Acquisita</a:t>
            </a:r>
            <a:r>
              <a:rPr lang="it-IT" sz="2000" dirty="0">
                <a:latin typeface="Arial" charset="0"/>
              </a:rPr>
              <a:t>         </a:t>
            </a:r>
            <a:r>
              <a:rPr lang="it-IT" sz="2000" dirty="0" smtClean="0">
                <a:latin typeface="Arial" charset="0"/>
              </a:rPr>
              <a:t>Tumorale</a:t>
            </a:r>
            <a:endParaRPr lang="it-IT" sz="200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charset="0"/>
              </a:rPr>
              <a:t>                                   </a:t>
            </a:r>
            <a:r>
              <a:rPr lang="it-IT" sz="2000" dirty="0" smtClean="0">
                <a:latin typeface="Arial" charset="0"/>
              </a:rPr>
              <a:t>Infiammatoria</a:t>
            </a:r>
            <a:endParaRPr lang="it-IT" sz="200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charset="0"/>
              </a:rPr>
              <a:t>                                   </a:t>
            </a:r>
            <a:r>
              <a:rPr lang="it-IT" sz="2000" dirty="0" smtClean="0">
                <a:latin typeface="Arial" charset="0"/>
              </a:rPr>
              <a:t>Vascolare</a:t>
            </a:r>
            <a:endParaRPr lang="it-IT" sz="200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charset="0"/>
              </a:rPr>
              <a:t>                                  </a:t>
            </a:r>
            <a:r>
              <a:rPr lang="it-IT" sz="2000" dirty="0" smtClean="0">
                <a:latin typeface="Arial" charset="0"/>
              </a:rPr>
              <a:t> Traumatica                                  </a:t>
            </a:r>
            <a:endParaRPr lang="it-IT" sz="2000" dirty="0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4870901"/>
            <a:ext cx="2196226" cy="646331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it-IT" b="1" dirty="0"/>
              <a:t>  CONGENITE     60%       </a:t>
            </a:r>
            <a:endParaRPr lang="it-IT" b="1" dirty="0" smtClean="0"/>
          </a:p>
          <a:p>
            <a:r>
              <a:rPr lang="it-IT" b="1" dirty="0" smtClean="0"/>
              <a:t>   </a:t>
            </a:r>
            <a:r>
              <a:rPr lang="it-IT" b="1" dirty="0"/>
              <a:t>ACQUISITE      </a:t>
            </a:r>
            <a:r>
              <a:rPr lang="it-IT" b="1" dirty="0" smtClean="0"/>
              <a:t>40</a:t>
            </a:r>
            <a:r>
              <a:rPr lang="it-IT" b="1" dirty="0"/>
              <a:t>%  </a:t>
            </a:r>
          </a:p>
        </p:txBody>
      </p:sp>
      <p:sp>
        <p:nvSpPr>
          <p:cNvPr id="4" name="Fumetto 3 3"/>
          <p:cNvSpPr/>
          <p:nvPr/>
        </p:nvSpPr>
        <p:spPr>
          <a:xfrm>
            <a:off x="5109320" y="4049688"/>
            <a:ext cx="4034680" cy="2808312"/>
          </a:xfrm>
          <a:prstGeom prst="wedgeEllipseCallout">
            <a:avLst>
              <a:gd name="adj1" fmla="val -65150"/>
              <a:gd name="adj2" fmla="val 92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it-IT" b="1" u="sng" dirty="0">
                <a:solidFill>
                  <a:schemeClr val="tx1"/>
                </a:solidFill>
              </a:rPr>
              <a:t>Cranio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u="sng" dirty="0">
                <a:solidFill>
                  <a:schemeClr val="tx1"/>
                </a:solidFill>
              </a:rPr>
              <a:t>Midollo spinale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  </a:t>
            </a:r>
            <a:r>
              <a:rPr lang="it-IT" dirty="0" err="1">
                <a:solidFill>
                  <a:schemeClr val="tx1"/>
                </a:solidFill>
              </a:rPr>
              <a:t>ematomielia</a:t>
            </a:r>
            <a:endParaRPr lang="it-IT" dirty="0">
              <a:solidFill>
                <a:schemeClr val="tx1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  fratture colonna vertebrale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u="sng" dirty="0">
                <a:solidFill>
                  <a:schemeClr val="tx1"/>
                </a:solidFill>
              </a:rPr>
              <a:t>Nervi periferici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fratture pelviche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 lesioni iatrogene chirurgia pelvica  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764704"/>
            <a:ext cx="3600400" cy="46166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>
                <a:solidFill>
                  <a:schemeClr val="tx1"/>
                </a:solidFill>
              </a:rPr>
              <a:t>INCONTINENZA CONTINUA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neuros.net/es/images/mielomeningocele_pacie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67" y="2838796"/>
            <a:ext cx="2939341" cy="3902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52048"/>
              </p:ext>
            </p:extLst>
          </p:nvPr>
        </p:nvGraphicFramePr>
        <p:xfrm>
          <a:off x="3741738" y="986408"/>
          <a:ext cx="16605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Art" r:id="rId4" imgW="3467100" imgH="5632450" progId="">
                  <p:embed/>
                </p:oleObj>
              </mc:Choice>
              <mc:Fallback>
                <p:oleObj name="ClipArt" r:id="rId4" imgW="3467100" imgH="56324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986408"/>
                        <a:ext cx="1660525" cy="2514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6796" dir="3806097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57550" y="1268413"/>
            <a:ext cx="34824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4500" indent="-444500">
              <a:tabLst>
                <a:tab pos="444500" algn="l"/>
              </a:tabLst>
            </a:pPr>
            <a:r>
              <a:rPr lang="it-IT" sz="2400" b="1" dirty="0">
                <a:solidFill>
                  <a:srgbClr val="FF0000"/>
                </a:solidFill>
              </a:rPr>
              <a:t>1.</a:t>
            </a:r>
            <a:r>
              <a:rPr lang="it-IT" sz="2400" b="1" dirty="0"/>
              <a:t> </a:t>
            </a:r>
            <a:r>
              <a:rPr lang="it-IT" sz="2400" b="1" dirty="0" smtClean="0"/>
              <a:t>	Preservazione  Funzione </a:t>
            </a:r>
            <a:r>
              <a:rPr lang="it-IT" sz="2400" b="1" dirty="0"/>
              <a:t>Renale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622032" y="1539875"/>
            <a:ext cx="2694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it-IT" sz="2400" b="1" dirty="0">
                <a:solidFill>
                  <a:srgbClr val="FF3300"/>
                </a:solidFill>
              </a:rPr>
              <a:t>2.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</a:rPr>
              <a:t>	</a:t>
            </a:r>
            <a:r>
              <a:rPr lang="it-IT" sz="2400" b="1" dirty="0" smtClean="0"/>
              <a:t>Acquisizione Continenza</a:t>
            </a:r>
            <a:r>
              <a:rPr lang="it-IT" sz="2400" b="1" dirty="0" smtClean="0">
                <a:solidFill>
                  <a:srgbClr val="FFFF00"/>
                </a:solidFill>
              </a:rPr>
              <a:t>  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258901" y="3471391"/>
            <a:ext cx="2465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3300"/>
                </a:solidFill>
              </a:rPr>
              <a:t>3.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b="1" dirty="0"/>
              <a:t>Autosufficienza</a:t>
            </a:r>
            <a:endParaRPr lang="it-IT" sz="2400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080567" y="4221088"/>
            <a:ext cx="7163841" cy="2123658"/>
          </a:xfrm>
          <a:prstGeom prst="rect">
            <a:avLst/>
          </a:prstGeom>
          <a:solidFill>
            <a:srgbClr val="FFFF99"/>
          </a:solidFill>
          <a:ln w="9525">
            <a:solidFill>
              <a:srgbClr val="498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 algn="ctr">
              <a:lnSpc>
                <a:spcPct val="120000"/>
              </a:lnSpc>
              <a:buClr>
                <a:srgbClr val="FF3300"/>
              </a:buClr>
              <a:buFont typeface="Symbol" pitchFamily="18" charset="2"/>
              <a:buNone/>
            </a:pPr>
            <a:r>
              <a:rPr lang="it-IT" sz="2400" b="1" dirty="0">
                <a:latin typeface="+mj-lt"/>
              </a:rPr>
              <a:t>- </a:t>
            </a:r>
            <a:r>
              <a:rPr lang="it-IT" sz="2400" b="1" dirty="0" smtClean="0">
                <a:latin typeface="+mj-lt"/>
              </a:rPr>
              <a:t> Serbatoio </a:t>
            </a:r>
            <a:r>
              <a:rPr lang="it-IT" sz="2400" b="1" dirty="0">
                <a:latin typeface="+mj-lt"/>
              </a:rPr>
              <a:t>di adeguata capacità e bassa pressione        </a:t>
            </a:r>
          </a:p>
          <a:p>
            <a:pPr marL="0" lvl="1" algn="ctr"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400" b="1" dirty="0">
                <a:latin typeface="+mj-lt"/>
              </a:rPr>
              <a:t>                                                           </a:t>
            </a:r>
            <a:r>
              <a:rPr lang="it-IT" sz="2400" b="1" dirty="0">
                <a:latin typeface="+mj-lt"/>
                <a:sym typeface="Symbol" pitchFamily="18" charset="2"/>
              </a:rPr>
              <a:t> </a:t>
            </a:r>
          </a:p>
          <a:p>
            <a:pPr marL="0" lvl="1" algn="ctr"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400" b="1" dirty="0">
                <a:latin typeface="+mj-lt"/>
              </a:rPr>
              <a:t>- </a:t>
            </a:r>
            <a:r>
              <a:rPr lang="it-IT" sz="2400" b="1" dirty="0" smtClean="0">
                <a:latin typeface="+mj-lt"/>
              </a:rPr>
              <a:t> Svuotamento </a:t>
            </a:r>
            <a:r>
              <a:rPr lang="it-IT" sz="2400" b="1" dirty="0">
                <a:latin typeface="+mj-lt"/>
              </a:rPr>
              <a:t>a basse pressioni detrusoriali</a:t>
            </a:r>
          </a:p>
          <a:p>
            <a:pPr marL="0" lvl="1" algn="ctr">
              <a:lnSpc>
                <a:spcPct val="4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400" b="1" dirty="0">
              <a:latin typeface="+mj-lt"/>
            </a:endParaRPr>
          </a:p>
          <a:p>
            <a:pPr marL="0" lvl="1" algn="ctr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400" b="1" dirty="0">
                <a:latin typeface="+mj-lt"/>
              </a:rPr>
              <a:t>- </a:t>
            </a:r>
            <a:r>
              <a:rPr lang="it-IT" sz="2400" b="1" dirty="0" smtClean="0">
                <a:latin typeface="+mj-lt"/>
              </a:rPr>
              <a:t> Adeguate </a:t>
            </a:r>
            <a:r>
              <a:rPr lang="it-IT" sz="2400" b="1" dirty="0">
                <a:latin typeface="+mj-lt"/>
              </a:rPr>
              <a:t>resistenze uretrali</a:t>
            </a:r>
          </a:p>
          <a:p>
            <a:pPr marL="0" lvl="1" algn="ctr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400" b="1" dirty="0">
                <a:latin typeface="+mj-lt"/>
              </a:rPr>
              <a:t>- </a:t>
            </a:r>
            <a:r>
              <a:rPr lang="it-IT" sz="2400" b="1" dirty="0" smtClean="0">
                <a:latin typeface="+mj-lt"/>
              </a:rPr>
              <a:t> Prevenzione </a:t>
            </a:r>
            <a:r>
              <a:rPr lang="it-IT" sz="2400" b="1" dirty="0">
                <a:latin typeface="+mj-lt"/>
              </a:rPr>
              <a:t>infezioni urinarie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4653" y="297979"/>
            <a:ext cx="8385820" cy="58477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3200" dirty="0" smtClean="0">
                <a:solidFill>
                  <a:schemeClr val="tx1"/>
                </a:solidFill>
              </a:rPr>
              <a:t>Vescica Neurologica: OBIETTIVI terapia</a:t>
            </a:r>
          </a:p>
        </p:txBody>
      </p:sp>
    </p:spTree>
    <p:extLst>
      <p:ext uri="{BB962C8B-B14F-4D97-AF65-F5344CB8AC3E}">
        <p14:creationId xmlns:p14="http://schemas.microsoft.com/office/powerpoint/2010/main" val="21133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  <p:bldP spid="737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idx="1"/>
          </p:nvPr>
        </p:nvSpPr>
        <p:spPr>
          <a:xfrm>
            <a:off x="2105726" y="3140968"/>
            <a:ext cx="4680000" cy="1440160"/>
          </a:xfrm>
          <a:prstGeom prst="roundRect">
            <a:avLst/>
          </a:prstGeom>
          <a:gradFill>
            <a:gsLst>
              <a:gs pos="0">
                <a:srgbClr val="FFE101"/>
              </a:gs>
              <a:gs pos="35000">
                <a:srgbClr val="FFE7AB"/>
              </a:gs>
              <a:gs pos="100000">
                <a:srgbClr val="FFF8DB"/>
              </a:gs>
            </a:gsLst>
          </a:gra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it-IT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Cateterismo Intermittente Pulito (</a:t>
            </a:r>
            <a:r>
              <a:rPr lang="it-IT" dirty="0" err="1" smtClean="0">
                <a:latin typeface="Arial" charset="0"/>
              </a:rPr>
              <a:t>C.I.C</a:t>
            </a:r>
            <a:r>
              <a:rPr lang="it-IT" dirty="0">
                <a:latin typeface="Arial" charset="0"/>
              </a:rPr>
              <a:t>)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2105726" y="1484784"/>
            <a:ext cx="4680000" cy="648072"/>
          </a:xfrm>
          <a:prstGeom prst="round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it-IT" sz="3200" b="1" dirty="0">
                <a:solidFill>
                  <a:schemeClr val="tx1"/>
                </a:solidFill>
                <a:cs typeface="Arial" charset="0"/>
              </a:rPr>
              <a:t>Terapia CONSERVATIVA</a:t>
            </a:r>
            <a:r>
              <a:rPr lang="it-IT" sz="3200" dirty="0">
                <a:solidFill>
                  <a:schemeClr val="tx1"/>
                </a:solidFill>
                <a:cs typeface="Arial" charset="0"/>
              </a:rPr>
              <a:t>    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2105726" y="5589240"/>
            <a:ext cx="4680000" cy="576262"/>
          </a:xfrm>
          <a:prstGeom prst="round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it-IT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Terapia CHIRURGICA</a:t>
            </a:r>
            <a:endParaRPr lang="it-IT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4653" y="297979"/>
            <a:ext cx="8385820" cy="584775"/>
          </a:xfrm>
          <a:prstGeom prst="rect">
            <a:avLst/>
          </a:prstGeom>
          <a:gradFill>
            <a:gsLst>
              <a:gs pos="0">
                <a:srgbClr val="76A2D8"/>
              </a:gs>
              <a:gs pos="80000">
                <a:srgbClr val="97B8E1"/>
              </a:gs>
              <a:gs pos="100000">
                <a:srgbClr val="B0CAEA"/>
              </a:gs>
            </a:gsLst>
          </a:gra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3200" dirty="0" smtClean="0">
                <a:solidFill>
                  <a:schemeClr val="tx1"/>
                </a:solidFill>
              </a:rPr>
              <a:t>Vescica Neurologica: OBIETTIVI terapia</a:t>
            </a:r>
          </a:p>
        </p:txBody>
      </p:sp>
      <p:sp>
        <p:nvSpPr>
          <p:cNvPr id="9" name="Freccia ad arco 8"/>
          <p:cNvSpPr/>
          <p:nvPr/>
        </p:nvSpPr>
        <p:spPr>
          <a:xfrm rot="5400000">
            <a:off x="5688124" y="1592796"/>
            <a:ext cx="2592288" cy="2520280"/>
          </a:xfrm>
          <a:prstGeom prst="circularArrow">
            <a:avLst>
              <a:gd name="adj1" fmla="val 8660"/>
              <a:gd name="adj2" fmla="val 1142319"/>
              <a:gd name="adj3" fmla="val 20457689"/>
              <a:gd name="adj4" fmla="val 10800000"/>
              <a:gd name="adj5" fmla="val 125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d arco 9"/>
          <p:cNvSpPr/>
          <p:nvPr/>
        </p:nvSpPr>
        <p:spPr>
          <a:xfrm rot="16200000" flipH="1">
            <a:off x="575556" y="3537012"/>
            <a:ext cx="2592288" cy="2520280"/>
          </a:xfrm>
          <a:prstGeom prst="circularArrow">
            <a:avLst>
              <a:gd name="adj1" fmla="val 8660"/>
              <a:gd name="adj2" fmla="val 1142319"/>
              <a:gd name="adj3" fmla="val 20457689"/>
              <a:gd name="adj4" fmla="val 10800000"/>
              <a:gd name="adj5" fmla="val 125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44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Presentazione su schermo (4:3)</PresentationFormat>
  <Paragraphs>185</Paragraphs>
  <Slides>20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ClipArt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2013-11-04T14:13:28Z</dcterms:created>
  <dcterms:modified xsi:type="dcterms:W3CDTF">2013-11-04T14:14:22Z</dcterms:modified>
</cp:coreProperties>
</file>