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notesMasterIdLst>
    <p:notesMasterId r:id="rId46"/>
  </p:notesMasterIdLst>
  <p:sldIdLst>
    <p:sldId id="256" r:id="rId2"/>
    <p:sldId id="293" r:id="rId3"/>
    <p:sldId id="258" r:id="rId4"/>
    <p:sldId id="259" r:id="rId5"/>
    <p:sldId id="260" r:id="rId6"/>
    <p:sldId id="261" r:id="rId7"/>
    <p:sldId id="262" r:id="rId8"/>
    <p:sldId id="263" r:id="rId9"/>
    <p:sldId id="297" r:id="rId10"/>
    <p:sldId id="298" r:id="rId11"/>
    <p:sldId id="264" r:id="rId12"/>
    <p:sldId id="265" r:id="rId13"/>
    <p:sldId id="257" r:id="rId14"/>
    <p:sldId id="267" r:id="rId15"/>
    <p:sldId id="268" r:id="rId16"/>
    <p:sldId id="269" r:id="rId17"/>
    <p:sldId id="272" r:id="rId18"/>
    <p:sldId id="274" r:id="rId19"/>
    <p:sldId id="270" r:id="rId20"/>
    <p:sldId id="273" r:id="rId21"/>
    <p:sldId id="271" r:id="rId22"/>
    <p:sldId id="266" r:id="rId23"/>
    <p:sldId id="275" r:id="rId24"/>
    <p:sldId id="277" r:id="rId25"/>
    <p:sldId id="278" r:id="rId26"/>
    <p:sldId id="287" r:id="rId27"/>
    <p:sldId id="279" r:id="rId28"/>
    <p:sldId id="299" r:id="rId29"/>
    <p:sldId id="280" r:id="rId30"/>
    <p:sldId id="296" r:id="rId31"/>
    <p:sldId id="281" r:id="rId32"/>
    <p:sldId id="289" r:id="rId33"/>
    <p:sldId id="282" r:id="rId34"/>
    <p:sldId id="290" r:id="rId35"/>
    <p:sldId id="283" r:id="rId36"/>
    <p:sldId id="284" r:id="rId37"/>
    <p:sldId id="285" r:id="rId38"/>
    <p:sldId id="288" r:id="rId39"/>
    <p:sldId id="301" r:id="rId40"/>
    <p:sldId id="302" r:id="rId41"/>
    <p:sldId id="303" r:id="rId42"/>
    <p:sldId id="300" r:id="rId43"/>
    <p:sldId id="294" r:id="rId44"/>
    <p:sldId id="305" r:id="rId4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ianluca Bettini" initials="GB" lastIdx="2" clrIdx="0">
    <p:extLst>
      <p:ext uri="{19B8F6BF-5375-455C-9EA6-DF929625EA0E}">
        <p15:presenceInfo xmlns:p15="http://schemas.microsoft.com/office/powerpoint/2012/main" userId="S-1-5-21-2207644229-1034074504-2640476413-110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D8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39" autoAdjust="0"/>
    <p:restoredTop sz="94660"/>
  </p:normalViewPr>
  <p:slideViewPr>
    <p:cSldViewPr snapToGrid="0">
      <p:cViewPr varScale="1">
        <p:scale>
          <a:sx n="63" d="100"/>
          <a:sy n="63" d="100"/>
        </p:scale>
        <p:origin x="15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4-05T17:04:35.871" idx="2">
    <p:pos x="10" y="10"/>
    <p:text>18 APERTI - 34 CHIUSI VS 62 APERTI 19 CHIUSI</p:text>
    <p:extLst>
      <p:ext uri="{C676402C-5697-4E1C-873F-D02D1690AC5C}">
        <p15:threadingInfo xmlns:p15="http://schemas.microsoft.com/office/powerpoint/2012/main" timeZoneBias="-1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1FAFDF-D328-48B0-B593-60AD69EF9A06}" type="datetimeFigureOut">
              <a:rPr lang="it-IT" smtClean="0"/>
              <a:t>08/04/17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BBB574-890D-489F-ADE4-6F456B303BD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580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altLang="it-IT"/>
          </a:p>
        </p:txBody>
      </p:sp>
      <p:sp>
        <p:nvSpPr>
          <p:cNvPr id="9011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8F85FFCE-5577-48C3-9603-0C0E35D016D2}" type="slidenum">
              <a:rPr lang="it-IT" altLang="it-IT"/>
              <a:pPr/>
              <a:t>41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43737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rgbClr val="262626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4/8/2017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E5243-F52A-4D37-9694-EB26C6C31910}" type="datetimeFigureOut">
              <a:rPr lang="en-US" dirty="0"/>
              <a:t>4/8/2017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7B6E1-634A-48DC-9E8B-D894023267EF}" type="datetimeFigureOut">
              <a:rPr lang="en-US" dirty="0"/>
              <a:t>4/8/2017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D3E9E-A95C-48F2-B4BF-A71542E0BE9A}" type="datetimeFigureOut">
              <a:rPr lang="en-US" dirty="0"/>
              <a:t>4/8/2017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52B5-7A2F-4CC8-B7CE-9234E21C2837}" type="datetimeFigureOut">
              <a:rPr lang="en-US" dirty="0"/>
              <a:t>4/8/2017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DA07A-9201-4B4B-BAF2-015AFA30F520}" type="datetimeFigureOut">
              <a:rPr lang="en-US" dirty="0"/>
              <a:t>4/8/2017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7E00A-486F-4252-8B1D-E32645521F49}" type="datetimeFigureOut">
              <a:rPr lang="en-US" dirty="0"/>
              <a:t>4/8/2017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F5F92-E675-4B36-9A60-69A962A68675}" type="datetimeFigureOut">
              <a:rPr lang="en-US" dirty="0"/>
              <a:t>4/8/2017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E2C9B-5FA2-460D-9BE7-B0812FC2A6FF}" type="datetimeFigureOut">
              <a:rPr lang="en-US" dirty="0"/>
              <a:t>4/8/2017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4/8/2017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4/8/2017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sz="8000" dirty="0"/>
              <a:t>La cartella informatizzata in Medicina Generale - Luci ed ombre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it-IT" dirty="0"/>
              <a:t>GL Bettini</a:t>
            </a:r>
          </a:p>
          <a:p>
            <a:pPr algn="r"/>
            <a:r>
              <a:rPr lang="it-IT" dirty="0"/>
              <a:t>Brescia 8 aprile 2017</a:t>
            </a:r>
          </a:p>
        </p:txBody>
      </p:sp>
    </p:spTree>
    <p:extLst>
      <p:ext uri="{BB962C8B-B14F-4D97-AF65-F5344CB8AC3E}">
        <p14:creationId xmlns:p14="http://schemas.microsoft.com/office/powerpoint/2010/main" val="9471707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Un mese di lavoro oggi…</a:t>
            </a:r>
          </a:p>
        </p:txBody>
      </p:sp>
      <p:pic>
        <p:nvPicPr>
          <p:cNvPr id="8" name="Segnaposto contenuto 7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76275" y="2329076"/>
            <a:ext cx="4664075" cy="3106310"/>
          </a:xfrm>
        </p:spPr>
      </p:pic>
      <p:sp>
        <p:nvSpPr>
          <p:cNvPr id="6" name="Segnaposto contenuto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endParaRPr lang="it-IT" b="1" dirty="0"/>
          </a:p>
          <a:p>
            <a:pPr marL="457200" indent="-457200">
              <a:buFont typeface="+mj-lt"/>
              <a:buAutoNum type="arabicPeriod"/>
            </a:pPr>
            <a:r>
              <a:rPr lang="it-IT" b="1" dirty="0"/>
              <a:t>22 giornate lavorate</a:t>
            </a:r>
          </a:p>
          <a:p>
            <a:pPr marL="457200" indent="-457200">
              <a:buFont typeface="+mj-lt"/>
              <a:buAutoNum type="arabicPeriod"/>
            </a:pPr>
            <a:r>
              <a:rPr lang="it-IT" b="1" dirty="0"/>
              <a:t>1568 accessi</a:t>
            </a:r>
          </a:p>
          <a:p>
            <a:pPr marL="457200" indent="-457200">
              <a:buFont typeface="+mj-lt"/>
              <a:buAutoNum type="arabicPeriod"/>
            </a:pPr>
            <a:r>
              <a:rPr lang="it-IT" b="1" dirty="0"/>
              <a:t>245 nuovi problemi</a:t>
            </a:r>
          </a:p>
          <a:p>
            <a:pPr marL="457200" indent="-457200">
              <a:buFont typeface="+mj-lt"/>
              <a:buAutoNum type="arabicPeriod"/>
            </a:pPr>
            <a:r>
              <a:rPr lang="it-IT" b="1" dirty="0"/>
              <a:t>3213 pezzi prescritti</a:t>
            </a:r>
          </a:p>
          <a:p>
            <a:pPr marL="457200" indent="-457200">
              <a:buFont typeface="+mj-lt"/>
              <a:buAutoNum type="arabicPeriod"/>
            </a:pPr>
            <a:r>
              <a:rPr lang="it-IT" b="1" dirty="0"/>
              <a:t>Un migliaio di ricette al mese</a:t>
            </a:r>
          </a:p>
          <a:p>
            <a:pPr marL="457200" indent="-457200">
              <a:buFont typeface="+mj-lt"/>
              <a:buAutoNum type="arabicPeriod"/>
            </a:pPr>
            <a:r>
              <a:rPr lang="it-IT" b="1" dirty="0"/>
              <a:t>50 ricette circa al di (solo le terapie!)</a:t>
            </a:r>
          </a:p>
          <a:p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74255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(nostra) storia…anni 90</a:t>
            </a:r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04571" y="2011363"/>
            <a:ext cx="6697132" cy="3767137"/>
          </a:xfrm>
        </p:spPr>
      </p:pic>
    </p:spTree>
    <p:extLst>
      <p:ext uri="{BB962C8B-B14F-4D97-AF65-F5344CB8AC3E}">
        <p14:creationId xmlns:p14="http://schemas.microsoft.com/office/powerpoint/2010/main" val="21792840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cartella informatizzata in Medicina Generale</a:t>
            </a: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Luci ed ombre</a:t>
            </a:r>
          </a:p>
        </p:txBody>
      </p:sp>
      <p:pic>
        <p:nvPicPr>
          <p:cNvPr id="9" name="Segnaposto contenuto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5489" y="2087265"/>
            <a:ext cx="10517971" cy="3866064"/>
          </a:xfrm>
        </p:spPr>
      </p:pic>
    </p:spTree>
    <p:extLst>
      <p:ext uri="{BB962C8B-B14F-4D97-AF65-F5344CB8AC3E}">
        <p14:creationId xmlns:p14="http://schemas.microsoft.com/office/powerpoint/2010/main" val="2304595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…all’inizio fu il caos…</a:t>
            </a:r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95762" y="2437606"/>
            <a:ext cx="3714750" cy="2914650"/>
          </a:xfrm>
        </p:spPr>
      </p:pic>
    </p:spTree>
    <p:extLst>
      <p:ext uri="{BB962C8B-B14F-4D97-AF65-F5344CB8AC3E}">
        <p14:creationId xmlns:p14="http://schemas.microsoft.com/office/powerpoint/2010/main" val="12920564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ombre: </a:t>
            </a:r>
            <a:b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dalla carta all’HD</a:t>
            </a:r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95122" y="2077817"/>
            <a:ext cx="3877295" cy="3687645"/>
          </a:xfrm>
        </p:spPr>
      </p:pic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it-IT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Impegno oneroso di tempo per trasferire i dati dal cartaceo al mezzo informatico e rischio di perdita dati</a:t>
            </a:r>
          </a:p>
        </p:txBody>
      </p:sp>
    </p:spTree>
    <p:extLst>
      <p:ext uri="{BB962C8B-B14F-4D97-AF65-F5344CB8AC3E}">
        <p14:creationId xmlns:p14="http://schemas.microsoft.com/office/powerpoint/2010/main" val="2806802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ombre:</a:t>
            </a:r>
            <a:b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dalla penna alla tastiera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4400" b="1" dirty="0"/>
              <a:t>Almeno inizialmente problemi con la digitazione in tempo reale </a:t>
            </a:r>
            <a:r>
              <a:rPr lang="it-IT" sz="4000" dirty="0"/>
              <a:t>(tastiera ad un dito)</a:t>
            </a:r>
            <a:endParaRPr lang="it-IT" sz="4400" dirty="0"/>
          </a:p>
        </p:txBody>
      </p:sp>
      <p:pic>
        <p:nvPicPr>
          <p:cNvPr id="10" name="Segnaposto contenuto 9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76275" y="2096359"/>
            <a:ext cx="4664075" cy="357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849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ombre:</a:t>
            </a:r>
            <a:b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paura del «FATAL ERROR»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algn="ctr"/>
            <a:endParaRPr lang="it-IT" sz="4400" b="1" dirty="0"/>
          </a:p>
          <a:p>
            <a:pPr algn="ctr"/>
            <a:r>
              <a:rPr lang="it-IT" sz="4400" b="1" dirty="0"/>
              <a:t>il «difficile» rapporto con la novità del mezzo e del linguaggio informatico</a:t>
            </a:r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76275" y="2378437"/>
            <a:ext cx="4664075" cy="3007588"/>
          </a:xfrm>
        </p:spPr>
      </p:pic>
    </p:spTree>
    <p:extLst>
      <p:ext uri="{BB962C8B-B14F-4D97-AF65-F5344CB8AC3E}">
        <p14:creationId xmlns:p14="http://schemas.microsoft.com/office/powerpoint/2010/main" val="650782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ombre:</a:t>
            </a:r>
            <a:b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gestione informatica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ctr"/>
            <a:r>
              <a:rPr lang="it-IT" sz="4000" b="1" dirty="0"/>
              <a:t>Il rapido invecchiamento degli hardware e l’evoluzione incessante dei software</a:t>
            </a:r>
          </a:p>
          <a:p>
            <a:pPr algn="ctr"/>
            <a:endParaRPr lang="it-IT" dirty="0"/>
          </a:p>
        </p:txBody>
      </p:sp>
      <p:pic>
        <p:nvPicPr>
          <p:cNvPr id="11" name="Segnaposto contenuto 10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73524" y="1998663"/>
            <a:ext cx="4663202" cy="376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157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ombre:</a:t>
            </a:r>
            <a:b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l’aggiornamento dei dati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ctr"/>
            <a:r>
              <a:rPr lang="it-IT" sz="4800" b="1" dirty="0"/>
              <a:t>Il problema della trasferibilità dei dati da più ambulatori</a:t>
            </a:r>
          </a:p>
          <a:p>
            <a:pPr algn="ctr"/>
            <a:r>
              <a:rPr lang="it-IT" sz="2000" dirty="0"/>
              <a:t>Problematiche e costi connessi</a:t>
            </a:r>
          </a:p>
        </p:txBody>
      </p:sp>
      <p:pic>
        <p:nvPicPr>
          <p:cNvPr id="11" name="Segnaposto contenuto 10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73524" y="1998663"/>
            <a:ext cx="4663202" cy="376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74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ombre:</a:t>
            </a:r>
            <a:b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 trattamento dei dati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4400" b="1" dirty="0"/>
              <a:t>La protezione dei dati sensibili</a:t>
            </a:r>
          </a:p>
          <a:p>
            <a:pPr algn="ctr"/>
            <a:r>
              <a:rPr lang="it-IT" sz="4400" b="1" dirty="0"/>
              <a:t>Il salvataggio dei dati</a:t>
            </a:r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8" name="Segnaposto contenuto 7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76275" y="1998134"/>
            <a:ext cx="4664075" cy="3767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544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>
                <a:solidFill>
                  <a:srgbClr val="A5D8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L’eclissi della luce…</a:t>
            </a:r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58887" y="2011362"/>
            <a:ext cx="6030684" cy="4485321"/>
          </a:xfrm>
        </p:spPr>
      </p:pic>
      <p:sp>
        <p:nvSpPr>
          <p:cNvPr id="6" name="Rettangolo 5"/>
          <p:cNvSpPr/>
          <p:nvPr/>
        </p:nvSpPr>
        <p:spPr>
          <a:xfrm>
            <a:off x="4702629" y="2932777"/>
            <a:ext cx="2743200" cy="2215991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13800" b="1" cap="none" spc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siss</a:t>
            </a:r>
            <a:endParaRPr lang="it-IT" sz="13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36125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ombre:</a:t>
            </a:r>
            <a:b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gestione del dato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 algn="ctr"/>
            <a:r>
              <a:rPr lang="it-IT" sz="4400" b="1" dirty="0"/>
              <a:t>L’inserimento di dati complessi (cartelle cliniche – referti complessi)</a:t>
            </a:r>
          </a:p>
          <a:p>
            <a:pPr algn="ctr"/>
            <a:r>
              <a:rPr lang="it-IT" sz="4400" b="1" dirty="0"/>
              <a:t>L’inserimento non-automatico delle analisi…</a:t>
            </a:r>
          </a:p>
          <a:p>
            <a:endParaRPr lang="it-IT" dirty="0"/>
          </a:p>
        </p:txBody>
      </p:sp>
      <p:pic>
        <p:nvPicPr>
          <p:cNvPr id="11" name="Segnaposto contenuto 10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73524" y="1998663"/>
            <a:ext cx="4663202" cy="376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762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ombre:</a:t>
            </a:r>
            <a:b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effetti collaterali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ctr"/>
            <a:r>
              <a:rPr lang="it-IT" sz="3600" b="1" dirty="0"/>
              <a:t>La deresponsabilizzazione del paziente nella tenuta della propria documentazione sanitaria</a:t>
            </a:r>
          </a:p>
          <a:p>
            <a:endParaRPr lang="it-IT" dirty="0"/>
          </a:p>
        </p:txBody>
      </p:sp>
      <p:pic>
        <p:nvPicPr>
          <p:cNvPr id="11" name="Segnaposto contenuto 10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73524" y="1998663"/>
            <a:ext cx="4663202" cy="376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054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ombre:</a:t>
            </a:r>
            <a:b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distorsione del rapporto</a:t>
            </a:r>
          </a:p>
        </p:txBody>
      </p:sp>
      <p:pic>
        <p:nvPicPr>
          <p:cNvPr id="3" name="Segnaposto contenuto 2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37118" y="2568102"/>
            <a:ext cx="4085618" cy="2723745"/>
          </a:xfrm>
        </p:spPr>
      </p:pic>
      <p:sp>
        <p:nvSpPr>
          <p:cNvPr id="7" name="Segnaposto contenuto 6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it-IT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it-IT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Possibile interferenza nella relazione </a:t>
            </a:r>
          </a:p>
          <a:p>
            <a:pPr algn="ctr"/>
            <a:r>
              <a:rPr lang="it-IT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medico-paziente</a:t>
            </a:r>
          </a:p>
        </p:txBody>
      </p:sp>
    </p:spTree>
    <p:extLst>
      <p:ext uri="{BB962C8B-B14F-4D97-AF65-F5344CB8AC3E}">
        <p14:creationId xmlns:p14="http://schemas.microsoft.com/office/powerpoint/2010/main" val="1058719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ombre…la rete</a:t>
            </a:r>
          </a:p>
        </p:txBody>
      </p:sp>
      <p:pic>
        <p:nvPicPr>
          <p:cNvPr id="7" name="Segnaposto contenuto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76275" y="2460336"/>
            <a:ext cx="4664075" cy="2843790"/>
          </a:xfrm>
        </p:spPr>
      </p:pic>
      <p:pic>
        <p:nvPicPr>
          <p:cNvPr id="12" name="Segnaposto contenuto 1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011863" y="2259876"/>
            <a:ext cx="4662487" cy="3244710"/>
          </a:xfrm>
        </p:spPr>
      </p:pic>
    </p:spTree>
    <p:extLst>
      <p:ext uri="{BB962C8B-B14F-4D97-AF65-F5344CB8AC3E}">
        <p14:creationId xmlns:p14="http://schemas.microsoft.com/office/powerpoint/2010/main" val="2033105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…all’inizio …ed anche alla fine???</a:t>
            </a:r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95762" y="2437606"/>
            <a:ext cx="3714750" cy="2914650"/>
          </a:xfrm>
        </p:spPr>
      </p:pic>
    </p:spTree>
    <p:extLst>
      <p:ext uri="{BB962C8B-B14F-4D97-AF65-F5344CB8AC3E}">
        <p14:creationId xmlns:p14="http://schemas.microsoft.com/office/powerpoint/2010/main" val="17766075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Dio vide che la luce era cosa buona e separò la luce dalle tenebre…</a:t>
            </a:r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5167" y="2070961"/>
            <a:ext cx="6830009" cy="4454353"/>
          </a:xfrm>
        </p:spPr>
      </p:pic>
    </p:spTree>
    <p:extLst>
      <p:ext uri="{BB962C8B-B14F-4D97-AF65-F5344CB8AC3E}">
        <p14:creationId xmlns:p14="http://schemas.microsoft.com/office/powerpoint/2010/main" val="19850549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it-IT" dirty="0"/>
              <a:t>Le luci:</a:t>
            </a:r>
            <a:br>
              <a:rPr lang="it-IT" dirty="0"/>
            </a:br>
            <a:r>
              <a:rPr lang="it-IT" dirty="0"/>
              <a:t> DAGLI «AMANUENSI» ALLA STAMPANTE</a:t>
            </a:r>
          </a:p>
        </p:txBody>
      </p:sp>
      <p:pic>
        <p:nvPicPr>
          <p:cNvPr id="18" name="Segnaposto contenuto 1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81343" y="2472612"/>
            <a:ext cx="4521288" cy="2817845"/>
          </a:xfrm>
        </p:spPr>
      </p:pic>
      <p:pic>
        <p:nvPicPr>
          <p:cNvPr id="6" name="Segnaposto contenuto 5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931987" y="2820194"/>
            <a:ext cx="2152650" cy="2124075"/>
          </a:xfrm>
        </p:spPr>
      </p:pic>
    </p:spTree>
    <p:extLst>
      <p:ext uri="{BB962C8B-B14F-4D97-AF65-F5344CB8AC3E}">
        <p14:creationId xmlns:p14="http://schemas.microsoft.com/office/powerpoint/2010/main" val="18140577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Le luci: </a:t>
            </a:r>
            <a:br>
              <a:rPr lang="it-IT" dirty="0"/>
            </a:br>
            <a:r>
              <a:rPr lang="it-IT" dirty="0"/>
              <a:t>FACILE ACCESSIBILITA’</a:t>
            </a:r>
          </a:p>
        </p:txBody>
      </p:sp>
      <p:pic>
        <p:nvPicPr>
          <p:cNvPr id="9" name="Segnaposto contenuto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6128" y="1921504"/>
            <a:ext cx="8976221" cy="4496073"/>
          </a:xfrm>
        </p:spPr>
      </p:pic>
    </p:spTree>
    <p:extLst>
      <p:ext uri="{BB962C8B-B14F-4D97-AF65-F5344CB8AC3E}">
        <p14:creationId xmlns:p14="http://schemas.microsoft.com/office/powerpoint/2010/main" val="17174786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Le luci:</a:t>
            </a:r>
            <a:br>
              <a:rPr lang="it-IT" dirty="0"/>
            </a:br>
            <a:r>
              <a:rPr lang="it-IT" dirty="0"/>
              <a:t>LA MEMORIA STORICA</a:t>
            </a:r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6275" y="2406517"/>
            <a:ext cx="10753725" cy="4012212"/>
          </a:xfrm>
        </p:spPr>
      </p:pic>
    </p:spTree>
    <p:extLst>
      <p:ext uri="{BB962C8B-B14F-4D97-AF65-F5344CB8AC3E}">
        <p14:creationId xmlns:p14="http://schemas.microsoft.com/office/powerpoint/2010/main" val="11158838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Le luci: </a:t>
            </a:r>
            <a:br>
              <a:rPr lang="it-IT" dirty="0"/>
            </a:br>
            <a:r>
              <a:rPr lang="it-IT" dirty="0"/>
              <a:t>PDTA PREINSERITI</a:t>
            </a:r>
          </a:p>
        </p:txBody>
      </p:sp>
      <p:pic>
        <p:nvPicPr>
          <p:cNvPr id="8" name="Segnaposto contenuto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8295" y="2011363"/>
            <a:ext cx="9255966" cy="4156172"/>
          </a:xfrm>
        </p:spPr>
      </p:pic>
    </p:spTree>
    <p:extLst>
      <p:ext uri="{BB962C8B-B14F-4D97-AF65-F5344CB8AC3E}">
        <p14:creationId xmlns:p14="http://schemas.microsoft.com/office/powerpoint/2010/main" val="31094879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(nostra) storia</a:t>
            </a:r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8695" y="1852968"/>
            <a:ext cx="3200400" cy="4150737"/>
          </a:xfrm>
        </p:spPr>
      </p:pic>
    </p:spTree>
    <p:extLst>
      <p:ext uri="{BB962C8B-B14F-4D97-AF65-F5344CB8AC3E}">
        <p14:creationId xmlns:p14="http://schemas.microsoft.com/office/powerpoint/2010/main" val="8387747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>
                <a:solidFill>
                  <a:srgbClr val="A6B727"/>
                </a:solidFill>
              </a:rPr>
              <a:t>Le luci: </a:t>
            </a:r>
            <a:br>
              <a:rPr lang="it-IT" dirty="0">
                <a:solidFill>
                  <a:srgbClr val="A6B727"/>
                </a:solidFill>
              </a:rPr>
            </a:br>
            <a:r>
              <a:rPr lang="it-IT" dirty="0">
                <a:solidFill>
                  <a:srgbClr val="A6B727"/>
                </a:solidFill>
              </a:rPr>
              <a:t>GRUPPI ACCERTAMENTI PREIMPOSTATI</a:t>
            </a:r>
            <a:endParaRPr lang="it-IT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15671" y="2011363"/>
            <a:ext cx="7924800" cy="4685001"/>
          </a:xfrm>
        </p:spPr>
      </p:pic>
    </p:spTree>
    <p:extLst>
      <p:ext uri="{BB962C8B-B14F-4D97-AF65-F5344CB8AC3E}">
        <p14:creationId xmlns:p14="http://schemas.microsoft.com/office/powerpoint/2010/main" val="33923876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Le luci: </a:t>
            </a:r>
            <a:br>
              <a:rPr lang="it-IT" dirty="0"/>
            </a:br>
            <a:r>
              <a:rPr lang="it-IT" dirty="0"/>
              <a:t>IL PATIENT SUMMARY</a:t>
            </a:r>
          </a:p>
        </p:txBody>
      </p:sp>
      <p:pic>
        <p:nvPicPr>
          <p:cNvPr id="8" name="Segnaposto contenuto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32857" y="2011363"/>
            <a:ext cx="8714791" cy="3932237"/>
          </a:xfrm>
        </p:spPr>
      </p:pic>
    </p:spTree>
    <p:extLst>
      <p:ext uri="{BB962C8B-B14F-4D97-AF65-F5344CB8AC3E}">
        <p14:creationId xmlns:p14="http://schemas.microsoft.com/office/powerpoint/2010/main" val="14318884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Le luci</a:t>
            </a:r>
          </a:p>
        </p:txBody>
      </p:sp>
      <p:sp>
        <p:nvSpPr>
          <p:cNvPr id="10" name="Segnaposto testo 9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it-IT" b="1" dirty="0">
                <a:solidFill>
                  <a:srgbClr val="FF0000"/>
                </a:solidFill>
              </a:rPr>
              <a:t>MILLE UTILITA’</a:t>
            </a:r>
          </a:p>
        </p:txBody>
      </p:sp>
      <p:pic>
        <p:nvPicPr>
          <p:cNvPr id="7" name="Segnaposto contenuto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76275" y="2926590"/>
            <a:ext cx="4664075" cy="2852669"/>
          </a:xfrm>
        </p:spPr>
      </p:pic>
      <p:sp>
        <p:nvSpPr>
          <p:cNvPr id="11" name="Segnaposto testo 10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it-IT" b="1" dirty="0" err="1">
                <a:solidFill>
                  <a:srgbClr val="FF0000"/>
                </a:solidFill>
              </a:rPr>
              <a:t>millegpg</a:t>
            </a:r>
            <a:endParaRPr lang="it-IT" b="1" dirty="0">
              <a:solidFill>
                <a:srgbClr val="FF0000"/>
              </a:solidFill>
            </a:endParaRPr>
          </a:p>
        </p:txBody>
      </p:sp>
      <p:pic>
        <p:nvPicPr>
          <p:cNvPr id="9" name="Segnaposto contenuto 8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007100" y="2802099"/>
            <a:ext cx="4664075" cy="3098478"/>
          </a:xfrm>
        </p:spPr>
      </p:pic>
    </p:spTree>
    <p:extLst>
      <p:ext uri="{BB962C8B-B14F-4D97-AF65-F5344CB8AC3E}">
        <p14:creationId xmlns:p14="http://schemas.microsoft.com/office/powerpoint/2010/main" val="25345785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Le luci: </a:t>
            </a:r>
            <a:br>
              <a:rPr lang="it-IT" dirty="0"/>
            </a:br>
            <a:r>
              <a:rPr lang="it-IT" dirty="0"/>
              <a:t>INFORMATICA A SOSTEGNO DELL’AUDIT</a:t>
            </a:r>
          </a:p>
        </p:txBody>
      </p:sp>
      <p:pic>
        <p:nvPicPr>
          <p:cNvPr id="8" name="Segnaposto contenuto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0139" y="2011363"/>
            <a:ext cx="8313575" cy="4006882"/>
          </a:xfrm>
        </p:spPr>
      </p:pic>
    </p:spTree>
    <p:extLst>
      <p:ext uri="{BB962C8B-B14F-4D97-AF65-F5344CB8AC3E}">
        <p14:creationId xmlns:p14="http://schemas.microsoft.com/office/powerpoint/2010/main" val="8910767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Le luci:</a:t>
            </a:r>
            <a:br>
              <a:rPr lang="it-IT" dirty="0"/>
            </a:br>
            <a:r>
              <a:rPr lang="it-IT" dirty="0"/>
              <a:t>ANALISI RAPIDA AUTOMATICA</a:t>
            </a:r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39290" y="2042160"/>
            <a:ext cx="7439891" cy="4815840"/>
          </a:xfrm>
        </p:spPr>
      </p:pic>
    </p:spTree>
    <p:extLst>
      <p:ext uri="{BB962C8B-B14F-4D97-AF65-F5344CB8AC3E}">
        <p14:creationId xmlns:p14="http://schemas.microsoft.com/office/powerpoint/2010/main" val="36694321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Le luci: </a:t>
            </a:r>
            <a:br>
              <a:rPr lang="it-IT" dirty="0"/>
            </a:br>
            <a:r>
              <a:rPr lang="it-IT" dirty="0"/>
              <a:t>L’AUDIT PERSONALE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35494" y="2011363"/>
            <a:ext cx="8369559" cy="4090857"/>
          </a:xfrm>
        </p:spPr>
      </p:pic>
    </p:spTree>
    <p:extLst>
      <p:ext uri="{BB962C8B-B14F-4D97-AF65-F5344CB8AC3E}">
        <p14:creationId xmlns:p14="http://schemas.microsoft.com/office/powerpoint/2010/main" val="2259683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Le luci: </a:t>
            </a:r>
            <a:br>
              <a:rPr lang="it-IT" dirty="0"/>
            </a:br>
            <a:r>
              <a:rPr lang="it-IT" dirty="0"/>
              <a:t>L’AUDIT DI GRUPPO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38130" y="2011363"/>
            <a:ext cx="8313575" cy="4034874"/>
          </a:xfrm>
        </p:spPr>
      </p:pic>
    </p:spTree>
    <p:extLst>
      <p:ext uri="{BB962C8B-B14F-4D97-AF65-F5344CB8AC3E}">
        <p14:creationId xmlns:p14="http://schemas.microsoft.com/office/powerpoint/2010/main" val="18117311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Le luci: </a:t>
            </a:r>
            <a:br>
              <a:rPr lang="it-IT" dirty="0"/>
            </a:br>
            <a:r>
              <a:rPr lang="it-IT" dirty="0"/>
              <a:t>VALUTAZIONE IN TEMPO REALE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8882" y="2011363"/>
            <a:ext cx="8612155" cy="4072196"/>
          </a:xfrm>
        </p:spPr>
      </p:pic>
    </p:spTree>
    <p:extLst>
      <p:ext uri="{BB962C8B-B14F-4D97-AF65-F5344CB8AC3E}">
        <p14:creationId xmlns:p14="http://schemas.microsoft.com/office/powerpoint/2010/main" val="133507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Le luci: </a:t>
            </a:r>
            <a:br>
              <a:rPr lang="it-IT" dirty="0"/>
            </a:br>
            <a:r>
              <a:rPr lang="it-IT" dirty="0"/>
              <a:t>ANALISI E MIGLIORAMENTO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8213" y="2011363"/>
            <a:ext cx="9013371" cy="4118849"/>
          </a:xfrm>
        </p:spPr>
      </p:pic>
    </p:spTree>
    <p:extLst>
      <p:ext uri="{BB962C8B-B14F-4D97-AF65-F5344CB8AC3E}">
        <p14:creationId xmlns:p14="http://schemas.microsoft.com/office/powerpoint/2010/main" val="5039619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CRITICITA’:</a:t>
            </a:r>
            <a:br>
              <a:rPr lang="it-IT" dirty="0"/>
            </a:br>
            <a:r>
              <a:rPr lang="it-IT" dirty="0"/>
              <a:t>TROVATE LE DIFFERENZE…</a:t>
            </a:r>
          </a:p>
        </p:txBody>
      </p:sp>
      <p:pic>
        <p:nvPicPr>
          <p:cNvPr id="13" name="Segnaposto contenuto 12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61049" y="1998663"/>
            <a:ext cx="4364114" cy="3767137"/>
          </a:xfrm>
        </p:spPr>
      </p:pic>
      <p:pic>
        <p:nvPicPr>
          <p:cNvPr id="11" name="Segnaposto contenuto 10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005500" y="1998663"/>
            <a:ext cx="4005625" cy="3767137"/>
          </a:xfrm>
        </p:spPr>
      </p:pic>
    </p:spTree>
    <p:extLst>
      <p:ext uri="{BB962C8B-B14F-4D97-AF65-F5344CB8AC3E}">
        <p14:creationId xmlns:p14="http://schemas.microsoft.com/office/powerpoint/2010/main" val="31983541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(nostra) storia (anni 80):</a:t>
            </a:r>
            <a:b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all’inizio fu la CMOP</a:t>
            </a:r>
          </a:p>
        </p:txBody>
      </p:sp>
      <p:pic>
        <p:nvPicPr>
          <p:cNvPr id="9" name="Segnaposto contenuto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3632388" y="2724119"/>
            <a:ext cx="4534676" cy="3401900"/>
          </a:xfrm>
        </p:spPr>
      </p:pic>
    </p:spTree>
    <p:extLst>
      <p:ext uri="{BB962C8B-B14F-4D97-AF65-F5344CB8AC3E}">
        <p14:creationId xmlns:p14="http://schemas.microsoft.com/office/powerpoint/2010/main" val="2715347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CRITICITA’:</a:t>
            </a:r>
            <a:br>
              <a:rPr lang="it-IT" dirty="0"/>
            </a:br>
            <a:r>
              <a:rPr lang="it-IT" dirty="0"/>
              <a:t>TROVATE LE DIFFERENZE…</a:t>
            </a:r>
          </a:p>
        </p:txBody>
      </p:sp>
      <p:pic>
        <p:nvPicPr>
          <p:cNvPr id="7" name="Segnaposto contenuto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16424" y="2011363"/>
            <a:ext cx="9448800" cy="4084637"/>
          </a:xfrm>
        </p:spPr>
      </p:pic>
      <p:cxnSp>
        <p:nvCxnSpPr>
          <p:cNvPr id="9" name="Connettore 2 8"/>
          <p:cNvCxnSpPr>
            <a:cxnSpLocks/>
          </p:cNvCxnSpPr>
          <p:nvPr/>
        </p:nvCxnSpPr>
        <p:spPr>
          <a:xfrm flipH="1" flipV="1">
            <a:off x="5117124" y="2338754"/>
            <a:ext cx="1178168" cy="1459523"/>
          </a:xfrm>
          <a:prstGeom prst="straightConnector1">
            <a:avLst/>
          </a:prstGeom>
          <a:ln w="8255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4311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4294967295"/>
          </p:nvPr>
        </p:nvSpPr>
        <p:spPr>
          <a:xfrm>
            <a:off x="1689100" y="158750"/>
            <a:ext cx="7467600" cy="5865813"/>
          </a:xfrm>
        </p:spPr>
        <p:txBody>
          <a:bodyPr rtlCol="0">
            <a:normAutofit/>
          </a:bodyPr>
          <a:lstStyle/>
          <a:p>
            <a:pPr marL="420624" indent="-384048">
              <a:buNone/>
              <a:defRPr/>
            </a:pPr>
            <a:endParaRPr lang="it-IT" sz="48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20624" indent="-384048">
              <a:buNone/>
              <a:defRPr/>
            </a:pPr>
            <a:r>
              <a:rPr lang="it-IT" sz="4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scienza è fatta di dati come una casa di pietre. Ma un ammasso di dati non è scienza più di quanto un mucchio di pietre sia una casa.</a:t>
            </a:r>
          </a:p>
          <a:p>
            <a:pPr marL="420624" indent="-384048" algn="r">
              <a:buNone/>
              <a:defRPr/>
            </a:pPr>
            <a:endParaRPr lang="it-IT" i="1" dirty="0">
              <a:solidFill>
                <a:srgbClr val="FFFF00"/>
              </a:solidFill>
            </a:endParaRPr>
          </a:p>
          <a:p>
            <a:pPr marL="420624" indent="-384048" algn="r">
              <a:buNone/>
              <a:defRPr/>
            </a:pPr>
            <a:r>
              <a:rPr lang="it-IT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Henri </a:t>
            </a:r>
            <a:r>
              <a:rPr lang="it-IT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Poincaré</a:t>
            </a:r>
            <a:r>
              <a:rPr lang="it-IT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(1854-1912)</a:t>
            </a:r>
            <a:endParaRPr lang="it-IT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30124966"/>
      </p:ext>
    </p:extLst>
  </p:cSld>
  <p:clrMapOvr>
    <a:masterClrMapping/>
  </p:clrMapOvr>
  <p:transition>
    <p:wedg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Riepilogando…</a:t>
            </a:r>
            <a:br>
              <a:rPr lang="it-IT" dirty="0"/>
            </a:br>
            <a:r>
              <a:rPr lang="it-IT" b="1" dirty="0"/>
              <a:t>Cartella clinica informatizzata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b="1" dirty="0"/>
              <a:t>Pro</a:t>
            </a:r>
            <a:r>
              <a:rPr lang="it-IT" dirty="0"/>
              <a:t>		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it-IT" dirty="0"/>
              <a:t>Possibilità di immagazzinare enormi quantità di dati</a:t>
            </a:r>
          </a:p>
          <a:p>
            <a:r>
              <a:rPr lang="it-IT" dirty="0"/>
              <a:t>Facile accessibilità ai dati</a:t>
            </a:r>
          </a:p>
          <a:p>
            <a:r>
              <a:rPr lang="it-IT" dirty="0"/>
              <a:t>Facilità nella ricerca informazioni</a:t>
            </a:r>
          </a:p>
          <a:p>
            <a:r>
              <a:rPr lang="it-IT" dirty="0"/>
              <a:t>Plasticità della cartella</a:t>
            </a:r>
          </a:p>
          <a:p>
            <a:r>
              <a:rPr lang="it-IT" dirty="0"/>
              <a:t>Potenzialità nella ricerca e audit</a:t>
            </a: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sp>
        <p:nvSpPr>
          <p:cNvPr id="7" name="Segnaposto testo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it-IT" b="1" dirty="0"/>
              <a:t>contro</a:t>
            </a:r>
          </a:p>
        </p:txBody>
      </p:sp>
      <p:sp>
        <p:nvSpPr>
          <p:cNvPr id="8" name="Segnaposto contenuto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it-IT" dirty="0"/>
              <a:t>Costi di software, hardware e accessori </a:t>
            </a:r>
          </a:p>
          <a:p>
            <a:r>
              <a:rPr lang="it-IT" dirty="0"/>
              <a:t>Salvataggio dati</a:t>
            </a:r>
          </a:p>
          <a:p>
            <a:r>
              <a:rPr lang="it-IT" dirty="0"/>
              <a:t>Necessità di manutenzione PERENNE dei dati e di tempo da dedicare costantemente</a:t>
            </a:r>
          </a:p>
          <a:p>
            <a:r>
              <a:rPr lang="it-IT" dirty="0"/>
              <a:t>L’incertezza della rete italiana / bresciana/lombarda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80658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CONCLUSIONI</a:t>
            </a:r>
            <a:endParaRPr lang="it-IT" dirty="0"/>
          </a:p>
        </p:txBody>
      </p:sp>
      <p:sp>
        <p:nvSpPr>
          <p:cNvPr id="4" name="Segnaposto contenuto 3"/>
          <p:cNvSpPr>
            <a:spLocks noGrp="1"/>
          </p:cNvSpPr>
          <p:nvPr>
            <p:ph idx="1"/>
          </p:nvPr>
        </p:nvSpPr>
        <p:spPr/>
        <p:txBody>
          <a:bodyPr>
            <a:scene3d>
              <a:camera prst="orthographicFront"/>
              <a:lightRig rig="threePt" dir="t"/>
            </a:scene3d>
            <a:sp3d extrusionH="69850" contourW="12700">
              <a:bevelT w="38100" h="38100"/>
              <a:contourClr>
                <a:schemeClr val="accent2"/>
              </a:contourClr>
            </a:sp3d>
          </a:bodyPr>
          <a:lstStyle/>
          <a:p>
            <a:pPr algn="ctr"/>
            <a:r>
              <a:rPr lang="it-IT" sz="4800" dirty="0"/>
              <a:t>L’INTRODUZIONE DELLA CARTELLA CLINICA INFORMATIZZATA HA PORTATO AD UN MIGLIORAMENTO DEL LAVORO DEL MMG?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4902386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 descr="bpco paolini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84919" y="1600201"/>
            <a:ext cx="7822163" cy="4530725"/>
          </a:xfrm>
        </p:spPr>
      </p:pic>
    </p:spTree>
    <p:extLst>
      <p:ext uri="{BB962C8B-B14F-4D97-AF65-F5344CB8AC3E}">
        <p14:creationId xmlns:p14="http://schemas.microsoft.com/office/powerpoint/2010/main" val="31394758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L’anamnesi </a:t>
            </a:r>
            <a:r>
              <a:rPr lang="it-IT" dirty="0" err="1"/>
              <a:t>pediatrica,personale</a:t>
            </a:r>
            <a:r>
              <a:rPr lang="it-IT" dirty="0"/>
              <a:t> </a:t>
            </a:r>
            <a:r>
              <a:rPr lang="it-IT" dirty="0" err="1"/>
              <a:t>ecc</a:t>
            </a:r>
            <a:endParaRPr lang="it-IT" dirty="0"/>
          </a:p>
        </p:txBody>
      </p:sp>
      <p:pic>
        <p:nvPicPr>
          <p:cNvPr id="9" name="Segnaposto contenuto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61983" y="2011363"/>
            <a:ext cx="5872292" cy="4347492"/>
          </a:xfrm>
        </p:spPr>
      </p:pic>
    </p:spTree>
    <p:extLst>
      <p:ext uri="{BB962C8B-B14F-4D97-AF65-F5344CB8AC3E}">
        <p14:creationId xmlns:p14="http://schemas.microsoft.com/office/powerpoint/2010/main" val="33554556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remota, la familiare e l’</a:t>
            </a:r>
            <a:r>
              <a:rPr lang="it-IT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e.o</a:t>
            </a: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9" name="Segnaposto contenuto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3382322" y="2321755"/>
            <a:ext cx="5022849" cy="3767137"/>
          </a:xfrm>
        </p:spPr>
      </p:pic>
    </p:spTree>
    <p:extLst>
      <p:ext uri="{BB962C8B-B14F-4D97-AF65-F5344CB8AC3E}">
        <p14:creationId xmlns:p14="http://schemas.microsoft.com/office/powerpoint/2010/main" val="16934294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 diario clinico e gli esami…</a:t>
            </a:r>
          </a:p>
        </p:txBody>
      </p:sp>
      <p:pic>
        <p:nvPicPr>
          <p:cNvPr id="9" name="Segnaposto contenuto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6506" y="2011363"/>
            <a:ext cx="6708709" cy="4249478"/>
          </a:xfrm>
        </p:spPr>
      </p:pic>
    </p:spTree>
    <p:extLst>
      <p:ext uri="{BB962C8B-B14F-4D97-AF65-F5344CB8AC3E}">
        <p14:creationId xmlns:p14="http://schemas.microsoft.com/office/powerpoint/2010/main" val="12672454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…e qualche piccolo problema…</a:t>
            </a:r>
          </a:p>
        </p:txBody>
      </p:sp>
      <p:pic>
        <p:nvPicPr>
          <p:cNvPr id="11" name="Segnaposto contenuto 10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76275" y="2133203"/>
            <a:ext cx="4664075" cy="3498056"/>
          </a:xfrm>
        </p:spPr>
      </p:pic>
      <p:pic>
        <p:nvPicPr>
          <p:cNvPr id="21" name="Segnaposto contenuto 20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011863" y="2133799"/>
            <a:ext cx="4662487" cy="3496865"/>
          </a:xfrm>
        </p:spPr>
      </p:pic>
    </p:spTree>
    <p:extLst>
      <p:ext uri="{BB962C8B-B14F-4D97-AF65-F5344CB8AC3E}">
        <p14:creationId xmlns:p14="http://schemas.microsoft.com/office/powerpoint/2010/main" val="2348081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Le luci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66395" y="2470745"/>
            <a:ext cx="7773485" cy="2848373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8337" y="228600"/>
            <a:ext cx="8315325" cy="64008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 rot="1518702">
            <a:off x="4213122" y="2335649"/>
            <a:ext cx="495866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9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OGGI?!?!</a:t>
            </a:r>
          </a:p>
        </p:txBody>
      </p:sp>
    </p:spTree>
    <p:extLst>
      <p:ext uri="{BB962C8B-B14F-4D97-AF65-F5344CB8AC3E}">
        <p14:creationId xmlns:p14="http://schemas.microsoft.com/office/powerpoint/2010/main" val="96533294"/>
      </p:ext>
    </p:extLst>
  </p:cSld>
  <p:clrMapOvr>
    <a:masterClrMapping/>
  </p:clrMapOvr>
</p:sld>
</file>

<file path=ppt/theme/theme1.xml><?xml version="1.0" encoding="utf-8"?>
<a:theme xmlns:a="http://schemas.openxmlformats.org/drawingml/2006/main" name="Metropolitano">
  <a:themeElements>
    <a:clrScheme name="Metropolitan">
      <a:dk1>
        <a:sysClr val="windowText" lastClr="000000"/>
      </a:dk1>
      <a:lt1>
        <a:sysClr val="window" lastClr="FFFFFF"/>
      </a:lt1>
      <a:dk2>
        <a:srgbClr val="471101"/>
      </a:dk2>
      <a:lt2>
        <a:srgbClr val="E7E8E2"/>
      </a:lt2>
      <a:accent1>
        <a:srgbClr val="A6B727"/>
      </a:accent1>
      <a:accent2>
        <a:srgbClr val="F04304"/>
      </a:accent2>
      <a:accent3>
        <a:srgbClr val="EF8606"/>
      </a:accent3>
      <a:accent4>
        <a:srgbClr val="F2C100"/>
      </a:accent4>
      <a:accent5>
        <a:srgbClr val="A65001"/>
      </a:accent5>
      <a:accent6>
        <a:srgbClr val="BA9585"/>
      </a:accent6>
      <a:hlink>
        <a:srgbClr val="00B0F0"/>
      </a:hlink>
      <a:folHlink>
        <a:srgbClr val="7F7F7F"/>
      </a:folHlink>
    </a:clrScheme>
    <a:fontScheme name="Metropolita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3A8A2BB7-7C5E-4EB2-B1F1-CFFF0F57E773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TM03457491[[fn=Metropolitano]]</Template>
  <TotalTime>7322</TotalTime>
  <Words>443</Words>
  <Application>Microsoft Office PowerPoint</Application>
  <PresentationFormat>Widescreen</PresentationFormat>
  <Paragraphs>89</Paragraphs>
  <Slides>44</Slides>
  <Notes>1</Notes>
  <HiddenSlides>1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44</vt:i4>
      </vt:variant>
    </vt:vector>
  </HeadingPairs>
  <TitlesOfParts>
    <vt:vector size="48" baseType="lpstr">
      <vt:lpstr>Arial</vt:lpstr>
      <vt:lpstr>Calibri</vt:lpstr>
      <vt:lpstr>Calibri Light</vt:lpstr>
      <vt:lpstr>Metropolitano</vt:lpstr>
      <vt:lpstr>La cartella informatizzata in Medicina Generale - Luci ed ombre</vt:lpstr>
      <vt:lpstr>L’eclissi della luce…</vt:lpstr>
      <vt:lpstr>La (nostra) storia</vt:lpstr>
      <vt:lpstr>La (nostra) storia (anni 80): all’inizio fu la CMOP</vt:lpstr>
      <vt:lpstr>L’anamnesi pediatrica,personale ecc</vt:lpstr>
      <vt:lpstr>La remota, la familiare e l’e.o.</vt:lpstr>
      <vt:lpstr>Il diario clinico e gli esami…</vt:lpstr>
      <vt:lpstr>…e qualche piccolo problema…</vt:lpstr>
      <vt:lpstr>Le luci</vt:lpstr>
      <vt:lpstr>Un mese di lavoro oggi…</vt:lpstr>
      <vt:lpstr>La (nostra) storia…anni 90</vt:lpstr>
      <vt:lpstr>La cartella informatizzata in Medicina Generale  Luci ed ombre</vt:lpstr>
      <vt:lpstr>…all’inizio fu il caos…</vt:lpstr>
      <vt:lpstr>Le ombre:  dalla carta all’HD</vt:lpstr>
      <vt:lpstr>Le ombre: dalla penna alla tastiera</vt:lpstr>
      <vt:lpstr>Le ombre: la paura del «FATAL ERROR»</vt:lpstr>
      <vt:lpstr>Le ombre: la gestione informatica</vt:lpstr>
      <vt:lpstr>Le ombre: l’aggiornamento dei dati</vt:lpstr>
      <vt:lpstr>Le ombre: il trattamento dei dati</vt:lpstr>
      <vt:lpstr>Le ombre: la gestione del dato</vt:lpstr>
      <vt:lpstr>Le ombre: effetti collaterali</vt:lpstr>
      <vt:lpstr>Le ombre: la distorsione del rapporto</vt:lpstr>
      <vt:lpstr>Le ombre…la rete</vt:lpstr>
      <vt:lpstr>…all’inizio …ed anche alla fine???</vt:lpstr>
      <vt:lpstr>Dio vide che la luce era cosa buona e separò la luce dalle tenebre…</vt:lpstr>
      <vt:lpstr>Le luci:  DAGLI «AMANUENSI» ALLA STAMPANTE</vt:lpstr>
      <vt:lpstr>Le luci:  FACILE ACCESSIBILITA’</vt:lpstr>
      <vt:lpstr>Le luci: LA MEMORIA STORICA</vt:lpstr>
      <vt:lpstr>Le luci:  PDTA PREINSERITI</vt:lpstr>
      <vt:lpstr>Le luci:  GRUPPI ACCERTAMENTI PREIMPOSTATI</vt:lpstr>
      <vt:lpstr>Le luci:  IL PATIENT SUMMARY</vt:lpstr>
      <vt:lpstr>Le luci</vt:lpstr>
      <vt:lpstr>Le luci:  INFORMATICA A SOSTEGNO DELL’AUDIT</vt:lpstr>
      <vt:lpstr>Le luci: ANALISI RAPIDA AUTOMATICA</vt:lpstr>
      <vt:lpstr>Le luci:  L’AUDIT PERSONALE</vt:lpstr>
      <vt:lpstr>Le luci:  L’AUDIT DI GRUPPO</vt:lpstr>
      <vt:lpstr>Le luci:  VALUTAZIONE IN TEMPO REALE</vt:lpstr>
      <vt:lpstr>Le luci:  ANALISI E MIGLIORAMENTO</vt:lpstr>
      <vt:lpstr>CRITICITA’: TROVATE LE DIFFERENZE…</vt:lpstr>
      <vt:lpstr>CRITICITA’: TROVATE LE DIFFERENZE…</vt:lpstr>
      <vt:lpstr>Presentazione standard di PowerPoint</vt:lpstr>
      <vt:lpstr>Riepilogando… Cartella clinica informatizzata</vt:lpstr>
      <vt:lpstr>CONCLUSIONI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cartella informatizzata in Medicina Generale - Luci ed ombre</dc:title>
  <dc:creator>Gian Luca Bettini</dc:creator>
  <cp:lastModifiedBy>Gianluca</cp:lastModifiedBy>
  <cp:revision>66</cp:revision>
  <dcterms:created xsi:type="dcterms:W3CDTF">2017-03-18T09:33:02Z</dcterms:created>
  <dcterms:modified xsi:type="dcterms:W3CDTF">2017-04-08T04:58:08Z</dcterms:modified>
</cp:coreProperties>
</file>