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EDF9-98C7-4496-B0D9-2A961050C2D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950E-8B8C-4F40-93AA-EE397E7202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67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EDF9-98C7-4496-B0D9-2A961050C2D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950E-8B8C-4F40-93AA-EE397E7202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396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EDF9-98C7-4496-B0D9-2A961050C2D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950E-8B8C-4F40-93AA-EE397E7202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00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EDF9-98C7-4496-B0D9-2A961050C2D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950E-8B8C-4F40-93AA-EE397E7202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38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EDF9-98C7-4496-B0D9-2A961050C2D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950E-8B8C-4F40-93AA-EE397E7202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761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EDF9-98C7-4496-B0D9-2A961050C2D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950E-8B8C-4F40-93AA-EE397E7202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157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EDF9-98C7-4496-B0D9-2A961050C2D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950E-8B8C-4F40-93AA-EE397E7202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51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EDF9-98C7-4496-B0D9-2A961050C2D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950E-8B8C-4F40-93AA-EE397E7202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279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EDF9-98C7-4496-B0D9-2A961050C2D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950E-8B8C-4F40-93AA-EE397E7202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14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EDF9-98C7-4496-B0D9-2A961050C2D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950E-8B8C-4F40-93AA-EE397E7202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864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EDF9-98C7-4496-B0D9-2A961050C2D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5950E-8B8C-4F40-93AA-EE397E7202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044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DEDF9-98C7-4496-B0D9-2A961050C2D3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5950E-8B8C-4F40-93AA-EE397E7202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732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3723"/>
            <a:ext cx="8585200" cy="489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25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171450" y="208911"/>
            <a:ext cx="8705850" cy="973138"/>
          </a:xfrm>
        </p:spPr>
        <p:txBody>
          <a:bodyPr>
            <a:noAutofit/>
          </a:bodyPr>
          <a:lstStyle/>
          <a:p>
            <a:pPr eaLnBrk="1" hangingPunct="1"/>
            <a:r>
              <a:rPr lang="it-IT" sz="3600" b="1" dirty="0">
                <a:solidFill>
                  <a:srgbClr val="00CCFF"/>
                </a:solidFill>
                <a:latin typeface="Arial Narrow" charset="0"/>
                <a:cs typeface="Arial Narrow" charset="0"/>
              </a:rPr>
              <a:t>Come orientarsi per agire in maniera </a:t>
            </a:r>
            <a:r>
              <a:rPr lang="it-IT" sz="3600" b="1" dirty="0" smtClean="0">
                <a:solidFill>
                  <a:srgbClr val="00CCFF"/>
                </a:solidFill>
                <a:latin typeface="Arial Narrow" charset="0"/>
                <a:cs typeface="Arial Narrow" charset="0"/>
              </a:rPr>
              <a:t>appropriata?</a:t>
            </a:r>
            <a:endParaRPr lang="it-IT" sz="3600" b="1" dirty="0">
              <a:solidFill>
                <a:srgbClr val="00CCFF"/>
              </a:solidFill>
              <a:latin typeface="Arial Narrow" charset="0"/>
              <a:cs typeface="Arial Narrow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6075" y="1385888"/>
            <a:ext cx="8362950" cy="5262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marL="566928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sz="2400" b="1" dirty="0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Malattia infettiva/infiammatoria?</a:t>
            </a:r>
          </a:p>
          <a:p>
            <a:pPr marL="1024128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relativamente agevole da gestire : MNI, infezione batterica?</a:t>
            </a:r>
          </a:p>
          <a:p>
            <a:pPr marL="1024128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impegnativa: TBC, </a:t>
            </a:r>
            <a:r>
              <a:rPr lang="it-IT" sz="2400" b="1" dirty="0" err="1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collagenopatia</a:t>
            </a:r>
            <a:r>
              <a:rPr lang="it-IT" sz="2400" b="1" dirty="0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?</a:t>
            </a:r>
          </a:p>
          <a:p>
            <a:pPr marL="566928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2400" b="1" dirty="0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Malattia neoplastica?</a:t>
            </a:r>
          </a:p>
          <a:p>
            <a:pPr marL="1024128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linfoma?, malattia </a:t>
            </a:r>
            <a:r>
              <a:rPr lang="it-IT" sz="2400" b="1" dirty="0" err="1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linfoproliferativa</a:t>
            </a:r>
            <a:r>
              <a:rPr lang="it-IT" sz="2400" b="1" dirty="0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?</a:t>
            </a:r>
          </a:p>
          <a:p>
            <a:pPr marL="1024128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neoplasia metastatica (tumori solidi)? </a:t>
            </a:r>
          </a:p>
          <a:p>
            <a:pPr marL="566928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2400" b="1" dirty="0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Con che strumenti agire:</a:t>
            </a:r>
          </a:p>
          <a:p>
            <a:pPr marL="1024128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anamnesi, esame obiettivo locale e generale</a:t>
            </a:r>
          </a:p>
          <a:p>
            <a:pPr marL="1024128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indagini di laboratorio</a:t>
            </a:r>
          </a:p>
          <a:p>
            <a:pPr marL="1024128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 err="1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imaging</a:t>
            </a:r>
            <a:endParaRPr lang="it-IT" sz="2400" b="1" dirty="0">
              <a:solidFill>
                <a:srgbClr val="000000"/>
              </a:solidFill>
              <a:latin typeface="Arial Narrow"/>
              <a:ea typeface="+mn-ea"/>
              <a:cs typeface="Arial Narrow"/>
            </a:endParaRPr>
          </a:p>
        </p:txBody>
      </p:sp>
      <p:pic>
        <p:nvPicPr>
          <p:cNvPr id="4100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003" y="4435474"/>
            <a:ext cx="2212975" cy="2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6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6075" y="17436"/>
            <a:ext cx="8362950" cy="85725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00CCFF"/>
                </a:solidFill>
                <a:latin typeface="Arial Narrow"/>
                <a:ea typeface="+mj-ea"/>
                <a:cs typeface="Arial Narrow"/>
              </a:rPr>
              <a:t>Alcune domande da porsi per orientarsi:</a:t>
            </a:r>
            <a:endParaRPr lang="it-IT" b="1" dirty="0">
              <a:solidFill>
                <a:srgbClr val="00CCFF"/>
              </a:solidFill>
              <a:latin typeface="Arial Narrow"/>
              <a:ea typeface="+mj-ea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00001" y="871298"/>
            <a:ext cx="8677275" cy="5780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lvl1pPr marL="566738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40000"/>
              </a:lnSpc>
              <a:buFont typeface="Calibri" charset="0"/>
              <a:buAutoNum type="arabicPeriod"/>
            </a:pPr>
            <a:r>
              <a:rPr lang="it-IT" sz="2200" b="1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La massa palpabile è davvero un linfonodo ?</a:t>
            </a:r>
          </a:p>
          <a:p>
            <a:pPr eaLnBrk="1" hangingPunct="1">
              <a:lnSpc>
                <a:spcPct val="140000"/>
              </a:lnSpc>
              <a:buFont typeface="Calibri" charset="0"/>
              <a:buAutoNum type="arabicPeriod"/>
            </a:pPr>
            <a:r>
              <a:rPr lang="it-IT" sz="2200" b="1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Quale è l</a:t>
            </a:r>
            <a:r>
              <a:rPr lang="ja-JP" altLang="it-IT" sz="2200" b="1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’</a:t>
            </a:r>
            <a:r>
              <a:rPr lang="it-IT" sz="2200" b="1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età del paziente ?</a:t>
            </a:r>
          </a:p>
          <a:p>
            <a:pPr eaLnBrk="1" hangingPunct="1">
              <a:lnSpc>
                <a:spcPct val="140000"/>
              </a:lnSpc>
              <a:buFont typeface="Calibri" charset="0"/>
              <a:buAutoNum type="arabicPeriod"/>
            </a:pPr>
            <a:r>
              <a:rPr lang="it-IT" sz="2200" b="1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La </a:t>
            </a:r>
            <a:r>
              <a:rPr lang="it-IT" sz="2200" b="1" dirty="0" err="1">
                <a:solidFill>
                  <a:srgbClr val="000000"/>
                </a:solidFill>
                <a:latin typeface="Arial Narrow" charset="0"/>
                <a:cs typeface="Arial Narrow" charset="0"/>
              </a:rPr>
              <a:t>linfoadenopatia</a:t>
            </a:r>
            <a:r>
              <a:rPr lang="it-IT" sz="2200" b="1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 è localizzata o generalizzata (2 o + stazioni)?</a:t>
            </a:r>
          </a:p>
          <a:p>
            <a:pPr eaLnBrk="1" hangingPunct="1">
              <a:lnSpc>
                <a:spcPct val="140000"/>
              </a:lnSpc>
              <a:buFont typeface="Calibri" charset="0"/>
              <a:buAutoNum type="arabicPeriod"/>
            </a:pPr>
            <a:r>
              <a:rPr lang="it-IT" sz="2200" b="1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Quali sono le caratteristiche semeiologiche dei linfonodi (dimensioni, dolorabilità, forma, consistenza, mobilità, aspetto della cute soprastante)?</a:t>
            </a:r>
          </a:p>
          <a:p>
            <a:pPr eaLnBrk="1" hangingPunct="1">
              <a:lnSpc>
                <a:spcPct val="140000"/>
              </a:lnSpc>
              <a:buFont typeface="Calibri" charset="0"/>
              <a:buAutoNum type="arabicPeriod"/>
            </a:pPr>
            <a:r>
              <a:rPr lang="it-IT" sz="2200" b="1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Vi sono associati sintomi sistemici (febbre, calo ponderale, astenia, sudorazione notturna…) o sintomi/segni locali (faringite, disfagia,  anomalie nella regione drenata dai linfonodi, flogosi cutanea…) ?</a:t>
            </a:r>
          </a:p>
          <a:p>
            <a:pPr eaLnBrk="1" hangingPunct="1">
              <a:lnSpc>
                <a:spcPct val="140000"/>
              </a:lnSpc>
              <a:buFont typeface="Calibri" charset="0"/>
              <a:buAutoNum type="arabicPeriod"/>
            </a:pPr>
            <a:r>
              <a:rPr lang="it-IT" sz="2200" b="1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È lecito </a:t>
            </a:r>
            <a:r>
              <a:rPr lang="ja-JP" altLang="it-IT" sz="2200" b="1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“</a:t>
            </a:r>
            <a:r>
              <a:rPr lang="it-IT" sz="2200" b="1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temporeggiare</a:t>
            </a:r>
            <a:r>
              <a:rPr lang="ja-JP" altLang="it-IT" sz="2200" b="1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”</a:t>
            </a:r>
            <a:r>
              <a:rPr lang="it-IT" sz="2200" b="1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 per un breve periodo o è opportuno essere aggressivi?</a:t>
            </a:r>
          </a:p>
          <a:p>
            <a:pPr eaLnBrk="1" hangingPunct="1">
              <a:lnSpc>
                <a:spcPct val="140000"/>
              </a:lnSpc>
              <a:buFont typeface="Calibri" charset="0"/>
              <a:buAutoNum type="arabicPeriod"/>
            </a:pPr>
            <a:r>
              <a:rPr lang="it-IT" sz="2200" b="1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Quali indagini chiedere?, quando coinvolgere lo specialista?</a:t>
            </a:r>
          </a:p>
        </p:txBody>
      </p:sp>
      <p:pic>
        <p:nvPicPr>
          <p:cNvPr id="5124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155" y="744797"/>
            <a:ext cx="17541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12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21471"/>
            <a:ext cx="9144000" cy="1307353"/>
          </a:xfrm>
          <a:solidFill>
            <a:srgbClr val="FFFFFF">
              <a:alpha val="51000"/>
            </a:srgbClr>
          </a:solidFill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Parametri orientativi di patologia linfoproliferativa</a:t>
            </a:r>
            <a:endParaRPr lang="it-IT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69271" y="2462591"/>
            <a:ext cx="8589756" cy="38683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just">
              <a:spcAft>
                <a:spcPts val="1425"/>
              </a:spcAft>
              <a:buClr>
                <a:srgbClr val="FFFFFF"/>
              </a:buClr>
            </a:pPr>
            <a:endParaRPr lang="it-IT" sz="600" b="1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algn="just">
              <a:spcAft>
                <a:spcPts val="1425"/>
              </a:spcAft>
              <a:buClr>
                <a:srgbClr val="FFFFFF"/>
              </a:buClr>
            </a:pPr>
            <a:r>
              <a:rPr lang="it-IT" sz="28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Alterazioni di parametri di laboratorio </a:t>
            </a:r>
            <a:r>
              <a:rPr lang="it-IT" sz="28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(anemia, linfocitosi, LDH elevato, </a:t>
            </a:r>
            <a:r>
              <a:rPr lang="it-IT" sz="2800" i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gammopatia</a:t>
            </a:r>
            <a:r>
              <a:rPr lang="it-IT" sz="28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 monoclonale)</a:t>
            </a:r>
          </a:p>
          <a:p>
            <a:pPr algn="just">
              <a:spcAft>
                <a:spcPts val="1425"/>
              </a:spcAft>
              <a:buClr>
                <a:srgbClr val="FFFFFF"/>
              </a:buClr>
            </a:pPr>
            <a:r>
              <a:rPr lang="it-IT" sz="28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Sintomi sistemici non altrimenti spiegabili </a:t>
            </a:r>
            <a:r>
              <a:rPr lang="it-IT" sz="28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(febbricola, calo ponderale, sudorazioni notturne)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it-IT" sz="28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+ prurito diffuso</a:t>
            </a:r>
          </a:p>
          <a:p>
            <a:pPr>
              <a:spcAft>
                <a:spcPts val="1425"/>
              </a:spcAft>
              <a:buClr>
                <a:srgbClr val="FFFFFF"/>
              </a:buClr>
            </a:pPr>
            <a:r>
              <a:rPr lang="it-IT" sz="28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Adenomegalie</a:t>
            </a:r>
            <a:r>
              <a:rPr lang="it-IT" sz="28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it-IT" sz="28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polistazionali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</a:p>
          <a:p>
            <a:pPr>
              <a:spcAft>
                <a:spcPts val="1425"/>
              </a:spcAft>
              <a:buClr>
                <a:srgbClr val="FFFFFF"/>
              </a:buClr>
            </a:pPr>
            <a:r>
              <a:rPr lang="it-IT" sz="2800" b="1" dirty="0">
                <a:solidFill>
                  <a:srgbClr val="000000"/>
                </a:solidFill>
                <a:latin typeface="Arial Narrow"/>
                <a:cs typeface="Arial Narrow"/>
              </a:rPr>
              <a:t>P</a:t>
            </a:r>
            <a:r>
              <a:rPr lang="it-IT" sz="28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resenza di </a:t>
            </a:r>
            <a:r>
              <a:rPr lang="it-IT" sz="28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epato</a:t>
            </a:r>
            <a:r>
              <a:rPr lang="it-IT" sz="28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-splenomegalia</a:t>
            </a:r>
          </a:p>
          <a:p>
            <a:pPr>
              <a:spcAft>
                <a:spcPts val="1425"/>
              </a:spcAft>
              <a:buClr>
                <a:srgbClr val="FFFFFF"/>
              </a:buClr>
            </a:pPr>
            <a:endParaRPr lang="it-IT" sz="1200" b="1" dirty="0" smtClean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r="7349"/>
          <a:stretch/>
        </p:blipFill>
        <p:spPr>
          <a:xfrm>
            <a:off x="269271" y="850611"/>
            <a:ext cx="1658600" cy="15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5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76698"/>
            <a:ext cx="6885254" cy="973169"/>
          </a:xfrm>
          <a:solidFill>
            <a:srgbClr val="00CCFF">
              <a:alpha val="51000"/>
            </a:srgbClr>
          </a:solidFill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Arial Narrow"/>
                <a:cs typeface="Arial Narrow"/>
              </a:rPr>
              <a:t>DIAGNOSI</a:t>
            </a:r>
            <a:br>
              <a:rPr lang="it-IT" sz="3200" b="1" dirty="0" smtClean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it-IT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…agoaspirato…</a:t>
            </a:r>
            <a:r>
              <a:rPr lang="it-IT" sz="2400" b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agobiopsia</a:t>
            </a:r>
            <a:r>
              <a:rPr lang="it-IT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…biopsia chirurgica…</a:t>
            </a:r>
            <a:endParaRPr lang="it-IT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53006" y="1235592"/>
            <a:ext cx="6487439" cy="53328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000"/>
              </a:spcAft>
              <a:buClr>
                <a:schemeClr val="tx1"/>
              </a:buClr>
              <a:buFont typeface="Arial"/>
              <a:buChar char="•"/>
            </a:pP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L’esame citologico su </a:t>
            </a: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agoaspirato linfonodale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 può far porre il sospetto di linfoma, ma non è diagnostico (impossibile definire il sottotipo). </a:t>
            </a:r>
            <a:endParaRPr lang="it-IT" sz="2400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spcAft>
                <a:spcPts val="1000"/>
              </a:spcAft>
              <a:buClr>
                <a:schemeClr val="tx1"/>
              </a:buClr>
              <a:buFont typeface="Arial"/>
              <a:buChar char="•"/>
            </a:pPr>
            <a:r>
              <a:rPr lang="it-IT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La 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diagnosi di linfoma di </a:t>
            </a:r>
            <a:r>
              <a:rPr lang="it-IT" sz="2400" dirty="0" err="1">
                <a:solidFill>
                  <a:srgbClr val="000000"/>
                </a:solidFill>
                <a:latin typeface="Arial Narrow"/>
                <a:cs typeface="Arial Narrow"/>
              </a:rPr>
              <a:t>Hodgkin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 o non </a:t>
            </a:r>
            <a:r>
              <a:rPr lang="it-IT" sz="2400" dirty="0" err="1">
                <a:solidFill>
                  <a:srgbClr val="000000"/>
                </a:solidFill>
                <a:latin typeface="Arial Narrow"/>
                <a:cs typeface="Arial Narrow"/>
              </a:rPr>
              <a:t>Hodgkin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 non può prescindere dall’esame istologico (</a:t>
            </a:r>
            <a:r>
              <a:rPr lang="it-IT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cs typeface="Arial Narrow"/>
              </a:rPr>
              <a:t>biopsia chirurgica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)</a:t>
            </a:r>
            <a:r>
              <a:rPr lang="it-I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cs typeface="Arial Narrow"/>
              </a:rPr>
              <a:t>.</a:t>
            </a:r>
            <a:endParaRPr lang="it-IT" sz="24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spcAft>
                <a:spcPts val="1425"/>
              </a:spcAft>
              <a:buClr>
                <a:schemeClr val="tx1"/>
              </a:buClr>
              <a:buFont typeface="Arial"/>
              <a:buChar char="•"/>
            </a:pP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Il prelievo va fatto sul linfonodo più grosso, se possibile non inguinale, e deve essere il più ampio possibile (possibilmente l’intero linfonodo)</a:t>
            </a:r>
            <a:r>
              <a:rPr lang="it-IT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.</a:t>
            </a:r>
            <a:endParaRPr lang="it-IT" sz="24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spcAft>
                <a:spcPts val="1425"/>
              </a:spcAft>
              <a:buClr>
                <a:schemeClr val="tx1"/>
              </a:buClr>
              <a:buFont typeface="Arial"/>
              <a:buChar char="•"/>
            </a:pP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L’</a:t>
            </a:r>
            <a:r>
              <a:rPr lang="it-IT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cs typeface="Arial Narrow"/>
              </a:rPr>
              <a:t>agobiopsia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 può essere considerata “accettabile” in determinate situazioni (sede della malattia, condizioni cliniche del paziente) in cui non è possibile ottenere un campione chirurgico.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255" y="5292795"/>
            <a:ext cx="2274458" cy="156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255" y="0"/>
            <a:ext cx="2263345" cy="190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255" y="3776952"/>
            <a:ext cx="2274458" cy="151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885255" y="1886746"/>
            <a:ext cx="2258745" cy="1871411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>
                <a:latin typeface="Arial Narrow"/>
                <a:cs typeface="Arial Narrow"/>
              </a:rPr>
              <a:t>Invio a fresco per favorire la tipizzazione con anticorpi monoclonali </a:t>
            </a:r>
            <a:r>
              <a:rPr lang="it-IT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cs typeface="Arial Narrow"/>
              </a:rPr>
              <a:t>(IMMUNOISTOCHIMICA)</a:t>
            </a:r>
            <a:r>
              <a:rPr lang="it-IT" sz="1600" b="1" dirty="0">
                <a:latin typeface="Arial Narrow"/>
                <a:cs typeface="Arial Narrow"/>
              </a:rPr>
              <a:t> </a:t>
            </a:r>
            <a:r>
              <a:rPr lang="it-IT" sz="1600" dirty="0">
                <a:latin typeface="Arial Narrow"/>
                <a:cs typeface="Arial Narrow"/>
              </a:rPr>
              <a:t>che permettono di identificare le cellule mantenendo l’architettura del tessuto.</a:t>
            </a:r>
          </a:p>
        </p:txBody>
      </p:sp>
    </p:spTree>
    <p:extLst>
      <p:ext uri="{BB962C8B-B14F-4D97-AF65-F5344CB8AC3E}">
        <p14:creationId xmlns:p14="http://schemas.microsoft.com/office/powerpoint/2010/main" val="22156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2157004"/>
            <a:ext cx="91439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Ed ora al radiologo...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329887" y="5140162"/>
            <a:ext cx="3231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Giuseppe </a:t>
            </a:r>
            <a:r>
              <a:rPr lang="it-IT" sz="3200" i="1" dirty="0" err="1" smtClean="0">
                <a:latin typeface="Arial Narrow"/>
                <a:cs typeface="Arial Narrow"/>
              </a:rPr>
              <a:t>Gheza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2311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it-IT" sz="5400" dirty="0" smtClean="0">
                <a:solidFill>
                  <a:srgbClr val="00B0F0"/>
                </a:solidFill>
              </a:rPr>
              <a:t>LINFOADENOPATIA</a:t>
            </a:r>
            <a:endParaRPr lang="it-IT" sz="5400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276873"/>
            <a:ext cx="9144000" cy="2160240"/>
          </a:xfrm>
          <a:solidFill>
            <a:schemeClr val="bg1">
              <a:lumMod val="75000"/>
            </a:schemeClr>
          </a:solidFill>
          <a:ln w="57150"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r>
              <a:rPr lang="it-IT" sz="4000" dirty="0" smtClean="0"/>
              <a:t>IDENTIFICAZIONE</a:t>
            </a:r>
          </a:p>
          <a:p>
            <a:r>
              <a:rPr lang="it-IT" sz="4000" dirty="0" smtClean="0"/>
              <a:t>CARATTERIZZAZIONE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5333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9"/>
            <a:ext cx="5978525" cy="825972"/>
          </a:xfrm>
          <a:solidFill>
            <a:srgbClr val="FFFFFF">
              <a:alpha val="51000"/>
            </a:srgbClr>
          </a:soli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ECOGRAFIA</a:t>
            </a:r>
            <a:endParaRPr lang="it-IT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83608" y="962966"/>
            <a:ext cx="5270136" cy="5700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L’</a:t>
            </a:r>
            <a:r>
              <a:rPr lang="it-IT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cs typeface="Arial Narrow"/>
              </a:rPr>
              <a:t>ecografia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it-IT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cs typeface="Arial Narrow"/>
              </a:rPr>
              <a:t>di un linfonodo “sospetto”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 può indirizzare verso un tipo di patologia poiché caratteristiche particolari orientano la diagnosi ecografica</a:t>
            </a:r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I </a:t>
            </a:r>
            <a:r>
              <a:rPr lang="it-IT" sz="2200" u="sng" dirty="0">
                <a:solidFill>
                  <a:srgbClr val="000000"/>
                </a:solidFill>
                <a:latin typeface="Arial Narrow"/>
                <a:cs typeface="Arial Narrow"/>
              </a:rPr>
              <a:t>criteri diagnostici ecografici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 utilizzati per differenziare i linfonodi benigni da quelli maligni sono: </a:t>
            </a:r>
          </a:p>
          <a:p>
            <a:pPr marL="814388" lvl="1" indent="-357188">
              <a:lnSpc>
                <a:spcPct val="70000"/>
              </a:lnSpc>
              <a:spcBef>
                <a:spcPts val="400"/>
              </a:spcBef>
              <a:buClr>
                <a:schemeClr val="tx1"/>
              </a:buClr>
              <a:buFont typeface="Wingdings" charset="2"/>
              <a:buChar char="ü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Dimensioni</a:t>
            </a:r>
            <a:endParaRPr lang="it-IT" sz="22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814388" lvl="1" indent="-357188">
              <a:lnSpc>
                <a:spcPct val="70000"/>
              </a:lnSpc>
              <a:spcBef>
                <a:spcPts val="400"/>
              </a:spcBef>
              <a:buClr>
                <a:schemeClr val="tx1"/>
              </a:buClr>
              <a:buFont typeface="Wingdings" charset="2"/>
              <a:buChar char="ü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Morfologia</a:t>
            </a:r>
            <a:endParaRPr lang="it-IT" sz="22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814388" lvl="1" indent="-357188">
              <a:lnSpc>
                <a:spcPct val="70000"/>
              </a:lnSpc>
              <a:spcBef>
                <a:spcPts val="400"/>
              </a:spcBef>
              <a:buClr>
                <a:schemeClr val="tx1"/>
              </a:buClr>
              <a:buFont typeface="Wingdings" charset="2"/>
              <a:buChar char="ü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P</a:t>
            </a: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resenza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/assenza di ilo</a:t>
            </a:r>
          </a:p>
          <a:p>
            <a:pPr marL="814388" lvl="1" indent="-357188">
              <a:lnSpc>
                <a:spcPct val="70000"/>
              </a:lnSpc>
              <a:spcBef>
                <a:spcPts val="400"/>
              </a:spcBef>
              <a:buClr>
                <a:schemeClr val="tx1"/>
              </a:buClr>
              <a:buFont typeface="Wingdings" charset="2"/>
              <a:buChar char="ü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Margini</a:t>
            </a:r>
            <a:endParaRPr lang="it-IT" sz="22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814388" lvl="1" indent="-357188">
              <a:lnSpc>
                <a:spcPct val="70000"/>
              </a:lnSpc>
              <a:spcBef>
                <a:spcPts val="400"/>
              </a:spcBef>
              <a:buClr>
                <a:schemeClr val="tx1"/>
              </a:buClr>
              <a:buFont typeface="Wingdings" charset="2"/>
              <a:buChar char="ü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Ecogenicità</a:t>
            </a:r>
            <a:endParaRPr lang="it-IT" sz="22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57188" indent="-357188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lterazioni 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strutturali (noduli corticali focali</a:t>
            </a: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,</a:t>
            </a:r>
          </a:p>
          <a:p>
            <a:pPr marL="357188" indent="-357188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      necrosi </a:t>
            </a:r>
            <a:r>
              <a:rPr lang="it-IT" sz="2200" dirty="0" err="1">
                <a:solidFill>
                  <a:srgbClr val="000000"/>
                </a:solidFill>
                <a:latin typeface="Arial Narrow"/>
                <a:cs typeface="Arial Narrow"/>
              </a:rPr>
              <a:t>intranodale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, reticolazioni, calcificazioni)</a:t>
            </a:r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u="sng" dirty="0" smtClean="0">
                <a:solidFill>
                  <a:srgbClr val="000000"/>
                </a:solidFill>
                <a:latin typeface="Arial Narrow"/>
                <a:cs typeface="Arial Narrow"/>
              </a:rPr>
              <a:t>Criteri </a:t>
            </a:r>
            <a:r>
              <a:rPr lang="it-IT" sz="2200" u="sng" dirty="0">
                <a:solidFill>
                  <a:srgbClr val="000000"/>
                </a:solidFill>
                <a:latin typeface="Arial Narrow"/>
                <a:cs typeface="Arial Narrow"/>
              </a:rPr>
              <a:t>doppler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 (flusso, distribuzione centrale o periferica, numero di peduncoli vascolari, pattern vascolare, impedenza).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5"/>
          <a:stretch>
            <a:fillRect/>
          </a:stretch>
        </p:blipFill>
        <p:spPr bwMode="auto">
          <a:xfrm>
            <a:off x="5580062" y="76699"/>
            <a:ext cx="3563938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31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3896224"/>
            <a:ext cx="21590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6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608" y="97806"/>
            <a:ext cx="8769892" cy="9119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it-IT" sz="4800" dirty="0" smtClean="0">
                <a:latin typeface="Arial Narrow"/>
                <a:cs typeface="Arial Narrow"/>
              </a:rPr>
              <a:t>Ecografia</a:t>
            </a:r>
            <a:endParaRPr lang="it-IT" sz="4800" dirty="0">
              <a:latin typeface="Arial Narrow"/>
              <a:cs typeface="Arial Narrow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8" y="1279642"/>
            <a:ext cx="2773372" cy="1854821"/>
          </a:xfrm>
          <a:prstGeom prst="rect">
            <a:avLst/>
          </a:prstGeom>
          <a:noFill/>
          <a:ln w="12600">
            <a:solidFill>
              <a:srgbClr val="3365F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4" t="21411" r="7460" b="31528"/>
          <a:stretch>
            <a:fillRect/>
          </a:stretch>
        </p:blipFill>
        <p:spPr bwMode="auto">
          <a:xfrm>
            <a:off x="3508912" y="999493"/>
            <a:ext cx="2400195" cy="137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0154" t="21411" r="7460" b="3152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8" t="21138" r="7375" b="31522"/>
          <a:stretch>
            <a:fillRect/>
          </a:stretch>
        </p:blipFill>
        <p:spPr bwMode="auto">
          <a:xfrm>
            <a:off x="3508912" y="2243586"/>
            <a:ext cx="2400195" cy="138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0258" t="21138" r="7375" b="3152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4"/>
          <a:stretch>
            <a:fillRect/>
          </a:stretch>
        </p:blipFill>
        <p:spPr bwMode="auto">
          <a:xfrm>
            <a:off x="6312323" y="999493"/>
            <a:ext cx="2641177" cy="262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93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183608" y="3560854"/>
            <a:ext cx="8769892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69888" indent="-357188">
              <a:buClrTx/>
              <a:buFontTx/>
              <a:buNone/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</a:pPr>
            <a:r>
              <a:rPr lang="it-IT" sz="2200" b="1" dirty="0">
                <a:solidFill>
                  <a:srgbClr val="000000"/>
                </a:solidFill>
                <a:latin typeface="Arial Narrow"/>
                <a:cs typeface="Arial Narrow"/>
              </a:rPr>
              <a:t>Linfonodo normale o reattivo: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 piccolo, ovale o allungato, con margini netti, ilo centrale </a:t>
            </a:r>
            <a:r>
              <a:rPr lang="it-IT" sz="2200" dirty="0" err="1">
                <a:solidFill>
                  <a:srgbClr val="000000"/>
                </a:solidFill>
                <a:latin typeface="Arial Narrow"/>
                <a:cs typeface="Arial Narrow"/>
              </a:rPr>
              <a:t>iperecogeno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 e parenchima periferico </a:t>
            </a:r>
            <a:r>
              <a:rPr lang="it-IT" sz="2200" dirty="0" err="1">
                <a:solidFill>
                  <a:srgbClr val="000000"/>
                </a:solidFill>
                <a:latin typeface="Arial Narrow"/>
                <a:cs typeface="Arial Narrow"/>
              </a:rPr>
              <a:t>ipoecogeno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 di spessore uniforme, con o senza vascolarizzazione ilare.</a:t>
            </a:r>
          </a:p>
          <a:p>
            <a:pPr marL="369888" indent="-357188">
              <a:buClrTx/>
              <a:buFontTx/>
              <a:buNone/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</a:pPr>
            <a:endParaRPr lang="it-IT" sz="22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69888" indent="-357188">
              <a:buClrTx/>
              <a:buFontTx/>
              <a:buNone/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</a:pPr>
            <a:r>
              <a:rPr lang="it-IT" sz="2200" b="1" dirty="0">
                <a:solidFill>
                  <a:srgbClr val="000000"/>
                </a:solidFill>
                <a:latin typeface="Arial Narrow"/>
                <a:cs typeface="Arial Narrow"/>
              </a:rPr>
              <a:t>Linfonodo tubercolare: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 rotondeggiante, </a:t>
            </a:r>
            <a:r>
              <a:rPr lang="it-IT" sz="2200" dirty="0" err="1">
                <a:solidFill>
                  <a:srgbClr val="000000"/>
                </a:solidFill>
                <a:latin typeface="Arial Narrow"/>
                <a:cs typeface="Arial Narrow"/>
              </a:rPr>
              <a:t>ipoecogeno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, senza ilo visibile, con margini irregolari o tendenza alla confluenza ed edema </a:t>
            </a:r>
            <a:r>
              <a:rPr lang="it-IT" sz="2200" dirty="0" err="1">
                <a:solidFill>
                  <a:srgbClr val="000000"/>
                </a:solidFill>
                <a:latin typeface="Arial Narrow"/>
                <a:cs typeface="Arial Narrow"/>
              </a:rPr>
              <a:t>perinodale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. Spesso aree di necrosi cistica ed </a:t>
            </a:r>
            <a:r>
              <a:rPr lang="it-IT" sz="2200" dirty="0" err="1">
                <a:solidFill>
                  <a:srgbClr val="000000"/>
                </a:solidFill>
                <a:latin typeface="Arial Narrow"/>
                <a:cs typeface="Arial Narrow"/>
              </a:rPr>
              <a:t>iperecogene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 e </a:t>
            </a:r>
            <a:r>
              <a:rPr lang="it-IT" sz="2200" dirty="0" err="1">
                <a:solidFill>
                  <a:srgbClr val="000000"/>
                </a:solidFill>
                <a:latin typeface="Arial Narrow"/>
                <a:cs typeface="Arial Narrow"/>
              </a:rPr>
              <a:t>microcalcificazioni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.</a:t>
            </a:r>
          </a:p>
          <a:p>
            <a:pPr marL="369888" indent="-357188">
              <a:buClrTx/>
              <a:buFontTx/>
              <a:buNone/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</a:pP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	Al doppler dislocazione vasale da parte delle aree necrotiche. Spesso la capsula se integra è ispessita.</a:t>
            </a:r>
          </a:p>
        </p:txBody>
      </p:sp>
    </p:spTree>
    <p:extLst>
      <p:ext uri="{BB962C8B-B14F-4D97-AF65-F5344CB8AC3E}">
        <p14:creationId xmlns:p14="http://schemas.microsoft.com/office/powerpoint/2010/main" val="157927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607" y="97806"/>
            <a:ext cx="8726621" cy="86606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it-IT" sz="4800" dirty="0" smtClean="0">
                <a:latin typeface="Arial Narrow"/>
                <a:cs typeface="Arial Narrow"/>
              </a:rPr>
              <a:t>Ecografia</a:t>
            </a:r>
            <a:endParaRPr lang="it-IT" sz="4800" dirty="0">
              <a:latin typeface="Arial Narrow"/>
              <a:cs typeface="Arial Narrow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87962" y="3270348"/>
            <a:ext cx="8722267" cy="347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69888" indent="-357188">
              <a:buClrTx/>
              <a:buFontTx/>
              <a:buNone/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</a:pPr>
            <a:r>
              <a:rPr lang="it-IT" sz="2000" b="1" dirty="0">
                <a:solidFill>
                  <a:srgbClr val="000000"/>
                </a:solidFill>
                <a:latin typeface="Arial Narrow"/>
                <a:cs typeface="Arial Narrow"/>
              </a:rPr>
              <a:t>Linfoma</a:t>
            </a: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 (</a:t>
            </a:r>
            <a:r>
              <a:rPr lang="it-IT" sz="2000" dirty="0" err="1">
                <a:solidFill>
                  <a:srgbClr val="000000"/>
                </a:solidFill>
                <a:latin typeface="Arial Narrow"/>
                <a:cs typeface="Arial Narrow"/>
              </a:rPr>
              <a:t>Hodgkin</a:t>
            </a: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 e non-</a:t>
            </a:r>
            <a:r>
              <a:rPr lang="it-IT" sz="2000" dirty="0" err="1">
                <a:solidFill>
                  <a:srgbClr val="000000"/>
                </a:solidFill>
                <a:latin typeface="Arial Narrow"/>
                <a:cs typeface="Arial Narrow"/>
              </a:rPr>
              <a:t>Hodgkin</a:t>
            </a: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): </a:t>
            </a:r>
          </a:p>
          <a:p>
            <a:pPr marL="369888" indent="-357188">
              <a:buClrTx/>
              <a:buFontTx/>
              <a:buNone/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</a:pP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	multipli linfonodi ingranditi, rotondeggianti con margini netti, reticolazioni </a:t>
            </a:r>
            <a:r>
              <a:rPr lang="it-IT" sz="2000" dirty="0" err="1">
                <a:solidFill>
                  <a:srgbClr val="000000"/>
                </a:solidFill>
                <a:latin typeface="Arial Narrow"/>
                <a:cs typeface="Arial Narrow"/>
              </a:rPr>
              <a:t>intranodali</a:t>
            </a: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 e vasi sia ilari che periferici, con impedenza superiore a quella dei LN TB ma meno delle metastasi.</a:t>
            </a:r>
          </a:p>
          <a:p>
            <a:pPr marL="369888" indent="-357188">
              <a:buClrTx/>
              <a:buFontTx/>
              <a:buNone/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</a:pPr>
            <a:endParaRPr lang="it-IT" sz="20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69888" indent="-357188">
              <a:buClrTx/>
              <a:buFontTx/>
              <a:buNone/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</a:pPr>
            <a:r>
              <a:rPr lang="it-IT" sz="2000" b="1" dirty="0">
                <a:solidFill>
                  <a:srgbClr val="000000"/>
                </a:solidFill>
                <a:latin typeface="Arial Narrow"/>
                <a:cs typeface="Arial Narrow"/>
              </a:rPr>
              <a:t>Metastasi linfonodali: </a:t>
            </a:r>
          </a:p>
          <a:p>
            <a:pPr marL="369888" indent="-357188">
              <a:buClrTx/>
              <a:buFontTx/>
              <a:buNone/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</a:pP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	</a:t>
            </a:r>
            <a:r>
              <a:rPr lang="it-IT" sz="2000" dirty="0" smtClean="0">
                <a:solidFill>
                  <a:srgbClr val="000000"/>
                </a:solidFill>
                <a:latin typeface="Arial Narrow"/>
                <a:cs typeface="Arial Narrow"/>
              </a:rPr>
              <a:t>Rotonde </a:t>
            </a: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e con tipiche alterazioni sopracitate. </a:t>
            </a:r>
          </a:p>
          <a:p>
            <a:pPr marL="369888" indent="-357188">
              <a:buClrTx/>
              <a:buFontTx/>
              <a:buNone/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</a:pP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	Latero-cervicali (tiroide, faringe, laringe, esofago prossimale, stomaco</a:t>
            </a:r>
            <a:r>
              <a:rPr lang="it-IT" sz="2000" dirty="0" smtClean="0">
                <a:solidFill>
                  <a:srgbClr val="000000"/>
                </a:solidFill>
                <a:latin typeface="Arial Narrow"/>
                <a:cs typeface="Arial Narrow"/>
              </a:rPr>
              <a:t>, melanoma</a:t>
            </a: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)</a:t>
            </a:r>
          </a:p>
          <a:p>
            <a:pPr marL="369888" indent="-357188">
              <a:buClrTx/>
              <a:buFontTx/>
              <a:buNone/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</a:pP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	Fossa </a:t>
            </a:r>
            <a:r>
              <a:rPr lang="it-IT" sz="2000" dirty="0" err="1">
                <a:solidFill>
                  <a:srgbClr val="000000"/>
                </a:solidFill>
                <a:latin typeface="Arial Narrow"/>
                <a:cs typeface="Arial Narrow"/>
              </a:rPr>
              <a:t>sovraclaveare</a:t>
            </a: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 (polmone, mammella, melanoma)</a:t>
            </a:r>
          </a:p>
          <a:p>
            <a:pPr marL="369888" indent="-357188">
              <a:buClrTx/>
              <a:buFontTx/>
              <a:buNone/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</a:pP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	Ascella (mammella, melanoma)</a:t>
            </a:r>
          </a:p>
          <a:p>
            <a:pPr marL="369888" indent="-357188">
              <a:buClrTx/>
              <a:buFontTx/>
              <a:buNone/>
              <a:tabLst>
                <a:tab pos="369888" algn="l"/>
                <a:tab pos="817563" algn="l"/>
                <a:tab pos="1266825" algn="l"/>
                <a:tab pos="1716088" algn="l"/>
                <a:tab pos="2165350" algn="l"/>
                <a:tab pos="2614613" algn="l"/>
                <a:tab pos="3063875" algn="l"/>
                <a:tab pos="3513138" algn="l"/>
                <a:tab pos="3962400" algn="l"/>
                <a:tab pos="4411663" algn="l"/>
                <a:tab pos="4860925" algn="l"/>
                <a:tab pos="5310188" algn="l"/>
                <a:tab pos="5759450" algn="l"/>
                <a:tab pos="6208713" algn="l"/>
                <a:tab pos="6657975" algn="l"/>
                <a:tab pos="7107238" algn="l"/>
                <a:tab pos="7556500" algn="l"/>
                <a:tab pos="8005763" algn="l"/>
                <a:tab pos="8455025" algn="l"/>
                <a:tab pos="8904288" algn="l"/>
                <a:tab pos="9353550" algn="l"/>
              </a:tabLst>
            </a:pP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	Inguine (melanoma)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7" y="963867"/>
            <a:ext cx="2169422" cy="230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55"/>
          <a:stretch>
            <a:fillRect/>
          </a:stretch>
        </p:blipFill>
        <p:spPr bwMode="auto">
          <a:xfrm>
            <a:off x="7005873" y="963868"/>
            <a:ext cx="2012468" cy="230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526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0000" r="29169" b="12219"/>
          <a:stretch>
            <a:fillRect/>
          </a:stretch>
        </p:blipFill>
        <p:spPr bwMode="auto">
          <a:xfrm>
            <a:off x="2295459" y="960068"/>
            <a:ext cx="2443361" cy="230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8333" t="20000" r="29169" b="122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t="21051" r="7002"/>
          <a:stretch>
            <a:fillRect/>
          </a:stretch>
        </p:blipFill>
        <p:spPr bwMode="auto">
          <a:xfrm>
            <a:off x="4787663" y="976348"/>
            <a:ext cx="2185648" cy="230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0003" t="21051" r="700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9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12168"/>
          </a:xfrm>
        </p:spPr>
        <p:txBody>
          <a:bodyPr>
            <a:normAutofit/>
          </a:bodyPr>
          <a:lstStyle/>
          <a:p>
            <a:r>
              <a:rPr lang="it-IT" sz="5400" dirty="0" smtClean="0">
                <a:solidFill>
                  <a:srgbClr val="00B0F0"/>
                </a:solidFill>
              </a:rPr>
              <a:t>STADIAZIONE</a:t>
            </a:r>
            <a:endParaRPr lang="it-IT" sz="5400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3993307"/>
          </a:xfrm>
          <a:solidFill>
            <a:schemeClr val="bg1">
              <a:lumMod val="75000"/>
            </a:schemeClr>
          </a:solidFill>
          <a:ln w="38100">
            <a:solidFill>
              <a:srgbClr val="00B0F0"/>
            </a:solidFill>
          </a:ln>
        </p:spPr>
        <p:txBody>
          <a:bodyPr/>
          <a:lstStyle/>
          <a:p>
            <a:pPr>
              <a:buNone/>
            </a:pPr>
            <a:endParaRPr lang="it-IT" dirty="0" smtClean="0"/>
          </a:p>
          <a:p>
            <a:r>
              <a:rPr lang="it-IT" sz="4000" dirty="0" err="1" smtClean="0"/>
              <a:t>Rx</a:t>
            </a:r>
            <a:r>
              <a:rPr lang="it-IT" sz="4000" dirty="0" smtClean="0"/>
              <a:t> torace</a:t>
            </a:r>
          </a:p>
          <a:p>
            <a:r>
              <a:rPr lang="it-IT" sz="4000" dirty="0" smtClean="0"/>
              <a:t>Ecografia addominale</a:t>
            </a:r>
          </a:p>
          <a:p>
            <a:r>
              <a:rPr lang="it-IT" sz="4000" dirty="0" smtClean="0"/>
              <a:t>TC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7705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5220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sz="54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I SESSIONE: TESTA</a:t>
            </a:r>
            <a:endParaRPr lang="it-IT" sz="54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3006" y="1269858"/>
            <a:ext cx="8990994" cy="769441"/>
          </a:xfrm>
          <a:prstGeom prst="rect">
            <a:avLst/>
          </a:prstGeom>
          <a:solidFill>
            <a:srgbClr val="FFFFFF">
              <a:alpha val="5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00CCFF"/>
                </a:solidFill>
                <a:latin typeface="Arial Narrow"/>
                <a:cs typeface="Arial Narrow"/>
              </a:rPr>
              <a:t>3</a:t>
            </a:r>
            <a:r>
              <a:rPr lang="it-IT" sz="44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° MODULO: Linfonodo </a:t>
            </a:r>
            <a:r>
              <a:rPr lang="it-IT" sz="4400" b="1" dirty="0" err="1" smtClean="0">
                <a:solidFill>
                  <a:srgbClr val="00CCFF"/>
                </a:solidFill>
                <a:latin typeface="Arial Narrow"/>
                <a:cs typeface="Arial Narrow"/>
              </a:rPr>
              <a:t>sovraclaveare</a:t>
            </a:r>
            <a:endParaRPr lang="it-IT" sz="44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0" y="2514600"/>
            <a:ext cx="61468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40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9"/>
            <a:ext cx="5978525" cy="825972"/>
          </a:xfrm>
          <a:solidFill>
            <a:srgbClr val="FFFFFF">
              <a:alpha val="51000"/>
            </a:srgbClr>
          </a:soli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RX TORACE</a:t>
            </a:r>
            <a:endParaRPr lang="it-IT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83608" y="1054760"/>
            <a:ext cx="5270136" cy="52809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cs typeface="Arial Narrow"/>
              </a:rPr>
              <a:t>Radiografia del torace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 è indagine preliminare utile soprattutto per la valutazione del mediastino.</a:t>
            </a:r>
          </a:p>
          <a:p>
            <a:pPr marL="357188" indent="-357188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endParaRPr lang="it-IT" sz="22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L’ampliamento mediastinico (soprattutto dei linfonodi del compartimento </a:t>
            </a:r>
            <a:r>
              <a:rPr lang="it-IT" sz="2200" dirty="0" err="1">
                <a:solidFill>
                  <a:srgbClr val="000000"/>
                </a:solidFill>
                <a:latin typeface="Arial Narrow"/>
                <a:cs typeface="Arial Narrow"/>
              </a:rPr>
              <a:t>antero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-superiore) è rappresentato da una opacità lobulata a margini policiclici, con netta delimitazione, per lo più bilaterale (talora con strie che si irradiano verso il parenchima polmonare indicative di diffusione linfatica).</a:t>
            </a: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Trachea non dislocata, né compressa.</a:t>
            </a: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Talora si associano adenopatie </a:t>
            </a: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ilari</a:t>
            </a:r>
          </a:p>
          <a:p>
            <a:pPr marL="357188" indent="-357188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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endParaRPr lang="it-IT" sz="22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D.D.: metastasi linfonodali, sarcoidosi, </a:t>
            </a:r>
            <a:r>
              <a:rPr lang="it-IT" sz="2200" dirty="0" err="1">
                <a:solidFill>
                  <a:srgbClr val="000000"/>
                </a:solidFill>
                <a:latin typeface="Arial Narrow"/>
                <a:cs typeface="Arial Narrow"/>
              </a:rPr>
              <a:t>istoplasmosi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, tubercolosi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r="4872" b="22713"/>
          <a:stretch>
            <a:fillRect/>
          </a:stretch>
        </p:blipFill>
        <p:spPr bwMode="auto">
          <a:xfrm>
            <a:off x="5691187" y="76698"/>
            <a:ext cx="3452813" cy="3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72" r="4872" b="2271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7" y="3469185"/>
            <a:ext cx="3452813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31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rmAutofit/>
          </a:bodyPr>
          <a:lstStyle/>
          <a:p>
            <a:r>
              <a:rPr lang="it-IT" sz="5400" dirty="0" smtClean="0">
                <a:solidFill>
                  <a:srgbClr val="00B0F0"/>
                </a:solidFill>
              </a:rPr>
              <a:t>ECOGRAFIA ADDOMINALE</a:t>
            </a:r>
            <a:endParaRPr lang="it-IT" sz="5400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3993307"/>
          </a:xfrm>
          <a:solidFill>
            <a:schemeClr val="bg1">
              <a:lumMod val="75000"/>
            </a:schemeClr>
          </a:solidFill>
          <a:ln w="38100"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r>
              <a:rPr lang="it-IT" sz="4000" dirty="0" err="1" smtClean="0"/>
              <a:t>Epato-splenomegalia</a:t>
            </a:r>
            <a:r>
              <a:rPr lang="it-IT" sz="4000" dirty="0" smtClean="0"/>
              <a:t> (con o senza lesioni focali)</a:t>
            </a:r>
          </a:p>
          <a:p>
            <a:r>
              <a:rPr lang="it-IT" sz="4000" dirty="0" smtClean="0"/>
              <a:t>Adenopatie </a:t>
            </a:r>
            <a:r>
              <a:rPr lang="it-IT" sz="4000" dirty="0" err="1" smtClean="0"/>
              <a:t>periaortocavali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9842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2168"/>
          </a:xfrm>
        </p:spPr>
        <p:txBody>
          <a:bodyPr>
            <a:noAutofit/>
          </a:bodyPr>
          <a:lstStyle/>
          <a:p>
            <a:r>
              <a:rPr lang="it-IT" sz="5400" dirty="0" smtClean="0">
                <a:solidFill>
                  <a:srgbClr val="00B0F0"/>
                </a:solidFill>
              </a:rPr>
              <a:t>TC (TORACO-ADDOMINALE o TOTAL BODY)</a:t>
            </a:r>
            <a:endParaRPr lang="it-IT" sz="5400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420888"/>
            <a:ext cx="9144000" cy="3705275"/>
          </a:xfrm>
          <a:solidFill>
            <a:schemeClr val="bg1">
              <a:lumMod val="75000"/>
            </a:schemeClr>
          </a:solidFill>
          <a:ln w="38100"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r>
              <a:rPr lang="it-IT" sz="4000" dirty="0" smtClean="0"/>
              <a:t>Valutazione stazioni </a:t>
            </a:r>
            <a:r>
              <a:rPr lang="it-IT" sz="4000" dirty="0" err="1" smtClean="0"/>
              <a:t>linfonodali</a:t>
            </a:r>
            <a:endParaRPr lang="it-IT" sz="4000" dirty="0" smtClean="0"/>
          </a:p>
          <a:p>
            <a:r>
              <a:rPr lang="it-IT" sz="4000" dirty="0" smtClean="0"/>
              <a:t>Localizzazioni viscerali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7340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92162"/>
          </a:xfrm>
        </p:spPr>
        <p:txBody>
          <a:bodyPr/>
          <a:lstStyle/>
          <a:p>
            <a:r>
              <a:rPr lang="it-IT" b="1" dirty="0" smtClean="0">
                <a:solidFill>
                  <a:srgbClr val="00B0F0"/>
                </a:solidFill>
              </a:rPr>
              <a:t>LINFOADENOPATIA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95450" y="1197917"/>
            <a:ext cx="550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man Old Style" pitchFamily="18" charset="0"/>
              </a:rPr>
              <a:t>Inquadramento clinico della lesione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809874" y="2300585"/>
            <a:ext cx="3238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man Old Style" pitchFamily="18" charset="0"/>
              </a:rPr>
              <a:t>Esami di laboratorio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695574" y="3372445"/>
            <a:ext cx="3600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  <a:latin typeface="Bookman Old Style" pitchFamily="18" charset="0"/>
              </a:rPr>
              <a:t>Valutazione ecografica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3851" y="5039409"/>
            <a:ext cx="176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man Old Style" pitchFamily="18" charset="0"/>
              </a:rPr>
              <a:t>RX Torace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243636" y="5039409"/>
            <a:ext cx="231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man Old Style" pitchFamily="18" charset="0"/>
              </a:rPr>
              <a:t>TC Total body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819651" y="6124575"/>
            <a:ext cx="169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man Old Style" pitchFamily="18" charset="0"/>
              </a:rPr>
              <a:t>Follow-up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871787" y="4623910"/>
            <a:ext cx="2009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Bookman Old Style" pitchFamily="18" charset="0"/>
              </a:rPr>
              <a:t>Agoaspirato</a:t>
            </a:r>
            <a:r>
              <a:rPr lang="it-IT" sz="2400" dirty="0" smtClean="0">
                <a:latin typeface="Bookman Old Style" pitchFamily="18" charset="0"/>
              </a:rPr>
              <a:t> </a:t>
            </a:r>
            <a:r>
              <a:rPr lang="it-IT" sz="2400" dirty="0" err="1" smtClean="0">
                <a:latin typeface="Bookman Old Style" pitchFamily="18" charset="0"/>
              </a:rPr>
              <a:t>ecoguidato</a:t>
            </a:r>
            <a:endParaRPr lang="it-IT" sz="2400" dirty="0" smtClean="0">
              <a:latin typeface="Bookman Old Style" pitchFamily="18" charset="0"/>
            </a:endParaRPr>
          </a:p>
        </p:txBody>
      </p:sp>
      <p:cxnSp>
        <p:nvCxnSpPr>
          <p:cNvPr id="13" name="Connettore 2 12"/>
          <p:cNvCxnSpPr/>
          <p:nvPr/>
        </p:nvCxnSpPr>
        <p:spPr>
          <a:xfrm>
            <a:off x="4257675" y="1640532"/>
            <a:ext cx="0" cy="759768"/>
          </a:xfrm>
          <a:prstGeom prst="straightConnector1">
            <a:avLst/>
          </a:prstGeom>
          <a:ln w="38100"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4257675" y="2743200"/>
            <a:ext cx="0" cy="759768"/>
          </a:xfrm>
          <a:prstGeom prst="straightConnector1">
            <a:avLst/>
          </a:prstGeom>
          <a:ln w="38100"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866775" y="1659582"/>
            <a:ext cx="2495550" cy="3379827"/>
          </a:xfrm>
          <a:prstGeom prst="straightConnector1">
            <a:avLst/>
          </a:prstGeom>
          <a:ln w="38100">
            <a:miter lim="800000"/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3876675" y="3864142"/>
            <a:ext cx="0" cy="759768"/>
          </a:xfrm>
          <a:prstGeom prst="straightConnector1">
            <a:avLst/>
          </a:prstGeom>
          <a:ln w="38100"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5343525" y="3834110"/>
            <a:ext cx="142875" cy="2290465"/>
          </a:xfrm>
          <a:prstGeom prst="straightConnector1">
            <a:avLst/>
          </a:prstGeom>
          <a:ln w="38100"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5857875" y="3864142"/>
            <a:ext cx="1028700" cy="1175267"/>
          </a:xfrm>
          <a:prstGeom prst="straightConnector1">
            <a:avLst/>
          </a:prstGeom>
          <a:ln w="38100"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flipH="1">
            <a:off x="1695450" y="3834110"/>
            <a:ext cx="1552575" cy="1205299"/>
          </a:xfrm>
          <a:prstGeom prst="straightConnector1">
            <a:avLst/>
          </a:prstGeom>
          <a:ln w="38100"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stCxn id="10" idx="1"/>
            <a:endCxn id="11" idx="2"/>
          </p:cNvCxnSpPr>
          <p:nvPr/>
        </p:nvCxnSpPr>
        <p:spPr>
          <a:xfrm flipH="1" flipV="1">
            <a:off x="3876675" y="5454907"/>
            <a:ext cx="942976" cy="900501"/>
          </a:xfrm>
          <a:prstGeom prst="straightConnector1">
            <a:avLst/>
          </a:prstGeom>
          <a:ln w="38100"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>
            <a:off x="4881563" y="5075023"/>
            <a:ext cx="1362073" cy="192302"/>
          </a:xfrm>
          <a:prstGeom prst="straightConnector1">
            <a:avLst/>
          </a:prstGeom>
          <a:ln w="38100"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23851" y="6124575"/>
            <a:ext cx="2924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man Old Style" pitchFamily="18" charset="0"/>
              </a:rPr>
              <a:t>Biopsia chirurgica</a:t>
            </a:r>
          </a:p>
        </p:txBody>
      </p:sp>
      <p:cxnSp>
        <p:nvCxnSpPr>
          <p:cNvPr id="42" name="Connettore 2 41"/>
          <p:cNvCxnSpPr/>
          <p:nvPr/>
        </p:nvCxnSpPr>
        <p:spPr>
          <a:xfrm flipH="1">
            <a:off x="1933575" y="5501075"/>
            <a:ext cx="1114425" cy="623500"/>
          </a:xfrm>
          <a:prstGeom prst="straightConnector1">
            <a:avLst/>
          </a:prstGeom>
          <a:ln w="38100"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>
            <a:endCxn id="41" idx="3"/>
          </p:cNvCxnSpPr>
          <p:nvPr/>
        </p:nvCxnSpPr>
        <p:spPr>
          <a:xfrm flipH="1">
            <a:off x="3248025" y="6355408"/>
            <a:ext cx="1571626" cy="0"/>
          </a:xfrm>
          <a:prstGeom prst="straightConnector1">
            <a:avLst/>
          </a:prstGeom>
          <a:ln w="38100"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>
          <a:xfrm flipH="1">
            <a:off x="1695450" y="3864142"/>
            <a:ext cx="1828801" cy="2260433"/>
          </a:xfrm>
          <a:prstGeom prst="straightConnector1">
            <a:avLst/>
          </a:prstGeom>
          <a:ln w="38100"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8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CASO CLINICO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248041"/>
            <a:ext cx="9143999" cy="12772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600" b="1" dirty="0" smtClean="0">
                <a:latin typeface="Arial Narrow"/>
                <a:cs typeface="Arial Narrow"/>
              </a:rPr>
              <a:t>Linfonodo </a:t>
            </a:r>
            <a:r>
              <a:rPr lang="it-IT" sz="6600" b="1" dirty="0" err="1" smtClean="0">
                <a:latin typeface="Arial Narrow"/>
                <a:cs typeface="Arial Narrow"/>
              </a:rPr>
              <a:t>sovraclaveare</a:t>
            </a:r>
            <a:endParaRPr lang="it-IT" sz="6600" b="1" dirty="0" smtClean="0">
              <a:latin typeface="Arial Narrow"/>
              <a:cs typeface="Arial Narrow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732330" y="5150227"/>
            <a:ext cx="40729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</a:t>
            </a:r>
            <a:r>
              <a:rPr lang="it-IT" sz="3200" i="1" dirty="0" err="1" smtClean="0">
                <a:latin typeface="Arial Narrow"/>
                <a:cs typeface="Arial Narrow"/>
              </a:rPr>
              <a:t>Morandini</a:t>
            </a:r>
            <a:r>
              <a:rPr lang="it-IT" sz="3200" i="1" dirty="0" smtClean="0">
                <a:latin typeface="Arial Narrow"/>
                <a:cs typeface="Arial Narrow"/>
              </a:rPr>
              <a:t> – Dr. </a:t>
            </a:r>
            <a:r>
              <a:rPr lang="it-IT" sz="3200" i="1" dirty="0" err="1" smtClean="0">
                <a:latin typeface="Arial Narrow"/>
                <a:cs typeface="Arial Narrow"/>
              </a:rPr>
              <a:t>Magni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6060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6750" y="2747207"/>
            <a:ext cx="2222500" cy="36576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/>
          <a:srcRect l="12300" r="20187"/>
          <a:stretch/>
        </p:blipFill>
        <p:spPr>
          <a:xfrm flipH="1">
            <a:off x="0" y="1606448"/>
            <a:ext cx="1397000" cy="485543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CARLO</a:t>
            </a:r>
            <a:endParaRPr lang="it-IT" b="1" dirty="0">
              <a:latin typeface="Arial Narrow"/>
              <a:cs typeface="Arial Narrow"/>
            </a:endParaRPr>
          </a:p>
        </p:txBody>
      </p:sp>
      <p:sp>
        <p:nvSpPr>
          <p:cNvPr id="8" name="Fumetto 2 7"/>
          <p:cNvSpPr/>
          <p:nvPr/>
        </p:nvSpPr>
        <p:spPr>
          <a:xfrm>
            <a:off x="1063625" y="1606448"/>
            <a:ext cx="6350000" cy="758927"/>
          </a:xfrm>
          <a:prstGeom prst="wedgeRoundRectCallout">
            <a:avLst>
              <a:gd name="adj1" fmla="val -46316"/>
              <a:gd name="adj2" fmla="val 70278"/>
              <a:gd name="adj3" fmla="val 16667"/>
            </a:avLst>
          </a:prstGeom>
          <a:solidFill>
            <a:schemeClr val="bg1">
              <a:lumMod val="85000"/>
            </a:schemeClr>
          </a:solidFill>
          <a:ln w="38100" cmpd="sng">
            <a:solidFill>
              <a:srgbClr val="00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1425"/>
              </a:spcAft>
              <a:buFontTx/>
              <a:buNone/>
            </a:pP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Dottore</a:t>
            </a: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...mi è uscita una pallina </a:t>
            </a: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qui </a:t>
            </a: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all’inguine!</a:t>
            </a: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?</a:t>
            </a:r>
            <a:endParaRPr lang="it-IT" sz="24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0" name="Fumetto 2 9"/>
          <p:cNvSpPr/>
          <p:nvPr/>
        </p:nvSpPr>
        <p:spPr>
          <a:xfrm>
            <a:off x="1508125" y="2628732"/>
            <a:ext cx="5508625" cy="1562268"/>
          </a:xfrm>
          <a:prstGeom prst="wedgeRoundRectCallout">
            <a:avLst>
              <a:gd name="adj1" fmla="val 58891"/>
              <a:gd name="adj2" fmla="val 994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00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spcAft>
                <a:spcPts val="1425"/>
              </a:spcAft>
              <a:buFontTx/>
              <a:buNone/>
            </a:pP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Mi ci faccia dare un 'occhiata…E' vero, sembrerebbe un linfonodo...un bel po' ingrossato. Per il momento lo tenga controllato. Ci vediamo tra una </a:t>
            </a: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settimana!</a:t>
            </a:r>
            <a:endParaRPr lang="it-IT" sz="24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1" name="Fumetto 2 10"/>
          <p:cNvSpPr/>
          <p:nvPr/>
        </p:nvSpPr>
        <p:spPr>
          <a:xfrm>
            <a:off x="1063625" y="4576007"/>
            <a:ext cx="6350000" cy="1265993"/>
          </a:xfrm>
          <a:prstGeom prst="wedgeRoundRectCallout">
            <a:avLst>
              <a:gd name="adj1" fmla="val -47496"/>
              <a:gd name="adj2" fmla="val -68071"/>
              <a:gd name="adj3" fmla="val 16667"/>
            </a:avLst>
          </a:prstGeom>
          <a:solidFill>
            <a:srgbClr val="D9D9D9"/>
          </a:solidFill>
          <a:ln w="38100" cmpd="sng">
            <a:solidFill>
              <a:srgbClr val="00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Va </a:t>
            </a: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bene, dottore...ehm, senta, ne ho trovata anche una qui in parte al collo...tengo controllata </a:t>
            </a: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anche quella?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4377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S</a:t>
            </a:r>
            <a:r>
              <a:rPr lang="it-IT" sz="5400" dirty="0" smtClean="0">
                <a:solidFill>
                  <a:schemeClr val="tx2"/>
                </a:solidFill>
                <a:latin typeface="Arial Narrow"/>
                <a:cs typeface="Arial Narrow"/>
              </a:rPr>
              <a:t>oggettività </a:t>
            </a:r>
            <a:endParaRPr lang="it-IT" sz="5400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208660"/>
            <a:ext cx="8791435" cy="553841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800" b="1" dirty="0">
                <a:solidFill>
                  <a:srgbClr val="1F497D"/>
                </a:solidFill>
                <a:latin typeface="Arial Narrow"/>
                <a:cs typeface="Arial Narrow"/>
              </a:rPr>
              <a:t>Età  </a:t>
            </a:r>
            <a:r>
              <a:rPr lang="it-IT" sz="2800" dirty="0">
                <a:latin typeface="Arial Narrow"/>
                <a:cs typeface="Arial Narrow"/>
              </a:rPr>
              <a:t>(probabilità di malignità)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800" b="1" dirty="0">
                <a:solidFill>
                  <a:srgbClr val="1F497D"/>
                </a:solidFill>
                <a:latin typeface="Arial Narrow"/>
                <a:cs typeface="Arial Narrow"/>
              </a:rPr>
              <a:t>Comparsa</a:t>
            </a:r>
            <a:r>
              <a:rPr lang="it-IT" sz="2800" dirty="0">
                <a:solidFill>
                  <a:srgbClr val="1F497D"/>
                </a:solidFill>
                <a:latin typeface="Arial Narrow"/>
                <a:cs typeface="Arial Narrow"/>
              </a:rPr>
              <a:t> 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(giorni, settimane, mesi)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800" b="1" dirty="0">
                <a:solidFill>
                  <a:srgbClr val="1F497D"/>
                </a:solidFill>
                <a:latin typeface="Arial Narrow"/>
                <a:cs typeface="Arial Narrow"/>
              </a:rPr>
              <a:t>Velocità di crescita</a:t>
            </a:r>
            <a:r>
              <a:rPr lang="it-IT" sz="2800" dirty="0">
                <a:solidFill>
                  <a:srgbClr val="1F497D"/>
                </a:solidFill>
                <a:latin typeface="Arial Narrow"/>
                <a:cs typeface="Arial Narrow"/>
              </a:rPr>
              <a:t> 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(rapida, lenta)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800" b="1" dirty="0">
                <a:solidFill>
                  <a:srgbClr val="1F497D"/>
                </a:solidFill>
                <a:latin typeface="Arial Narrow"/>
                <a:cs typeface="Arial Narrow"/>
              </a:rPr>
              <a:t>Professione</a:t>
            </a:r>
            <a:r>
              <a:rPr lang="it-IT" sz="2800" dirty="0">
                <a:solidFill>
                  <a:srgbClr val="1F497D"/>
                </a:solidFill>
                <a:latin typeface="Arial Narrow"/>
                <a:cs typeface="Arial Narrow"/>
              </a:rPr>
              <a:t> 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(allevatore, agricoltore, giardiniere)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800" b="1" dirty="0">
                <a:solidFill>
                  <a:srgbClr val="1F497D"/>
                </a:solidFill>
                <a:latin typeface="Arial Narrow"/>
                <a:cs typeface="Arial Narrow"/>
              </a:rPr>
              <a:t>Familiarità 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(neoplasie, m. autoimmuni)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800" b="1" dirty="0">
                <a:solidFill>
                  <a:srgbClr val="1F497D"/>
                </a:solidFill>
                <a:latin typeface="Arial Narrow"/>
                <a:cs typeface="Arial Narrow"/>
              </a:rPr>
              <a:t>Viaggi all'estero 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(aree endemiche)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800" b="1" dirty="0">
                <a:solidFill>
                  <a:srgbClr val="1F497D"/>
                </a:solidFill>
                <a:latin typeface="Arial Narrow"/>
                <a:cs typeface="Arial Narrow"/>
              </a:rPr>
              <a:t>Sintomi associati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(astenia, prurito, sudorazione notturna, calo ponderale, mialgie, artralgie, febbre, tosse, ematuria, emottisi, enterorragia )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800" b="1" dirty="0">
                <a:solidFill>
                  <a:srgbClr val="1F497D"/>
                </a:solidFill>
                <a:latin typeface="Arial Narrow"/>
                <a:cs typeface="Arial Narrow"/>
              </a:rPr>
              <a:t>Fattori di rischio</a:t>
            </a:r>
            <a:r>
              <a:rPr lang="it-IT" sz="2800" dirty="0">
                <a:solidFill>
                  <a:srgbClr val="1F497D"/>
                </a:solidFill>
                <a:latin typeface="Arial Narrow"/>
                <a:cs typeface="Arial Narrow"/>
              </a:rPr>
              <a:t>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(fumo, alcool, assunzione di alimenti crudi, esposizione solare)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800" b="1" dirty="0">
                <a:solidFill>
                  <a:srgbClr val="1F497D"/>
                </a:solidFill>
                <a:latin typeface="Arial Narrow"/>
                <a:cs typeface="Arial Narrow"/>
              </a:rPr>
              <a:t>Rischio biologico</a:t>
            </a:r>
            <a:r>
              <a:rPr lang="it-IT" sz="2800" dirty="0">
                <a:solidFill>
                  <a:srgbClr val="1F497D"/>
                </a:solidFill>
                <a:latin typeface="Arial Narrow"/>
                <a:cs typeface="Arial Narrow"/>
              </a:rPr>
              <a:t> 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(trasfusioni, abitudini sessuali, farmaci, tossicodipendenza)</a:t>
            </a:r>
          </a:p>
        </p:txBody>
      </p:sp>
    </p:spTree>
    <p:extLst>
      <p:ext uri="{BB962C8B-B14F-4D97-AF65-F5344CB8AC3E}">
        <p14:creationId xmlns:p14="http://schemas.microsoft.com/office/powerpoint/2010/main" val="28731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O</a:t>
            </a:r>
            <a:r>
              <a:rPr lang="it-IT" sz="5400" dirty="0" smtClean="0">
                <a:solidFill>
                  <a:schemeClr val="accent2"/>
                </a:solidFill>
                <a:latin typeface="Arial Narrow"/>
                <a:cs typeface="Arial Narrow"/>
              </a:rPr>
              <a:t>ggettività </a:t>
            </a:r>
            <a:endParaRPr lang="it-IT" sz="5400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8" y="1208660"/>
            <a:ext cx="4332230" cy="5431322"/>
          </a:xfrm>
          <a:solidFill>
            <a:schemeClr val="accent2">
              <a:lumMod val="20000"/>
              <a:lumOff val="80000"/>
            </a:schemeClr>
          </a:solidFill>
        </p:spPr>
        <p:txBody>
          <a:bodyPr numCol="1" anchor="ctr">
            <a:normAutofit/>
          </a:bodyPr>
          <a:lstStyle/>
          <a:p>
            <a:pPr algn="ctr">
              <a:lnSpc>
                <a:spcPct val="95000"/>
              </a:lnSpc>
              <a:spcAft>
                <a:spcPts val="1425"/>
              </a:spcAft>
              <a:buClrTx/>
              <a:buFontTx/>
              <a:buNone/>
            </a:pPr>
            <a:r>
              <a:rPr lang="it-IT" sz="3000" b="1" u="sng" dirty="0">
                <a:solidFill>
                  <a:schemeClr val="accent2"/>
                </a:solidFill>
                <a:latin typeface="Arial Narrow"/>
                <a:cs typeface="Arial Narrow"/>
              </a:rPr>
              <a:t>Valutazione del </a:t>
            </a:r>
            <a:r>
              <a:rPr lang="it-IT" sz="3000" b="1" u="sng" dirty="0" smtClean="0">
                <a:solidFill>
                  <a:schemeClr val="accent2"/>
                </a:solidFill>
                <a:latin typeface="Arial Narrow"/>
                <a:cs typeface="Arial Narrow"/>
              </a:rPr>
              <a:t>linfonodo</a:t>
            </a:r>
            <a:endParaRPr lang="it-IT" sz="3000" b="1" u="sng" dirty="0">
              <a:solidFill>
                <a:schemeClr val="accent2"/>
              </a:solidFill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  <a:spcAft>
                <a:spcPts val="1425"/>
              </a:spcAft>
              <a:buClrTx/>
              <a:buFontTx/>
              <a:buNone/>
            </a:pPr>
            <a:r>
              <a:rPr lang="it-IT" sz="28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Dimensione</a:t>
            </a:r>
            <a:r>
              <a:rPr lang="it-IT" sz="2400" dirty="0" smtClean="0">
                <a:solidFill>
                  <a:schemeClr val="accent2"/>
                </a:solidFill>
                <a:latin typeface="Arial Narrow"/>
                <a:cs typeface="Arial Narrow"/>
              </a:rPr>
              <a:t>: </a:t>
            </a:r>
            <a:r>
              <a:rPr lang="it-IT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&gt;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1 cm          </a:t>
            </a:r>
            <a:endParaRPr lang="it-IT" sz="2800" dirty="0">
              <a:solidFill>
                <a:schemeClr val="accent2"/>
              </a:solidFill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  <a:spcAft>
                <a:spcPts val="1425"/>
              </a:spcAft>
              <a:buClrTx/>
              <a:buFontTx/>
              <a:buNone/>
            </a:pPr>
            <a:r>
              <a:rPr lang="it-IT" sz="28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Dolorabilità: 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indolente        </a:t>
            </a:r>
            <a:endParaRPr lang="it-IT" sz="2800" dirty="0">
              <a:solidFill>
                <a:schemeClr val="accent2"/>
              </a:solidFill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  <a:spcAft>
                <a:spcPts val="1425"/>
              </a:spcAft>
              <a:buClrTx/>
              <a:buFontTx/>
              <a:buNone/>
            </a:pPr>
            <a:r>
              <a:rPr lang="it-IT" sz="28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Consistenza</a:t>
            </a:r>
            <a:r>
              <a:rPr lang="it-IT" sz="2800" dirty="0">
                <a:solidFill>
                  <a:schemeClr val="accent2"/>
                </a:solidFill>
                <a:latin typeface="Arial Narrow"/>
                <a:cs typeface="Arial Narrow"/>
              </a:rPr>
              <a:t>: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duro-lignea        </a:t>
            </a:r>
            <a:endParaRPr lang="it-IT" sz="2800" dirty="0">
              <a:solidFill>
                <a:schemeClr val="accent2"/>
              </a:solidFill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  <a:spcAft>
                <a:spcPts val="1425"/>
              </a:spcAft>
              <a:buClrTx/>
              <a:buFontTx/>
              <a:buNone/>
            </a:pPr>
            <a:r>
              <a:rPr lang="it-IT" sz="28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Margini</a:t>
            </a:r>
            <a:r>
              <a:rPr lang="it-IT" sz="2800" dirty="0" smtClean="0">
                <a:solidFill>
                  <a:schemeClr val="accent2"/>
                </a:solidFill>
                <a:latin typeface="Arial Narrow"/>
                <a:cs typeface="Arial Narrow"/>
              </a:rPr>
              <a:t>: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 irregolari</a:t>
            </a:r>
            <a:endParaRPr lang="it-IT" sz="2800" dirty="0">
              <a:solidFill>
                <a:schemeClr val="accent2"/>
              </a:solidFill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  <a:spcAft>
                <a:spcPts val="1425"/>
              </a:spcAft>
              <a:buClrTx/>
              <a:buFontTx/>
              <a:buNone/>
            </a:pPr>
            <a:r>
              <a:rPr lang="it-IT" sz="28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Mobilità</a:t>
            </a:r>
            <a:r>
              <a:rPr lang="it-IT" sz="2800" dirty="0" smtClean="0">
                <a:solidFill>
                  <a:schemeClr val="accent2"/>
                </a:solidFill>
                <a:latin typeface="Arial Narrow"/>
                <a:cs typeface="Arial Narrow"/>
              </a:rPr>
              <a:t>: 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fisso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sui piani sottostanti 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055499" y="1737217"/>
            <a:ext cx="1228660" cy="114428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282700" y="2419632"/>
            <a:ext cx="1228660" cy="114428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544511" y="3245805"/>
            <a:ext cx="1228660" cy="114428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670677" y="4026079"/>
            <a:ext cx="1228660" cy="114428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285008" y="5047971"/>
            <a:ext cx="1228660" cy="1144288"/>
          </a:xfrm>
          <a:prstGeom prst="rect">
            <a:avLst/>
          </a:prstGeom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4666068" y="1208660"/>
            <a:ext cx="4332230" cy="5431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numCol="1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Aft>
                <a:spcPts val="1425"/>
              </a:spcAft>
              <a:buFontTx/>
              <a:buNone/>
            </a:pPr>
            <a:r>
              <a:rPr lang="it-IT" sz="3000" b="1" u="sng" dirty="0" smtClean="0">
                <a:solidFill>
                  <a:schemeClr val="accent2"/>
                </a:solidFill>
                <a:latin typeface="Arial Narrow"/>
                <a:cs typeface="Arial Narrow"/>
              </a:rPr>
              <a:t>Valutazione generale</a:t>
            </a:r>
          </a:p>
          <a:p>
            <a:pPr>
              <a:lnSpc>
                <a:spcPct val="120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400" b="1" dirty="0">
                <a:solidFill>
                  <a:schemeClr val="accent2"/>
                </a:solidFill>
                <a:latin typeface="Arial Narrow"/>
                <a:cs typeface="Arial Narrow"/>
              </a:rPr>
              <a:t>Stazioni linfonodali</a:t>
            </a:r>
            <a:r>
              <a:rPr lang="it-IT" sz="2400" dirty="0">
                <a:solidFill>
                  <a:schemeClr val="accent2"/>
                </a:solidFill>
                <a:latin typeface="Arial Narrow"/>
                <a:cs typeface="Arial Narrow"/>
              </a:rPr>
              <a:t> </a:t>
            </a:r>
            <a:r>
              <a:rPr lang="it-IT" sz="2000" dirty="0">
                <a:latin typeface="Arial Narrow"/>
                <a:cs typeface="Arial Narrow"/>
              </a:rPr>
              <a:t>(numero stazioni e numero di linfonodi coinvolti)</a:t>
            </a:r>
            <a:r>
              <a:rPr lang="it-IT" sz="2000" dirty="0" smtClean="0">
                <a:latin typeface="Arial Narrow"/>
                <a:cs typeface="Arial Narrow"/>
              </a:rPr>
              <a:t>.</a:t>
            </a:r>
            <a:endParaRPr lang="it-IT" sz="2000" dirty="0"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400" b="1" dirty="0">
                <a:solidFill>
                  <a:schemeClr val="accent2"/>
                </a:solidFill>
                <a:latin typeface="Arial Narrow"/>
                <a:cs typeface="Arial Narrow"/>
              </a:rPr>
              <a:t>Cute e mucose</a:t>
            </a:r>
            <a:r>
              <a:rPr lang="it-IT" sz="2400" dirty="0">
                <a:solidFill>
                  <a:schemeClr val="accent2"/>
                </a:solidFill>
                <a:latin typeface="Arial Narrow"/>
                <a:cs typeface="Arial Narrow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(rush, papule, punture d'insetto, iperemia faringea,                                  </a:t>
            </a:r>
            <a:r>
              <a:rPr lang="it-IT" sz="2000" dirty="0" smtClean="0">
                <a:solidFill>
                  <a:srgbClr val="000000"/>
                </a:solidFill>
                <a:latin typeface="Arial Narrow"/>
                <a:cs typeface="Arial Narrow"/>
              </a:rPr>
              <a:t>edema </a:t>
            </a: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tonsillare, essudazione, deposito)</a:t>
            </a:r>
            <a:r>
              <a:rPr lang="it-IT" sz="2000" dirty="0" smtClean="0">
                <a:solidFill>
                  <a:srgbClr val="000000"/>
                </a:solidFill>
                <a:latin typeface="Arial Narrow"/>
                <a:cs typeface="Arial Narrow"/>
              </a:rPr>
              <a:t>.</a:t>
            </a:r>
            <a:endParaRPr lang="it-IT" sz="20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400" b="1" dirty="0">
                <a:solidFill>
                  <a:schemeClr val="accent2"/>
                </a:solidFill>
                <a:latin typeface="Arial Narrow"/>
                <a:cs typeface="Arial Narrow"/>
              </a:rPr>
              <a:t>Torace</a:t>
            </a:r>
            <a:r>
              <a:rPr lang="it-IT" sz="2400" dirty="0">
                <a:solidFill>
                  <a:schemeClr val="accent2"/>
                </a:solidFill>
                <a:latin typeface="Arial Narrow"/>
                <a:cs typeface="Arial Narrow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(ronchi, sibili, crepitii, edema “a mantellina”)</a:t>
            </a:r>
            <a:r>
              <a:rPr lang="it-IT" sz="2000" dirty="0" smtClean="0">
                <a:solidFill>
                  <a:srgbClr val="000000"/>
                </a:solidFill>
                <a:latin typeface="Arial Narrow"/>
                <a:cs typeface="Arial Narrow"/>
              </a:rPr>
              <a:t>.</a:t>
            </a:r>
            <a:endParaRPr lang="it-IT" sz="20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400" b="1" dirty="0">
                <a:solidFill>
                  <a:schemeClr val="accent2"/>
                </a:solidFill>
                <a:latin typeface="Arial Narrow"/>
                <a:cs typeface="Arial Narrow"/>
              </a:rPr>
              <a:t>Addome</a:t>
            </a:r>
            <a:r>
              <a:rPr lang="it-IT" sz="2000" dirty="0">
                <a:solidFill>
                  <a:schemeClr val="accent2"/>
                </a:solidFill>
                <a:latin typeface="Arial Narrow"/>
                <a:cs typeface="Arial Narrow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(</a:t>
            </a:r>
            <a:r>
              <a:rPr lang="it-IT" sz="2000" dirty="0" err="1">
                <a:solidFill>
                  <a:srgbClr val="000000"/>
                </a:solidFill>
                <a:latin typeface="Arial Narrow"/>
                <a:cs typeface="Arial Narrow"/>
              </a:rPr>
              <a:t>epato</a:t>
            </a: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-splenomegalia, masse).</a:t>
            </a:r>
          </a:p>
        </p:txBody>
      </p:sp>
    </p:spTree>
    <p:extLst>
      <p:ext uri="{BB962C8B-B14F-4D97-AF65-F5344CB8AC3E}">
        <p14:creationId xmlns:p14="http://schemas.microsoft.com/office/powerpoint/2010/main" val="72626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rgbClr val="003300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rgbClr val="003300"/>
                </a:solidFill>
                <a:latin typeface="Arial Narrow"/>
                <a:cs typeface="Arial Narrow"/>
              </a:rPr>
              <a:t>P</a:t>
            </a:r>
            <a:r>
              <a:rPr lang="it-IT" sz="5400" dirty="0" smtClean="0">
                <a:solidFill>
                  <a:srgbClr val="003300"/>
                </a:solidFill>
                <a:latin typeface="Arial Narrow"/>
                <a:cs typeface="Arial Narrow"/>
              </a:rPr>
              <a:t>iano </a:t>
            </a:r>
            <a:endParaRPr lang="it-IT" sz="5400" dirty="0">
              <a:solidFill>
                <a:srgbClr val="003300"/>
              </a:solidFill>
              <a:latin typeface="Arial Narrow"/>
              <a:cs typeface="Arial Narrow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5758"/>
            <a:ext cx="9144000" cy="567984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58032" y="1149661"/>
            <a:ext cx="36500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CARLO</a:t>
            </a:r>
            <a:endParaRPr lang="it-IT" sz="3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0928" y="3016856"/>
            <a:ext cx="57626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0000"/>
                </a:solidFill>
              </a:rPr>
              <a:t>Emocromo con formula, </a:t>
            </a:r>
            <a:r>
              <a:rPr lang="it-IT" sz="2400" dirty="0">
                <a:solidFill>
                  <a:srgbClr val="000000"/>
                </a:solidFill>
                <a:cs typeface="Arial Unicode MS" charset="0"/>
              </a:rPr>
              <a:t>PCR, VES, LDH, </a:t>
            </a:r>
            <a:endParaRPr lang="it-IT" sz="2400" dirty="0" smtClean="0">
              <a:solidFill>
                <a:srgbClr val="000000"/>
              </a:solidFill>
              <a:cs typeface="Arial Unicode MS" charset="0"/>
            </a:endParaRPr>
          </a:p>
          <a:p>
            <a:r>
              <a:rPr lang="it-IT" sz="2400" dirty="0" smtClean="0">
                <a:solidFill>
                  <a:srgbClr val="000000"/>
                </a:solidFill>
              </a:rPr>
              <a:t>Elettroforesi </a:t>
            </a:r>
            <a:r>
              <a:rPr lang="it-IT" sz="2400" dirty="0" err="1" smtClean="0">
                <a:solidFill>
                  <a:srgbClr val="000000"/>
                </a:solidFill>
              </a:rPr>
              <a:t>prot</a:t>
            </a:r>
            <a:r>
              <a:rPr lang="it-IT" sz="2400" dirty="0" smtClean="0">
                <a:solidFill>
                  <a:srgbClr val="000000"/>
                </a:solidFill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</a:rPr>
              <a:t>plasmatiche,ANA</a:t>
            </a:r>
            <a:r>
              <a:rPr lang="it-IT" sz="2400" dirty="0" smtClean="0">
                <a:solidFill>
                  <a:srgbClr val="000000"/>
                </a:solidFill>
              </a:rPr>
              <a:t>, HIV test, </a:t>
            </a:r>
          </a:p>
          <a:p>
            <a:r>
              <a:rPr lang="it-IT" sz="2400" dirty="0" err="1" smtClean="0">
                <a:solidFill>
                  <a:srgbClr val="000000"/>
                </a:solidFill>
              </a:rPr>
              <a:t>IgG</a:t>
            </a:r>
            <a:r>
              <a:rPr lang="it-IT" sz="2400" dirty="0" smtClean="0">
                <a:solidFill>
                  <a:srgbClr val="000000"/>
                </a:solidFill>
              </a:rPr>
              <a:t>/</a:t>
            </a:r>
            <a:r>
              <a:rPr lang="it-IT" sz="2400" dirty="0" err="1" smtClean="0">
                <a:solidFill>
                  <a:srgbClr val="000000"/>
                </a:solidFill>
              </a:rPr>
              <a:t>IgM</a:t>
            </a:r>
            <a:r>
              <a:rPr lang="it-IT" sz="2400" dirty="0" smtClean="0">
                <a:solidFill>
                  <a:srgbClr val="000000"/>
                </a:solidFill>
              </a:rPr>
              <a:t> (CMV, EBV, TOXOPLASMA)</a:t>
            </a:r>
          </a:p>
          <a:p>
            <a:r>
              <a:rPr lang="it-IT" sz="2400" dirty="0">
                <a:solidFill>
                  <a:srgbClr val="000000"/>
                </a:solidFill>
              </a:rPr>
              <a:t>	</a:t>
            </a:r>
            <a:r>
              <a:rPr lang="it-IT" sz="2400" u="sng" dirty="0" smtClean="0">
                <a:solidFill>
                  <a:srgbClr val="000000"/>
                </a:solidFill>
              </a:rPr>
              <a:t>RX TORACE</a:t>
            </a:r>
            <a:r>
              <a:rPr lang="it-IT" sz="2400" dirty="0" smtClean="0">
                <a:solidFill>
                  <a:srgbClr val="000000"/>
                </a:solidFill>
              </a:rPr>
              <a:t>?</a:t>
            </a:r>
            <a:endParaRPr lang="it-IT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2159316"/>
            <a:ext cx="91439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La parola al clinico...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133792" y="5305339"/>
            <a:ext cx="51910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Dr.ssa Berlinghieri – Dr.ssa Tucci</a:t>
            </a:r>
            <a:endParaRPr lang="it-IT" sz="3200" i="1" dirty="0">
              <a:latin typeface="Arial Narrow"/>
              <a:cs typeface="Arial Narrow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34726" y="5597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02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363" y="619125"/>
            <a:ext cx="8910637" cy="149542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/>
          <a:p>
            <a:pPr eaLnBrk="1" hangingPunct="1">
              <a:lnSpc>
                <a:spcPct val="70000"/>
              </a:lnSpc>
              <a:spcAft>
                <a:spcPts val="1425"/>
              </a:spcAft>
              <a:buFontTx/>
              <a:buNone/>
            </a:pPr>
            <a:endParaRPr lang="it-IT" sz="1700" b="1" u="sng">
              <a:latin typeface="Arial Narrow" charset="0"/>
              <a:cs typeface="Arial Narrow" charset="0"/>
            </a:endParaRPr>
          </a:p>
          <a:p>
            <a:pPr eaLnBrk="1" hangingPunct="1">
              <a:lnSpc>
                <a:spcPct val="70000"/>
              </a:lnSpc>
              <a:spcAft>
                <a:spcPts val="1425"/>
              </a:spcAft>
              <a:buFontTx/>
              <a:buNone/>
            </a:pPr>
            <a:r>
              <a:rPr lang="it-IT" sz="1700" b="1" u="sng">
                <a:latin typeface="Arial Narrow" charset="0"/>
                <a:cs typeface="Arial Narrow" charset="0"/>
              </a:rPr>
              <a:t>Infezioni</a:t>
            </a:r>
            <a:r>
              <a:rPr lang="it-IT" sz="1700" b="1">
                <a:latin typeface="Arial Narrow" charset="0"/>
                <a:cs typeface="Arial Narrow" charset="0"/>
              </a:rPr>
              <a:t>: </a:t>
            </a:r>
            <a:r>
              <a:rPr lang="it-IT" sz="1700">
                <a:latin typeface="Arial Narrow" charset="0"/>
                <a:cs typeface="Arial Narrow" charset="0"/>
              </a:rPr>
              <a:t>MNI,CMV,HIV,Toxoplasma, Lue secondaria.</a:t>
            </a:r>
          </a:p>
          <a:p>
            <a:pPr eaLnBrk="1" hangingPunct="1">
              <a:lnSpc>
                <a:spcPct val="70000"/>
              </a:lnSpc>
              <a:spcAft>
                <a:spcPts val="1425"/>
              </a:spcAft>
              <a:buFontTx/>
              <a:buNone/>
            </a:pPr>
            <a:r>
              <a:rPr lang="it-IT" sz="1700" b="1" u="sng">
                <a:latin typeface="Arial Narrow" charset="0"/>
                <a:cs typeface="Arial Narrow" charset="0"/>
              </a:rPr>
              <a:t>Reazioni da ipersensibilità</a:t>
            </a:r>
            <a:r>
              <a:rPr lang="it-IT" sz="1700" b="1">
                <a:latin typeface="Arial Narrow" charset="0"/>
                <a:cs typeface="Arial Narrow" charset="0"/>
              </a:rPr>
              <a:t>: </a:t>
            </a:r>
            <a:r>
              <a:rPr lang="it-IT" sz="1700">
                <a:latin typeface="Arial Narrow" charset="0"/>
                <a:cs typeface="Arial Narrow" charset="0"/>
              </a:rPr>
              <a:t>Malattia da siero, LES, AR,Vasculiti.</a:t>
            </a:r>
          </a:p>
          <a:p>
            <a:pPr eaLnBrk="1" hangingPunct="1">
              <a:lnSpc>
                <a:spcPct val="70000"/>
              </a:lnSpc>
              <a:spcAft>
                <a:spcPts val="1425"/>
              </a:spcAft>
              <a:buFontTx/>
              <a:buNone/>
            </a:pPr>
            <a:r>
              <a:rPr lang="it-IT" sz="1700" b="1" u="sng">
                <a:latin typeface="Arial Narrow" charset="0"/>
                <a:cs typeface="Arial Narrow" charset="0"/>
              </a:rPr>
              <a:t>Neoplasie</a:t>
            </a:r>
            <a:r>
              <a:rPr lang="it-IT" sz="1700" b="1">
                <a:latin typeface="Arial Narrow" charset="0"/>
                <a:cs typeface="Arial Narrow" charset="0"/>
              </a:rPr>
              <a:t>: </a:t>
            </a:r>
            <a:r>
              <a:rPr lang="it-IT" sz="1700">
                <a:latin typeface="Arial Narrow" charset="0"/>
                <a:cs typeface="Arial Narrow" charset="0"/>
              </a:rPr>
              <a:t>Leucemie, Linfomi non H., Linfomi Hodgkin in stadio avanzato.</a:t>
            </a:r>
          </a:p>
          <a:p>
            <a:pPr eaLnBrk="1" hangingPunct="1">
              <a:lnSpc>
                <a:spcPct val="70000"/>
              </a:lnSpc>
              <a:spcAft>
                <a:spcPts val="1425"/>
              </a:spcAft>
              <a:buFontTx/>
              <a:buNone/>
            </a:pPr>
            <a:endParaRPr lang="it-IT" sz="1700">
              <a:latin typeface="Arial Narrow" charset="0"/>
              <a:cs typeface="Arial Narrow" charset="0"/>
            </a:endParaRPr>
          </a:p>
        </p:txBody>
      </p:sp>
      <p:sp>
        <p:nvSpPr>
          <p:cNvPr id="3075" name="Titolo 1"/>
          <p:cNvSpPr>
            <a:spLocks noGrp="1"/>
          </p:cNvSpPr>
          <p:nvPr>
            <p:ph type="title"/>
          </p:nvPr>
        </p:nvSpPr>
        <p:spPr>
          <a:xfrm>
            <a:off x="106363" y="76200"/>
            <a:ext cx="8910637" cy="542925"/>
          </a:xfrm>
          <a:solidFill>
            <a:srgbClr val="00CCFF">
              <a:alpha val="50980"/>
            </a:srgb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3200" b="1">
                <a:solidFill>
                  <a:schemeClr val="bg1"/>
                </a:solidFill>
                <a:latin typeface="Arial Narrow" charset="0"/>
                <a:cs typeface="Arial Narrow" charset="0"/>
              </a:rPr>
              <a:t>Cause di linfadenopatia generalizzata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06363" y="2724150"/>
            <a:ext cx="8910637" cy="36877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it-IT" b="1" u="sng">
                <a:solidFill>
                  <a:srgbClr val="000000"/>
                </a:solidFill>
                <a:latin typeface="Arial Narrow" charset="0"/>
                <a:cs typeface="Arial Narrow" charset="0"/>
              </a:rPr>
              <a:t>Auricolare anteriore:</a:t>
            </a:r>
            <a:r>
              <a:rPr lang="it-IT" b="1">
                <a:solidFill>
                  <a:srgbClr val="000000"/>
                </a:solidFill>
                <a:latin typeface="Arial Narrow" charset="0"/>
                <a:cs typeface="Arial Narrow" charset="0"/>
              </a:rPr>
              <a:t> </a:t>
            </a:r>
            <a:r>
              <a:rPr lang="it-IT">
                <a:solidFill>
                  <a:srgbClr val="000000"/>
                </a:solidFill>
                <a:latin typeface="Arial Narrow" charset="0"/>
                <a:cs typeface="Arial Narrow" charset="0"/>
              </a:rPr>
              <a:t>congiuntivite virale, tracoma, rosolia, infezioni del cuoio capelluto.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it-IT" b="1" u="sng">
                <a:solidFill>
                  <a:srgbClr val="000000"/>
                </a:solidFill>
                <a:latin typeface="Arial Narrow" charset="0"/>
                <a:cs typeface="Arial Narrow" charset="0"/>
              </a:rPr>
              <a:t>Sottomandibolare o cervicale  monolaterale:</a:t>
            </a:r>
            <a:r>
              <a:rPr lang="it-IT">
                <a:solidFill>
                  <a:srgbClr val="000000"/>
                </a:solidFill>
                <a:latin typeface="Arial Narrow" charset="0"/>
                <a:cs typeface="Arial Narrow" charset="0"/>
              </a:rPr>
              <a:t> infezione del cavo orale, faringite,tumori naso-faringei, tumori tiroidei.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it-IT" b="1" u="sng">
                <a:solidFill>
                  <a:srgbClr val="000000"/>
                </a:solidFill>
                <a:latin typeface="Arial Narrow" charset="0"/>
                <a:cs typeface="Arial Narrow" charset="0"/>
              </a:rPr>
              <a:t>Cervicale bilaterale:</a:t>
            </a:r>
            <a:r>
              <a:rPr lang="it-IT" b="1">
                <a:solidFill>
                  <a:srgbClr val="000000"/>
                </a:solidFill>
                <a:latin typeface="Arial Narrow" charset="0"/>
                <a:cs typeface="Arial Narrow" charset="0"/>
              </a:rPr>
              <a:t>  </a:t>
            </a:r>
            <a:r>
              <a:rPr lang="it-IT">
                <a:solidFill>
                  <a:srgbClr val="000000"/>
                </a:solidFill>
                <a:latin typeface="Arial Narrow" charset="0"/>
                <a:cs typeface="Arial Narrow" charset="0"/>
              </a:rPr>
              <a:t>faringite, MNI,Toxoplasmosi, sarcoidosi.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it-IT" b="1" u="sng">
                <a:solidFill>
                  <a:srgbClr val="000000"/>
                </a:solidFill>
                <a:latin typeface="Arial Narrow" charset="0"/>
                <a:cs typeface="Arial Narrow" charset="0"/>
              </a:rPr>
              <a:t>Sovraclaveare destra:</a:t>
            </a:r>
            <a:r>
              <a:rPr lang="it-IT" b="1">
                <a:solidFill>
                  <a:srgbClr val="000000"/>
                </a:solidFill>
                <a:latin typeface="Arial Narrow" charset="0"/>
                <a:cs typeface="Arial Narrow" charset="0"/>
              </a:rPr>
              <a:t> </a:t>
            </a:r>
            <a:r>
              <a:rPr lang="it-IT">
                <a:solidFill>
                  <a:srgbClr val="000000"/>
                </a:solidFill>
                <a:latin typeface="Arial Narrow" charset="0"/>
                <a:cs typeface="Arial Narrow" charset="0"/>
              </a:rPr>
              <a:t>tumori del polmone, esofago, mediastino.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it-IT" b="1" u="sng">
                <a:solidFill>
                  <a:srgbClr val="000000"/>
                </a:solidFill>
                <a:latin typeface="Arial Narrow" charset="0"/>
                <a:cs typeface="Arial Narrow" charset="0"/>
              </a:rPr>
              <a:t>Sovraclaveare sinistra:</a:t>
            </a:r>
            <a:r>
              <a:rPr lang="it-IT" b="1">
                <a:solidFill>
                  <a:srgbClr val="000000"/>
                </a:solidFill>
                <a:latin typeface="Arial Narrow" charset="0"/>
                <a:cs typeface="Arial Narrow" charset="0"/>
              </a:rPr>
              <a:t> </a:t>
            </a:r>
            <a:r>
              <a:rPr lang="it-IT">
                <a:solidFill>
                  <a:srgbClr val="000000"/>
                </a:solidFill>
                <a:latin typeface="Arial Narrow" charset="0"/>
                <a:cs typeface="Arial Narrow" charset="0"/>
              </a:rPr>
              <a:t>tumori intraaddominali, rene, ovaio, testicolo.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it-IT" b="1" u="sng">
                <a:solidFill>
                  <a:srgbClr val="000000"/>
                </a:solidFill>
                <a:latin typeface="Arial Narrow" charset="0"/>
                <a:cs typeface="Arial Narrow" charset="0"/>
              </a:rPr>
              <a:t>Ascellare</a:t>
            </a:r>
            <a:r>
              <a:rPr lang="it-IT" b="1">
                <a:solidFill>
                  <a:srgbClr val="000000"/>
                </a:solidFill>
                <a:latin typeface="Arial Narrow" charset="0"/>
                <a:cs typeface="Arial Narrow" charset="0"/>
              </a:rPr>
              <a:t>:</a:t>
            </a:r>
            <a:r>
              <a:rPr lang="it-IT">
                <a:solidFill>
                  <a:srgbClr val="000000"/>
                </a:solidFill>
                <a:latin typeface="Arial Narrow" charset="0"/>
                <a:cs typeface="Arial Narrow" charset="0"/>
              </a:rPr>
              <a:t> infezioni dell</a:t>
            </a:r>
            <a:r>
              <a:rPr lang="ja-JP" altLang="it-IT">
                <a:solidFill>
                  <a:srgbClr val="000000"/>
                </a:solidFill>
                <a:latin typeface="Arial Narrow" charset="0"/>
                <a:cs typeface="Arial Narrow" charset="0"/>
              </a:rPr>
              <a:t>’</a:t>
            </a:r>
            <a:r>
              <a:rPr lang="it-IT">
                <a:solidFill>
                  <a:srgbClr val="000000"/>
                </a:solidFill>
                <a:latin typeface="Arial Narrow" charset="0"/>
                <a:cs typeface="Arial Narrow" charset="0"/>
              </a:rPr>
              <a:t>arto superiore, infezioni o tumori della mammella.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it-IT" b="1" u="sng">
                <a:solidFill>
                  <a:srgbClr val="000000"/>
                </a:solidFill>
                <a:latin typeface="Arial Narrow" charset="0"/>
                <a:cs typeface="Arial Narrow" charset="0"/>
              </a:rPr>
              <a:t>Inguinale</a:t>
            </a:r>
            <a:r>
              <a:rPr lang="it-IT" b="1">
                <a:solidFill>
                  <a:srgbClr val="000000"/>
                </a:solidFill>
                <a:latin typeface="Arial Narrow" charset="0"/>
                <a:cs typeface="Arial Narrow" charset="0"/>
              </a:rPr>
              <a:t>: </a:t>
            </a:r>
            <a:r>
              <a:rPr lang="it-IT">
                <a:solidFill>
                  <a:srgbClr val="000000"/>
                </a:solidFill>
                <a:latin typeface="Arial Narrow" charset="0"/>
                <a:cs typeface="Arial Narrow" charset="0"/>
              </a:rPr>
              <a:t>lue, herpes genitale, linfogranuloma venereo, neoplasie anali , rettali e genitali.</a:t>
            </a:r>
          </a:p>
        </p:txBody>
      </p:sp>
      <p:sp>
        <p:nvSpPr>
          <p:cNvPr id="3077" name="Titolo 1"/>
          <p:cNvSpPr txBox="1">
            <a:spLocks/>
          </p:cNvSpPr>
          <p:nvPr/>
        </p:nvSpPr>
        <p:spPr bwMode="auto">
          <a:xfrm>
            <a:off x="106363" y="2247900"/>
            <a:ext cx="8910637" cy="542925"/>
          </a:xfrm>
          <a:prstGeom prst="rect">
            <a:avLst/>
          </a:prstGeom>
          <a:solidFill>
            <a:srgbClr val="00CCFF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it-IT" sz="3200" b="1">
                <a:solidFill>
                  <a:schemeClr val="bg1"/>
                </a:solidFill>
                <a:latin typeface="Arial Narrow" charset="0"/>
              </a:rPr>
              <a:t>Cause di linfadenopatia localizzata</a:t>
            </a:r>
          </a:p>
        </p:txBody>
      </p:sp>
    </p:spTree>
    <p:extLst>
      <p:ext uri="{BB962C8B-B14F-4D97-AF65-F5344CB8AC3E}">
        <p14:creationId xmlns:p14="http://schemas.microsoft.com/office/powerpoint/2010/main" val="16614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1072</Words>
  <Application>Microsoft Office PowerPoint</Application>
  <PresentationFormat>Presentazione su schermo (4:3)</PresentationFormat>
  <Paragraphs>142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Presentazione standard di PowerPoint</vt:lpstr>
      <vt:lpstr>I SESSIONE: TESTA</vt:lpstr>
      <vt:lpstr>Presentazione standard di PowerPoint</vt:lpstr>
      <vt:lpstr>CARLO</vt:lpstr>
      <vt:lpstr>Soggettività </vt:lpstr>
      <vt:lpstr>Oggettività </vt:lpstr>
      <vt:lpstr>Piano </vt:lpstr>
      <vt:lpstr>Presentazione standard di PowerPoint</vt:lpstr>
      <vt:lpstr>Cause di linfadenopatia generalizzata</vt:lpstr>
      <vt:lpstr>Come orientarsi per agire in maniera appropriata?</vt:lpstr>
      <vt:lpstr>Alcune domande da porsi per orientarsi:</vt:lpstr>
      <vt:lpstr>Parametri orientativi di patologia linfoproliferativa</vt:lpstr>
      <vt:lpstr>DIAGNOSI …agoaspirato…agobiopsia…biopsia chirurgica…</vt:lpstr>
      <vt:lpstr>Presentazione standard di PowerPoint</vt:lpstr>
      <vt:lpstr>LINFOADENOPATIA</vt:lpstr>
      <vt:lpstr>ECOGRAFIA</vt:lpstr>
      <vt:lpstr>Ecografia</vt:lpstr>
      <vt:lpstr>Ecografia</vt:lpstr>
      <vt:lpstr>STADIAZIONE</vt:lpstr>
      <vt:lpstr>RX TORACE</vt:lpstr>
      <vt:lpstr>ECOGRAFIA ADDOMINALE</vt:lpstr>
      <vt:lpstr>TC (TORACO-ADDOMINALE o TOTAL BODY)</vt:lpstr>
      <vt:lpstr>LINFOADENOPATIA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2013-10-28T16:07:25Z</dcterms:created>
  <dcterms:modified xsi:type="dcterms:W3CDTF">2013-10-28T16:08:11Z</dcterms:modified>
</cp:coreProperties>
</file>