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647" r:id="rId2"/>
    <p:sldId id="563" r:id="rId3"/>
    <p:sldId id="613" r:id="rId4"/>
    <p:sldId id="580" r:id="rId5"/>
    <p:sldId id="573" r:id="rId6"/>
    <p:sldId id="574" r:id="rId7"/>
    <p:sldId id="645" r:id="rId8"/>
    <p:sldId id="646" r:id="rId9"/>
    <p:sldId id="575" r:id="rId10"/>
    <p:sldId id="570" r:id="rId11"/>
    <p:sldId id="571" r:id="rId12"/>
    <p:sldId id="604" r:id="rId13"/>
    <p:sldId id="603" r:id="rId14"/>
    <p:sldId id="558" r:id="rId15"/>
    <p:sldId id="650" r:id="rId16"/>
    <p:sldId id="542" r:id="rId17"/>
    <p:sldId id="628" r:id="rId18"/>
    <p:sldId id="591" r:id="rId19"/>
    <p:sldId id="594" r:id="rId20"/>
    <p:sldId id="624" r:id="rId21"/>
    <p:sldId id="608" r:id="rId22"/>
    <p:sldId id="595" r:id="rId23"/>
    <p:sldId id="500" r:id="rId24"/>
    <p:sldId id="641" r:id="rId25"/>
    <p:sldId id="642" r:id="rId26"/>
    <p:sldId id="643" r:id="rId27"/>
    <p:sldId id="524" r:id="rId28"/>
    <p:sldId id="469" r:id="rId29"/>
    <p:sldId id="470" r:id="rId30"/>
    <p:sldId id="617" r:id="rId31"/>
    <p:sldId id="618" r:id="rId32"/>
    <p:sldId id="619" r:id="rId33"/>
    <p:sldId id="620" r:id="rId34"/>
    <p:sldId id="518" r:id="rId35"/>
    <p:sldId id="626" r:id="rId36"/>
    <p:sldId id="499" r:id="rId37"/>
    <p:sldId id="638" r:id="rId38"/>
    <p:sldId id="652" r:id="rId39"/>
    <p:sldId id="457" r:id="rId40"/>
    <p:sldId id="399" r:id="rId41"/>
    <p:sldId id="495" r:id="rId42"/>
    <p:sldId id="494" r:id="rId4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0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6DAA8-3C19-4EBB-B8A0-4FAA6AD6F03B}" type="datetimeFigureOut">
              <a:rPr lang="it-IT" smtClean="0"/>
              <a:t>15/03/16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92DAE-7E30-47A2-97B1-0B501B35CD6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6685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692DAE-7E30-47A2-97B1-0B501B35CD67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344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87FB-910F-4301-B8CB-00520B992C90}" type="datetimeFigureOut">
              <a:rPr lang="it-IT" smtClean="0"/>
              <a:t>15/03/16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32C9-A386-4062-A17A-9DA3DE2CC1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1891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87FB-910F-4301-B8CB-00520B992C90}" type="datetimeFigureOut">
              <a:rPr lang="it-IT" smtClean="0"/>
              <a:t>15/03/16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32C9-A386-4062-A17A-9DA3DE2CC1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2755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87FB-910F-4301-B8CB-00520B992C90}" type="datetimeFigureOut">
              <a:rPr lang="it-IT" smtClean="0"/>
              <a:t>15/03/16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32C9-A386-4062-A17A-9DA3DE2CC1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814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87FB-910F-4301-B8CB-00520B992C90}" type="datetimeFigureOut">
              <a:rPr lang="it-IT" smtClean="0"/>
              <a:t>15/03/16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32C9-A386-4062-A17A-9DA3DE2CC1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815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87FB-910F-4301-B8CB-00520B992C90}" type="datetimeFigureOut">
              <a:rPr lang="it-IT" smtClean="0"/>
              <a:t>15/03/16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32C9-A386-4062-A17A-9DA3DE2CC1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509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87FB-910F-4301-B8CB-00520B992C90}" type="datetimeFigureOut">
              <a:rPr lang="it-IT" smtClean="0"/>
              <a:t>15/03/16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32C9-A386-4062-A17A-9DA3DE2CC1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580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87FB-910F-4301-B8CB-00520B992C90}" type="datetimeFigureOut">
              <a:rPr lang="it-IT" smtClean="0"/>
              <a:t>15/03/16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32C9-A386-4062-A17A-9DA3DE2CC1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300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87FB-910F-4301-B8CB-00520B992C90}" type="datetimeFigureOut">
              <a:rPr lang="it-IT" smtClean="0"/>
              <a:t>15/03/16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32C9-A386-4062-A17A-9DA3DE2CC1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131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87FB-910F-4301-B8CB-00520B992C90}" type="datetimeFigureOut">
              <a:rPr lang="it-IT" smtClean="0"/>
              <a:t>15/03/16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32C9-A386-4062-A17A-9DA3DE2CC1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3268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87FB-910F-4301-B8CB-00520B992C90}" type="datetimeFigureOut">
              <a:rPr lang="it-IT" smtClean="0"/>
              <a:t>15/03/16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32C9-A386-4062-A17A-9DA3DE2CC1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8103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87FB-910F-4301-B8CB-00520B992C90}" type="datetimeFigureOut">
              <a:rPr lang="it-IT" smtClean="0"/>
              <a:t>15/03/16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32C9-A386-4062-A17A-9DA3DE2CC1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337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A87FB-910F-4301-B8CB-00520B992C90}" type="datetimeFigureOut">
              <a:rPr lang="it-IT" smtClean="0"/>
              <a:t>15/03/16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832C9-A386-4062-A17A-9DA3DE2CC1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3210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41368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                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MEDICO DI  FAMIGLIA </a:t>
            </a:r>
          </a:p>
          <a:p>
            <a:pPr marL="0" indent="0">
              <a:buNone/>
            </a:pP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E IL MONDO INVISIBILE DEI PAZIENTI CON</a:t>
            </a:r>
          </a:p>
          <a:p>
            <a:pPr marL="0" indent="0">
              <a:buNone/>
            </a:pP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GRAVE  DISABILITA’INTELLETTIVA E RELAZIONALE</a:t>
            </a:r>
          </a:p>
          <a:p>
            <a:pPr marL="0" indent="0">
              <a:buNone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96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46557" r="51709" b="2222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34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" t="45594" r="51219" b="26094"/>
          <a:stretch/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070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incidenza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/>
              <a:t>Il </a:t>
            </a:r>
            <a:r>
              <a:rPr lang="it-IT" dirty="0" err="1"/>
              <a:t>Censis</a:t>
            </a:r>
            <a:r>
              <a:rPr lang="it-IT" dirty="0"/>
              <a:t> </a:t>
            </a:r>
            <a:r>
              <a:rPr lang="it-IT" dirty="0" smtClean="0"/>
              <a:t>stima</a:t>
            </a:r>
            <a:r>
              <a:rPr lang="it-IT" dirty="0"/>
              <a:t> </a:t>
            </a:r>
            <a:r>
              <a:rPr lang="it-IT" dirty="0" smtClean="0"/>
              <a:t> </a:t>
            </a:r>
            <a:r>
              <a:rPr lang="it-IT" dirty="0"/>
              <a:t>una percentuale di persone con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disabilità pari al 6,7% della popolazione totale, 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circa 4,1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milioni di persone. </a:t>
            </a:r>
            <a:r>
              <a:rPr lang="it-IT" dirty="0"/>
              <a:t>Nel 2020 arriveranno a 4,8 milioni (il 7,9% </a:t>
            </a:r>
            <a:r>
              <a:rPr lang="it-IT" dirty="0" smtClean="0"/>
              <a:t>) </a:t>
            </a:r>
            <a:r>
              <a:rPr lang="it-IT" dirty="0"/>
              <a:t>e raggiungeranno i 6,7 milioni nel 2040 (il 10,7%). Eppure l'universo delle disabilità non riesce a uscire dal cono d'ombra in cui si </a:t>
            </a:r>
            <a:r>
              <a:rPr lang="it-IT" dirty="0" smtClean="0"/>
              <a:t>trova nell'immaginario </a:t>
            </a:r>
            <a:r>
              <a:rPr lang="it-IT" dirty="0"/>
              <a:t>collettivo </a:t>
            </a:r>
            <a:r>
              <a:rPr lang="it-IT" dirty="0" smtClean="0"/>
              <a:t>.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italiano su 4 afferma che non gli è mai capitato di avere a che fare con persone disabili.</a:t>
            </a:r>
            <a:r>
              <a:rPr lang="it-IT" dirty="0"/>
              <a:t> E la disabilità è percepita da 2 italiani su 3 essenzialmente come limitazione dei </a:t>
            </a:r>
            <a:r>
              <a:rPr lang="it-IT" dirty="0" smtClean="0"/>
              <a:t>movimenti.</a:t>
            </a:r>
            <a:endParaRPr lang="it-IT" b="1" u="sng" dirty="0"/>
          </a:p>
        </p:txBody>
      </p:sp>
    </p:spTree>
    <p:extLst>
      <p:ext uri="{BB962C8B-B14F-4D97-AF65-F5344CB8AC3E}">
        <p14:creationId xmlns:p14="http://schemas.microsoft.com/office/powerpoint/2010/main" val="170270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incidenza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/>
              <a:t>Quando poi avanzano nell'età, le persone con disabilità intellettiva sono ancora più invisibili. Oggi in Italia le persone con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sindrome di Down </a:t>
            </a:r>
            <a:r>
              <a:rPr lang="it-IT" dirty="0"/>
              <a:t>sono circa 48.000, di cui solo il 21% ha fino a 14 anni. La fascia d'età più ampia è quella da 15 a 44 anni, pari al 66%, e il 13% ha più di 44 anni. L'aspettativa di vita alla nascita è di 61,6 anni per i maschi e di 57,8 anni per le femmine.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persone affette da disturbi dello spettro autistico</a:t>
            </a:r>
            <a:r>
              <a:rPr lang="it-IT" dirty="0"/>
              <a:t> si stimano pari all'1% della popolazione, circa 500.000.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631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5185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4800" dirty="0" smtClean="0">
                <a:solidFill>
                  <a:srgbClr val="0070C0"/>
                </a:solidFill>
              </a:rPr>
              <a:t>Disabilità </a:t>
            </a:r>
            <a:endParaRPr lang="it-IT" sz="4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472906"/>
          </a:xfrm>
        </p:spPr>
        <p:txBody>
          <a:bodyPr rtlCol="0">
            <a:normAutofit fontScale="775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it-IT" sz="3800" dirty="0" smtClean="0"/>
              <a:t>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it-IT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it-IT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presenza di disabilità </a:t>
            </a:r>
            <a:r>
              <a:rPr lang="it-IT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it-IT" sz="3800" u="sng" dirty="0"/>
              <a:t>comporta gravi ripercussioni sociali ed economiche generali oltre che </a:t>
            </a:r>
            <a:r>
              <a:rPr lang="it-IT" sz="3800" u="sng" dirty="0" err="1" smtClean="0"/>
              <a:t>individuali</a:t>
            </a:r>
            <a:r>
              <a:rPr lang="it-IT" sz="3800" dirty="0" err="1" smtClean="0"/>
              <a:t>.E</a:t>
            </a:r>
            <a:r>
              <a:rPr lang="it-IT" sz="3800" dirty="0" smtClean="0"/>
              <a:t>’ la stagione in cui anche i disabili mentali diventano </a:t>
            </a:r>
            <a:r>
              <a:rPr lang="it-IT" sz="3800" dirty="0" err="1" smtClean="0"/>
              <a:t>anziani,ma</a:t>
            </a:r>
            <a:r>
              <a:rPr lang="it-IT" sz="3800" dirty="0" smtClean="0"/>
              <a:t> anche i loro genitori e fratelli</a:t>
            </a:r>
            <a:endParaRPr lang="it-IT" sz="38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it-IT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 disabile  </a:t>
            </a:r>
            <a:r>
              <a:rPr lang="it-IT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comparsa di un evento patolog</a:t>
            </a:r>
            <a:r>
              <a:rPr lang="it-IT" sz="3800" dirty="0"/>
              <a:t>ico viene ad incidere su </a:t>
            </a:r>
            <a:r>
              <a:rPr lang="it-IT" sz="3800" dirty="0" smtClean="0"/>
              <a:t> </a:t>
            </a:r>
            <a:r>
              <a:rPr lang="it-IT" sz="3800" dirty="0"/>
              <a:t>variabili biologiche, psicologiche e sociali </a:t>
            </a:r>
            <a:r>
              <a:rPr lang="it-IT" sz="3800" dirty="0" smtClean="0"/>
              <a:t>, </a:t>
            </a:r>
            <a:r>
              <a:rPr lang="it-IT" sz="3800" dirty="0"/>
              <a:t>spesso già compromesso da altre patologie e sorretto da meccanismi omeostatici di compenso notevolmente ridotti </a:t>
            </a:r>
            <a:r>
              <a:rPr lang="it-IT" sz="3800" dirty="0" smtClean="0"/>
              <a:t> </a:t>
            </a:r>
            <a:r>
              <a:rPr lang="it-IT" sz="3800" dirty="0"/>
              <a:t>con conseguente </a:t>
            </a:r>
            <a:r>
              <a:rPr lang="it-IT" sz="3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facilità all’innesco di complicanze “a cascata”.</a:t>
            </a:r>
            <a:r>
              <a:rPr lang="it-IT" sz="3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sz="3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it-IT" sz="3800" dirty="0" smtClean="0"/>
              <a:t>Il </a:t>
            </a:r>
            <a:r>
              <a:rPr lang="it-IT" sz="3800" dirty="0"/>
              <a:t>superamento della fase acuta della malattia spesso </a:t>
            </a:r>
            <a:r>
              <a:rPr lang="it-IT" sz="3800" dirty="0" smtClean="0"/>
              <a:t> </a:t>
            </a:r>
            <a:r>
              <a:rPr lang="it-IT" sz="3800" dirty="0"/>
              <a:t>coincide con </a:t>
            </a:r>
            <a:r>
              <a:rPr lang="it-IT" sz="3800" dirty="0" smtClean="0"/>
              <a:t> l’inizio </a:t>
            </a:r>
            <a:r>
              <a:rPr lang="it-IT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uno stato di cronicità </a:t>
            </a:r>
            <a:r>
              <a:rPr lang="it-IT" sz="3800" dirty="0" smtClean="0"/>
              <a:t>che impedisce  </a:t>
            </a:r>
            <a:r>
              <a:rPr lang="it-IT" sz="3800" dirty="0"/>
              <a:t>il recupero dell’autosufficienza </a:t>
            </a:r>
            <a:r>
              <a:rPr lang="it-IT" sz="3800" dirty="0" smtClean="0"/>
              <a:t>.</a:t>
            </a:r>
            <a:endParaRPr lang="it-IT" sz="38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714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/>
          </a:bodyPr>
          <a:lstStyle/>
          <a:p>
            <a:r>
              <a:rPr lang="it-IT" dirty="0" smtClean="0"/>
              <a:t>Disabile=paziente complicato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1)perché  si esprime  con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maggiore</a:t>
            </a:r>
          </a:p>
          <a:p>
            <a:pPr marL="0" indent="0">
              <a:buNone/>
            </a:pPr>
            <a:r>
              <a:rPr lang="it-IT" dirty="0" smtClean="0"/>
              <a:t>difficoltà </a:t>
            </a:r>
            <a:r>
              <a:rPr lang="it-IT" dirty="0"/>
              <a:t>e spesso anche la comprensione risulta compromessa;</a:t>
            </a:r>
          </a:p>
          <a:p>
            <a:pPr marL="0" indent="0">
              <a:buNone/>
            </a:pP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2)perché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loro familiari </a:t>
            </a:r>
            <a:r>
              <a:rPr lang="it-IT" dirty="0"/>
              <a:t>faticano a riconoscere e ad accettare le</a:t>
            </a:r>
          </a:p>
          <a:p>
            <a:pPr marL="0" indent="0">
              <a:buNone/>
            </a:pPr>
            <a:r>
              <a:rPr lang="it-IT" dirty="0"/>
              <a:t>modificazioni dovute </a:t>
            </a:r>
            <a:r>
              <a:rPr lang="it-IT" dirty="0" smtClean="0"/>
              <a:t> </a:t>
            </a:r>
            <a:r>
              <a:rPr lang="it-IT" dirty="0"/>
              <a:t>alle malattie </a:t>
            </a:r>
            <a:r>
              <a:rPr lang="it-IT" dirty="0" smtClean="0"/>
              <a:t> </a:t>
            </a:r>
            <a:r>
              <a:rPr lang="it-IT" dirty="0"/>
              <a:t>come indipendenti dalla sindrome di </a:t>
            </a:r>
            <a:r>
              <a:rPr lang="it-IT" dirty="0" smtClean="0"/>
              <a:t>base</a:t>
            </a:r>
          </a:p>
          <a:p>
            <a:pPr marL="0" indent="0">
              <a:buNone/>
            </a:pP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3)effetto-alone della disabilita ‘</a:t>
            </a:r>
            <a:r>
              <a:rPr lang="it-IT" dirty="0" smtClean="0"/>
              <a:t>intellettiva sulle altre malattie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)perché spesso nella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rete dei servizi </a:t>
            </a:r>
            <a:r>
              <a:rPr lang="it-IT" dirty="0"/>
              <a:t>non è semplice definire </a:t>
            </a:r>
            <a:r>
              <a:rPr lang="it-IT" dirty="0" smtClean="0"/>
              <a:t>di </a:t>
            </a:r>
            <a:r>
              <a:rPr lang="it-IT" dirty="0"/>
              <a:t>chi</a:t>
            </a:r>
          </a:p>
          <a:p>
            <a:pPr marL="0" indent="0">
              <a:buNone/>
            </a:pPr>
            <a:r>
              <a:rPr lang="it-IT" dirty="0"/>
              <a:t>sia la responsabilità clinica della cura (del neuropsichiatra o del</a:t>
            </a:r>
          </a:p>
          <a:p>
            <a:pPr marL="0" indent="0">
              <a:buNone/>
            </a:pPr>
            <a:r>
              <a:rPr lang="it-IT" dirty="0"/>
              <a:t>MMG</a:t>
            </a:r>
            <a:r>
              <a:rPr lang="it-IT" dirty="0" smtClean="0"/>
              <a:t>?)</a:t>
            </a:r>
          </a:p>
          <a:p>
            <a:pPr marL="0" indent="0">
              <a:buNone/>
            </a:pPr>
            <a:r>
              <a:rPr lang="it-IT" dirty="0"/>
              <a:t>5</a:t>
            </a:r>
            <a:r>
              <a:rPr lang="it-IT" dirty="0" smtClean="0"/>
              <a:t>)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perché capita che informazioni </a:t>
            </a:r>
            <a:r>
              <a:rPr lang="it-IT" dirty="0"/>
              <a:t>rilevanti per l’assistenza</a:t>
            </a:r>
          </a:p>
          <a:p>
            <a:pPr marL="0" indent="0">
              <a:buNone/>
            </a:pPr>
            <a:r>
              <a:rPr lang="it-IT" dirty="0"/>
              <a:t>sanitaria di un disabile  </a:t>
            </a:r>
            <a:r>
              <a:rPr lang="it-IT" dirty="0" smtClean="0"/>
              <a:t>intellettivo  </a:t>
            </a:r>
            <a:r>
              <a:rPr lang="it-IT" dirty="0"/>
              <a:t>non </a:t>
            </a:r>
            <a:r>
              <a:rPr lang="it-IT" dirty="0" smtClean="0"/>
              <a:t>sono </a:t>
            </a:r>
            <a:r>
              <a:rPr lang="it-IT" dirty="0"/>
              <a:t>adeguatamente condivise</a:t>
            </a:r>
          </a:p>
          <a:p>
            <a:pPr marL="0" indent="0">
              <a:buNone/>
            </a:pPr>
            <a:r>
              <a:rPr lang="it-IT" dirty="0"/>
              <a:t>tra i professionisti che se ne </a:t>
            </a:r>
            <a:r>
              <a:rPr lang="it-IT" dirty="0" smtClean="0"/>
              <a:t>occupano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849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7" t="17052" r="6650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96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Mmg</a:t>
            </a:r>
            <a:r>
              <a:rPr lang="it-IT" dirty="0" smtClean="0"/>
              <a:t> e </a:t>
            </a:r>
            <a:r>
              <a:rPr lang="it-IT" dirty="0" err="1" smtClean="0"/>
              <a:t>disabilita’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/>
              <a:t>Lo specialismo medico  ha di fatto allontanato </a:t>
            </a:r>
          </a:p>
          <a:p>
            <a:pPr marL="0" indent="0">
              <a:buNone/>
            </a:pPr>
            <a:r>
              <a:rPr lang="it-IT" dirty="0" smtClean="0"/>
              <a:t>Il MMG dalla conoscenza delle dinamiche interpersonali e sociali che determinano la vita di ogni persona nella propria </a:t>
            </a:r>
            <a:r>
              <a:rPr lang="it-IT" dirty="0" err="1" smtClean="0"/>
              <a:t>comunita’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</a:t>
            </a:r>
            <a:r>
              <a:rPr lang="it-IT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e’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cosi dimenticato il contesto sociale e familiare in cui si immergono le persone con </a:t>
            </a:r>
            <a:r>
              <a:rPr lang="it-IT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disabilita’intellettiva</a:t>
            </a:r>
            <a:r>
              <a:rPr lang="it-IT" dirty="0" err="1" smtClean="0"/>
              <a:t>,spesso</a:t>
            </a:r>
            <a:r>
              <a:rPr lang="it-IT" dirty="0" smtClean="0"/>
              <a:t> l’approccio centrato sui sintomi (trattati con i farmaci)prevale sull’approccio </a:t>
            </a:r>
            <a:r>
              <a:rPr lang="it-IT" dirty="0" err="1" smtClean="0"/>
              <a:t>ippocratico,attento</a:t>
            </a:r>
            <a:r>
              <a:rPr lang="it-IT" dirty="0" smtClean="0"/>
              <a:t> alle cause e quindi all’insieme degli elementi che costituiscono la vita della persone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27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dirty="0" smtClean="0">
                <a:solidFill>
                  <a:srgbClr val="0070C0"/>
                </a:solidFill>
              </a:rPr>
              <a:t>Valutazione </a:t>
            </a:r>
            <a:r>
              <a:rPr lang="it-IT" dirty="0" err="1" smtClean="0">
                <a:solidFill>
                  <a:srgbClr val="0070C0"/>
                </a:solidFill>
              </a:rPr>
              <a:t>MultiDimensionale</a:t>
            </a:r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876925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3400" dirty="0" smtClean="0"/>
              <a:t>E</a:t>
            </a:r>
            <a:r>
              <a:rPr lang="it-IT" sz="3400" u="sng" dirty="0" smtClean="0"/>
              <a:t>’ </a:t>
            </a:r>
            <a:r>
              <a:rPr lang="it-IT" sz="3400" u="sng" dirty="0"/>
              <a:t>un metodo  di integrazione dei tradizionali procedimenti diagnostici, insostituibile ai fini di una precisa programmazione terapeutica, assistenziale e riabilitativa, basato sulla conoscenza delle funzioni residue </a:t>
            </a:r>
            <a:r>
              <a:rPr lang="it-IT" sz="3400" dirty="0" smtClean="0"/>
              <a:t>.I campi di indagine sono: </a:t>
            </a:r>
            <a:endParaRPr lang="it-IT" sz="3400" dirty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3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stato di salute </a:t>
            </a:r>
            <a:r>
              <a:rPr lang="it-IT" sz="3400" dirty="0"/>
              <a:t>(anamnesi tradizionale, esame obiettivo, esami di laboratorio e strumentali)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3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stato funzionale </a:t>
            </a:r>
            <a:r>
              <a:rPr lang="it-IT" sz="3400" dirty="0"/>
              <a:t>(attività di vita quotidiana, capacità motorie)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3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condizioni mentali </a:t>
            </a:r>
            <a:r>
              <a:rPr lang="it-IT" sz="3400" dirty="0"/>
              <a:t>(affettività, capacità cognitive)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3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situazione sociale ed ambientale</a:t>
            </a:r>
            <a:r>
              <a:rPr lang="it-IT" sz="3400" dirty="0"/>
              <a:t> (rete di supporto sociale, condizioni economiche, sicurezza dell’ambiente</a:t>
            </a:r>
            <a:r>
              <a:rPr lang="it-IT" sz="3400" dirty="0" smtClean="0"/>
              <a:t>)</a:t>
            </a:r>
            <a:endParaRPr lang="it-IT" sz="34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it-IT" sz="3400" dirty="0"/>
          </a:p>
        </p:txBody>
      </p:sp>
    </p:spTree>
    <p:extLst>
      <p:ext uri="{BB962C8B-B14F-4D97-AF65-F5344CB8AC3E}">
        <p14:creationId xmlns:p14="http://schemas.microsoft.com/office/powerpoint/2010/main" val="228613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dirty="0" smtClean="0">
                <a:solidFill>
                  <a:srgbClr val="0070C0"/>
                </a:solidFill>
              </a:rPr>
              <a:t>Finalità della VMD</a:t>
            </a:r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616575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endParaRPr lang="it-IT" dirty="0" smtClean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it-IT" dirty="0" smtClean="0"/>
              <a:t>Da </a:t>
            </a:r>
            <a:r>
              <a:rPr lang="it-IT" dirty="0"/>
              <a:t>una corretta e completa VMD scaturisce un programma di interventi sul </a:t>
            </a:r>
            <a:r>
              <a:rPr lang="it-IT" dirty="0" smtClean="0"/>
              <a:t>soggetto che  </a:t>
            </a:r>
            <a:r>
              <a:rPr lang="it-IT" dirty="0"/>
              <a:t>è </a:t>
            </a:r>
            <a:r>
              <a:rPr lang="it-IT" dirty="0">
                <a:solidFill>
                  <a:srgbClr val="FF0000"/>
                </a:solidFill>
              </a:rPr>
              <a:t>terapeutico</a:t>
            </a:r>
            <a:r>
              <a:rPr lang="it-IT" dirty="0"/>
              <a:t>, </a:t>
            </a:r>
            <a:r>
              <a:rPr lang="it-IT" dirty="0">
                <a:solidFill>
                  <a:srgbClr val="FF0000"/>
                </a:solidFill>
              </a:rPr>
              <a:t>assistenziale</a:t>
            </a:r>
            <a:r>
              <a:rPr lang="it-IT" dirty="0"/>
              <a:t> e </a:t>
            </a:r>
            <a:r>
              <a:rPr lang="it-IT" dirty="0">
                <a:solidFill>
                  <a:srgbClr val="FF0000"/>
                </a:solidFill>
              </a:rPr>
              <a:t>riabilitativo</a:t>
            </a:r>
            <a:r>
              <a:rPr lang="it-IT" dirty="0"/>
              <a:t>. </a:t>
            </a:r>
            <a:r>
              <a:rPr lang="it-IT" dirty="0">
                <a:solidFill>
                  <a:srgbClr val="00B050"/>
                </a:solidFill>
              </a:rPr>
              <a:t>L’obiettivo che non si deve perdere di vista è la qualità di vita </a:t>
            </a:r>
            <a:r>
              <a:rPr lang="it-IT" dirty="0" smtClean="0">
                <a:solidFill>
                  <a:srgbClr val="00B050"/>
                </a:solidFill>
              </a:rPr>
              <a:t>del disabile  </a:t>
            </a:r>
            <a:r>
              <a:rPr lang="it-IT" dirty="0">
                <a:solidFill>
                  <a:srgbClr val="00B050"/>
                </a:solidFill>
              </a:rPr>
              <a:t>e, dove possibile, il recupero anche parziale dell’autosufficienza.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874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definizione 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u="sng" dirty="0"/>
              <a:t>Per «disabilità» </a:t>
            </a:r>
            <a:r>
              <a:rPr lang="it-IT" dirty="0"/>
              <a:t>si intendono gli effetti di una condizione di salute </a:t>
            </a:r>
            <a:r>
              <a:rPr lang="it-IT" dirty="0" smtClean="0"/>
              <a:t> </a:t>
            </a:r>
            <a:r>
              <a:rPr lang="it-IT" dirty="0"/>
              <a:t>congenita </a:t>
            </a:r>
            <a:r>
              <a:rPr lang="it-IT" dirty="0" smtClean="0"/>
              <a:t>o acquisita</a:t>
            </a:r>
            <a:r>
              <a:rPr lang="it-IT" dirty="0"/>
              <a:t>, che siano di ostacolo allo svolgimento delle attività quotidiane </a:t>
            </a:r>
            <a:r>
              <a:rPr lang="it-IT" dirty="0" smtClean="0"/>
              <a:t> </a:t>
            </a:r>
            <a:r>
              <a:rPr lang="it-IT" dirty="0"/>
              <a:t>e alla sua partecipazione alla vita sociale. </a:t>
            </a:r>
            <a:endParaRPr lang="it-IT" dirty="0" smtClean="0"/>
          </a:p>
          <a:p>
            <a:pPr marL="0" indent="0">
              <a:buNone/>
            </a:pPr>
            <a:r>
              <a:rPr lang="it-IT" u="sng" dirty="0" smtClean="0"/>
              <a:t>La disabilità </a:t>
            </a:r>
            <a:r>
              <a:rPr lang="it-IT" dirty="0" smtClean="0"/>
              <a:t>risulta </a:t>
            </a:r>
            <a:r>
              <a:rPr lang="it-IT" dirty="0"/>
              <a:t>dall’interazione tra danno fisico, alterazione funzionale </a:t>
            </a:r>
            <a:r>
              <a:rPr lang="it-IT" dirty="0" smtClean="0"/>
              <a:t> </a:t>
            </a:r>
            <a:r>
              <a:rPr lang="it-IT" dirty="0"/>
              <a:t>e </a:t>
            </a:r>
            <a:r>
              <a:rPr lang="it-IT" dirty="0" smtClean="0"/>
              <a:t>limitazione sociale </a:t>
            </a:r>
            <a:r>
              <a:rPr lang="it-IT" dirty="0"/>
              <a:t>della persona, nonché dalle circostanze favorevoli o sfavorevoli e </a:t>
            </a:r>
            <a:r>
              <a:rPr lang="it-IT" dirty="0" smtClean="0"/>
              <a:t>dalle aspettative </a:t>
            </a:r>
            <a:r>
              <a:rPr lang="it-IT" dirty="0"/>
              <a:t>dell’ambiente in cui questa </a:t>
            </a:r>
            <a:r>
              <a:rPr lang="it-IT" dirty="0" smtClean="0"/>
              <a:t>vive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365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MMG e </a:t>
            </a:r>
            <a:r>
              <a:rPr lang="it-IT" dirty="0" err="1" smtClean="0"/>
              <a:t>disabilita’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it-IT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-gravi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difficoltà </a:t>
            </a:r>
            <a:r>
              <a:rPr lang="it-IT" dirty="0"/>
              <a:t>di accesso </a:t>
            </a:r>
            <a:r>
              <a:rPr lang="it-IT" dirty="0" smtClean="0"/>
              <a:t>alla diagnostica </a:t>
            </a:r>
            <a:r>
              <a:rPr lang="it-IT" dirty="0"/>
              <a:t>e alla specialistica </a:t>
            </a:r>
            <a:r>
              <a:rPr lang="it-IT" dirty="0" smtClean="0"/>
              <a:t>ambulatoriale dovute </a:t>
            </a:r>
            <a:r>
              <a:rPr lang="it-IT" dirty="0"/>
              <a:t>alle modalità di prenotazione delle visite, alle </a:t>
            </a:r>
            <a:r>
              <a:rPr lang="it-IT" dirty="0" smtClean="0"/>
              <a:t>sedi ambulatoriali </a:t>
            </a:r>
            <a:r>
              <a:rPr lang="it-IT" dirty="0"/>
              <a:t>non sempre facilmente raggiungibili e accessibili,</a:t>
            </a:r>
          </a:p>
          <a:p>
            <a:pPr marL="0" indent="0">
              <a:buNone/>
            </a:pPr>
            <a:r>
              <a:rPr lang="it-IT" dirty="0"/>
              <a:t>ai tempi di attesa eccessivi, alla scarsa accoglienza </a:t>
            </a:r>
            <a:r>
              <a:rPr lang="it-IT" dirty="0" smtClean="0"/>
              <a:t>del personale,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non preparati ad affrontare le specificità sanitarie e comportamentali.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-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pazienti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cui vengono 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rifiutate per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“mancanza di collaborazione</a:t>
            </a:r>
            <a:r>
              <a:rPr lang="it-IT" dirty="0"/>
              <a:t>” visite o indagini </a:t>
            </a:r>
            <a:r>
              <a:rPr lang="it-IT" dirty="0" smtClean="0"/>
              <a:t>diagnostiche strumentali  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/>
              <a:t>reparti ospedalieri </a:t>
            </a:r>
            <a:r>
              <a:rPr lang="it-IT" dirty="0" smtClean="0"/>
              <a:t> dove  viene </a:t>
            </a:r>
            <a:r>
              <a:rPr lang="it-IT" dirty="0"/>
              <a:t>richiesta la presenza</a:t>
            </a:r>
          </a:p>
          <a:p>
            <a:pPr marL="0" indent="0">
              <a:buNone/>
            </a:pPr>
            <a:r>
              <a:rPr lang="it-IT" dirty="0"/>
              <a:t>dei familiari o quella di accompagnatori di supporto privati,</a:t>
            </a:r>
          </a:p>
          <a:p>
            <a:pPr marL="0" indent="0">
              <a:buNone/>
            </a:pPr>
            <a:r>
              <a:rPr lang="it-IT" dirty="0"/>
              <a:t>pena la “sbrigativa” dimissione o, in alcuni casi, la sedazione per</a:t>
            </a:r>
          </a:p>
          <a:p>
            <a:pPr marL="0" indent="0">
              <a:buNone/>
            </a:pPr>
            <a:r>
              <a:rPr lang="it-IT" dirty="0"/>
              <a:t>la maggior parte della </a:t>
            </a:r>
            <a:r>
              <a:rPr lang="it-IT" dirty="0" smtClean="0"/>
              <a:t>degenza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896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dirty="0" err="1" smtClean="0">
                <a:solidFill>
                  <a:srgbClr val="0070C0"/>
                </a:solidFill>
              </a:rPr>
              <a:t>Mmg</a:t>
            </a:r>
            <a:r>
              <a:rPr lang="it-IT" dirty="0" smtClean="0">
                <a:solidFill>
                  <a:srgbClr val="0070C0"/>
                </a:solidFill>
              </a:rPr>
              <a:t> e </a:t>
            </a:r>
            <a:r>
              <a:rPr lang="it-IT" dirty="0" err="1" smtClean="0">
                <a:solidFill>
                  <a:srgbClr val="0070C0"/>
                </a:solidFill>
              </a:rPr>
              <a:t>disabilita’</a:t>
            </a:r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Dimissioni ospedaliere:</a:t>
            </a:r>
            <a:endParaRPr lang="it-IT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precoce</a:t>
            </a:r>
            <a:r>
              <a:rPr lang="it-IT" dirty="0" smtClean="0"/>
              <a:t> </a:t>
            </a:r>
            <a:r>
              <a:rPr lang="it-IT" dirty="0"/>
              <a:t>(quando la durata della degenza del paziente è inferiore rispetto alle attese di quel DRG); può provocare ricoveri ripetuti;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del </a:t>
            </a:r>
            <a:r>
              <a:rPr lang="it-IT" dirty="0">
                <a:solidFill>
                  <a:srgbClr val="FF0000"/>
                </a:solidFill>
              </a:rPr>
              <a:t>fine settimana </a:t>
            </a:r>
            <a:r>
              <a:rPr lang="it-IT" dirty="0"/>
              <a:t>(sono quelle che si verificano nei fine settimana e possono mettere in difficoltà pazienti e familiari);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ritardata</a:t>
            </a:r>
            <a:r>
              <a:rPr lang="it-IT" dirty="0" smtClean="0"/>
              <a:t> </a:t>
            </a:r>
            <a:r>
              <a:rPr lang="it-IT" dirty="0"/>
              <a:t>(quando la durata della degenza supera quella attesa per quel DRG); può essere legata alla difficoltà di collocare il paziente;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difficile</a:t>
            </a:r>
            <a:r>
              <a:rPr lang="it-IT" dirty="0" smtClean="0"/>
              <a:t> </a:t>
            </a:r>
            <a:r>
              <a:rPr lang="it-IT" dirty="0"/>
              <a:t>(quando a seguito di un evento acuto, segue una situazione di disabilità permanente o temporanea che richiede una riorganizzazione famigliare).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305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500" y="1664059"/>
            <a:ext cx="4422334" cy="464345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02329" y="-64235"/>
            <a:ext cx="43849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b="1" dirty="0" smtClean="0">
                <a:solidFill>
                  <a:srgbClr val="00B0F0"/>
                </a:solidFill>
              </a:rPr>
              <a:t>RETE di assistenza</a:t>
            </a:r>
            <a:endParaRPr lang="it-IT" sz="4400" b="1" dirty="0">
              <a:solidFill>
                <a:srgbClr val="00B0F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474722" y="4081263"/>
            <a:ext cx="2320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002060"/>
                </a:solidFill>
              </a:rPr>
              <a:t>Infermieri dell’ASL o enti pattanti</a:t>
            </a:r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682633" y="6027004"/>
            <a:ext cx="32524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002060"/>
                </a:solidFill>
              </a:rPr>
              <a:t>Sevizi offerti dai comuni</a:t>
            </a:r>
          </a:p>
          <a:p>
            <a:pPr algn="ctr"/>
            <a:r>
              <a:rPr lang="it-IT" sz="2400" b="1" dirty="0" smtClean="0">
                <a:solidFill>
                  <a:srgbClr val="002060"/>
                </a:solidFill>
              </a:rPr>
              <a:t>e dal volontariato</a:t>
            </a:r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482534" y="3754952"/>
            <a:ext cx="2719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002060"/>
                </a:solidFill>
              </a:rPr>
              <a:t>Infermieri del MMG</a:t>
            </a:r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353873" y="4907360"/>
            <a:ext cx="2429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 smtClean="0">
                <a:solidFill>
                  <a:srgbClr val="002060"/>
                </a:solidFill>
              </a:rPr>
              <a:t>Caregivers</a:t>
            </a:r>
            <a:endParaRPr lang="it-IT" sz="2400" b="1" dirty="0" smtClean="0">
              <a:solidFill>
                <a:srgbClr val="002060"/>
              </a:solidFill>
            </a:endParaRPr>
          </a:p>
          <a:p>
            <a:pPr algn="ctr"/>
            <a:r>
              <a:rPr lang="it-IT" sz="2400" b="1" dirty="0" smtClean="0">
                <a:solidFill>
                  <a:srgbClr val="002060"/>
                </a:solidFill>
              </a:rPr>
              <a:t>(Famigliari- badanti</a:t>
            </a:r>
            <a:r>
              <a:rPr lang="it-IT" sz="2400" b="1" dirty="0" smtClean="0">
                <a:solidFill>
                  <a:srgbClr val="FF0000"/>
                </a:solidFill>
              </a:rPr>
              <a:t>)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353873" y="2590536"/>
            <a:ext cx="24299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002060"/>
                </a:solidFill>
              </a:rPr>
              <a:t>Specialista ambulatoriale</a:t>
            </a:r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222963" y="2130853"/>
            <a:ext cx="2162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002060"/>
                </a:solidFill>
              </a:rPr>
              <a:t>Medico Medicina Generale</a:t>
            </a:r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102859" y="1349529"/>
            <a:ext cx="4575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002060"/>
                </a:solidFill>
              </a:rPr>
              <a:t>Cittadino in condizioni di disabilità</a:t>
            </a:r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474722" y="5194384"/>
            <a:ext cx="2561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00B050"/>
                </a:solidFill>
              </a:rPr>
              <a:t>Infermieri delle AFT</a:t>
            </a:r>
            <a:endParaRPr lang="it-IT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72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503238"/>
          </a:xfrm>
        </p:spPr>
        <p:txBody>
          <a:bodyPr>
            <a:normAutofit fontScale="90000"/>
          </a:bodyPr>
          <a:lstStyle/>
          <a:p>
            <a:r>
              <a:rPr lang="it-IT" altLang="it-IT" sz="3200" b="1" smtClean="0">
                <a:solidFill>
                  <a:srgbClr val="0070C0"/>
                </a:solidFill>
              </a:rPr>
              <a:t>Servizi presenti sul territorio</a:t>
            </a:r>
            <a:r>
              <a:rPr lang="it-IT" altLang="it-IT" sz="3200" smtClean="0"/>
              <a:t/>
            </a:r>
            <a:br>
              <a:rPr lang="it-IT" altLang="it-IT" sz="3200" smtClean="0"/>
            </a:br>
            <a:endParaRPr lang="it-IT" altLang="it-IT" sz="3200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761038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Casa </a:t>
            </a:r>
            <a:r>
              <a:rPr lang="it-IT" dirty="0">
                <a:solidFill>
                  <a:srgbClr val="FF0000"/>
                </a:solidFill>
              </a:rPr>
              <a:t>protetta</a:t>
            </a:r>
            <a:r>
              <a:rPr lang="it-IT" dirty="0"/>
              <a:t>: </a:t>
            </a:r>
            <a:r>
              <a:rPr lang="it-IT" dirty="0" smtClean="0"/>
              <a:t>struttura </a:t>
            </a:r>
            <a:r>
              <a:rPr lang="it-IT" dirty="0"/>
              <a:t>residenziale socio-sanitaria per </a:t>
            </a:r>
            <a:r>
              <a:rPr lang="it-IT" dirty="0" smtClean="0"/>
              <a:t>non </a:t>
            </a:r>
            <a:r>
              <a:rPr lang="it-IT" dirty="0"/>
              <a:t>autosufficienti che non possono più essere assistiti a domicilio che prevede permanenza anche per un lungo </a:t>
            </a:r>
            <a:r>
              <a:rPr lang="it-IT" dirty="0" smtClean="0"/>
              <a:t>periodo.</a:t>
            </a:r>
            <a:endParaRPr lang="it-IT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R.S.D/RSA</a:t>
            </a:r>
            <a:r>
              <a:rPr lang="it-IT" dirty="0" smtClean="0"/>
              <a:t>: ha </a:t>
            </a:r>
            <a:r>
              <a:rPr lang="it-IT" dirty="0"/>
              <a:t>maggior valenza sanitaria rispetto alla casa protetta. </a:t>
            </a:r>
            <a:r>
              <a:rPr lang="it-IT" dirty="0" smtClean="0"/>
              <a:t>Deve </a:t>
            </a:r>
            <a:r>
              <a:rPr lang="it-IT" dirty="0"/>
              <a:t>garantire una maggiore intensità assistenziale con una maggior presenza di personale </a:t>
            </a:r>
            <a:r>
              <a:rPr lang="it-IT" dirty="0" smtClean="0"/>
              <a:t>medico e </a:t>
            </a:r>
            <a:r>
              <a:rPr lang="it-IT" dirty="0"/>
              <a:t>infermieristico. L’obiettivo è il recupero funzionale e il mantenimento delle abilità residue, fisiche, mentali e </a:t>
            </a:r>
            <a:r>
              <a:rPr lang="it-IT" dirty="0" smtClean="0"/>
              <a:t>relazionali.</a:t>
            </a:r>
            <a:endParaRPr lang="it-IT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Domicilio</a:t>
            </a:r>
            <a:r>
              <a:rPr lang="it-IT" dirty="0" smtClean="0"/>
              <a:t>: circa il 40% dei disabili(down ed autistici dopo la scuola scompaiono nelle loro case)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it-IT" dirty="0" smtClean="0"/>
              <a:t> </a:t>
            </a:r>
            <a:r>
              <a:rPr lang="it-IT" dirty="0">
                <a:solidFill>
                  <a:srgbClr val="00B050"/>
                </a:solidFill>
              </a:rPr>
              <a:t>assegno di cura </a:t>
            </a:r>
            <a:r>
              <a:rPr lang="it-IT" dirty="0" smtClean="0"/>
              <a:t> </a:t>
            </a:r>
            <a:r>
              <a:rPr lang="it-IT" dirty="0">
                <a:solidFill>
                  <a:srgbClr val="00B050"/>
                </a:solidFill>
              </a:rPr>
              <a:t>assistenza domiciliare </a:t>
            </a:r>
            <a:endParaRPr lang="it-IT" dirty="0" smtClean="0">
              <a:solidFill>
                <a:srgbClr val="00B050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it-IT" dirty="0" smtClean="0"/>
              <a:t> </a:t>
            </a:r>
            <a:r>
              <a:rPr lang="it-IT" dirty="0">
                <a:solidFill>
                  <a:srgbClr val="00B050"/>
                </a:solidFill>
              </a:rPr>
              <a:t>centro </a:t>
            </a:r>
            <a:r>
              <a:rPr lang="it-IT" dirty="0" smtClean="0">
                <a:solidFill>
                  <a:srgbClr val="00B050"/>
                </a:solidFill>
              </a:rPr>
              <a:t>diurno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it-IT" dirty="0" smtClean="0"/>
              <a:t> </a:t>
            </a:r>
            <a:r>
              <a:rPr lang="it-IT" dirty="0">
                <a:solidFill>
                  <a:srgbClr val="00B050"/>
                </a:solidFill>
              </a:rPr>
              <a:t>ricovero di sollievo </a:t>
            </a:r>
            <a:endParaRPr lang="it-IT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>
                <a:solidFill>
                  <a:srgbClr val="FF0000"/>
                </a:solidFill>
              </a:rPr>
              <a:t>Opportunità per le persone colpite da demenza</a:t>
            </a:r>
            <a:r>
              <a:rPr lang="it-IT" dirty="0"/>
              <a:t>: consultorio della demenza, centro diurno, associazione di famigliari, struttura protetta, assistenza domiciliare.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>
                <a:solidFill>
                  <a:srgbClr val="FF0000"/>
                </a:solidFill>
              </a:rPr>
              <a:t>Care privato </a:t>
            </a:r>
            <a:r>
              <a:rPr lang="it-IT" dirty="0"/>
              <a:t>(badante)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8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Mmg</a:t>
            </a:r>
            <a:r>
              <a:rPr lang="it-IT" dirty="0" smtClean="0"/>
              <a:t> e </a:t>
            </a:r>
            <a:r>
              <a:rPr lang="it-IT" dirty="0" err="1" smtClean="0"/>
              <a:t>disabilita’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</a:t>
            </a:r>
            <a:r>
              <a:rPr lang="it-IT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mmg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puo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’»Passare le carte </a:t>
            </a:r>
            <a:r>
              <a:rPr lang="it-IT" dirty="0" smtClean="0"/>
              <a:t>«: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/>
              <a:t>^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scelta della cura </a:t>
            </a:r>
            <a:r>
              <a:rPr lang="it-IT" dirty="0" smtClean="0"/>
              <a:t>del pz  ai medici specialistici di fronte al sovraccarico di lavoro da svolgere  o alla consapevolezza di non essere in possesso di conoscenze adatte a curare il paziente</a:t>
            </a:r>
          </a:p>
          <a:p>
            <a:pPr marL="0" indent="0">
              <a:buNone/>
            </a:pP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^scarsa fiducia </a:t>
            </a:r>
            <a:r>
              <a:rPr lang="it-IT" dirty="0" smtClean="0"/>
              <a:t>dei pz  e familiari verso la medicina generale e conseguentemente alla maggiore </a:t>
            </a:r>
            <a:r>
              <a:rPr lang="it-IT" dirty="0" err="1" smtClean="0"/>
              <a:t>legittimita</a:t>
            </a:r>
            <a:r>
              <a:rPr lang="it-IT" dirty="0" smtClean="0"/>
              <a:t> ‘data da essi agli specialisti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98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Mmg</a:t>
            </a:r>
            <a:r>
              <a:rPr lang="it-IT" dirty="0" smtClean="0"/>
              <a:t> e </a:t>
            </a:r>
            <a:r>
              <a:rPr lang="it-IT" dirty="0" err="1" smtClean="0"/>
              <a:t>disabilita’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</a:t>
            </a:r>
            <a:r>
              <a:rPr lang="it-IT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mmg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puo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mediare tra i diversi attori </a:t>
            </a:r>
            <a:r>
              <a:rPr lang="it-IT" dirty="0" smtClean="0"/>
              <a:t>del sistema  essendo inserito in reti relazionali intricate in cui differenti </a:t>
            </a:r>
            <a:r>
              <a:rPr lang="it-IT" dirty="0" err="1" smtClean="0"/>
              <a:t>interessi,esigenze</a:t>
            </a:r>
            <a:r>
              <a:rPr lang="it-IT" dirty="0" smtClean="0"/>
              <a:t> ed interpretazioni della </a:t>
            </a:r>
            <a:r>
              <a:rPr lang="it-IT" dirty="0" err="1" smtClean="0"/>
              <a:t>realta’</a:t>
            </a:r>
            <a:r>
              <a:rPr lang="it-IT" dirty="0" smtClean="0"/>
              <a:t> si intrecciano rendendo difficile la presa di decisioni</a:t>
            </a:r>
          </a:p>
          <a:p>
            <a:r>
              <a:rPr lang="it-IT" dirty="0" err="1" smtClean="0"/>
              <a:t>Esempio:paziente</a:t>
            </a:r>
            <a:r>
              <a:rPr lang="it-IT" dirty="0" smtClean="0"/>
              <a:t> difficile con parenti aventi differenti opinioni riguardo alle sue </a:t>
            </a:r>
            <a:r>
              <a:rPr lang="it-IT" dirty="0" err="1" smtClean="0"/>
              <a:t>necessita’:cura</a:t>
            </a:r>
            <a:r>
              <a:rPr lang="it-IT" dirty="0" smtClean="0"/>
              <a:t> di tutte le </a:t>
            </a:r>
            <a:r>
              <a:rPr lang="it-IT" dirty="0" err="1" smtClean="0"/>
              <a:t>patologie,presenza</a:t>
            </a:r>
            <a:r>
              <a:rPr lang="it-IT" dirty="0" smtClean="0"/>
              <a:t> fisica e </a:t>
            </a:r>
            <a:r>
              <a:rPr lang="it-IT" dirty="0" err="1" smtClean="0"/>
              <a:t>mentale,autonomia</a:t>
            </a:r>
            <a:r>
              <a:rPr lang="it-IT" dirty="0" smtClean="0"/>
              <a:t> nella gestione della </a:t>
            </a:r>
            <a:r>
              <a:rPr lang="it-IT" dirty="0" err="1" smtClean="0"/>
              <a:t>terapia,in</a:t>
            </a:r>
            <a:r>
              <a:rPr lang="it-IT" dirty="0" smtClean="0"/>
              <a:t> </a:t>
            </a:r>
            <a:r>
              <a:rPr lang="it-IT" dirty="0" err="1" smtClean="0"/>
              <a:t>qs</a:t>
            </a:r>
            <a:r>
              <a:rPr lang="it-IT" dirty="0" smtClean="0"/>
              <a:t> caso si trova a dover trovare una soluzione terapeutica che incorpori le diverse aspettative nutrite dai </a:t>
            </a:r>
            <a:r>
              <a:rPr lang="it-IT" dirty="0" err="1" smtClean="0"/>
              <a:t>caregivers</a:t>
            </a:r>
            <a:r>
              <a:rPr lang="it-IT" dirty="0" smtClean="0"/>
              <a:t> -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784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Mmg</a:t>
            </a:r>
            <a:r>
              <a:rPr lang="it-IT" dirty="0" smtClean="0"/>
              <a:t> e </a:t>
            </a:r>
            <a:r>
              <a:rPr lang="it-IT" dirty="0" err="1" smtClean="0"/>
              <a:t>disabilita’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</a:t>
            </a:r>
            <a:r>
              <a:rPr lang="it-IT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mmg</a:t>
            </a:r>
            <a:r>
              <a:rPr lang="it-IT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interviene per configurare il pazient</a:t>
            </a:r>
            <a:r>
              <a:rPr lang="it-IT" i="1" u="sng" dirty="0" smtClean="0"/>
              <a:t>e</a:t>
            </a:r>
            <a:r>
              <a:rPr lang="it-IT" dirty="0" smtClean="0"/>
              <a:t>:</a:t>
            </a:r>
          </a:p>
          <a:p>
            <a:pPr marL="0" indent="0">
              <a:buNone/>
            </a:pPr>
            <a:r>
              <a:rPr lang="it-IT" dirty="0" smtClean="0"/>
              <a:t> spesso i pz vengono dimessi dall’ospedale con terapia assai complesse difficilmente gestibili nella </a:t>
            </a:r>
            <a:r>
              <a:rPr lang="it-IT" dirty="0" err="1" smtClean="0"/>
              <a:t>quotidianita’</a:t>
            </a:r>
            <a:r>
              <a:rPr lang="it-IT" dirty="0" smtClean="0"/>
              <a:t>-</a:t>
            </a:r>
            <a:r>
              <a:rPr lang="it-IT" i="1" u="sng" dirty="0" smtClean="0"/>
              <a:t>i </a:t>
            </a:r>
            <a:r>
              <a:rPr lang="it-IT" i="1" u="sng" dirty="0" err="1" smtClean="0"/>
              <a:t>mmg</a:t>
            </a:r>
            <a:r>
              <a:rPr lang="it-IT" i="1" u="sng" dirty="0" smtClean="0"/>
              <a:t>   sono in grado di saper mediare il quadro clinico con piano dei diritti di salute e la </a:t>
            </a:r>
            <a:r>
              <a:rPr lang="it-IT" i="1" u="sng" dirty="0" err="1" smtClean="0"/>
              <a:t>sensibilita’</a:t>
            </a:r>
            <a:r>
              <a:rPr lang="it-IT" i="1" u="sng" dirty="0" smtClean="0"/>
              <a:t> relazionale</a:t>
            </a:r>
            <a:endParaRPr lang="it-IT" i="1" u="sng" dirty="0"/>
          </a:p>
        </p:txBody>
      </p:sp>
    </p:spTree>
    <p:extLst>
      <p:ext uri="{BB962C8B-B14F-4D97-AF65-F5344CB8AC3E}">
        <p14:creationId xmlns:p14="http://schemas.microsoft.com/office/powerpoint/2010/main" val="267030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MMG e </a:t>
            </a:r>
            <a:r>
              <a:rPr lang="it-IT" dirty="0" err="1" smtClean="0"/>
              <a:t>disabilita’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Attività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prevenzione 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 di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tutela 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salute nei confronti dei Disabili intellettivi</a:t>
            </a:r>
            <a:r>
              <a:rPr lang="it-IT" dirty="0" smtClean="0"/>
              <a:t>: 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   1)stato nutrizionale e </a:t>
            </a:r>
            <a:r>
              <a:rPr lang="it-IT" dirty="0"/>
              <a:t>il bilancio </a:t>
            </a:r>
            <a:r>
              <a:rPr lang="it-IT" dirty="0" smtClean="0"/>
              <a:t>idrico,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2) Prevenzione delle </a:t>
            </a:r>
            <a:r>
              <a:rPr lang="it-IT" dirty="0"/>
              <a:t>cadute, </a:t>
            </a:r>
            <a:endParaRPr lang="it-IT" dirty="0" smtClean="0"/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3) igiene orale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4)partecipazione screening </a:t>
            </a:r>
          </a:p>
          <a:p>
            <a:pPr marL="0" indent="0">
              <a:buNone/>
            </a:pPr>
            <a:r>
              <a:rPr lang="it-IT" dirty="0" smtClean="0"/>
              <a:t>    5)favorire la </a:t>
            </a:r>
            <a:r>
              <a:rPr lang="it-IT" i="1" dirty="0" err="1"/>
              <a:t>compliance</a:t>
            </a:r>
            <a:r>
              <a:rPr lang="it-IT" i="1" dirty="0"/>
              <a:t> </a:t>
            </a:r>
            <a:r>
              <a:rPr lang="it-IT" dirty="0"/>
              <a:t>della persona </a:t>
            </a:r>
            <a:r>
              <a:rPr lang="it-IT" dirty="0" smtClean="0"/>
              <a:t>e </a:t>
            </a:r>
            <a:r>
              <a:rPr lang="it-IT" dirty="0"/>
              <a:t>quella </a:t>
            </a:r>
            <a:r>
              <a:rPr lang="it-IT" dirty="0" smtClean="0"/>
              <a:t>dei suoi </a:t>
            </a:r>
            <a:r>
              <a:rPr lang="it-IT" dirty="0"/>
              <a:t>familiari alle indicazioni terapeutiche, ai trattamenti e </a:t>
            </a:r>
            <a:r>
              <a:rPr lang="it-IT" dirty="0" smtClean="0"/>
              <a:t>alle eventuali </a:t>
            </a:r>
            <a:r>
              <a:rPr lang="it-IT" dirty="0"/>
              <a:t>terapie farmacologiche. </a:t>
            </a:r>
          </a:p>
        </p:txBody>
      </p:sp>
    </p:spTree>
    <p:extLst>
      <p:ext uri="{BB962C8B-B14F-4D97-AF65-F5344CB8AC3E}">
        <p14:creationId xmlns:p14="http://schemas.microsoft.com/office/powerpoint/2010/main" val="52535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4" t="19725" r="34344" b="8253"/>
          <a:stretch/>
        </p:blipFill>
        <p:spPr bwMode="auto">
          <a:xfrm>
            <a:off x="107504" y="116632"/>
            <a:ext cx="9036495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54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4" t="19725" r="34512" b="8884"/>
          <a:stretch/>
        </p:blipFill>
        <p:spPr bwMode="auto">
          <a:xfrm>
            <a:off x="0" y="188640"/>
            <a:ext cx="914400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31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7" t="20674" r="20370" b="11726"/>
          <a:stretch/>
        </p:blipFill>
        <p:spPr bwMode="auto">
          <a:xfrm>
            <a:off x="17187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777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6" t="19094" r="34680" b="7620"/>
          <a:stretch/>
        </p:blipFill>
        <p:spPr bwMode="auto">
          <a:xfrm>
            <a:off x="0" y="28988"/>
            <a:ext cx="9144000" cy="68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640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6" t="21937" r="34512" b="5093"/>
          <a:stretch/>
        </p:blipFill>
        <p:spPr bwMode="auto">
          <a:xfrm>
            <a:off x="0" y="14954"/>
            <a:ext cx="9144000" cy="684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87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20042" r="34512" b="7304"/>
          <a:stretch/>
        </p:blipFill>
        <p:spPr bwMode="auto">
          <a:xfrm>
            <a:off x="0" y="188640"/>
            <a:ext cx="9144000" cy="666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53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25728" r="35017" b="15517"/>
          <a:stretch/>
        </p:blipFill>
        <p:spPr bwMode="auto">
          <a:xfrm>
            <a:off x="0" y="0"/>
            <a:ext cx="8964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8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Disabilita’</a:t>
            </a:r>
            <a:r>
              <a:rPr lang="it-IT" dirty="0" smtClean="0"/>
              <a:t> e demenza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demenza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una patologia piuttosto comune</a:t>
            </a:r>
          </a:p>
          <a:p>
            <a:pPr marL="0" indent="0">
              <a:buNone/>
            </a:pP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nelle persone 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 disabilità intellettiva</a:t>
            </a:r>
            <a:r>
              <a:rPr lang="it-IT" dirty="0"/>
              <a:t>, ma </a:t>
            </a:r>
            <a:r>
              <a:rPr lang="it-IT" dirty="0" smtClean="0"/>
              <a:t>raramente viene </a:t>
            </a:r>
            <a:r>
              <a:rPr lang="it-IT" dirty="0"/>
              <a:t>riconosciuta per </a:t>
            </a:r>
            <a:r>
              <a:rPr lang="it-IT" dirty="0" smtClean="0"/>
              <a:t>tempo</a:t>
            </a:r>
          </a:p>
          <a:p>
            <a:pPr marL="0" indent="0">
              <a:buNone/>
            </a:pPr>
            <a:r>
              <a:rPr lang="it-IT" dirty="0" smtClean="0"/>
              <a:t>Le </a:t>
            </a:r>
            <a:r>
              <a:rPr lang="it-IT" dirty="0"/>
              <a:t>caratteristiche e il decorso della demenza in persone con </a:t>
            </a:r>
            <a:r>
              <a:rPr lang="it-IT" dirty="0" smtClean="0"/>
              <a:t>lievi disabilità </a:t>
            </a:r>
            <a:r>
              <a:rPr lang="it-IT" dirty="0"/>
              <a:t>intellettive sono simili a quelle della popolazione </a:t>
            </a:r>
            <a:r>
              <a:rPr lang="it-IT" dirty="0" err="1"/>
              <a:t>G</a:t>
            </a:r>
            <a:r>
              <a:rPr lang="it-IT" dirty="0" err="1" smtClean="0"/>
              <a:t>enerale,mentre</a:t>
            </a:r>
            <a:r>
              <a:rPr lang="it-IT" dirty="0" smtClean="0"/>
              <a:t> </a:t>
            </a:r>
            <a:r>
              <a:rPr lang="it-IT" dirty="0"/>
              <a:t>nelle persone con più severa disabilità la </a:t>
            </a:r>
            <a:r>
              <a:rPr lang="it-IT" dirty="0" smtClean="0"/>
              <a:t>demenza può </a:t>
            </a:r>
            <a:r>
              <a:rPr lang="it-IT" dirty="0"/>
              <a:t>inizialmente presentarsi in maniera </a:t>
            </a:r>
            <a:r>
              <a:rPr lang="it-IT" dirty="0" smtClean="0"/>
              <a:t>atipica</a:t>
            </a: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371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M.di</a:t>
            </a:r>
            <a:r>
              <a:rPr lang="it-IT" dirty="0" smtClean="0"/>
              <a:t> </a:t>
            </a:r>
            <a:r>
              <a:rPr lang="it-IT" dirty="0" err="1" smtClean="0"/>
              <a:t>alzheimer</a:t>
            </a:r>
            <a:r>
              <a:rPr lang="it-IT" dirty="0" smtClean="0"/>
              <a:t> e SD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La </a:t>
            </a:r>
            <a:r>
              <a:rPr lang="it-IT" dirty="0" err="1" smtClean="0"/>
              <a:t>M.di</a:t>
            </a:r>
            <a:r>
              <a:rPr lang="it-IT" dirty="0" smtClean="0"/>
              <a:t> Alzheimer  nella Sindrome di Down non </a:t>
            </a:r>
            <a:r>
              <a:rPr lang="it-IT" dirty="0" err="1" smtClean="0"/>
              <a:t>e’</a:t>
            </a:r>
            <a:r>
              <a:rPr lang="it-IT" dirty="0" smtClean="0"/>
              <a:t> correlata al grado di ritardo mentale:</a:t>
            </a:r>
          </a:p>
          <a:p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10-25% </a:t>
            </a:r>
            <a:r>
              <a:rPr lang="it-IT" dirty="0" smtClean="0"/>
              <a:t>di  tra 40-49 anni</a:t>
            </a:r>
          </a:p>
          <a:p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20-50%</a:t>
            </a:r>
            <a:r>
              <a:rPr lang="it-IT" dirty="0" smtClean="0"/>
              <a:t> tra 50-59 anni</a:t>
            </a:r>
          </a:p>
          <a:p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60-75%</a:t>
            </a:r>
            <a:r>
              <a:rPr lang="it-IT" dirty="0" smtClean="0"/>
              <a:t> dopo i 60 anni</a:t>
            </a:r>
          </a:p>
          <a:p>
            <a:r>
              <a:rPr lang="it-IT" dirty="0" smtClean="0"/>
              <a:t>In uno studio tutti i SD dopo i 70 anni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752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prevenzione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i="1" dirty="0" smtClean="0"/>
              <a:t>intraprendere </a:t>
            </a:r>
            <a:r>
              <a:rPr lang="it-IT" b="1" i="1" dirty="0"/>
              <a:t>un programma di diagnosi precoce a partire dall'età di 50 anni</a:t>
            </a:r>
          </a:p>
          <a:p>
            <a:r>
              <a:rPr lang="it-IT" b="1" i="1" dirty="0"/>
              <a:t>per gli adulti con DI e dall'età di 40 anni per gli adulti con SD ed altri soggetti a rischio </a:t>
            </a:r>
            <a:r>
              <a:rPr lang="it-IT" b="1" i="1" dirty="0" err="1" smtClean="0"/>
              <a:t>precoce,utilizzando</a:t>
            </a:r>
            <a:r>
              <a:rPr lang="it-IT" b="1" i="1" dirty="0" smtClean="0"/>
              <a:t> </a:t>
            </a:r>
            <a:r>
              <a:rPr lang="it-IT" b="1" i="1" dirty="0"/>
              <a:t>uno strumento di screening </a:t>
            </a:r>
            <a:r>
              <a:rPr lang="it-IT" b="1" i="1" dirty="0" smtClean="0"/>
              <a:t>standardizzato(?DSQIID)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638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MMg</a:t>
            </a:r>
            <a:r>
              <a:rPr lang="it-IT" dirty="0" smtClean="0"/>
              <a:t> e </a:t>
            </a:r>
            <a:r>
              <a:rPr lang="it-IT" dirty="0" err="1" smtClean="0"/>
              <a:t>disabilita’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è stato dimostrato che le persone che </a:t>
            </a:r>
            <a:r>
              <a:rPr lang="it-IT" dirty="0" smtClean="0"/>
              <a:t>sono istituzionalizzate i </a:t>
            </a:r>
            <a:r>
              <a:rPr lang="it-IT" dirty="0"/>
              <a:t>hanno </a:t>
            </a:r>
            <a:r>
              <a:rPr lang="it-IT" dirty="0" smtClean="0"/>
              <a:t> </a:t>
            </a:r>
            <a:r>
              <a:rPr lang="it-IT" dirty="0"/>
              <a:t>ridotto l'aspettativa di </a:t>
            </a:r>
            <a:r>
              <a:rPr lang="it-IT" dirty="0" err="1" smtClean="0"/>
              <a:t>vita.La</a:t>
            </a:r>
            <a:r>
              <a:rPr lang="it-IT" dirty="0" smtClean="0"/>
              <a:t> causa </a:t>
            </a:r>
            <a:r>
              <a:rPr lang="it-IT" dirty="0" err="1" smtClean="0"/>
              <a:t>piu’</a:t>
            </a:r>
            <a:r>
              <a:rPr lang="it-IT" dirty="0" smtClean="0"/>
              <a:t> frequente di </a:t>
            </a:r>
            <a:r>
              <a:rPr lang="it-IT" dirty="0" err="1" smtClean="0"/>
              <a:t>mortalita’</a:t>
            </a:r>
            <a:r>
              <a:rPr lang="it-IT" dirty="0" smtClean="0"/>
              <a:t> risulta essere il tumore al polmone(50%)-</a:t>
            </a:r>
          </a:p>
          <a:p>
            <a:pPr marL="0" indent="0">
              <a:buNone/>
            </a:pPr>
            <a:r>
              <a:rPr lang="it-IT" dirty="0" smtClean="0"/>
              <a:t>Inoltre risulta  </a:t>
            </a:r>
            <a:r>
              <a:rPr lang="it-IT" dirty="0" err="1" smtClean="0"/>
              <a:t>piu’</a:t>
            </a:r>
            <a:r>
              <a:rPr lang="it-IT" dirty="0" smtClean="0"/>
              <a:t> elevato il rischio di tumori gastrointestinali-</a:t>
            </a:r>
          </a:p>
          <a:p>
            <a:r>
              <a:rPr lang="it-IT" dirty="0" smtClean="0"/>
              <a:t>Non esistono studi  nel </a:t>
            </a:r>
            <a:r>
              <a:rPr lang="it-IT" dirty="0" err="1" smtClean="0"/>
              <a:t>setting</a:t>
            </a:r>
            <a:r>
              <a:rPr lang="it-IT" dirty="0" smtClean="0"/>
              <a:t> della MMG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628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PROGETTO DI LAVORO IN MG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Aggiornare cartelle cliniche</a:t>
            </a:r>
            <a:r>
              <a:rPr lang="it-IT" dirty="0" smtClean="0"/>
              <a:t>(mancano diagnosi per estrarre </a:t>
            </a:r>
            <a:r>
              <a:rPr lang="it-IT" dirty="0" err="1" smtClean="0"/>
              <a:t>dati,e</a:t>
            </a:r>
            <a:r>
              <a:rPr lang="it-IT" dirty="0" smtClean="0"/>
              <a:t> strumenti di valutazione  </a:t>
            </a:r>
            <a:r>
              <a:rPr lang="it-IT" dirty="0"/>
              <a:t>p</a:t>
            </a:r>
            <a:r>
              <a:rPr lang="it-IT" dirty="0" smtClean="0"/>
              <a:t>er pz con gravi deficit intellettivi)</a:t>
            </a:r>
          </a:p>
          <a:p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Organizzazione di lavoro</a:t>
            </a:r>
            <a:r>
              <a:rPr lang="it-IT" dirty="0" smtClean="0"/>
              <a:t>.(delegare archiviazione dati )  </a:t>
            </a:r>
          </a:p>
          <a:p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Valutazione multidimensionale </a:t>
            </a:r>
            <a:r>
              <a:rPr lang="it-IT" dirty="0" smtClean="0"/>
              <a:t>con identificazione parametri motori o biologici di </a:t>
            </a:r>
            <a:r>
              <a:rPr lang="it-IT" dirty="0" err="1" smtClean="0"/>
              <a:t>fragilita’</a:t>
            </a:r>
            <a:endParaRPr lang="it-IT" dirty="0" smtClean="0"/>
          </a:p>
          <a:p>
            <a:r>
              <a:rPr lang="it-IT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Counseling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care-</a:t>
            </a:r>
            <a:r>
              <a:rPr lang="it-IT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giver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smtClean="0"/>
              <a:t>per la comunicazione e la </a:t>
            </a:r>
            <a:r>
              <a:rPr lang="it-IT" dirty="0" err="1" smtClean="0"/>
              <a:t>politerapia</a:t>
            </a:r>
            <a:endParaRPr lang="it-IT" dirty="0" smtClean="0"/>
          </a:p>
          <a:p>
            <a:r>
              <a:rPr lang="it-IT" dirty="0" smtClean="0"/>
              <a:t> 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gruppi di lavoro </a:t>
            </a:r>
            <a:r>
              <a:rPr lang="it-IT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multiprofessionali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smtClean="0"/>
              <a:t>(struttura complessa </a:t>
            </a:r>
            <a:r>
              <a:rPr lang="it-IT" dirty="0" err="1" smtClean="0"/>
              <a:t>disabilita’</a:t>
            </a:r>
            <a:r>
              <a:rPr lang="it-IT" dirty="0" smtClean="0"/>
              <a:t> adulti) </a:t>
            </a:r>
            <a:endParaRPr lang="it-IT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35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Progetto di lavoro in MG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E’inevitabile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per la  medicina generale </a:t>
            </a:r>
          </a:p>
          <a:p>
            <a:pPr marL="0" indent="0">
              <a:buNone/>
            </a:pP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collegarsi a tutti gli attori chiave del </a:t>
            </a:r>
            <a:r>
              <a:rPr lang="it-IT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setting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organizzativo delle cure primarie e in particolare </a:t>
            </a:r>
          </a:p>
          <a:p>
            <a:pPr marL="0" indent="0">
              <a:buNone/>
            </a:pP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alle coop sociali che potrebbero consentire alle </a:t>
            </a:r>
          </a:p>
          <a:p>
            <a:pPr marL="0" indent="0">
              <a:buNone/>
            </a:pP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 AFT  di allargare il raggio d’azione a tutta l’integrazione sociosanitaria </a:t>
            </a:r>
            <a:r>
              <a:rPr lang="it-IT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cogestire la </a:t>
            </a:r>
            <a:r>
              <a:rPr lang="it-IT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cronicita’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388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Disabilita’intellettive</a:t>
            </a:r>
            <a:r>
              <a:rPr lang="it-IT" dirty="0" smtClean="0"/>
              <a:t> e relazionali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Ritardo </a:t>
            </a:r>
            <a:r>
              <a:rPr lang="it-IT" dirty="0" smtClean="0"/>
              <a:t>Mentale  ,oligofrenia,</a:t>
            </a:r>
            <a:endParaRPr lang="it-IT" dirty="0"/>
          </a:p>
          <a:p>
            <a:r>
              <a:rPr lang="it-IT" dirty="0" smtClean="0"/>
              <a:t>Sindromi </a:t>
            </a:r>
            <a:r>
              <a:rPr lang="it-IT" dirty="0"/>
              <a:t>di alterazione globale </a:t>
            </a:r>
            <a:r>
              <a:rPr lang="it-IT" dirty="0" smtClean="0"/>
              <a:t>dello  sviluppo </a:t>
            </a:r>
            <a:r>
              <a:rPr lang="it-IT" dirty="0"/>
              <a:t>psicologico (include Autismo</a:t>
            </a:r>
            <a:r>
              <a:rPr lang="it-IT" dirty="0" smtClean="0"/>
              <a:t>)</a:t>
            </a:r>
            <a:endParaRPr lang="it-IT" dirty="0"/>
          </a:p>
          <a:p>
            <a:r>
              <a:rPr lang="it-IT" dirty="0"/>
              <a:t>Paralisi cerebrali infantili </a:t>
            </a:r>
          </a:p>
          <a:p>
            <a:r>
              <a:rPr lang="it-IT" dirty="0"/>
              <a:t>Malformazioni cerebrali </a:t>
            </a:r>
            <a:r>
              <a:rPr lang="it-IT" dirty="0" smtClean="0"/>
              <a:t>congenite </a:t>
            </a:r>
            <a:endParaRPr lang="it-IT" dirty="0"/>
          </a:p>
          <a:p>
            <a:r>
              <a:rPr lang="it-IT" dirty="0"/>
              <a:t>Sindrome di Down </a:t>
            </a:r>
            <a:r>
              <a:rPr lang="it-IT" dirty="0" smtClean="0"/>
              <a:t>,distrofie-</a:t>
            </a:r>
            <a:endParaRPr lang="it-IT" dirty="0"/>
          </a:p>
          <a:p>
            <a:r>
              <a:rPr lang="it-IT" dirty="0" err="1" smtClean="0"/>
              <a:t>Demenze,sindrome</a:t>
            </a:r>
            <a:r>
              <a:rPr lang="it-IT" dirty="0" smtClean="0"/>
              <a:t> dell’X fragile</a:t>
            </a:r>
          </a:p>
          <a:p>
            <a:r>
              <a:rPr lang="it-IT" dirty="0" smtClean="0"/>
              <a:t>Stati psicotici organici</a:t>
            </a:r>
          </a:p>
          <a:p>
            <a:r>
              <a:rPr lang="it-IT" dirty="0" smtClean="0"/>
              <a:t>Psicosi schizofreniche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345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Punto di arrivo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FINALITA della cura </a:t>
            </a:r>
            <a:r>
              <a:rPr lang="it-IT" dirty="0" err="1" smtClean="0"/>
              <a:t>medica:benessere</a:t>
            </a:r>
            <a:r>
              <a:rPr lang="it-IT" dirty="0" smtClean="0"/>
              <a:t> soggettivo contestualizzato nel proprio ambiente</a:t>
            </a:r>
          </a:p>
          <a:p>
            <a:r>
              <a:rPr lang="it-IT" dirty="0" smtClean="0"/>
              <a:t>Principio di appropriatezza della cura anche nelle persone con </a:t>
            </a:r>
            <a:r>
              <a:rPr lang="it-IT" dirty="0" err="1" smtClean="0"/>
              <a:t>disabilita’</a:t>
            </a:r>
            <a:r>
              <a:rPr lang="it-IT" dirty="0" smtClean="0"/>
              <a:t> intellettiva</a:t>
            </a:r>
          </a:p>
          <a:p>
            <a:r>
              <a:rPr lang="it-IT" dirty="0" smtClean="0"/>
              <a:t>Rispetto della </a:t>
            </a:r>
            <a:r>
              <a:rPr lang="it-IT" dirty="0" err="1" smtClean="0"/>
              <a:t>dignita’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572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468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864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Archivio di gruppo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u="sng" dirty="0" smtClean="0"/>
              <a:t>Totale pazienti : 3600</a:t>
            </a:r>
          </a:p>
          <a:p>
            <a:r>
              <a:rPr lang="it-IT" dirty="0" smtClean="0"/>
              <a:t>Oligofrenia :9</a:t>
            </a:r>
          </a:p>
          <a:p>
            <a:r>
              <a:rPr lang="it-IT" dirty="0" smtClean="0"/>
              <a:t>psicosi schizofrenica: 8</a:t>
            </a:r>
          </a:p>
          <a:p>
            <a:r>
              <a:rPr lang="it-IT" dirty="0" smtClean="0"/>
              <a:t>sindrome di Cri </a:t>
            </a:r>
            <a:r>
              <a:rPr lang="it-IT" dirty="0" err="1" smtClean="0"/>
              <a:t>du</a:t>
            </a:r>
            <a:r>
              <a:rPr lang="it-IT" dirty="0" smtClean="0"/>
              <a:t> Chat:1</a:t>
            </a:r>
          </a:p>
          <a:p>
            <a:r>
              <a:rPr lang="it-IT" dirty="0" smtClean="0"/>
              <a:t>malformazione corpo calloso:1</a:t>
            </a:r>
          </a:p>
          <a:p>
            <a:pPr marL="0" indent="0">
              <a:buNone/>
            </a:pPr>
            <a:r>
              <a:rPr lang="it-IT" dirty="0"/>
              <a:t>.</a:t>
            </a:r>
            <a:r>
              <a:rPr lang="it-IT" dirty="0" smtClean="0"/>
              <a:t> stati psicotici organici:6</a:t>
            </a:r>
          </a:p>
          <a:p>
            <a:pPr marL="0" indent="0">
              <a:buNone/>
            </a:pPr>
            <a:r>
              <a:rPr lang="it-IT" dirty="0" smtClean="0"/>
              <a:t> decadimento cognitivo moderato/ grave:43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826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091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8" t="18778" r="31987"/>
          <a:stretch/>
        </p:blipFill>
        <p:spPr bwMode="auto">
          <a:xfrm>
            <a:off x="0" y="0"/>
            <a:ext cx="9036496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454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t="17198" r="3215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621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44" y="116633"/>
            <a:ext cx="9144000" cy="6741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25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1751</Words>
  <Application>Microsoft Office PowerPoint</Application>
  <PresentationFormat>Presentazione su schermo (4:3)</PresentationFormat>
  <Paragraphs>153</Paragraphs>
  <Slides>42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3" baseType="lpstr">
      <vt:lpstr>Tema di Office</vt:lpstr>
      <vt:lpstr>Presentazione standard di PowerPoint</vt:lpstr>
      <vt:lpstr>definizione  </vt:lpstr>
      <vt:lpstr>Presentazione standard di PowerPoint</vt:lpstr>
      <vt:lpstr>Disabilita’intellettive e relazionali</vt:lpstr>
      <vt:lpstr>Archivio di gruppo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incidenza</vt:lpstr>
      <vt:lpstr>incidenza</vt:lpstr>
      <vt:lpstr>Disabilità </vt:lpstr>
      <vt:lpstr>Disabile=paziente complicato</vt:lpstr>
      <vt:lpstr>Presentazione standard di PowerPoint</vt:lpstr>
      <vt:lpstr>Mmg e disabilita’</vt:lpstr>
      <vt:lpstr>Valutazione MultiDimensionale</vt:lpstr>
      <vt:lpstr>Finalità della VMD</vt:lpstr>
      <vt:lpstr>MMG e disabilita’</vt:lpstr>
      <vt:lpstr>Mmg e disabilita’</vt:lpstr>
      <vt:lpstr>Presentazione standard di PowerPoint</vt:lpstr>
      <vt:lpstr>Servizi presenti sul territorio </vt:lpstr>
      <vt:lpstr>Mmg e disabilita’</vt:lpstr>
      <vt:lpstr>Mmg e disabilita’</vt:lpstr>
      <vt:lpstr>Mmg e disabilita’</vt:lpstr>
      <vt:lpstr>MMG e disabilita’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Disabilita’ e demenza</vt:lpstr>
      <vt:lpstr>M.di alzheimer e SD</vt:lpstr>
      <vt:lpstr>prevenzione</vt:lpstr>
      <vt:lpstr>MMg e disabilita’</vt:lpstr>
      <vt:lpstr>PROGETTO DI LAVORO IN MG</vt:lpstr>
      <vt:lpstr>Progetto di lavoro in MG</vt:lpstr>
      <vt:lpstr>Punto di arrivo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Giuseppe</dc:creator>
  <cp:lastModifiedBy>Giuseppe</cp:lastModifiedBy>
  <cp:revision>132</cp:revision>
  <dcterms:created xsi:type="dcterms:W3CDTF">2016-02-23T17:57:53Z</dcterms:created>
  <dcterms:modified xsi:type="dcterms:W3CDTF">2016-03-15T17:40:25Z</dcterms:modified>
</cp:coreProperties>
</file>