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2" r:id="rId4"/>
    <p:sldMasterId id="2147483694" r:id="rId5"/>
  </p:sldMasterIdLst>
  <p:notesMasterIdLst>
    <p:notesMasterId r:id="rId37"/>
  </p:notesMasterIdLst>
  <p:sldIdLst>
    <p:sldId id="256" r:id="rId6"/>
    <p:sldId id="305" r:id="rId7"/>
    <p:sldId id="258" r:id="rId8"/>
    <p:sldId id="287" r:id="rId9"/>
    <p:sldId id="257" r:id="rId10"/>
    <p:sldId id="263" r:id="rId11"/>
    <p:sldId id="259" r:id="rId12"/>
    <p:sldId id="280" r:id="rId13"/>
    <p:sldId id="285" r:id="rId14"/>
    <p:sldId id="281" r:id="rId15"/>
    <p:sldId id="282" r:id="rId16"/>
    <p:sldId id="264" r:id="rId17"/>
    <p:sldId id="290" r:id="rId18"/>
    <p:sldId id="297" r:id="rId19"/>
    <p:sldId id="300" r:id="rId20"/>
    <p:sldId id="302" r:id="rId21"/>
    <p:sldId id="303" r:id="rId22"/>
    <p:sldId id="304" r:id="rId23"/>
    <p:sldId id="298" r:id="rId24"/>
    <p:sldId id="299" r:id="rId25"/>
    <p:sldId id="274" r:id="rId26"/>
    <p:sldId id="278" r:id="rId27"/>
    <p:sldId id="286" r:id="rId28"/>
    <p:sldId id="279" r:id="rId29"/>
    <p:sldId id="269" r:id="rId30"/>
    <p:sldId id="276" r:id="rId31"/>
    <p:sldId id="270" r:id="rId32"/>
    <p:sldId id="266" r:id="rId33"/>
    <p:sldId id="267" r:id="rId34"/>
    <p:sldId id="268" r:id="rId35"/>
    <p:sldId id="283"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4D624-5D02-448E-B1A5-3731EA1530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5FB90A5F-05A1-4E61-984D-A7D911F7DF54}">
      <dgm:prSet custT="1"/>
      <dgm:spPr>
        <a:solidFill>
          <a:srgbClr val="002060"/>
        </a:solidFill>
      </dgm:spPr>
      <dgm:t>
        <a:bodyPr/>
        <a:lstStyle/>
        <a:p>
          <a:r>
            <a:rPr lang="it-IT" sz="2000" b="1" dirty="0"/>
            <a:t>Risposta ai sintomi e problemi offerti dai pazienti</a:t>
          </a:r>
        </a:p>
      </dgm:t>
    </dgm:pt>
    <dgm:pt modelId="{6FE73EA3-6A9F-456E-AE5B-79CE65834288}" type="parTrans" cxnId="{0A847476-759F-4275-8FAA-5DAD8C4DE9EE}">
      <dgm:prSet/>
      <dgm:spPr/>
      <dgm:t>
        <a:bodyPr/>
        <a:lstStyle/>
        <a:p>
          <a:endParaRPr lang="it-IT"/>
        </a:p>
      </dgm:t>
    </dgm:pt>
    <dgm:pt modelId="{E7C7151F-537B-49CC-BA2A-C06933C4B82C}" type="sibTrans" cxnId="{0A847476-759F-4275-8FAA-5DAD8C4DE9EE}">
      <dgm:prSet/>
      <dgm:spPr/>
      <dgm:t>
        <a:bodyPr/>
        <a:lstStyle/>
        <a:p>
          <a:endParaRPr lang="it-IT"/>
        </a:p>
      </dgm:t>
    </dgm:pt>
    <dgm:pt modelId="{0F99A528-BEB6-4C44-9704-7C622EDC45EA}">
      <dgm:prSet custT="1"/>
      <dgm:spPr>
        <a:solidFill>
          <a:srgbClr val="002060"/>
        </a:solidFill>
      </dgm:spPr>
      <dgm:t>
        <a:bodyPr/>
        <a:lstStyle/>
        <a:p>
          <a:r>
            <a:rPr lang="it-IT" sz="2000" b="1" dirty="0"/>
            <a:t>Gestione dei problemi “aperti”</a:t>
          </a:r>
        </a:p>
      </dgm:t>
    </dgm:pt>
    <dgm:pt modelId="{70999169-795C-46C5-BCCF-EC280C515397}" type="parTrans" cxnId="{D60757C9-D1F7-4F15-9BE9-5E902BA6744A}">
      <dgm:prSet/>
      <dgm:spPr/>
      <dgm:t>
        <a:bodyPr/>
        <a:lstStyle/>
        <a:p>
          <a:endParaRPr lang="it-IT"/>
        </a:p>
      </dgm:t>
    </dgm:pt>
    <dgm:pt modelId="{F4DA71D1-E6F7-4BE5-828F-027F2D7D9390}" type="sibTrans" cxnId="{D60757C9-D1F7-4F15-9BE9-5E902BA6744A}">
      <dgm:prSet/>
      <dgm:spPr/>
      <dgm:t>
        <a:bodyPr/>
        <a:lstStyle/>
        <a:p>
          <a:endParaRPr lang="it-IT"/>
        </a:p>
      </dgm:t>
    </dgm:pt>
    <dgm:pt modelId="{EE23AEEA-1675-4119-B339-DA3BBDEBF815}">
      <dgm:prSet custT="1"/>
      <dgm:spPr>
        <a:solidFill>
          <a:srgbClr val="002060"/>
        </a:solidFill>
      </dgm:spPr>
      <dgm:t>
        <a:bodyPr/>
        <a:lstStyle/>
        <a:p>
          <a:r>
            <a:rPr lang="it-IT" sz="2000" b="1" dirty="0"/>
            <a:t>Modifica dei difetti comportamentali (medicina di iniziativa)</a:t>
          </a:r>
        </a:p>
      </dgm:t>
    </dgm:pt>
    <dgm:pt modelId="{BE32FD11-5FDF-4614-91D4-88C5A5A3C532}" type="parTrans" cxnId="{64C0AAC9-79BE-4BB2-9D7C-E16B1339A5F6}">
      <dgm:prSet/>
      <dgm:spPr/>
      <dgm:t>
        <a:bodyPr/>
        <a:lstStyle/>
        <a:p>
          <a:endParaRPr lang="it-IT"/>
        </a:p>
      </dgm:t>
    </dgm:pt>
    <dgm:pt modelId="{D7E8F9AC-3E71-436A-83DF-C8D94D2673DC}" type="sibTrans" cxnId="{64C0AAC9-79BE-4BB2-9D7C-E16B1339A5F6}">
      <dgm:prSet/>
      <dgm:spPr/>
      <dgm:t>
        <a:bodyPr/>
        <a:lstStyle/>
        <a:p>
          <a:endParaRPr lang="it-IT"/>
        </a:p>
      </dgm:t>
    </dgm:pt>
    <dgm:pt modelId="{11A080F5-6B40-4371-8740-811262DD72E9}">
      <dgm:prSet custT="1"/>
      <dgm:spPr>
        <a:solidFill>
          <a:srgbClr val="002060"/>
        </a:solidFill>
      </dgm:spPr>
      <dgm:t>
        <a:bodyPr/>
        <a:lstStyle/>
        <a:p>
          <a:r>
            <a:rPr lang="it-IT" sz="2000" b="1" dirty="0"/>
            <a:t>Screening (opportunistici)</a:t>
          </a:r>
        </a:p>
      </dgm:t>
    </dgm:pt>
    <dgm:pt modelId="{BF7F56AC-4CF4-44A2-AD78-DD58ED07641E}" type="parTrans" cxnId="{F872122C-50D5-447D-BEA3-C393DB6108B8}">
      <dgm:prSet/>
      <dgm:spPr/>
      <dgm:t>
        <a:bodyPr/>
        <a:lstStyle/>
        <a:p>
          <a:endParaRPr lang="it-IT"/>
        </a:p>
      </dgm:t>
    </dgm:pt>
    <dgm:pt modelId="{7BD1684D-6D18-493C-83B3-BE39EC1A034B}" type="sibTrans" cxnId="{F872122C-50D5-447D-BEA3-C393DB6108B8}">
      <dgm:prSet/>
      <dgm:spPr/>
      <dgm:t>
        <a:bodyPr/>
        <a:lstStyle/>
        <a:p>
          <a:endParaRPr lang="it-IT"/>
        </a:p>
      </dgm:t>
    </dgm:pt>
    <dgm:pt modelId="{A2BF98D5-6DFA-41FF-9DD9-7B5CEAB05ED7}" type="pres">
      <dgm:prSet presAssocID="{1674D624-5D02-448E-B1A5-3731EA1530F7}" presName="linear" presStyleCnt="0">
        <dgm:presLayoutVars>
          <dgm:dir/>
          <dgm:animLvl val="lvl"/>
          <dgm:resizeHandles val="exact"/>
        </dgm:presLayoutVars>
      </dgm:prSet>
      <dgm:spPr/>
    </dgm:pt>
    <dgm:pt modelId="{8DD12D4C-1021-442A-B0A2-DF015BFA5FF1}" type="pres">
      <dgm:prSet presAssocID="{5FB90A5F-05A1-4E61-984D-A7D911F7DF54}" presName="parentLin" presStyleCnt="0"/>
      <dgm:spPr/>
    </dgm:pt>
    <dgm:pt modelId="{21CD58AC-0E61-486E-B0DD-FA11ABAC6D08}" type="pres">
      <dgm:prSet presAssocID="{5FB90A5F-05A1-4E61-984D-A7D911F7DF54}" presName="parentLeftMargin" presStyleLbl="node1" presStyleIdx="0" presStyleCnt="4"/>
      <dgm:spPr/>
    </dgm:pt>
    <dgm:pt modelId="{BC3BFE0F-9683-49AA-AA5B-1E1EC0326B7F}" type="pres">
      <dgm:prSet presAssocID="{5FB90A5F-05A1-4E61-984D-A7D911F7DF54}" presName="parentText" presStyleLbl="node1" presStyleIdx="0" presStyleCnt="4" custScaleX="128711">
        <dgm:presLayoutVars>
          <dgm:chMax val="0"/>
          <dgm:bulletEnabled val="1"/>
        </dgm:presLayoutVars>
      </dgm:prSet>
      <dgm:spPr/>
    </dgm:pt>
    <dgm:pt modelId="{F93A34A9-0B49-445D-A0AF-6AA309197EBC}" type="pres">
      <dgm:prSet presAssocID="{5FB90A5F-05A1-4E61-984D-A7D911F7DF54}" presName="negativeSpace" presStyleCnt="0"/>
      <dgm:spPr/>
    </dgm:pt>
    <dgm:pt modelId="{854E1C1C-70F6-4F21-BFB1-E3B5E83D8177}" type="pres">
      <dgm:prSet presAssocID="{5FB90A5F-05A1-4E61-984D-A7D911F7DF54}" presName="childText" presStyleLbl="conFgAcc1" presStyleIdx="0" presStyleCnt="4">
        <dgm:presLayoutVars>
          <dgm:bulletEnabled val="1"/>
        </dgm:presLayoutVars>
      </dgm:prSet>
      <dgm:spPr/>
    </dgm:pt>
    <dgm:pt modelId="{C2D37209-8416-4946-9EB7-3BDF0F170609}" type="pres">
      <dgm:prSet presAssocID="{E7C7151F-537B-49CC-BA2A-C06933C4B82C}" presName="spaceBetweenRectangles" presStyleCnt="0"/>
      <dgm:spPr/>
    </dgm:pt>
    <dgm:pt modelId="{01C325A3-9695-446C-AFDB-BD4654966EE8}" type="pres">
      <dgm:prSet presAssocID="{0F99A528-BEB6-4C44-9704-7C622EDC45EA}" presName="parentLin" presStyleCnt="0"/>
      <dgm:spPr/>
    </dgm:pt>
    <dgm:pt modelId="{0302641C-CDD3-4D00-A78D-1BBB4C6CF0E2}" type="pres">
      <dgm:prSet presAssocID="{0F99A528-BEB6-4C44-9704-7C622EDC45EA}" presName="parentLeftMargin" presStyleLbl="node1" presStyleIdx="0" presStyleCnt="4"/>
      <dgm:spPr/>
    </dgm:pt>
    <dgm:pt modelId="{6865C944-279C-4A46-9C70-18D07C0C9184}" type="pres">
      <dgm:prSet presAssocID="{0F99A528-BEB6-4C44-9704-7C622EDC45EA}" presName="parentText" presStyleLbl="node1" presStyleIdx="1" presStyleCnt="4" custScaleX="128711">
        <dgm:presLayoutVars>
          <dgm:chMax val="0"/>
          <dgm:bulletEnabled val="1"/>
        </dgm:presLayoutVars>
      </dgm:prSet>
      <dgm:spPr/>
    </dgm:pt>
    <dgm:pt modelId="{6B89324C-D92B-4632-9EB4-2F4B0E03C480}" type="pres">
      <dgm:prSet presAssocID="{0F99A528-BEB6-4C44-9704-7C622EDC45EA}" presName="negativeSpace" presStyleCnt="0"/>
      <dgm:spPr/>
    </dgm:pt>
    <dgm:pt modelId="{4138DBBF-9CA1-4217-A04E-D60CEB7B32B0}" type="pres">
      <dgm:prSet presAssocID="{0F99A528-BEB6-4C44-9704-7C622EDC45EA}" presName="childText" presStyleLbl="conFgAcc1" presStyleIdx="1" presStyleCnt="4">
        <dgm:presLayoutVars>
          <dgm:bulletEnabled val="1"/>
        </dgm:presLayoutVars>
      </dgm:prSet>
      <dgm:spPr/>
    </dgm:pt>
    <dgm:pt modelId="{30981B14-9A19-4791-9644-D89A61EE5906}" type="pres">
      <dgm:prSet presAssocID="{F4DA71D1-E6F7-4BE5-828F-027F2D7D9390}" presName="spaceBetweenRectangles" presStyleCnt="0"/>
      <dgm:spPr/>
    </dgm:pt>
    <dgm:pt modelId="{A2613EA8-CFFF-4DD9-9A1A-8F6318C6258F}" type="pres">
      <dgm:prSet presAssocID="{EE23AEEA-1675-4119-B339-DA3BBDEBF815}" presName="parentLin" presStyleCnt="0"/>
      <dgm:spPr/>
    </dgm:pt>
    <dgm:pt modelId="{3CABA6B6-984B-4D2E-A5E2-1EBAE5D079D9}" type="pres">
      <dgm:prSet presAssocID="{EE23AEEA-1675-4119-B339-DA3BBDEBF815}" presName="parentLeftMargin" presStyleLbl="node1" presStyleIdx="1" presStyleCnt="4"/>
      <dgm:spPr/>
    </dgm:pt>
    <dgm:pt modelId="{30B437DE-2DAE-4A52-9305-B7FA6FFF01FE}" type="pres">
      <dgm:prSet presAssocID="{EE23AEEA-1675-4119-B339-DA3BBDEBF815}" presName="parentText" presStyleLbl="node1" presStyleIdx="2" presStyleCnt="4" custScaleX="128711">
        <dgm:presLayoutVars>
          <dgm:chMax val="0"/>
          <dgm:bulletEnabled val="1"/>
        </dgm:presLayoutVars>
      </dgm:prSet>
      <dgm:spPr/>
    </dgm:pt>
    <dgm:pt modelId="{CFC0D166-DB33-4741-ACE9-AA7827F7F61B}" type="pres">
      <dgm:prSet presAssocID="{EE23AEEA-1675-4119-B339-DA3BBDEBF815}" presName="negativeSpace" presStyleCnt="0"/>
      <dgm:spPr/>
    </dgm:pt>
    <dgm:pt modelId="{7C9B7F86-2EC1-4D94-A5AC-C09639986CA3}" type="pres">
      <dgm:prSet presAssocID="{EE23AEEA-1675-4119-B339-DA3BBDEBF815}" presName="childText" presStyleLbl="conFgAcc1" presStyleIdx="2" presStyleCnt="4">
        <dgm:presLayoutVars>
          <dgm:bulletEnabled val="1"/>
        </dgm:presLayoutVars>
      </dgm:prSet>
      <dgm:spPr/>
    </dgm:pt>
    <dgm:pt modelId="{BB48F414-E80A-40BD-87C2-6FA2BFBF029C}" type="pres">
      <dgm:prSet presAssocID="{D7E8F9AC-3E71-436A-83DF-C8D94D2673DC}" presName="spaceBetweenRectangles" presStyleCnt="0"/>
      <dgm:spPr/>
    </dgm:pt>
    <dgm:pt modelId="{F1F82B5B-6485-42FB-8BF1-8F12039CA58C}" type="pres">
      <dgm:prSet presAssocID="{11A080F5-6B40-4371-8740-811262DD72E9}" presName="parentLin" presStyleCnt="0"/>
      <dgm:spPr/>
    </dgm:pt>
    <dgm:pt modelId="{5AA609EF-F7CD-46C9-B5FC-E0FD056A6A34}" type="pres">
      <dgm:prSet presAssocID="{11A080F5-6B40-4371-8740-811262DD72E9}" presName="parentLeftMargin" presStyleLbl="node1" presStyleIdx="2" presStyleCnt="4"/>
      <dgm:spPr/>
    </dgm:pt>
    <dgm:pt modelId="{0E56F81B-F79F-4304-AACA-726507F6947C}" type="pres">
      <dgm:prSet presAssocID="{11A080F5-6B40-4371-8740-811262DD72E9}" presName="parentText" presStyleLbl="node1" presStyleIdx="3" presStyleCnt="4" custScaleX="128711">
        <dgm:presLayoutVars>
          <dgm:chMax val="0"/>
          <dgm:bulletEnabled val="1"/>
        </dgm:presLayoutVars>
      </dgm:prSet>
      <dgm:spPr/>
    </dgm:pt>
    <dgm:pt modelId="{60F7B5C6-7FE1-4CE4-8C11-5F72FC3ECBF1}" type="pres">
      <dgm:prSet presAssocID="{11A080F5-6B40-4371-8740-811262DD72E9}" presName="negativeSpace" presStyleCnt="0"/>
      <dgm:spPr/>
    </dgm:pt>
    <dgm:pt modelId="{75B1D1CD-AB2E-4F5E-9055-AD795E3C4740}" type="pres">
      <dgm:prSet presAssocID="{11A080F5-6B40-4371-8740-811262DD72E9}" presName="childText" presStyleLbl="conFgAcc1" presStyleIdx="3" presStyleCnt="4">
        <dgm:presLayoutVars>
          <dgm:bulletEnabled val="1"/>
        </dgm:presLayoutVars>
      </dgm:prSet>
      <dgm:spPr/>
    </dgm:pt>
  </dgm:ptLst>
  <dgm:cxnLst>
    <dgm:cxn modelId="{E25D0F05-CCD4-4127-B27B-1F33A1331E72}" type="presOf" srcId="{1674D624-5D02-448E-B1A5-3731EA1530F7}" destId="{A2BF98D5-6DFA-41FF-9DD9-7B5CEAB05ED7}" srcOrd="0" destOrd="0" presId="urn:microsoft.com/office/officeart/2005/8/layout/list1"/>
    <dgm:cxn modelId="{96A52911-71A8-441A-BB5A-FE1E814A5EF4}" type="presOf" srcId="{11A080F5-6B40-4371-8740-811262DD72E9}" destId="{0E56F81B-F79F-4304-AACA-726507F6947C}" srcOrd="1" destOrd="0" presId="urn:microsoft.com/office/officeart/2005/8/layout/list1"/>
    <dgm:cxn modelId="{B3B7BB21-3D27-4C02-BB50-D226F9C6C1AD}" type="presOf" srcId="{0F99A528-BEB6-4C44-9704-7C622EDC45EA}" destId="{6865C944-279C-4A46-9C70-18D07C0C9184}" srcOrd="1" destOrd="0" presId="urn:microsoft.com/office/officeart/2005/8/layout/list1"/>
    <dgm:cxn modelId="{F872122C-50D5-447D-BEA3-C393DB6108B8}" srcId="{1674D624-5D02-448E-B1A5-3731EA1530F7}" destId="{11A080F5-6B40-4371-8740-811262DD72E9}" srcOrd="3" destOrd="0" parTransId="{BF7F56AC-4CF4-44A2-AD78-DD58ED07641E}" sibTransId="{7BD1684D-6D18-493C-83B3-BE39EC1A034B}"/>
    <dgm:cxn modelId="{6AF6AB5E-F2B7-494B-B8CC-EEDD83FDEFA8}" type="presOf" srcId="{5FB90A5F-05A1-4E61-984D-A7D911F7DF54}" destId="{BC3BFE0F-9683-49AA-AA5B-1E1EC0326B7F}" srcOrd="1" destOrd="0" presId="urn:microsoft.com/office/officeart/2005/8/layout/list1"/>
    <dgm:cxn modelId="{0A847476-759F-4275-8FAA-5DAD8C4DE9EE}" srcId="{1674D624-5D02-448E-B1A5-3731EA1530F7}" destId="{5FB90A5F-05A1-4E61-984D-A7D911F7DF54}" srcOrd="0" destOrd="0" parTransId="{6FE73EA3-6A9F-456E-AE5B-79CE65834288}" sibTransId="{E7C7151F-537B-49CC-BA2A-C06933C4B82C}"/>
    <dgm:cxn modelId="{69EDF87D-5837-4BB7-8E41-10E2000666B0}" type="presOf" srcId="{EE23AEEA-1675-4119-B339-DA3BBDEBF815}" destId="{3CABA6B6-984B-4D2E-A5E2-1EBAE5D079D9}" srcOrd="0" destOrd="0" presId="urn:microsoft.com/office/officeart/2005/8/layout/list1"/>
    <dgm:cxn modelId="{DE5CB4A8-F452-4203-960B-32AC0E246314}" type="presOf" srcId="{5FB90A5F-05A1-4E61-984D-A7D911F7DF54}" destId="{21CD58AC-0E61-486E-B0DD-FA11ABAC6D08}" srcOrd="0" destOrd="0" presId="urn:microsoft.com/office/officeart/2005/8/layout/list1"/>
    <dgm:cxn modelId="{7DBD2FB6-676D-488D-9876-62CD9C1B2921}" type="presOf" srcId="{11A080F5-6B40-4371-8740-811262DD72E9}" destId="{5AA609EF-F7CD-46C9-B5FC-E0FD056A6A34}" srcOrd="0" destOrd="0" presId="urn:microsoft.com/office/officeart/2005/8/layout/list1"/>
    <dgm:cxn modelId="{A65A5BC3-4321-4210-A70C-2EB4BAF6FEEB}" type="presOf" srcId="{0F99A528-BEB6-4C44-9704-7C622EDC45EA}" destId="{0302641C-CDD3-4D00-A78D-1BBB4C6CF0E2}" srcOrd="0" destOrd="0" presId="urn:microsoft.com/office/officeart/2005/8/layout/list1"/>
    <dgm:cxn modelId="{D60757C9-D1F7-4F15-9BE9-5E902BA6744A}" srcId="{1674D624-5D02-448E-B1A5-3731EA1530F7}" destId="{0F99A528-BEB6-4C44-9704-7C622EDC45EA}" srcOrd="1" destOrd="0" parTransId="{70999169-795C-46C5-BCCF-EC280C515397}" sibTransId="{F4DA71D1-E6F7-4BE5-828F-027F2D7D9390}"/>
    <dgm:cxn modelId="{64C0AAC9-79BE-4BB2-9D7C-E16B1339A5F6}" srcId="{1674D624-5D02-448E-B1A5-3731EA1530F7}" destId="{EE23AEEA-1675-4119-B339-DA3BBDEBF815}" srcOrd="2" destOrd="0" parTransId="{BE32FD11-5FDF-4614-91D4-88C5A5A3C532}" sibTransId="{D7E8F9AC-3E71-436A-83DF-C8D94D2673DC}"/>
    <dgm:cxn modelId="{D5BE04D7-EF3E-4F1F-B55D-B66DDB9D0D8C}" type="presOf" srcId="{EE23AEEA-1675-4119-B339-DA3BBDEBF815}" destId="{30B437DE-2DAE-4A52-9305-B7FA6FFF01FE}" srcOrd="1" destOrd="0" presId="urn:microsoft.com/office/officeart/2005/8/layout/list1"/>
    <dgm:cxn modelId="{CDE8D25B-3A5E-4D9E-8FA9-052A0CA86E7C}" type="presParOf" srcId="{A2BF98D5-6DFA-41FF-9DD9-7B5CEAB05ED7}" destId="{8DD12D4C-1021-442A-B0A2-DF015BFA5FF1}" srcOrd="0" destOrd="0" presId="urn:microsoft.com/office/officeart/2005/8/layout/list1"/>
    <dgm:cxn modelId="{A0D2E6B8-30CC-42C0-8974-89CD30CE4BF2}" type="presParOf" srcId="{8DD12D4C-1021-442A-B0A2-DF015BFA5FF1}" destId="{21CD58AC-0E61-486E-B0DD-FA11ABAC6D08}" srcOrd="0" destOrd="0" presId="urn:microsoft.com/office/officeart/2005/8/layout/list1"/>
    <dgm:cxn modelId="{DE3CEBC4-C00C-43C8-AEFF-A1804FD9FCBF}" type="presParOf" srcId="{8DD12D4C-1021-442A-B0A2-DF015BFA5FF1}" destId="{BC3BFE0F-9683-49AA-AA5B-1E1EC0326B7F}" srcOrd="1" destOrd="0" presId="urn:microsoft.com/office/officeart/2005/8/layout/list1"/>
    <dgm:cxn modelId="{03163AB1-0D81-4D53-B6A3-0856AF354B8E}" type="presParOf" srcId="{A2BF98D5-6DFA-41FF-9DD9-7B5CEAB05ED7}" destId="{F93A34A9-0B49-445D-A0AF-6AA309197EBC}" srcOrd="1" destOrd="0" presId="urn:microsoft.com/office/officeart/2005/8/layout/list1"/>
    <dgm:cxn modelId="{1FDB6309-22B2-40DF-9E95-499292FE5907}" type="presParOf" srcId="{A2BF98D5-6DFA-41FF-9DD9-7B5CEAB05ED7}" destId="{854E1C1C-70F6-4F21-BFB1-E3B5E83D8177}" srcOrd="2" destOrd="0" presId="urn:microsoft.com/office/officeart/2005/8/layout/list1"/>
    <dgm:cxn modelId="{7C679A7F-1BAC-43B2-BA58-681DB900F907}" type="presParOf" srcId="{A2BF98D5-6DFA-41FF-9DD9-7B5CEAB05ED7}" destId="{C2D37209-8416-4946-9EB7-3BDF0F170609}" srcOrd="3" destOrd="0" presId="urn:microsoft.com/office/officeart/2005/8/layout/list1"/>
    <dgm:cxn modelId="{93AB21FE-4063-4E57-BDAE-D4F0B8C01920}" type="presParOf" srcId="{A2BF98D5-6DFA-41FF-9DD9-7B5CEAB05ED7}" destId="{01C325A3-9695-446C-AFDB-BD4654966EE8}" srcOrd="4" destOrd="0" presId="urn:microsoft.com/office/officeart/2005/8/layout/list1"/>
    <dgm:cxn modelId="{CA0145AF-609C-4C79-9815-0EF5CCD590AA}" type="presParOf" srcId="{01C325A3-9695-446C-AFDB-BD4654966EE8}" destId="{0302641C-CDD3-4D00-A78D-1BBB4C6CF0E2}" srcOrd="0" destOrd="0" presId="urn:microsoft.com/office/officeart/2005/8/layout/list1"/>
    <dgm:cxn modelId="{AE472169-54A4-4097-A3A0-8F73BC4ADA0F}" type="presParOf" srcId="{01C325A3-9695-446C-AFDB-BD4654966EE8}" destId="{6865C944-279C-4A46-9C70-18D07C0C9184}" srcOrd="1" destOrd="0" presId="urn:microsoft.com/office/officeart/2005/8/layout/list1"/>
    <dgm:cxn modelId="{EECC11B7-ABD2-4641-829F-42D15C103E9F}" type="presParOf" srcId="{A2BF98D5-6DFA-41FF-9DD9-7B5CEAB05ED7}" destId="{6B89324C-D92B-4632-9EB4-2F4B0E03C480}" srcOrd="5" destOrd="0" presId="urn:microsoft.com/office/officeart/2005/8/layout/list1"/>
    <dgm:cxn modelId="{442DCCD6-19AE-4A19-A13C-0789B1A006FC}" type="presParOf" srcId="{A2BF98D5-6DFA-41FF-9DD9-7B5CEAB05ED7}" destId="{4138DBBF-9CA1-4217-A04E-D60CEB7B32B0}" srcOrd="6" destOrd="0" presId="urn:microsoft.com/office/officeart/2005/8/layout/list1"/>
    <dgm:cxn modelId="{3B9497DB-3108-4E64-B8D1-84270D05F0D4}" type="presParOf" srcId="{A2BF98D5-6DFA-41FF-9DD9-7B5CEAB05ED7}" destId="{30981B14-9A19-4791-9644-D89A61EE5906}" srcOrd="7" destOrd="0" presId="urn:microsoft.com/office/officeart/2005/8/layout/list1"/>
    <dgm:cxn modelId="{FE2319A6-EE0F-4110-B3BC-D7410B951556}" type="presParOf" srcId="{A2BF98D5-6DFA-41FF-9DD9-7B5CEAB05ED7}" destId="{A2613EA8-CFFF-4DD9-9A1A-8F6318C6258F}" srcOrd="8" destOrd="0" presId="urn:microsoft.com/office/officeart/2005/8/layout/list1"/>
    <dgm:cxn modelId="{612D622F-366D-47BA-9065-3AECCC771C54}" type="presParOf" srcId="{A2613EA8-CFFF-4DD9-9A1A-8F6318C6258F}" destId="{3CABA6B6-984B-4D2E-A5E2-1EBAE5D079D9}" srcOrd="0" destOrd="0" presId="urn:microsoft.com/office/officeart/2005/8/layout/list1"/>
    <dgm:cxn modelId="{DEA44221-A8E0-4902-8015-83A370A0A2AF}" type="presParOf" srcId="{A2613EA8-CFFF-4DD9-9A1A-8F6318C6258F}" destId="{30B437DE-2DAE-4A52-9305-B7FA6FFF01FE}" srcOrd="1" destOrd="0" presId="urn:microsoft.com/office/officeart/2005/8/layout/list1"/>
    <dgm:cxn modelId="{795F93F7-5E88-48B7-BB0A-2FDF76468E87}" type="presParOf" srcId="{A2BF98D5-6DFA-41FF-9DD9-7B5CEAB05ED7}" destId="{CFC0D166-DB33-4741-ACE9-AA7827F7F61B}" srcOrd="9" destOrd="0" presId="urn:microsoft.com/office/officeart/2005/8/layout/list1"/>
    <dgm:cxn modelId="{2E1DF88F-DC5A-4F26-93D8-750C32E1FEFF}" type="presParOf" srcId="{A2BF98D5-6DFA-41FF-9DD9-7B5CEAB05ED7}" destId="{7C9B7F86-2EC1-4D94-A5AC-C09639986CA3}" srcOrd="10" destOrd="0" presId="urn:microsoft.com/office/officeart/2005/8/layout/list1"/>
    <dgm:cxn modelId="{6966A283-0F7E-413F-80A9-CD2957371E64}" type="presParOf" srcId="{A2BF98D5-6DFA-41FF-9DD9-7B5CEAB05ED7}" destId="{BB48F414-E80A-40BD-87C2-6FA2BFBF029C}" srcOrd="11" destOrd="0" presId="urn:microsoft.com/office/officeart/2005/8/layout/list1"/>
    <dgm:cxn modelId="{196FB30C-EE7C-4172-8CEC-63314C8AFF42}" type="presParOf" srcId="{A2BF98D5-6DFA-41FF-9DD9-7B5CEAB05ED7}" destId="{F1F82B5B-6485-42FB-8BF1-8F12039CA58C}" srcOrd="12" destOrd="0" presId="urn:microsoft.com/office/officeart/2005/8/layout/list1"/>
    <dgm:cxn modelId="{2702EAD5-A66B-4505-BB20-BEA9CD1129EB}" type="presParOf" srcId="{F1F82B5B-6485-42FB-8BF1-8F12039CA58C}" destId="{5AA609EF-F7CD-46C9-B5FC-E0FD056A6A34}" srcOrd="0" destOrd="0" presId="urn:microsoft.com/office/officeart/2005/8/layout/list1"/>
    <dgm:cxn modelId="{0939B8EC-949A-4B0D-9675-D438F40A4DA9}" type="presParOf" srcId="{F1F82B5B-6485-42FB-8BF1-8F12039CA58C}" destId="{0E56F81B-F79F-4304-AACA-726507F6947C}" srcOrd="1" destOrd="0" presId="urn:microsoft.com/office/officeart/2005/8/layout/list1"/>
    <dgm:cxn modelId="{2D6B3E3E-0B1D-4F34-A19C-39A7D9B73DD6}" type="presParOf" srcId="{A2BF98D5-6DFA-41FF-9DD9-7B5CEAB05ED7}" destId="{60F7B5C6-7FE1-4CE4-8C11-5F72FC3ECBF1}" srcOrd="13" destOrd="0" presId="urn:microsoft.com/office/officeart/2005/8/layout/list1"/>
    <dgm:cxn modelId="{08C4F8B8-6A96-49C1-843F-CEF93CD447C6}" type="presParOf" srcId="{A2BF98D5-6DFA-41FF-9DD9-7B5CEAB05ED7}" destId="{75B1D1CD-AB2E-4F5E-9055-AD795E3C474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CCD22-3871-4176-8374-B200C897AE2B}"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it-IT"/>
        </a:p>
      </dgm:t>
    </dgm:pt>
    <dgm:pt modelId="{AFD08709-E004-4102-8C05-9AC17824E0B8}">
      <dgm:prSet phldrT="[Testo]"/>
      <dgm:spPr/>
      <dgm:t>
        <a:bodyPr/>
        <a:lstStyle/>
        <a:p>
          <a:r>
            <a:rPr lang="it-IT" b="1" dirty="0"/>
            <a:t>Anamnesi</a:t>
          </a:r>
        </a:p>
      </dgm:t>
    </dgm:pt>
    <dgm:pt modelId="{AA7EDF5D-B4E4-4238-998D-4E93F15543B9}" type="parTrans" cxnId="{B4B89D6A-0283-476A-B669-AF63CDAF520E}">
      <dgm:prSet/>
      <dgm:spPr/>
      <dgm:t>
        <a:bodyPr/>
        <a:lstStyle/>
        <a:p>
          <a:endParaRPr lang="it-IT" b="1"/>
        </a:p>
      </dgm:t>
    </dgm:pt>
    <dgm:pt modelId="{BDB8BFA5-FAF2-4BFF-A577-B5E7B26488F0}" type="sibTrans" cxnId="{B4B89D6A-0283-476A-B669-AF63CDAF520E}">
      <dgm:prSet/>
      <dgm:spPr>
        <a:ln w="25400"/>
      </dgm:spPr>
      <dgm:t>
        <a:bodyPr/>
        <a:lstStyle/>
        <a:p>
          <a:endParaRPr lang="it-IT" b="1" dirty="0"/>
        </a:p>
      </dgm:t>
    </dgm:pt>
    <dgm:pt modelId="{C22A364C-9B96-45DB-934B-3865D978FEC2}">
      <dgm:prSet phldrT="[Testo]"/>
      <dgm:spPr/>
      <dgm:t>
        <a:bodyPr/>
        <a:lstStyle/>
        <a:p>
          <a:r>
            <a:rPr lang="it-IT" b="1" dirty="0"/>
            <a:t>Esame obiettivo</a:t>
          </a:r>
        </a:p>
      </dgm:t>
    </dgm:pt>
    <dgm:pt modelId="{CB79FB99-E7A4-4ED3-97CE-98690B8F278C}" type="parTrans" cxnId="{6AA3B2F1-1701-4DDB-A983-70CD4C75BB36}">
      <dgm:prSet/>
      <dgm:spPr/>
      <dgm:t>
        <a:bodyPr/>
        <a:lstStyle/>
        <a:p>
          <a:endParaRPr lang="it-IT" b="1"/>
        </a:p>
      </dgm:t>
    </dgm:pt>
    <dgm:pt modelId="{935C7261-7A44-42C7-AA4F-4D7A756A8BA7}" type="sibTrans" cxnId="{6AA3B2F1-1701-4DDB-A983-70CD4C75BB36}">
      <dgm:prSet/>
      <dgm:spPr>
        <a:ln w="25400"/>
      </dgm:spPr>
      <dgm:t>
        <a:bodyPr/>
        <a:lstStyle/>
        <a:p>
          <a:endParaRPr lang="it-IT" b="1" dirty="0"/>
        </a:p>
      </dgm:t>
    </dgm:pt>
    <dgm:pt modelId="{02491D14-E268-47C4-99D3-3F5709063B8E}">
      <dgm:prSet phldrT="[Testo]"/>
      <dgm:spPr/>
      <dgm:t>
        <a:bodyPr/>
        <a:lstStyle/>
        <a:p>
          <a:r>
            <a:rPr lang="it-IT" b="1" dirty="0"/>
            <a:t>Sintomo/ sintomi guida</a:t>
          </a:r>
        </a:p>
      </dgm:t>
    </dgm:pt>
    <dgm:pt modelId="{81890FF7-CE7E-49A7-A18F-C085E582E75A}" type="parTrans" cxnId="{F42B131D-649F-4FBB-BE98-76E501481A51}">
      <dgm:prSet/>
      <dgm:spPr/>
      <dgm:t>
        <a:bodyPr/>
        <a:lstStyle/>
        <a:p>
          <a:endParaRPr lang="it-IT" b="1"/>
        </a:p>
      </dgm:t>
    </dgm:pt>
    <dgm:pt modelId="{43820CDE-6606-4B2D-B275-027E177B84BD}" type="sibTrans" cxnId="{F42B131D-649F-4FBB-BE98-76E501481A51}">
      <dgm:prSet/>
      <dgm:spPr>
        <a:ln w="25400"/>
      </dgm:spPr>
      <dgm:t>
        <a:bodyPr/>
        <a:lstStyle/>
        <a:p>
          <a:endParaRPr lang="it-IT" b="1" dirty="0"/>
        </a:p>
      </dgm:t>
    </dgm:pt>
    <dgm:pt modelId="{1715854C-C1D6-4951-90E2-6812FAA089D5}">
      <dgm:prSet phldrT="[Testo]"/>
      <dgm:spPr/>
      <dgm:t>
        <a:bodyPr/>
        <a:lstStyle/>
        <a:p>
          <a:r>
            <a:rPr lang="it-IT" b="1" dirty="0"/>
            <a:t>Iter diagnostico</a:t>
          </a:r>
        </a:p>
      </dgm:t>
    </dgm:pt>
    <dgm:pt modelId="{43EDDD11-8D03-47AF-84D7-E14A7A1876E6}" type="parTrans" cxnId="{10475789-1B16-4EFA-9F7C-CD79E8A1E932}">
      <dgm:prSet/>
      <dgm:spPr/>
      <dgm:t>
        <a:bodyPr/>
        <a:lstStyle/>
        <a:p>
          <a:endParaRPr lang="it-IT" b="1"/>
        </a:p>
      </dgm:t>
    </dgm:pt>
    <dgm:pt modelId="{2BA542E9-E856-409D-B5AD-1B22D405ECDD}" type="sibTrans" cxnId="{10475789-1B16-4EFA-9F7C-CD79E8A1E932}">
      <dgm:prSet/>
      <dgm:spPr>
        <a:ln w="25400"/>
      </dgm:spPr>
      <dgm:t>
        <a:bodyPr/>
        <a:lstStyle/>
        <a:p>
          <a:endParaRPr lang="it-IT" b="1" dirty="0"/>
        </a:p>
      </dgm:t>
    </dgm:pt>
    <dgm:pt modelId="{B4BAA6F4-7264-4FA0-93B1-81196042C350}">
      <dgm:prSet phldrT="[Testo]"/>
      <dgm:spPr/>
      <dgm:t>
        <a:bodyPr/>
        <a:lstStyle/>
        <a:p>
          <a:r>
            <a:rPr lang="it-IT" b="1" dirty="0"/>
            <a:t>Iter terapeutico</a:t>
          </a:r>
        </a:p>
      </dgm:t>
    </dgm:pt>
    <dgm:pt modelId="{859203C1-DFC8-4CDC-932C-55BF1053FA7A}" type="parTrans" cxnId="{5FB2F4FD-05A5-4D65-B885-2560B424B691}">
      <dgm:prSet/>
      <dgm:spPr/>
      <dgm:t>
        <a:bodyPr/>
        <a:lstStyle/>
        <a:p>
          <a:endParaRPr lang="it-IT" b="1"/>
        </a:p>
      </dgm:t>
    </dgm:pt>
    <dgm:pt modelId="{029F84C6-4304-412B-BEEC-584497686FA9}" type="sibTrans" cxnId="{5FB2F4FD-05A5-4D65-B885-2560B424B691}">
      <dgm:prSet/>
      <dgm:spPr>
        <a:ln w="25400"/>
      </dgm:spPr>
      <dgm:t>
        <a:bodyPr/>
        <a:lstStyle/>
        <a:p>
          <a:endParaRPr lang="it-IT" b="1" dirty="0"/>
        </a:p>
      </dgm:t>
    </dgm:pt>
    <dgm:pt modelId="{653AD1A0-49F9-4721-8929-2F7C3C390FB4}">
      <dgm:prSet phldrT="[Testo]"/>
      <dgm:spPr/>
      <dgm:t>
        <a:bodyPr/>
        <a:lstStyle/>
        <a:p>
          <a:r>
            <a:rPr lang="it-IT" b="1" dirty="0"/>
            <a:t>Follow up</a:t>
          </a:r>
        </a:p>
      </dgm:t>
    </dgm:pt>
    <dgm:pt modelId="{61352D68-1948-4D26-A96F-8D310F41688C}" type="parTrans" cxnId="{1200F0CD-316B-442C-8D2C-AB407F4D7CF5}">
      <dgm:prSet/>
      <dgm:spPr/>
      <dgm:t>
        <a:bodyPr/>
        <a:lstStyle/>
        <a:p>
          <a:endParaRPr lang="it-IT" b="1"/>
        </a:p>
      </dgm:t>
    </dgm:pt>
    <dgm:pt modelId="{2E1FEE77-F033-4233-A7C0-572BD8A53C19}" type="sibTrans" cxnId="{1200F0CD-316B-442C-8D2C-AB407F4D7CF5}">
      <dgm:prSet/>
      <dgm:spPr/>
      <dgm:t>
        <a:bodyPr/>
        <a:lstStyle/>
        <a:p>
          <a:endParaRPr lang="it-IT" b="1"/>
        </a:p>
      </dgm:t>
    </dgm:pt>
    <dgm:pt modelId="{25B0E61F-ED35-4CBC-9F66-E83A0E9BBC08}" type="pres">
      <dgm:prSet presAssocID="{EC6CCD22-3871-4176-8374-B200C897AE2B}" presName="Name0" presStyleCnt="0">
        <dgm:presLayoutVars>
          <dgm:dir/>
          <dgm:resizeHandles val="exact"/>
        </dgm:presLayoutVars>
      </dgm:prSet>
      <dgm:spPr/>
    </dgm:pt>
    <dgm:pt modelId="{1E57A3CD-BA22-452A-AB63-D58A2D3B2141}" type="pres">
      <dgm:prSet presAssocID="{AFD08709-E004-4102-8C05-9AC17824E0B8}" presName="node" presStyleLbl="node1" presStyleIdx="0" presStyleCnt="6">
        <dgm:presLayoutVars>
          <dgm:bulletEnabled val="1"/>
        </dgm:presLayoutVars>
      </dgm:prSet>
      <dgm:spPr/>
    </dgm:pt>
    <dgm:pt modelId="{ADF40AE7-1CD3-49C5-8DF2-FB2237319054}" type="pres">
      <dgm:prSet presAssocID="{BDB8BFA5-FAF2-4BFF-A577-B5E7B26488F0}" presName="sibTrans" presStyleLbl="sibTrans1D1" presStyleIdx="0" presStyleCnt="5"/>
      <dgm:spPr/>
    </dgm:pt>
    <dgm:pt modelId="{40C9A996-7F2F-4C43-9B7F-0A20D93B1677}" type="pres">
      <dgm:prSet presAssocID="{BDB8BFA5-FAF2-4BFF-A577-B5E7B26488F0}" presName="connectorText" presStyleLbl="sibTrans1D1" presStyleIdx="0" presStyleCnt="5"/>
      <dgm:spPr/>
    </dgm:pt>
    <dgm:pt modelId="{5B4DB899-69C1-4899-A46F-AA3BD3BC5EE8}" type="pres">
      <dgm:prSet presAssocID="{C22A364C-9B96-45DB-934B-3865D978FEC2}" presName="node" presStyleLbl="node1" presStyleIdx="1" presStyleCnt="6">
        <dgm:presLayoutVars>
          <dgm:bulletEnabled val="1"/>
        </dgm:presLayoutVars>
      </dgm:prSet>
      <dgm:spPr/>
    </dgm:pt>
    <dgm:pt modelId="{86E720CE-D099-47EC-84F3-C6DA34F0068F}" type="pres">
      <dgm:prSet presAssocID="{935C7261-7A44-42C7-AA4F-4D7A756A8BA7}" presName="sibTrans" presStyleLbl="sibTrans1D1" presStyleIdx="1" presStyleCnt="5"/>
      <dgm:spPr/>
    </dgm:pt>
    <dgm:pt modelId="{DE9521E7-DE2A-4963-A5D9-0DD6E325DA12}" type="pres">
      <dgm:prSet presAssocID="{935C7261-7A44-42C7-AA4F-4D7A756A8BA7}" presName="connectorText" presStyleLbl="sibTrans1D1" presStyleIdx="1" presStyleCnt="5"/>
      <dgm:spPr/>
    </dgm:pt>
    <dgm:pt modelId="{B241F432-ECC4-46DE-BC99-1E9133D558D0}" type="pres">
      <dgm:prSet presAssocID="{02491D14-E268-47C4-99D3-3F5709063B8E}" presName="node" presStyleLbl="node1" presStyleIdx="2" presStyleCnt="6">
        <dgm:presLayoutVars>
          <dgm:bulletEnabled val="1"/>
        </dgm:presLayoutVars>
      </dgm:prSet>
      <dgm:spPr/>
    </dgm:pt>
    <dgm:pt modelId="{7AB32E8E-BD30-4455-9C67-EA0B17AB8809}" type="pres">
      <dgm:prSet presAssocID="{43820CDE-6606-4B2D-B275-027E177B84BD}" presName="sibTrans" presStyleLbl="sibTrans1D1" presStyleIdx="2" presStyleCnt="5"/>
      <dgm:spPr/>
    </dgm:pt>
    <dgm:pt modelId="{1C5EB801-6725-4C24-9E84-A84C70721D45}" type="pres">
      <dgm:prSet presAssocID="{43820CDE-6606-4B2D-B275-027E177B84BD}" presName="connectorText" presStyleLbl="sibTrans1D1" presStyleIdx="2" presStyleCnt="5"/>
      <dgm:spPr/>
    </dgm:pt>
    <dgm:pt modelId="{BA5C29A6-26B1-4199-B034-8CCA8FFE00EB}" type="pres">
      <dgm:prSet presAssocID="{1715854C-C1D6-4951-90E2-6812FAA089D5}" presName="node" presStyleLbl="node1" presStyleIdx="3" presStyleCnt="6">
        <dgm:presLayoutVars>
          <dgm:bulletEnabled val="1"/>
        </dgm:presLayoutVars>
      </dgm:prSet>
      <dgm:spPr/>
    </dgm:pt>
    <dgm:pt modelId="{DDE557D1-6A10-47F0-A901-307791250D29}" type="pres">
      <dgm:prSet presAssocID="{2BA542E9-E856-409D-B5AD-1B22D405ECDD}" presName="sibTrans" presStyleLbl="sibTrans1D1" presStyleIdx="3" presStyleCnt="5"/>
      <dgm:spPr/>
    </dgm:pt>
    <dgm:pt modelId="{CF9D8809-7E8C-4E6E-AB9E-3F923074C9D5}" type="pres">
      <dgm:prSet presAssocID="{2BA542E9-E856-409D-B5AD-1B22D405ECDD}" presName="connectorText" presStyleLbl="sibTrans1D1" presStyleIdx="3" presStyleCnt="5"/>
      <dgm:spPr/>
    </dgm:pt>
    <dgm:pt modelId="{0396814B-9D74-41CB-A533-34DD22D301CB}" type="pres">
      <dgm:prSet presAssocID="{B4BAA6F4-7264-4FA0-93B1-81196042C350}" presName="node" presStyleLbl="node1" presStyleIdx="4" presStyleCnt="6">
        <dgm:presLayoutVars>
          <dgm:bulletEnabled val="1"/>
        </dgm:presLayoutVars>
      </dgm:prSet>
      <dgm:spPr/>
    </dgm:pt>
    <dgm:pt modelId="{043443D4-113B-417C-B98C-0DFABA12D4FC}" type="pres">
      <dgm:prSet presAssocID="{029F84C6-4304-412B-BEEC-584497686FA9}" presName="sibTrans" presStyleLbl="sibTrans1D1" presStyleIdx="4" presStyleCnt="5"/>
      <dgm:spPr/>
    </dgm:pt>
    <dgm:pt modelId="{A8995B05-57BD-40BF-B58A-B78B1FA900DF}" type="pres">
      <dgm:prSet presAssocID="{029F84C6-4304-412B-BEEC-584497686FA9}" presName="connectorText" presStyleLbl="sibTrans1D1" presStyleIdx="4" presStyleCnt="5"/>
      <dgm:spPr/>
    </dgm:pt>
    <dgm:pt modelId="{F61B2457-B494-42E4-8298-6AD24759589C}" type="pres">
      <dgm:prSet presAssocID="{653AD1A0-49F9-4721-8929-2F7C3C390FB4}" presName="node" presStyleLbl="node1" presStyleIdx="5" presStyleCnt="6">
        <dgm:presLayoutVars>
          <dgm:bulletEnabled val="1"/>
        </dgm:presLayoutVars>
      </dgm:prSet>
      <dgm:spPr/>
    </dgm:pt>
  </dgm:ptLst>
  <dgm:cxnLst>
    <dgm:cxn modelId="{F42B131D-649F-4FBB-BE98-76E501481A51}" srcId="{EC6CCD22-3871-4176-8374-B200C897AE2B}" destId="{02491D14-E268-47C4-99D3-3F5709063B8E}" srcOrd="2" destOrd="0" parTransId="{81890FF7-CE7E-49A7-A18F-C085E582E75A}" sibTransId="{43820CDE-6606-4B2D-B275-027E177B84BD}"/>
    <dgm:cxn modelId="{D65D6C1E-2EE7-416F-AE3B-F4AC41573332}" type="presOf" srcId="{029F84C6-4304-412B-BEEC-584497686FA9}" destId="{043443D4-113B-417C-B98C-0DFABA12D4FC}" srcOrd="0" destOrd="0" presId="urn:microsoft.com/office/officeart/2005/8/layout/bProcess3"/>
    <dgm:cxn modelId="{B22FD22A-2747-4DD7-AE03-F00AF6FE2D30}" type="presOf" srcId="{43820CDE-6606-4B2D-B275-027E177B84BD}" destId="{7AB32E8E-BD30-4455-9C67-EA0B17AB8809}" srcOrd="0" destOrd="0" presId="urn:microsoft.com/office/officeart/2005/8/layout/bProcess3"/>
    <dgm:cxn modelId="{72035564-E698-4595-8801-BE9F85EAE335}" type="presOf" srcId="{AFD08709-E004-4102-8C05-9AC17824E0B8}" destId="{1E57A3CD-BA22-452A-AB63-D58A2D3B2141}" srcOrd="0" destOrd="0" presId="urn:microsoft.com/office/officeart/2005/8/layout/bProcess3"/>
    <dgm:cxn modelId="{94F9CB64-C3C8-4189-BF53-B93560C02FDE}" type="presOf" srcId="{653AD1A0-49F9-4721-8929-2F7C3C390FB4}" destId="{F61B2457-B494-42E4-8298-6AD24759589C}" srcOrd="0" destOrd="0" presId="urn:microsoft.com/office/officeart/2005/8/layout/bProcess3"/>
    <dgm:cxn modelId="{6EF7DD49-024D-43C9-907F-9F1F9C7E5B98}" type="presOf" srcId="{029F84C6-4304-412B-BEEC-584497686FA9}" destId="{A8995B05-57BD-40BF-B58A-B78B1FA900DF}" srcOrd="1" destOrd="0" presId="urn:microsoft.com/office/officeart/2005/8/layout/bProcess3"/>
    <dgm:cxn modelId="{B4B89D6A-0283-476A-B669-AF63CDAF520E}" srcId="{EC6CCD22-3871-4176-8374-B200C897AE2B}" destId="{AFD08709-E004-4102-8C05-9AC17824E0B8}" srcOrd="0" destOrd="0" parTransId="{AA7EDF5D-B4E4-4238-998D-4E93F15543B9}" sibTransId="{BDB8BFA5-FAF2-4BFF-A577-B5E7B26488F0}"/>
    <dgm:cxn modelId="{3537DC4E-170C-4F29-BB37-AFAEFA9CBA3F}" type="presOf" srcId="{935C7261-7A44-42C7-AA4F-4D7A756A8BA7}" destId="{DE9521E7-DE2A-4963-A5D9-0DD6E325DA12}" srcOrd="1" destOrd="0" presId="urn:microsoft.com/office/officeart/2005/8/layout/bProcess3"/>
    <dgm:cxn modelId="{82BFBC56-DBEA-4815-9B74-C023629AD7AE}" type="presOf" srcId="{935C7261-7A44-42C7-AA4F-4D7A756A8BA7}" destId="{86E720CE-D099-47EC-84F3-C6DA34F0068F}" srcOrd="0" destOrd="0" presId="urn:microsoft.com/office/officeart/2005/8/layout/bProcess3"/>
    <dgm:cxn modelId="{D8CE2A7A-035F-4070-87BD-EEB12F5F09F7}" type="presOf" srcId="{BDB8BFA5-FAF2-4BFF-A577-B5E7B26488F0}" destId="{40C9A996-7F2F-4C43-9B7F-0A20D93B1677}" srcOrd="1" destOrd="0" presId="urn:microsoft.com/office/officeart/2005/8/layout/bProcess3"/>
    <dgm:cxn modelId="{CDAD657A-FFB7-4B7D-B843-3A5FD2589683}" type="presOf" srcId="{EC6CCD22-3871-4176-8374-B200C897AE2B}" destId="{25B0E61F-ED35-4CBC-9F66-E83A0E9BBC08}" srcOrd="0" destOrd="0" presId="urn:microsoft.com/office/officeart/2005/8/layout/bProcess3"/>
    <dgm:cxn modelId="{10475789-1B16-4EFA-9F7C-CD79E8A1E932}" srcId="{EC6CCD22-3871-4176-8374-B200C897AE2B}" destId="{1715854C-C1D6-4951-90E2-6812FAA089D5}" srcOrd="3" destOrd="0" parTransId="{43EDDD11-8D03-47AF-84D7-E14A7A1876E6}" sibTransId="{2BA542E9-E856-409D-B5AD-1B22D405ECDD}"/>
    <dgm:cxn modelId="{EBFBB894-04A7-4810-815E-403F4CB178BF}" type="presOf" srcId="{C22A364C-9B96-45DB-934B-3865D978FEC2}" destId="{5B4DB899-69C1-4899-A46F-AA3BD3BC5EE8}" srcOrd="0" destOrd="0" presId="urn:microsoft.com/office/officeart/2005/8/layout/bProcess3"/>
    <dgm:cxn modelId="{1ACAE1A1-4B2F-4B66-A593-D15C2F757275}" type="presOf" srcId="{43820CDE-6606-4B2D-B275-027E177B84BD}" destId="{1C5EB801-6725-4C24-9E84-A84C70721D45}" srcOrd="1" destOrd="0" presId="urn:microsoft.com/office/officeart/2005/8/layout/bProcess3"/>
    <dgm:cxn modelId="{93F048A8-E221-401E-80BC-9D000E67DDF9}" type="presOf" srcId="{2BA542E9-E856-409D-B5AD-1B22D405ECDD}" destId="{DDE557D1-6A10-47F0-A901-307791250D29}" srcOrd="0" destOrd="0" presId="urn:microsoft.com/office/officeart/2005/8/layout/bProcess3"/>
    <dgm:cxn modelId="{7F41FBC5-D64B-4FE8-9039-1F02048804E5}" type="presOf" srcId="{B4BAA6F4-7264-4FA0-93B1-81196042C350}" destId="{0396814B-9D74-41CB-A533-34DD22D301CB}" srcOrd="0" destOrd="0" presId="urn:microsoft.com/office/officeart/2005/8/layout/bProcess3"/>
    <dgm:cxn modelId="{D9F018CA-AE7F-4E31-9CCA-3321BC4564B9}" type="presOf" srcId="{1715854C-C1D6-4951-90E2-6812FAA089D5}" destId="{BA5C29A6-26B1-4199-B034-8CCA8FFE00EB}" srcOrd="0" destOrd="0" presId="urn:microsoft.com/office/officeart/2005/8/layout/bProcess3"/>
    <dgm:cxn modelId="{1200F0CD-316B-442C-8D2C-AB407F4D7CF5}" srcId="{EC6CCD22-3871-4176-8374-B200C897AE2B}" destId="{653AD1A0-49F9-4721-8929-2F7C3C390FB4}" srcOrd="5" destOrd="0" parTransId="{61352D68-1948-4D26-A96F-8D310F41688C}" sibTransId="{2E1FEE77-F033-4233-A7C0-572BD8A53C19}"/>
    <dgm:cxn modelId="{0C8B74D2-867B-4F79-8771-51076A25C49B}" type="presOf" srcId="{2BA542E9-E856-409D-B5AD-1B22D405ECDD}" destId="{CF9D8809-7E8C-4E6E-AB9E-3F923074C9D5}" srcOrd="1" destOrd="0" presId="urn:microsoft.com/office/officeart/2005/8/layout/bProcess3"/>
    <dgm:cxn modelId="{B20191E4-D3F4-4E5D-BF2F-79E18EEC5C40}" type="presOf" srcId="{BDB8BFA5-FAF2-4BFF-A577-B5E7B26488F0}" destId="{ADF40AE7-1CD3-49C5-8DF2-FB2237319054}" srcOrd="0" destOrd="0" presId="urn:microsoft.com/office/officeart/2005/8/layout/bProcess3"/>
    <dgm:cxn modelId="{BB8280EC-7884-4829-89B8-C1EB443D877A}" type="presOf" srcId="{02491D14-E268-47C4-99D3-3F5709063B8E}" destId="{B241F432-ECC4-46DE-BC99-1E9133D558D0}" srcOrd="0" destOrd="0" presId="urn:microsoft.com/office/officeart/2005/8/layout/bProcess3"/>
    <dgm:cxn modelId="{6AA3B2F1-1701-4DDB-A983-70CD4C75BB36}" srcId="{EC6CCD22-3871-4176-8374-B200C897AE2B}" destId="{C22A364C-9B96-45DB-934B-3865D978FEC2}" srcOrd="1" destOrd="0" parTransId="{CB79FB99-E7A4-4ED3-97CE-98690B8F278C}" sibTransId="{935C7261-7A44-42C7-AA4F-4D7A756A8BA7}"/>
    <dgm:cxn modelId="{5FB2F4FD-05A5-4D65-B885-2560B424B691}" srcId="{EC6CCD22-3871-4176-8374-B200C897AE2B}" destId="{B4BAA6F4-7264-4FA0-93B1-81196042C350}" srcOrd="4" destOrd="0" parTransId="{859203C1-DFC8-4CDC-932C-55BF1053FA7A}" sibTransId="{029F84C6-4304-412B-BEEC-584497686FA9}"/>
    <dgm:cxn modelId="{5016CA72-81E8-48E2-8A4A-16EA54FF037A}" type="presParOf" srcId="{25B0E61F-ED35-4CBC-9F66-E83A0E9BBC08}" destId="{1E57A3CD-BA22-452A-AB63-D58A2D3B2141}" srcOrd="0" destOrd="0" presId="urn:microsoft.com/office/officeart/2005/8/layout/bProcess3"/>
    <dgm:cxn modelId="{CD62D5DB-1AE1-49F5-883A-A5DEC50713A3}" type="presParOf" srcId="{25B0E61F-ED35-4CBC-9F66-E83A0E9BBC08}" destId="{ADF40AE7-1CD3-49C5-8DF2-FB2237319054}" srcOrd="1" destOrd="0" presId="urn:microsoft.com/office/officeart/2005/8/layout/bProcess3"/>
    <dgm:cxn modelId="{9334037A-0FAF-4AC4-B2DF-001AADEEC722}" type="presParOf" srcId="{ADF40AE7-1CD3-49C5-8DF2-FB2237319054}" destId="{40C9A996-7F2F-4C43-9B7F-0A20D93B1677}" srcOrd="0" destOrd="0" presId="urn:microsoft.com/office/officeart/2005/8/layout/bProcess3"/>
    <dgm:cxn modelId="{2793E2A0-92AE-4CD8-BCF0-468C61830F3C}" type="presParOf" srcId="{25B0E61F-ED35-4CBC-9F66-E83A0E9BBC08}" destId="{5B4DB899-69C1-4899-A46F-AA3BD3BC5EE8}" srcOrd="2" destOrd="0" presId="urn:microsoft.com/office/officeart/2005/8/layout/bProcess3"/>
    <dgm:cxn modelId="{BFA68106-5037-4E1F-AF9F-0FDBFBDC725F}" type="presParOf" srcId="{25B0E61F-ED35-4CBC-9F66-E83A0E9BBC08}" destId="{86E720CE-D099-47EC-84F3-C6DA34F0068F}" srcOrd="3" destOrd="0" presId="urn:microsoft.com/office/officeart/2005/8/layout/bProcess3"/>
    <dgm:cxn modelId="{12481C44-0A4D-497E-AF1A-315E221C47AB}" type="presParOf" srcId="{86E720CE-D099-47EC-84F3-C6DA34F0068F}" destId="{DE9521E7-DE2A-4963-A5D9-0DD6E325DA12}" srcOrd="0" destOrd="0" presId="urn:microsoft.com/office/officeart/2005/8/layout/bProcess3"/>
    <dgm:cxn modelId="{7756A569-6FCD-49B4-833E-4C4222CFF4AB}" type="presParOf" srcId="{25B0E61F-ED35-4CBC-9F66-E83A0E9BBC08}" destId="{B241F432-ECC4-46DE-BC99-1E9133D558D0}" srcOrd="4" destOrd="0" presId="urn:microsoft.com/office/officeart/2005/8/layout/bProcess3"/>
    <dgm:cxn modelId="{C866D83F-002C-40A5-A775-3A669CD418A0}" type="presParOf" srcId="{25B0E61F-ED35-4CBC-9F66-E83A0E9BBC08}" destId="{7AB32E8E-BD30-4455-9C67-EA0B17AB8809}" srcOrd="5" destOrd="0" presId="urn:microsoft.com/office/officeart/2005/8/layout/bProcess3"/>
    <dgm:cxn modelId="{AF99A19A-C489-4875-93F7-5E23E00BC56F}" type="presParOf" srcId="{7AB32E8E-BD30-4455-9C67-EA0B17AB8809}" destId="{1C5EB801-6725-4C24-9E84-A84C70721D45}" srcOrd="0" destOrd="0" presId="urn:microsoft.com/office/officeart/2005/8/layout/bProcess3"/>
    <dgm:cxn modelId="{946B0385-F11D-4629-932E-409DFA701939}" type="presParOf" srcId="{25B0E61F-ED35-4CBC-9F66-E83A0E9BBC08}" destId="{BA5C29A6-26B1-4199-B034-8CCA8FFE00EB}" srcOrd="6" destOrd="0" presId="urn:microsoft.com/office/officeart/2005/8/layout/bProcess3"/>
    <dgm:cxn modelId="{C54D40FA-A1BC-45D3-9F3E-592A0925656D}" type="presParOf" srcId="{25B0E61F-ED35-4CBC-9F66-E83A0E9BBC08}" destId="{DDE557D1-6A10-47F0-A901-307791250D29}" srcOrd="7" destOrd="0" presId="urn:microsoft.com/office/officeart/2005/8/layout/bProcess3"/>
    <dgm:cxn modelId="{B02D1CC2-D91E-41F2-8CF7-B83EE97843D8}" type="presParOf" srcId="{DDE557D1-6A10-47F0-A901-307791250D29}" destId="{CF9D8809-7E8C-4E6E-AB9E-3F923074C9D5}" srcOrd="0" destOrd="0" presId="urn:microsoft.com/office/officeart/2005/8/layout/bProcess3"/>
    <dgm:cxn modelId="{C6D68362-E658-49A7-8422-A137F0D01345}" type="presParOf" srcId="{25B0E61F-ED35-4CBC-9F66-E83A0E9BBC08}" destId="{0396814B-9D74-41CB-A533-34DD22D301CB}" srcOrd="8" destOrd="0" presId="urn:microsoft.com/office/officeart/2005/8/layout/bProcess3"/>
    <dgm:cxn modelId="{0C8DF608-41F0-44D8-8B52-FDDD528D57AB}" type="presParOf" srcId="{25B0E61F-ED35-4CBC-9F66-E83A0E9BBC08}" destId="{043443D4-113B-417C-B98C-0DFABA12D4FC}" srcOrd="9" destOrd="0" presId="urn:microsoft.com/office/officeart/2005/8/layout/bProcess3"/>
    <dgm:cxn modelId="{87F7DCBA-6C87-4D05-99E2-5F24FAFC6C6A}" type="presParOf" srcId="{043443D4-113B-417C-B98C-0DFABA12D4FC}" destId="{A8995B05-57BD-40BF-B58A-B78B1FA900DF}" srcOrd="0" destOrd="0" presId="urn:microsoft.com/office/officeart/2005/8/layout/bProcess3"/>
    <dgm:cxn modelId="{470AD2D5-9DB9-43DD-B96F-8A77D7E75F9D}" type="presParOf" srcId="{25B0E61F-ED35-4CBC-9F66-E83A0E9BBC08}" destId="{F61B2457-B494-42E4-8298-6AD24759589C}"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99FD10-A7BA-4A5A-A766-07B8CEFDDEF3}"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it-IT"/>
        </a:p>
      </dgm:t>
    </dgm:pt>
    <dgm:pt modelId="{34B52190-C674-4118-A46A-3EB7A1A7EA60}">
      <dgm:prSet phldrT="[Testo]"/>
      <dgm:spPr/>
      <dgm:t>
        <a:bodyPr/>
        <a:lstStyle/>
        <a:p>
          <a:r>
            <a:rPr lang="it-IT" dirty="0"/>
            <a:t>Inizialmente basato sull’osservazione dei sintomi e connessione delle lesioni anatomiche post-mortem</a:t>
          </a:r>
        </a:p>
      </dgm:t>
    </dgm:pt>
    <dgm:pt modelId="{A40D29CB-2146-432F-849B-98768640E988}" type="parTrans" cxnId="{62AB7EBA-6385-4AA3-8AA0-5C6750301323}">
      <dgm:prSet/>
      <dgm:spPr/>
      <dgm:t>
        <a:bodyPr/>
        <a:lstStyle/>
        <a:p>
          <a:endParaRPr lang="it-IT"/>
        </a:p>
      </dgm:t>
    </dgm:pt>
    <dgm:pt modelId="{D79DCC96-1557-4684-B1B0-AC362841E322}" type="sibTrans" cxnId="{62AB7EBA-6385-4AA3-8AA0-5C6750301323}">
      <dgm:prSet/>
      <dgm:spPr/>
      <dgm:t>
        <a:bodyPr/>
        <a:lstStyle/>
        <a:p>
          <a:endParaRPr lang="it-IT"/>
        </a:p>
      </dgm:t>
    </dgm:pt>
    <dgm:pt modelId="{53557FE6-5C47-47C6-8C4C-3E04E3E0AEBB}">
      <dgm:prSet phldrT="[Testo]"/>
      <dgm:spPr/>
      <dgm:t>
        <a:bodyPr/>
        <a:lstStyle/>
        <a:p>
          <a:r>
            <a:rPr lang="it-IT" dirty="0"/>
            <a:t>Consolidato con l’avvento del fonendoscopio ed altre tecnologie diagnostiche</a:t>
          </a:r>
        </a:p>
      </dgm:t>
    </dgm:pt>
    <dgm:pt modelId="{2F15A1CC-3EC0-48FE-85CC-63227BBC19F7}" type="parTrans" cxnId="{C360478C-87C3-4440-8894-A53D1B19E116}">
      <dgm:prSet/>
      <dgm:spPr/>
      <dgm:t>
        <a:bodyPr/>
        <a:lstStyle/>
        <a:p>
          <a:endParaRPr lang="it-IT"/>
        </a:p>
      </dgm:t>
    </dgm:pt>
    <dgm:pt modelId="{2548148D-D052-466B-989E-4E44C6066E7C}" type="sibTrans" cxnId="{C360478C-87C3-4440-8894-A53D1B19E116}">
      <dgm:prSet/>
      <dgm:spPr/>
      <dgm:t>
        <a:bodyPr/>
        <a:lstStyle/>
        <a:p>
          <a:endParaRPr lang="it-IT"/>
        </a:p>
      </dgm:t>
    </dgm:pt>
    <dgm:pt modelId="{D764717C-A428-4D41-8147-42B42171E11F}">
      <dgm:prSet phldrT="[Testo]"/>
      <dgm:spPr/>
      <dgm:t>
        <a:bodyPr/>
        <a:lstStyle/>
        <a:p>
          <a:r>
            <a:rPr lang="it-IT" dirty="0"/>
            <a:t>Mutazione «tecnicistica»</a:t>
          </a:r>
        </a:p>
      </dgm:t>
    </dgm:pt>
    <dgm:pt modelId="{2F4ED401-2117-4CB9-A640-F1D63C1BF193}" type="parTrans" cxnId="{FC43CC11-1EE2-4163-8C62-FB52DE6399C4}">
      <dgm:prSet/>
      <dgm:spPr/>
      <dgm:t>
        <a:bodyPr/>
        <a:lstStyle/>
        <a:p>
          <a:endParaRPr lang="it-IT"/>
        </a:p>
      </dgm:t>
    </dgm:pt>
    <dgm:pt modelId="{62254002-6FC4-4CAE-9231-9A97D3C2FCCA}" type="sibTrans" cxnId="{FC43CC11-1EE2-4163-8C62-FB52DE6399C4}">
      <dgm:prSet/>
      <dgm:spPr/>
      <dgm:t>
        <a:bodyPr/>
        <a:lstStyle/>
        <a:p>
          <a:endParaRPr lang="it-IT"/>
        </a:p>
      </dgm:t>
    </dgm:pt>
    <dgm:pt modelId="{690C728F-EE4D-4E25-B2FC-5E93BB59EB44}">
      <dgm:prSet phldrT="[Testo]"/>
      <dgm:spPr/>
      <dgm:t>
        <a:bodyPr/>
        <a:lstStyle/>
        <a:p>
          <a:r>
            <a:rPr lang="it-IT" dirty="0"/>
            <a:t>Introduzione massiccia della tecnologia</a:t>
          </a:r>
        </a:p>
      </dgm:t>
    </dgm:pt>
    <dgm:pt modelId="{18D936E4-74A8-4ED4-8AFB-0C7AEF0C3A7C}" type="parTrans" cxnId="{0884EE8B-FFF3-4FF1-A642-4AA6EC59E9E0}">
      <dgm:prSet/>
      <dgm:spPr/>
      <dgm:t>
        <a:bodyPr/>
        <a:lstStyle/>
        <a:p>
          <a:endParaRPr lang="it-IT"/>
        </a:p>
      </dgm:t>
    </dgm:pt>
    <dgm:pt modelId="{F9FF8214-472F-4B2A-A9ED-5DA6DE0E691C}" type="sibTrans" cxnId="{0884EE8B-FFF3-4FF1-A642-4AA6EC59E9E0}">
      <dgm:prSet/>
      <dgm:spPr/>
      <dgm:t>
        <a:bodyPr/>
        <a:lstStyle/>
        <a:p>
          <a:endParaRPr lang="it-IT"/>
        </a:p>
      </dgm:t>
    </dgm:pt>
    <dgm:pt modelId="{921BACD9-A70F-41D4-8222-37D6123C40EA}">
      <dgm:prSet phldrT="[Testo]"/>
      <dgm:spPr/>
      <dgm:t>
        <a:bodyPr/>
        <a:lstStyle/>
        <a:p>
          <a:r>
            <a:rPr lang="it-IT" dirty="0"/>
            <a:t>Nuovi farmaci</a:t>
          </a:r>
        </a:p>
      </dgm:t>
    </dgm:pt>
    <dgm:pt modelId="{FD903369-48E7-4DBE-B120-678918764B48}" type="parTrans" cxnId="{966B2BC9-A930-4845-B549-8EE40B4CAEB7}">
      <dgm:prSet/>
      <dgm:spPr/>
    </dgm:pt>
    <dgm:pt modelId="{3AE8E997-D23F-4DB5-BA8E-A39451D1AE74}" type="sibTrans" cxnId="{966B2BC9-A930-4845-B549-8EE40B4CAEB7}">
      <dgm:prSet/>
      <dgm:spPr/>
    </dgm:pt>
    <dgm:pt modelId="{AFFB02C2-1AA7-489A-AF44-A667B88B3A95}">
      <dgm:prSet phldrT="[Testo]"/>
      <dgm:spPr/>
      <dgm:t>
        <a:bodyPr/>
        <a:lstStyle/>
        <a:p>
          <a:r>
            <a:rPr lang="it-IT" dirty="0"/>
            <a:t>Consumismo medico e disease mongering (le nuove malattie..)</a:t>
          </a:r>
        </a:p>
      </dgm:t>
    </dgm:pt>
    <dgm:pt modelId="{4DD26943-FF5F-43D0-BD96-E503BA09DD9C}" type="parTrans" cxnId="{0CD01426-668E-4410-81C4-6C595C78561F}">
      <dgm:prSet/>
      <dgm:spPr/>
    </dgm:pt>
    <dgm:pt modelId="{EE97FE2B-549E-4CCC-B02E-8BE97465941F}" type="sibTrans" cxnId="{0CD01426-668E-4410-81C4-6C595C78561F}">
      <dgm:prSet/>
      <dgm:spPr/>
    </dgm:pt>
    <dgm:pt modelId="{9A5D90D0-AA12-4716-91E1-7D1B09546D3B}">
      <dgm:prSet phldrT="[Testo]"/>
      <dgm:spPr/>
      <dgm:t>
        <a:bodyPr/>
        <a:lstStyle/>
        <a:p>
          <a:r>
            <a:rPr lang="it-IT" dirty="0"/>
            <a:t>Salute come diritto (definizione OMS)</a:t>
          </a:r>
        </a:p>
      </dgm:t>
    </dgm:pt>
    <dgm:pt modelId="{BEDAD753-B9F3-4066-8365-7769A5D73574}" type="parTrans" cxnId="{C1B0AA3C-81DC-4A40-8351-38DE20171631}">
      <dgm:prSet/>
      <dgm:spPr/>
    </dgm:pt>
    <dgm:pt modelId="{A268ECE2-B3D4-4A96-A965-4D96F9E75AC8}" type="sibTrans" cxnId="{C1B0AA3C-81DC-4A40-8351-38DE20171631}">
      <dgm:prSet/>
      <dgm:spPr/>
    </dgm:pt>
    <dgm:pt modelId="{D37351E4-3BFC-4879-BEFB-26D12AF6B265}">
      <dgm:prSet phldrT="[Testo]"/>
      <dgm:spPr/>
      <dgm:t>
        <a:bodyPr/>
        <a:lstStyle/>
        <a:p>
          <a:r>
            <a:rPr lang="it-IT" dirty="0"/>
            <a:t>Nascita della medicina difensiva di cui l’applicazione delle LG è diventato il braccio armato </a:t>
          </a:r>
        </a:p>
      </dgm:t>
    </dgm:pt>
    <dgm:pt modelId="{8BCB630C-09F3-420E-B153-EFD7A689D0F2}" type="parTrans" cxnId="{FEBBBBBA-A7B4-435F-AAD4-7B529C996351}">
      <dgm:prSet/>
      <dgm:spPr/>
    </dgm:pt>
    <dgm:pt modelId="{477E839A-A6C1-4278-B6A1-924E8A4A0E00}" type="sibTrans" cxnId="{FEBBBBBA-A7B4-435F-AAD4-7B529C996351}">
      <dgm:prSet/>
      <dgm:spPr/>
    </dgm:pt>
    <dgm:pt modelId="{CD5BE1F3-0546-4C00-B772-EE5808EE460D}">
      <dgm:prSet phldrT="[Testo]"/>
      <dgm:spPr/>
      <dgm:t>
        <a:bodyPr/>
        <a:lstStyle/>
        <a:p>
          <a:r>
            <a:rPr lang="it-IT" dirty="0"/>
            <a:t>Anamnesi ed EO relegati a parcheggio per studenti e specializzandi</a:t>
          </a:r>
        </a:p>
      </dgm:t>
    </dgm:pt>
    <dgm:pt modelId="{2AA62A32-2FFA-4CC1-A5B8-6876A4B2B96C}" type="parTrans" cxnId="{F7417409-7D94-4C4A-AA14-15BFD36FA08C}">
      <dgm:prSet/>
      <dgm:spPr/>
    </dgm:pt>
    <dgm:pt modelId="{BAC7CA90-D38E-4C30-BD0E-7C98435C8020}" type="sibTrans" cxnId="{F7417409-7D94-4C4A-AA14-15BFD36FA08C}">
      <dgm:prSet/>
      <dgm:spPr/>
    </dgm:pt>
    <dgm:pt modelId="{6B1C6F12-2D27-4C42-A130-C07DF988028C}" type="pres">
      <dgm:prSet presAssocID="{CC99FD10-A7BA-4A5A-A766-07B8CEFDDEF3}" presName="linear" presStyleCnt="0">
        <dgm:presLayoutVars>
          <dgm:animLvl val="lvl"/>
          <dgm:resizeHandles val="exact"/>
        </dgm:presLayoutVars>
      </dgm:prSet>
      <dgm:spPr/>
    </dgm:pt>
    <dgm:pt modelId="{BB43B487-9F0C-46FC-8949-FA87C057E501}" type="pres">
      <dgm:prSet presAssocID="{34B52190-C674-4118-A46A-3EB7A1A7EA60}" presName="parentText" presStyleLbl="node1" presStyleIdx="0" presStyleCnt="2">
        <dgm:presLayoutVars>
          <dgm:chMax val="0"/>
          <dgm:bulletEnabled val="1"/>
        </dgm:presLayoutVars>
      </dgm:prSet>
      <dgm:spPr/>
    </dgm:pt>
    <dgm:pt modelId="{819304E6-3E13-4B56-9CBE-0715B68DAABE}" type="pres">
      <dgm:prSet presAssocID="{34B52190-C674-4118-A46A-3EB7A1A7EA60}" presName="childText" presStyleLbl="revTx" presStyleIdx="0" presStyleCnt="2">
        <dgm:presLayoutVars>
          <dgm:bulletEnabled val="1"/>
        </dgm:presLayoutVars>
      </dgm:prSet>
      <dgm:spPr/>
    </dgm:pt>
    <dgm:pt modelId="{C3262F3F-CBA6-42ED-9A61-A1FEC69C5990}" type="pres">
      <dgm:prSet presAssocID="{D764717C-A428-4D41-8147-42B42171E11F}" presName="parentText" presStyleLbl="node1" presStyleIdx="1" presStyleCnt="2">
        <dgm:presLayoutVars>
          <dgm:chMax val="0"/>
          <dgm:bulletEnabled val="1"/>
        </dgm:presLayoutVars>
      </dgm:prSet>
      <dgm:spPr/>
    </dgm:pt>
    <dgm:pt modelId="{259B178F-B969-47FF-98CF-0634927E8371}" type="pres">
      <dgm:prSet presAssocID="{D764717C-A428-4D41-8147-42B42171E11F}" presName="childText" presStyleLbl="revTx" presStyleIdx="1" presStyleCnt="2">
        <dgm:presLayoutVars>
          <dgm:bulletEnabled val="1"/>
        </dgm:presLayoutVars>
      </dgm:prSet>
      <dgm:spPr/>
    </dgm:pt>
  </dgm:ptLst>
  <dgm:cxnLst>
    <dgm:cxn modelId="{F7417409-7D94-4C4A-AA14-15BFD36FA08C}" srcId="{D764717C-A428-4D41-8147-42B42171E11F}" destId="{CD5BE1F3-0546-4C00-B772-EE5808EE460D}" srcOrd="5" destOrd="0" parTransId="{2AA62A32-2FFA-4CC1-A5B8-6876A4B2B96C}" sibTransId="{BAC7CA90-D38E-4C30-BD0E-7C98435C8020}"/>
    <dgm:cxn modelId="{FC43CC11-1EE2-4163-8C62-FB52DE6399C4}" srcId="{CC99FD10-A7BA-4A5A-A766-07B8CEFDDEF3}" destId="{D764717C-A428-4D41-8147-42B42171E11F}" srcOrd="1" destOrd="0" parTransId="{2F4ED401-2117-4CB9-A640-F1D63C1BF193}" sibTransId="{62254002-6FC4-4CAE-9231-9A97D3C2FCCA}"/>
    <dgm:cxn modelId="{0CD01426-668E-4410-81C4-6C595C78561F}" srcId="{D764717C-A428-4D41-8147-42B42171E11F}" destId="{AFFB02C2-1AA7-489A-AF44-A667B88B3A95}" srcOrd="2" destOrd="0" parTransId="{4DD26943-FF5F-43D0-BD96-E503BA09DD9C}" sibTransId="{EE97FE2B-549E-4CCC-B02E-8BE97465941F}"/>
    <dgm:cxn modelId="{C1B0AA3C-81DC-4A40-8351-38DE20171631}" srcId="{D764717C-A428-4D41-8147-42B42171E11F}" destId="{9A5D90D0-AA12-4716-91E1-7D1B09546D3B}" srcOrd="3" destOrd="0" parTransId="{BEDAD753-B9F3-4066-8365-7769A5D73574}" sibTransId="{A268ECE2-B3D4-4A96-A965-4D96F9E75AC8}"/>
    <dgm:cxn modelId="{92389A48-3562-452A-9023-01995D4A14AE}" type="presOf" srcId="{921BACD9-A70F-41D4-8222-37D6123C40EA}" destId="{259B178F-B969-47FF-98CF-0634927E8371}" srcOrd="0" destOrd="1" presId="urn:microsoft.com/office/officeart/2005/8/layout/vList2"/>
    <dgm:cxn modelId="{FAAB3D4B-92AD-48AC-84FB-94468A5BB2D1}" type="presOf" srcId="{34B52190-C674-4118-A46A-3EB7A1A7EA60}" destId="{BB43B487-9F0C-46FC-8949-FA87C057E501}" srcOrd="0" destOrd="0" presId="urn:microsoft.com/office/officeart/2005/8/layout/vList2"/>
    <dgm:cxn modelId="{0CD71952-16D3-42F9-AF46-F981EBDFB8E6}" type="presOf" srcId="{D37351E4-3BFC-4879-BEFB-26D12AF6B265}" destId="{259B178F-B969-47FF-98CF-0634927E8371}" srcOrd="0" destOrd="4" presId="urn:microsoft.com/office/officeart/2005/8/layout/vList2"/>
    <dgm:cxn modelId="{B6209D7E-F857-4095-86CC-9FCC5365B65A}" type="presOf" srcId="{53557FE6-5C47-47C6-8C4C-3E04E3E0AEBB}" destId="{819304E6-3E13-4B56-9CBE-0715B68DAABE}" srcOrd="0" destOrd="0" presId="urn:microsoft.com/office/officeart/2005/8/layout/vList2"/>
    <dgm:cxn modelId="{4573958B-B7AE-4A54-9487-3E0DD2BDFFCA}" type="presOf" srcId="{690C728F-EE4D-4E25-B2FC-5E93BB59EB44}" destId="{259B178F-B969-47FF-98CF-0634927E8371}" srcOrd="0" destOrd="0" presId="urn:microsoft.com/office/officeart/2005/8/layout/vList2"/>
    <dgm:cxn modelId="{0884EE8B-FFF3-4FF1-A642-4AA6EC59E9E0}" srcId="{D764717C-A428-4D41-8147-42B42171E11F}" destId="{690C728F-EE4D-4E25-B2FC-5E93BB59EB44}" srcOrd="0" destOrd="0" parTransId="{18D936E4-74A8-4ED4-8AFB-0C7AEF0C3A7C}" sibTransId="{F9FF8214-472F-4B2A-A9ED-5DA6DE0E691C}"/>
    <dgm:cxn modelId="{C360478C-87C3-4440-8894-A53D1B19E116}" srcId="{34B52190-C674-4118-A46A-3EB7A1A7EA60}" destId="{53557FE6-5C47-47C6-8C4C-3E04E3E0AEBB}" srcOrd="0" destOrd="0" parTransId="{2F15A1CC-3EC0-48FE-85CC-63227BBC19F7}" sibTransId="{2548148D-D052-466B-989E-4E44C6066E7C}"/>
    <dgm:cxn modelId="{6FE5079F-A303-46EA-8820-A3C8DAE00202}" type="presOf" srcId="{AFFB02C2-1AA7-489A-AF44-A667B88B3A95}" destId="{259B178F-B969-47FF-98CF-0634927E8371}" srcOrd="0" destOrd="2" presId="urn:microsoft.com/office/officeart/2005/8/layout/vList2"/>
    <dgm:cxn modelId="{62AB7EBA-6385-4AA3-8AA0-5C6750301323}" srcId="{CC99FD10-A7BA-4A5A-A766-07B8CEFDDEF3}" destId="{34B52190-C674-4118-A46A-3EB7A1A7EA60}" srcOrd="0" destOrd="0" parTransId="{A40D29CB-2146-432F-849B-98768640E988}" sibTransId="{D79DCC96-1557-4684-B1B0-AC362841E322}"/>
    <dgm:cxn modelId="{FEBBBBBA-A7B4-435F-AAD4-7B529C996351}" srcId="{D764717C-A428-4D41-8147-42B42171E11F}" destId="{D37351E4-3BFC-4879-BEFB-26D12AF6B265}" srcOrd="4" destOrd="0" parTransId="{8BCB630C-09F3-420E-B153-EFD7A689D0F2}" sibTransId="{477E839A-A6C1-4278-B6A1-924E8A4A0E00}"/>
    <dgm:cxn modelId="{6B2F21BE-69AC-4576-AC15-8F7243149824}" type="presOf" srcId="{D764717C-A428-4D41-8147-42B42171E11F}" destId="{C3262F3F-CBA6-42ED-9A61-A1FEC69C5990}" srcOrd="0" destOrd="0" presId="urn:microsoft.com/office/officeart/2005/8/layout/vList2"/>
    <dgm:cxn modelId="{966B2BC9-A930-4845-B549-8EE40B4CAEB7}" srcId="{D764717C-A428-4D41-8147-42B42171E11F}" destId="{921BACD9-A70F-41D4-8222-37D6123C40EA}" srcOrd="1" destOrd="0" parTransId="{FD903369-48E7-4DBE-B120-678918764B48}" sibTransId="{3AE8E997-D23F-4DB5-BA8E-A39451D1AE74}"/>
    <dgm:cxn modelId="{66B844CC-FEC4-4E3E-9405-90FD2C230B2A}" type="presOf" srcId="{9A5D90D0-AA12-4716-91E1-7D1B09546D3B}" destId="{259B178F-B969-47FF-98CF-0634927E8371}" srcOrd="0" destOrd="3" presId="urn:microsoft.com/office/officeart/2005/8/layout/vList2"/>
    <dgm:cxn modelId="{AFCC0AD9-0BEA-4D8A-BE82-C58074F9837D}" type="presOf" srcId="{CD5BE1F3-0546-4C00-B772-EE5808EE460D}" destId="{259B178F-B969-47FF-98CF-0634927E8371}" srcOrd="0" destOrd="5" presId="urn:microsoft.com/office/officeart/2005/8/layout/vList2"/>
    <dgm:cxn modelId="{D4D7E7E1-2F93-47B8-A0DD-27CAA0E81450}" type="presOf" srcId="{CC99FD10-A7BA-4A5A-A766-07B8CEFDDEF3}" destId="{6B1C6F12-2D27-4C42-A130-C07DF988028C}" srcOrd="0" destOrd="0" presId="urn:microsoft.com/office/officeart/2005/8/layout/vList2"/>
    <dgm:cxn modelId="{1C9B7F2A-A538-4874-9A1F-C55D2033F9BE}" type="presParOf" srcId="{6B1C6F12-2D27-4C42-A130-C07DF988028C}" destId="{BB43B487-9F0C-46FC-8949-FA87C057E501}" srcOrd="0" destOrd="0" presId="urn:microsoft.com/office/officeart/2005/8/layout/vList2"/>
    <dgm:cxn modelId="{1A7BEDD5-4E18-493E-8CCA-14E29A59B93F}" type="presParOf" srcId="{6B1C6F12-2D27-4C42-A130-C07DF988028C}" destId="{819304E6-3E13-4B56-9CBE-0715B68DAABE}" srcOrd="1" destOrd="0" presId="urn:microsoft.com/office/officeart/2005/8/layout/vList2"/>
    <dgm:cxn modelId="{0C85F87E-DA11-4605-B156-4B030B674D9C}" type="presParOf" srcId="{6B1C6F12-2D27-4C42-A130-C07DF988028C}" destId="{C3262F3F-CBA6-42ED-9A61-A1FEC69C5990}" srcOrd="2" destOrd="0" presId="urn:microsoft.com/office/officeart/2005/8/layout/vList2"/>
    <dgm:cxn modelId="{CAAB7054-C1EC-4530-B298-761CBF0031B0}" type="presParOf" srcId="{6B1C6F12-2D27-4C42-A130-C07DF988028C}" destId="{259B178F-B969-47FF-98CF-0634927E837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5BFA48-68CE-41A0-B74D-DD13C34EBF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CF7E74E6-F496-452C-BA06-6DD438B2A2AF}">
      <dgm:prSet>
        <dgm:style>
          <a:lnRef idx="2">
            <a:schemeClr val="accent2"/>
          </a:lnRef>
          <a:fillRef idx="1">
            <a:schemeClr val="lt1"/>
          </a:fillRef>
          <a:effectRef idx="0">
            <a:schemeClr val="accent2"/>
          </a:effectRef>
          <a:fontRef idx="minor">
            <a:schemeClr val="dk1"/>
          </a:fontRef>
        </dgm:style>
      </dgm:prSet>
      <dgm:spPr/>
      <dgm:t>
        <a:bodyPr/>
        <a:lstStyle/>
        <a:p>
          <a:pPr algn="ctr" rtl="0"/>
          <a:r>
            <a:rPr lang="it-IT" dirty="0">
              <a:solidFill>
                <a:srgbClr val="FF0000"/>
              </a:solidFill>
            </a:rPr>
            <a:t>iatrogenesi</a:t>
          </a:r>
        </a:p>
      </dgm:t>
    </dgm:pt>
    <dgm:pt modelId="{6FDEAE73-8E30-459D-A085-17CF9502CFAE}" type="parTrans" cxnId="{0E80C495-1384-43A7-A311-8DDF255723C4}">
      <dgm:prSet/>
      <dgm:spPr/>
      <dgm:t>
        <a:bodyPr/>
        <a:lstStyle/>
        <a:p>
          <a:endParaRPr lang="it-IT"/>
        </a:p>
      </dgm:t>
    </dgm:pt>
    <dgm:pt modelId="{181A2289-F4F7-4DE4-A52A-C4B030133A30}" type="sibTrans" cxnId="{0E80C495-1384-43A7-A311-8DDF255723C4}">
      <dgm:prSet/>
      <dgm:spPr/>
      <dgm:t>
        <a:bodyPr/>
        <a:lstStyle/>
        <a:p>
          <a:endParaRPr lang="it-IT"/>
        </a:p>
      </dgm:t>
    </dgm:pt>
    <dgm:pt modelId="{C179E682-1474-4D14-91F5-DA9720C460EE}" type="pres">
      <dgm:prSet presAssocID="{C15BFA48-68CE-41A0-B74D-DD13C34EBF67}" presName="linear" presStyleCnt="0">
        <dgm:presLayoutVars>
          <dgm:animLvl val="lvl"/>
          <dgm:resizeHandles val="exact"/>
        </dgm:presLayoutVars>
      </dgm:prSet>
      <dgm:spPr/>
    </dgm:pt>
    <dgm:pt modelId="{DCE194B2-B40C-428B-A5E0-FCFF16DDF000}" type="pres">
      <dgm:prSet presAssocID="{CF7E74E6-F496-452C-BA06-6DD438B2A2AF}" presName="parentText" presStyleLbl="node1" presStyleIdx="0" presStyleCnt="1">
        <dgm:presLayoutVars>
          <dgm:chMax val="0"/>
          <dgm:bulletEnabled val="1"/>
        </dgm:presLayoutVars>
      </dgm:prSet>
      <dgm:spPr/>
    </dgm:pt>
  </dgm:ptLst>
  <dgm:cxnLst>
    <dgm:cxn modelId="{6C7F6B36-EDB7-4A5D-BF8C-01FBA5D60A66}" type="presOf" srcId="{CF7E74E6-F496-452C-BA06-6DD438B2A2AF}" destId="{DCE194B2-B40C-428B-A5E0-FCFF16DDF000}" srcOrd="0" destOrd="0" presId="urn:microsoft.com/office/officeart/2005/8/layout/vList2"/>
    <dgm:cxn modelId="{0E80C495-1384-43A7-A311-8DDF255723C4}" srcId="{C15BFA48-68CE-41A0-B74D-DD13C34EBF67}" destId="{CF7E74E6-F496-452C-BA06-6DD438B2A2AF}" srcOrd="0" destOrd="0" parTransId="{6FDEAE73-8E30-459D-A085-17CF9502CFAE}" sibTransId="{181A2289-F4F7-4DE4-A52A-C4B030133A30}"/>
    <dgm:cxn modelId="{956012A3-23C4-4548-B9C6-A45D19331551}" type="presOf" srcId="{C15BFA48-68CE-41A0-B74D-DD13C34EBF67}" destId="{C179E682-1474-4D14-91F5-DA9720C460EE}" srcOrd="0" destOrd="0" presId="urn:microsoft.com/office/officeart/2005/8/layout/vList2"/>
    <dgm:cxn modelId="{7049D049-6F7D-4A3D-A2A3-0BE1F1B6F2E0}" type="presParOf" srcId="{C179E682-1474-4D14-91F5-DA9720C460EE}" destId="{DCE194B2-B40C-428B-A5E0-FCFF16DDF00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61CF9D-0CE8-464B-A983-28DECE88BC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C3D6278A-9A8D-48E3-BD47-A993B972DC96}">
      <dgm:prSet/>
      <dgm:spPr/>
      <dgm:t>
        <a:bodyPr/>
        <a:lstStyle/>
        <a:p>
          <a:pPr rtl="0"/>
          <a:r>
            <a:rPr lang="it-IT" dirty="0"/>
            <a:t>Clinica</a:t>
          </a:r>
        </a:p>
      </dgm:t>
    </dgm:pt>
    <dgm:pt modelId="{4B1F8CEA-9675-43CA-A51E-39098F364EA8}" type="parTrans" cxnId="{1F9C61C6-C323-4CA0-9FF6-82C1C1C9EA90}">
      <dgm:prSet/>
      <dgm:spPr/>
      <dgm:t>
        <a:bodyPr/>
        <a:lstStyle/>
        <a:p>
          <a:endParaRPr lang="it-IT"/>
        </a:p>
      </dgm:t>
    </dgm:pt>
    <dgm:pt modelId="{169CFC53-7E15-4C3A-A424-1669E750DAD8}" type="sibTrans" cxnId="{1F9C61C6-C323-4CA0-9FF6-82C1C1C9EA90}">
      <dgm:prSet/>
      <dgm:spPr/>
      <dgm:t>
        <a:bodyPr/>
        <a:lstStyle/>
        <a:p>
          <a:endParaRPr lang="it-IT"/>
        </a:p>
      </dgm:t>
    </dgm:pt>
    <dgm:pt modelId="{0F6675FF-C4D6-4FAE-8D14-92720DCEA6FD}">
      <dgm:prSet/>
      <dgm:spPr/>
      <dgm:t>
        <a:bodyPr/>
        <a:lstStyle/>
        <a:p>
          <a:pPr rtl="0"/>
          <a:r>
            <a:rPr lang="it-IT" dirty="0"/>
            <a:t>Sociale</a:t>
          </a:r>
        </a:p>
      </dgm:t>
    </dgm:pt>
    <dgm:pt modelId="{9BE586B5-E462-4DB4-BF88-6B22349F2225}" type="parTrans" cxnId="{7883B3D8-7F19-473F-8CC5-61960217320F}">
      <dgm:prSet/>
      <dgm:spPr/>
      <dgm:t>
        <a:bodyPr/>
        <a:lstStyle/>
        <a:p>
          <a:endParaRPr lang="it-IT"/>
        </a:p>
      </dgm:t>
    </dgm:pt>
    <dgm:pt modelId="{4795512C-6BA7-4C52-ADB0-D116B4D984C2}" type="sibTrans" cxnId="{7883B3D8-7F19-473F-8CC5-61960217320F}">
      <dgm:prSet/>
      <dgm:spPr/>
      <dgm:t>
        <a:bodyPr/>
        <a:lstStyle/>
        <a:p>
          <a:endParaRPr lang="it-IT"/>
        </a:p>
      </dgm:t>
    </dgm:pt>
    <dgm:pt modelId="{1389533A-7581-4435-AAA5-234D087EF7AC}">
      <dgm:prSet/>
      <dgm:spPr/>
      <dgm:t>
        <a:bodyPr/>
        <a:lstStyle/>
        <a:p>
          <a:pPr rtl="0"/>
          <a:r>
            <a:rPr lang="it-IT" dirty="0"/>
            <a:t>culturale</a:t>
          </a:r>
        </a:p>
      </dgm:t>
    </dgm:pt>
    <dgm:pt modelId="{691F6AE2-3CC3-4118-AB4B-1BF8FA24B3B4}" type="parTrans" cxnId="{1B66BB1D-2FC5-448B-BBAD-E7C975480D7D}">
      <dgm:prSet/>
      <dgm:spPr/>
      <dgm:t>
        <a:bodyPr/>
        <a:lstStyle/>
        <a:p>
          <a:endParaRPr lang="it-IT"/>
        </a:p>
      </dgm:t>
    </dgm:pt>
    <dgm:pt modelId="{08B3A782-A81F-4539-B049-4D7243993BE4}" type="sibTrans" cxnId="{1B66BB1D-2FC5-448B-BBAD-E7C975480D7D}">
      <dgm:prSet/>
      <dgm:spPr/>
      <dgm:t>
        <a:bodyPr/>
        <a:lstStyle/>
        <a:p>
          <a:endParaRPr lang="it-IT"/>
        </a:p>
      </dgm:t>
    </dgm:pt>
    <dgm:pt modelId="{7DF2F682-959C-43F4-96EC-477152A14FAD}" type="pres">
      <dgm:prSet presAssocID="{A061CF9D-0CE8-464B-A983-28DECE88BC68}" presName="linear" presStyleCnt="0">
        <dgm:presLayoutVars>
          <dgm:animLvl val="lvl"/>
          <dgm:resizeHandles val="exact"/>
        </dgm:presLayoutVars>
      </dgm:prSet>
      <dgm:spPr/>
    </dgm:pt>
    <dgm:pt modelId="{5597B6A0-DFFC-4753-9F61-4B23F6B4BD76}" type="pres">
      <dgm:prSet presAssocID="{C3D6278A-9A8D-48E3-BD47-A993B972DC96}" presName="parentText" presStyleLbl="node1" presStyleIdx="0" presStyleCnt="3">
        <dgm:presLayoutVars>
          <dgm:chMax val="0"/>
          <dgm:bulletEnabled val="1"/>
        </dgm:presLayoutVars>
      </dgm:prSet>
      <dgm:spPr/>
    </dgm:pt>
    <dgm:pt modelId="{FA64E8EC-EB14-4988-B2E5-84EA878E53A2}" type="pres">
      <dgm:prSet presAssocID="{169CFC53-7E15-4C3A-A424-1669E750DAD8}" presName="spacer" presStyleCnt="0"/>
      <dgm:spPr/>
    </dgm:pt>
    <dgm:pt modelId="{ED45F247-BE57-478B-AB40-B03E54BF16DA}" type="pres">
      <dgm:prSet presAssocID="{0F6675FF-C4D6-4FAE-8D14-92720DCEA6FD}" presName="parentText" presStyleLbl="node1" presStyleIdx="1" presStyleCnt="3">
        <dgm:presLayoutVars>
          <dgm:chMax val="0"/>
          <dgm:bulletEnabled val="1"/>
        </dgm:presLayoutVars>
      </dgm:prSet>
      <dgm:spPr/>
    </dgm:pt>
    <dgm:pt modelId="{BCAB68B6-DCFB-4BF2-8A91-47D781781BC8}" type="pres">
      <dgm:prSet presAssocID="{4795512C-6BA7-4C52-ADB0-D116B4D984C2}" presName="spacer" presStyleCnt="0"/>
      <dgm:spPr/>
    </dgm:pt>
    <dgm:pt modelId="{BA13492F-A0B5-4711-9136-A1B4879BF192}" type="pres">
      <dgm:prSet presAssocID="{1389533A-7581-4435-AAA5-234D087EF7AC}" presName="parentText" presStyleLbl="node1" presStyleIdx="2" presStyleCnt="3" custLinFactNeighborY="-43493">
        <dgm:presLayoutVars>
          <dgm:chMax val="0"/>
          <dgm:bulletEnabled val="1"/>
        </dgm:presLayoutVars>
      </dgm:prSet>
      <dgm:spPr/>
    </dgm:pt>
  </dgm:ptLst>
  <dgm:cxnLst>
    <dgm:cxn modelId="{50654906-3C89-4E29-B395-0DC7DFE7A460}" type="presOf" srcId="{A061CF9D-0CE8-464B-A983-28DECE88BC68}" destId="{7DF2F682-959C-43F4-96EC-477152A14FAD}" srcOrd="0" destOrd="0" presId="urn:microsoft.com/office/officeart/2005/8/layout/vList2"/>
    <dgm:cxn modelId="{1B66BB1D-2FC5-448B-BBAD-E7C975480D7D}" srcId="{A061CF9D-0CE8-464B-A983-28DECE88BC68}" destId="{1389533A-7581-4435-AAA5-234D087EF7AC}" srcOrd="2" destOrd="0" parTransId="{691F6AE2-3CC3-4118-AB4B-1BF8FA24B3B4}" sibTransId="{08B3A782-A81F-4539-B049-4D7243993BE4}"/>
    <dgm:cxn modelId="{C22DBE24-7BE0-4960-A575-DE14AAA37E57}" type="presOf" srcId="{C3D6278A-9A8D-48E3-BD47-A993B972DC96}" destId="{5597B6A0-DFFC-4753-9F61-4B23F6B4BD76}" srcOrd="0" destOrd="0" presId="urn:microsoft.com/office/officeart/2005/8/layout/vList2"/>
    <dgm:cxn modelId="{77F8E454-47C3-49FF-9F95-A9930A1C0632}" type="presOf" srcId="{1389533A-7581-4435-AAA5-234D087EF7AC}" destId="{BA13492F-A0B5-4711-9136-A1B4879BF192}" srcOrd="0" destOrd="0" presId="urn:microsoft.com/office/officeart/2005/8/layout/vList2"/>
    <dgm:cxn modelId="{406CCE88-682B-4F98-A8B9-65DE4DD09E74}" type="presOf" srcId="{0F6675FF-C4D6-4FAE-8D14-92720DCEA6FD}" destId="{ED45F247-BE57-478B-AB40-B03E54BF16DA}" srcOrd="0" destOrd="0" presId="urn:microsoft.com/office/officeart/2005/8/layout/vList2"/>
    <dgm:cxn modelId="{1F9C61C6-C323-4CA0-9FF6-82C1C1C9EA90}" srcId="{A061CF9D-0CE8-464B-A983-28DECE88BC68}" destId="{C3D6278A-9A8D-48E3-BD47-A993B972DC96}" srcOrd="0" destOrd="0" parTransId="{4B1F8CEA-9675-43CA-A51E-39098F364EA8}" sibTransId="{169CFC53-7E15-4C3A-A424-1669E750DAD8}"/>
    <dgm:cxn modelId="{7883B3D8-7F19-473F-8CC5-61960217320F}" srcId="{A061CF9D-0CE8-464B-A983-28DECE88BC68}" destId="{0F6675FF-C4D6-4FAE-8D14-92720DCEA6FD}" srcOrd="1" destOrd="0" parTransId="{9BE586B5-E462-4DB4-BF88-6B22349F2225}" sibTransId="{4795512C-6BA7-4C52-ADB0-D116B4D984C2}"/>
    <dgm:cxn modelId="{5418ACFD-9D90-48BF-80CE-7F909EA612B9}" type="presParOf" srcId="{7DF2F682-959C-43F4-96EC-477152A14FAD}" destId="{5597B6A0-DFFC-4753-9F61-4B23F6B4BD76}" srcOrd="0" destOrd="0" presId="urn:microsoft.com/office/officeart/2005/8/layout/vList2"/>
    <dgm:cxn modelId="{2806E36B-BA44-4EE1-815D-8A855B625564}" type="presParOf" srcId="{7DF2F682-959C-43F4-96EC-477152A14FAD}" destId="{FA64E8EC-EB14-4988-B2E5-84EA878E53A2}" srcOrd="1" destOrd="0" presId="urn:microsoft.com/office/officeart/2005/8/layout/vList2"/>
    <dgm:cxn modelId="{B575960B-D16A-44F2-9595-A73FC0F5C5CA}" type="presParOf" srcId="{7DF2F682-959C-43F4-96EC-477152A14FAD}" destId="{ED45F247-BE57-478B-AB40-B03E54BF16DA}" srcOrd="2" destOrd="0" presId="urn:microsoft.com/office/officeart/2005/8/layout/vList2"/>
    <dgm:cxn modelId="{D7F527C1-7696-47D7-9F29-8EA705124410}" type="presParOf" srcId="{7DF2F682-959C-43F4-96EC-477152A14FAD}" destId="{BCAB68B6-DCFB-4BF2-8A91-47D781781BC8}" srcOrd="3" destOrd="0" presId="urn:microsoft.com/office/officeart/2005/8/layout/vList2"/>
    <dgm:cxn modelId="{AB5537B0-B9B3-47AF-8913-27B7C063F77A}" type="presParOf" srcId="{7DF2F682-959C-43F4-96EC-477152A14FAD}" destId="{BA13492F-A0B5-4711-9136-A1B4879BF192}"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0B4348-146B-47F0-9CDF-93C898622B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6B97FA05-5892-438D-9C38-F54186A64AAF}">
      <dgm:prSet/>
      <dgm:spPr/>
      <dgm:t>
        <a:bodyPr/>
        <a:lstStyle/>
        <a:p>
          <a:pPr rtl="0"/>
          <a:r>
            <a:rPr lang="it-IT" i="1" dirty="0"/>
            <a:t>Siamo sempre più prescrittori e esecutori di trattamenti sanitari mentre dovremmo riscoprire il nostro ruolo sociale di maestri di educazione sanitaria. </a:t>
          </a:r>
          <a:endParaRPr lang="it-IT" dirty="0"/>
        </a:p>
      </dgm:t>
    </dgm:pt>
    <dgm:pt modelId="{0E90D31E-5B47-4B52-A01E-6617B29B1A2A}" type="parTrans" cxnId="{2278F092-5CB0-4F76-BD3A-0CF440C33C30}">
      <dgm:prSet/>
      <dgm:spPr/>
      <dgm:t>
        <a:bodyPr/>
        <a:lstStyle/>
        <a:p>
          <a:endParaRPr lang="it-IT"/>
        </a:p>
      </dgm:t>
    </dgm:pt>
    <dgm:pt modelId="{5377943B-56B8-4D37-AEBC-706615005E95}" type="sibTrans" cxnId="{2278F092-5CB0-4F76-BD3A-0CF440C33C30}">
      <dgm:prSet/>
      <dgm:spPr/>
      <dgm:t>
        <a:bodyPr/>
        <a:lstStyle/>
        <a:p>
          <a:endParaRPr lang="it-IT"/>
        </a:p>
      </dgm:t>
    </dgm:pt>
    <dgm:pt modelId="{0CC097DC-1C0C-4148-BFE2-4B3C337A9D96}">
      <dgm:prSet/>
      <dgm:spPr/>
      <dgm:t>
        <a:bodyPr/>
        <a:lstStyle/>
        <a:p>
          <a:pPr rtl="0"/>
          <a:r>
            <a:rPr lang="it-IT" i="1" dirty="0"/>
            <a:t>Si sconfina negli eccessi della medicina difensiva, analisi e prescrizioni per cautelarsi solo per eventuali accidenti penali. </a:t>
          </a:r>
          <a:endParaRPr lang="it-IT" dirty="0"/>
        </a:p>
      </dgm:t>
    </dgm:pt>
    <dgm:pt modelId="{B3D19A28-12EF-4CD2-AD4A-0CAA5B4053A4}" type="parTrans" cxnId="{5ED1D5B5-F807-4360-BCD0-6FF9A1EA18CF}">
      <dgm:prSet/>
      <dgm:spPr/>
      <dgm:t>
        <a:bodyPr/>
        <a:lstStyle/>
        <a:p>
          <a:endParaRPr lang="it-IT"/>
        </a:p>
      </dgm:t>
    </dgm:pt>
    <dgm:pt modelId="{FF1663FD-DE8F-451B-8362-D2D509E98B45}" type="sibTrans" cxnId="{5ED1D5B5-F807-4360-BCD0-6FF9A1EA18CF}">
      <dgm:prSet/>
      <dgm:spPr/>
      <dgm:t>
        <a:bodyPr/>
        <a:lstStyle/>
        <a:p>
          <a:endParaRPr lang="it-IT"/>
        </a:p>
      </dgm:t>
    </dgm:pt>
    <dgm:pt modelId="{AF61F8FC-58C2-436A-A6C4-B699296A4A73}" type="pres">
      <dgm:prSet presAssocID="{400B4348-146B-47F0-9CDF-93C898622B89}" presName="linear" presStyleCnt="0">
        <dgm:presLayoutVars>
          <dgm:animLvl val="lvl"/>
          <dgm:resizeHandles val="exact"/>
        </dgm:presLayoutVars>
      </dgm:prSet>
      <dgm:spPr/>
    </dgm:pt>
    <dgm:pt modelId="{6979BAE5-AB6A-4D51-8E34-5C4BCB1135ED}" type="pres">
      <dgm:prSet presAssocID="{6B97FA05-5892-438D-9C38-F54186A64AAF}" presName="parentText" presStyleLbl="node1" presStyleIdx="0" presStyleCnt="2">
        <dgm:presLayoutVars>
          <dgm:chMax val="0"/>
          <dgm:bulletEnabled val="1"/>
        </dgm:presLayoutVars>
      </dgm:prSet>
      <dgm:spPr/>
    </dgm:pt>
    <dgm:pt modelId="{1F8D3B48-7701-4BC6-9D28-59583745C3DE}" type="pres">
      <dgm:prSet presAssocID="{5377943B-56B8-4D37-AEBC-706615005E95}" presName="spacer" presStyleCnt="0"/>
      <dgm:spPr/>
    </dgm:pt>
    <dgm:pt modelId="{0C43B29A-3BC3-46A7-B398-030718B0880B}" type="pres">
      <dgm:prSet presAssocID="{0CC097DC-1C0C-4148-BFE2-4B3C337A9D96}" presName="parentText" presStyleLbl="node1" presStyleIdx="1" presStyleCnt="2">
        <dgm:presLayoutVars>
          <dgm:chMax val="0"/>
          <dgm:bulletEnabled val="1"/>
        </dgm:presLayoutVars>
      </dgm:prSet>
      <dgm:spPr/>
    </dgm:pt>
  </dgm:ptLst>
  <dgm:cxnLst>
    <dgm:cxn modelId="{69CE0A00-B3FD-4FB2-A970-4FC3B49BB286}" type="presOf" srcId="{400B4348-146B-47F0-9CDF-93C898622B89}" destId="{AF61F8FC-58C2-436A-A6C4-B699296A4A73}" srcOrd="0" destOrd="0" presId="urn:microsoft.com/office/officeart/2005/8/layout/vList2"/>
    <dgm:cxn modelId="{E9E20516-D139-4679-90D4-D0D544CC0260}" type="presOf" srcId="{0CC097DC-1C0C-4148-BFE2-4B3C337A9D96}" destId="{0C43B29A-3BC3-46A7-B398-030718B0880B}" srcOrd="0" destOrd="0" presId="urn:microsoft.com/office/officeart/2005/8/layout/vList2"/>
    <dgm:cxn modelId="{2278F092-5CB0-4F76-BD3A-0CF440C33C30}" srcId="{400B4348-146B-47F0-9CDF-93C898622B89}" destId="{6B97FA05-5892-438D-9C38-F54186A64AAF}" srcOrd="0" destOrd="0" parTransId="{0E90D31E-5B47-4B52-A01E-6617B29B1A2A}" sibTransId="{5377943B-56B8-4D37-AEBC-706615005E95}"/>
    <dgm:cxn modelId="{5ED1D5B5-F807-4360-BCD0-6FF9A1EA18CF}" srcId="{400B4348-146B-47F0-9CDF-93C898622B89}" destId="{0CC097DC-1C0C-4148-BFE2-4B3C337A9D96}" srcOrd="1" destOrd="0" parTransId="{B3D19A28-12EF-4CD2-AD4A-0CAA5B4053A4}" sibTransId="{FF1663FD-DE8F-451B-8362-D2D509E98B45}"/>
    <dgm:cxn modelId="{000018ED-30EC-4875-B662-4492D0749A98}" type="presOf" srcId="{6B97FA05-5892-438D-9C38-F54186A64AAF}" destId="{6979BAE5-AB6A-4D51-8E34-5C4BCB1135ED}" srcOrd="0" destOrd="0" presId="urn:microsoft.com/office/officeart/2005/8/layout/vList2"/>
    <dgm:cxn modelId="{76AE4117-74B4-424A-B0AB-A8BC31FDD63C}" type="presParOf" srcId="{AF61F8FC-58C2-436A-A6C4-B699296A4A73}" destId="{6979BAE5-AB6A-4D51-8E34-5C4BCB1135ED}" srcOrd="0" destOrd="0" presId="urn:microsoft.com/office/officeart/2005/8/layout/vList2"/>
    <dgm:cxn modelId="{92A84C06-1351-4044-835B-7D80D83C7152}" type="presParOf" srcId="{AF61F8FC-58C2-436A-A6C4-B699296A4A73}" destId="{1F8D3B48-7701-4BC6-9D28-59583745C3DE}" srcOrd="1" destOrd="0" presId="urn:microsoft.com/office/officeart/2005/8/layout/vList2"/>
    <dgm:cxn modelId="{ED1FDE7A-8DF3-4577-A729-50BE8B0A7CF8}" type="presParOf" srcId="{AF61F8FC-58C2-436A-A6C4-B699296A4A73}" destId="{0C43B29A-3BC3-46A7-B398-030718B0880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99FD10-A7BA-4A5A-A766-07B8CEFDDEF3}"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it-IT"/>
        </a:p>
      </dgm:t>
    </dgm:pt>
    <dgm:pt modelId="{34B52190-C674-4118-A46A-3EB7A1A7EA60}">
      <dgm:prSet phldrT="[Testo]"/>
      <dgm:spPr/>
      <dgm:t>
        <a:bodyPr/>
        <a:lstStyle/>
        <a:p>
          <a:r>
            <a:rPr lang="it-IT" dirty="0"/>
            <a:t>Premesse</a:t>
          </a:r>
        </a:p>
      </dgm:t>
    </dgm:pt>
    <dgm:pt modelId="{A40D29CB-2146-432F-849B-98768640E988}" type="parTrans" cxnId="{62AB7EBA-6385-4AA3-8AA0-5C6750301323}">
      <dgm:prSet/>
      <dgm:spPr/>
      <dgm:t>
        <a:bodyPr/>
        <a:lstStyle/>
        <a:p>
          <a:endParaRPr lang="it-IT"/>
        </a:p>
      </dgm:t>
    </dgm:pt>
    <dgm:pt modelId="{D79DCC96-1557-4684-B1B0-AC362841E322}" type="sibTrans" cxnId="{62AB7EBA-6385-4AA3-8AA0-5C6750301323}">
      <dgm:prSet/>
      <dgm:spPr/>
      <dgm:t>
        <a:bodyPr/>
        <a:lstStyle/>
        <a:p>
          <a:endParaRPr lang="it-IT"/>
        </a:p>
      </dgm:t>
    </dgm:pt>
    <dgm:pt modelId="{53557FE6-5C47-47C6-8C4C-3E04E3E0AEBB}">
      <dgm:prSet phldrT="[Testo]"/>
      <dgm:spPr/>
      <dgm:t>
        <a:bodyPr/>
        <a:lstStyle/>
        <a:p>
          <a:r>
            <a:rPr lang="it-IT" dirty="0"/>
            <a:t>La MG è una specializzazione</a:t>
          </a:r>
        </a:p>
      </dgm:t>
    </dgm:pt>
    <dgm:pt modelId="{2F15A1CC-3EC0-48FE-85CC-63227BBC19F7}" type="parTrans" cxnId="{C360478C-87C3-4440-8894-A53D1B19E116}">
      <dgm:prSet/>
      <dgm:spPr/>
      <dgm:t>
        <a:bodyPr/>
        <a:lstStyle/>
        <a:p>
          <a:endParaRPr lang="it-IT"/>
        </a:p>
      </dgm:t>
    </dgm:pt>
    <dgm:pt modelId="{2548148D-D052-466B-989E-4E44C6066E7C}" type="sibTrans" cxnId="{C360478C-87C3-4440-8894-A53D1B19E116}">
      <dgm:prSet/>
      <dgm:spPr/>
      <dgm:t>
        <a:bodyPr/>
        <a:lstStyle/>
        <a:p>
          <a:endParaRPr lang="it-IT"/>
        </a:p>
      </dgm:t>
    </dgm:pt>
    <dgm:pt modelId="{CBDCCC1B-0F4A-44FF-9A83-3F619CCF702A}">
      <dgm:prSet phldrT="[Testo]"/>
      <dgm:spPr/>
      <dgm:t>
        <a:bodyPr/>
        <a:lstStyle/>
        <a:p>
          <a:r>
            <a:rPr lang="it-IT" dirty="0"/>
            <a:t>La MG è una professione ad alta complessità</a:t>
          </a:r>
        </a:p>
      </dgm:t>
    </dgm:pt>
    <dgm:pt modelId="{8AA9FB3D-B5C4-4103-9051-5F8ED637FEEC}" type="parTrans" cxnId="{9B0D3FC1-54A0-44DE-AF07-5E62E390D18C}">
      <dgm:prSet/>
      <dgm:spPr/>
      <dgm:t>
        <a:bodyPr/>
        <a:lstStyle/>
        <a:p>
          <a:endParaRPr lang="it-IT"/>
        </a:p>
      </dgm:t>
    </dgm:pt>
    <dgm:pt modelId="{46B13A27-7603-4D15-8B2E-7EEDB0944F6D}" type="sibTrans" cxnId="{9B0D3FC1-54A0-44DE-AF07-5E62E390D18C}">
      <dgm:prSet/>
      <dgm:spPr/>
      <dgm:t>
        <a:bodyPr/>
        <a:lstStyle/>
        <a:p>
          <a:endParaRPr lang="it-IT"/>
        </a:p>
      </dgm:t>
    </dgm:pt>
    <dgm:pt modelId="{1C98BC9B-D3DD-4FDE-BA98-17E42931C820}">
      <dgm:prSet phldrT="[Testo]"/>
      <dgm:spPr/>
      <dgm:t>
        <a:bodyPr/>
        <a:lstStyle/>
        <a:p>
          <a:r>
            <a:rPr lang="it-IT" dirty="0"/>
            <a:t>La MG è una professione eminentemente pratica e si giova dell’apprendimento dalla pratica</a:t>
          </a:r>
        </a:p>
      </dgm:t>
    </dgm:pt>
    <dgm:pt modelId="{BF1CAFBA-955D-4D3E-930A-3A3A186A1D6C}" type="parTrans" cxnId="{3E265E3F-430B-4D4B-8120-9699375B07D8}">
      <dgm:prSet/>
      <dgm:spPr/>
      <dgm:t>
        <a:bodyPr/>
        <a:lstStyle/>
        <a:p>
          <a:endParaRPr lang="it-IT"/>
        </a:p>
      </dgm:t>
    </dgm:pt>
    <dgm:pt modelId="{4BCFCC02-EF74-48F2-AE32-FAB98A076645}" type="sibTrans" cxnId="{3E265E3F-430B-4D4B-8120-9699375B07D8}">
      <dgm:prSet/>
      <dgm:spPr/>
      <dgm:t>
        <a:bodyPr/>
        <a:lstStyle/>
        <a:p>
          <a:endParaRPr lang="it-IT"/>
        </a:p>
      </dgm:t>
    </dgm:pt>
    <dgm:pt modelId="{371C06D9-E57C-4D3E-B0A8-EAA3F596B9BB}">
      <dgm:prSet phldrT="[Testo]"/>
      <dgm:spPr/>
      <dgm:t>
        <a:bodyPr/>
        <a:lstStyle/>
        <a:p>
          <a:r>
            <a:rPr lang="it-IT" dirty="0"/>
            <a:t>La MG utilizza un proprio metodo clinico ed un particolare approccio al paziente anche se attualmente poco «concettualizzato»</a:t>
          </a:r>
        </a:p>
      </dgm:t>
    </dgm:pt>
    <dgm:pt modelId="{8B8F0A73-92B8-427A-9816-E29EC5DE85E9}" type="parTrans" cxnId="{52021F42-095E-4194-B512-E8AC8BC5C711}">
      <dgm:prSet/>
      <dgm:spPr/>
      <dgm:t>
        <a:bodyPr/>
        <a:lstStyle/>
        <a:p>
          <a:endParaRPr lang="it-IT"/>
        </a:p>
      </dgm:t>
    </dgm:pt>
    <dgm:pt modelId="{A49B878C-608D-4621-B988-8AA0EB88AA0A}" type="sibTrans" cxnId="{52021F42-095E-4194-B512-E8AC8BC5C711}">
      <dgm:prSet/>
      <dgm:spPr/>
      <dgm:t>
        <a:bodyPr/>
        <a:lstStyle/>
        <a:p>
          <a:endParaRPr lang="it-IT"/>
        </a:p>
      </dgm:t>
    </dgm:pt>
    <dgm:pt modelId="{6B1C6F12-2D27-4C42-A130-C07DF988028C}" type="pres">
      <dgm:prSet presAssocID="{CC99FD10-A7BA-4A5A-A766-07B8CEFDDEF3}" presName="linear" presStyleCnt="0">
        <dgm:presLayoutVars>
          <dgm:animLvl val="lvl"/>
          <dgm:resizeHandles val="exact"/>
        </dgm:presLayoutVars>
      </dgm:prSet>
      <dgm:spPr/>
    </dgm:pt>
    <dgm:pt modelId="{BB43B487-9F0C-46FC-8949-FA87C057E501}" type="pres">
      <dgm:prSet presAssocID="{34B52190-C674-4118-A46A-3EB7A1A7EA60}" presName="parentText" presStyleLbl="node1" presStyleIdx="0" presStyleCnt="1">
        <dgm:presLayoutVars>
          <dgm:chMax val="0"/>
          <dgm:bulletEnabled val="1"/>
        </dgm:presLayoutVars>
      </dgm:prSet>
      <dgm:spPr/>
    </dgm:pt>
    <dgm:pt modelId="{819304E6-3E13-4B56-9CBE-0715B68DAABE}" type="pres">
      <dgm:prSet presAssocID="{34B52190-C674-4118-A46A-3EB7A1A7EA60}" presName="childText" presStyleLbl="revTx" presStyleIdx="0" presStyleCnt="1">
        <dgm:presLayoutVars>
          <dgm:bulletEnabled val="1"/>
        </dgm:presLayoutVars>
      </dgm:prSet>
      <dgm:spPr/>
    </dgm:pt>
  </dgm:ptLst>
  <dgm:cxnLst>
    <dgm:cxn modelId="{3E265E3F-430B-4D4B-8120-9699375B07D8}" srcId="{34B52190-C674-4118-A46A-3EB7A1A7EA60}" destId="{1C98BC9B-D3DD-4FDE-BA98-17E42931C820}" srcOrd="2" destOrd="0" parTransId="{BF1CAFBA-955D-4D3E-930A-3A3A186A1D6C}" sibTransId="{4BCFCC02-EF74-48F2-AE32-FAB98A076645}"/>
    <dgm:cxn modelId="{52021F42-095E-4194-B512-E8AC8BC5C711}" srcId="{34B52190-C674-4118-A46A-3EB7A1A7EA60}" destId="{371C06D9-E57C-4D3E-B0A8-EAA3F596B9BB}" srcOrd="3" destOrd="0" parTransId="{8B8F0A73-92B8-427A-9816-E29EC5DE85E9}" sibTransId="{A49B878C-608D-4621-B988-8AA0EB88AA0A}"/>
    <dgm:cxn modelId="{FAAB3D4B-92AD-48AC-84FB-94468A5BB2D1}" type="presOf" srcId="{34B52190-C674-4118-A46A-3EB7A1A7EA60}" destId="{BB43B487-9F0C-46FC-8949-FA87C057E501}" srcOrd="0" destOrd="0" presId="urn:microsoft.com/office/officeart/2005/8/layout/vList2"/>
    <dgm:cxn modelId="{B6209D7E-F857-4095-86CC-9FCC5365B65A}" type="presOf" srcId="{53557FE6-5C47-47C6-8C4C-3E04E3E0AEBB}" destId="{819304E6-3E13-4B56-9CBE-0715B68DAABE}" srcOrd="0" destOrd="0" presId="urn:microsoft.com/office/officeart/2005/8/layout/vList2"/>
    <dgm:cxn modelId="{C360478C-87C3-4440-8894-A53D1B19E116}" srcId="{34B52190-C674-4118-A46A-3EB7A1A7EA60}" destId="{53557FE6-5C47-47C6-8C4C-3E04E3E0AEBB}" srcOrd="0" destOrd="0" parTransId="{2F15A1CC-3EC0-48FE-85CC-63227BBC19F7}" sibTransId="{2548148D-D052-466B-989E-4E44C6066E7C}"/>
    <dgm:cxn modelId="{C57D33A3-34F3-40D0-9B2C-A62C3F275A5E}" type="presOf" srcId="{1C98BC9B-D3DD-4FDE-BA98-17E42931C820}" destId="{819304E6-3E13-4B56-9CBE-0715B68DAABE}" srcOrd="0" destOrd="2" presId="urn:microsoft.com/office/officeart/2005/8/layout/vList2"/>
    <dgm:cxn modelId="{7BDCEEA9-F6A0-4F56-8602-BA1BB69372B5}" type="presOf" srcId="{371C06D9-E57C-4D3E-B0A8-EAA3F596B9BB}" destId="{819304E6-3E13-4B56-9CBE-0715B68DAABE}" srcOrd="0" destOrd="3" presId="urn:microsoft.com/office/officeart/2005/8/layout/vList2"/>
    <dgm:cxn modelId="{62AB7EBA-6385-4AA3-8AA0-5C6750301323}" srcId="{CC99FD10-A7BA-4A5A-A766-07B8CEFDDEF3}" destId="{34B52190-C674-4118-A46A-3EB7A1A7EA60}" srcOrd="0" destOrd="0" parTransId="{A40D29CB-2146-432F-849B-98768640E988}" sibTransId="{D79DCC96-1557-4684-B1B0-AC362841E322}"/>
    <dgm:cxn modelId="{9B0D3FC1-54A0-44DE-AF07-5E62E390D18C}" srcId="{34B52190-C674-4118-A46A-3EB7A1A7EA60}" destId="{CBDCCC1B-0F4A-44FF-9A83-3F619CCF702A}" srcOrd="1" destOrd="0" parTransId="{8AA9FB3D-B5C4-4103-9051-5F8ED637FEEC}" sibTransId="{46B13A27-7603-4D15-8B2E-7EEDB0944F6D}"/>
    <dgm:cxn modelId="{D95C60CC-0D0C-4378-80B0-3F9E9B6A9365}" type="presOf" srcId="{CBDCCC1B-0F4A-44FF-9A83-3F619CCF702A}" destId="{819304E6-3E13-4B56-9CBE-0715B68DAABE}" srcOrd="0" destOrd="1" presId="urn:microsoft.com/office/officeart/2005/8/layout/vList2"/>
    <dgm:cxn modelId="{D4D7E7E1-2F93-47B8-A0DD-27CAA0E81450}" type="presOf" srcId="{CC99FD10-A7BA-4A5A-A766-07B8CEFDDEF3}" destId="{6B1C6F12-2D27-4C42-A130-C07DF988028C}" srcOrd="0" destOrd="0" presId="urn:microsoft.com/office/officeart/2005/8/layout/vList2"/>
    <dgm:cxn modelId="{1C9B7F2A-A538-4874-9A1F-C55D2033F9BE}" type="presParOf" srcId="{6B1C6F12-2D27-4C42-A130-C07DF988028C}" destId="{BB43B487-9F0C-46FC-8949-FA87C057E501}" srcOrd="0" destOrd="0" presId="urn:microsoft.com/office/officeart/2005/8/layout/vList2"/>
    <dgm:cxn modelId="{1A7BEDD5-4E18-493E-8CCA-14E29A59B93F}" type="presParOf" srcId="{6B1C6F12-2D27-4C42-A130-C07DF988028C}" destId="{819304E6-3E13-4B56-9CBE-0715B68DAAB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99FD10-A7BA-4A5A-A766-07B8CEFDDEF3}"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it-IT"/>
        </a:p>
      </dgm:t>
    </dgm:pt>
    <dgm:pt modelId="{34B52190-C674-4118-A46A-3EB7A1A7EA60}">
      <dgm:prSet phldrT="[Testo]"/>
      <dgm:spPr/>
      <dgm:t>
        <a:bodyPr/>
        <a:lstStyle/>
        <a:p>
          <a:r>
            <a:rPr lang="it-IT" dirty="0"/>
            <a:t>Patient Centred</a:t>
          </a:r>
        </a:p>
      </dgm:t>
    </dgm:pt>
    <dgm:pt modelId="{A40D29CB-2146-432F-849B-98768640E988}" type="parTrans" cxnId="{62AB7EBA-6385-4AA3-8AA0-5C6750301323}">
      <dgm:prSet/>
      <dgm:spPr/>
      <dgm:t>
        <a:bodyPr/>
        <a:lstStyle/>
        <a:p>
          <a:endParaRPr lang="it-IT"/>
        </a:p>
      </dgm:t>
    </dgm:pt>
    <dgm:pt modelId="{D79DCC96-1557-4684-B1B0-AC362841E322}" type="sibTrans" cxnId="{62AB7EBA-6385-4AA3-8AA0-5C6750301323}">
      <dgm:prSet/>
      <dgm:spPr/>
      <dgm:t>
        <a:bodyPr/>
        <a:lstStyle/>
        <a:p>
          <a:endParaRPr lang="it-IT"/>
        </a:p>
      </dgm:t>
    </dgm:pt>
    <dgm:pt modelId="{E19E6AAB-6417-4EAC-995A-4D4CD238400C}">
      <dgm:prSet phldrT="[Testo]"/>
      <dgm:spPr/>
      <dgm:t>
        <a:bodyPr/>
        <a:lstStyle/>
        <a:p>
          <a:r>
            <a:rPr lang="it-IT" dirty="0"/>
            <a:t>Ipotesi multiple e in continua verifica</a:t>
          </a:r>
        </a:p>
      </dgm:t>
    </dgm:pt>
    <dgm:pt modelId="{80E5BDA5-0218-46B6-B311-82290685A7A0}" type="parTrans" cxnId="{AF8A7010-806F-4AF0-92AA-5E129D8D1BDE}">
      <dgm:prSet/>
      <dgm:spPr/>
      <dgm:t>
        <a:bodyPr/>
        <a:lstStyle/>
        <a:p>
          <a:endParaRPr lang="it-IT"/>
        </a:p>
      </dgm:t>
    </dgm:pt>
    <dgm:pt modelId="{A11CB06D-53F4-424F-96E8-94AC13447E02}" type="sibTrans" cxnId="{AF8A7010-806F-4AF0-92AA-5E129D8D1BDE}">
      <dgm:prSet/>
      <dgm:spPr/>
      <dgm:t>
        <a:bodyPr/>
        <a:lstStyle/>
        <a:p>
          <a:endParaRPr lang="it-IT"/>
        </a:p>
      </dgm:t>
    </dgm:pt>
    <dgm:pt modelId="{3DCD7D08-A133-4884-9BC4-4BD1FE24F2A5}">
      <dgm:prSet phldrT="[Testo]"/>
      <dgm:spPr/>
      <dgm:t>
        <a:bodyPr/>
        <a:lstStyle/>
        <a:p>
          <a:r>
            <a:rPr lang="it-IT" dirty="0"/>
            <a:t>Aspettative del paziente</a:t>
          </a:r>
        </a:p>
      </dgm:t>
    </dgm:pt>
    <dgm:pt modelId="{FA39C6FA-AEEE-48FB-8D3C-5BAF33CBC046}" type="parTrans" cxnId="{C761D01B-1E96-4AB4-8FAB-2BE175655C34}">
      <dgm:prSet/>
      <dgm:spPr/>
      <dgm:t>
        <a:bodyPr/>
        <a:lstStyle/>
        <a:p>
          <a:endParaRPr lang="it-IT"/>
        </a:p>
      </dgm:t>
    </dgm:pt>
    <dgm:pt modelId="{60044258-04C0-4BBC-A9D3-00BBFCA61C0F}" type="sibTrans" cxnId="{C761D01B-1E96-4AB4-8FAB-2BE175655C34}">
      <dgm:prSet/>
      <dgm:spPr/>
      <dgm:t>
        <a:bodyPr/>
        <a:lstStyle/>
        <a:p>
          <a:endParaRPr lang="it-IT"/>
        </a:p>
      </dgm:t>
    </dgm:pt>
    <dgm:pt modelId="{335FD8FB-1FF0-453C-8D2A-544918F788CD}">
      <dgm:prSet phldrT="[Testo]"/>
      <dgm:spPr/>
      <dgm:t>
        <a:bodyPr/>
        <a:lstStyle/>
        <a:p>
          <a:r>
            <a:rPr lang="it-IT" dirty="0"/>
            <a:t>Preoccupazione nella consultazione</a:t>
          </a:r>
        </a:p>
      </dgm:t>
    </dgm:pt>
    <dgm:pt modelId="{9FD2BA6F-40AB-496A-8DEC-3F757DA63E77}" type="parTrans" cxnId="{BD8E3125-C015-4791-8D35-261BBEC0774D}">
      <dgm:prSet/>
      <dgm:spPr/>
      <dgm:t>
        <a:bodyPr/>
        <a:lstStyle/>
        <a:p>
          <a:endParaRPr lang="it-IT"/>
        </a:p>
      </dgm:t>
    </dgm:pt>
    <dgm:pt modelId="{AF2D355A-3ABE-40D0-B361-32D50BA61749}" type="sibTrans" cxnId="{BD8E3125-C015-4791-8D35-261BBEC0774D}">
      <dgm:prSet/>
      <dgm:spPr/>
      <dgm:t>
        <a:bodyPr/>
        <a:lstStyle/>
        <a:p>
          <a:endParaRPr lang="it-IT"/>
        </a:p>
      </dgm:t>
    </dgm:pt>
    <dgm:pt modelId="{F913ADAB-DA64-404A-ACD7-A8582D0352B6}">
      <dgm:prSet phldrT="[Testo]"/>
      <dgm:spPr/>
      <dgm:t>
        <a:bodyPr/>
        <a:lstStyle/>
        <a:p>
          <a:r>
            <a:rPr lang="it-IT" dirty="0"/>
            <a:t>Negoziazione</a:t>
          </a:r>
        </a:p>
      </dgm:t>
    </dgm:pt>
    <dgm:pt modelId="{26A6CC21-EEAE-45A7-9309-0046A60DEE39}" type="parTrans" cxnId="{24537952-551B-4188-A47D-922D23C9AE6D}">
      <dgm:prSet/>
      <dgm:spPr/>
      <dgm:t>
        <a:bodyPr/>
        <a:lstStyle/>
        <a:p>
          <a:endParaRPr lang="it-IT"/>
        </a:p>
      </dgm:t>
    </dgm:pt>
    <dgm:pt modelId="{49A95D74-6EB0-4354-9760-FB49332A7667}" type="sibTrans" cxnId="{24537952-551B-4188-A47D-922D23C9AE6D}">
      <dgm:prSet/>
      <dgm:spPr/>
      <dgm:t>
        <a:bodyPr/>
        <a:lstStyle/>
        <a:p>
          <a:endParaRPr lang="it-IT"/>
        </a:p>
      </dgm:t>
    </dgm:pt>
    <dgm:pt modelId="{E3122B41-6F7D-4F8C-8D84-4FD942F597C1}">
      <dgm:prSet phldrT="[Testo]"/>
      <dgm:spPr/>
      <dgm:t>
        <a:bodyPr/>
        <a:lstStyle/>
        <a:p>
          <a:r>
            <a:rPr lang="it-IT" dirty="0"/>
            <a:t>Funzione di prima linea</a:t>
          </a:r>
        </a:p>
      </dgm:t>
    </dgm:pt>
    <dgm:pt modelId="{834BC9F6-E211-4258-AEE2-F4251EBD5786}" type="parTrans" cxnId="{97F39C53-70C7-4A54-AB26-FDFA0570BB51}">
      <dgm:prSet/>
      <dgm:spPr/>
      <dgm:t>
        <a:bodyPr/>
        <a:lstStyle/>
        <a:p>
          <a:endParaRPr lang="it-IT"/>
        </a:p>
      </dgm:t>
    </dgm:pt>
    <dgm:pt modelId="{9992C4FD-9215-48D0-91F7-796E47E13EFE}" type="sibTrans" cxnId="{97F39C53-70C7-4A54-AB26-FDFA0570BB51}">
      <dgm:prSet/>
      <dgm:spPr/>
      <dgm:t>
        <a:bodyPr/>
        <a:lstStyle/>
        <a:p>
          <a:endParaRPr lang="it-IT"/>
        </a:p>
      </dgm:t>
    </dgm:pt>
    <dgm:pt modelId="{28364E89-6990-4B81-9B0A-CDA3EF2DD6A4}">
      <dgm:prSet phldrT="[Testo]"/>
      <dgm:spPr/>
      <dgm:t>
        <a:bodyPr/>
        <a:lstStyle/>
        <a:p>
          <a:r>
            <a:rPr lang="it-IT" dirty="0"/>
            <a:t>Gestione dell’incertezza diagnostica</a:t>
          </a:r>
        </a:p>
      </dgm:t>
    </dgm:pt>
    <dgm:pt modelId="{3D47D67D-78AA-41C4-9D18-A104513B237B}" type="parTrans" cxnId="{034689C6-1F7B-417E-934D-4BE200349A91}">
      <dgm:prSet/>
      <dgm:spPr/>
      <dgm:t>
        <a:bodyPr/>
        <a:lstStyle/>
        <a:p>
          <a:endParaRPr lang="it-IT"/>
        </a:p>
      </dgm:t>
    </dgm:pt>
    <dgm:pt modelId="{D25AC507-F83B-423E-988C-AC82B998B0D5}" type="sibTrans" cxnId="{034689C6-1F7B-417E-934D-4BE200349A91}">
      <dgm:prSet/>
      <dgm:spPr/>
      <dgm:t>
        <a:bodyPr/>
        <a:lstStyle/>
        <a:p>
          <a:endParaRPr lang="it-IT"/>
        </a:p>
      </dgm:t>
    </dgm:pt>
    <dgm:pt modelId="{C5184E31-6DE7-473F-B91D-D662B78C56D7}">
      <dgm:prSet phldrT="[Testo]"/>
      <dgm:spPr/>
      <dgm:t>
        <a:bodyPr/>
        <a:lstStyle/>
        <a:p>
          <a:r>
            <a:rPr lang="it-IT" dirty="0"/>
            <a:t>Orientamento alla persona e alla famiglia</a:t>
          </a:r>
        </a:p>
      </dgm:t>
    </dgm:pt>
    <dgm:pt modelId="{AFED99C3-56D5-4B51-856E-8B0B40BBE5A9}" type="parTrans" cxnId="{D8C45D24-6F19-47C2-A5EF-C1811D42EC13}">
      <dgm:prSet/>
      <dgm:spPr/>
      <dgm:t>
        <a:bodyPr/>
        <a:lstStyle/>
        <a:p>
          <a:endParaRPr lang="it-IT"/>
        </a:p>
      </dgm:t>
    </dgm:pt>
    <dgm:pt modelId="{98F5DF25-3E71-4969-AABA-8BF723969471}" type="sibTrans" cxnId="{D8C45D24-6F19-47C2-A5EF-C1811D42EC13}">
      <dgm:prSet/>
      <dgm:spPr/>
      <dgm:t>
        <a:bodyPr/>
        <a:lstStyle/>
        <a:p>
          <a:endParaRPr lang="it-IT"/>
        </a:p>
      </dgm:t>
    </dgm:pt>
    <dgm:pt modelId="{5D873B85-2726-42E4-98A1-2129142DB6D1}">
      <dgm:prSet phldrT="[Testo]"/>
      <dgm:spPr/>
      <dgm:t>
        <a:bodyPr/>
        <a:lstStyle/>
        <a:p>
          <a:r>
            <a:rPr lang="it-IT" dirty="0"/>
            <a:t>Tendenza alla prevenzione</a:t>
          </a:r>
        </a:p>
      </dgm:t>
    </dgm:pt>
    <dgm:pt modelId="{538A1842-B1AD-4ECE-BFE6-6D5606CA262C}" type="parTrans" cxnId="{01AE1C29-D6AE-43B3-8E84-25D349F93AD5}">
      <dgm:prSet/>
      <dgm:spPr/>
      <dgm:t>
        <a:bodyPr/>
        <a:lstStyle/>
        <a:p>
          <a:endParaRPr lang="it-IT"/>
        </a:p>
      </dgm:t>
    </dgm:pt>
    <dgm:pt modelId="{724386C6-28B5-4AC3-A340-1E4B5371587B}" type="sibTrans" cxnId="{01AE1C29-D6AE-43B3-8E84-25D349F93AD5}">
      <dgm:prSet/>
      <dgm:spPr/>
      <dgm:t>
        <a:bodyPr/>
        <a:lstStyle/>
        <a:p>
          <a:endParaRPr lang="it-IT"/>
        </a:p>
      </dgm:t>
    </dgm:pt>
    <dgm:pt modelId="{E149662D-52BD-472C-97E4-D66F145256DA}">
      <dgm:prSet phldrT="[Testo]"/>
      <dgm:spPr/>
      <dgm:t>
        <a:bodyPr/>
        <a:lstStyle/>
        <a:p>
          <a:r>
            <a:rPr lang="it-IT" dirty="0"/>
            <a:t>Condivisione di istanze sociali e culturali da parte del medico</a:t>
          </a:r>
        </a:p>
      </dgm:t>
    </dgm:pt>
    <dgm:pt modelId="{D1AF3C09-DA52-410C-B923-322CD5F72764}" type="parTrans" cxnId="{F46FD983-816E-4420-885A-D68B3FFAB47B}">
      <dgm:prSet/>
      <dgm:spPr/>
      <dgm:t>
        <a:bodyPr/>
        <a:lstStyle/>
        <a:p>
          <a:endParaRPr lang="it-IT"/>
        </a:p>
      </dgm:t>
    </dgm:pt>
    <dgm:pt modelId="{47915C23-FF0B-4E6A-AA26-18F013D22F33}" type="sibTrans" cxnId="{F46FD983-816E-4420-885A-D68B3FFAB47B}">
      <dgm:prSet/>
      <dgm:spPr/>
      <dgm:t>
        <a:bodyPr/>
        <a:lstStyle/>
        <a:p>
          <a:endParaRPr lang="it-IT"/>
        </a:p>
      </dgm:t>
    </dgm:pt>
    <dgm:pt modelId="{B8EE4780-8B3C-49D2-B299-1157BE82A1ED}">
      <dgm:prSet phldrT="[Testo]"/>
      <dgm:spPr/>
      <dgm:t>
        <a:bodyPr/>
        <a:lstStyle/>
        <a:p>
          <a:r>
            <a:rPr lang="it-IT" dirty="0"/>
            <a:t>Favorire l’autonomia del paziente (Enpowerment)</a:t>
          </a:r>
        </a:p>
      </dgm:t>
    </dgm:pt>
    <dgm:pt modelId="{2276CFEE-4139-4250-8377-DB65B57946F0}" type="parTrans" cxnId="{0484025A-5634-4204-B720-24D02808E007}">
      <dgm:prSet/>
      <dgm:spPr/>
      <dgm:t>
        <a:bodyPr/>
        <a:lstStyle/>
        <a:p>
          <a:endParaRPr lang="it-IT"/>
        </a:p>
      </dgm:t>
    </dgm:pt>
    <dgm:pt modelId="{74BD5F6F-C717-4717-88D8-ECBC9BFA88C3}" type="sibTrans" cxnId="{0484025A-5634-4204-B720-24D02808E007}">
      <dgm:prSet/>
      <dgm:spPr/>
      <dgm:t>
        <a:bodyPr/>
        <a:lstStyle/>
        <a:p>
          <a:endParaRPr lang="it-IT"/>
        </a:p>
      </dgm:t>
    </dgm:pt>
    <dgm:pt modelId="{01582D40-5978-4515-AC70-B01136344A81}">
      <dgm:prSet phldrT="[Testo]"/>
      <dgm:spPr/>
      <dgm:t>
        <a:bodyPr/>
        <a:lstStyle/>
        <a:p>
          <a:r>
            <a:rPr lang="it-IT" dirty="0"/>
            <a:t>Ilness e Disease</a:t>
          </a:r>
        </a:p>
      </dgm:t>
    </dgm:pt>
    <dgm:pt modelId="{0BED60B2-FC15-47C9-A083-9B393EF192DD}" type="parTrans" cxnId="{C948B00A-1726-49A8-A1F6-F8F2BED16D66}">
      <dgm:prSet/>
      <dgm:spPr/>
      <dgm:t>
        <a:bodyPr/>
        <a:lstStyle/>
        <a:p>
          <a:endParaRPr lang="it-IT"/>
        </a:p>
      </dgm:t>
    </dgm:pt>
    <dgm:pt modelId="{701346E5-C629-43B9-9210-82EC78606B55}" type="sibTrans" cxnId="{C948B00A-1726-49A8-A1F6-F8F2BED16D66}">
      <dgm:prSet/>
      <dgm:spPr/>
      <dgm:t>
        <a:bodyPr/>
        <a:lstStyle/>
        <a:p>
          <a:endParaRPr lang="it-IT"/>
        </a:p>
      </dgm:t>
    </dgm:pt>
    <dgm:pt modelId="{F06940DE-93D8-4B8B-8E01-63E1541050BC}">
      <dgm:prSet phldrT="[Testo]"/>
      <dgm:spPr/>
      <dgm:t>
        <a:bodyPr/>
        <a:lstStyle/>
        <a:p>
          <a:r>
            <a:rPr lang="it-IT" dirty="0"/>
            <a:t>Sistema di riferimento «profano»</a:t>
          </a:r>
        </a:p>
      </dgm:t>
    </dgm:pt>
    <dgm:pt modelId="{2D6E9C7F-3460-4F0F-A1C5-E5D03832A46A}" type="parTrans" cxnId="{3E0C3654-42EE-4943-819A-71745793B7E8}">
      <dgm:prSet/>
      <dgm:spPr/>
      <dgm:t>
        <a:bodyPr/>
        <a:lstStyle/>
        <a:p>
          <a:endParaRPr lang="it-IT"/>
        </a:p>
      </dgm:t>
    </dgm:pt>
    <dgm:pt modelId="{CB177942-E613-461E-8F98-4543E525AAAE}" type="sibTrans" cxnId="{3E0C3654-42EE-4943-819A-71745793B7E8}">
      <dgm:prSet/>
      <dgm:spPr/>
      <dgm:t>
        <a:bodyPr/>
        <a:lstStyle/>
        <a:p>
          <a:endParaRPr lang="it-IT"/>
        </a:p>
      </dgm:t>
    </dgm:pt>
    <dgm:pt modelId="{F332A21F-8F36-495C-BE37-F0435EC11416}">
      <dgm:prSet phldrT="[Testo]"/>
      <dgm:spPr/>
      <dgm:t>
        <a:bodyPr/>
        <a:lstStyle/>
        <a:p>
          <a:r>
            <a:rPr lang="it-IT" dirty="0"/>
            <a:t>Il paziente non ospedalizzato «gioca in casa»</a:t>
          </a:r>
        </a:p>
      </dgm:t>
    </dgm:pt>
    <dgm:pt modelId="{387B11A7-13BC-4B53-B69B-CB00343CF685}" type="parTrans" cxnId="{9FF32A63-EFC2-4413-A38B-3259B953D8CF}">
      <dgm:prSet/>
      <dgm:spPr/>
      <dgm:t>
        <a:bodyPr/>
        <a:lstStyle/>
        <a:p>
          <a:endParaRPr lang="it-IT"/>
        </a:p>
      </dgm:t>
    </dgm:pt>
    <dgm:pt modelId="{39417F54-DFA6-432A-89E5-D16FB604F28E}" type="sibTrans" cxnId="{9FF32A63-EFC2-4413-A38B-3259B953D8CF}">
      <dgm:prSet/>
      <dgm:spPr/>
      <dgm:t>
        <a:bodyPr/>
        <a:lstStyle/>
        <a:p>
          <a:endParaRPr lang="it-IT"/>
        </a:p>
      </dgm:t>
    </dgm:pt>
    <dgm:pt modelId="{6B1C6F12-2D27-4C42-A130-C07DF988028C}" type="pres">
      <dgm:prSet presAssocID="{CC99FD10-A7BA-4A5A-A766-07B8CEFDDEF3}" presName="linear" presStyleCnt="0">
        <dgm:presLayoutVars>
          <dgm:animLvl val="lvl"/>
          <dgm:resizeHandles val="exact"/>
        </dgm:presLayoutVars>
      </dgm:prSet>
      <dgm:spPr/>
    </dgm:pt>
    <dgm:pt modelId="{BB43B487-9F0C-46FC-8949-FA87C057E501}" type="pres">
      <dgm:prSet presAssocID="{34B52190-C674-4118-A46A-3EB7A1A7EA60}" presName="parentText" presStyleLbl="node1" presStyleIdx="0" presStyleCnt="4">
        <dgm:presLayoutVars>
          <dgm:chMax val="0"/>
          <dgm:bulletEnabled val="1"/>
        </dgm:presLayoutVars>
      </dgm:prSet>
      <dgm:spPr/>
    </dgm:pt>
    <dgm:pt modelId="{8D30F392-E692-4166-B75C-710F6407F400}" type="pres">
      <dgm:prSet presAssocID="{34B52190-C674-4118-A46A-3EB7A1A7EA60}" presName="childText" presStyleLbl="revTx" presStyleIdx="0" presStyleCnt="3">
        <dgm:presLayoutVars>
          <dgm:bulletEnabled val="1"/>
        </dgm:presLayoutVars>
      </dgm:prSet>
      <dgm:spPr/>
    </dgm:pt>
    <dgm:pt modelId="{DD9915FD-4BC5-48D1-9A42-B2CE9C2F55F0}" type="pres">
      <dgm:prSet presAssocID="{E3122B41-6F7D-4F8C-8D84-4FD942F597C1}" presName="parentText" presStyleLbl="node1" presStyleIdx="1" presStyleCnt="4">
        <dgm:presLayoutVars>
          <dgm:chMax val="0"/>
          <dgm:bulletEnabled val="1"/>
        </dgm:presLayoutVars>
      </dgm:prSet>
      <dgm:spPr/>
    </dgm:pt>
    <dgm:pt modelId="{269CC2F4-230D-45FC-93C8-45FCE11E8109}" type="pres">
      <dgm:prSet presAssocID="{E3122B41-6F7D-4F8C-8D84-4FD942F597C1}" presName="childText" presStyleLbl="revTx" presStyleIdx="1" presStyleCnt="3">
        <dgm:presLayoutVars>
          <dgm:bulletEnabled val="1"/>
        </dgm:presLayoutVars>
      </dgm:prSet>
      <dgm:spPr/>
    </dgm:pt>
    <dgm:pt modelId="{3F1A569B-828C-4679-B9DC-127E9A97714B}" type="pres">
      <dgm:prSet presAssocID="{01582D40-5978-4515-AC70-B01136344A81}" presName="parentText" presStyleLbl="node1" presStyleIdx="2" presStyleCnt="4">
        <dgm:presLayoutVars>
          <dgm:chMax val="0"/>
          <dgm:bulletEnabled val="1"/>
        </dgm:presLayoutVars>
      </dgm:prSet>
      <dgm:spPr/>
    </dgm:pt>
    <dgm:pt modelId="{32208E73-D6E1-4882-9182-3F61323ADC19}" type="pres">
      <dgm:prSet presAssocID="{701346E5-C629-43B9-9210-82EC78606B55}" presName="spacer" presStyleCnt="0"/>
      <dgm:spPr/>
    </dgm:pt>
    <dgm:pt modelId="{D9DDAAA7-B9B8-47BB-9087-C53820281B6D}" type="pres">
      <dgm:prSet presAssocID="{F06940DE-93D8-4B8B-8E01-63E1541050BC}" presName="parentText" presStyleLbl="node1" presStyleIdx="3" presStyleCnt="4">
        <dgm:presLayoutVars>
          <dgm:chMax val="0"/>
          <dgm:bulletEnabled val="1"/>
        </dgm:presLayoutVars>
      </dgm:prSet>
      <dgm:spPr/>
    </dgm:pt>
    <dgm:pt modelId="{45744FE3-1915-45CF-981D-D5F0EB039F9A}" type="pres">
      <dgm:prSet presAssocID="{F06940DE-93D8-4B8B-8E01-63E1541050BC}" presName="childText" presStyleLbl="revTx" presStyleIdx="2" presStyleCnt="3">
        <dgm:presLayoutVars>
          <dgm:bulletEnabled val="1"/>
        </dgm:presLayoutVars>
      </dgm:prSet>
      <dgm:spPr/>
    </dgm:pt>
  </dgm:ptLst>
  <dgm:cxnLst>
    <dgm:cxn modelId="{7A78CA07-73E2-46A1-BFD8-52C564E6DD24}" type="presOf" srcId="{C5184E31-6DE7-473F-B91D-D662B78C56D7}" destId="{269CC2F4-230D-45FC-93C8-45FCE11E8109}" srcOrd="0" destOrd="1" presId="urn:microsoft.com/office/officeart/2005/8/layout/vList2"/>
    <dgm:cxn modelId="{C948B00A-1726-49A8-A1F6-F8F2BED16D66}" srcId="{CC99FD10-A7BA-4A5A-A766-07B8CEFDDEF3}" destId="{01582D40-5978-4515-AC70-B01136344A81}" srcOrd="2" destOrd="0" parTransId="{0BED60B2-FC15-47C9-A083-9B393EF192DD}" sibTransId="{701346E5-C629-43B9-9210-82EC78606B55}"/>
    <dgm:cxn modelId="{96C1020B-51CC-493F-A870-F35426594582}" type="presOf" srcId="{F913ADAB-DA64-404A-ACD7-A8582D0352B6}" destId="{8D30F392-E692-4166-B75C-710F6407F400}" srcOrd="0" destOrd="3" presId="urn:microsoft.com/office/officeart/2005/8/layout/vList2"/>
    <dgm:cxn modelId="{AF8A7010-806F-4AF0-92AA-5E129D8D1BDE}" srcId="{34B52190-C674-4118-A46A-3EB7A1A7EA60}" destId="{E19E6AAB-6417-4EAC-995A-4D4CD238400C}" srcOrd="0" destOrd="0" parTransId="{80E5BDA5-0218-46B6-B311-82290685A7A0}" sibTransId="{A11CB06D-53F4-424F-96E8-94AC13447E02}"/>
    <dgm:cxn modelId="{1FC8C81B-AD95-45E5-A7F6-2A20A17E59D7}" type="presOf" srcId="{01582D40-5978-4515-AC70-B01136344A81}" destId="{3F1A569B-828C-4679-B9DC-127E9A97714B}" srcOrd="0" destOrd="0" presId="urn:microsoft.com/office/officeart/2005/8/layout/vList2"/>
    <dgm:cxn modelId="{C761D01B-1E96-4AB4-8FAB-2BE175655C34}" srcId="{34B52190-C674-4118-A46A-3EB7A1A7EA60}" destId="{3DCD7D08-A133-4884-9BC4-4BD1FE24F2A5}" srcOrd="1" destOrd="0" parTransId="{FA39C6FA-AEEE-48FB-8D3C-5BAF33CBC046}" sibTransId="{60044258-04C0-4BBC-A9D3-00BBFCA61C0F}"/>
    <dgm:cxn modelId="{F7C6091D-24A8-4710-94E8-8E4A6DC8CFAB}" type="presOf" srcId="{E149662D-52BD-472C-97E4-D66F145256DA}" destId="{269CC2F4-230D-45FC-93C8-45FCE11E8109}" srcOrd="0" destOrd="3" presId="urn:microsoft.com/office/officeart/2005/8/layout/vList2"/>
    <dgm:cxn modelId="{D8C45D24-6F19-47C2-A5EF-C1811D42EC13}" srcId="{E3122B41-6F7D-4F8C-8D84-4FD942F597C1}" destId="{C5184E31-6DE7-473F-B91D-D662B78C56D7}" srcOrd="1" destOrd="0" parTransId="{AFED99C3-56D5-4B51-856E-8B0B40BBE5A9}" sibTransId="{98F5DF25-3E71-4969-AABA-8BF723969471}"/>
    <dgm:cxn modelId="{BD8E3125-C015-4791-8D35-261BBEC0774D}" srcId="{34B52190-C674-4118-A46A-3EB7A1A7EA60}" destId="{335FD8FB-1FF0-453C-8D2A-544918F788CD}" srcOrd="2" destOrd="0" parTransId="{9FD2BA6F-40AB-496A-8DEC-3F757DA63E77}" sibTransId="{AF2D355A-3ABE-40D0-B361-32D50BA61749}"/>
    <dgm:cxn modelId="{01AE1C29-D6AE-43B3-8E84-25D349F93AD5}" srcId="{E3122B41-6F7D-4F8C-8D84-4FD942F597C1}" destId="{5D873B85-2726-42E4-98A1-2129142DB6D1}" srcOrd="2" destOrd="0" parTransId="{538A1842-B1AD-4ECE-BFE6-6D5606CA262C}" sibTransId="{724386C6-28B5-4AC3-A340-1E4B5371587B}"/>
    <dgm:cxn modelId="{813A4429-E0E8-4FF6-8864-8E7EBA2745E5}" type="presOf" srcId="{28364E89-6990-4B81-9B0A-CDA3EF2DD6A4}" destId="{269CC2F4-230D-45FC-93C8-45FCE11E8109}" srcOrd="0" destOrd="0" presId="urn:microsoft.com/office/officeart/2005/8/layout/vList2"/>
    <dgm:cxn modelId="{6B14B63C-634E-4BDE-A0EC-117263A5C819}" type="presOf" srcId="{B8EE4780-8B3C-49D2-B299-1157BE82A1ED}" destId="{269CC2F4-230D-45FC-93C8-45FCE11E8109}" srcOrd="0" destOrd="4" presId="urn:microsoft.com/office/officeart/2005/8/layout/vList2"/>
    <dgm:cxn modelId="{9FF32A63-EFC2-4413-A38B-3259B953D8CF}" srcId="{F06940DE-93D8-4B8B-8E01-63E1541050BC}" destId="{F332A21F-8F36-495C-BE37-F0435EC11416}" srcOrd="0" destOrd="0" parTransId="{387B11A7-13BC-4B53-B69B-CB00343CF685}" sibTransId="{39417F54-DFA6-432A-89E5-D16FB604F28E}"/>
    <dgm:cxn modelId="{084ED047-7B2C-43FA-8382-AC6F31D2817C}" type="presOf" srcId="{F332A21F-8F36-495C-BE37-F0435EC11416}" destId="{45744FE3-1915-45CF-981D-D5F0EB039F9A}" srcOrd="0" destOrd="0" presId="urn:microsoft.com/office/officeart/2005/8/layout/vList2"/>
    <dgm:cxn modelId="{FAAB3D4B-92AD-48AC-84FB-94468A5BB2D1}" type="presOf" srcId="{34B52190-C674-4118-A46A-3EB7A1A7EA60}" destId="{BB43B487-9F0C-46FC-8949-FA87C057E501}" srcOrd="0" destOrd="0" presId="urn:microsoft.com/office/officeart/2005/8/layout/vList2"/>
    <dgm:cxn modelId="{24537952-551B-4188-A47D-922D23C9AE6D}" srcId="{34B52190-C674-4118-A46A-3EB7A1A7EA60}" destId="{F913ADAB-DA64-404A-ACD7-A8582D0352B6}" srcOrd="3" destOrd="0" parTransId="{26A6CC21-EEAE-45A7-9309-0046A60DEE39}" sibTransId="{49A95D74-6EB0-4354-9760-FB49332A7667}"/>
    <dgm:cxn modelId="{97F39C53-70C7-4A54-AB26-FDFA0570BB51}" srcId="{CC99FD10-A7BA-4A5A-A766-07B8CEFDDEF3}" destId="{E3122B41-6F7D-4F8C-8D84-4FD942F597C1}" srcOrd="1" destOrd="0" parTransId="{834BC9F6-E211-4258-AEE2-F4251EBD5786}" sibTransId="{9992C4FD-9215-48D0-91F7-796E47E13EFE}"/>
    <dgm:cxn modelId="{5D0AB873-093C-476D-835B-BBBAFF14B505}" type="presOf" srcId="{3DCD7D08-A133-4884-9BC4-4BD1FE24F2A5}" destId="{8D30F392-E692-4166-B75C-710F6407F400}" srcOrd="0" destOrd="1" presId="urn:microsoft.com/office/officeart/2005/8/layout/vList2"/>
    <dgm:cxn modelId="{3E0C3654-42EE-4943-819A-71745793B7E8}" srcId="{CC99FD10-A7BA-4A5A-A766-07B8CEFDDEF3}" destId="{F06940DE-93D8-4B8B-8E01-63E1541050BC}" srcOrd="3" destOrd="0" parTransId="{2D6E9C7F-3460-4F0F-A1C5-E5D03832A46A}" sibTransId="{CB177942-E613-461E-8F98-4543E525AAAE}"/>
    <dgm:cxn modelId="{0484025A-5634-4204-B720-24D02808E007}" srcId="{E3122B41-6F7D-4F8C-8D84-4FD942F597C1}" destId="{B8EE4780-8B3C-49D2-B299-1157BE82A1ED}" srcOrd="4" destOrd="0" parTransId="{2276CFEE-4139-4250-8377-DB65B57946F0}" sibTransId="{74BD5F6F-C717-4717-88D8-ECBC9BFA88C3}"/>
    <dgm:cxn modelId="{F46FD983-816E-4420-885A-D68B3FFAB47B}" srcId="{E3122B41-6F7D-4F8C-8D84-4FD942F597C1}" destId="{E149662D-52BD-472C-97E4-D66F145256DA}" srcOrd="3" destOrd="0" parTransId="{D1AF3C09-DA52-410C-B923-322CD5F72764}" sibTransId="{47915C23-FF0B-4E6A-AA26-18F013D22F33}"/>
    <dgm:cxn modelId="{65919087-B9BC-4CDA-82F0-B865CECB55EE}" type="presOf" srcId="{335FD8FB-1FF0-453C-8D2A-544918F788CD}" destId="{8D30F392-E692-4166-B75C-710F6407F400}" srcOrd="0" destOrd="2" presId="urn:microsoft.com/office/officeart/2005/8/layout/vList2"/>
    <dgm:cxn modelId="{62AB7EBA-6385-4AA3-8AA0-5C6750301323}" srcId="{CC99FD10-A7BA-4A5A-A766-07B8CEFDDEF3}" destId="{34B52190-C674-4118-A46A-3EB7A1A7EA60}" srcOrd="0" destOrd="0" parTransId="{A40D29CB-2146-432F-849B-98768640E988}" sibTransId="{D79DCC96-1557-4684-B1B0-AC362841E322}"/>
    <dgm:cxn modelId="{034689C6-1F7B-417E-934D-4BE200349A91}" srcId="{E3122B41-6F7D-4F8C-8D84-4FD942F597C1}" destId="{28364E89-6990-4B81-9B0A-CDA3EF2DD6A4}" srcOrd="0" destOrd="0" parTransId="{3D47D67D-78AA-41C4-9D18-A104513B237B}" sibTransId="{D25AC507-F83B-423E-988C-AC82B998B0D5}"/>
    <dgm:cxn modelId="{1939AECC-A19B-4248-A8E3-25AC8D7B0DDF}" type="presOf" srcId="{F06940DE-93D8-4B8B-8E01-63E1541050BC}" destId="{D9DDAAA7-B9B8-47BB-9087-C53820281B6D}" srcOrd="0" destOrd="0" presId="urn:microsoft.com/office/officeart/2005/8/layout/vList2"/>
    <dgm:cxn modelId="{D4D7E7E1-2F93-47B8-A0DD-27CAA0E81450}" type="presOf" srcId="{CC99FD10-A7BA-4A5A-A766-07B8CEFDDEF3}" destId="{6B1C6F12-2D27-4C42-A130-C07DF988028C}" srcOrd="0" destOrd="0" presId="urn:microsoft.com/office/officeart/2005/8/layout/vList2"/>
    <dgm:cxn modelId="{38B3D3EC-2494-469A-BBA0-E6E0F182D2D4}" type="presOf" srcId="{5D873B85-2726-42E4-98A1-2129142DB6D1}" destId="{269CC2F4-230D-45FC-93C8-45FCE11E8109}" srcOrd="0" destOrd="2" presId="urn:microsoft.com/office/officeart/2005/8/layout/vList2"/>
    <dgm:cxn modelId="{B0456DF6-9290-49E5-9A57-FCBE9EA7DAE2}" type="presOf" srcId="{E3122B41-6F7D-4F8C-8D84-4FD942F597C1}" destId="{DD9915FD-4BC5-48D1-9A42-B2CE9C2F55F0}" srcOrd="0" destOrd="0" presId="urn:microsoft.com/office/officeart/2005/8/layout/vList2"/>
    <dgm:cxn modelId="{4DF673F6-25D8-430D-B93C-8F1DA0DD14D2}" type="presOf" srcId="{E19E6AAB-6417-4EAC-995A-4D4CD238400C}" destId="{8D30F392-E692-4166-B75C-710F6407F400}" srcOrd="0" destOrd="0" presId="urn:microsoft.com/office/officeart/2005/8/layout/vList2"/>
    <dgm:cxn modelId="{1C9B7F2A-A538-4874-9A1F-C55D2033F9BE}" type="presParOf" srcId="{6B1C6F12-2D27-4C42-A130-C07DF988028C}" destId="{BB43B487-9F0C-46FC-8949-FA87C057E501}" srcOrd="0" destOrd="0" presId="urn:microsoft.com/office/officeart/2005/8/layout/vList2"/>
    <dgm:cxn modelId="{07E89B88-5CFF-4D80-A6C0-F18A44368E61}" type="presParOf" srcId="{6B1C6F12-2D27-4C42-A130-C07DF988028C}" destId="{8D30F392-E692-4166-B75C-710F6407F400}" srcOrd="1" destOrd="0" presId="urn:microsoft.com/office/officeart/2005/8/layout/vList2"/>
    <dgm:cxn modelId="{D423AC04-5288-4470-AB1D-E41696007724}" type="presParOf" srcId="{6B1C6F12-2D27-4C42-A130-C07DF988028C}" destId="{DD9915FD-4BC5-48D1-9A42-B2CE9C2F55F0}" srcOrd="2" destOrd="0" presId="urn:microsoft.com/office/officeart/2005/8/layout/vList2"/>
    <dgm:cxn modelId="{7E204DA4-FCD2-4F1B-9C14-FC325CA11BAC}" type="presParOf" srcId="{6B1C6F12-2D27-4C42-A130-C07DF988028C}" destId="{269CC2F4-230D-45FC-93C8-45FCE11E8109}" srcOrd="3" destOrd="0" presId="urn:microsoft.com/office/officeart/2005/8/layout/vList2"/>
    <dgm:cxn modelId="{95FE100C-9BDB-405E-9FF6-0794F7812B51}" type="presParOf" srcId="{6B1C6F12-2D27-4C42-A130-C07DF988028C}" destId="{3F1A569B-828C-4679-B9DC-127E9A97714B}" srcOrd="4" destOrd="0" presId="urn:microsoft.com/office/officeart/2005/8/layout/vList2"/>
    <dgm:cxn modelId="{AFAFF373-9D43-446C-9896-3C39DDB3F96A}" type="presParOf" srcId="{6B1C6F12-2D27-4C42-A130-C07DF988028C}" destId="{32208E73-D6E1-4882-9182-3F61323ADC19}" srcOrd="5" destOrd="0" presId="urn:microsoft.com/office/officeart/2005/8/layout/vList2"/>
    <dgm:cxn modelId="{445FE87F-6CC4-435E-A5B7-B4834519E491}" type="presParOf" srcId="{6B1C6F12-2D27-4C42-A130-C07DF988028C}" destId="{D9DDAAA7-B9B8-47BB-9087-C53820281B6D}" srcOrd="6" destOrd="0" presId="urn:microsoft.com/office/officeart/2005/8/layout/vList2"/>
    <dgm:cxn modelId="{7425645E-2E6F-448E-ADD5-4621679BE85D}" type="presParOf" srcId="{6B1C6F12-2D27-4C42-A130-C07DF988028C}" destId="{45744FE3-1915-45CF-981D-D5F0EB039F9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B6B6D9-8D85-42F5-BF45-EFCE703AAFCA}" type="doc">
      <dgm:prSet loTypeId="urn:microsoft.com/office/officeart/2005/8/layout/gear1" loCatId="cycle" qsTypeId="urn:microsoft.com/office/officeart/2005/8/quickstyle/simple1" qsCatId="simple" csTypeId="urn:microsoft.com/office/officeart/2005/8/colors/colorful1#1" csCatId="colorful" phldr="1"/>
      <dgm:spPr/>
    </dgm:pt>
    <dgm:pt modelId="{E3ACCB97-86EA-43E3-A01C-00B1CFE87C69}">
      <dgm:prSet phldrT="[Testo]" custT="1"/>
      <dgm:spPr/>
      <dgm:t>
        <a:bodyPr/>
        <a:lstStyle/>
        <a:p>
          <a:r>
            <a:rPr lang="it-IT" sz="3200" b="1" dirty="0"/>
            <a:t>Logica</a:t>
          </a:r>
        </a:p>
      </dgm:t>
    </dgm:pt>
    <dgm:pt modelId="{CF64CAEA-E42C-419B-B17E-F37389666FC2}" type="parTrans" cxnId="{8E0BA0FF-D81A-444C-AFF4-01C41B615FB4}">
      <dgm:prSet/>
      <dgm:spPr/>
      <dgm:t>
        <a:bodyPr/>
        <a:lstStyle/>
        <a:p>
          <a:endParaRPr lang="it-IT"/>
        </a:p>
      </dgm:t>
    </dgm:pt>
    <dgm:pt modelId="{EC67768E-FF57-4071-9D76-8E84B228CD71}" type="sibTrans" cxnId="{8E0BA0FF-D81A-444C-AFF4-01C41B615FB4}">
      <dgm:prSet/>
      <dgm:spPr/>
      <dgm:t>
        <a:bodyPr/>
        <a:lstStyle/>
        <a:p>
          <a:endParaRPr lang="it-IT"/>
        </a:p>
      </dgm:t>
    </dgm:pt>
    <dgm:pt modelId="{F7D3634A-59E6-48BB-BD57-BB60DD6129BC}">
      <dgm:prSet phldrT="[Testo]"/>
      <dgm:spPr/>
      <dgm:t>
        <a:bodyPr/>
        <a:lstStyle/>
        <a:p>
          <a:r>
            <a:rPr lang="it-IT" b="1" dirty="0"/>
            <a:t>Base informativa (sapere del medico)</a:t>
          </a:r>
        </a:p>
      </dgm:t>
    </dgm:pt>
    <dgm:pt modelId="{1FE8EA3C-2478-4D78-ADA4-D6E0E9C0200F}" type="parTrans" cxnId="{F5CED7D9-3D33-4E58-B768-1137A2496433}">
      <dgm:prSet/>
      <dgm:spPr/>
      <dgm:t>
        <a:bodyPr/>
        <a:lstStyle/>
        <a:p>
          <a:endParaRPr lang="it-IT"/>
        </a:p>
      </dgm:t>
    </dgm:pt>
    <dgm:pt modelId="{E0BCFA93-281C-4DF7-BE72-ACE1F3757947}" type="sibTrans" cxnId="{F5CED7D9-3D33-4E58-B768-1137A2496433}">
      <dgm:prSet/>
      <dgm:spPr/>
      <dgm:t>
        <a:bodyPr/>
        <a:lstStyle/>
        <a:p>
          <a:endParaRPr lang="it-IT"/>
        </a:p>
      </dgm:t>
    </dgm:pt>
    <dgm:pt modelId="{8D62028B-5971-464A-A66B-17AE2F373B25}">
      <dgm:prSet phldrT="[Testo]"/>
      <dgm:spPr/>
      <dgm:t>
        <a:bodyPr/>
        <a:lstStyle/>
        <a:p>
          <a:r>
            <a:rPr lang="it-IT" b="1" dirty="0"/>
            <a:t>Dati di base (del paziente)</a:t>
          </a:r>
        </a:p>
      </dgm:t>
    </dgm:pt>
    <dgm:pt modelId="{5297E59D-258F-4A75-A5F0-0EF11F8307CE}" type="parTrans" cxnId="{B9FE6C01-2EC7-45AF-A242-62295963750C}">
      <dgm:prSet/>
      <dgm:spPr/>
      <dgm:t>
        <a:bodyPr/>
        <a:lstStyle/>
        <a:p>
          <a:endParaRPr lang="it-IT"/>
        </a:p>
      </dgm:t>
    </dgm:pt>
    <dgm:pt modelId="{934A0426-64F8-4209-8520-2E7C82DC22EE}" type="sibTrans" cxnId="{B9FE6C01-2EC7-45AF-A242-62295963750C}">
      <dgm:prSet/>
      <dgm:spPr/>
      <dgm:t>
        <a:bodyPr/>
        <a:lstStyle/>
        <a:p>
          <a:endParaRPr lang="it-IT"/>
        </a:p>
      </dgm:t>
    </dgm:pt>
    <dgm:pt modelId="{B54C4A3E-7C9E-4B8E-860B-BE2AF1D782A4}" type="pres">
      <dgm:prSet presAssocID="{48B6B6D9-8D85-42F5-BF45-EFCE703AAFCA}" presName="composite" presStyleCnt="0">
        <dgm:presLayoutVars>
          <dgm:chMax val="3"/>
          <dgm:animLvl val="lvl"/>
          <dgm:resizeHandles val="exact"/>
        </dgm:presLayoutVars>
      </dgm:prSet>
      <dgm:spPr/>
    </dgm:pt>
    <dgm:pt modelId="{7BA1E9FC-1FA1-4988-AA55-A9CC6794E50C}" type="pres">
      <dgm:prSet presAssocID="{E3ACCB97-86EA-43E3-A01C-00B1CFE87C69}" presName="gear1" presStyleLbl="node1" presStyleIdx="0" presStyleCnt="3" custScaleX="90910">
        <dgm:presLayoutVars>
          <dgm:chMax val="1"/>
          <dgm:bulletEnabled val="1"/>
        </dgm:presLayoutVars>
      </dgm:prSet>
      <dgm:spPr/>
    </dgm:pt>
    <dgm:pt modelId="{05EFE582-4942-478E-97F0-9D92E7CA3DE9}" type="pres">
      <dgm:prSet presAssocID="{E3ACCB97-86EA-43E3-A01C-00B1CFE87C69}" presName="gear1srcNode" presStyleLbl="node1" presStyleIdx="0" presStyleCnt="3"/>
      <dgm:spPr/>
    </dgm:pt>
    <dgm:pt modelId="{8270EA01-58F9-4D00-851B-5AC27C12AEB7}" type="pres">
      <dgm:prSet presAssocID="{E3ACCB97-86EA-43E3-A01C-00B1CFE87C69}" presName="gear1dstNode" presStyleLbl="node1" presStyleIdx="0" presStyleCnt="3"/>
      <dgm:spPr/>
    </dgm:pt>
    <dgm:pt modelId="{56A7EBFA-1522-4448-B6C7-4A02231780B1}" type="pres">
      <dgm:prSet presAssocID="{F7D3634A-59E6-48BB-BD57-BB60DD6129BC}" presName="gear2" presStyleLbl="node1" presStyleIdx="1" presStyleCnt="3">
        <dgm:presLayoutVars>
          <dgm:chMax val="1"/>
          <dgm:bulletEnabled val="1"/>
        </dgm:presLayoutVars>
      </dgm:prSet>
      <dgm:spPr/>
    </dgm:pt>
    <dgm:pt modelId="{2E3CE8B2-F07E-44EA-9DA6-EA73F3A7AD73}" type="pres">
      <dgm:prSet presAssocID="{F7D3634A-59E6-48BB-BD57-BB60DD6129BC}" presName="gear2srcNode" presStyleLbl="node1" presStyleIdx="1" presStyleCnt="3"/>
      <dgm:spPr/>
    </dgm:pt>
    <dgm:pt modelId="{081B2AA4-5974-451F-86FB-CEBC4542FC62}" type="pres">
      <dgm:prSet presAssocID="{F7D3634A-59E6-48BB-BD57-BB60DD6129BC}" presName="gear2dstNode" presStyleLbl="node1" presStyleIdx="1" presStyleCnt="3"/>
      <dgm:spPr/>
    </dgm:pt>
    <dgm:pt modelId="{03760821-049E-48AB-BCB8-EFF8950B9B4D}" type="pres">
      <dgm:prSet presAssocID="{8D62028B-5971-464A-A66B-17AE2F373B25}" presName="gear3" presStyleLbl="node1" presStyleIdx="2" presStyleCnt="3"/>
      <dgm:spPr/>
    </dgm:pt>
    <dgm:pt modelId="{7058A458-5086-409D-9533-107E023A8235}" type="pres">
      <dgm:prSet presAssocID="{8D62028B-5971-464A-A66B-17AE2F373B25}" presName="gear3tx" presStyleLbl="node1" presStyleIdx="2" presStyleCnt="3">
        <dgm:presLayoutVars>
          <dgm:chMax val="1"/>
          <dgm:bulletEnabled val="1"/>
        </dgm:presLayoutVars>
      </dgm:prSet>
      <dgm:spPr/>
    </dgm:pt>
    <dgm:pt modelId="{BF134D3B-C701-4817-9965-0FCF8AF8A4A2}" type="pres">
      <dgm:prSet presAssocID="{8D62028B-5971-464A-A66B-17AE2F373B25}" presName="gear3srcNode" presStyleLbl="node1" presStyleIdx="2" presStyleCnt="3"/>
      <dgm:spPr/>
    </dgm:pt>
    <dgm:pt modelId="{75C09783-206D-40F8-8049-4806257167EA}" type="pres">
      <dgm:prSet presAssocID="{8D62028B-5971-464A-A66B-17AE2F373B25}" presName="gear3dstNode" presStyleLbl="node1" presStyleIdx="2" presStyleCnt="3"/>
      <dgm:spPr/>
    </dgm:pt>
    <dgm:pt modelId="{5376F3B8-C827-4C03-8BB8-519C3DB1643A}" type="pres">
      <dgm:prSet presAssocID="{EC67768E-FF57-4071-9D76-8E84B228CD71}" presName="connector1" presStyleLbl="sibTrans2D1" presStyleIdx="0" presStyleCnt="3"/>
      <dgm:spPr/>
    </dgm:pt>
    <dgm:pt modelId="{05BEBE5C-E1E6-4D31-A7A1-4C26E621918F}" type="pres">
      <dgm:prSet presAssocID="{E0BCFA93-281C-4DF7-BE72-ACE1F3757947}" presName="connector2" presStyleLbl="sibTrans2D1" presStyleIdx="1" presStyleCnt="3"/>
      <dgm:spPr/>
    </dgm:pt>
    <dgm:pt modelId="{364DA6D3-F32C-45EB-A62A-59EC7EDC06E3}" type="pres">
      <dgm:prSet presAssocID="{934A0426-64F8-4209-8520-2E7C82DC22EE}" presName="connector3" presStyleLbl="sibTrans2D1" presStyleIdx="2" presStyleCnt="3"/>
      <dgm:spPr/>
    </dgm:pt>
  </dgm:ptLst>
  <dgm:cxnLst>
    <dgm:cxn modelId="{B9FE6C01-2EC7-45AF-A242-62295963750C}" srcId="{48B6B6D9-8D85-42F5-BF45-EFCE703AAFCA}" destId="{8D62028B-5971-464A-A66B-17AE2F373B25}" srcOrd="2" destOrd="0" parTransId="{5297E59D-258F-4A75-A5F0-0EF11F8307CE}" sibTransId="{934A0426-64F8-4209-8520-2E7C82DC22EE}"/>
    <dgm:cxn modelId="{45F1CD1A-1F79-4713-AC8C-2B967C9C560B}" type="presOf" srcId="{48B6B6D9-8D85-42F5-BF45-EFCE703AAFCA}" destId="{B54C4A3E-7C9E-4B8E-860B-BE2AF1D782A4}" srcOrd="0" destOrd="0" presId="urn:microsoft.com/office/officeart/2005/8/layout/gear1"/>
    <dgm:cxn modelId="{2AD79B1E-DC93-4E90-8B4F-139E288CA56C}" type="presOf" srcId="{E3ACCB97-86EA-43E3-A01C-00B1CFE87C69}" destId="{7BA1E9FC-1FA1-4988-AA55-A9CC6794E50C}" srcOrd="0" destOrd="0" presId="urn:microsoft.com/office/officeart/2005/8/layout/gear1"/>
    <dgm:cxn modelId="{50F09323-18DF-487B-A375-C8715FD1EBBC}" type="presOf" srcId="{F7D3634A-59E6-48BB-BD57-BB60DD6129BC}" destId="{2E3CE8B2-F07E-44EA-9DA6-EA73F3A7AD73}" srcOrd="1" destOrd="0" presId="urn:microsoft.com/office/officeart/2005/8/layout/gear1"/>
    <dgm:cxn modelId="{61ED1943-185F-4142-A0A1-7E4DEF8F5E70}" type="presOf" srcId="{E3ACCB97-86EA-43E3-A01C-00B1CFE87C69}" destId="{05EFE582-4942-478E-97F0-9D92E7CA3DE9}" srcOrd="1" destOrd="0" presId="urn:microsoft.com/office/officeart/2005/8/layout/gear1"/>
    <dgm:cxn modelId="{A4213A53-A4C2-44CD-8ABA-979B0A6AA17A}" type="presOf" srcId="{8D62028B-5971-464A-A66B-17AE2F373B25}" destId="{7058A458-5086-409D-9533-107E023A8235}" srcOrd="1" destOrd="0" presId="urn:microsoft.com/office/officeart/2005/8/layout/gear1"/>
    <dgm:cxn modelId="{46DFE356-C177-4FF4-9C4B-CFDF782DA2F9}" type="presOf" srcId="{8D62028B-5971-464A-A66B-17AE2F373B25}" destId="{BF134D3B-C701-4817-9965-0FCF8AF8A4A2}" srcOrd="2" destOrd="0" presId="urn:microsoft.com/office/officeart/2005/8/layout/gear1"/>
    <dgm:cxn modelId="{94415478-1AD3-453F-A119-34708CDC5FFE}" type="presOf" srcId="{F7D3634A-59E6-48BB-BD57-BB60DD6129BC}" destId="{081B2AA4-5974-451F-86FB-CEBC4542FC62}" srcOrd="2" destOrd="0" presId="urn:microsoft.com/office/officeart/2005/8/layout/gear1"/>
    <dgm:cxn modelId="{CB55DD9F-9F0B-46F5-9014-A6F201B62232}" type="presOf" srcId="{EC67768E-FF57-4071-9D76-8E84B228CD71}" destId="{5376F3B8-C827-4C03-8BB8-519C3DB1643A}" srcOrd="0" destOrd="0" presId="urn:microsoft.com/office/officeart/2005/8/layout/gear1"/>
    <dgm:cxn modelId="{BE6F8EA2-1C66-4763-A0CF-1CF5B412AD95}" type="presOf" srcId="{F7D3634A-59E6-48BB-BD57-BB60DD6129BC}" destId="{56A7EBFA-1522-4448-B6C7-4A02231780B1}" srcOrd="0" destOrd="0" presId="urn:microsoft.com/office/officeart/2005/8/layout/gear1"/>
    <dgm:cxn modelId="{DFED55D5-0D0C-43E3-92AD-AE8B9064FA2C}" type="presOf" srcId="{E0BCFA93-281C-4DF7-BE72-ACE1F3757947}" destId="{05BEBE5C-E1E6-4D31-A7A1-4C26E621918F}" srcOrd="0" destOrd="0" presId="urn:microsoft.com/office/officeart/2005/8/layout/gear1"/>
    <dgm:cxn modelId="{9D4D4FD8-B390-4F0B-AADA-0F371835D9A1}" type="presOf" srcId="{8D62028B-5971-464A-A66B-17AE2F373B25}" destId="{03760821-049E-48AB-BCB8-EFF8950B9B4D}" srcOrd="0" destOrd="0" presId="urn:microsoft.com/office/officeart/2005/8/layout/gear1"/>
    <dgm:cxn modelId="{F5CED7D9-3D33-4E58-B768-1137A2496433}" srcId="{48B6B6D9-8D85-42F5-BF45-EFCE703AAFCA}" destId="{F7D3634A-59E6-48BB-BD57-BB60DD6129BC}" srcOrd="1" destOrd="0" parTransId="{1FE8EA3C-2478-4D78-ADA4-D6E0E9C0200F}" sibTransId="{E0BCFA93-281C-4DF7-BE72-ACE1F3757947}"/>
    <dgm:cxn modelId="{91AB29F0-B29E-4AC7-927D-1F7B6C47E4F0}" type="presOf" srcId="{934A0426-64F8-4209-8520-2E7C82DC22EE}" destId="{364DA6D3-F32C-45EB-A62A-59EC7EDC06E3}" srcOrd="0" destOrd="0" presId="urn:microsoft.com/office/officeart/2005/8/layout/gear1"/>
    <dgm:cxn modelId="{16AB33F2-326D-460A-B5D8-B24207FEFA9F}" type="presOf" srcId="{E3ACCB97-86EA-43E3-A01C-00B1CFE87C69}" destId="{8270EA01-58F9-4D00-851B-5AC27C12AEB7}" srcOrd="2" destOrd="0" presId="urn:microsoft.com/office/officeart/2005/8/layout/gear1"/>
    <dgm:cxn modelId="{B17593F2-E48D-4EAC-BBA0-BA69F4A9DD63}" type="presOf" srcId="{8D62028B-5971-464A-A66B-17AE2F373B25}" destId="{75C09783-206D-40F8-8049-4806257167EA}" srcOrd="3" destOrd="0" presId="urn:microsoft.com/office/officeart/2005/8/layout/gear1"/>
    <dgm:cxn modelId="{8E0BA0FF-D81A-444C-AFF4-01C41B615FB4}" srcId="{48B6B6D9-8D85-42F5-BF45-EFCE703AAFCA}" destId="{E3ACCB97-86EA-43E3-A01C-00B1CFE87C69}" srcOrd="0" destOrd="0" parTransId="{CF64CAEA-E42C-419B-B17E-F37389666FC2}" sibTransId="{EC67768E-FF57-4071-9D76-8E84B228CD71}"/>
    <dgm:cxn modelId="{15FF6054-0596-4B7C-A019-A802E6803CB1}" type="presParOf" srcId="{B54C4A3E-7C9E-4B8E-860B-BE2AF1D782A4}" destId="{7BA1E9FC-1FA1-4988-AA55-A9CC6794E50C}" srcOrd="0" destOrd="0" presId="urn:microsoft.com/office/officeart/2005/8/layout/gear1"/>
    <dgm:cxn modelId="{ACEAAA9F-33B8-4D5B-8AC6-CB487504B8D1}" type="presParOf" srcId="{B54C4A3E-7C9E-4B8E-860B-BE2AF1D782A4}" destId="{05EFE582-4942-478E-97F0-9D92E7CA3DE9}" srcOrd="1" destOrd="0" presId="urn:microsoft.com/office/officeart/2005/8/layout/gear1"/>
    <dgm:cxn modelId="{B270F9A7-8410-4869-BFFB-B31A76651BFF}" type="presParOf" srcId="{B54C4A3E-7C9E-4B8E-860B-BE2AF1D782A4}" destId="{8270EA01-58F9-4D00-851B-5AC27C12AEB7}" srcOrd="2" destOrd="0" presId="urn:microsoft.com/office/officeart/2005/8/layout/gear1"/>
    <dgm:cxn modelId="{B5E7C9B2-3B84-4797-8354-A9579EF43B2A}" type="presParOf" srcId="{B54C4A3E-7C9E-4B8E-860B-BE2AF1D782A4}" destId="{56A7EBFA-1522-4448-B6C7-4A02231780B1}" srcOrd="3" destOrd="0" presId="urn:microsoft.com/office/officeart/2005/8/layout/gear1"/>
    <dgm:cxn modelId="{7B919EFF-FF0E-4491-97D1-17DB6CC895EA}" type="presParOf" srcId="{B54C4A3E-7C9E-4B8E-860B-BE2AF1D782A4}" destId="{2E3CE8B2-F07E-44EA-9DA6-EA73F3A7AD73}" srcOrd="4" destOrd="0" presId="urn:microsoft.com/office/officeart/2005/8/layout/gear1"/>
    <dgm:cxn modelId="{1BFF0E11-222C-4706-B570-6299447D0EE0}" type="presParOf" srcId="{B54C4A3E-7C9E-4B8E-860B-BE2AF1D782A4}" destId="{081B2AA4-5974-451F-86FB-CEBC4542FC62}" srcOrd="5" destOrd="0" presId="urn:microsoft.com/office/officeart/2005/8/layout/gear1"/>
    <dgm:cxn modelId="{2DCFD5F3-5B04-40FE-AEFE-325581E46335}" type="presParOf" srcId="{B54C4A3E-7C9E-4B8E-860B-BE2AF1D782A4}" destId="{03760821-049E-48AB-BCB8-EFF8950B9B4D}" srcOrd="6" destOrd="0" presId="urn:microsoft.com/office/officeart/2005/8/layout/gear1"/>
    <dgm:cxn modelId="{78C964AE-AA14-48A4-A35D-36843B46B4ED}" type="presParOf" srcId="{B54C4A3E-7C9E-4B8E-860B-BE2AF1D782A4}" destId="{7058A458-5086-409D-9533-107E023A8235}" srcOrd="7" destOrd="0" presId="urn:microsoft.com/office/officeart/2005/8/layout/gear1"/>
    <dgm:cxn modelId="{1985FCFD-02A5-493D-9664-2CD2E43AD0A0}" type="presParOf" srcId="{B54C4A3E-7C9E-4B8E-860B-BE2AF1D782A4}" destId="{BF134D3B-C701-4817-9965-0FCF8AF8A4A2}" srcOrd="8" destOrd="0" presId="urn:microsoft.com/office/officeart/2005/8/layout/gear1"/>
    <dgm:cxn modelId="{71643021-8E85-417C-A2DF-F80BC5F47657}" type="presParOf" srcId="{B54C4A3E-7C9E-4B8E-860B-BE2AF1D782A4}" destId="{75C09783-206D-40F8-8049-4806257167EA}" srcOrd="9" destOrd="0" presId="urn:microsoft.com/office/officeart/2005/8/layout/gear1"/>
    <dgm:cxn modelId="{98CDEFE9-5326-40F8-A720-A4F27DAAB7B4}" type="presParOf" srcId="{B54C4A3E-7C9E-4B8E-860B-BE2AF1D782A4}" destId="{5376F3B8-C827-4C03-8BB8-519C3DB1643A}" srcOrd="10" destOrd="0" presId="urn:microsoft.com/office/officeart/2005/8/layout/gear1"/>
    <dgm:cxn modelId="{4B29F417-4A2F-43D7-A5E6-C013E70BAC3A}" type="presParOf" srcId="{B54C4A3E-7C9E-4B8E-860B-BE2AF1D782A4}" destId="{05BEBE5C-E1E6-4D31-A7A1-4C26E621918F}" srcOrd="11" destOrd="0" presId="urn:microsoft.com/office/officeart/2005/8/layout/gear1"/>
    <dgm:cxn modelId="{B43111D7-5D39-4BFB-A550-E6A61A7FA785}" type="presParOf" srcId="{B54C4A3E-7C9E-4B8E-860B-BE2AF1D782A4}" destId="{364DA6D3-F32C-45EB-A62A-59EC7EDC06E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E1C1C-70F6-4F21-BFB1-E3B5E83D8177}">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BFE0F-9683-49AA-AA5B-1E1EC0326B7F}">
      <dsp:nvSpPr>
        <dsp:cNvPr id="0" name=""/>
        <dsp:cNvSpPr/>
      </dsp:nvSpPr>
      <dsp:spPr>
        <a:xfrm>
          <a:off x="304800" y="7539"/>
          <a:ext cx="5492355" cy="67896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it-IT" sz="2000" b="1" kern="1200" dirty="0"/>
            <a:t>Risposta ai sintomi e problemi offerti dai pazienti</a:t>
          </a:r>
        </a:p>
      </dsp:txBody>
      <dsp:txXfrm>
        <a:off x="337944" y="40683"/>
        <a:ext cx="5426067" cy="612672"/>
      </dsp:txXfrm>
    </dsp:sp>
    <dsp:sp modelId="{4138DBBF-9CA1-4217-A04E-D60CEB7B32B0}">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65C944-279C-4A46-9C70-18D07C0C9184}">
      <dsp:nvSpPr>
        <dsp:cNvPr id="0" name=""/>
        <dsp:cNvSpPr/>
      </dsp:nvSpPr>
      <dsp:spPr>
        <a:xfrm>
          <a:off x="304800" y="1050819"/>
          <a:ext cx="5492355" cy="67896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it-IT" sz="2000" b="1" kern="1200" dirty="0"/>
            <a:t>Gestione dei problemi “aperti”</a:t>
          </a:r>
        </a:p>
      </dsp:txBody>
      <dsp:txXfrm>
        <a:off x="337944" y="1083963"/>
        <a:ext cx="5426067" cy="612672"/>
      </dsp:txXfrm>
    </dsp:sp>
    <dsp:sp modelId="{7C9B7F86-2EC1-4D94-A5AC-C09639986CA3}">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437DE-2DAE-4A52-9305-B7FA6FFF01FE}">
      <dsp:nvSpPr>
        <dsp:cNvPr id="0" name=""/>
        <dsp:cNvSpPr/>
      </dsp:nvSpPr>
      <dsp:spPr>
        <a:xfrm>
          <a:off x="304800" y="2094100"/>
          <a:ext cx="5492355" cy="67896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it-IT" sz="2000" b="1" kern="1200" dirty="0"/>
            <a:t>Modifica dei difetti comportamentali (medicina di iniziativa)</a:t>
          </a:r>
        </a:p>
      </dsp:txBody>
      <dsp:txXfrm>
        <a:off x="337944" y="2127244"/>
        <a:ext cx="5426067" cy="612672"/>
      </dsp:txXfrm>
    </dsp:sp>
    <dsp:sp modelId="{75B1D1CD-AB2E-4F5E-9055-AD795E3C4740}">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56F81B-F79F-4304-AACA-726507F6947C}">
      <dsp:nvSpPr>
        <dsp:cNvPr id="0" name=""/>
        <dsp:cNvSpPr/>
      </dsp:nvSpPr>
      <dsp:spPr>
        <a:xfrm>
          <a:off x="304800" y="3137380"/>
          <a:ext cx="5492355" cy="67896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it-IT" sz="2000" b="1" kern="1200" dirty="0"/>
            <a:t>Screening (opportunistici)</a:t>
          </a:r>
        </a:p>
      </dsp:txBody>
      <dsp:txXfrm>
        <a:off x="337944" y="3170524"/>
        <a:ext cx="5426067"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40AE7-1CD3-49C5-8DF2-FB2237319054}">
      <dsp:nvSpPr>
        <dsp:cNvPr id="0" name=""/>
        <dsp:cNvSpPr/>
      </dsp:nvSpPr>
      <dsp:spPr>
        <a:xfrm>
          <a:off x="2839447" y="494069"/>
          <a:ext cx="382904" cy="91440"/>
        </a:xfrm>
        <a:custGeom>
          <a:avLst/>
          <a:gdLst/>
          <a:ahLst/>
          <a:cxnLst/>
          <a:rect l="0" t="0" r="0" b="0"/>
          <a:pathLst>
            <a:path>
              <a:moveTo>
                <a:pt x="0" y="45720"/>
              </a:moveTo>
              <a:lnTo>
                <a:pt x="382904" y="45720"/>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b="1" kern="1200" dirty="0"/>
        </a:p>
      </dsp:txBody>
      <dsp:txXfrm>
        <a:off x="3020562" y="537722"/>
        <a:ext cx="20675" cy="4135"/>
      </dsp:txXfrm>
    </dsp:sp>
    <dsp:sp modelId="{1E57A3CD-BA22-452A-AB63-D58A2D3B2141}">
      <dsp:nvSpPr>
        <dsp:cNvPr id="0" name=""/>
        <dsp:cNvSpPr/>
      </dsp:nvSpPr>
      <dsp:spPr>
        <a:xfrm>
          <a:off x="1043404" y="436"/>
          <a:ext cx="1797843" cy="107870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b="1" kern="1200" dirty="0"/>
            <a:t>Anamnesi</a:t>
          </a:r>
        </a:p>
      </dsp:txBody>
      <dsp:txXfrm>
        <a:off x="1043404" y="436"/>
        <a:ext cx="1797843" cy="1078706"/>
      </dsp:txXfrm>
    </dsp:sp>
    <dsp:sp modelId="{86E720CE-D099-47EC-84F3-C6DA34F0068F}">
      <dsp:nvSpPr>
        <dsp:cNvPr id="0" name=""/>
        <dsp:cNvSpPr/>
      </dsp:nvSpPr>
      <dsp:spPr>
        <a:xfrm>
          <a:off x="1942326" y="1077342"/>
          <a:ext cx="2211347" cy="382904"/>
        </a:xfrm>
        <a:custGeom>
          <a:avLst/>
          <a:gdLst/>
          <a:ahLst/>
          <a:cxnLst/>
          <a:rect l="0" t="0" r="0" b="0"/>
          <a:pathLst>
            <a:path>
              <a:moveTo>
                <a:pt x="2211347" y="0"/>
              </a:moveTo>
              <a:lnTo>
                <a:pt x="2211347" y="208552"/>
              </a:lnTo>
              <a:lnTo>
                <a:pt x="0" y="208552"/>
              </a:lnTo>
              <a:lnTo>
                <a:pt x="0" y="382904"/>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b="1" kern="1200" dirty="0"/>
        </a:p>
      </dsp:txBody>
      <dsp:txXfrm>
        <a:off x="2991758" y="1266727"/>
        <a:ext cx="112483" cy="4135"/>
      </dsp:txXfrm>
    </dsp:sp>
    <dsp:sp modelId="{5B4DB899-69C1-4899-A46F-AA3BD3BC5EE8}">
      <dsp:nvSpPr>
        <dsp:cNvPr id="0" name=""/>
        <dsp:cNvSpPr/>
      </dsp:nvSpPr>
      <dsp:spPr>
        <a:xfrm>
          <a:off x="3254752" y="436"/>
          <a:ext cx="1797843" cy="107870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b="1" kern="1200" dirty="0"/>
            <a:t>Esame obiettivo</a:t>
          </a:r>
        </a:p>
      </dsp:txBody>
      <dsp:txXfrm>
        <a:off x="3254752" y="436"/>
        <a:ext cx="1797843" cy="1078706"/>
      </dsp:txXfrm>
    </dsp:sp>
    <dsp:sp modelId="{7AB32E8E-BD30-4455-9C67-EA0B17AB8809}">
      <dsp:nvSpPr>
        <dsp:cNvPr id="0" name=""/>
        <dsp:cNvSpPr/>
      </dsp:nvSpPr>
      <dsp:spPr>
        <a:xfrm>
          <a:off x="2839447" y="1986280"/>
          <a:ext cx="382904" cy="91440"/>
        </a:xfrm>
        <a:custGeom>
          <a:avLst/>
          <a:gdLst/>
          <a:ahLst/>
          <a:cxnLst/>
          <a:rect l="0" t="0" r="0" b="0"/>
          <a:pathLst>
            <a:path>
              <a:moveTo>
                <a:pt x="0" y="45720"/>
              </a:moveTo>
              <a:lnTo>
                <a:pt x="382904" y="45720"/>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b="1" kern="1200" dirty="0"/>
        </a:p>
      </dsp:txBody>
      <dsp:txXfrm>
        <a:off x="3020562" y="2029932"/>
        <a:ext cx="20675" cy="4135"/>
      </dsp:txXfrm>
    </dsp:sp>
    <dsp:sp modelId="{B241F432-ECC4-46DE-BC99-1E9133D558D0}">
      <dsp:nvSpPr>
        <dsp:cNvPr id="0" name=""/>
        <dsp:cNvSpPr/>
      </dsp:nvSpPr>
      <dsp:spPr>
        <a:xfrm>
          <a:off x="1043404" y="1492646"/>
          <a:ext cx="1797843" cy="107870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b="1" kern="1200" dirty="0"/>
            <a:t>Sintomo/ sintomi guida</a:t>
          </a:r>
        </a:p>
      </dsp:txBody>
      <dsp:txXfrm>
        <a:off x="1043404" y="1492646"/>
        <a:ext cx="1797843" cy="1078706"/>
      </dsp:txXfrm>
    </dsp:sp>
    <dsp:sp modelId="{DDE557D1-6A10-47F0-A901-307791250D29}">
      <dsp:nvSpPr>
        <dsp:cNvPr id="0" name=""/>
        <dsp:cNvSpPr/>
      </dsp:nvSpPr>
      <dsp:spPr>
        <a:xfrm>
          <a:off x="1942326" y="2569553"/>
          <a:ext cx="2211347" cy="382904"/>
        </a:xfrm>
        <a:custGeom>
          <a:avLst/>
          <a:gdLst/>
          <a:ahLst/>
          <a:cxnLst/>
          <a:rect l="0" t="0" r="0" b="0"/>
          <a:pathLst>
            <a:path>
              <a:moveTo>
                <a:pt x="2211347" y="0"/>
              </a:moveTo>
              <a:lnTo>
                <a:pt x="2211347" y="208552"/>
              </a:lnTo>
              <a:lnTo>
                <a:pt x="0" y="208552"/>
              </a:lnTo>
              <a:lnTo>
                <a:pt x="0" y="382904"/>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b="1" kern="1200" dirty="0"/>
        </a:p>
      </dsp:txBody>
      <dsp:txXfrm>
        <a:off x="2991758" y="2758937"/>
        <a:ext cx="112483" cy="4135"/>
      </dsp:txXfrm>
    </dsp:sp>
    <dsp:sp modelId="{BA5C29A6-26B1-4199-B034-8CCA8FFE00EB}">
      <dsp:nvSpPr>
        <dsp:cNvPr id="0" name=""/>
        <dsp:cNvSpPr/>
      </dsp:nvSpPr>
      <dsp:spPr>
        <a:xfrm>
          <a:off x="3254752" y="1492646"/>
          <a:ext cx="1797843" cy="107870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b="1" kern="1200" dirty="0"/>
            <a:t>Iter diagnostico</a:t>
          </a:r>
        </a:p>
      </dsp:txBody>
      <dsp:txXfrm>
        <a:off x="3254752" y="1492646"/>
        <a:ext cx="1797843" cy="1078706"/>
      </dsp:txXfrm>
    </dsp:sp>
    <dsp:sp modelId="{043443D4-113B-417C-B98C-0DFABA12D4FC}">
      <dsp:nvSpPr>
        <dsp:cNvPr id="0" name=""/>
        <dsp:cNvSpPr/>
      </dsp:nvSpPr>
      <dsp:spPr>
        <a:xfrm>
          <a:off x="2839447" y="3478490"/>
          <a:ext cx="382904" cy="91440"/>
        </a:xfrm>
        <a:custGeom>
          <a:avLst/>
          <a:gdLst/>
          <a:ahLst/>
          <a:cxnLst/>
          <a:rect l="0" t="0" r="0" b="0"/>
          <a:pathLst>
            <a:path>
              <a:moveTo>
                <a:pt x="0" y="45720"/>
              </a:moveTo>
              <a:lnTo>
                <a:pt x="382904" y="45720"/>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b="1" kern="1200" dirty="0"/>
        </a:p>
      </dsp:txBody>
      <dsp:txXfrm>
        <a:off x="3020562" y="3522142"/>
        <a:ext cx="20675" cy="4135"/>
      </dsp:txXfrm>
    </dsp:sp>
    <dsp:sp modelId="{0396814B-9D74-41CB-A533-34DD22D301CB}">
      <dsp:nvSpPr>
        <dsp:cNvPr id="0" name=""/>
        <dsp:cNvSpPr/>
      </dsp:nvSpPr>
      <dsp:spPr>
        <a:xfrm>
          <a:off x="1043404" y="2984857"/>
          <a:ext cx="1797843" cy="107870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b="1" kern="1200" dirty="0"/>
            <a:t>Iter terapeutico</a:t>
          </a:r>
        </a:p>
      </dsp:txBody>
      <dsp:txXfrm>
        <a:off x="1043404" y="2984857"/>
        <a:ext cx="1797843" cy="1078706"/>
      </dsp:txXfrm>
    </dsp:sp>
    <dsp:sp modelId="{F61B2457-B494-42E4-8298-6AD24759589C}">
      <dsp:nvSpPr>
        <dsp:cNvPr id="0" name=""/>
        <dsp:cNvSpPr/>
      </dsp:nvSpPr>
      <dsp:spPr>
        <a:xfrm>
          <a:off x="3254752" y="2984857"/>
          <a:ext cx="1797843" cy="107870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b="1" kern="1200" dirty="0"/>
            <a:t>Follow up</a:t>
          </a:r>
        </a:p>
      </dsp:txBody>
      <dsp:txXfrm>
        <a:off x="3254752" y="2984857"/>
        <a:ext cx="1797843" cy="1078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3B487-9F0C-46FC-8949-FA87C057E501}">
      <dsp:nvSpPr>
        <dsp:cNvPr id="0" name=""/>
        <dsp:cNvSpPr/>
      </dsp:nvSpPr>
      <dsp:spPr>
        <a:xfrm>
          <a:off x="0" y="86376"/>
          <a:ext cx="8229600" cy="9149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Inizialmente basato sull’osservazione dei sintomi e connessione delle lesioni anatomiche post-mortem</a:t>
          </a:r>
        </a:p>
      </dsp:txBody>
      <dsp:txXfrm>
        <a:off x="44664" y="131040"/>
        <a:ext cx="8140272" cy="825612"/>
      </dsp:txXfrm>
    </dsp:sp>
    <dsp:sp modelId="{819304E6-3E13-4B56-9CBE-0715B68DAABE}">
      <dsp:nvSpPr>
        <dsp:cNvPr id="0" name=""/>
        <dsp:cNvSpPr/>
      </dsp:nvSpPr>
      <dsp:spPr>
        <a:xfrm>
          <a:off x="0" y="1001316"/>
          <a:ext cx="8229600" cy="380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t-IT" sz="1800" kern="1200" dirty="0"/>
            <a:t>Consolidato con l’avvento del fonendoscopio ed altre tecnologie diagnostiche</a:t>
          </a:r>
        </a:p>
      </dsp:txBody>
      <dsp:txXfrm>
        <a:off x="0" y="1001316"/>
        <a:ext cx="8229600" cy="380880"/>
      </dsp:txXfrm>
    </dsp:sp>
    <dsp:sp modelId="{C3262F3F-CBA6-42ED-9A61-A1FEC69C5990}">
      <dsp:nvSpPr>
        <dsp:cNvPr id="0" name=""/>
        <dsp:cNvSpPr/>
      </dsp:nvSpPr>
      <dsp:spPr>
        <a:xfrm>
          <a:off x="0" y="1382196"/>
          <a:ext cx="8229600" cy="9149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Mutazione «tecnicistica»</a:t>
          </a:r>
        </a:p>
      </dsp:txBody>
      <dsp:txXfrm>
        <a:off x="44664" y="1426860"/>
        <a:ext cx="8140272" cy="825612"/>
      </dsp:txXfrm>
    </dsp:sp>
    <dsp:sp modelId="{259B178F-B969-47FF-98CF-0634927E8371}">
      <dsp:nvSpPr>
        <dsp:cNvPr id="0" name=""/>
        <dsp:cNvSpPr/>
      </dsp:nvSpPr>
      <dsp:spPr>
        <a:xfrm>
          <a:off x="0" y="2297136"/>
          <a:ext cx="8229600" cy="21424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t-IT" sz="1800" kern="1200" dirty="0"/>
            <a:t>Introduzione massiccia della tecnologia</a:t>
          </a:r>
        </a:p>
        <a:p>
          <a:pPr marL="171450" lvl="1" indent="-171450" algn="l" defTabSz="800100">
            <a:lnSpc>
              <a:spcPct val="90000"/>
            </a:lnSpc>
            <a:spcBef>
              <a:spcPct val="0"/>
            </a:spcBef>
            <a:spcAft>
              <a:spcPct val="20000"/>
            </a:spcAft>
            <a:buChar char="•"/>
          </a:pPr>
          <a:r>
            <a:rPr lang="it-IT" sz="1800" kern="1200" dirty="0"/>
            <a:t>Nuovi farmaci</a:t>
          </a:r>
        </a:p>
        <a:p>
          <a:pPr marL="171450" lvl="1" indent="-171450" algn="l" defTabSz="800100">
            <a:lnSpc>
              <a:spcPct val="90000"/>
            </a:lnSpc>
            <a:spcBef>
              <a:spcPct val="0"/>
            </a:spcBef>
            <a:spcAft>
              <a:spcPct val="20000"/>
            </a:spcAft>
            <a:buChar char="•"/>
          </a:pPr>
          <a:r>
            <a:rPr lang="it-IT" sz="1800" kern="1200" dirty="0"/>
            <a:t>Consumismo medico e disease mongering (le nuove malattie..)</a:t>
          </a:r>
        </a:p>
        <a:p>
          <a:pPr marL="171450" lvl="1" indent="-171450" algn="l" defTabSz="800100">
            <a:lnSpc>
              <a:spcPct val="90000"/>
            </a:lnSpc>
            <a:spcBef>
              <a:spcPct val="0"/>
            </a:spcBef>
            <a:spcAft>
              <a:spcPct val="20000"/>
            </a:spcAft>
            <a:buChar char="•"/>
          </a:pPr>
          <a:r>
            <a:rPr lang="it-IT" sz="1800" kern="1200" dirty="0"/>
            <a:t>Salute come diritto (definizione OMS)</a:t>
          </a:r>
        </a:p>
        <a:p>
          <a:pPr marL="171450" lvl="1" indent="-171450" algn="l" defTabSz="800100">
            <a:lnSpc>
              <a:spcPct val="90000"/>
            </a:lnSpc>
            <a:spcBef>
              <a:spcPct val="0"/>
            </a:spcBef>
            <a:spcAft>
              <a:spcPct val="20000"/>
            </a:spcAft>
            <a:buChar char="•"/>
          </a:pPr>
          <a:r>
            <a:rPr lang="it-IT" sz="1800" kern="1200" dirty="0"/>
            <a:t>Nascita della medicina difensiva di cui l’applicazione delle LG è diventato il braccio armato </a:t>
          </a:r>
        </a:p>
        <a:p>
          <a:pPr marL="171450" lvl="1" indent="-171450" algn="l" defTabSz="800100">
            <a:lnSpc>
              <a:spcPct val="90000"/>
            </a:lnSpc>
            <a:spcBef>
              <a:spcPct val="0"/>
            </a:spcBef>
            <a:spcAft>
              <a:spcPct val="20000"/>
            </a:spcAft>
            <a:buChar char="•"/>
          </a:pPr>
          <a:r>
            <a:rPr lang="it-IT" sz="1800" kern="1200" dirty="0"/>
            <a:t>Anamnesi ed EO relegati a parcheggio per studenti e specializzandi</a:t>
          </a:r>
        </a:p>
      </dsp:txBody>
      <dsp:txXfrm>
        <a:off x="0" y="2297136"/>
        <a:ext cx="8229600" cy="2142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194B2-B40C-428B-A5E0-FCFF16DDF000}">
      <dsp:nvSpPr>
        <dsp:cNvPr id="0" name=""/>
        <dsp:cNvSpPr/>
      </dsp:nvSpPr>
      <dsp:spPr>
        <a:xfrm>
          <a:off x="0" y="7852"/>
          <a:ext cx="8229600" cy="1127295"/>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it-IT" sz="4700" kern="1200" dirty="0">
              <a:solidFill>
                <a:srgbClr val="FF0000"/>
              </a:solidFill>
            </a:rPr>
            <a:t>iatrogenesi</a:t>
          </a:r>
        </a:p>
      </dsp:txBody>
      <dsp:txXfrm>
        <a:off x="55030" y="62882"/>
        <a:ext cx="8119540" cy="10172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7B6A0-DFFC-4753-9F61-4B23F6B4BD76}">
      <dsp:nvSpPr>
        <dsp:cNvPr id="0" name=""/>
        <dsp:cNvSpPr/>
      </dsp:nvSpPr>
      <dsp:spPr>
        <a:xfrm>
          <a:off x="0" y="9246"/>
          <a:ext cx="8229600" cy="1391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it-IT" sz="5800" kern="1200" dirty="0"/>
            <a:t>Clinica</a:t>
          </a:r>
        </a:p>
      </dsp:txBody>
      <dsp:txXfrm>
        <a:off x="67909" y="77155"/>
        <a:ext cx="8093782" cy="1255312"/>
      </dsp:txXfrm>
    </dsp:sp>
    <dsp:sp modelId="{ED45F247-BE57-478B-AB40-B03E54BF16DA}">
      <dsp:nvSpPr>
        <dsp:cNvPr id="0" name=""/>
        <dsp:cNvSpPr/>
      </dsp:nvSpPr>
      <dsp:spPr>
        <a:xfrm>
          <a:off x="0" y="1567416"/>
          <a:ext cx="8229600" cy="1391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it-IT" sz="5800" kern="1200" dirty="0"/>
            <a:t>Sociale</a:t>
          </a:r>
        </a:p>
      </dsp:txBody>
      <dsp:txXfrm>
        <a:off x="67909" y="1635325"/>
        <a:ext cx="8093782" cy="1255312"/>
      </dsp:txXfrm>
    </dsp:sp>
    <dsp:sp modelId="{BA13492F-A0B5-4711-9136-A1B4879BF192}">
      <dsp:nvSpPr>
        <dsp:cNvPr id="0" name=""/>
        <dsp:cNvSpPr/>
      </dsp:nvSpPr>
      <dsp:spPr>
        <a:xfrm>
          <a:off x="0" y="3052935"/>
          <a:ext cx="8229600" cy="1391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it-IT" sz="5800" kern="1200" dirty="0"/>
            <a:t>culturale</a:t>
          </a:r>
        </a:p>
      </dsp:txBody>
      <dsp:txXfrm>
        <a:off x="67909" y="3120844"/>
        <a:ext cx="8093782" cy="1255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9BAE5-AB6A-4D51-8E34-5C4BCB1135ED}">
      <dsp:nvSpPr>
        <dsp:cNvPr id="0" name=""/>
        <dsp:cNvSpPr/>
      </dsp:nvSpPr>
      <dsp:spPr>
        <a:xfrm>
          <a:off x="0" y="5871"/>
          <a:ext cx="8229600" cy="2212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it-IT" sz="3100" i="1" kern="1200" dirty="0"/>
            <a:t>Siamo sempre più prescrittori e esecutori di trattamenti sanitari mentre dovremmo riscoprire il nostro ruolo sociale di maestri di educazione sanitaria. </a:t>
          </a:r>
          <a:endParaRPr lang="it-IT" sz="3100" kern="1200" dirty="0"/>
        </a:p>
      </dsp:txBody>
      <dsp:txXfrm>
        <a:off x="108004" y="113875"/>
        <a:ext cx="8013592" cy="1996462"/>
      </dsp:txXfrm>
    </dsp:sp>
    <dsp:sp modelId="{0C43B29A-3BC3-46A7-B398-030718B0880B}">
      <dsp:nvSpPr>
        <dsp:cNvPr id="0" name=""/>
        <dsp:cNvSpPr/>
      </dsp:nvSpPr>
      <dsp:spPr>
        <a:xfrm>
          <a:off x="0" y="2307621"/>
          <a:ext cx="8229600" cy="2212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it-IT" sz="3100" i="1" kern="1200" dirty="0"/>
            <a:t>Si sconfina negli eccessi della medicina difensiva, analisi e prescrizioni per cautelarsi solo per eventuali accidenti penali. </a:t>
          </a:r>
          <a:endParaRPr lang="it-IT" sz="3100" kern="1200" dirty="0"/>
        </a:p>
      </dsp:txBody>
      <dsp:txXfrm>
        <a:off x="108004" y="2415625"/>
        <a:ext cx="8013592" cy="19964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3B487-9F0C-46FC-8949-FA87C057E501}">
      <dsp:nvSpPr>
        <dsp:cNvPr id="0" name=""/>
        <dsp:cNvSpPr/>
      </dsp:nvSpPr>
      <dsp:spPr>
        <a:xfrm>
          <a:off x="0" y="210868"/>
          <a:ext cx="8229600" cy="88744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it-IT" sz="3700" kern="1200" dirty="0"/>
            <a:t>Premesse</a:t>
          </a:r>
        </a:p>
      </dsp:txBody>
      <dsp:txXfrm>
        <a:off x="43321" y="254189"/>
        <a:ext cx="8142958" cy="800803"/>
      </dsp:txXfrm>
    </dsp:sp>
    <dsp:sp modelId="{819304E6-3E13-4B56-9CBE-0715B68DAABE}">
      <dsp:nvSpPr>
        <dsp:cNvPr id="0" name=""/>
        <dsp:cNvSpPr/>
      </dsp:nvSpPr>
      <dsp:spPr>
        <a:xfrm>
          <a:off x="0" y="1098313"/>
          <a:ext cx="8229600" cy="32167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it-IT" sz="2900" kern="1200" dirty="0"/>
            <a:t>La MG è una specializzazione</a:t>
          </a:r>
        </a:p>
        <a:p>
          <a:pPr marL="285750" lvl="1" indent="-285750" algn="l" defTabSz="1289050">
            <a:lnSpc>
              <a:spcPct val="90000"/>
            </a:lnSpc>
            <a:spcBef>
              <a:spcPct val="0"/>
            </a:spcBef>
            <a:spcAft>
              <a:spcPct val="20000"/>
            </a:spcAft>
            <a:buChar char="•"/>
          </a:pPr>
          <a:r>
            <a:rPr lang="it-IT" sz="2900" kern="1200" dirty="0"/>
            <a:t>La MG è una professione ad alta complessità</a:t>
          </a:r>
        </a:p>
        <a:p>
          <a:pPr marL="285750" lvl="1" indent="-285750" algn="l" defTabSz="1289050">
            <a:lnSpc>
              <a:spcPct val="90000"/>
            </a:lnSpc>
            <a:spcBef>
              <a:spcPct val="0"/>
            </a:spcBef>
            <a:spcAft>
              <a:spcPct val="20000"/>
            </a:spcAft>
            <a:buChar char="•"/>
          </a:pPr>
          <a:r>
            <a:rPr lang="it-IT" sz="2900" kern="1200" dirty="0"/>
            <a:t>La MG è una professione eminentemente pratica e si giova dell’apprendimento dalla pratica</a:t>
          </a:r>
        </a:p>
        <a:p>
          <a:pPr marL="285750" lvl="1" indent="-285750" algn="l" defTabSz="1289050">
            <a:lnSpc>
              <a:spcPct val="90000"/>
            </a:lnSpc>
            <a:spcBef>
              <a:spcPct val="0"/>
            </a:spcBef>
            <a:spcAft>
              <a:spcPct val="20000"/>
            </a:spcAft>
            <a:buChar char="•"/>
          </a:pPr>
          <a:r>
            <a:rPr lang="it-IT" sz="2900" kern="1200" dirty="0"/>
            <a:t>La MG utilizza un proprio metodo clinico ed un particolare approccio al paziente anche se attualmente poco «concettualizzato»</a:t>
          </a:r>
        </a:p>
      </dsp:txBody>
      <dsp:txXfrm>
        <a:off x="0" y="1098313"/>
        <a:ext cx="8229600" cy="3216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3B487-9F0C-46FC-8949-FA87C057E501}">
      <dsp:nvSpPr>
        <dsp:cNvPr id="0" name=""/>
        <dsp:cNvSpPr/>
      </dsp:nvSpPr>
      <dsp:spPr>
        <a:xfrm>
          <a:off x="0" y="125391"/>
          <a:ext cx="8229600" cy="4317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Patient Centred</a:t>
          </a:r>
        </a:p>
      </dsp:txBody>
      <dsp:txXfrm>
        <a:off x="21075" y="146466"/>
        <a:ext cx="8187450" cy="389580"/>
      </dsp:txXfrm>
    </dsp:sp>
    <dsp:sp modelId="{8D30F392-E692-4166-B75C-710F6407F400}">
      <dsp:nvSpPr>
        <dsp:cNvPr id="0" name=""/>
        <dsp:cNvSpPr/>
      </dsp:nvSpPr>
      <dsp:spPr>
        <a:xfrm>
          <a:off x="0" y="557121"/>
          <a:ext cx="8229600" cy="9687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it-IT" sz="1400" kern="1200" dirty="0"/>
            <a:t>Ipotesi multiple e in continua verifica</a:t>
          </a:r>
        </a:p>
        <a:p>
          <a:pPr marL="114300" lvl="1" indent="-114300" algn="l" defTabSz="622300">
            <a:lnSpc>
              <a:spcPct val="90000"/>
            </a:lnSpc>
            <a:spcBef>
              <a:spcPct val="0"/>
            </a:spcBef>
            <a:spcAft>
              <a:spcPct val="20000"/>
            </a:spcAft>
            <a:buChar char="•"/>
          </a:pPr>
          <a:r>
            <a:rPr lang="it-IT" sz="1400" kern="1200" dirty="0"/>
            <a:t>Aspettative del paziente</a:t>
          </a:r>
        </a:p>
        <a:p>
          <a:pPr marL="114300" lvl="1" indent="-114300" algn="l" defTabSz="622300">
            <a:lnSpc>
              <a:spcPct val="90000"/>
            </a:lnSpc>
            <a:spcBef>
              <a:spcPct val="0"/>
            </a:spcBef>
            <a:spcAft>
              <a:spcPct val="20000"/>
            </a:spcAft>
            <a:buChar char="•"/>
          </a:pPr>
          <a:r>
            <a:rPr lang="it-IT" sz="1400" kern="1200" dirty="0"/>
            <a:t>Preoccupazione nella consultazione</a:t>
          </a:r>
        </a:p>
        <a:p>
          <a:pPr marL="114300" lvl="1" indent="-114300" algn="l" defTabSz="622300">
            <a:lnSpc>
              <a:spcPct val="90000"/>
            </a:lnSpc>
            <a:spcBef>
              <a:spcPct val="0"/>
            </a:spcBef>
            <a:spcAft>
              <a:spcPct val="20000"/>
            </a:spcAft>
            <a:buChar char="•"/>
          </a:pPr>
          <a:r>
            <a:rPr lang="it-IT" sz="1400" kern="1200" dirty="0"/>
            <a:t>Negoziazione</a:t>
          </a:r>
        </a:p>
      </dsp:txBody>
      <dsp:txXfrm>
        <a:off x="0" y="557121"/>
        <a:ext cx="8229600" cy="968760"/>
      </dsp:txXfrm>
    </dsp:sp>
    <dsp:sp modelId="{DD9915FD-4BC5-48D1-9A42-B2CE9C2F55F0}">
      <dsp:nvSpPr>
        <dsp:cNvPr id="0" name=""/>
        <dsp:cNvSpPr/>
      </dsp:nvSpPr>
      <dsp:spPr>
        <a:xfrm>
          <a:off x="0" y="1525881"/>
          <a:ext cx="8229600" cy="4317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Funzione di prima linea</a:t>
          </a:r>
        </a:p>
      </dsp:txBody>
      <dsp:txXfrm>
        <a:off x="21075" y="1546956"/>
        <a:ext cx="8187450" cy="389580"/>
      </dsp:txXfrm>
    </dsp:sp>
    <dsp:sp modelId="{269CC2F4-230D-45FC-93C8-45FCE11E8109}">
      <dsp:nvSpPr>
        <dsp:cNvPr id="0" name=""/>
        <dsp:cNvSpPr/>
      </dsp:nvSpPr>
      <dsp:spPr>
        <a:xfrm>
          <a:off x="0" y="1957611"/>
          <a:ext cx="8229600" cy="12295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it-IT" sz="1400" kern="1200" dirty="0"/>
            <a:t>Gestione dell’incertezza diagnostica</a:t>
          </a:r>
        </a:p>
        <a:p>
          <a:pPr marL="114300" lvl="1" indent="-114300" algn="l" defTabSz="622300">
            <a:lnSpc>
              <a:spcPct val="90000"/>
            </a:lnSpc>
            <a:spcBef>
              <a:spcPct val="0"/>
            </a:spcBef>
            <a:spcAft>
              <a:spcPct val="20000"/>
            </a:spcAft>
            <a:buChar char="•"/>
          </a:pPr>
          <a:r>
            <a:rPr lang="it-IT" sz="1400" kern="1200" dirty="0"/>
            <a:t>Orientamento alla persona e alla famiglia</a:t>
          </a:r>
        </a:p>
        <a:p>
          <a:pPr marL="114300" lvl="1" indent="-114300" algn="l" defTabSz="622300">
            <a:lnSpc>
              <a:spcPct val="90000"/>
            </a:lnSpc>
            <a:spcBef>
              <a:spcPct val="0"/>
            </a:spcBef>
            <a:spcAft>
              <a:spcPct val="20000"/>
            </a:spcAft>
            <a:buChar char="•"/>
          </a:pPr>
          <a:r>
            <a:rPr lang="it-IT" sz="1400" kern="1200" dirty="0"/>
            <a:t>Tendenza alla prevenzione</a:t>
          </a:r>
        </a:p>
        <a:p>
          <a:pPr marL="114300" lvl="1" indent="-114300" algn="l" defTabSz="622300">
            <a:lnSpc>
              <a:spcPct val="90000"/>
            </a:lnSpc>
            <a:spcBef>
              <a:spcPct val="0"/>
            </a:spcBef>
            <a:spcAft>
              <a:spcPct val="20000"/>
            </a:spcAft>
            <a:buChar char="•"/>
          </a:pPr>
          <a:r>
            <a:rPr lang="it-IT" sz="1400" kern="1200" dirty="0"/>
            <a:t>Condivisione di istanze sociali e culturali da parte del medico</a:t>
          </a:r>
        </a:p>
        <a:p>
          <a:pPr marL="114300" lvl="1" indent="-114300" algn="l" defTabSz="622300">
            <a:lnSpc>
              <a:spcPct val="90000"/>
            </a:lnSpc>
            <a:spcBef>
              <a:spcPct val="0"/>
            </a:spcBef>
            <a:spcAft>
              <a:spcPct val="20000"/>
            </a:spcAft>
            <a:buChar char="•"/>
          </a:pPr>
          <a:r>
            <a:rPr lang="it-IT" sz="1400" kern="1200" dirty="0"/>
            <a:t>Favorire l’autonomia del paziente (Enpowerment)</a:t>
          </a:r>
        </a:p>
      </dsp:txBody>
      <dsp:txXfrm>
        <a:off x="0" y="1957611"/>
        <a:ext cx="8229600" cy="1229580"/>
      </dsp:txXfrm>
    </dsp:sp>
    <dsp:sp modelId="{3F1A569B-828C-4679-B9DC-127E9A97714B}">
      <dsp:nvSpPr>
        <dsp:cNvPr id="0" name=""/>
        <dsp:cNvSpPr/>
      </dsp:nvSpPr>
      <dsp:spPr>
        <a:xfrm>
          <a:off x="0" y="3187191"/>
          <a:ext cx="8229600" cy="4317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Ilness e Disease</a:t>
          </a:r>
        </a:p>
      </dsp:txBody>
      <dsp:txXfrm>
        <a:off x="21075" y="3208266"/>
        <a:ext cx="8187450" cy="389580"/>
      </dsp:txXfrm>
    </dsp:sp>
    <dsp:sp modelId="{D9DDAAA7-B9B8-47BB-9087-C53820281B6D}">
      <dsp:nvSpPr>
        <dsp:cNvPr id="0" name=""/>
        <dsp:cNvSpPr/>
      </dsp:nvSpPr>
      <dsp:spPr>
        <a:xfrm>
          <a:off x="0" y="3670761"/>
          <a:ext cx="8229600" cy="43173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Sistema di riferimento «profano»</a:t>
          </a:r>
        </a:p>
      </dsp:txBody>
      <dsp:txXfrm>
        <a:off x="21075" y="3691836"/>
        <a:ext cx="8187450" cy="389580"/>
      </dsp:txXfrm>
    </dsp:sp>
    <dsp:sp modelId="{45744FE3-1915-45CF-981D-D5F0EB039F9A}">
      <dsp:nvSpPr>
        <dsp:cNvPr id="0" name=""/>
        <dsp:cNvSpPr/>
      </dsp:nvSpPr>
      <dsp:spPr>
        <a:xfrm>
          <a:off x="0" y="4102491"/>
          <a:ext cx="8229600" cy="2980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it-IT" sz="1400" kern="1200" dirty="0"/>
            <a:t>Il paziente non ospedalizzato «gioca in casa»</a:t>
          </a:r>
        </a:p>
      </dsp:txBody>
      <dsp:txXfrm>
        <a:off x="0" y="4102491"/>
        <a:ext cx="8229600" cy="298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E9FC-1FA1-4988-AA55-A9CC6794E50C}">
      <dsp:nvSpPr>
        <dsp:cNvPr id="0" name=""/>
        <dsp:cNvSpPr/>
      </dsp:nvSpPr>
      <dsp:spPr>
        <a:xfrm>
          <a:off x="2349539" y="2036683"/>
          <a:ext cx="2263004" cy="2489279"/>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it-IT" sz="3200" b="1" kern="1200" dirty="0"/>
            <a:t>Logica</a:t>
          </a:r>
        </a:p>
      </dsp:txBody>
      <dsp:txXfrm>
        <a:off x="2804503" y="2604751"/>
        <a:ext cx="1353076" cy="1308619"/>
      </dsp:txXfrm>
    </dsp:sp>
    <dsp:sp modelId="{56A7EBFA-1522-4448-B6C7-4A02231780B1}">
      <dsp:nvSpPr>
        <dsp:cNvPr id="0" name=""/>
        <dsp:cNvSpPr/>
      </dsp:nvSpPr>
      <dsp:spPr>
        <a:xfrm>
          <a:off x="788093" y="1448308"/>
          <a:ext cx="1810385" cy="1810385"/>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dirty="0"/>
            <a:t>Base informativa (sapere del medico)</a:t>
          </a:r>
        </a:p>
      </dsp:txBody>
      <dsp:txXfrm>
        <a:off x="1243863" y="1906833"/>
        <a:ext cx="898845" cy="893335"/>
      </dsp:txXfrm>
    </dsp:sp>
    <dsp:sp modelId="{03760821-049E-48AB-BCB8-EFF8950B9B4D}">
      <dsp:nvSpPr>
        <dsp:cNvPr id="0" name=""/>
        <dsp:cNvSpPr/>
      </dsp:nvSpPr>
      <dsp:spPr>
        <a:xfrm rot="20700000">
          <a:off x="1802093" y="199327"/>
          <a:ext cx="1773807" cy="1773807"/>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dirty="0"/>
            <a:t>Dati di base (del paziente)</a:t>
          </a:r>
        </a:p>
      </dsp:txBody>
      <dsp:txXfrm rot="-20700000">
        <a:off x="2191141" y="588375"/>
        <a:ext cx="995711" cy="995711"/>
      </dsp:txXfrm>
    </dsp:sp>
    <dsp:sp modelId="{5376F3B8-C827-4C03-8BB8-519C3DB1643A}">
      <dsp:nvSpPr>
        <dsp:cNvPr id="0" name=""/>
        <dsp:cNvSpPr/>
      </dsp:nvSpPr>
      <dsp:spPr>
        <a:xfrm>
          <a:off x="2048646" y="1658974"/>
          <a:ext cx="3186277" cy="3186277"/>
        </a:xfrm>
        <a:prstGeom prst="circularArrow">
          <a:avLst>
            <a:gd name="adj1" fmla="val 4687"/>
            <a:gd name="adj2" fmla="val 299029"/>
            <a:gd name="adj3" fmla="val 2523572"/>
            <a:gd name="adj4" fmla="val 15845412"/>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BEBE5C-E1E6-4D31-A7A1-4C26E621918F}">
      <dsp:nvSpPr>
        <dsp:cNvPr id="0" name=""/>
        <dsp:cNvSpPr/>
      </dsp:nvSpPr>
      <dsp:spPr>
        <a:xfrm>
          <a:off x="467477" y="1046315"/>
          <a:ext cx="2315030" cy="2315030"/>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4DA6D3-F32C-45EB-A62A-59EC7EDC06E3}">
      <dsp:nvSpPr>
        <dsp:cNvPr id="0" name=""/>
        <dsp:cNvSpPr/>
      </dsp:nvSpPr>
      <dsp:spPr>
        <a:xfrm>
          <a:off x="1391793" y="-190626"/>
          <a:ext cx="2496068" cy="2496068"/>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83BA4-FE68-4B32-8D76-4914AC026603}" type="datetimeFigureOut">
              <a:rPr lang="it-IT" smtClean="0"/>
              <a:pPr/>
              <a:t>27/10/17</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D0B9D-9F22-41EB-8AAA-96A2F51EAC48}"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Definizione di Metodologia Clinica</a:t>
            </a:r>
          </a:p>
        </p:txBody>
      </p:sp>
      <p:sp>
        <p:nvSpPr>
          <p:cNvPr id="4" name="Segnaposto numero diapositiva 3"/>
          <p:cNvSpPr>
            <a:spLocks noGrp="1"/>
          </p:cNvSpPr>
          <p:nvPr>
            <p:ph type="sldNum" sz="quarter" idx="10"/>
          </p:nvPr>
        </p:nvSpPr>
        <p:spPr/>
        <p:txBody>
          <a:bodyPr/>
          <a:lstStyle/>
          <a:p>
            <a:fld id="{DA2D0B9D-9F22-41EB-8AAA-96A2F51EAC48}" type="slidenum">
              <a:rPr lang="it-IT" smtClean="0"/>
              <a:pPr/>
              <a:t>3</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Il setting in cui opera il MMg è particolare. Conviene partire forse un po’ da lontano…</a:t>
            </a:r>
          </a:p>
        </p:txBody>
      </p:sp>
      <p:sp>
        <p:nvSpPr>
          <p:cNvPr id="4" name="Segnaposto numero diapositiva 3"/>
          <p:cNvSpPr>
            <a:spLocks noGrp="1"/>
          </p:cNvSpPr>
          <p:nvPr>
            <p:ph type="sldNum" sz="quarter" idx="10"/>
          </p:nvPr>
        </p:nvSpPr>
        <p:spPr/>
        <p:txBody>
          <a:bodyPr/>
          <a:lstStyle/>
          <a:p>
            <a:fld id="{706D6B22-151E-4AF1-BBD2-8F9891D3AA68}" type="slidenum">
              <a:rPr lang="it-IT" smtClean="0">
                <a:solidFill>
                  <a:prstClr val="black"/>
                </a:solidFill>
              </a:rPr>
              <a:pPr/>
              <a:t>6</a:t>
            </a:fld>
            <a:endParaRPr lang="it-IT"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Un libro che invito a leggere, scritto nei primi anni 70 con una forza visionaria incredibilmente premonitrice</a:t>
            </a:r>
          </a:p>
          <a:p>
            <a:r>
              <a:rPr lang="it-IT" sz="1200" kern="1200" dirty="0">
                <a:solidFill>
                  <a:schemeClr val="tx1"/>
                </a:solidFill>
                <a:effectLst/>
                <a:latin typeface="+mn-lt"/>
                <a:ea typeface="+mn-ea"/>
                <a:cs typeface="+mn-cs"/>
              </a:rPr>
              <a:t>Cosa si sostiene in questo libro?</a:t>
            </a:r>
          </a:p>
          <a:p>
            <a:endParaRPr lang="it-IT" dirty="0"/>
          </a:p>
        </p:txBody>
      </p:sp>
      <p:sp>
        <p:nvSpPr>
          <p:cNvPr id="4" name="Segnaposto numero diapositiva 3"/>
          <p:cNvSpPr>
            <a:spLocks noGrp="1"/>
          </p:cNvSpPr>
          <p:nvPr>
            <p:ph type="sldNum" sz="quarter" idx="10"/>
          </p:nvPr>
        </p:nvSpPr>
        <p:spPr/>
        <p:txBody>
          <a:bodyPr/>
          <a:lstStyle/>
          <a:p>
            <a:fld id="{A7844DF1-8C1F-4C7D-9759-BBE3C5392873}" type="slidenum">
              <a:rPr lang="it-IT" smtClean="0"/>
              <a:t>15</a:t>
            </a:fld>
            <a:endParaRPr lang="it-IT" dirty="0"/>
          </a:p>
        </p:txBody>
      </p:sp>
    </p:spTree>
    <p:extLst>
      <p:ext uri="{BB962C8B-B14F-4D97-AF65-F5344CB8AC3E}">
        <p14:creationId xmlns:p14="http://schemas.microsoft.com/office/powerpoint/2010/main" val="252616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La iatrogenesi clinica è quella in cui le cure mediche, lungi dal guarire l'individuo dalla malattia, funzionano a loro volta da agenti patogeni (overdiagnosis)</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Quella sociale si manifesta attraverso i sintomi di supermedicalizzazione sociale, quando la cura della salute si tramuta in un articolo standardizzato, come se fosse un prodotto industriale, stabilendo inoltre che cosa è "deviante" rispetto al concetto di salute.</a:t>
            </a:r>
          </a:p>
          <a:p>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 La iatrogenesi culturale infine "distrugge nella gente la volontà di soffrire la propria condizione reale". La civiltà medica ha ridotto il dolore a problema tecnico e lo ha privato del significato personale, trattandolo allo stesso modo per tutti</a:t>
            </a:r>
          </a:p>
          <a:p>
            <a:r>
              <a:rPr lang="it-IT" sz="1200" kern="1200" dirty="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A7844DF1-8C1F-4C7D-9759-BBE3C5392873}" type="slidenum">
              <a:rPr lang="it-IT" smtClean="0"/>
              <a:t>16</a:t>
            </a:fld>
            <a:endParaRPr lang="it-IT" dirty="0"/>
          </a:p>
        </p:txBody>
      </p:sp>
    </p:spTree>
    <p:extLst>
      <p:ext uri="{BB962C8B-B14F-4D97-AF65-F5344CB8AC3E}">
        <p14:creationId xmlns:p14="http://schemas.microsoft.com/office/powerpoint/2010/main" val="123347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leggi</a:t>
            </a:r>
          </a:p>
        </p:txBody>
      </p:sp>
      <p:sp>
        <p:nvSpPr>
          <p:cNvPr id="4" name="Segnaposto numero diapositiva 3"/>
          <p:cNvSpPr>
            <a:spLocks noGrp="1"/>
          </p:cNvSpPr>
          <p:nvPr>
            <p:ph type="sldNum" sz="quarter" idx="10"/>
          </p:nvPr>
        </p:nvSpPr>
        <p:spPr/>
        <p:txBody>
          <a:bodyPr/>
          <a:lstStyle/>
          <a:p>
            <a:fld id="{A7844DF1-8C1F-4C7D-9759-BBE3C5392873}" type="slidenum">
              <a:rPr lang="it-IT" smtClean="0"/>
              <a:t>17</a:t>
            </a:fld>
            <a:endParaRPr lang="it-IT" dirty="0"/>
          </a:p>
        </p:txBody>
      </p:sp>
    </p:spTree>
    <p:extLst>
      <p:ext uri="{BB962C8B-B14F-4D97-AF65-F5344CB8AC3E}">
        <p14:creationId xmlns:p14="http://schemas.microsoft.com/office/powerpoint/2010/main" val="41112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il choosing wisely ha alla base la scelta etica, sostenibile e scientificamente valida di fronte a qualsiasi situazione clinica</a:t>
            </a:r>
          </a:p>
          <a:p>
            <a:r>
              <a:rPr lang="it-IT" sz="1200" kern="1200" dirty="0">
                <a:solidFill>
                  <a:schemeClr val="tx1"/>
                </a:solidFill>
                <a:effectLst/>
                <a:latin typeface="+mn-lt"/>
                <a:ea typeface="+mn-ea"/>
                <a:cs typeface="+mn-cs"/>
              </a:rPr>
              <a:t>parrebbe una scelta scontata, ma non è così, basti vedere nell’immaginario collettivo come il medico piu bravo appaia quel medico che non si preoccupa di utilizzare una sterminata batteria di esami, anche invasivi, per raggiungere una diagnosi.</a:t>
            </a:r>
          </a:p>
          <a:p>
            <a:endParaRPr lang="it-IT" dirty="0"/>
          </a:p>
        </p:txBody>
      </p:sp>
      <p:sp>
        <p:nvSpPr>
          <p:cNvPr id="4" name="Segnaposto numero diapositiva 3"/>
          <p:cNvSpPr>
            <a:spLocks noGrp="1"/>
          </p:cNvSpPr>
          <p:nvPr>
            <p:ph type="sldNum" sz="quarter" idx="10"/>
          </p:nvPr>
        </p:nvSpPr>
        <p:spPr/>
        <p:txBody>
          <a:bodyPr/>
          <a:lstStyle/>
          <a:p>
            <a:fld id="{A7844DF1-8C1F-4C7D-9759-BBE3C5392873}" type="slidenum">
              <a:rPr lang="it-IT" smtClean="0"/>
              <a:t>18</a:t>
            </a:fld>
            <a:endParaRPr lang="it-IT" dirty="0"/>
          </a:p>
        </p:txBody>
      </p:sp>
    </p:spTree>
    <p:extLst>
      <p:ext uri="{BB962C8B-B14F-4D97-AF65-F5344CB8AC3E}">
        <p14:creationId xmlns:p14="http://schemas.microsoft.com/office/powerpoint/2010/main" val="404032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Criteri diagnostici: anamnestici, semeiologici,</a:t>
            </a:r>
            <a:r>
              <a:rPr lang="it-IT" baseline="0" dirty="0"/>
              <a:t> di laboratorio. Un modello “pulito”. Usato da tutti i medici?</a:t>
            </a:r>
            <a:r>
              <a:rPr lang="it-IT" dirty="0"/>
              <a:t> Anche in MG?</a:t>
            </a:r>
          </a:p>
        </p:txBody>
      </p:sp>
      <p:sp>
        <p:nvSpPr>
          <p:cNvPr id="4" name="Segnaposto numero diapositiva 3"/>
          <p:cNvSpPr>
            <a:spLocks noGrp="1"/>
          </p:cNvSpPr>
          <p:nvPr>
            <p:ph type="sldNum" sz="quarter" idx="10"/>
          </p:nvPr>
        </p:nvSpPr>
        <p:spPr/>
        <p:txBody>
          <a:bodyPr/>
          <a:lstStyle/>
          <a:p>
            <a:fld id="{706D6B22-151E-4AF1-BBD2-8F9891D3AA68}" type="slidenum">
              <a:rPr lang="it-IT" smtClean="0"/>
              <a:pPr/>
              <a:t>21</a:t>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Metodo valido per “insegnare” la medicina, ma poco efficace nella pratica</a:t>
            </a:r>
          </a:p>
        </p:txBody>
      </p:sp>
      <p:sp>
        <p:nvSpPr>
          <p:cNvPr id="4" name="Segnaposto numero diapositiva 3"/>
          <p:cNvSpPr>
            <a:spLocks noGrp="1"/>
          </p:cNvSpPr>
          <p:nvPr>
            <p:ph type="sldNum" sz="quarter" idx="10"/>
          </p:nvPr>
        </p:nvSpPr>
        <p:spPr/>
        <p:txBody>
          <a:bodyPr/>
          <a:lstStyle/>
          <a:p>
            <a:fld id="{DA2D0B9D-9F22-41EB-8AAA-96A2F51EAC48}" type="slidenum">
              <a:rPr lang="it-IT" smtClean="0"/>
              <a:pPr/>
              <a:t>22</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328421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23227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204016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3962815-E047-42B4-A0D8-CF75D29F34E2}" type="datetime1">
              <a:rPr lang="it-IT" smtClean="0">
                <a:solidFill>
                  <a:prstClr val="black">
                    <a:tint val="75000"/>
                  </a:prstClr>
                </a:solidFill>
              </a:rPr>
              <a:pPr/>
              <a:t>27/10/17</a:t>
            </a:fld>
            <a:endParaRPr lang="it-IT" dirty="0">
              <a:solidFill>
                <a:prstClr val="black">
                  <a:tint val="75000"/>
                </a:prstClr>
              </a:solidFill>
            </a:endParaRPr>
          </a:p>
        </p:txBody>
      </p:sp>
      <p:sp>
        <p:nvSpPr>
          <p:cNvPr id="4" name="Segnaposto piè di pagina 3"/>
          <p:cNvSpPr>
            <a:spLocks noGrp="1"/>
          </p:cNvSpPr>
          <p:nvPr>
            <p:ph type="ftr" sz="quarter" idx="11"/>
          </p:nvPr>
        </p:nvSpPr>
        <p:spPr/>
        <p:txBody>
          <a:bodyPr/>
          <a:lstStyle/>
          <a:p>
            <a:r>
              <a:rPr lang="it-IT" dirty="0">
                <a:solidFill>
                  <a:prstClr val="black">
                    <a:tint val="75000"/>
                  </a:prstClr>
                </a:solidFill>
              </a:rPr>
              <a:t>G. Bettoncelli 10-01-2013</a:t>
            </a:r>
          </a:p>
        </p:txBody>
      </p:sp>
      <p:sp>
        <p:nvSpPr>
          <p:cNvPr id="5" name="Segnaposto numero diapositiva 4"/>
          <p:cNvSpPr>
            <a:spLocks noGrp="1"/>
          </p:cNvSpPr>
          <p:nvPr>
            <p:ph type="sldNum" sz="quarter" idx="12"/>
          </p:nvPr>
        </p:nvSpPr>
        <p:spPr/>
        <p:txBody>
          <a:bodyPr/>
          <a:lstStyle/>
          <a:p>
            <a:fld id="{CC1A2FFA-B85E-43E5-8F64-E39806F5E53F}" type="slidenum">
              <a:rPr lang="it-IT" smtClean="0">
                <a:solidFill>
                  <a:prstClr val="black">
                    <a:tint val="75000"/>
                  </a:prstClr>
                </a:solidFill>
              </a:rPr>
              <a:pPr/>
              <a:t>‹N›</a:t>
            </a:fld>
            <a:endParaRPr lang="it-IT"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D72B4F-204D-46A0-BAEF-51BE9D2E0041}" type="datetime1">
              <a:rPr lang="it-IT" smtClean="0"/>
              <a:pPr/>
              <a:t>27/10/17</a:t>
            </a:fld>
            <a:endParaRPr lang="it-IT" dirty="0"/>
          </a:p>
        </p:txBody>
      </p:sp>
      <p:sp>
        <p:nvSpPr>
          <p:cNvPr id="5" name="Segnaposto piè di pagina 4"/>
          <p:cNvSpPr>
            <a:spLocks noGrp="1"/>
          </p:cNvSpPr>
          <p:nvPr>
            <p:ph type="ftr" sz="quarter" idx="11"/>
          </p:nvPr>
        </p:nvSpPr>
        <p:spPr/>
        <p:txBody>
          <a:bodyPr/>
          <a:lstStyle/>
          <a:p>
            <a:r>
              <a:rPr lang="it-IT" dirty="0"/>
              <a:t>G. Bettoncelli 10-01-2013</a:t>
            </a:r>
          </a:p>
        </p:txBody>
      </p:sp>
      <p:sp>
        <p:nvSpPr>
          <p:cNvPr id="6" name="Segnaposto numero diapositiva 5"/>
          <p:cNvSpPr>
            <a:spLocks noGrp="1"/>
          </p:cNvSpPr>
          <p:nvPr>
            <p:ph type="sldNum" sz="quarter" idx="12"/>
          </p:nvPr>
        </p:nvSpPr>
        <p:spPr/>
        <p:txBody>
          <a:bodyPr/>
          <a:lstStyle/>
          <a:p>
            <a:fld id="{CC1A2FFA-B85E-43E5-8F64-E39806F5E53F}" type="slidenum">
              <a:rPr lang="it-IT" smtClean="0"/>
              <a:pPr/>
              <a:t>‹N›</a:t>
            </a:fld>
            <a:endParaRPr lang="it-IT"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3962815-E047-42B4-A0D8-CF75D29F34E2}" type="datetime1">
              <a:rPr lang="it-IT" smtClean="0">
                <a:solidFill>
                  <a:prstClr val="black">
                    <a:tint val="75000"/>
                  </a:prstClr>
                </a:solidFill>
              </a:rPr>
              <a:pPr/>
              <a:t>27/10/17</a:t>
            </a:fld>
            <a:endParaRPr lang="it-IT" dirty="0">
              <a:solidFill>
                <a:prstClr val="black">
                  <a:tint val="75000"/>
                </a:prstClr>
              </a:solidFill>
            </a:endParaRPr>
          </a:p>
        </p:txBody>
      </p:sp>
      <p:sp>
        <p:nvSpPr>
          <p:cNvPr id="4" name="Segnaposto piè di pagina 3"/>
          <p:cNvSpPr>
            <a:spLocks noGrp="1"/>
          </p:cNvSpPr>
          <p:nvPr>
            <p:ph type="ftr" sz="quarter" idx="11"/>
          </p:nvPr>
        </p:nvSpPr>
        <p:spPr/>
        <p:txBody>
          <a:bodyPr/>
          <a:lstStyle/>
          <a:p>
            <a:r>
              <a:rPr lang="it-IT" dirty="0">
                <a:solidFill>
                  <a:prstClr val="black">
                    <a:tint val="75000"/>
                  </a:prstClr>
                </a:solidFill>
              </a:rPr>
              <a:t>G. Bettoncelli 10-01-2013</a:t>
            </a:r>
          </a:p>
        </p:txBody>
      </p:sp>
      <p:sp>
        <p:nvSpPr>
          <p:cNvPr id="5" name="Segnaposto numero diapositiva 4"/>
          <p:cNvSpPr>
            <a:spLocks noGrp="1"/>
          </p:cNvSpPr>
          <p:nvPr>
            <p:ph type="sldNum" sz="quarter" idx="12"/>
          </p:nvPr>
        </p:nvSpPr>
        <p:spPr/>
        <p:txBody>
          <a:bodyPr/>
          <a:lstStyle/>
          <a:p>
            <a:fld id="{CC1A2FFA-B85E-43E5-8F64-E39806F5E53F}" type="slidenum">
              <a:rPr lang="it-IT" smtClean="0">
                <a:solidFill>
                  <a:prstClr val="black">
                    <a:tint val="75000"/>
                  </a:prstClr>
                </a:solidFill>
              </a:rPr>
              <a:pPr/>
              <a:t>‹N›</a:t>
            </a:fld>
            <a:endParaRPr lang="it-IT"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16" name="Rettangolo 15"/>
          <p:cNvSpPr/>
          <p:nvPr userDrawn="1"/>
        </p:nvSpPr>
        <p:spPr>
          <a:xfrm>
            <a:off x="-1587" y="-1860"/>
            <a:ext cx="9144000" cy="761826"/>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45658" rIns="91319" bIns="45658" spcCol="0" rtlCol="0" anchor="ctr"/>
          <a:lstStyle/>
          <a:p>
            <a:pPr algn="ctr" fontAlgn="base">
              <a:spcBef>
                <a:spcPct val="0"/>
              </a:spcBef>
              <a:spcAft>
                <a:spcPct val="0"/>
              </a:spcAft>
            </a:pPr>
            <a:endParaRPr lang="it-IT" sz="1200" dirty="0">
              <a:solidFill>
                <a:srgbClr val="FFFFFF"/>
              </a:solidFill>
            </a:endParaRPr>
          </a:p>
        </p:txBody>
      </p:sp>
      <p:sp>
        <p:nvSpPr>
          <p:cNvPr id="4" name="Rectangle 55"/>
          <p:cNvSpPr>
            <a:spLocks noChangeArrowheads="1"/>
          </p:cNvSpPr>
          <p:nvPr userDrawn="1"/>
        </p:nvSpPr>
        <p:spPr bwMode="auto">
          <a:xfrm>
            <a:off x="8277837" y="6613526"/>
            <a:ext cx="86457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spAutoFit/>
          </a:bodyPr>
          <a:lstStyle/>
          <a:p>
            <a:pPr algn="ctr" eaLnBrk="0" fontAlgn="base" hangingPunct="0">
              <a:spcBef>
                <a:spcPct val="50000"/>
              </a:spcBef>
              <a:spcAft>
                <a:spcPct val="0"/>
              </a:spcAft>
            </a:pPr>
            <a:fld id="{D0287C9E-65F2-4602-8C5D-28A89B840A8B}" type="slidenum">
              <a:rPr lang="it-IT" sz="1000">
                <a:solidFill>
                  <a:prstClr val="black"/>
                </a:solidFill>
                <a:latin typeface="Century Gothic" pitchFamily="34" charset="0"/>
                <a:cs typeface="Arial" charset="0"/>
              </a:rPr>
              <a:pPr algn="ctr" eaLnBrk="0" fontAlgn="base" hangingPunct="0">
                <a:spcBef>
                  <a:spcPct val="50000"/>
                </a:spcBef>
                <a:spcAft>
                  <a:spcPct val="0"/>
                </a:spcAft>
              </a:pPr>
              <a:t>‹N›</a:t>
            </a:fld>
            <a:endParaRPr lang="it-IT" sz="1000" dirty="0">
              <a:solidFill>
                <a:prstClr val="black"/>
              </a:solidFill>
              <a:latin typeface="Century Gothic" pitchFamily="34" charset="0"/>
              <a:cs typeface="Arial" charset="0"/>
            </a:endParaRPr>
          </a:p>
        </p:txBody>
      </p:sp>
    </p:spTree>
    <p:extLst>
      <p:ext uri="{BB962C8B-B14F-4D97-AF65-F5344CB8AC3E}">
        <p14:creationId xmlns:p14="http://schemas.microsoft.com/office/powerpoint/2010/main" val="90234408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19" name="Segnaposto data 18"/>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11" name="Segnaposto numero diapositiva 10"/>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4112037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Segnaposto data 1"/>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02D5289A-B16E-1F4A-BF26-F3F7E9BC1FD4}" type="slidenum">
              <a:rPr lang="it-IT" smtClean="0"/>
              <a:pPr/>
              <a:t>‹N›</a:t>
            </a:fld>
            <a:endParaRPr lang="it-IT" dirty="0"/>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dirty="0"/>
              <a:t>Fare clic sull'icona per inserire un'immagine</a:t>
            </a:r>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2D5289A-B16E-1F4A-BF26-F3F7E9BC1FD4}" type="slidenum">
              <a:rPr lang="it-IT" smtClean="0"/>
              <a:pPr/>
              <a:t>‹N›</a:t>
            </a:fld>
            <a:endParaRPr lang="it-IT"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D72B4F-204D-46A0-BAEF-51BE9D2E0041}" type="datetime1">
              <a:rPr lang="it-IT" smtClean="0"/>
              <a:pPr/>
              <a:t>27/10/17</a:t>
            </a:fld>
            <a:endParaRPr lang="it-IT" dirty="0"/>
          </a:p>
        </p:txBody>
      </p:sp>
      <p:sp>
        <p:nvSpPr>
          <p:cNvPr id="5" name="Segnaposto piè di pagina 4"/>
          <p:cNvSpPr>
            <a:spLocks noGrp="1"/>
          </p:cNvSpPr>
          <p:nvPr>
            <p:ph type="ftr" sz="quarter" idx="11"/>
          </p:nvPr>
        </p:nvSpPr>
        <p:spPr/>
        <p:txBody>
          <a:bodyPr/>
          <a:lstStyle/>
          <a:p>
            <a:r>
              <a:rPr lang="it-IT" dirty="0"/>
              <a:t>G. Bettoncelli 10-01-2013</a:t>
            </a:r>
          </a:p>
        </p:txBody>
      </p:sp>
      <p:sp>
        <p:nvSpPr>
          <p:cNvPr id="6" name="Segnaposto numero diapositiva 5"/>
          <p:cNvSpPr>
            <a:spLocks noGrp="1"/>
          </p:cNvSpPr>
          <p:nvPr>
            <p:ph type="sldNum" sz="quarter" idx="12"/>
          </p:nvPr>
        </p:nvSpPr>
        <p:spPr/>
        <p:txBody>
          <a:bodyPr/>
          <a:lstStyle/>
          <a:p>
            <a:fld id="{CC1A2FFA-B85E-43E5-8F64-E39806F5E53F}" type="slidenum">
              <a:rPr lang="it-IT" smtClean="0"/>
              <a:pPr/>
              <a:t>‹N›</a:t>
            </a:fld>
            <a:endParaRPr lang="it-IT"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3153662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3962815-E047-42B4-A0D8-CF75D29F34E2}" type="datetime1">
              <a:rPr lang="it-IT" smtClean="0">
                <a:solidFill>
                  <a:prstClr val="black">
                    <a:tint val="75000"/>
                  </a:prstClr>
                </a:solidFill>
              </a:rPr>
              <a:pPr/>
              <a:t>27/10/17</a:t>
            </a:fld>
            <a:endParaRPr lang="it-IT" dirty="0">
              <a:solidFill>
                <a:prstClr val="black">
                  <a:tint val="75000"/>
                </a:prstClr>
              </a:solidFill>
            </a:endParaRPr>
          </a:p>
        </p:txBody>
      </p:sp>
      <p:sp>
        <p:nvSpPr>
          <p:cNvPr id="4" name="Segnaposto piè di pagina 3"/>
          <p:cNvSpPr>
            <a:spLocks noGrp="1"/>
          </p:cNvSpPr>
          <p:nvPr>
            <p:ph type="ftr" sz="quarter" idx="11"/>
          </p:nvPr>
        </p:nvSpPr>
        <p:spPr/>
        <p:txBody>
          <a:bodyPr/>
          <a:lstStyle/>
          <a:p>
            <a:r>
              <a:rPr lang="it-IT" dirty="0">
                <a:solidFill>
                  <a:prstClr val="black">
                    <a:tint val="75000"/>
                  </a:prstClr>
                </a:solidFill>
              </a:rPr>
              <a:t>G. Bettoncelli 10-01-2013</a:t>
            </a:r>
          </a:p>
        </p:txBody>
      </p:sp>
      <p:sp>
        <p:nvSpPr>
          <p:cNvPr id="5" name="Segnaposto numero diapositiva 4"/>
          <p:cNvSpPr>
            <a:spLocks noGrp="1"/>
          </p:cNvSpPr>
          <p:nvPr>
            <p:ph type="sldNum" sz="quarter" idx="12"/>
          </p:nvPr>
        </p:nvSpPr>
        <p:spPr/>
        <p:txBody>
          <a:bodyPr/>
          <a:lstStyle/>
          <a:p>
            <a:fld id="{CC1A2FFA-B85E-43E5-8F64-E39806F5E53F}" type="slidenum">
              <a:rPr lang="it-IT" smtClean="0">
                <a:solidFill>
                  <a:prstClr val="black">
                    <a:tint val="75000"/>
                  </a:prstClr>
                </a:solidFill>
              </a:rPr>
              <a:pPr/>
              <a:t>‹N›</a:t>
            </a:fld>
            <a:endParaRPr lang="it-IT"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1531477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16" name="Rettangolo 15"/>
          <p:cNvSpPr/>
          <p:nvPr userDrawn="1"/>
        </p:nvSpPr>
        <p:spPr>
          <a:xfrm>
            <a:off x="-1587" y="-1860"/>
            <a:ext cx="9144000" cy="761826"/>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45658" rIns="91319" bIns="45658" spcCol="0" rtlCol="0" anchor="ctr"/>
          <a:lstStyle/>
          <a:p>
            <a:pPr algn="ctr" fontAlgn="base">
              <a:spcBef>
                <a:spcPct val="0"/>
              </a:spcBef>
              <a:spcAft>
                <a:spcPct val="0"/>
              </a:spcAft>
            </a:pPr>
            <a:endParaRPr lang="it-IT" sz="1200" dirty="0">
              <a:solidFill>
                <a:srgbClr val="FFFFFF"/>
              </a:solidFill>
            </a:endParaRPr>
          </a:p>
        </p:txBody>
      </p:sp>
      <p:sp>
        <p:nvSpPr>
          <p:cNvPr id="4" name="Rectangle 55"/>
          <p:cNvSpPr>
            <a:spLocks noChangeArrowheads="1"/>
          </p:cNvSpPr>
          <p:nvPr userDrawn="1"/>
        </p:nvSpPr>
        <p:spPr bwMode="auto">
          <a:xfrm>
            <a:off x="8277837" y="6613526"/>
            <a:ext cx="86457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spAutoFit/>
          </a:bodyPr>
          <a:lstStyle/>
          <a:p>
            <a:pPr algn="ctr" eaLnBrk="0" fontAlgn="base" hangingPunct="0">
              <a:spcBef>
                <a:spcPct val="50000"/>
              </a:spcBef>
              <a:spcAft>
                <a:spcPct val="0"/>
              </a:spcAft>
            </a:pPr>
            <a:fld id="{D0287C9E-65F2-4602-8C5D-28A89B840A8B}" type="slidenum">
              <a:rPr lang="it-IT" sz="1000">
                <a:solidFill>
                  <a:prstClr val="black"/>
                </a:solidFill>
                <a:latin typeface="Century Gothic" pitchFamily="34" charset="0"/>
                <a:cs typeface="Arial" charset="0"/>
              </a:rPr>
              <a:pPr algn="ctr" eaLnBrk="0" fontAlgn="base" hangingPunct="0">
                <a:spcBef>
                  <a:spcPct val="50000"/>
                </a:spcBef>
                <a:spcAft>
                  <a:spcPct val="0"/>
                </a:spcAft>
              </a:pPr>
              <a:t>‹N›</a:t>
            </a:fld>
            <a:endParaRPr lang="it-IT" sz="1000" dirty="0">
              <a:solidFill>
                <a:prstClr val="black"/>
              </a:solidFill>
              <a:latin typeface="Century Gothic" pitchFamily="34" charset="0"/>
              <a:cs typeface="Arial" charset="0"/>
            </a:endParaRPr>
          </a:p>
        </p:txBody>
      </p:sp>
    </p:spTree>
    <p:extLst>
      <p:ext uri="{BB962C8B-B14F-4D97-AF65-F5344CB8AC3E}">
        <p14:creationId xmlns:p14="http://schemas.microsoft.com/office/powerpoint/2010/main" val="9023440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285993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405813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297144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315366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154322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C07B22ED-8A80-F04F-9848-F2E79D6398D6}" type="datetimeFigureOut">
              <a:rPr lang="it-IT" smtClean="0"/>
              <a:pPr/>
              <a:t>27/10/17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146606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B22ED-8A80-F04F-9848-F2E79D6398D6}" type="datetimeFigureOut">
              <a:rPr lang="it-IT" smtClean="0"/>
              <a:pPr/>
              <a:t>27/10/17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5289A-B16E-1F4A-BF26-F3F7E9BC1FD4}" type="slidenum">
              <a:rPr lang="it-IT" smtClean="0"/>
              <a:pPr/>
              <a:t>‹N›</a:t>
            </a:fld>
            <a:endParaRPr lang="it-IT" dirty="0"/>
          </a:p>
        </p:txBody>
      </p:sp>
    </p:spTree>
    <p:extLst>
      <p:ext uri="{BB962C8B-B14F-4D97-AF65-F5344CB8AC3E}">
        <p14:creationId xmlns:p14="http://schemas.microsoft.com/office/powerpoint/2010/main" val="1039233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82B6880-CC4E-4952-8BB6-BD52187F5B85}" type="datetime1">
              <a:rPr lang="it-IT" smtClean="0">
                <a:solidFill>
                  <a:prstClr val="black">
                    <a:tint val="75000"/>
                  </a:prstClr>
                </a:solidFill>
              </a:rPr>
              <a:pPr defTabSz="914400"/>
              <a:t>27/10/17</a:t>
            </a:fld>
            <a:endParaRPr lang="it-IT" dirty="0">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it-IT" dirty="0">
                <a:solidFill>
                  <a:prstClr val="black">
                    <a:tint val="75000"/>
                  </a:prstClr>
                </a:solidFill>
              </a:rPr>
              <a:t>G. Bettoncelli 10-01-2013</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C1A2FFA-B85E-43E5-8F64-E39806F5E53F}" type="slidenum">
              <a:rPr lang="it-IT" smtClean="0">
                <a:solidFill>
                  <a:prstClr val="black">
                    <a:tint val="75000"/>
                  </a:prstClr>
                </a:solidFill>
              </a:rPr>
              <a:pPr defTabSz="914400"/>
              <a:t>‹N›</a:t>
            </a:fld>
            <a:endParaRPr lang="it-IT"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82B6880-CC4E-4952-8BB6-BD52187F5B85}" type="datetime1">
              <a:rPr lang="it-IT" smtClean="0">
                <a:solidFill>
                  <a:prstClr val="black">
                    <a:tint val="75000"/>
                  </a:prstClr>
                </a:solidFill>
              </a:rPr>
              <a:pPr defTabSz="914400"/>
              <a:t>27/10/17</a:t>
            </a:fld>
            <a:endParaRPr lang="it-IT" dirty="0">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it-IT" dirty="0">
                <a:solidFill>
                  <a:prstClr val="black">
                    <a:tint val="75000"/>
                  </a:prstClr>
                </a:solidFill>
              </a:rPr>
              <a:t>G. Bettoncelli 10-01-2013</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C1A2FFA-B85E-43E5-8F64-E39806F5E53F}" type="slidenum">
              <a:rPr lang="it-IT" smtClean="0">
                <a:solidFill>
                  <a:prstClr val="black">
                    <a:tint val="75000"/>
                  </a:prstClr>
                </a:solidFill>
              </a:rPr>
              <a:pPr defTabSz="914400"/>
              <a:t>‹N›</a:t>
            </a:fld>
            <a:endParaRPr lang="it-IT"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80" r:id="rId2"/>
    <p:sldLayoutId id="2147483681"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p>
            <a:r>
              <a:rPr kumimoji="0" lang="it-IT"/>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07B22ED-8A80-F04F-9848-F2E79D6398D6}" type="datetimeFigureOut">
              <a:rPr lang="it-IT" smtClean="0"/>
              <a:pPr/>
              <a:t>27/10/17</a:t>
            </a:fld>
            <a:endParaRPr lang="it-IT" dirty="0"/>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dirty="0"/>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2D5289A-B16E-1F4A-BF26-F3F7E9BC1FD4}"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82B6880-CC4E-4952-8BB6-BD52187F5B85}" type="datetime1">
              <a:rPr lang="it-IT" smtClean="0">
                <a:solidFill>
                  <a:prstClr val="black">
                    <a:tint val="75000"/>
                  </a:prstClr>
                </a:solidFill>
              </a:rPr>
              <a:pPr defTabSz="914400"/>
              <a:t>27/10/17</a:t>
            </a:fld>
            <a:endParaRPr lang="it-IT" dirty="0">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it-IT" dirty="0">
                <a:solidFill>
                  <a:prstClr val="black">
                    <a:tint val="75000"/>
                  </a:prstClr>
                </a:solidFill>
              </a:rPr>
              <a:t>G. Bettoncelli 10-01-2013</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C1A2FFA-B85E-43E5-8F64-E39806F5E53F}" type="slidenum">
              <a:rPr lang="it-IT" smtClean="0">
                <a:solidFill>
                  <a:prstClr val="black">
                    <a:tint val="75000"/>
                  </a:prstClr>
                </a:solidFill>
              </a:rPr>
              <a:pPr defTabSz="914400"/>
              <a:t>‹N›</a:t>
            </a:fld>
            <a:endParaRPr lang="it-IT"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596" y="428604"/>
            <a:ext cx="8319868" cy="3144412"/>
          </a:xfrm>
          <a:ln/>
        </p:spPr>
        <p:style>
          <a:lnRef idx="0">
            <a:schemeClr val="accent3"/>
          </a:lnRef>
          <a:fillRef idx="3">
            <a:schemeClr val="accent3"/>
          </a:fillRef>
          <a:effectRef idx="3">
            <a:schemeClr val="accent3"/>
          </a:effectRef>
          <a:fontRef idx="minor">
            <a:schemeClr val="lt1"/>
          </a:fontRef>
        </p:style>
        <p:txBody>
          <a:bodyPr anchor="ctr" anchorCtr="0">
            <a:normAutofit/>
          </a:bodyPr>
          <a:lstStyle/>
          <a:p>
            <a:pPr algn="ctr"/>
            <a:r>
              <a:rPr lang="it-IT" sz="3600" dirty="0">
                <a:solidFill>
                  <a:schemeClr val="bg1"/>
                </a:solidFill>
              </a:rPr>
              <a:t>Anamnesi ed esame obiettivo: </a:t>
            </a:r>
            <a:br>
              <a:rPr lang="it-IT" dirty="0">
                <a:solidFill>
                  <a:schemeClr val="bg1"/>
                </a:solidFill>
              </a:rPr>
            </a:br>
            <a:r>
              <a:rPr lang="it-IT" sz="3600" dirty="0">
                <a:solidFill>
                  <a:schemeClr val="bg1"/>
                </a:solidFill>
              </a:rPr>
              <a:t>metodi di </a:t>
            </a:r>
            <a:br>
              <a:rPr lang="it-IT" dirty="0">
                <a:solidFill>
                  <a:schemeClr val="bg1"/>
                </a:solidFill>
              </a:rPr>
            </a:br>
            <a:r>
              <a:rPr lang="it-IT" dirty="0">
                <a:solidFill>
                  <a:schemeClr val="bg1"/>
                </a:solidFill>
              </a:rPr>
              <a:t>Medicina Generale</a:t>
            </a:r>
          </a:p>
        </p:txBody>
      </p:sp>
      <p:sp>
        <p:nvSpPr>
          <p:cNvPr id="3" name="Sottotitolo 2"/>
          <p:cNvSpPr>
            <a:spLocks noGrp="1"/>
          </p:cNvSpPr>
          <p:nvPr>
            <p:ph type="subTitle" idx="1"/>
          </p:nvPr>
        </p:nvSpPr>
        <p:spPr/>
        <p:txBody>
          <a:bodyPr>
            <a:normAutofit/>
          </a:bodyPr>
          <a:lstStyle/>
          <a:p>
            <a:r>
              <a:rPr lang="it-IT" dirty="0">
                <a:solidFill>
                  <a:schemeClr val="tx1"/>
                </a:solidFill>
              </a:rPr>
              <a:t>Dott. GIOVANNI GOZIO</a:t>
            </a:r>
          </a:p>
          <a:p>
            <a:endParaRPr lang="it-IT" dirty="0">
              <a:solidFill>
                <a:schemeClr val="tx1"/>
              </a:solidFill>
            </a:endParaRPr>
          </a:p>
          <a:p>
            <a:r>
              <a:rPr lang="it-IT" sz="1600" i="1" dirty="0">
                <a:solidFill>
                  <a:schemeClr val="tx1"/>
                </a:solidFill>
              </a:rPr>
              <a:t>Desenzano 28 Ottobre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643095" y="2361472"/>
            <a:ext cx="8210449" cy="4356674"/>
          </a:xfrm>
          <a:prstGeom prst="rect">
            <a:avLst/>
          </a:prstGeom>
          <a:blipFill>
            <a:blip r:embed="rId2"/>
            <a:tile tx="0" ty="0" sx="100000" sy="100000" flip="none" algn="tl"/>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b="1" dirty="0"/>
          </a:p>
        </p:txBody>
      </p:sp>
      <p:sp>
        <p:nvSpPr>
          <p:cNvPr id="4" name="CasellaDiTesto 3"/>
          <p:cNvSpPr txBox="1"/>
          <p:nvPr/>
        </p:nvSpPr>
        <p:spPr>
          <a:xfrm>
            <a:off x="828990" y="855147"/>
            <a:ext cx="7672100" cy="1323439"/>
          </a:xfrm>
          <a:prstGeom prst="rect">
            <a:avLst/>
          </a:prstGeom>
          <a:noFill/>
        </p:spPr>
        <p:txBody>
          <a:bodyPr wrap="none" rtlCol="0">
            <a:spAutoFit/>
          </a:bodyPr>
          <a:lstStyle/>
          <a:p>
            <a:pPr>
              <a:buFont typeface="Arial" pitchFamily="34" charset="0"/>
              <a:buChar char="•"/>
            </a:pPr>
            <a:r>
              <a:rPr lang="it-IT" sz="2000" b="1" dirty="0"/>
              <a:t> Cerca di dare alle malattie limiti netti, caratterizzandole a seconda</a:t>
            </a:r>
          </a:p>
          <a:p>
            <a:r>
              <a:rPr lang="it-IT" sz="2000" b="1" dirty="0"/>
              <a:t>  della causa, della sede, dei fenomeni associati. </a:t>
            </a:r>
          </a:p>
          <a:p>
            <a:pPr>
              <a:buFont typeface="Arial" pitchFamily="34" charset="0"/>
              <a:buChar char="•"/>
            </a:pPr>
            <a:r>
              <a:rPr lang="it-IT" sz="2000" b="1" dirty="0"/>
              <a:t> Ha lo scopo di ricondurre le malattie a tipi standard, </a:t>
            </a:r>
            <a:r>
              <a:rPr lang="it-IT" sz="2000" b="1" u="sng" dirty="0">
                <a:solidFill>
                  <a:srgbClr val="C00000"/>
                </a:solidFill>
              </a:rPr>
              <a:t>di normalizzarle</a:t>
            </a:r>
            <a:r>
              <a:rPr lang="it-IT" sz="2000" b="1" dirty="0"/>
              <a:t>.</a:t>
            </a:r>
          </a:p>
          <a:p>
            <a:r>
              <a:rPr lang="it-IT" sz="2000" b="1" dirty="0"/>
              <a:t>   </a:t>
            </a:r>
            <a:r>
              <a:rPr lang="it-IT" sz="2000" dirty="0"/>
              <a:t>(H. Sigerist)</a:t>
            </a:r>
          </a:p>
        </p:txBody>
      </p:sp>
      <p:sp>
        <p:nvSpPr>
          <p:cNvPr id="5" name="Ovale 4"/>
          <p:cNvSpPr/>
          <p:nvPr/>
        </p:nvSpPr>
        <p:spPr>
          <a:xfrm rot="2693683">
            <a:off x="2113105" y="2640797"/>
            <a:ext cx="1559505" cy="12377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BPCO</a:t>
            </a:r>
          </a:p>
        </p:txBody>
      </p:sp>
      <p:sp>
        <p:nvSpPr>
          <p:cNvPr id="6" name="Triangolo isoscele 5"/>
          <p:cNvSpPr/>
          <p:nvPr/>
        </p:nvSpPr>
        <p:spPr>
          <a:xfrm rot="19175273">
            <a:off x="3505454" y="2489294"/>
            <a:ext cx="2009670" cy="112525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Diabete</a:t>
            </a:r>
          </a:p>
        </p:txBody>
      </p:sp>
      <p:sp>
        <p:nvSpPr>
          <p:cNvPr id="7" name="Pentagono regolare 6"/>
          <p:cNvSpPr/>
          <p:nvPr/>
        </p:nvSpPr>
        <p:spPr>
          <a:xfrm rot="21059124">
            <a:off x="6082259" y="3526365"/>
            <a:ext cx="2102792" cy="1237776"/>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Cardiopatia</a:t>
            </a:r>
          </a:p>
        </p:txBody>
      </p:sp>
      <p:sp>
        <p:nvSpPr>
          <p:cNvPr id="8" name="Targa 7"/>
          <p:cNvSpPr/>
          <p:nvPr/>
        </p:nvSpPr>
        <p:spPr>
          <a:xfrm rot="1905725">
            <a:off x="2080711" y="5027029"/>
            <a:ext cx="1816742" cy="1189551"/>
          </a:xfrm>
          <a:prstGeom prst="plaqu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Demenza</a:t>
            </a:r>
          </a:p>
        </p:txBody>
      </p:sp>
      <p:sp>
        <p:nvSpPr>
          <p:cNvPr id="9" name="Corda 8"/>
          <p:cNvSpPr/>
          <p:nvPr/>
        </p:nvSpPr>
        <p:spPr>
          <a:xfrm rot="18140079">
            <a:off x="4617594" y="4712742"/>
            <a:ext cx="1487994" cy="1366022"/>
          </a:xfrm>
          <a:prstGeom prst="chord">
            <a:avLst/>
          </a:prstGeom>
        </p:spPr>
        <p:style>
          <a:lnRef idx="1">
            <a:schemeClr val="accent1"/>
          </a:lnRef>
          <a:fillRef idx="3">
            <a:schemeClr val="accent1"/>
          </a:fillRef>
          <a:effectRef idx="2">
            <a:schemeClr val="accent1"/>
          </a:effectRef>
          <a:fontRef idx="minor">
            <a:schemeClr val="lt1"/>
          </a:fontRef>
        </p:style>
        <p:txBody>
          <a:bodyPr rtlCol="0" anchor="ctr"/>
          <a:lstStyle/>
          <a:p>
            <a:r>
              <a:rPr lang="it-IT" b="1" dirty="0"/>
              <a:t>Asma</a:t>
            </a:r>
          </a:p>
        </p:txBody>
      </p:sp>
      <p:sp>
        <p:nvSpPr>
          <p:cNvPr id="10" name="Parallelogramma 9"/>
          <p:cNvSpPr/>
          <p:nvPr/>
        </p:nvSpPr>
        <p:spPr>
          <a:xfrm>
            <a:off x="6336631" y="5691268"/>
            <a:ext cx="1216152" cy="91440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AIDS</a:t>
            </a:r>
          </a:p>
        </p:txBody>
      </p:sp>
      <p:sp>
        <p:nvSpPr>
          <p:cNvPr id="11" name="Diamante 10"/>
          <p:cNvSpPr/>
          <p:nvPr/>
        </p:nvSpPr>
        <p:spPr>
          <a:xfrm rot="20387046">
            <a:off x="1446463" y="3841442"/>
            <a:ext cx="914400" cy="91440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600" b="1" dirty="0">
                <a:sym typeface="Wingdings"/>
              </a:rPr>
              <a:t></a:t>
            </a:r>
            <a:endParaRPr lang="it-IT" b="1" dirty="0"/>
          </a:p>
        </p:txBody>
      </p:sp>
      <p:sp>
        <p:nvSpPr>
          <p:cNvPr id="12" name="Torta 11"/>
          <p:cNvSpPr/>
          <p:nvPr/>
        </p:nvSpPr>
        <p:spPr>
          <a:xfrm rot="3194132">
            <a:off x="3551487" y="4266368"/>
            <a:ext cx="914400" cy="914400"/>
          </a:xfrm>
          <a:prstGeom prst="pie">
            <a:avLst>
              <a:gd name="adj1" fmla="val 0"/>
              <a:gd name="adj2" fmla="val 198192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600" b="1" dirty="0">
                <a:solidFill>
                  <a:schemeClr val="bg1"/>
                </a:solidFill>
                <a:sym typeface="Wingdings"/>
              </a:rPr>
              <a:t></a:t>
            </a:r>
            <a:endParaRPr lang="it-IT" sz="3600" b="1" dirty="0">
              <a:solidFill>
                <a:schemeClr val="bg1"/>
              </a:solidFill>
            </a:endParaRPr>
          </a:p>
        </p:txBody>
      </p:sp>
      <p:sp>
        <p:nvSpPr>
          <p:cNvPr id="13" name="Anello 12"/>
          <p:cNvSpPr/>
          <p:nvPr/>
        </p:nvSpPr>
        <p:spPr>
          <a:xfrm rot="20221397">
            <a:off x="4725711" y="3658731"/>
            <a:ext cx="914400" cy="91440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sym typeface="Wingdings"/>
              </a:rPr>
              <a:t></a:t>
            </a:r>
            <a:endParaRPr lang="it-IT" b="1" dirty="0">
              <a:solidFill>
                <a:schemeClr val="tx1"/>
              </a:solidFill>
            </a:endParaRPr>
          </a:p>
        </p:txBody>
      </p:sp>
      <p:sp>
        <p:nvSpPr>
          <p:cNvPr id="14" name="CasellaDiTesto 13"/>
          <p:cNvSpPr txBox="1"/>
          <p:nvPr/>
        </p:nvSpPr>
        <p:spPr>
          <a:xfrm>
            <a:off x="1024587" y="84803"/>
            <a:ext cx="719075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it-IT" sz="3600" b="1" dirty="0"/>
              <a:t>L’approccio tradizionale alle malattie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48422" y="372313"/>
            <a:ext cx="1559505" cy="12377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BPCO</a:t>
            </a:r>
          </a:p>
        </p:txBody>
      </p:sp>
      <p:sp>
        <p:nvSpPr>
          <p:cNvPr id="3" name="Triangolo isoscele 2"/>
          <p:cNvSpPr/>
          <p:nvPr/>
        </p:nvSpPr>
        <p:spPr>
          <a:xfrm>
            <a:off x="3601320" y="372311"/>
            <a:ext cx="2009669" cy="112525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Diabete</a:t>
            </a:r>
          </a:p>
        </p:txBody>
      </p:sp>
      <p:sp>
        <p:nvSpPr>
          <p:cNvPr id="4" name="Pentagono regolare 3"/>
          <p:cNvSpPr/>
          <p:nvPr/>
        </p:nvSpPr>
        <p:spPr>
          <a:xfrm>
            <a:off x="6980013" y="372313"/>
            <a:ext cx="2039366" cy="1237776"/>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Cardiopatia</a:t>
            </a:r>
          </a:p>
          <a:p>
            <a:pPr algn="ctr"/>
            <a:r>
              <a:rPr lang="it-IT" dirty="0"/>
              <a:t>ischemica</a:t>
            </a:r>
          </a:p>
        </p:txBody>
      </p:sp>
      <p:sp>
        <p:nvSpPr>
          <p:cNvPr id="5" name="Targa 4"/>
          <p:cNvSpPr/>
          <p:nvPr/>
        </p:nvSpPr>
        <p:spPr>
          <a:xfrm>
            <a:off x="1881528" y="495967"/>
            <a:ext cx="1461512" cy="857365"/>
          </a:xfrm>
          <a:prstGeom prst="plaqu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Demenza</a:t>
            </a:r>
          </a:p>
        </p:txBody>
      </p:sp>
      <p:sp>
        <p:nvSpPr>
          <p:cNvPr id="6" name="Corda 5"/>
          <p:cNvSpPr/>
          <p:nvPr/>
        </p:nvSpPr>
        <p:spPr>
          <a:xfrm rot="168897">
            <a:off x="5668374" y="250004"/>
            <a:ext cx="1487994" cy="1366022"/>
          </a:xfrm>
          <a:prstGeom prst="chord">
            <a:avLst/>
          </a:prstGeom>
        </p:spPr>
        <p:style>
          <a:lnRef idx="1">
            <a:schemeClr val="accent1"/>
          </a:lnRef>
          <a:fillRef idx="3">
            <a:schemeClr val="accent1"/>
          </a:fillRef>
          <a:effectRef idx="2">
            <a:schemeClr val="accent1"/>
          </a:effectRef>
          <a:fontRef idx="minor">
            <a:schemeClr val="lt1"/>
          </a:fontRef>
        </p:style>
        <p:txBody>
          <a:bodyPr rtlCol="0" anchor="ctr"/>
          <a:lstStyle/>
          <a:p>
            <a:r>
              <a:rPr lang="it-IT" dirty="0"/>
              <a:t>Asma</a:t>
            </a:r>
          </a:p>
        </p:txBody>
      </p:sp>
      <p:cxnSp>
        <p:nvCxnSpPr>
          <p:cNvPr id="8" name="Connettore 1 7"/>
          <p:cNvCxnSpPr/>
          <p:nvPr/>
        </p:nvCxnSpPr>
        <p:spPr>
          <a:xfrm rot="5400000">
            <a:off x="-248903" y="2308430"/>
            <a:ext cx="387407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5400000">
            <a:off x="1591582" y="2307936"/>
            <a:ext cx="387407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rot="5400000">
            <a:off x="3665515" y="2311864"/>
            <a:ext cx="387407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rot="5400000">
            <a:off x="4991536" y="2312856"/>
            <a:ext cx="387407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487561" y="1831764"/>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3" name="CasellaDiTesto 12"/>
          <p:cNvSpPr txBox="1"/>
          <p:nvPr/>
        </p:nvSpPr>
        <p:spPr>
          <a:xfrm>
            <a:off x="2305632" y="1831255"/>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4" name="CasellaDiTesto 13"/>
          <p:cNvSpPr txBox="1"/>
          <p:nvPr/>
        </p:nvSpPr>
        <p:spPr>
          <a:xfrm>
            <a:off x="4291521" y="1817144"/>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5" name="CasellaDiTesto 14"/>
          <p:cNvSpPr txBox="1"/>
          <p:nvPr/>
        </p:nvSpPr>
        <p:spPr>
          <a:xfrm>
            <a:off x="5963745" y="1829026"/>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6" name="CasellaDiTesto 15"/>
          <p:cNvSpPr txBox="1"/>
          <p:nvPr/>
        </p:nvSpPr>
        <p:spPr>
          <a:xfrm>
            <a:off x="7736892" y="1834440"/>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8" name="CasellaDiTesto 17"/>
          <p:cNvSpPr txBox="1"/>
          <p:nvPr/>
        </p:nvSpPr>
        <p:spPr>
          <a:xfrm rot="16200000">
            <a:off x="-109467" y="3362873"/>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19" name="CasellaDiTesto 18"/>
          <p:cNvSpPr txBox="1"/>
          <p:nvPr/>
        </p:nvSpPr>
        <p:spPr>
          <a:xfrm rot="16200000">
            <a:off x="363457" y="3301614"/>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20" name="CasellaDiTesto 19"/>
          <p:cNvSpPr txBox="1"/>
          <p:nvPr/>
        </p:nvSpPr>
        <p:spPr>
          <a:xfrm rot="16200000">
            <a:off x="668847" y="3418214"/>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sp>
        <p:nvSpPr>
          <p:cNvPr id="21" name="CasellaDiTesto 20"/>
          <p:cNvSpPr txBox="1"/>
          <p:nvPr/>
        </p:nvSpPr>
        <p:spPr>
          <a:xfrm rot="16200000">
            <a:off x="1708031" y="3374163"/>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22" name="CasellaDiTesto 21"/>
          <p:cNvSpPr txBox="1"/>
          <p:nvPr/>
        </p:nvSpPr>
        <p:spPr>
          <a:xfrm rot="16200000">
            <a:off x="2180955" y="3312904"/>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23" name="CasellaDiTesto 22"/>
          <p:cNvSpPr txBox="1"/>
          <p:nvPr/>
        </p:nvSpPr>
        <p:spPr>
          <a:xfrm rot="16200000">
            <a:off x="2486345" y="3429504"/>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sp>
        <p:nvSpPr>
          <p:cNvPr id="24" name="CasellaDiTesto 23"/>
          <p:cNvSpPr txBox="1"/>
          <p:nvPr/>
        </p:nvSpPr>
        <p:spPr>
          <a:xfrm rot="16200000">
            <a:off x="3680750" y="3385453"/>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25" name="CasellaDiTesto 24"/>
          <p:cNvSpPr txBox="1"/>
          <p:nvPr/>
        </p:nvSpPr>
        <p:spPr>
          <a:xfrm rot="16200000">
            <a:off x="4153674" y="3324194"/>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26" name="CasellaDiTesto 25"/>
          <p:cNvSpPr txBox="1"/>
          <p:nvPr/>
        </p:nvSpPr>
        <p:spPr>
          <a:xfrm rot="16200000">
            <a:off x="4459064" y="3440794"/>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sp>
        <p:nvSpPr>
          <p:cNvPr id="27" name="CasellaDiTesto 26"/>
          <p:cNvSpPr txBox="1"/>
          <p:nvPr/>
        </p:nvSpPr>
        <p:spPr>
          <a:xfrm rot="16200000">
            <a:off x="5357138" y="3384118"/>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28" name="CasellaDiTesto 27"/>
          <p:cNvSpPr txBox="1"/>
          <p:nvPr/>
        </p:nvSpPr>
        <p:spPr>
          <a:xfrm rot="16200000">
            <a:off x="5830062" y="3322859"/>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29" name="CasellaDiTesto 28"/>
          <p:cNvSpPr txBox="1"/>
          <p:nvPr/>
        </p:nvSpPr>
        <p:spPr>
          <a:xfrm rot="16200000">
            <a:off x="6135452" y="3439459"/>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sp>
        <p:nvSpPr>
          <p:cNvPr id="30" name="CasellaDiTesto 29"/>
          <p:cNvSpPr txBox="1"/>
          <p:nvPr/>
        </p:nvSpPr>
        <p:spPr>
          <a:xfrm rot="16200000">
            <a:off x="7132303" y="3396151"/>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31" name="CasellaDiTesto 30"/>
          <p:cNvSpPr txBox="1"/>
          <p:nvPr/>
        </p:nvSpPr>
        <p:spPr>
          <a:xfrm rot="16200000">
            <a:off x="7605227" y="3334892"/>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32" name="CasellaDiTesto 31"/>
          <p:cNvSpPr txBox="1"/>
          <p:nvPr/>
        </p:nvSpPr>
        <p:spPr>
          <a:xfrm rot="16200000">
            <a:off x="7910617" y="3451492"/>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cxnSp>
        <p:nvCxnSpPr>
          <p:cNvPr id="34" name="Connettore 1 33"/>
          <p:cNvCxnSpPr/>
          <p:nvPr/>
        </p:nvCxnSpPr>
        <p:spPr>
          <a:xfrm>
            <a:off x="198437" y="2921714"/>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2015935" y="2920126"/>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3988654" y="2918538"/>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665042" y="2921714"/>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7445087" y="2916950"/>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rot="16200000" flipH="1">
            <a:off x="554994" y="2633935"/>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rot="16200000" flipH="1">
            <a:off x="2380435" y="2687405"/>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Connettore 2 42"/>
          <p:cNvCxnSpPr/>
          <p:nvPr/>
        </p:nvCxnSpPr>
        <p:spPr>
          <a:xfrm rot="16200000" flipH="1">
            <a:off x="4362839" y="2605849"/>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onnettore 2 43"/>
          <p:cNvCxnSpPr/>
          <p:nvPr/>
        </p:nvCxnSpPr>
        <p:spPr>
          <a:xfrm rot="16200000" flipH="1">
            <a:off x="6024406" y="2633935"/>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onnettore 2 44"/>
          <p:cNvCxnSpPr/>
          <p:nvPr/>
        </p:nvCxnSpPr>
        <p:spPr>
          <a:xfrm rot="16200000" flipH="1">
            <a:off x="7810684" y="2653969"/>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198437" y="4437840"/>
            <a:ext cx="84496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50" name="CasellaDiTesto 49"/>
          <p:cNvSpPr txBox="1"/>
          <p:nvPr/>
        </p:nvSpPr>
        <p:spPr>
          <a:xfrm>
            <a:off x="217370" y="4517278"/>
            <a:ext cx="2637902" cy="923330"/>
          </a:xfrm>
          <a:prstGeom prst="rect">
            <a:avLst/>
          </a:prstGeom>
          <a:ln>
            <a:solidFill>
              <a:schemeClr val="tx1"/>
            </a:solidFill>
          </a:ln>
        </p:spPr>
        <p:style>
          <a:lnRef idx="0">
            <a:scrgbClr r="0" g="0" b="0"/>
          </a:lnRef>
          <a:fillRef idx="1001">
            <a:schemeClr val="lt2"/>
          </a:fillRef>
          <a:effectRef idx="0">
            <a:scrgbClr r="0" g="0" b="0"/>
          </a:effectRef>
          <a:fontRef idx="major"/>
        </p:style>
        <p:txBody>
          <a:bodyPr wrap="none" rtlCol="0">
            <a:spAutoFit/>
          </a:bodyPr>
          <a:lstStyle/>
          <a:p>
            <a:pPr>
              <a:buFont typeface="Wingdings" charset="2"/>
              <a:buChar char="Ø"/>
            </a:pPr>
            <a:r>
              <a:rPr lang="it-IT" b="1" dirty="0"/>
              <a:t>Stabilizzazione malattia</a:t>
            </a:r>
          </a:p>
          <a:p>
            <a:pPr>
              <a:buFont typeface="Wingdings" charset="2"/>
              <a:buChar char="Ø"/>
            </a:pPr>
            <a:r>
              <a:rPr lang="it-IT" b="1" dirty="0"/>
              <a:t>Controllo dei sintomi</a:t>
            </a:r>
          </a:p>
          <a:p>
            <a:pPr>
              <a:buFont typeface="Wingdings" charset="2"/>
              <a:buChar char="Ø"/>
            </a:pPr>
            <a:r>
              <a:rPr lang="it-IT" b="1" dirty="0"/>
              <a:t>Allungamento della vita</a:t>
            </a:r>
          </a:p>
        </p:txBody>
      </p:sp>
      <p:sp>
        <p:nvSpPr>
          <p:cNvPr id="51" name="CasellaDiTesto 50"/>
          <p:cNvSpPr txBox="1"/>
          <p:nvPr/>
        </p:nvSpPr>
        <p:spPr>
          <a:xfrm>
            <a:off x="3311926" y="4525003"/>
            <a:ext cx="2993127" cy="923330"/>
          </a:xfrm>
          <a:prstGeom prst="rect">
            <a:avLst/>
          </a:prstGeom>
          <a:ln>
            <a:solidFill>
              <a:schemeClr val="tx1"/>
            </a:solidFill>
          </a:ln>
        </p:spPr>
        <p:style>
          <a:lnRef idx="0">
            <a:scrgbClr r="0" g="0" b="0"/>
          </a:lnRef>
          <a:fillRef idx="1001">
            <a:schemeClr val="lt2"/>
          </a:fillRef>
          <a:effectRef idx="0">
            <a:scrgbClr r="0" g="0" b="0"/>
          </a:effectRef>
          <a:fontRef idx="major"/>
        </p:style>
        <p:txBody>
          <a:bodyPr wrap="none" rtlCol="0">
            <a:spAutoFit/>
          </a:bodyPr>
          <a:lstStyle/>
          <a:p>
            <a:pPr>
              <a:buFont typeface="Wingdings" charset="2"/>
              <a:buChar char="Ø"/>
            </a:pPr>
            <a:r>
              <a:rPr lang="it-IT" dirty="0"/>
              <a:t>Complicanze, overlap</a:t>
            </a:r>
          </a:p>
          <a:p>
            <a:pPr>
              <a:buFont typeface="Wingdings" charset="2"/>
              <a:buChar char="Ø"/>
            </a:pPr>
            <a:r>
              <a:rPr lang="it-IT" dirty="0"/>
              <a:t>ADR</a:t>
            </a:r>
          </a:p>
          <a:p>
            <a:pPr>
              <a:buFont typeface="Wingdings" charset="2"/>
              <a:buChar char="Ø"/>
            </a:pPr>
            <a:r>
              <a:rPr lang="it-IT" dirty="0"/>
              <a:t>Interferenze farmacologiche</a:t>
            </a:r>
          </a:p>
        </p:txBody>
      </p:sp>
      <p:sp>
        <p:nvSpPr>
          <p:cNvPr id="52" name="CasellaDiTesto 51"/>
          <p:cNvSpPr txBox="1"/>
          <p:nvPr/>
        </p:nvSpPr>
        <p:spPr>
          <a:xfrm>
            <a:off x="7246690" y="6001789"/>
            <a:ext cx="1095172"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4000" dirty="0"/>
              <a:t>QdV</a:t>
            </a:r>
          </a:p>
        </p:txBody>
      </p:sp>
      <p:sp>
        <p:nvSpPr>
          <p:cNvPr id="53" name="Freccia destra 52"/>
          <p:cNvSpPr/>
          <p:nvPr/>
        </p:nvSpPr>
        <p:spPr>
          <a:xfrm>
            <a:off x="2858345" y="4797885"/>
            <a:ext cx="421427" cy="4749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4" name="Freccia destra 53"/>
          <p:cNvSpPr/>
          <p:nvPr/>
        </p:nvSpPr>
        <p:spPr>
          <a:xfrm>
            <a:off x="6359041" y="4768019"/>
            <a:ext cx="421427" cy="4749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5" name="CasellaDiTesto 54"/>
          <p:cNvSpPr txBox="1"/>
          <p:nvPr/>
        </p:nvSpPr>
        <p:spPr>
          <a:xfrm>
            <a:off x="6809141" y="4568344"/>
            <a:ext cx="1927965" cy="830997"/>
          </a:xfrm>
          <a:prstGeom prst="rect">
            <a:avLst/>
          </a:prstGeom>
          <a:ln>
            <a:solidFill>
              <a:srgbClr val="000000"/>
            </a:solidFill>
          </a:ln>
        </p:spPr>
        <p:style>
          <a:lnRef idx="0">
            <a:scrgbClr r="0" g="0" b="0"/>
          </a:lnRef>
          <a:fillRef idx="1001">
            <a:schemeClr val="lt2"/>
          </a:fillRef>
          <a:effectRef idx="0">
            <a:scrgbClr r="0" g="0" b="0"/>
          </a:effectRef>
          <a:fontRef idx="major"/>
        </p:style>
        <p:txBody>
          <a:bodyPr wrap="none" rtlCol="0">
            <a:spAutoFit/>
          </a:bodyPr>
          <a:lstStyle/>
          <a:p>
            <a:pPr algn="ctr"/>
            <a:r>
              <a:rPr lang="it-IT" sz="2400" b="1" dirty="0"/>
              <a:t>Rapporto</a:t>
            </a:r>
          </a:p>
          <a:p>
            <a:pPr algn="ctr"/>
            <a:r>
              <a:rPr lang="it-IT" sz="2400" b="1" dirty="0"/>
              <a:t>costi/benefici</a:t>
            </a:r>
          </a:p>
        </p:txBody>
      </p:sp>
      <p:sp>
        <p:nvSpPr>
          <p:cNvPr id="48" name="Freccia destra 53"/>
          <p:cNvSpPr/>
          <p:nvPr/>
        </p:nvSpPr>
        <p:spPr>
          <a:xfrm rot="5400000">
            <a:off x="7594526" y="5467652"/>
            <a:ext cx="421427" cy="4749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9" name="Rettangolo 48"/>
          <p:cNvSpPr/>
          <p:nvPr/>
        </p:nvSpPr>
        <p:spPr>
          <a:xfrm>
            <a:off x="252227" y="408429"/>
            <a:ext cx="1202988" cy="1125871"/>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b="1" dirty="0"/>
          </a:p>
        </p:txBody>
      </p:sp>
      <p:sp>
        <p:nvSpPr>
          <p:cNvPr id="56" name="Rettangolo 55"/>
          <p:cNvSpPr/>
          <p:nvPr/>
        </p:nvSpPr>
        <p:spPr>
          <a:xfrm>
            <a:off x="2010956" y="371691"/>
            <a:ext cx="1202988" cy="1125871"/>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b="1" dirty="0"/>
          </a:p>
        </p:txBody>
      </p:sp>
      <p:sp>
        <p:nvSpPr>
          <p:cNvPr id="57" name="Rettangolo 56"/>
          <p:cNvSpPr/>
          <p:nvPr/>
        </p:nvSpPr>
        <p:spPr>
          <a:xfrm>
            <a:off x="3988654" y="408429"/>
            <a:ext cx="1202988" cy="1125871"/>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b="1" dirty="0"/>
          </a:p>
        </p:txBody>
      </p:sp>
      <p:sp>
        <p:nvSpPr>
          <p:cNvPr id="58" name="Rettangolo 57"/>
          <p:cNvSpPr/>
          <p:nvPr/>
        </p:nvSpPr>
        <p:spPr>
          <a:xfrm>
            <a:off x="5668002" y="408429"/>
            <a:ext cx="1202988" cy="1125871"/>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b="1" dirty="0"/>
          </a:p>
        </p:txBody>
      </p:sp>
      <p:sp>
        <p:nvSpPr>
          <p:cNvPr id="59" name="Rettangolo 58"/>
          <p:cNvSpPr/>
          <p:nvPr/>
        </p:nvSpPr>
        <p:spPr>
          <a:xfrm>
            <a:off x="7418691" y="408429"/>
            <a:ext cx="1202988" cy="1125871"/>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100" y="142852"/>
            <a:ext cx="7215238" cy="70609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b="1" dirty="0"/>
              <a:t>Il Medico di Medicina Generale</a:t>
            </a:r>
          </a:p>
        </p:txBody>
      </p:sp>
      <p:sp>
        <p:nvSpPr>
          <p:cNvPr id="3" name="CasellaDiTesto 2"/>
          <p:cNvSpPr txBox="1"/>
          <p:nvPr/>
        </p:nvSpPr>
        <p:spPr>
          <a:xfrm>
            <a:off x="611560" y="1196752"/>
            <a:ext cx="2736304" cy="830997"/>
          </a:xfrm>
          <a:prstGeom prst="rect">
            <a:avLst/>
          </a:prstGeom>
          <a:solidFill>
            <a:schemeClr val="bg1">
              <a:lumMod val="95000"/>
            </a:schemeClr>
          </a:solidFill>
          <a:ln>
            <a:solidFill>
              <a:schemeClr val="tx1"/>
            </a:solidFill>
          </a:ln>
        </p:spPr>
        <p:txBody>
          <a:bodyPr wrap="square" rtlCol="0">
            <a:spAutoFit/>
          </a:bodyPr>
          <a:lstStyle/>
          <a:p>
            <a:pPr defTabSz="914400"/>
            <a:r>
              <a:rPr lang="it-IT" sz="2400" b="1" dirty="0">
                <a:solidFill>
                  <a:prstClr val="black"/>
                </a:solidFill>
              </a:rPr>
              <a:t>Lavora per lo più</a:t>
            </a:r>
          </a:p>
          <a:p>
            <a:pPr defTabSz="914400"/>
            <a:r>
              <a:rPr lang="it-IT" sz="2400" b="1" dirty="0">
                <a:solidFill>
                  <a:prstClr val="black"/>
                </a:solidFill>
              </a:rPr>
              <a:t>per problemi</a:t>
            </a:r>
          </a:p>
        </p:txBody>
      </p:sp>
      <p:sp>
        <p:nvSpPr>
          <p:cNvPr id="4" name="CasellaDiTesto 3"/>
          <p:cNvSpPr txBox="1"/>
          <p:nvPr/>
        </p:nvSpPr>
        <p:spPr>
          <a:xfrm>
            <a:off x="611560" y="2276872"/>
            <a:ext cx="2736304" cy="830997"/>
          </a:xfrm>
          <a:prstGeom prst="rect">
            <a:avLst/>
          </a:prstGeom>
          <a:solidFill>
            <a:schemeClr val="bg1">
              <a:lumMod val="95000"/>
            </a:schemeClr>
          </a:solidFill>
          <a:ln>
            <a:solidFill>
              <a:schemeClr val="tx1"/>
            </a:solidFill>
          </a:ln>
        </p:spPr>
        <p:txBody>
          <a:bodyPr wrap="square" rtlCol="0">
            <a:spAutoFit/>
          </a:bodyPr>
          <a:lstStyle/>
          <a:p>
            <a:pPr defTabSz="914400"/>
            <a:r>
              <a:rPr lang="it-IT" sz="2400" b="1" dirty="0">
                <a:solidFill>
                  <a:prstClr val="black"/>
                </a:solidFill>
              </a:rPr>
              <a:t>Che spesso restano </a:t>
            </a:r>
          </a:p>
          <a:p>
            <a:pPr defTabSz="914400"/>
            <a:r>
              <a:rPr lang="it-IT" sz="2400" b="1" dirty="0">
                <a:solidFill>
                  <a:prstClr val="black"/>
                </a:solidFill>
              </a:rPr>
              <a:t>aperti per sempre</a:t>
            </a:r>
          </a:p>
        </p:txBody>
      </p:sp>
      <p:sp>
        <p:nvSpPr>
          <p:cNvPr id="5" name="CasellaDiTesto 4"/>
          <p:cNvSpPr txBox="1"/>
          <p:nvPr/>
        </p:nvSpPr>
        <p:spPr>
          <a:xfrm>
            <a:off x="611560" y="4470211"/>
            <a:ext cx="2736304" cy="830997"/>
          </a:xfrm>
          <a:prstGeom prst="rect">
            <a:avLst/>
          </a:prstGeom>
          <a:solidFill>
            <a:schemeClr val="bg1">
              <a:lumMod val="95000"/>
            </a:schemeClr>
          </a:solidFill>
          <a:ln>
            <a:solidFill>
              <a:schemeClr val="tx1"/>
            </a:solidFill>
          </a:ln>
        </p:spPr>
        <p:txBody>
          <a:bodyPr wrap="square" rtlCol="0">
            <a:spAutoFit/>
          </a:bodyPr>
          <a:lstStyle/>
          <a:p>
            <a:pPr defTabSz="914400"/>
            <a:r>
              <a:rPr lang="it-IT" sz="2400" b="1" dirty="0">
                <a:solidFill>
                  <a:prstClr val="black"/>
                </a:solidFill>
              </a:rPr>
              <a:t>Molto spesso </a:t>
            </a:r>
          </a:p>
          <a:p>
            <a:pPr defTabSz="914400"/>
            <a:r>
              <a:rPr lang="it-IT" sz="2400" b="1" dirty="0">
                <a:solidFill>
                  <a:prstClr val="black"/>
                </a:solidFill>
              </a:rPr>
              <a:t>multidimensionali</a:t>
            </a:r>
          </a:p>
        </p:txBody>
      </p:sp>
      <p:sp>
        <p:nvSpPr>
          <p:cNvPr id="6" name="CasellaDiTesto 5"/>
          <p:cNvSpPr txBox="1"/>
          <p:nvPr/>
        </p:nvSpPr>
        <p:spPr>
          <a:xfrm>
            <a:off x="598522" y="3356992"/>
            <a:ext cx="2749342" cy="830997"/>
          </a:xfrm>
          <a:prstGeom prst="rect">
            <a:avLst/>
          </a:prstGeom>
          <a:solidFill>
            <a:schemeClr val="bg1">
              <a:lumMod val="95000"/>
            </a:schemeClr>
          </a:solidFill>
          <a:ln>
            <a:solidFill>
              <a:schemeClr val="tx1"/>
            </a:solidFill>
          </a:ln>
        </p:spPr>
        <p:txBody>
          <a:bodyPr wrap="none" rtlCol="0">
            <a:spAutoFit/>
          </a:bodyPr>
          <a:lstStyle/>
          <a:p>
            <a:pPr defTabSz="914400"/>
            <a:r>
              <a:rPr lang="it-IT" sz="2400" b="1" dirty="0">
                <a:solidFill>
                  <a:prstClr val="black"/>
                </a:solidFill>
              </a:rPr>
              <a:t>Senza sbocco in una</a:t>
            </a:r>
          </a:p>
          <a:p>
            <a:pPr defTabSz="914400"/>
            <a:r>
              <a:rPr lang="it-IT" sz="2400" b="1" dirty="0">
                <a:solidFill>
                  <a:prstClr val="black"/>
                </a:solidFill>
              </a:rPr>
              <a:t>diagnosi definitiva</a:t>
            </a:r>
          </a:p>
        </p:txBody>
      </p:sp>
      <p:sp>
        <p:nvSpPr>
          <p:cNvPr id="7" name="CasellaDiTesto 6"/>
          <p:cNvSpPr txBox="1"/>
          <p:nvPr/>
        </p:nvSpPr>
        <p:spPr>
          <a:xfrm>
            <a:off x="5983054" y="2060848"/>
            <a:ext cx="2536272" cy="584775"/>
          </a:xfrm>
          <a:prstGeom prst="rect">
            <a:avLst/>
          </a:prstGeom>
          <a:solidFill>
            <a:srgbClr val="002060"/>
          </a:solidFill>
          <a:ln>
            <a:solidFill>
              <a:schemeClr val="tx1"/>
            </a:solidFill>
          </a:ln>
        </p:spPr>
        <p:txBody>
          <a:bodyPr wrap="none" rtlCol="0">
            <a:spAutoFit/>
          </a:bodyPr>
          <a:lstStyle/>
          <a:p>
            <a:pPr defTabSz="914400"/>
            <a:r>
              <a:rPr lang="it-IT" sz="3200" b="1" dirty="0">
                <a:solidFill>
                  <a:prstClr val="white"/>
                </a:solidFill>
              </a:rPr>
              <a:t>Non-diagnosi</a:t>
            </a:r>
          </a:p>
        </p:txBody>
      </p:sp>
      <p:sp>
        <p:nvSpPr>
          <p:cNvPr id="8" name="CasellaDiTesto 7"/>
          <p:cNvSpPr txBox="1"/>
          <p:nvPr/>
        </p:nvSpPr>
        <p:spPr>
          <a:xfrm>
            <a:off x="6051185" y="3924345"/>
            <a:ext cx="2355132" cy="584775"/>
          </a:xfrm>
          <a:prstGeom prst="rect">
            <a:avLst/>
          </a:prstGeom>
          <a:solidFill>
            <a:srgbClr val="002060"/>
          </a:solidFill>
          <a:ln>
            <a:solidFill>
              <a:schemeClr val="tx1"/>
            </a:solidFill>
          </a:ln>
        </p:spPr>
        <p:txBody>
          <a:bodyPr wrap="none" rtlCol="0">
            <a:spAutoFit/>
          </a:bodyPr>
          <a:lstStyle/>
          <a:p>
            <a:pPr defTabSz="914400"/>
            <a:r>
              <a:rPr lang="it-IT" sz="3200" b="1" dirty="0">
                <a:solidFill>
                  <a:prstClr val="white"/>
                </a:solidFill>
              </a:rPr>
              <a:t>Mis-diagnosi</a:t>
            </a:r>
          </a:p>
        </p:txBody>
      </p:sp>
      <p:sp>
        <p:nvSpPr>
          <p:cNvPr id="9" name="CasellaDiTesto 8"/>
          <p:cNvSpPr txBox="1"/>
          <p:nvPr/>
        </p:nvSpPr>
        <p:spPr>
          <a:xfrm>
            <a:off x="6051185" y="4860449"/>
            <a:ext cx="2678297" cy="584775"/>
          </a:xfrm>
          <a:prstGeom prst="rect">
            <a:avLst/>
          </a:prstGeom>
          <a:solidFill>
            <a:srgbClr val="002060"/>
          </a:solidFill>
          <a:ln>
            <a:solidFill>
              <a:schemeClr val="tx1"/>
            </a:solidFill>
          </a:ln>
        </p:spPr>
        <p:txBody>
          <a:bodyPr wrap="none" rtlCol="0">
            <a:spAutoFit/>
          </a:bodyPr>
          <a:lstStyle/>
          <a:p>
            <a:pPr defTabSz="914400"/>
            <a:r>
              <a:rPr lang="it-IT" sz="3200" b="1" dirty="0">
                <a:solidFill>
                  <a:prstClr val="white"/>
                </a:solidFill>
              </a:rPr>
              <a:t>Sovra-diagnosi</a:t>
            </a:r>
          </a:p>
        </p:txBody>
      </p:sp>
      <p:sp>
        <p:nvSpPr>
          <p:cNvPr id="11" name="Parentesi graffa aperta 10"/>
          <p:cNvSpPr/>
          <p:nvPr/>
        </p:nvSpPr>
        <p:spPr>
          <a:xfrm>
            <a:off x="5475121" y="1988840"/>
            <a:ext cx="465031" cy="3528392"/>
          </a:xfrm>
          <a:prstGeom prst="leftBrace">
            <a:avLst>
              <a:gd name="adj1" fmla="val 0"/>
              <a:gd name="adj2" fmla="val 50000"/>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it-IT" dirty="0">
              <a:solidFill>
                <a:prstClr val="black"/>
              </a:solidFill>
            </a:endParaRPr>
          </a:p>
        </p:txBody>
      </p:sp>
      <p:sp>
        <p:nvSpPr>
          <p:cNvPr id="12" name="CasellaDiTesto 11"/>
          <p:cNvSpPr txBox="1"/>
          <p:nvPr/>
        </p:nvSpPr>
        <p:spPr>
          <a:xfrm>
            <a:off x="611560" y="5589240"/>
            <a:ext cx="2736304" cy="830997"/>
          </a:xfrm>
          <a:prstGeom prst="rect">
            <a:avLst/>
          </a:prstGeom>
          <a:solidFill>
            <a:schemeClr val="bg1">
              <a:lumMod val="95000"/>
            </a:schemeClr>
          </a:solidFill>
          <a:ln>
            <a:solidFill>
              <a:schemeClr val="tx1"/>
            </a:solidFill>
          </a:ln>
        </p:spPr>
        <p:txBody>
          <a:bodyPr wrap="square" rtlCol="0">
            <a:spAutoFit/>
          </a:bodyPr>
          <a:lstStyle/>
          <a:p>
            <a:pPr defTabSz="914400"/>
            <a:r>
              <a:rPr lang="it-IT" sz="2400" b="1" dirty="0">
                <a:solidFill>
                  <a:prstClr val="black"/>
                </a:solidFill>
              </a:rPr>
              <a:t>Scarso utilizzo delle linee guida</a:t>
            </a:r>
          </a:p>
        </p:txBody>
      </p:sp>
      <p:cxnSp>
        <p:nvCxnSpPr>
          <p:cNvPr id="14" name="Connettore 2 13"/>
          <p:cNvCxnSpPr>
            <a:stCxn id="3" idx="3"/>
            <a:endCxn id="11" idx="1"/>
          </p:cNvCxnSpPr>
          <p:nvPr/>
        </p:nvCxnSpPr>
        <p:spPr>
          <a:xfrm>
            <a:off x="3347864" y="1612251"/>
            <a:ext cx="2127257" cy="214078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4" idx="3"/>
            <a:endCxn id="11" idx="1"/>
          </p:cNvCxnSpPr>
          <p:nvPr/>
        </p:nvCxnSpPr>
        <p:spPr>
          <a:xfrm>
            <a:off x="3347864" y="2692371"/>
            <a:ext cx="2127257" cy="106066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stCxn id="6" idx="3"/>
            <a:endCxn id="11" idx="1"/>
          </p:cNvCxnSpPr>
          <p:nvPr/>
        </p:nvCxnSpPr>
        <p:spPr>
          <a:xfrm flipV="1">
            <a:off x="3347864" y="3753036"/>
            <a:ext cx="2127257" cy="1945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stCxn id="5" idx="3"/>
            <a:endCxn id="11" idx="1"/>
          </p:cNvCxnSpPr>
          <p:nvPr/>
        </p:nvCxnSpPr>
        <p:spPr>
          <a:xfrm flipV="1">
            <a:off x="3347864" y="3753036"/>
            <a:ext cx="2127257" cy="113267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a:stCxn id="12" idx="3"/>
            <a:endCxn id="11" idx="1"/>
          </p:cNvCxnSpPr>
          <p:nvPr/>
        </p:nvCxnSpPr>
        <p:spPr>
          <a:xfrm flipV="1">
            <a:off x="3347864" y="3753036"/>
            <a:ext cx="2127257" cy="225170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6012160" y="2996952"/>
            <a:ext cx="1645002" cy="584775"/>
          </a:xfrm>
          <a:prstGeom prst="rect">
            <a:avLst/>
          </a:prstGeom>
          <a:solidFill>
            <a:srgbClr val="002060"/>
          </a:solidFill>
          <a:ln>
            <a:solidFill>
              <a:schemeClr val="tx1"/>
            </a:solidFill>
          </a:ln>
        </p:spPr>
        <p:txBody>
          <a:bodyPr wrap="none" rtlCol="0">
            <a:spAutoFit/>
          </a:bodyPr>
          <a:lstStyle/>
          <a:p>
            <a:pPr defTabSz="914400"/>
            <a:r>
              <a:rPr lang="it-IT" sz="3200" b="1" dirty="0">
                <a:solidFill>
                  <a:prstClr val="white"/>
                </a:solidFill>
              </a:rPr>
              <a:t>Diagnosi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523"/>
            <a:ext cx="9144000" cy="6726955"/>
          </a:xfrm>
          <a:prstGeom prst="rect">
            <a:avLst/>
          </a:prstGeom>
        </p:spPr>
      </p:pic>
    </p:spTree>
    <p:extLst>
      <p:ext uri="{BB962C8B-B14F-4D97-AF65-F5344CB8AC3E}">
        <p14:creationId xmlns:p14="http://schemas.microsoft.com/office/powerpoint/2010/main" val="127292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Evoluzione del metodo clinico classico</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2095699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piè di pagina 2"/>
          <p:cNvSpPr>
            <a:spLocks noGrp="1"/>
          </p:cNvSpPr>
          <p:nvPr>
            <p:ph type="ftr" sz="quarter" idx="11"/>
          </p:nvPr>
        </p:nvSpPr>
        <p:spPr/>
        <p:txBody>
          <a:bodyPr/>
          <a:lstStyle/>
          <a:p>
            <a:r>
              <a:rPr lang="it-IT" dirty="0"/>
              <a:t>Specificità del metodo clinico in MG -Valcanover Sartori 2015</a:t>
            </a:r>
          </a:p>
        </p:txBody>
      </p:sp>
    </p:spTree>
    <p:extLst>
      <p:ext uri="{BB962C8B-B14F-4D97-AF65-F5344CB8AC3E}">
        <p14:creationId xmlns:p14="http://schemas.microsoft.com/office/powerpoint/2010/main" val="169539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Ritaglio schermata">
            <a:extLst>
              <a:ext uri="{FF2B5EF4-FFF2-40B4-BE49-F238E27FC236}">
                <a16:creationId xmlns:a16="http://schemas.microsoft.com/office/drawing/2014/main" id="{911F7F5F-C680-4D0C-B029-EC6EF9E50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06" y="930110"/>
            <a:ext cx="3018170" cy="4609570"/>
          </a:xfrm>
          <a:prstGeom prst="rect">
            <a:avLst/>
          </a:prstGeom>
        </p:spPr>
      </p:pic>
      <p:grpSp>
        <p:nvGrpSpPr>
          <p:cNvPr id="7" name="Gruppo 6">
            <a:extLst>
              <a:ext uri="{FF2B5EF4-FFF2-40B4-BE49-F238E27FC236}">
                <a16:creationId xmlns:a16="http://schemas.microsoft.com/office/drawing/2014/main" id="{24CA3BE3-AB5B-423B-9EF3-A0422A520CAC}"/>
              </a:ext>
            </a:extLst>
          </p:cNvPr>
          <p:cNvGrpSpPr/>
          <p:nvPr/>
        </p:nvGrpSpPr>
        <p:grpSpPr>
          <a:xfrm>
            <a:off x="3347864" y="1511896"/>
            <a:ext cx="5338936" cy="4432717"/>
            <a:chOff x="0" y="-319532"/>
            <a:chExt cx="8229600" cy="5165023"/>
          </a:xfrm>
        </p:grpSpPr>
        <p:sp>
          <p:nvSpPr>
            <p:cNvPr id="8" name="Rettangolo con angoli arrotondati 7">
              <a:extLst>
                <a:ext uri="{FF2B5EF4-FFF2-40B4-BE49-F238E27FC236}">
                  <a16:creationId xmlns:a16="http://schemas.microsoft.com/office/drawing/2014/main" id="{EF5677C2-7A14-431A-95CE-38C06BC31F5D}"/>
                </a:ext>
              </a:extLst>
            </p:cNvPr>
            <p:cNvSpPr/>
            <p:nvPr/>
          </p:nvSpPr>
          <p:spPr>
            <a:xfrm>
              <a:off x="0" y="152301"/>
              <a:ext cx="8229600" cy="422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a:extLst>
                <a:ext uri="{FF2B5EF4-FFF2-40B4-BE49-F238E27FC236}">
                  <a16:creationId xmlns:a16="http://schemas.microsoft.com/office/drawing/2014/main" id="{39311F0A-541A-4A0B-8AD9-DD02CD7656C9}"/>
                </a:ext>
              </a:extLst>
            </p:cNvPr>
            <p:cNvSpPr txBox="1"/>
            <p:nvPr/>
          </p:nvSpPr>
          <p:spPr>
            <a:xfrm>
              <a:off x="206071" y="-319532"/>
              <a:ext cx="8023529" cy="5165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marL="0" lvl="0" indent="0" algn="just" defTabSz="1822450" rtl="0">
                <a:lnSpc>
                  <a:spcPct val="90000"/>
                </a:lnSpc>
                <a:spcBef>
                  <a:spcPct val="0"/>
                </a:spcBef>
                <a:spcAft>
                  <a:spcPct val="35000"/>
                </a:spcAft>
                <a:buNone/>
              </a:pPr>
              <a:r>
                <a:rPr lang="it-IT" sz="2800" kern="1200" dirty="0"/>
                <a:t>la medicina provoca non solo essa stessa la malattia (iatrogenesi) ma diventa una macchina per creare consumatori incapaci di avere consapevolezza e saper autogestire la propria salute</a:t>
              </a:r>
            </a:p>
          </p:txBody>
        </p:sp>
      </p:grpSp>
    </p:spTree>
    <p:extLst>
      <p:ext uri="{BB962C8B-B14F-4D97-AF65-F5344CB8AC3E}">
        <p14:creationId xmlns:p14="http://schemas.microsoft.com/office/powerpoint/2010/main" val="3271730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ma 3"/>
          <p:cNvGraphicFramePr/>
          <p:nvPr>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Segnaposto contenuto 4"/>
          <p:cNvGraphicFramePr>
            <a:graphicFrameLocks noGrp="1"/>
          </p:cNvGraphicFramePr>
          <p:nvPr>
            <p:ph idx="1"/>
            <p:extLst>
              <p:ext uri="{D42A27DB-BD31-4B8C-83A1-F6EECF244321}">
                <p14:modId xmlns:p14="http://schemas.microsoft.com/office/powerpoint/2010/main" val="6506712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8389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574423671"/>
              </p:ext>
            </p:extLst>
          </p:nvPr>
        </p:nvGraphicFramePr>
        <p:xfrm>
          <a:off x="457200" y="116601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8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5338936" cy="1143000"/>
          </a:xfrm>
        </p:spPr>
        <p:txBody>
          <a:bodyPr/>
          <a:lstStyle/>
          <a:p>
            <a:r>
              <a:rPr lang="it-IT" i="1" dirty="0">
                <a:solidFill>
                  <a:srgbClr val="FF0000"/>
                </a:solidFill>
              </a:rPr>
              <a:t>La scelta</a:t>
            </a:r>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58680" y="2276872"/>
            <a:ext cx="4038600" cy="323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420888"/>
            <a:ext cx="4038600" cy="251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Giovanni\AppData\Local\Microsoft\Windows\Temporary Internet Files\Content.IE5\4NI4J2UE\MP90044905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16631"/>
            <a:ext cx="3347864" cy="165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0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Metodo della Medicina Generale</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4170842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piè di pagina 2"/>
          <p:cNvSpPr>
            <a:spLocks noGrp="1"/>
          </p:cNvSpPr>
          <p:nvPr>
            <p:ph type="ftr" sz="quarter" idx="11"/>
          </p:nvPr>
        </p:nvSpPr>
        <p:spPr/>
        <p:txBody>
          <a:bodyPr/>
          <a:lstStyle/>
          <a:p>
            <a:r>
              <a:rPr lang="it-IT" dirty="0"/>
              <a:t>Specificità del metodo clinico in MG -Valcanover Sartori 2015</a:t>
            </a:r>
          </a:p>
        </p:txBody>
      </p:sp>
    </p:spTree>
    <p:extLst>
      <p:ext uri="{BB962C8B-B14F-4D97-AF65-F5344CB8AC3E}">
        <p14:creationId xmlns:p14="http://schemas.microsoft.com/office/powerpoint/2010/main" val="162555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o immagine per cartesio">
            <a:extLst>
              <a:ext uri="{FF2B5EF4-FFF2-40B4-BE49-F238E27FC236}">
                <a16:creationId xmlns:a16="http://schemas.microsoft.com/office/drawing/2014/main" id="{A1F954C2-0A40-4CEB-BDA7-2E3D6B6E5D0C}"/>
              </a:ext>
            </a:extLst>
          </p:cNvPr>
          <p:cNvPicPr>
            <a:picLocks noChangeAspect="1" noChangeArrowheads="1"/>
          </p:cNvPicPr>
          <p:nvPr/>
        </p:nvPicPr>
        <p:blipFill>
          <a:blip r:embed="rId2"/>
          <a:srcRect/>
          <a:stretch>
            <a:fillRect/>
          </a:stretch>
        </p:blipFill>
        <p:spPr bwMode="auto">
          <a:xfrm>
            <a:off x="764580" y="692026"/>
            <a:ext cx="6327699" cy="5473948"/>
          </a:xfrm>
          <a:prstGeom prst="rect">
            <a:avLst/>
          </a:prstGeom>
          <a:noFill/>
        </p:spPr>
      </p:pic>
      <p:pic>
        <p:nvPicPr>
          <p:cNvPr id="5" name="Picture 4" descr="https://scienzeumanegiudici.files.wordpress.com/2012/02/meditationes_de_prima_philosophia.jpeg">
            <a:extLst>
              <a:ext uri="{FF2B5EF4-FFF2-40B4-BE49-F238E27FC236}">
                <a16:creationId xmlns:a16="http://schemas.microsoft.com/office/drawing/2014/main" id="{028BF8C5-4EDA-4788-BE69-A0231F96216D}"/>
              </a:ext>
            </a:extLst>
          </p:cNvPr>
          <p:cNvPicPr>
            <a:picLocks noChangeAspect="1" noChangeArrowheads="1"/>
          </p:cNvPicPr>
          <p:nvPr/>
        </p:nvPicPr>
        <p:blipFill>
          <a:blip r:embed="rId3" cstate="print"/>
          <a:srcRect/>
          <a:stretch>
            <a:fillRect/>
          </a:stretch>
        </p:blipFill>
        <p:spPr bwMode="auto">
          <a:xfrm>
            <a:off x="5796136" y="1175769"/>
            <a:ext cx="2808312" cy="4506461"/>
          </a:xfrm>
          <a:prstGeom prst="rect">
            <a:avLst/>
          </a:prstGeom>
          <a:noFill/>
        </p:spPr>
      </p:pic>
    </p:spTree>
    <p:extLst>
      <p:ext uri="{BB962C8B-B14F-4D97-AF65-F5344CB8AC3E}">
        <p14:creationId xmlns:p14="http://schemas.microsoft.com/office/powerpoint/2010/main" val="29682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Metodo della Medicina Generale</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9257073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piè di pagina 2"/>
          <p:cNvSpPr>
            <a:spLocks noGrp="1"/>
          </p:cNvSpPr>
          <p:nvPr>
            <p:ph type="ftr" sz="quarter" idx="11"/>
          </p:nvPr>
        </p:nvSpPr>
        <p:spPr/>
        <p:txBody>
          <a:bodyPr/>
          <a:lstStyle/>
          <a:p>
            <a:r>
              <a:rPr lang="it-IT" dirty="0"/>
              <a:t>Specificità del metodo clinico in MG -Valcanover Sartori 2015</a:t>
            </a:r>
          </a:p>
        </p:txBody>
      </p:sp>
    </p:spTree>
    <p:extLst>
      <p:ext uri="{BB962C8B-B14F-4D97-AF65-F5344CB8AC3E}">
        <p14:creationId xmlns:p14="http://schemas.microsoft.com/office/powerpoint/2010/main" val="2362057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t>Come lavora </a:t>
            </a:r>
            <a:r>
              <a:rPr lang="it-IT" sz="3200" dirty="0"/>
              <a:t>(in genere)</a:t>
            </a:r>
            <a:r>
              <a:rPr lang="it-IT" sz="3200" b="1" dirty="0"/>
              <a:t> la mente del medico?</a:t>
            </a:r>
          </a:p>
        </p:txBody>
      </p:sp>
      <p:graphicFrame>
        <p:nvGraphicFramePr>
          <p:cNvPr id="4" name="Segnaposto contenuto 3"/>
          <p:cNvGraphicFramePr>
            <a:graphicFrameLocks noGrp="1"/>
          </p:cNvGraphicFramePr>
          <p:nvPr>
            <p:ph idx="1"/>
          </p:nvPr>
        </p:nvGraphicFramePr>
        <p:xfrm>
          <a:off x="35496" y="1600200"/>
          <a:ext cx="483488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7651569" y="6454128"/>
            <a:ext cx="896399" cy="369332"/>
          </a:xfrm>
          <a:prstGeom prst="rect">
            <a:avLst/>
          </a:prstGeom>
          <a:noFill/>
        </p:spPr>
        <p:txBody>
          <a:bodyPr wrap="none" rtlCol="0">
            <a:spAutoFit/>
          </a:bodyPr>
          <a:lstStyle/>
          <a:p>
            <a:r>
              <a:rPr lang="it-IT" dirty="0"/>
              <a:t>(Cutler)</a:t>
            </a:r>
          </a:p>
        </p:txBody>
      </p:sp>
      <p:pic>
        <p:nvPicPr>
          <p:cNvPr id="1026" name="Picture 2" descr="http://us.123rf.com/400wm/400/400/mreco99/mreco990912/mreco99091200018/6120392-grande-mucchio-di-mattoni-isolato.jpg"/>
          <p:cNvPicPr>
            <a:picLocks noChangeAspect="1" noChangeArrowheads="1"/>
          </p:cNvPicPr>
          <p:nvPr/>
        </p:nvPicPr>
        <p:blipFill>
          <a:blip r:embed="rId8" cstate="print"/>
          <a:srcRect/>
          <a:stretch>
            <a:fillRect/>
          </a:stretch>
        </p:blipFill>
        <p:spPr bwMode="auto">
          <a:xfrm>
            <a:off x="5926409" y="1268760"/>
            <a:ext cx="3217591" cy="2145061"/>
          </a:xfrm>
          <a:prstGeom prst="rect">
            <a:avLst/>
          </a:prstGeom>
          <a:noFill/>
        </p:spPr>
      </p:pic>
      <p:sp>
        <p:nvSpPr>
          <p:cNvPr id="7" name="Freccia a destra 6"/>
          <p:cNvSpPr/>
          <p:nvPr/>
        </p:nvSpPr>
        <p:spPr>
          <a:xfrm>
            <a:off x="5076056" y="2924944"/>
            <a:ext cx="122413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p:cNvSpPr txBox="1"/>
          <p:nvPr/>
        </p:nvSpPr>
        <p:spPr>
          <a:xfrm>
            <a:off x="6372200" y="3212976"/>
            <a:ext cx="2420021" cy="461665"/>
          </a:xfrm>
          <a:prstGeom prst="rect">
            <a:avLst/>
          </a:prstGeom>
          <a:solidFill>
            <a:srgbClr val="FFFF00"/>
          </a:solidFill>
          <a:ln>
            <a:solidFill>
              <a:schemeClr val="tx1"/>
            </a:solidFill>
          </a:ln>
        </p:spPr>
        <p:txBody>
          <a:bodyPr wrap="none" rtlCol="0">
            <a:spAutoFit/>
          </a:bodyPr>
          <a:lstStyle/>
          <a:p>
            <a:r>
              <a:rPr lang="it-IT" sz="2400" b="1" dirty="0"/>
              <a:t>Criteri diagnostici</a:t>
            </a:r>
          </a:p>
        </p:txBody>
      </p:sp>
      <p:sp>
        <p:nvSpPr>
          <p:cNvPr id="9" name="Freccia a destra 8"/>
          <p:cNvSpPr/>
          <p:nvPr/>
        </p:nvSpPr>
        <p:spPr>
          <a:xfrm rot="5400000">
            <a:off x="6984268" y="3969060"/>
            <a:ext cx="122413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6699887" y="5218119"/>
            <a:ext cx="1829347" cy="1200329"/>
          </a:xfrm>
          <a:prstGeom prst="rect">
            <a:avLst/>
          </a:prstGeom>
          <a:solidFill>
            <a:srgbClr val="FFFF00"/>
          </a:solidFill>
          <a:ln>
            <a:solidFill>
              <a:schemeClr val="tx1"/>
            </a:solidFill>
          </a:ln>
        </p:spPr>
        <p:txBody>
          <a:bodyPr wrap="none" rtlCol="0">
            <a:spAutoFit/>
          </a:bodyPr>
          <a:lstStyle/>
          <a:p>
            <a:r>
              <a:rPr lang="it-IT" sz="3600" b="1" dirty="0"/>
              <a:t>Diagnosi</a:t>
            </a:r>
          </a:p>
          <a:p>
            <a:r>
              <a:rPr lang="it-IT" sz="3600" b="1" dirty="0"/>
              <a:t>malattia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Risultato immagine per me ne frego"/>
          <p:cNvPicPr>
            <a:picLocks noChangeAspect="1" noChangeArrowheads="1"/>
          </p:cNvPicPr>
          <p:nvPr/>
        </p:nvPicPr>
        <p:blipFill>
          <a:blip r:embed="rId3" cstate="print"/>
          <a:srcRect/>
          <a:stretch>
            <a:fillRect/>
          </a:stretch>
        </p:blipFill>
        <p:spPr bwMode="auto">
          <a:xfrm flipH="1">
            <a:off x="4714876" y="3357562"/>
            <a:ext cx="4278191" cy="2957669"/>
          </a:xfrm>
          <a:prstGeom prst="rect">
            <a:avLst/>
          </a:prstGeom>
          <a:noFill/>
        </p:spPr>
      </p:pic>
      <p:sp>
        <p:nvSpPr>
          <p:cNvPr id="4" name="Titolo 3"/>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normAutofit/>
          </a:bodyPr>
          <a:lstStyle/>
          <a:p>
            <a:r>
              <a:rPr lang="it-IT" sz="3600" b="1" dirty="0"/>
              <a:t>Metodo di ragionamento induttivo</a:t>
            </a:r>
          </a:p>
        </p:txBody>
      </p:sp>
      <p:sp>
        <p:nvSpPr>
          <p:cNvPr id="5" name="CasellaDiTesto 4"/>
          <p:cNvSpPr txBox="1"/>
          <p:nvPr/>
        </p:nvSpPr>
        <p:spPr>
          <a:xfrm>
            <a:off x="1618465" y="2214554"/>
            <a:ext cx="5586017" cy="8309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it-IT" sz="2400" b="1" dirty="0"/>
              <a:t>Raccolta completa di tutte le informazioni </a:t>
            </a:r>
          </a:p>
          <a:p>
            <a:pPr algn="ctr"/>
            <a:r>
              <a:rPr lang="it-IT" sz="2400" b="1" dirty="0"/>
              <a:t>prima di formulare una diagnosi sicura</a:t>
            </a:r>
          </a:p>
        </p:txBody>
      </p:sp>
      <p:pic>
        <p:nvPicPr>
          <p:cNvPr id="54274" name="Picture 2" descr="Risultato immagine per rgionamento induttivo"/>
          <p:cNvPicPr>
            <a:picLocks noChangeAspect="1" noChangeArrowheads="1"/>
          </p:cNvPicPr>
          <p:nvPr/>
        </p:nvPicPr>
        <p:blipFill>
          <a:blip r:embed="rId4"/>
          <a:srcRect/>
          <a:stretch>
            <a:fillRect/>
          </a:stretch>
        </p:blipFill>
        <p:spPr bwMode="auto">
          <a:xfrm>
            <a:off x="214282" y="3929066"/>
            <a:ext cx="5067183" cy="278608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Segnaposto contenuto 4"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035" y="746731"/>
            <a:ext cx="4579930" cy="5364539"/>
          </a:xfrm>
        </p:spPr>
      </p:pic>
    </p:spTree>
    <p:extLst>
      <p:ext uri="{BB962C8B-B14F-4D97-AF65-F5344CB8AC3E}">
        <p14:creationId xmlns:p14="http://schemas.microsoft.com/office/powerpoint/2010/main" val="1655864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43042" y="0"/>
            <a:ext cx="6072230" cy="928670"/>
          </a:xfrm>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sz="3200" b="1" dirty="0"/>
              <a:t>Approccio al paziente in uno studio di Medicina Generale</a:t>
            </a:r>
          </a:p>
        </p:txBody>
      </p:sp>
      <p:sp>
        <p:nvSpPr>
          <p:cNvPr id="3" name="CasellaDiTesto 2"/>
          <p:cNvSpPr txBox="1"/>
          <p:nvPr/>
        </p:nvSpPr>
        <p:spPr>
          <a:xfrm>
            <a:off x="3563112" y="972820"/>
            <a:ext cx="1937582" cy="369332"/>
          </a:xfrm>
          <a:prstGeom prst="rect">
            <a:avLst/>
          </a:prstGeom>
          <a:noFill/>
          <a:ln>
            <a:solidFill>
              <a:schemeClr val="tx1"/>
            </a:solidFill>
          </a:ln>
        </p:spPr>
        <p:txBody>
          <a:bodyPr wrap="none" rtlCol="0">
            <a:spAutoFit/>
          </a:bodyPr>
          <a:lstStyle/>
          <a:p>
            <a:r>
              <a:rPr lang="it-IT" b="1" dirty="0"/>
              <a:t>Sintomi/problema</a:t>
            </a:r>
          </a:p>
        </p:txBody>
      </p:sp>
      <p:sp>
        <p:nvSpPr>
          <p:cNvPr id="4" name="CasellaDiTesto 3"/>
          <p:cNvSpPr txBox="1"/>
          <p:nvPr/>
        </p:nvSpPr>
        <p:spPr>
          <a:xfrm>
            <a:off x="3500430" y="1857364"/>
            <a:ext cx="2125647" cy="1200329"/>
          </a:xfrm>
          <a:prstGeom prst="rect">
            <a:avLst/>
          </a:prstGeom>
          <a:noFill/>
          <a:ln>
            <a:solidFill>
              <a:schemeClr val="tx1"/>
            </a:solidFill>
          </a:ln>
        </p:spPr>
        <p:txBody>
          <a:bodyPr wrap="none" rtlCol="0">
            <a:spAutoFit/>
          </a:bodyPr>
          <a:lstStyle/>
          <a:p>
            <a:r>
              <a:rPr lang="it-IT" b="1" dirty="0"/>
              <a:t>Diagnosi provvisorie</a:t>
            </a:r>
          </a:p>
          <a:p>
            <a:pPr>
              <a:buFont typeface="Arial" pitchFamily="34" charset="0"/>
              <a:buChar char="•"/>
            </a:pPr>
            <a:r>
              <a:rPr lang="it-IT" b="1" dirty="0"/>
              <a:t> A…..</a:t>
            </a:r>
          </a:p>
          <a:p>
            <a:pPr>
              <a:buFont typeface="Arial" pitchFamily="34" charset="0"/>
              <a:buChar char="•"/>
            </a:pPr>
            <a:r>
              <a:rPr lang="it-IT" b="1" dirty="0"/>
              <a:t> B…..</a:t>
            </a:r>
          </a:p>
          <a:p>
            <a:pPr>
              <a:buFont typeface="Arial" pitchFamily="34" charset="0"/>
              <a:buChar char="•"/>
            </a:pPr>
            <a:r>
              <a:rPr lang="it-IT" b="1" dirty="0"/>
              <a:t> C…..</a:t>
            </a:r>
          </a:p>
        </p:txBody>
      </p:sp>
      <p:sp>
        <p:nvSpPr>
          <p:cNvPr id="6" name="CasellaDiTesto 5"/>
          <p:cNvSpPr txBox="1"/>
          <p:nvPr/>
        </p:nvSpPr>
        <p:spPr>
          <a:xfrm>
            <a:off x="4819708" y="3639925"/>
            <a:ext cx="1538242" cy="646331"/>
          </a:xfrm>
          <a:prstGeom prst="rect">
            <a:avLst/>
          </a:prstGeom>
          <a:noFill/>
          <a:ln>
            <a:solidFill>
              <a:schemeClr val="tx1"/>
            </a:solidFill>
          </a:ln>
        </p:spPr>
        <p:txBody>
          <a:bodyPr wrap="none" rtlCol="0">
            <a:spAutoFit/>
          </a:bodyPr>
          <a:lstStyle/>
          <a:p>
            <a:r>
              <a:rPr lang="it-IT" b="1" dirty="0"/>
              <a:t>La più grave</a:t>
            </a:r>
          </a:p>
          <a:p>
            <a:r>
              <a:rPr lang="it-IT" b="1" dirty="0"/>
              <a:t>da eliminare? </a:t>
            </a:r>
          </a:p>
        </p:txBody>
      </p:sp>
      <p:sp>
        <p:nvSpPr>
          <p:cNvPr id="7" name="CasellaDiTesto 6"/>
          <p:cNvSpPr txBox="1"/>
          <p:nvPr/>
        </p:nvSpPr>
        <p:spPr>
          <a:xfrm>
            <a:off x="3428992" y="5443381"/>
            <a:ext cx="2485168" cy="1200329"/>
          </a:xfrm>
          <a:prstGeom prst="rect">
            <a:avLst/>
          </a:prstGeom>
          <a:noFill/>
          <a:ln>
            <a:solidFill>
              <a:schemeClr val="tx1"/>
            </a:solidFill>
          </a:ln>
        </p:spPr>
        <p:txBody>
          <a:bodyPr wrap="none" rtlCol="0">
            <a:spAutoFit/>
          </a:bodyPr>
          <a:lstStyle/>
          <a:p>
            <a:pPr>
              <a:buFont typeface="Wingdings" pitchFamily="2" charset="2"/>
              <a:buChar char="ü"/>
            </a:pPr>
            <a:r>
              <a:rPr lang="it-IT" b="1" dirty="0"/>
              <a:t>Altre informazioni</a:t>
            </a:r>
          </a:p>
          <a:p>
            <a:pPr>
              <a:buFont typeface="Wingdings" pitchFamily="2" charset="2"/>
              <a:buChar char="ü"/>
            </a:pPr>
            <a:r>
              <a:rPr lang="it-IT" b="1" dirty="0"/>
              <a:t>Esame obiettivo</a:t>
            </a:r>
          </a:p>
          <a:p>
            <a:pPr>
              <a:buFont typeface="Wingdings" pitchFamily="2" charset="2"/>
              <a:buChar char="ü"/>
            </a:pPr>
            <a:r>
              <a:rPr lang="it-IT" b="1" dirty="0"/>
              <a:t>Indagini di laboratorio</a:t>
            </a:r>
          </a:p>
          <a:p>
            <a:pPr>
              <a:buFont typeface="Wingdings" pitchFamily="2" charset="2"/>
              <a:buChar char="ü"/>
            </a:pPr>
            <a:r>
              <a:rPr lang="it-IT" b="1" dirty="0"/>
              <a:t>………</a:t>
            </a:r>
          </a:p>
        </p:txBody>
      </p:sp>
      <p:sp>
        <p:nvSpPr>
          <p:cNvPr id="9" name="Freccia in giù 8"/>
          <p:cNvSpPr/>
          <p:nvPr/>
        </p:nvSpPr>
        <p:spPr>
          <a:xfrm>
            <a:off x="4357686" y="1357298"/>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Freccia in giù 9"/>
          <p:cNvSpPr/>
          <p:nvPr/>
        </p:nvSpPr>
        <p:spPr>
          <a:xfrm>
            <a:off x="3571868" y="3154338"/>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Freccia in giù 10"/>
          <p:cNvSpPr/>
          <p:nvPr/>
        </p:nvSpPr>
        <p:spPr>
          <a:xfrm>
            <a:off x="5072066" y="3154338"/>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in giù 11"/>
          <p:cNvSpPr/>
          <p:nvPr/>
        </p:nvSpPr>
        <p:spPr>
          <a:xfrm>
            <a:off x="4429124" y="5000636"/>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p:cNvSpPr txBox="1"/>
          <p:nvPr/>
        </p:nvSpPr>
        <p:spPr>
          <a:xfrm>
            <a:off x="4071934" y="4500570"/>
            <a:ext cx="1159163" cy="461665"/>
          </a:xfrm>
          <a:prstGeom prst="rect">
            <a:avLst/>
          </a:prstGeom>
          <a:ln/>
        </p:spPr>
        <p:style>
          <a:lnRef idx="0">
            <a:schemeClr val="accent2"/>
          </a:lnRef>
          <a:fillRef idx="3">
            <a:schemeClr val="accent2"/>
          </a:fillRef>
          <a:effectRef idx="3">
            <a:schemeClr val="accent2"/>
          </a:effectRef>
          <a:fontRef idx="minor">
            <a:schemeClr val="lt1"/>
          </a:fontRef>
        </p:style>
        <p:txBody>
          <a:bodyPr wrap="none" rtlCol="0">
            <a:spAutoFit/>
          </a:bodyPr>
          <a:lstStyle/>
          <a:p>
            <a:r>
              <a:rPr lang="it-IT" sz="2400" b="1" dirty="0"/>
              <a:t>IPOTESI</a:t>
            </a:r>
          </a:p>
        </p:txBody>
      </p:sp>
      <p:sp>
        <p:nvSpPr>
          <p:cNvPr id="13" name="Freccia circolare a destra 12"/>
          <p:cNvSpPr/>
          <p:nvPr/>
        </p:nvSpPr>
        <p:spPr>
          <a:xfrm rot="20829237">
            <a:off x="3423494" y="4352488"/>
            <a:ext cx="574117" cy="6577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5" name="CasellaDiTesto 4"/>
          <p:cNvSpPr txBox="1"/>
          <p:nvPr/>
        </p:nvSpPr>
        <p:spPr>
          <a:xfrm>
            <a:off x="2911448" y="3639925"/>
            <a:ext cx="1374800" cy="646331"/>
          </a:xfrm>
          <a:prstGeom prst="rect">
            <a:avLst/>
          </a:prstGeom>
          <a:noFill/>
          <a:ln>
            <a:solidFill>
              <a:schemeClr val="tx1"/>
            </a:solidFill>
          </a:ln>
        </p:spPr>
        <p:txBody>
          <a:bodyPr wrap="none" rtlCol="0">
            <a:spAutoFit/>
          </a:bodyPr>
          <a:lstStyle/>
          <a:p>
            <a:r>
              <a:rPr lang="it-IT" b="1" dirty="0"/>
              <a:t>Qual’é la più</a:t>
            </a:r>
          </a:p>
          <a:p>
            <a:r>
              <a:rPr lang="it-IT" b="1" dirty="0"/>
              <a:t>probabile? </a:t>
            </a:r>
          </a:p>
        </p:txBody>
      </p:sp>
      <p:sp>
        <p:nvSpPr>
          <p:cNvPr id="14" name="Freccia circolare a destra 13"/>
          <p:cNvSpPr/>
          <p:nvPr/>
        </p:nvSpPr>
        <p:spPr>
          <a:xfrm rot="390271" flipH="1">
            <a:off x="5253456" y="4327833"/>
            <a:ext cx="586693" cy="713306"/>
          </a:xfrm>
          <a:prstGeom prst="curvedRightArrow">
            <a:avLst>
              <a:gd name="adj1" fmla="val 25000"/>
              <a:gd name="adj2" fmla="val 61876"/>
              <a:gd name="adj3" fmla="val 32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1">
              <a:lumMod val="95000"/>
            </a:schemeClr>
          </a:solidFill>
          <a:ln>
            <a:solidFill>
              <a:schemeClr val="tx1"/>
            </a:solidFill>
          </a:ln>
        </p:spPr>
        <p:txBody>
          <a:bodyPr>
            <a:normAutofit/>
          </a:bodyPr>
          <a:lstStyle/>
          <a:p>
            <a:r>
              <a:rPr lang="it-IT" sz="3200" b="1" dirty="0"/>
              <a:t>I paradossi della “Prevalenza”</a:t>
            </a:r>
          </a:p>
        </p:txBody>
      </p:sp>
      <p:sp>
        <p:nvSpPr>
          <p:cNvPr id="3" name="Segnaposto contenuto 2"/>
          <p:cNvSpPr>
            <a:spLocks noGrp="1"/>
          </p:cNvSpPr>
          <p:nvPr>
            <p:ph idx="1"/>
          </p:nvPr>
        </p:nvSpPr>
        <p:spPr>
          <a:xfrm>
            <a:off x="457200" y="1600201"/>
            <a:ext cx="8229600" cy="2185989"/>
          </a:xfrm>
          <a:gradFill flip="none" rotWithShape="1">
            <a:lin ang="5400000" scaled="1"/>
            <a:tileRect/>
          </a:gradFill>
          <a:ln/>
        </p:spPr>
        <p:style>
          <a:lnRef idx="0">
            <a:schemeClr val="dk1"/>
          </a:lnRef>
          <a:fillRef idx="3">
            <a:schemeClr val="dk1"/>
          </a:fillRef>
          <a:effectRef idx="3">
            <a:schemeClr val="dk1"/>
          </a:effectRef>
          <a:fontRef idx="minor">
            <a:schemeClr val="lt1"/>
          </a:fontRef>
        </p:style>
        <p:txBody>
          <a:bodyPr>
            <a:normAutofit fontScale="92500"/>
          </a:bodyPr>
          <a:lstStyle/>
          <a:p>
            <a:r>
              <a:rPr lang="it-IT" sz="2800" dirty="0"/>
              <a:t>La medicina Universitaria studia le malattie </a:t>
            </a:r>
            <a:r>
              <a:rPr lang="it-IT" sz="2800" b="1" dirty="0"/>
              <a:t>“modello”.</a:t>
            </a:r>
          </a:p>
          <a:p>
            <a:r>
              <a:rPr lang="it-IT" sz="2800" dirty="0"/>
              <a:t>Le malattie apprese all’università esistono, </a:t>
            </a:r>
            <a:r>
              <a:rPr lang="it-IT" sz="2800" i="1" dirty="0"/>
              <a:t>ma la loro frequenza non è proporzionale al numero di pagine dei trattati di Patologia e Clinica medica su cui abbiamo studiato.</a:t>
            </a:r>
          </a:p>
        </p:txBody>
      </p:sp>
      <p:sp>
        <p:nvSpPr>
          <p:cNvPr id="4" name="Segnaposto contenuto 2"/>
          <p:cNvSpPr txBox="1">
            <a:spLocks/>
          </p:cNvSpPr>
          <p:nvPr/>
        </p:nvSpPr>
        <p:spPr>
          <a:xfrm>
            <a:off x="500034" y="4071942"/>
            <a:ext cx="8229600" cy="2286016"/>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600" b="0" i="0" u="none" strike="noStrike" kern="1200" cap="none" spc="0" normalizeH="0" baseline="0" noProof="0" dirty="0">
                <a:ln>
                  <a:noFill/>
                </a:ln>
                <a:solidFill>
                  <a:schemeClr val="tx1"/>
                </a:solidFill>
                <a:effectLst/>
                <a:uLnTx/>
                <a:uFillTx/>
                <a:latin typeface="+mn-lt"/>
                <a:ea typeface="+mn-ea"/>
                <a:cs typeface="+mn-cs"/>
              </a:rPr>
              <a:t>Il MMG</a:t>
            </a:r>
            <a:r>
              <a:rPr kumimoji="0" lang="it-IT" sz="2600" b="0" i="0" u="none" strike="noStrike" kern="1200" cap="none" spc="0" normalizeH="0" noProof="0" dirty="0">
                <a:ln>
                  <a:noFill/>
                </a:ln>
                <a:solidFill>
                  <a:schemeClr val="tx1"/>
                </a:solidFill>
                <a:effectLst/>
                <a:uLnTx/>
                <a:uFillTx/>
                <a:latin typeface="+mn-lt"/>
                <a:ea typeface="+mn-ea"/>
                <a:cs typeface="+mn-cs"/>
              </a:rPr>
              <a:t> deve saper </a:t>
            </a:r>
            <a:r>
              <a:rPr kumimoji="0" lang="it-IT" sz="2600" b="1" i="0" u="none" strike="noStrike" kern="1200" cap="none" spc="0" normalizeH="0" noProof="0" dirty="0">
                <a:ln>
                  <a:noFill/>
                </a:ln>
                <a:solidFill>
                  <a:schemeClr val="tx1"/>
                </a:solidFill>
                <a:effectLst/>
                <a:uLnTx/>
                <a:uFillTx/>
                <a:latin typeface="+mn-lt"/>
                <a:ea typeface="+mn-ea"/>
                <a:cs typeface="+mn-cs"/>
              </a:rPr>
              <a:t>“sospettare” </a:t>
            </a:r>
            <a:r>
              <a:rPr kumimoji="0" lang="it-IT" sz="2600" b="0" i="0" u="none" strike="noStrike" kern="1200" cap="none" spc="0" normalizeH="0" noProof="0" dirty="0">
                <a:ln>
                  <a:noFill/>
                </a:ln>
                <a:solidFill>
                  <a:schemeClr val="tx1"/>
                </a:solidFill>
                <a:effectLst/>
                <a:uLnTx/>
                <a:uFillTx/>
                <a:latin typeface="+mn-lt"/>
                <a:ea typeface="+mn-ea"/>
                <a:cs typeface="+mn-cs"/>
              </a:rPr>
              <a:t>una patologia che   potrà inviare in consulenza allo specialista.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2600" baseline="0" dirty="0"/>
              <a:t>La logica della </a:t>
            </a:r>
            <a:r>
              <a:rPr lang="it-IT" sz="2600" b="1" baseline="0" dirty="0"/>
              <a:t>“malattia da manuale” </a:t>
            </a:r>
            <a:r>
              <a:rPr lang="it-IT" sz="2600" baseline="0" dirty="0"/>
              <a:t>rischia di far perdere la diagnosi di disturbi e malattie “minori” che così spesso finiscono, erroneamente, dallo specialista.</a:t>
            </a:r>
            <a:endParaRPr kumimoji="0" lang="it-IT"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3556" name="Picture 4" descr="Risultato immagine per casco da minatore"/>
          <p:cNvPicPr>
            <a:picLocks noChangeAspect="1" noChangeArrowheads="1"/>
          </p:cNvPicPr>
          <p:nvPr/>
        </p:nvPicPr>
        <p:blipFill>
          <a:blip r:embed="rId2"/>
          <a:srcRect/>
          <a:stretch>
            <a:fillRect/>
          </a:stretch>
        </p:blipFill>
        <p:spPr bwMode="auto">
          <a:xfrm flipH="1">
            <a:off x="7786710" y="4000504"/>
            <a:ext cx="1214446" cy="1416007"/>
          </a:xfrm>
          <a:prstGeom prst="rect">
            <a:avLst/>
          </a:prstGeom>
          <a:noFill/>
        </p:spPr>
      </p:pic>
      <p:pic>
        <p:nvPicPr>
          <p:cNvPr id="23554" name="Picture 2" descr="http://www.istrevi.it/newsletter/img/picture/DiplomaTocco.gif"/>
          <p:cNvPicPr>
            <a:picLocks noChangeAspect="1" noChangeArrowheads="1"/>
          </p:cNvPicPr>
          <p:nvPr/>
        </p:nvPicPr>
        <p:blipFill>
          <a:blip r:embed="rId3"/>
          <a:srcRect/>
          <a:stretch>
            <a:fillRect/>
          </a:stretch>
        </p:blipFill>
        <p:spPr bwMode="auto">
          <a:xfrm>
            <a:off x="0" y="214290"/>
            <a:ext cx="2508236" cy="148537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16200000" scaled="1"/>
          <a:tileRect/>
        </a:gra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1071570"/>
            <a:ext cx="2276475" cy="4514850"/>
          </a:xfrm>
          <a:prstGeom prst="rect">
            <a:avLst/>
          </a:prstGeom>
          <a:noFill/>
          <a:ln w="9525">
            <a:noFill/>
            <a:miter lim="800000"/>
            <a:headEnd/>
            <a:tailEnd/>
          </a:ln>
          <a:effectLst/>
        </p:spPr>
      </p:pic>
      <p:pic>
        <p:nvPicPr>
          <p:cNvPr id="6149" name="Picture 5" descr="https://psyc2301.wikispaces.com/file/view/dr-house.jpg/132240505/dr-house.jpg"/>
          <p:cNvPicPr>
            <a:picLocks noChangeAspect="1" noChangeArrowheads="1"/>
          </p:cNvPicPr>
          <p:nvPr/>
        </p:nvPicPr>
        <p:blipFill>
          <a:blip r:embed="rId3"/>
          <a:srcRect/>
          <a:stretch>
            <a:fillRect/>
          </a:stretch>
        </p:blipFill>
        <p:spPr bwMode="auto">
          <a:xfrm>
            <a:off x="6518653" y="1500174"/>
            <a:ext cx="2625347" cy="3500462"/>
          </a:xfrm>
          <a:prstGeom prst="rect">
            <a:avLst/>
          </a:prstGeom>
          <a:noFill/>
        </p:spPr>
      </p:pic>
      <p:sp>
        <p:nvSpPr>
          <p:cNvPr id="6" name="CasellaDiTesto 5"/>
          <p:cNvSpPr txBox="1"/>
          <p:nvPr/>
        </p:nvSpPr>
        <p:spPr>
          <a:xfrm>
            <a:off x="2143108" y="1639685"/>
            <a:ext cx="4746299" cy="3046988"/>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nSpc>
                <a:spcPct val="200000"/>
              </a:lnSpc>
              <a:buFont typeface="Arial" pitchFamily="34" charset="0"/>
              <a:buChar char="•"/>
            </a:pPr>
            <a:r>
              <a:rPr lang="it-IT" sz="2400" b="1" dirty="0"/>
              <a:t> Natura dei problemi sottoposti</a:t>
            </a:r>
          </a:p>
          <a:p>
            <a:pPr>
              <a:lnSpc>
                <a:spcPct val="200000"/>
              </a:lnSpc>
              <a:buFont typeface="Arial" pitchFamily="34" charset="0"/>
              <a:buChar char="•"/>
            </a:pPr>
            <a:r>
              <a:rPr lang="it-IT" sz="2400" b="1" dirty="0"/>
              <a:t> Risorse tecniche disponibili</a:t>
            </a:r>
          </a:p>
          <a:p>
            <a:pPr>
              <a:lnSpc>
                <a:spcPct val="200000"/>
              </a:lnSpc>
              <a:buFont typeface="Arial" pitchFamily="34" charset="0"/>
              <a:buChar char="•"/>
            </a:pPr>
            <a:r>
              <a:rPr lang="it-IT" sz="2400" b="1" dirty="0"/>
              <a:t> Frammentarietà dei problemi</a:t>
            </a:r>
          </a:p>
          <a:p>
            <a:pPr>
              <a:lnSpc>
                <a:spcPct val="200000"/>
              </a:lnSpc>
              <a:buFont typeface="Arial" pitchFamily="34" charset="0"/>
              <a:buChar char="•"/>
            </a:pPr>
            <a:r>
              <a:rPr lang="it-IT" sz="2400" b="1" dirty="0"/>
              <a:t> Priorità nel processo diagnostico </a:t>
            </a:r>
          </a:p>
        </p:txBody>
      </p:sp>
      <p:sp>
        <p:nvSpPr>
          <p:cNvPr id="7" name="CasellaDiTesto 6"/>
          <p:cNvSpPr txBox="1"/>
          <p:nvPr/>
        </p:nvSpPr>
        <p:spPr>
          <a:xfrm>
            <a:off x="1928794" y="285728"/>
            <a:ext cx="5214974"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3600" b="1" dirty="0"/>
              <a:t>Differenze</a:t>
            </a:r>
          </a:p>
        </p:txBody>
      </p:sp>
      <p:sp>
        <p:nvSpPr>
          <p:cNvPr id="8" name="CasellaDiTesto 7"/>
          <p:cNvSpPr txBox="1"/>
          <p:nvPr/>
        </p:nvSpPr>
        <p:spPr>
          <a:xfrm>
            <a:off x="1526352" y="5282999"/>
            <a:ext cx="6903300"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3600" b="1" dirty="0"/>
              <a:t>Non differenze di qualità delle cure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3"/>
          <p:cNvSpPr>
            <a:spLocks noGrp="1"/>
          </p:cNvSpPr>
          <p:nvPr>
            <p:ph type="title"/>
          </p:nvPr>
        </p:nvSpPr>
        <p:spPr>
          <a:xfrm>
            <a:off x="485804" y="274638"/>
            <a:ext cx="8229600" cy="1143000"/>
          </a:xfrm>
          <a:ln/>
        </p:spPr>
        <p:style>
          <a:lnRef idx="1">
            <a:schemeClr val="accent1"/>
          </a:lnRef>
          <a:fillRef idx="2">
            <a:schemeClr val="accent1"/>
          </a:fillRef>
          <a:effectRef idx="1">
            <a:schemeClr val="accent1"/>
          </a:effectRef>
          <a:fontRef idx="minor">
            <a:schemeClr val="dk1"/>
          </a:fontRef>
        </p:style>
        <p:txBody>
          <a:bodyPr>
            <a:normAutofit/>
          </a:bodyPr>
          <a:lstStyle/>
          <a:p>
            <a:r>
              <a:rPr lang="it-IT" sz="3200" b="1" dirty="0"/>
              <a:t>Storia naturale della malattia</a:t>
            </a:r>
          </a:p>
        </p:txBody>
      </p:sp>
      <p:cxnSp>
        <p:nvCxnSpPr>
          <p:cNvPr id="6" name="Connettore 2 5"/>
          <p:cNvCxnSpPr/>
          <p:nvPr/>
        </p:nvCxnSpPr>
        <p:spPr>
          <a:xfrm rot="5400000" flipH="1" flipV="1">
            <a:off x="-149626" y="3464322"/>
            <a:ext cx="3786214"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1743084" y="5357826"/>
            <a:ext cx="671517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Arco 9"/>
          <p:cNvSpPr/>
          <p:nvPr/>
        </p:nvSpPr>
        <p:spPr>
          <a:xfrm rot="19363411">
            <a:off x="1504855" y="3274253"/>
            <a:ext cx="6499911" cy="4000528"/>
          </a:xfrm>
          <a:prstGeom prst="arc">
            <a:avLst>
              <a:gd name="adj1" fmla="val 13256050"/>
              <a:gd name="adj2" fmla="val 2130227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1" name="CasellaDiTesto 10"/>
          <p:cNvSpPr txBox="1"/>
          <p:nvPr/>
        </p:nvSpPr>
        <p:spPr>
          <a:xfrm>
            <a:off x="2243150" y="6274378"/>
            <a:ext cx="736099"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it-IT" b="1" dirty="0"/>
              <a:t>MMG</a:t>
            </a:r>
          </a:p>
        </p:txBody>
      </p:sp>
      <p:sp>
        <p:nvSpPr>
          <p:cNvPr id="12" name="CasellaDiTesto 11"/>
          <p:cNvSpPr txBox="1"/>
          <p:nvPr/>
        </p:nvSpPr>
        <p:spPr>
          <a:xfrm>
            <a:off x="5886488" y="6274378"/>
            <a:ext cx="1191352" cy="3693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it-IT" b="1" dirty="0"/>
              <a:t>Specialista</a:t>
            </a:r>
          </a:p>
        </p:txBody>
      </p:sp>
      <p:sp>
        <p:nvSpPr>
          <p:cNvPr id="13" name="CasellaDiTesto 12"/>
          <p:cNvSpPr txBox="1"/>
          <p:nvPr/>
        </p:nvSpPr>
        <p:spPr>
          <a:xfrm>
            <a:off x="3957662" y="5429264"/>
            <a:ext cx="891591" cy="369332"/>
          </a:xfrm>
          <a:prstGeom prst="rect">
            <a:avLst/>
          </a:prstGeom>
          <a:noFill/>
        </p:spPr>
        <p:txBody>
          <a:bodyPr wrap="none" rtlCol="0">
            <a:spAutoFit/>
          </a:bodyPr>
          <a:lstStyle/>
          <a:p>
            <a:r>
              <a:rPr lang="it-IT" b="1" dirty="0"/>
              <a:t>TEMPO</a:t>
            </a:r>
          </a:p>
        </p:txBody>
      </p:sp>
      <p:cxnSp>
        <p:nvCxnSpPr>
          <p:cNvPr id="15" name="Connettore 2 14"/>
          <p:cNvCxnSpPr>
            <a:stCxn id="11" idx="0"/>
          </p:cNvCxnSpPr>
          <p:nvPr/>
        </p:nvCxnSpPr>
        <p:spPr>
          <a:xfrm rot="16200000" flipV="1">
            <a:off x="2218933" y="5882111"/>
            <a:ext cx="773676" cy="1085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12" idx="0"/>
          </p:cNvCxnSpPr>
          <p:nvPr/>
        </p:nvCxnSpPr>
        <p:spPr>
          <a:xfrm rot="16200000" flipV="1">
            <a:off x="6083240" y="5875454"/>
            <a:ext cx="773676" cy="241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425343" y="3071810"/>
            <a:ext cx="1246303"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it-IT" b="1" dirty="0"/>
              <a:t>Forza </a:t>
            </a:r>
          </a:p>
          <a:p>
            <a:pPr algn="ctr"/>
            <a:r>
              <a:rPr lang="it-IT" b="1" dirty="0"/>
              <a:t>associativa</a:t>
            </a:r>
          </a:p>
          <a:p>
            <a:pPr algn="ctr"/>
            <a:r>
              <a:rPr lang="it-IT" b="1" dirty="0"/>
              <a:t>dei sintomi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5470"/>
          </a:xfrm>
          <a:ln/>
        </p:spPr>
        <p:style>
          <a:lnRef idx="1">
            <a:schemeClr val="accent1"/>
          </a:lnRef>
          <a:fillRef idx="2">
            <a:schemeClr val="accent1"/>
          </a:fillRef>
          <a:effectRef idx="1">
            <a:schemeClr val="accent1"/>
          </a:effectRef>
          <a:fontRef idx="minor">
            <a:schemeClr val="dk1"/>
          </a:fontRef>
        </p:style>
        <p:txBody>
          <a:bodyPr>
            <a:normAutofit/>
          </a:bodyPr>
          <a:lstStyle/>
          <a:p>
            <a:r>
              <a:rPr lang="it-IT" sz="3200" b="1" dirty="0"/>
              <a:t>Le domande del medico a sé stesso</a:t>
            </a:r>
          </a:p>
        </p:txBody>
      </p:sp>
      <p:sp>
        <p:nvSpPr>
          <p:cNvPr id="3" name="Segnaposto contenuto 2"/>
          <p:cNvSpPr>
            <a:spLocks noGrp="1"/>
          </p:cNvSpPr>
          <p:nvPr>
            <p:ph idx="1"/>
          </p:nvPr>
        </p:nvSpPr>
        <p:spPr>
          <a:xfrm>
            <a:off x="457200" y="1189053"/>
            <a:ext cx="8229600" cy="4597401"/>
          </a:xfrm>
          <a:ln>
            <a:solidFill>
              <a:schemeClr val="tx1"/>
            </a:solidFill>
          </a:ln>
        </p:spPr>
        <p:txBody>
          <a:bodyPr>
            <a:normAutofit lnSpcReduction="10000"/>
          </a:bodyPr>
          <a:lstStyle/>
          <a:p>
            <a:r>
              <a:rPr lang="it-IT" sz="2800" dirty="0"/>
              <a:t>Che cosa ha fatto il paziente prima di venire da me?</a:t>
            </a:r>
          </a:p>
          <a:p>
            <a:r>
              <a:rPr lang="it-IT" sz="2800" dirty="0"/>
              <a:t>È venuto subito al primo sintomo?</a:t>
            </a:r>
          </a:p>
          <a:p>
            <a:r>
              <a:rPr lang="it-IT" sz="2800" dirty="0"/>
              <a:t>Si è già fatto un’autodiagnosi?</a:t>
            </a:r>
          </a:p>
          <a:p>
            <a:r>
              <a:rPr lang="it-IT" sz="2800" dirty="0"/>
              <a:t>Ha cercato di autocurarsi?</a:t>
            </a:r>
          </a:p>
          <a:p>
            <a:r>
              <a:rPr lang="it-IT" sz="2800" dirty="0"/>
              <a:t>Perchè questo paziente viene ogni settimana in studio </a:t>
            </a:r>
            <a:r>
              <a:rPr lang="it-IT" sz="2800" i="1" dirty="0"/>
              <a:t>(frequent attenders)</a:t>
            </a:r>
            <a:r>
              <a:rPr lang="it-IT" sz="2800" dirty="0"/>
              <a:t>?</a:t>
            </a:r>
          </a:p>
          <a:p>
            <a:r>
              <a:rPr lang="it-IT" sz="2800" dirty="0"/>
              <a:t>Perché questo paziente non viene da due anni </a:t>
            </a:r>
            <a:r>
              <a:rPr lang="it-IT" sz="2800" i="1" dirty="0"/>
              <a:t>(low attenders)</a:t>
            </a:r>
            <a:r>
              <a:rPr lang="it-IT" sz="2800" dirty="0"/>
              <a:t>?</a:t>
            </a:r>
          </a:p>
          <a:p>
            <a:pPr lvl="1"/>
            <a:r>
              <a:rPr lang="it-IT" sz="2400" b="1" dirty="0"/>
              <a:t>Il paradosso degli assenti</a:t>
            </a:r>
            <a:r>
              <a:rPr lang="it-IT" sz="2400" dirty="0"/>
              <a:t> </a:t>
            </a:r>
          </a:p>
          <a:p>
            <a:pPr lvl="1"/>
            <a:r>
              <a:rPr lang="it-IT" sz="2400" b="1" dirty="0"/>
              <a:t>Il paradosso della cura inversa</a:t>
            </a:r>
            <a:endParaRPr lang="it-IT" b="1" dirty="0"/>
          </a:p>
        </p:txBody>
      </p:sp>
      <p:pic>
        <p:nvPicPr>
          <p:cNvPr id="5122" name="Picture 2" descr="http://sr.photos3.fotosearch.com/bthumb/CSP/CSP993/k15063915.jpg"/>
          <p:cNvPicPr>
            <a:picLocks noChangeAspect="1" noChangeArrowheads="1"/>
          </p:cNvPicPr>
          <p:nvPr/>
        </p:nvPicPr>
        <p:blipFill>
          <a:blip r:embed="rId2"/>
          <a:srcRect/>
          <a:stretch>
            <a:fillRect/>
          </a:stretch>
        </p:blipFill>
        <p:spPr bwMode="auto">
          <a:xfrm>
            <a:off x="6500826" y="4714884"/>
            <a:ext cx="904876" cy="192286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sz="3200" b="1" dirty="0"/>
              <a:t>L’etologia medica degli uomini è del </a:t>
            </a:r>
            <a:br>
              <a:rPr lang="it-IT" sz="3200" b="1" dirty="0"/>
            </a:br>
            <a:r>
              <a:rPr lang="it-IT" sz="3200" b="1" dirty="0"/>
              <a:t>tutto indifferente alle variabili organiche</a:t>
            </a:r>
          </a:p>
        </p:txBody>
      </p:sp>
      <p:sp>
        <p:nvSpPr>
          <p:cNvPr id="3" name="Segnaposto contenuto 2"/>
          <p:cNvSpPr>
            <a:spLocks noGrp="1"/>
          </p:cNvSpPr>
          <p:nvPr>
            <p:ph idx="1"/>
          </p:nvPr>
        </p:nvSpPr>
        <p:spPr>
          <a:xfrm>
            <a:off x="457200" y="1600201"/>
            <a:ext cx="8229600" cy="3757626"/>
          </a:xfrm>
          <a:ln>
            <a:solidFill>
              <a:schemeClr val="tx1"/>
            </a:solidFill>
          </a:ln>
        </p:spPr>
        <p:txBody>
          <a:bodyPr>
            <a:normAutofit/>
          </a:bodyPr>
          <a:lstStyle/>
          <a:p>
            <a:r>
              <a:rPr lang="it-IT" sz="2800" dirty="0"/>
              <a:t>Variabili demografiche</a:t>
            </a:r>
          </a:p>
          <a:p>
            <a:r>
              <a:rPr lang="it-IT" sz="2800" dirty="0"/>
              <a:t>Gruppo sociale di appartenenza</a:t>
            </a:r>
          </a:p>
          <a:p>
            <a:r>
              <a:rPr lang="it-IT" sz="2800" dirty="0"/>
              <a:t>Stato emotivo</a:t>
            </a:r>
          </a:p>
          <a:p>
            <a:r>
              <a:rPr lang="it-IT" sz="2800" dirty="0"/>
              <a:t>Fattori di personalità</a:t>
            </a:r>
          </a:p>
          <a:p>
            <a:r>
              <a:rPr lang="it-IT" sz="2800" dirty="0"/>
              <a:t>Tipologia dei sintomi percepiti</a:t>
            </a:r>
          </a:p>
          <a:p>
            <a:r>
              <a:rPr lang="it-IT" sz="2800" dirty="0"/>
              <a:t>Fattori cognitivi ed educativi</a:t>
            </a:r>
          </a:p>
          <a:p>
            <a:r>
              <a:rPr lang="it-IT" sz="2800" dirty="0"/>
              <a:t>Idee personali sul concetto di salute </a:t>
            </a:r>
            <a:r>
              <a:rPr lang="it-IT" sz="2400" i="1" dirty="0"/>
              <a:t>(illness behaviour)</a:t>
            </a:r>
            <a:endParaRPr lang="it-IT" sz="2800" i="1" dirty="0"/>
          </a:p>
        </p:txBody>
      </p:sp>
      <p:sp>
        <p:nvSpPr>
          <p:cNvPr id="4" name="CasellaDiTesto 3"/>
          <p:cNvSpPr txBox="1"/>
          <p:nvPr/>
        </p:nvSpPr>
        <p:spPr>
          <a:xfrm>
            <a:off x="6215074" y="5572140"/>
            <a:ext cx="2449388" cy="307777"/>
          </a:xfrm>
          <a:prstGeom prst="rect">
            <a:avLst/>
          </a:prstGeom>
          <a:noFill/>
          <a:ln>
            <a:solidFill>
              <a:schemeClr val="tx1"/>
            </a:solidFill>
          </a:ln>
        </p:spPr>
        <p:txBody>
          <a:bodyPr wrap="none" rtlCol="0">
            <a:spAutoFit/>
          </a:bodyPr>
          <a:lstStyle/>
          <a:p>
            <a:r>
              <a:rPr lang="it-IT" sz="1400" dirty="0"/>
              <a:t>Becker 1974, Rosenstock 1966)</a:t>
            </a:r>
          </a:p>
        </p:txBody>
      </p:sp>
      <p:pic>
        <p:nvPicPr>
          <p:cNvPr id="14338" name="Picture 2" descr="Risultato immagine per sciamano"/>
          <p:cNvPicPr>
            <a:picLocks noChangeAspect="1" noChangeArrowheads="1"/>
          </p:cNvPicPr>
          <p:nvPr/>
        </p:nvPicPr>
        <p:blipFill>
          <a:blip r:embed="rId2"/>
          <a:srcRect/>
          <a:stretch>
            <a:fillRect/>
          </a:stretch>
        </p:blipFill>
        <p:spPr bwMode="auto">
          <a:xfrm>
            <a:off x="5643571" y="1641845"/>
            <a:ext cx="3000396" cy="303557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428612"/>
            <a:ext cx="7772400" cy="1143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r>
              <a:rPr lang="it-IT" b="1" dirty="0"/>
              <a:t>Metodo Scientifico in Medicina</a:t>
            </a:r>
          </a:p>
        </p:txBody>
      </p:sp>
      <p:sp>
        <p:nvSpPr>
          <p:cNvPr id="12291" name="Rectangle 3"/>
          <p:cNvSpPr>
            <a:spLocks noGrp="1" noChangeArrowheads="1"/>
          </p:cNvSpPr>
          <p:nvPr>
            <p:ph type="body" idx="1"/>
          </p:nvPr>
        </p:nvSpPr>
        <p:spPr>
          <a:xfrm>
            <a:off x="685800" y="3933056"/>
            <a:ext cx="7772400" cy="2393929"/>
          </a:xfrm>
          <a:solidFill>
            <a:schemeClr val="bg1">
              <a:lumMod val="95000"/>
            </a:schemeClr>
          </a:solidFill>
          <a:ln>
            <a:no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it-IT" sz="2800" b="1" dirty="0">
                <a:solidFill>
                  <a:srgbClr val="FF0000"/>
                </a:solidFill>
              </a:rPr>
              <a:t>METODO CLINICO</a:t>
            </a:r>
          </a:p>
          <a:p>
            <a:pPr marL="0" indent="0" algn="just">
              <a:buNone/>
            </a:pPr>
            <a:r>
              <a:rPr lang="it-IT" sz="2800" dirty="0"/>
              <a:t>Definisce le regole a cui chi svolge un’attività medica deve attenersi per procedere secondo canoni scientifici</a:t>
            </a:r>
            <a:endParaRPr lang="it-IT" sz="2800" b="1" dirty="0">
              <a:solidFill>
                <a:srgbClr val="C00000"/>
              </a:solidFill>
            </a:endParaRPr>
          </a:p>
        </p:txBody>
      </p:sp>
      <p:sp>
        <p:nvSpPr>
          <p:cNvPr id="6" name="Rectangle 3">
            <a:extLst>
              <a:ext uri="{FF2B5EF4-FFF2-40B4-BE49-F238E27FC236}">
                <a16:creationId xmlns:a16="http://schemas.microsoft.com/office/drawing/2014/main" id="{8F6BDBCD-C649-4CC7-82A3-A315C92D05DE}"/>
              </a:ext>
            </a:extLst>
          </p:cNvPr>
          <p:cNvSpPr txBox="1">
            <a:spLocks noChangeArrowheads="1"/>
          </p:cNvSpPr>
          <p:nvPr/>
        </p:nvSpPr>
        <p:spPr>
          <a:xfrm>
            <a:off x="685800" y="1844824"/>
            <a:ext cx="7772400" cy="1701233"/>
          </a:xfrm>
          <a:prstGeom prst="rect">
            <a:avLst/>
          </a:prstGeom>
          <a:solidFill>
            <a:schemeClr val="bg1">
              <a:lumMod val="95000"/>
            </a:schemeClr>
          </a:solidFill>
          <a:ln w="25400" cap="flat" cmpd="sng" algn="ctr">
            <a:noFill/>
            <a:prstDash val="solid"/>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a:buNone/>
            </a:pPr>
            <a:r>
              <a:rPr lang="it-IT" sz="2800" b="1" dirty="0">
                <a:solidFill>
                  <a:srgbClr val="FF0000"/>
                </a:solidFill>
              </a:rPr>
              <a:t>SEMEIOTICA</a:t>
            </a:r>
          </a:p>
          <a:p>
            <a:pPr marL="0" indent="0" algn="just">
              <a:buFont typeface="Arial"/>
              <a:buNone/>
            </a:pPr>
            <a:r>
              <a:rPr lang="it-IT" sz="2600" dirty="0">
                <a:solidFill>
                  <a:schemeClr val="tx1"/>
                </a:solidFill>
              </a:rPr>
              <a:t>Comprendente Esame Obiettivo e Tecniche Strumentali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lstStyle/>
          <a:p>
            <a:r>
              <a:rPr lang="it-IT" sz="3200" b="1" dirty="0"/>
              <a:t>Il paradosso della “Cura inversa”</a:t>
            </a:r>
          </a:p>
        </p:txBody>
      </p:sp>
      <p:sp>
        <p:nvSpPr>
          <p:cNvPr id="3" name="Segnaposto contenuto 2"/>
          <p:cNvSpPr>
            <a:spLocks noGrp="1"/>
          </p:cNvSpPr>
          <p:nvPr>
            <p:ph idx="1"/>
          </p:nvPr>
        </p:nvSpPr>
        <p:spPr>
          <a:xfrm>
            <a:off x="357158" y="2381563"/>
            <a:ext cx="4543428" cy="2261883"/>
          </a:xfrm>
          <a:ln>
            <a:solidFill>
              <a:schemeClr val="tx1"/>
            </a:solidFill>
          </a:ln>
        </p:spPr>
        <p:txBody>
          <a:bodyPr>
            <a:normAutofit/>
          </a:bodyPr>
          <a:lstStyle/>
          <a:p>
            <a:r>
              <a:rPr lang="it-IT" sz="2800" b="1" dirty="0"/>
              <a:t>Ove esiste un maggior bisogno di cure, cioè tra le classi sociali più povere, vi è una risposta sanitaria meno efficace. </a:t>
            </a:r>
          </a:p>
        </p:txBody>
      </p:sp>
      <p:pic>
        <p:nvPicPr>
          <p:cNvPr id="1026" name="Picture 2"/>
          <p:cNvPicPr>
            <a:picLocks noChangeAspect="1" noChangeArrowheads="1"/>
          </p:cNvPicPr>
          <p:nvPr/>
        </p:nvPicPr>
        <p:blipFill>
          <a:blip r:embed="rId2"/>
          <a:srcRect/>
          <a:stretch>
            <a:fillRect/>
          </a:stretch>
        </p:blipFill>
        <p:spPr bwMode="auto">
          <a:xfrm>
            <a:off x="5076805" y="1710032"/>
            <a:ext cx="3967153" cy="3647794"/>
          </a:xfrm>
          <a:prstGeom prst="rect">
            <a:avLst/>
          </a:prstGeom>
          <a:noFill/>
          <a:ln w="9525">
            <a:noFill/>
            <a:miter lim="800000"/>
            <a:headEnd/>
            <a:tailEnd/>
          </a:ln>
          <a:effectLst/>
        </p:spPr>
      </p:pic>
      <p:sp>
        <p:nvSpPr>
          <p:cNvPr id="5" name="CasellaDiTesto 4"/>
          <p:cNvSpPr txBox="1"/>
          <p:nvPr/>
        </p:nvSpPr>
        <p:spPr>
          <a:xfrm>
            <a:off x="452500" y="5741275"/>
            <a:ext cx="8262904"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it-IT" sz="2400" b="1" dirty="0"/>
              <a:t>Un MMG può aspettarsi di vedere più del 70% dei suoi pazienti </a:t>
            </a:r>
          </a:p>
          <a:p>
            <a:pPr algn="ctr"/>
            <a:r>
              <a:rPr lang="it-IT" sz="2400" b="1" dirty="0"/>
              <a:t>nell’arco di un anno, e più del 90% nell’arco di 5 anni)</a:t>
            </a:r>
          </a:p>
        </p:txBody>
      </p:sp>
      <p:sp>
        <p:nvSpPr>
          <p:cNvPr id="6" name="CasellaDiTesto 5"/>
          <p:cNvSpPr txBox="1"/>
          <p:nvPr/>
        </p:nvSpPr>
        <p:spPr>
          <a:xfrm>
            <a:off x="428596" y="5000636"/>
            <a:ext cx="1257524"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it-IT" sz="2800" b="1" dirty="0"/>
              <a:t>Risorse</a:t>
            </a:r>
          </a:p>
        </p:txBody>
      </p:sp>
      <p:sp>
        <p:nvSpPr>
          <p:cNvPr id="7" name="Freccia curva 6"/>
          <p:cNvSpPr/>
          <p:nvPr/>
        </p:nvSpPr>
        <p:spPr>
          <a:xfrm rot="5400000">
            <a:off x="1714480" y="5286388"/>
            <a:ext cx="428628" cy="2857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it-IT" sz="2800" b="1" dirty="0"/>
              <a:t>Ogni giorno che un MMG entra nel suo studio…</a:t>
            </a:r>
          </a:p>
        </p:txBody>
      </p:sp>
      <p:sp>
        <p:nvSpPr>
          <p:cNvPr id="4" name="CasellaDiTesto 3"/>
          <p:cNvSpPr txBox="1"/>
          <p:nvPr/>
        </p:nvSpPr>
        <p:spPr>
          <a:xfrm>
            <a:off x="500034" y="1559470"/>
            <a:ext cx="341734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it-IT" b="1" dirty="0"/>
              <a:t>Attua una sua metodologia clinica</a:t>
            </a:r>
          </a:p>
        </p:txBody>
      </p:sp>
      <p:sp>
        <p:nvSpPr>
          <p:cNvPr id="5" name="CasellaDiTesto 4"/>
          <p:cNvSpPr txBox="1"/>
          <p:nvPr/>
        </p:nvSpPr>
        <p:spPr>
          <a:xfrm>
            <a:off x="500034" y="2285992"/>
            <a:ext cx="255435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b="1" dirty="0"/>
              <a:t>Che si è costruito da solo</a:t>
            </a:r>
          </a:p>
        </p:txBody>
      </p:sp>
      <p:sp>
        <p:nvSpPr>
          <p:cNvPr id="6" name="CasellaDiTesto 5"/>
          <p:cNvSpPr txBox="1"/>
          <p:nvPr/>
        </p:nvSpPr>
        <p:spPr>
          <a:xfrm>
            <a:off x="483025" y="3071810"/>
            <a:ext cx="266021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b="1" dirty="0"/>
              <a:t>Attraverso prove ed errori</a:t>
            </a:r>
          </a:p>
        </p:txBody>
      </p:sp>
      <p:sp>
        <p:nvSpPr>
          <p:cNvPr id="7" name="CasellaDiTesto 6"/>
          <p:cNvSpPr txBox="1"/>
          <p:nvPr/>
        </p:nvSpPr>
        <p:spPr>
          <a:xfrm>
            <a:off x="500034" y="3845486"/>
            <a:ext cx="397506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b="1" dirty="0"/>
              <a:t>Che non poggia su dati scientifici o EBM</a:t>
            </a:r>
          </a:p>
        </p:txBody>
      </p:sp>
      <p:sp>
        <p:nvSpPr>
          <p:cNvPr id="8" name="CasellaDiTesto 7"/>
          <p:cNvSpPr txBox="1"/>
          <p:nvPr/>
        </p:nvSpPr>
        <p:spPr>
          <a:xfrm>
            <a:off x="428596" y="4643446"/>
            <a:ext cx="7125605"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it-IT" sz="2400" b="1" dirty="0"/>
              <a:t>Ma che è l’unica risposta alla specifica natura </a:t>
            </a:r>
          </a:p>
          <a:p>
            <a:r>
              <a:rPr lang="it-IT" sz="2400" b="1" dirty="0"/>
              <a:t>dei problemi che ogni giorno gli portano i suoi pazienti</a:t>
            </a:r>
          </a:p>
        </p:txBody>
      </p:sp>
      <p:pic>
        <p:nvPicPr>
          <p:cNvPr id="15367" name="Picture 7"/>
          <p:cNvPicPr>
            <a:picLocks noChangeAspect="1" noChangeArrowheads="1"/>
          </p:cNvPicPr>
          <p:nvPr/>
        </p:nvPicPr>
        <p:blipFill>
          <a:blip r:embed="rId2"/>
          <a:srcRect/>
          <a:stretch>
            <a:fillRect/>
          </a:stretch>
        </p:blipFill>
        <p:spPr bwMode="auto">
          <a:xfrm>
            <a:off x="4614108" y="1285860"/>
            <a:ext cx="3844100" cy="264320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ttangolo 3"/>
          <p:cNvSpPr/>
          <p:nvPr/>
        </p:nvSpPr>
        <p:spPr>
          <a:xfrm>
            <a:off x="89756" y="751344"/>
            <a:ext cx="8964488" cy="5355312"/>
          </a:xfrm>
          <a:prstGeom prst="rect">
            <a:avLst/>
          </a:prstGeom>
        </p:spPr>
        <p:txBody>
          <a:bodyPr wrap="square">
            <a:spAutoFit/>
          </a:bodyPr>
          <a:lstStyle/>
          <a:p>
            <a:r>
              <a:rPr lang="it-IT" dirty="0"/>
              <a:t>Il medico indutttivista. “Egli sgombra la sua mente da tutti i pregiudizi e preconcetti, e osserva attentamente il malato: ne rileva il colore, ne conta le pulsazioni, ne prova i riflessi e ne ispeziona la lingua. Poi procede ad altre sofisticate azioni: gli fa fare l’esame delle urine e vari esami del sangue; manda le biopsie del fegato e del midollo al dipartimento di patologia; gli infila tubi in tutte le aperture e gli applica elettrodi ovunque. Le prove dei fatti così raggiunte possono essere classificate e “trattate” secondo i canoni dell’induzione…..attraverso un ragionamento che, a rigor di logica, potrebbe in linea di principio essere affidato anche a un calcolatore elettronico”.</a:t>
            </a:r>
          </a:p>
          <a:p>
            <a:endParaRPr lang="it-IT" dirty="0"/>
          </a:p>
          <a:p>
            <a:r>
              <a:rPr lang="it-IT" dirty="0"/>
              <a:t> Il medico deduttivista. ”Osserva sempre il suo paziente con un intento, con un idea in mente. Dal momento in cui il malato gli si presenta, egli non fa che porsi delle domande, suggeritegli dalla prescienza o da un indizio sensoriale; e queste domande dirigono il suo pensiero, guidandolo verso nuove osservazioni che gli diranno se le ipotesi provvisorie che gli continuamente va formulando sono accettabili o no….c’è uno scambio continuo fra un procedimento immaginativo e uno critico, fra una congettura immaginativa e una valutazione critica”.</a:t>
            </a:r>
          </a:p>
          <a:p>
            <a:endParaRPr lang="it-IT" dirty="0"/>
          </a:p>
          <a:p>
            <a:r>
              <a:rPr lang="it-IT" dirty="0"/>
              <a:t>Tratto da P. B. Medawar, Induzione e intuizione nel pensiero scientifico, Armando, Roma , 1971.</a:t>
            </a:r>
          </a:p>
        </p:txBody>
      </p:sp>
    </p:spTree>
    <p:extLst>
      <p:ext uri="{BB962C8B-B14F-4D97-AF65-F5344CB8AC3E}">
        <p14:creationId xmlns:p14="http://schemas.microsoft.com/office/powerpoint/2010/main" val="180024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4290"/>
            <a:ext cx="8229600" cy="857256"/>
          </a:xfrm>
          <a:ln/>
        </p:spPr>
        <p:style>
          <a:lnRef idx="1">
            <a:schemeClr val="accent1"/>
          </a:lnRef>
          <a:fillRef idx="2">
            <a:schemeClr val="accent1"/>
          </a:fillRef>
          <a:effectRef idx="1">
            <a:schemeClr val="accent1"/>
          </a:effectRef>
          <a:fontRef idx="minor">
            <a:schemeClr val="dk1"/>
          </a:fontRef>
        </p:style>
        <p:txBody>
          <a:bodyPr>
            <a:normAutofit/>
          </a:bodyPr>
          <a:lstStyle/>
          <a:p>
            <a:r>
              <a:rPr lang="it-IT" sz="3200" b="1" dirty="0"/>
              <a:t>Natura della Medicina Generale</a:t>
            </a:r>
          </a:p>
        </p:txBody>
      </p:sp>
      <p:sp>
        <p:nvSpPr>
          <p:cNvPr id="3" name="Segnaposto contenuto 2"/>
          <p:cNvSpPr>
            <a:spLocks noGrp="1"/>
          </p:cNvSpPr>
          <p:nvPr>
            <p:ph idx="1"/>
          </p:nvPr>
        </p:nvSpPr>
        <p:spPr>
          <a:xfrm>
            <a:off x="457200" y="1303341"/>
            <a:ext cx="8229600" cy="5197493"/>
          </a:xfrm>
          <a:ln>
            <a:solidFill>
              <a:schemeClr val="tx1"/>
            </a:solidFill>
          </a:ln>
        </p:spPr>
        <p:txBody>
          <a:bodyPr>
            <a:normAutofit/>
          </a:bodyPr>
          <a:lstStyle/>
          <a:p>
            <a:r>
              <a:rPr lang="it-IT" sz="2000" dirty="0">
                <a:solidFill>
                  <a:srgbClr val="E0E0E0"/>
                </a:solidFill>
              </a:rPr>
              <a:t>Il MMg è responsabile  della persona e della risoluzione dei suoi problemi di salute. Egli non ha particolari competenze in una data disciplina.</a:t>
            </a:r>
          </a:p>
          <a:p>
            <a:r>
              <a:rPr lang="it-IT" sz="2000" dirty="0">
                <a:solidFill>
                  <a:srgbClr val="E0E0E0"/>
                </a:solidFill>
              </a:rPr>
              <a:t>Non è un “tecnico” o un “meccanico”, ma principalmente un consulente.</a:t>
            </a:r>
          </a:p>
          <a:p>
            <a:r>
              <a:rPr lang="it-IT" sz="2000" dirty="0">
                <a:solidFill>
                  <a:srgbClr val="E0E0E0"/>
                </a:solidFill>
              </a:rPr>
              <a:t>È più rivolto al contesto della malattia che al suo contenuto ed è spesso parte in causa di quel contesto.</a:t>
            </a:r>
          </a:p>
          <a:p>
            <a:r>
              <a:rPr lang="it-IT" sz="2000" dirty="0">
                <a:solidFill>
                  <a:srgbClr val="E0E0E0"/>
                </a:solidFill>
              </a:rPr>
              <a:t>Deve mettere in relazione le diverse componenti dei problemi/disturbi e mettersi in relazione con tutte le figure che vi partecipano.                            Egli é il medico relazionale per eccellenza.</a:t>
            </a:r>
          </a:p>
          <a:p>
            <a:r>
              <a:rPr lang="it-IT" sz="2000" dirty="0">
                <a:solidFill>
                  <a:srgbClr val="E0E0E0"/>
                </a:solidFill>
              </a:rPr>
              <a:t> L’estensione temporale della relazione richiede disponibilità                                  a periodiche revisioni e cambiamenti.</a:t>
            </a:r>
          </a:p>
          <a:p>
            <a:r>
              <a:rPr lang="it-IT" sz="2000" dirty="0">
                <a:solidFill>
                  <a:srgbClr val="E0E0E0"/>
                </a:solidFill>
              </a:rPr>
              <a:t>Caratteristica fondamentale della MG è la continuità di cura:</a:t>
            </a:r>
          </a:p>
          <a:p>
            <a:pPr lvl="1"/>
            <a:r>
              <a:rPr lang="it-IT" sz="1800" dirty="0">
                <a:solidFill>
                  <a:srgbClr val="E0E0E0"/>
                </a:solidFill>
              </a:rPr>
              <a:t>Nel tempo</a:t>
            </a:r>
          </a:p>
          <a:p>
            <a:pPr lvl="1"/>
            <a:r>
              <a:rPr lang="it-IT" sz="1800" dirty="0">
                <a:solidFill>
                  <a:srgbClr val="E0E0E0"/>
                </a:solidFill>
              </a:rPr>
              <a:t>Nel decorso del singolo episodio</a:t>
            </a:r>
          </a:p>
          <a:p>
            <a:pPr lvl="1"/>
            <a:r>
              <a:rPr lang="it-IT" sz="1800" dirty="0">
                <a:solidFill>
                  <a:srgbClr val="E0E0E0"/>
                </a:solidFill>
              </a:rPr>
              <a:t>Nello spazio (nello studio, a casa, in parte in ospedale)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00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00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rgbClr val="00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3" end="3"/>
                                            </p:txEl>
                                          </p:spTgt>
                                        </p:tgtEl>
                                        <p:attrNameLst>
                                          <p:attrName>style.color</p:attrName>
                                        </p:attrNameLst>
                                      </p:cBhvr>
                                      <p:to>
                                        <a:srgbClr val="000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4" end="4"/>
                                            </p:txEl>
                                          </p:spTgt>
                                        </p:tgtEl>
                                        <p:attrNameLst>
                                          <p:attrName>style.color</p:attrName>
                                        </p:attrNameLst>
                                      </p:cBhvr>
                                      <p:to>
                                        <a:srgbClr val="0000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3">
                                            <p:txEl>
                                              <p:pRg st="5" end="5"/>
                                            </p:txEl>
                                          </p:spTgt>
                                        </p:tgtEl>
                                        <p:attrNameLst>
                                          <p:attrName>style.color</p:attrName>
                                        </p:attrNameLst>
                                      </p:cBhvr>
                                      <p:to>
                                        <a:srgbClr val="000000"/>
                                      </p:to>
                                    </p:animClr>
                                  </p:childTnLst>
                                </p:cTn>
                              </p:par>
                              <p:par>
                                <p:cTn id="27" presetID="3" presetClass="emph" presetSubtype="2" fill="hold" nodeType="withEffect">
                                  <p:stCondLst>
                                    <p:cond delay="0"/>
                                  </p:stCondLst>
                                  <p:childTnLst>
                                    <p:animClr clrSpc="rgb" dir="cw">
                                      <p:cBhvr override="childStyle">
                                        <p:cTn id="28" dur="2000" fill="hold"/>
                                        <p:tgtEl>
                                          <p:spTgt spid="3">
                                            <p:txEl>
                                              <p:pRg st="6" end="6"/>
                                            </p:txEl>
                                          </p:spTgt>
                                        </p:tgtEl>
                                        <p:attrNameLst>
                                          <p:attrName>style.color</p:attrName>
                                        </p:attrNameLst>
                                      </p:cBhvr>
                                      <p:to>
                                        <a:srgbClr val="000000"/>
                                      </p:to>
                                    </p:animClr>
                                  </p:childTnLst>
                                </p:cTn>
                              </p:par>
                              <p:par>
                                <p:cTn id="29" presetID="3" presetClass="emph" presetSubtype="2" fill="hold" nodeType="withEffect">
                                  <p:stCondLst>
                                    <p:cond delay="0"/>
                                  </p:stCondLst>
                                  <p:childTnLst>
                                    <p:animClr clrSpc="rgb" dir="cw">
                                      <p:cBhvr override="childStyle">
                                        <p:cTn id="30" dur="2000" fill="hold"/>
                                        <p:tgtEl>
                                          <p:spTgt spid="3">
                                            <p:txEl>
                                              <p:pRg st="7" end="7"/>
                                            </p:txEl>
                                          </p:spTgt>
                                        </p:tgtEl>
                                        <p:attrNameLst>
                                          <p:attrName>style.color</p:attrName>
                                        </p:attrNameLst>
                                      </p:cBhvr>
                                      <p:to>
                                        <a:srgbClr val="000000"/>
                                      </p:to>
                                    </p:animClr>
                                  </p:childTnLst>
                                </p:cTn>
                              </p:par>
                              <p:par>
                                <p:cTn id="31" presetID="3" presetClass="emph" presetSubtype="2" fill="hold" nodeType="withEffect">
                                  <p:stCondLst>
                                    <p:cond delay="0"/>
                                  </p:stCondLst>
                                  <p:childTnLst>
                                    <p:animClr clrSpc="rgb" dir="cw">
                                      <p:cBhvr override="childStyle">
                                        <p:cTn id="32" dur="2000" fill="hold"/>
                                        <p:tgtEl>
                                          <p:spTgt spid="3">
                                            <p:txEl>
                                              <p:pRg st="8" end="8"/>
                                            </p:txEl>
                                          </p:spTgt>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lstStyle/>
          <a:p>
            <a:r>
              <a:rPr lang="it-IT" sz="4000" b="1" dirty="0">
                <a:solidFill>
                  <a:prstClr val="black"/>
                </a:solidFill>
              </a:rPr>
              <a:t>4 compiti fondamentali del MMG</a:t>
            </a:r>
            <a:endParaRPr lang="it-IT" dirty="0"/>
          </a:p>
        </p:txBody>
      </p:sp>
      <p:graphicFrame>
        <p:nvGraphicFramePr>
          <p:cNvPr id="5" name="Diagramma 4"/>
          <p:cNvGraphicFramePr/>
          <p:nvPr>
            <p:extLst>
              <p:ext uri="{D42A27DB-BD31-4B8C-83A1-F6EECF244321}">
                <p14:modId xmlns:p14="http://schemas.microsoft.com/office/powerpoint/2010/main" val="1708176761"/>
              </p:ext>
            </p:extLst>
          </p:nvPr>
        </p:nvGraphicFramePr>
        <p:xfrm>
          <a:off x="1475656"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7020272" y="6237312"/>
            <a:ext cx="1897250" cy="369332"/>
          </a:xfrm>
          <a:prstGeom prst="rect">
            <a:avLst/>
          </a:prstGeom>
        </p:spPr>
        <p:txBody>
          <a:bodyPr wrap="none">
            <a:spAutoFit/>
          </a:bodyPr>
          <a:lstStyle/>
          <a:p>
            <a:pPr marL="514350" indent="-514350" algn="r" defTabSz="914400"/>
            <a:r>
              <a:rPr lang="it-IT" dirty="0">
                <a:solidFill>
                  <a:prstClr val="black"/>
                </a:solidFill>
              </a:rPr>
              <a:t>Scott e Davis 1979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601058036"/>
              </p:ext>
            </p:extLst>
          </p:nvPr>
        </p:nvGraphicFramePr>
        <p:xfrm>
          <a:off x="1571604" y="14287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142844" y="3109082"/>
            <a:ext cx="1893467" cy="769441"/>
          </a:xfrm>
          <a:prstGeom prst="rect">
            <a:avLst/>
          </a:prstGeom>
          <a:ln>
            <a:solidFill>
              <a:schemeClr val="tx1"/>
            </a:solidFill>
          </a:ln>
          <a:effectLst>
            <a:outerShdw blurRad="44450" dist="27940" dir="5400000" algn="ctr">
              <a:srgbClr val="000000">
                <a:alpha val="32000"/>
              </a:srgb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it-IT" sz="2400" b="1" dirty="0"/>
              <a:t>METODI</a:t>
            </a:r>
            <a:r>
              <a:rPr lang="it-IT" sz="2000" b="1" dirty="0"/>
              <a:t> della</a:t>
            </a:r>
          </a:p>
          <a:p>
            <a:pPr algn="ctr"/>
            <a:r>
              <a:rPr lang="it-IT" sz="2000" b="1" dirty="0"/>
              <a:t>buona medicina</a:t>
            </a:r>
          </a:p>
        </p:txBody>
      </p:sp>
      <p:sp>
        <p:nvSpPr>
          <p:cNvPr id="5" name="Parentesi graffa aperta 4"/>
          <p:cNvSpPr/>
          <p:nvPr/>
        </p:nvSpPr>
        <p:spPr>
          <a:xfrm>
            <a:off x="2357422" y="1357298"/>
            <a:ext cx="214314" cy="421484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6" name="CasellaDiTesto 5"/>
          <p:cNvSpPr txBox="1"/>
          <p:nvPr/>
        </p:nvSpPr>
        <p:spPr>
          <a:xfrm>
            <a:off x="6858016" y="2928934"/>
            <a:ext cx="2143140" cy="1200329"/>
          </a:xfrm>
          <a:prstGeom prst="rect">
            <a:avLst/>
          </a:prstGeom>
          <a:ln>
            <a:solidFill>
              <a:schemeClr val="tx1"/>
            </a:solidFill>
          </a:ln>
          <a:effectLst>
            <a:outerShdw blurRad="44450" dist="27940" dir="5400000" algn="ctr">
              <a:srgbClr val="000000">
                <a:alpha val="32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buFont typeface="Arial" pitchFamily="34" charset="0"/>
              <a:buChar char="•"/>
            </a:pPr>
            <a:r>
              <a:rPr lang="it-IT" b="1" dirty="0"/>
              <a:t> approccio inclusivo</a:t>
            </a:r>
          </a:p>
          <a:p>
            <a:pPr>
              <a:buFont typeface="Arial" pitchFamily="34" charset="0"/>
              <a:buChar char="•"/>
            </a:pPr>
            <a:r>
              <a:rPr lang="it-IT" b="1" dirty="0"/>
              <a:t> non gerarchico</a:t>
            </a:r>
          </a:p>
          <a:p>
            <a:pPr>
              <a:buFont typeface="Arial" pitchFamily="34" charset="0"/>
              <a:buChar char="•"/>
            </a:pPr>
            <a:r>
              <a:rPr lang="it-IT" b="1" dirty="0"/>
              <a:t> olistico </a:t>
            </a:r>
          </a:p>
          <a:p>
            <a:pPr>
              <a:buFont typeface="Arial" pitchFamily="34" charset="0"/>
              <a:buChar char="•"/>
            </a:pPr>
            <a:r>
              <a:rPr lang="it-IT" b="1" dirty="0"/>
              <a:t> sistematico</a:t>
            </a:r>
          </a:p>
        </p:txBody>
      </p:sp>
      <p:sp>
        <p:nvSpPr>
          <p:cNvPr id="7" name="Parentesi graffa chiusa 6"/>
          <p:cNvSpPr/>
          <p:nvPr/>
        </p:nvSpPr>
        <p:spPr>
          <a:xfrm>
            <a:off x="6643702" y="1428736"/>
            <a:ext cx="214314" cy="414340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rot="5400000">
            <a:off x="-162839" y="3444624"/>
            <a:ext cx="387407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5400000">
            <a:off x="1677646" y="3444130"/>
            <a:ext cx="387407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rot="5400000">
            <a:off x="3547177" y="3448058"/>
            <a:ext cx="387407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rot="5400000">
            <a:off x="5411098" y="3449050"/>
            <a:ext cx="387407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573625" y="2967958"/>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3" name="CasellaDiTesto 12"/>
          <p:cNvSpPr txBox="1"/>
          <p:nvPr/>
        </p:nvSpPr>
        <p:spPr>
          <a:xfrm>
            <a:off x="2391696" y="2967449"/>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4" name="CasellaDiTesto 13"/>
          <p:cNvSpPr txBox="1"/>
          <p:nvPr/>
        </p:nvSpPr>
        <p:spPr>
          <a:xfrm>
            <a:off x="4247271" y="2953338"/>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5" name="CasellaDiTesto 14"/>
          <p:cNvSpPr txBox="1"/>
          <p:nvPr/>
        </p:nvSpPr>
        <p:spPr>
          <a:xfrm>
            <a:off x="6172781" y="2965220"/>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6" name="CasellaDiTesto 15"/>
          <p:cNvSpPr txBox="1"/>
          <p:nvPr/>
        </p:nvSpPr>
        <p:spPr>
          <a:xfrm>
            <a:off x="7973568" y="2970634"/>
            <a:ext cx="606656"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3200" dirty="0"/>
              <a:t>LG </a:t>
            </a:r>
          </a:p>
        </p:txBody>
      </p:sp>
      <p:sp>
        <p:nvSpPr>
          <p:cNvPr id="17" name="CasellaDiTesto 16"/>
          <p:cNvSpPr txBox="1"/>
          <p:nvPr/>
        </p:nvSpPr>
        <p:spPr>
          <a:xfrm>
            <a:off x="428596" y="311987"/>
            <a:ext cx="842968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2400" b="1" dirty="0"/>
              <a:t>Diagnosi Clinica</a:t>
            </a:r>
            <a:r>
              <a:rPr lang="it-IT" sz="2400" dirty="0"/>
              <a:t>: </a:t>
            </a:r>
            <a:r>
              <a:rPr lang="it-IT" sz="2400" b="1" dirty="0">
                <a:solidFill>
                  <a:srgbClr val="C00000"/>
                </a:solidFill>
              </a:rPr>
              <a:t>riconoscimento</a:t>
            </a:r>
            <a:r>
              <a:rPr lang="it-IT" sz="2400" b="1" dirty="0"/>
              <a:t> </a:t>
            </a:r>
            <a:r>
              <a:rPr lang="it-IT" sz="2400" dirty="0"/>
              <a:t>della malattia attraverso la </a:t>
            </a:r>
            <a:r>
              <a:rPr lang="it-IT" sz="2400" b="1" dirty="0">
                <a:solidFill>
                  <a:srgbClr val="C00000"/>
                </a:solidFill>
              </a:rPr>
              <a:t>valutazione delle sue manifestazioni </a:t>
            </a:r>
            <a:r>
              <a:rPr lang="it-IT" sz="2400" dirty="0"/>
              <a:t>(</a:t>
            </a:r>
            <a:r>
              <a:rPr lang="it-IT" sz="2400" i="1" dirty="0"/>
              <a:t>che il medico già conosce</a:t>
            </a:r>
            <a:r>
              <a:rPr lang="it-IT" sz="2400" dirty="0"/>
              <a:t>)</a:t>
            </a:r>
          </a:p>
        </p:txBody>
      </p:sp>
      <p:sp>
        <p:nvSpPr>
          <p:cNvPr id="18" name="CasellaDiTesto 17"/>
          <p:cNvSpPr txBox="1"/>
          <p:nvPr/>
        </p:nvSpPr>
        <p:spPr>
          <a:xfrm rot="16200000">
            <a:off x="-23403" y="4499067"/>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19" name="CasellaDiTesto 18"/>
          <p:cNvSpPr txBox="1"/>
          <p:nvPr/>
        </p:nvSpPr>
        <p:spPr>
          <a:xfrm rot="16200000">
            <a:off x="449521" y="4437808"/>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20" name="CasellaDiTesto 19"/>
          <p:cNvSpPr txBox="1"/>
          <p:nvPr/>
        </p:nvSpPr>
        <p:spPr>
          <a:xfrm rot="16200000">
            <a:off x="754911" y="4554408"/>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sp>
        <p:nvSpPr>
          <p:cNvPr id="21" name="CasellaDiTesto 20"/>
          <p:cNvSpPr txBox="1"/>
          <p:nvPr/>
        </p:nvSpPr>
        <p:spPr>
          <a:xfrm rot="16200000">
            <a:off x="1794095" y="4510357"/>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22" name="CasellaDiTesto 21"/>
          <p:cNvSpPr txBox="1"/>
          <p:nvPr/>
        </p:nvSpPr>
        <p:spPr>
          <a:xfrm rot="16200000">
            <a:off x="2267019" y="4449098"/>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23" name="CasellaDiTesto 22"/>
          <p:cNvSpPr txBox="1"/>
          <p:nvPr/>
        </p:nvSpPr>
        <p:spPr>
          <a:xfrm rot="16200000">
            <a:off x="2572409" y="4565698"/>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sp>
        <p:nvSpPr>
          <p:cNvPr id="24" name="CasellaDiTesto 23"/>
          <p:cNvSpPr txBox="1"/>
          <p:nvPr/>
        </p:nvSpPr>
        <p:spPr>
          <a:xfrm rot="16200000">
            <a:off x="3636500" y="4521647"/>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25" name="CasellaDiTesto 24"/>
          <p:cNvSpPr txBox="1"/>
          <p:nvPr/>
        </p:nvSpPr>
        <p:spPr>
          <a:xfrm rot="16200000">
            <a:off x="4109424" y="4460388"/>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26" name="CasellaDiTesto 25"/>
          <p:cNvSpPr txBox="1"/>
          <p:nvPr/>
        </p:nvSpPr>
        <p:spPr>
          <a:xfrm rot="16200000">
            <a:off x="4414814" y="4576988"/>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sp>
        <p:nvSpPr>
          <p:cNvPr id="27" name="CasellaDiTesto 26"/>
          <p:cNvSpPr txBox="1"/>
          <p:nvPr/>
        </p:nvSpPr>
        <p:spPr>
          <a:xfrm rot="16200000">
            <a:off x="5566174" y="4547048"/>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28" name="CasellaDiTesto 27"/>
          <p:cNvSpPr txBox="1"/>
          <p:nvPr/>
        </p:nvSpPr>
        <p:spPr>
          <a:xfrm rot="16200000">
            <a:off x="6039098" y="4485789"/>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29" name="CasellaDiTesto 28"/>
          <p:cNvSpPr txBox="1"/>
          <p:nvPr/>
        </p:nvSpPr>
        <p:spPr>
          <a:xfrm rot="16200000">
            <a:off x="6344488" y="4602389"/>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sp>
        <p:nvSpPr>
          <p:cNvPr id="30" name="CasellaDiTesto 29"/>
          <p:cNvSpPr txBox="1"/>
          <p:nvPr/>
        </p:nvSpPr>
        <p:spPr>
          <a:xfrm rot="16200000">
            <a:off x="7368979" y="4572449"/>
            <a:ext cx="98514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Diagnosi</a:t>
            </a:r>
          </a:p>
        </p:txBody>
      </p:sp>
      <p:sp>
        <p:nvSpPr>
          <p:cNvPr id="31" name="CasellaDiTesto 30"/>
          <p:cNvSpPr txBox="1"/>
          <p:nvPr/>
        </p:nvSpPr>
        <p:spPr>
          <a:xfrm rot="16200000">
            <a:off x="7841903" y="4511190"/>
            <a:ext cx="8626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Terapia</a:t>
            </a:r>
          </a:p>
        </p:txBody>
      </p:sp>
      <p:sp>
        <p:nvSpPr>
          <p:cNvPr id="32" name="CasellaDiTesto 31"/>
          <p:cNvSpPr txBox="1"/>
          <p:nvPr/>
        </p:nvSpPr>
        <p:spPr>
          <a:xfrm rot="16200000">
            <a:off x="8147293" y="4627790"/>
            <a:ext cx="109582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Follow up</a:t>
            </a:r>
          </a:p>
        </p:txBody>
      </p:sp>
      <p:cxnSp>
        <p:nvCxnSpPr>
          <p:cNvPr id="34" name="Connettore 1 33"/>
          <p:cNvCxnSpPr/>
          <p:nvPr/>
        </p:nvCxnSpPr>
        <p:spPr>
          <a:xfrm>
            <a:off x="284501" y="4057908"/>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2101999" y="4056320"/>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3944404" y="4054732"/>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5874078" y="4057908"/>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7681763" y="4053144"/>
            <a:ext cx="12029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rot="16200000" flipH="1">
            <a:off x="641058" y="3770129"/>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rot="16200000" flipH="1">
            <a:off x="2466499" y="3802083"/>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Connettore 2 42"/>
          <p:cNvCxnSpPr/>
          <p:nvPr/>
        </p:nvCxnSpPr>
        <p:spPr>
          <a:xfrm rot="16200000" flipH="1">
            <a:off x="4318589" y="3806591"/>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onnettore 2 43"/>
          <p:cNvCxnSpPr/>
          <p:nvPr/>
        </p:nvCxnSpPr>
        <p:spPr>
          <a:xfrm rot="16200000" flipH="1">
            <a:off x="6233442" y="3791645"/>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onnettore 2 44"/>
          <p:cNvCxnSpPr/>
          <p:nvPr/>
        </p:nvCxnSpPr>
        <p:spPr>
          <a:xfrm rot="16200000" flipH="1">
            <a:off x="8047360" y="3790163"/>
            <a:ext cx="467912" cy="3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Rettangolo 45"/>
          <p:cNvSpPr/>
          <p:nvPr/>
        </p:nvSpPr>
        <p:spPr>
          <a:xfrm>
            <a:off x="284501" y="1507885"/>
            <a:ext cx="1202988" cy="1125871"/>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BPCO</a:t>
            </a:r>
          </a:p>
        </p:txBody>
      </p:sp>
      <p:sp>
        <p:nvSpPr>
          <p:cNvPr id="47" name="Rettangolo 46"/>
          <p:cNvSpPr/>
          <p:nvPr/>
        </p:nvSpPr>
        <p:spPr>
          <a:xfrm>
            <a:off x="2097020" y="1512806"/>
            <a:ext cx="1202988" cy="1125871"/>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Demenza</a:t>
            </a:r>
          </a:p>
        </p:txBody>
      </p:sp>
      <p:sp>
        <p:nvSpPr>
          <p:cNvPr id="48" name="Rettangolo 47"/>
          <p:cNvSpPr/>
          <p:nvPr/>
        </p:nvSpPr>
        <p:spPr>
          <a:xfrm>
            <a:off x="3944404" y="1512806"/>
            <a:ext cx="1202988" cy="1125871"/>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Diabete</a:t>
            </a:r>
          </a:p>
        </p:txBody>
      </p:sp>
      <p:sp>
        <p:nvSpPr>
          <p:cNvPr id="49" name="Rettangolo 48"/>
          <p:cNvSpPr/>
          <p:nvPr/>
        </p:nvSpPr>
        <p:spPr>
          <a:xfrm>
            <a:off x="5812383" y="1512806"/>
            <a:ext cx="1202988" cy="1125871"/>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t>Asma</a:t>
            </a:r>
          </a:p>
        </p:txBody>
      </p:sp>
      <p:sp>
        <p:nvSpPr>
          <p:cNvPr id="50" name="Rettangolo 49"/>
          <p:cNvSpPr/>
          <p:nvPr/>
        </p:nvSpPr>
        <p:spPr>
          <a:xfrm>
            <a:off x="7681763" y="1512806"/>
            <a:ext cx="1202988" cy="1125871"/>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t>Cardiopatia</a:t>
            </a:r>
          </a:p>
          <a:p>
            <a:pPr algn="ctr"/>
            <a:r>
              <a:rPr lang="it-IT" sz="1600" b="1" dirty="0"/>
              <a:t>ischemica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50"/>
            <a:ext cx="9144000" cy="4000500"/>
          </a:xfrm>
          <a:prstGeom prst="rect">
            <a:avLst/>
          </a:prstGeom>
        </p:spPr>
      </p:pic>
    </p:spTree>
    <p:extLst>
      <p:ext uri="{BB962C8B-B14F-4D97-AF65-F5344CB8AC3E}">
        <p14:creationId xmlns:p14="http://schemas.microsoft.com/office/powerpoint/2010/main" val="760642838"/>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1661</Words>
  <Application>Microsoft Office PowerPoint</Application>
  <PresentationFormat>Presentazione su schermo (4:3)</PresentationFormat>
  <Paragraphs>271</Paragraphs>
  <Slides>31</Slides>
  <Notes>8</Notes>
  <HiddenSlides>8</HiddenSlides>
  <MMClips>0</MMClips>
  <ScaleCrop>false</ScaleCrop>
  <HeadingPairs>
    <vt:vector size="6" baseType="variant">
      <vt:variant>
        <vt:lpstr>Caratteri utilizzati</vt:lpstr>
      </vt:variant>
      <vt:variant>
        <vt:i4>6</vt:i4>
      </vt:variant>
      <vt:variant>
        <vt:lpstr>Tema</vt:lpstr>
      </vt:variant>
      <vt:variant>
        <vt:i4>5</vt:i4>
      </vt:variant>
      <vt:variant>
        <vt:lpstr>Titoli diapositive</vt:lpstr>
      </vt:variant>
      <vt:variant>
        <vt:i4>31</vt:i4>
      </vt:variant>
    </vt:vector>
  </HeadingPairs>
  <TitlesOfParts>
    <vt:vector size="42" baseType="lpstr">
      <vt:lpstr>Arial</vt:lpstr>
      <vt:lpstr>Calibri</vt:lpstr>
      <vt:lpstr>Century Gothic</vt:lpstr>
      <vt:lpstr>Verdana</vt:lpstr>
      <vt:lpstr>Wingdings</vt:lpstr>
      <vt:lpstr>Wingdings 2</vt:lpstr>
      <vt:lpstr>1_Tema di Office</vt:lpstr>
      <vt:lpstr>4_Tema di Office</vt:lpstr>
      <vt:lpstr>5_Tema di Office</vt:lpstr>
      <vt:lpstr>Astro</vt:lpstr>
      <vt:lpstr>6_Tema di Office</vt:lpstr>
      <vt:lpstr>Anamnesi ed esame obiettivo:  metodi di  Medicina Generale</vt:lpstr>
      <vt:lpstr>Presentazione standard di PowerPoint</vt:lpstr>
      <vt:lpstr>Metodo Scientifico in Medicina</vt:lpstr>
      <vt:lpstr>Presentazione standard di PowerPoint</vt:lpstr>
      <vt:lpstr>Natura della Medicina Generale</vt:lpstr>
      <vt:lpstr>4 compiti fondamentali del MMG</vt:lpstr>
      <vt:lpstr>Presentazione standard di PowerPoint</vt:lpstr>
      <vt:lpstr>Presentazione standard di PowerPoint</vt:lpstr>
      <vt:lpstr>Presentazione standard di PowerPoint</vt:lpstr>
      <vt:lpstr>Presentazione standard di PowerPoint</vt:lpstr>
      <vt:lpstr>Presentazione standard di PowerPoint</vt:lpstr>
      <vt:lpstr>Il Medico di Medicina Generale</vt:lpstr>
      <vt:lpstr>Presentazione standard di PowerPoint</vt:lpstr>
      <vt:lpstr>Evoluzione del metodo clinico classico</vt:lpstr>
      <vt:lpstr>Presentazione standard di PowerPoint</vt:lpstr>
      <vt:lpstr>Presentazione standard di PowerPoint</vt:lpstr>
      <vt:lpstr>Presentazione standard di PowerPoint</vt:lpstr>
      <vt:lpstr>La scelta</vt:lpstr>
      <vt:lpstr>Metodo della Medicina Generale</vt:lpstr>
      <vt:lpstr>Metodo della Medicina Generale</vt:lpstr>
      <vt:lpstr>Come lavora (in genere) la mente del medico?</vt:lpstr>
      <vt:lpstr>Metodo di ragionamento induttivo</vt:lpstr>
      <vt:lpstr>Presentazione standard di PowerPoint</vt:lpstr>
      <vt:lpstr>Approccio al paziente in uno studio di Medicina Generale</vt:lpstr>
      <vt:lpstr>I paradossi della “Prevalenza”</vt:lpstr>
      <vt:lpstr>Presentazione standard di PowerPoint</vt:lpstr>
      <vt:lpstr>Storia naturale della malattia</vt:lpstr>
      <vt:lpstr>Le domande del medico a sé stesso</vt:lpstr>
      <vt:lpstr>L’etologia medica degli uomini è del  tutto indifferente alle variabili organiche</vt:lpstr>
      <vt:lpstr>Il paradosso della “Cura inversa”</vt:lpstr>
      <vt:lpstr>Ogni giorno che un MMG entra nel suo studio…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Anamnesi ed esame obiettivo: metodi di Medicina Generale</dc:title>
  <dc:creator>GerBet</dc:creator>
  <cp:lastModifiedBy>giovanni gozio</cp:lastModifiedBy>
  <cp:revision>176</cp:revision>
  <dcterms:created xsi:type="dcterms:W3CDTF">2017-03-19T17:31:53Z</dcterms:created>
  <dcterms:modified xsi:type="dcterms:W3CDTF">2017-10-27T19:49:41Z</dcterms:modified>
</cp:coreProperties>
</file>