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7C479A-06AC-4B44-BD18-E837F19107A3}" type="doc">
      <dgm:prSet loTypeId="urn:microsoft.com/office/officeart/2005/8/layout/chevron2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CC0C5F87-9E09-F44A-9FE4-783D1ECA91D7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1</a:t>
          </a:r>
          <a:endParaRPr lang="it-IT" sz="4400" b="1" dirty="0">
            <a:latin typeface="Arial Narrow"/>
            <a:cs typeface="Arial Narrow"/>
          </a:endParaRPr>
        </a:p>
      </dgm:t>
    </dgm:pt>
    <dgm:pt modelId="{5AE4371E-F69B-564C-BAFF-71315C623A70}" type="par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6217A77C-1E88-E445-9061-2D3F90FB172F}" type="sibTrans" cxnId="{D0416D1D-66BB-574B-9376-1CD968B95357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22FFC4C-6A2D-9A44-804C-E2E5705726AC}">
      <dgm:prSet phldrT="[Testo]" custT="1"/>
      <dgm:spPr/>
      <dgm:t>
        <a:bodyPr/>
        <a:lstStyle/>
        <a:p>
          <a:r>
            <a:rPr lang="it-IT" sz="1800" dirty="0" smtClean="0"/>
            <a:t>Paziente coronaropatica nota (da sei mesi) con sintomo d’allarme (dispnea da sforzo) → </a:t>
          </a:r>
          <a:r>
            <a:rPr lang="it-IT" sz="1800" b="1" dirty="0" smtClean="0">
              <a:solidFill>
                <a:srgbClr val="00CCFF"/>
              </a:solidFill>
            </a:rPr>
            <a:t>valutazione cardiologica d’urgenza  (anche PS) !</a:t>
          </a:r>
          <a:r>
            <a:rPr lang="it-IT" sz="1800" dirty="0" smtClean="0">
              <a:solidFill>
                <a:srgbClr val="FF0000"/>
              </a:solidFill>
            </a:rPr>
            <a:t> </a:t>
          </a:r>
          <a:r>
            <a:rPr lang="it-IT" sz="1800" dirty="0" smtClean="0"/>
            <a:t>E’ importante considerare le cause di origine non cardiaca (anemia da sanguinamento gastroenterico in paziente in terapia con doppia antiaggregazione) e </a:t>
          </a:r>
          <a:r>
            <a:rPr lang="it-IT" sz="1800" b="1" u="sng" dirty="0" smtClean="0">
              <a:solidFill>
                <a:srgbClr val="00CCFF"/>
              </a:solidFill>
            </a:rPr>
            <a:t>Non è indicato </a:t>
          </a:r>
          <a:r>
            <a:rPr lang="it-IT" sz="1800" b="1" u="sng" dirty="0" err="1" smtClean="0">
              <a:solidFill>
                <a:srgbClr val="00CCFF"/>
              </a:solidFill>
            </a:rPr>
            <a:t>Ecg</a:t>
          </a:r>
          <a:r>
            <a:rPr lang="it-IT" sz="1800" b="1" u="sng" dirty="0" smtClean="0">
              <a:solidFill>
                <a:srgbClr val="00CCFF"/>
              </a:solidFill>
            </a:rPr>
            <a:t> da sforzo.</a:t>
          </a:r>
          <a:endParaRPr lang="it-IT" sz="1800" b="0" dirty="0">
            <a:latin typeface="Arial Narrow"/>
            <a:cs typeface="Arial Narrow"/>
          </a:endParaRPr>
        </a:p>
      </dgm:t>
    </dgm:pt>
    <dgm:pt modelId="{55DC8128-38AE-BC44-AC35-37559B973E1D}" type="par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21D3D581-FD1B-2448-BE08-269F939AE281}" type="sibTrans" cxnId="{13BAB499-A50D-9C40-AB94-AD730CC81BD5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E2B49345-971D-8E42-A04A-C70453476C74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000" b="1" dirty="0" smtClean="0">
              <a:latin typeface="Arial Narrow"/>
              <a:cs typeface="Arial Narrow"/>
            </a:rPr>
            <a:t>2</a:t>
          </a:r>
          <a:endParaRPr lang="it-IT" sz="4000" b="1" dirty="0">
            <a:latin typeface="Arial Narrow"/>
            <a:cs typeface="Arial Narrow"/>
          </a:endParaRPr>
        </a:p>
      </dgm:t>
    </dgm:pt>
    <dgm:pt modelId="{9F226912-73DC-E24F-8FE0-63CDABB1D476}" type="par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5DB71C7B-809A-8A4D-9C35-18A6D14D3069}" type="sibTrans" cxnId="{DF974313-AD65-3E4D-8264-80AFFC0CDEC6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A482E81-4384-F043-99B0-3556F969F1C4}">
      <dgm:prSet phldrT="[Testo]" custT="1"/>
      <dgm:spPr/>
      <dgm:t>
        <a:bodyPr/>
        <a:lstStyle/>
        <a:p>
          <a:r>
            <a:rPr lang="it-IT" sz="2400" b="1" dirty="0" smtClean="0">
              <a:solidFill>
                <a:srgbClr val="00CCFF"/>
              </a:solidFill>
            </a:rPr>
            <a:t>Aggiornamento:</a:t>
          </a:r>
          <a:r>
            <a:rPr lang="it-IT" sz="2400" dirty="0" smtClean="0"/>
            <a:t> possibilità diagnostiche di test ibrido (</a:t>
          </a:r>
          <a:r>
            <a:rPr lang="it-IT" sz="2400" dirty="0" err="1" smtClean="0"/>
            <a:t>scintigrafia+TC</a:t>
          </a:r>
          <a:r>
            <a:rPr lang="it-IT" sz="2400" dirty="0" smtClean="0"/>
            <a:t>)</a:t>
          </a:r>
          <a:endParaRPr lang="it-IT" sz="2400" b="0" dirty="0">
            <a:latin typeface="Arial Narrow"/>
            <a:cs typeface="Arial Narrow"/>
          </a:endParaRPr>
        </a:p>
      </dgm:t>
    </dgm:pt>
    <dgm:pt modelId="{55572179-215C-D243-966B-370145BC56AC}" type="par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83A71B02-8262-324A-AE92-F0CC69BD7133}" type="sibTrans" cxnId="{9E2CC3D5-8CB7-6E48-8C69-333CB0D942DB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082C3A4E-F1E0-BD46-9F2B-FE77532B948D}">
      <dgm:prSet phldrT="[Testo]" custT="1"/>
      <dgm:spPr>
        <a:solidFill>
          <a:srgbClr val="00CCFF"/>
        </a:solidFill>
      </dgm:spPr>
      <dgm:t>
        <a:bodyPr/>
        <a:lstStyle/>
        <a:p>
          <a:r>
            <a:rPr lang="it-IT" sz="4400" b="1" dirty="0" smtClean="0">
              <a:latin typeface="Arial Narrow"/>
              <a:cs typeface="Arial Narrow"/>
            </a:rPr>
            <a:t>3</a:t>
          </a:r>
          <a:endParaRPr lang="it-IT" sz="4400" b="1" dirty="0">
            <a:latin typeface="Arial Narrow"/>
            <a:cs typeface="Arial Narrow"/>
          </a:endParaRPr>
        </a:p>
      </dgm:t>
    </dgm:pt>
    <dgm:pt modelId="{40089F66-C4E9-8247-8830-60741CD6540C}" type="par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1B8D673A-BB07-6C4A-8184-248E84727E6E}" type="sibTrans" cxnId="{D11E2040-042A-3C4B-B963-4A71BB492171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3800E0CD-D18A-6B4E-B56D-EC77A674B61F}">
      <dgm:prSet custT="1"/>
      <dgm:spPr/>
      <dgm:t>
        <a:bodyPr/>
        <a:lstStyle/>
        <a:p>
          <a:r>
            <a:rPr lang="it-IT" sz="1800" b="1" u="sng" dirty="0" smtClean="0">
              <a:solidFill>
                <a:srgbClr val="00CCFF"/>
              </a:solidFill>
            </a:rPr>
            <a:t>E’ INDICATO IL TEST STRESS IMAGING (quello con il migliore profilo di esperienza dell’operatore</a:t>
          </a:r>
          <a:r>
            <a:rPr lang="it-IT" sz="1800" dirty="0" smtClean="0">
              <a:solidFill>
                <a:srgbClr val="00CCFF"/>
              </a:solidFill>
            </a:rPr>
            <a:t>): </a:t>
          </a:r>
          <a:r>
            <a:rPr lang="it-IT" sz="1800" dirty="0" smtClean="0"/>
            <a:t>ECO STRESS (da sforzo o </a:t>
          </a:r>
          <a:r>
            <a:rPr lang="it-IT" sz="1800" dirty="0" err="1" smtClean="0"/>
            <a:t>dipiridamolo</a:t>
          </a:r>
          <a:r>
            <a:rPr lang="it-IT" sz="1800" dirty="0" smtClean="0"/>
            <a:t>: disponibilità topografica diffusa, praticabilità facile, </a:t>
          </a:r>
          <a:r>
            <a:rPr lang="it-IT" sz="1800" i="1" dirty="0" smtClean="0"/>
            <a:t>considerare che la metodica è operatore dipendente e la finestra ecografica!), </a:t>
          </a:r>
          <a:r>
            <a:rPr lang="it-IT" sz="1800" dirty="0" smtClean="0"/>
            <a:t>SCINTIGRAFIA (con indici quantitativi, disponibilità topografica limitata praticabilità più complessa)</a:t>
          </a:r>
          <a:endParaRPr lang="it-IT" sz="1800" b="0" dirty="0">
            <a:latin typeface="Arial Narrow"/>
            <a:cs typeface="Arial Narrow"/>
          </a:endParaRPr>
        </a:p>
      </dgm:t>
    </dgm:pt>
    <dgm:pt modelId="{3C83A840-A429-9140-B6C5-2BD15E5E8C13}" type="par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FC492137-1D8A-4246-AB17-ADD4450B27EF}" type="sibTrans" cxnId="{B7815F8B-CE6B-C44D-8726-F52F027A438E}">
      <dgm:prSet/>
      <dgm:spPr/>
      <dgm:t>
        <a:bodyPr/>
        <a:lstStyle/>
        <a:p>
          <a:endParaRPr lang="it-IT" sz="2000" b="1">
            <a:latin typeface="Arial Narrow"/>
            <a:cs typeface="Arial Narrow"/>
          </a:endParaRPr>
        </a:p>
      </dgm:t>
    </dgm:pt>
    <dgm:pt modelId="{9B8ABE98-F490-4B80-8B00-AC8F70A7FC8F}">
      <dgm:prSet custT="1"/>
      <dgm:spPr>
        <a:solidFill>
          <a:srgbClr val="00CCFF"/>
        </a:solidFill>
      </dgm:spPr>
      <dgm:t>
        <a:bodyPr/>
        <a:lstStyle/>
        <a:p>
          <a:r>
            <a:rPr lang="it-IT" sz="3600" b="1" dirty="0" smtClean="0">
              <a:latin typeface="Arial Narrow"/>
              <a:cs typeface="Arial Narrow"/>
            </a:rPr>
            <a:t>4</a:t>
          </a:r>
        </a:p>
      </dgm:t>
    </dgm:pt>
    <dgm:pt modelId="{ED3C0248-CF65-40B3-8FFD-7BEDD28547D0}" type="parTrans" cxnId="{F62A4BAC-997A-40D2-8AB0-D97D61038DF9}">
      <dgm:prSet/>
      <dgm:spPr/>
      <dgm:t>
        <a:bodyPr/>
        <a:lstStyle/>
        <a:p>
          <a:endParaRPr lang="it-IT"/>
        </a:p>
      </dgm:t>
    </dgm:pt>
    <dgm:pt modelId="{61888E0C-2853-49AF-8F2A-3A8331D6C243}" type="sibTrans" cxnId="{F62A4BAC-997A-40D2-8AB0-D97D61038DF9}">
      <dgm:prSet/>
      <dgm:spPr/>
      <dgm:t>
        <a:bodyPr/>
        <a:lstStyle/>
        <a:p>
          <a:endParaRPr lang="it-IT"/>
        </a:p>
      </dgm:t>
    </dgm:pt>
    <dgm:pt modelId="{709EC7EF-16A0-470E-B191-0D18315EB597}">
      <dgm:prSet/>
      <dgm:spPr/>
      <dgm:t>
        <a:bodyPr/>
        <a:lstStyle/>
        <a:p>
          <a:r>
            <a:rPr lang="it-IT" dirty="0" smtClean="0"/>
            <a:t>La dispnea in cardiopatia ischemica indica ischemia severa (&gt;10 %).</a:t>
          </a:r>
          <a:endParaRPr lang="it-IT" dirty="0"/>
        </a:p>
      </dgm:t>
    </dgm:pt>
    <dgm:pt modelId="{26826ED5-4094-43BD-BE8C-6A008D0FA10A}" type="parTrans" cxnId="{A75F256F-A5A7-4498-84DF-A527042556F0}">
      <dgm:prSet/>
      <dgm:spPr/>
      <dgm:t>
        <a:bodyPr/>
        <a:lstStyle/>
        <a:p>
          <a:endParaRPr lang="it-IT"/>
        </a:p>
      </dgm:t>
    </dgm:pt>
    <dgm:pt modelId="{FA7F50A4-C0FB-4DA4-A4FB-510D9BC8F385}" type="sibTrans" cxnId="{A75F256F-A5A7-4498-84DF-A527042556F0}">
      <dgm:prSet/>
      <dgm:spPr/>
      <dgm:t>
        <a:bodyPr/>
        <a:lstStyle/>
        <a:p>
          <a:endParaRPr lang="it-IT"/>
        </a:p>
      </dgm:t>
    </dgm:pt>
    <dgm:pt modelId="{8CC556F1-3902-064D-9B1D-7826AE877ED2}" type="pres">
      <dgm:prSet presAssocID="{FE7C479A-06AC-4B44-BD18-E837F19107A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3E038D3-8E18-EA42-AF72-11DD7CD67EA8}" type="pres">
      <dgm:prSet presAssocID="{CC0C5F87-9E09-F44A-9FE4-783D1ECA91D7}" presName="composite" presStyleCnt="0"/>
      <dgm:spPr/>
    </dgm:pt>
    <dgm:pt modelId="{A33AEACA-D2B7-DD4F-BC66-D0A9C74BB356}" type="pres">
      <dgm:prSet presAssocID="{CC0C5F87-9E09-F44A-9FE4-783D1ECA91D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0713BD-B27B-E948-80D9-169A97BCC1EF}" type="pres">
      <dgm:prSet presAssocID="{CC0C5F87-9E09-F44A-9FE4-783D1ECA91D7}" presName="descendantText" presStyleLbl="alignAcc1" presStyleIdx="0" presStyleCnt="4" custScaleY="13217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5AC809-38F8-0E4E-BD3E-2767400BDDE8}" type="pres">
      <dgm:prSet presAssocID="{6217A77C-1E88-E445-9061-2D3F90FB172F}" presName="sp" presStyleCnt="0"/>
      <dgm:spPr/>
    </dgm:pt>
    <dgm:pt modelId="{ABB89070-6C57-554C-B131-4B74B9AD69F3}" type="pres">
      <dgm:prSet presAssocID="{E2B49345-971D-8E42-A04A-C70453476C74}" presName="composite" presStyleCnt="0"/>
      <dgm:spPr/>
    </dgm:pt>
    <dgm:pt modelId="{40E24A69-73F7-6B42-B21F-2F80040FE5B1}" type="pres">
      <dgm:prSet presAssocID="{E2B49345-971D-8E42-A04A-C70453476C7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14E9ED-0B59-3C41-BFB6-02715B144645}" type="pres">
      <dgm:prSet presAssocID="{E2B49345-971D-8E42-A04A-C70453476C74}" presName="descendantText" presStyleLbl="alignAcc1" presStyleIdx="1" presStyleCnt="4" custScaleY="15214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A5A025-D2BF-FD4B-9D0E-069330075690}" type="pres">
      <dgm:prSet presAssocID="{5DB71C7B-809A-8A4D-9C35-18A6D14D3069}" presName="sp" presStyleCnt="0"/>
      <dgm:spPr/>
    </dgm:pt>
    <dgm:pt modelId="{80146EE5-1473-194F-B1B6-CD064E2E7C73}" type="pres">
      <dgm:prSet presAssocID="{082C3A4E-F1E0-BD46-9F2B-FE77532B948D}" presName="composite" presStyleCnt="0"/>
      <dgm:spPr/>
    </dgm:pt>
    <dgm:pt modelId="{66BEDA6B-ED39-584D-AFF9-E78CD244A2D8}" type="pres">
      <dgm:prSet presAssocID="{082C3A4E-F1E0-BD46-9F2B-FE77532B948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A8466E-1FE7-744E-93DB-7BDD5B0612CC}" type="pres">
      <dgm:prSet presAssocID="{082C3A4E-F1E0-BD46-9F2B-FE77532B948D}" presName="descendantText" presStyleLbl="alignAcc1" presStyleIdx="2" presStyleCnt="4" custScaleY="828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52B3D2-7971-7943-9E06-86B513B37BA9}" type="pres">
      <dgm:prSet presAssocID="{1B8D673A-BB07-6C4A-8184-248E84727E6E}" presName="sp" presStyleCnt="0"/>
      <dgm:spPr/>
    </dgm:pt>
    <dgm:pt modelId="{D2983B51-E4F0-444E-BD59-C799C0E87EEF}" type="pres">
      <dgm:prSet presAssocID="{9B8ABE98-F490-4B80-8B00-AC8F70A7FC8F}" presName="composite" presStyleCnt="0"/>
      <dgm:spPr/>
    </dgm:pt>
    <dgm:pt modelId="{3F5BAEC0-D521-4D80-97CA-AFFB2E0B2CB3}" type="pres">
      <dgm:prSet presAssocID="{9B8ABE98-F490-4B80-8B00-AC8F70A7FC8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8D294D-E348-4C1C-81F5-B50AF1548639}" type="pres">
      <dgm:prSet presAssocID="{9B8ABE98-F490-4B80-8B00-AC8F70A7FC8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62A4BAC-997A-40D2-8AB0-D97D61038DF9}" srcId="{FE7C479A-06AC-4B44-BD18-E837F19107A3}" destId="{9B8ABE98-F490-4B80-8B00-AC8F70A7FC8F}" srcOrd="3" destOrd="0" parTransId="{ED3C0248-CF65-40B3-8FFD-7BEDD28547D0}" sibTransId="{61888E0C-2853-49AF-8F2A-3A8331D6C243}"/>
    <dgm:cxn modelId="{2388CB05-A3E0-4329-97AE-3C66450D4E70}" type="presOf" srcId="{FE7C479A-06AC-4B44-BD18-E837F19107A3}" destId="{8CC556F1-3902-064D-9B1D-7826AE877ED2}" srcOrd="0" destOrd="0" presId="urn:microsoft.com/office/officeart/2005/8/layout/chevron2"/>
    <dgm:cxn modelId="{280C324B-D1F6-4045-9A95-71DF7E34BFB5}" type="presOf" srcId="{CC0C5F87-9E09-F44A-9FE4-783D1ECA91D7}" destId="{A33AEACA-D2B7-DD4F-BC66-D0A9C74BB356}" srcOrd="0" destOrd="0" presId="urn:microsoft.com/office/officeart/2005/8/layout/chevron2"/>
    <dgm:cxn modelId="{13BAB499-A50D-9C40-AB94-AD730CC81BD5}" srcId="{CC0C5F87-9E09-F44A-9FE4-783D1ECA91D7}" destId="{922FFC4C-6A2D-9A44-804C-E2E5705726AC}" srcOrd="0" destOrd="0" parTransId="{55DC8128-38AE-BC44-AC35-37559B973E1D}" sibTransId="{21D3D581-FD1B-2448-BE08-269F939AE281}"/>
    <dgm:cxn modelId="{456A8CA5-42E5-45F5-89C4-4A962501CCB2}" type="presOf" srcId="{3800E0CD-D18A-6B4E-B56D-EC77A674B61F}" destId="{AB14E9ED-0B59-3C41-BFB6-02715B144645}" srcOrd="0" destOrd="0" presId="urn:microsoft.com/office/officeart/2005/8/layout/chevron2"/>
    <dgm:cxn modelId="{97A68046-7EDF-4499-8E4C-FB993AE6AE34}" type="presOf" srcId="{1A482E81-4384-F043-99B0-3556F969F1C4}" destId="{49A8466E-1FE7-744E-93DB-7BDD5B0612CC}" srcOrd="0" destOrd="0" presId="urn:microsoft.com/office/officeart/2005/8/layout/chevron2"/>
    <dgm:cxn modelId="{D0416D1D-66BB-574B-9376-1CD968B95357}" srcId="{FE7C479A-06AC-4B44-BD18-E837F19107A3}" destId="{CC0C5F87-9E09-F44A-9FE4-783D1ECA91D7}" srcOrd="0" destOrd="0" parTransId="{5AE4371E-F69B-564C-BAFF-71315C623A70}" sibTransId="{6217A77C-1E88-E445-9061-2D3F90FB172F}"/>
    <dgm:cxn modelId="{FAE92CEC-6E11-49CA-A813-57AACAE3DCA8}" type="presOf" srcId="{922FFC4C-6A2D-9A44-804C-E2E5705726AC}" destId="{350713BD-B27B-E948-80D9-169A97BCC1EF}" srcOrd="0" destOrd="0" presId="urn:microsoft.com/office/officeart/2005/8/layout/chevron2"/>
    <dgm:cxn modelId="{DF974313-AD65-3E4D-8264-80AFFC0CDEC6}" srcId="{FE7C479A-06AC-4B44-BD18-E837F19107A3}" destId="{E2B49345-971D-8E42-A04A-C70453476C74}" srcOrd="1" destOrd="0" parTransId="{9F226912-73DC-E24F-8FE0-63CDABB1D476}" sibTransId="{5DB71C7B-809A-8A4D-9C35-18A6D14D3069}"/>
    <dgm:cxn modelId="{B7815F8B-CE6B-C44D-8726-F52F027A438E}" srcId="{E2B49345-971D-8E42-A04A-C70453476C74}" destId="{3800E0CD-D18A-6B4E-B56D-EC77A674B61F}" srcOrd="0" destOrd="0" parTransId="{3C83A840-A429-9140-B6C5-2BD15E5E8C13}" sibTransId="{FC492137-1D8A-4246-AB17-ADD4450B27EF}"/>
    <dgm:cxn modelId="{79FAA3BD-DFC9-470A-8D54-BF6865D64BA7}" type="presOf" srcId="{709EC7EF-16A0-470E-B191-0D18315EB597}" destId="{4A8D294D-E348-4C1C-81F5-B50AF1548639}" srcOrd="0" destOrd="0" presId="urn:microsoft.com/office/officeart/2005/8/layout/chevron2"/>
    <dgm:cxn modelId="{FDAAEC35-1448-41DD-9F95-D2D77708A9B5}" type="presOf" srcId="{082C3A4E-F1E0-BD46-9F2B-FE77532B948D}" destId="{66BEDA6B-ED39-584D-AFF9-E78CD244A2D8}" srcOrd="0" destOrd="0" presId="urn:microsoft.com/office/officeart/2005/8/layout/chevron2"/>
    <dgm:cxn modelId="{8DAEBBD7-1564-4BED-933A-438EC14E827C}" type="presOf" srcId="{E2B49345-971D-8E42-A04A-C70453476C74}" destId="{40E24A69-73F7-6B42-B21F-2F80040FE5B1}" srcOrd="0" destOrd="0" presId="urn:microsoft.com/office/officeart/2005/8/layout/chevron2"/>
    <dgm:cxn modelId="{D11E2040-042A-3C4B-B963-4A71BB492171}" srcId="{FE7C479A-06AC-4B44-BD18-E837F19107A3}" destId="{082C3A4E-F1E0-BD46-9F2B-FE77532B948D}" srcOrd="2" destOrd="0" parTransId="{40089F66-C4E9-8247-8830-60741CD6540C}" sibTransId="{1B8D673A-BB07-6C4A-8184-248E84727E6E}"/>
    <dgm:cxn modelId="{9E2CC3D5-8CB7-6E48-8C69-333CB0D942DB}" srcId="{082C3A4E-F1E0-BD46-9F2B-FE77532B948D}" destId="{1A482E81-4384-F043-99B0-3556F969F1C4}" srcOrd="0" destOrd="0" parTransId="{55572179-215C-D243-966B-370145BC56AC}" sibTransId="{83A71B02-8262-324A-AE92-F0CC69BD7133}"/>
    <dgm:cxn modelId="{05F23211-0A7E-46A4-93E5-7CAAC0BA7D62}" type="presOf" srcId="{9B8ABE98-F490-4B80-8B00-AC8F70A7FC8F}" destId="{3F5BAEC0-D521-4D80-97CA-AFFB2E0B2CB3}" srcOrd="0" destOrd="0" presId="urn:microsoft.com/office/officeart/2005/8/layout/chevron2"/>
    <dgm:cxn modelId="{A75F256F-A5A7-4498-84DF-A527042556F0}" srcId="{9B8ABE98-F490-4B80-8B00-AC8F70A7FC8F}" destId="{709EC7EF-16A0-470E-B191-0D18315EB597}" srcOrd="0" destOrd="0" parTransId="{26826ED5-4094-43BD-BE8C-6A008D0FA10A}" sibTransId="{FA7F50A4-C0FB-4DA4-A4FB-510D9BC8F385}"/>
    <dgm:cxn modelId="{84A31752-FD9A-4D29-BEE2-CE4663B90CA0}" type="presParOf" srcId="{8CC556F1-3902-064D-9B1D-7826AE877ED2}" destId="{E3E038D3-8E18-EA42-AF72-11DD7CD67EA8}" srcOrd="0" destOrd="0" presId="urn:microsoft.com/office/officeart/2005/8/layout/chevron2"/>
    <dgm:cxn modelId="{F6204D7B-8376-46D1-AA94-92D170252B57}" type="presParOf" srcId="{E3E038D3-8E18-EA42-AF72-11DD7CD67EA8}" destId="{A33AEACA-D2B7-DD4F-BC66-D0A9C74BB356}" srcOrd="0" destOrd="0" presId="urn:microsoft.com/office/officeart/2005/8/layout/chevron2"/>
    <dgm:cxn modelId="{EE1E0641-4BEE-483B-86AB-0CC8FE3763CC}" type="presParOf" srcId="{E3E038D3-8E18-EA42-AF72-11DD7CD67EA8}" destId="{350713BD-B27B-E948-80D9-169A97BCC1EF}" srcOrd="1" destOrd="0" presId="urn:microsoft.com/office/officeart/2005/8/layout/chevron2"/>
    <dgm:cxn modelId="{F00E524C-372A-4B57-AE21-3D6808A98EF1}" type="presParOf" srcId="{8CC556F1-3902-064D-9B1D-7826AE877ED2}" destId="{915AC809-38F8-0E4E-BD3E-2767400BDDE8}" srcOrd="1" destOrd="0" presId="urn:microsoft.com/office/officeart/2005/8/layout/chevron2"/>
    <dgm:cxn modelId="{E85B2095-7A06-4079-A86E-23976755A051}" type="presParOf" srcId="{8CC556F1-3902-064D-9B1D-7826AE877ED2}" destId="{ABB89070-6C57-554C-B131-4B74B9AD69F3}" srcOrd="2" destOrd="0" presId="urn:microsoft.com/office/officeart/2005/8/layout/chevron2"/>
    <dgm:cxn modelId="{D87FB064-3D70-43F4-8C22-8765EF1BC379}" type="presParOf" srcId="{ABB89070-6C57-554C-B131-4B74B9AD69F3}" destId="{40E24A69-73F7-6B42-B21F-2F80040FE5B1}" srcOrd="0" destOrd="0" presId="urn:microsoft.com/office/officeart/2005/8/layout/chevron2"/>
    <dgm:cxn modelId="{B431D98C-2E28-49D7-BAFC-B4469B6813F6}" type="presParOf" srcId="{ABB89070-6C57-554C-B131-4B74B9AD69F3}" destId="{AB14E9ED-0B59-3C41-BFB6-02715B144645}" srcOrd="1" destOrd="0" presId="urn:microsoft.com/office/officeart/2005/8/layout/chevron2"/>
    <dgm:cxn modelId="{4EF3131E-A2BD-400D-9818-A958F7EB3D8B}" type="presParOf" srcId="{8CC556F1-3902-064D-9B1D-7826AE877ED2}" destId="{E2A5A025-D2BF-FD4B-9D0E-069330075690}" srcOrd="3" destOrd="0" presId="urn:microsoft.com/office/officeart/2005/8/layout/chevron2"/>
    <dgm:cxn modelId="{77A3C42D-5206-49F4-9720-D62DDD594A0D}" type="presParOf" srcId="{8CC556F1-3902-064D-9B1D-7826AE877ED2}" destId="{80146EE5-1473-194F-B1B6-CD064E2E7C73}" srcOrd="4" destOrd="0" presId="urn:microsoft.com/office/officeart/2005/8/layout/chevron2"/>
    <dgm:cxn modelId="{C893F229-03DC-454B-8E8D-E64DC55E661A}" type="presParOf" srcId="{80146EE5-1473-194F-B1B6-CD064E2E7C73}" destId="{66BEDA6B-ED39-584D-AFF9-E78CD244A2D8}" srcOrd="0" destOrd="0" presId="urn:microsoft.com/office/officeart/2005/8/layout/chevron2"/>
    <dgm:cxn modelId="{636628A1-2F00-4D7C-B412-430252B98673}" type="presParOf" srcId="{80146EE5-1473-194F-B1B6-CD064E2E7C73}" destId="{49A8466E-1FE7-744E-93DB-7BDD5B0612CC}" srcOrd="1" destOrd="0" presId="urn:microsoft.com/office/officeart/2005/8/layout/chevron2"/>
    <dgm:cxn modelId="{AF030B67-CFA2-4D1E-AB20-401AB7AC6794}" type="presParOf" srcId="{8CC556F1-3902-064D-9B1D-7826AE877ED2}" destId="{1052B3D2-7971-7943-9E06-86B513B37BA9}" srcOrd="5" destOrd="0" presId="urn:microsoft.com/office/officeart/2005/8/layout/chevron2"/>
    <dgm:cxn modelId="{B4E42B81-3073-4EAB-8E13-C78E0BBC3BB1}" type="presParOf" srcId="{8CC556F1-3902-064D-9B1D-7826AE877ED2}" destId="{D2983B51-E4F0-444E-BD59-C799C0E87EEF}" srcOrd="6" destOrd="0" presId="urn:microsoft.com/office/officeart/2005/8/layout/chevron2"/>
    <dgm:cxn modelId="{2E9F17B9-B3A2-42BF-906E-A9A7102E5189}" type="presParOf" srcId="{D2983B51-E4F0-444E-BD59-C799C0E87EEF}" destId="{3F5BAEC0-D521-4D80-97CA-AFFB2E0B2CB3}" srcOrd="0" destOrd="0" presId="urn:microsoft.com/office/officeart/2005/8/layout/chevron2"/>
    <dgm:cxn modelId="{827F0735-FACF-473D-94F4-A1BA9C03DD24}" type="presParOf" srcId="{D2983B51-E4F0-444E-BD59-C799C0E87EEF}" destId="{4A8D294D-E348-4C1C-81F5-B50AF15486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AEACA-D2B7-DD4F-BC66-D0A9C74BB356}">
      <dsp:nvSpPr>
        <dsp:cNvPr id="0" name=""/>
        <dsp:cNvSpPr/>
      </dsp:nvSpPr>
      <dsp:spPr>
        <a:xfrm rot="5400000">
          <a:off x="-222410" y="394246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1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690794"/>
        <a:ext cx="1037915" cy="444821"/>
      </dsp:txXfrm>
    </dsp:sp>
    <dsp:sp modelId="{350713BD-B27B-E948-80D9-169A97BCC1EF}">
      <dsp:nvSpPr>
        <dsp:cNvPr id="0" name=""/>
        <dsp:cNvSpPr/>
      </dsp:nvSpPr>
      <dsp:spPr>
        <a:xfrm rot="5400000">
          <a:off x="4453690" y="-3399063"/>
          <a:ext cx="1274534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kern="1200" dirty="0" smtClean="0"/>
            <a:t>Paziente coronaropatica nota (da sei mesi) con sintomo d’allarme (dispnea da sforzo) → </a:t>
          </a:r>
          <a:r>
            <a:rPr lang="it-IT" sz="1800" b="1" kern="1200" dirty="0" smtClean="0">
              <a:solidFill>
                <a:srgbClr val="00CCFF"/>
              </a:solidFill>
            </a:rPr>
            <a:t>valutazione cardiologica d’urgenza  (anche PS) !</a:t>
          </a:r>
          <a:r>
            <a:rPr lang="it-IT" sz="1800" kern="1200" dirty="0" smtClean="0">
              <a:solidFill>
                <a:srgbClr val="FF0000"/>
              </a:solidFill>
            </a:rPr>
            <a:t> </a:t>
          </a:r>
          <a:r>
            <a:rPr lang="it-IT" sz="1800" kern="1200" dirty="0" smtClean="0"/>
            <a:t>E’ importante considerare le cause di origine non cardiaca (anemia da sanguinamento gastroenterico in paziente in terapia con doppia antiaggregazione) e </a:t>
          </a:r>
          <a:r>
            <a:rPr lang="it-IT" sz="1800" b="1" u="sng" kern="1200" dirty="0" smtClean="0">
              <a:solidFill>
                <a:srgbClr val="00CCFF"/>
              </a:solidFill>
            </a:rPr>
            <a:t>Non è indicato </a:t>
          </a:r>
          <a:r>
            <a:rPr lang="it-IT" sz="1800" b="1" u="sng" kern="1200" dirty="0" err="1" smtClean="0">
              <a:solidFill>
                <a:srgbClr val="00CCFF"/>
              </a:solidFill>
            </a:rPr>
            <a:t>Ecg</a:t>
          </a:r>
          <a:r>
            <a:rPr lang="it-IT" sz="1800" b="1" u="sng" kern="1200" dirty="0" smtClean="0">
              <a:solidFill>
                <a:srgbClr val="00CCFF"/>
              </a:solidFill>
            </a:rPr>
            <a:t> da sforzo.</a:t>
          </a:r>
          <a:endParaRPr lang="it-IT" sz="1800" b="0" kern="1200" dirty="0">
            <a:latin typeface="Arial Narrow"/>
            <a:cs typeface="Arial Narrow"/>
          </a:endParaRPr>
        </a:p>
      </dsp:txBody>
      <dsp:txXfrm rot="-5400000">
        <a:off x="1037915" y="78930"/>
        <a:ext cx="8043866" cy="1150098"/>
      </dsp:txXfrm>
    </dsp:sp>
    <dsp:sp modelId="{40E24A69-73F7-6B42-B21F-2F80040FE5B1}">
      <dsp:nvSpPr>
        <dsp:cNvPr id="0" name=""/>
        <dsp:cNvSpPr/>
      </dsp:nvSpPr>
      <dsp:spPr>
        <a:xfrm rot="5400000">
          <a:off x="-222410" y="1995234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>
              <a:latin typeface="Arial Narrow"/>
              <a:cs typeface="Arial Narrow"/>
            </a:rPr>
            <a:t>2</a:t>
          </a:r>
          <a:endParaRPr lang="it-IT" sz="4000" b="1" kern="1200" dirty="0">
            <a:latin typeface="Arial Narrow"/>
            <a:cs typeface="Arial Narrow"/>
          </a:endParaRPr>
        </a:p>
      </dsp:txBody>
      <dsp:txXfrm rot="-5400000">
        <a:off x="1" y="2291782"/>
        <a:ext cx="1037915" cy="444821"/>
      </dsp:txXfrm>
    </dsp:sp>
    <dsp:sp modelId="{AB14E9ED-0B59-3C41-BFB6-02715B144645}">
      <dsp:nvSpPr>
        <dsp:cNvPr id="0" name=""/>
        <dsp:cNvSpPr/>
      </dsp:nvSpPr>
      <dsp:spPr>
        <a:xfrm rot="5400000">
          <a:off x="4357811" y="-1798328"/>
          <a:ext cx="1466293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800" b="1" u="sng" kern="1200" dirty="0" smtClean="0">
              <a:solidFill>
                <a:srgbClr val="00CCFF"/>
              </a:solidFill>
            </a:rPr>
            <a:t>E’ INDICATO IL TEST STRESS IMAGING (quello con il migliore profilo di esperienza dell’operatore</a:t>
          </a:r>
          <a:r>
            <a:rPr lang="it-IT" sz="1800" kern="1200" dirty="0" smtClean="0">
              <a:solidFill>
                <a:srgbClr val="00CCFF"/>
              </a:solidFill>
            </a:rPr>
            <a:t>): </a:t>
          </a:r>
          <a:r>
            <a:rPr lang="it-IT" sz="1800" kern="1200" dirty="0" smtClean="0"/>
            <a:t>ECO STRESS (da sforzo o </a:t>
          </a:r>
          <a:r>
            <a:rPr lang="it-IT" sz="1800" kern="1200" dirty="0" err="1" smtClean="0"/>
            <a:t>dipiridamolo</a:t>
          </a:r>
          <a:r>
            <a:rPr lang="it-IT" sz="1800" kern="1200" dirty="0" smtClean="0"/>
            <a:t>: disponibilità topografica diffusa, praticabilità facile, </a:t>
          </a:r>
          <a:r>
            <a:rPr lang="it-IT" sz="1800" i="1" kern="1200" dirty="0" smtClean="0"/>
            <a:t>considerare che la metodica è operatore dipendente e la finestra ecografica!), </a:t>
          </a:r>
          <a:r>
            <a:rPr lang="it-IT" sz="1800" kern="1200" dirty="0" smtClean="0"/>
            <a:t>SCINTIGRAFIA (con indici quantitativi, disponibilità topografica limitata praticabilità più complessa)</a:t>
          </a:r>
          <a:endParaRPr lang="it-IT" sz="1800" b="0" kern="1200" dirty="0">
            <a:latin typeface="Arial Narrow"/>
            <a:cs typeface="Arial Narrow"/>
          </a:endParaRPr>
        </a:p>
      </dsp:txBody>
      <dsp:txXfrm rot="-5400000">
        <a:off x="1037916" y="1593146"/>
        <a:ext cx="8034505" cy="1323135"/>
      </dsp:txXfrm>
    </dsp:sp>
    <dsp:sp modelId="{66BEDA6B-ED39-584D-AFF9-E78CD244A2D8}">
      <dsp:nvSpPr>
        <dsp:cNvPr id="0" name=""/>
        <dsp:cNvSpPr/>
      </dsp:nvSpPr>
      <dsp:spPr>
        <a:xfrm rot="5400000">
          <a:off x="-222410" y="3344966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 smtClean="0">
              <a:latin typeface="Arial Narrow"/>
              <a:cs typeface="Arial Narrow"/>
            </a:rPr>
            <a:t>3</a:t>
          </a:r>
          <a:endParaRPr lang="it-IT" sz="4400" b="1" kern="1200" dirty="0">
            <a:latin typeface="Arial Narrow"/>
            <a:cs typeface="Arial Narrow"/>
          </a:endParaRPr>
        </a:p>
      </dsp:txBody>
      <dsp:txXfrm rot="-5400000">
        <a:off x="1" y="3641514"/>
        <a:ext cx="1037915" cy="444821"/>
      </dsp:txXfrm>
    </dsp:sp>
    <dsp:sp modelId="{49A8466E-1FE7-744E-93DB-7BDD5B0612CC}">
      <dsp:nvSpPr>
        <dsp:cNvPr id="0" name=""/>
        <dsp:cNvSpPr/>
      </dsp:nvSpPr>
      <dsp:spPr>
        <a:xfrm rot="5400000">
          <a:off x="4691823" y="-448596"/>
          <a:ext cx="798269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400" b="1" kern="1200" dirty="0" smtClean="0">
              <a:solidFill>
                <a:srgbClr val="00CCFF"/>
              </a:solidFill>
            </a:rPr>
            <a:t>Aggiornamento:</a:t>
          </a:r>
          <a:r>
            <a:rPr lang="it-IT" sz="2400" kern="1200" dirty="0" smtClean="0"/>
            <a:t> possibilità diagnostiche di test ibrido (</a:t>
          </a:r>
          <a:r>
            <a:rPr lang="it-IT" sz="2400" kern="1200" dirty="0" err="1" smtClean="0"/>
            <a:t>scintigrafia+TC</a:t>
          </a:r>
          <a:r>
            <a:rPr lang="it-IT" sz="2400" kern="1200" dirty="0" smtClean="0"/>
            <a:t>)</a:t>
          </a:r>
          <a:endParaRPr lang="it-IT" sz="2400" b="0" kern="1200" dirty="0">
            <a:latin typeface="Arial Narrow"/>
            <a:cs typeface="Arial Narrow"/>
          </a:endParaRPr>
        </a:p>
      </dsp:txBody>
      <dsp:txXfrm rot="-5400000">
        <a:off x="1037916" y="3244279"/>
        <a:ext cx="8067116" cy="720333"/>
      </dsp:txXfrm>
    </dsp:sp>
    <dsp:sp modelId="{3F5BAEC0-D521-4D80-97CA-AFFB2E0B2CB3}">
      <dsp:nvSpPr>
        <dsp:cNvPr id="0" name=""/>
        <dsp:cNvSpPr/>
      </dsp:nvSpPr>
      <dsp:spPr>
        <a:xfrm rot="5400000">
          <a:off x="-222410" y="4694697"/>
          <a:ext cx="1482736" cy="1037915"/>
        </a:xfrm>
        <a:prstGeom prst="chevron">
          <a:avLst/>
        </a:prstGeom>
        <a:solidFill>
          <a:srgbClr val="00CCFF"/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>
              <a:latin typeface="Arial Narrow"/>
              <a:cs typeface="Arial Narrow"/>
            </a:rPr>
            <a:t>4</a:t>
          </a:r>
        </a:p>
      </dsp:txBody>
      <dsp:txXfrm rot="-5400000">
        <a:off x="1" y="4991245"/>
        <a:ext cx="1037915" cy="444821"/>
      </dsp:txXfrm>
    </dsp:sp>
    <dsp:sp modelId="{4A8D294D-E348-4C1C-81F5-B50AF1548639}">
      <dsp:nvSpPr>
        <dsp:cNvPr id="0" name=""/>
        <dsp:cNvSpPr/>
      </dsp:nvSpPr>
      <dsp:spPr>
        <a:xfrm rot="5400000">
          <a:off x="4609068" y="901134"/>
          <a:ext cx="963778" cy="8106084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900" kern="1200" dirty="0" smtClean="0"/>
            <a:t>La dispnea in cardiopatia ischemica indica ischemia severa (&gt;10 %).</a:t>
          </a:r>
          <a:endParaRPr lang="it-IT" sz="2900" kern="1200" dirty="0"/>
        </a:p>
      </dsp:txBody>
      <dsp:txXfrm rot="-5400000">
        <a:off x="1037915" y="4519335"/>
        <a:ext cx="8059036" cy="869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145D3-AA2B-450C-8491-C5626AFFE700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56BAA-3827-481C-8ACA-04CF19DC76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71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6C050D-CB6B-492A-8D86-FCFCD2443292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2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69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699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B54D1-4120-43AB-B977-F2F3A30576B6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E il giudizio su cosa fare è la prima regola da adottare, nella diagnosi, che spesso inganna anche i migliori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E il giudizio su cosa fare è la prima regola da adottare, nella diagnosi, che spesso inganna anche i migliori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E il giudizio su cosa fare è la prima regola da adottare, nella diagnosi, che spesso inganna anche i migliori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0122AD-E383-4AFD-A1F3-AA467FD6EDD7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3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72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De nicola</a:t>
            </a:r>
          </a:p>
        </p:txBody>
      </p:sp>
      <p:sp>
        <p:nvSpPr>
          <p:cNvPr id="172037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69AE02E-EAFA-4FE8-ADFB-99A9D473F2FD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C60596-53B7-406F-86D2-800CFA8C17D1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4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74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7408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3FF70C3-D939-4890-AA12-9284FAEB11C6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2E2672-5D71-4998-A534-FDAC74300EAC}" type="slidenum">
              <a:rPr lang="it-IT" smtClean="0">
                <a:latin typeface="Arial" charset="0"/>
                <a:ea typeface="Microsoft YaHei"/>
                <a:cs typeface="Microsoft YaHei"/>
              </a:rPr>
              <a:pPr/>
              <a:t>5</a:t>
            </a:fld>
            <a:endParaRPr lang="it-IT" smtClean="0">
              <a:latin typeface="Arial" charset="0"/>
              <a:ea typeface="Microsoft YaHei"/>
              <a:cs typeface="Microsoft YaHei"/>
            </a:endParaRPr>
          </a:p>
        </p:txBody>
      </p:sp>
      <p:sp>
        <p:nvSpPr>
          <p:cNvPr id="181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Text Box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Zanelli maria</a:t>
            </a:r>
          </a:p>
        </p:txBody>
      </p:sp>
      <p:sp>
        <p:nvSpPr>
          <p:cNvPr id="18125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8B0479B-C3F0-4F3E-9946-28309E9DBDC4}" type="slidenum">
              <a:rPr lang="it-IT" sz="1200">
                <a:solidFill>
                  <a:srgbClr val="FFFFFF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it-IT" sz="12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717B020-12DD-4252-9A1F-C33201A3D2F8}" type="slidenum">
              <a:rPr lang="it-IT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it-IT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lIns="90000" tIns="46800" rIns="90000" bIns="46800"/>
          <a:lstStyle/>
          <a:p>
            <a:pPr eaLnBrk="1" hangingPunct="1"/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CFDC76B-AC33-42CD-A53A-44F281194D59}" type="slidenum">
              <a:rPr lang="it-IT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it-IT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 lIns="90000" tIns="46800" rIns="90000" bIns="46800"/>
          <a:lstStyle/>
          <a:p>
            <a:pPr eaLnBrk="1" hangingPunct="1"/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FEFE3F9-A9C4-45EC-B78E-09C2ED061B05}" type="slidenum">
              <a:rPr lang="it-IT" sz="120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algn="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it-IT" sz="12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27331" name="Rectangle 2"/>
          <p:cNvSpPr>
            <a:spLocks noChangeArrowheads="1"/>
          </p:cNvSpPr>
          <p:nvPr/>
        </p:nvSpPr>
        <p:spPr bwMode="auto">
          <a:xfrm>
            <a:off x="3886200" y="6350"/>
            <a:ext cx="2971800" cy="43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7332" name="Rectangle 3"/>
          <p:cNvSpPr>
            <a:spLocks noChangeArrowheads="1"/>
          </p:cNvSpPr>
          <p:nvPr/>
        </p:nvSpPr>
        <p:spPr bwMode="auto">
          <a:xfrm>
            <a:off x="3886200" y="8705850"/>
            <a:ext cx="29718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1000" i="1">
                <a:solidFill>
                  <a:schemeClr val="bg1"/>
                </a:solidFill>
                <a:cs typeface="Arial" charset="0"/>
              </a:rPr>
              <a:t>43</a:t>
            </a:r>
          </a:p>
        </p:txBody>
      </p:sp>
      <p:sp>
        <p:nvSpPr>
          <p:cNvPr id="227333" name="Rectangle 4"/>
          <p:cNvSpPr>
            <a:spLocks noChangeArrowheads="1"/>
          </p:cNvSpPr>
          <p:nvPr/>
        </p:nvSpPr>
        <p:spPr bwMode="auto">
          <a:xfrm>
            <a:off x="0" y="8705850"/>
            <a:ext cx="2971800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7334" name="Rectangle 5"/>
          <p:cNvSpPr>
            <a:spLocks noChangeArrowheads="1"/>
          </p:cNvSpPr>
          <p:nvPr/>
        </p:nvSpPr>
        <p:spPr bwMode="auto">
          <a:xfrm>
            <a:off x="0" y="6350"/>
            <a:ext cx="2971800" cy="430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733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273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48163"/>
            <a:ext cx="5029200" cy="3600450"/>
          </a:xfrm>
          <a:noFill/>
          <a:ln/>
        </p:spPr>
        <p:txBody>
          <a:bodyPr lIns="90488" tIns="44450" rIns="90488" bIns="44450"/>
          <a:lstStyle/>
          <a:p>
            <a:pPr eaLnBrk="1" hangingPunct="1"/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E il giudizio su cosa fare è la prima regola da adottare, nella diagnosi, che spesso inganna anche i migliori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r>
              <a:rPr lang="it-IT" smtClean="0">
                <a:latin typeface="Calibri" pitchFamily="34" charset="0"/>
                <a:ea typeface="ＭＳ Ｐゴシック"/>
                <a:cs typeface="ＭＳ Ｐゴシック"/>
              </a:rPr>
              <a:t>E il giudizio su cosa fare è la prima regola da adottare, nella diagnosi, che spesso inganna anche i migliori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72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79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77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0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17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56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97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95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633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7474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88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5469-60A2-465E-86BD-A9AC1C871361}" type="datetimeFigureOut">
              <a:rPr lang="it-IT" smtClean="0"/>
              <a:t>24/10/2013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699EB-B0F8-427D-8839-A42D5101661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50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ea typeface="ＭＳ Ｐゴシック"/>
                <a:cs typeface="ＭＳ Ｐゴシック"/>
              </a:rPr>
              <a:t>Teresa  f. 84 </a:t>
            </a:r>
            <a:r>
              <a:rPr lang="it-IT" b="1" dirty="0" err="1" smtClean="0">
                <a:solidFill>
                  <a:srgbClr val="00CCFF"/>
                </a:solidFill>
                <a:ea typeface="ＭＳ Ｐゴシック"/>
                <a:cs typeface="ＭＳ Ｐゴシック"/>
              </a:rPr>
              <a:t>aa</a:t>
            </a:r>
            <a:endParaRPr lang="it-IT" b="1" dirty="0" smtClean="0">
              <a:solidFill>
                <a:srgbClr val="00CC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138987" cy="3268662"/>
          </a:xfrm>
        </p:spPr>
        <p:txBody>
          <a:bodyPr>
            <a:normAutofit lnSpcReduction="10000"/>
          </a:bodyPr>
          <a:lstStyle/>
          <a:p>
            <a:r>
              <a:rPr lang="it-IT" dirty="0" smtClean="0">
                <a:ea typeface="ＭＳ Ｐゴシック"/>
                <a:cs typeface="ＭＳ Ｐゴシック"/>
              </a:rPr>
              <a:t>2/5 </a:t>
            </a:r>
            <a:r>
              <a:rPr lang="it-IT" dirty="0" err="1" smtClean="0">
                <a:ea typeface="ＭＳ Ｐゴシック"/>
                <a:cs typeface="ＭＳ Ｐゴシック"/>
              </a:rPr>
              <a:t>Rx</a:t>
            </a:r>
            <a:r>
              <a:rPr lang="it-IT" dirty="0" smtClean="0">
                <a:ea typeface="ＭＳ Ｐゴシック"/>
                <a:cs typeface="ＭＳ Ｐゴシック"/>
              </a:rPr>
              <a:t> Torace 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2/5 TC Torace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5/</a:t>
            </a:r>
            <a:r>
              <a:rPr lang="it-IT" dirty="0" err="1" smtClean="0">
                <a:ea typeface="ＭＳ Ｐゴシック"/>
                <a:cs typeface="ＭＳ Ｐゴシック"/>
              </a:rPr>
              <a:t>5</a:t>
            </a:r>
            <a:r>
              <a:rPr lang="it-IT" dirty="0" smtClean="0">
                <a:ea typeface="ＭＳ Ｐゴシック"/>
                <a:cs typeface="ＭＳ Ｐゴシック"/>
              </a:rPr>
              <a:t> ECD venoso arti inferiori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9/5 Scintigrafia polmonare di perfusione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11/5 TC Torace</a:t>
            </a:r>
          </a:p>
        </p:txBody>
      </p:sp>
    </p:spTree>
    <p:extLst>
      <p:ext uri="{BB962C8B-B14F-4D97-AF65-F5344CB8AC3E}">
        <p14:creationId xmlns:p14="http://schemas.microsoft.com/office/powerpoint/2010/main" val="200635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186" name="Picture 4" descr="albero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268538" y="260350"/>
            <a:ext cx="4922837" cy="5905500"/>
          </a:xfrm>
          <a:noFill/>
        </p:spPr>
      </p:pic>
      <p:cxnSp>
        <p:nvCxnSpPr>
          <p:cNvPr id="221187" name="AutoShape 6"/>
          <p:cNvCxnSpPr>
            <a:cxnSpLocks noChangeShapeType="1"/>
            <a:stCxn id="221188" idx="1"/>
          </p:cNvCxnSpPr>
          <p:nvPr/>
        </p:nvCxnSpPr>
        <p:spPr bwMode="auto">
          <a:xfrm rot="10800000" flipV="1">
            <a:off x="1476375" y="1449388"/>
            <a:ext cx="2232025" cy="3060700"/>
          </a:xfrm>
          <a:prstGeom prst="curvedConnector2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</p:cxnSp>
      <p:sp>
        <p:nvSpPr>
          <p:cNvPr id="221188" name="Rectangle 7"/>
          <p:cNvSpPr>
            <a:spLocks noChangeArrowheads="1"/>
          </p:cNvSpPr>
          <p:nvPr/>
        </p:nvSpPr>
        <p:spPr bwMode="auto">
          <a:xfrm>
            <a:off x="3708400" y="1412875"/>
            <a:ext cx="1428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1189" name="Text Box 8"/>
          <p:cNvSpPr txBox="1">
            <a:spLocks noChangeArrowheads="1"/>
          </p:cNvSpPr>
          <p:nvPr/>
        </p:nvSpPr>
        <p:spPr bwMode="auto">
          <a:xfrm>
            <a:off x="158750" y="4478338"/>
            <a:ext cx="5105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800" b="1">
                <a:solidFill>
                  <a:srgbClr val="FF3300"/>
                </a:solidFill>
                <a:cs typeface="Arial" charset="0"/>
              </a:rPr>
              <a:t>CT Spirale – risoluz. 0,75 mm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800" b="1">
                <a:solidFill>
                  <a:srgbClr val="FF3300"/>
                </a:solidFill>
                <a:cs typeface="Arial" charset="0"/>
              </a:rPr>
              <a:t>Arterie seg.- subseg</a:t>
            </a:r>
          </a:p>
        </p:txBody>
      </p:sp>
      <p:sp>
        <p:nvSpPr>
          <p:cNvPr id="221190" name="Rectangle 9"/>
          <p:cNvSpPr>
            <a:spLocks noChangeArrowheads="1"/>
          </p:cNvSpPr>
          <p:nvPr/>
        </p:nvSpPr>
        <p:spPr bwMode="auto">
          <a:xfrm>
            <a:off x="3924300" y="1628775"/>
            <a:ext cx="1428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21191" name="Rectangle 10"/>
          <p:cNvSpPr>
            <a:spLocks noChangeArrowheads="1"/>
          </p:cNvSpPr>
          <p:nvPr/>
        </p:nvSpPr>
        <p:spPr bwMode="auto">
          <a:xfrm>
            <a:off x="5508625" y="549275"/>
            <a:ext cx="14287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221192" name="AutoShape 11"/>
          <p:cNvCxnSpPr>
            <a:cxnSpLocks noChangeShapeType="1"/>
            <a:stCxn id="221191" idx="0"/>
            <a:endCxn id="221193" idx="0"/>
          </p:cNvCxnSpPr>
          <p:nvPr/>
        </p:nvCxnSpPr>
        <p:spPr bwMode="auto">
          <a:xfrm rot="5400000" flipV="1">
            <a:off x="5174457" y="954881"/>
            <a:ext cx="2374900" cy="1563687"/>
          </a:xfrm>
          <a:prstGeom prst="curvedConnector3">
            <a:avLst>
              <a:gd name="adj1" fmla="val -9625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</p:cxnSp>
      <p:sp>
        <p:nvSpPr>
          <p:cNvPr id="221193" name="Text Box 12"/>
          <p:cNvSpPr txBox="1">
            <a:spLocks noChangeArrowheads="1"/>
          </p:cNvSpPr>
          <p:nvPr/>
        </p:nvSpPr>
        <p:spPr bwMode="auto">
          <a:xfrm>
            <a:off x="5141913" y="2924175"/>
            <a:ext cx="40020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800" b="1">
                <a:solidFill>
                  <a:srgbClr val="FF3300"/>
                </a:solidFill>
                <a:cs typeface="Arial" charset="0"/>
              </a:rPr>
              <a:t>Sc.polm.perf. –</a:t>
            </a: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800" b="1">
                <a:solidFill>
                  <a:srgbClr val="FF3300"/>
                </a:solidFill>
                <a:cs typeface="Arial" charset="0"/>
              </a:rPr>
              <a:t>Particelle di 80-150 </a:t>
            </a:r>
            <a:r>
              <a:rPr lang="el-GR" sz="2800" b="1">
                <a:solidFill>
                  <a:srgbClr val="FF3300"/>
                </a:solidFill>
                <a:cs typeface="Times New Roman" pitchFamily="18" charset="0"/>
              </a:rPr>
              <a:t>μ</a:t>
            </a:r>
            <a:endParaRPr lang="it-IT" sz="2800" b="1">
              <a:solidFill>
                <a:srgbClr val="FF3300"/>
              </a:solidFill>
              <a:cs typeface="Times New Roman" pitchFamily="18" charset="0"/>
            </a:endParaRPr>
          </a:p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sz="2800" b="1">
                <a:solidFill>
                  <a:srgbClr val="FF3300"/>
                </a:solidFill>
                <a:cs typeface="Times New Roman" pitchFamily="18" charset="0"/>
              </a:rPr>
              <a:t>Valutazione microcircolo</a:t>
            </a:r>
            <a:endParaRPr lang="el-GR" sz="2800" b="1">
              <a:solidFill>
                <a:srgbClr val="FF33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9" name="Picture 4" descr="albero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1341438"/>
            <a:ext cx="3429000" cy="4114800"/>
          </a:xfrm>
          <a:noFill/>
        </p:spPr>
      </p:pic>
      <p:pic>
        <p:nvPicPr>
          <p:cNvPr id="224260" name="Picture 6" descr="Senza titolo-1 copi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5219700" y="1268413"/>
            <a:ext cx="3419475" cy="4103687"/>
          </a:xfrm>
          <a:noFill/>
        </p:spPr>
      </p:pic>
      <p:sp>
        <p:nvSpPr>
          <p:cNvPr id="224261" name="AutoShape 9"/>
          <p:cNvSpPr>
            <a:spLocks noChangeArrowheads="1"/>
          </p:cNvSpPr>
          <p:nvPr/>
        </p:nvSpPr>
        <p:spPr bwMode="auto">
          <a:xfrm>
            <a:off x="3995738" y="3284538"/>
            <a:ext cx="1008062" cy="720725"/>
          </a:xfrm>
          <a:custGeom>
            <a:avLst/>
            <a:gdLst>
              <a:gd name="T0" fmla="*/ 35284363 w 21600"/>
              <a:gd name="T1" fmla="*/ 0 h 21600"/>
              <a:gd name="T2" fmla="*/ 0 w 21600"/>
              <a:gd name="T3" fmla="*/ 12024162 h 21600"/>
              <a:gd name="T4" fmla="*/ 35284363 w 21600"/>
              <a:gd name="T5" fmla="*/ 24048358 h 21600"/>
              <a:gd name="T6" fmla="*/ 47045787 w 21600"/>
              <a:gd name="T7" fmla="*/ 12024162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it-IT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406400" y="6096000"/>
            <a:ext cx="5757863" cy="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304800"/>
            <a:ext cx="8128000" cy="1143000"/>
          </a:xfrm>
        </p:spPr>
        <p:txBody>
          <a:bodyPr/>
          <a:lstStyle/>
          <a:p>
            <a:pPr eaLnBrk="1" hangingPunct="1"/>
            <a:r>
              <a:rPr lang="en-US" sz="2400" b="1" dirty="0">
                <a:solidFill>
                  <a:srgbClr val="00CCFF"/>
                </a:solidFill>
              </a:rPr>
              <a:t>PE: a follow-up study of the relation between the degree of right ventricle overload and the extent of perfusion defects</a:t>
            </a:r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452438" y="6096000"/>
            <a:ext cx="5891212" cy="3968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defTabSz="4492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 i="1" dirty="0" err="1">
                <a:cs typeface="Arial" charset="0"/>
              </a:rPr>
              <a:t>Ribeiro</a:t>
            </a:r>
            <a:r>
              <a:rPr lang="en-US" sz="2000" i="1" dirty="0">
                <a:cs typeface="Arial" charset="0"/>
              </a:rPr>
              <a:t> A et al. J Internal  Med 1999; 245:601-10</a:t>
            </a:r>
          </a:p>
        </p:txBody>
      </p:sp>
      <p:pic>
        <p:nvPicPr>
          <p:cNvPr id="226309" name="Picture 5" descr="P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676400"/>
            <a:ext cx="4538662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0" name="Picture 6" descr="P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1738" y="1676400"/>
            <a:ext cx="38608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1" name="Line 7"/>
          <p:cNvSpPr>
            <a:spLocks noChangeShapeType="1"/>
          </p:cNvSpPr>
          <p:nvPr/>
        </p:nvSpPr>
        <p:spPr bwMode="auto">
          <a:xfrm>
            <a:off x="541338" y="6019800"/>
            <a:ext cx="50133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75097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2" descr="46"/>
          <p:cNvPicPr>
            <a:picLocks noChangeAspect="1" noChangeArrowheads="1"/>
          </p:cNvPicPr>
          <p:nvPr/>
        </p:nvPicPr>
        <p:blipFill>
          <a:blip r:embed="rId2"/>
          <a:srcRect t="16592" b="17365"/>
          <a:stretch>
            <a:fillRect/>
          </a:stretch>
        </p:blipFill>
        <p:spPr bwMode="auto">
          <a:xfrm>
            <a:off x="187325" y="28575"/>
            <a:ext cx="8802688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476250"/>
            <a:ext cx="2952750" cy="792163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it-IT" sz="4400" kern="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59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-1" y="1395004"/>
            <a:ext cx="9144000" cy="3599958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" y="1702191"/>
            <a:ext cx="9143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lnSpc>
                <a:spcPct val="120000"/>
              </a:lnSpc>
              <a:defRPr/>
            </a:pPr>
            <a:r>
              <a:rPr lang="it-IT" sz="8000" b="1" dirty="0" err="1" smtClean="0">
                <a:latin typeface="Arial Narrow"/>
                <a:cs typeface="Arial Narrow"/>
              </a:rPr>
              <a:t>…e</a:t>
            </a:r>
            <a:r>
              <a:rPr lang="it-IT" sz="8000" b="1" dirty="0" smtClean="0">
                <a:latin typeface="Arial Narrow"/>
                <a:cs typeface="Arial Narrow"/>
              </a:rPr>
              <a:t> di nuovi i nostri Clinici...</a:t>
            </a:r>
          </a:p>
        </p:txBody>
      </p:sp>
      <p:cxnSp>
        <p:nvCxnSpPr>
          <p:cNvPr id="6" name="Connettore 1 5"/>
          <p:cNvCxnSpPr/>
          <p:nvPr/>
        </p:nvCxnSpPr>
        <p:spPr>
          <a:xfrm>
            <a:off x="0" y="1395004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-1" y="4994962"/>
            <a:ext cx="9144000" cy="0"/>
          </a:xfrm>
          <a:prstGeom prst="line">
            <a:avLst/>
          </a:prstGeom>
          <a:ln w="76200" cmpd="sng">
            <a:solidFill>
              <a:srgbClr val="00CC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1437596" y="5140162"/>
            <a:ext cx="6535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>
                <a:latin typeface="Arial Narrow"/>
                <a:cs typeface="Arial Narrow"/>
              </a:rPr>
              <a:t>Prof. Claudio </a:t>
            </a:r>
            <a:r>
              <a:rPr lang="it-IT" sz="3200" i="1" dirty="0" err="1" smtClean="0">
                <a:latin typeface="Arial Narrow"/>
                <a:cs typeface="Arial Narrow"/>
              </a:rPr>
              <a:t>Tantucci</a:t>
            </a:r>
            <a:r>
              <a:rPr lang="it-IT" sz="3200" i="1" dirty="0" smtClean="0">
                <a:latin typeface="Arial Narrow"/>
                <a:cs typeface="Arial Narrow"/>
              </a:rPr>
              <a:t> – Dr Claudio Cuccia</a:t>
            </a:r>
            <a:endParaRPr lang="it-IT" sz="3200" i="1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8264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085"/>
          <p:cNvGraphicFramePr>
            <a:graphicFrameLocks noGrp="1"/>
          </p:cNvGraphicFramePr>
          <p:nvPr/>
        </p:nvGraphicFramePr>
        <p:xfrm>
          <a:off x="357188" y="1524000"/>
          <a:ext cx="3857652" cy="4833958"/>
        </p:xfrm>
        <a:graphic>
          <a:graphicData uri="http://schemas.openxmlformats.org/drawingml/2006/table">
            <a:tbl>
              <a:tblPr/>
              <a:tblGrid>
                <a:gridCol w="1416276"/>
                <a:gridCol w="2441376"/>
              </a:tblGrid>
              <a:tr h="1306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 immediata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Edema laringeo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Corpo estraneo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Pneumotorace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763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  minuti/ore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Asma (attacco)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Paralisi o disfunzione     delle corde vocali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Atelettasia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Iperventilazione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763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ore/giorni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BPCO (riacutizzazione)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Polmonite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ALI/ARDS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Pneumopatia interstiziale   acuta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39"/>
          <p:cNvGraphicFramePr>
            <a:graphicFrameLocks noGrp="1"/>
          </p:cNvGraphicFramePr>
          <p:nvPr/>
        </p:nvGraphicFramePr>
        <p:xfrm>
          <a:off x="4714875" y="1524000"/>
          <a:ext cx="4000500" cy="4910011"/>
        </p:xfrm>
        <a:graphic>
          <a:graphicData uri="http://schemas.openxmlformats.org/drawingml/2006/table">
            <a:tbl>
              <a:tblPr/>
              <a:tblGrid>
                <a:gridCol w="1685925"/>
                <a:gridCol w="2314575"/>
              </a:tblGrid>
              <a:tr h="898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immediata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Embolia polmonare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69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Dispnea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minuti/ore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EPA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cardiogeno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Aritmie ipercinetiche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Crisi ipertensiva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Disfunzione ventricolare </a:t>
                      </a:r>
                      <a:r>
                        <a:rPr kumimoji="0" lang="it-IT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sx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Cambria Math" pitchFamily="18" charset="0"/>
                          <a:ea typeface="Cambria Math" pitchFamily="18" charset="0"/>
                          <a:cs typeface="Cambria Math" pitchFamily="18" charset="0"/>
                        </a:rPr>
                        <a:t>(sistolica o diastolica)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itchFamily="18" charset="0"/>
                        <a:ea typeface="Cambria Math" pitchFamily="18" charset="0"/>
                        <a:cs typeface="Cambria Math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7" name="Text Box 86"/>
          <p:cNvSpPr txBox="1">
            <a:spLocks noChangeArrowheads="1"/>
          </p:cNvSpPr>
          <p:nvPr/>
        </p:nvSpPr>
        <p:spPr bwMode="auto">
          <a:xfrm>
            <a:off x="827088" y="838200"/>
            <a:ext cx="290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it-IT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Origine polmonare</a:t>
            </a:r>
          </a:p>
        </p:txBody>
      </p:sp>
      <p:sp>
        <p:nvSpPr>
          <p:cNvPr id="8" name="Text Box 87"/>
          <p:cNvSpPr txBox="1">
            <a:spLocks noChangeArrowheads="1"/>
          </p:cNvSpPr>
          <p:nvPr/>
        </p:nvSpPr>
        <p:spPr bwMode="auto">
          <a:xfrm>
            <a:off x="5245527" y="838200"/>
            <a:ext cx="2930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it-IT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Origine cardiaca e vascolare</a:t>
            </a:r>
          </a:p>
        </p:txBody>
      </p:sp>
      <p:sp>
        <p:nvSpPr>
          <p:cNvPr id="9" name="Text Box 94"/>
          <p:cNvSpPr txBox="1">
            <a:spLocks noChangeArrowheads="1"/>
          </p:cNvSpPr>
          <p:nvPr/>
        </p:nvSpPr>
        <p:spPr bwMode="auto">
          <a:xfrm>
            <a:off x="685800" y="120650"/>
            <a:ext cx="7489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>
              <a:defRPr/>
            </a:pPr>
            <a:r>
              <a:rPr lang="it-IT" sz="3600" dirty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Dispnea acuta</a:t>
            </a:r>
          </a:p>
        </p:txBody>
      </p:sp>
    </p:spTree>
    <p:extLst>
      <p:ext uri="{BB962C8B-B14F-4D97-AF65-F5344CB8AC3E}">
        <p14:creationId xmlns:p14="http://schemas.microsoft.com/office/powerpoint/2010/main" val="417933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971550" y="5945188"/>
            <a:ext cx="7545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Weiner R.S. et al. Arch Intern Med 2011;171</a:t>
            </a:r>
          </a:p>
        </p:txBody>
      </p:sp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87026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6613" name="Picture 5" descr="630_3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860800"/>
            <a:ext cx="1800225" cy="1555750"/>
          </a:xfrm>
          <a:prstGeom prst="rect">
            <a:avLst/>
          </a:prstGeom>
          <a:noFill/>
        </p:spPr>
      </p:pic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2406650" y="4437063"/>
            <a:ext cx="903288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400">
                <a:solidFill>
                  <a:srgbClr val="040000"/>
                </a:solidFill>
                <a:latin typeface="Times New Roman" pitchFamily="18" charset="0"/>
              </a:rPr>
              <a:t>prima</a:t>
            </a: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5594350" y="4437063"/>
            <a:ext cx="803275" cy="46672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400">
                <a:solidFill>
                  <a:srgbClr val="040000"/>
                </a:solidFill>
                <a:latin typeface="Times New Roman" pitchFamily="18" charset="0"/>
              </a:rPr>
              <a:t>dopo</a:t>
            </a:r>
          </a:p>
        </p:txBody>
      </p:sp>
    </p:spTree>
    <p:extLst>
      <p:ext uri="{BB962C8B-B14F-4D97-AF65-F5344CB8AC3E}">
        <p14:creationId xmlns:p14="http://schemas.microsoft.com/office/powerpoint/2010/main" val="16125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65175"/>
            <a:ext cx="5616575" cy="4402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971550" y="5945188"/>
            <a:ext cx="7545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Weiner R.S. et al. Arch Intern Med 2011;171</a:t>
            </a:r>
          </a:p>
        </p:txBody>
      </p:sp>
      <p:sp>
        <p:nvSpPr>
          <p:cNvPr id="198661" name="Rectangle 5"/>
          <p:cNvSpPr>
            <a:spLocks noChangeArrowheads="1"/>
          </p:cNvSpPr>
          <p:nvPr/>
        </p:nvSpPr>
        <p:spPr bwMode="auto">
          <a:xfrm>
            <a:off x="4643438" y="836613"/>
            <a:ext cx="2305050" cy="3529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8662" name="Rectangle 6"/>
          <p:cNvSpPr>
            <a:spLocks noChangeArrowheads="1"/>
          </p:cNvSpPr>
          <p:nvPr/>
        </p:nvSpPr>
        <p:spPr bwMode="auto">
          <a:xfrm>
            <a:off x="4067175" y="1916113"/>
            <a:ext cx="1728788" cy="259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4356100" y="2162175"/>
            <a:ext cx="1447800" cy="6191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latin typeface="Times New Roman" pitchFamily="18" charset="0"/>
              </a:rPr>
              <a:t>Incidenza</a:t>
            </a:r>
          </a:p>
          <a:p>
            <a:pPr algn="ctr"/>
            <a:r>
              <a:rPr lang="it-IT" sz="1400">
                <a:latin typeface="Times New Roman" pitchFamily="18" charset="0"/>
              </a:rPr>
              <a:t>(tutte le diagnosi)</a:t>
            </a: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4356100" y="3025775"/>
            <a:ext cx="1670050" cy="6191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Incidenza</a:t>
            </a:r>
          </a:p>
          <a:p>
            <a:pPr algn="ctr"/>
            <a:r>
              <a:rPr lang="it-IT" sz="1400">
                <a:solidFill>
                  <a:srgbClr val="000000"/>
                </a:solidFill>
                <a:latin typeface="Times New Roman" pitchFamily="18" charset="0"/>
              </a:rPr>
              <a:t>(diagnosi principale)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4356100" y="3933825"/>
            <a:ext cx="110648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mortalità</a:t>
            </a:r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6300788" y="2378075"/>
            <a:ext cx="1711325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+0.5% anno ns</a:t>
            </a:r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67" name="Text Box 11"/>
          <p:cNvSpPr txBox="1">
            <a:spLocks noChangeArrowheads="1"/>
          </p:cNvSpPr>
          <p:nvPr/>
        </p:nvSpPr>
        <p:spPr bwMode="auto">
          <a:xfrm>
            <a:off x="6218238" y="3167063"/>
            <a:ext cx="224155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+3.3% anno (p=.05)</a:t>
            </a:r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5548313" y="3959225"/>
            <a:ext cx="3630612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In 5 anni: 13.4%</a:t>
            </a:r>
            <a:r>
              <a:rPr lang="it-IT" sz="200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12.3%  p=0.01</a:t>
            </a:r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8669" name="Text Box 13"/>
          <p:cNvSpPr txBox="1">
            <a:spLocks noChangeArrowheads="1"/>
          </p:cNvSpPr>
          <p:nvPr/>
        </p:nvSpPr>
        <p:spPr bwMode="auto">
          <a:xfrm>
            <a:off x="2627313" y="549275"/>
            <a:ext cx="903287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400">
                <a:solidFill>
                  <a:srgbClr val="040000"/>
                </a:solidFill>
                <a:latin typeface="Times New Roman" pitchFamily="18" charset="0"/>
              </a:rPr>
              <a:t>prima</a:t>
            </a:r>
          </a:p>
        </p:txBody>
      </p:sp>
    </p:spTree>
    <p:extLst>
      <p:ext uri="{BB962C8B-B14F-4D97-AF65-F5344CB8AC3E}">
        <p14:creationId xmlns:p14="http://schemas.microsoft.com/office/powerpoint/2010/main" val="319504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765175"/>
            <a:ext cx="5616575" cy="44021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7380288" y="836613"/>
            <a:ext cx="1447800" cy="6191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Incidenza</a:t>
            </a:r>
          </a:p>
          <a:p>
            <a:pPr algn="ctr"/>
            <a:r>
              <a:rPr lang="it-IT" sz="1400">
                <a:solidFill>
                  <a:srgbClr val="000000"/>
                </a:solidFill>
                <a:latin typeface="Times New Roman" pitchFamily="18" charset="0"/>
              </a:rPr>
              <a:t>(tutte le diagnosi)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7342188" y="2205038"/>
            <a:ext cx="1670050" cy="6191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Incidenza</a:t>
            </a:r>
          </a:p>
          <a:p>
            <a:pPr algn="ctr"/>
            <a:r>
              <a:rPr lang="it-IT" sz="1400">
                <a:solidFill>
                  <a:srgbClr val="000000"/>
                </a:solidFill>
                <a:latin typeface="Times New Roman" pitchFamily="18" charset="0"/>
              </a:rPr>
              <a:t>(diagnosi principale)</a:t>
            </a: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7624763" y="3573463"/>
            <a:ext cx="1106487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mortalità</a:t>
            </a:r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971550" y="5945188"/>
            <a:ext cx="7545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Weiner R.S. et al. Arch Intern Med 2011;171</a:t>
            </a: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4624388" y="1628775"/>
            <a:ext cx="2327275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+7.1% anno p&lt;0.001</a:t>
            </a:r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4651375" y="2781300"/>
            <a:ext cx="2368550" cy="406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+7.2% anno (p&lt;0.01)</a:t>
            </a:r>
            <a:endParaRPr lang="it-IT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186238" y="3573463"/>
            <a:ext cx="3205162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000">
                <a:solidFill>
                  <a:srgbClr val="000000"/>
                </a:solidFill>
                <a:latin typeface="Times New Roman" pitchFamily="18" charset="0"/>
              </a:rPr>
              <a:t>In 8 anni: 12.3% </a:t>
            </a:r>
            <a:r>
              <a:rPr lang="it-IT" sz="200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11.9%  ns</a:t>
            </a:r>
            <a:endParaRPr lang="it-IT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5208588" y="549275"/>
            <a:ext cx="803275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2400">
                <a:solidFill>
                  <a:srgbClr val="040000"/>
                </a:solidFill>
                <a:latin typeface="Times New Roman" pitchFamily="18" charset="0"/>
              </a:rPr>
              <a:t>dopo</a:t>
            </a:r>
          </a:p>
        </p:txBody>
      </p:sp>
    </p:spTree>
    <p:extLst>
      <p:ext uri="{BB962C8B-B14F-4D97-AF65-F5344CB8AC3E}">
        <p14:creationId xmlns:p14="http://schemas.microsoft.com/office/powerpoint/2010/main" val="37832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2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57275"/>
            <a:ext cx="6548438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6732588" y="1065213"/>
            <a:ext cx="2236787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000000"/>
                </a:solidFill>
                <a:latin typeface="Times New Roman" pitchFamily="18" charset="0"/>
              </a:rPr>
              <a:t>Complicanza emorragica</a:t>
            </a:r>
            <a:endParaRPr lang="it-IT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6500826" y="1928802"/>
            <a:ext cx="2500298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solidFill>
                  <a:srgbClr val="000000"/>
                </a:solidFill>
                <a:latin typeface="Times New Roman" pitchFamily="18" charset="0"/>
              </a:rPr>
              <a:t>Emorragia gastrointestinale</a:t>
            </a:r>
            <a:endParaRPr lang="it-IT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804025" y="3154363"/>
            <a:ext cx="197485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000000"/>
                </a:solidFill>
                <a:latin typeface="Times New Roman" pitchFamily="18" charset="0"/>
              </a:rPr>
              <a:t>Trombocitop. second.</a:t>
            </a:r>
            <a:endParaRPr lang="it-IT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6877050" y="3946525"/>
            <a:ext cx="1689100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 sz="1600">
                <a:solidFill>
                  <a:srgbClr val="000000"/>
                </a:solidFill>
                <a:latin typeface="Times New Roman" pitchFamily="18" charset="0"/>
              </a:rPr>
              <a:t>Emorragia intracr.</a:t>
            </a:r>
            <a:endParaRPr lang="it-IT" sz="10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971550" y="5945188"/>
            <a:ext cx="7545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>
                <a:solidFill>
                  <a:schemeClr val="bg1"/>
                </a:solidFill>
                <a:latin typeface="Times New Roman" pitchFamily="18" charset="0"/>
              </a:rPr>
              <a:t>Weiner R.S. et al. Arch Intern Med 2011;171</a:t>
            </a:r>
          </a:p>
        </p:txBody>
      </p:sp>
      <p:sp>
        <p:nvSpPr>
          <p:cNvPr id="202761" name="Text Box 9"/>
          <p:cNvSpPr txBox="1">
            <a:spLocks noChangeArrowheads="1"/>
          </p:cNvSpPr>
          <p:nvPr/>
        </p:nvSpPr>
        <p:spPr bwMode="auto">
          <a:xfrm>
            <a:off x="1230313" y="460375"/>
            <a:ext cx="174625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rgbClr val="000000"/>
                </a:solidFill>
                <a:latin typeface="Times New Roman" pitchFamily="18" charset="0"/>
              </a:rPr>
              <a:t>2.7 </a:t>
            </a:r>
            <a:r>
              <a:rPr lang="it-IT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 3.1</a:t>
            </a:r>
            <a:r>
              <a:rPr lang="it-IT">
                <a:solidFill>
                  <a:srgbClr val="000000"/>
                </a:solidFill>
                <a:latin typeface="Times New Roman" pitchFamily="18" charset="0"/>
              </a:rPr>
              <a:t> p= .24</a:t>
            </a:r>
            <a:endParaRPr lang="it-I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2762" name="Text Box 10"/>
          <p:cNvSpPr txBox="1">
            <a:spLocks noChangeArrowheads="1"/>
          </p:cNvSpPr>
          <p:nvPr/>
        </p:nvSpPr>
        <p:spPr bwMode="auto">
          <a:xfrm>
            <a:off x="3362325" y="490538"/>
            <a:ext cx="3290888" cy="376237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  <a:latin typeface="Times New Roman" pitchFamily="18" charset="0"/>
              </a:rPr>
              <a:t>3.1 </a:t>
            </a:r>
            <a:r>
              <a:rPr lang="it-IT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 5.3   +7% anno </a:t>
            </a:r>
            <a:r>
              <a:rPr lang="it-IT">
                <a:solidFill>
                  <a:schemeClr val="bg1"/>
                </a:solidFill>
                <a:latin typeface="Times New Roman" pitchFamily="18" charset="0"/>
              </a:rPr>
              <a:t>  (p&lt;0.001)</a:t>
            </a:r>
            <a:endParaRPr lang="it-IT" sz="120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2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2296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i="1">
                <a:solidFill>
                  <a:srgbClr val="FFFF00"/>
                </a:solidFill>
              </a:rPr>
              <a:t>DP cuneiformi ed EPA</a:t>
            </a: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/>
          <a:srcRect l="6248" t="30000" r="53908" b="20001"/>
          <a:stretch>
            <a:fillRect/>
          </a:stretch>
        </p:blipFill>
        <p:spPr bwMode="auto">
          <a:xfrm>
            <a:off x="0" y="1428750"/>
            <a:ext cx="4645025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3">
            <a:lum bright="10000" contrast="4000"/>
          </a:blip>
          <a:srcRect l="56252" t="28752" r="3905" b="20001"/>
          <a:stretch>
            <a:fillRect/>
          </a:stretch>
        </p:blipFill>
        <p:spPr bwMode="auto">
          <a:xfrm>
            <a:off x="4572000" y="1428750"/>
            <a:ext cx="4532313" cy="364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0" y="5214938"/>
            <a:ext cx="3071813" cy="1312862"/>
          </a:xfrm>
          <a:prstGeom prst="rect">
            <a:avLst/>
          </a:prstGeom>
          <a:solidFill>
            <a:srgbClr val="161514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FL-DE = 8 sec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MDC= 80 ml/370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Threshold = 100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Direzione: caudo-craniale</a:t>
            </a:r>
          </a:p>
        </p:txBody>
      </p:sp>
      <p:cxnSp>
        <p:nvCxnSpPr>
          <p:cNvPr id="168965" name="AutoShape 5"/>
          <p:cNvCxnSpPr>
            <a:cxnSpLocks noChangeShapeType="1"/>
          </p:cNvCxnSpPr>
          <p:nvPr/>
        </p:nvCxnSpPr>
        <p:spPr bwMode="auto">
          <a:xfrm flipV="1">
            <a:off x="7215188" y="2143125"/>
            <a:ext cx="500062" cy="142875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6" name="AutoShape 7"/>
          <p:cNvCxnSpPr>
            <a:cxnSpLocks noChangeShapeType="1"/>
          </p:cNvCxnSpPr>
          <p:nvPr/>
        </p:nvCxnSpPr>
        <p:spPr bwMode="auto">
          <a:xfrm flipH="1">
            <a:off x="5724525" y="1989138"/>
            <a:ext cx="571500" cy="223837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7" name="AutoShape 8"/>
          <p:cNvCxnSpPr>
            <a:cxnSpLocks noChangeShapeType="1"/>
          </p:cNvCxnSpPr>
          <p:nvPr/>
        </p:nvCxnSpPr>
        <p:spPr bwMode="auto">
          <a:xfrm flipH="1" flipV="1">
            <a:off x="5364163" y="3933825"/>
            <a:ext cx="500062" cy="35718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8" name="AutoShape 9"/>
          <p:cNvCxnSpPr>
            <a:cxnSpLocks noChangeShapeType="1"/>
          </p:cNvCxnSpPr>
          <p:nvPr/>
        </p:nvCxnSpPr>
        <p:spPr bwMode="auto">
          <a:xfrm flipH="1" flipV="1">
            <a:off x="3348038" y="2781300"/>
            <a:ext cx="357187" cy="20478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69" name="AutoShape 10"/>
          <p:cNvCxnSpPr>
            <a:cxnSpLocks noChangeShapeType="1"/>
          </p:cNvCxnSpPr>
          <p:nvPr/>
        </p:nvCxnSpPr>
        <p:spPr bwMode="auto">
          <a:xfrm flipH="1">
            <a:off x="3348038" y="3716338"/>
            <a:ext cx="500062" cy="73025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70" name="AutoShape 15"/>
          <p:cNvCxnSpPr>
            <a:cxnSpLocks noChangeShapeType="1"/>
          </p:cNvCxnSpPr>
          <p:nvPr/>
        </p:nvCxnSpPr>
        <p:spPr bwMode="auto">
          <a:xfrm>
            <a:off x="1042988" y="2636838"/>
            <a:ext cx="430212" cy="430212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68971" name="AutoShape 17"/>
          <p:cNvCxnSpPr>
            <a:cxnSpLocks noChangeShapeType="1"/>
          </p:cNvCxnSpPr>
          <p:nvPr/>
        </p:nvCxnSpPr>
        <p:spPr bwMode="auto">
          <a:xfrm flipH="1">
            <a:off x="8316913" y="3429000"/>
            <a:ext cx="571500" cy="223838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73404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0" y="5661025"/>
            <a:ext cx="9144000" cy="1196975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it-IT" sz="32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541463"/>
            <a:ext cx="3240087" cy="2967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484313"/>
            <a:ext cx="3168650" cy="302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736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75149"/>
          </a:xfrm>
        </p:spPr>
        <p:txBody>
          <a:bodyPr>
            <a:normAutofit/>
          </a:bodyPr>
          <a:lstStyle/>
          <a:p>
            <a:r>
              <a:rPr lang="it-IT" sz="3600" b="1" u="sng" dirty="0" smtClean="0">
                <a:latin typeface="Arial Narrow"/>
                <a:cs typeface="Arial Narrow"/>
              </a:rPr>
              <a:t>TAKE HOME MESSAGES:</a:t>
            </a:r>
            <a:endParaRPr lang="it-IT" sz="3600" b="1" u="sng" dirty="0">
              <a:latin typeface="Arial Narrow"/>
              <a:cs typeface="Arial Narrow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965945051"/>
              </p:ext>
            </p:extLst>
          </p:nvPr>
        </p:nvGraphicFramePr>
        <p:xfrm>
          <a:off x="0" y="886264"/>
          <a:ext cx="9144000" cy="5971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74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Text Box 1"/>
          <p:cNvSpPr txBox="1">
            <a:spLocks noChangeArrowheads="1"/>
          </p:cNvSpPr>
          <p:nvPr/>
        </p:nvSpPr>
        <p:spPr bwMode="auto">
          <a:xfrm>
            <a:off x="468313" y="188913"/>
            <a:ext cx="82296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i="1">
                <a:solidFill>
                  <a:srgbClr val="DD930D"/>
                </a:solidFill>
              </a:rPr>
              <a:t>Difetti di perfusione in enfisema polmonare</a:t>
            </a: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/>
          <a:srcRect t="21248" r="51564" b="11249"/>
          <a:stretch>
            <a:fillRect/>
          </a:stretch>
        </p:blipFill>
        <p:spPr bwMode="auto">
          <a:xfrm>
            <a:off x="0" y="1377950"/>
            <a:ext cx="4651375" cy="405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3"/>
          <a:srcRect l="50679" t="21248" r="1666" b="10002"/>
          <a:stretch>
            <a:fillRect/>
          </a:stretch>
        </p:blipFill>
        <p:spPr bwMode="auto">
          <a:xfrm>
            <a:off x="4627563" y="1357313"/>
            <a:ext cx="4516437" cy="407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5443538"/>
            <a:ext cx="30003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FL-DE = 9 sec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CM= 100 ml/350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Threshold = 100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Direction: caudo-cranial </a:t>
            </a:r>
          </a:p>
        </p:txBody>
      </p:sp>
      <p:sp>
        <p:nvSpPr>
          <p:cNvPr id="171013" name="Text Box 1"/>
          <p:cNvSpPr txBox="1">
            <a:spLocks noChangeArrowheads="1"/>
          </p:cNvSpPr>
          <p:nvPr/>
        </p:nvSpPr>
        <p:spPr bwMode="auto">
          <a:xfrm>
            <a:off x="468313" y="404813"/>
            <a:ext cx="82296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800" i="1">
              <a:solidFill>
                <a:srgbClr val="DD93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98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Text Box 1"/>
          <p:cNvSpPr txBox="1">
            <a:spLocks noChangeArrowheads="1"/>
          </p:cNvSpPr>
          <p:nvPr/>
        </p:nvSpPr>
        <p:spPr bwMode="auto">
          <a:xfrm>
            <a:off x="0" y="188913"/>
            <a:ext cx="9144000" cy="1008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lnSpc>
                <a:spcPct val="9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i="1">
                <a:solidFill>
                  <a:srgbClr val="FFFF00"/>
                </a:solidFill>
              </a:rPr>
              <a:t>Difetto di perfusione in fibrosi polmonare</a:t>
            </a:r>
            <a:endParaRPr lang="it-IT" sz="2800" i="1">
              <a:solidFill>
                <a:srgbClr val="DD930D"/>
              </a:solidFill>
            </a:endParaRPr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/>
          <a:srcRect l="690" t="25003" r="52243" b="11249"/>
          <a:stretch>
            <a:fillRect/>
          </a:stretch>
        </p:blipFill>
        <p:spPr bwMode="auto">
          <a:xfrm>
            <a:off x="0" y="1344613"/>
            <a:ext cx="4557713" cy="3857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3"/>
          <a:srcRect l="50587" t="26250" r="2344" b="9998"/>
          <a:stretch>
            <a:fillRect/>
          </a:stretch>
        </p:blipFill>
        <p:spPr bwMode="auto">
          <a:xfrm>
            <a:off x="4572000" y="1344613"/>
            <a:ext cx="4572000" cy="3870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0" y="5300663"/>
            <a:ext cx="3000375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FL-DE = 9 sec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CM= 90 ml/350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ROI= 100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>
                <a:solidFill>
                  <a:srgbClr val="FFFFFF"/>
                </a:solidFill>
                <a:latin typeface="Calibri" pitchFamily="34" charset="0"/>
              </a:rPr>
              <a:t>Direction: caudo-cranial </a:t>
            </a:r>
          </a:p>
        </p:txBody>
      </p:sp>
    </p:spTree>
    <p:extLst>
      <p:ext uri="{BB962C8B-B14F-4D97-AF65-F5344CB8AC3E}">
        <p14:creationId xmlns:p14="http://schemas.microsoft.com/office/powerpoint/2010/main" val="1656359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/>
          <p:cNvPicPr>
            <a:picLocks noChangeAspect="1" noChangeArrowheads="1"/>
          </p:cNvPicPr>
          <p:nvPr/>
        </p:nvPicPr>
        <p:blipFill>
          <a:blip r:embed="rId3"/>
          <a:srcRect l="41669" t="11458" b="26041"/>
          <a:stretch>
            <a:fillRect/>
          </a:stretch>
        </p:blipFill>
        <p:spPr bwMode="auto">
          <a:xfrm>
            <a:off x="4572000" y="1500188"/>
            <a:ext cx="3500438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80226" name="AutoShape 2"/>
          <p:cNvCxnSpPr>
            <a:cxnSpLocks noChangeShapeType="1"/>
          </p:cNvCxnSpPr>
          <p:nvPr/>
        </p:nvCxnSpPr>
        <p:spPr bwMode="auto">
          <a:xfrm>
            <a:off x="5599113" y="2651125"/>
            <a:ext cx="306387" cy="304800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cxnSp>
        <p:nvCxnSpPr>
          <p:cNvPr id="180227" name="AutoShape 3"/>
          <p:cNvCxnSpPr>
            <a:cxnSpLocks noChangeShapeType="1"/>
          </p:cNvCxnSpPr>
          <p:nvPr/>
        </p:nvCxnSpPr>
        <p:spPr bwMode="auto">
          <a:xfrm flipH="1" flipV="1">
            <a:off x="6348413" y="3167063"/>
            <a:ext cx="328612" cy="328612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 l="39360" t="5208" b="32867"/>
          <a:stretch>
            <a:fillRect/>
          </a:stretch>
        </p:blipFill>
        <p:spPr bwMode="auto">
          <a:xfrm>
            <a:off x="885825" y="1500188"/>
            <a:ext cx="3671888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cxnSp>
        <p:nvCxnSpPr>
          <p:cNvPr id="180229" name="AutoShape 5"/>
          <p:cNvCxnSpPr>
            <a:cxnSpLocks noChangeShapeType="1"/>
          </p:cNvCxnSpPr>
          <p:nvPr/>
        </p:nvCxnSpPr>
        <p:spPr bwMode="auto">
          <a:xfrm>
            <a:off x="2268538" y="2133600"/>
            <a:ext cx="430212" cy="430213"/>
          </a:xfrm>
          <a:prstGeom prst="straightConnector1">
            <a:avLst/>
          </a:prstGeom>
          <a:noFill/>
          <a:ln w="38160" cap="sq">
            <a:solidFill>
              <a:srgbClr val="FFFFFF"/>
            </a:solidFill>
            <a:miter lim="800000"/>
            <a:headEnd/>
            <a:tailEnd type="triangle" w="med" len="med"/>
          </a:ln>
        </p:spPr>
      </p:cxn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8229600" cy="576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800" i="1">
                <a:solidFill>
                  <a:srgbClr val="FFFF00"/>
                </a:solidFill>
              </a:rPr>
              <a:t>DP cuneiformi ed EPC</a:t>
            </a:r>
          </a:p>
        </p:txBody>
      </p:sp>
    </p:spTree>
    <p:extLst>
      <p:ext uri="{BB962C8B-B14F-4D97-AF65-F5344CB8AC3E}">
        <p14:creationId xmlns:p14="http://schemas.microsoft.com/office/powerpoint/2010/main" val="537544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000" tIns="46800" rIns="90000" bIns="46800"/>
          <a:lstStyle/>
          <a:p>
            <a:pPr defTabSz="449263"/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218116" name="Picture 4" descr="polmb2"/>
          <p:cNvPicPr>
            <a:picLocks noChangeAspect="1" noChangeArrowheads="1"/>
          </p:cNvPicPr>
          <p:nvPr/>
        </p:nvPicPr>
        <p:blipFill>
          <a:blip r:embed="rId2"/>
          <a:srcRect t="4231"/>
          <a:stretch>
            <a:fillRect/>
          </a:stretch>
        </p:blipFill>
        <p:spPr bwMode="auto">
          <a:xfrm>
            <a:off x="1116013" y="0"/>
            <a:ext cx="7056437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8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0000" tIns="46800" rIns="90000" bIns="46800"/>
          <a:lstStyle/>
          <a:p>
            <a:pPr defTabSz="449263"/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219140" name="Picture 4" descr="polmoA2"/>
          <p:cNvPicPr>
            <a:picLocks noChangeAspect="1" noChangeArrowheads="1"/>
          </p:cNvPicPr>
          <p:nvPr/>
        </p:nvPicPr>
        <p:blipFill>
          <a:blip r:embed="rId2"/>
          <a:srcRect t="4231"/>
          <a:stretch>
            <a:fillRect/>
          </a:stretch>
        </p:blipFill>
        <p:spPr bwMode="auto">
          <a:xfrm>
            <a:off x="1042988" y="0"/>
            <a:ext cx="7273925" cy="69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54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8013" cy="792163"/>
          </a:xfrm>
        </p:spPr>
        <p:txBody>
          <a:bodyPr/>
          <a:lstStyle/>
          <a:p>
            <a:r>
              <a:rPr lang="it-IT" b="1" dirty="0" smtClean="0">
                <a:solidFill>
                  <a:srgbClr val="00CCFF"/>
                </a:solidFill>
                <a:ea typeface="ＭＳ Ｐゴシック"/>
                <a:cs typeface="ＭＳ Ｐゴシック"/>
              </a:rPr>
              <a:t>Teresa  f. 84 </a:t>
            </a:r>
            <a:r>
              <a:rPr lang="it-IT" b="1" dirty="0" err="1" smtClean="0">
                <a:solidFill>
                  <a:srgbClr val="00CCFF"/>
                </a:solidFill>
                <a:ea typeface="ＭＳ Ｐゴシック"/>
                <a:cs typeface="ＭＳ Ｐゴシック"/>
              </a:rPr>
              <a:t>aa</a:t>
            </a:r>
            <a:endParaRPr lang="it-IT" b="1" dirty="0" smtClean="0">
              <a:solidFill>
                <a:srgbClr val="00CCFF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82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989138"/>
            <a:ext cx="7138987" cy="326866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>
                <a:ea typeface="ＭＳ Ｐゴシック"/>
                <a:cs typeface="ＭＳ Ｐゴシック"/>
              </a:rPr>
              <a:t>2/5 </a:t>
            </a:r>
            <a:r>
              <a:rPr lang="it-IT" dirty="0" err="1" smtClean="0">
                <a:ea typeface="ＭＳ Ｐゴシック"/>
                <a:cs typeface="ＭＳ Ｐゴシック"/>
              </a:rPr>
              <a:t>Rx</a:t>
            </a:r>
            <a:r>
              <a:rPr lang="it-IT" dirty="0" smtClean="0">
                <a:ea typeface="ＭＳ Ｐゴシック"/>
                <a:cs typeface="ＭＳ Ｐゴシック"/>
              </a:rPr>
              <a:t> Torace 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2/5 TC Torace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5/</a:t>
            </a:r>
            <a:r>
              <a:rPr lang="it-IT" dirty="0" err="1" smtClean="0">
                <a:ea typeface="ＭＳ Ｐゴシック"/>
                <a:cs typeface="ＭＳ Ｐゴシック"/>
              </a:rPr>
              <a:t>5</a:t>
            </a:r>
            <a:r>
              <a:rPr lang="it-IT" dirty="0" smtClean="0">
                <a:ea typeface="ＭＳ Ｐゴシック"/>
                <a:cs typeface="ＭＳ Ｐゴシック"/>
              </a:rPr>
              <a:t> ECD venoso arti inferiori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9/5 Scintigrafia polmonare di perfusione</a:t>
            </a:r>
          </a:p>
          <a:p>
            <a:r>
              <a:rPr lang="it-IT" dirty="0" smtClean="0">
                <a:ea typeface="ＭＳ Ｐゴシック"/>
                <a:cs typeface="ＭＳ Ｐゴシック"/>
              </a:rPr>
              <a:t>11/5 TC Torace</a:t>
            </a:r>
          </a:p>
          <a:p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Follow-up?</a:t>
            </a:r>
          </a:p>
        </p:txBody>
      </p:sp>
    </p:spTree>
    <p:extLst>
      <p:ext uri="{BB962C8B-B14F-4D97-AF65-F5344CB8AC3E}">
        <p14:creationId xmlns:p14="http://schemas.microsoft.com/office/powerpoint/2010/main" val="8319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CCFF"/>
                </a:solidFill>
                <a:ea typeface="ＭＳ Ｐゴシック"/>
                <a:cs typeface="ＭＳ Ｐゴシック"/>
              </a:rPr>
              <a:t>Follow</a:t>
            </a:r>
            <a:r>
              <a:rPr lang="it-IT" b="1" dirty="0" smtClean="0">
                <a:solidFill>
                  <a:srgbClr val="00CCFF"/>
                </a:solidFill>
                <a:ea typeface="ＭＳ Ｐゴシック"/>
                <a:cs typeface="ＭＳ Ｐゴシック"/>
              </a:rPr>
              <a:t> up</a:t>
            </a:r>
          </a:p>
        </p:txBody>
      </p:sp>
      <p:sp>
        <p:nvSpPr>
          <p:cNvPr id="183298" name="Segnaposto contenuto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Cosa devo richiedere in un </a:t>
            </a:r>
            <a:r>
              <a:rPr lang="it-IT" dirty="0" err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pz</a:t>
            </a: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 con recente Embolia Polmonare?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Per quanto tempo TAO?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Esistono pazienti più ‘’a </a:t>
            </a:r>
            <a:r>
              <a:rPr lang="it-IT" dirty="0" err="1" smtClean="0">
                <a:solidFill>
                  <a:srgbClr val="FF0000"/>
                </a:solidFill>
                <a:ea typeface="ＭＳ Ｐゴシック"/>
                <a:cs typeface="ＭＳ Ｐゴシック"/>
              </a:rPr>
              <a:t>rischio’</a:t>
            </a: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’ di altri che necessitano di un’attenzione maggiore?</a:t>
            </a:r>
          </a:p>
          <a:p>
            <a:pPr>
              <a:buFontTx/>
              <a:buChar char="-"/>
            </a:pPr>
            <a:r>
              <a:rPr lang="it-IT" dirty="0" smtClean="0">
                <a:solidFill>
                  <a:srgbClr val="FF0000"/>
                </a:solidFill>
                <a:ea typeface="ＭＳ Ｐゴシック"/>
                <a:cs typeface="ＭＳ Ｐゴシック"/>
              </a:rPr>
              <a:t>Quali attenzioni?</a:t>
            </a:r>
          </a:p>
        </p:txBody>
      </p:sp>
    </p:spTree>
    <p:extLst>
      <p:ext uri="{BB962C8B-B14F-4D97-AF65-F5344CB8AC3E}">
        <p14:creationId xmlns:p14="http://schemas.microsoft.com/office/powerpoint/2010/main" val="33278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Presentazione su schermo (4:3)</PresentationFormat>
  <Paragraphs>135</Paragraphs>
  <Slides>21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Teresa  f. 84 aa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Teresa  f. 84 aa</vt:lpstr>
      <vt:lpstr>Follow up</vt:lpstr>
      <vt:lpstr>Presentazione standard di PowerPoint</vt:lpstr>
      <vt:lpstr>Presentazione standard di PowerPoint</vt:lpstr>
      <vt:lpstr>PE: a follow-up study of the relation between the degree of right ventricle overload and the extent of perfusion defects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TAKE HOME MESSAGES: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Teresa  f. 84 aa</dc:title>
  <dc:creator>Barbara Andreoli</dc:creator>
  <cp:lastModifiedBy>Barbara Andreoli</cp:lastModifiedBy>
  <cp:revision>1</cp:revision>
  <dcterms:created xsi:type="dcterms:W3CDTF">2013-10-24T07:10:08Z</dcterms:created>
  <dcterms:modified xsi:type="dcterms:W3CDTF">2013-10-24T07:10:47Z</dcterms:modified>
</cp:coreProperties>
</file>