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 id="2147483741" r:id="rId3"/>
    <p:sldMasterId id="2147483759" r:id="rId4"/>
  </p:sldMasterIdLst>
  <p:notesMasterIdLst>
    <p:notesMasterId r:id="rId39"/>
  </p:notesMasterIdLst>
  <p:sldIdLst>
    <p:sldId id="298" r:id="rId5"/>
    <p:sldId id="256" r:id="rId6"/>
    <p:sldId id="272" r:id="rId7"/>
    <p:sldId id="257" r:id="rId8"/>
    <p:sldId id="278" r:id="rId9"/>
    <p:sldId id="306" r:id="rId10"/>
    <p:sldId id="316" r:id="rId11"/>
    <p:sldId id="330" r:id="rId12"/>
    <p:sldId id="273" r:id="rId13"/>
    <p:sldId id="279" r:id="rId14"/>
    <p:sldId id="328" r:id="rId15"/>
    <p:sldId id="280" r:id="rId16"/>
    <p:sldId id="284" r:id="rId17"/>
    <p:sldId id="283" r:id="rId18"/>
    <p:sldId id="282" r:id="rId19"/>
    <p:sldId id="331" r:id="rId20"/>
    <p:sldId id="285" r:id="rId21"/>
    <p:sldId id="286" r:id="rId22"/>
    <p:sldId id="290" r:id="rId23"/>
    <p:sldId id="287" r:id="rId24"/>
    <p:sldId id="292" r:id="rId25"/>
    <p:sldId id="288" r:id="rId26"/>
    <p:sldId id="293" r:id="rId27"/>
    <p:sldId id="289" r:id="rId28"/>
    <p:sldId id="295" r:id="rId29"/>
    <p:sldId id="294" r:id="rId30"/>
    <p:sldId id="324" r:id="rId31"/>
    <p:sldId id="276" r:id="rId32"/>
    <p:sldId id="271" r:id="rId33"/>
    <p:sldId id="334" r:id="rId34"/>
    <p:sldId id="329" r:id="rId35"/>
    <p:sldId id="266" r:id="rId36"/>
    <p:sldId id="332" r:id="rId37"/>
    <p:sldId id="333"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ilippo Pasqua" initials="F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3300"/>
    <a:srgbClr val="996633"/>
    <a:srgbClr val="FF9933"/>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24" autoAdjust="0"/>
    <p:restoredTop sz="94660"/>
  </p:normalViewPr>
  <p:slideViewPr>
    <p:cSldViewPr snapToGrid="0" showGuides="1">
      <p:cViewPr>
        <p:scale>
          <a:sx n="50" d="100"/>
          <a:sy n="50" d="100"/>
        </p:scale>
        <p:origin x="-1042" y="-518"/>
      </p:cViewPr>
      <p:guideLst>
        <p:guide orient="horz" pos="2160"/>
        <p:guide pos="3840"/>
      </p:guideLst>
    </p:cSldViewPr>
  </p:slideViewPr>
  <p:notesTextViewPr>
    <p:cViewPr>
      <p:scale>
        <a:sx n="1" d="1"/>
        <a:sy n="1" d="1"/>
      </p:scale>
      <p:origin x="0" y="0"/>
    </p:cViewPr>
  </p:notesTextViewPr>
  <p:sorterViewPr>
    <p:cViewPr>
      <p:scale>
        <a:sx n="100" d="100"/>
        <a:sy n="100" d="100"/>
      </p:scale>
      <p:origin x="0" y="656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F8B12A-CEC3-466D-9EEA-B9C2CB9423A8}" type="datetimeFigureOut">
              <a:rPr lang="it-IT" smtClean="0"/>
              <a:t>19/09/15</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5C24EE-D926-4636-AC06-A9B604AB102B}" type="slidenum">
              <a:rPr lang="it-IT" smtClean="0"/>
              <a:t>‹N›</a:t>
            </a:fld>
            <a:endParaRPr lang="it-IT"/>
          </a:p>
        </p:txBody>
      </p:sp>
    </p:spTree>
    <p:extLst>
      <p:ext uri="{BB962C8B-B14F-4D97-AF65-F5344CB8AC3E}">
        <p14:creationId xmlns:p14="http://schemas.microsoft.com/office/powerpoint/2010/main" val="16951850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2209799" y="3694377"/>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9/19/2015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218"/>
            <a:ext cx="10515600" cy="819355"/>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839788" y="987482"/>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39791"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1B80C674-7DFC-42FE-B9CD-82963CDB1557}" type="datetimeFigureOut">
              <a:rPr lang="en-US" dirty="0"/>
              <a:t>9/19/2015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839791"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2076456F-F47D-4F25-8053-2A695DA0CA7D}" type="datetimeFigureOut">
              <a:rPr lang="en-US" dirty="0"/>
              <a:t>9/19/2015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it-IT" smtClean="0"/>
              <a:t>Fare clic per modificare lo stile del titolo</a:t>
            </a:r>
            <a:endParaRPr lang="en-US" dirty="0"/>
          </a:p>
        </p:txBody>
      </p:sp>
      <p:sp>
        <p:nvSpPr>
          <p:cNvPr id="12" name="Text Placeholder 3"/>
          <p:cNvSpPr>
            <a:spLocks noGrp="1"/>
          </p:cNvSpPr>
          <p:nvPr>
            <p:ph type="body" sz="half" idx="13"/>
          </p:nvPr>
        </p:nvSpPr>
        <p:spPr>
          <a:xfrm>
            <a:off x="1720645"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5D6C7379-69CC-4837-9905-BEBA22830C8A}" type="datetimeFigureOut">
              <a:rPr lang="en-US" dirty="0"/>
              <a:t>9/19/2015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74"/>
            <a:ext cx="10515600" cy="2511835"/>
          </a:xfrm>
        </p:spPr>
        <p:txBody>
          <a:bodyPr anchor="b">
            <a:normAutofit/>
          </a:bodyPr>
          <a:lstStyle>
            <a:lvl1pPr>
              <a:defRPr sz="540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839791"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9EB8B7E-8AEE-4F10-BFEE-C999AD004D36}" type="datetimeFigureOut">
              <a:rPr lang="en-US" dirty="0"/>
              <a:t>9/19/2015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9"/>
            <a:ext cx="10515600" cy="1325563"/>
          </a:xfrm>
        </p:spPr>
        <p:txBody>
          <a:bodyPr/>
          <a:lstStyle/>
          <a:p>
            <a:r>
              <a:rPr lang="it-IT" smtClean="0"/>
              <a:t>Fare clic per modificare lo stile del titolo</a:t>
            </a:r>
            <a:endParaRPr lang="en-US" dirty="0"/>
          </a:p>
        </p:txBody>
      </p:sp>
      <p:sp>
        <p:nvSpPr>
          <p:cNvPr id="7" name="Text Placeholder 2"/>
          <p:cNvSpPr>
            <a:spLocks noGrp="1"/>
          </p:cNvSpPr>
          <p:nvPr>
            <p:ph type="body" idx="1"/>
          </p:nvPr>
        </p:nvSpPr>
        <p:spPr>
          <a:xfrm>
            <a:off x="1337281" y="1885950"/>
            <a:ext cx="2946867"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8" name="Text Placeholder 3"/>
          <p:cNvSpPr>
            <a:spLocks noGrp="1"/>
          </p:cNvSpPr>
          <p:nvPr>
            <p:ph type="body" sz="half" idx="15"/>
          </p:nvPr>
        </p:nvSpPr>
        <p:spPr>
          <a:xfrm>
            <a:off x="1356835" y="2571750"/>
            <a:ext cx="292735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9" name="Text Placeholder 4"/>
          <p:cNvSpPr>
            <a:spLocks noGrp="1"/>
          </p:cNvSpPr>
          <p:nvPr>
            <p:ph type="body" sz="quarter" idx="3"/>
          </p:nvPr>
        </p:nvSpPr>
        <p:spPr>
          <a:xfrm>
            <a:off x="4588033"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10" name="Text Placeholder 3"/>
          <p:cNvSpPr>
            <a:spLocks noGrp="1"/>
          </p:cNvSpPr>
          <p:nvPr>
            <p:ph type="body" sz="half" idx="16"/>
          </p:nvPr>
        </p:nvSpPr>
        <p:spPr>
          <a:xfrm>
            <a:off x="4577441" y="2571750"/>
            <a:ext cx="2946795"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11" name="Text Placeholder 4"/>
          <p:cNvSpPr>
            <a:spLocks noGrp="1"/>
          </p:cNvSpPr>
          <p:nvPr>
            <p:ph type="body" sz="quarter" idx="13"/>
          </p:nvPr>
        </p:nvSpPr>
        <p:spPr>
          <a:xfrm>
            <a:off x="7829074"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12" name="Text Placeholder 3"/>
          <p:cNvSpPr>
            <a:spLocks noGrp="1"/>
          </p:cNvSpPr>
          <p:nvPr>
            <p:ph type="body" sz="half" idx="17"/>
          </p:nvPr>
        </p:nvSpPr>
        <p:spPr>
          <a:xfrm>
            <a:off x="7829074"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3" name="Date Placeholder 2"/>
          <p:cNvSpPr>
            <a:spLocks noGrp="1"/>
          </p:cNvSpPr>
          <p:nvPr>
            <p:ph type="dt" sz="half" idx="10"/>
          </p:nvPr>
        </p:nvSpPr>
        <p:spPr/>
        <p:txBody>
          <a:bodyPr/>
          <a:lstStyle/>
          <a:p>
            <a:fld id="{8668F3F9-58BC-440B-B37B-805B9055EF92}" type="datetimeFigureOut">
              <a:rPr lang="en-US" dirty="0"/>
              <a:t>9/19/2015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9"/>
            <a:ext cx="10515600" cy="1325563"/>
          </a:xfrm>
        </p:spPr>
        <p:txBody>
          <a:bodyPr/>
          <a:lstStyle/>
          <a:p>
            <a:r>
              <a:rPr lang="it-IT" smtClean="0"/>
              <a:t>Fare clic per modificare lo stile del titolo</a:t>
            </a:r>
            <a:endParaRPr lang="en-US" dirty="0"/>
          </a:p>
        </p:txBody>
      </p:sp>
      <p:sp>
        <p:nvSpPr>
          <p:cNvPr id="19" name="Text Placeholder 2"/>
          <p:cNvSpPr>
            <a:spLocks noGrp="1"/>
          </p:cNvSpPr>
          <p:nvPr>
            <p:ph type="body" idx="1"/>
          </p:nvPr>
        </p:nvSpPr>
        <p:spPr>
          <a:xfrm>
            <a:off x="1332085" y="4297503"/>
            <a:ext cx="2940051"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0" name="Picture Placeholder 2"/>
          <p:cNvSpPr>
            <a:spLocks noGrp="1" noChangeAspect="1"/>
          </p:cNvSpPr>
          <p:nvPr>
            <p:ph type="pic" idx="15"/>
          </p:nvPr>
        </p:nvSpPr>
        <p:spPr>
          <a:xfrm>
            <a:off x="1332085" y="2256354"/>
            <a:ext cx="2940051"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1" name="Text Placeholder 3"/>
          <p:cNvSpPr>
            <a:spLocks noGrp="1"/>
          </p:cNvSpPr>
          <p:nvPr>
            <p:ph type="body" sz="half" idx="18"/>
          </p:nvPr>
        </p:nvSpPr>
        <p:spPr>
          <a:xfrm>
            <a:off x="1332085" y="4873823"/>
            <a:ext cx="294005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22" name="Text Placeholder 4"/>
          <p:cNvSpPr>
            <a:spLocks noGrp="1"/>
          </p:cNvSpPr>
          <p:nvPr>
            <p:ph type="body" sz="quarter" idx="3"/>
          </p:nvPr>
        </p:nvSpPr>
        <p:spPr>
          <a:xfrm>
            <a:off x="4569000"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4" name="Text Placeholder 3"/>
          <p:cNvSpPr>
            <a:spLocks noGrp="1"/>
          </p:cNvSpPr>
          <p:nvPr>
            <p:ph type="body" sz="half" idx="19"/>
          </p:nvPr>
        </p:nvSpPr>
        <p:spPr>
          <a:xfrm>
            <a:off x="4567682" y="4873822"/>
            <a:ext cx="293440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25" name="Text Placeholder 4"/>
          <p:cNvSpPr>
            <a:spLocks noGrp="1"/>
          </p:cNvSpPr>
          <p:nvPr>
            <p:ph type="body" sz="quarter" idx="13"/>
          </p:nvPr>
        </p:nvSpPr>
        <p:spPr>
          <a:xfrm>
            <a:off x="7804361"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6" name="Picture Placeholder 2"/>
          <p:cNvSpPr>
            <a:spLocks noGrp="1" noChangeAspect="1"/>
          </p:cNvSpPr>
          <p:nvPr>
            <p:ph type="pic" idx="22"/>
          </p:nvPr>
        </p:nvSpPr>
        <p:spPr>
          <a:xfrm>
            <a:off x="7804360"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7" name="Text Placeholder 3"/>
          <p:cNvSpPr>
            <a:spLocks noGrp="1"/>
          </p:cNvSpPr>
          <p:nvPr>
            <p:ph type="body" sz="half" idx="20"/>
          </p:nvPr>
        </p:nvSpPr>
        <p:spPr>
          <a:xfrm>
            <a:off x="7804200" y="4873820"/>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3" name="Date Placeholder 2"/>
          <p:cNvSpPr>
            <a:spLocks noGrp="1"/>
          </p:cNvSpPr>
          <p:nvPr>
            <p:ph type="dt" sz="half" idx="10"/>
          </p:nvPr>
        </p:nvSpPr>
        <p:spPr/>
        <p:txBody>
          <a:bodyPr/>
          <a:lstStyle/>
          <a:p>
            <a:fld id="{0D5A53AF-48EA-489D-8260-9DCAB666386A}" type="datetimeFigureOut">
              <a:rPr lang="en-US" dirty="0"/>
              <a:t>9/19/2015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9/19/2015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9/19/2015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84"/>
            <a:ext cx="103632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solidFill>
                  <a:prstClr val="black">
                    <a:tint val="75000"/>
                  </a:prstClr>
                </a:solidFill>
              </a:rPr>
              <a:pPr/>
              <a:t>19/09/15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B007B441-5312-499D-93C3-6E37886527FA}"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5968828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solidFill>
                  <a:prstClr val="black">
                    <a:tint val="75000"/>
                  </a:prstClr>
                </a:solidFill>
              </a:rPr>
              <a:pPr/>
              <a:t>19/09/15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B007B441-5312-499D-93C3-6E37886527FA}"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418682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9/19/2015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59"/>
            <a:ext cx="103632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B6055F8-1D02-4417-9241-55C834FD9970}" type="datetimeFigureOut">
              <a:rPr lang="it-IT" smtClean="0">
                <a:solidFill>
                  <a:prstClr val="black">
                    <a:tint val="75000"/>
                  </a:prstClr>
                </a:solidFill>
              </a:rPr>
              <a:pPr/>
              <a:t>19/09/15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B007B441-5312-499D-93C3-6E37886527FA}"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2779276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B6055F8-1D02-4417-9241-55C834FD9970}" type="datetimeFigureOut">
              <a:rPr lang="it-IT" smtClean="0">
                <a:solidFill>
                  <a:prstClr val="black">
                    <a:tint val="75000"/>
                  </a:prstClr>
                </a:solidFill>
              </a:rPr>
              <a:pPr/>
              <a:t>19/09/15</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B007B441-5312-499D-93C3-6E37886527FA}"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8694079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93406"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93406"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B6055F8-1D02-4417-9241-55C834FD9970}" type="datetimeFigureOut">
              <a:rPr lang="it-IT" smtClean="0">
                <a:solidFill>
                  <a:prstClr val="black">
                    <a:tint val="75000"/>
                  </a:prstClr>
                </a:solidFill>
              </a:rPr>
              <a:pPr/>
              <a:t>19/09/15</a:t>
            </a:fld>
            <a:endParaRPr lang="it-IT">
              <a:solidFill>
                <a:prstClr val="black">
                  <a:tint val="75000"/>
                </a:prstClr>
              </a:solidFill>
            </a:endParaRPr>
          </a:p>
        </p:txBody>
      </p:sp>
      <p:sp>
        <p:nvSpPr>
          <p:cNvPr id="8" name="Segnaposto piè di pagina 7"/>
          <p:cNvSpPr>
            <a:spLocks noGrp="1"/>
          </p:cNvSpPr>
          <p:nvPr>
            <p:ph type="ftr" sz="quarter" idx="11"/>
          </p:nvPr>
        </p:nvSpPr>
        <p:spPr/>
        <p:txBody>
          <a:bodyPr/>
          <a:lstStyle/>
          <a:p>
            <a:endParaRPr lang="it-IT">
              <a:solidFill>
                <a:prstClr val="black">
                  <a:tint val="75000"/>
                </a:prstClr>
              </a:solidFill>
            </a:endParaRPr>
          </a:p>
        </p:txBody>
      </p:sp>
      <p:sp>
        <p:nvSpPr>
          <p:cNvPr id="9" name="Segnaposto numero diapositiva 8"/>
          <p:cNvSpPr>
            <a:spLocks noGrp="1"/>
          </p:cNvSpPr>
          <p:nvPr>
            <p:ph type="sldNum" sz="quarter" idx="12"/>
          </p:nvPr>
        </p:nvSpPr>
        <p:spPr/>
        <p:txBody>
          <a:bodyPr/>
          <a:lstStyle/>
          <a:p>
            <a:fld id="{B007B441-5312-499D-93C3-6E37886527FA}"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40374439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B6055F8-1D02-4417-9241-55C834FD9970}" type="datetimeFigureOut">
              <a:rPr lang="it-IT" smtClean="0">
                <a:solidFill>
                  <a:prstClr val="black">
                    <a:tint val="75000"/>
                  </a:prstClr>
                </a:solidFill>
              </a:rPr>
              <a:pPr/>
              <a:t>19/09/15</a:t>
            </a:fld>
            <a:endParaRPr lang="it-IT">
              <a:solidFill>
                <a:prstClr val="black">
                  <a:tint val="75000"/>
                </a:prstClr>
              </a:solidFill>
            </a:endParaRPr>
          </a:p>
        </p:txBody>
      </p:sp>
      <p:sp>
        <p:nvSpPr>
          <p:cNvPr id="4" name="Segnaposto piè di pagina 3"/>
          <p:cNvSpPr>
            <a:spLocks noGrp="1"/>
          </p:cNvSpPr>
          <p:nvPr>
            <p:ph type="ftr" sz="quarter" idx="11"/>
          </p:nvPr>
        </p:nvSpPr>
        <p:spPr/>
        <p:txBody>
          <a:bodyPr/>
          <a:lstStyle/>
          <a:p>
            <a:endParaRPr lang="it-IT">
              <a:solidFill>
                <a:prstClr val="black">
                  <a:tint val="75000"/>
                </a:prstClr>
              </a:solidFill>
            </a:endParaRPr>
          </a:p>
        </p:txBody>
      </p:sp>
      <p:sp>
        <p:nvSpPr>
          <p:cNvPr id="5" name="Segnaposto numero diapositiva 4"/>
          <p:cNvSpPr>
            <a:spLocks noGrp="1"/>
          </p:cNvSpPr>
          <p:nvPr>
            <p:ph type="sldNum" sz="quarter" idx="12"/>
          </p:nvPr>
        </p:nvSpPr>
        <p:spPr/>
        <p:txBody>
          <a:bodyPr/>
          <a:lstStyle/>
          <a:p>
            <a:fld id="{B007B441-5312-499D-93C3-6E37886527FA}"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2456380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B6055F8-1D02-4417-9241-55C834FD9970}" type="datetimeFigureOut">
              <a:rPr lang="it-IT" smtClean="0">
                <a:solidFill>
                  <a:prstClr val="black">
                    <a:tint val="75000"/>
                  </a:prstClr>
                </a:solidFill>
              </a:rPr>
              <a:pPr/>
              <a:t>19/09/15</a:t>
            </a:fld>
            <a:endParaRPr lang="it-IT">
              <a:solidFill>
                <a:prstClr val="black">
                  <a:tint val="75000"/>
                </a:prstClr>
              </a:solidFill>
            </a:endParaRPr>
          </a:p>
        </p:txBody>
      </p:sp>
      <p:sp>
        <p:nvSpPr>
          <p:cNvPr id="3" name="Segnaposto piè di pagina 2"/>
          <p:cNvSpPr>
            <a:spLocks noGrp="1"/>
          </p:cNvSpPr>
          <p:nvPr>
            <p:ph type="ftr" sz="quarter" idx="11"/>
          </p:nvPr>
        </p:nvSpPr>
        <p:spPr/>
        <p:txBody>
          <a:bodyPr/>
          <a:lstStyle/>
          <a:p>
            <a:endParaRPr lang="it-IT">
              <a:solidFill>
                <a:prstClr val="black">
                  <a:tint val="75000"/>
                </a:prstClr>
              </a:solidFill>
            </a:endParaRPr>
          </a:p>
        </p:txBody>
      </p:sp>
      <p:sp>
        <p:nvSpPr>
          <p:cNvPr id="4" name="Segnaposto numero diapositiva 3"/>
          <p:cNvSpPr>
            <a:spLocks noGrp="1"/>
          </p:cNvSpPr>
          <p:nvPr>
            <p:ph type="sldNum" sz="quarter" idx="12"/>
          </p:nvPr>
        </p:nvSpPr>
        <p:spPr/>
        <p:txBody>
          <a:bodyPr/>
          <a:lstStyle/>
          <a:p>
            <a:fld id="{B007B441-5312-499D-93C3-6E37886527FA}"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39740995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3" y="273050"/>
            <a:ext cx="4011084"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4766733" y="273108"/>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6055F8-1D02-4417-9241-55C834FD9970}" type="datetimeFigureOut">
              <a:rPr lang="it-IT" smtClean="0">
                <a:solidFill>
                  <a:prstClr val="black">
                    <a:tint val="75000"/>
                  </a:prstClr>
                </a:solidFill>
              </a:rPr>
              <a:pPr/>
              <a:t>19/09/15</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B007B441-5312-499D-93C3-6E37886527FA}"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27822545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B6055F8-1D02-4417-9241-55C834FD9970}" type="datetimeFigureOut">
              <a:rPr lang="it-IT" smtClean="0">
                <a:solidFill>
                  <a:prstClr val="black">
                    <a:tint val="75000"/>
                  </a:prstClr>
                </a:solidFill>
              </a:rPr>
              <a:pPr/>
              <a:t>19/09/15</a:t>
            </a:fld>
            <a:endParaRPr lang="it-IT">
              <a:solidFill>
                <a:prstClr val="black">
                  <a:tint val="75000"/>
                </a:prstClr>
              </a:solidFill>
            </a:endParaRPr>
          </a:p>
        </p:txBody>
      </p:sp>
      <p:sp>
        <p:nvSpPr>
          <p:cNvPr id="6" name="Segnaposto piè di pagina 5"/>
          <p:cNvSpPr>
            <a:spLocks noGrp="1"/>
          </p:cNvSpPr>
          <p:nvPr>
            <p:ph type="ftr" sz="quarter" idx="11"/>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nvPr>
        </p:nvSpPr>
        <p:spPr/>
        <p:txBody>
          <a:bodyPr/>
          <a:lstStyle/>
          <a:p>
            <a:fld id="{B007B441-5312-499D-93C3-6E37886527FA}"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15639033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solidFill>
                  <a:prstClr val="black">
                    <a:tint val="75000"/>
                  </a:prstClr>
                </a:solidFill>
              </a:rPr>
              <a:pPr/>
              <a:t>19/09/15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B007B441-5312-499D-93C3-6E37886527FA}"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8645438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95"/>
            <a:ext cx="27432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09600" y="274695"/>
            <a:ext cx="80264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B6055F8-1D02-4417-9241-55C834FD9970}" type="datetimeFigureOut">
              <a:rPr lang="it-IT" smtClean="0">
                <a:solidFill>
                  <a:prstClr val="black">
                    <a:tint val="75000"/>
                  </a:prstClr>
                </a:solidFill>
              </a:rPr>
              <a:pPr/>
              <a:t>19/09/15</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B007B441-5312-499D-93C3-6E37886527FA}" type="slidenum">
              <a:rPr lang="it-IT" smtClean="0">
                <a:solidFill>
                  <a:prstClr val="black">
                    <a:tint val="75000"/>
                  </a:prstClr>
                </a:solidFill>
              </a:rPr>
              <a:pPr/>
              <a:t>‹N›</a:t>
            </a:fld>
            <a:endParaRPr lang="it-IT">
              <a:solidFill>
                <a:prstClr val="black">
                  <a:tint val="75000"/>
                </a:prstClr>
              </a:solidFill>
            </a:endParaRPr>
          </a:p>
        </p:txBody>
      </p:sp>
    </p:spTree>
    <p:extLst>
      <p:ext uri="{BB962C8B-B14F-4D97-AF65-F5344CB8AC3E}">
        <p14:creationId xmlns:p14="http://schemas.microsoft.com/office/powerpoint/2010/main" val="8568701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2209799" y="3694377"/>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8" name="Footer Placeholder 7"/>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9" name="Slide Number Placeholder 8"/>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1681082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it-IT" smtClean="0"/>
              <a:t>Fare clic per modificare lo stile del titolo</a:t>
            </a:r>
            <a:endParaRPr lang="en-US" dirty="0"/>
          </a:p>
        </p:txBody>
      </p:sp>
      <p:sp>
        <p:nvSpPr>
          <p:cNvPr id="8" name="Subtitle 2"/>
          <p:cNvSpPr>
            <a:spLocks noGrp="1"/>
          </p:cNvSpPr>
          <p:nvPr>
            <p:ph type="subTitle" idx="1"/>
          </p:nvPr>
        </p:nvSpPr>
        <p:spPr>
          <a:xfrm>
            <a:off x="854532" y="3693678"/>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9/19/2015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6" name="Slide Number Placeholder 5"/>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4500423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it-IT" smtClean="0"/>
              <a:t>Fare clic per modificare lo stile del titolo</a:t>
            </a:r>
            <a:endParaRPr lang="en-US" dirty="0"/>
          </a:p>
        </p:txBody>
      </p:sp>
      <p:sp>
        <p:nvSpPr>
          <p:cNvPr id="8" name="Subtitle 2"/>
          <p:cNvSpPr>
            <a:spLocks noGrp="1"/>
          </p:cNvSpPr>
          <p:nvPr>
            <p:ph type="subTitle" idx="1"/>
          </p:nvPr>
        </p:nvSpPr>
        <p:spPr>
          <a:xfrm>
            <a:off x="854532" y="3693678"/>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6" name="Slide Number Placeholder 5"/>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43365047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166250445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120000" y="2505075"/>
            <a:ext cx="5025216"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319843"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6" name="Content Placeholder 5"/>
          <p:cNvSpPr>
            <a:spLocks noGrp="1"/>
          </p:cNvSpPr>
          <p:nvPr>
            <p:ph sz="quarter" idx="4"/>
          </p:nvPr>
        </p:nvSpPr>
        <p:spPr>
          <a:xfrm>
            <a:off x="6319843" y="2505075"/>
            <a:ext cx="503554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8" name="Footer Placeholder 7"/>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9" name="Slide Number Placeholder 8"/>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420147153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4" name="Footer Placeholder 3"/>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5" name="Slide Number Placeholder 4"/>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29922963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3" name="Footer Placeholder 2"/>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4" name="Slide Number Placeholder 3"/>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40052417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a:xfrm>
            <a:off x="5183188" y="987482"/>
            <a:ext cx="6172200" cy="487362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120038"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F7D1BD23-6E54-4D9D-AD88-A2813C73CC25}"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13048619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5183188" y="987482"/>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120038"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1471A834-4F3C-4AF9-9C74-05EC35A0F292}"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88084327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218"/>
            <a:ext cx="10515600" cy="819355"/>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839788" y="987482"/>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39791"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1B80C674-7DFC-42FE-B9CD-82963CDB1557}"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85598295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839791"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2076456F-F47D-4F25-8053-2A695DA0CA7D}"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1738493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9/19/2015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it-IT" smtClean="0"/>
              <a:t>Fare clic per modificare lo stile del titolo</a:t>
            </a:r>
            <a:endParaRPr lang="en-US" dirty="0"/>
          </a:p>
        </p:txBody>
      </p:sp>
      <p:sp>
        <p:nvSpPr>
          <p:cNvPr id="12" name="Text Placeholder 3"/>
          <p:cNvSpPr>
            <a:spLocks noGrp="1"/>
          </p:cNvSpPr>
          <p:nvPr>
            <p:ph type="body" sz="half" idx="13"/>
          </p:nvPr>
        </p:nvSpPr>
        <p:spPr>
          <a:xfrm>
            <a:off x="1720645"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5D6C7379-69CC-4837-9905-BEBA22830C8A}"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n-US" sz="8000" dirty="0">
                <a:solidFill>
                  <a:prstClr val="white"/>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8000" dirty="0">
                <a:solidFill>
                  <a:prstClr val="white"/>
                </a:solidFill>
                <a:effectLst/>
              </a:rPr>
              <a:t>”</a:t>
            </a:r>
          </a:p>
        </p:txBody>
      </p:sp>
    </p:spTree>
    <p:extLst>
      <p:ext uri="{BB962C8B-B14F-4D97-AF65-F5344CB8AC3E}">
        <p14:creationId xmlns:p14="http://schemas.microsoft.com/office/powerpoint/2010/main" val="3597292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74"/>
            <a:ext cx="10515600" cy="2511835"/>
          </a:xfrm>
        </p:spPr>
        <p:txBody>
          <a:bodyPr anchor="b">
            <a:normAutofit/>
          </a:bodyPr>
          <a:lstStyle>
            <a:lvl1pPr>
              <a:defRPr sz="540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839791"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9EB8B7E-8AEE-4F10-BFEE-C999AD004D36}"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185805778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9"/>
            <a:ext cx="10515600" cy="1325563"/>
          </a:xfrm>
        </p:spPr>
        <p:txBody>
          <a:bodyPr/>
          <a:lstStyle/>
          <a:p>
            <a:r>
              <a:rPr lang="it-IT" smtClean="0"/>
              <a:t>Fare clic per modificare lo stile del titolo</a:t>
            </a:r>
            <a:endParaRPr lang="en-US" dirty="0"/>
          </a:p>
        </p:txBody>
      </p:sp>
      <p:sp>
        <p:nvSpPr>
          <p:cNvPr id="7" name="Text Placeholder 2"/>
          <p:cNvSpPr>
            <a:spLocks noGrp="1"/>
          </p:cNvSpPr>
          <p:nvPr>
            <p:ph type="body" idx="1"/>
          </p:nvPr>
        </p:nvSpPr>
        <p:spPr>
          <a:xfrm>
            <a:off x="1337281" y="1885950"/>
            <a:ext cx="2946867"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8" name="Text Placeholder 3"/>
          <p:cNvSpPr>
            <a:spLocks noGrp="1"/>
          </p:cNvSpPr>
          <p:nvPr>
            <p:ph type="body" sz="half" idx="15"/>
          </p:nvPr>
        </p:nvSpPr>
        <p:spPr>
          <a:xfrm>
            <a:off x="1356835" y="2571750"/>
            <a:ext cx="292735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9" name="Text Placeholder 4"/>
          <p:cNvSpPr>
            <a:spLocks noGrp="1"/>
          </p:cNvSpPr>
          <p:nvPr>
            <p:ph type="body" sz="quarter" idx="3"/>
          </p:nvPr>
        </p:nvSpPr>
        <p:spPr>
          <a:xfrm>
            <a:off x="4588033"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10" name="Text Placeholder 3"/>
          <p:cNvSpPr>
            <a:spLocks noGrp="1"/>
          </p:cNvSpPr>
          <p:nvPr>
            <p:ph type="body" sz="half" idx="16"/>
          </p:nvPr>
        </p:nvSpPr>
        <p:spPr>
          <a:xfrm>
            <a:off x="4577441" y="2571750"/>
            <a:ext cx="2946795"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11" name="Text Placeholder 4"/>
          <p:cNvSpPr>
            <a:spLocks noGrp="1"/>
          </p:cNvSpPr>
          <p:nvPr>
            <p:ph type="body" sz="quarter" idx="13"/>
          </p:nvPr>
        </p:nvSpPr>
        <p:spPr>
          <a:xfrm>
            <a:off x="7829074"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12" name="Text Placeholder 3"/>
          <p:cNvSpPr>
            <a:spLocks noGrp="1"/>
          </p:cNvSpPr>
          <p:nvPr>
            <p:ph type="body" sz="half" idx="17"/>
          </p:nvPr>
        </p:nvSpPr>
        <p:spPr>
          <a:xfrm>
            <a:off x="7829074"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3" name="Date Placeholder 2"/>
          <p:cNvSpPr>
            <a:spLocks noGrp="1"/>
          </p:cNvSpPr>
          <p:nvPr>
            <p:ph type="dt" sz="half" idx="10"/>
          </p:nvPr>
        </p:nvSpPr>
        <p:spPr/>
        <p:txBody>
          <a:bodyPr/>
          <a:lstStyle/>
          <a:p>
            <a:fld id="{8668F3F9-58BC-440B-B37B-805B9055EF92}"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4" name="Footer Placeholder 3"/>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5" name="Slide Number Placeholder 4"/>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01610590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9"/>
            <a:ext cx="10515600" cy="1325563"/>
          </a:xfrm>
        </p:spPr>
        <p:txBody>
          <a:bodyPr/>
          <a:lstStyle/>
          <a:p>
            <a:r>
              <a:rPr lang="it-IT" smtClean="0"/>
              <a:t>Fare clic per modificare lo stile del titolo</a:t>
            </a:r>
            <a:endParaRPr lang="en-US" dirty="0"/>
          </a:p>
        </p:txBody>
      </p:sp>
      <p:sp>
        <p:nvSpPr>
          <p:cNvPr id="19" name="Text Placeholder 2"/>
          <p:cNvSpPr>
            <a:spLocks noGrp="1"/>
          </p:cNvSpPr>
          <p:nvPr>
            <p:ph type="body" idx="1"/>
          </p:nvPr>
        </p:nvSpPr>
        <p:spPr>
          <a:xfrm>
            <a:off x="1332085" y="4297503"/>
            <a:ext cx="2940051"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0" name="Picture Placeholder 2"/>
          <p:cNvSpPr>
            <a:spLocks noGrp="1" noChangeAspect="1"/>
          </p:cNvSpPr>
          <p:nvPr>
            <p:ph type="pic" idx="15"/>
          </p:nvPr>
        </p:nvSpPr>
        <p:spPr>
          <a:xfrm>
            <a:off x="1332085" y="2256354"/>
            <a:ext cx="2940051"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1" name="Text Placeholder 3"/>
          <p:cNvSpPr>
            <a:spLocks noGrp="1"/>
          </p:cNvSpPr>
          <p:nvPr>
            <p:ph type="body" sz="half" idx="18"/>
          </p:nvPr>
        </p:nvSpPr>
        <p:spPr>
          <a:xfrm>
            <a:off x="1332085" y="4873823"/>
            <a:ext cx="294005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22" name="Text Placeholder 4"/>
          <p:cNvSpPr>
            <a:spLocks noGrp="1"/>
          </p:cNvSpPr>
          <p:nvPr>
            <p:ph type="body" sz="quarter" idx="3"/>
          </p:nvPr>
        </p:nvSpPr>
        <p:spPr>
          <a:xfrm>
            <a:off x="4569000"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4" name="Text Placeholder 3"/>
          <p:cNvSpPr>
            <a:spLocks noGrp="1"/>
          </p:cNvSpPr>
          <p:nvPr>
            <p:ph type="body" sz="half" idx="19"/>
          </p:nvPr>
        </p:nvSpPr>
        <p:spPr>
          <a:xfrm>
            <a:off x="4567682" y="4873822"/>
            <a:ext cx="293440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25" name="Text Placeholder 4"/>
          <p:cNvSpPr>
            <a:spLocks noGrp="1"/>
          </p:cNvSpPr>
          <p:nvPr>
            <p:ph type="body" sz="quarter" idx="13"/>
          </p:nvPr>
        </p:nvSpPr>
        <p:spPr>
          <a:xfrm>
            <a:off x="7804361"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6" name="Picture Placeholder 2"/>
          <p:cNvSpPr>
            <a:spLocks noGrp="1" noChangeAspect="1"/>
          </p:cNvSpPr>
          <p:nvPr>
            <p:ph type="pic" idx="22"/>
          </p:nvPr>
        </p:nvSpPr>
        <p:spPr>
          <a:xfrm>
            <a:off x="7804360"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7" name="Text Placeholder 3"/>
          <p:cNvSpPr>
            <a:spLocks noGrp="1"/>
          </p:cNvSpPr>
          <p:nvPr>
            <p:ph type="body" sz="half" idx="20"/>
          </p:nvPr>
        </p:nvSpPr>
        <p:spPr>
          <a:xfrm>
            <a:off x="7804200" y="4873820"/>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3" name="Date Placeholder 2"/>
          <p:cNvSpPr>
            <a:spLocks noGrp="1"/>
          </p:cNvSpPr>
          <p:nvPr>
            <p:ph type="dt" sz="half" idx="10"/>
          </p:nvPr>
        </p:nvSpPr>
        <p:spPr/>
        <p:txBody>
          <a:bodyPr/>
          <a:lstStyle/>
          <a:p>
            <a:fld id="{0D5A53AF-48EA-489D-8260-9DCAB666386A}"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4" name="Footer Placeholder 3"/>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5" name="Slide Number Placeholder 4"/>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81581623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6" name="Slide Number Placeholder 5"/>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20933913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6" name="Slide Number Placeholder 5"/>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88574091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2209799" y="3694377"/>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8" name="Footer Placeholder 7"/>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9" name="Slide Number Placeholder 8"/>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74055411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6" name="Slide Number Placeholder 5"/>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51634633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it-IT" smtClean="0"/>
              <a:t>Fare clic per modificare lo stile del titolo</a:t>
            </a:r>
            <a:endParaRPr lang="en-US" dirty="0"/>
          </a:p>
        </p:txBody>
      </p:sp>
      <p:sp>
        <p:nvSpPr>
          <p:cNvPr id="8" name="Subtitle 2"/>
          <p:cNvSpPr>
            <a:spLocks noGrp="1"/>
          </p:cNvSpPr>
          <p:nvPr>
            <p:ph type="subTitle" idx="1"/>
          </p:nvPr>
        </p:nvSpPr>
        <p:spPr>
          <a:xfrm>
            <a:off x="854532" y="3693678"/>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6" name="Slide Number Placeholder 5"/>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7546570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12320606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120000" y="2505075"/>
            <a:ext cx="5025216"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319843"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6" name="Content Placeholder 5"/>
          <p:cNvSpPr>
            <a:spLocks noGrp="1"/>
          </p:cNvSpPr>
          <p:nvPr>
            <p:ph sz="quarter" idx="4"/>
          </p:nvPr>
        </p:nvSpPr>
        <p:spPr>
          <a:xfrm>
            <a:off x="6319843" y="2505075"/>
            <a:ext cx="503554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9/19/2015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120000" y="2505075"/>
            <a:ext cx="5025216"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319843"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6" name="Content Placeholder 5"/>
          <p:cNvSpPr>
            <a:spLocks noGrp="1"/>
          </p:cNvSpPr>
          <p:nvPr>
            <p:ph sz="quarter" idx="4"/>
          </p:nvPr>
        </p:nvSpPr>
        <p:spPr>
          <a:xfrm>
            <a:off x="6319843" y="2505075"/>
            <a:ext cx="503554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8" name="Footer Placeholder 7"/>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9" name="Slide Number Placeholder 8"/>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7414514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4" name="Footer Placeholder 3"/>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5" name="Slide Number Placeholder 4"/>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2984663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3" name="Footer Placeholder 2"/>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4" name="Slide Number Placeholder 3"/>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09402454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a:xfrm>
            <a:off x="5183188" y="987482"/>
            <a:ext cx="6172200" cy="487362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120038"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F7D1BD23-6E54-4D9D-AD88-A2813C73CC25}"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93667283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5183188" y="987482"/>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120038"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1471A834-4F3C-4AF9-9C74-05EC35A0F292}"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9204736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218"/>
            <a:ext cx="10515600" cy="819355"/>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839788" y="987482"/>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39791"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1B80C674-7DFC-42FE-B9CD-82963CDB1557}"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30932640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839791"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2076456F-F47D-4F25-8053-2A695DA0CA7D}"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54231367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it-IT" smtClean="0"/>
              <a:t>Fare clic per modificare lo stile del titolo</a:t>
            </a:r>
            <a:endParaRPr lang="en-US" dirty="0"/>
          </a:p>
        </p:txBody>
      </p:sp>
      <p:sp>
        <p:nvSpPr>
          <p:cNvPr id="12" name="Text Placeholder 3"/>
          <p:cNvSpPr>
            <a:spLocks noGrp="1"/>
          </p:cNvSpPr>
          <p:nvPr>
            <p:ph type="body" sz="half" idx="13"/>
          </p:nvPr>
        </p:nvSpPr>
        <p:spPr>
          <a:xfrm>
            <a:off x="1720645"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5D6C7379-69CC-4837-9905-BEBA22830C8A}"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n-US" sz="8000" dirty="0">
                <a:solidFill>
                  <a:prstClr val="white"/>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8000" dirty="0">
                <a:solidFill>
                  <a:prstClr val="white"/>
                </a:solidFill>
                <a:effectLst/>
              </a:rPr>
              <a:t>”</a:t>
            </a:r>
          </a:p>
        </p:txBody>
      </p:sp>
    </p:spTree>
    <p:extLst>
      <p:ext uri="{BB962C8B-B14F-4D97-AF65-F5344CB8AC3E}">
        <p14:creationId xmlns:p14="http://schemas.microsoft.com/office/powerpoint/2010/main" val="303765956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74"/>
            <a:ext cx="10515600" cy="2511835"/>
          </a:xfrm>
        </p:spPr>
        <p:txBody>
          <a:bodyPr anchor="b">
            <a:normAutofit/>
          </a:bodyPr>
          <a:lstStyle>
            <a:lvl1pPr>
              <a:defRPr sz="540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839791"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49EB8B7E-8AEE-4F10-BFEE-C999AD004D36}"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6" name="Footer Placeholder 5"/>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7" name="Slide Number Placeholder 6"/>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17012810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9"/>
            <a:ext cx="10515600" cy="1325563"/>
          </a:xfrm>
        </p:spPr>
        <p:txBody>
          <a:bodyPr/>
          <a:lstStyle/>
          <a:p>
            <a:r>
              <a:rPr lang="it-IT" smtClean="0"/>
              <a:t>Fare clic per modificare lo stile del titolo</a:t>
            </a:r>
            <a:endParaRPr lang="en-US" dirty="0"/>
          </a:p>
        </p:txBody>
      </p:sp>
      <p:sp>
        <p:nvSpPr>
          <p:cNvPr id="7" name="Text Placeholder 2"/>
          <p:cNvSpPr>
            <a:spLocks noGrp="1"/>
          </p:cNvSpPr>
          <p:nvPr>
            <p:ph type="body" idx="1"/>
          </p:nvPr>
        </p:nvSpPr>
        <p:spPr>
          <a:xfrm>
            <a:off x="1337281" y="1885950"/>
            <a:ext cx="2946867"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8" name="Text Placeholder 3"/>
          <p:cNvSpPr>
            <a:spLocks noGrp="1"/>
          </p:cNvSpPr>
          <p:nvPr>
            <p:ph type="body" sz="half" idx="15"/>
          </p:nvPr>
        </p:nvSpPr>
        <p:spPr>
          <a:xfrm>
            <a:off x="1356835" y="2571750"/>
            <a:ext cx="292735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9" name="Text Placeholder 4"/>
          <p:cNvSpPr>
            <a:spLocks noGrp="1"/>
          </p:cNvSpPr>
          <p:nvPr>
            <p:ph type="body" sz="quarter" idx="3"/>
          </p:nvPr>
        </p:nvSpPr>
        <p:spPr>
          <a:xfrm>
            <a:off x="4588033"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10" name="Text Placeholder 3"/>
          <p:cNvSpPr>
            <a:spLocks noGrp="1"/>
          </p:cNvSpPr>
          <p:nvPr>
            <p:ph type="body" sz="half" idx="16"/>
          </p:nvPr>
        </p:nvSpPr>
        <p:spPr>
          <a:xfrm>
            <a:off x="4577441" y="2571750"/>
            <a:ext cx="2946795"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11" name="Text Placeholder 4"/>
          <p:cNvSpPr>
            <a:spLocks noGrp="1"/>
          </p:cNvSpPr>
          <p:nvPr>
            <p:ph type="body" sz="quarter" idx="13"/>
          </p:nvPr>
        </p:nvSpPr>
        <p:spPr>
          <a:xfrm>
            <a:off x="7829074"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it-IT" smtClean="0"/>
              <a:t>Fare clic per modificare stili del testo dello schema</a:t>
            </a:r>
          </a:p>
        </p:txBody>
      </p:sp>
      <p:sp>
        <p:nvSpPr>
          <p:cNvPr id="12" name="Text Placeholder 3"/>
          <p:cNvSpPr>
            <a:spLocks noGrp="1"/>
          </p:cNvSpPr>
          <p:nvPr>
            <p:ph type="body" sz="half" idx="17"/>
          </p:nvPr>
        </p:nvSpPr>
        <p:spPr>
          <a:xfrm>
            <a:off x="7829074"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3" name="Date Placeholder 2"/>
          <p:cNvSpPr>
            <a:spLocks noGrp="1"/>
          </p:cNvSpPr>
          <p:nvPr>
            <p:ph type="dt" sz="half" idx="10"/>
          </p:nvPr>
        </p:nvSpPr>
        <p:spPr/>
        <p:txBody>
          <a:bodyPr/>
          <a:lstStyle/>
          <a:p>
            <a:fld id="{8668F3F9-58BC-440B-B37B-805B9055EF92}"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4" name="Footer Placeholder 3"/>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5" name="Slide Number Placeholder 4"/>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1678050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9/19/2015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9"/>
            <a:ext cx="10515600" cy="1325563"/>
          </a:xfrm>
        </p:spPr>
        <p:txBody>
          <a:bodyPr/>
          <a:lstStyle/>
          <a:p>
            <a:r>
              <a:rPr lang="it-IT" smtClean="0"/>
              <a:t>Fare clic per modificare lo stile del titolo</a:t>
            </a:r>
            <a:endParaRPr lang="en-US" dirty="0"/>
          </a:p>
        </p:txBody>
      </p:sp>
      <p:sp>
        <p:nvSpPr>
          <p:cNvPr id="19" name="Text Placeholder 2"/>
          <p:cNvSpPr>
            <a:spLocks noGrp="1"/>
          </p:cNvSpPr>
          <p:nvPr>
            <p:ph type="body" idx="1"/>
          </p:nvPr>
        </p:nvSpPr>
        <p:spPr>
          <a:xfrm>
            <a:off x="1332085" y="4297503"/>
            <a:ext cx="2940051"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0" name="Picture Placeholder 2"/>
          <p:cNvSpPr>
            <a:spLocks noGrp="1" noChangeAspect="1"/>
          </p:cNvSpPr>
          <p:nvPr>
            <p:ph type="pic" idx="15"/>
          </p:nvPr>
        </p:nvSpPr>
        <p:spPr>
          <a:xfrm>
            <a:off x="1332085" y="2256354"/>
            <a:ext cx="2940051"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1" name="Text Placeholder 3"/>
          <p:cNvSpPr>
            <a:spLocks noGrp="1"/>
          </p:cNvSpPr>
          <p:nvPr>
            <p:ph type="body" sz="half" idx="18"/>
          </p:nvPr>
        </p:nvSpPr>
        <p:spPr>
          <a:xfrm>
            <a:off x="1332085" y="4873823"/>
            <a:ext cx="294005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22" name="Text Placeholder 4"/>
          <p:cNvSpPr>
            <a:spLocks noGrp="1"/>
          </p:cNvSpPr>
          <p:nvPr>
            <p:ph type="body" sz="quarter" idx="3"/>
          </p:nvPr>
        </p:nvSpPr>
        <p:spPr>
          <a:xfrm>
            <a:off x="4569000"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4" name="Text Placeholder 3"/>
          <p:cNvSpPr>
            <a:spLocks noGrp="1"/>
          </p:cNvSpPr>
          <p:nvPr>
            <p:ph type="body" sz="half" idx="19"/>
          </p:nvPr>
        </p:nvSpPr>
        <p:spPr>
          <a:xfrm>
            <a:off x="4567682" y="4873822"/>
            <a:ext cx="293440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25" name="Text Placeholder 4"/>
          <p:cNvSpPr>
            <a:spLocks noGrp="1"/>
          </p:cNvSpPr>
          <p:nvPr>
            <p:ph type="body" sz="quarter" idx="13"/>
          </p:nvPr>
        </p:nvSpPr>
        <p:spPr>
          <a:xfrm>
            <a:off x="7804361"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26" name="Picture Placeholder 2"/>
          <p:cNvSpPr>
            <a:spLocks noGrp="1" noChangeAspect="1"/>
          </p:cNvSpPr>
          <p:nvPr>
            <p:ph type="pic" idx="22"/>
          </p:nvPr>
        </p:nvSpPr>
        <p:spPr>
          <a:xfrm>
            <a:off x="7804360"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27" name="Text Placeholder 3"/>
          <p:cNvSpPr>
            <a:spLocks noGrp="1"/>
          </p:cNvSpPr>
          <p:nvPr>
            <p:ph type="body" sz="half" idx="20"/>
          </p:nvPr>
        </p:nvSpPr>
        <p:spPr>
          <a:xfrm>
            <a:off x="7804200" y="4873820"/>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3" name="Date Placeholder 2"/>
          <p:cNvSpPr>
            <a:spLocks noGrp="1"/>
          </p:cNvSpPr>
          <p:nvPr>
            <p:ph type="dt" sz="half" idx="10"/>
          </p:nvPr>
        </p:nvSpPr>
        <p:spPr/>
        <p:txBody>
          <a:bodyPr/>
          <a:lstStyle/>
          <a:p>
            <a:fld id="{0D5A53AF-48EA-489D-8260-9DCAB666386A}"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4" name="Footer Placeholder 3"/>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5" name="Slide Number Placeholder 4"/>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28202205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6" name="Slide Number Placeholder 5"/>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13434814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11"/>
          </p:nvPr>
        </p:nvSpPr>
        <p:spPr/>
        <p:txBody>
          <a:body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6" name="Slide Number Placeholder 5"/>
          <p:cNvSpPr>
            <a:spLocks noGrp="1"/>
          </p:cNvSpPr>
          <p:nvPr>
            <p:ph type="sldNum" sz="quarter" idx="12"/>
          </p:nvPr>
        </p:nvSpPr>
        <p:spPr/>
        <p:txBody>
          <a:body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3960228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9/19/2015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dirty="0"/>
          </a:p>
        </p:txBody>
      </p:sp>
      <p:sp>
        <p:nvSpPr>
          <p:cNvPr id="3" name="Content Placeholder 2"/>
          <p:cNvSpPr>
            <a:spLocks noGrp="1"/>
          </p:cNvSpPr>
          <p:nvPr>
            <p:ph idx="1"/>
          </p:nvPr>
        </p:nvSpPr>
        <p:spPr>
          <a:xfrm>
            <a:off x="5183188" y="987482"/>
            <a:ext cx="6172200" cy="487362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120038"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F7D1BD23-6E54-4D9D-AD88-A2813C73CC25}" type="datetimeFigureOut">
              <a:rPr lang="en-US" dirty="0"/>
              <a:t>9/19/2015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5183188" y="987482"/>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1120038"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1471A834-4F3C-4AF9-9C74-05EC35A0F292}" type="datetimeFigureOut">
              <a:rPr lang="en-US" dirty="0"/>
              <a:t>9/19/2015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theme" Target="../theme/theme3.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10" Type="http://schemas.openxmlformats.org/officeDocument/2006/relationships/slideLayout" Target="../slideLayouts/slideLayout38.xml"/><Relationship Id="rId19" Type="http://schemas.openxmlformats.org/officeDocument/2006/relationships/image" Target="../media/image1.png"/><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18" Type="http://schemas.openxmlformats.org/officeDocument/2006/relationships/theme" Target="../theme/theme4.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slideLayout" Target="../slideLayouts/slideLayout62.xml"/><Relationship Id="rId2" Type="http://schemas.openxmlformats.org/officeDocument/2006/relationships/slideLayout" Target="../slideLayouts/slideLayout47.xml"/><Relationship Id="rId16" Type="http://schemas.openxmlformats.org/officeDocument/2006/relationships/slideLayout" Target="../slideLayouts/slideLayout61.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10" Type="http://schemas.openxmlformats.org/officeDocument/2006/relationships/slideLayout" Target="../slideLayouts/slideLayout55.xml"/><Relationship Id="rId19" Type="http://schemas.openxmlformats.org/officeDocument/2006/relationships/image" Target="../media/image1.png"/><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838200" y="6356408"/>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9/19/2015</a:t>
            </a:fld>
            <a:endParaRPr lang="en-US" dirty="0"/>
          </a:p>
        </p:txBody>
      </p:sp>
      <p:sp>
        <p:nvSpPr>
          <p:cNvPr id="5" name="Footer Placeholder 4"/>
          <p:cNvSpPr>
            <a:spLocks noGrp="1"/>
          </p:cNvSpPr>
          <p:nvPr>
            <p:ph type="ftr" sz="quarter" idx="3"/>
          </p:nvPr>
        </p:nvSpPr>
        <p:spPr>
          <a:xfrm>
            <a:off x="4038600" y="6356408"/>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t>
              </a:t>
            </a:r>
          </a:p>
        </p:txBody>
      </p:sp>
      <p:sp>
        <p:nvSpPr>
          <p:cNvPr id="6" name="Slide Number Placeholder 5"/>
          <p:cNvSpPr>
            <a:spLocks noGrp="1"/>
          </p:cNvSpPr>
          <p:nvPr>
            <p:ph type="sldNum" sz="quarter" idx="4"/>
          </p:nvPr>
        </p:nvSpPr>
        <p:spPr>
          <a:xfrm>
            <a:off x="8610600" y="6356408"/>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609600" y="6356409"/>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4B6055F8-1D02-4417-9241-55C834FD9970}" type="datetimeFigureOut">
              <a:rPr lang="it-IT" smtClean="0">
                <a:solidFill>
                  <a:prstClr val="black">
                    <a:tint val="75000"/>
                  </a:prstClr>
                </a:solidFill>
              </a:rPr>
              <a:pPr defTabSz="914400"/>
              <a:t>19/09/15</a:t>
            </a:fld>
            <a:endParaRPr lang="it-IT">
              <a:solidFill>
                <a:prstClr val="black">
                  <a:tint val="75000"/>
                </a:prstClr>
              </a:solidFill>
            </a:endParaRPr>
          </a:p>
        </p:txBody>
      </p:sp>
      <p:sp>
        <p:nvSpPr>
          <p:cNvPr id="5" name="Segnaposto piè di pagina 4"/>
          <p:cNvSpPr>
            <a:spLocks noGrp="1"/>
          </p:cNvSpPr>
          <p:nvPr>
            <p:ph type="ftr" sz="quarter" idx="3"/>
          </p:nvPr>
        </p:nvSpPr>
        <p:spPr>
          <a:xfrm>
            <a:off x="4165600" y="6356409"/>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it-IT">
              <a:solidFill>
                <a:prstClr val="black">
                  <a:tint val="75000"/>
                </a:prstClr>
              </a:solidFill>
            </a:endParaRPr>
          </a:p>
        </p:txBody>
      </p:sp>
      <p:sp>
        <p:nvSpPr>
          <p:cNvPr id="6" name="Segnaposto numero diapositiva 5"/>
          <p:cNvSpPr>
            <a:spLocks noGrp="1"/>
          </p:cNvSpPr>
          <p:nvPr>
            <p:ph type="sldNum" sz="quarter" idx="4"/>
          </p:nvPr>
        </p:nvSpPr>
        <p:spPr>
          <a:xfrm>
            <a:off x="8737600" y="6356409"/>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B007B441-5312-499D-93C3-6E37886527FA}" type="slidenum">
              <a:rPr lang="it-IT" smtClean="0">
                <a:solidFill>
                  <a:prstClr val="black">
                    <a:tint val="75000"/>
                  </a:prstClr>
                </a:solidFill>
              </a:rPr>
              <a:pPr defTabSz="914400"/>
              <a:t>‹N›</a:t>
            </a:fld>
            <a:endParaRPr lang="it-IT">
              <a:solidFill>
                <a:prstClr val="black">
                  <a:tint val="75000"/>
                </a:prstClr>
              </a:solidFill>
            </a:endParaRPr>
          </a:p>
        </p:txBody>
      </p:sp>
    </p:spTree>
    <p:extLst>
      <p:ext uri="{BB962C8B-B14F-4D97-AF65-F5344CB8AC3E}">
        <p14:creationId xmlns:p14="http://schemas.microsoft.com/office/powerpoint/2010/main" val="642101637"/>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838200" y="6356408"/>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3"/>
          </p:nvPr>
        </p:nvSpPr>
        <p:spPr>
          <a:xfrm>
            <a:off x="4038600" y="6356408"/>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6" name="Slide Number Placeholder 5"/>
          <p:cNvSpPr>
            <a:spLocks noGrp="1"/>
          </p:cNvSpPr>
          <p:nvPr>
            <p:ph type="sldNum" sz="quarter" idx="4"/>
          </p:nvPr>
        </p:nvSpPr>
        <p:spPr>
          <a:xfrm>
            <a:off x="8610600" y="6356408"/>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4116436514"/>
      </p:ext>
    </p:extLst>
  </p:cSld>
  <p:clrMap bg1="dk1" tx1="lt1" bg2="dk2" tx2="lt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 id="2147483758"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838200" y="6356408"/>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9/19/2015</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
        <p:nvSpPr>
          <p:cNvPr id="5" name="Footer Placeholder 4"/>
          <p:cNvSpPr>
            <a:spLocks noGrp="1"/>
          </p:cNvSpPr>
          <p:nvPr>
            <p:ph type="ftr" sz="quarter" idx="3"/>
          </p:nvPr>
        </p:nvSpPr>
        <p:spPr>
          <a:xfrm>
            <a:off x="4038600" y="6356408"/>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t>
              </a:t>
            </a:r>
          </a:p>
        </p:txBody>
      </p:sp>
      <p:sp>
        <p:nvSpPr>
          <p:cNvPr id="6" name="Slide Number Placeholder 5"/>
          <p:cNvSpPr>
            <a:spLocks noGrp="1"/>
          </p:cNvSpPr>
          <p:nvPr>
            <p:ph type="sldNum" sz="quarter" idx="4"/>
          </p:nvPr>
        </p:nvSpPr>
        <p:spPr>
          <a:xfrm>
            <a:off x="8610600" y="6356408"/>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rPr>
              <a:pPr/>
              <a:t>‹N›</a:t>
            </a:fld>
            <a:endParaRPr lang="en-US" dirty="0">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ndParaRPr>
          </a:p>
        </p:txBody>
      </p:sp>
    </p:spTree>
    <p:extLst>
      <p:ext uri="{BB962C8B-B14F-4D97-AF65-F5344CB8AC3E}">
        <p14:creationId xmlns:p14="http://schemas.microsoft.com/office/powerpoint/2010/main" val="2355842118"/>
      </p:ext>
    </p:extLst>
  </p:cSld>
  <p:clrMap bg1="dk1" tx1="lt1" bg2="dk2" tx2="lt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 id="2147483771" r:id="rId12"/>
    <p:sldLayoutId id="2147483772" r:id="rId13"/>
    <p:sldLayoutId id="2147483773" r:id="rId14"/>
    <p:sldLayoutId id="2147483774" r:id="rId15"/>
    <p:sldLayoutId id="2147483775" r:id="rId16"/>
    <p:sldLayoutId id="2147483776"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sellaDiTesto 7"/>
          <p:cNvSpPr txBox="1"/>
          <p:nvPr/>
        </p:nvSpPr>
        <p:spPr>
          <a:xfrm>
            <a:off x="1295468" y="5766355"/>
            <a:ext cx="9697077" cy="707886"/>
          </a:xfrm>
          <a:prstGeom prst="rect">
            <a:avLst/>
          </a:prstGeom>
          <a:noFill/>
        </p:spPr>
        <p:txBody>
          <a:bodyPr wrap="square" rtlCol="0">
            <a:spAutoFit/>
          </a:bodyPr>
          <a:lstStyle/>
          <a:p>
            <a:pPr algn="ctr" defTabSz="914400"/>
            <a:r>
              <a:rPr lang="it-IT" sz="2000" dirty="0" smtClean="0">
                <a:solidFill>
                  <a:prstClr val="black"/>
                </a:solidFill>
                <a:latin typeface="Arial" pitchFamily="34" charset="0"/>
                <a:cs typeface="Arial" pitchFamily="34" charset="0"/>
              </a:rPr>
              <a:t>Pier Carlo Pelizzari Medico di Medicina Generale</a:t>
            </a:r>
          </a:p>
          <a:p>
            <a:pPr algn="ctr" defTabSz="914400"/>
            <a:r>
              <a:rPr lang="it-IT" sz="2000" dirty="0" smtClean="0">
                <a:solidFill>
                  <a:prstClr val="black"/>
                </a:solidFill>
                <a:latin typeface="Arial" pitchFamily="34" charset="0"/>
                <a:cs typeface="Arial" pitchFamily="34" charset="0"/>
              </a:rPr>
              <a:t>Coordinatore del CFSMG - Polo di Brescia</a:t>
            </a:r>
            <a:endParaRPr lang="it-IT" sz="2000" dirty="0">
              <a:solidFill>
                <a:prstClr val="black"/>
              </a:solidFill>
              <a:latin typeface="Arial" pitchFamily="34" charset="0"/>
              <a:cs typeface="Arial" pitchFamily="34" charset="0"/>
            </a:endParaRPr>
          </a:p>
        </p:txBody>
      </p:sp>
      <p:pic>
        <p:nvPicPr>
          <p:cNvPr id="4" name="Immagine 3"/>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88114" y="116632"/>
            <a:ext cx="11668567" cy="4104456"/>
          </a:xfrm>
          <a:prstGeom prst="rect">
            <a:avLst/>
          </a:prstGeom>
        </p:spPr>
      </p:pic>
      <p:sp>
        <p:nvSpPr>
          <p:cNvPr id="5" name="Rettangolo 4"/>
          <p:cNvSpPr/>
          <p:nvPr/>
        </p:nvSpPr>
        <p:spPr>
          <a:xfrm>
            <a:off x="188114" y="4653136"/>
            <a:ext cx="12003927" cy="892552"/>
          </a:xfrm>
          <a:prstGeom prst="rect">
            <a:avLst/>
          </a:prstGeom>
        </p:spPr>
        <p:txBody>
          <a:bodyPr wrap="square">
            <a:spAutoFit/>
          </a:bodyPr>
          <a:lstStyle/>
          <a:p>
            <a:pPr algn="ctr" defTabSz="914400"/>
            <a:r>
              <a:rPr lang="it-IT" sz="2600" b="1" i="1" dirty="0">
                <a:solidFill>
                  <a:prstClr val="black"/>
                </a:solidFill>
              </a:rPr>
              <a:t>L’IPERTENSIONE ARTERIOSA</a:t>
            </a:r>
            <a:endParaRPr lang="it-IT" sz="2600" b="1" i="1" dirty="0" smtClean="0">
              <a:solidFill>
                <a:prstClr val="black"/>
              </a:solidFill>
            </a:endParaRPr>
          </a:p>
          <a:p>
            <a:pPr algn="ctr" defTabSz="914400"/>
            <a:r>
              <a:rPr lang="it-IT" sz="2600" b="1" i="1" dirty="0" smtClean="0">
                <a:solidFill>
                  <a:prstClr val="black"/>
                </a:solidFill>
              </a:rPr>
              <a:t>La quotidianità dell’ipertensione nella pratica del MMG</a:t>
            </a:r>
            <a:endParaRPr lang="it-IT" sz="2600" dirty="0">
              <a:solidFill>
                <a:prstClr val="black"/>
              </a:solidFill>
            </a:endParaRPr>
          </a:p>
        </p:txBody>
      </p:sp>
    </p:spTree>
    <p:extLst>
      <p:ext uri="{BB962C8B-B14F-4D97-AF65-F5344CB8AC3E}">
        <p14:creationId xmlns:p14="http://schemas.microsoft.com/office/powerpoint/2010/main" val="9162634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17825" y="56"/>
            <a:ext cx="9144000" cy="1147719"/>
          </a:xfrm>
        </p:spPr>
        <p:txBody>
          <a:bodyPr>
            <a:noAutofit/>
          </a:bodyPr>
          <a:lstStyle/>
          <a:p>
            <a:pPr lvl="0" algn="ctr">
              <a:spcBef>
                <a:spcPts val="1000"/>
              </a:spcBef>
            </a:pP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1900" b="1" spc="0" dirty="0">
                <a:solidFill>
                  <a:srgbClr val="FFFF00"/>
                </a:solidFill>
                <a:effectLst/>
                <a:ea typeface="+mn-ea"/>
                <a:cs typeface="+mn-cs"/>
              </a:rPr>
              <a:t>PDT ASL Brescia 2001</a:t>
            </a:r>
          </a:p>
        </p:txBody>
      </p:sp>
      <p:sp>
        <p:nvSpPr>
          <p:cNvPr id="3" name="Sottotitolo 2"/>
          <p:cNvSpPr>
            <a:spLocks noGrp="1"/>
          </p:cNvSpPr>
          <p:nvPr>
            <p:ph type="subTitle" idx="1"/>
          </p:nvPr>
        </p:nvSpPr>
        <p:spPr>
          <a:xfrm>
            <a:off x="154331" y="844944"/>
            <a:ext cx="11667280" cy="5486400"/>
          </a:xfrm>
        </p:spPr>
        <p:txBody>
          <a:bodyPr>
            <a:normAutofit fontScale="47500" lnSpcReduction="20000"/>
          </a:bodyPr>
          <a:lstStyle/>
          <a:p>
            <a:pPr algn="ctr">
              <a:spcAft>
                <a:spcPts val="0"/>
              </a:spcAft>
            </a:pPr>
            <a:r>
              <a:rPr lang="it-IT" sz="3400" b="1" i="1" dirty="0" smtClean="0">
                <a:solidFill>
                  <a:schemeClr val="accent5">
                    <a:lumMod val="60000"/>
                    <a:lumOff val="40000"/>
                  </a:schemeClr>
                </a:solidFill>
                <a:latin typeface="Arial"/>
                <a:ea typeface="Times New Roman"/>
                <a:cs typeface="Times New Roman"/>
              </a:rPr>
              <a:t>Modalità </a:t>
            </a:r>
            <a:r>
              <a:rPr lang="it-IT" sz="3400" b="1" i="1" dirty="0">
                <a:solidFill>
                  <a:schemeClr val="accent5">
                    <a:lumMod val="60000"/>
                    <a:lumOff val="40000"/>
                  </a:schemeClr>
                </a:solidFill>
                <a:latin typeface="Arial"/>
                <a:ea typeface="Times New Roman"/>
                <a:cs typeface="Times New Roman"/>
              </a:rPr>
              <a:t>da adottare per misurare correttamente la pressione a tutti i pazienti in carico e registrarne i </a:t>
            </a:r>
            <a:r>
              <a:rPr lang="it-IT" sz="3400" b="1" i="1" dirty="0" smtClean="0">
                <a:solidFill>
                  <a:schemeClr val="accent5">
                    <a:lumMod val="60000"/>
                    <a:lumOff val="40000"/>
                  </a:schemeClr>
                </a:solidFill>
                <a:latin typeface="Arial"/>
                <a:ea typeface="Times New Roman"/>
                <a:cs typeface="Times New Roman"/>
              </a:rPr>
              <a:t>valori</a:t>
            </a:r>
            <a:endParaRPr lang="it-IT" b="1" i="1" dirty="0">
              <a:latin typeface="Arial"/>
              <a:ea typeface="Times New Roman"/>
              <a:cs typeface="Times New Roman"/>
            </a:endParaRPr>
          </a:p>
          <a:p>
            <a:pPr algn="ctr">
              <a:spcAft>
                <a:spcPts val="0"/>
              </a:spcAft>
            </a:pPr>
            <a:r>
              <a:rPr lang="it-IT" sz="1900" b="1" u="sng" dirty="0" smtClean="0">
                <a:latin typeface="Times New Roman"/>
                <a:ea typeface="Times New Roman"/>
              </a:rPr>
              <a:t>  </a:t>
            </a:r>
            <a:endParaRPr lang="it-IT" sz="1900" b="1" u="sng" dirty="0">
              <a:latin typeface="Times New Roman"/>
              <a:ea typeface="Times New Roman"/>
            </a:endParaRPr>
          </a:p>
          <a:p>
            <a:pPr marL="342900" lvl="0" indent="-342900" algn="just">
              <a:lnSpc>
                <a:spcPct val="120000"/>
              </a:lnSpc>
              <a:spcBef>
                <a:spcPts val="0"/>
              </a:spcBef>
              <a:spcAft>
                <a:spcPts val="0"/>
              </a:spcAft>
              <a:buFont typeface="Symbol"/>
              <a:buChar char=""/>
              <a:tabLst>
                <a:tab pos="228600" algn="l"/>
              </a:tabLst>
            </a:pPr>
            <a:r>
              <a:rPr lang="it-IT" sz="3800" i="1" dirty="0">
                <a:latin typeface="Arial"/>
                <a:ea typeface="Times New Roman"/>
                <a:cs typeface="Times New Roman"/>
              </a:rPr>
              <a:t>Si raccomanda l'utilizzo di </a:t>
            </a:r>
            <a:r>
              <a:rPr lang="it-IT" sz="3800" i="1" dirty="0">
                <a:solidFill>
                  <a:srgbClr val="FF0000"/>
                </a:solidFill>
                <a:latin typeface="Arial"/>
                <a:ea typeface="Times New Roman"/>
                <a:cs typeface="Times New Roman"/>
              </a:rPr>
              <a:t>sfigmomanometri a mercurio o eventualmente strumenti </a:t>
            </a:r>
            <a:r>
              <a:rPr lang="it-IT" sz="3800" i="1" dirty="0">
                <a:latin typeface="Arial"/>
                <a:ea typeface="Times New Roman"/>
                <a:cs typeface="Times New Roman"/>
              </a:rPr>
              <a:t>non a mercurio (aneroidi e/o elettronici) regolarmente </a:t>
            </a:r>
            <a:r>
              <a:rPr lang="it-IT" sz="3800" i="1" dirty="0" smtClean="0">
                <a:latin typeface="Arial"/>
                <a:ea typeface="Times New Roman"/>
                <a:cs typeface="Times New Roman"/>
              </a:rPr>
              <a:t>tarati</a:t>
            </a:r>
          </a:p>
          <a:p>
            <a:pPr marL="342900" indent="-342900" algn="just">
              <a:lnSpc>
                <a:spcPct val="120000"/>
              </a:lnSpc>
              <a:spcBef>
                <a:spcPts val="0"/>
              </a:spcBef>
              <a:buFont typeface="Symbol"/>
              <a:buChar char=""/>
              <a:tabLst>
                <a:tab pos="228600" algn="l"/>
              </a:tabLst>
            </a:pPr>
            <a:endParaRPr lang="it-IT" sz="2100" u="sng" dirty="0">
              <a:latin typeface="Times New Roman"/>
              <a:ea typeface="Times New Roman"/>
            </a:endParaRPr>
          </a:p>
          <a:p>
            <a:pPr marL="342900" lvl="0" indent="-342900" algn="just">
              <a:lnSpc>
                <a:spcPct val="120000"/>
              </a:lnSpc>
              <a:spcBef>
                <a:spcPts val="0"/>
              </a:spcBef>
              <a:spcAft>
                <a:spcPts val="0"/>
              </a:spcAft>
              <a:buFont typeface="Symbol"/>
              <a:buChar char=""/>
              <a:tabLst>
                <a:tab pos="228600" algn="l"/>
              </a:tabLst>
            </a:pPr>
            <a:r>
              <a:rPr lang="it-IT" sz="3800" i="1" dirty="0">
                <a:latin typeface="Arial"/>
                <a:ea typeface="Times New Roman"/>
                <a:cs typeface="Times New Roman"/>
              </a:rPr>
              <a:t>Il paziente deve essere </a:t>
            </a:r>
            <a:r>
              <a:rPr lang="it-IT" sz="3800" i="1" dirty="0">
                <a:solidFill>
                  <a:srgbClr val="FF0000"/>
                </a:solidFill>
                <a:latin typeface="Arial"/>
                <a:ea typeface="Times New Roman"/>
                <a:cs typeface="Times New Roman"/>
              </a:rPr>
              <a:t>seduto da 5 minuti </a:t>
            </a:r>
            <a:r>
              <a:rPr lang="it-IT" sz="3800" i="1" dirty="0">
                <a:latin typeface="Arial"/>
                <a:ea typeface="Times New Roman"/>
                <a:cs typeface="Times New Roman"/>
              </a:rPr>
              <a:t>in ambiente confortevole e si deve essere astenuto da almeno mezz'ora da fumo e da caffè  </a:t>
            </a:r>
            <a:r>
              <a:rPr lang="it-IT" sz="2900" b="1" i="1" u="sng" dirty="0">
                <a:solidFill>
                  <a:schemeClr val="tx1"/>
                </a:solidFill>
                <a:latin typeface="Arial"/>
                <a:ea typeface="Times New Roman"/>
                <a:cs typeface="Times New Roman"/>
              </a:rPr>
              <a:t>(si misuri la pressione </a:t>
            </a:r>
            <a:r>
              <a:rPr lang="it-IT" sz="2900" b="1" i="1" u="sng" dirty="0">
                <a:solidFill>
                  <a:srgbClr val="FFFF00"/>
                </a:solidFill>
                <a:latin typeface="Arial"/>
                <a:ea typeface="Times New Roman"/>
                <a:cs typeface="Times New Roman"/>
              </a:rPr>
              <a:t>anche</a:t>
            </a:r>
            <a:r>
              <a:rPr lang="it-IT" sz="2900" b="1" i="1" u="sng" dirty="0">
                <a:solidFill>
                  <a:schemeClr val="tx1"/>
                </a:solidFill>
                <a:latin typeface="Arial"/>
                <a:ea typeface="Times New Roman"/>
                <a:cs typeface="Times New Roman"/>
              </a:rPr>
              <a:t> </a:t>
            </a:r>
            <a:r>
              <a:rPr lang="it-IT" sz="2900" b="1" i="1" u="sng" dirty="0">
                <a:solidFill>
                  <a:srgbClr val="FFFF00"/>
                </a:solidFill>
                <a:latin typeface="Arial"/>
                <a:ea typeface="Times New Roman"/>
                <a:cs typeface="Times New Roman"/>
              </a:rPr>
              <a:t>in clinostatismo </a:t>
            </a:r>
            <a:r>
              <a:rPr lang="it-IT" sz="2900" b="1" i="1" u="sng" dirty="0">
                <a:solidFill>
                  <a:schemeClr val="tx1"/>
                </a:solidFill>
                <a:latin typeface="Arial"/>
                <a:ea typeface="Times New Roman"/>
                <a:cs typeface="Times New Roman"/>
              </a:rPr>
              <a:t>in anziani e diabetici</a:t>
            </a:r>
            <a:r>
              <a:rPr lang="it-IT" sz="2900" b="1" i="1" u="sng" dirty="0" smtClean="0">
                <a:solidFill>
                  <a:schemeClr val="tx1"/>
                </a:solidFill>
                <a:latin typeface="Arial"/>
                <a:ea typeface="Times New Roman"/>
                <a:cs typeface="Times New Roman"/>
              </a:rPr>
              <a:t>)</a:t>
            </a:r>
          </a:p>
          <a:p>
            <a:pPr marL="342900" lvl="0" indent="-342900" algn="just">
              <a:lnSpc>
                <a:spcPct val="120000"/>
              </a:lnSpc>
              <a:spcBef>
                <a:spcPts val="0"/>
              </a:spcBef>
              <a:spcAft>
                <a:spcPts val="0"/>
              </a:spcAft>
              <a:buFont typeface="Symbol"/>
              <a:buChar char=""/>
              <a:tabLst>
                <a:tab pos="228600" algn="l"/>
              </a:tabLst>
            </a:pPr>
            <a:endParaRPr lang="it-IT" sz="2100" u="sng" dirty="0">
              <a:latin typeface="Times New Roman"/>
              <a:ea typeface="Times New Roman"/>
            </a:endParaRPr>
          </a:p>
          <a:p>
            <a:pPr marL="342900" lvl="0" indent="-342900" algn="just">
              <a:lnSpc>
                <a:spcPct val="120000"/>
              </a:lnSpc>
              <a:spcBef>
                <a:spcPts val="0"/>
              </a:spcBef>
              <a:spcAft>
                <a:spcPts val="0"/>
              </a:spcAft>
              <a:buFont typeface="Symbol"/>
              <a:buChar char=""/>
              <a:tabLst>
                <a:tab pos="228600" algn="l"/>
              </a:tabLst>
            </a:pPr>
            <a:r>
              <a:rPr lang="it-IT" sz="3800" i="1" dirty="0">
                <a:latin typeface="Arial"/>
                <a:ea typeface="Times New Roman"/>
                <a:cs typeface="Times New Roman"/>
              </a:rPr>
              <a:t>Il </a:t>
            </a:r>
            <a:r>
              <a:rPr lang="it-IT" sz="3800" i="1" dirty="0">
                <a:solidFill>
                  <a:srgbClr val="FF0000"/>
                </a:solidFill>
                <a:latin typeface="Arial"/>
                <a:ea typeface="Times New Roman"/>
                <a:cs typeface="Times New Roman"/>
              </a:rPr>
              <a:t>braccio</a:t>
            </a:r>
            <a:r>
              <a:rPr lang="it-IT" sz="3800" i="1" dirty="0">
                <a:latin typeface="Arial"/>
                <a:ea typeface="Times New Roman"/>
                <a:cs typeface="Times New Roman"/>
              </a:rPr>
              <a:t> deve essere </a:t>
            </a:r>
            <a:r>
              <a:rPr lang="it-IT" sz="3800" i="1" dirty="0">
                <a:solidFill>
                  <a:srgbClr val="FF0000"/>
                </a:solidFill>
                <a:latin typeface="Arial"/>
                <a:ea typeface="Times New Roman"/>
                <a:cs typeface="Times New Roman"/>
              </a:rPr>
              <a:t>appoggiato</a:t>
            </a:r>
            <a:r>
              <a:rPr lang="it-IT" sz="3800" i="1" dirty="0">
                <a:latin typeface="Arial"/>
                <a:ea typeface="Times New Roman"/>
                <a:cs typeface="Times New Roman"/>
              </a:rPr>
              <a:t> </a:t>
            </a:r>
            <a:r>
              <a:rPr lang="it-IT" sz="3800" i="1" u="sng" dirty="0">
                <a:latin typeface="Arial"/>
                <a:ea typeface="Times New Roman"/>
                <a:cs typeface="Times New Roman"/>
              </a:rPr>
              <a:t>sul tavolo  a livello del cuore</a:t>
            </a:r>
            <a:r>
              <a:rPr lang="it-IT" sz="3800" i="1" u="sng" dirty="0" smtClean="0">
                <a:latin typeface="Arial"/>
                <a:ea typeface="Times New Roman"/>
                <a:cs typeface="Times New Roman"/>
              </a:rPr>
              <a:t>.</a:t>
            </a:r>
          </a:p>
          <a:p>
            <a:pPr marL="342900" lvl="0" indent="-342900" algn="just">
              <a:lnSpc>
                <a:spcPct val="120000"/>
              </a:lnSpc>
              <a:spcBef>
                <a:spcPts val="0"/>
              </a:spcBef>
              <a:spcAft>
                <a:spcPts val="0"/>
              </a:spcAft>
              <a:buFont typeface="Symbol"/>
              <a:buChar char=""/>
              <a:tabLst>
                <a:tab pos="228600" algn="l"/>
              </a:tabLst>
            </a:pPr>
            <a:endParaRPr lang="it-IT" sz="2100" u="sng" dirty="0">
              <a:latin typeface="Times New Roman"/>
              <a:ea typeface="Times New Roman"/>
            </a:endParaRPr>
          </a:p>
          <a:p>
            <a:pPr marL="342900" lvl="0" indent="-342900" algn="just">
              <a:lnSpc>
                <a:spcPct val="120000"/>
              </a:lnSpc>
              <a:spcBef>
                <a:spcPts val="0"/>
              </a:spcBef>
              <a:spcAft>
                <a:spcPts val="0"/>
              </a:spcAft>
              <a:buFont typeface="Symbol"/>
              <a:buChar char=""/>
              <a:tabLst>
                <a:tab pos="228600" algn="l"/>
              </a:tabLst>
            </a:pPr>
            <a:r>
              <a:rPr lang="it-IT" sz="3800" i="1" dirty="0">
                <a:latin typeface="Arial"/>
                <a:ea typeface="Times New Roman"/>
                <a:cs typeface="Times New Roman"/>
              </a:rPr>
              <a:t>Il </a:t>
            </a:r>
            <a:r>
              <a:rPr lang="it-IT" sz="3800" i="1" dirty="0">
                <a:solidFill>
                  <a:srgbClr val="FF0000"/>
                </a:solidFill>
                <a:latin typeface="Arial"/>
                <a:ea typeface="Times New Roman"/>
                <a:cs typeface="Times New Roman"/>
              </a:rPr>
              <a:t>bracciale</a:t>
            </a:r>
            <a:r>
              <a:rPr lang="it-IT" sz="3800" i="1" dirty="0">
                <a:latin typeface="Arial"/>
                <a:ea typeface="Times New Roman"/>
                <a:cs typeface="Times New Roman"/>
              </a:rPr>
              <a:t> deve fasciare almeno i 2/3 della lunghezza del braccio (utilizzare bracciali più grandi per braccia di maggiori dimensioni o più piccoli per i bambini</a:t>
            </a:r>
            <a:r>
              <a:rPr lang="it-IT" sz="3800" i="1" dirty="0" smtClean="0">
                <a:latin typeface="Arial"/>
                <a:ea typeface="Times New Roman"/>
                <a:cs typeface="Times New Roman"/>
              </a:rPr>
              <a:t>).</a:t>
            </a:r>
            <a:endParaRPr lang="it-IT" sz="1000" i="1" u="sng" dirty="0">
              <a:latin typeface="Times New Roman"/>
              <a:ea typeface="Times New Roman"/>
            </a:endParaRPr>
          </a:p>
          <a:p>
            <a:pPr marL="342900" lvl="0" indent="-342900" algn="just">
              <a:lnSpc>
                <a:spcPct val="120000"/>
              </a:lnSpc>
              <a:spcBef>
                <a:spcPts val="0"/>
              </a:spcBef>
              <a:spcAft>
                <a:spcPts val="0"/>
              </a:spcAft>
              <a:buFont typeface="Symbol"/>
              <a:buChar char=""/>
              <a:tabLst>
                <a:tab pos="228600" algn="l"/>
              </a:tabLst>
            </a:pPr>
            <a:endParaRPr lang="it-IT" sz="5900" dirty="0">
              <a:latin typeface="Times New Roman"/>
              <a:ea typeface="Times New Roman"/>
            </a:endParaRPr>
          </a:p>
          <a:p>
            <a:pPr marL="342900" lvl="0" indent="-342900" algn="just">
              <a:lnSpc>
                <a:spcPct val="120000"/>
              </a:lnSpc>
              <a:spcBef>
                <a:spcPts val="0"/>
              </a:spcBef>
              <a:spcAft>
                <a:spcPts val="0"/>
              </a:spcAft>
              <a:buFont typeface="Symbol"/>
              <a:buChar char=""/>
              <a:tabLst>
                <a:tab pos="228600" algn="l"/>
              </a:tabLst>
            </a:pPr>
            <a:r>
              <a:rPr lang="it-IT" sz="3800" i="1" dirty="0">
                <a:latin typeface="Arial"/>
                <a:ea typeface="Times New Roman"/>
                <a:cs typeface="Times New Roman"/>
              </a:rPr>
              <a:t>Il manicotto dev’essere sgonfiato a 2 mm/sec e la pressione arteriosa approssimata ai 2 </a:t>
            </a:r>
            <a:r>
              <a:rPr lang="it-IT" sz="3800" i="1" dirty="0" err="1">
                <a:latin typeface="Arial"/>
                <a:ea typeface="Times New Roman"/>
                <a:cs typeface="Times New Roman"/>
              </a:rPr>
              <a:t>mmHg</a:t>
            </a:r>
            <a:r>
              <a:rPr lang="it-IT" sz="3800" i="1" dirty="0">
                <a:latin typeface="Arial"/>
                <a:ea typeface="Times New Roman"/>
                <a:cs typeface="Times New Roman"/>
              </a:rPr>
              <a:t> più vicini</a:t>
            </a:r>
            <a:r>
              <a:rPr lang="it-IT" sz="3800" i="1" dirty="0" smtClean="0">
                <a:latin typeface="Arial"/>
                <a:ea typeface="Times New Roman"/>
                <a:cs typeface="Times New Roman"/>
              </a:rPr>
              <a:t>.</a:t>
            </a:r>
          </a:p>
          <a:p>
            <a:pPr marL="342900" lvl="0" indent="-342900" algn="just">
              <a:lnSpc>
                <a:spcPct val="120000"/>
              </a:lnSpc>
              <a:spcBef>
                <a:spcPts val="0"/>
              </a:spcBef>
              <a:spcAft>
                <a:spcPts val="0"/>
              </a:spcAft>
              <a:buFont typeface="Symbol"/>
              <a:buChar char=""/>
              <a:tabLst>
                <a:tab pos="228600" algn="l"/>
              </a:tabLst>
            </a:pPr>
            <a:endParaRPr lang="it-IT" sz="5900" dirty="0">
              <a:latin typeface="Times New Roman"/>
              <a:ea typeface="Times New Roman"/>
            </a:endParaRPr>
          </a:p>
          <a:p>
            <a:pPr marL="342900" lvl="0" indent="-342900" algn="just">
              <a:lnSpc>
                <a:spcPct val="120000"/>
              </a:lnSpc>
              <a:spcBef>
                <a:spcPts val="0"/>
              </a:spcBef>
              <a:spcAft>
                <a:spcPts val="0"/>
              </a:spcAft>
              <a:buFont typeface="Symbol"/>
              <a:buChar char=""/>
              <a:tabLst>
                <a:tab pos="228600" algn="l"/>
              </a:tabLst>
            </a:pPr>
            <a:r>
              <a:rPr lang="it-IT" sz="3800" i="1" dirty="0">
                <a:latin typeface="Arial"/>
                <a:ea typeface="Times New Roman"/>
                <a:cs typeface="Times New Roman"/>
              </a:rPr>
              <a:t>La pressione diastolica è registrata alla scomparsa dei suoni (V tono di </a:t>
            </a:r>
            <a:r>
              <a:rPr lang="it-IT" sz="3800" i="1" dirty="0" err="1">
                <a:latin typeface="Arial"/>
                <a:ea typeface="Times New Roman"/>
                <a:cs typeface="Times New Roman"/>
              </a:rPr>
              <a:t>Korotkov</a:t>
            </a:r>
            <a:r>
              <a:rPr lang="it-IT" sz="3800" i="1" dirty="0" smtClean="0">
                <a:latin typeface="Arial"/>
                <a:ea typeface="Times New Roman"/>
                <a:cs typeface="Times New Roman"/>
              </a:rPr>
              <a:t>).</a:t>
            </a:r>
          </a:p>
          <a:p>
            <a:pPr marL="342900" lvl="0" indent="-342900" algn="just">
              <a:lnSpc>
                <a:spcPct val="120000"/>
              </a:lnSpc>
              <a:spcBef>
                <a:spcPts val="0"/>
              </a:spcBef>
              <a:spcAft>
                <a:spcPts val="0"/>
              </a:spcAft>
              <a:buFont typeface="Symbol"/>
              <a:buChar char=""/>
              <a:tabLst>
                <a:tab pos="228600" algn="l"/>
              </a:tabLst>
            </a:pPr>
            <a:endParaRPr lang="it-IT" sz="5900" dirty="0">
              <a:latin typeface="Times New Roman"/>
              <a:ea typeface="Times New Roman"/>
            </a:endParaRPr>
          </a:p>
          <a:p>
            <a:pPr marL="342900" lvl="0" indent="-342900" algn="just">
              <a:lnSpc>
                <a:spcPct val="120000"/>
              </a:lnSpc>
              <a:spcBef>
                <a:spcPts val="0"/>
              </a:spcBef>
              <a:spcAft>
                <a:spcPts val="0"/>
              </a:spcAft>
              <a:buFont typeface="Symbol"/>
              <a:buChar char=""/>
              <a:tabLst>
                <a:tab pos="228600" algn="l"/>
              </a:tabLst>
            </a:pPr>
            <a:r>
              <a:rPr lang="it-IT" sz="3800" i="1" dirty="0">
                <a:latin typeface="Arial"/>
                <a:ea typeface="Times New Roman"/>
                <a:cs typeface="Times New Roman"/>
              </a:rPr>
              <a:t>Effettuare almeno due misurazioni a distanza di 2’ ad ogni visita e </a:t>
            </a:r>
            <a:r>
              <a:rPr lang="it-IT" sz="3800" i="1" dirty="0">
                <a:solidFill>
                  <a:srgbClr val="FF0000"/>
                </a:solidFill>
                <a:latin typeface="Arial"/>
                <a:ea typeface="Times New Roman"/>
                <a:cs typeface="Times New Roman"/>
              </a:rPr>
              <a:t>porre la diagnosi relativa ai valori pressori dopo almeno quattro visite in distinte occasioni. </a:t>
            </a:r>
            <a:endParaRPr lang="it-IT" sz="5900" dirty="0">
              <a:solidFill>
                <a:srgbClr val="FF0000"/>
              </a:solidFill>
              <a:latin typeface="Times New Roman"/>
              <a:ea typeface="Times New Roman"/>
            </a:endParaRPr>
          </a:p>
        </p:txBody>
      </p:sp>
    </p:spTree>
    <p:extLst>
      <p:ext uri="{BB962C8B-B14F-4D97-AF65-F5344CB8AC3E}">
        <p14:creationId xmlns:p14="http://schemas.microsoft.com/office/powerpoint/2010/main" val="281858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animEffect transition="in" filter="fade">
                                      <p:cBhvr>
                                        <p:cTn id="27" dur="500"/>
                                        <p:tgtEl>
                                          <p:spTgt spid="3">
                                            <p:txEl>
                                              <p:pRg st="10" end="1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2" end="12"/>
                                            </p:txEl>
                                          </p:spTgt>
                                        </p:tgtEl>
                                        <p:attrNameLst>
                                          <p:attrName>style.visibility</p:attrName>
                                        </p:attrNameLst>
                                      </p:cBhvr>
                                      <p:to>
                                        <p:strVal val="visible"/>
                                      </p:to>
                                    </p:set>
                                    <p:animEffect transition="in" filter="fade">
                                      <p:cBhvr>
                                        <p:cTn id="32" dur="500"/>
                                        <p:tgtEl>
                                          <p:spTgt spid="3">
                                            <p:txEl>
                                              <p:pRg st="12" end="1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14" end="14"/>
                                            </p:txEl>
                                          </p:spTgt>
                                        </p:tgtEl>
                                        <p:attrNameLst>
                                          <p:attrName>style.visibility</p:attrName>
                                        </p:attrNameLst>
                                      </p:cBhvr>
                                      <p:to>
                                        <p:strVal val="visible"/>
                                      </p:to>
                                    </p:set>
                                    <p:animEffect transition="in" filter="fade">
                                      <p:cBhvr>
                                        <p:cTn id="37"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17825" y="56"/>
            <a:ext cx="9144000" cy="1147719"/>
          </a:xfrm>
        </p:spPr>
        <p:txBody>
          <a:bodyPr>
            <a:noAutofit/>
          </a:bodyPr>
          <a:lstStyle/>
          <a:p>
            <a:pPr lvl="0" algn="ctr">
              <a:spcBef>
                <a:spcPts val="1000"/>
              </a:spcBef>
            </a:pP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1900" b="1" spc="0" dirty="0">
                <a:solidFill>
                  <a:srgbClr val="FFFF00"/>
                </a:solidFill>
                <a:effectLst/>
                <a:ea typeface="+mn-ea"/>
                <a:cs typeface="+mn-cs"/>
              </a:rPr>
              <a:t>PDT ASL Brescia </a:t>
            </a:r>
            <a:r>
              <a:rPr lang="it-IT" sz="1900" b="1" spc="0" dirty="0" smtClean="0">
                <a:solidFill>
                  <a:srgbClr val="FFFF00"/>
                </a:solidFill>
                <a:effectLst/>
                <a:ea typeface="+mn-ea"/>
                <a:cs typeface="+mn-cs"/>
              </a:rPr>
              <a:t>2011</a:t>
            </a:r>
            <a:endParaRPr lang="it-IT" sz="1900" b="1" spc="0" dirty="0">
              <a:solidFill>
                <a:srgbClr val="FFFF00"/>
              </a:solidFill>
              <a:effectLst/>
              <a:ea typeface="+mn-ea"/>
              <a:cs typeface="+mn-cs"/>
            </a:endParaRPr>
          </a:p>
        </p:txBody>
      </p:sp>
      <p:sp>
        <p:nvSpPr>
          <p:cNvPr id="3" name="Sottotitolo 2"/>
          <p:cNvSpPr>
            <a:spLocks noGrp="1"/>
          </p:cNvSpPr>
          <p:nvPr>
            <p:ph type="subTitle" idx="1"/>
          </p:nvPr>
        </p:nvSpPr>
        <p:spPr>
          <a:xfrm>
            <a:off x="177480" y="787086"/>
            <a:ext cx="11667280" cy="5497968"/>
          </a:xfrm>
        </p:spPr>
        <p:txBody>
          <a:bodyPr>
            <a:normAutofit/>
          </a:bodyPr>
          <a:lstStyle/>
          <a:p>
            <a:pPr algn="ctr">
              <a:spcAft>
                <a:spcPts val="0"/>
              </a:spcAft>
            </a:pPr>
            <a:r>
              <a:rPr lang="it-IT" sz="1600" b="1" i="1" dirty="0" smtClean="0">
                <a:solidFill>
                  <a:schemeClr val="accent5">
                    <a:lumMod val="60000"/>
                    <a:lumOff val="40000"/>
                  </a:schemeClr>
                </a:solidFill>
                <a:latin typeface="Arial"/>
                <a:ea typeface="Times New Roman"/>
                <a:cs typeface="Times New Roman"/>
              </a:rPr>
              <a:t>Modalità </a:t>
            </a:r>
            <a:r>
              <a:rPr lang="it-IT" sz="1600" b="1" i="1" dirty="0">
                <a:solidFill>
                  <a:schemeClr val="accent5">
                    <a:lumMod val="60000"/>
                    <a:lumOff val="40000"/>
                  </a:schemeClr>
                </a:solidFill>
                <a:latin typeface="Arial"/>
                <a:ea typeface="Times New Roman"/>
                <a:cs typeface="Times New Roman"/>
              </a:rPr>
              <a:t>da adottare per misurare correttamente la pressione a tutti i pazienti in carico e registrarne i </a:t>
            </a:r>
            <a:r>
              <a:rPr lang="it-IT" sz="1600" b="1" i="1" dirty="0" smtClean="0">
                <a:solidFill>
                  <a:schemeClr val="accent5">
                    <a:lumMod val="60000"/>
                    <a:lumOff val="40000"/>
                  </a:schemeClr>
                </a:solidFill>
                <a:latin typeface="Arial"/>
                <a:ea typeface="Times New Roman"/>
                <a:cs typeface="Times New Roman"/>
              </a:rPr>
              <a:t>valori</a:t>
            </a:r>
            <a:r>
              <a:rPr lang="it-IT" sz="1600" b="1" i="1" dirty="0">
                <a:latin typeface="Arial"/>
                <a:ea typeface="Times New Roman"/>
                <a:cs typeface="Times New Roman"/>
              </a:rPr>
              <a:t> </a:t>
            </a:r>
            <a:endParaRPr lang="it-IT" sz="2400" b="1" u="sng" dirty="0">
              <a:latin typeface="Times New Roman"/>
              <a:ea typeface="Times New Roman"/>
            </a:endParaRPr>
          </a:p>
          <a:p>
            <a:pPr lvl="0" algn="just">
              <a:spcAft>
                <a:spcPts val="0"/>
              </a:spcAft>
              <a:tabLst>
                <a:tab pos="228600" algn="l"/>
              </a:tabLst>
            </a:pPr>
            <a:endParaRPr lang="it-IT" dirty="0">
              <a:solidFill>
                <a:srgbClr val="FF0000"/>
              </a:solidFill>
              <a:latin typeface="Times New Roman"/>
              <a:ea typeface="Times New Roman"/>
            </a:endParaRPr>
          </a:p>
          <a:p>
            <a:pPr marL="342900" lvl="0" indent="-342900" algn="just">
              <a:spcAft>
                <a:spcPts val="0"/>
              </a:spcAft>
              <a:buFont typeface="Symbol"/>
              <a:buChar char=""/>
              <a:tabLst>
                <a:tab pos="228600" algn="l"/>
              </a:tabLst>
            </a:pPr>
            <a:r>
              <a:rPr lang="it-IT" sz="2000" i="1" dirty="0">
                <a:solidFill>
                  <a:srgbClr val="FFFF00"/>
                </a:solidFill>
                <a:latin typeface="Arial"/>
                <a:ea typeface="Times New Roman"/>
                <a:cs typeface="Times New Roman"/>
              </a:rPr>
              <a:t>Sono accettabili misurazioni pressorie domiciliari </a:t>
            </a:r>
            <a:r>
              <a:rPr lang="it-IT" sz="2000" i="1" dirty="0">
                <a:latin typeface="Arial"/>
                <a:ea typeface="Times New Roman"/>
                <a:cs typeface="Times New Roman"/>
              </a:rPr>
              <a:t>ottenute dagli stessi pazienti per permettere l'eliminazione di fattori ambientali ed emotivi che determinano "l'ipertensione da camice bianco" o, come spesso verifichiamo, da  Pronto Soccorso</a:t>
            </a:r>
            <a:r>
              <a:rPr lang="it-IT" sz="2000" i="1" dirty="0" smtClean="0">
                <a:latin typeface="Arial"/>
                <a:ea typeface="Times New Roman"/>
                <a:cs typeface="Times New Roman"/>
              </a:rPr>
              <a:t>.						   Tali </a:t>
            </a:r>
            <a:r>
              <a:rPr lang="it-IT" sz="2000" i="1" dirty="0">
                <a:latin typeface="Arial"/>
                <a:ea typeface="Times New Roman"/>
                <a:cs typeface="Times New Roman"/>
              </a:rPr>
              <a:t>misurazioni potrebbero servire anche per il monitoraggio della terapia</a:t>
            </a:r>
            <a:r>
              <a:rPr lang="it-IT" sz="2000" i="1" dirty="0" smtClean="0">
                <a:latin typeface="Arial"/>
                <a:ea typeface="Times New Roman"/>
                <a:cs typeface="Times New Roman"/>
              </a:rPr>
              <a:t>;			        - esse </a:t>
            </a:r>
            <a:r>
              <a:rPr lang="it-IT" sz="2000" i="1" dirty="0">
                <a:latin typeface="Arial"/>
                <a:ea typeface="Times New Roman"/>
                <a:cs typeface="Times New Roman"/>
              </a:rPr>
              <a:t>possono essere confrontate con la misurazione </a:t>
            </a:r>
            <a:r>
              <a:rPr lang="it-IT" sz="2000" i="1" dirty="0" smtClean="0">
                <a:latin typeface="Arial"/>
                <a:ea typeface="Times New Roman"/>
                <a:cs typeface="Times New Roman"/>
              </a:rPr>
              <a:t>ambulatoriale, se </a:t>
            </a:r>
            <a:r>
              <a:rPr lang="it-IT" sz="2000" i="1" dirty="0">
                <a:latin typeface="Arial"/>
                <a:ea typeface="Times New Roman"/>
                <a:cs typeface="Times New Roman"/>
              </a:rPr>
              <a:t>effettuate con misuratori a bracciale e </a:t>
            </a:r>
            <a:r>
              <a:rPr lang="it-IT" sz="2000" i="1" dirty="0" smtClean="0">
                <a:solidFill>
                  <a:srgbClr val="FFFF00"/>
                </a:solidFill>
                <a:latin typeface="Arial"/>
                <a:ea typeface="Times New Roman"/>
                <a:cs typeface="Times New Roman"/>
              </a:rPr>
              <a:t>aumentandole </a:t>
            </a:r>
            <a:r>
              <a:rPr lang="it-IT" sz="2000" i="1" dirty="0">
                <a:solidFill>
                  <a:srgbClr val="FFFF00"/>
                </a:solidFill>
                <a:latin typeface="Arial"/>
                <a:ea typeface="Times New Roman"/>
                <a:cs typeface="Times New Roman"/>
              </a:rPr>
              <a:t>di 5 </a:t>
            </a:r>
            <a:r>
              <a:rPr lang="it-IT" sz="2000" i="1" dirty="0" err="1">
                <a:solidFill>
                  <a:srgbClr val="FFFF00"/>
                </a:solidFill>
                <a:latin typeface="Arial"/>
                <a:ea typeface="Times New Roman"/>
                <a:cs typeface="Times New Roman"/>
              </a:rPr>
              <a:t>mmHg</a:t>
            </a:r>
            <a:r>
              <a:rPr lang="it-IT" sz="2000" i="1" dirty="0">
                <a:solidFill>
                  <a:srgbClr val="FFFF00"/>
                </a:solidFill>
                <a:latin typeface="Arial"/>
                <a:ea typeface="Times New Roman"/>
                <a:cs typeface="Times New Roman"/>
              </a:rPr>
              <a:t> </a:t>
            </a:r>
            <a:r>
              <a:rPr lang="it-IT" sz="2000" i="1" dirty="0">
                <a:latin typeface="Arial"/>
                <a:ea typeface="Times New Roman"/>
                <a:cs typeface="Times New Roman"/>
              </a:rPr>
              <a:t>per PAS e </a:t>
            </a:r>
            <a:r>
              <a:rPr lang="it-IT" sz="2000" i="1" dirty="0" smtClean="0">
                <a:latin typeface="Arial"/>
                <a:ea typeface="Times New Roman"/>
                <a:cs typeface="Times New Roman"/>
              </a:rPr>
              <a:t>PAD</a:t>
            </a:r>
            <a:endParaRPr lang="it-IT" sz="2000" i="1" dirty="0">
              <a:latin typeface="Arial"/>
              <a:ea typeface="Times New Roman"/>
              <a:cs typeface="Times New Roman"/>
            </a:endParaRPr>
          </a:p>
          <a:p>
            <a:pPr marL="342900" lvl="0" indent="-342900" algn="just">
              <a:spcAft>
                <a:spcPts val="0"/>
              </a:spcAft>
              <a:buFont typeface="Symbol"/>
              <a:buChar char=""/>
              <a:tabLst>
                <a:tab pos="228600" algn="l"/>
              </a:tabLst>
            </a:pPr>
            <a:endParaRPr lang="it-IT" sz="3600" dirty="0">
              <a:latin typeface="Times New Roman"/>
              <a:ea typeface="Times New Roman"/>
            </a:endParaRPr>
          </a:p>
          <a:p>
            <a:pPr marL="342900" lvl="0" indent="-342900" algn="just">
              <a:spcAft>
                <a:spcPts val="0"/>
              </a:spcAft>
              <a:buFont typeface="Symbol"/>
              <a:buChar char=""/>
              <a:tabLst>
                <a:tab pos="228600" algn="l"/>
              </a:tabLst>
            </a:pPr>
            <a:r>
              <a:rPr lang="it-IT" sz="2000" i="1" u="sng" dirty="0">
                <a:solidFill>
                  <a:srgbClr val="92D050"/>
                </a:solidFill>
                <a:effectLst>
                  <a:outerShdw blurRad="38100" dist="38100" dir="2700000" algn="tl">
                    <a:srgbClr val="000000">
                      <a:alpha val="43137"/>
                    </a:srgbClr>
                  </a:outerShdw>
                </a:effectLst>
                <a:latin typeface="Arial"/>
                <a:ea typeface="Times New Roman"/>
                <a:cs typeface="Times New Roman"/>
              </a:rPr>
              <a:t>Misurate la pressione arteriosa a 1 e 5 minuti dopo l’assunzione della posizione eretta nei pazienti anziani e diabetici </a:t>
            </a:r>
            <a:r>
              <a:rPr lang="it-IT" sz="2000" i="1" dirty="0">
                <a:latin typeface="Arial"/>
                <a:ea typeface="Times New Roman"/>
                <a:cs typeface="Times New Roman"/>
              </a:rPr>
              <a:t>ed in altre condizioni in cui l’ipotensione ortostatica può </a:t>
            </a:r>
            <a:r>
              <a:rPr lang="it-IT" sz="2000" i="1" dirty="0" smtClean="0">
                <a:latin typeface="Arial"/>
                <a:ea typeface="Times New Roman"/>
                <a:cs typeface="Times New Roman"/>
              </a:rPr>
              <a:t>essere </a:t>
            </a:r>
            <a:r>
              <a:rPr lang="it-IT" sz="2000" i="1" dirty="0">
                <a:latin typeface="Arial"/>
                <a:ea typeface="Times New Roman"/>
                <a:cs typeface="Times New Roman"/>
              </a:rPr>
              <a:t>frequente o </a:t>
            </a:r>
            <a:r>
              <a:rPr lang="it-IT" sz="2000" i="1" dirty="0" smtClean="0">
                <a:latin typeface="Arial"/>
                <a:ea typeface="Times New Roman"/>
                <a:cs typeface="Times New Roman"/>
              </a:rPr>
              <a:t>sospettata</a:t>
            </a:r>
          </a:p>
          <a:p>
            <a:pPr marL="342900" lvl="0" indent="-342900" algn="just">
              <a:spcAft>
                <a:spcPts val="0"/>
              </a:spcAft>
              <a:buFont typeface="Symbol"/>
              <a:buChar char=""/>
              <a:tabLst>
                <a:tab pos="228600" algn="l"/>
              </a:tabLst>
            </a:pPr>
            <a:endParaRPr lang="it-IT" sz="2400" dirty="0">
              <a:latin typeface="Times New Roman"/>
              <a:ea typeface="Times New Roman"/>
            </a:endParaRPr>
          </a:p>
          <a:p>
            <a:pPr marL="342900" lvl="0" indent="-342900" algn="just">
              <a:spcAft>
                <a:spcPts val="0"/>
              </a:spcAft>
              <a:buFont typeface="Symbol"/>
              <a:buChar char=""/>
              <a:tabLst>
                <a:tab pos="228600" algn="l"/>
              </a:tabLst>
            </a:pPr>
            <a:r>
              <a:rPr lang="it-IT" sz="2000" i="1" dirty="0">
                <a:latin typeface="Arial"/>
                <a:ea typeface="Times New Roman"/>
                <a:cs typeface="Times New Roman"/>
              </a:rPr>
              <a:t>Misurate la frequenza cardiaca attraverso la palpazione del polso (30s) dopo la seconda misurazione in posizione seduta</a:t>
            </a:r>
            <a:r>
              <a:rPr lang="it-IT" sz="2000" i="1" dirty="0" smtClean="0">
                <a:latin typeface="Arial"/>
                <a:ea typeface="Times New Roman"/>
                <a:cs typeface="Times New Roman"/>
              </a:rPr>
              <a:t>.</a:t>
            </a:r>
            <a:endParaRPr lang="it-IT" sz="3600" dirty="0">
              <a:latin typeface="Times New Roman"/>
              <a:ea typeface="Times New Roman"/>
            </a:endParaRPr>
          </a:p>
        </p:txBody>
      </p:sp>
    </p:spTree>
    <p:extLst>
      <p:ext uri="{BB962C8B-B14F-4D97-AF65-F5344CB8AC3E}">
        <p14:creationId xmlns:p14="http://schemas.microsoft.com/office/powerpoint/2010/main" val="1164295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64125" y="335668"/>
            <a:ext cx="9144000" cy="1147719"/>
          </a:xfrm>
        </p:spPr>
        <p:txBody>
          <a:bodyPr>
            <a:noAutofit/>
          </a:bodyPr>
          <a:lstStyle/>
          <a:p>
            <a:pPr algn="ctr"/>
            <a:r>
              <a:rPr lang="it-IT" sz="2800" dirty="0" smtClean="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a:t>
            </a:r>
            <a:r>
              <a:rPr lang="it-IT" sz="28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CHE </a:t>
            </a:r>
            <a:r>
              <a:rPr lang="it-IT" sz="2800" dirty="0" smtClean="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 CAMBIA</a:t>
            </a:r>
            <a:r>
              <a:rPr lang="it-IT" sz="28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
            </a:r>
            <a:br>
              <a:rPr lang="it-IT" sz="28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800" b="1" dirty="0" smtClean="0">
                <a:solidFill>
                  <a:srgbClr val="FFFF00"/>
                </a:solidFill>
              </a:rPr>
              <a:t>ASL Brescia  </a:t>
            </a:r>
            <a:r>
              <a:rPr lang="it-IT" sz="2800" b="1" dirty="0">
                <a:solidFill>
                  <a:srgbClr val="FFFF00"/>
                </a:solidFill>
              </a:rPr>
              <a:t>2011 </a:t>
            </a:r>
            <a:r>
              <a:rPr lang="it-IT" sz="3200" b="1" dirty="0" smtClean="0">
                <a:latin typeface="Arial"/>
                <a:ea typeface="Times New Roman"/>
                <a:cs typeface="Times New Roman"/>
              </a:rPr>
              <a:t/>
            </a:r>
            <a:br>
              <a:rPr lang="it-IT" sz="3200" b="1" dirty="0" smtClean="0">
                <a:latin typeface="Arial"/>
                <a:ea typeface="Times New Roman"/>
                <a:cs typeface="Times New Roman"/>
              </a:rPr>
            </a:br>
            <a:r>
              <a:rPr lang="it-IT" sz="3200" b="1" dirty="0" err="1">
                <a:solidFill>
                  <a:srgbClr val="FF0000"/>
                </a:solidFill>
                <a:latin typeface="Arial"/>
                <a:ea typeface="Times New Roman"/>
                <a:cs typeface="Times New Roman"/>
              </a:rPr>
              <a:t>Stadiazione</a:t>
            </a:r>
            <a:r>
              <a:rPr lang="it-IT" sz="3200" b="1" dirty="0">
                <a:solidFill>
                  <a:srgbClr val="FF0000"/>
                </a:solidFill>
                <a:latin typeface="Arial"/>
                <a:ea typeface="Times New Roman"/>
                <a:cs typeface="Times New Roman"/>
              </a:rPr>
              <a:t> del rischio cardiovascolare globale</a:t>
            </a:r>
            <a:r>
              <a:rPr lang="it-IT" sz="3200" b="1" dirty="0">
                <a:latin typeface="Arial"/>
                <a:ea typeface="Times New Roman"/>
                <a:cs typeface="Times New Roman"/>
              </a:rPr>
              <a:t> </a:t>
            </a:r>
            <a:r>
              <a:rPr lang="it-IT" sz="5400" b="1" dirty="0">
                <a:latin typeface="Arial"/>
                <a:ea typeface="Times New Roman"/>
                <a:cs typeface="Times New Roman"/>
              </a:rPr>
              <a:t/>
            </a:r>
            <a:br>
              <a:rPr lang="it-IT" sz="5400" b="1" dirty="0">
                <a:latin typeface="Arial"/>
                <a:ea typeface="Times New Roman"/>
                <a:cs typeface="Times New Roman"/>
              </a:rPr>
            </a:br>
            <a:endParaRPr lang="it-IT" sz="5400" dirty="0"/>
          </a:p>
        </p:txBody>
      </p:sp>
      <p:sp>
        <p:nvSpPr>
          <p:cNvPr id="3" name="Sottotitolo 2"/>
          <p:cNvSpPr>
            <a:spLocks noGrp="1"/>
          </p:cNvSpPr>
          <p:nvPr>
            <p:ph type="subTitle" idx="1"/>
          </p:nvPr>
        </p:nvSpPr>
        <p:spPr>
          <a:xfrm>
            <a:off x="844976" y="1611994"/>
            <a:ext cx="10824535" cy="4418417"/>
          </a:xfrm>
        </p:spPr>
        <p:txBody>
          <a:bodyPr>
            <a:normAutofit fontScale="70000" lnSpcReduction="20000"/>
          </a:bodyPr>
          <a:lstStyle/>
          <a:p>
            <a:pPr algn="just">
              <a:spcAft>
                <a:spcPts val="0"/>
              </a:spcAft>
            </a:pPr>
            <a:r>
              <a:rPr lang="it-IT" dirty="0" smtClean="0">
                <a:latin typeface="Arial"/>
                <a:ea typeface="Times New Roman"/>
                <a:cs typeface="Times New Roman"/>
              </a:rPr>
              <a:t>A </a:t>
            </a:r>
            <a:r>
              <a:rPr lang="it-IT" dirty="0">
                <a:latin typeface="Arial"/>
                <a:ea typeface="Times New Roman"/>
                <a:cs typeface="Times New Roman"/>
              </a:rPr>
              <a:t>tal fine il MMG raccoglie gli elementi clinici </a:t>
            </a:r>
            <a:r>
              <a:rPr lang="it-IT" dirty="0" smtClean="0">
                <a:latin typeface="Arial"/>
                <a:ea typeface="Times New Roman"/>
                <a:cs typeface="Times New Roman"/>
              </a:rPr>
              <a:t>necessari </a:t>
            </a:r>
            <a:r>
              <a:rPr lang="it-IT" dirty="0">
                <a:latin typeface="Arial"/>
                <a:ea typeface="Times New Roman"/>
                <a:cs typeface="Times New Roman"/>
              </a:rPr>
              <a:t>alla valutazione clinica:</a:t>
            </a:r>
            <a:endParaRPr lang="it-IT" sz="4400" dirty="0">
              <a:latin typeface="Times New Roman"/>
              <a:ea typeface="Times New Roman"/>
            </a:endParaRPr>
          </a:p>
          <a:p>
            <a:pPr marL="342900" lvl="0" indent="-342900" algn="just">
              <a:spcAft>
                <a:spcPts val="0"/>
              </a:spcAft>
              <a:buFont typeface="Arial"/>
              <a:buChar char="-"/>
              <a:tabLst>
                <a:tab pos="226695" algn="l"/>
              </a:tabLst>
            </a:pPr>
            <a:r>
              <a:rPr lang="it-IT" dirty="0">
                <a:latin typeface="Arial"/>
                <a:ea typeface="Times New Roman"/>
                <a:cs typeface="Times New Roman"/>
              </a:rPr>
              <a:t>anamnesi</a:t>
            </a:r>
            <a:endParaRPr lang="it-IT" sz="4400" dirty="0">
              <a:latin typeface="Times New Roman"/>
              <a:ea typeface="Times New Roman"/>
              <a:cs typeface="Times New Roman"/>
            </a:endParaRPr>
          </a:p>
          <a:p>
            <a:pPr marL="342900" lvl="0" indent="-342900" algn="just">
              <a:spcAft>
                <a:spcPts val="0"/>
              </a:spcAft>
              <a:buFont typeface="Arial"/>
              <a:buChar char="-"/>
              <a:tabLst>
                <a:tab pos="226695" algn="l"/>
              </a:tabLst>
            </a:pPr>
            <a:r>
              <a:rPr lang="it-IT" dirty="0">
                <a:latin typeface="Arial"/>
                <a:ea typeface="Times New Roman"/>
                <a:cs typeface="Times New Roman"/>
              </a:rPr>
              <a:t>esame obiettivo</a:t>
            </a:r>
            <a:endParaRPr lang="it-IT" sz="4400" dirty="0">
              <a:latin typeface="Times New Roman"/>
              <a:ea typeface="Times New Roman"/>
              <a:cs typeface="Times New Roman"/>
            </a:endParaRPr>
          </a:p>
          <a:p>
            <a:pPr marL="342900" lvl="0" indent="-342900" algn="just">
              <a:spcAft>
                <a:spcPts val="0"/>
              </a:spcAft>
              <a:buFont typeface="Arial"/>
              <a:buChar char="-"/>
              <a:tabLst>
                <a:tab pos="226695" algn="l"/>
              </a:tabLst>
            </a:pPr>
            <a:r>
              <a:rPr lang="it-IT" dirty="0">
                <a:latin typeface="Arial"/>
                <a:ea typeface="Times New Roman"/>
                <a:cs typeface="Times New Roman"/>
              </a:rPr>
              <a:t>indagini di laboratorio</a:t>
            </a:r>
            <a:endParaRPr lang="it-IT" sz="4400" dirty="0">
              <a:latin typeface="Times New Roman"/>
              <a:ea typeface="Times New Roman"/>
              <a:cs typeface="Times New Roman"/>
            </a:endParaRPr>
          </a:p>
          <a:p>
            <a:pPr marL="342900" lvl="0" indent="-342900" algn="just">
              <a:spcAft>
                <a:spcPts val="0"/>
              </a:spcAft>
              <a:buFont typeface="Arial"/>
              <a:buChar char="-"/>
              <a:tabLst>
                <a:tab pos="226695" algn="l"/>
              </a:tabLst>
            </a:pPr>
            <a:r>
              <a:rPr lang="it-IT" dirty="0">
                <a:latin typeface="Arial"/>
                <a:ea typeface="Times New Roman"/>
                <a:cs typeface="Times New Roman"/>
              </a:rPr>
              <a:t>esami strumentali</a:t>
            </a:r>
            <a:endParaRPr lang="it-IT" sz="4400" dirty="0">
              <a:latin typeface="Times New Roman"/>
              <a:ea typeface="Times New Roman"/>
              <a:cs typeface="Times New Roman"/>
            </a:endParaRPr>
          </a:p>
          <a:p>
            <a:pPr algn="just">
              <a:lnSpc>
                <a:spcPct val="150000"/>
              </a:lnSpc>
              <a:spcAft>
                <a:spcPts val="0"/>
              </a:spcAft>
            </a:pPr>
            <a:r>
              <a:rPr lang="it-IT" sz="2900" b="1" dirty="0">
                <a:solidFill>
                  <a:schemeClr val="tx1"/>
                </a:solidFill>
                <a:latin typeface="Arial"/>
                <a:ea typeface="Times New Roman"/>
                <a:cs typeface="Times New Roman"/>
              </a:rPr>
              <a:t>con la finalità di perseguire i seguenti obiettivi:</a:t>
            </a:r>
            <a:endParaRPr lang="it-IT" sz="2900" b="1" dirty="0">
              <a:solidFill>
                <a:schemeClr val="tx1"/>
              </a:solidFill>
              <a:latin typeface="Times New Roman"/>
              <a:ea typeface="Times New Roman"/>
            </a:endParaRPr>
          </a:p>
          <a:p>
            <a:pPr marL="342900" lvl="0" indent="-342900" algn="just">
              <a:spcAft>
                <a:spcPts val="0"/>
              </a:spcAft>
              <a:buFont typeface="+mj-lt"/>
              <a:buAutoNum type="arabicPeriod"/>
              <a:tabLst>
                <a:tab pos="228600" algn="l"/>
              </a:tabLst>
            </a:pPr>
            <a:r>
              <a:rPr lang="it-IT" dirty="0">
                <a:latin typeface="Arial"/>
                <a:ea typeface="Times New Roman"/>
                <a:cs typeface="Times New Roman"/>
              </a:rPr>
              <a:t>identificare le </a:t>
            </a:r>
            <a:r>
              <a:rPr lang="it-IT" dirty="0">
                <a:solidFill>
                  <a:srgbClr val="FFFF00"/>
                </a:solidFill>
                <a:latin typeface="Arial"/>
                <a:ea typeface="Times New Roman"/>
                <a:cs typeface="Times New Roman"/>
              </a:rPr>
              <a:t>possibili cause </a:t>
            </a:r>
            <a:r>
              <a:rPr lang="it-IT" dirty="0">
                <a:latin typeface="Arial"/>
                <a:ea typeface="Times New Roman"/>
                <a:cs typeface="Times New Roman"/>
              </a:rPr>
              <a:t>di ipertensione arteriosa;</a:t>
            </a:r>
            <a:endParaRPr lang="it-IT" sz="4400" dirty="0">
              <a:latin typeface="Times New Roman"/>
              <a:ea typeface="Times New Roman"/>
            </a:endParaRPr>
          </a:p>
          <a:p>
            <a:pPr marL="342900" lvl="0" indent="-342900" algn="just">
              <a:spcAft>
                <a:spcPts val="0"/>
              </a:spcAft>
              <a:buFont typeface="+mj-lt"/>
              <a:buAutoNum type="arabicPeriod"/>
              <a:tabLst>
                <a:tab pos="228600" algn="l"/>
              </a:tabLst>
            </a:pPr>
            <a:r>
              <a:rPr lang="it-IT" sz="3100" dirty="0">
                <a:gradFill flip="none" rotWithShape="1">
                  <a:gsLst>
                    <a:gs pos="15000">
                      <a:srgbClr val="94D7E4"/>
                    </a:gs>
                    <a:gs pos="73000">
                      <a:srgbClr val="94D7E4">
                        <a:lumMod val="60000"/>
                        <a:lumOff val="40000"/>
                      </a:srgbClr>
                    </a:gs>
                    <a:gs pos="0">
                      <a:srgbClr val="94D7E4">
                        <a:lumMod val="90000"/>
                        <a:lumOff val="10000"/>
                      </a:srgbClr>
                    </a:gs>
                    <a:gs pos="100000">
                      <a:srgbClr val="94D7E4">
                        <a:lumMod val="0"/>
                        <a:lumOff val="100000"/>
                      </a:srgbClr>
                    </a:gs>
                  </a:gsLst>
                  <a:lin ang="16200000" scaled="1"/>
                  <a:tileRect/>
                </a:gradFill>
                <a:latin typeface="Arial"/>
                <a:ea typeface="Times New Roman"/>
                <a:cs typeface="Times New Roman"/>
              </a:rPr>
              <a:t>Identificare altri </a:t>
            </a:r>
            <a:r>
              <a:rPr lang="it-IT" sz="3100" dirty="0">
                <a:solidFill>
                  <a:srgbClr val="FFFF00"/>
                </a:solidFill>
                <a:latin typeface="Arial"/>
                <a:ea typeface="Times New Roman"/>
                <a:cs typeface="Times New Roman"/>
              </a:rPr>
              <a:t>fattori di rischio cardiovascolare </a:t>
            </a:r>
            <a:r>
              <a:rPr lang="it-IT" sz="3100" dirty="0">
                <a:gradFill flip="none" rotWithShape="1">
                  <a:gsLst>
                    <a:gs pos="15000">
                      <a:srgbClr val="94D7E4"/>
                    </a:gs>
                    <a:gs pos="73000">
                      <a:srgbClr val="94D7E4">
                        <a:lumMod val="60000"/>
                        <a:lumOff val="40000"/>
                      </a:srgbClr>
                    </a:gs>
                    <a:gs pos="0">
                      <a:srgbClr val="94D7E4">
                        <a:lumMod val="90000"/>
                        <a:lumOff val="10000"/>
                      </a:srgbClr>
                    </a:gs>
                    <a:gs pos="100000">
                      <a:srgbClr val="94D7E4">
                        <a:lumMod val="0"/>
                        <a:lumOff val="100000"/>
                      </a:srgbClr>
                    </a:gs>
                  </a:gsLst>
                  <a:lin ang="16200000" scaled="1"/>
                  <a:tileRect/>
                </a:gradFill>
                <a:latin typeface="Arial"/>
                <a:ea typeface="Times New Roman"/>
                <a:cs typeface="Times New Roman"/>
              </a:rPr>
              <a:t>o di malattie concomitanti che possano influenzare la prognosi e il trattamento</a:t>
            </a:r>
            <a:endParaRPr lang="it-IT" dirty="0" smtClean="0">
              <a:latin typeface="Arial"/>
              <a:ea typeface="Times New Roman"/>
              <a:cs typeface="Times New Roman"/>
            </a:endParaRPr>
          </a:p>
          <a:p>
            <a:pPr marL="342900" lvl="0" indent="-342900" algn="just">
              <a:spcAft>
                <a:spcPts val="0"/>
              </a:spcAft>
              <a:buFont typeface="+mj-lt"/>
              <a:buAutoNum type="arabicPeriod"/>
              <a:tabLst>
                <a:tab pos="228600" algn="l"/>
              </a:tabLst>
            </a:pPr>
            <a:r>
              <a:rPr lang="it-IT" dirty="0" smtClean="0">
                <a:latin typeface="Arial"/>
                <a:ea typeface="Times New Roman"/>
                <a:cs typeface="Times New Roman"/>
              </a:rPr>
              <a:t>ricercare </a:t>
            </a:r>
            <a:r>
              <a:rPr lang="it-IT" dirty="0">
                <a:latin typeface="Arial"/>
                <a:ea typeface="Times New Roman"/>
                <a:cs typeface="Times New Roman"/>
              </a:rPr>
              <a:t>l’eventuale </a:t>
            </a:r>
            <a:r>
              <a:rPr lang="it-IT" dirty="0">
                <a:solidFill>
                  <a:srgbClr val="FFFF00"/>
                </a:solidFill>
                <a:latin typeface="Arial"/>
                <a:ea typeface="Times New Roman"/>
                <a:cs typeface="Times New Roman"/>
              </a:rPr>
              <a:t>presenza di danni </a:t>
            </a:r>
            <a:r>
              <a:rPr lang="it-IT" dirty="0">
                <a:latin typeface="Arial"/>
                <a:ea typeface="Times New Roman"/>
                <a:cs typeface="Times New Roman"/>
              </a:rPr>
              <a:t>a carico degli organi bersaglio e di malattie cardiovascolari clinicamente evidenti, con determinazione dell’estensione della malattia e della risposta alla </a:t>
            </a:r>
            <a:r>
              <a:rPr lang="it-IT" dirty="0" smtClean="0">
                <a:latin typeface="Arial"/>
                <a:ea typeface="Times New Roman"/>
                <a:cs typeface="Times New Roman"/>
              </a:rPr>
              <a:t>terapia</a:t>
            </a:r>
            <a:endParaRPr lang="it-IT" sz="4400" dirty="0">
              <a:latin typeface="Times New Roman"/>
              <a:ea typeface="Times New Roman"/>
            </a:endParaRPr>
          </a:p>
        </p:txBody>
      </p:sp>
    </p:spTree>
    <p:extLst>
      <p:ext uri="{BB962C8B-B14F-4D97-AF65-F5344CB8AC3E}">
        <p14:creationId xmlns:p14="http://schemas.microsoft.com/office/powerpoint/2010/main" val="2217800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5400" b="1" dirty="0" smtClean="0">
                <a:solidFill>
                  <a:srgbClr val="FFFF00"/>
                </a:solidFill>
              </a:rPr>
              <a:t>ASL </a:t>
            </a:r>
            <a:r>
              <a:rPr lang="it-IT" sz="5400" b="1" dirty="0">
                <a:solidFill>
                  <a:srgbClr val="FFFF00"/>
                </a:solidFill>
              </a:rPr>
              <a:t>Brescia </a:t>
            </a:r>
            <a:r>
              <a:rPr lang="it-IT" sz="5400" b="1" dirty="0" smtClean="0">
                <a:solidFill>
                  <a:srgbClr val="FFFF00"/>
                </a:solidFill>
              </a:rPr>
              <a:t>2011</a:t>
            </a:r>
            <a:br>
              <a:rPr lang="it-IT" sz="5400" b="1" dirty="0" smtClean="0">
                <a:solidFill>
                  <a:srgbClr val="FFFF00"/>
                </a:solidFill>
              </a:rPr>
            </a:br>
            <a:r>
              <a:rPr lang="it-IT" sz="2800" dirty="0">
                <a:solidFill>
                  <a:schemeClr val="tx1"/>
                </a:solidFill>
                <a:latin typeface="Arial"/>
                <a:ea typeface="Times New Roman"/>
                <a:cs typeface="Times New Roman"/>
              </a:rPr>
              <a:t>possibili  </a:t>
            </a:r>
            <a:r>
              <a:rPr lang="it-IT" sz="2800" dirty="0" smtClean="0">
                <a:solidFill>
                  <a:schemeClr val="tx1"/>
                </a:solidFill>
                <a:latin typeface="Arial"/>
                <a:ea typeface="Times New Roman"/>
                <a:cs typeface="Times New Roman"/>
              </a:rPr>
              <a:t>  cause </a:t>
            </a: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876301" y="1612001"/>
            <a:ext cx="10793187" cy="4617357"/>
          </a:xfrm>
        </p:spPr>
        <p:txBody>
          <a:bodyPr>
            <a:normAutofit fontScale="92500" lnSpcReduction="10000"/>
          </a:bodyPr>
          <a:lstStyle/>
          <a:p>
            <a:pPr algn="just">
              <a:spcAft>
                <a:spcPts val="0"/>
              </a:spcAft>
            </a:pPr>
            <a:r>
              <a:rPr lang="it-IT" sz="3500" b="1" spc="-300" dirty="0">
                <a:solidFill>
                  <a:srgbClr val="FF0000"/>
                </a:solidFill>
                <a:effectLst>
                  <a:outerShdw blurRad="469900" dist="342900" dir="5400000" sy="-20000" rotWithShape="0">
                    <a:prstClr val="black">
                      <a:alpha val="66000"/>
                    </a:prstClr>
                  </a:outerShdw>
                </a:effectLst>
                <a:latin typeface="Arial"/>
                <a:ea typeface="Times New Roman"/>
                <a:cs typeface="Times New Roman"/>
              </a:rPr>
              <a:t>Elementi suggestivi di ipertensione secondaria</a:t>
            </a:r>
          </a:p>
          <a:p>
            <a:pPr marL="342900" lvl="0" indent="-342900" algn="just">
              <a:spcAft>
                <a:spcPts val="0"/>
              </a:spcAft>
              <a:buFont typeface="Wingdings"/>
              <a:buChar char=""/>
              <a:tabLst>
                <a:tab pos="228600" algn="l"/>
              </a:tabLst>
            </a:pPr>
            <a:r>
              <a:rPr lang="it-IT" dirty="0">
                <a:latin typeface="Arial"/>
                <a:ea typeface="Times New Roman"/>
                <a:cs typeface="Times New Roman"/>
              </a:rPr>
              <a:t>Storia familiare di malattie renali (rene </a:t>
            </a:r>
            <a:r>
              <a:rPr lang="it-IT" dirty="0" smtClean="0">
                <a:latin typeface="Arial"/>
                <a:ea typeface="Times New Roman"/>
                <a:cs typeface="Times New Roman"/>
              </a:rPr>
              <a:t>policistico)</a:t>
            </a:r>
          </a:p>
          <a:p>
            <a:pPr marL="342900" lvl="0" indent="-342900" algn="just">
              <a:spcAft>
                <a:spcPts val="0"/>
              </a:spcAft>
              <a:buFont typeface="Wingdings"/>
              <a:buChar char=""/>
              <a:tabLst>
                <a:tab pos="228600" algn="l"/>
              </a:tabLst>
            </a:pPr>
            <a:r>
              <a:rPr lang="it-IT" dirty="0" smtClean="0">
                <a:latin typeface="Arial"/>
                <a:ea typeface="Times New Roman"/>
                <a:cs typeface="Times New Roman"/>
              </a:rPr>
              <a:t>Malattie </a:t>
            </a:r>
            <a:r>
              <a:rPr lang="it-IT" dirty="0">
                <a:latin typeface="Arial"/>
                <a:ea typeface="Times New Roman"/>
                <a:cs typeface="Times New Roman"/>
              </a:rPr>
              <a:t>renali, infezioni del tratto urinario, ematuria, abuso di analgesici </a:t>
            </a:r>
            <a:r>
              <a:rPr lang="it-IT" sz="2200" dirty="0" smtClean="0">
                <a:solidFill>
                  <a:schemeClr val="tx1"/>
                </a:solidFill>
                <a:latin typeface="Arial"/>
                <a:ea typeface="Times New Roman"/>
                <a:cs typeface="Times New Roman"/>
              </a:rPr>
              <a:t>(nefropatia interstiziale)</a:t>
            </a:r>
            <a:endParaRPr lang="it-IT" sz="2200" dirty="0" smtClean="0">
              <a:solidFill>
                <a:schemeClr val="tx1"/>
              </a:solidFill>
              <a:latin typeface="Times New Roman"/>
              <a:ea typeface="Times New Roman"/>
            </a:endParaRPr>
          </a:p>
          <a:p>
            <a:pPr marL="342900" lvl="0" indent="-342900" algn="just">
              <a:spcAft>
                <a:spcPts val="0"/>
              </a:spcAft>
              <a:buFont typeface="Wingdings"/>
              <a:buChar char=""/>
              <a:tabLst>
                <a:tab pos="228600" algn="l"/>
              </a:tabLst>
            </a:pPr>
            <a:r>
              <a:rPr lang="it-IT" dirty="0" smtClean="0">
                <a:latin typeface="Arial"/>
                <a:ea typeface="Times New Roman"/>
                <a:cs typeface="Times New Roman"/>
              </a:rPr>
              <a:t>Assunzione </a:t>
            </a:r>
            <a:r>
              <a:rPr lang="it-IT" dirty="0">
                <a:latin typeface="Arial"/>
                <a:ea typeface="Times New Roman"/>
                <a:cs typeface="Times New Roman"/>
              </a:rPr>
              <a:t>di farmaci o di sostanze</a:t>
            </a:r>
            <a:r>
              <a:rPr lang="it-IT" dirty="0" smtClean="0">
                <a:latin typeface="Arial"/>
                <a:ea typeface="Times New Roman"/>
                <a:cs typeface="Times New Roman"/>
              </a:rPr>
              <a:t>:			 </a:t>
            </a:r>
            <a:r>
              <a:rPr lang="it-IT" sz="2200" dirty="0">
                <a:solidFill>
                  <a:schemeClr val="tx1"/>
                </a:solidFill>
                <a:latin typeface="Arial"/>
                <a:ea typeface="Times New Roman"/>
                <a:cs typeface="Times New Roman"/>
              </a:rPr>
              <a:t>contraccettivi orali, liquirizia, </a:t>
            </a:r>
            <a:r>
              <a:rPr lang="it-IT" sz="2200" dirty="0" err="1">
                <a:solidFill>
                  <a:schemeClr val="tx1"/>
                </a:solidFill>
                <a:latin typeface="Arial"/>
                <a:ea typeface="Times New Roman"/>
                <a:cs typeface="Times New Roman"/>
              </a:rPr>
              <a:t>carbenoxolone</a:t>
            </a:r>
            <a:r>
              <a:rPr lang="it-IT" sz="2200" dirty="0">
                <a:solidFill>
                  <a:schemeClr val="tx1"/>
                </a:solidFill>
                <a:latin typeface="Arial"/>
                <a:ea typeface="Times New Roman"/>
                <a:cs typeface="Times New Roman"/>
              </a:rPr>
              <a:t>, vasocostrittori nasali, </a:t>
            </a:r>
            <a:r>
              <a:rPr lang="it-IT" sz="2200" u="sng" dirty="0">
                <a:solidFill>
                  <a:srgbClr val="FFFF00"/>
                </a:solidFill>
                <a:latin typeface="Arial"/>
                <a:ea typeface="Times New Roman"/>
                <a:cs typeface="Times New Roman"/>
              </a:rPr>
              <a:t>cocaina</a:t>
            </a:r>
            <a:r>
              <a:rPr lang="it-IT" sz="2200" dirty="0" smtClean="0">
                <a:solidFill>
                  <a:schemeClr val="tx1"/>
                </a:solidFill>
                <a:latin typeface="Arial"/>
                <a:ea typeface="Times New Roman"/>
                <a:cs typeface="Times New Roman"/>
              </a:rPr>
              <a:t>,    		 </a:t>
            </a:r>
            <a:r>
              <a:rPr lang="it-IT" sz="2200" u="sng" dirty="0">
                <a:solidFill>
                  <a:schemeClr val="tx1"/>
                </a:solidFill>
                <a:latin typeface="Arial"/>
                <a:ea typeface="Times New Roman"/>
                <a:cs typeface="Times New Roman"/>
              </a:rPr>
              <a:t>farmaci anti-infiammatori non steroidei </a:t>
            </a:r>
            <a:r>
              <a:rPr lang="it-IT" sz="2200" dirty="0">
                <a:solidFill>
                  <a:schemeClr val="tx1"/>
                </a:solidFill>
                <a:latin typeface="Arial"/>
                <a:ea typeface="Times New Roman"/>
                <a:cs typeface="Times New Roman"/>
              </a:rPr>
              <a:t>(FANS),</a:t>
            </a:r>
            <a:r>
              <a:rPr lang="it-IT" sz="2200" u="sng" dirty="0">
                <a:solidFill>
                  <a:schemeClr val="tx1"/>
                </a:solidFill>
                <a:latin typeface="Arial"/>
                <a:ea typeface="Times New Roman"/>
                <a:cs typeface="Times New Roman"/>
              </a:rPr>
              <a:t>ciclosporina</a:t>
            </a:r>
            <a:r>
              <a:rPr lang="it-IT" sz="2200" dirty="0">
                <a:solidFill>
                  <a:schemeClr val="tx1"/>
                </a:solidFill>
                <a:latin typeface="Arial"/>
                <a:ea typeface="Times New Roman"/>
                <a:cs typeface="Times New Roman"/>
              </a:rPr>
              <a:t> ed </a:t>
            </a:r>
            <a:r>
              <a:rPr lang="it-IT" sz="2200" dirty="0" smtClean="0">
                <a:solidFill>
                  <a:schemeClr val="tx1"/>
                </a:solidFill>
                <a:latin typeface="Arial"/>
                <a:ea typeface="Times New Roman"/>
                <a:cs typeface="Times New Roman"/>
              </a:rPr>
              <a:t>eritropoietina</a:t>
            </a:r>
          </a:p>
          <a:p>
            <a:pPr marL="342900" lvl="0" indent="-342900" algn="just">
              <a:spcAft>
                <a:spcPts val="0"/>
              </a:spcAft>
              <a:buFont typeface="Wingdings"/>
              <a:buChar char=""/>
              <a:tabLst>
                <a:tab pos="228600" algn="l"/>
              </a:tabLst>
            </a:pPr>
            <a:endParaRPr lang="it-IT" sz="2200" dirty="0">
              <a:solidFill>
                <a:schemeClr val="tx1"/>
              </a:solidFill>
              <a:latin typeface="Arial"/>
              <a:ea typeface="Times New Roman"/>
              <a:cs typeface="Times New Roman"/>
            </a:endParaRPr>
          </a:p>
          <a:p>
            <a:pPr marL="342900" lvl="0" indent="-342900" algn="just">
              <a:spcAft>
                <a:spcPts val="0"/>
              </a:spcAft>
              <a:buFont typeface="Wingdings"/>
              <a:buChar char=""/>
              <a:tabLst>
                <a:tab pos="228600" algn="l"/>
              </a:tabLst>
            </a:pPr>
            <a:r>
              <a:rPr lang="it-IT" dirty="0">
                <a:latin typeface="Arial"/>
                <a:ea typeface="Times New Roman"/>
                <a:cs typeface="Times New Roman"/>
              </a:rPr>
              <a:t>Episodi di debolezza muscolare o tetania </a:t>
            </a:r>
            <a:r>
              <a:rPr lang="it-IT" sz="2200" dirty="0">
                <a:solidFill>
                  <a:schemeClr val="tx1"/>
                </a:solidFill>
                <a:latin typeface="Arial"/>
                <a:ea typeface="Times New Roman"/>
                <a:cs typeface="Times New Roman"/>
              </a:rPr>
              <a:t>(</a:t>
            </a:r>
            <a:r>
              <a:rPr lang="it-IT" sz="2200" dirty="0" err="1">
                <a:solidFill>
                  <a:schemeClr val="tx1"/>
                </a:solidFill>
                <a:latin typeface="Arial"/>
                <a:ea typeface="Times New Roman"/>
                <a:cs typeface="Times New Roman"/>
              </a:rPr>
              <a:t>iperaldosteronismo</a:t>
            </a:r>
            <a:r>
              <a:rPr lang="it-IT" sz="2200" dirty="0" smtClean="0">
                <a:solidFill>
                  <a:schemeClr val="tx1"/>
                </a:solidFill>
                <a:latin typeface="Arial"/>
                <a:ea typeface="Times New Roman"/>
                <a:cs typeface="Times New Roman"/>
              </a:rPr>
              <a:t>)</a:t>
            </a:r>
          </a:p>
          <a:p>
            <a:pPr lvl="0" algn="just">
              <a:spcAft>
                <a:spcPts val="0"/>
              </a:spcAft>
              <a:tabLst>
                <a:tab pos="228600" algn="l"/>
              </a:tabLst>
            </a:pPr>
            <a:endParaRPr lang="it-IT" sz="2200" dirty="0">
              <a:solidFill>
                <a:schemeClr val="tx1"/>
              </a:solidFill>
              <a:latin typeface="Arial"/>
              <a:ea typeface="Times New Roman"/>
              <a:cs typeface="Times New Roman"/>
            </a:endParaRPr>
          </a:p>
          <a:p>
            <a:pPr marL="342900" lvl="0" indent="-342900" algn="just">
              <a:spcAft>
                <a:spcPts val="0"/>
              </a:spcAft>
              <a:buFont typeface="Wingdings"/>
              <a:buChar char=""/>
              <a:tabLst>
                <a:tab pos="228600" algn="l"/>
              </a:tabLst>
            </a:pPr>
            <a:r>
              <a:rPr lang="it-IT" dirty="0" smtClean="0">
                <a:latin typeface="Arial"/>
                <a:ea typeface="Times New Roman"/>
                <a:cs typeface="Times New Roman"/>
              </a:rPr>
              <a:t>Episodi </a:t>
            </a:r>
            <a:r>
              <a:rPr lang="it-IT" dirty="0">
                <a:latin typeface="Arial"/>
                <a:ea typeface="Times New Roman"/>
                <a:cs typeface="Times New Roman"/>
              </a:rPr>
              <a:t>di sudorazione, cefalea, ansia, aritmie </a:t>
            </a:r>
            <a:r>
              <a:rPr lang="it-IT" sz="2200" dirty="0">
                <a:solidFill>
                  <a:schemeClr val="tx1"/>
                </a:solidFill>
                <a:latin typeface="Arial"/>
                <a:ea typeface="Times New Roman"/>
                <a:cs typeface="Times New Roman"/>
              </a:rPr>
              <a:t>(</a:t>
            </a:r>
            <a:r>
              <a:rPr lang="it-IT" sz="2200" dirty="0" err="1">
                <a:solidFill>
                  <a:schemeClr val="tx1"/>
                </a:solidFill>
                <a:latin typeface="Arial"/>
                <a:ea typeface="Times New Roman"/>
                <a:cs typeface="Times New Roman"/>
              </a:rPr>
              <a:t>feocromocitoma</a:t>
            </a:r>
            <a:r>
              <a:rPr lang="it-IT" sz="2200" dirty="0" smtClean="0">
                <a:solidFill>
                  <a:schemeClr val="tx1"/>
                </a:solidFill>
                <a:latin typeface="Arial"/>
                <a:ea typeface="Times New Roman"/>
                <a:cs typeface="Times New Roman"/>
              </a:rPr>
              <a:t>)</a:t>
            </a:r>
            <a:endParaRPr lang="it-IT" sz="2200" dirty="0">
              <a:solidFill>
                <a:schemeClr val="tx1"/>
              </a:solidFill>
              <a:latin typeface="Arial"/>
              <a:ea typeface="Times New Roman"/>
              <a:cs typeface="Times New Roman"/>
            </a:endParaRPr>
          </a:p>
        </p:txBody>
      </p:sp>
    </p:spTree>
    <p:extLst>
      <p:ext uri="{BB962C8B-B14F-4D97-AF65-F5344CB8AC3E}">
        <p14:creationId xmlns:p14="http://schemas.microsoft.com/office/powerpoint/2010/main" val="694474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5400" b="1" dirty="0" smtClean="0">
                <a:solidFill>
                  <a:srgbClr val="FFFF00"/>
                </a:solidFill>
              </a:rPr>
              <a:t>ASL </a:t>
            </a:r>
            <a:r>
              <a:rPr lang="it-IT" sz="5400" b="1" dirty="0">
                <a:solidFill>
                  <a:srgbClr val="FFFF00"/>
                </a:solidFill>
              </a:rPr>
              <a:t>Brescia </a:t>
            </a:r>
            <a:r>
              <a:rPr lang="it-IT" sz="5400" b="1" dirty="0" smtClean="0">
                <a:solidFill>
                  <a:srgbClr val="FFFF00"/>
                </a:solidFill>
              </a:rPr>
              <a:t>2011</a:t>
            </a:r>
            <a:r>
              <a:rPr lang="it-IT" sz="2800" dirty="0">
                <a:solidFill>
                  <a:prstClr val="white"/>
                </a:solidFill>
                <a:latin typeface="Arial"/>
                <a:ea typeface="Times New Roman"/>
                <a:cs typeface="Times New Roman"/>
              </a:rPr>
              <a:t> </a:t>
            </a:r>
            <a:r>
              <a:rPr lang="it-IT" sz="2800" dirty="0" smtClean="0">
                <a:solidFill>
                  <a:prstClr val="white"/>
                </a:solidFill>
                <a:latin typeface="Arial"/>
                <a:ea typeface="Times New Roman"/>
                <a:cs typeface="Times New Roman"/>
              </a:rPr>
              <a:t/>
            </a:r>
            <a:br>
              <a:rPr lang="it-IT" sz="2800" dirty="0" smtClean="0">
                <a:solidFill>
                  <a:prstClr val="white"/>
                </a:solidFill>
                <a:latin typeface="Arial"/>
                <a:ea typeface="Times New Roman"/>
                <a:cs typeface="Times New Roman"/>
              </a:rPr>
            </a:br>
            <a:r>
              <a:rPr lang="it-IT" sz="2800" dirty="0">
                <a:solidFill>
                  <a:prstClr val="white"/>
                </a:solidFill>
                <a:latin typeface="Arial"/>
                <a:ea typeface="Times New Roman"/>
                <a:cs typeface="Times New Roman"/>
              </a:rPr>
              <a:t>p</a:t>
            </a:r>
            <a:r>
              <a:rPr lang="it-IT" sz="2800" dirty="0" smtClean="0">
                <a:solidFill>
                  <a:prstClr val="white"/>
                </a:solidFill>
                <a:latin typeface="Arial"/>
                <a:ea typeface="Times New Roman"/>
                <a:cs typeface="Times New Roman"/>
              </a:rPr>
              <a:t>ossibili    </a:t>
            </a:r>
            <a:r>
              <a:rPr lang="it-IT" sz="2800" dirty="0">
                <a:solidFill>
                  <a:prstClr val="white"/>
                </a:solidFill>
                <a:latin typeface="Arial"/>
                <a:ea typeface="Times New Roman"/>
                <a:cs typeface="Times New Roman"/>
              </a:rPr>
              <a:t>cause </a:t>
            </a: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563785" y="1577277"/>
            <a:ext cx="10793187" cy="4617357"/>
          </a:xfrm>
        </p:spPr>
        <p:txBody>
          <a:bodyPr>
            <a:normAutofit fontScale="85000" lnSpcReduction="20000"/>
          </a:bodyPr>
          <a:lstStyle/>
          <a:p>
            <a:pPr algn="ctr">
              <a:spcAft>
                <a:spcPts val="0"/>
              </a:spcAft>
            </a:pPr>
            <a:r>
              <a:rPr lang="it-IT" sz="4100" b="1" spc="-300" dirty="0">
                <a:solidFill>
                  <a:srgbClr val="FF0000"/>
                </a:solidFill>
                <a:effectLst>
                  <a:outerShdw blurRad="469900" dist="342900" dir="5400000" sy="-20000" rotWithShape="0">
                    <a:prstClr val="black">
                      <a:alpha val="66000"/>
                    </a:prstClr>
                  </a:outerShdw>
                </a:effectLst>
                <a:latin typeface="Arial"/>
                <a:ea typeface="Times New Roman"/>
                <a:cs typeface="Times New Roman"/>
              </a:rPr>
              <a:t>Segni suggestivi di ipertensione secondaria</a:t>
            </a:r>
          </a:p>
          <a:p>
            <a:pPr marL="342900" lvl="0" indent="-342900" algn="just">
              <a:spcAft>
                <a:spcPts val="0"/>
              </a:spcAft>
              <a:buFont typeface="Wingdings"/>
              <a:buChar char=""/>
              <a:tabLst>
                <a:tab pos="228600" algn="l"/>
              </a:tabLst>
            </a:pPr>
            <a:r>
              <a:rPr lang="it-IT" dirty="0">
                <a:latin typeface="Arial"/>
                <a:ea typeface="Times New Roman"/>
                <a:cs typeface="Times New Roman"/>
              </a:rPr>
              <a:t>Caratteristiche della sindrome di </a:t>
            </a:r>
            <a:r>
              <a:rPr lang="it-IT" dirty="0" err="1">
                <a:latin typeface="Arial"/>
                <a:ea typeface="Times New Roman"/>
                <a:cs typeface="Times New Roman"/>
              </a:rPr>
              <a:t>Cushing</a:t>
            </a:r>
            <a:r>
              <a:rPr lang="it-IT" dirty="0">
                <a:latin typeface="Arial"/>
                <a:ea typeface="Times New Roman"/>
                <a:cs typeface="Times New Roman"/>
              </a:rPr>
              <a:t>;</a:t>
            </a:r>
            <a:endParaRPr lang="it-IT" sz="4400" dirty="0">
              <a:latin typeface="Times New Roman"/>
              <a:ea typeface="Times New Roman"/>
            </a:endParaRPr>
          </a:p>
          <a:p>
            <a:pPr marL="342900" lvl="0" indent="-342900" algn="just">
              <a:spcAft>
                <a:spcPts val="0"/>
              </a:spcAft>
              <a:buFont typeface="Wingdings"/>
              <a:buChar char=""/>
              <a:tabLst>
                <a:tab pos="228600" algn="l"/>
              </a:tabLst>
            </a:pPr>
            <a:r>
              <a:rPr lang="it-IT" dirty="0" smtClean="0">
                <a:latin typeface="Arial"/>
                <a:ea typeface="Times New Roman"/>
                <a:cs typeface="Times New Roman"/>
              </a:rPr>
              <a:t>Segni </a:t>
            </a:r>
            <a:r>
              <a:rPr lang="it-IT" dirty="0">
                <a:latin typeface="Arial"/>
                <a:ea typeface="Times New Roman"/>
                <a:cs typeface="Times New Roman"/>
              </a:rPr>
              <a:t>cutanei di neurofibromatosi con crisi ipertensive gravi (</a:t>
            </a:r>
            <a:r>
              <a:rPr lang="it-IT" sz="2400" dirty="0" err="1">
                <a:solidFill>
                  <a:schemeClr val="tx1"/>
                </a:solidFill>
                <a:latin typeface="Arial"/>
                <a:ea typeface="Times New Roman"/>
                <a:cs typeface="Times New Roman"/>
              </a:rPr>
              <a:t>feocromocitoma</a:t>
            </a:r>
            <a:r>
              <a:rPr lang="it-IT" sz="2400" dirty="0" smtClean="0">
                <a:solidFill>
                  <a:schemeClr val="tx1"/>
                </a:solidFill>
                <a:latin typeface="Arial"/>
                <a:ea typeface="Times New Roman"/>
                <a:cs typeface="Times New Roman"/>
              </a:rPr>
              <a:t>)</a:t>
            </a:r>
            <a:endParaRPr lang="it-IT" sz="2400" dirty="0">
              <a:solidFill>
                <a:schemeClr val="tx1"/>
              </a:solidFill>
              <a:latin typeface="Arial"/>
              <a:ea typeface="Times New Roman"/>
              <a:cs typeface="Times New Roman"/>
            </a:endParaRPr>
          </a:p>
          <a:p>
            <a:pPr marL="342900" lvl="0" indent="-342900" algn="just">
              <a:spcAft>
                <a:spcPts val="0"/>
              </a:spcAft>
              <a:buFont typeface="Wingdings"/>
              <a:buChar char=""/>
              <a:tabLst>
                <a:tab pos="228600" algn="l"/>
              </a:tabLst>
            </a:pPr>
            <a:r>
              <a:rPr lang="it-IT" dirty="0">
                <a:latin typeface="Arial"/>
                <a:ea typeface="Times New Roman"/>
                <a:cs typeface="Times New Roman"/>
              </a:rPr>
              <a:t>Riscontro alla palpazione di </a:t>
            </a:r>
            <a:r>
              <a:rPr lang="it-IT" dirty="0" smtClean="0">
                <a:latin typeface="Arial"/>
                <a:ea typeface="Times New Roman"/>
                <a:cs typeface="Times New Roman"/>
              </a:rPr>
              <a:t>una massa in sede renale </a:t>
            </a:r>
            <a:r>
              <a:rPr lang="it-IT" sz="2400" dirty="0" smtClean="0">
                <a:solidFill>
                  <a:schemeClr val="tx1"/>
                </a:solidFill>
                <a:latin typeface="Arial"/>
                <a:ea typeface="Times New Roman"/>
                <a:cs typeface="Times New Roman"/>
              </a:rPr>
              <a:t>(</a:t>
            </a:r>
            <a:r>
              <a:rPr lang="it-IT" sz="2400" dirty="0">
                <a:solidFill>
                  <a:schemeClr val="tx1"/>
                </a:solidFill>
                <a:latin typeface="Arial"/>
                <a:ea typeface="Times New Roman"/>
                <a:cs typeface="Times New Roman"/>
              </a:rPr>
              <a:t>rene policistico)</a:t>
            </a:r>
          </a:p>
          <a:p>
            <a:pPr marL="342900" lvl="0" indent="-342900" algn="just">
              <a:spcAft>
                <a:spcPts val="0"/>
              </a:spcAft>
              <a:buFont typeface="Wingdings"/>
              <a:buChar char=""/>
              <a:tabLst>
                <a:tab pos="228600" algn="l"/>
              </a:tabLst>
            </a:pPr>
            <a:r>
              <a:rPr lang="it-IT" dirty="0" smtClean="0">
                <a:latin typeface="Arial"/>
                <a:ea typeface="Times New Roman"/>
                <a:cs typeface="Times New Roman"/>
              </a:rPr>
              <a:t>Riscontro </a:t>
            </a:r>
            <a:r>
              <a:rPr lang="it-IT" dirty="0">
                <a:latin typeface="Arial"/>
                <a:ea typeface="Times New Roman"/>
                <a:cs typeface="Times New Roman"/>
              </a:rPr>
              <a:t>ascoltatorio di soffi addominali </a:t>
            </a:r>
            <a:r>
              <a:rPr lang="it-IT" sz="2400" dirty="0">
                <a:solidFill>
                  <a:schemeClr val="tx1"/>
                </a:solidFill>
                <a:latin typeface="Arial"/>
                <a:ea typeface="Times New Roman"/>
                <a:cs typeface="Times New Roman"/>
              </a:rPr>
              <a:t>(ipertensione </a:t>
            </a:r>
            <a:r>
              <a:rPr lang="it-IT" sz="2400" dirty="0" err="1">
                <a:solidFill>
                  <a:schemeClr val="tx1"/>
                </a:solidFill>
                <a:latin typeface="Arial"/>
                <a:ea typeface="Times New Roman"/>
                <a:cs typeface="Times New Roman"/>
              </a:rPr>
              <a:t>renovascolare</a:t>
            </a:r>
            <a:r>
              <a:rPr lang="it-IT" sz="2400" dirty="0">
                <a:solidFill>
                  <a:schemeClr val="tx1"/>
                </a:solidFill>
                <a:latin typeface="Arial"/>
                <a:ea typeface="Times New Roman"/>
                <a:cs typeface="Times New Roman"/>
              </a:rPr>
              <a:t>)</a:t>
            </a:r>
          </a:p>
          <a:p>
            <a:pPr marL="342900" lvl="0" indent="-342900" algn="just">
              <a:spcAft>
                <a:spcPts val="0"/>
              </a:spcAft>
              <a:buFont typeface="Wingdings"/>
              <a:buChar char=""/>
              <a:tabLst>
                <a:tab pos="228600" algn="l"/>
              </a:tabLst>
            </a:pPr>
            <a:r>
              <a:rPr lang="it-IT" dirty="0">
                <a:latin typeface="Arial"/>
                <a:ea typeface="Times New Roman"/>
                <a:cs typeface="Times New Roman"/>
              </a:rPr>
              <a:t>Presenza di soffi cardiaci o toracici </a:t>
            </a:r>
            <a:r>
              <a:rPr lang="it-IT" sz="2400" dirty="0">
                <a:solidFill>
                  <a:schemeClr val="tx1"/>
                </a:solidFill>
                <a:latin typeface="Arial"/>
                <a:ea typeface="Times New Roman"/>
                <a:cs typeface="Times New Roman"/>
              </a:rPr>
              <a:t>(coartazione aortica o aortite);</a:t>
            </a:r>
          </a:p>
          <a:p>
            <a:pPr marL="342900" lvl="0" indent="-342900" algn="just">
              <a:spcAft>
                <a:spcPts val="0"/>
              </a:spcAft>
              <a:buFont typeface="Wingdings"/>
              <a:buChar char=""/>
              <a:tabLst>
                <a:tab pos="228600" algn="l"/>
              </a:tabLst>
            </a:pPr>
            <a:r>
              <a:rPr lang="it-IT" dirty="0" err="1">
                <a:latin typeface="Arial"/>
                <a:ea typeface="Times New Roman"/>
                <a:cs typeface="Times New Roman"/>
              </a:rPr>
              <a:t>Iposfigmia</a:t>
            </a:r>
            <a:r>
              <a:rPr lang="it-IT" dirty="0">
                <a:latin typeface="Arial"/>
                <a:ea typeface="Times New Roman"/>
                <a:cs typeface="Times New Roman"/>
              </a:rPr>
              <a:t> o ritardo dei polsi femorali o riduzione della pressione a livello dell’arteria poplitea </a:t>
            </a:r>
            <a:r>
              <a:rPr lang="it-IT" sz="2400" dirty="0">
                <a:solidFill>
                  <a:schemeClr val="tx1"/>
                </a:solidFill>
                <a:latin typeface="Arial"/>
                <a:ea typeface="Times New Roman"/>
                <a:cs typeface="Times New Roman"/>
              </a:rPr>
              <a:t>(coartazione aortica o aortite</a:t>
            </a:r>
            <a:r>
              <a:rPr lang="it-IT" sz="2400" dirty="0" smtClean="0">
                <a:solidFill>
                  <a:schemeClr val="tx1"/>
                </a:solidFill>
                <a:latin typeface="Arial"/>
                <a:ea typeface="Times New Roman"/>
                <a:cs typeface="Times New Roman"/>
              </a:rPr>
              <a:t>).</a:t>
            </a:r>
          </a:p>
          <a:p>
            <a:pPr marL="342900" lvl="0" indent="-342900" algn="just">
              <a:spcAft>
                <a:spcPts val="0"/>
              </a:spcAft>
              <a:buFont typeface="Wingdings"/>
              <a:buChar char=""/>
              <a:tabLst>
                <a:tab pos="228600" algn="l"/>
              </a:tabLst>
            </a:pPr>
            <a:r>
              <a:rPr lang="it-IT" dirty="0" smtClean="0">
                <a:latin typeface="Arial"/>
                <a:ea typeface="Times New Roman"/>
                <a:cs typeface="Times New Roman"/>
              </a:rPr>
              <a:t>Fascicolazioni </a:t>
            </a:r>
            <a:r>
              <a:rPr lang="it-IT" dirty="0">
                <a:latin typeface="Arial"/>
                <a:ea typeface="Times New Roman"/>
                <a:cs typeface="Times New Roman"/>
              </a:rPr>
              <a:t>o parestesie con eventuale </a:t>
            </a:r>
            <a:r>
              <a:rPr lang="it-IT" dirty="0" err="1">
                <a:latin typeface="Arial"/>
                <a:ea typeface="Times New Roman"/>
                <a:cs typeface="Times New Roman"/>
              </a:rPr>
              <a:t>ipopotassiemia</a:t>
            </a:r>
            <a:r>
              <a:rPr lang="it-IT" dirty="0">
                <a:latin typeface="Arial"/>
                <a:ea typeface="Times New Roman"/>
                <a:cs typeface="Times New Roman"/>
              </a:rPr>
              <a:t> senza trattamento diuretico (</a:t>
            </a:r>
            <a:r>
              <a:rPr lang="it-IT" sz="2400" dirty="0" err="1">
                <a:solidFill>
                  <a:schemeClr val="tx1"/>
                </a:solidFill>
                <a:latin typeface="Arial"/>
                <a:ea typeface="Times New Roman"/>
                <a:cs typeface="Times New Roman"/>
              </a:rPr>
              <a:t>iperaldosteronemia</a:t>
            </a:r>
            <a:r>
              <a:rPr lang="it-IT" sz="2400" dirty="0">
                <a:solidFill>
                  <a:schemeClr val="tx1"/>
                </a:solidFill>
                <a:latin typeface="Arial"/>
                <a:ea typeface="Times New Roman"/>
                <a:cs typeface="Times New Roman"/>
              </a:rPr>
              <a:t>)</a:t>
            </a:r>
          </a:p>
        </p:txBody>
      </p:sp>
    </p:spTree>
    <p:extLst>
      <p:ext uri="{BB962C8B-B14F-4D97-AF65-F5344CB8AC3E}">
        <p14:creationId xmlns:p14="http://schemas.microsoft.com/office/powerpoint/2010/main" val="728049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5400" b="1" dirty="0" smtClean="0">
                <a:solidFill>
                  <a:srgbClr val="FFFF00"/>
                </a:solidFill>
              </a:rPr>
              <a:t>ASL </a:t>
            </a:r>
            <a:r>
              <a:rPr lang="it-IT" sz="5400" b="1" dirty="0">
                <a:solidFill>
                  <a:srgbClr val="FFFF00"/>
                </a:solidFill>
              </a:rPr>
              <a:t>Brescia </a:t>
            </a:r>
            <a:r>
              <a:rPr lang="it-IT" sz="5400" b="1" dirty="0" smtClean="0">
                <a:solidFill>
                  <a:srgbClr val="FFFF00"/>
                </a:solidFill>
              </a:rPr>
              <a:t>2011</a:t>
            </a: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795279" y="1076446"/>
            <a:ext cx="10793187" cy="4863537"/>
          </a:xfrm>
        </p:spPr>
        <p:txBody>
          <a:bodyPr>
            <a:normAutofit/>
          </a:bodyPr>
          <a:lstStyle/>
          <a:p>
            <a:pPr algn="ctr">
              <a:spcAft>
                <a:spcPts val="0"/>
              </a:spcAft>
            </a:pPr>
            <a:r>
              <a:rPr lang="it-IT" b="1" spc="-300" dirty="0">
                <a:solidFill>
                  <a:srgbClr val="FF0000"/>
                </a:solidFill>
                <a:effectLst>
                  <a:outerShdw blurRad="469900" dist="342900" dir="5400000" sy="-20000" rotWithShape="0">
                    <a:prstClr val="black">
                      <a:alpha val="66000"/>
                    </a:prstClr>
                  </a:outerShdw>
                </a:effectLst>
                <a:latin typeface="Arial"/>
                <a:ea typeface="Times New Roman"/>
                <a:cs typeface="Times New Roman"/>
              </a:rPr>
              <a:t>Fattori di </a:t>
            </a:r>
            <a:r>
              <a:rPr lang="it-IT" b="1" spc="-300" dirty="0" smtClean="0">
                <a:solidFill>
                  <a:srgbClr val="FF0000"/>
                </a:solidFill>
                <a:effectLst>
                  <a:outerShdw blurRad="469900" dist="342900" dir="5400000" sy="-20000" rotWithShape="0">
                    <a:prstClr val="black">
                      <a:alpha val="66000"/>
                    </a:prstClr>
                  </a:outerShdw>
                </a:effectLst>
                <a:latin typeface="Arial"/>
                <a:ea typeface="Times New Roman"/>
                <a:cs typeface="Times New Roman"/>
              </a:rPr>
              <a:t>rischio CV</a:t>
            </a:r>
            <a:endParaRPr lang="it-IT" b="1" spc="-300" dirty="0">
              <a:solidFill>
                <a:srgbClr val="FF0000"/>
              </a:solidFill>
              <a:effectLst>
                <a:outerShdw blurRad="469900" dist="342900" dir="5400000" sy="-20000" rotWithShape="0">
                  <a:prstClr val="black">
                    <a:alpha val="66000"/>
                  </a:prstClr>
                </a:outerShdw>
              </a:effectLst>
              <a:latin typeface="Arial"/>
              <a:ea typeface="Times New Roman"/>
              <a:cs typeface="Times New Roman"/>
            </a:endParaRPr>
          </a:p>
          <a:p>
            <a:pPr marL="342900" lvl="0" indent="-342900" algn="l">
              <a:spcAft>
                <a:spcPts val="0"/>
              </a:spcAft>
              <a:buFont typeface="Wingdings"/>
              <a:buChar char=""/>
              <a:tabLst>
                <a:tab pos="228600" algn="l"/>
              </a:tabLst>
            </a:pPr>
            <a:r>
              <a:rPr lang="it-IT" dirty="0">
                <a:latin typeface="Arial"/>
                <a:ea typeface="Times New Roman"/>
                <a:cs typeface="Times New Roman"/>
              </a:rPr>
              <a:t>Storia familiare di ipertensione, di malattie cardiovascolari e di insufficienza renale</a:t>
            </a:r>
            <a:endParaRPr lang="it-IT" sz="4400" dirty="0">
              <a:latin typeface="Times New Roman"/>
              <a:ea typeface="Times New Roman"/>
            </a:endParaRPr>
          </a:p>
          <a:p>
            <a:pPr marL="342900" lvl="0" indent="-342900" algn="l">
              <a:spcAft>
                <a:spcPts val="0"/>
              </a:spcAft>
              <a:buFont typeface="Wingdings"/>
              <a:buChar char=""/>
              <a:tabLst>
                <a:tab pos="228600" algn="l"/>
              </a:tabLst>
            </a:pPr>
            <a:r>
              <a:rPr lang="it-IT" dirty="0">
                <a:latin typeface="Arial"/>
                <a:ea typeface="Times New Roman"/>
                <a:cs typeface="Times New Roman"/>
              </a:rPr>
              <a:t>Storia familiare e personale di </a:t>
            </a:r>
            <a:r>
              <a:rPr lang="it-IT" dirty="0" err="1">
                <a:latin typeface="Arial"/>
                <a:ea typeface="Times New Roman"/>
                <a:cs typeface="Times New Roman"/>
              </a:rPr>
              <a:t>iperlipidemia</a:t>
            </a:r>
            <a:endParaRPr lang="it-IT" sz="4400" dirty="0">
              <a:latin typeface="Times New Roman"/>
              <a:ea typeface="Times New Roman"/>
            </a:endParaRPr>
          </a:p>
          <a:p>
            <a:pPr marL="342900" lvl="0" indent="-342900" algn="l">
              <a:spcAft>
                <a:spcPts val="0"/>
              </a:spcAft>
              <a:buFont typeface="Wingdings"/>
              <a:buChar char=""/>
              <a:tabLst>
                <a:tab pos="228600" algn="l"/>
              </a:tabLst>
            </a:pPr>
            <a:r>
              <a:rPr lang="it-IT" dirty="0">
                <a:latin typeface="Arial"/>
                <a:ea typeface="Times New Roman"/>
                <a:cs typeface="Times New Roman"/>
              </a:rPr>
              <a:t>Storia familiare e personale di diabete mellito</a:t>
            </a:r>
            <a:endParaRPr lang="it-IT" sz="4400" dirty="0">
              <a:latin typeface="Times New Roman"/>
              <a:ea typeface="Times New Roman"/>
            </a:endParaRPr>
          </a:p>
          <a:p>
            <a:pPr marL="342900" lvl="0" indent="-342900" algn="l">
              <a:spcAft>
                <a:spcPts val="0"/>
              </a:spcAft>
              <a:buFont typeface="Wingdings"/>
              <a:buChar char=""/>
              <a:tabLst>
                <a:tab pos="228600" algn="l"/>
              </a:tabLst>
            </a:pPr>
            <a:r>
              <a:rPr lang="it-IT" dirty="0">
                <a:latin typeface="Arial"/>
                <a:ea typeface="Times New Roman"/>
                <a:cs typeface="Times New Roman"/>
              </a:rPr>
              <a:t>Fumo</a:t>
            </a:r>
            <a:endParaRPr lang="it-IT" sz="4400" dirty="0">
              <a:latin typeface="Times New Roman"/>
              <a:ea typeface="Times New Roman"/>
            </a:endParaRPr>
          </a:p>
          <a:p>
            <a:pPr marL="342900" lvl="0" indent="-342900" algn="l">
              <a:spcAft>
                <a:spcPts val="0"/>
              </a:spcAft>
              <a:buFont typeface="Wingdings"/>
              <a:buChar char=""/>
              <a:tabLst>
                <a:tab pos="228600" algn="l"/>
              </a:tabLst>
            </a:pPr>
            <a:r>
              <a:rPr lang="it-IT" dirty="0">
                <a:latin typeface="Arial"/>
                <a:ea typeface="Times New Roman"/>
                <a:cs typeface="Times New Roman"/>
              </a:rPr>
              <a:t>Abitudini </a:t>
            </a:r>
            <a:r>
              <a:rPr lang="it-IT" dirty="0" smtClean="0">
                <a:latin typeface="Arial"/>
                <a:ea typeface="Times New Roman"/>
                <a:cs typeface="Times New Roman"/>
              </a:rPr>
              <a:t>dietetiche</a:t>
            </a:r>
          </a:p>
          <a:p>
            <a:pPr marL="342900" lvl="0" indent="-342900" algn="l">
              <a:spcAft>
                <a:spcPts val="0"/>
              </a:spcAft>
              <a:buFont typeface="Wingdings"/>
              <a:buChar char=""/>
              <a:tabLst>
                <a:tab pos="228600" algn="l"/>
              </a:tabLst>
            </a:pPr>
            <a:r>
              <a:rPr lang="it-IT" dirty="0" smtClean="0">
                <a:latin typeface="Arial"/>
                <a:ea typeface="Times New Roman"/>
                <a:cs typeface="Times New Roman"/>
              </a:rPr>
              <a:t>Personalità </a:t>
            </a:r>
            <a:r>
              <a:rPr lang="it-IT" dirty="0">
                <a:latin typeface="Arial"/>
                <a:ea typeface="Times New Roman"/>
                <a:cs typeface="Times New Roman"/>
              </a:rPr>
              <a:t>del paziente e contesto sociale di vita</a:t>
            </a:r>
            <a:endParaRPr lang="it-IT" sz="4400" dirty="0">
              <a:latin typeface="Times New Roman"/>
              <a:ea typeface="Times New Roman"/>
              <a:cs typeface="Times New Roman"/>
            </a:endParaRPr>
          </a:p>
        </p:txBody>
      </p:sp>
    </p:spTree>
    <p:extLst>
      <p:ext uri="{BB962C8B-B14F-4D97-AF65-F5344CB8AC3E}">
        <p14:creationId xmlns:p14="http://schemas.microsoft.com/office/powerpoint/2010/main" val="412023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28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28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400" b="1" dirty="0" smtClean="0">
                <a:solidFill>
                  <a:srgbClr val="FFFF00"/>
                </a:solidFill>
              </a:rPr>
              <a:t>PDT  ASL </a:t>
            </a:r>
            <a:r>
              <a:rPr lang="it-IT" sz="2400" b="1" dirty="0">
                <a:solidFill>
                  <a:srgbClr val="FFFF00"/>
                </a:solidFill>
              </a:rPr>
              <a:t>Brescia </a:t>
            </a:r>
            <a:r>
              <a:rPr lang="it-IT" sz="2400" b="1" dirty="0" smtClean="0">
                <a:solidFill>
                  <a:srgbClr val="FFFF00"/>
                </a:solidFill>
              </a:rPr>
              <a:t>2011</a:t>
            </a:r>
            <a:endParaRPr lang="it-IT" sz="4400" dirty="0"/>
          </a:p>
        </p:txBody>
      </p:sp>
      <p:sp>
        <p:nvSpPr>
          <p:cNvPr id="3" name="Sottotitolo 2"/>
          <p:cNvSpPr>
            <a:spLocks noGrp="1"/>
          </p:cNvSpPr>
          <p:nvPr>
            <p:ph type="subTitle" idx="1"/>
          </p:nvPr>
        </p:nvSpPr>
        <p:spPr>
          <a:xfrm>
            <a:off x="382447" y="1128531"/>
            <a:ext cx="11426420" cy="5729469"/>
          </a:xfrm>
        </p:spPr>
        <p:txBody>
          <a:bodyPr>
            <a:noAutofit/>
          </a:bodyPr>
          <a:lstStyle/>
          <a:p>
            <a:pPr algn="ctr">
              <a:spcAft>
                <a:spcPts val="0"/>
              </a:spcAft>
            </a:pPr>
            <a:r>
              <a:rPr lang="it-IT" sz="4000" b="1" spc="-300" dirty="0">
                <a:solidFill>
                  <a:srgbClr val="FF0000"/>
                </a:solidFill>
                <a:effectLst>
                  <a:outerShdw blurRad="469900" dist="342900" dir="5400000" sy="-20000" rotWithShape="0">
                    <a:prstClr val="black">
                      <a:alpha val="66000"/>
                    </a:prstClr>
                  </a:outerShdw>
                </a:effectLst>
                <a:latin typeface="Arial"/>
                <a:ea typeface="Times New Roman"/>
                <a:cs typeface="Times New Roman"/>
              </a:rPr>
              <a:t>Sintomi di danno d’organo</a:t>
            </a:r>
          </a:p>
          <a:p>
            <a:pPr marL="342900" lvl="0" indent="-342900" algn="just">
              <a:spcAft>
                <a:spcPts val="0"/>
              </a:spcAft>
              <a:buFont typeface="Wingdings"/>
              <a:buChar char=""/>
              <a:tabLst>
                <a:tab pos="228600" algn="l"/>
              </a:tabLst>
            </a:pPr>
            <a:endParaRPr lang="it-IT" sz="2200" b="1" dirty="0" smtClean="0">
              <a:solidFill>
                <a:srgbClr val="FFFF00"/>
              </a:solidFill>
              <a:latin typeface="Arial"/>
              <a:ea typeface="Times New Roman"/>
              <a:cs typeface="Times New Roman"/>
            </a:endParaRPr>
          </a:p>
          <a:p>
            <a:pPr marL="342900" lvl="0" indent="-342900" algn="just">
              <a:spcAft>
                <a:spcPts val="0"/>
              </a:spcAft>
              <a:buFont typeface="Wingdings"/>
              <a:buChar char=""/>
              <a:tabLst>
                <a:tab pos="228600" algn="l"/>
              </a:tabLst>
            </a:pPr>
            <a:r>
              <a:rPr lang="it-IT" sz="2800" b="1" dirty="0" smtClean="0">
                <a:solidFill>
                  <a:srgbClr val="FFFF00"/>
                </a:solidFill>
                <a:latin typeface="Arial"/>
                <a:ea typeface="Times New Roman"/>
                <a:cs typeface="Times New Roman"/>
              </a:rPr>
              <a:t>Cervello </a:t>
            </a:r>
            <a:r>
              <a:rPr lang="it-IT" sz="2800" b="1" dirty="0">
                <a:solidFill>
                  <a:srgbClr val="FFFF00"/>
                </a:solidFill>
                <a:latin typeface="Arial"/>
                <a:ea typeface="Times New Roman"/>
                <a:cs typeface="Times New Roman"/>
              </a:rPr>
              <a:t>e occhi</a:t>
            </a:r>
            <a:r>
              <a:rPr lang="it-IT" sz="2800" dirty="0">
                <a:latin typeface="Arial"/>
                <a:ea typeface="Times New Roman"/>
                <a:cs typeface="Times New Roman"/>
              </a:rPr>
              <a:t>: </a:t>
            </a:r>
            <a:r>
              <a:rPr lang="it-IT" sz="2200" dirty="0">
                <a:latin typeface="Arial"/>
                <a:ea typeface="Times New Roman"/>
                <a:cs typeface="Times New Roman"/>
              </a:rPr>
              <a:t>cefalea, vertigini, disturbi del visus, TIA, deficit sensitivo/motori.</a:t>
            </a:r>
            <a:endParaRPr lang="it-IT" sz="2200" dirty="0">
              <a:latin typeface="Times New Roman"/>
              <a:ea typeface="Times New Roman"/>
            </a:endParaRPr>
          </a:p>
          <a:p>
            <a:pPr marL="342900" lvl="0" indent="-342900" algn="just">
              <a:spcAft>
                <a:spcPts val="0"/>
              </a:spcAft>
              <a:buFont typeface="Wingdings"/>
              <a:buChar char=""/>
              <a:tabLst>
                <a:tab pos="228600" algn="l"/>
              </a:tabLst>
            </a:pPr>
            <a:r>
              <a:rPr lang="it-IT" sz="2800" b="1" dirty="0">
                <a:solidFill>
                  <a:srgbClr val="FFFF00"/>
                </a:solidFill>
                <a:latin typeface="Arial"/>
                <a:ea typeface="Times New Roman"/>
                <a:cs typeface="Times New Roman"/>
              </a:rPr>
              <a:t>Cuore</a:t>
            </a:r>
            <a:r>
              <a:rPr lang="it-IT" sz="2200" dirty="0">
                <a:latin typeface="Arial"/>
                <a:ea typeface="Times New Roman"/>
                <a:cs typeface="Times New Roman"/>
              </a:rPr>
              <a:t>: cardiopalmo, dolore precordiale, dispnea, edemi periferici.</a:t>
            </a:r>
            <a:endParaRPr lang="it-IT" sz="2200" dirty="0">
              <a:latin typeface="Times New Roman"/>
              <a:ea typeface="Times New Roman"/>
            </a:endParaRPr>
          </a:p>
          <a:p>
            <a:pPr marL="342900" lvl="0" indent="-342900" algn="just">
              <a:spcAft>
                <a:spcPts val="0"/>
              </a:spcAft>
              <a:buFont typeface="Wingdings"/>
              <a:buChar char=""/>
              <a:tabLst>
                <a:tab pos="228600" algn="l"/>
              </a:tabLst>
            </a:pPr>
            <a:r>
              <a:rPr lang="it-IT" sz="2800" b="1" dirty="0">
                <a:solidFill>
                  <a:srgbClr val="FFFF00"/>
                </a:solidFill>
                <a:latin typeface="Arial"/>
                <a:ea typeface="Times New Roman"/>
                <a:cs typeface="Times New Roman"/>
              </a:rPr>
              <a:t>Rene</a:t>
            </a:r>
            <a:r>
              <a:rPr lang="it-IT" sz="2200" dirty="0" smtClean="0">
                <a:latin typeface="Arial"/>
                <a:ea typeface="Times New Roman"/>
                <a:cs typeface="Times New Roman"/>
              </a:rPr>
              <a:t>: </a:t>
            </a:r>
            <a:r>
              <a:rPr lang="it-IT" sz="2200" dirty="0">
                <a:latin typeface="Arial"/>
                <a:ea typeface="Times New Roman"/>
                <a:cs typeface="Times New Roman"/>
              </a:rPr>
              <a:t>poliuria, nicturia, </a:t>
            </a:r>
            <a:r>
              <a:rPr lang="it-IT" sz="2200" dirty="0" smtClean="0">
                <a:latin typeface="Arial"/>
                <a:ea typeface="Times New Roman"/>
                <a:cs typeface="Times New Roman"/>
              </a:rPr>
              <a:t>ematuria, edemi declivi</a:t>
            </a:r>
          </a:p>
          <a:p>
            <a:pPr marL="342900" lvl="0" indent="-342900" algn="just">
              <a:spcAft>
                <a:spcPts val="0"/>
              </a:spcAft>
              <a:buFont typeface="Wingdings"/>
              <a:buChar char=""/>
              <a:tabLst>
                <a:tab pos="228600" algn="l"/>
              </a:tabLst>
            </a:pPr>
            <a:r>
              <a:rPr lang="it-IT" sz="2800" b="1" dirty="0">
                <a:solidFill>
                  <a:srgbClr val="FFFF00"/>
                </a:solidFill>
                <a:latin typeface="Arial"/>
                <a:ea typeface="Times New Roman"/>
                <a:cs typeface="Times New Roman"/>
              </a:rPr>
              <a:t>Arterie</a:t>
            </a:r>
            <a:r>
              <a:rPr lang="it-IT" sz="2200" b="1" dirty="0" smtClean="0">
                <a:latin typeface="Arial"/>
                <a:ea typeface="Times New Roman"/>
                <a:cs typeface="Times New Roman"/>
              </a:rPr>
              <a:t> </a:t>
            </a:r>
            <a:r>
              <a:rPr lang="it-IT" sz="2800" b="1" dirty="0">
                <a:solidFill>
                  <a:srgbClr val="FFFF00"/>
                </a:solidFill>
                <a:latin typeface="Arial"/>
                <a:ea typeface="Times New Roman"/>
                <a:cs typeface="Times New Roman"/>
              </a:rPr>
              <a:t>periferiche</a:t>
            </a:r>
            <a:r>
              <a:rPr lang="it-IT" sz="2200" dirty="0">
                <a:latin typeface="Arial"/>
                <a:ea typeface="Times New Roman"/>
                <a:cs typeface="Times New Roman"/>
              </a:rPr>
              <a:t>: estremità fredde, </a:t>
            </a:r>
            <a:r>
              <a:rPr lang="it-IT" sz="2200" dirty="0" err="1">
                <a:latin typeface="Arial"/>
                <a:ea typeface="Times New Roman"/>
                <a:cs typeface="Times New Roman"/>
              </a:rPr>
              <a:t>claudicatio</a:t>
            </a:r>
            <a:r>
              <a:rPr lang="it-IT" sz="2200" dirty="0">
                <a:latin typeface="Arial"/>
                <a:ea typeface="Times New Roman"/>
                <a:cs typeface="Times New Roman"/>
              </a:rPr>
              <a:t> </a:t>
            </a:r>
            <a:r>
              <a:rPr lang="it-IT" sz="2200" dirty="0" err="1" smtClean="0">
                <a:latin typeface="Arial"/>
                <a:ea typeface="Times New Roman"/>
                <a:cs typeface="Times New Roman"/>
              </a:rPr>
              <a:t>internittens</a:t>
            </a:r>
            <a:endParaRPr lang="it-IT" sz="2200" dirty="0" smtClean="0">
              <a:latin typeface="Arial"/>
              <a:ea typeface="Times New Roman"/>
              <a:cs typeface="Times New Roman"/>
            </a:endParaRPr>
          </a:p>
          <a:p>
            <a:pPr marL="342900" lvl="0" indent="-342900" algn="just">
              <a:spcAft>
                <a:spcPts val="0"/>
              </a:spcAft>
              <a:buFont typeface="Wingdings"/>
              <a:buChar char=""/>
              <a:tabLst>
                <a:tab pos="228600" algn="l"/>
              </a:tabLst>
            </a:pPr>
            <a:endParaRPr lang="it-IT" sz="2800" b="1" dirty="0">
              <a:solidFill>
                <a:srgbClr val="FFFF00"/>
              </a:solidFill>
              <a:latin typeface="Arial"/>
              <a:ea typeface="Times New Roman"/>
              <a:cs typeface="Times New Roman"/>
            </a:endParaRPr>
          </a:p>
          <a:p>
            <a:pPr marL="342900" lvl="0" indent="-342900" algn="just">
              <a:spcAft>
                <a:spcPts val="0"/>
              </a:spcAft>
              <a:buFont typeface="Wingdings"/>
              <a:buChar char=""/>
              <a:tabLst>
                <a:tab pos="228600" algn="l"/>
              </a:tabLst>
            </a:pPr>
            <a:endParaRPr lang="it-IT" sz="2200" dirty="0" smtClean="0">
              <a:latin typeface="Arial"/>
              <a:ea typeface="Times New Roman"/>
              <a:cs typeface="Times New Roman"/>
            </a:endParaRPr>
          </a:p>
          <a:p>
            <a:pPr marL="342900" lvl="0" indent="-342900" algn="just">
              <a:spcAft>
                <a:spcPts val="0"/>
              </a:spcAft>
              <a:buFont typeface="Wingdings"/>
              <a:buChar char=""/>
              <a:tabLst>
                <a:tab pos="228600" algn="l"/>
              </a:tabLst>
            </a:pPr>
            <a:endParaRPr lang="it-IT" sz="2200" dirty="0" smtClean="0">
              <a:latin typeface="Arial"/>
              <a:ea typeface="Times New Roman"/>
              <a:cs typeface="Times New Roman"/>
            </a:endParaRPr>
          </a:p>
          <a:p>
            <a:pPr marL="342900" lvl="0" indent="-342900" algn="just">
              <a:spcAft>
                <a:spcPts val="0"/>
              </a:spcAft>
              <a:buFont typeface="Wingdings"/>
              <a:buChar char=""/>
              <a:tabLst>
                <a:tab pos="228600" algn="l"/>
              </a:tabLst>
            </a:pPr>
            <a:endParaRPr lang="it-IT" sz="2200" dirty="0">
              <a:latin typeface="Arial"/>
              <a:ea typeface="Times New Roman"/>
              <a:cs typeface="Times New Roman"/>
            </a:endParaRPr>
          </a:p>
          <a:p>
            <a:pPr marL="342900" lvl="0" indent="-342900" algn="just">
              <a:spcAft>
                <a:spcPts val="0"/>
              </a:spcAft>
              <a:buFont typeface="Wingdings"/>
              <a:buChar char=""/>
              <a:tabLst>
                <a:tab pos="228600" algn="l"/>
              </a:tabLst>
            </a:pPr>
            <a:endParaRPr lang="it-IT" sz="2200" dirty="0" smtClean="0">
              <a:latin typeface="Arial"/>
              <a:ea typeface="Times New Roman"/>
              <a:cs typeface="Times New Roman"/>
            </a:endParaRPr>
          </a:p>
          <a:p>
            <a:pPr marL="342900" lvl="0" indent="-342900" algn="just">
              <a:spcAft>
                <a:spcPts val="0"/>
              </a:spcAft>
              <a:buFont typeface="Wingdings"/>
              <a:buChar char=""/>
              <a:tabLst>
                <a:tab pos="228600" algn="l"/>
              </a:tabLst>
            </a:pPr>
            <a:endParaRPr lang="it-IT" sz="2200" dirty="0" smtClean="0">
              <a:latin typeface="Arial"/>
              <a:ea typeface="Times New Roman"/>
              <a:cs typeface="Times New Roman"/>
            </a:endParaRPr>
          </a:p>
        </p:txBody>
      </p:sp>
    </p:spTree>
    <p:extLst>
      <p:ext uri="{BB962C8B-B14F-4D97-AF65-F5344CB8AC3E}">
        <p14:creationId xmlns:p14="http://schemas.microsoft.com/office/powerpoint/2010/main" val="98761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28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28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400" b="1" dirty="0" smtClean="0">
                <a:solidFill>
                  <a:srgbClr val="FFFF00"/>
                </a:solidFill>
              </a:rPr>
              <a:t>PDT  ASL </a:t>
            </a:r>
            <a:r>
              <a:rPr lang="it-IT" sz="2400" b="1" dirty="0">
                <a:solidFill>
                  <a:srgbClr val="FFFF00"/>
                </a:solidFill>
              </a:rPr>
              <a:t>Brescia </a:t>
            </a:r>
            <a:r>
              <a:rPr lang="it-IT" sz="2400" b="1" dirty="0" smtClean="0">
                <a:solidFill>
                  <a:srgbClr val="FFFF00"/>
                </a:solidFill>
              </a:rPr>
              <a:t>2011</a:t>
            </a:r>
            <a:endParaRPr lang="it-IT" sz="4400" dirty="0"/>
          </a:p>
        </p:txBody>
      </p:sp>
      <p:sp>
        <p:nvSpPr>
          <p:cNvPr id="3" name="Sottotitolo 2"/>
          <p:cNvSpPr>
            <a:spLocks noGrp="1"/>
          </p:cNvSpPr>
          <p:nvPr>
            <p:ph type="subTitle" idx="1"/>
          </p:nvPr>
        </p:nvSpPr>
        <p:spPr>
          <a:xfrm>
            <a:off x="115747" y="1018574"/>
            <a:ext cx="11426420" cy="5729469"/>
          </a:xfrm>
        </p:spPr>
        <p:txBody>
          <a:bodyPr>
            <a:noAutofit/>
          </a:bodyPr>
          <a:lstStyle/>
          <a:p>
            <a:pPr algn="ctr">
              <a:spcAft>
                <a:spcPts val="0"/>
              </a:spcAft>
            </a:pPr>
            <a:r>
              <a:rPr lang="it-IT" b="1" spc="-300" dirty="0" smtClean="0">
                <a:solidFill>
                  <a:srgbClr val="FF0000"/>
                </a:solidFill>
                <a:effectLst>
                  <a:outerShdw blurRad="469900" dist="342900" dir="5400000" sy="-20000" rotWithShape="0">
                    <a:prstClr val="black">
                      <a:alpha val="66000"/>
                    </a:prstClr>
                  </a:outerShdw>
                </a:effectLst>
                <a:latin typeface="Arial"/>
                <a:ea typeface="Times New Roman"/>
                <a:cs typeface="Times New Roman"/>
              </a:rPr>
              <a:t>Segni </a:t>
            </a:r>
            <a:r>
              <a:rPr lang="it-IT" b="1" spc="-300" dirty="0">
                <a:solidFill>
                  <a:srgbClr val="FF0000"/>
                </a:solidFill>
                <a:effectLst>
                  <a:outerShdw blurRad="469900" dist="342900" dir="5400000" sy="-20000" rotWithShape="0">
                    <a:prstClr val="black">
                      <a:alpha val="66000"/>
                    </a:prstClr>
                  </a:outerShdw>
                </a:effectLst>
                <a:latin typeface="Arial"/>
                <a:ea typeface="Times New Roman"/>
                <a:cs typeface="Times New Roman"/>
              </a:rPr>
              <a:t>di danno d’organo</a:t>
            </a:r>
          </a:p>
          <a:p>
            <a:pPr marL="342900" lvl="0" indent="-342900" algn="just">
              <a:spcAft>
                <a:spcPts val="0"/>
              </a:spcAft>
              <a:buFont typeface="Wingdings"/>
              <a:buChar char=""/>
              <a:tabLst>
                <a:tab pos="228600" algn="l"/>
              </a:tabLst>
            </a:pPr>
            <a:r>
              <a:rPr lang="it-IT" sz="2800" b="1" dirty="0">
                <a:solidFill>
                  <a:srgbClr val="FFFF00"/>
                </a:solidFill>
                <a:latin typeface="Arial"/>
                <a:ea typeface="Times New Roman"/>
                <a:cs typeface="Times New Roman"/>
              </a:rPr>
              <a:t>Cervello</a:t>
            </a:r>
            <a:r>
              <a:rPr lang="it-IT" sz="2200" dirty="0">
                <a:latin typeface="Arial"/>
                <a:ea typeface="Times New Roman"/>
                <a:cs typeface="Times New Roman"/>
              </a:rPr>
              <a:t>: soffi sulle carotidi, difetti motorio/sensitivi;</a:t>
            </a:r>
            <a:endParaRPr lang="it-IT" sz="2200" dirty="0">
              <a:latin typeface="Times New Roman"/>
              <a:ea typeface="Times New Roman"/>
            </a:endParaRPr>
          </a:p>
          <a:p>
            <a:pPr marL="342900" lvl="0" indent="-342900" algn="just">
              <a:spcAft>
                <a:spcPts val="0"/>
              </a:spcAft>
              <a:buFont typeface="Wingdings"/>
              <a:buChar char=""/>
              <a:tabLst>
                <a:tab pos="228600" algn="l"/>
              </a:tabLst>
            </a:pPr>
            <a:r>
              <a:rPr lang="it-IT" sz="2800" b="1" dirty="0">
                <a:solidFill>
                  <a:srgbClr val="FFFF00"/>
                </a:solidFill>
                <a:latin typeface="Arial"/>
                <a:ea typeface="Times New Roman"/>
                <a:cs typeface="Times New Roman"/>
              </a:rPr>
              <a:t>Retina</a:t>
            </a:r>
            <a:r>
              <a:rPr lang="it-IT" sz="2200" dirty="0">
                <a:latin typeface="Arial"/>
                <a:ea typeface="Times New Roman"/>
                <a:cs typeface="Times New Roman"/>
              </a:rPr>
              <a:t>: anomalie del fondo oculare (restringimento generalizzato o focale delle arterie retiniche con rapporto </a:t>
            </a:r>
            <a:r>
              <a:rPr lang="it-IT" sz="2200" dirty="0" err="1">
                <a:latin typeface="Arial"/>
                <a:ea typeface="Times New Roman"/>
                <a:cs typeface="Times New Roman"/>
              </a:rPr>
              <a:t>artero</a:t>
            </a:r>
            <a:r>
              <a:rPr lang="it-IT" sz="2200" dirty="0">
                <a:latin typeface="Arial"/>
                <a:ea typeface="Times New Roman"/>
                <a:cs typeface="Times New Roman"/>
              </a:rPr>
              <a:t>/venoso da 1/3 a non oltre 2-3 diametri papillari dalla papilla.</a:t>
            </a:r>
            <a:endParaRPr lang="it-IT" sz="2200" dirty="0">
              <a:latin typeface="Times New Roman"/>
              <a:ea typeface="Times New Roman"/>
            </a:endParaRPr>
          </a:p>
          <a:p>
            <a:pPr marL="342900" lvl="0" indent="-342900" algn="just">
              <a:spcAft>
                <a:spcPts val="0"/>
              </a:spcAft>
              <a:buFont typeface="Wingdings"/>
              <a:buChar char=""/>
              <a:tabLst>
                <a:tab pos="228600" algn="l"/>
              </a:tabLst>
            </a:pPr>
            <a:r>
              <a:rPr lang="it-IT" sz="2800" b="1" dirty="0">
                <a:solidFill>
                  <a:srgbClr val="FFFF00"/>
                </a:solidFill>
                <a:latin typeface="Arial"/>
                <a:ea typeface="Times New Roman"/>
                <a:cs typeface="Times New Roman"/>
              </a:rPr>
              <a:t>Cuore</a:t>
            </a:r>
            <a:r>
              <a:rPr lang="it-IT" sz="2200" dirty="0">
                <a:latin typeface="Arial"/>
                <a:ea typeface="Times New Roman"/>
                <a:cs typeface="Times New Roman"/>
              </a:rPr>
              <a:t>: Dislocazione dell’itto cardiaco, aritmie, ritmo di galoppo, rantoli polmonari, edemi declivi. </a:t>
            </a:r>
            <a:endParaRPr lang="it-IT" sz="2200" dirty="0">
              <a:latin typeface="Times New Roman"/>
              <a:ea typeface="Times New Roman"/>
            </a:endParaRPr>
          </a:p>
          <a:p>
            <a:pPr marL="342900" lvl="0" indent="-342900" algn="just">
              <a:spcAft>
                <a:spcPts val="0"/>
              </a:spcAft>
              <a:buFont typeface="Wingdings"/>
              <a:buChar char=""/>
              <a:tabLst>
                <a:tab pos="228600" algn="l"/>
              </a:tabLst>
            </a:pPr>
            <a:r>
              <a:rPr lang="it-IT" sz="2800" b="1" dirty="0">
                <a:solidFill>
                  <a:srgbClr val="FFFF00"/>
                </a:solidFill>
                <a:latin typeface="Arial"/>
                <a:ea typeface="Times New Roman"/>
                <a:cs typeface="Times New Roman"/>
              </a:rPr>
              <a:t>Arterie</a:t>
            </a:r>
            <a:r>
              <a:rPr lang="it-IT" sz="2200" b="1" dirty="0">
                <a:latin typeface="Arial"/>
                <a:ea typeface="Times New Roman"/>
                <a:cs typeface="Times New Roman"/>
              </a:rPr>
              <a:t> </a:t>
            </a:r>
            <a:r>
              <a:rPr lang="it-IT" sz="2800" b="1" dirty="0">
                <a:solidFill>
                  <a:srgbClr val="FFFF00"/>
                </a:solidFill>
                <a:latin typeface="Arial"/>
                <a:ea typeface="Times New Roman"/>
                <a:cs typeface="Times New Roman"/>
              </a:rPr>
              <a:t>periferiche</a:t>
            </a:r>
            <a:r>
              <a:rPr lang="it-IT" sz="2200" dirty="0">
                <a:latin typeface="Arial"/>
                <a:ea typeface="Times New Roman"/>
                <a:cs typeface="Times New Roman"/>
              </a:rPr>
              <a:t>: assenza, riduzione o asimmetria dei polsi arteriosi, estremità fredde, lesioni cutanee di tipo ischemico. </a:t>
            </a:r>
            <a:endParaRPr lang="it-IT" sz="2200" dirty="0" smtClean="0">
              <a:latin typeface="Arial"/>
              <a:ea typeface="Times New Roman"/>
              <a:cs typeface="Times New Roman"/>
            </a:endParaRPr>
          </a:p>
          <a:p>
            <a:pPr marL="342900" lvl="0" indent="-342900" algn="just">
              <a:spcAft>
                <a:spcPts val="0"/>
              </a:spcAft>
              <a:buFont typeface="Wingdings"/>
              <a:buChar char=""/>
              <a:tabLst>
                <a:tab pos="228600" algn="l"/>
              </a:tabLst>
            </a:pPr>
            <a:r>
              <a:rPr lang="it-IT" sz="2800" b="1" dirty="0">
                <a:solidFill>
                  <a:srgbClr val="FFFF00"/>
                </a:solidFill>
                <a:latin typeface="Arial"/>
                <a:ea typeface="Times New Roman"/>
                <a:cs typeface="Times New Roman"/>
              </a:rPr>
              <a:t>Aorta </a:t>
            </a:r>
            <a:r>
              <a:rPr lang="it-IT" sz="2800" b="1" dirty="0" err="1">
                <a:solidFill>
                  <a:srgbClr val="FFFF00"/>
                </a:solidFill>
                <a:latin typeface="Arial"/>
                <a:ea typeface="Times New Roman"/>
                <a:cs typeface="Times New Roman"/>
              </a:rPr>
              <a:t>toraco</a:t>
            </a:r>
            <a:r>
              <a:rPr lang="it-IT" sz="2800" b="1" dirty="0">
                <a:solidFill>
                  <a:srgbClr val="FFFF00"/>
                </a:solidFill>
                <a:latin typeface="Arial"/>
                <a:ea typeface="Times New Roman"/>
                <a:cs typeface="Times New Roman"/>
              </a:rPr>
              <a:t>-addominale</a:t>
            </a:r>
            <a:r>
              <a:rPr lang="it-IT" sz="2200" dirty="0">
                <a:latin typeface="Arial"/>
                <a:ea typeface="Times New Roman"/>
                <a:cs typeface="Times New Roman"/>
              </a:rPr>
              <a:t>: alterazioni palpatorie dell’obiettività aortica, soffi </a:t>
            </a:r>
            <a:r>
              <a:rPr lang="it-IT" sz="2200" dirty="0" smtClean="0">
                <a:latin typeface="Arial"/>
                <a:ea typeface="Times New Roman"/>
                <a:cs typeface="Times New Roman"/>
              </a:rPr>
              <a:t>addominali</a:t>
            </a:r>
          </a:p>
          <a:p>
            <a:pPr marL="342900" lvl="0" indent="-342900" algn="just">
              <a:spcAft>
                <a:spcPts val="0"/>
              </a:spcAft>
              <a:buFont typeface="Wingdings"/>
              <a:buChar char=""/>
              <a:tabLst>
                <a:tab pos="228600" algn="l"/>
              </a:tabLst>
            </a:pPr>
            <a:endParaRPr lang="it-IT" sz="2200" dirty="0">
              <a:latin typeface="Arial"/>
              <a:ea typeface="Times New Roman"/>
              <a:cs typeface="Times New Roman"/>
            </a:endParaRPr>
          </a:p>
          <a:p>
            <a:pPr marL="342900" lvl="0" indent="-342900" algn="just">
              <a:spcAft>
                <a:spcPts val="0"/>
              </a:spcAft>
              <a:buFont typeface="Wingdings"/>
              <a:buChar char=""/>
              <a:tabLst>
                <a:tab pos="228600" algn="l"/>
              </a:tabLst>
            </a:pPr>
            <a:endParaRPr lang="it-IT" sz="2200" dirty="0" smtClean="0">
              <a:latin typeface="Arial"/>
              <a:ea typeface="Times New Roman"/>
              <a:cs typeface="Times New Roman"/>
            </a:endParaRPr>
          </a:p>
        </p:txBody>
      </p:sp>
    </p:spTree>
    <p:extLst>
      <p:ext uri="{BB962C8B-B14F-4D97-AF65-F5344CB8AC3E}">
        <p14:creationId xmlns:p14="http://schemas.microsoft.com/office/powerpoint/2010/main" val="2194509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3000" b="1" dirty="0" smtClean="0">
                <a:solidFill>
                  <a:srgbClr val="FFFF00"/>
                </a:solidFill>
              </a:rPr>
              <a:t>PDT  ASL </a:t>
            </a:r>
            <a:r>
              <a:rPr lang="it-IT" sz="3000" b="1" dirty="0">
                <a:solidFill>
                  <a:srgbClr val="FFFF00"/>
                </a:solidFill>
              </a:rPr>
              <a:t>Brescia 2011</a:t>
            </a: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428302" y="1018579"/>
            <a:ext cx="11241225" cy="5312779"/>
          </a:xfrm>
        </p:spPr>
        <p:txBody>
          <a:bodyPr>
            <a:normAutofit fontScale="85000" lnSpcReduction="20000"/>
          </a:bodyPr>
          <a:lstStyle/>
          <a:p>
            <a:pPr algn="ctr">
              <a:spcAft>
                <a:spcPts val="0"/>
              </a:spcAft>
            </a:pPr>
            <a:r>
              <a:rPr lang="it-IT" sz="3800" b="1" spc="-300" dirty="0">
                <a:solidFill>
                  <a:srgbClr val="FF0000"/>
                </a:solidFill>
                <a:effectLst>
                  <a:outerShdw blurRad="469900" dist="342900" dir="5400000" sy="-20000" rotWithShape="0">
                    <a:prstClr val="black">
                      <a:alpha val="66000"/>
                    </a:prstClr>
                  </a:outerShdw>
                </a:effectLst>
                <a:latin typeface="Arial"/>
                <a:ea typeface="Times New Roman"/>
                <a:cs typeface="Times New Roman"/>
              </a:rPr>
              <a:t>Esami ematochimici</a:t>
            </a:r>
          </a:p>
          <a:p>
            <a:pPr marL="342900" indent="-342900" algn="l">
              <a:buFont typeface="Symbol"/>
              <a:buChar char=""/>
            </a:pPr>
            <a:r>
              <a:rPr lang="it-IT" dirty="0">
                <a:latin typeface="Arial"/>
                <a:ea typeface="Times New Roman"/>
                <a:cs typeface="Times New Roman"/>
              </a:rPr>
              <a:t>Emoglobinemia ed ematocrito</a:t>
            </a:r>
            <a:endParaRPr lang="it-IT" sz="4400" dirty="0">
              <a:latin typeface="Times New Roman"/>
              <a:ea typeface="Times New Roman"/>
            </a:endParaRPr>
          </a:p>
          <a:p>
            <a:pPr marL="342900" indent="-342900" algn="l">
              <a:buFont typeface="Symbol"/>
              <a:buChar char=""/>
            </a:pPr>
            <a:r>
              <a:rPr lang="it-IT" dirty="0" err="1">
                <a:latin typeface="Arial"/>
                <a:ea typeface="Times New Roman"/>
                <a:cs typeface="Times New Roman"/>
              </a:rPr>
              <a:t>Creatininemia</a:t>
            </a:r>
            <a:endParaRPr lang="it-IT" sz="4400" dirty="0">
              <a:latin typeface="Times New Roman"/>
              <a:ea typeface="Times New Roman"/>
            </a:endParaRPr>
          </a:p>
          <a:p>
            <a:pPr marL="342900" indent="-342900" algn="l">
              <a:buFont typeface="Symbol"/>
              <a:buChar char=""/>
            </a:pPr>
            <a:r>
              <a:rPr lang="it-IT" dirty="0">
                <a:latin typeface="Arial"/>
                <a:ea typeface="Times New Roman"/>
                <a:cs typeface="Times New Roman"/>
              </a:rPr>
              <a:t>Potassiemia </a:t>
            </a:r>
            <a:endParaRPr lang="it-IT" dirty="0" smtClean="0">
              <a:latin typeface="Arial"/>
              <a:ea typeface="Times New Roman"/>
              <a:cs typeface="Times New Roman"/>
            </a:endParaRPr>
          </a:p>
          <a:p>
            <a:pPr marL="342900" indent="-342900" algn="l">
              <a:buFont typeface="Symbol"/>
              <a:buChar char=""/>
            </a:pPr>
            <a:r>
              <a:rPr lang="it-IT" dirty="0" smtClean="0">
                <a:latin typeface="Arial"/>
                <a:ea typeface="Times New Roman"/>
                <a:cs typeface="Times New Roman"/>
              </a:rPr>
              <a:t>Glicemia </a:t>
            </a:r>
            <a:r>
              <a:rPr lang="it-IT" dirty="0">
                <a:latin typeface="Arial"/>
                <a:ea typeface="Times New Roman"/>
                <a:cs typeface="Times New Roman"/>
              </a:rPr>
              <a:t>a digiuno</a:t>
            </a:r>
            <a:endParaRPr lang="it-IT" sz="4400" dirty="0">
              <a:latin typeface="Times New Roman"/>
              <a:ea typeface="Times New Roman"/>
            </a:endParaRPr>
          </a:p>
          <a:p>
            <a:pPr marL="342900" lvl="0" indent="-342900" algn="l">
              <a:spcAft>
                <a:spcPts val="0"/>
              </a:spcAft>
              <a:buFont typeface="Symbol"/>
              <a:buChar char=""/>
            </a:pPr>
            <a:r>
              <a:rPr lang="it-IT" dirty="0">
                <a:latin typeface="Arial"/>
                <a:ea typeface="Times New Roman"/>
                <a:cs typeface="Times New Roman"/>
              </a:rPr>
              <a:t>Colesterolemia totale, HDL-Colesterolo, Trigliceridi </a:t>
            </a:r>
            <a:endParaRPr lang="it-IT" sz="4400" dirty="0">
              <a:latin typeface="Times New Roman"/>
              <a:ea typeface="Times New Roman"/>
            </a:endParaRPr>
          </a:p>
          <a:p>
            <a:pPr marL="342900" lvl="0" indent="-342900" algn="l">
              <a:spcAft>
                <a:spcPts val="0"/>
              </a:spcAft>
              <a:buFont typeface="Symbol"/>
              <a:buChar char=""/>
            </a:pPr>
            <a:r>
              <a:rPr lang="it-IT" dirty="0">
                <a:latin typeface="Arial"/>
                <a:ea typeface="Times New Roman"/>
                <a:cs typeface="Times New Roman"/>
              </a:rPr>
              <a:t>Uricemia</a:t>
            </a:r>
            <a:endParaRPr lang="it-IT" sz="4400" dirty="0">
              <a:latin typeface="Times New Roman"/>
              <a:ea typeface="Times New Roman"/>
            </a:endParaRPr>
          </a:p>
          <a:p>
            <a:pPr marL="342900" lvl="0" indent="-342900" algn="l">
              <a:spcAft>
                <a:spcPts val="0"/>
              </a:spcAft>
              <a:buFont typeface="Symbol"/>
              <a:buChar char=""/>
            </a:pPr>
            <a:r>
              <a:rPr lang="it-IT" dirty="0" smtClean="0">
                <a:latin typeface="Arial"/>
                <a:ea typeface="Times New Roman"/>
                <a:cs typeface="Times New Roman"/>
              </a:rPr>
              <a:t>Esame </a:t>
            </a:r>
            <a:r>
              <a:rPr lang="it-IT" dirty="0">
                <a:latin typeface="Arial"/>
                <a:ea typeface="Times New Roman"/>
                <a:cs typeface="Times New Roman"/>
              </a:rPr>
              <a:t>urine con ricerca della presenza di sangue, proteine, glucosio e studio microscopico del sedimento</a:t>
            </a:r>
            <a:r>
              <a:rPr lang="it-IT" dirty="0" smtClean="0">
                <a:latin typeface="Arial"/>
                <a:ea typeface="Times New Roman"/>
                <a:cs typeface="Times New Roman"/>
              </a:rPr>
              <a:t>.</a:t>
            </a:r>
          </a:p>
          <a:p>
            <a:pPr marL="342900" lvl="0" indent="-342900" algn="l">
              <a:spcAft>
                <a:spcPts val="0"/>
              </a:spcAft>
              <a:buFont typeface="Symbol"/>
              <a:buChar char=""/>
            </a:pPr>
            <a:endParaRPr lang="it-IT" sz="4400" dirty="0">
              <a:latin typeface="Times New Roman"/>
              <a:ea typeface="Times New Roman"/>
            </a:endParaRPr>
          </a:p>
          <a:p>
            <a:pPr algn="ctr">
              <a:spcBef>
                <a:spcPts val="500"/>
              </a:spcBef>
              <a:spcAft>
                <a:spcPts val="0"/>
              </a:spcAft>
            </a:pPr>
            <a:r>
              <a:rPr lang="it-IT" sz="3800" b="1" spc="-300" dirty="0">
                <a:solidFill>
                  <a:srgbClr val="FF0000"/>
                </a:solidFill>
                <a:effectLst>
                  <a:outerShdw blurRad="469900" dist="342900" dir="5400000" sy="-20000" rotWithShape="0">
                    <a:prstClr val="black">
                      <a:alpha val="66000"/>
                    </a:prstClr>
                  </a:outerShdw>
                </a:effectLst>
                <a:latin typeface="Arial"/>
                <a:ea typeface="Times New Roman"/>
                <a:cs typeface="Times New Roman"/>
              </a:rPr>
              <a:t>Esami strumentali </a:t>
            </a:r>
          </a:p>
          <a:p>
            <a:pPr algn="l"/>
            <a:r>
              <a:rPr lang="it-IT" dirty="0" smtClean="0">
                <a:latin typeface="Arial"/>
                <a:ea typeface="Times New Roman"/>
              </a:rPr>
              <a:t>   Elettrocardiogramma</a:t>
            </a:r>
            <a:endParaRPr lang="it-IT" sz="4400" dirty="0">
              <a:latin typeface="Times New Roman"/>
              <a:ea typeface="Times New Roman"/>
              <a:cs typeface="Times New Roman"/>
            </a:endParaRPr>
          </a:p>
        </p:txBody>
      </p:sp>
    </p:spTree>
    <p:extLst>
      <p:ext uri="{BB962C8B-B14F-4D97-AF65-F5344CB8AC3E}">
        <p14:creationId xmlns:p14="http://schemas.microsoft.com/office/powerpoint/2010/main" val="3872091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29402" y="0"/>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3000" b="1" dirty="0" smtClean="0">
                <a:solidFill>
                  <a:srgbClr val="FFFF00"/>
                </a:solidFill>
              </a:rPr>
              <a:t>PDT  ASL </a:t>
            </a:r>
            <a:r>
              <a:rPr lang="it-IT" sz="3000" b="1" dirty="0">
                <a:solidFill>
                  <a:srgbClr val="FFFF00"/>
                </a:solidFill>
              </a:rPr>
              <a:t>Brescia </a:t>
            </a:r>
            <a:r>
              <a:rPr lang="it-IT" sz="3000" b="1" dirty="0" smtClean="0">
                <a:solidFill>
                  <a:srgbClr val="FFFF00"/>
                </a:solidFill>
              </a:rPr>
              <a:t>2011</a:t>
            </a:r>
            <a:r>
              <a:rPr lang="it-IT" sz="2800" dirty="0">
                <a:solidFill>
                  <a:prstClr val="white"/>
                </a:solidFill>
                <a:latin typeface="Arial"/>
                <a:ea typeface="Times New Roman"/>
                <a:cs typeface="Times New Roman"/>
              </a:rPr>
              <a:t> </a:t>
            </a:r>
            <a:r>
              <a:rPr lang="it-IT" sz="2800" dirty="0" smtClean="0">
                <a:solidFill>
                  <a:prstClr val="white"/>
                </a:solidFill>
                <a:latin typeface="Calibri" panose="020F0502020204030204" pitchFamily="34" charset="0"/>
                <a:ea typeface="Times New Roman"/>
                <a:cs typeface="Times New Roman"/>
              </a:rPr>
              <a:t/>
            </a:r>
            <a:br>
              <a:rPr lang="it-IT" sz="2800" dirty="0" smtClean="0">
                <a:solidFill>
                  <a:prstClr val="white"/>
                </a:solidFill>
                <a:latin typeface="Calibri" panose="020F0502020204030204" pitchFamily="34" charset="0"/>
                <a:ea typeface="Times New Roman"/>
                <a:cs typeface="Times New Roman"/>
              </a:rPr>
            </a:br>
            <a:r>
              <a:rPr lang="it-IT" sz="2800" dirty="0" smtClean="0">
                <a:solidFill>
                  <a:prstClr val="white"/>
                </a:solidFill>
                <a:latin typeface="Calibri" panose="020F0502020204030204" pitchFamily="34" charset="0"/>
                <a:ea typeface="Times New Roman"/>
                <a:cs typeface="Times New Roman"/>
              </a:rPr>
              <a:t>solo in casi   particolari</a:t>
            </a:r>
            <a:r>
              <a:rPr lang="it-IT" sz="3000" b="1" dirty="0" smtClean="0">
                <a:solidFill>
                  <a:srgbClr val="FFFF00"/>
                </a:solidFill>
              </a:rPr>
              <a:t/>
            </a:r>
            <a:br>
              <a:rPr lang="it-IT" sz="3000" b="1" dirty="0" smtClean="0">
                <a:solidFill>
                  <a:srgbClr val="FFFF00"/>
                </a:solidFill>
              </a:rPr>
            </a:b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38" y="527349"/>
            <a:ext cx="11806177" cy="5671595"/>
          </a:xfrm>
        </p:spPr>
        <p:txBody>
          <a:bodyPr>
            <a:normAutofit/>
          </a:bodyPr>
          <a:lstStyle/>
          <a:p>
            <a:pPr algn="ctr">
              <a:spcAft>
                <a:spcPts val="0"/>
              </a:spcAft>
            </a:pPr>
            <a:r>
              <a:rPr lang="it-IT" sz="2800" b="1" dirty="0">
                <a:latin typeface="Arial"/>
                <a:ea typeface="Times New Roman"/>
                <a:cs typeface="Times New Roman"/>
              </a:rPr>
              <a:t>Esami raccomandati in caso di </a:t>
            </a:r>
            <a:r>
              <a:rPr lang="it-IT" sz="2800" b="1" dirty="0" smtClean="0">
                <a:latin typeface="Arial"/>
                <a:ea typeface="Times New Roman"/>
                <a:cs typeface="Times New Roman"/>
              </a:rPr>
              <a:t>indicazioni </a:t>
            </a:r>
            <a:r>
              <a:rPr lang="it-IT" sz="2800" b="1" dirty="0">
                <a:latin typeface="Arial"/>
                <a:ea typeface="Times New Roman"/>
                <a:cs typeface="Times New Roman"/>
              </a:rPr>
              <a:t>cliniche </a:t>
            </a:r>
            <a:r>
              <a:rPr lang="it-IT" sz="2800" b="1" dirty="0" smtClean="0">
                <a:latin typeface="Arial"/>
                <a:ea typeface="Times New Roman"/>
                <a:cs typeface="Times New Roman"/>
              </a:rPr>
              <a:t>specifiche</a:t>
            </a:r>
            <a:endParaRPr lang="it-IT" sz="4000" dirty="0">
              <a:latin typeface="Times New Roman"/>
              <a:ea typeface="Times New Roman"/>
            </a:endParaRPr>
          </a:p>
          <a:p>
            <a:pPr algn="ctr">
              <a:spcAft>
                <a:spcPts val="0"/>
              </a:spcAft>
            </a:pPr>
            <a:r>
              <a:rPr lang="it-IT" sz="1100" dirty="0" smtClean="0">
                <a:latin typeface="Arial"/>
                <a:ea typeface="Times New Roman"/>
                <a:cs typeface="Times New Roman"/>
              </a:rPr>
              <a:t> </a:t>
            </a:r>
          </a:p>
          <a:p>
            <a:pPr marL="1163638" lvl="0" indent="-342900" algn="just">
              <a:spcAft>
                <a:spcPts val="0"/>
              </a:spcAft>
              <a:buFont typeface="Courier New"/>
              <a:buChar char="­"/>
              <a:tabLst>
                <a:tab pos="228600" algn="l"/>
              </a:tabLst>
            </a:pPr>
            <a:r>
              <a:rPr lang="it-IT" sz="2800" dirty="0" err="1" smtClean="0">
                <a:latin typeface="Arial"/>
                <a:ea typeface="Times New Roman"/>
                <a:cs typeface="Times New Roman"/>
              </a:rPr>
              <a:t>Microalbuminuria</a:t>
            </a:r>
            <a:r>
              <a:rPr lang="it-IT" sz="2800" dirty="0" smtClean="0">
                <a:latin typeface="Arial"/>
                <a:ea typeface="Times New Roman"/>
                <a:cs typeface="Times New Roman"/>
              </a:rPr>
              <a:t> </a:t>
            </a:r>
            <a:r>
              <a:rPr lang="it-IT" sz="1600" b="1" dirty="0">
                <a:solidFill>
                  <a:schemeClr val="tx1"/>
                </a:solidFill>
                <a:latin typeface="Arial"/>
                <a:ea typeface="Times New Roman"/>
                <a:cs typeface="Times New Roman"/>
              </a:rPr>
              <a:t>(test essenziale nel paziente diabetico</a:t>
            </a:r>
            <a:r>
              <a:rPr lang="it-IT" sz="1600" b="1" dirty="0" smtClean="0">
                <a:solidFill>
                  <a:schemeClr val="tx1"/>
                </a:solidFill>
                <a:latin typeface="Arial"/>
                <a:ea typeface="Times New Roman"/>
                <a:cs typeface="Times New Roman"/>
              </a:rPr>
              <a:t>)</a:t>
            </a:r>
          </a:p>
          <a:p>
            <a:pPr marL="1163638" lvl="0" indent="-342900" algn="just">
              <a:spcAft>
                <a:spcPts val="0"/>
              </a:spcAft>
              <a:buFont typeface="Courier New"/>
              <a:buChar char="­"/>
              <a:tabLst>
                <a:tab pos="228600" algn="l"/>
              </a:tabLst>
            </a:pPr>
            <a:endParaRPr lang="it-IT" sz="1600" b="1" dirty="0">
              <a:solidFill>
                <a:schemeClr val="tx1"/>
              </a:solidFill>
              <a:latin typeface="Arial"/>
              <a:ea typeface="Times New Roman"/>
              <a:cs typeface="Times New Roman"/>
            </a:endParaRPr>
          </a:p>
          <a:p>
            <a:pPr marL="1163638" lvl="0" indent="-342900" algn="just">
              <a:spcAft>
                <a:spcPts val="0"/>
              </a:spcAft>
              <a:buFont typeface="Courier New"/>
              <a:buChar char="­"/>
              <a:tabLst>
                <a:tab pos="228600" algn="l"/>
              </a:tabLst>
            </a:pPr>
            <a:r>
              <a:rPr lang="it-IT" sz="2800" dirty="0">
                <a:latin typeface="Arial"/>
                <a:ea typeface="Times New Roman"/>
                <a:cs typeface="Times New Roman"/>
              </a:rPr>
              <a:t>Proteinuria </a:t>
            </a:r>
            <a:r>
              <a:rPr lang="it-IT" sz="2800" dirty="0" smtClean="0">
                <a:latin typeface="Arial"/>
                <a:ea typeface="Times New Roman"/>
                <a:cs typeface="Times New Roman"/>
              </a:rPr>
              <a:t>24 ore </a:t>
            </a:r>
            <a:r>
              <a:rPr lang="it-IT" sz="1600" b="1" dirty="0">
                <a:solidFill>
                  <a:schemeClr val="tx1"/>
                </a:solidFill>
                <a:latin typeface="Arial"/>
                <a:ea typeface="Times New Roman"/>
                <a:cs typeface="Times New Roman"/>
              </a:rPr>
              <a:t>(se </a:t>
            </a:r>
            <a:r>
              <a:rPr lang="it-IT" sz="1600" b="1" dirty="0" err="1">
                <a:solidFill>
                  <a:schemeClr val="tx1"/>
                </a:solidFill>
                <a:latin typeface="Arial"/>
                <a:ea typeface="Times New Roman"/>
                <a:cs typeface="Times New Roman"/>
              </a:rPr>
              <a:t>stick</a:t>
            </a:r>
            <a:r>
              <a:rPr lang="it-IT" sz="1600" b="1" dirty="0">
                <a:solidFill>
                  <a:schemeClr val="tx1"/>
                </a:solidFill>
                <a:latin typeface="Arial"/>
                <a:ea typeface="Times New Roman"/>
                <a:cs typeface="Times New Roman"/>
              </a:rPr>
              <a:t> urinario positivo</a:t>
            </a:r>
            <a:r>
              <a:rPr lang="it-IT" sz="1600" b="1" dirty="0" smtClean="0">
                <a:solidFill>
                  <a:schemeClr val="tx1"/>
                </a:solidFill>
                <a:latin typeface="Arial"/>
                <a:ea typeface="Times New Roman"/>
                <a:cs typeface="Times New Roman"/>
              </a:rPr>
              <a:t>)</a:t>
            </a:r>
          </a:p>
          <a:p>
            <a:pPr marL="1163638" lvl="0" indent="-342900" algn="just">
              <a:spcAft>
                <a:spcPts val="0"/>
              </a:spcAft>
              <a:buFont typeface="Courier New"/>
              <a:buChar char="­"/>
              <a:tabLst>
                <a:tab pos="228600" algn="l"/>
              </a:tabLst>
            </a:pPr>
            <a:endParaRPr lang="it-IT" sz="1600" b="1" dirty="0">
              <a:solidFill>
                <a:schemeClr val="tx1"/>
              </a:solidFill>
              <a:latin typeface="Arial"/>
              <a:ea typeface="Times New Roman"/>
              <a:cs typeface="Times New Roman"/>
            </a:endParaRPr>
          </a:p>
          <a:p>
            <a:pPr marL="1163638" lvl="0" indent="-342900" algn="just">
              <a:buFont typeface="Courier New"/>
              <a:buChar char="­"/>
              <a:tabLst>
                <a:tab pos="228600" algn="l"/>
              </a:tabLst>
            </a:pPr>
            <a:r>
              <a:rPr lang="it-IT" sz="2800" dirty="0">
                <a:gradFill flip="none" rotWithShape="1">
                  <a:gsLst>
                    <a:gs pos="15000">
                      <a:srgbClr val="94D7E4"/>
                    </a:gs>
                    <a:gs pos="73000">
                      <a:srgbClr val="94D7E4">
                        <a:lumMod val="60000"/>
                        <a:lumOff val="40000"/>
                      </a:srgbClr>
                    </a:gs>
                    <a:gs pos="0">
                      <a:srgbClr val="94D7E4">
                        <a:lumMod val="90000"/>
                        <a:lumOff val="10000"/>
                      </a:srgbClr>
                    </a:gs>
                    <a:gs pos="100000">
                      <a:srgbClr val="94D7E4">
                        <a:lumMod val="0"/>
                        <a:lumOff val="100000"/>
                      </a:srgbClr>
                    </a:gs>
                  </a:gsLst>
                  <a:lin ang="16200000" scaled="1"/>
                  <a:tileRect/>
                </a:gradFill>
                <a:latin typeface="Arial"/>
                <a:ea typeface="Times New Roman"/>
                <a:cs typeface="Times New Roman"/>
              </a:rPr>
              <a:t>Ecodoppler TSA </a:t>
            </a:r>
            <a:r>
              <a:rPr lang="it-IT" sz="1600" b="1" dirty="0">
                <a:solidFill>
                  <a:prstClr val="white"/>
                </a:solidFill>
                <a:latin typeface="Arial"/>
                <a:ea typeface="Times New Roman"/>
                <a:cs typeface="Times New Roman"/>
              </a:rPr>
              <a:t>(sospetto clinico di ateromasia carotidea</a:t>
            </a:r>
            <a:r>
              <a:rPr lang="it-IT" sz="1600" b="1" dirty="0" smtClean="0">
                <a:solidFill>
                  <a:prstClr val="white"/>
                </a:solidFill>
                <a:latin typeface="Arial"/>
                <a:ea typeface="Times New Roman"/>
                <a:cs typeface="Times New Roman"/>
              </a:rPr>
              <a:t>)</a:t>
            </a:r>
          </a:p>
          <a:p>
            <a:pPr marL="820738" lvl="0" algn="just">
              <a:tabLst>
                <a:tab pos="228600" algn="l"/>
              </a:tabLst>
            </a:pPr>
            <a:r>
              <a:rPr lang="it-IT" sz="1600" b="1" dirty="0" smtClean="0">
                <a:solidFill>
                  <a:prstClr val="white"/>
                </a:solidFill>
                <a:latin typeface="Arial"/>
                <a:ea typeface="Times New Roman"/>
                <a:cs typeface="Times New Roman"/>
              </a:rPr>
              <a:t> </a:t>
            </a:r>
            <a:endParaRPr lang="it-IT" sz="4000" b="1" dirty="0">
              <a:solidFill>
                <a:prstClr val="white"/>
              </a:solidFill>
              <a:latin typeface="Times New Roman"/>
              <a:ea typeface="Times New Roman"/>
              <a:cs typeface="Times New Roman"/>
            </a:endParaRPr>
          </a:p>
          <a:p>
            <a:pPr marL="1163638" lvl="0" indent="-342900" algn="just">
              <a:spcAft>
                <a:spcPts val="0"/>
              </a:spcAft>
              <a:buFont typeface="Courier New"/>
              <a:buChar char="­"/>
              <a:tabLst>
                <a:tab pos="228600" algn="l"/>
              </a:tabLst>
            </a:pPr>
            <a:r>
              <a:rPr lang="it-IT" sz="2800" dirty="0" err="1" smtClean="0">
                <a:solidFill>
                  <a:srgbClr val="FF3300"/>
                </a:solidFill>
                <a:latin typeface="Arial"/>
                <a:ea typeface="Times New Roman"/>
                <a:cs typeface="Times New Roman"/>
              </a:rPr>
              <a:t>Fundus</a:t>
            </a:r>
            <a:r>
              <a:rPr lang="it-IT" sz="2800" dirty="0" smtClean="0">
                <a:solidFill>
                  <a:srgbClr val="FF3300"/>
                </a:solidFill>
                <a:latin typeface="Arial"/>
                <a:ea typeface="Times New Roman"/>
                <a:cs typeface="Times New Roman"/>
              </a:rPr>
              <a:t> oculi </a:t>
            </a:r>
            <a:r>
              <a:rPr lang="it-IT" sz="1600" b="1" dirty="0" smtClean="0">
                <a:solidFill>
                  <a:schemeClr val="tx1"/>
                </a:solidFill>
                <a:latin typeface="Arial"/>
                <a:ea typeface="Times New Roman"/>
                <a:cs typeface="Times New Roman"/>
              </a:rPr>
              <a:t>(nell’ipertensione di grado severo)</a:t>
            </a:r>
          </a:p>
          <a:p>
            <a:pPr marL="1163638" lvl="0" indent="-342900" algn="just">
              <a:spcAft>
                <a:spcPts val="0"/>
              </a:spcAft>
              <a:buFont typeface="Courier New"/>
              <a:buChar char="­"/>
              <a:tabLst>
                <a:tab pos="228600" algn="l"/>
              </a:tabLst>
            </a:pPr>
            <a:endParaRPr lang="it-IT" sz="1600" b="1" dirty="0">
              <a:solidFill>
                <a:schemeClr val="tx1"/>
              </a:solidFill>
              <a:latin typeface="Arial"/>
              <a:ea typeface="Times New Roman"/>
              <a:cs typeface="Times New Roman"/>
            </a:endParaRPr>
          </a:p>
          <a:p>
            <a:pPr marL="1163638" lvl="0" indent="-342900" algn="just">
              <a:spcAft>
                <a:spcPts val="0"/>
              </a:spcAft>
              <a:buFont typeface="Courier New"/>
              <a:buChar char="­"/>
              <a:tabLst>
                <a:tab pos="228600" algn="l"/>
              </a:tabLst>
            </a:pPr>
            <a:r>
              <a:rPr lang="it-IT" sz="2800" b="1" dirty="0" smtClean="0">
                <a:solidFill>
                  <a:srgbClr val="FF3300"/>
                </a:solidFill>
                <a:latin typeface="Arial"/>
                <a:ea typeface="Times New Roman"/>
                <a:cs typeface="Times New Roman"/>
              </a:rPr>
              <a:t>ABPM</a:t>
            </a:r>
            <a:endParaRPr lang="it-IT" sz="1600" b="1" dirty="0" smtClean="0">
              <a:solidFill>
                <a:srgbClr val="FF3300"/>
              </a:solidFill>
              <a:latin typeface="Arial"/>
              <a:ea typeface="Times New Roman"/>
              <a:cs typeface="Times New Roman"/>
            </a:endParaRPr>
          </a:p>
        </p:txBody>
      </p:sp>
    </p:spTree>
    <p:extLst>
      <p:ext uri="{BB962C8B-B14F-4D97-AF65-F5344CB8AC3E}">
        <p14:creationId xmlns:p14="http://schemas.microsoft.com/office/powerpoint/2010/main" val="3799438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10" end="10"/>
                                            </p:txEl>
                                          </p:spTgt>
                                        </p:tgtEl>
                                        <p:attrNameLst>
                                          <p:attrName>style.visibility</p:attrName>
                                        </p:attrNameLst>
                                      </p:cBhvr>
                                      <p:to>
                                        <p:strVal val="visible"/>
                                      </p:to>
                                    </p:set>
                                    <p:animEffect transition="in" filter="fade">
                                      <p:cBhvr>
                                        <p:cTn id="56" dur="1000"/>
                                        <p:tgtEl>
                                          <p:spTgt spid="3">
                                            <p:txEl>
                                              <p:pRg st="10" end="10"/>
                                            </p:txEl>
                                          </p:spTgt>
                                        </p:tgtEl>
                                      </p:cBhvr>
                                    </p:animEffect>
                                    <p:anim calcmode="lin" valueType="num">
                                      <p:cBhvr>
                                        <p:cTn id="5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201909"/>
            <a:ext cx="9144000" cy="845532"/>
          </a:xfrm>
        </p:spPr>
        <p:txBody>
          <a:bodyPr>
            <a:normAutofit fontScale="90000"/>
          </a:bodyPr>
          <a:lstStyle/>
          <a:p>
            <a:pPr algn="ctr"/>
            <a:r>
              <a:rPr lang="it-IT" sz="6000" dirty="0" smtClean="0"/>
              <a:t>LA MEDICINA CHE CAMBIA</a:t>
            </a:r>
            <a:endParaRPr lang="it-IT" sz="6000" dirty="0"/>
          </a:p>
        </p:txBody>
      </p:sp>
      <p:sp>
        <p:nvSpPr>
          <p:cNvPr id="3" name="Sottotitolo 2"/>
          <p:cNvSpPr>
            <a:spLocks noGrp="1"/>
          </p:cNvSpPr>
          <p:nvPr>
            <p:ph type="subTitle" idx="1"/>
          </p:nvPr>
        </p:nvSpPr>
        <p:spPr>
          <a:xfrm>
            <a:off x="1523999" y="786032"/>
            <a:ext cx="9144000" cy="754025"/>
          </a:xfrm>
        </p:spPr>
        <p:txBody>
          <a:bodyPr>
            <a:normAutofit/>
          </a:bodyPr>
          <a:lstStyle/>
          <a:p>
            <a:pPr algn="ctr"/>
            <a:r>
              <a:rPr lang="it-IT" dirty="0" smtClean="0"/>
              <a:t>Ospedale </a:t>
            </a:r>
            <a:r>
              <a:rPr lang="it-IT" dirty="0" err="1" smtClean="0"/>
              <a:t>Mellino</a:t>
            </a:r>
            <a:r>
              <a:rPr lang="it-IT" dirty="0" smtClean="0"/>
              <a:t> </a:t>
            </a:r>
            <a:r>
              <a:rPr lang="it-IT" dirty="0" err="1" smtClean="0"/>
              <a:t>Mellini</a:t>
            </a:r>
            <a:r>
              <a:rPr lang="it-IT" dirty="0" smtClean="0"/>
              <a:t>- Chiari</a:t>
            </a:r>
            <a:endParaRPr lang="it-IT" dirty="0"/>
          </a:p>
        </p:txBody>
      </p:sp>
      <p:sp>
        <p:nvSpPr>
          <p:cNvPr id="4" name="Ovale 3"/>
          <p:cNvSpPr/>
          <p:nvPr/>
        </p:nvSpPr>
        <p:spPr>
          <a:xfrm>
            <a:off x="2581153" y="3750197"/>
            <a:ext cx="2013995" cy="16558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MEDICI</a:t>
            </a:r>
          </a:p>
          <a:p>
            <a:pPr algn="ctr"/>
            <a:r>
              <a:rPr lang="it-IT" dirty="0" smtClean="0"/>
              <a:t>SPECIALISTI</a:t>
            </a:r>
            <a:endParaRPr lang="it-IT" dirty="0"/>
          </a:p>
        </p:txBody>
      </p:sp>
      <p:pic>
        <p:nvPicPr>
          <p:cNvPr id="5" name="Immagine 4"/>
          <p:cNvPicPr>
            <a:picLocks noChangeAspect="1"/>
          </p:cNvPicPr>
          <p:nvPr/>
        </p:nvPicPr>
        <p:blipFill>
          <a:blip r:embed="rId2"/>
          <a:stretch>
            <a:fillRect/>
          </a:stretch>
        </p:blipFill>
        <p:spPr>
          <a:xfrm>
            <a:off x="5845217" y="3183094"/>
            <a:ext cx="3683315" cy="2650603"/>
          </a:xfrm>
          <a:prstGeom prst="rect">
            <a:avLst/>
          </a:prstGeom>
        </p:spPr>
      </p:pic>
      <p:sp>
        <p:nvSpPr>
          <p:cNvPr id="6" name="Ovale 5"/>
          <p:cNvSpPr/>
          <p:nvPr/>
        </p:nvSpPr>
        <p:spPr>
          <a:xfrm>
            <a:off x="4188979" y="2881669"/>
            <a:ext cx="3814119" cy="30509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IPERTENSIONE ARTERIOSA</a:t>
            </a:r>
            <a:endParaRPr lang="it-IT" dirty="0"/>
          </a:p>
        </p:txBody>
      </p:sp>
      <p:sp>
        <p:nvSpPr>
          <p:cNvPr id="9" name="CasellaDiTesto 8"/>
          <p:cNvSpPr txBox="1"/>
          <p:nvPr/>
        </p:nvSpPr>
        <p:spPr>
          <a:xfrm>
            <a:off x="7048311" y="4084045"/>
            <a:ext cx="2344488" cy="646331"/>
          </a:xfrm>
          <a:prstGeom prst="rect">
            <a:avLst/>
          </a:prstGeom>
          <a:noFill/>
        </p:spPr>
        <p:txBody>
          <a:bodyPr wrap="none" rtlCol="0">
            <a:spAutoFit/>
          </a:bodyPr>
          <a:lstStyle/>
          <a:p>
            <a:pPr algn="ctr"/>
            <a:r>
              <a:rPr lang="it-IT" dirty="0" smtClean="0"/>
              <a:t>MEDICI</a:t>
            </a:r>
            <a:br>
              <a:rPr lang="it-IT" dirty="0" smtClean="0"/>
            </a:br>
            <a:r>
              <a:rPr lang="it-IT" dirty="0" smtClean="0"/>
              <a:t>MEDICINA GENERALE</a:t>
            </a:r>
          </a:p>
        </p:txBody>
      </p:sp>
    </p:spTree>
    <p:extLst>
      <p:ext uri="{BB962C8B-B14F-4D97-AF65-F5344CB8AC3E}">
        <p14:creationId xmlns:p14="http://schemas.microsoft.com/office/powerpoint/2010/main" val="17929239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3000" b="1" dirty="0" smtClean="0">
                <a:solidFill>
                  <a:srgbClr val="FFFF00"/>
                </a:solidFill>
              </a:rPr>
              <a:t>PDT  ASL </a:t>
            </a:r>
            <a:r>
              <a:rPr lang="it-IT" sz="3000" b="1" dirty="0">
                <a:solidFill>
                  <a:srgbClr val="FFFF00"/>
                </a:solidFill>
              </a:rPr>
              <a:t>Brescia 2011</a:t>
            </a: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38" y="127299"/>
            <a:ext cx="11806177" cy="5671595"/>
          </a:xfrm>
        </p:spPr>
        <p:txBody>
          <a:bodyPr>
            <a:normAutofit/>
          </a:bodyPr>
          <a:lstStyle/>
          <a:p>
            <a:pPr algn="ctr">
              <a:spcAft>
                <a:spcPts val="0"/>
              </a:spcAft>
            </a:pPr>
            <a:r>
              <a:rPr lang="it-IT" b="1" dirty="0" smtClean="0">
                <a:latin typeface="Arial"/>
                <a:ea typeface="Times New Roman"/>
                <a:cs typeface="Times New Roman"/>
              </a:rPr>
              <a:t>Indicazioni </a:t>
            </a:r>
            <a:r>
              <a:rPr lang="it-IT" b="1" dirty="0">
                <a:latin typeface="Arial"/>
                <a:ea typeface="Times New Roman"/>
                <a:cs typeface="Times New Roman"/>
              </a:rPr>
              <a:t>all'esecuzione </a:t>
            </a:r>
            <a:r>
              <a:rPr lang="it-IT" b="1" dirty="0" smtClean="0">
                <a:latin typeface="Arial"/>
                <a:ea typeface="Times New Roman"/>
                <a:cs typeface="Times New Roman"/>
              </a:rPr>
              <a:t>di ABPM  </a:t>
            </a:r>
          </a:p>
          <a:p>
            <a:pPr algn="ctr">
              <a:spcAft>
                <a:spcPts val="0"/>
              </a:spcAft>
            </a:pPr>
            <a:r>
              <a:rPr lang="it-IT" sz="1800" b="1" dirty="0" smtClean="0">
                <a:solidFill>
                  <a:schemeClr val="tx1"/>
                </a:solidFill>
                <a:latin typeface="Arial"/>
                <a:ea typeface="Times New Roman"/>
                <a:cs typeface="Times New Roman"/>
              </a:rPr>
              <a:t>Registrazione </a:t>
            </a:r>
            <a:r>
              <a:rPr lang="it-IT" sz="1800" b="1" dirty="0">
                <a:solidFill>
                  <a:schemeClr val="tx1"/>
                </a:solidFill>
                <a:latin typeface="Arial"/>
                <a:ea typeface="Times New Roman"/>
                <a:cs typeface="Times New Roman"/>
              </a:rPr>
              <a:t>Ambulatoriale della </a:t>
            </a:r>
            <a:r>
              <a:rPr lang="it-IT" sz="1800" b="1" dirty="0" smtClean="0">
                <a:solidFill>
                  <a:schemeClr val="tx1"/>
                </a:solidFill>
                <a:latin typeface="Arial"/>
                <a:ea typeface="Times New Roman"/>
                <a:cs typeface="Times New Roman"/>
              </a:rPr>
              <a:t>Pressione Arteriosa</a:t>
            </a:r>
          </a:p>
          <a:p>
            <a:pPr algn="ctr">
              <a:spcAft>
                <a:spcPts val="0"/>
              </a:spcAft>
            </a:pPr>
            <a:r>
              <a:rPr lang="it-IT" sz="1100" dirty="0" smtClean="0">
                <a:latin typeface="Times New Roman"/>
                <a:ea typeface="Times New Roman"/>
              </a:rPr>
              <a:t>    </a:t>
            </a:r>
            <a:endParaRPr lang="it-IT" sz="1100" dirty="0">
              <a:latin typeface="Times New Roman"/>
              <a:ea typeface="Times New Roman"/>
            </a:endParaRPr>
          </a:p>
          <a:p>
            <a:pPr marL="342900" lvl="0" indent="-342900" algn="just">
              <a:spcAft>
                <a:spcPts val="0"/>
              </a:spcAft>
              <a:buFont typeface="Symbol"/>
              <a:buChar char=""/>
            </a:pPr>
            <a:r>
              <a:rPr lang="it-IT" dirty="0">
                <a:latin typeface="Arial"/>
                <a:ea typeface="Times New Roman"/>
                <a:cs typeface="Times New Roman"/>
              </a:rPr>
              <a:t>Per porre diagnosi di </a:t>
            </a:r>
            <a:r>
              <a:rPr lang="it-IT" dirty="0">
                <a:solidFill>
                  <a:schemeClr val="accent4">
                    <a:lumMod val="60000"/>
                    <a:lumOff val="40000"/>
                  </a:schemeClr>
                </a:solidFill>
                <a:latin typeface="Arial"/>
                <a:ea typeface="Times New Roman"/>
                <a:cs typeface="Times New Roman"/>
              </a:rPr>
              <a:t>“ipertensione clinica isolata o “ipertensione ad camice bianco</a:t>
            </a:r>
            <a:r>
              <a:rPr lang="it-IT" dirty="0">
                <a:latin typeface="Arial"/>
                <a:ea typeface="Times New Roman"/>
                <a:cs typeface="Times New Roman"/>
              </a:rPr>
              <a:t>”</a:t>
            </a:r>
            <a:endParaRPr lang="it-IT" sz="4400" dirty="0">
              <a:latin typeface="Times New Roman"/>
              <a:ea typeface="Times New Roman"/>
            </a:endParaRPr>
          </a:p>
          <a:p>
            <a:pPr marL="342900" lvl="0" indent="-342900" algn="just">
              <a:spcAft>
                <a:spcPts val="0"/>
              </a:spcAft>
              <a:buFont typeface="Symbol"/>
              <a:buChar char=""/>
            </a:pPr>
            <a:r>
              <a:rPr lang="it-IT" dirty="0">
                <a:solidFill>
                  <a:srgbClr val="FFFF00"/>
                </a:solidFill>
                <a:latin typeface="Arial"/>
                <a:ea typeface="Times New Roman"/>
                <a:cs typeface="Times New Roman"/>
              </a:rPr>
              <a:t>Sintomi suggestivi per ipotensione arteriosa</a:t>
            </a:r>
            <a:endParaRPr lang="it-IT" sz="4400" dirty="0">
              <a:solidFill>
                <a:srgbClr val="FFFF00"/>
              </a:solidFill>
              <a:latin typeface="Times New Roman"/>
              <a:ea typeface="Times New Roman"/>
            </a:endParaRPr>
          </a:p>
          <a:p>
            <a:pPr marL="342900" lvl="0" indent="-342900" algn="just">
              <a:spcAft>
                <a:spcPts val="0"/>
              </a:spcAft>
              <a:buFont typeface="Symbol"/>
              <a:buChar char=""/>
            </a:pPr>
            <a:r>
              <a:rPr lang="it-IT" dirty="0">
                <a:latin typeface="Arial"/>
                <a:ea typeface="Times New Roman"/>
                <a:cs typeface="Times New Roman"/>
              </a:rPr>
              <a:t>Variabilità pressoria </a:t>
            </a:r>
            <a:r>
              <a:rPr lang="it-IT" dirty="0" smtClean="0">
                <a:latin typeface="Arial"/>
                <a:ea typeface="Times New Roman"/>
                <a:cs typeface="Times New Roman"/>
              </a:rPr>
              <a:t>eccessiva</a:t>
            </a:r>
          </a:p>
          <a:p>
            <a:pPr marL="342900" lvl="0" indent="-342900" algn="just">
              <a:spcAft>
                <a:spcPts val="0"/>
              </a:spcAft>
              <a:buFont typeface="Symbol"/>
              <a:buChar char=""/>
            </a:pPr>
            <a:r>
              <a:rPr lang="it-IT" dirty="0" smtClean="0">
                <a:solidFill>
                  <a:srgbClr val="FF3300"/>
                </a:solidFill>
                <a:latin typeface="Arial"/>
                <a:ea typeface="Times New Roman"/>
                <a:cs typeface="Times New Roman"/>
              </a:rPr>
              <a:t>Resistenza </a:t>
            </a:r>
            <a:r>
              <a:rPr lang="it-IT" dirty="0">
                <a:solidFill>
                  <a:srgbClr val="FF3300"/>
                </a:solidFill>
                <a:latin typeface="Arial"/>
                <a:ea typeface="Times New Roman"/>
                <a:cs typeface="Times New Roman"/>
              </a:rPr>
              <a:t>alla terapia farmacologia </a:t>
            </a:r>
            <a:r>
              <a:rPr lang="it-IT" dirty="0">
                <a:latin typeface="Arial"/>
                <a:ea typeface="Times New Roman"/>
                <a:cs typeface="Times New Roman"/>
              </a:rPr>
              <a:t>(3 o + farmaci</a:t>
            </a:r>
            <a:r>
              <a:rPr lang="it-IT" dirty="0" smtClean="0">
                <a:latin typeface="Arial"/>
                <a:ea typeface="Times New Roman"/>
                <a:cs typeface="Times New Roman"/>
              </a:rPr>
              <a:t>)</a:t>
            </a:r>
          </a:p>
          <a:p>
            <a:pPr marL="342900" lvl="0" indent="-342900" algn="just">
              <a:spcAft>
                <a:spcPts val="0"/>
              </a:spcAft>
              <a:buFont typeface="Symbol"/>
              <a:buChar char=""/>
            </a:pPr>
            <a:endParaRPr lang="it-IT" dirty="0" smtClean="0">
              <a:latin typeface="Arial"/>
              <a:ea typeface="Times New Roman"/>
              <a:cs typeface="Times New Roman"/>
            </a:endParaRPr>
          </a:p>
        </p:txBody>
      </p:sp>
    </p:spTree>
    <p:extLst>
      <p:ext uri="{BB962C8B-B14F-4D97-AF65-F5344CB8AC3E}">
        <p14:creationId xmlns:p14="http://schemas.microsoft.com/office/powerpoint/2010/main" val="2446934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3000" b="1" dirty="0" smtClean="0">
                <a:solidFill>
                  <a:srgbClr val="FFFF00"/>
                </a:solidFill>
              </a:rPr>
              <a:t>PDT  ASL </a:t>
            </a:r>
            <a:r>
              <a:rPr lang="it-IT" sz="3000" b="1" dirty="0">
                <a:solidFill>
                  <a:srgbClr val="FFFF00"/>
                </a:solidFill>
              </a:rPr>
              <a:t>Brescia 2011</a:t>
            </a: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38" y="578724"/>
            <a:ext cx="11806177" cy="5671595"/>
          </a:xfrm>
        </p:spPr>
        <p:txBody>
          <a:bodyPr>
            <a:normAutofit/>
          </a:bodyPr>
          <a:lstStyle/>
          <a:p>
            <a:pPr algn="just">
              <a:spcAft>
                <a:spcPts val="0"/>
              </a:spcAft>
            </a:pPr>
            <a:r>
              <a:rPr lang="it-IT" sz="4400" b="1" spc="-300" dirty="0">
                <a:solidFill>
                  <a:srgbClr val="FF0000"/>
                </a:solidFill>
                <a:effectLst>
                  <a:outerShdw blurRad="469900" dist="342900" dir="5400000" sy="-20000" rotWithShape="0">
                    <a:prstClr val="black">
                      <a:alpha val="66000"/>
                    </a:prstClr>
                  </a:outerShdw>
                </a:effectLst>
                <a:latin typeface="Arial"/>
                <a:ea typeface="Times New Roman"/>
                <a:cs typeface="Times New Roman"/>
              </a:rPr>
              <a:t>Ecocardiografia</a:t>
            </a:r>
            <a:r>
              <a:rPr lang="it-IT" sz="4400" b="1" dirty="0" smtClean="0">
                <a:latin typeface="Arial"/>
                <a:ea typeface="Times New Roman"/>
                <a:cs typeface="Times New Roman"/>
              </a:rPr>
              <a:t> </a:t>
            </a:r>
            <a:r>
              <a:rPr lang="it-IT" b="1" dirty="0">
                <a:latin typeface="Arial"/>
                <a:ea typeface="Times New Roman"/>
                <a:cs typeface="Times New Roman"/>
              </a:rPr>
              <a:t>in caso di:</a:t>
            </a:r>
            <a:endParaRPr lang="it-IT" sz="4400" dirty="0">
              <a:latin typeface="Times New Roman"/>
              <a:ea typeface="Times New Roman"/>
            </a:endParaRPr>
          </a:p>
          <a:p>
            <a:pPr marL="342900" lvl="0" indent="-342900" algn="just">
              <a:spcAft>
                <a:spcPts val="0"/>
              </a:spcAft>
              <a:buFont typeface="Symbol"/>
              <a:buChar char=""/>
            </a:pPr>
            <a:r>
              <a:rPr lang="it-IT" sz="3000" dirty="0">
                <a:latin typeface="Arial"/>
                <a:ea typeface="Times New Roman"/>
                <a:cs typeface="Times New Roman"/>
              </a:rPr>
              <a:t>Ipertensione </a:t>
            </a:r>
            <a:r>
              <a:rPr lang="it-IT" sz="3000" dirty="0" err="1">
                <a:latin typeface="Arial"/>
                <a:ea typeface="Times New Roman"/>
                <a:cs typeface="Times New Roman"/>
              </a:rPr>
              <a:t>sisto</a:t>
            </a:r>
            <a:r>
              <a:rPr lang="it-IT" sz="3000" dirty="0">
                <a:latin typeface="Arial"/>
                <a:ea typeface="Times New Roman"/>
                <a:cs typeface="Times New Roman"/>
              </a:rPr>
              <a:t> – diastolica grave (PAD &gt; =115 </a:t>
            </a:r>
            <a:r>
              <a:rPr lang="it-IT" sz="3000" dirty="0" err="1">
                <a:latin typeface="Arial"/>
                <a:ea typeface="Times New Roman"/>
                <a:cs typeface="Times New Roman"/>
              </a:rPr>
              <a:t>mmHg</a:t>
            </a:r>
            <a:r>
              <a:rPr lang="it-IT" sz="3000" dirty="0">
                <a:latin typeface="Arial"/>
                <a:ea typeface="Times New Roman"/>
                <a:cs typeface="Times New Roman"/>
              </a:rPr>
              <a:t>);</a:t>
            </a:r>
            <a:endParaRPr lang="it-IT" sz="3000" dirty="0">
              <a:latin typeface="Times New Roman"/>
              <a:ea typeface="Times New Roman"/>
            </a:endParaRPr>
          </a:p>
          <a:p>
            <a:pPr marL="342900" lvl="0" indent="-342900" algn="just">
              <a:spcAft>
                <a:spcPts val="0"/>
              </a:spcAft>
              <a:buFont typeface="Symbol"/>
              <a:buChar char=""/>
            </a:pPr>
            <a:r>
              <a:rPr lang="it-IT" sz="3000" dirty="0">
                <a:latin typeface="Arial"/>
                <a:ea typeface="Times New Roman"/>
                <a:cs typeface="Times New Roman"/>
              </a:rPr>
              <a:t>sospetto clinico di </a:t>
            </a:r>
            <a:r>
              <a:rPr lang="it-IT" sz="3000" u="sng" dirty="0">
                <a:latin typeface="Arial"/>
                <a:ea typeface="Times New Roman"/>
                <a:cs typeface="Times New Roman"/>
              </a:rPr>
              <a:t>ipertrofia ventricolare sinistra</a:t>
            </a:r>
            <a:r>
              <a:rPr lang="it-IT" sz="3000" dirty="0">
                <a:latin typeface="Arial"/>
                <a:ea typeface="Times New Roman"/>
                <a:cs typeface="Times New Roman"/>
              </a:rPr>
              <a:t> o sospetta cardiopatia</a:t>
            </a:r>
            <a:endParaRPr lang="it-IT" sz="3000" dirty="0">
              <a:latin typeface="Times New Roman"/>
              <a:ea typeface="Times New Roman"/>
            </a:endParaRPr>
          </a:p>
          <a:p>
            <a:pPr marL="342900" lvl="0" indent="-342900" algn="just">
              <a:spcAft>
                <a:spcPts val="0"/>
              </a:spcAft>
              <a:buFont typeface="Symbol"/>
              <a:buChar char=""/>
            </a:pPr>
            <a:r>
              <a:rPr lang="it-IT" sz="3000" dirty="0">
                <a:latin typeface="Arial"/>
                <a:ea typeface="Times New Roman"/>
                <a:cs typeface="Times New Roman"/>
              </a:rPr>
              <a:t>In caso di danno d’organo</a:t>
            </a:r>
            <a:endParaRPr lang="it-IT" sz="3000" dirty="0">
              <a:latin typeface="Times New Roman"/>
              <a:ea typeface="Times New Roman"/>
            </a:endParaRPr>
          </a:p>
          <a:p>
            <a:pPr marL="342900" lvl="0" indent="-342900" algn="just">
              <a:spcAft>
                <a:spcPts val="0"/>
              </a:spcAft>
              <a:buFont typeface="Symbol"/>
              <a:buChar char=""/>
            </a:pPr>
            <a:r>
              <a:rPr lang="it-IT" sz="3000" dirty="0">
                <a:latin typeface="Arial"/>
                <a:ea typeface="Times New Roman"/>
                <a:cs typeface="Times New Roman"/>
              </a:rPr>
              <a:t>In presenza di condizioni di </a:t>
            </a:r>
            <a:r>
              <a:rPr lang="it-IT" sz="3000" u="sng" dirty="0">
                <a:latin typeface="Arial"/>
                <a:ea typeface="Times New Roman"/>
                <a:cs typeface="Times New Roman"/>
              </a:rPr>
              <a:t>rischio cardiovascolare elevato e molto </a:t>
            </a:r>
            <a:r>
              <a:rPr lang="it-IT" sz="3000" u="sng" dirty="0" smtClean="0">
                <a:latin typeface="Arial"/>
                <a:ea typeface="Times New Roman"/>
                <a:cs typeface="Times New Roman"/>
              </a:rPr>
              <a:t>elevato</a:t>
            </a:r>
            <a:endParaRPr lang="it-IT" sz="3000" u="sng" dirty="0">
              <a:latin typeface="Times New Roman"/>
              <a:ea typeface="Times New Roman"/>
            </a:endParaRPr>
          </a:p>
          <a:p>
            <a:pPr marL="342900" lvl="0" indent="-342900" algn="just">
              <a:spcAft>
                <a:spcPts val="0"/>
              </a:spcAft>
              <a:buFont typeface="Symbol"/>
              <a:buChar char=""/>
            </a:pPr>
            <a:r>
              <a:rPr lang="it-IT" sz="3000" dirty="0">
                <a:latin typeface="Arial"/>
                <a:ea typeface="Times New Roman"/>
                <a:cs typeface="Times New Roman"/>
              </a:rPr>
              <a:t>in caso di insorgenza di sintomi a carico dell’apparato cardiovascolare</a:t>
            </a:r>
            <a:endParaRPr lang="it-IT" sz="3000" dirty="0">
              <a:latin typeface="Times New Roman"/>
              <a:ea typeface="Times New Roman"/>
            </a:endParaRPr>
          </a:p>
          <a:p>
            <a:pPr marL="342900" lvl="0" indent="-342900" algn="just">
              <a:spcAft>
                <a:spcPts val="0"/>
              </a:spcAft>
              <a:buFont typeface="Symbol"/>
              <a:buChar char=""/>
            </a:pPr>
            <a:r>
              <a:rPr lang="it-IT" sz="3000" dirty="0">
                <a:latin typeface="Arial"/>
                <a:ea typeface="Times New Roman"/>
                <a:cs typeface="Times New Roman"/>
              </a:rPr>
              <a:t>dubbi sull’inizio di terapia </a:t>
            </a:r>
            <a:r>
              <a:rPr lang="it-IT" sz="3000" dirty="0" smtClean="0">
                <a:latin typeface="Arial"/>
                <a:ea typeface="Times New Roman"/>
                <a:cs typeface="Times New Roman"/>
              </a:rPr>
              <a:t>farmacologica    </a:t>
            </a:r>
            <a:endParaRPr lang="it-IT" sz="3000" dirty="0">
              <a:latin typeface="Times New Roman"/>
              <a:ea typeface="Times New Roman"/>
            </a:endParaRPr>
          </a:p>
        </p:txBody>
      </p:sp>
    </p:spTree>
    <p:extLst>
      <p:ext uri="{BB962C8B-B14F-4D97-AF65-F5344CB8AC3E}">
        <p14:creationId xmlns:p14="http://schemas.microsoft.com/office/powerpoint/2010/main" val="3709441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3000" b="1" dirty="0" smtClean="0">
                <a:solidFill>
                  <a:srgbClr val="FFFF00"/>
                </a:solidFill>
              </a:rPr>
              <a:t>PDT  ASL </a:t>
            </a:r>
            <a:r>
              <a:rPr lang="it-IT" sz="3000" b="1" dirty="0">
                <a:solidFill>
                  <a:srgbClr val="FFFF00"/>
                </a:solidFill>
              </a:rPr>
              <a:t>Brescia </a:t>
            </a:r>
            <a:r>
              <a:rPr lang="it-IT" sz="3000" b="1" dirty="0" smtClean="0">
                <a:solidFill>
                  <a:srgbClr val="FFFF00"/>
                </a:solidFill>
              </a:rPr>
              <a:t>2011</a:t>
            </a:r>
            <a:br>
              <a:rPr lang="it-IT" sz="3000" b="1" dirty="0" smtClean="0">
                <a:solidFill>
                  <a:srgbClr val="FFFF00"/>
                </a:solidFill>
              </a:rPr>
            </a:br>
            <a:r>
              <a:rPr lang="it-IT" sz="3200" b="1" i="1" dirty="0" smtClean="0">
                <a:solidFill>
                  <a:srgbClr val="FF0000"/>
                </a:solidFill>
                <a:latin typeface="Arial"/>
                <a:ea typeface="Times New Roman"/>
                <a:cs typeface="Times New Roman"/>
              </a:rPr>
              <a:t>Criteri </a:t>
            </a:r>
            <a:r>
              <a:rPr lang="it-IT" sz="3200" b="1" i="1" dirty="0">
                <a:solidFill>
                  <a:srgbClr val="FF0000"/>
                </a:solidFill>
                <a:latin typeface="Arial"/>
                <a:ea typeface="Times New Roman"/>
                <a:cs typeface="Times New Roman"/>
              </a:rPr>
              <a:t>per la stratificazione del rischio cardiovascolare globale</a:t>
            </a:r>
            <a:br>
              <a:rPr lang="it-IT" sz="3200" b="1" i="1" dirty="0">
                <a:solidFill>
                  <a:srgbClr val="FF0000"/>
                </a:solidFill>
                <a:latin typeface="Arial"/>
                <a:ea typeface="Times New Roman"/>
                <a:cs typeface="Times New Roman"/>
              </a:rPr>
            </a:b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208383" y="1412111"/>
            <a:ext cx="11461143" cy="5243332"/>
          </a:xfrm>
        </p:spPr>
        <p:txBody>
          <a:bodyPr>
            <a:normAutofit fontScale="92500" lnSpcReduction="20000"/>
          </a:bodyPr>
          <a:lstStyle/>
          <a:p>
            <a:pPr algn="ctr">
              <a:spcAft>
                <a:spcPts val="0"/>
              </a:spcAft>
            </a:pPr>
            <a:r>
              <a:rPr lang="it-IT" sz="2400" b="1" i="1" dirty="0" smtClean="0">
                <a:solidFill>
                  <a:schemeClr val="tx1"/>
                </a:solidFill>
                <a:latin typeface="Arial"/>
                <a:ea typeface="Times New Roman"/>
                <a:cs typeface="Times New Roman"/>
              </a:rPr>
              <a:t>Fattori </a:t>
            </a:r>
            <a:r>
              <a:rPr lang="it-IT" sz="2400" b="1" i="1" dirty="0">
                <a:solidFill>
                  <a:schemeClr val="tx1"/>
                </a:solidFill>
                <a:latin typeface="Arial"/>
                <a:ea typeface="Times New Roman"/>
                <a:cs typeface="Times New Roman"/>
              </a:rPr>
              <a:t>di rischio cardiovascolare da considerare per la quantificazione del </a:t>
            </a:r>
            <a:r>
              <a:rPr lang="it-IT" sz="2400" b="1" i="1" dirty="0" smtClean="0">
                <a:solidFill>
                  <a:schemeClr val="tx1"/>
                </a:solidFill>
                <a:latin typeface="Arial"/>
                <a:ea typeface="Times New Roman"/>
                <a:cs typeface="Times New Roman"/>
              </a:rPr>
              <a:t>rischio:</a:t>
            </a:r>
          </a:p>
          <a:p>
            <a:pPr algn="ctr">
              <a:spcAft>
                <a:spcPts val="0"/>
              </a:spcAft>
            </a:pPr>
            <a:endParaRPr lang="it-IT" sz="2400" dirty="0">
              <a:solidFill>
                <a:schemeClr val="tx1"/>
              </a:solidFill>
              <a:latin typeface="Times New Roman"/>
              <a:ea typeface="Times New Roman"/>
            </a:endParaRPr>
          </a:p>
          <a:p>
            <a:pPr marL="173038" lvl="0" algn="l">
              <a:spcAft>
                <a:spcPts val="0"/>
              </a:spcAft>
              <a:buFont typeface="Wingdings"/>
              <a:buChar char=""/>
              <a:tabLst>
                <a:tab pos="455295" algn="l"/>
              </a:tabLst>
            </a:pPr>
            <a:r>
              <a:rPr lang="it-IT" dirty="0">
                <a:latin typeface="Arial"/>
                <a:ea typeface="Times New Roman"/>
                <a:cs typeface="Times New Roman"/>
              </a:rPr>
              <a:t>Valori di PAS e PAD (grado 1, 2, 3)</a:t>
            </a:r>
            <a:endParaRPr lang="it-IT" sz="4400" dirty="0">
              <a:latin typeface="Times New Roman"/>
              <a:ea typeface="Times New Roman"/>
            </a:endParaRPr>
          </a:p>
          <a:p>
            <a:pPr marL="173038" lvl="0" algn="l">
              <a:spcAft>
                <a:spcPts val="0"/>
              </a:spcAft>
              <a:buFont typeface="Wingdings"/>
              <a:buChar char=""/>
              <a:tabLst>
                <a:tab pos="455295" algn="l"/>
              </a:tabLst>
            </a:pPr>
            <a:r>
              <a:rPr lang="it-IT" dirty="0">
                <a:latin typeface="Arial"/>
                <a:ea typeface="Times New Roman"/>
                <a:cs typeface="Times New Roman"/>
              </a:rPr>
              <a:t>Sesso maschile &gt; 55 anni di età</a:t>
            </a:r>
            <a:endParaRPr lang="it-IT" sz="4400" dirty="0">
              <a:latin typeface="Times New Roman"/>
              <a:ea typeface="Times New Roman"/>
            </a:endParaRPr>
          </a:p>
          <a:p>
            <a:pPr marL="173038" lvl="0" algn="l">
              <a:spcAft>
                <a:spcPts val="0"/>
              </a:spcAft>
              <a:buFont typeface="Wingdings"/>
              <a:buChar char=""/>
              <a:tabLst>
                <a:tab pos="455295" algn="l"/>
              </a:tabLst>
            </a:pPr>
            <a:r>
              <a:rPr lang="it-IT" dirty="0">
                <a:latin typeface="Arial"/>
                <a:ea typeface="Times New Roman"/>
                <a:cs typeface="Times New Roman"/>
              </a:rPr>
              <a:t>Sesso femminile &gt; 65 anni di età</a:t>
            </a:r>
            <a:endParaRPr lang="it-IT" sz="4400" dirty="0">
              <a:latin typeface="Times New Roman"/>
              <a:ea typeface="Times New Roman"/>
            </a:endParaRPr>
          </a:p>
          <a:p>
            <a:pPr marL="173038" lvl="0" algn="l">
              <a:spcAft>
                <a:spcPts val="0"/>
              </a:spcAft>
              <a:buFont typeface="Wingdings"/>
              <a:buChar char=""/>
              <a:tabLst>
                <a:tab pos="455295" algn="l"/>
              </a:tabLst>
            </a:pPr>
            <a:r>
              <a:rPr lang="it-IT" dirty="0">
                <a:latin typeface="Arial"/>
                <a:ea typeface="Times New Roman"/>
                <a:cs typeface="Times New Roman"/>
              </a:rPr>
              <a:t>Fumo di sigaretta</a:t>
            </a:r>
            <a:endParaRPr lang="it-IT" sz="4400" dirty="0">
              <a:latin typeface="Times New Roman"/>
              <a:ea typeface="Times New Roman"/>
            </a:endParaRPr>
          </a:p>
          <a:p>
            <a:pPr marL="173038" lvl="0" algn="l">
              <a:spcAft>
                <a:spcPts val="0"/>
              </a:spcAft>
              <a:buFont typeface="Wingdings"/>
              <a:buChar char=""/>
              <a:tabLst>
                <a:tab pos="455295" algn="l"/>
              </a:tabLst>
            </a:pPr>
            <a:r>
              <a:rPr lang="it-IT" dirty="0">
                <a:latin typeface="Arial"/>
                <a:ea typeface="Times New Roman"/>
                <a:cs typeface="Times New Roman"/>
              </a:rPr>
              <a:t>Dislipidemia </a:t>
            </a:r>
            <a:r>
              <a:rPr lang="it-IT" sz="2200" dirty="0">
                <a:solidFill>
                  <a:schemeClr val="tx1"/>
                </a:solidFill>
                <a:latin typeface="Arial"/>
                <a:ea typeface="Times New Roman"/>
                <a:cs typeface="Times New Roman"/>
              </a:rPr>
              <a:t>(Colesterolemia totale&gt;250 mg/dl, o colesterolo LDL &gt;155 mg/dl, o </a:t>
            </a:r>
            <a:endParaRPr lang="it-IT" sz="2200" dirty="0" smtClean="0">
              <a:solidFill>
                <a:schemeClr val="tx1"/>
              </a:solidFill>
              <a:latin typeface="Arial"/>
              <a:ea typeface="Times New Roman"/>
              <a:cs typeface="Times New Roman"/>
            </a:endParaRPr>
          </a:p>
          <a:p>
            <a:pPr marL="173038" lvl="0" algn="l">
              <a:spcAft>
                <a:spcPts val="0"/>
              </a:spcAft>
              <a:tabLst>
                <a:tab pos="455295" algn="l"/>
              </a:tabLst>
            </a:pPr>
            <a:r>
              <a:rPr lang="it-IT" sz="2200" dirty="0">
                <a:solidFill>
                  <a:schemeClr val="tx1"/>
                </a:solidFill>
                <a:latin typeface="Arial"/>
                <a:ea typeface="Times New Roman"/>
                <a:cs typeface="Times New Roman"/>
              </a:rPr>
              <a:t>	</a:t>
            </a:r>
            <a:r>
              <a:rPr lang="it-IT" sz="2200" dirty="0" smtClean="0">
                <a:solidFill>
                  <a:schemeClr val="tx1"/>
                </a:solidFill>
                <a:latin typeface="Arial"/>
                <a:ea typeface="Times New Roman"/>
                <a:cs typeface="Times New Roman"/>
              </a:rPr>
              <a:t>			colesterolo </a:t>
            </a:r>
            <a:r>
              <a:rPr lang="it-IT" sz="2200" dirty="0">
                <a:solidFill>
                  <a:schemeClr val="tx1"/>
                </a:solidFill>
                <a:latin typeface="Arial"/>
                <a:ea typeface="Times New Roman"/>
                <a:cs typeface="Times New Roman"/>
              </a:rPr>
              <a:t>HDL &lt;40 mg/dl negli uomini o &lt;48 nelle donne)</a:t>
            </a:r>
          </a:p>
          <a:p>
            <a:pPr marL="173038" lvl="0" algn="l">
              <a:spcAft>
                <a:spcPts val="0"/>
              </a:spcAft>
              <a:buFont typeface="Wingdings"/>
              <a:buChar char=""/>
              <a:tabLst>
                <a:tab pos="455295" algn="l"/>
              </a:tabLst>
            </a:pPr>
            <a:r>
              <a:rPr lang="it-IT" dirty="0">
                <a:latin typeface="Arial"/>
                <a:ea typeface="Times New Roman"/>
                <a:cs typeface="Times New Roman"/>
              </a:rPr>
              <a:t>Familiarità per malattie cardiovascolari </a:t>
            </a:r>
            <a:r>
              <a:rPr lang="it-IT" dirty="0" smtClean="0">
                <a:latin typeface="Arial"/>
                <a:ea typeface="Times New Roman"/>
                <a:cs typeface="Times New Roman"/>
              </a:rPr>
              <a:t>precoci                            				</a:t>
            </a:r>
            <a:r>
              <a:rPr lang="it-IT" sz="2200" dirty="0" smtClean="0">
                <a:solidFill>
                  <a:schemeClr val="tx1"/>
                </a:solidFill>
                <a:latin typeface="Arial"/>
                <a:ea typeface="Times New Roman"/>
                <a:cs typeface="Times New Roman"/>
              </a:rPr>
              <a:t>( </a:t>
            </a:r>
            <a:r>
              <a:rPr lang="it-IT" sz="2200" dirty="0">
                <a:solidFill>
                  <a:schemeClr val="tx1"/>
                </a:solidFill>
                <a:latin typeface="Arial"/>
                <a:ea typeface="Times New Roman"/>
                <a:cs typeface="Times New Roman"/>
              </a:rPr>
              <a:t>prima dei 65 anni nella donna, prima dei 55 anni nel maschio)</a:t>
            </a:r>
            <a:endParaRPr lang="it-IT" sz="2200" dirty="0">
              <a:solidFill>
                <a:schemeClr val="tx1"/>
              </a:solidFill>
              <a:latin typeface="Times New Roman"/>
              <a:ea typeface="Times New Roman"/>
            </a:endParaRPr>
          </a:p>
          <a:p>
            <a:pPr marL="173038" lvl="0" algn="l">
              <a:spcAft>
                <a:spcPts val="0"/>
              </a:spcAft>
              <a:buFont typeface="Wingdings"/>
              <a:buChar char=""/>
              <a:tabLst>
                <a:tab pos="455295" algn="l"/>
              </a:tabLst>
            </a:pPr>
            <a:r>
              <a:rPr lang="it-IT" dirty="0">
                <a:solidFill>
                  <a:srgbClr val="92D050"/>
                </a:solidFill>
                <a:latin typeface="Arial"/>
                <a:ea typeface="Times New Roman"/>
                <a:cs typeface="Times New Roman"/>
              </a:rPr>
              <a:t>Obesità (BMI </a:t>
            </a:r>
            <a:r>
              <a:rPr lang="it-IT" dirty="0">
                <a:solidFill>
                  <a:srgbClr val="92D050"/>
                </a:solidFill>
                <a:latin typeface="Arial"/>
                <a:ea typeface="Times New Roman"/>
                <a:sym typeface="Symbol"/>
              </a:rPr>
              <a:t></a:t>
            </a:r>
            <a:r>
              <a:rPr lang="it-IT" dirty="0">
                <a:solidFill>
                  <a:srgbClr val="92D050"/>
                </a:solidFill>
                <a:latin typeface="Arial"/>
                <a:ea typeface="Times New Roman"/>
                <a:cs typeface="Times New Roman"/>
              </a:rPr>
              <a:t> 30 </a:t>
            </a:r>
            <a:r>
              <a:rPr lang="it-IT" dirty="0">
                <a:latin typeface="Arial"/>
                <a:ea typeface="Times New Roman"/>
                <a:cs typeface="Times New Roman"/>
              </a:rPr>
              <a:t>o </a:t>
            </a:r>
            <a:r>
              <a:rPr lang="it-IT" dirty="0">
                <a:solidFill>
                  <a:srgbClr val="00CCFF"/>
                </a:solidFill>
                <a:latin typeface="Arial"/>
                <a:ea typeface="Times New Roman"/>
                <a:cs typeface="Times New Roman"/>
              </a:rPr>
              <a:t>circonferenza addominale </a:t>
            </a:r>
            <a:r>
              <a:rPr lang="it-IT" dirty="0">
                <a:latin typeface="Arial"/>
                <a:ea typeface="Times New Roman"/>
                <a:sym typeface="Symbol"/>
              </a:rPr>
              <a:t></a:t>
            </a:r>
            <a:r>
              <a:rPr lang="it-IT" dirty="0">
                <a:latin typeface="Arial"/>
                <a:ea typeface="Times New Roman"/>
                <a:cs typeface="Times New Roman"/>
              </a:rPr>
              <a:t> 102 cm nel maschio e </a:t>
            </a:r>
            <a:r>
              <a:rPr lang="it-IT" dirty="0">
                <a:latin typeface="Arial"/>
                <a:ea typeface="Times New Roman"/>
                <a:sym typeface="Symbol"/>
              </a:rPr>
              <a:t></a:t>
            </a:r>
            <a:r>
              <a:rPr lang="it-IT" dirty="0">
                <a:latin typeface="Arial"/>
                <a:ea typeface="Times New Roman"/>
                <a:cs typeface="Times New Roman"/>
              </a:rPr>
              <a:t> 88 cm nella </a:t>
            </a:r>
            <a:r>
              <a:rPr lang="it-IT" dirty="0" smtClean="0">
                <a:latin typeface="Arial"/>
                <a:ea typeface="Times New Roman"/>
                <a:cs typeface="Times New Roman"/>
              </a:rPr>
              <a:t>donna)</a:t>
            </a:r>
            <a:endParaRPr lang="it-IT" sz="4400" dirty="0">
              <a:latin typeface="Times New Roman"/>
              <a:ea typeface="Times New Roman"/>
            </a:endParaRPr>
          </a:p>
        </p:txBody>
      </p:sp>
    </p:spTree>
    <p:extLst>
      <p:ext uri="{BB962C8B-B14F-4D97-AF65-F5344CB8AC3E}">
        <p14:creationId xmlns:p14="http://schemas.microsoft.com/office/powerpoint/2010/main" val="2833744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3000" b="1" dirty="0" smtClean="0">
                <a:solidFill>
                  <a:srgbClr val="FFFF00"/>
                </a:solidFill>
              </a:rPr>
              <a:t>PDT  ASL </a:t>
            </a:r>
            <a:r>
              <a:rPr lang="it-IT" sz="3000" b="1" dirty="0">
                <a:solidFill>
                  <a:srgbClr val="FFFF00"/>
                </a:solidFill>
              </a:rPr>
              <a:t>Brescia </a:t>
            </a:r>
            <a:r>
              <a:rPr lang="it-IT" sz="3000" b="1" dirty="0" smtClean="0">
                <a:solidFill>
                  <a:srgbClr val="FFFF00"/>
                </a:solidFill>
              </a:rPr>
              <a:t>2011</a:t>
            </a:r>
            <a:br>
              <a:rPr lang="it-IT" sz="3000" b="1" dirty="0" smtClean="0">
                <a:solidFill>
                  <a:srgbClr val="FFFF00"/>
                </a:solidFill>
              </a:rPr>
            </a:br>
            <a:r>
              <a:rPr lang="it-IT" sz="3200" b="1" i="1" dirty="0" smtClean="0">
                <a:solidFill>
                  <a:srgbClr val="FF0000"/>
                </a:solidFill>
                <a:latin typeface="Arial"/>
                <a:ea typeface="Times New Roman"/>
                <a:cs typeface="Times New Roman"/>
              </a:rPr>
              <a:t>Criteri </a:t>
            </a:r>
            <a:r>
              <a:rPr lang="it-IT" sz="3200" b="1" i="1" dirty="0">
                <a:solidFill>
                  <a:srgbClr val="FF0000"/>
                </a:solidFill>
                <a:latin typeface="Arial"/>
                <a:ea typeface="Times New Roman"/>
                <a:cs typeface="Times New Roman"/>
              </a:rPr>
              <a:t>per la stratificazione del rischio cardiovascolare globale</a:t>
            </a:r>
            <a:br>
              <a:rPr lang="it-IT" sz="3200" b="1" i="1" dirty="0">
                <a:solidFill>
                  <a:srgbClr val="FF0000"/>
                </a:solidFill>
                <a:latin typeface="Arial"/>
                <a:ea typeface="Times New Roman"/>
                <a:cs typeface="Times New Roman"/>
              </a:rPr>
            </a:b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208383" y="1122736"/>
            <a:ext cx="11461143" cy="5243332"/>
          </a:xfrm>
        </p:spPr>
        <p:txBody>
          <a:bodyPr>
            <a:normAutofit fontScale="92500" lnSpcReduction="10000"/>
          </a:bodyPr>
          <a:lstStyle/>
          <a:p>
            <a:pPr algn="ctr">
              <a:spcAft>
                <a:spcPts val="0"/>
              </a:spcAft>
            </a:pPr>
            <a:r>
              <a:rPr lang="it-IT" sz="2400" b="1" i="1" dirty="0" smtClean="0">
                <a:solidFill>
                  <a:schemeClr val="tx1"/>
                </a:solidFill>
                <a:latin typeface="Arial"/>
                <a:ea typeface="Times New Roman"/>
                <a:cs typeface="Times New Roman"/>
              </a:rPr>
              <a:t>Fattori </a:t>
            </a:r>
            <a:r>
              <a:rPr lang="it-IT" sz="2400" b="1" i="1" dirty="0">
                <a:solidFill>
                  <a:schemeClr val="tx1"/>
                </a:solidFill>
                <a:latin typeface="Arial"/>
                <a:ea typeface="Times New Roman"/>
                <a:cs typeface="Times New Roman"/>
              </a:rPr>
              <a:t>di rischio cardiovascolare da considerare per la quantificazione del </a:t>
            </a:r>
            <a:r>
              <a:rPr lang="it-IT" sz="2400" b="1" i="1" dirty="0" smtClean="0">
                <a:solidFill>
                  <a:schemeClr val="tx1"/>
                </a:solidFill>
                <a:latin typeface="Arial"/>
                <a:ea typeface="Times New Roman"/>
                <a:cs typeface="Times New Roman"/>
              </a:rPr>
              <a:t>rischio:</a:t>
            </a:r>
          </a:p>
          <a:p>
            <a:pPr algn="ctr">
              <a:spcAft>
                <a:spcPts val="0"/>
              </a:spcAft>
            </a:pPr>
            <a:r>
              <a:rPr lang="it-IT" sz="1100" dirty="0" smtClean="0">
                <a:solidFill>
                  <a:schemeClr val="tx1"/>
                </a:solidFill>
                <a:latin typeface="Times New Roman"/>
                <a:ea typeface="Times New Roman"/>
              </a:rPr>
              <a:t>  </a:t>
            </a:r>
            <a:endParaRPr lang="it-IT" sz="1100" dirty="0">
              <a:solidFill>
                <a:schemeClr val="tx1"/>
              </a:solidFill>
              <a:latin typeface="Times New Roman"/>
              <a:ea typeface="Times New Roman"/>
            </a:endParaRPr>
          </a:p>
          <a:p>
            <a:pPr marL="450850" indent="-450850" algn="l">
              <a:spcAft>
                <a:spcPts val="0"/>
              </a:spcAft>
            </a:pPr>
            <a:r>
              <a:rPr lang="it-IT" b="1" i="1" dirty="0">
                <a:solidFill>
                  <a:schemeClr val="tx1"/>
                </a:solidFill>
                <a:latin typeface="Arial"/>
                <a:ea typeface="Times New Roman"/>
                <a:cs typeface="Times New Roman"/>
              </a:rPr>
              <a:t>Danno a livello degli organi bersaglio:</a:t>
            </a:r>
            <a:endParaRPr lang="it-IT" sz="4400" dirty="0">
              <a:solidFill>
                <a:schemeClr val="tx1"/>
              </a:solidFill>
              <a:latin typeface="Times New Roman"/>
              <a:ea typeface="Times New Roman"/>
            </a:endParaRPr>
          </a:p>
          <a:p>
            <a:pPr marL="620713" lvl="0" indent="-342900" algn="l">
              <a:spcAft>
                <a:spcPts val="0"/>
              </a:spcAft>
              <a:buFont typeface="Wingdings"/>
              <a:buChar char=""/>
              <a:tabLst>
                <a:tab pos="457200" algn="l"/>
              </a:tabLst>
            </a:pPr>
            <a:r>
              <a:rPr lang="it-IT" dirty="0" err="1">
                <a:latin typeface="Arial"/>
                <a:ea typeface="Times New Roman"/>
                <a:cs typeface="Times New Roman"/>
              </a:rPr>
              <a:t>Ipertofia</a:t>
            </a:r>
            <a:r>
              <a:rPr lang="it-IT" dirty="0">
                <a:latin typeface="Arial"/>
                <a:ea typeface="Times New Roman"/>
                <a:cs typeface="Times New Roman"/>
              </a:rPr>
              <a:t> ventricolare sinistra </a:t>
            </a:r>
            <a:r>
              <a:rPr lang="it-IT" dirty="0" smtClean="0">
                <a:latin typeface="Arial"/>
                <a:ea typeface="Times New Roman"/>
                <a:cs typeface="Times New Roman"/>
              </a:rPr>
              <a:t>						</a:t>
            </a:r>
            <a:r>
              <a:rPr lang="it-IT" sz="2200" b="1" dirty="0" smtClean="0">
                <a:latin typeface="Arial"/>
                <a:ea typeface="Times New Roman"/>
                <a:cs typeface="Times New Roman"/>
              </a:rPr>
              <a:t>	    </a:t>
            </a:r>
            <a:r>
              <a:rPr lang="it-IT" sz="1700" b="1" dirty="0" smtClean="0">
                <a:solidFill>
                  <a:schemeClr val="tx1"/>
                </a:solidFill>
                <a:latin typeface="Arial"/>
                <a:ea typeface="Times New Roman"/>
                <a:cs typeface="Times New Roman"/>
              </a:rPr>
              <a:t>- ECG</a:t>
            </a:r>
            <a:r>
              <a:rPr lang="it-IT" sz="1700" b="1" dirty="0">
                <a:solidFill>
                  <a:schemeClr val="tx1"/>
                </a:solidFill>
                <a:latin typeface="Arial"/>
                <a:ea typeface="Times New Roman"/>
                <a:cs typeface="Times New Roman"/>
              </a:rPr>
              <a:t>: </a:t>
            </a:r>
            <a:r>
              <a:rPr lang="it-IT" sz="1700" b="1" dirty="0" err="1">
                <a:solidFill>
                  <a:schemeClr val="tx1"/>
                </a:solidFill>
                <a:latin typeface="Arial"/>
                <a:ea typeface="Times New Roman"/>
                <a:cs typeface="Times New Roman"/>
              </a:rPr>
              <a:t>Sokolow</a:t>
            </a:r>
            <a:r>
              <a:rPr lang="it-IT" sz="1700" b="1" dirty="0">
                <a:solidFill>
                  <a:schemeClr val="tx1"/>
                </a:solidFill>
                <a:latin typeface="Arial"/>
                <a:ea typeface="Times New Roman"/>
                <a:cs typeface="Times New Roman"/>
              </a:rPr>
              <a:t>-Lyons &gt;38 mm; </a:t>
            </a:r>
            <a:r>
              <a:rPr lang="it-IT" sz="1700" b="1" dirty="0" err="1">
                <a:solidFill>
                  <a:schemeClr val="tx1"/>
                </a:solidFill>
                <a:latin typeface="Arial"/>
                <a:ea typeface="Times New Roman"/>
                <a:cs typeface="Times New Roman"/>
              </a:rPr>
              <a:t>Cornell</a:t>
            </a:r>
            <a:r>
              <a:rPr lang="it-IT" sz="1700" b="1" dirty="0">
                <a:solidFill>
                  <a:schemeClr val="tx1"/>
                </a:solidFill>
                <a:latin typeface="Arial"/>
                <a:ea typeface="Times New Roman"/>
                <a:cs typeface="Times New Roman"/>
              </a:rPr>
              <a:t>&gt;2440 mm </a:t>
            </a:r>
            <a:r>
              <a:rPr lang="it-IT" sz="1700" b="1" dirty="0" err="1">
                <a:solidFill>
                  <a:schemeClr val="tx1"/>
                </a:solidFill>
                <a:latin typeface="Arial"/>
                <a:ea typeface="Times New Roman"/>
                <a:cs typeface="Times New Roman"/>
              </a:rPr>
              <a:t>ms</a:t>
            </a:r>
            <a:r>
              <a:rPr lang="it-IT" sz="2600" dirty="0">
                <a:solidFill>
                  <a:schemeClr val="tx1"/>
                </a:solidFill>
                <a:latin typeface="Arial"/>
                <a:ea typeface="Times New Roman"/>
                <a:cs typeface="Times New Roman"/>
              </a:rPr>
              <a:t>; </a:t>
            </a:r>
            <a:r>
              <a:rPr lang="it-IT" sz="2600" dirty="0" smtClean="0">
                <a:solidFill>
                  <a:schemeClr val="tx1"/>
                </a:solidFill>
                <a:latin typeface="Arial"/>
                <a:ea typeface="Times New Roman"/>
                <a:cs typeface="Times New Roman"/>
              </a:rPr>
              <a:t>			  			    </a:t>
            </a:r>
            <a:r>
              <a:rPr lang="it-IT" sz="1600" b="1" dirty="0" smtClean="0">
                <a:solidFill>
                  <a:schemeClr val="tx1"/>
                </a:solidFill>
                <a:latin typeface="Arial"/>
                <a:ea typeface="Times New Roman"/>
                <a:cs typeface="Times New Roman"/>
              </a:rPr>
              <a:t>- </a:t>
            </a:r>
            <a:r>
              <a:rPr lang="it-IT" sz="1700" b="1" dirty="0" err="1" smtClean="0">
                <a:solidFill>
                  <a:schemeClr val="tx1"/>
                </a:solidFill>
                <a:latin typeface="Arial"/>
                <a:ea typeface="Times New Roman"/>
                <a:cs typeface="Times New Roman"/>
              </a:rPr>
              <a:t>Ecocardiogramma</a:t>
            </a:r>
            <a:r>
              <a:rPr lang="it-IT" sz="1600" b="1" dirty="0" err="1" smtClean="0">
                <a:solidFill>
                  <a:schemeClr val="tx1"/>
                </a:solidFill>
                <a:latin typeface="Arial"/>
                <a:ea typeface="Times New Roman"/>
                <a:cs typeface="Times New Roman"/>
              </a:rPr>
              <a:t>:LVMI</a:t>
            </a:r>
            <a:r>
              <a:rPr lang="it-IT" sz="1600" b="1" dirty="0" smtClean="0">
                <a:solidFill>
                  <a:schemeClr val="tx1"/>
                </a:solidFill>
                <a:latin typeface="Arial"/>
                <a:ea typeface="Times New Roman"/>
                <a:cs typeface="Times New Roman"/>
              </a:rPr>
              <a:t> (</a:t>
            </a:r>
            <a:r>
              <a:rPr lang="it-IT" sz="1600" b="1" dirty="0" err="1">
                <a:solidFill>
                  <a:schemeClr val="tx1"/>
                </a:solidFill>
                <a:latin typeface="Arial"/>
                <a:ea typeface="Times New Roman"/>
                <a:cs typeface="Times New Roman"/>
              </a:rPr>
              <a:t>left</a:t>
            </a:r>
            <a:r>
              <a:rPr lang="it-IT" sz="1600" b="1" dirty="0">
                <a:solidFill>
                  <a:schemeClr val="tx1"/>
                </a:solidFill>
                <a:latin typeface="Arial"/>
                <a:ea typeface="Times New Roman"/>
                <a:cs typeface="Times New Roman"/>
              </a:rPr>
              <a:t> </a:t>
            </a:r>
            <a:r>
              <a:rPr lang="it-IT" sz="1600" b="1" dirty="0" err="1" smtClean="0">
                <a:solidFill>
                  <a:schemeClr val="tx1"/>
                </a:solidFill>
                <a:latin typeface="Arial"/>
                <a:ea typeface="Times New Roman"/>
                <a:cs typeface="Times New Roman"/>
              </a:rPr>
              <a:t>ventricular</a:t>
            </a:r>
            <a:r>
              <a:rPr lang="it-IT" sz="1600" b="1" dirty="0" smtClean="0">
                <a:solidFill>
                  <a:schemeClr val="tx1"/>
                </a:solidFill>
                <a:latin typeface="Arial"/>
                <a:ea typeface="Times New Roman"/>
                <a:cs typeface="Times New Roman"/>
              </a:rPr>
              <a:t> </a:t>
            </a:r>
            <a:r>
              <a:rPr lang="it-IT" sz="1600" b="1" dirty="0">
                <a:solidFill>
                  <a:schemeClr val="tx1"/>
                </a:solidFill>
                <a:latin typeface="Arial"/>
                <a:ea typeface="Times New Roman"/>
                <a:cs typeface="Times New Roman"/>
              </a:rPr>
              <a:t>mass </a:t>
            </a:r>
            <a:r>
              <a:rPr lang="it-IT" sz="1600" b="1" dirty="0" err="1">
                <a:solidFill>
                  <a:schemeClr val="tx1"/>
                </a:solidFill>
                <a:latin typeface="Arial"/>
                <a:ea typeface="Times New Roman"/>
                <a:cs typeface="Times New Roman"/>
              </a:rPr>
              <a:t>index</a:t>
            </a:r>
            <a:r>
              <a:rPr lang="it-IT" sz="1600" b="1" dirty="0">
                <a:solidFill>
                  <a:schemeClr val="tx1"/>
                </a:solidFill>
                <a:latin typeface="Arial"/>
                <a:ea typeface="Times New Roman"/>
                <a:cs typeface="Times New Roman"/>
              </a:rPr>
              <a:t>) ≥125 g/m2 nell’uomo e ≥110 g/m2 nella donna</a:t>
            </a:r>
            <a:r>
              <a:rPr lang="it-IT" sz="1600" b="1" dirty="0" smtClean="0">
                <a:solidFill>
                  <a:schemeClr val="tx1"/>
                </a:solidFill>
                <a:latin typeface="Arial"/>
                <a:ea typeface="Times New Roman"/>
                <a:cs typeface="Times New Roman"/>
              </a:rPr>
              <a:t>)</a:t>
            </a:r>
          </a:p>
          <a:p>
            <a:pPr marL="620713" lvl="0" indent="-342900" algn="l">
              <a:spcAft>
                <a:spcPts val="0"/>
              </a:spcAft>
              <a:buFont typeface="Wingdings"/>
              <a:buChar char=""/>
              <a:tabLst>
                <a:tab pos="457200" algn="l"/>
              </a:tabLst>
            </a:pPr>
            <a:endParaRPr lang="it-IT" sz="1600" b="1" dirty="0">
              <a:solidFill>
                <a:schemeClr val="tx1"/>
              </a:solidFill>
              <a:latin typeface="Arial"/>
              <a:ea typeface="Times New Roman"/>
              <a:cs typeface="Times New Roman"/>
            </a:endParaRPr>
          </a:p>
          <a:p>
            <a:pPr marL="620713" lvl="0" indent="-342900" algn="l">
              <a:spcAft>
                <a:spcPts val="0"/>
              </a:spcAft>
              <a:buFont typeface="Wingdings"/>
              <a:buChar char=""/>
              <a:tabLst>
                <a:tab pos="457200" algn="l"/>
              </a:tabLst>
            </a:pPr>
            <a:r>
              <a:rPr lang="it-IT" dirty="0">
                <a:latin typeface="Arial"/>
                <a:ea typeface="Times New Roman"/>
                <a:cs typeface="Times New Roman"/>
              </a:rPr>
              <a:t>Evidenza </a:t>
            </a:r>
            <a:r>
              <a:rPr lang="it-IT" dirty="0" smtClean="0">
                <a:latin typeface="Arial"/>
                <a:ea typeface="Times New Roman"/>
                <a:cs typeface="Times New Roman"/>
              </a:rPr>
              <a:t>ecografica </a:t>
            </a:r>
            <a:r>
              <a:rPr lang="it-IT" dirty="0">
                <a:latin typeface="Arial"/>
                <a:ea typeface="Times New Roman"/>
                <a:cs typeface="Times New Roman"/>
              </a:rPr>
              <a:t>di aumento dello spessore mio-intimale </a:t>
            </a:r>
            <a:r>
              <a:rPr lang="it-IT" sz="1500" b="1" dirty="0">
                <a:solidFill>
                  <a:schemeClr val="tx1"/>
                </a:solidFill>
                <a:latin typeface="Arial"/>
                <a:ea typeface="Times New Roman"/>
                <a:cs typeface="Times New Roman"/>
              </a:rPr>
              <a:t> </a:t>
            </a:r>
            <a:r>
              <a:rPr lang="it-IT" sz="1500" b="1" dirty="0" smtClean="0">
                <a:solidFill>
                  <a:schemeClr val="tx1"/>
                </a:solidFill>
                <a:latin typeface="Arial"/>
                <a:ea typeface="Times New Roman"/>
                <a:cs typeface="Times New Roman"/>
              </a:rPr>
              <a:t>        - rapporto </a:t>
            </a:r>
            <a:r>
              <a:rPr lang="it-IT" sz="1500" b="1" dirty="0">
                <a:solidFill>
                  <a:schemeClr val="tx1"/>
                </a:solidFill>
                <a:latin typeface="Arial"/>
                <a:ea typeface="Times New Roman"/>
                <a:cs typeface="Times New Roman"/>
              </a:rPr>
              <a:t>IMT a livello carotideo &gt;0,9 mm) o presenza di placche aterosclerotiche</a:t>
            </a:r>
            <a:r>
              <a:rPr lang="it-IT" sz="1500" b="1" dirty="0" smtClean="0">
                <a:solidFill>
                  <a:schemeClr val="tx1"/>
                </a:solidFill>
                <a:latin typeface="Arial"/>
                <a:ea typeface="Times New Roman"/>
                <a:cs typeface="Times New Roman"/>
              </a:rPr>
              <a:t>)</a:t>
            </a:r>
          </a:p>
          <a:p>
            <a:pPr marL="620713" lvl="0" indent="-342900" algn="l">
              <a:spcAft>
                <a:spcPts val="0"/>
              </a:spcAft>
              <a:buFont typeface="Wingdings"/>
              <a:buChar char=""/>
              <a:tabLst>
                <a:tab pos="457200" algn="l"/>
              </a:tabLst>
            </a:pPr>
            <a:endParaRPr lang="it-IT" sz="1500" b="1" dirty="0">
              <a:solidFill>
                <a:schemeClr val="tx1"/>
              </a:solidFill>
              <a:latin typeface="Arial"/>
              <a:ea typeface="Times New Roman"/>
              <a:cs typeface="Times New Roman"/>
            </a:endParaRPr>
          </a:p>
          <a:p>
            <a:pPr marL="620713" lvl="0" indent="-342900" algn="l">
              <a:lnSpc>
                <a:spcPct val="120000"/>
              </a:lnSpc>
              <a:spcBef>
                <a:spcPts val="0"/>
              </a:spcBef>
              <a:spcAft>
                <a:spcPts val="0"/>
              </a:spcAft>
              <a:buFont typeface="Wingdings"/>
              <a:buChar char=""/>
              <a:tabLst>
                <a:tab pos="457200" algn="l"/>
              </a:tabLst>
            </a:pPr>
            <a:r>
              <a:rPr lang="it-IT" dirty="0">
                <a:latin typeface="Arial"/>
                <a:ea typeface="Times New Roman"/>
                <a:cs typeface="Times New Roman"/>
              </a:rPr>
              <a:t>Lieve incremento dei livelli serici di </a:t>
            </a:r>
            <a:r>
              <a:rPr lang="it-IT" dirty="0" smtClean="0">
                <a:latin typeface="Arial"/>
                <a:ea typeface="Times New Roman"/>
                <a:cs typeface="Times New Roman"/>
              </a:rPr>
              <a:t>creatinina				      </a:t>
            </a:r>
            <a:r>
              <a:rPr lang="it-IT" sz="1500" b="1" dirty="0" smtClean="0">
                <a:solidFill>
                  <a:schemeClr val="tx1"/>
                </a:solidFill>
                <a:latin typeface="Arial"/>
                <a:ea typeface="Times New Roman"/>
                <a:cs typeface="Times New Roman"/>
              </a:rPr>
              <a:t>- 1,3-1,5 </a:t>
            </a:r>
            <a:r>
              <a:rPr lang="it-IT" sz="1500" b="1" dirty="0">
                <a:solidFill>
                  <a:schemeClr val="tx1"/>
                </a:solidFill>
                <a:latin typeface="Arial"/>
                <a:ea typeface="Times New Roman"/>
                <a:cs typeface="Times New Roman"/>
              </a:rPr>
              <a:t>mg/dl negli uomini e 1,2-1,4 mg/dl nelle donne). </a:t>
            </a:r>
          </a:p>
          <a:p>
            <a:pPr marL="620713" lvl="0" indent="-342900" algn="l">
              <a:spcAft>
                <a:spcPts val="0"/>
              </a:spcAft>
              <a:buFont typeface="Wingdings"/>
              <a:buChar char=""/>
              <a:tabLst>
                <a:tab pos="457200" algn="l"/>
              </a:tabLst>
            </a:pPr>
            <a:r>
              <a:rPr lang="it-IT" dirty="0" err="1">
                <a:latin typeface="Arial"/>
                <a:ea typeface="Times New Roman"/>
                <a:cs typeface="Times New Roman"/>
              </a:rPr>
              <a:t>Microalbuminuria</a:t>
            </a:r>
            <a:r>
              <a:rPr lang="it-IT" dirty="0">
                <a:latin typeface="Arial"/>
                <a:ea typeface="Times New Roman"/>
                <a:cs typeface="Times New Roman"/>
              </a:rPr>
              <a:t> </a:t>
            </a:r>
            <a:r>
              <a:rPr lang="it-IT" dirty="0" smtClean="0">
                <a:latin typeface="Arial"/>
                <a:ea typeface="Times New Roman"/>
                <a:cs typeface="Times New Roman"/>
              </a:rPr>
              <a:t>										</a:t>
            </a:r>
            <a:r>
              <a:rPr lang="it-IT" sz="1500" b="1" dirty="0" smtClean="0">
                <a:solidFill>
                  <a:schemeClr val="tx1"/>
                </a:solidFill>
                <a:latin typeface="Arial"/>
                <a:ea typeface="Times New Roman"/>
                <a:cs typeface="Times New Roman"/>
              </a:rPr>
              <a:t>- 30-300 </a:t>
            </a:r>
            <a:r>
              <a:rPr lang="it-IT" sz="1500" b="1" dirty="0">
                <a:solidFill>
                  <a:schemeClr val="tx1"/>
                </a:solidFill>
                <a:latin typeface="Arial"/>
                <a:ea typeface="Times New Roman"/>
                <a:cs typeface="Times New Roman"/>
              </a:rPr>
              <a:t>mg/24 ore; rapporto albumina/creatinina &gt;22 mg/g negli uomini e &gt;31 mg/g nelle </a:t>
            </a:r>
            <a:r>
              <a:rPr lang="it-IT" sz="1500" b="1" dirty="0" smtClean="0">
                <a:solidFill>
                  <a:schemeClr val="tx1"/>
                </a:solidFill>
                <a:latin typeface="Arial"/>
                <a:ea typeface="Times New Roman"/>
                <a:cs typeface="Times New Roman"/>
              </a:rPr>
              <a:t>donne</a:t>
            </a:r>
            <a:endParaRPr lang="it-IT" sz="1500" b="1" dirty="0">
              <a:solidFill>
                <a:schemeClr val="tx1"/>
              </a:solidFill>
              <a:latin typeface="Arial"/>
              <a:ea typeface="Times New Roman"/>
              <a:cs typeface="Times New Roman"/>
            </a:endParaRPr>
          </a:p>
        </p:txBody>
      </p:sp>
    </p:spTree>
    <p:extLst>
      <p:ext uri="{BB962C8B-B14F-4D97-AF65-F5344CB8AC3E}">
        <p14:creationId xmlns:p14="http://schemas.microsoft.com/office/powerpoint/2010/main" val="3701628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500"/>
                                        <p:tgtEl>
                                          <p:spTgt spid="3">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3000" b="1" dirty="0" smtClean="0">
                <a:solidFill>
                  <a:srgbClr val="FFFF00"/>
                </a:solidFill>
              </a:rPr>
              <a:t>PDT  ASL </a:t>
            </a:r>
            <a:r>
              <a:rPr lang="it-IT" sz="3000" b="1" dirty="0">
                <a:solidFill>
                  <a:srgbClr val="FFFF00"/>
                </a:solidFill>
              </a:rPr>
              <a:t>Brescia 2011</a:t>
            </a: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0" y="1047750"/>
            <a:ext cx="11516810" cy="5417684"/>
          </a:xfrm>
        </p:spPr>
        <p:txBody>
          <a:bodyPr>
            <a:normAutofit fontScale="85000" lnSpcReduction="20000"/>
          </a:bodyPr>
          <a:lstStyle/>
          <a:p>
            <a:pPr algn="ctr">
              <a:spcAft>
                <a:spcPts val="0"/>
              </a:spcAft>
            </a:pPr>
            <a:r>
              <a:rPr lang="it-IT" b="1" i="1" dirty="0">
                <a:solidFill>
                  <a:srgbClr val="FF0000"/>
                </a:solidFill>
                <a:latin typeface="Arial"/>
                <a:ea typeface="Times New Roman"/>
                <a:cs typeface="Times New Roman"/>
              </a:rPr>
              <a:t>Diabete mellito:</a:t>
            </a:r>
            <a:endParaRPr lang="it-IT" sz="4400" dirty="0">
              <a:solidFill>
                <a:srgbClr val="FF0000"/>
              </a:solidFill>
              <a:latin typeface="Times New Roman"/>
              <a:ea typeface="Times New Roman"/>
            </a:endParaRPr>
          </a:p>
          <a:p>
            <a:pPr marL="342900" lvl="0" indent="-342900" algn="just">
              <a:spcAft>
                <a:spcPts val="0"/>
              </a:spcAft>
              <a:buFont typeface="Wingdings"/>
              <a:buChar char=""/>
              <a:tabLst>
                <a:tab pos="457200" algn="l"/>
              </a:tabLst>
            </a:pPr>
            <a:r>
              <a:rPr lang="it-IT" dirty="0">
                <a:latin typeface="Arial"/>
                <a:ea typeface="Times New Roman"/>
                <a:cs typeface="Times New Roman"/>
              </a:rPr>
              <a:t>Glicemia a digiuno &gt;126 mg/dl</a:t>
            </a:r>
            <a:endParaRPr lang="it-IT" sz="4000" dirty="0">
              <a:latin typeface="Arial Narrow"/>
              <a:ea typeface="Times New Roman"/>
              <a:cs typeface="Times New Roman"/>
            </a:endParaRPr>
          </a:p>
          <a:p>
            <a:pPr marL="342900" lvl="0" indent="-342900" algn="just">
              <a:spcAft>
                <a:spcPts val="0"/>
              </a:spcAft>
              <a:buFont typeface="Wingdings"/>
              <a:buChar char=""/>
              <a:tabLst>
                <a:tab pos="457200" algn="l"/>
              </a:tabLst>
            </a:pPr>
            <a:r>
              <a:rPr lang="it-IT" dirty="0">
                <a:latin typeface="Arial"/>
                <a:ea typeface="Times New Roman"/>
                <a:cs typeface="Times New Roman"/>
              </a:rPr>
              <a:t>Glicemia postprandiale &gt;198 mg/dl</a:t>
            </a:r>
            <a:endParaRPr lang="it-IT" sz="4000" dirty="0">
              <a:latin typeface="Arial Narrow"/>
              <a:ea typeface="Times New Roman"/>
              <a:cs typeface="Times New Roman"/>
            </a:endParaRPr>
          </a:p>
          <a:p>
            <a:pPr>
              <a:spcAft>
                <a:spcPts val="0"/>
              </a:spcAft>
            </a:pPr>
            <a:r>
              <a:rPr lang="it-IT" dirty="0">
                <a:latin typeface="Arial"/>
                <a:ea typeface="Times New Roman"/>
              </a:rPr>
              <a:t> </a:t>
            </a:r>
            <a:endParaRPr lang="it-IT" sz="4400" dirty="0">
              <a:latin typeface="Times New Roman"/>
              <a:ea typeface="Times New Roman"/>
            </a:endParaRPr>
          </a:p>
          <a:p>
            <a:pPr algn="ctr">
              <a:spcAft>
                <a:spcPts val="0"/>
              </a:spcAft>
            </a:pPr>
            <a:r>
              <a:rPr lang="it-IT" b="1" i="1" dirty="0">
                <a:solidFill>
                  <a:srgbClr val="FFFF00"/>
                </a:solidFill>
                <a:latin typeface="Arial"/>
                <a:ea typeface="Times New Roman"/>
                <a:cs typeface="Times New Roman"/>
              </a:rPr>
              <a:t>Condizioni cliniche associate:</a:t>
            </a:r>
            <a:endParaRPr lang="it-IT" sz="4400" dirty="0">
              <a:solidFill>
                <a:srgbClr val="FFFF00"/>
              </a:solidFill>
              <a:latin typeface="Times New Roman"/>
              <a:ea typeface="Times New Roman"/>
            </a:endParaRPr>
          </a:p>
          <a:p>
            <a:pPr marL="342900" lvl="0" indent="-342900" algn="l">
              <a:spcAft>
                <a:spcPts val="0"/>
              </a:spcAft>
              <a:buFont typeface="Wingdings"/>
              <a:buChar char=""/>
              <a:tabLst>
                <a:tab pos="457200" algn="l"/>
              </a:tabLst>
            </a:pPr>
            <a:r>
              <a:rPr lang="it-IT" sz="3100" b="1" i="1" dirty="0" smtClean="0">
                <a:solidFill>
                  <a:srgbClr val="FF0000"/>
                </a:solidFill>
                <a:latin typeface="Arial"/>
                <a:ea typeface="Times New Roman"/>
                <a:cs typeface="Times New Roman"/>
              </a:rPr>
              <a:t>Malattia cerebrovascolare: </a:t>
            </a:r>
            <a:r>
              <a:rPr lang="it-IT" sz="1800" b="1" dirty="0" smtClean="0">
                <a:solidFill>
                  <a:schemeClr val="tx1"/>
                </a:solidFill>
                <a:latin typeface="Arial"/>
                <a:ea typeface="Times New Roman"/>
                <a:cs typeface="Times New Roman"/>
              </a:rPr>
              <a:t>										</a:t>
            </a:r>
            <a:r>
              <a:rPr lang="it-IT" sz="2600" b="1" dirty="0" err="1" smtClean="0">
                <a:solidFill>
                  <a:schemeClr val="tx1"/>
                </a:solidFill>
                <a:latin typeface="Arial"/>
                <a:ea typeface="Times New Roman"/>
                <a:cs typeface="Times New Roman"/>
              </a:rPr>
              <a:t>Stroke</a:t>
            </a:r>
            <a:r>
              <a:rPr lang="it-IT" sz="2600" b="1" dirty="0" smtClean="0">
                <a:solidFill>
                  <a:schemeClr val="tx1"/>
                </a:solidFill>
                <a:latin typeface="Arial"/>
                <a:ea typeface="Times New Roman"/>
                <a:cs typeface="Times New Roman"/>
              </a:rPr>
              <a:t> ischemico; Emorragia cerebrale; Attacchi ischemici transitori</a:t>
            </a:r>
            <a:endParaRPr lang="it-IT" sz="3400" b="1" dirty="0" smtClean="0">
              <a:solidFill>
                <a:schemeClr val="tx1"/>
              </a:solidFill>
              <a:latin typeface="Times New Roman"/>
              <a:ea typeface="Times New Roman"/>
            </a:endParaRPr>
          </a:p>
          <a:p>
            <a:pPr marL="342900" lvl="0" indent="-342900" algn="l">
              <a:spcAft>
                <a:spcPts val="0"/>
              </a:spcAft>
              <a:buFont typeface="Wingdings"/>
              <a:buChar char=""/>
              <a:tabLst>
                <a:tab pos="457200" algn="l"/>
              </a:tabLst>
            </a:pPr>
            <a:r>
              <a:rPr lang="it-IT" sz="3100" b="1" i="1" dirty="0" smtClean="0">
                <a:solidFill>
                  <a:srgbClr val="FF0000"/>
                </a:solidFill>
                <a:latin typeface="Arial"/>
                <a:ea typeface="Times New Roman"/>
                <a:cs typeface="Times New Roman"/>
              </a:rPr>
              <a:t>Cardiopatia</a:t>
            </a:r>
            <a:r>
              <a:rPr lang="it-IT" sz="3100" b="1" i="1" dirty="0">
                <a:solidFill>
                  <a:srgbClr val="FF0000"/>
                </a:solidFill>
                <a:latin typeface="Arial"/>
                <a:ea typeface="Times New Roman"/>
                <a:cs typeface="Times New Roman"/>
              </a:rPr>
              <a:t>:</a:t>
            </a:r>
            <a:r>
              <a:rPr lang="it-IT" dirty="0" smtClean="0">
                <a:latin typeface="Arial"/>
                <a:ea typeface="Times New Roman"/>
                <a:cs typeface="Times New Roman"/>
              </a:rPr>
              <a:t>												 </a:t>
            </a:r>
            <a:r>
              <a:rPr lang="it-IT" sz="2600" b="1" dirty="0">
                <a:solidFill>
                  <a:schemeClr val="tx1"/>
                </a:solidFill>
                <a:latin typeface="Arial"/>
                <a:ea typeface="Times New Roman"/>
                <a:cs typeface="Times New Roman"/>
              </a:rPr>
              <a:t>Infarto miocardio; Angina; Rivascolarizzazione coronaria; Scompenso cardiaco</a:t>
            </a:r>
          </a:p>
          <a:p>
            <a:pPr marL="342900" lvl="0" indent="-342900" algn="l">
              <a:spcAft>
                <a:spcPts val="0"/>
              </a:spcAft>
              <a:buFont typeface="Wingdings"/>
              <a:buChar char=""/>
              <a:tabLst>
                <a:tab pos="457200" algn="l"/>
              </a:tabLst>
            </a:pPr>
            <a:r>
              <a:rPr lang="it-IT" sz="3100" b="1" i="1" dirty="0">
                <a:solidFill>
                  <a:srgbClr val="FF0000"/>
                </a:solidFill>
                <a:latin typeface="Arial"/>
                <a:ea typeface="Times New Roman"/>
                <a:cs typeface="Times New Roman"/>
              </a:rPr>
              <a:t>Nefropatie: 	</a:t>
            </a:r>
            <a:r>
              <a:rPr lang="it-IT" dirty="0" smtClean="0">
                <a:latin typeface="Arial"/>
                <a:ea typeface="Times New Roman"/>
                <a:cs typeface="Times New Roman"/>
              </a:rPr>
              <a:t>										</a:t>
            </a:r>
            <a:r>
              <a:rPr lang="it-IT" sz="2300" b="1" dirty="0" err="1" smtClean="0">
                <a:solidFill>
                  <a:schemeClr val="tx1"/>
                </a:solidFill>
                <a:latin typeface="Arial"/>
                <a:ea typeface="Times New Roman"/>
                <a:cs typeface="Times New Roman"/>
              </a:rPr>
              <a:t>Nefrop</a:t>
            </a:r>
            <a:r>
              <a:rPr lang="it-IT" sz="2300" b="1" dirty="0" smtClean="0">
                <a:solidFill>
                  <a:schemeClr val="tx1"/>
                </a:solidFill>
                <a:latin typeface="Arial"/>
                <a:ea typeface="Times New Roman"/>
                <a:cs typeface="Times New Roman"/>
              </a:rPr>
              <a:t>. </a:t>
            </a:r>
            <a:r>
              <a:rPr lang="it-IT" sz="2300" b="1" dirty="0">
                <a:solidFill>
                  <a:schemeClr val="tx1"/>
                </a:solidFill>
                <a:latin typeface="Arial"/>
                <a:ea typeface="Times New Roman"/>
                <a:cs typeface="Times New Roman"/>
              </a:rPr>
              <a:t>diabetica; </a:t>
            </a:r>
            <a:r>
              <a:rPr lang="it-IT" sz="2300" b="1" dirty="0" err="1" smtClean="0">
                <a:solidFill>
                  <a:schemeClr val="tx1"/>
                </a:solidFill>
                <a:latin typeface="Arial"/>
                <a:ea typeface="Times New Roman"/>
                <a:cs typeface="Times New Roman"/>
              </a:rPr>
              <a:t>Insuf</a:t>
            </a:r>
            <a:r>
              <a:rPr lang="it-IT" sz="2300" b="1" dirty="0" smtClean="0">
                <a:solidFill>
                  <a:schemeClr val="tx1"/>
                </a:solidFill>
                <a:latin typeface="Arial"/>
                <a:ea typeface="Times New Roman"/>
                <a:cs typeface="Times New Roman"/>
              </a:rPr>
              <a:t>. renale </a:t>
            </a:r>
            <a:r>
              <a:rPr lang="it-IT" sz="2300" b="1" dirty="0">
                <a:solidFill>
                  <a:schemeClr val="tx1"/>
                </a:solidFill>
                <a:latin typeface="Arial"/>
                <a:ea typeface="Times New Roman"/>
                <a:cs typeface="Times New Roman"/>
              </a:rPr>
              <a:t>(creatinina &gt; 1,5 nell’uomo e &gt; 1,4 mg/dl nella donna); proteinuria (&gt;300 mg/24 h)</a:t>
            </a:r>
          </a:p>
          <a:p>
            <a:pPr marL="342900" lvl="0" indent="-342900" algn="l">
              <a:spcAft>
                <a:spcPts val="0"/>
              </a:spcAft>
              <a:buFont typeface="Wingdings"/>
              <a:buChar char=""/>
              <a:tabLst>
                <a:tab pos="457200" algn="l"/>
              </a:tabLst>
            </a:pPr>
            <a:r>
              <a:rPr lang="it-IT" sz="3100" b="1" i="1" dirty="0" err="1">
                <a:solidFill>
                  <a:srgbClr val="FF0000"/>
                </a:solidFill>
                <a:latin typeface="Arial"/>
                <a:ea typeface="Times New Roman"/>
                <a:cs typeface="Times New Roman"/>
              </a:rPr>
              <a:t>Vasculopatie</a:t>
            </a:r>
            <a:r>
              <a:rPr lang="it-IT" sz="3100" b="1" i="1" dirty="0">
                <a:solidFill>
                  <a:srgbClr val="FF0000"/>
                </a:solidFill>
                <a:latin typeface="Arial"/>
                <a:ea typeface="Times New Roman"/>
                <a:cs typeface="Times New Roman"/>
              </a:rPr>
              <a:t> periferiche</a:t>
            </a:r>
            <a:r>
              <a:rPr lang="it-IT" dirty="0">
                <a:latin typeface="Arial"/>
                <a:ea typeface="Times New Roman"/>
                <a:cs typeface="Times New Roman"/>
              </a:rPr>
              <a:t>: </a:t>
            </a:r>
            <a:r>
              <a:rPr lang="it-IT" sz="2300" b="1" dirty="0">
                <a:solidFill>
                  <a:schemeClr val="tx1"/>
                </a:solidFill>
                <a:latin typeface="Arial"/>
                <a:ea typeface="Times New Roman"/>
                <a:cs typeface="Times New Roman"/>
              </a:rPr>
              <a:t>Aneurisma aorta addominale; Arteriopatia a. inferiori</a:t>
            </a:r>
          </a:p>
          <a:p>
            <a:pPr marL="342900" lvl="0" indent="-342900" algn="l">
              <a:spcAft>
                <a:spcPts val="0"/>
              </a:spcAft>
              <a:buFont typeface="Wingdings"/>
              <a:buChar char=""/>
              <a:tabLst>
                <a:tab pos="457200" algn="l"/>
              </a:tabLst>
            </a:pPr>
            <a:r>
              <a:rPr lang="it-IT" sz="3100" b="1" i="1" dirty="0">
                <a:solidFill>
                  <a:srgbClr val="FF0000"/>
                </a:solidFill>
                <a:latin typeface="Arial"/>
                <a:ea typeface="Times New Roman"/>
                <a:cs typeface="Times New Roman"/>
              </a:rPr>
              <a:t>Retinopatia ipertensiva in fase avanzata</a:t>
            </a:r>
            <a:r>
              <a:rPr lang="it-IT" dirty="0">
                <a:latin typeface="Arial"/>
                <a:ea typeface="Times New Roman"/>
                <a:cs typeface="Times New Roman"/>
              </a:rPr>
              <a:t>: </a:t>
            </a:r>
            <a:r>
              <a:rPr lang="it-IT" sz="2300" b="1" dirty="0">
                <a:solidFill>
                  <a:schemeClr val="tx1"/>
                </a:solidFill>
                <a:latin typeface="Arial"/>
                <a:ea typeface="Times New Roman"/>
                <a:cs typeface="Times New Roman"/>
              </a:rPr>
              <a:t>Emorragie o essudati; </a:t>
            </a:r>
            <a:r>
              <a:rPr lang="it-IT" sz="2300" b="1" dirty="0" err="1">
                <a:solidFill>
                  <a:schemeClr val="tx1"/>
                </a:solidFill>
                <a:latin typeface="Arial"/>
                <a:ea typeface="Times New Roman"/>
                <a:cs typeface="Times New Roman"/>
              </a:rPr>
              <a:t>Papilledema</a:t>
            </a:r>
            <a:endParaRPr lang="it-IT" sz="2300" b="1" dirty="0">
              <a:solidFill>
                <a:schemeClr val="tx1"/>
              </a:solidFill>
              <a:latin typeface="Arial"/>
              <a:ea typeface="Times New Roman"/>
              <a:cs typeface="Times New Roman"/>
            </a:endParaRPr>
          </a:p>
        </p:txBody>
      </p:sp>
    </p:spTree>
    <p:extLst>
      <p:ext uri="{BB962C8B-B14F-4D97-AF65-F5344CB8AC3E}">
        <p14:creationId xmlns:p14="http://schemas.microsoft.com/office/powerpoint/2010/main" val="13939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lvl="0" algn="ctr">
              <a:spcBef>
                <a:spcPts val="500"/>
              </a:spcBef>
              <a:spcAft>
                <a:spcPts val="500"/>
              </a:spcAft>
            </a:pPr>
            <a:r>
              <a:rPr lang="it-IT" sz="32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2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800" b="1" dirty="0" smtClean="0">
                <a:solidFill>
                  <a:srgbClr val="FFFF00"/>
                </a:solidFill>
              </a:rPr>
              <a:t>PDT  ASL </a:t>
            </a:r>
            <a:r>
              <a:rPr lang="it-IT" sz="2800" b="1" dirty="0">
                <a:solidFill>
                  <a:srgbClr val="FFFF00"/>
                </a:solidFill>
              </a:rPr>
              <a:t>Brescia </a:t>
            </a:r>
            <a:r>
              <a:rPr lang="it-IT" sz="2800" b="1" dirty="0" smtClean="0">
                <a:solidFill>
                  <a:srgbClr val="FFFF00"/>
                </a:solidFill>
              </a:rPr>
              <a:t>2011</a:t>
            </a:r>
            <a:br>
              <a:rPr lang="it-IT" sz="2800" b="1" dirty="0" smtClean="0">
                <a:solidFill>
                  <a:srgbClr val="FFFF00"/>
                </a:solidFill>
              </a:rPr>
            </a:br>
            <a:r>
              <a:rPr lang="it-IT" sz="2700" b="1" i="1" spc="0" dirty="0">
                <a:solidFill>
                  <a:srgbClr val="FF3300"/>
                </a:solidFill>
                <a:effectLst/>
                <a:latin typeface="Arial"/>
                <a:ea typeface="+mn-ea"/>
                <a:cs typeface="Times New Roman"/>
              </a:rPr>
              <a:t>Ipertensione </a:t>
            </a:r>
            <a:r>
              <a:rPr lang="it-IT" sz="2700" b="1" i="1" spc="0" dirty="0" smtClean="0">
                <a:solidFill>
                  <a:srgbClr val="FF3300"/>
                </a:solidFill>
                <a:effectLst/>
                <a:latin typeface="Arial"/>
                <a:ea typeface="+mn-ea"/>
                <a:cs typeface="Times New Roman"/>
              </a:rPr>
              <a:t>dell'anziano</a:t>
            </a: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152401" y="1612001"/>
            <a:ext cx="11517088" cy="5055499"/>
          </a:xfrm>
        </p:spPr>
        <p:txBody>
          <a:bodyPr>
            <a:normAutofit fontScale="92500" lnSpcReduction="20000"/>
          </a:bodyPr>
          <a:lstStyle/>
          <a:p>
            <a:pPr algn="just">
              <a:spcAft>
                <a:spcPts val="0"/>
              </a:spcAft>
            </a:pPr>
            <a:r>
              <a:rPr lang="it-IT" dirty="0" smtClean="0">
                <a:latin typeface="Arial"/>
                <a:ea typeface="Times New Roman"/>
                <a:cs typeface="Times New Roman"/>
              </a:rPr>
              <a:t>Queste </a:t>
            </a:r>
            <a:r>
              <a:rPr lang="it-IT" dirty="0">
                <a:latin typeface="Arial"/>
                <a:ea typeface="Times New Roman"/>
                <a:cs typeface="Times New Roman"/>
              </a:rPr>
              <a:t>persone hanno un rischio più alto di complicanze cardiovascolari, </a:t>
            </a:r>
            <a:r>
              <a:rPr lang="it-IT" u="sng" dirty="0">
                <a:latin typeface="Arial"/>
                <a:ea typeface="Times New Roman"/>
                <a:cs typeface="Times New Roman"/>
              </a:rPr>
              <a:t>comprese l'insufficienza cardiaca e la </a:t>
            </a:r>
            <a:r>
              <a:rPr lang="it-IT" u="sng" dirty="0" smtClean="0">
                <a:latin typeface="Arial"/>
                <a:ea typeface="Times New Roman"/>
                <a:cs typeface="Times New Roman"/>
              </a:rPr>
              <a:t>demenza</a:t>
            </a:r>
            <a:r>
              <a:rPr lang="it-IT" dirty="0" smtClean="0">
                <a:latin typeface="Arial"/>
                <a:ea typeface="Times New Roman"/>
                <a:cs typeface="Times New Roman"/>
              </a:rPr>
              <a:t>, </a:t>
            </a:r>
            <a:r>
              <a:rPr lang="it-IT" dirty="0">
                <a:latin typeface="Arial"/>
                <a:ea typeface="Times New Roman"/>
                <a:cs typeface="Times New Roman"/>
              </a:rPr>
              <a:t>rispetto agli ipertesi più giovani, e detto </a:t>
            </a:r>
            <a:r>
              <a:rPr lang="it-IT" u="sng" dirty="0">
                <a:solidFill>
                  <a:srgbClr val="FF3300"/>
                </a:solidFill>
                <a:latin typeface="Arial"/>
                <a:ea typeface="Times New Roman"/>
                <a:cs typeface="Times New Roman"/>
              </a:rPr>
              <a:t>rischio si riduce </a:t>
            </a:r>
            <a:r>
              <a:rPr lang="it-IT" dirty="0" smtClean="0">
                <a:latin typeface="Arial"/>
                <a:ea typeface="Times New Roman"/>
                <a:cs typeface="Times New Roman"/>
              </a:rPr>
              <a:t>con                  </a:t>
            </a:r>
            <a:r>
              <a:rPr lang="it-IT" dirty="0">
                <a:latin typeface="Arial"/>
                <a:ea typeface="Times New Roman"/>
                <a:cs typeface="Times New Roman"/>
              </a:rPr>
              <a:t>il trattamento dell'ipertensione tanto diastolica quanto sistolica </a:t>
            </a:r>
            <a:r>
              <a:rPr lang="it-IT" dirty="0" smtClean="0">
                <a:latin typeface="Arial"/>
                <a:ea typeface="Times New Roman"/>
                <a:cs typeface="Times New Roman"/>
              </a:rPr>
              <a:t>isolata.</a:t>
            </a:r>
          </a:p>
          <a:p>
            <a:pPr algn="just">
              <a:spcAft>
                <a:spcPts val="0"/>
              </a:spcAft>
            </a:pPr>
            <a:r>
              <a:rPr lang="it-IT" dirty="0" smtClean="0">
                <a:solidFill>
                  <a:srgbClr val="FFFF00"/>
                </a:solidFill>
                <a:latin typeface="Arial"/>
                <a:ea typeface="Times New Roman"/>
                <a:cs typeface="Times New Roman"/>
              </a:rPr>
              <a:t>Il </a:t>
            </a:r>
            <a:r>
              <a:rPr lang="it-IT" dirty="0">
                <a:solidFill>
                  <a:srgbClr val="FFFF00"/>
                </a:solidFill>
                <a:latin typeface="Arial"/>
                <a:ea typeface="Times New Roman"/>
                <a:cs typeface="Times New Roman"/>
              </a:rPr>
              <a:t>trattamento antipertensivo è benefico fino ad almeno gli 80 anni</a:t>
            </a:r>
            <a:r>
              <a:rPr lang="it-IT" dirty="0">
                <a:latin typeface="Arial"/>
                <a:ea typeface="Times New Roman"/>
                <a:cs typeface="Times New Roman"/>
              </a:rPr>
              <a:t>, ed uno screening regolare dell'ipertensione arteriosa dovrebbe essere continuato fino a questa età. </a:t>
            </a:r>
            <a:endParaRPr lang="it-IT" dirty="0" smtClean="0">
              <a:latin typeface="Arial"/>
              <a:ea typeface="Times New Roman"/>
              <a:cs typeface="Times New Roman"/>
            </a:endParaRPr>
          </a:p>
          <a:p>
            <a:pPr algn="just">
              <a:spcAft>
                <a:spcPts val="0"/>
              </a:spcAft>
            </a:pPr>
            <a:r>
              <a:rPr lang="it-IT" u="sng" dirty="0" smtClean="0">
                <a:solidFill>
                  <a:srgbClr val="CC0099"/>
                </a:solidFill>
                <a:latin typeface="Arial"/>
                <a:ea typeface="Times New Roman"/>
                <a:cs typeface="Times New Roman"/>
              </a:rPr>
              <a:t>Una </a:t>
            </a:r>
            <a:r>
              <a:rPr lang="it-IT" u="sng" dirty="0">
                <a:solidFill>
                  <a:srgbClr val="CC0099"/>
                </a:solidFill>
                <a:latin typeface="Arial"/>
                <a:ea typeface="Times New Roman"/>
                <a:cs typeface="Times New Roman"/>
              </a:rPr>
              <a:t>volta che il trattamento è iniziato, esso dovrebbe essere continuato anche dopo gli 80 anni</a:t>
            </a:r>
            <a:r>
              <a:rPr lang="it-IT" dirty="0">
                <a:solidFill>
                  <a:srgbClr val="CC0099"/>
                </a:solidFill>
                <a:latin typeface="Arial"/>
                <a:ea typeface="Times New Roman"/>
                <a:cs typeface="Times New Roman"/>
              </a:rPr>
              <a:t>. </a:t>
            </a:r>
            <a:endParaRPr lang="it-IT" dirty="0" smtClean="0">
              <a:solidFill>
                <a:srgbClr val="CC0099"/>
              </a:solidFill>
              <a:latin typeface="Arial"/>
              <a:ea typeface="Times New Roman"/>
              <a:cs typeface="Times New Roman"/>
            </a:endParaRPr>
          </a:p>
          <a:p>
            <a:pPr algn="just">
              <a:spcAft>
                <a:spcPts val="0"/>
              </a:spcAft>
            </a:pPr>
            <a:r>
              <a:rPr lang="it-IT" dirty="0" smtClean="0">
                <a:latin typeface="Arial"/>
                <a:ea typeface="Times New Roman"/>
                <a:cs typeface="Times New Roman"/>
              </a:rPr>
              <a:t>Quando </a:t>
            </a:r>
            <a:r>
              <a:rPr lang="it-IT" u="sng" dirty="0">
                <a:solidFill>
                  <a:srgbClr val="FFFF00"/>
                </a:solidFill>
                <a:latin typeface="Arial"/>
                <a:ea typeface="Times New Roman"/>
                <a:cs typeface="Times New Roman"/>
              </a:rPr>
              <a:t>l'ipertensione è diagnosticata in persone di oltre 80 anni </a:t>
            </a:r>
            <a:r>
              <a:rPr lang="it-IT" dirty="0">
                <a:latin typeface="Arial"/>
                <a:ea typeface="Times New Roman"/>
                <a:cs typeface="Times New Roman"/>
              </a:rPr>
              <a:t>ci sono </a:t>
            </a:r>
            <a:r>
              <a:rPr lang="it-IT" dirty="0">
                <a:solidFill>
                  <a:srgbClr val="CC0099"/>
                </a:solidFill>
                <a:latin typeface="Arial"/>
                <a:ea typeface="Times New Roman"/>
                <a:cs typeface="Times New Roman"/>
              </a:rPr>
              <a:t>scarse prove </a:t>
            </a:r>
            <a:r>
              <a:rPr lang="it-IT" dirty="0">
                <a:latin typeface="Arial"/>
                <a:ea typeface="Times New Roman"/>
                <a:cs typeface="Times New Roman"/>
              </a:rPr>
              <a:t>circa l'indirizzo clinico-terapeutico da seguire e pertanto le decisioni del trattamento dovrebbero basarsi sulla età biologica piuttosto che su quella cronologica</a:t>
            </a:r>
            <a:r>
              <a:rPr lang="it-IT" dirty="0" smtClean="0">
                <a:latin typeface="Arial"/>
                <a:ea typeface="Times New Roman"/>
                <a:cs typeface="Times New Roman"/>
              </a:rPr>
              <a:t>.</a:t>
            </a:r>
          </a:p>
        </p:txBody>
      </p:sp>
    </p:spTree>
    <p:extLst>
      <p:ext uri="{BB962C8B-B14F-4D97-AF65-F5344CB8AC3E}">
        <p14:creationId xmlns:p14="http://schemas.microsoft.com/office/powerpoint/2010/main" val="3072966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96771" y="56"/>
            <a:ext cx="12130269" cy="1147719"/>
          </a:xfrm>
        </p:spPr>
        <p:txBody>
          <a:bodyPr>
            <a:noAutofit/>
          </a:bodyPr>
          <a:lstStyle/>
          <a:p>
            <a:pPr algn="ctr"/>
            <a:r>
              <a:rPr lang="it-IT" sz="3600" dirty="0" smtClean="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smtClean="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1800" b="1" dirty="0" smtClean="0">
                <a:solidFill>
                  <a:srgbClr val="FFFF00"/>
                </a:solidFill>
              </a:rPr>
              <a:t>PDT    ASL     Brescia   2011</a:t>
            </a:r>
            <a:br>
              <a:rPr lang="it-IT" sz="1800" b="1" dirty="0" smtClean="0">
                <a:solidFill>
                  <a:srgbClr val="FFFF00"/>
                </a:solidFill>
              </a:rPr>
            </a:br>
            <a:endParaRPr lang="it-IT" sz="6000" dirty="0">
              <a:solidFill>
                <a:srgbClr val="FF0000"/>
              </a:solidFill>
              <a:latin typeface="Arial" panose="020B0604020202020204" pitchFamily="34" charset="0"/>
              <a:cs typeface="Arial" panose="020B0604020202020204" pitchFamily="34" charset="0"/>
            </a:endParaRPr>
          </a:p>
        </p:txBody>
      </p:sp>
      <p:sp>
        <p:nvSpPr>
          <p:cNvPr id="3" name="Sottotitolo 2"/>
          <p:cNvSpPr>
            <a:spLocks noGrp="1"/>
          </p:cNvSpPr>
          <p:nvPr>
            <p:ph type="subTitle" idx="1"/>
          </p:nvPr>
        </p:nvSpPr>
        <p:spPr>
          <a:xfrm>
            <a:off x="763929" y="578708"/>
            <a:ext cx="10870835" cy="5451702"/>
          </a:xfrm>
        </p:spPr>
        <p:txBody>
          <a:bodyPr>
            <a:normAutofit fontScale="55000" lnSpcReduction="20000"/>
          </a:bodyPr>
          <a:lstStyle/>
          <a:p>
            <a:pPr lvl="0" algn="ctr">
              <a:spcAft>
                <a:spcPts val="0"/>
              </a:spcAft>
            </a:pPr>
            <a:r>
              <a:rPr lang="it-IT" sz="7600" b="1" spc="-300" dirty="0">
                <a:solidFill>
                  <a:srgbClr val="FFFF00"/>
                </a:solidFill>
                <a:effectLst>
                  <a:outerShdw blurRad="469900" dist="342900" dir="5400000" sy="-20000" rotWithShape="0">
                    <a:prstClr val="black">
                      <a:alpha val="66000"/>
                    </a:prstClr>
                  </a:outerShdw>
                </a:effectLst>
                <a:ea typeface="+mj-ea"/>
                <a:cs typeface="+mj-cs"/>
              </a:rPr>
              <a:t> </a:t>
            </a:r>
            <a:r>
              <a:rPr lang="it-IT" sz="7600" b="1" spc="-300" dirty="0" smtClean="0">
                <a:solidFill>
                  <a:srgbClr val="FFFF00"/>
                </a:solidFill>
                <a:effectLst>
                  <a:outerShdw blurRad="469900" dist="342900" dir="5400000" sy="-20000" rotWithShape="0">
                    <a:prstClr val="black">
                      <a:alpha val="66000"/>
                    </a:prstClr>
                  </a:outerShdw>
                </a:effectLst>
                <a:ea typeface="+mj-ea"/>
                <a:cs typeface="+mj-cs"/>
              </a:rPr>
              <a:t>Rinforzare </a:t>
            </a:r>
            <a:r>
              <a:rPr lang="it-IT" sz="7600" b="1" spc="-300" dirty="0" err="1" smtClean="0">
                <a:solidFill>
                  <a:srgbClr val="FFFF00"/>
                </a:solidFill>
                <a:effectLst>
                  <a:outerShdw blurRad="469900" dist="342900" dir="5400000" sy="-20000" rotWithShape="0">
                    <a:prstClr val="black">
                      <a:alpha val="66000"/>
                    </a:prstClr>
                  </a:outerShdw>
                </a:effectLst>
                <a:ea typeface="+mj-ea"/>
                <a:cs typeface="+mj-cs"/>
              </a:rPr>
              <a:t>Counselling</a:t>
            </a:r>
            <a:endParaRPr lang="it-IT" sz="7600" b="1" spc="-300" dirty="0" smtClean="0">
              <a:solidFill>
                <a:srgbClr val="FFFF00"/>
              </a:solidFill>
              <a:effectLst>
                <a:outerShdw blurRad="469900" dist="342900" dir="5400000" sy="-20000" rotWithShape="0">
                  <a:prstClr val="black">
                    <a:alpha val="66000"/>
                  </a:prstClr>
                </a:outerShdw>
              </a:effectLst>
              <a:ea typeface="+mj-ea"/>
              <a:cs typeface="+mj-cs"/>
            </a:endParaRPr>
          </a:p>
          <a:p>
            <a:pPr lvl="0" algn="ctr">
              <a:spcAft>
                <a:spcPts val="0"/>
              </a:spcAft>
            </a:pPr>
            <a:r>
              <a:rPr lang="it-IT" sz="5100" b="1" spc="-300" dirty="0" smtClean="0">
                <a:solidFill>
                  <a:srgbClr val="FF0000"/>
                </a:solidFill>
                <a:latin typeface="Arial" panose="020B0604020202020204" pitchFamily="34" charset="0"/>
                <a:ea typeface="+mj-ea"/>
                <a:cs typeface="Arial" panose="020B0604020202020204" pitchFamily="34" charset="0"/>
              </a:rPr>
              <a:t>Modificazioni </a:t>
            </a:r>
            <a:r>
              <a:rPr lang="it-IT" sz="5100" b="1" spc="-300" dirty="0">
                <a:solidFill>
                  <a:srgbClr val="FF0000"/>
                </a:solidFill>
                <a:latin typeface="Arial" panose="020B0604020202020204" pitchFamily="34" charset="0"/>
                <a:ea typeface="+mj-ea"/>
                <a:cs typeface="Arial" panose="020B0604020202020204" pitchFamily="34" charset="0"/>
              </a:rPr>
              <a:t>dello stile di vita per la prevenzione ed il trattamento della ipertensione </a:t>
            </a:r>
            <a:r>
              <a:rPr lang="it-IT" sz="5100" b="1" spc="-300" dirty="0" smtClean="0">
                <a:solidFill>
                  <a:srgbClr val="FF0000"/>
                </a:solidFill>
                <a:latin typeface="Arial" panose="020B0604020202020204" pitchFamily="34" charset="0"/>
                <a:ea typeface="+mj-ea"/>
                <a:cs typeface="Arial" panose="020B0604020202020204" pitchFamily="34" charset="0"/>
              </a:rPr>
              <a:t>arteriosa</a:t>
            </a:r>
          </a:p>
          <a:p>
            <a:pPr lvl="0" algn="ctr">
              <a:spcAft>
                <a:spcPts val="0"/>
              </a:spcAft>
            </a:pPr>
            <a:r>
              <a:rPr lang="it-IT" sz="2900" b="1" cap="all" dirty="0" smtClean="0">
                <a:latin typeface="Arial"/>
                <a:ea typeface="Times New Roman"/>
                <a:cs typeface="Times New Roman"/>
              </a:rPr>
              <a:t> </a:t>
            </a:r>
          </a:p>
          <a:p>
            <a:pPr marL="342900" lvl="0" indent="-342900" algn="l">
              <a:spcAft>
                <a:spcPts val="0"/>
              </a:spcAft>
              <a:buFont typeface="+mj-lt"/>
              <a:buAutoNum type="arabicPeriod"/>
            </a:pPr>
            <a:r>
              <a:rPr lang="it-IT" sz="4400" b="1" cap="all" dirty="0" smtClean="0">
                <a:latin typeface="Arial"/>
                <a:ea typeface="Times New Roman"/>
                <a:cs typeface="Times New Roman"/>
              </a:rPr>
              <a:t>Smettere </a:t>
            </a:r>
            <a:r>
              <a:rPr lang="it-IT" sz="4400" b="1" cap="all" dirty="0">
                <a:latin typeface="Arial"/>
                <a:ea typeface="Times New Roman"/>
                <a:cs typeface="Times New Roman"/>
              </a:rPr>
              <a:t>di fumare</a:t>
            </a:r>
            <a:endParaRPr lang="it-IT" sz="4800" dirty="0">
              <a:latin typeface="Times New Roman"/>
              <a:ea typeface="Times New Roman"/>
            </a:endParaRPr>
          </a:p>
          <a:p>
            <a:pPr marL="342900" lvl="0" indent="-342900" algn="l">
              <a:spcAft>
                <a:spcPts val="0"/>
              </a:spcAft>
              <a:buFont typeface="+mj-lt"/>
              <a:buAutoNum type="arabicPeriod"/>
            </a:pPr>
            <a:r>
              <a:rPr lang="it-IT" sz="4400" b="1" dirty="0">
                <a:latin typeface="Arial"/>
                <a:ea typeface="Times New Roman"/>
                <a:cs typeface="Times New Roman"/>
              </a:rPr>
              <a:t>RIDUZIONE DEL PESO IN ECCESSO</a:t>
            </a:r>
            <a:endParaRPr lang="it-IT" sz="4800" dirty="0">
              <a:latin typeface="Times New Roman"/>
              <a:ea typeface="Times New Roman"/>
            </a:endParaRPr>
          </a:p>
          <a:p>
            <a:pPr marL="342900" lvl="0" indent="-342900" algn="l">
              <a:spcAft>
                <a:spcPts val="0"/>
              </a:spcAft>
              <a:buFont typeface="+mj-lt"/>
              <a:buAutoNum type="arabicPeriod"/>
            </a:pPr>
            <a:r>
              <a:rPr lang="it-IT" sz="4400" b="1" dirty="0">
                <a:latin typeface="Arial"/>
                <a:ea typeface="Times New Roman"/>
                <a:cs typeface="Times New Roman"/>
              </a:rPr>
              <a:t>AUMENTO DELL’ATTIVITÀ FISICA AEROBICA (30-45 min. per la maggior parte dei giorni della settimana) </a:t>
            </a:r>
            <a:endParaRPr lang="it-IT" sz="4800" dirty="0">
              <a:latin typeface="Times New Roman"/>
              <a:ea typeface="Times New Roman"/>
            </a:endParaRPr>
          </a:p>
          <a:p>
            <a:pPr marL="342900" lvl="0" indent="-342900" algn="l">
              <a:spcAft>
                <a:spcPts val="0"/>
              </a:spcAft>
              <a:buFont typeface="+mj-lt"/>
              <a:buAutoNum type="arabicPeriod"/>
            </a:pPr>
            <a:r>
              <a:rPr lang="it-IT" sz="4400" b="1" cap="all" dirty="0">
                <a:latin typeface="Arial"/>
                <a:ea typeface="Times New Roman"/>
                <a:cs typeface="Times New Roman"/>
              </a:rPr>
              <a:t>Ridurre l’introito dietetico di grassi saturi e di colesterolo</a:t>
            </a:r>
            <a:endParaRPr lang="it-IT" sz="4800" dirty="0">
              <a:latin typeface="Times New Roman"/>
              <a:ea typeface="Times New Roman"/>
            </a:endParaRPr>
          </a:p>
          <a:p>
            <a:pPr marL="342900" lvl="0" indent="-342900" algn="l">
              <a:spcAft>
                <a:spcPts val="0"/>
              </a:spcAft>
              <a:buFont typeface="+mj-lt"/>
              <a:buAutoNum type="arabicPeriod"/>
            </a:pPr>
            <a:r>
              <a:rPr lang="it-IT" sz="4400" b="1" dirty="0">
                <a:latin typeface="Arial"/>
                <a:ea typeface="Times New Roman"/>
                <a:cs typeface="Times New Roman"/>
              </a:rPr>
              <a:t>RIDUZIONE DELL’INTROITO DI SODIO a non più di 100 </a:t>
            </a:r>
            <a:r>
              <a:rPr lang="it-IT" sz="4400" b="1" dirty="0" err="1">
                <a:latin typeface="Arial"/>
                <a:ea typeface="Times New Roman"/>
                <a:cs typeface="Times New Roman"/>
              </a:rPr>
              <a:t>mmol</a:t>
            </a:r>
            <a:r>
              <a:rPr lang="it-IT" sz="4400" b="1" dirty="0">
                <a:latin typeface="Arial"/>
                <a:ea typeface="Times New Roman"/>
                <a:cs typeface="Times New Roman"/>
              </a:rPr>
              <a:t>/die (circa 6 grammi di sale da cucina) </a:t>
            </a:r>
            <a:r>
              <a:rPr lang="it-IT" sz="2900" dirty="0" smtClean="0">
                <a:latin typeface="Arial"/>
                <a:ea typeface="Times New Roman"/>
                <a:cs typeface="Times New Roman"/>
              </a:rPr>
              <a:t>vino </a:t>
            </a:r>
            <a:r>
              <a:rPr lang="it-IT" sz="2900" dirty="0">
                <a:latin typeface="Arial"/>
                <a:ea typeface="Times New Roman"/>
                <a:cs typeface="Times New Roman"/>
              </a:rPr>
              <a:t>o 60 </a:t>
            </a:r>
            <a:r>
              <a:rPr lang="it-IT" sz="2900" dirty="0" smtClean="0">
                <a:latin typeface="Arial"/>
                <a:ea typeface="Times New Roman"/>
                <a:cs typeface="Times New Roman"/>
              </a:rPr>
              <a:t>ml </a:t>
            </a:r>
            <a:r>
              <a:rPr lang="it-IT" sz="2900" dirty="0">
                <a:latin typeface="Arial"/>
                <a:ea typeface="Times New Roman"/>
                <a:cs typeface="Times New Roman"/>
              </a:rPr>
              <a:t>di grappa )</a:t>
            </a:r>
            <a:r>
              <a:rPr lang="it-IT" sz="4400" b="1" dirty="0">
                <a:latin typeface="Arial"/>
                <a:ea typeface="Times New Roman"/>
                <a:cs typeface="Times New Roman"/>
              </a:rPr>
              <a:t> </a:t>
            </a:r>
            <a:endParaRPr lang="it-IT" sz="4400" b="1" dirty="0" smtClean="0">
              <a:latin typeface="Arial"/>
              <a:ea typeface="Times New Roman"/>
              <a:cs typeface="Times New Roman"/>
            </a:endParaRPr>
          </a:p>
          <a:p>
            <a:pPr lvl="0" algn="l">
              <a:spcAft>
                <a:spcPts val="0"/>
              </a:spcAft>
            </a:pPr>
            <a:r>
              <a:rPr lang="it-IT" sz="4400" b="1" dirty="0" smtClean="0">
                <a:latin typeface="Arial"/>
                <a:ea typeface="Times New Roman"/>
                <a:cs typeface="Times New Roman"/>
              </a:rPr>
              <a:t>    - femmine 15 gr. /die  o  per le persone </a:t>
            </a:r>
            <a:r>
              <a:rPr lang="it-IT" sz="4400" b="1" dirty="0">
                <a:latin typeface="Arial"/>
                <a:ea typeface="Times New Roman"/>
                <a:cs typeface="Times New Roman"/>
              </a:rPr>
              <a:t>di minor peso.</a:t>
            </a:r>
            <a:endParaRPr lang="it-IT" sz="4800" dirty="0">
              <a:latin typeface="Times New Roman"/>
              <a:ea typeface="Times New Roman"/>
            </a:endParaRPr>
          </a:p>
          <a:p>
            <a:pPr marL="342900" lvl="0" indent="-342900" algn="l">
              <a:spcAft>
                <a:spcPts val="0"/>
              </a:spcAft>
              <a:buFont typeface="+mj-lt"/>
              <a:buAutoNum type="arabicPeriod"/>
            </a:pPr>
            <a:r>
              <a:rPr lang="it-IT" sz="4400" b="1" cap="all" dirty="0">
                <a:latin typeface="Arial"/>
                <a:ea typeface="Times New Roman"/>
                <a:cs typeface="Times New Roman"/>
              </a:rPr>
              <a:t>Assicurare un adeguato apporto di potassio, calcio e magnesio con la dieta </a:t>
            </a:r>
            <a:endParaRPr lang="it-IT" sz="4800" dirty="0">
              <a:effectLst/>
              <a:latin typeface="Times New Roman"/>
              <a:ea typeface="Times New Roman"/>
            </a:endParaRPr>
          </a:p>
        </p:txBody>
      </p:sp>
    </p:spTree>
    <p:extLst>
      <p:ext uri="{BB962C8B-B14F-4D97-AF65-F5344CB8AC3E}">
        <p14:creationId xmlns:p14="http://schemas.microsoft.com/office/powerpoint/2010/main" val="17961102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Ospedale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Mellino</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Mellini</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Chiari</a:t>
            </a:r>
            <a:endParaRPr lang="it-IT" sz="5400" dirty="0"/>
          </a:p>
        </p:txBody>
      </p:sp>
      <p:sp>
        <p:nvSpPr>
          <p:cNvPr id="3" name="Sottotitolo 2"/>
          <p:cNvSpPr>
            <a:spLocks noGrp="1"/>
          </p:cNvSpPr>
          <p:nvPr>
            <p:ph type="subTitle" idx="1"/>
          </p:nvPr>
        </p:nvSpPr>
        <p:spPr>
          <a:xfrm>
            <a:off x="0" y="914400"/>
            <a:ext cx="11669489" cy="5715001"/>
          </a:xfrm>
        </p:spPr>
        <p:txBody>
          <a:bodyPr>
            <a:normAutofit fontScale="40000" lnSpcReduction="20000"/>
          </a:bodyPr>
          <a:lstStyle/>
          <a:p>
            <a:pPr algn="l"/>
            <a:endParaRPr lang="it-IT" dirty="0" smtClean="0"/>
          </a:p>
          <a:p>
            <a:pPr algn="ctr"/>
            <a:r>
              <a:rPr lang="it-IT" sz="10000" b="1" dirty="0">
                <a:solidFill>
                  <a:srgbClr val="FFFF00"/>
                </a:solidFill>
              </a:rPr>
              <a:t>Scelta del farmaco</a:t>
            </a:r>
          </a:p>
          <a:p>
            <a:pPr marL="457200" indent="-457200" algn="l">
              <a:buFont typeface="Arial" panose="020B0604020202020204" pitchFamily="34" charset="0"/>
              <a:buChar char="•"/>
            </a:pPr>
            <a:r>
              <a:rPr lang="it-IT" sz="7000" dirty="0" smtClean="0"/>
              <a:t>Tranne alfa litici, tutti i farmaci possono essere usati come primo approccio	</a:t>
            </a:r>
          </a:p>
          <a:p>
            <a:pPr marL="457200" indent="-457200" algn="l">
              <a:buFont typeface="Arial" panose="020B0604020202020204" pitchFamily="34" charset="0"/>
              <a:buChar char="•"/>
            </a:pPr>
            <a:r>
              <a:rPr lang="it-IT" sz="7000" dirty="0" smtClean="0"/>
              <a:t>La scelta dovrebbe essere basata soprattutto </a:t>
            </a:r>
            <a:r>
              <a:rPr lang="it-IT" sz="7000" dirty="0" smtClean="0">
                <a:solidFill>
                  <a:srgbClr val="FF0000"/>
                </a:solidFill>
              </a:rPr>
              <a:t>sulle eventuali </a:t>
            </a:r>
            <a:r>
              <a:rPr lang="it-IT" sz="7000" dirty="0" err="1" smtClean="0">
                <a:solidFill>
                  <a:srgbClr val="FF0000"/>
                </a:solidFill>
              </a:rPr>
              <a:t>comorbilità</a:t>
            </a:r>
            <a:endParaRPr lang="it-IT" sz="7000" dirty="0" smtClean="0">
              <a:solidFill>
                <a:srgbClr val="FF0000"/>
              </a:solidFill>
            </a:endParaRPr>
          </a:p>
          <a:p>
            <a:pPr marL="987425" lvl="1" indent="-174625" algn="l">
              <a:buFont typeface="Arial" panose="020B0604020202020204" pitchFamily="34" charset="0"/>
              <a:buChar char="•"/>
            </a:pPr>
            <a:r>
              <a:rPr lang="it-IT" sz="4000" dirty="0" smtClean="0"/>
              <a:t>Scompenso</a:t>
            </a:r>
          </a:p>
          <a:p>
            <a:pPr marL="987425" lvl="1" indent="-174625" algn="l">
              <a:buFont typeface="Arial" panose="020B0604020202020204" pitchFamily="34" charset="0"/>
              <a:buChar char="•"/>
            </a:pPr>
            <a:r>
              <a:rPr lang="it-IT" sz="4000" dirty="0" smtClean="0"/>
              <a:t>Diabete </a:t>
            </a:r>
          </a:p>
          <a:p>
            <a:pPr marL="987425" lvl="1" indent="-174625" algn="l">
              <a:buFont typeface="Arial" panose="020B0604020202020204" pitchFamily="34" charset="0"/>
              <a:buChar char="•"/>
            </a:pPr>
            <a:r>
              <a:rPr lang="it-IT" sz="4000" dirty="0" smtClean="0"/>
              <a:t>IRC (</a:t>
            </a:r>
            <a:r>
              <a:rPr lang="it-IT" sz="4000" dirty="0" err="1" smtClean="0"/>
              <a:t>cr</a:t>
            </a:r>
            <a:r>
              <a:rPr lang="it-IT" sz="4000" dirty="0" smtClean="0"/>
              <a:t>&gt; 3 non ACE)</a:t>
            </a:r>
          </a:p>
          <a:p>
            <a:pPr marL="987425" lvl="1" indent="-174625" algn="l">
              <a:buFont typeface="Arial" panose="020B0604020202020204" pitchFamily="34" charset="0"/>
              <a:buChar char="•"/>
            </a:pPr>
            <a:r>
              <a:rPr lang="it-IT" sz="4000" dirty="0" smtClean="0"/>
              <a:t>Asma/BPCO</a:t>
            </a:r>
          </a:p>
          <a:p>
            <a:pPr marL="987425" lvl="1" indent="-174625" algn="l">
              <a:buFont typeface="Arial" panose="020B0604020202020204" pitchFamily="34" charset="0"/>
              <a:buChar char="•"/>
            </a:pPr>
            <a:r>
              <a:rPr lang="it-IT" sz="4000" dirty="0" smtClean="0"/>
              <a:t>Ansia con palpitazioni</a:t>
            </a:r>
          </a:p>
          <a:p>
            <a:pPr marL="987425" lvl="1" indent="-174625" algn="l">
              <a:buFont typeface="Arial" panose="020B0604020202020204" pitchFamily="34" charset="0"/>
              <a:buChar char="•"/>
            </a:pPr>
            <a:r>
              <a:rPr lang="it-IT" sz="4000" dirty="0" smtClean="0"/>
              <a:t>Fertilità</a:t>
            </a:r>
          </a:p>
          <a:p>
            <a:pPr marL="457200" indent="-457200" algn="l">
              <a:buFont typeface="Arial" panose="020B0604020202020204" pitchFamily="34" charset="0"/>
              <a:buChar char="•"/>
            </a:pPr>
            <a:r>
              <a:rPr lang="it-IT" sz="7000" dirty="0" smtClean="0"/>
              <a:t>Nel caso si arrivi al terzo farmaco, </a:t>
            </a:r>
            <a:r>
              <a:rPr lang="it-IT" sz="7000" b="1" u="sng" dirty="0" smtClean="0">
                <a:solidFill>
                  <a:srgbClr val="FFFF00"/>
                </a:solidFill>
              </a:rPr>
              <a:t>uno dei tre farmaci deve essere un diuretico</a:t>
            </a:r>
          </a:p>
          <a:p>
            <a:pPr marL="457200" indent="-457200" algn="l">
              <a:buFont typeface="Arial" panose="020B0604020202020204" pitchFamily="34" charset="0"/>
              <a:buChar char="•"/>
            </a:pPr>
            <a:r>
              <a:rPr lang="it-IT" sz="7000" dirty="0" smtClean="0"/>
              <a:t>Se il primo farmaco non è efficace, dopo 10-15 gg di terapia ‘‘aggiungere’’ un secondo farmaco a metà dose</a:t>
            </a:r>
          </a:p>
          <a:p>
            <a:pPr marL="457200" indent="-457200" algn="l">
              <a:buFont typeface="Arial" panose="020B0604020202020204" pitchFamily="34" charset="0"/>
              <a:buChar char="•"/>
            </a:pPr>
            <a:r>
              <a:rPr lang="it-IT" sz="7000" b="1" dirty="0" smtClean="0"/>
              <a:t>Il mancato raggiungimento del target con tre farmaci deve consigliare  una consulenza </a:t>
            </a:r>
          </a:p>
        </p:txBody>
      </p:sp>
    </p:spTree>
    <p:extLst>
      <p:ext uri="{BB962C8B-B14F-4D97-AF65-F5344CB8AC3E}">
        <p14:creationId xmlns:p14="http://schemas.microsoft.com/office/powerpoint/2010/main" val="3947782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1000"/>
                                        <p:tgtEl>
                                          <p:spTgt spid="3">
                                            <p:txEl>
                                              <p:pRg st="6" end="6"/>
                                            </p:txEl>
                                          </p:spTgt>
                                        </p:tgtEl>
                                      </p:cBhvr>
                                    </p:animEffect>
                                    <p:anim calcmode="lin" valueType="num">
                                      <p:cBhvr>
                                        <p:cTn id="3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1000"/>
                                        <p:tgtEl>
                                          <p:spTgt spid="3">
                                            <p:txEl>
                                              <p:pRg st="7" end="7"/>
                                            </p:txEl>
                                          </p:spTgt>
                                        </p:tgtEl>
                                      </p:cBhvr>
                                    </p:animEffect>
                                    <p:anim calcmode="lin" valueType="num">
                                      <p:cBhvr>
                                        <p:cTn id="4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fade">
                                      <p:cBhvr>
                                        <p:cTn id="44" dur="1000"/>
                                        <p:tgtEl>
                                          <p:spTgt spid="3">
                                            <p:txEl>
                                              <p:pRg st="8" end="8"/>
                                            </p:txEl>
                                          </p:spTgt>
                                        </p:tgtEl>
                                      </p:cBhvr>
                                    </p:animEffect>
                                    <p:anim calcmode="lin" valueType="num">
                                      <p:cBhvr>
                                        <p:cTn id="4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1000"/>
                                        <p:tgtEl>
                                          <p:spTgt spid="3">
                                            <p:txEl>
                                              <p:pRg st="9" end="9"/>
                                            </p:txEl>
                                          </p:spTgt>
                                        </p:tgtEl>
                                      </p:cBhvr>
                                    </p:animEffect>
                                    <p:anim calcmode="lin" valueType="num">
                                      <p:cBhvr>
                                        <p:cTn id="5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10" end="10"/>
                                            </p:txEl>
                                          </p:spTgt>
                                        </p:tgtEl>
                                        <p:attrNameLst>
                                          <p:attrName>style.visibility</p:attrName>
                                        </p:attrNameLst>
                                      </p:cBhvr>
                                      <p:to>
                                        <p:strVal val="visible"/>
                                      </p:to>
                                    </p:set>
                                    <p:animEffect transition="in" filter="fade">
                                      <p:cBhvr>
                                        <p:cTn id="56" dur="1000"/>
                                        <p:tgtEl>
                                          <p:spTgt spid="3">
                                            <p:txEl>
                                              <p:pRg st="10" end="10"/>
                                            </p:txEl>
                                          </p:spTgt>
                                        </p:tgtEl>
                                      </p:cBhvr>
                                    </p:animEffect>
                                    <p:anim calcmode="lin" valueType="num">
                                      <p:cBhvr>
                                        <p:cTn id="5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11" end="11"/>
                                            </p:txEl>
                                          </p:spTgt>
                                        </p:tgtEl>
                                        <p:attrNameLst>
                                          <p:attrName>style.visibility</p:attrName>
                                        </p:attrNameLst>
                                      </p:cBhvr>
                                      <p:to>
                                        <p:strVal val="visible"/>
                                      </p:to>
                                    </p:set>
                                    <p:animEffect transition="in" filter="fade">
                                      <p:cBhvr>
                                        <p:cTn id="63" dur="1000"/>
                                        <p:tgtEl>
                                          <p:spTgt spid="3">
                                            <p:txEl>
                                              <p:pRg st="11" end="11"/>
                                            </p:txEl>
                                          </p:spTgt>
                                        </p:tgtEl>
                                      </p:cBhvr>
                                    </p:animEffect>
                                    <p:anim calcmode="lin" valueType="num">
                                      <p:cBhvr>
                                        <p:cTn id="64"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2" end="12"/>
                                            </p:txEl>
                                          </p:spTgt>
                                        </p:tgtEl>
                                        <p:attrNameLst>
                                          <p:attrName>style.visibility</p:attrName>
                                        </p:attrNameLst>
                                      </p:cBhvr>
                                      <p:to>
                                        <p:strVal val="visible"/>
                                      </p:to>
                                    </p:set>
                                    <p:animEffect transition="in" filter="fade">
                                      <p:cBhvr>
                                        <p:cTn id="70" dur="1000"/>
                                        <p:tgtEl>
                                          <p:spTgt spid="3">
                                            <p:txEl>
                                              <p:pRg st="12" end="12"/>
                                            </p:txEl>
                                          </p:spTgt>
                                        </p:tgtEl>
                                      </p:cBhvr>
                                    </p:animEffect>
                                    <p:anim calcmode="lin" valueType="num">
                                      <p:cBhvr>
                                        <p:cTn id="71"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marL="457200" lvl="0" indent="-457200" algn="ctr">
              <a:spcBef>
                <a:spcPts val="1000"/>
              </a:spcBef>
            </a:pPr>
            <a:r>
              <a:rPr lang="it-IT" sz="28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28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18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Ospedale </a:t>
            </a:r>
            <a:r>
              <a:rPr lang="it-IT" sz="18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Mellino</a:t>
            </a:r>
            <a:r>
              <a:rPr lang="it-IT" sz="18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18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Mellini</a:t>
            </a:r>
            <a:r>
              <a:rPr lang="it-IT" sz="18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18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Chiari </a:t>
            </a:r>
            <a:r>
              <a:rPr lang="it-IT" sz="24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r>
            <a:br>
              <a:rPr lang="it-IT" sz="24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br>
            <a:r>
              <a:rPr lang="it-IT" sz="2400" b="1" spc="0" dirty="0" smtClean="0">
                <a:solidFill>
                  <a:srgbClr val="FFFF00"/>
                </a:solidFill>
                <a:effectLst/>
                <a:ea typeface="+mn-ea"/>
                <a:cs typeface="+mn-cs"/>
              </a:rPr>
              <a:t>Follow-up </a:t>
            </a:r>
            <a:r>
              <a:rPr lang="it-IT" sz="1600" b="1" spc="0" dirty="0">
                <a:solidFill>
                  <a:srgbClr val="FFFF00"/>
                </a:solidFill>
                <a:effectLst/>
                <a:ea typeface="+mn-ea"/>
                <a:cs typeface="+mn-cs"/>
              </a:rPr>
              <a:t/>
            </a:r>
            <a:br>
              <a:rPr lang="it-IT" sz="1600" b="1" spc="0" dirty="0">
                <a:solidFill>
                  <a:srgbClr val="FFFF00"/>
                </a:solidFill>
                <a:effectLst/>
                <a:ea typeface="+mn-ea"/>
                <a:cs typeface="+mn-cs"/>
              </a:rPr>
            </a:br>
            <a:endParaRPr lang="it-IT" sz="5400" dirty="0"/>
          </a:p>
        </p:txBody>
      </p:sp>
      <p:sp>
        <p:nvSpPr>
          <p:cNvPr id="3" name="Sottotitolo 2"/>
          <p:cNvSpPr>
            <a:spLocks noGrp="1"/>
          </p:cNvSpPr>
          <p:nvPr>
            <p:ph type="subTitle" idx="1"/>
          </p:nvPr>
        </p:nvSpPr>
        <p:spPr>
          <a:xfrm>
            <a:off x="0" y="781050"/>
            <a:ext cx="12192000" cy="6076950"/>
          </a:xfrm>
        </p:spPr>
        <p:txBody>
          <a:bodyPr>
            <a:normAutofit fontScale="62500" lnSpcReduction="20000"/>
          </a:bodyPr>
          <a:lstStyle/>
          <a:p>
            <a:pPr algn="l"/>
            <a:r>
              <a:rPr lang="it-IT" dirty="0" smtClean="0">
                <a:latin typeface="Arial"/>
                <a:ea typeface="Times New Roman"/>
                <a:cs typeface="Times New Roman"/>
              </a:rPr>
              <a:t>Il </a:t>
            </a:r>
            <a:r>
              <a:rPr lang="it-IT" dirty="0">
                <a:latin typeface="Arial"/>
                <a:ea typeface="Times New Roman"/>
                <a:cs typeface="Times New Roman"/>
              </a:rPr>
              <a:t>MMG effettua un monitoraggio del paziente iperteso trattato, senza complicanze, secondo le schema seguente:</a:t>
            </a:r>
            <a:endParaRPr lang="it-IT" sz="4400" dirty="0">
              <a:latin typeface="Times New Roman"/>
              <a:ea typeface="Times New Roman"/>
            </a:endParaRPr>
          </a:p>
          <a:p>
            <a:pPr marL="804863" lvl="0" indent="-342900" algn="just">
              <a:spcAft>
                <a:spcPts val="0"/>
              </a:spcAft>
              <a:buFont typeface="Wingdings"/>
              <a:buChar char=""/>
              <a:tabLst>
                <a:tab pos="228600" algn="l"/>
              </a:tabLst>
            </a:pPr>
            <a:r>
              <a:rPr lang="it-IT" b="1" u="sng" dirty="0">
                <a:solidFill>
                  <a:srgbClr val="FFFF00"/>
                </a:solidFill>
                <a:latin typeface="Arial"/>
                <a:ea typeface="Times New Roman"/>
                <a:cs typeface="Times New Roman"/>
              </a:rPr>
              <a:t>ogni  6 mesi:</a:t>
            </a:r>
            <a:endParaRPr lang="it-IT" sz="4000" b="1" u="sng" dirty="0">
              <a:solidFill>
                <a:srgbClr val="FFFF00"/>
              </a:solidFill>
              <a:latin typeface="Arial"/>
              <a:ea typeface="Times New Roman"/>
              <a:cs typeface="Times New Roman"/>
            </a:endParaRPr>
          </a:p>
          <a:p>
            <a:pPr marL="804863" lvl="0" indent="-342900" algn="just">
              <a:spcAft>
                <a:spcPts val="0"/>
              </a:spcAft>
              <a:buFont typeface="Symbol"/>
              <a:buChar char=""/>
              <a:tabLst>
                <a:tab pos="179705" algn="l"/>
              </a:tabLst>
            </a:pPr>
            <a:r>
              <a:rPr lang="it-IT" dirty="0">
                <a:latin typeface="Arial"/>
                <a:ea typeface="Times New Roman"/>
                <a:cs typeface="Times New Roman"/>
              </a:rPr>
              <a:t>Controllo della Pressione Arteriosa e della Frequenza Cardiaca</a:t>
            </a:r>
            <a:endParaRPr lang="it-IT" sz="4400" dirty="0">
              <a:latin typeface="Times New Roman"/>
              <a:ea typeface="Times New Roman"/>
            </a:endParaRPr>
          </a:p>
          <a:p>
            <a:pPr marL="804863" lvl="0" indent="-342900" algn="just">
              <a:spcAft>
                <a:spcPts val="0"/>
              </a:spcAft>
              <a:buFont typeface="Symbol"/>
              <a:buChar char=""/>
              <a:tabLst>
                <a:tab pos="179705" algn="l"/>
              </a:tabLst>
            </a:pPr>
            <a:r>
              <a:rPr lang="it-IT" dirty="0">
                <a:latin typeface="Arial"/>
                <a:ea typeface="Times New Roman"/>
                <a:cs typeface="Times New Roman"/>
              </a:rPr>
              <a:t>Controllo del Peso e del BMI</a:t>
            </a:r>
            <a:endParaRPr lang="it-IT" sz="4400" dirty="0">
              <a:latin typeface="Times New Roman"/>
              <a:ea typeface="Times New Roman"/>
            </a:endParaRPr>
          </a:p>
          <a:p>
            <a:pPr marL="804863" lvl="0" indent="-342900" algn="just">
              <a:spcAft>
                <a:spcPts val="0"/>
              </a:spcAft>
              <a:buFont typeface="Symbol"/>
              <a:buChar char=""/>
              <a:tabLst>
                <a:tab pos="179705" algn="l"/>
              </a:tabLst>
            </a:pPr>
            <a:r>
              <a:rPr lang="it-IT" dirty="0">
                <a:latin typeface="Arial"/>
                <a:ea typeface="Times New Roman"/>
                <a:cs typeface="Times New Roman"/>
              </a:rPr>
              <a:t>Intervista paziente per valutazione: aderenza terapia, effetti collaterali</a:t>
            </a:r>
            <a:endParaRPr lang="it-IT" sz="4400" dirty="0">
              <a:latin typeface="Times New Roman"/>
              <a:ea typeface="Times New Roman"/>
            </a:endParaRPr>
          </a:p>
          <a:p>
            <a:pPr marL="804863" lvl="0" indent="-342900" algn="just">
              <a:spcAft>
                <a:spcPts val="0"/>
              </a:spcAft>
              <a:buFont typeface="Symbol"/>
              <a:buChar char=""/>
              <a:tabLst>
                <a:tab pos="179705" algn="l"/>
              </a:tabLst>
            </a:pPr>
            <a:r>
              <a:rPr lang="it-IT" dirty="0">
                <a:latin typeface="Arial"/>
                <a:ea typeface="Times New Roman"/>
                <a:cs typeface="Times New Roman"/>
              </a:rPr>
              <a:t>Monitoraggio dei fattori di rischio</a:t>
            </a:r>
            <a:endParaRPr lang="it-IT" sz="4400" dirty="0">
              <a:latin typeface="Times New Roman"/>
              <a:ea typeface="Times New Roman"/>
            </a:endParaRPr>
          </a:p>
          <a:p>
            <a:pPr marL="804863" lvl="0" indent="-342900" algn="just">
              <a:spcAft>
                <a:spcPts val="0"/>
              </a:spcAft>
              <a:buFont typeface="Symbol"/>
              <a:buChar char=""/>
              <a:tabLst>
                <a:tab pos="179705" algn="l"/>
              </a:tabLst>
            </a:pPr>
            <a:r>
              <a:rPr lang="it-IT" dirty="0">
                <a:latin typeface="Arial"/>
                <a:ea typeface="Times New Roman"/>
                <a:cs typeface="Times New Roman"/>
              </a:rPr>
              <a:t>Rafforzare le modificazioni dello stile di vita.</a:t>
            </a:r>
            <a:endParaRPr lang="it-IT" sz="4400" dirty="0">
              <a:latin typeface="Times New Roman"/>
              <a:ea typeface="Times New Roman"/>
            </a:endParaRPr>
          </a:p>
          <a:p>
            <a:pPr marL="804863" lvl="0" indent="-342900" algn="just">
              <a:spcAft>
                <a:spcPts val="0"/>
              </a:spcAft>
              <a:buFont typeface="Wingdings"/>
              <a:buChar char=""/>
              <a:tabLst>
                <a:tab pos="228600" algn="l"/>
              </a:tabLst>
            </a:pPr>
            <a:r>
              <a:rPr lang="it-IT" b="1" u="sng" dirty="0">
                <a:solidFill>
                  <a:srgbClr val="FFFF00"/>
                </a:solidFill>
                <a:latin typeface="Arial"/>
                <a:ea typeface="Times New Roman"/>
                <a:cs typeface="Times New Roman"/>
              </a:rPr>
              <a:t>ogni anno</a:t>
            </a:r>
            <a:r>
              <a:rPr lang="it-IT" b="1" dirty="0">
                <a:latin typeface="Arial"/>
                <a:ea typeface="Times New Roman"/>
                <a:cs typeface="Times New Roman"/>
              </a:rPr>
              <a:t>:</a:t>
            </a:r>
            <a:endParaRPr lang="it-IT" sz="4000" b="1" dirty="0">
              <a:latin typeface="Arial"/>
              <a:ea typeface="Times New Roman"/>
              <a:cs typeface="Times New Roman"/>
            </a:endParaRPr>
          </a:p>
          <a:p>
            <a:pPr marL="804863" lvl="0" indent="-342900" algn="just">
              <a:spcAft>
                <a:spcPts val="0"/>
              </a:spcAft>
              <a:buFont typeface="Symbol"/>
              <a:buChar char=""/>
              <a:tabLst>
                <a:tab pos="179705" algn="l"/>
              </a:tabLst>
            </a:pPr>
            <a:r>
              <a:rPr lang="it-IT" dirty="0" smtClean="0">
                <a:latin typeface="Arial"/>
                <a:ea typeface="Times New Roman"/>
              </a:rPr>
              <a:t>Ripete gli esami gli ematochimici effettuati alla diagnosi</a:t>
            </a:r>
            <a:endParaRPr lang="it-IT" sz="4400" dirty="0">
              <a:latin typeface="Times New Roman"/>
              <a:ea typeface="Times New Roman"/>
            </a:endParaRPr>
          </a:p>
          <a:p>
            <a:pPr marL="342900" lvl="0" indent="-342900" algn="just">
              <a:spcAft>
                <a:spcPts val="0"/>
              </a:spcAft>
              <a:buFont typeface="Wingdings"/>
              <a:buChar char=""/>
              <a:tabLst>
                <a:tab pos="228600" algn="l"/>
              </a:tabLst>
            </a:pPr>
            <a:r>
              <a:rPr lang="it-IT" sz="4000" b="1" dirty="0">
                <a:latin typeface="Arial"/>
                <a:ea typeface="Times New Roman"/>
                <a:cs typeface="Times New Roman"/>
              </a:rPr>
              <a:t>ECG</a:t>
            </a:r>
            <a:r>
              <a:rPr lang="it-IT" sz="4000" dirty="0">
                <a:latin typeface="Arial"/>
                <a:ea typeface="Times New Roman"/>
                <a:cs typeface="Times New Roman"/>
              </a:rPr>
              <a:t>: </a:t>
            </a:r>
            <a:r>
              <a:rPr lang="it-IT" b="1" u="sng" dirty="0">
                <a:solidFill>
                  <a:schemeClr val="tx1"/>
                </a:solidFill>
                <a:latin typeface="Arial"/>
                <a:ea typeface="Times New Roman"/>
                <a:cs typeface="Times New Roman"/>
              </a:rPr>
              <a:t>in assenza altre patologie </a:t>
            </a:r>
            <a:r>
              <a:rPr lang="it-IT" dirty="0">
                <a:latin typeface="Arial"/>
                <a:ea typeface="Times New Roman"/>
                <a:cs typeface="Times New Roman"/>
              </a:rPr>
              <a:t>(diabete, cardiopatia ischemica) è da ripetere solo </a:t>
            </a:r>
            <a:r>
              <a:rPr lang="it-IT" b="1" u="sng" dirty="0">
                <a:solidFill>
                  <a:schemeClr val="tx1"/>
                </a:solidFill>
                <a:latin typeface="Arial"/>
                <a:ea typeface="Times New Roman"/>
                <a:cs typeface="Times New Roman"/>
              </a:rPr>
              <a:t>ogni 3 anni</a:t>
            </a:r>
            <a:r>
              <a:rPr lang="it-IT" dirty="0">
                <a:latin typeface="Arial"/>
                <a:ea typeface="Times New Roman"/>
                <a:cs typeface="Times New Roman"/>
              </a:rPr>
              <a:t>; </a:t>
            </a:r>
            <a:r>
              <a:rPr lang="it-IT" dirty="0" smtClean="0">
                <a:latin typeface="Arial"/>
                <a:ea typeface="Times New Roman"/>
                <a:cs typeface="Times New Roman"/>
              </a:rPr>
              <a:t>	</a:t>
            </a:r>
          </a:p>
          <a:p>
            <a:pPr lvl="0" algn="just">
              <a:spcAft>
                <a:spcPts val="0"/>
              </a:spcAft>
              <a:tabLst>
                <a:tab pos="228600" algn="l"/>
              </a:tabLst>
            </a:pPr>
            <a:r>
              <a:rPr lang="it-IT" dirty="0">
                <a:latin typeface="Arial"/>
                <a:ea typeface="Times New Roman"/>
                <a:cs typeface="Times New Roman"/>
              </a:rPr>
              <a:t>	</a:t>
            </a:r>
            <a:r>
              <a:rPr lang="it-IT" dirty="0" smtClean="0">
                <a:latin typeface="Arial"/>
                <a:ea typeface="Times New Roman"/>
                <a:cs typeface="Times New Roman"/>
              </a:rPr>
              <a:t>	nel </a:t>
            </a:r>
            <a:r>
              <a:rPr lang="it-IT" dirty="0">
                <a:latin typeface="Arial"/>
                <a:ea typeface="Times New Roman"/>
                <a:cs typeface="Times New Roman"/>
              </a:rPr>
              <a:t>caso in cui si riscontrino modifiche cliniche rilevanti, va effettuato subito.</a:t>
            </a:r>
            <a:endParaRPr lang="it-IT" sz="4000" b="1" dirty="0">
              <a:latin typeface="Arial"/>
              <a:ea typeface="Times New Roman"/>
              <a:cs typeface="Times New Roman"/>
            </a:endParaRPr>
          </a:p>
          <a:p>
            <a:pPr algn="just">
              <a:spcAft>
                <a:spcPts val="0"/>
              </a:spcAft>
            </a:pPr>
            <a:r>
              <a:rPr lang="it-IT" dirty="0">
                <a:latin typeface="Arial"/>
                <a:ea typeface="Times New Roman"/>
                <a:cs typeface="Times New Roman"/>
              </a:rPr>
              <a:t> </a:t>
            </a:r>
            <a:endParaRPr lang="it-IT" sz="4400" dirty="0">
              <a:latin typeface="Times New Roman"/>
              <a:ea typeface="Times New Roman"/>
            </a:endParaRPr>
          </a:p>
          <a:p>
            <a:pPr algn="just">
              <a:spcAft>
                <a:spcPts val="0"/>
              </a:spcAft>
            </a:pPr>
            <a:r>
              <a:rPr lang="it-IT" sz="2500" dirty="0">
                <a:latin typeface="Arial"/>
                <a:ea typeface="Times New Roman"/>
                <a:cs typeface="Times New Roman"/>
              </a:rPr>
              <a:t>Qualora l’ipertensione risulti controllata efficacemente da almeno un anno si può prendere in considerazione un tentativo di ridurre il dosaggio ed il numero dei farmaci antiipertensivi. La riduzione dovrebbe avvenire in maniera programmata, lentamente e progressivamente. La terapia a scalare ha maggiore probabilità di successo in quei pazienti che mantengono una buona aderenza alle modificazioni dello stile di vita. Quando si interrompe un trattamento farmacologico il paziente andrebbe seguito con visite programmate perché la pressione arteriosa tende di solito a risalire ai valori di </a:t>
            </a:r>
            <a:r>
              <a:rPr lang="it-IT" sz="2500" dirty="0" err="1">
                <a:latin typeface="Arial"/>
                <a:ea typeface="Times New Roman"/>
                <a:cs typeface="Times New Roman"/>
              </a:rPr>
              <a:t>pre</a:t>
            </a:r>
            <a:r>
              <a:rPr lang="it-IT" sz="2500" dirty="0">
                <a:latin typeface="Arial"/>
                <a:ea typeface="Times New Roman"/>
                <a:cs typeface="Times New Roman"/>
              </a:rPr>
              <a:t>-trattamento entro mesi o anni dall’interruzione, specialmente in assenza di stabili modificazioni nello stile di vita. </a:t>
            </a:r>
            <a:endParaRPr lang="it-IT" sz="2500" dirty="0">
              <a:latin typeface="Times New Roman"/>
              <a:ea typeface="Times New Roman"/>
            </a:endParaRPr>
          </a:p>
          <a:p>
            <a:pPr marL="457200" indent="-457200" algn="l">
              <a:buFont typeface="Arial" panose="020B0604020202020204" pitchFamily="34" charset="0"/>
              <a:buChar char="•"/>
            </a:pPr>
            <a:endParaRPr lang="it-IT" dirty="0" smtClean="0"/>
          </a:p>
        </p:txBody>
      </p:sp>
    </p:spTree>
    <p:extLst>
      <p:ext uri="{BB962C8B-B14F-4D97-AF65-F5344CB8AC3E}">
        <p14:creationId xmlns:p14="http://schemas.microsoft.com/office/powerpoint/2010/main" val="3438869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
                                            <p:txEl>
                                              <p:pRg st="12" end="12"/>
                                            </p:txEl>
                                          </p:spTgt>
                                        </p:tgtEl>
                                        <p:attrNameLst>
                                          <p:attrName>style.visibility</p:attrName>
                                        </p:attrNameLst>
                                      </p:cBhvr>
                                      <p:to>
                                        <p:strVal val="visible"/>
                                      </p:to>
                                    </p:set>
                                    <p:animEffect transition="in" filter="fade">
                                      <p:cBhvr>
                                        <p:cTn id="91" dur="1000"/>
                                        <p:tgtEl>
                                          <p:spTgt spid="3">
                                            <p:txEl>
                                              <p:pRg st="12" end="12"/>
                                            </p:txEl>
                                          </p:spTgt>
                                        </p:tgtEl>
                                      </p:cBhvr>
                                    </p:animEffect>
                                    <p:anim calcmode="lin" valueType="num">
                                      <p:cBhvr>
                                        <p:cTn id="9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4643" y="-140106"/>
            <a:ext cx="11458937" cy="1325563"/>
          </a:xfrm>
        </p:spPr>
        <p:txBody>
          <a:bodyPr>
            <a:normAutofit/>
          </a:bodyPr>
          <a:lstStyle/>
          <a:p>
            <a:pPr algn="ctr"/>
            <a:r>
              <a:rPr lang="it-IT" dirty="0" smtClean="0">
                <a:solidFill>
                  <a:srgbClr val="FFFF00"/>
                </a:solidFill>
              </a:rPr>
              <a:t>I dati del Governo clinico ASL Brescia</a:t>
            </a:r>
            <a:endParaRPr lang="it-IT" dirty="0">
              <a:solidFill>
                <a:srgbClr val="FFFF00"/>
              </a:solidFill>
            </a:endParaRPr>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4282551262"/>
              </p:ext>
            </p:extLst>
          </p:nvPr>
        </p:nvGraphicFramePr>
        <p:xfrm>
          <a:off x="898581" y="969956"/>
          <a:ext cx="9722734" cy="5346347"/>
        </p:xfrm>
        <a:graphic>
          <a:graphicData uri="http://schemas.openxmlformats.org/drawingml/2006/table">
            <a:tbl>
              <a:tblPr firstRow="1" bandRow="1">
                <a:tableStyleId>{5C22544A-7EE6-4342-B048-85BDC9FD1C3A}</a:tableStyleId>
              </a:tblPr>
              <a:tblGrid>
                <a:gridCol w="7166643"/>
                <a:gridCol w="2556091"/>
              </a:tblGrid>
              <a:tr h="487294">
                <a:tc>
                  <a:txBody>
                    <a:bodyPr/>
                    <a:lstStyle/>
                    <a:p>
                      <a:r>
                        <a:rPr lang="it-IT" dirty="0" smtClean="0">
                          <a:latin typeface="Arial Black" panose="020B0A04020102020204" pitchFamily="34" charset="0"/>
                        </a:rPr>
                        <a:t>ipertesi</a:t>
                      </a:r>
                      <a:endParaRPr lang="it-IT" dirty="0">
                        <a:latin typeface="Arial Black" panose="020B0A040201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smtClean="0">
                          <a:ln>
                            <a:noFill/>
                          </a:ln>
                          <a:solidFill>
                            <a:prstClr val="black"/>
                          </a:solidFill>
                          <a:effectLst/>
                          <a:uLnTx/>
                          <a:uFillTx/>
                          <a:latin typeface="Arial Black" panose="020B0A04020102020204" pitchFamily="34" charset="0"/>
                          <a:ea typeface="+mn-ea"/>
                          <a:cs typeface="+mn-cs"/>
                        </a:rPr>
                        <a:t>23 %</a:t>
                      </a:r>
                      <a:endParaRPr kumimoji="0" lang="it-IT" sz="1800" b="0"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a:txBody>
                  <a:tcPr/>
                </a:tc>
              </a:tr>
              <a:tr h="473407">
                <a:tc>
                  <a:txBody>
                    <a:bodyPr/>
                    <a:lstStyle/>
                    <a:p>
                      <a:pPr algn="ctr"/>
                      <a:r>
                        <a:rPr lang="it-IT" dirty="0" smtClean="0">
                          <a:latin typeface="Arial" panose="020B0604020202020204" pitchFamily="34" charset="0"/>
                          <a:cs typeface="Arial" panose="020B0604020202020204" pitchFamily="34" charset="0"/>
                        </a:rPr>
                        <a:t>di cui </a:t>
                      </a:r>
                      <a:r>
                        <a:rPr lang="it-IT" dirty="0" smtClean="0">
                          <a:latin typeface="Arial Black" panose="020B0A04020102020204" pitchFamily="34" charset="0"/>
                        </a:rPr>
                        <a:t>con Diabete</a:t>
                      </a:r>
                      <a:endParaRPr lang="it-IT" dirty="0">
                        <a:latin typeface="Arial Black" panose="020B0A04020102020204" pitchFamily="34" charset="0"/>
                      </a:endParaRPr>
                    </a:p>
                  </a:txBody>
                  <a:tcPr/>
                </a:tc>
                <a:tc>
                  <a:txBody>
                    <a:bodyPr/>
                    <a:lstStyle/>
                    <a:p>
                      <a:pPr algn="ctr"/>
                      <a:r>
                        <a:rPr lang="it-IT" dirty="0" smtClean="0">
                          <a:latin typeface="Arial Black" panose="020B0A04020102020204" pitchFamily="34" charset="0"/>
                        </a:rPr>
                        <a:t>21 %</a:t>
                      </a:r>
                      <a:endParaRPr lang="it-IT" dirty="0">
                        <a:latin typeface="Arial Black" panose="020B0A04020102020204" pitchFamily="34" charset="0"/>
                      </a:endParaRPr>
                    </a:p>
                  </a:txBody>
                  <a:tcPr/>
                </a:tc>
              </a:tr>
              <a:tr h="4872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1800" kern="1200" dirty="0" smtClean="0">
                          <a:solidFill>
                            <a:srgbClr val="7030A0"/>
                          </a:solidFill>
                          <a:latin typeface="Arial" panose="020B0604020202020204" pitchFamily="34" charset="0"/>
                          <a:ea typeface="+mn-ea"/>
                          <a:cs typeface="Arial" panose="020B0604020202020204" pitchFamily="34" charset="0"/>
                        </a:rPr>
                        <a:t>         </a:t>
                      </a:r>
                      <a:r>
                        <a:rPr kumimoji="0" lang="it-IT" sz="1800" b="0" i="0" u="none" strike="noStrike" kern="1200" cap="none" spc="0" normalizeH="0" baseline="0" noProof="0" dirty="0" smtClean="0">
                          <a:ln>
                            <a:noFill/>
                          </a:ln>
                          <a:solidFill>
                            <a:srgbClr val="7030A0"/>
                          </a:solidFill>
                          <a:effectLst/>
                          <a:uLnTx/>
                          <a:uFillTx/>
                          <a:latin typeface="Arial" panose="020B0604020202020204" pitchFamily="34" charset="0"/>
                          <a:ea typeface="+mn-ea"/>
                          <a:cs typeface="Arial" panose="020B0604020202020204" pitchFamily="34" charset="0"/>
                        </a:rPr>
                        <a:t>di cui </a:t>
                      </a:r>
                      <a:r>
                        <a:rPr kumimoji="0" lang="it-IT" sz="1800" b="0" i="0" u="none" strike="noStrike" kern="1200" cap="none" spc="0" normalizeH="0" baseline="0" noProof="0" dirty="0" smtClean="0">
                          <a:ln>
                            <a:noFill/>
                          </a:ln>
                          <a:solidFill>
                            <a:srgbClr val="7030A0"/>
                          </a:solidFill>
                          <a:effectLst/>
                          <a:uLnTx/>
                          <a:uFillTx/>
                          <a:latin typeface="Arial Black" panose="020B0A04020102020204" pitchFamily="34" charset="0"/>
                          <a:ea typeface="+mn-ea"/>
                          <a:cs typeface="+mn-cs"/>
                        </a:rPr>
                        <a:t>con Dislipidemia</a:t>
                      </a:r>
                      <a:endParaRPr kumimoji="0" lang="it-IT" sz="1800" b="0" i="0" u="none" strike="noStrike" kern="1200" cap="none" spc="0" normalizeH="0" baseline="0" noProof="0" dirty="0">
                        <a:ln>
                          <a:noFill/>
                        </a:ln>
                        <a:solidFill>
                          <a:srgbClr val="7030A0"/>
                        </a:solidFill>
                        <a:effectLst/>
                        <a:uLnTx/>
                        <a:uFillTx/>
                        <a:latin typeface="Arial Black" panose="020B0A04020102020204" pitchFamily="34" charset="0"/>
                        <a:ea typeface="+mn-ea"/>
                        <a:cs typeface="+mn-cs"/>
                      </a:endParaRPr>
                    </a:p>
                  </a:txBody>
                  <a:tcPr/>
                </a:tc>
                <a:tc>
                  <a:txBody>
                    <a:bodyPr/>
                    <a:lstStyle/>
                    <a:p>
                      <a:pPr algn="ctr"/>
                      <a:r>
                        <a:rPr lang="it-IT" dirty="0" smtClean="0">
                          <a:solidFill>
                            <a:srgbClr val="7030A0"/>
                          </a:solidFill>
                          <a:latin typeface="Arial Black" panose="020B0A04020102020204" pitchFamily="34" charset="0"/>
                        </a:rPr>
                        <a:t>24%</a:t>
                      </a:r>
                      <a:endParaRPr lang="it-IT" dirty="0">
                        <a:solidFill>
                          <a:srgbClr val="7030A0"/>
                        </a:solidFill>
                        <a:latin typeface="Arial Black" panose="020B0A04020102020204" pitchFamily="34" charset="0"/>
                      </a:endParaRPr>
                    </a:p>
                  </a:txBody>
                  <a:tcPr/>
                </a:tc>
              </a:tr>
              <a:tr h="487294">
                <a:tc>
                  <a:txBody>
                    <a:bodyPr/>
                    <a:lstStyle/>
                    <a:p>
                      <a:r>
                        <a:rPr lang="it-IT" sz="1800" kern="1200" baseline="0" dirty="0" smtClean="0">
                          <a:solidFill>
                            <a:srgbClr val="C00000"/>
                          </a:solidFill>
                          <a:latin typeface="Arial Black" panose="020B0A04020102020204" pitchFamily="34" charset="0"/>
                          <a:ea typeface="+mn-ea"/>
                          <a:cs typeface="+mn-cs"/>
                        </a:rPr>
                        <a:t>PA registrata </a:t>
                      </a:r>
                      <a:r>
                        <a:rPr kumimoji="0" lang="it-IT" sz="1600" b="0" i="0" u="none" strike="noStrike" kern="1200" cap="none" spc="0" normalizeH="0" baseline="0" dirty="0" smtClean="0">
                          <a:ln>
                            <a:noFill/>
                          </a:ln>
                          <a:solidFill>
                            <a:srgbClr val="C00000"/>
                          </a:solidFill>
                          <a:effectLst/>
                          <a:uLnTx/>
                          <a:uFillTx/>
                          <a:latin typeface="Arial" panose="020B0604020202020204" pitchFamily="34" charset="0"/>
                          <a:ea typeface="+mn-ea"/>
                          <a:cs typeface="Arial" panose="020B0604020202020204" pitchFamily="34" charset="0"/>
                        </a:rPr>
                        <a:t>negli ultimi 15 mesi</a:t>
                      </a:r>
                      <a:endParaRPr kumimoji="0" lang="it-IT" sz="1600" b="0" i="0" u="none" strike="noStrike" kern="1200" cap="none" spc="0" normalizeH="0" baseline="0" dirty="0">
                        <a:ln>
                          <a:noFill/>
                        </a:ln>
                        <a:solidFill>
                          <a:srgbClr val="C00000"/>
                        </a:solidFill>
                        <a:effectLst/>
                        <a:uLnTx/>
                        <a:uFillTx/>
                        <a:latin typeface="Arial" panose="020B0604020202020204" pitchFamily="34" charset="0"/>
                        <a:ea typeface="+mn-ea"/>
                        <a:cs typeface="Arial" panose="020B0604020202020204" pitchFamily="34" charset="0"/>
                      </a:endParaRPr>
                    </a:p>
                  </a:txBody>
                  <a:tcPr/>
                </a:tc>
                <a:tc>
                  <a:txBody>
                    <a:bodyPr/>
                    <a:lstStyle/>
                    <a:p>
                      <a:pPr algn="ctr"/>
                      <a:r>
                        <a:rPr lang="it-IT" dirty="0" smtClean="0">
                          <a:solidFill>
                            <a:srgbClr val="C00000"/>
                          </a:solidFill>
                          <a:latin typeface="Arial Black" panose="020B0A04020102020204" pitchFamily="34" charset="0"/>
                        </a:rPr>
                        <a:t>64 %</a:t>
                      </a:r>
                      <a:endParaRPr lang="it-IT" dirty="0">
                        <a:solidFill>
                          <a:srgbClr val="C00000"/>
                        </a:solidFill>
                        <a:latin typeface="Arial Black" panose="020B0A04020102020204" pitchFamily="34" charset="0"/>
                      </a:endParaRPr>
                    </a:p>
                  </a:txBody>
                  <a:tcPr/>
                </a:tc>
              </a:tr>
              <a:tr h="487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smtClean="0">
                          <a:ln>
                            <a:noFill/>
                          </a:ln>
                          <a:solidFill>
                            <a:srgbClr val="C00000"/>
                          </a:solidFill>
                          <a:effectLst/>
                          <a:uLnTx/>
                          <a:uFillTx/>
                          <a:latin typeface="Arial Black" panose="020B0A04020102020204" pitchFamily="34" charset="0"/>
                          <a:ea typeface="+mn-ea"/>
                          <a:cs typeface="+mn-cs"/>
                        </a:rPr>
                        <a:t>PA &lt; 140/90 </a:t>
                      </a:r>
                      <a:r>
                        <a:rPr kumimoji="0" lang="it-IT" sz="1600" b="0" i="0" u="none" strike="noStrike" kern="1200" cap="none" spc="0" normalizeH="0" baseline="0" noProof="0" dirty="0" smtClean="0">
                          <a:ln>
                            <a:noFill/>
                          </a:ln>
                          <a:solidFill>
                            <a:srgbClr val="C00000"/>
                          </a:solidFill>
                          <a:effectLst/>
                          <a:uLnTx/>
                          <a:uFillTx/>
                          <a:latin typeface="Arial" panose="020B0604020202020204" pitchFamily="34" charset="0"/>
                          <a:ea typeface="+mn-ea"/>
                          <a:cs typeface="Arial" panose="020B0604020202020204" pitchFamily="34" charset="0"/>
                        </a:rPr>
                        <a:t>negli ultimi 15 mesi</a:t>
                      </a:r>
                      <a:endParaRPr kumimoji="0" lang="it-IT" sz="1800" b="0" i="0" u="none" strike="noStrike" kern="1200" cap="none" spc="0" normalizeH="0" baseline="0" noProof="0" dirty="0" smtClean="0">
                        <a:ln>
                          <a:noFill/>
                        </a:ln>
                        <a:solidFill>
                          <a:srgbClr val="C00000"/>
                        </a:solidFill>
                        <a:effectLst/>
                        <a:uLnTx/>
                        <a:uFillTx/>
                        <a:latin typeface="Arial" panose="020B0604020202020204" pitchFamily="34" charset="0"/>
                        <a:ea typeface="+mn-ea"/>
                        <a:cs typeface="Arial" panose="020B0604020202020204"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t-IT" dirty="0" smtClean="0">
                          <a:solidFill>
                            <a:srgbClr val="C00000"/>
                          </a:solidFill>
                          <a:latin typeface="Arial Black" panose="020B0A04020102020204" pitchFamily="34" charset="0"/>
                        </a:rPr>
                        <a:t>82 %</a:t>
                      </a:r>
                    </a:p>
                  </a:txBody>
                  <a:tcPr/>
                </a:tc>
              </a:tr>
              <a:tr h="487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smtClean="0">
                          <a:ln>
                            <a:noFill/>
                          </a:ln>
                          <a:solidFill>
                            <a:srgbClr val="0070C0"/>
                          </a:solidFill>
                          <a:effectLst/>
                          <a:uLnTx/>
                          <a:uFillTx/>
                          <a:latin typeface="Arial Black" panose="020B0A04020102020204" pitchFamily="34" charset="0"/>
                          <a:ea typeface="+mn-ea"/>
                          <a:cs typeface="+mn-cs"/>
                        </a:rPr>
                        <a:t>Registrazione  BMI</a:t>
                      </a:r>
                      <a:endParaRPr kumimoji="0" lang="it-IT" sz="1800" b="0" i="0" u="none" strike="noStrike" kern="1200" cap="none" spc="0" normalizeH="0" baseline="0" noProof="0" dirty="0">
                        <a:ln>
                          <a:noFill/>
                        </a:ln>
                        <a:solidFill>
                          <a:srgbClr val="0070C0"/>
                        </a:solidFill>
                        <a:effectLst/>
                        <a:uLnTx/>
                        <a:uFillTx/>
                        <a:latin typeface="Arial Black" panose="020B0A04020102020204" pitchFamily="34" charset="0"/>
                        <a:ea typeface="+mn-ea"/>
                        <a:cs typeface="+mn-cs"/>
                      </a:endParaRPr>
                    </a:p>
                  </a:txBody>
                  <a:tcPr/>
                </a:tc>
                <a:tc>
                  <a:txBody>
                    <a:bodyPr/>
                    <a:lstStyle/>
                    <a:p>
                      <a:pPr algn="ctr"/>
                      <a:r>
                        <a:rPr lang="it-IT" dirty="0" smtClean="0">
                          <a:latin typeface="Arial Black" panose="020B0A04020102020204" pitchFamily="34" charset="0"/>
                        </a:rPr>
                        <a:t>57%</a:t>
                      </a:r>
                      <a:endParaRPr lang="it-IT" dirty="0">
                        <a:latin typeface="Arial Black" panose="020B0A04020102020204" pitchFamily="34" charset="0"/>
                      </a:endParaRPr>
                    </a:p>
                  </a:txBody>
                  <a:tcPr/>
                </a:tc>
              </a:tr>
              <a:tr h="487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kern="1200" noProof="0" dirty="0" smtClean="0">
                          <a:solidFill>
                            <a:schemeClr val="dk1"/>
                          </a:solidFill>
                          <a:latin typeface="Arial" panose="020B0604020202020204" pitchFamily="34" charset="0"/>
                          <a:ea typeface="+mn-ea"/>
                          <a:cs typeface="Arial" panose="020B0604020202020204" pitchFamily="34" charset="0"/>
                        </a:rPr>
                        <a:t>con valore</a:t>
                      </a:r>
                      <a:r>
                        <a:rPr kumimoji="0" lang="it-IT" sz="1800" b="0" i="0" u="none" strike="noStrike" kern="1200" cap="none" spc="0" normalizeH="0" baseline="0" noProof="0" dirty="0" smtClean="0">
                          <a:ln>
                            <a:noFill/>
                          </a:ln>
                          <a:solidFill>
                            <a:prstClr val="black"/>
                          </a:solidFill>
                          <a:effectLst/>
                          <a:uLnTx/>
                          <a:uFillTx/>
                          <a:latin typeface="Arial Black" panose="020B0A04020102020204" pitchFamily="34" charset="0"/>
                          <a:ea typeface="+mn-ea"/>
                          <a:cs typeface="+mn-cs"/>
                        </a:rPr>
                        <a:t> </a:t>
                      </a:r>
                      <a:r>
                        <a:rPr lang="it-IT" sz="1800" kern="1200" noProof="0" dirty="0" smtClean="0">
                          <a:solidFill>
                            <a:schemeClr val="dk1"/>
                          </a:solidFill>
                          <a:latin typeface="Arial" panose="020B0604020202020204" pitchFamily="34" charset="0"/>
                          <a:ea typeface="+mn-ea"/>
                          <a:cs typeface="Arial" panose="020B0604020202020204" pitchFamily="34" charset="0"/>
                        </a:rPr>
                        <a:t>registrato di</a:t>
                      </a:r>
                      <a:r>
                        <a:rPr kumimoji="0" lang="it-IT" sz="1800" b="0" i="0" u="none" strike="noStrike" kern="1200" cap="none" spc="0" normalizeH="0" baseline="0" noProof="0" dirty="0" smtClean="0">
                          <a:ln>
                            <a:noFill/>
                          </a:ln>
                          <a:solidFill>
                            <a:prstClr val="black"/>
                          </a:solidFill>
                          <a:effectLst/>
                          <a:uLnTx/>
                          <a:uFillTx/>
                          <a:latin typeface="Arial Black" panose="020B0A04020102020204" pitchFamily="34" charset="0"/>
                          <a:ea typeface="+mn-ea"/>
                          <a:cs typeface="+mn-cs"/>
                        </a:rPr>
                        <a:t> </a:t>
                      </a:r>
                      <a:r>
                        <a:rPr kumimoji="0" lang="it-IT" sz="1800" b="0" i="0" u="none" strike="noStrike" kern="1200" cap="none" spc="0" normalizeH="0" baseline="0" noProof="0" dirty="0" smtClean="0">
                          <a:ln>
                            <a:noFill/>
                          </a:ln>
                          <a:solidFill>
                            <a:prstClr val="black"/>
                          </a:solidFill>
                          <a:effectLst/>
                          <a:uLnTx/>
                          <a:uFillTx/>
                          <a:latin typeface="Arial Black" panose="020B0A04020102020204" pitchFamily="34" charset="0"/>
                          <a:ea typeface="+mn-ea"/>
                          <a:cs typeface="+mn-cs"/>
                        </a:rPr>
                        <a:t>creatinina </a:t>
                      </a:r>
                      <a:r>
                        <a:rPr kumimoji="0" lang="it-IT" sz="1600" b="0" i="0" u="none" strike="noStrike" kern="1200" cap="none" spc="0" normalizeH="0" baseline="0" noProof="0" dirty="0" smtClean="0">
                          <a:ln>
                            <a:noFill/>
                          </a:ln>
                          <a:solidFill>
                            <a:schemeClr val="bg1"/>
                          </a:solidFill>
                          <a:effectLst/>
                          <a:uLnTx/>
                          <a:uFillTx/>
                          <a:latin typeface="Arial" panose="020B0604020202020204" pitchFamily="34" charset="0"/>
                          <a:ea typeface="+mn-ea"/>
                          <a:cs typeface="Arial" panose="020B0604020202020204" pitchFamily="34" charset="0"/>
                        </a:rPr>
                        <a:t>negli ultimi 15 mesi</a:t>
                      </a:r>
                      <a:endParaRPr kumimoji="0" lang="it-IT" sz="1800" b="0" i="0" u="none" strike="noStrike" kern="1200" cap="none" spc="0" normalizeH="0" baseline="0" noProof="0" dirty="0">
                        <a:ln>
                          <a:noFill/>
                        </a:ln>
                        <a:solidFill>
                          <a:schemeClr val="bg1"/>
                        </a:solidFill>
                        <a:effectLst/>
                        <a:uLnTx/>
                        <a:uFillTx/>
                        <a:latin typeface="Arial Black" panose="020B0A04020102020204" pitchFamily="34" charset="0"/>
                        <a:ea typeface="+mn-ea"/>
                        <a:cs typeface="+mn-cs"/>
                      </a:endParaRPr>
                    </a:p>
                  </a:txBody>
                  <a:tcPr/>
                </a:tc>
                <a:tc>
                  <a:txBody>
                    <a:bodyPr/>
                    <a:lstStyle/>
                    <a:p>
                      <a:pPr algn="ctr"/>
                      <a:r>
                        <a:rPr lang="it-IT" dirty="0" smtClean="0">
                          <a:latin typeface="Arial Black" panose="020B0A04020102020204" pitchFamily="34" charset="0"/>
                        </a:rPr>
                        <a:t>38 %</a:t>
                      </a:r>
                      <a:endParaRPr lang="it-IT" dirty="0">
                        <a:latin typeface="Arial Black" panose="020B0A04020102020204" pitchFamily="34" charset="0"/>
                      </a:endParaRPr>
                    </a:p>
                  </a:txBody>
                  <a:tcPr/>
                </a:tc>
              </a:tr>
              <a:tr h="487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kern="1200" noProof="0" dirty="0" smtClean="0">
                          <a:solidFill>
                            <a:schemeClr val="dk1"/>
                          </a:solidFill>
                          <a:latin typeface="Arial" panose="020B0604020202020204" pitchFamily="34" charset="0"/>
                          <a:ea typeface="+mn-ea"/>
                          <a:cs typeface="Arial" panose="020B0604020202020204" pitchFamily="34" charset="0"/>
                        </a:rPr>
                        <a:t>con valore</a:t>
                      </a:r>
                      <a:r>
                        <a:rPr kumimoji="0" lang="it-IT" sz="1800" b="0" i="0" u="none" strike="noStrike" kern="1200" cap="none" spc="0" normalizeH="0" baseline="0" noProof="0" dirty="0" smtClean="0">
                          <a:ln>
                            <a:noFill/>
                          </a:ln>
                          <a:solidFill>
                            <a:prstClr val="black"/>
                          </a:solidFill>
                          <a:effectLst/>
                          <a:uLnTx/>
                          <a:uFillTx/>
                          <a:latin typeface="Arial Black" panose="020B0A04020102020204" pitchFamily="34" charset="0"/>
                          <a:ea typeface="+mn-ea"/>
                          <a:cs typeface="+mn-cs"/>
                        </a:rPr>
                        <a:t> </a:t>
                      </a:r>
                      <a:r>
                        <a:rPr lang="it-IT" sz="1800" kern="1200" noProof="0" dirty="0" smtClean="0">
                          <a:solidFill>
                            <a:schemeClr val="dk1"/>
                          </a:solidFill>
                          <a:latin typeface="Arial" panose="020B0604020202020204" pitchFamily="34" charset="0"/>
                          <a:ea typeface="+mn-ea"/>
                          <a:cs typeface="Arial" panose="020B0604020202020204" pitchFamily="34" charset="0"/>
                        </a:rPr>
                        <a:t>registrato di</a:t>
                      </a:r>
                      <a:r>
                        <a:rPr kumimoji="0" lang="it-IT" sz="1800" b="0" i="0" u="none" strike="noStrike" kern="1200" cap="none" spc="0" normalizeH="0" baseline="0" noProof="0" dirty="0" smtClean="0">
                          <a:ln>
                            <a:noFill/>
                          </a:ln>
                          <a:solidFill>
                            <a:prstClr val="black"/>
                          </a:solidFill>
                          <a:effectLst/>
                          <a:uLnTx/>
                          <a:uFillTx/>
                          <a:latin typeface="Arial Black" panose="020B0A04020102020204" pitchFamily="34" charset="0"/>
                          <a:ea typeface="+mn-ea"/>
                          <a:cs typeface="+mn-cs"/>
                        </a:rPr>
                        <a:t> </a:t>
                      </a:r>
                      <a:r>
                        <a:rPr kumimoji="0" lang="it-IT" sz="1800" b="0" i="0" u="none" strike="noStrike" kern="1200" cap="none" spc="0" normalizeH="0" baseline="0" noProof="0" dirty="0" err="1" smtClean="0">
                          <a:ln>
                            <a:noFill/>
                          </a:ln>
                          <a:solidFill>
                            <a:prstClr val="black"/>
                          </a:solidFill>
                          <a:effectLst/>
                          <a:uLnTx/>
                          <a:uFillTx/>
                          <a:latin typeface="Arial Black" panose="020B0A04020102020204" pitchFamily="34" charset="0"/>
                          <a:ea typeface="+mn-ea"/>
                          <a:cs typeface="+mn-cs"/>
                        </a:rPr>
                        <a:t>Ecg</a:t>
                      </a:r>
                      <a:r>
                        <a:rPr lang="it-IT" sz="1800" kern="1200" noProof="0" dirty="0" smtClean="0">
                          <a:solidFill>
                            <a:schemeClr val="dk1"/>
                          </a:solidFill>
                          <a:latin typeface="Arial" panose="020B0604020202020204" pitchFamily="34" charset="0"/>
                          <a:ea typeface="+mn-ea"/>
                          <a:cs typeface="Arial" panose="020B0604020202020204" pitchFamily="34" charset="0"/>
                        </a:rPr>
                        <a:t> </a:t>
                      </a:r>
                      <a:r>
                        <a:rPr lang="it-IT" sz="1800" kern="1200" noProof="0" dirty="0" smtClean="0">
                          <a:solidFill>
                            <a:schemeClr val="dk1"/>
                          </a:solidFill>
                          <a:latin typeface="Arial" panose="020B0604020202020204" pitchFamily="34" charset="0"/>
                          <a:ea typeface="+mn-ea"/>
                          <a:cs typeface="Arial" panose="020B0604020202020204" pitchFamily="34" charset="0"/>
                        </a:rPr>
                        <a:t> negli ultimi 3 aa</a:t>
                      </a:r>
                      <a:endParaRPr lang="it-IT" sz="1800" kern="1200" noProof="0" dirty="0">
                        <a:solidFill>
                          <a:schemeClr val="dk1"/>
                        </a:solidFill>
                        <a:latin typeface="Arial" panose="020B0604020202020204" pitchFamily="34" charset="0"/>
                        <a:ea typeface="+mn-ea"/>
                        <a:cs typeface="Arial" panose="020B0604020202020204" pitchFamily="34" charset="0"/>
                      </a:endParaRPr>
                    </a:p>
                  </a:txBody>
                  <a:tcPr/>
                </a:tc>
                <a:tc>
                  <a:txBody>
                    <a:bodyPr/>
                    <a:lstStyle/>
                    <a:p>
                      <a:pPr algn="ctr"/>
                      <a:r>
                        <a:rPr lang="it-IT" dirty="0" smtClean="0">
                          <a:latin typeface="Arial Black" panose="020B0A04020102020204" pitchFamily="34" charset="0"/>
                        </a:rPr>
                        <a:t>44 %</a:t>
                      </a:r>
                      <a:endParaRPr lang="it-IT" dirty="0">
                        <a:latin typeface="Arial Black" panose="020B0A04020102020204" pitchFamily="34" charset="0"/>
                      </a:endParaRPr>
                    </a:p>
                  </a:txBody>
                  <a:tcPr/>
                </a:tc>
              </a:tr>
              <a:tr h="487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smtClean="0">
                          <a:ln>
                            <a:noFill/>
                          </a:ln>
                          <a:solidFill>
                            <a:srgbClr val="996633"/>
                          </a:solidFill>
                          <a:effectLst/>
                          <a:uLnTx/>
                          <a:uFillTx/>
                          <a:latin typeface="Arial Black" panose="020B0A04020102020204" pitchFamily="34" charset="0"/>
                          <a:ea typeface="+mn-ea"/>
                          <a:cs typeface="+mn-cs"/>
                        </a:rPr>
                        <a:t>RCCV (ISS)</a:t>
                      </a:r>
                      <a:r>
                        <a:rPr lang="it-IT" sz="1800" kern="1200" noProof="0" dirty="0" smtClean="0">
                          <a:solidFill>
                            <a:srgbClr val="996633"/>
                          </a:solidFill>
                          <a:latin typeface="Arial" panose="020B0604020202020204" pitchFamily="34" charset="0"/>
                          <a:ea typeface="+mn-ea"/>
                          <a:cs typeface="Arial" panose="020B0604020202020204" pitchFamily="34" charset="0"/>
                        </a:rPr>
                        <a:t> Calcolato</a:t>
                      </a:r>
                      <a:endParaRPr kumimoji="0" lang="it-IT" sz="1800" b="0" i="0" u="none" strike="noStrike" kern="1200" cap="none" spc="0" normalizeH="0" baseline="0" noProof="0" dirty="0">
                        <a:ln>
                          <a:noFill/>
                        </a:ln>
                        <a:solidFill>
                          <a:srgbClr val="996633"/>
                        </a:solidFill>
                        <a:effectLst/>
                        <a:uLnTx/>
                        <a:uFillTx/>
                        <a:latin typeface="Arial Black" panose="020B0A04020102020204" pitchFamily="34" charset="0"/>
                        <a:ea typeface="+mn-ea"/>
                        <a:cs typeface="+mn-cs"/>
                      </a:endParaRPr>
                    </a:p>
                  </a:txBody>
                  <a:tcPr/>
                </a:tc>
                <a:tc>
                  <a:txBody>
                    <a:bodyPr/>
                    <a:lstStyle/>
                    <a:p>
                      <a:pPr algn="ctr"/>
                      <a:r>
                        <a:rPr lang="it-IT" dirty="0" smtClean="0">
                          <a:solidFill>
                            <a:srgbClr val="996633"/>
                          </a:solidFill>
                          <a:latin typeface="Arial Black" panose="020B0A04020102020204" pitchFamily="34" charset="0"/>
                        </a:rPr>
                        <a:t>15 %</a:t>
                      </a:r>
                      <a:endParaRPr lang="it-IT" dirty="0">
                        <a:solidFill>
                          <a:srgbClr val="996633"/>
                        </a:solidFill>
                        <a:latin typeface="Arial Black" panose="020B0A04020102020204" pitchFamily="34" charset="0"/>
                      </a:endParaRPr>
                    </a:p>
                  </a:txBody>
                  <a:tcPr/>
                </a:tc>
              </a:tr>
              <a:tr h="487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800" kern="1200" dirty="0" smtClean="0">
                          <a:solidFill>
                            <a:srgbClr val="7030A0"/>
                          </a:solidFill>
                          <a:latin typeface="Arial" panose="020B0604020202020204" pitchFamily="34" charset="0"/>
                          <a:ea typeface="+mn-ea"/>
                          <a:cs typeface="Arial" panose="020B0604020202020204" pitchFamily="34" charset="0"/>
                        </a:rPr>
                        <a:t>con valore registrato di </a:t>
                      </a:r>
                      <a:r>
                        <a:rPr lang="it-IT" dirty="0" smtClean="0">
                          <a:solidFill>
                            <a:srgbClr val="7030A0"/>
                          </a:solidFill>
                          <a:latin typeface="Arial Black" panose="020B0A04020102020204" pitchFamily="34" charset="0"/>
                        </a:rPr>
                        <a:t>LDL</a:t>
                      </a:r>
                    </a:p>
                  </a:txBody>
                  <a:tcPr/>
                </a:tc>
                <a:tc>
                  <a:txBody>
                    <a:bodyPr/>
                    <a:lstStyle/>
                    <a:p>
                      <a:pPr algn="ctr"/>
                      <a:r>
                        <a:rPr lang="it-IT" dirty="0" smtClean="0">
                          <a:solidFill>
                            <a:srgbClr val="7030A0"/>
                          </a:solidFill>
                          <a:latin typeface="Arial Black" panose="020B0A04020102020204" pitchFamily="34" charset="0"/>
                        </a:rPr>
                        <a:t>37 %</a:t>
                      </a:r>
                      <a:endParaRPr lang="it-IT" dirty="0">
                        <a:solidFill>
                          <a:srgbClr val="7030A0"/>
                        </a:solidFill>
                        <a:latin typeface="Arial Black" panose="020B0A04020102020204" pitchFamily="34" charset="0"/>
                      </a:endParaRPr>
                    </a:p>
                  </a:txBody>
                  <a:tcPr/>
                </a:tc>
              </a:tr>
              <a:tr h="4872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smtClean="0">
                          <a:ln>
                            <a:noFill/>
                          </a:ln>
                          <a:solidFill>
                            <a:srgbClr val="00B050"/>
                          </a:solidFill>
                          <a:effectLst/>
                          <a:uLnTx/>
                          <a:uFillTx/>
                          <a:latin typeface="Arial Black" panose="020B0A04020102020204" pitchFamily="34" charset="0"/>
                          <a:ea typeface="+mn-ea"/>
                          <a:cs typeface="+mn-cs"/>
                        </a:rPr>
                        <a:t>LDL  </a:t>
                      </a:r>
                      <a:r>
                        <a:rPr kumimoji="0" lang="it-IT" sz="1800" b="0" i="0" u="none" strike="noStrike" kern="1200" cap="none" spc="0" normalizeH="0" baseline="0" noProof="0" dirty="0" smtClean="0">
                          <a:ln>
                            <a:noFill/>
                          </a:ln>
                          <a:solidFill>
                            <a:srgbClr val="00B050"/>
                          </a:solidFill>
                          <a:effectLst/>
                          <a:uLnTx/>
                          <a:uFillTx/>
                          <a:latin typeface="Arial" panose="020B0604020202020204" pitchFamily="34" charset="0"/>
                          <a:ea typeface="+mn-ea"/>
                          <a:cs typeface="Arial" panose="020B0604020202020204" pitchFamily="34" charset="0"/>
                        </a:rPr>
                        <a:t>&lt; 130</a:t>
                      </a:r>
                      <a:endParaRPr kumimoji="0" lang="it-IT" sz="1800" b="0" i="0" u="none" strike="noStrike" kern="1200" cap="none" spc="0" normalizeH="0" baseline="0" noProof="0" dirty="0">
                        <a:ln>
                          <a:noFill/>
                        </a:ln>
                        <a:solidFill>
                          <a:srgbClr val="00B050"/>
                        </a:solidFill>
                        <a:effectLst/>
                        <a:uLnTx/>
                        <a:uFillTx/>
                        <a:latin typeface="Arial Black" panose="020B0A04020102020204" pitchFamily="34" charset="0"/>
                        <a:ea typeface="+mn-ea"/>
                        <a:cs typeface="+mn-cs"/>
                      </a:endParaRPr>
                    </a:p>
                  </a:txBody>
                  <a:tcPr/>
                </a:tc>
                <a:tc>
                  <a:txBody>
                    <a:bodyPr/>
                    <a:lstStyle/>
                    <a:p>
                      <a:pPr algn="ctr"/>
                      <a:r>
                        <a:rPr lang="it-IT" dirty="0" smtClean="0">
                          <a:solidFill>
                            <a:srgbClr val="00B050"/>
                          </a:solidFill>
                          <a:latin typeface="Arial Black" panose="020B0A04020102020204" pitchFamily="34" charset="0"/>
                        </a:rPr>
                        <a:t>32 %</a:t>
                      </a:r>
                      <a:endParaRPr lang="it-IT" dirty="0">
                        <a:solidFill>
                          <a:srgbClr val="00B050"/>
                        </a:solidFill>
                        <a:latin typeface="Arial Black" panose="020B0A04020102020204" pitchFamily="34" charset="0"/>
                      </a:endParaRPr>
                    </a:p>
                  </a:txBody>
                  <a:tcPr/>
                </a:tc>
              </a:tr>
            </a:tbl>
          </a:graphicData>
        </a:graphic>
      </p:graphicFrame>
    </p:spTree>
    <p:extLst>
      <p:ext uri="{BB962C8B-B14F-4D97-AF65-F5344CB8AC3E}">
        <p14:creationId xmlns:p14="http://schemas.microsoft.com/office/powerpoint/2010/main" val="262850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Ospedale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Mellino</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Mellini</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Chiari</a:t>
            </a:r>
            <a:endParaRPr lang="it-IT" sz="5400" dirty="0"/>
          </a:p>
        </p:txBody>
      </p:sp>
      <p:sp>
        <p:nvSpPr>
          <p:cNvPr id="3" name="Sottotitolo 2"/>
          <p:cNvSpPr>
            <a:spLocks noGrp="1"/>
          </p:cNvSpPr>
          <p:nvPr>
            <p:ph type="subTitle" idx="1"/>
          </p:nvPr>
        </p:nvSpPr>
        <p:spPr>
          <a:xfrm>
            <a:off x="109477" y="1019537"/>
            <a:ext cx="11658600" cy="4721506"/>
          </a:xfrm>
        </p:spPr>
        <p:txBody>
          <a:bodyPr>
            <a:normAutofit/>
          </a:bodyPr>
          <a:lstStyle/>
          <a:p>
            <a:pPr algn="ctr"/>
            <a:r>
              <a:rPr lang="it-IT" sz="4300" b="1" dirty="0" smtClean="0">
                <a:solidFill>
                  <a:srgbClr val="FF0000"/>
                </a:solidFill>
              </a:rPr>
              <a:t>‘‘Ipertensione Arteriosa’’</a:t>
            </a:r>
          </a:p>
          <a:p>
            <a:pPr algn="ctr"/>
            <a:r>
              <a:rPr lang="it-IT" sz="4300" b="1" dirty="0" smtClean="0">
                <a:solidFill>
                  <a:srgbClr val="FFFF00"/>
                </a:solidFill>
              </a:rPr>
              <a:t>Compiti del Medico delle </a:t>
            </a:r>
            <a:r>
              <a:rPr lang="it-IT" sz="4300" b="1" dirty="0">
                <a:solidFill>
                  <a:srgbClr val="FFFF00"/>
                </a:solidFill>
              </a:rPr>
              <a:t>C</a:t>
            </a:r>
            <a:r>
              <a:rPr lang="it-IT" sz="4300" b="1" dirty="0" smtClean="0">
                <a:solidFill>
                  <a:srgbClr val="FFFF00"/>
                </a:solidFill>
              </a:rPr>
              <a:t>ure </a:t>
            </a:r>
            <a:r>
              <a:rPr lang="it-IT" sz="4300" b="1" dirty="0">
                <a:solidFill>
                  <a:srgbClr val="FFFF00"/>
                </a:solidFill>
              </a:rPr>
              <a:t>P</a:t>
            </a:r>
            <a:r>
              <a:rPr lang="it-IT" sz="4300" b="1" dirty="0" smtClean="0">
                <a:solidFill>
                  <a:srgbClr val="FFFF00"/>
                </a:solidFill>
              </a:rPr>
              <a:t>rimarie    </a:t>
            </a:r>
          </a:p>
          <a:p>
            <a:pPr marL="457200" indent="-457200" algn="l">
              <a:buFont typeface="Wingdings" panose="05000000000000000000" pitchFamily="2" charset="2"/>
              <a:buChar char="v"/>
            </a:pPr>
            <a:r>
              <a:rPr lang="it-IT" dirty="0" smtClean="0"/>
              <a:t>Ricercare ed Indentificare i </a:t>
            </a:r>
            <a:r>
              <a:rPr lang="it-IT" dirty="0"/>
              <a:t>P</a:t>
            </a:r>
            <a:r>
              <a:rPr lang="it-IT" dirty="0" smtClean="0"/>
              <a:t>azienti Ipertesi</a:t>
            </a:r>
          </a:p>
          <a:p>
            <a:pPr marL="457200" indent="-457200" algn="l">
              <a:buFont typeface="Wingdings" panose="05000000000000000000" pitchFamily="2" charset="2"/>
              <a:buChar char="v"/>
            </a:pPr>
            <a:r>
              <a:rPr lang="it-IT" dirty="0" smtClean="0"/>
              <a:t>Fare Diagnosi Differenziale essenziale/secondaria </a:t>
            </a:r>
            <a:r>
              <a:rPr lang="it-IT" sz="2000" b="1" dirty="0" smtClean="0">
                <a:solidFill>
                  <a:schemeClr val="tx1"/>
                </a:solidFill>
              </a:rPr>
              <a:t>(invio spec. casi </a:t>
            </a:r>
            <a:r>
              <a:rPr lang="it-IT" sz="2000" b="1" dirty="0" err="1" smtClean="0">
                <a:solidFill>
                  <a:schemeClr val="tx1"/>
                </a:solidFill>
              </a:rPr>
              <a:t>sosp</a:t>
            </a:r>
            <a:r>
              <a:rPr lang="it-IT" sz="2000" b="1" dirty="0" smtClean="0">
                <a:solidFill>
                  <a:schemeClr val="tx1"/>
                </a:solidFill>
              </a:rPr>
              <a:t>.)</a:t>
            </a:r>
          </a:p>
          <a:p>
            <a:pPr marL="457200" indent="-457200" algn="l">
              <a:buFont typeface="Wingdings" panose="05000000000000000000" pitchFamily="2" charset="2"/>
              <a:buChar char="v"/>
            </a:pPr>
            <a:r>
              <a:rPr lang="it-IT" dirty="0" smtClean="0"/>
              <a:t>Fare la valutazione del RCV complessivo </a:t>
            </a:r>
          </a:p>
          <a:p>
            <a:pPr marL="457200" indent="-457200" algn="l">
              <a:buFont typeface="Wingdings" panose="05000000000000000000" pitchFamily="2" charset="2"/>
              <a:buChar char="v"/>
            </a:pPr>
            <a:r>
              <a:rPr lang="it-IT" dirty="0" smtClean="0"/>
              <a:t>In base alla valutazione precedente decidere se c’è indicazione al trattamento farmacologico ed impostare la terapia’’</a:t>
            </a:r>
          </a:p>
          <a:p>
            <a:pPr marL="457200" indent="-457200" algn="l">
              <a:buFont typeface="Wingdings" panose="05000000000000000000" pitchFamily="2" charset="2"/>
              <a:buChar char="v"/>
            </a:pPr>
            <a:r>
              <a:rPr lang="it-IT" dirty="0" smtClean="0"/>
              <a:t>Monitoraggio  </a:t>
            </a:r>
          </a:p>
        </p:txBody>
      </p:sp>
    </p:spTree>
    <p:extLst>
      <p:ext uri="{BB962C8B-B14F-4D97-AF65-F5344CB8AC3E}">
        <p14:creationId xmlns:p14="http://schemas.microsoft.com/office/powerpoint/2010/main" val="2409049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73621" y="56"/>
            <a:ext cx="11864051" cy="1147719"/>
          </a:xfrm>
        </p:spPr>
        <p:txBody>
          <a:bodyPr>
            <a:noAutofit/>
          </a:bodyPr>
          <a:lstStyle/>
          <a:p>
            <a:pPr lvl="0" algn="ctr">
              <a:spcBef>
                <a:spcPts val="500"/>
              </a:spcBef>
              <a:spcAft>
                <a:spcPts val="500"/>
              </a:spcAft>
            </a:pPr>
            <a:r>
              <a:rPr lang="it-IT" sz="28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28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400" b="1" dirty="0" smtClean="0">
                <a:solidFill>
                  <a:srgbClr val="FFFF00"/>
                </a:solidFill>
              </a:rPr>
              <a:t>PDT  ASL </a:t>
            </a:r>
            <a:r>
              <a:rPr lang="it-IT" sz="2400" b="1" dirty="0">
                <a:solidFill>
                  <a:srgbClr val="FFFF00"/>
                </a:solidFill>
              </a:rPr>
              <a:t>Brescia </a:t>
            </a:r>
            <a:r>
              <a:rPr lang="it-IT" sz="2400" b="1" dirty="0" smtClean="0">
                <a:solidFill>
                  <a:srgbClr val="FFFF00"/>
                </a:solidFill>
              </a:rPr>
              <a:t>2011</a:t>
            </a:r>
            <a:r>
              <a:rPr lang="it-IT" sz="2800" b="1" dirty="0" smtClean="0">
                <a:solidFill>
                  <a:srgbClr val="FFFF00"/>
                </a:solidFill>
              </a:rPr>
              <a:t/>
            </a:r>
            <a:br>
              <a:rPr lang="it-IT" sz="2800" b="1" dirty="0" smtClean="0">
                <a:solidFill>
                  <a:srgbClr val="FFFF00"/>
                </a:solidFill>
              </a:rPr>
            </a:br>
            <a:r>
              <a:rPr lang="it-IT" sz="2700" b="1" i="1" spc="0" dirty="0" smtClean="0">
                <a:solidFill>
                  <a:srgbClr val="FF3300"/>
                </a:solidFill>
                <a:effectLst/>
                <a:latin typeface="Arial"/>
                <a:ea typeface="+mn-ea"/>
                <a:cs typeface="Times New Roman"/>
              </a:rPr>
              <a:t>Suggerimenti per un’ottimale cogestione </a:t>
            </a:r>
            <a:r>
              <a:rPr lang="it-IT" sz="2700" b="1" i="1" spc="0" dirty="0">
                <a:solidFill>
                  <a:srgbClr val="FF3300"/>
                </a:solidFill>
                <a:effectLst/>
                <a:latin typeface="Arial"/>
                <a:ea typeface="+mn-ea"/>
                <a:cs typeface="Times New Roman"/>
              </a:rPr>
              <a:t>d</a:t>
            </a:r>
            <a:r>
              <a:rPr lang="it-IT" sz="2700" b="1" i="1" spc="0" dirty="0" smtClean="0">
                <a:solidFill>
                  <a:srgbClr val="FF3300"/>
                </a:solidFill>
                <a:effectLst/>
                <a:latin typeface="Arial"/>
                <a:ea typeface="+mn-ea"/>
                <a:cs typeface="Times New Roman"/>
              </a:rPr>
              <a:t>el paziente iperteso,</a:t>
            </a:r>
            <a:r>
              <a:rPr lang="it-IT" sz="2700" b="1" i="1" spc="0" dirty="0">
                <a:solidFill>
                  <a:srgbClr val="FF3300"/>
                </a:solidFill>
                <a:effectLst/>
                <a:latin typeface="Arial"/>
                <a:ea typeface="+mn-ea"/>
                <a:cs typeface="Times New Roman"/>
              </a:rPr>
              <a:t/>
            </a:r>
            <a:br>
              <a:rPr lang="it-IT" sz="2700" b="1" i="1" spc="0" dirty="0">
                <a:solidFill>
                  <a:srgbClr val="FF3300"/>
                </a:solidFill>
                <a:effectLst/>
                <a:latin typeface="Arial"/>
                <a:ea typeface="+mn-ea"/>
                <a:cs typeface="Times New Roman"/>
              </a:rPr>
            </a:br>
            <a:r>
              <a:rPr lang="it-IT" sz="2700" b="1" i="1" spc="0" dirty="0" smtClean="0">
                <a:solidFill>
                  <a:srgbClr val="FF3300"/>
                </a:solidFill>
                <a:effectLst/>
                <a:latin typeface="Arial"/>
                <a:ea typeface="+mn-ea"/>
                <a:cs typeface="Times New Roman"/>
              </a:rPr>
              <a:t>che necessita della consulenza specialistica</a:t>
            </a:r>
            <a:endParaRPr lang="it-IT" sz="5400" dirty="0"/>
          </a:p>
        </p:txBody>
      </p:sp>
      <p:sp>
        <p:nvSpPr>
          <p:cNvPr id="3" name="Sottotitolo 2"/>
          <p:cNvSpPr>
            <a:spLocks noGrp="1"/>
          </p:cNvSpPr>
          <p:nvPr>
            <p:ph type="subTitle" idx="1"/>
          </p:nvPr>
        </p:nvSpPr>
        <p:spPr>
          <a:xfrm>
            <a:off x="876301" y="1612001"/>
            <a:ext cx="10793187" cy="4617357"/>
          </a:xfrm>
        </p:spPr>
        <p:txBody>
          <a:bodyPr>
            <a:normAutofit fontScale="55000" lnSpcReduction="20000"/>
          </a:bodyPr>
          <a:lstStyle/>
          <a:p>
            <a:pPr algn="just">
              <a:spcAft>
                <a:spcPts val="0"/>
              </a:spcAft>
            </a:pPr>
            <a:r>
              <a:rPr lang="it-IT" dirty="0" smtClean="0">
                <a:latin typeface="Arial"/>
                <a:ea typeface="Times New Roman"/>
                <a:cs typeface="Times New Roman"/>
              </a:rPr>
              <a:t>A </a:t>
            </a:r>
            <a:r>
              <a:rPr lang="it-IT" dirty="0">
                <a:latin typeface="Arial"/>
                <a:ea typeface="Times New Roman"/>
                <a:cs typeface="Times New Roman"/>
              </a:rPr>
              <a:t>tal fine si individuano le seguenti modalità:</a:t>
            </a:r>
            <a:endParaRPr lang="it-IT" sz="4000" dirty="0">
              <a:latin typeface="Arial Narrow"/>
              <a:ea typeface="Times New Roman"/>
              <a:cs typeface="Times New Roman"/>
            </a:endParaRPr>
          </a:p>
          <a:p>
            <a:pPr marL="342900" lvl="0" indent="-342900" algn="just">
              <a:spcAft>
                <a:spcPts val="0"/>
              </a:spcAft>
              <a:buFont typeface="+mj-lt"/>
              <a:buAutoNum type="arabicPeriod"/>
              <a:tabLst>
                <a:tab pos="228600" algn="l"/>
              </a:tabLst>
            </a:pPr>
            <a:r>
              <a:rPr lang="it-IT" dirty="0">
                <a:latin typeface="Arial"/>
                <a:ea typeface="Times New Roman"/>
                <a:cs typeface="Times New Roman"/>
              </a:rPr>
              <a:t>Quando il </a:t>
            </a:r>
            <a:r>
              <a:rPr lang="it-IT" b="1" dirty="0">
                <a:latin typeface="Arial"/>
                <a:ea typeface="Times New Roman"/>
                <a:cs typeface="Times New Roman"/>
              </a:rPr>
              <a:t>MMG invia </a:t>
            </a:r>
            <a:r>
              <a:rPr lang="it-IT" dirty="0">
                <a:latin typeface="Arial"/>
                <a:ea typeface="Times New Roman"/>
                <a:cs typeface="Times New Roman"/>
              </a:rPr>
              <a:t>il paziente allo specialista, formula un chiaro quesito che dovrà contenere:</a:t>
            </a:r>
            <a:endParaRPr lang="it-IT" sz="4000" dirty="0">
              <a:latin typeface="Arial Narrow"/>
              <a:ea typeface="Times New Roman"/>
              <a:cs typeface="Times New Roman"/>
            </a:endParaRPr>
          </a:p>
          <a:p>
            <a:pPr marL="742950" lvl="1" indent="-285750" algn="just">
              <a:spcAft>
                <a:spcPts val="0"/>
              </a:spcAft>
              <a:buFont typeface="Symbol"/>
              <a:buChar char=""/>
              <a:tabLst>
                <a:tab pos="685800" algn="l"/>
              </a:tabLst>
            </a:pPr>
            <a:r>
              <a:rPr lang="it-IT" sz="2200" b="1" dirty="0">
                <a:solidFill>
                  <a:schemeClr val="tx1"/>
                </a:solidFill>
                <a:latin typeface="Arial"/>
                <a:ea typeface="Times New Roman"/>
                <a:cs typeface="Times New Roman"/>
              </a:rPr>
              <a:t>classe di rischio </a:t>
            </a:r>
            <a:r>
              <a:rPr lang="it-IT" dirty="0">
                <a:latin typeface="Arial"/>
                <a:ea typeface="Times New Roman"/>
                <a:cs typeface="Times New Roman"/>
              </a:rPr>
              <a:t>cardiovascolare</a:t>
            </a:r>
            <a:endParaRPr lang="it-IT" sz="2800" dirty="0">
              <a:latin typeface="Arial Narrow"/>
              <a:ea typeface="Times New Roman"/>
              <a:cs typeface="Times New Roman"/>
            </a:endParaRPr>
          </a:p>
          <a:p>
            <a:pPr marL="742950" lvl="1" indent="-285750" algn="just">
              <a:spcAft>
                <a:spcPts val="0"/>
              </a:spcAft>
              <a:buFont typeface="Symbol"/>
              <a:buChar char=""/>
              <a:tabLst>
                <a:tab pos="685800" algn="l"/>
              </a:tabLst>
            </a:pPr>
            <a:r>
              <a:rPr lang="it-IT" sz="2200" b="1" dirty="0">
                <a:solidFill>
                  <a:schemeClr val="tx1"/>
                </a:solidFill>
                <a:latin typeface="Arial"/>
                <a:ea typeface="Times New Roman"/>
                <a:cs typeface="Times New Roman"/>
              </a:rPr>
              <a:t>diagnosi o sospetto diagnostico</a:t>
            </a:r>
          </a:p>
          <a:p>
            <a:pPr marL="742950" lvl="1" indent="-285750" algn="just">
              <a:spcAft>
                <a:spcPts val="0"/>
              </a:spcAft>
              <a:buFont typeface="Symbol"/>
              <a:buChar char=""/>
              <a:tabLst>
                <a:tab pos="685800" algn="l"/>
              </a:tabLst>
            </a:pPr>
            <a:r>
              <a:rPr lang="it-IT" sz="2200" b="1" dirty="0">
                <a:solidFill>
                  <a:schemeClr val="tx1"/>
                </a:solidFill>
                <a:latin typeface="Arial"/>
                <a:ea typeface="Times New Roman"/>
                <a:cs typeface="Times New Roman"/>
              </a:rPr>
              <a:t>presenza di patologie concomitanti</a:t>
            </a:r>
          </a:p>
          <a:p>
            <a:pPr marL="742950" lvl="1" indent="-285750" algn="just">
              <a:spcAft>
                <a:spcPts val="0"/>
              </a:spcAft>
              <a:buFont typeface="Symbol"/>
              <a:buChar char=""/>
              <a:tabLst>
                <a:tab pos="685800" algn="l"/>
              </a:tabLst>
            </a:pPr>
            <a:r>
              <a:rPr lang="it-IT" sz="2200" b="1" dirty="0">
                <a:solidFill>
                  <a:schemeClr val="tx1"/>
                </a:solidFill>
                <a:latin typeface="Arial"/>
                <a:ea typeface="Times New Roman"/>
                <a:cs typeface="Times New Roman"/>
              </a:rPr>
              <a:t>terapie di rilievo</a:t>
            </a:r>
          </a:p>
          <a:p>
            <a:pPr marL="742950" lvl="1" indent="-285750" algn="just">
              <a:spcAft>
                <a:spcPts val="0"/>
              </a:spcAft>
              <a:buFont typeface="Symbol"/>
              <a:buChar char=""/>
              <a:tabLst>
                <a:tab pos="685800" algn="l"/>
              </a:tabLst>
            </a:pPr>
            <a:r>
              <a:rPr lang="it-IT" dirty="0">
                <a:latin typeface="Arial"/>
                <a:ea typeface="Times New Roman"/>
                <a:cs typeface="Times New Roman"/>
              </a:rPr>
              <a:t>indicazione che il paziente è seguito secondo il percorso, indicando la dicitura “paziente seguito secondo percorso ipertensione”.</a:t>
            </a:r>
            <a:endParaRPr lang="it-IT" sz="2800" dirty="0">
              <a:latin typeface="Arial Narrow"/>
              <a:ea typeface="Times New Roman"/>
              <a:cs typeface="Times New Roman"/>
            </a:endParaRPr>
          </a:p>
          <a:p>
            <a:pPr marL="342900" lvl="0" indent="-342900" algn="just">
              <a:spcAft>
                <a:spcPts val="0"/>
              </a:spcAft>
              <a:buFont typeface="+mj-lt"/>
              <a:buAutoNum type="arabicPeriod"/>
              <a:tabLst>
                <a:tab pos="228600" algn="l"/>
              </a:tabLst>
            </a:pPr>
            <a:r>
              <a:rPr lang="it-IT" dirty="0">
                <a:solidFill>
                  <a:srgbClr val="00CCFF"/>
                </a:solidFill>
                <a:latin typeface="Arial"/>
                <a:ea typeface="Times New Roman"/>
                <a:cs typeface="Times New Roman"/>
              </a:rPr>
              <a:t>Lo </a:t>
            </a:r>
            <a:r>
              <a:rPr lang="it-IT" b="1" dirty="0">
                <a:solidFill>
                  <a:srgbClr val="00CCFF"/>
                </a:solidFill>
                <a:latin typeface="Arial"/>
                <a:ea typeface="Times New Roman"/>
                <a:cs typeface="Times New Roman"/>
              </a:rPr>
              <a:t>Specialista formula esaustiva e completa risposta </a:t>
            </a:r>
            <a:r>
              <a:rPr lang="it-IT" dirty="0">
                <a:solidFill>
                  <a:srgbClr val="00CCFF"/>
                </a:solidFill>
                <a:latin typeface="Arial"/>
                <a:ea typeface="Times New Roman"/>
                <a:cs typeface="Times New Roman"/>
              </a:rPr>
              <a:t>al quesito posto, proponendo:</a:t>
            </a:r>
            <a:endParaRPr lang="it-IT" sz="4000" dirty="0">
              <a:solidFill>
                <a:srgbClr val="00CCFF"/>
              </a:solidFill>
              <a:latin typeface="Arial Narrow"/>
              <a:ea typeface="Times New Roman"/>
              <a:cs typeface="Times New Roman"/>
            </a:endParaRPr>
          </a:p>
          <a:p>
            <a:pPr marL="712788" lvl="0" indent="-342900" algn="just">
              <a:spcAft>
                <a:spcPts val="0"/>
              </a:spcAft>
              <a:buFont typeface="Symbol"/>
              <a:buChar char=""/>
              <a:tabLst>
                <a:tab pos="678815" algn="l"/>
              </a:tabLst>
            </a:pPr>
            <a:r>
              <a:rPr lang="it-IT" dirty="0">
                <a:solidFill>
                  <a:srgbClr val="00CCFF"/>
                </a:solidFill>
                <a:latin typeface="Arial"/>
                <a:ea typeface="Times New Roman"/>
                <a:cs typeface="Times New Roman"/>
              </a:rPr>
              <a:t>eventuali accertamenti diagnostici necessari per l’inquadramento clinico del paziente</a:t>
            </a:r>
            <a:endParaRPr lang="it-IT" sz="4000" dirty="0">
              <a:solidFill>
                <a:srgbClr val="00CCFF"/>
              </a:solidFill>
              <a:latin typeface="Arial Narrow"/>
              <a:ea typeface="Times New Roman"/>
              <a:cs typeface="Times New Roman"/>
            </a:endParaRPr>
          </a:p>
          <a:p>
            <a:pPr marL="712788" lvl="0" indent="-342900" algn="just">
              <a:spcAft>
                <a:spcPts val="0"/>
              </a:spcAft>
              <a:buFont typeface="Symbol"/>
              <a:buChar char=""/>
              <a:tabLst>
                <a:tab pos="678815" algn="l"/>
              </a:tabLst>
            </a:pPr>
            <a:r>
              <a:rPr lang="it-IT" dirty="0">
                <a:solidFill>
                  <a:srgbClr val="00CCFF"/>
                </a:solidFill>
                <a:latin typeface="Arial"/>
                <a:ea typeface="Times New Roman"/>
                <a:cs typeface="Times New Roman"/>
              </a:rPr>
              <a:t>indicazioni terapeutiche</a:t>
            </a:r>
            <a:r>
              <a:rPr lang="it-IT" dirty="0">
                <a:latin typeface="Arial"/>
                <a:ea typeface="Times New Roman"/>
                <a:cs typeface="Times New Roman"/>
              </a:rPr>
              <a:t>.</a:t>
            </a:r>
            <a:endParaRPr lang="it-IT" sz="4000" dirty="0">
              <a:latin typeface="Arial Narrow"/>
              <a:ea typeface="Times New Roman"/>
              <a:cs typeface="Times New Roman"/>
            </a:endParaRPr>
          </a:p>
          <a:p>
            <a:pPr marL="228600" algn="just">
              <a:spcAft>
                <a:spcPts val="0"/>
              </a:spcAft>
            </a:pPr>
            <a:r>
              <a:rPr lang="it-IT" dirty="0">
                <a:latin typeface="Arial"/>
                <a:ea typeface="Times New Roman"/>
                <a:cs typeface="Times New Roman"/>
              </a:rPr>
              <a:t>Quando lo Specialista procede contestualmente ad interventi diagnostico-terapeutici indilazionabili non richiesti in prima battuta dal MMG, è tenuto ad esplicitarne compiutamente le motivazioni.</a:t>
            </a:r>
            <a:endParaRPr lang="it-IT" sz="4000" dirty="0">
              <a:latin typeface="Arial Narrow"/>
              <a:ea typeface="Times New Roman"/>
              <a:cs typeface="Times New Roman"/>
            </a:endParaRPr>
          </a:p>
          <a:p>
            <a:pPr marL="342900" lvl="0" indent="-342900" algn="just">
              <a:spcAft>
                <a:spcPts val="0"/>
              </a:spcAft>
              <a:buFont typeface="+mj-lt"/>
              <a:buAutoNum type="arabicPeriod" startAt="3"/>
              <a:tabLst>
                <a:tab pos="228600" algn="l"/>
              </a:tabLst>
            </a:pPr>
            <a:r>
              <a:rPr lang="it-IT" dirty="0">
                <a:latin typeface="Arial"/>
                <a:ea typeface="Times New Roman"/>
                <a:cs typeface="Times New Roman"/>
              </a:rPr>
              <a:t>Sia i </a:t>
            </a:r>
            <a:r>
              <a:rPr lang="it-IT" b="1" dirty="0">
                <a:latin typeface="Arial"/>
                <a:ea typeface="Times New Roman"/>
                <a:cs typeface="Times New Roman"/>
              </a:rPr>
              <a:t>MMG che gli Specialisti esplicitano orari e recapito telefonico </a:t>
            </a:r>
            <a:r>
              <a:rPr lang="it-IT" dirty="0">
                <a:latin typeface="Arial"/>
                <a:ea typeface="Times New Roman"/>
                <a:cs typeface="Times New Roman"/>
              </a:rPr>
              <a:t>per facilitare i contatti ed effettuare consulenze tra di loro.</a:t>
            </a:r>
            <a:endParaRPr lang="it-IT" sz="4000" dirty="0">
              <a:latin typeface="Arial Narrow"/>
              <a:ea typeface="Times New Roman"/>
              <a:cs typeface="Times New Roman"/>
            </a:endParaRPr>
          </a:p>
          <a:p>
            <a:pPr marL="342900" lvl="0" indent="-342900" algn="just">
              <a:spcAft>
                <a:spcPts val="400"/>
              </a:spcAft>
              <a:buFont typeface="+mj-lt"/>
              <a:buAutoNum type="arabicPeriod" startAt="3"/>
              <a:tabLst>
                <a:tab pos="228600" algn="l"/>
              </a:tabLst>
            </a:pPr>
            <a:r>
              <a:rPr lang="it-IT" dirty="0">
                <a:latin typeface="Arial"/>
                <a:ea typeface="Times New Roman"/>
                <a:cs typeface="Times New Roman"/>
              </a:rPr>
              <a:t>Gli stessi </a:t>
            </a:r>
            <a:r>
              <a:rPr lang="it-IT" b="1" dirty="0">
                <a:latin typeface="Arial"/>
                <a:ea typeface="Times New Roman"/>
                <a:cs typeface="Times New Roman"/>
              </a:rPr>
              <a:t>MMG e gli Specialisti possono altresì esplicitare l’indirizzo di posta elettronica</a:t>
            </a:r>
            <a:r>
              <a:rPr lang="it-IT" dirty="0">
                <a:latin typeface="Arial"/>
                <a:ea typeface="Times New Roman"/>
                <a:cs typeface="Times New Roman"/>
              </a:rPr>
              <a:t>, per contatti/consulenze, a condizione  di impegnarsi a leggere la posta almeno ogni 24/48 ore.</a:t>
            </a:r>
            <a:endParaRPr lang="it-IT" sz="4400" dirty="0">
              <a:latin typeface="Times New Roman"/>
              <a:ea typeface="Times New Roman"/>
            </a:endParaRPr>
          </a:p>
          <a:p>
            <a:pPr marL="342900" lvl="0" indent="-342900" algn="just">
              <a:spcAft>
                <a:spcPts val="400"/>
              </a:spcAft>
              <a:buFont typeface="+mj-lt"/>
              <a:buAutoNum type="arabicPeriod" startAt="3"/>
              <a:tabLst>
                <a:tab pos="228600" algn="l"/>
              </a:tabLst>
            </a:pPr>
            <a:r>
              <a:rPr lang="it-IT" dirty="0">
                <a:latin typeface="Arial"/>
                <a:ea typeface="Times New Roman"/>
                <a:cs typeface="Times New Roman"/>
              </a:rPr>
              <a:t>Si ravvisa la necessità di attivare il monitoraggio degli “incidenti” segnalando al Distretto di competenza</a:t>
            </a:r>
            <a:r>
              <a:rPr lang="it-IT" dirty="0" smtClean="0">
                <a:latin typeface="Arial"/>
                <a:ea typeface="Times New Roman"/>
                <a:cs typeface="Times New Roman"/>
              </a:rPr>
              <a:t>.</a:t>
            </a:r>
            <a:endParaRPr lang="it-IT" sz="4400" dirty="0">
              <a:latin typeface="Times New Roman"/>
              <a:ea typeface="Times New Roman"/>
            </a:endParaRPr>
          </a:p>
        </p:txBody>
      </p:sp>
    </p:spTree>
    <p:extLst>
      <p:ext uri="{BB962C8B-B14F-4D97-AF65-F5344CB8AC3E}">
        <p14:creationId xmlns:p14="http://schemas.microsoft.com/office/powerpoint/2010/main" val="1483481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fade">
                                      <p:cBhvr>
                                        <p:cTn id="46" dur="1000"/>
                                        <p:tgtEl>
                                          <p:spTgt spid="3">
                                            <p:txEl>
                                              <p:pRg st="7" end="7"/>
                                            </p:txEl>
                                          </p:spTgt>
                                        </p:tgtEl>
                                      </p:cBhvr>
                                    </p:animEffect>
                                    <p:anim calcmode="lin" valueType="num">
                                      <p:cBhvr>
                                        <p:cTn id="4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1000"/>
                                        <p:tgtEl>
                                          <p:spTgt spid="3">
                                            <p:txEl>
                                              <p:pRg st="8" end="8"/>
                                            </p:txEl>
                                          </p:spTgt>
                                        </p:tgtEl>
                                      </p:cBhvr>
                                    </p:animEffect>
                                    <p:anim calcmode="lin" valueType="num">
                                      <p:cBhvr>
                                        <p:cTn id="5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Effect transition="in" filter="fade">
                                      <p:cBhvr>
                                        <p:cTn id="60" dur="1000"/>
                                        <p:tgtEl>
                                          <p:spTgt spid="3">
                                            <p:txEl>
                                              <p:pRg st="9" end="9"/>
                                            </p:txEl>
                                          </p:spTgt>
                                        </p:tgtEl>
                                      </p:cBhvr>
                                    </p:animEffect>
                                    <p:anim calcmode="lin" valueType="num">
                                      <p:cBhvr>
                                        <p:cTn id="6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Effect transition="in" filter="fade">
                                      <p:cBhvr>
                                        <p:cTn id="67" dur="1000"/>
                                        <p:tgtEl>
                                          <p:spTgt spid="3">
                                            <p:txEl>
                                              <p:pRg st="10" end="10"/>
                                            </p:txEl>
                                          </p:spTgt>
                                        </p:tgtEl>
                                      </p:cBhvr>
                                    </p:animEffect>
                                    <p:anim calcmode="lin" valueType="num">
                                      <p:cBhvr>
                                        <p:cTn id="6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3">
                                            <p:txEl>
                                              <p:pRg st="11" end="11"/>
                                            </p:txEl>
                                          </p:spTgt>
                                        </p:tgtEl>
                                        <p:attrNameLst>
                                          <p:attrName>style.visibility</p:attrName>
                                        </p:attrNameLst>
                                      </p:cBhvr>
                                      <p:to>
                                        <p:strVal val="visible"/>
                                      </p:to>
                                    </p:set>
                                    <p:animEffect transition="in" filter="fade">
                                      <p:cBhvr>
                                        <p:cTn id="74" dur="1000"/>
                                        <p:tgtEl>
                                          <p:spTgt spid="3">
                                            <p:txEl>
                                              <p:pRg st="11" end="11"/>
                                            </p:txEl>
                                          </p:spTgt>
                                        </p:tgtEl>
                                      </p:cBhvr>
                                    </p:animEffect>
                                    <p:anim calcmode="lin" valueType="num">
                                      <p:cBhvr>
                                        <p:cTn id="7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3">
                                            <p:txEl>
                                              <p:pRg st="12" end="12"/>
                                            </p:txEl>
                                          </p:spTgt>
                                        </p:tgtEl>
                                        <p:attrNameLst>
                                          <p:attrName>style.visibility</p:attrName>
                                        </p:attrNameLst>
                                      </p:cBhvr>
                                      <p:to>
                                        <p:strVal val="visible"/>
                                      </p:to>
                                    </p:set>
                                    <p:animEffect transition="in" filter="fade">
                                      <p:cBhvr>
                                        <p:cTn id="81" dur="1000"/>
                                        <p:tgtEl>
                                          <p:spTgt spid="3">
                                            <p:txEl>
                                              <p:pRg st="12" end="12"/>
                                            </p:txEl>
                                          </p:spTgt>
                                        </p:tgtEl>
                                      </p:cBhvr>
                                    </p:animEffect>
                                    <p:anim calcmode="lin" valueType="num">
                                      <p:cBhvr>
                                        <p:cTn id="8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83"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3">
                                            <p:txEl>
                                              <p:pRg st="13" end="13"/>
                                            </p:txEl>
                                          </p:spTgt>
                                        </p:tgtEl>
                                        <p:attrNameLst>
                                          <p:attrName>style.visibility</p:attrName>
                                        </p:attrNameLst>
                                      </p:cBhvr>
                                      <p:to>
                                        <p:strVal val="visible"/>
                                      </p:to>
                                    </p:set>
                                    <p:animEffect transition="in" filter="fade">
                                      <p:cBhvr>
                                        <p:cTn id="88" dur="1000"/>
                                        <p:tgtEl>
                                          <p:spTgt spid="3">
                                            <p:txEl>
                                              <p:pRg st="13" end="13"/>
                                            </p:txEl>
                                          </p:spTgt>
                                        </p:tgtEl>
                                      </p:cBhvr>
                                    </p:animEffect>
                                    <p:anim calcmode="lin" valueType="num">
                                      <p:cBhvr>
                                        <p:cTn id="89"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90"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1120000" y="1292225"/>
            <a:ext cx="10233800" cy="4351338"/>
          </a:xfrm>
        </p:spPr>
        <p:txBody>
          <a:bodyPr>
            <a:normAutofit/>
          </a:bodyPr>
          <a:lstStyle/>
          <a:p>
            <a:pPr marL="0" indent="0" algn="ctr">
              <a:buNone/>
            </a:pPr>
            <a:endParaRPr lang="it-IT" b="1" dirty="0" smtClean="0"/>
          </a:p>
          <a:p>
            <a:pPr marL="0" indent="0" algn="ctr">
              <a:buNone/>
            </a:pPr>
            <a:endParaRPr lang="it-IT" b="1" dirty="0"/>
          </a:p>
          <a:p>
            <a:pPr marL="0" indent="0" algn="ctr">
              <a:buNone/>
            </a:pPr>
            <a:r>
              <a:rPr lang="it-IT" sz="6600" b="1" dirty="0" smtClean="0">
                <a:latin typeface="Bauhaus 93" panose="04030905020B02020C02" pitchFamily="82" charset="0"/>
              </a:rPr>
              <a:t>Grazie</a:t>
            </a:r>
            <a:r>
              <a:rPr lang="it-IT" b="1" dirty="0" smtClean="0">
                <a:latin typeface="Bauhaus 93" panose="04030905020B02020C02" pitchFamily="82" charset="0"/>
              </a:rPr>
              <a:t> </a:t>
            </a:r>
            <a:endParaRPr lang="it-IT" b="1" dirty="0"/>
          </a:p>
          <a:p>
            <a:pPr marL="0" indent="0" algn="ctr">
              <a:buNone/>
            </a:pPr>
            <a:r>
              <a:rPr lang="it-IT" sz="6600" b="1" dirty="0">
                <a:latin typeface="Bauhaus 93" panose="04030905020B02020C02" pitchFamily="82" charset="0"/>
              </a:rPr>
              <a:t>p</a:t>
            </a:r>
            <a:r>
              <a:rPr lang="it-IT" sz="6600" b="1" dirty="0" smtClean="0">
                <a:latin typeface="Bauhaus 93" panose="04030905020B02020C02" pitchFamily="82" charset="0"/>
              </a:rPr>
              <a:t>er</a:t>
            </a:r>
          </a:p>
          <a:p>
            <a:pPr marL="0" indent="0" algn="ctr">
              <a:buNone/>
            </a:pPr>
            <a:r>
              <a:rPr lang="it-IT" sz="6600" b="1" dirty="0" smtClean="0">
                <a:latin typeface="Bauhaus 93" panose="04030905020B02020C02" pitchFamily="82" charset="0"/>
              </a:rPr>
              <a:t> </a:t>
            </a:r>
            <a:r>
              <a:rPr lang="it-IT" sz="6600" b="1" dirty="0">
                <a:latin typeface="Bauhaus 93" panose="04030905020B02020C02" pitchFamily="82" charset="0"/>
              </a:rPr>
              <a:t>l’attenzione</a:t>
            </a:r>
          </a:p>
        </p:txBody>
      </p:sp>
    </p:spTree>
    <p:extLst>
      <p:ext uri="{BB962C8B-B14F-4D97-AF65-F5344CB8AC3E}">
        <p14:creationId xmlns:p14="http://schemas.microsoft.com/office/powerpoint/2010/main" val="35704876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52458"/>
            <a:ext cx="9144000" cy="938169"/>
          </a:xfrm>
        </p:spPr>
        <p:txBody>
          <a:bodyPr>
            <a:noAutofit/>
          </a:bodyPr>
          <a:lstStyle/>
          <a:p>
            <a:pPr algn="ctr"/>
            <a:r>
              <a:rPr lang="it-IT" sz="40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40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8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Ospedale </a:t>
            </a:r>
            <a:r>
              <a:rPr lang="it-IT" sz="28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Mellino</a:t>
            </a:r>
            <a:r>
              <a:rPr lang="it-IT" sz="28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8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Mellini</a:t>
            </a:r>
            <a:r>
              <a:rPr lang="it-IT" sz="28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Chiari</a:t>
            </a:r>
            <a:endParaRPr lang="it-IT" sz="2800" dirty="0"/>
          </a:p>
        </p:txBody>
      </p:sp>
      <p:sp>
        <p:nvSpPr>
          <p:cNvPr id="3" name="Sottotitolo 2"/>
          <p:cNvSpPr>
            <a:spLocks noGrp="1"/>
          </p:cNvSpPr>
          <p:nvPr>
            <p:ph type="subTitle" idx="1"/>
          </p:nvPr>
        </p:nvSpPr>
        <p:spPr>
          <a:xfrm>
            <a:off x="885373" y="1669151"/>
            <a:ext cx="10784115" cy="4978399"/>
          </a:xfrm>
        </p:spPr>
        <p:txBody>
          <a:bodyPr>
            <a:normAutofit/>
          </a:bodyPr>
          <a:lstStyle/>
          <a:p>
            <a:pPr algn="l"/>
            <a:r>
              <a:rPr lang="it-IT" dirty="0" smtClean="0"/>
              <a:t>Elaborare un modello di gestione integrata: (organizzazione)</a:t>
            </a:r>
          </a:p>
          <a:p>
            <a:pPr marL="457200" indent="-457200" algn="l">
              <a:buFont typeface="Arial" panose="020B0604020202020204" pitchFamily="34" charset="0"/>
              <a:buChar char="•"/>
            </a:pPr>
            <a:r>
              <a:rPr lang="it-IT" dirty="0" smtClean="0"/>
              <a:t>Bisogni assistenziali</a:t>
            </a:r>
          </a:p>
          <a:p>
            <a:pPr marL="457200" indent="-457200" algn="l">
              <a:buFont typeface="Arial" panose="020B0604020202020204" pitchFamily="34" charset="0"/>
              <a:buChar char="•"/>
            </a:pPr>
            <a:r>
              <a:rPr lang="it-IT" dirty="0" smtClean="0"/>
              <a:t>Figure coinvolgibili e loro ruolo</a:t>
            </a:r>
          </a:p>
          <a:p>
            <a:pPr marL="457200" indent="-457200" algn="l">
              <a:buFont typeface="Arial" panose="020B0604020202020204" pitchFamily="34" charset="0"/>
              <a:buChar char="•"/>
            </a:pPr>
            <a:r>
              <a:rPr lang="it-IT" dirty="0" smtClean="0"/>
              <a:t>Risorse disponibili</a:t>
            </a:r>
          </a:p>
          <a:p>
            <a:pPr marL="457200" indent="-457200" algn="l">
              <a:buFont typeface="Arial" panose="020B0604020202020204" pitchFamily="34" charset="0"/>
              <a:buChar char="•"/>
            </a:pPr>
            <a:r>
              <a:rPr lang="it-IT" dirty="0" smtClean="0"/>
              <a:t>Obiettivi assistenziali</a:t>
            </a:r>
          </a:p>
          <a:p>
            <a:pPr marL="914400" lvl="1" indent="-457200" algn="l">
              <a:buFont typeface="Arial" panose="020B0604020202020204" pitchFamily="34" charset="0"/>
              <a:buChar char="•"/>
            </a:pPr>
            <a:r>
              <a:rPr lang="it-IT" dirty="0" smtClean="0"/>
              <a:t>Prevenzione</a:t>
            </a:r>
          </a:p>
          <a:p>
            <a:pPr marL="914400" lvl="1" indent="-457200" algn="l">
              <a:buFont typeface="Arial" panose="020B0604020202020204" pitchFamily="34" charset="0"/>
              <a:buChar char="•"/>
            </a:pPr>
            <a:r>
              <a:rPr lang="it-IT" dirty="0" smtClean="0"/>
              <a:t>Indicatori di processo</a:t>
            </a:r>
          </a:p>
          <a:p>
            <a:pPr marL="914400" lvl="1" indent="-457200" algn="l">
              <a:buFont typeface="Arial" panose="020B0604020202020204" pitchFamily="34" charset="0"/>
              <a:buChar char="•"/>
            </a:pPr>
            <a:r>
              <a:rPr lang="it-IT" dirty="0" smtClean="0"/>
              <a:t>Indicatori di esito</a:t>
            </a:r>
          </a:p>
          <a:p>
            <a:pPr marL="914400" lvl="1" indent="-457200" algn="l">
              <a:buFont typeface="Arial" panose="020B0604020202020204" pitchFamily="34" charset="0"/>
              <a:buChar char="•"/>
            </a:pPr>
            <a:r>
              <a:rPr lang="it-IT" dirty="0" smtClean="0"/>
              <a:t>LAP</a:t>
            </a:r>
          </a:p>
          <a:p>
            <a:pPr marL="914400" lvl="1" indent="-457200" algn="l">
              <a:buFont typeface="Arial" panose="020B0604020202020204" pitchFamily="34" charset="0"/>
              <a:buChar char="•"/>
            </a:pPr>
            <a:r>
              <a:rPr lang="it-IT" dirty="0" smtClean="0"/>
              <a:t>Rendicontazione</a:t>
            </a:r>
          </a:p>
        </p:txBody>
      </p:sp>
    </p:spTree>
    <p:extLst>
      <p:ext uri="{BB962C8B-B14F-4D97-AF65-F5344CB8AC3E}">
        <p14:creationId xmlns:p14="http://schemas.microsoft.com/office/powerpoint/2010/main" val="98626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fade">
                                      <p:cBhvr>
                                        <p:cTn id="45" dur="1000"/>
                                        <p:tgtEl>
                                          <p:spTgt spid="3">
                                            <p:txEl>
                                              <p:pRg st="6" end="6"/>
                                            </p:txEl>
                                          </p:spTgt>
                                        </p:tgtEl>
                                      </p:cBhvr>
                                    </p:animEffect>
                                    <p:anim calcmode="lin" valueType="num">
                                      <p:cBhvr>
                                        <p:cTn id="4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fade">
                                      <p:cBhvr>
                                        <p:cTn id="50" dur="1000"/>
                                        <p:tgtEl>
                                          <p:spTgt spid="3">
                                            <p:txEl>
                                              <p:pRg st="7" end="7"/>
                                            </p:txEl>
                                          </p:spTgt>
                                        </p:tgtEl>
                                      </p:cBhvr>
                                    </p:animEffect>
                                    <p:anim calcmode="lin" valueType="num">
                                      <p:cBhvr>
                                        <p:cTn id="5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Effect transition="in" filter="fade">
                                      <p:cBhvr>
                                        <p:cTn id="60" dur="1000"/>
                                        <p:tgtEl>
                                          <p:spTgt spid="3">
                                            <p:txEl>
                                              <p:pRg st="9" end="9"/>
                                            </p:txEl>
                                          </p:spTgt>
                                        </p:tgtEl>
                                      </p:cBhvr>
                                    </p:animEffect>
                                    <p:anim calcmode="lin" valueType="num">
                                      <p:cBhvr>
                                        <p:cTn id="6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lvl="0" algn="ctr">
              <a:spcBef>
                <a:spcPts val="500"/>
              </a:spcBef>
              <a:spcAft>
                <a:spcPts val="500"/>
              </a:spcAft>
            </a:pPr>
            <a:r>
              <a:rPr lang="it-IT" sz="32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2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800" b="1" dirty="0" smtClean="0">
                <a:solidFill>
                  <a:srgbClr val="FFFF00"/>
                </a:solidFill>
              </a:rPr>
              <a:t>PDT  ASL </a:t>
            </a:r>
            <a:r>
              <a:rPr lang="it-IT" sz="2800" b="1" dirty="0">
                <a:solidFill>
                  <a:srgbClr val="FFFF00"/>
                </a:solidFill>
              </a:rPr>
              <a:t>Brescia </a:t>
            </a:r>
            <a:r>
              <a:rPr lang="it-IT" sz="2800" b="1" dirty="0" smtClean="0">
                <a:solidFill>
                  <a:srgbClr val="FFFF00"/>
                </a:solidFill>
              </a:rPr>
              <a:t>2011 </a:t>
            </a:r>
            <a:r>
              <a:rPr lang="it-IT" sz="2800" b="1" dirty="0" smtClean="0">
                <a:solidFill>
                  <a:srgbClr val="CC0099"/>
                </a:solidFill>
              </a:rPr>
              <a:t> ????? Da valutare</a:t>
            </a:r>
            <a:r>
              <a:rPr lang="it-IT" sz="2800" b="1" dirty="0" smtClean="0">
                <a:solidFill>
                  <a:srgbClr val="FFFF00"/>
                </a:solidFill>
              </a:rPr>
              <a:t/>
            </a:r>
            <a:br>
              <a:rPr lang="it-IT" sz="2800" b="1" dirty="0" smtClean="0">
                <a:solidFill>
                  <a:srgbClr val="FFFF00"/>
                </a:solidFill>
              </a:rPr>
            </a:br>
            <a:r>
              <a:rPr lang="it-IT" sz="2700" b="1" i="1" spc="0" dirty="0">
                <a:solidFill>
                  <a:srgbClr val="FF3300"/>
                </a:solidFill>
                <a:effectLst/>
                <a:latin typeface="Arial"/>
                <a:ea typeface="+mn-ea"/>
                <a:cs typeface="Times New Roman"/>
              </a:rPr>
              <a:t>Ipertensione </a:t>
            </a:r>
            <a:r>
              <a:rPr lang="it-IT" sz="2700" b="1" i="1" spc="0" dirty="0" smtClean="0">
                <a:solidFill>
                  <a:srgbClr val="FF3300"/>
                </a:solidFill>
                <a:effectLst/>
                <a:latin typeface="Arial"/>
                <a:ea typeface="+mn-ea"/>
                <a:cs typeface="Times New Roman"/>
              </a:rPr>
              <a:t>nel paziente con limitate aspettative di vita</a:t>
            </a:r>
            <a:r>
              <a:rPr lang="it-IT" sz="5400" b="1" dirty="0">
                <a:solidFill>
                  <a:srgbClr val="FFFF00"/>
                </a:solidFill>
              </a:rPr>
              <a:t/>
            </a:r>
            <a:br>
              <a:rPr lang="it-IT" sz="5400" b="1" dirty="0">
                <a:solidFill>
                  <a:srgbClr val="FFFF00"/>
                </a:solidFill>
              </a:rPr>
            </a:br>
            <a:endParaRPr lang="it-IT" sz="5400" dirty="0"/>
          </a:p>
        </p:txBody>
      </p:sp>
      <p:sp>
        <p:nvSpPr>
          <p:cNvPr id="3" name="Sottotitolo 2"/>
          <p:cNvSpPr>
            <a:spLocks noGrp="1"/>
          </p:cNvSpPr>
          <p:nvPr>
            <p:ph type="subTitle" idx="1"/>
          </p:nvPr>
        </p:nvSpPr>
        <p:spPr>
          <a:xfrm>
            <a:off x="876301" y="1612001"/>
            <a:ext cx="10793187" cy="4617357"/>
          </a:xfrm>
        </p:spPr>
        <p:txBody>
          <a:bodyPr>
            <a:normAutofit fontScale="85000" lnSpcReduction="20000"/>
          </a:bodyPr>
          <a:lstStyle/>
          <a:p>
            <a:pPr algn="just">
              <a:spcAft>
                <a:spcPts val="0"/>
              </a:spcAft>
            </a:pPr>
            <a:r>
              <a:rPr lang="it-IT" dirty="0" smtClean="0">
                <a:latin typeface="Arial"/>
                <a:ea typeface="Times New Roman"/>
                <a:cs typeface="Times New Roman"/>
              </a:rPr>
              <a:t>Queste </a:t>
            </a:r>
            <a:r>
              <a:rPr lang="it-IT" dirty="0">
                <a:latin typeface="Arial"/>
                <a:ea typeface="Times New Roman"/>
                <a:cs typeface="Times New Roman"/>
              </a:rPr>
              <a:t>persone hanno un rischio più alto di complicanze cardiovascolari, comprese l'insufficienza cardiaca e la demenza, rispetto agli ipertesi più giovani, e detto </a:t>
            </a:r>
            <a:r>
              <a:rPr lang="it-IT" u="sng" dirty="0">
                <a:solidFill>
                  <a:srgbClr val="FF3300"/>
                </a:solidFill>
                <a:latin typeface="Arial"/>
                <a:ea typeface="Times New Roman"/>
                <a:cs typeface="Times New Roman"/>
              </a:rPr>
              <a:t>rischio si riduce </a:t>
            </a:r>
            <a:r>
              <a:rPr lang="it-IT" dirty="0">
                <a:latin typeface="Arial"/>
                <a:ea typeface="Times New Roman"/>
                <a:cs typeface="Times New Roman"/>
              </a:rPr>
              <a:t>con il trattamento dell'ipertensione tanto diastolica quanto sistolica </a:t>
            </a:r>
            <a:r>
              <a:rPr lang="it-IT" dirty="0" smtClean="0">
                <a:latin typeface="Arial"/>
                <a:ea typeface="Times New Roman"/>
                <a:cs typeface="Times New Roman"/>
              </a:rPr>
              <a:t>isolata.</a:t>
            </a:r>
          </a:p>
          <a:p>
            <a:pPr algn="just">
              <a:spcAft>
                <a:spcPts val="0"/>
              </a:spcAft>
            </a:pPr>
            <a:r>
              <a:rPr lang="it-IT" dirty="0" smtClean="0">
                <a:solidFill>
                  <a:srgbClr val="FFFF00"/>
                </a:solidFill>
                <a:latin typeface="Arial"/>
                <a:ea typeface="Times New Roman"/>
                <a:cs typeface="Times New Roman"/>
              </a:rPr>
              <a:t>Il </a:t>
            </a:r>
            <a:r>
              <a:rPr lang="it-IT" dirty="0">
                <a:solidFill>
                  <a:srgbClr val="FFFF00"/>
                </a:solidFill>
                <a:latin typeface="Arial"/>
                <a:ea typeface="Times New Roman"/>
                <a:cs typeface="Times New Roman"/>
              </a:rPr>
              <a:t>trattamento antipertensivo è benefico fino ad almeno gli 80 anni</a:t>
            </a:r>
            <a:r>
              <a:rPr lang="it-IT" dirty="0">
                <a:latin typeface="Arial"/>
                <a:ea typeface="Times New Roman"/>
                <a:cs typeface="Times New Roman"/>
              </a:rPr>
              <a:t>, ed uno screening regolare dell'ipertensione arteriosa dovrebbe essere continuato fino a questa età. </a:t>
            </a:r>
            <a:endParaRPr lang="it-IT" dirty="0" smtClean="0">
              <a:latin typeface="Arial"/>
              <a:ea typeface="Times New Roman"/>
              <a:cs typeface="Times New Roman"/>
            </a:endParaRPr>
          </a:p>
          <a:p>
            <a:pPr algn="just">
              <a:spcAft>
                <a:spcPts val="0"/>
              </a:spcAft>
            </a:pPr>
            <a:r>
              <a:rPr lang="it-IT" u="sng" dirty="0" smtClean="0">
                <a:latin typeface="Arial"/>
                <a:ea typeface="Times New Roman"/>
                <a:cs typeface="Times New Roman"/>
              </a:rPr>
              <a:t>Una </a:t>
            </a:r>
            <a:r>
              <a:rPr lang="it-IT" u="sng" dirty="0">
                <a:latin typeface="Arial"/>
                <a:ea typeface="Times New Roman"/>
                <a:cs typeface="Times New Roman"/>
              </a:rPr>
              <a:t>volta che il trattamento è iniziato, esso dovrebbe essere continuato anche dopo gli 80 anni</a:t>
            </a:r>
            <a:r>
              <a:rPr lang="it-IT" dirty="0">
                <a:latin typeface="Arial"/>
                <a:ea typeface="Times New Roman"/>
                <a:cs typeface="Times New Roman"/>
              </a:rPr>
              <a:t>. </a:t>
            </a:r>
            <a:endParaRPr lang="it-IT" dirty="0" smtClean="0">
              <a:latin typeface="Arial"/>
              <a:ea typeface="Times New Roman"/>
              <a:cs typeface="Times New Roman"/>
            </a:endParaRPr>
          </a:p>
          <a:p>
            <a:pPr algn="just">
              <a:spcAft>
                <a:spcPts val="0"/>
              </a:spcAft>
            </a:pPr>
            <a:r>
              <a:rPr lang="it-IT" dirty="0" smtClean="0">
                <a:latin typeface="Arial"/>
                <a:ea typeface="Times New Roman"/>
                <a:cs typeface="Times New Roman"/>
              </a:rPr>
              <a:t>Quando </a:t>
            </a:r>
            <a:r>
              <a:rPr lang="it-IT" u="sng" dirty="0">
                <a:solidFill>
                  <a:srgbClr val="FFFF00"/>
                </a:solidFill>
                <a:latin typeface="Arial"/>
                <a:ea typeface="Times New Roman"/>
                <a:cs typeface="Times New Roman"/>
              </a:rPr>
              <a:t>l'ipertensione è diagnosticata in persone di oltre 80 anni </a:t>
            </a:r>
            <a:r>
              <a:rPr lang="it-IT" dirty="0">
                <a:latin typeface="Arial"/>
                <a:ea typeface="Times New Roman"/>
                <a:cs typeface="Times New Roman"/>
              </a:rPr>
              <a:t>ci sono scarse prove circa l'indirizzo clinico-terapeutico da seguire e pertanto le decisioni del trattamento dovrebbero basarsi sulla età biologica piuttosto che su quella cronologica</a:t>
            </a:r>
            <a:r>
              <a:rPr lang="it-IT" dirty="0" smtClean="0">
                <a:latin typeface="Arial"/>
                <a:ea typeface="Times New Roman"/>
                <a:cs typeface="Times New Roman"/>
              </a:rPr>
              <a:t>.</a:t>
            </a:r>
          </a:p>
          <a:p>
            <a:pPr algn="just">
              <a:spcAft>
                <a:spcPts val="0"/>
              </a:spcAft>
            </a:pPr>
            <a:endParaRPr lang="it-IT" sz="4400" dirty="0">
              <a:effectLst/>
              <a:latin typeface="Times New Roman"/>
              <a:ea typeface="Times New Roman"/>
            </a:endParaRPr>
          </a:p>
        </p:txBody>
      </p:sp>
    </p:spTree>
    <p:extLst>
      <p:ext uri="{BB962C8B-B14F-4D97-AF65-F5344CB8AC3E}">
        <p14:creationId xmlns:p14="http://schemas.microsoft.com/office/powerpoint/2010/main" val="397933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Ospedale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Mellino</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Mellini</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Chiari</a:t>
            </a:r>
            <a:endParaRPr lang="it-IT" sz="5400" dirty="0"/>
          </a:p>
        </p:txBody>
      </p:sp>
      <p:sp>
        <p:nvSpPr>
          <p:cNvPr id="3" name="Sottotitolo 2"/>
          <p:cNvSpPr>
            <a:spLocks noGrp="1"/>
          </p:cNvSpPr>
          <p:nvPr>
            <p:ph type="subTitle" idx="1"/>
          </p:nvPr>
        </p:nvSpPr>
        <p:spPr>
          <a:xfrm>
            <a:off x="876301" y="1612002"/>
            <a:ext cx="10793187" cy="3214642"/>
          </a:xfrm>
        </p:spPr>
        <p:txBody>
          <a:bodyPr>
            <a:normAutofit lnSpcReduction="10000"/>
          </a:bodyPr>
          <a:lstStyle/>
          <a:p>
            <a:pPr algn="ctr"/>
            <a:r>
              <a:rPr lang="it-IT" sz="4000" b="1" dirty="0" smtClean="0">
                <a:solidFill>
                  <a:srgbClr val="FFFF00"/>
                </a:solidFill>
              </a:rPr>
              <a:t>A chi e quando comincio la terapia</a:t>
            </a:r>
          </a:p>
          <a:p>
            <a:pPr marL="457200" indent="-457200" algn="l">
              <a:buFont typeface="Arial" panose="020B0604020202020204" pitchFamily="34" charset="0"/>
              <a:buChar char="•"/>
            </a:pPr>
            <a:r>
              <a:rPr lang="it-IT" dirty="0" smtClean="0"/>
              <a:t>A tutti i pazienti con diabete come </a:t>
            </a:r>
            <a:r>
              <a:rPr lang="it-IT" dirty="0" err="1" smtClean="0"/>
              <a:t>comorbilità</a:t>
            </a:r>
            <a:endParaRPr lang="it-IT" dirty="0" smtClean="0"/>
          </a:p>
          <a:p>
            <a:pPr marL="457200" indent="-457200" algn="l">
              <a:buFont typeface="Arial" panose="020B0604020202020204" pitchFamily="34" charset="0"/>
              <a:buChar char="•"/>
            </a:pPr>
            <a:r>
              <a:rPr lang="it-IT" dirty="0" smtClean="0"/>
              <a:t>Solo a chi ha un RCV elevato</a:t>
            </a:r>
          </a:p>
          <a:p>
            <a:pPr marL="457200" indent="-457200" algn="l">
              <a:buFont typeface="Arial" panose="020B0604020202020204" pitchFamily="34" charset="0"/>
              <a:buChar char="•"/>
            </a:pPr>
            <a:r>
              <a:rPr lang="it-IT" dirty="0" smtClean="0"/>
              <a:t>A chi ha un rischio di incorrere in un evento CV entro 10 anni superiore al 10% con un NNT &lt; 100</a:t>
            </a:r>
          </a:p>
          <a:p>
            <a:pPr marL="457200" indent="-457200" algn="l">
              <a:buFont typeface="Arial" panose="020B0604020202020204" pitchFamily="34" charset="0"/>
              <a:buChar char="•"/>
              <a:tabLst>
                <a:tab pos="4484688" algn="l"/>
              </a:tabLst>
            </a:pPr>
            <a:r>
              <a:rPr lang="it-IT" dirty="0" smtClean="0"/>
              <a:t>A chi ha un’aspettativa di vita &gt; 1-2 anni</a:t>
            </a:r>
          </a:p>
        </p:txBody>
      </p:sp>
    </p:spTree>
    <p:extLst>
      <p:ext uri="{BB962C8B-B14F-4D97-AF65-F5344CB8AC3E}">
        <p14:creationId xmlns:p14="http://schemas.microsoft.com/office/powerpoint/2010/main" val="687520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Ospedale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Mellino</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Mellini</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Chiari</a:t>
            </a:r>
            <a:endParaRPr lang="it-IT" sz="5400" dirty="0"/>
          </a:p>
        </p:txBody>
      </p:sp>
      <p:sp>
        <p:nvSpPr>
          <p:cNvPr id="3" name="Sottotitolo 2"/>
          <p:cNvSpPr>
            <a:spLocks noGrp="1"/>
          </p:cNvSpPr>
          <p:nvPr>
            <p:ph type="subTitle" idx="1"/>
          </p:nvPr>
        </p:nvSpPr>
        <p:spPr>
          <a:xfrm>
            <a:off x="876301" y="1612001"/>
            <a:ext cx="10793187" cy="4617357"/>
          </a:xfrm>
        </p:spPr>
        <p:txBody>
          <a:bodyPr>
            <a:normAutofit/>
          </a:bodyPr>
          <a:lstStyle/>
          <a:p>
            <a:pPr marL="457200" indent="-457200" algn="l">
              <a:buFont typeface="Arial" panose="020B0604020202020204" pitchFamily="34" charset="0"/>
              <a:buChar char="•"/>
            </a:pPr>
            <a:r>
              <a:rPr lang="it-IT" dirty="0" smtClean="0"/>
              <a:t>Case </a:t>
            </a:r>
            <a:r>
              <a:rPr lang="it-IT" dirty="0" err="1" smtClean="0"/>
              <a:t>finding</a:t>
            </a:r>
            <a:r>
              <a:rPr lang="it-IT" dirty="0" smtClean="0"/>
              <a:t> e diagnosi </a:t>
            </a:r>
            <a:endParaRPr lang="it-IT" dirty="0"/>
          </a:p>
          <a:p>
            <a:pPr marL="457200" indent="-457200" algn="l">
              <a:buFont typeface="Arial" panose="020B0604020202020204" pitchFamily="34" charset="0"/>
              <a:buChar char="•"/>
            </a:pPr>
            <a:r>
              <a:rPr lang="it-IT" dirty="0" smtClean="0"/>
              <a:t>PDT </a:t>
            </a:r>
          </a:p>
          <a:p>
            <a:pPr marL="457200" indent="-457200" algn="l">
              <a:buFont typeface="Arial" panose="020B0604020202020204" pitchFamily="34" charset="0"/>
              <a:buChar char="•"/>
            </a:pPr>
            <a:r>
              <a:rPr lang="it-IT" dirty="0" smtClean="0"/>
              <a:t>Scelta del farmaco</a:t>
            </a:r>
          </a:p>
          <a:p>
            <a:pPr marL="457200" indent="-457200" algn="l">
              <a:buFont typeface="Arial" panose="020B0604020202020204" pitchFamily="34" charset="0"/>
              <a:buChar char="•"/>
            </a:pPr>
            <a:r>
              <a:rPr lang="it-IT" dirty="0" smtClean="0"/>
              <a:t>Obiettivi terapeutici per fasce particolari</a:t>
            </a:r>
          </a:p>
          <a:p>
            <a:pPr marL="457200" indent="-457200" algn="l">
              <a:buFont typeface="Arial" panose="020B0604020202020204" pitchFamily="34" charset="0"/>
              <a:buChar char="•"/>
            </a:pPr>
            <a:r>
              <a:rPr lang="it-IT" dirty="0" smtClean="0"/>
              <a:t>Follow-up  (</a:t>
            </a:r>
            <a:r>
              <a:rPr lang="it-IT" dirty="0" err="1" smtClean="0"/>
              <a:t>Ecg</a:t>
            </a:r>
            <a:r>
              <a:rPr lang="it-IT" dirty="0" smtClean="0"/>
              <a:t>, </a:t>
            </a:r>
            <a:r>
              <a:rPr lang="it-IT" dirty="0" err="1" smtClean="0"/>
              <a:t>Ecocardio</a:t>
            </a:r>
            <a:r>
              <a:rPr lang="it-IT" dirty="0" smtClean="0"/>
              <a:t>, TSA, FO, </a:t>
            </a:r>
            <a:r>
              <a:rPr lang="it-IT" dirty="0" err="1" smtClean="0"/>
              <a:t>microalb</a:t>
            </a:r>
            <a:r>
              <a:rPr lang="it-IT" dirty="0" smtClean="0"/>
              <a:t>.)</a:t>
            </a:r>
          </a:p>
          <a:p>
            <a:pPr marL="457200" indent="-457200" algn="l">
              <a:buFont typeface="Arial" panose="020B0604020202020204" pitchFamily="34" charset="0"/>
              <a:buChar char="•"/>
            </a:pPr>
            <a:endParaRPr lang="it-IT" dirty="0" smtClean="0"/>
          </a:p>
        </p:txBody>
      </p:sp>
      <p:sp>
        <p:nvSpPr>
          <p:cNvPr id="4" name="Rettangolo 3"/>
          <p:cNvSpPr/>
          <p:nvPr/>
        </p:nvSpPr>
        <p:spPr>
          <a:xfrm>
            <a:off x="1006997" y="1826586"/>
            <a:ext cx="10058400" cy="687881"/>
          </a:xfrm>
          <a:prstGeom prst="rect">
            <a:avLst/>
          </a:prstGeom>
        </p:spPr>
        <p:txBody>
          <a:bodyPr wrap="square">
            <a:spAutoFit/>
          </a:bodyPr>
          <a:lstStyle/>
          <a:p>
            <a:pPr lvl="0" algn="ctr" defTabSz="914400">
              <a:lnSpc>
                <a:spcPct val="90000"/>
              </a:lnSpc>
              <a:spcBef>
                <a:spcPts val="1000"/>
              </a:spcBef>
            </a:pPr>
            <a:r>
              <a:rPr lang="it-IT" sz="4300" b="1" dirty="0">
                <a:solidFill>
                  <a:srgbClr val="FFFF00"/>
                </a:solidFill>
              </a:rPr>
              <a:t>Compiti del Medico delle Cure Primarie    </a:t>
            </a:r>
          </a:p>
        </p:txBody>
      </p:sp>
    </p:spTree>
    <p:extLst>
      <p:ext uri="{BB962C8B-B14F-4D97-AF65-F5344CB8AC3E}">
        <p14:creationId xmlns:p14="http://schemas.microsoft.com/office/powerpoint/2010/main" val="3249749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Ospedale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Mellino</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Mellini</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Chiari</a:t>
            </a:r>
            <a:endParaRPr lang="it-IT" sz="5400" dirty="0"/>
          </a:p>
        </p:txBody>
      </p:sp>
      <p:sp>
        <p:nvSpPr>
          <p:cNvPr id="3" name="Sottotitolo 2"/>
          <p:cNvSpPr>
            <a:spLocks noGrp="1"/>
          </p:cNvSpPr>
          <p:nvPr>
            <p:ph type="subTitle" idx="1"/>
          </p:nvPr>
        </p:nvSpPr>
        <p:spPr>
          <a:xfrm>
            <a:off x="152438" y="1371606"/>
            <a:ext cx="11715751" cy="5295899"/>
          </a:xfrm>
        </p:spPr>
        <p:txBody>
          <a:bodyPr>
            <a:normAutofit/>
          </a:bodyPr>
          <a:lstStyle/>
          <a:p>
            <a:pPr algn="ctr"/>
            <a:r>
              <a:rPr lang="it-IT" sz="4400" b="1" dirty="0" smtClean="0">
                <a:solidFill>
                  <a:srgbClr val="FFFF00"/>
                </a:solidFill>
              </a:rPr>
              <a:t>Identificare gli ipertesi </a:t>
            </a:r>
            <a:r>
              <a:rPr lang="it-IT" sz="4400" b="1" dirty="0">
                <a:solidFill>
                  <a:srgbClr val="FFFF00"/>
                </a:solidFill>
              </a:rPr>
              <a:t>e diagnosi     </a:t>
            </a:r>
          </a:p>
          <a:p>
            <a:pPr marL="457200" indent="-457200" algn="l">
              <a:buFont typeface="Wingdings" panose="05000000000000000000" pitchFamily="2" charset="2"/>
              <a:buChar char="v"/>
            </a:pPr>
            <a:r>
              <a:rPr lang="it-IT" sz="3600" dirty="0" smtClean="0"/>
              <a:t>Quando e a chi misurare la PA</a:t>
            </a:r>
          </a:p>
          <a:p>
            <a:pPr marL="457200" indent="-457200" algn="l">
              <a:buFont typeface="Wingdings" panose="05000000000000000000" pitchFamily="2" charset="2"/>
              <a:buChar char="v"/>
            </a:pPr>
            <a:r>
              <a:rPr lang="it-IT" sz="3600" dirty="0" smtClean="0"/>
              <a:t>Quali strumenti </a:t>
            </a:r>
            <a:r>
              <a:rPr lang="it-IT" sz="2400" b="1" dirty="0" smtClean="0">
                <a:solidFill>
                  <a:schemeClr val="tx1"/>
                </a:solidFill>
              </a:rPr>
              <a:t>(Sfigmomanometri non a mercurio)</a:t>
            </a:r>
            <a:endParaRPr lang="it-IT" sz="3600" dirty="0" smtClean="0"/>
          </a:p>
          <a:p>
            <a:pPr marL="457200" indent="-457200" algn="l">
              <a:buFont typeface="Wingdings" panose="05000000000000000000" pitchFamily="2" charset="2"/>
              <a:buChar char="v"/>
            </a:pPr>
            <a:r>
              <a:rPr lang="it-IT" sz="3600" dirty="0" smtClean="0"/>
              <a:t>Chi deve misurare la PA</a:t>
            </a:r>
          </a:p>
          <a:p>
            <a:pPr marL="914400" lvl="1" indent="-457200" algn="l">
              <a:buFont typeface="Wingdings" panose="05000000000000000000" pitchFamily="2" charset="2"/>
              <a:buChar char="v"/>
            </a:pPr>
            <a:r>
              <a:rPr lang="it-IT" sz="2400" dirty="0" smtClean="0"/>
              <a:t>MMG</a:t>
            </a:r>
          </a:p>
          <a:p>
            <a:pPr marL="914400" lvl="1" indent="-457200" algn="l">
              <a:buFont typeface="Wingdings" panose="05000000000000000000" pitchFamily="2" charset="2"/>
              <a:buChar char="v"/>
            </a:pPr>
            <a:r>
              <a:rPr lang="it-IT" sz="2400" dirty="0" smtClean="0"/>
              <a:t>Infermiera</a:t>
            </a:r>
          </a:p>
          <a:p>
            <a:pPr marL="914400" lvl="1" indent="-457200" algn="l">
              <a:buFont typeface="Wingdings" panose="05000000000000000000" pitchFamily="2" charset="2"/>
              <a:buChar char="v"/>
            </a:pPr>
            <a:r>
              <a:rPr lang="it-IT" sz="2400" dirty="0" smtClean="0"/>
              <a:t>Farmacia</a:t>
            </a:r>
          </a:p>
          <a:p>
            <a:pPr marL="914400" lvl="1" indent="-457200" algn="l">
              <a:buFont typeface="Wingdings" panose="05000000000000000000" pitchFamily="2" charset="2"/>
              <a:buChar char="v"/>
            </a:pPr>
            <a:r>
              <a:rPr lang="it-IT" sz="2400" dirty="0" err="1" smtClean="0"/>
              <a:t>Automisurazione</a:t>
            </a:r>
            <a:r>
              <a:rPr lang="it-IT" sz="2400" dirty="0" smtClean="0"/>
              <a:t> </a:t>
            </a:r>
            <a:endParaRPr lang="it-IT" dirty="0" smtClean="0"/>
          </a:p>
          <a:p>
            <a:pPr marL="457200" indent="-457200" algn="l">
              <a:buFont typeface="Arial" panose="020B0604020202020204" pitchFamily="34" charset="0"/>
              <a:buChar char="•"/>
            </a:pPr>
            <a:endParaRPr lang="it-IT" dirty="0" smtClean="0"/>
          </a:p>
        </p:txBody>
      </p:sp>
    </p:spTree>
    <p:extLst>
      <p:ext uri="{BB962C8B-B14F-4D97-AF65-F5344CB8AC3E}">
        <p14:creationId xmlns:p14="http://schemas.microsoft.com/office/powerpoint/2010/main" val="3898583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Ospedale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Mellino</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Mellini</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Chiari</a:t>
            </a:r>
            <a:endParaRPr lang="it-IT" sz="5400" dirty="0"/>
          </a:p>
        </p:txBody>
      </p:sp>
      <p:sp>
        <p:nvSpPr>
          <p:cNvPr id="3" name="Sottotitolo 2"/>
          <p:cNvSpPr>
            <a:spLocks noGrp="1"/>
          </p:cNvSpPr>
          <p:nvPr>
            <p:ph type="subTitle" idx="1"/>
          </p:nvPr>
        </p:nvSpPr>
        <p:spPr>
          <a:xfrm>
            <a:off x="152438" y="1371611"/>
            <a:ext cx="11715751" cy="4076689"/>
          </a:xfrm>
        </p:spPr>
        <p:txBody>
          <a:bodyPr>
            <a:normAutofit/>
          </a:bodyPr>
          <a:lstStyle/>
          <a:p>
            <a:pPr algn="ctr"/>
            <a:r>
              <a:rPr lang="it-IT" sz="4300" b="1" dirty="0" smtClean="0">
                <a:solidFill>
                  <a:srgbClr val="FFFF00"/>
                </a:solidFill>
              </a:rPr>
              <a:t>Criteri di </a:t>
            </a:r>
            <a:r>
              <a:rPr lang="it-IT" sz="4300" b="1" dirty="0">
                <a:solidFill>
                  <a:srgbClr val="FFFF00"/>
                </a:solidFill>
              </a:rPr>
              <a:t>diagnosi     </a:t>
            </a:r>
          </a:p>
          <a:p>
            <a:pPr marL="457200" indent="-457200" algn="l">
              <a:buFont typeface="Wingdings" panose="05000000000000000000" pitchFamily="2" charset="2"/>
              <a:buChar char="v"/>
            </a:pPr>
            <a:r>
              <a:rPr lang="it-IT" dirty="0" smtClean="0"/>
              <a:t>Criteri di diagnosi di ‘‘Ipertensione’’</a:t>
            </a:r>
          </a:p>
          <a:p>
            <a:pPr marL="914400" lvl="1" indent="-457200" algn="l">
              <a:buFont typeface="Wingdings" panose="05000000000000000000" pitchFamily="2" charset="2"/>
              <a:buChar char="v"/>
            </a:pPr>
            <a:r>
              <a:rPr lang="it-IT" dirty="0" smtClean="0"/>
              <a:t>100 + età</a:t>
            </a:r>
          </a:p>
          <a:p>
            <a:pPr marL="914400" lvl="1" indent="-457200" algn="l">
              <a:buFont typeface="Wingdings" panose="05000000000000000000" pitchFamily="2" charset="2"/>
              <a:buChar char="v"/>
            </a:pPr>
            <a:r>
              <a:rPr lang="it-IT" dirty="0" smtClean="0"/>
              <a:t>140/90</a:t>
            </a:r>
          </a:p>
          <a:p>
            <a:pPr marL="914400" lvl="1" indent="-457200" algn="l">
              <a:buFont typeface="Wingdings" panose="05000000000000000000" pitchFamily="2" charset="2"/>
              <a:buChar char="v"/>
            </a:pPr>
            <a:r>
              <a:rPr lang="it-IT" dirty="0" smtClean="0"/>
              <a:t>Più bassa m</a:t>
            </a:r>
            <a:r>
              <a:rPr lang="it-IT" dirty="0"/>
              <a:t>i</a:t>
            </a:r>
            <a:r>
              <a:rPr lang="it-IT" dirty="0" smtClean="0"/>
              <a:t>glior prognosi</a:t>
            </a:r>
          </a:p>
          <a:p>
            <a:pPr marL="914400" lvl="1" indent="-457200" algn="l">
              <a:buFont typeface="Wingdings" panose="05000000000000000000" pitchFamily="2" charset="2"/>
              <a:buChar char="v"/>
            </a:pPr>
            <a:r>
              <a:rPr lang="it-IT" dirty="0" smtClean="0"/>
              <a:t>130/80 nei pazienti ad alto rischio CV (Diabetici)</a:t>
            </a:r>
          </a:p>
          <a:p>
            <a:pPr marL="914400" lvl="1" indent="-457200" algn="l">
              <a:buFont typeface="Wingdings" panose="05000000000000000000" pitchFamily="2" charset="2"/>
              <a:buChar char="v"/>
            </a:pPr>
            <a:r>
              <a:rPr lang="it-IT" b="1" u="sng" dirty="0" smtClean="0">
                <a:solidFill>
                  <a:srgbClr val="00B050"/>
                </a:solidFill>
              </a:rPr>
              <a:t>140/90 nei pazienti  di età &lt; 65-75 </a:t>
            </a:r>
            <a:r>
              <a:rPr lang="it-IT" dirty="0" smtClean="0"/>
              <a:t>,    </a:t>
            </a:r>
            <a:r>
              <a:rPr lang="it-IT" b="1" u="sng" dirty="0" smtClean="0">
                <a:solidFill>
                  <a:srgbClr val="FF3300"/>
                </a:solidFill>
              </a:rPr>
              <a:t>mentre 150/90  età &gt; 65-75 anni</a:t>
            </a:r>
          </a:p>
          <a:p>
            <a:pPr lvl="1" algn="l"/>
            <a:endParaRPr lang="it-IT" dirty="0"/>
          </a:p>
          <a:p>
            <a:pPr marL="914400" lvl="1" indent="-457200" algn="l">
              <a:buFont typeface="Wingdings" panose="05000000000000000000" pitchFamily="2" charset="2"/>
              <a:buChar char="v"/>
            </a:pPr>
            <a:endParaRPr lang="it-IT" dirty="0" smtClean="0"/>
          </a:p>
        </p:txBody>
      </p:sp>
    </p:spTree>
    <p:extLst>
      <p:ext uri="{BB962C8B-B14F-4D97-AF65-F5344CB8AC3E}">
        <p14:creationId xmlns:p14="http://schemas.microsoft.com/office/powerpoint/2010/main" val="2256164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750"/>
                                        <p:tgtEl>
                                          <p:spTgt spid="3">
                                            <p:txEl>
                                              <p:pRg st="2" end="2"/>
                                            </p:txEl>
                                          </p:spTgt>
                                        </p:tgtEl>
                                      </p:cBhvr>
                                    </p:animEffect>
                                    <p:anim calcmode="lin" valueType="num">
                                      <p:cBhvr>
                                        <p:cTn id="22"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75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750"/>
                                        <p:tgtEl>
                                          <p:spTgt spid="3">
                                            <p:txEl>
                                              <p:pRg st="3" end="3"/>
                                            </p:txEl>
                                          </p:spTgt>
                                        </p:tgtEl>
                                      </p:cBhvr>
                                    </p:animEffect>
                                    <p:anim calcmode="lin" valueType="num">
                                      <p:cBhvr>
                                        <p:cTn id="29" dur="175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75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750"/>
                                        <p:tgtEl>
                                          <p:spTgt spid="3">
                                            <p:txEl>
                                              <p:pRg st="4" end="4"/>
                                            </p:txEl>
                                          </p:spTgt>
                                        </p:tgtEl>
                                      </p:cBhvr>
                                    </p:animEffect>
                                    <p:anim calcmode="lin" valueType="num">
                                      <p:cBhvr>
                                        <p:cTn id="36" dur="175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75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750"/>
                                        <p:tgtEl>
                                          <p:spTgt spid="3">
                                            <p:txEl>
                                              <p:pRg st="5" end="5"/>
                                            </p:txEl>
                                          </p:spTgt>
                                        </p:tgtEl>
                                      </p:cBhvr>
                                    </p:animEffect>
                                    <p:anim calcmode="lin" valueType="num">
                                      <p:cBhvr>
                                        <p:cTn id="43" dur="175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75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750"/>
                                        <p:tgtEl>
                                          <p:spTgt spid="3">
                                            <p:txEl>
                                              <p:pRg st="6" end="6"/>
                                            </p:txEl>
                                          </p:spTgt>
                                        </p:tgtEl>
                                      </p:cBhvr>
                                    </p:animEffect>
                                    <p:anim calcmode="lin" valueType="num">
                                      <p:cBhvr>
                                        <p:cTn id="50" dur="175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75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96771" y="56"/>
            <a:ext cx="12130269" cy="1147719"/>
          </a:xfrm>
        </p:spPr>
        <p:txBody>
          <a:bodyPr>
            <a:noAutofit/>
          </a:bodyPr>
          <a:lstStyle/>
          <a:p>
            <a:pPr algn="ctr"/>
            <a:r>
              <a:rPr lang="it-IT" sz="3600" dirty="0" smtClean="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smtClean="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1800" b="1" dirty="0" smtClean="0">
                <a:solidFill>
                  <a:srgbClr val="FFFF00"/>
                </a:solidFill>
              </a:rPr>
              <a:t> </a:t>
            </a:r>
            <a:br>
              <a:rPr lang="it-IT" sz="1800" b="1" dirty="0" smtClean="0">
                <a:solidFill>
                  <a:srgbClr val="FFFF00"/>
                </a:solidFill>
              </a:rPr>
            </a:br>
            <a:r>
              <a:rPr lang="it-IT" sz="2400" b="1" dirty="0">
                <a:solidFill>
                  <a:srgbClr val="FFFF00"/>
                </a:solidFill>
                <a:effectLst/>
                <a:latin typeface="Arial" panose="020B0604020202020204" pitchFamily="34" charset="0"/>
                <a:cs typeface="Arial" panose="020B0604020202020204" pitchFamily="34" charset="0"/>
              </a:rPr>
              <a:t>Modificazioni dello stile di vita </a:t>
            </a:r>
            <a:r>
              <a:rPr lang="it-IT" sz="2400" b="1" dirty="0">
                <a:solidFill>
                  <a:srgbClr val="FF0000"/>
                </a:solidFill>
                <a:effectLst/>
                <a:latin typeface="Arial" panose="020B0604020202020204" pitchFamily="34" charset="0"/>
                <a:cs typeface="Arial" panose="020B0604020202020204" pitchFamily="34" charset="0"/>
              </a:rPr>
              <a:t>per la prevenzione </a:t>
            </a:r>
            <a:r>
              <a:rPr lang="it-IT" sz="2400" b="1" dirty="0" smtClean="0">
                <a:solidFill>
                  <a:srgbClr val="FF0000"/>
                </a:solidFill>
                <a:effectLst/>
                <a:latin typeface="Arial" panose="020B0604020202020204" pitchFamily="34" charset="0"/>
                <a:cs typeface="Arial" panose="020B0604020202020204" pitchFamily="34" charset="0"/>
              </a:rPr>
              <a:t>ed il </a:t>
            </a:r>
            <a:r>
              <a:rPr lang="it-IT" sz="2400" b="1" dirty="0">
                <a:solidFill>
                  <a:srgbClr val="FF0000"/>
                </a:solidFill>
                <a:effectLst/>
                <a:latin typeface="Arial" panose="020B0604020202020204" pitchFamily="34" charset="0"/>
                <a:cs typeface="Arial" panose="020B0604020202020204" pitchFamily="34" charset="0"/>
              </a:rPr>
              <a:t>trattamento della ipertensione </a:t>
            </a:r>
            <a:r>
              <a:rPr lang="it-IT" sz="2400" b="1" dirty="0" smtClean="0">
                <a:solidFill>
                  <a:srgbClr val="FF0000"/>
                </a:solidFill>
                <a:effectLst/>
                <a:latin typeface="Arial" panose="020B0604020202020204" pitchFamily="34" charset="0"/>
                <a:cs typeface="Arial" panose="020B0604020202020204" pitchFamily="34" charset="0"/>
              </a:rPr>
              <a:t>arteriosa</a:t>
            </a:r>
            <a:endParaRPr lang="it-IT" sz="6000" dirty="0">
              <a:solidFill>
                <a:srgbClr val="FF0000"/>
              </a:solidFill>
              <a:latin typeface="Arial" panose="020B0604020202020204" pitchFamily="34" charset="0"/>
              <a:cs typeface="Arial" panose="020B0604020202020204" pitchFamily="34" charset="0"/>
            </a:endParaRPr>
          </a:p>
        </p:txBody>
      </p:sp>
      <p:sp>
        <p:nvSpPr>
          <p:cNvPr id="3" name="Sottotitolo 2"/>
          <p:cNvSpPr>
            <a:spLocks noGrp="1"/>
          </p:cNvSpPr>
          <p:nvPr>
            <p:ph type="subTitle" idx="1"/>
          </p:nvPr>
        </p:nvSpPr>
        <p:spPr>
          <a:xfrm>
            <a:off x="370390" y="775490"/>
            <a:ext cx="11632557" cy="5312793"/>
          </a:xfrm>
        </p:spPr>
        <p:txBody>
          <a:bodyPr>
            <a:normAutofit fontScale="62500" lnSpcReduction="20000"/>
          </a:bodyPr>
          <a:lstStyle/>
          <a:p>
            <a:pPr marL="342900" lvl="0" indent="-342900" algn="l">
              <a:spcAft>
                <a:spcPts val="0"/>
              </a:spcAft>
              <a:buFont typeface="+mj-lt"/>
              <a:buAutoNum type="arabicPeriod"/>
            </a:pPr>
            <a:r>
              <a:rPr lang="it-IT" sz="4400" b="1" cap="all" dirty="0">
                <a:latin typeface="Arial"/>
                <a:ea typeface="Times New Roman"/>
                <a:cs typeface="Times New Roman"/>
              </a:rPr>
              <a:t>Smettere di fumare</a:t>
            </a:r>
            <a:endParaRPr lang="it-IT" sz="4800" dirty="0">
              <a:latin typeface="Times New Roman"/>
              <a:ea typeface="Times New Roman"/>
            </a:endParaRPr>
          </a:p>
          <a:p>
            <a:pPr marL="342900" lvl="0" indent="-342900" algn="l">
              <a:spcAft>
                <a:spcPts val="0"/>
              </a:spcAft>
              <a:buFont typeface="+mj-lt"/>
              <a:buAutoNum type="arabicPeriod"/>
            </a:pPr>
            <a:r>
              <a:rPr lang="it-IT" sz="4400" b="1" u="sng" dirty="0">
                <a:solidFill>
                  <a:srgbClr val="FF3300"/>
                </a:solidFill>
                <a:latin typeface="Arial"/>
                <a:ea typeface="Times New Roman"/>
                <a:cs typeface="Times New Roman"/>
              </a:rPr>
              <a:t>RIDUZIONE DEL PESO IN ECCESSO</a:t>
            </a:r>
            <a:endParaRPr lang="it-IT" sz="4800" u="sng" dirty="0">
              <a:solidFill>
                <a:srgbClr val="FF3300"/>
              </a:solidFill>
              <a:latin typeface="Times New Roman"/>
              <a:ea typeface="Times New Roman"/>
            </a:endParaRPr>
          </a:p>
          <a:p>
            <a:pPr marL="342900" lvl="0" indent="-342900" algn="l">
              <a:spcAft>
                <a:spcPts val="0"/>
              </a:spcAft>
              <a:buFont typeface="+mj-lt"/>
              <a:buAutoNum type="arabicPeriod"/>
            </a:pPr>
            <a:r>
              <a:rPr lang="it-IT" sz="4400" b="1" dirty="0">
                <a:latin typeface="Arial"/>
                <a:ea typeface="Times New Roman"/>
                <a:cs typeface="Times New Roman"/>
              </a:rPr>
              <a:t>AUMENTO DELL’ATTIVITÀ FISICA </a:t>
            </a:r>
            <a:r>
              <a:rPr lang="it-IT" sz="4400" b="1" dirty="0" smtClean="0">
                <a:latin typeface="Arial"/>
                <a:ea typeface="Times New Roman"/>
                <a:cs typeface="Times New Roman"/>
              </a:rPr>
              <a:t>AEROBICA				 </a:t>
            </a:r>
            <a:r>
              <a:rPr lang="it-IT" sz="3300" b="1" dirty="0">
                <a:solidFill>
                  <a:schemeClr val="tx1"/>
                </a:solidFill>
                <a:latin typeface="Arial"/>
                <a:ea typeface="Times New Roman"/>
                <a:cs typeface="Times New Roman"/>
              </a:rPr>
              <a:t>(</a:t>
            </a:r>
            <a:r>
              <a:rPr lang="it-IT" sz="3300" b="1" dirty="0" smtClean="0">
                <a:solidFill>
                  <a:schemeClr val="tx1"/>
                </a:solidFill>
                <a:latin typeface="Arial"/>
                <a:ea typeface="Times New Roman"/>
                <a:cs typeface="Times New Roman"/>
              </a:rPr>
              <a:t>30- 45 </a:t>
            </a:r>
            <a:r>
              <a:rPr lang="it-IT" sz="3300" b="1" dirty="0">
                <a:solidFill>
                  <a:schemeClr val="tx1"/>
                </a:solidFill>
                <a:latin typeface="Arial"/>
                <a:ea typeface="Times New Roman"/>
                <a:cs typeface="Times New Roman"/>
              </a:rPr>
              <a:t>min. per la maggior parte dei giorni della settimana) </a:t>
            </a:r>
            <a:endParaRPr lang="it-IT" sz="4800" dirty="0">
              <a:solidFill>
                <a:schemeClr val="tx1"/>
              </a:solidFill>
              <a:latin typeface="Times New Roman"/>
              <a:ea typeface="Times New Roman"/>
            </a:endParaRPr>
          </a:p>
          <a:p>
            <a:pPr marL="342900" lvl="0" indent="-342900" algn="l">
              <a:spcAft>
                <a:spcPts val="0"/>
              </a:spcAft>
              <a:buFont typeface="+mj-lt"/>
              <a:buAutoNum type="arabicPeriod"/>
            </a:pPr>
            <a:r>
              <a:rPr lang="it-IT" sz="4400" b="1" cap="all" dirty="0">
                <a:latin typeface="Arial"/>
                <a:ea typeface="Times New Roman"/>
                <a:cs typeface="Times New Roman"/>
              </a:rPr>
              <a:t>Ridurre l’introito dietetico di grassi saturi e di colesterolo</a:t>
            </a:r>
            <a:endParaRPr lang="it-IT" sz="4800" dirty="0">
              <a:latin typeface="Times New Roman"/>
              <a:ea typeface="Times New Roman"/>
            </a:endParaRPr>
          </a:p>
          <a:p>
            <a:pPr marL="342900" lvl="0" indent="-342900" algn="l">
              <a:spcAft>
                <a:spcPts val="0"/>
              </a:spcAft>
              <a:buFont typeface="+mj-lt"/>
              <a:buAutoNum type="arabicPeriod"/>
            </a:pPr>
            <a:r>
              <a:rPr lang="it-IT" sz="4400" b="1" dirty="0">
                <a:solidFill>
                  <a:srgbClr val="FF0000"/>
                </a:solidFill>
                <a:latin typeface="Arial"/>
                <a:ea typeface="Times New Roman"/>
                <a:cs typeface="Times New Roman"/>
              </a:rPr>
              <a:t>RIDUZIONE DELL’INTROITO DI SODIO a non più di 100 </a:t>
            </a:r>
            <a:r>
              <a:rPr lang="it-IT" sz="4400" b="1" dirty="0" err="1">
                <a:solidFill>
                  <a:srgbClr val="FF0000"/>
                </a:solidFill>
                <a:latin typeface="Arial"/>
                <a:ea typeface="Times New Roman"/>
                <a:cs typeface="Times New Roman"/>
              </a:rPr>
              <a:t>mmol</a:t>
            </a:r>
            <a:r>
              <a:rPr lang="it-IT" sz="4400" b="1" dirty="0">
                <a:solidFill>
                  <a:srgbClr val="FF0000"/>
                </a:solidFill>
                <a:latin typeface="Arial"/>
                <a:ea typeface="Times New Roman"/>
                <a:cs typeface="Times New Roman"/>
              </a:rPr>
              <a:t>/die </a:t>
            </a:r>
            <a:r>
              <a:rPr lang="it-IT" b="1" dirty="0">
                <a:solidFill>
                  <a:schemeClr val="tx1"/>
                </a:solidFill>
                <a:latin typeface="Arial"/>
                <a:ea typeface="Times New Roman"/>
                <a:cs typeface="Times New Roman"/>
              </a:rPr>
              <a:t>(circa </a:t>
            </a:r>
            <a:r>
              <a:rPr lang="it-IT" b="1" dirty="0" smtClean="0">
                <a:solidFill>
                  <a:schemeClr val="tx1"/>
                </a:solidFill>
                <a:latin typeface="Arial"/>
                <a:ea typeface="Times New Roman"/>
                <a:cs typeface="Times New Roman"/>
              </a:rPr>
              <a:t>3-</a:t>
            </a:r>
            <a:r>
              <a:rPr lang="it-IT" b="1" u="sng" dirty="0" smtClean="0">
                <a:solidFill>
                  <a:schemeClr val="tx1"/>
                </a:solidFill>
                <a:latin typeface="Arial"/>
                <a:ea typeface="Times New Roman"/>
                <a:cs typeface="Times New Roman"/>
              </a:rPr>
              <a:t>6</a:t>
            </a:r>
            <a:r>
              <a:rPr lang="it-IT" b="1" dirty="0" smtClean="0">
                <a:solidFill>
                  <a:schemeClr val="tx1"/>
                </a:solidFill>
                <a:latin typeface="Arial"/>
                <a:ea typeface="Times New Roman"/>
                <a:cs typeface="Times New Roman"/>
              </a:rPr>
              <a:t> </a:t>
            </a:r>
            <a:r>
              <a:rPr lang="it-IT" b="1" dirty="0">
                <a:solidFill>
                  <a:schemeClr val="tx1"/>
                </a:solidFill>
                <a:latin typeface="Arial"/>
                <a:ea typeface="Times New Roman"/>
                <a:cs typeface="Times New Roman"/>
              </a:rPr>
              <a:t>grammi di sale da </a:t>
            </a:r>
            <a:r>
              <a:rPr lang="it-IT" b="1" dirty="0" smtClean="0">
                <a:solidFill>
                  <a:schemeClr val="tx1"/>
                </a:solidFill>
                <a:latin typeface="Arial"/>
                <a:ea typeface="Times New Roman"/>
                <a:cs typeface="Times New Roman"/>
              </a:rPr>
              <a:t>cucina,  usualmente 10-12/die) </a:t>
            </a:r>
            <a:endParaRPr lang="it-IT" sz="4800" dirty="0">
              <a:solidFill>
                <a:schemeClr val="tx1"/>
              </a:solidFill>
              <a:latin typeface="Times New Roman"/>
              <a:ea typeface="Times New Roman"/>
            </a:endParaRPr>
          </a:p>
          <a:p>
            <a:pPr marL="342900" lvl="0" indent="-342900" algn="l">
              <a:spcAft>
                <a:spcPts val="0"/>
              </a:spcAft>
              <a:buFont typeface="+mj-lt"/>
              <a:buAutoNum type="arabicPeriod"/>
            </a:pPr>
            <a:r>
              <a:rPr lang="it-IT" sz="4400" b="1" dirty="0">
                <a:latin typeface="Arial"/>
                <a:ea typeface="Times New Roman"/>
                <a:cs typeface="Times New Roman"/>
              </a:rPr>
              <a:t>LIMITAZIONE DELL’INTROITO GIORNALIERO DI ALCOL </a:t>
            </a:r>
            <a:r>
              <a:rPr lang="it-IT" b="1" dirty="0">
                <a:solidFill>
                  <a:schemeClr val="tx1"/>
                </a:solidFill>
                <a:latin typeface="Arial"/>
                <a:ea typeface="Times New Roman"/>
                <a:cs typeface="Times New Roman"/>
              </a:rPr>
              <a:t>a non più di </a:t>
            </a:r>
            <a:r>
              <a:rPr lang="it-IT" b="1" dirty="0" smtClean="0">
                <a:solidFill>
                  <a:schemeClr val="tx1"/>
                </a:solidFill>
                <a:latin typeface="Arial"/>
                <a:ea typeface="Times New Roman"/>
                <a:cs typeface="Times New Roman"/>
              </a:rPr>
              <a:t>   </a:t>
            </a:r>
          </a:p>
          <a:p>
            <a:pPr lvl="0" algn="l">
              <a:spcAft>
                <a:spcPts val="0"/>
              </a:spcAft>
            </a:pPr>
            <a:r>
              <a:rPr lang="it-IT" b="1" dirty="0">
                <a:solidFill>
                  <a:schemeClr val="tx1"/>
                </a:solidFill>
                <a:latin typeface="Arial"/>
                <a:ea typeface="Times New Roman"/>
                <a:cs typeface="Times New Roman"/>
              </a:rPr>
              <a:t>    - maschi 30 gr. /die </a:t>
            </a:r>
            <a:r>
              <a:rPr lang="it-IT" sz="2900" dirty="0" smtClean="0">
                <a:latin typeface="Arial"/>
                <a:ea typeface="Times New Roman"/>
                <a:cs typeface="Times New Roman"/>
              </a:rPr>
              <a:t>(ad </a:t>
            </a:r>
            <a:r>
              <a:rPr lang="it-IT" sz="2900" dirty="0">
                <a:latin typeface="Arial"/>
                <a:ea typeface="Times New Roman"/>
                <a:cs typeface="Times New Roman"/>
              </a:rPr>
              <a:t>es. 720 </a:t>
            </a:r>
            <a:r>
              <a:rPr lang="it-IT" sz="2900" dirty="0" smtClean="0">
                <a:latin typeface="Arial"/>
                <a:ea typeface="Times New Roman"/>
                <a:cs typeface="Times New Roman"/>
              </a:rPr>
              <a:t>ml </a:t>
            </a:r>
            <a:r>
              <a:rPr lang="it-IT" sz="2900" dirty="0">
                <a:latin typeface="Arial"/>
                <a:ea typeface="Times New Roman"/>
                <a:cs typeface="Times New Roman"/>
              </a:rPr>
              <a:t>di birra, o 300 </a:t>
            </a:r>
            <a:r>
              <a:rPr lang="it-IT" sz="2900" dirty="0" smtClean="0">
                <a:latin typeface="Arial"/>
                <a:ea typeface="Times New Roman"/>
                <a:cs typeface="Times New Roman"/>
              </a:rPr>
              <a:t>ml </a:t>
            </a:r>
            <a:r>
              <a:rPr lang="it-IT" sz="2900" dirty="0">
                <a:latin typeface="Arial"/>
                <a:ea typeface="Times New Roman"/>
                <a:cs typeface="Times New Roman"/>
              </a:rPr>
              <a:t>di vino o 60 </a:t>
            </a:r>
            <a:r>
              <a:rPr lang="it-IT" sz="2900" dirty="0" smtClean="0">
                <a:latin typeface="Arial"/>
                <a:ea typeface="Times New Roman"/>
                <a:cs typeface="Times New Roman"/>
              </a:rPr>
              <a:t>ml </a:t>
            </a:r>
            <a:r>
              <a:rPr lang="it-IT" sz="2900" dirty="0">
                <a:latin typeface="Arial"/>
                <a:ea typeface="Times New Roman"/>
                <a:cs typeface="Times New Roman"/>
              </a:rPr>
              <a:t>di grappa )</a:t>
            </a:r>
            <a:r>
              <a:rPr lang="it-IT" sz="4400" b="1" dirty="0">
                <a:latin typeface="Arial"/>
                <a:ea typeface="Times New Roman"/>
                <a:cs typeface="Times New Roman"/>
              </a:rPr>
              <a:t> </a:t>
            </a:r>
            <a:endParaRPr lang="it-IT" sz="4400" b="1" dirty="0" smtClean="0">
              <a:latin typeface="Arial"/>
              <a:ea typeface="Times New Roman"/>
              <a:cs typeface="Times New Roman"/>
            </a:endParaRPr>
          </a:p>
          <a:p>
            <a:pPr lvl="0" algn="l">
              <a:spcAft>
                <a:spcPts val="0"/>
              </a:spcAft>
            </a:pPr>
            <a:r>
              <a:rPr lang="it-IT" b="1" dirty="0">
                <a:solidFill>
                  <a:schemeClr val="tx1"/>
                </a:solidFill>
                <a:latin typeface="Arial"/>
                <a:ea typeface="Times New Roman"/>
                <a:cs typeface="Times New Roman"/>
              </a:rPr>
              <a:t>    - femmine 15 gr. /die  o  per le persone di minor </a:t>
            </a:r>
            <a:r>
              <a:rPr lang="it-IT" b="1" dirty="0" smtClean="0">
                <a:solidFill>
                  <a:schemeClr val="tx1"/>
                </a:solidFill>
                <a:latin typeface="Arial"/>
                <a:ea typeface="Times New Roman"/>
                <a:cs typeface="Times New Roman"/>
              </a:rPr>
              <a:t>peso</a:t>
            </a:r>
            <a:endParaRPr lang="it-IT" sz="4800" dirty="0">
              <a:latin typeface="Times New Roman"/>
              <a:ea typeface="Times New Roman"/>
            </a:endParaRPr>
          </a:p>
          <a:p>
            <a:pPr marL="358775" lvl="0" indent="-358775" algn="l">
              <a:spcAft>
                <a:spcPts val="0"/>
              </a:spcAft>
              <a:buFont typeface="+mj-lt"/>
              <a:buAutoNum type="arabicPeriod" startAt="7"/>
            </a:pPr>
            <a:r>
              <a:rPr lang="it-IT" sz="4400" b="1" cap="all" dirty="0">
                <a:latin typeface="Arial"/>
                <a:ea typeface="Times New Roman"/>
                <a:cs typeface="Times New Roman"/>
              </a:rPr>
              <a:t>Assicurare un adeguato apporto di potassio, calcio e magnesio con la dieta </a:t>
            </a:r>
            <a:endParaRPr lang="it-IT" sz="4800" dirty="0">
              <a:effectLst/>
              <a:latin typeface="Times New Roman"/>
              <a:ea typeface="Times New Roman"/>
            </a:endParaRPr>
          </a:p>
        </p:txBody>
      </p:sp>
    </p:spTree>
    <p:extLst>
      <p:ext uri="{BB962C8B-B14F-4D97-AF65-F5344CB8AC3E}">
        <p14:creationId xmlns:p14="http://schemas.microsoft.com/office/powerpoint/2010/main" val="1025695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algn="ct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Ospedale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Mellino</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Mellini</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Chiari</a:t>
            </a:r>
            <a:endParaRPr lang="it-IT" sz="5400" dirty="0"/>
          </a:p>
        </p:txBody>
      </p:sp>
      <p:sp>
        <p:nvSpPr>
          <p:cNvPr id="3" name="Sottotitolo 2"/>
          <p:cNvSpPr>
            <a:spLocks noGrp="1"/>
          </p:cNvSpPr>
          <p:nvPr>
            <p:ph type="subTitle" idx="1"/>
          </p:nvPr>
        </p:nvSpPr>
        <p:spPr>
          <a:xfrm>
            <a:off x="152438" y="1371611"/>
            <a:ext cx="11715751" cy="4404161"/>
          </a:xfrm>
        </p:spPr>
        <p:txBody>
          <a:bodyPr>
            <a:normAutofit/>
          </a:bodyPr>
          <a:lstStyle/>
          <a:p>
            <a:pPr algn="ctr"/>
            <a:r>
              <a:rPr lang="it-IT" sz="4300" b="1" dirty="0" smtClean="0">
                <a:solidFill>
                  <a:srgbClr val="FFFF00"/>
                </a:solidFill>
              </a:rPr>
              <a:t>PDT </a:t>
            </a:r>
            <a:r>
              <a:rPr lang="it-IT" sz="4300" b="1" dirty="0">
                <a:solidFill>
                  <a:srgbClr val="FFFF00"/>
                </a:solidFill>
              </a:rPr>
              <a:t>Ipertensione </a:t>
            </a:r>
          </a:p>
          <a:p>
            <a:pPr algn="ctr"/>
            <a:r>
              <a:rPr lang="it-IT" sz="4300" b="1" dirty="0">
                <a:solidFill>
                  <a:srgbClr val="FFFF00"/>
                </a:solidFill>
              </a:rPr>
              <a:t>Governo clinico</a:t>
            </a:r>
          </a:p>
          <a:p>
            <a:pPr algn="ctr"/>
            <a:r>
              <a:rPr lang="it-IT" sz="4300" b="1" dirty="0" smtClean="0">
                <a:solidFill>
                  <a:srgbClr val="FFFF00"/>
                </a:solidFill>
              </a:rPr>
              <a:t>ASL Brescia</a:t>
            </a:r>
          </a:p>
          <a:p>
            <a:pPr algn="ctr"/>
            <a:r>
              <a:rPr lang="it-IT" sz="4300" b="1" dirty="0" smtClean="0">
                <a:solidFill>
                  <a:schemeClr val="tx2">
                    <a:lumMod val="60000"/>
                    <a:lumOff val="40000"/>
                  </a:schemeClr>
                </a:solidFill>
              </a:rPr>
              <a:t>1998 </a:t>
            </a:r>
            <a:r>
              <a:rPr lang="it-IT" sz="4300" b="1" dirty="0">
                <a:solidFill>
                  <a:schemeClr val="tx2">
                    <a:lumMod val="60000"/>
                    <a:lumOff val="40000"/>
                  </a:schemeClr>
                </a:solidFill>
              </a:rPr>
              <a:t>- 2003 – 2011</a:t>
            </a:r>
          </a:p>
          <a:p>
            <a:pPr algn="ctr"/>
            <a:r>
              <a:rPr lang="it-IT" sz="4300" b="1" dirty="0" smtClean="0">
                <a:solidFill>
                  <a:srgbClr val="CC0099"/>
                </a:solidFill>
              </a:rPr>
              <a:t>Brescia davanti a tutti  </a:t>
            </a:r>
            <a:endParaRPr lang="it-IT" sz="4300" b="1" dirty="0">
              <a:solidFill>
                <a:srgbClr val="CC0099"/>
              </a:solidFill>
            </a:endParaRPr>
          </a:p>
          <a:p>
            <a:pPr marL="914400" lvl="1" indent="-457200" algn="l">
              <a:buFont typeface="Wingdings" panose="05000000000000000000" pitchFamily="2" charset="2"/>
              <a:buChar char="v"/>
            </a:pPr>
            <a:endParaRPr lang="it-IT" dirty="0"/>
          </a:p>
          <a:p>
            <a:pPr marL="914400" lvl="1" indent="-457200" algn="l">
              <a:buFont typeface="Wingdings" panose="05000000000000000000" pitchFamily="2" charset="2"/>
              <a:buChar char="v"/>
            </a:pPr>
            <a:endParaRPr lang="it-IT" dirty="0" smtClean="0"/>
          </a:p>
        </p:txBody>
      </p:sp>
    </p:spTree>
    <p:extLst>
      <p:ext uri="{BB962C8B-B14F-4D97-AF65-F5344CB8AC3E}">
        <p14:creationId xmlns:p14="http://schemas.microsoft.com/office/powerpoint/2010/main" val="3444041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352551" y="56"/>
            <a:ext cx="9144000" cy="1147719"/>
          </a:xfrm>
        </p:spPr>
        <p:txBody>
          <a:bodyPr>
            <a:noAutofit/>
          </a:bodyPr>
          <a:lstStyle/>
          <a:p>
            <a:pPr lvl="0" algn="ctr">
              <a:spcBef>
                <a:spcPts val="1000"/>
              </a:spcBef>
            </a:pPr>
            <a:r>
              <a:rPr lang="it-IT" sz="3600" dirty="0" smtClean="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LA  MEDICINA  CHE  </a:t>
            </a:r>
            <a: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t>CAMBIA</a:t>
            </a:r>
            <a:br>
              <a:rPr lang="it-IT" sz="3600" dirty="0">
                <a:gradFill flip="none" rotWithShape="1">
                  <a:gsLst>
                    <a:gs pos="32000">
                      <a:prstClr val="white">
                        <a:lumMod val="89000"/>
                      </a:prstClr>
                    </a:gs>
                    <a:gs pos="0">
                      <a:prstClr val="black">
                        <a:lumMod val="41000"/>
                        <a:lumOff val="59000"/>
                      </a:prstClr>
                    </a:gs>
                    <a:gs pos="100000">
                      <a:srgbClr val="94D7E4">
                        <a:lumMod val="0"/>
                        <a:lumOff val="100000"/>
                      </a:srgbClr>
                    </a:gs>
                  </a:gsLst>
                  <a:lin ang="8100000" scaled="1"/>
                  <a:tileRect/>
                </a:gradFill>
              </a:rPr>
            </a:b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Ospedale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Mellino</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err="1">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Mellini</a:t>
            </a:r>
            <a:r>
              <a:rPr lang="it-IT" sz="2400" dirty="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 </a:t>
            </a:r>
            <a:r>
              <a:rPr lang="it-IT" sz="24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t>Chiari  </a:t>
            </a:r>
            <a:br>
              <a:rPr lang="it-IT" sz="2400" dirty="0" smtClean="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rPr>
            </a:br>
            <a:r>
              <a:rPr lang="it-IT" sz="2400" b="1" spc="0" dirty="0" smtClean="0">
                <a:solidFill>
                  <a:srgbClr val="FFFF00"/>
                </a:solidFill>
                <a:effectLst/>
                <a:ea typeface="+mn-ea"/>
                <a:cs typeface="+mn-cs"/>
              </a:rPr>
              <a:t>PDT </a:t>
            </a:r>
            <a:r>
              <a:rPr lang="it-IT" sz="2400" b="1" spc="0" dirty="0">
                <a:solidFill>
                  <a:srgbClr val="FFFF00"/>
                </a:solidFill>
                <a:effectLst/>
                <a:ea typeface="+mn-ea"/>
                <a:cs typeface="+mn-cs"/>
              </a:rPr>
              <a:t>ASL </a:t>
            </a:r>
            <a:r>
              <a:rPr lang="it-IT" sz="2400" b="1" spc="0" dirty="0" smtClean="0">
                <a:solidFill>
                  <a:srgbClr val="FFFF00"/>
                </a:solidFill>
                <a:effectLst/>
                <a:ea typeface="+mn-ea"/>
                <a:cs typeface="+mn-cs"/>
              </a:rPr>
              <a:t>Brescia 1998 - </a:t>
            </a:r>
            <a:r>
              <a:rPr lang="it-IT" sz="2400" b="1" spc="0" dirty="0">
                <a:solidFill>
                  <a:srgbClr val="FFFF00"/>
                </a:solidFill>
                <a:effectLst/>
                <a:ea typeface="+mn-ea"/>
                <a:cs typeface="+mn-cs"/>
              </a:rPr>
              <a:t>2011</a:t>
            </a:r>
          </a:p>
        </p:txBody>
      </p:sp>
      <p:sp>
        <p:nvSpPr>
          <p:cNvPr id="3" name="Sottotitolo 2"/>
          <p:cNvSpPr>
            <a:spLocks noGrp="1"/>
          </p:cNvSpPr>
          <p:nvPr>
            <p:ph type="subTitle" idx="1"/>
          </p:nvPr>
        </p:nvSpPr>
        <p:spPr>
          <a:xfrm>
            <a:off x="277793" y="1455734"/>
            <a:ext cx="11437995" cy="5280732"/>
          </a:xfrm>
        </p:spPr>
        <p:txBody>
          <a:bodyPr>
            <a:noAutofit/>
          </a:bodyPr>
          <a:lstStyle/>
          <a:p>
            <a:pPr algn="ctr">
              <a:spcAft>
                <a:spcPts val="0"/>
              </a:spcAft>
            </a:pPr>
            <a:r>
              <a:rPr lang="it-IT" sz="2000" b="1" dirty="0" smtClean="0">
                <a:solidFill>
                  <a:srgbClr val="FF0000"/>
                </a:solidFill>
                <a:latin typeface="Arial"/>
                <a:ea typeface="Times New Roman"/>
                <a:cs typeface="Times New Roman"/>
              </a:rPr>
              <a:t>Obiettivi </a:t>
            </a:r>
            <a:r>
              <a:rPr lang="it-IT" sz="2000" b="1" dirty="0">
                <a:solidFill>
                  <a:srgbClr val="FF0000"/>
                </a:solidFill>
                <a:latin typeface="Arial"/>
                <a:ea typeface="Times New Roman"/>
                <a:cs typeface="Times New Roman"/>
              </a:rPr>
              <a:t>generali</a:t>
            </a:r>
            <a:endParaRPr lang="it-IT" sz="2800" dirty="0">
              <a:solidFill>
                <a:srgbClr val="FF0000"/>
              </a:solidFill>
              <a:latin typeface="Times New Roman"/>
              <a:ea typeface="Times New Roman"/>
            </a:endParaRPr>
          </a:p>
          <a:p>
            <a:pPr marL="342900" lvl="0" indent="-342900" algn="just">
              <a:spcAft>
                <a:spcPts val="0"/>
              </a:spcAft>
              <a:buFont typeface="Symbol"/>
              <a:buChar char=""/>
              <a:tabLst>
                <a:tab pos="228600" algn="l"/>
              </a:tabLst>
            </a:pPr>
            <a:r>
              <a:rPr lang="it-IT" sz="2000" b="1" dirty="0">
                <a:solidFill>
                  <a:srgbClr val="FFFF00"/>
                </a:solidFill>
                <a:latin typeface="Arial"/>
                <a:ea typeface="Times New Roman"/>
                <a:cs typeface="Times New Roman"/>
              </a:rPr>
              <a:t>Fornire</a:t>
            </a:r>
            <a:r>
              <a:rPr lang="it-IT" sz="2000" b="1" dirty="0">
                <a:solidFill>
                  <a:schemeClr val="tx1"/>
                </a:solidFill>
                <a:latin typeface="Arial"/>
                <a:ea typeface="Times New Roman"/>
                <a:cs typeface="Times New Roman"/>
              </a:rPr>
              <a:t> ai medici dipendenti e convenzionati ed agli altri operatori sanitari una </a:t>
            </a:r>
            <a:r>
              <a:rPr lang="it-IT" sz="2000" b="1" dirty="0">
                <a:solidFill>
                  <a:srgbClr val="FFFF00"/>
                </a:solidFill>
                <a:latin typeface="Arial"/>
                <a:ea typeface="Times New Roman"/>
                <a:cs typeface="Times New Roman"/>
              </a:rPr>
              <a:t>guida</a:t>
            </a:r>
            <a:r>
              <a:rPr lang="it-IT" sz="2000" b="1" dirty="0">
                <a:solidFill>
                  <a:schemeClr val="tx1"/>
                </a:solidFill>
                <a:latin typeface="Arial"/>
                <a:ea typeface="Times New Roman"/>
                <a:cs typeface="Times New Roman"/>
              </a:rPr>
              <a:t> per la gestione del paziente iperteso.</a:t>
            </a:r>
            <a:endParaRPr lang="it-IT" sz="2800" b="1" dirty="0">
              <a:solidFill>
                <a:schemeClr val="tx1"/>
              </a:solidFill>
              <a:latin typeface="Times New Roman"/>
              <a:ea typeface="Times New Roman"/>
            </a:endParaRPr>
          </a:p>
          <a:p>
            <a:pPr marL="342900" lvl="0" indent="-342900" algn="just">
              <a:spcAft>
                <a:spcPts val="0"/>
              </a:spcAft>
              <a:buFont typeface="Symbol"/>
              <a:buChar char=""/>
              <a:tabLst>
                <a:tab pos="228600" algn="l"/>
              </a:tabLst>
            </a:pPr>
            <a:r>
              <a:rPr lang="it-IT" sz="2000" b="1" dirty="0">
                <a:solidFill>
                  <a:srgbClr val="FFFF00"/>
                </a:solidFill>
                <a:latin typeface="Arial"/>
                <a:ea typeface="Times New Roman"/>
                <a:cs typeface="Times New Roman"/>
              </a:rPr>
              <a:t>Migliorare l’individuazione ed il controllo dell’ipertensione </a:t>
            </a:r>
            <a:r>
              <a:rPr lang="it-IT" sz="2000" b="1" dirty="0">
                <a:solidFill>
                  <a:schemeClr val="tx1"/>
                </a:solidFill>
                <a:latin typeface="Arial"/>
                <a:ea typeface="Times New Roman"/>
                <a:cs typeface="Times New Roman"/>
              </a:rPr>
              <a:t>arteriosa e ridurre il rischio cardiovascolare globale.</a:t>
            </a:r>
            <a:endParaRPr lang="it-IT" sz="2800" b="1" dirty="0">
              <a:solidFill>
                <a:schemeClr val="tx1"/>
              </a:solidFill>
              <a:latin typeface="Times New Roman"/>
              <a:ea typeface="Times New Roman"/>
            </a:endParaRPr>
          </a:p>
          <a:p>
            <a:pPr marL="342900" lvl="0" indent="-342900" algn="just">
              <a:spcAft>
                <a:spcPts val="0"/>
              </a:spcAft>
              <a:buFont typeface="Symbol"/>
              <a:buChar char=""/>
              <a:tabLst>
                <a:tab pos="228600" algn="l"/>
              </a:tabLst>
            </a:pPr>
            <a:r>
              <a:rPr lang="it-IT" sz="2000" b="1" u="sng" dirty="0">
                <a:solidFill>
                  <a:srgbClr val="00B050"/>
                </a:solidFill>
                <a:latin typeface="Arial"/>
                <a:ea typeface="Times New Roman"/>
                <a:cs typeface="Times New Roman"/>
              </a:rPr>
              <a:t>Ottimizzare l’intervento </a:t>
            </a:r>
            <a:r>
              <a:rPr lang="it-IT" sz="2000" b="1" u="sng" dirty="0" smtClean="0">
                <a:solidFill>
                  <a:srgbClr val="00B050"/>
                </a:solidFill>
                <a:latin typeface="Arial"/>
                <a:ea typeface="Times New Roman"/>
                <a:cs typeface="Times New Roman"/>
              </a:rPr>
              <a:t>sanitario</a:t>
            </a:r>
            <a:endParaRPr lang="it-IT" sz="2800" b="1" u="sng" dirty="0">
              <a:solidFill>
                <a:srgbClr val="00B050"/>
              </a:solidFill>
              <a:latin typeface="Times New Roman"/>
              <a:ea typeface="Times New Roman"/>
            </a:endParaRPr>
          </a:p>
          <a:p>
            <a:pPr algn="ctr">
              <a:spcAft>
                <a:spcPts val="0"/>
              </a:spcAft>
            </a:pPr>
            <a:r>
              <a:rPr lang="it-IT" sz="2000" b="1" dirty="0">
                <a:solidFill>
                  <a:srgbClr val="FF0000"/>
                </a:solidFill>
                <a:latin typeface="Arial"/>
                <a:ea typeface="Times New Roman"/>
                <a:cs typeface="Times New Roman"/>
              </a:rPr>
              <a:t>Obiettivi specifici</a:t>
            </a:r>
            <a:endParaRPr lang="it-IT" sz="2800" dirty="0">
              <a:solidFill>
                <a:srgbClr val="FF0000"/>
              </a:solidFill>
              <a:latin typeface="Times New Roman"/>
              <a:ea typeface="Times New Roman"/>
            </a:endParaRPr>
          </a:p>
          <a:p>
            <a:pPr marL="342900" indent="-342900" algn="just">
              <a:buFont typeface="Symbol"/>
              <a:buChar char=""/>
              <a:tabLst>
                <a:tab pos="228600" algn="l"/>
              </a:tabLst>
            </a:pPr>
            <a:r>
              <a:rPr lang="it-IT" sz="1800" b="1" dirty="0">
                <a:solidFill>
                  <a:srgbClr val="FFFF00"/>
                </a:solidFill>
                <a:latin typeface="Arial"/>
                <a:ea typeface="Times New Roman"/>
                <a:cs typeface="Times New Roman"/>
              </a:rPr>
              <a:t>Incrementare la percentuale </a:t>
            </a:r>
            <a:r>
              <a:rPr lang="it-IT" sz="1800" b="1" dirty="0">
                <a:solidFill>
                  <a:schemeClr val="tx1"/>
                </a:solidFill>
                <a:latin typeface="Arial"/>
                <a:ea typeface="Times New Roman"/>
                <a:cs typeface="Times New Roman"/>
              </a:rPr>
              <a:t>di pazienti ipertesi in buon controllo pressorio.</a:t>
            </a:r>
          </a:p>
          <a:p>
            <a:pPr marL="342900" indent="-342900" algn="just">
              <a:buFont typeface="Symbol"/>
              <a:buChar char=""/>
              <a:tabLst>
                <a:tab pos="228600" algn="l"/>
              </a:tabLst>
            </a:pPr>
            <a:r>
              <a:rPr lang="it-IT" sz="1800" b="1" dirty="0">
                <a:solidFill>
                  <a:schemeClr val="tx1"/>
                </a:solidFill>
                <a:latin typeface="Arial"/>
                <a:ea typeface="Times New Roman"/>
                <a:cs typeface="Times New Roman"/>
              </a:rPr>
              <a:t>Definire l’approccio organizzativo assistenziale ed i criteri di gestione integrata.</a:t>
            </a:r>
          </a:p>
          <a:p>
            <a:pPr marL="342900" indent="-342900" algn="just">
              <a:buFont typeface="Symbol"/>
              <a:buChar char=""/>
              <a:tabLst>
                <a:tab pos="228600" algn="l"/>
              </a:tabLst>
            </a:pPr>
            <a:r>
              <a:rPr lang="it-IT" sz="1800" b="1" dirty="0">
                <a:solidFill>
                  <a:schemeClr val="tx1"/>
                </a:solidFill>
                <a:latin typeface="Arial"/>
                <a:ea typeface="Times New Roman"/>
                <a:cs typeface="Times New Roman"/>
              </a:rPr>
              <a:t>Definire il percorso diagnostico, i livelli di intervento e le modalità </a:t>
            </a:r>
            <a:r>
              <a:rPr lang="it-IT" sz="1800" b="1" dirty="0">
                <a:solidFill>
                  <a:srgbClr val="FFFF00"/>
                </a:solidFill>
                <a:latin typeface="Arial"/>
                <a:ea typeface="Times New Roman"/>
                <a:cs typeface="Times New Roman"/>
              </a:rPr>
              <a:t>di follow-up</a:t>
            </a:r>
            <a:r>
              <a:rPr lang="it-IT" sz="1800" b="1" dirty="0">
                <a:solidFill>
                  <a:schemeClr val="tx1"/>
                </a:solidFill>
                <a:latin typeface="Arial"/>
                <a:ea typeface="Times New Roman"/>
                <a:cs typeface="Times New Roman"/>
              </a:rPr>
              <a:t>.</a:t>
            </a:r>
          </a:p>
          <a:p>
            <a:pPr marL="342900" indent="-342900" algn="just">
              <a:buFont typeface="Symbol"/>
              <a:buChar char=""/>
              <a:tabLst>
                <a:tab pos="228600" algn="l"/>
              </a:tabLst>
            </a:pPr>
            <a:r>
              <a:rPr lang="it-IT" sz="1800" b="1" dirty="0">
                <a:solidFill>
                  <a:schemeClr val="tx1"/>
                </a:solidFill>
                <a:latin typeface="Arial"/>
                <a:ea typeface="Times New Roman"/>
                <a:cs typeface="Times New Roman"/>
              </a:rPr>
              <a:t>Definire gli indirizzi dell’intervento farmacologico.</a:t>
            </a:r>
          </a:p>
          <a:p>
            <a:pPr marL="342900" indent="-342900" algn="just">
              <a:buFont typeface="Symbol"/>
              <a:buChar char=""/>
              <a:tabLst>
                <a:tab pos="228600" algn="l"/>
              </a:tabLst>
            </a:pPr>
            <a:r>
              <a:rPr lang="it-IT" sz="1800" b="1" dirty="0">
                <a:solidFill>
                  <a:schemeClr val="tx1"/>
                </a:solidFill>
                <a:latin typeface="Arial"/>
                <a:ea typeface="Times New Roman"/>
                <a:cs typeface="Times New Roman"/>
              </a:rPr>
              <a:t>Definire </a:t>
            </a:r>
            <a:r>
              <a:rPr lang="it-IT" sz="1800" b="1" dirty="0">
                <a:solidFill>
                  <a:srgbClr val="FFFF00"/>
                </a:solidFill>
                <a:latin typeface="Arial"/>
                <a:ea typeface="Times New Roman"/>
                <a:cs typeface="Times New Roman"/>
              </a:rPr>
              <a:t>l’obiettivo pressorio </a:t>
            </a:r>
            <a:r>
              <a:rPr lang="it-IT" sz="1800" b="1" dirty="0">
                <a:solidFill>
                  <a:schemeClr val="tx1"/>
                </a:solidFill>
                <a:latin typeface="Arial"/>
                <a:ea typeface="Times New Roman"/>
                <a:cs typeface="Times New Roman"/>
              </a:rPr>
              <a:t>da raggiungere tenendo conto delle varie situazioni cliniche.</a:t>
            </a:r>
          </a:p>
          <a:p>
            <a:pPr marL="342900" indent="-342900" algn="just">
              <a:buFont typeface="Symbol"/>
              <a:buChar char=""/>
              <a:tabLst>
                <a:tab pos="228600" algn="l"/>
              </a:tabLst>
            </a:pPr>
            <a:r>
              <a:rPr lang="it-IT" sz="1800" b="1" dirty="0">
                <a:solidFill>
                  <a:schemeClr val="tx1"/>
                </a:solidFill>
                <a:latin typeface="Arial"/>
                <a:ea typeface="Times New Roman"/>
                <a:cs typeface="Times New Roman"/>
              </a:rPr>
              <a:t>Predisporre strumenti per la diffusione e la condivisione delle linee guida.</a:t>
            </a:r>
          </a:p>
          <a:p>
            <a:pPr marL="342900" indent="-342900" algn="just">
              <a:buFont typeface="Symbol"/>
              <a:buChar char=""/>
              <a:tabLst>
                <a:tab pos="228600" algn="l"/>
              </a:tabLst>
            </a:pPr>
            <a:r>
              <a:rPr lang="it-IT" sz="1800" b="1" dirty="0">
                <a:solidFill>
                  <a:schemeClr val="tx1"/>
                </a:solidFill>
                <a:latin typeface="Arial"/>
                <a:ea typeface="Times New Roman"/>
                <a:cs typeface="Times New Roman"/>
              </a:rPr>
              <a:t>Predisporre </a:t>
            </a:r>
            <a:r>
              <a:rPr lang="it-IT" sz="1800" b="1" dirty="0">
                <a:solidFill>
                  <a:srgbClr val="FFFF00"/>
                </a:solidFill>
                <a:latin typeface="Arial"/>
                <a:ea typeface="Times New Roman"/>
                <a:cs typeface="Times New Roman"/>
              </a:rPr>
              <a:t>strumenti per la verifica </a:t>
            </a:r>
            <a:r>
              <a:rPr lang="it-IT" sz="1800" b="1" dirty="0">
                <a:solidFill>
                  <a:schemeClr val="tx1"/>
                </a:solidFill>
                <a:latin typeface="Arial"/>
                <a:ea typeface="Times New Roman"/>
                <a:cs typeface="Times New Roman"/>
              </a:rPr>
              <a:t>dell’applicazione e della efficacia delle linee guida</a:t>
            </a:r>
            <a:r>
              <a:rPr lang="it-IT" sz="1800" dirty="0">
                <a:latin typeface="Arial"/>
                <a:ea typeface="Times New Roman"/>
                <a:cs typeface="Times New Roman"/>
              </a:rPr>
              <a:t>.</a:t>
            </a:r>
            <a:endParaRPr lang="it-IT" sz="1800" dirty="0">
              <a:effectLst/>
              <a:latin typeface="Times New Roman"/>
              <a:ea typeface="Times New Roman"/>
            </a:endParaRPr>
          </a:p>
        </p:txBody>
      </p:sp>
    </p:spTree>
    <p:extLst>
      <p:ext uri="{BB962C8B-B14F-4D97-AF65-F5344CB8AC3E}">
        <p14:creationId xmlns:p14="http://schemas.microsoft.com/office/powerpoint/2010/main" val="941716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Profondità">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Depth" id="{7BEAFC2A-325C-49C4-AC08-2B765DA903F9}" vid="{1735E755-43E6-43AA-ABA2-C989ECC79AF5}"/>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Profondità">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Depth" id="{7BEAFC2A-325C-49C4-AC08-2B765DA903F9}" vid="{1735E755-43E6-43AA-ABA2-C989ECC79AF5}"/>
    </a:ext>
  </a:extLst>
</a:theme>
</file>

<file path=ppt/theme/theme4.xml><?xml version="1.0" encoding="utf-8"?>
<a:theme xmlns:a="http://schemas.openxmlformats.org/drawingml/2006/main" name="2_Profondità">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Depth" id="{7BEAFC2A-325C-49C4-AC08-2B765DA903F9}" vid="{1735E755-43E6-43AA-ABA2-C989ECC79AF5}"/>
    </a:ext>
  </a:extLst>
</a:theme>
</file>

<file path=ppt/theme/theme5.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TM04033923[[fn=Profondità]]</Template>
  <TotalTime>2804</TotalTime>
  <Words>2160</Words>
  <Application>Microsoft Office PowerPoint</Application>
  <PresentationFormat>Personalizzato</PresentationFormat>
  <Paragraphs>330</Paragraphs>
  <Slides>34</Slides>
  <Notes>0</Notes>
  <HiddenSlides>1</HiddenSlides>
  <MMClips>0</MMClips>
  <ScaleCrop>false</ScaleCrop>
  <HeadingPairs>
    <vt:vector size="4" baseType="variant">
      <vt:variant>
        <vt:lpstr>Tema</vt:lpstr>
      </vt:variant>
      <vt:variant>
        <vt:i4>4</vt:i4>
      </vt:variant>
      <vt:variant>
        <vt:lpstr>Titoli diapositive</vt:lpstr>
      </vt:variant>
      <vt:variant>
        <vt:i4>34</vt:i4>
      </vt:variant>
    </vt:vector>
  </HeadingPairs>
  <TitlesOfParts>
    <vt:vector size="38" baseType="lpstr">
      <vt:lpstr>Profondità</vt:lpstr>
      <vt:lpstr>Tema di Office</vt:lpstr>
      <vt:lpstr>1_Profondità</vt:lpstr>
      <vt:lpstr>2_Profondità</vt:lpstr>
      <vt:lpstr>Presentazione standard di PowerPoint</vt:lpstr>
      <vt:lpstr>LA MEDICINA CHE CAMBIA</vt:lpstr>
      <vt:lpstr>LA MEDICINA CHE CAMBIA Ospedale Mellino Mellini- Chiari</vt:lpstr>
      <vt:lpstr>LA MEDICINA CHE CAMBIA Ospedale Mellino Mellini- Chiari</vt:lpstr>
      <vt:lpstr>LA MEDICINA CHE CAMBIA Ospedale Mellino Mellini- Chiari</vt:lpstr>
      <vt:lpstr>LA MEDICINA CHE CAMBIA Ospedale Mellino Mellini- Chiari</vt:lpstr>
      <vt:lpstr>LA MEDICINA CHE CAMBIA   Modificazioni dello stile di vita per la prevenzione ed il trattamento della ipertensione arteriosa</vt:lpstr>
      <vt:lpstr>LA MEDICINA CHE CAMBIA Ospedale Mellino Mellini- Chiari</vt:lpstr>
      <vt:lpstr>LA  MEDICINA  CHE  CAMBIA Ospedale Mellino Mellini- Chiari   PDT ASL Brescia 1998 - 2011</vt:lpstr>
      <vt:lpstr>LA MEDICINA CHE CAMBIA PDT ASL Brescia 2001</vt:lpstr>
      <vt:lpstr>LA MEDICINA CHE CAMBIA PDT ASL Brescia 2011</vt:lpstr>
      <vt:lpstr>LA  MEDICINA  CHE  CAMBIA ASL Brescia  2011  Stadiazione del rischio cardiovascolare globale  </vt:lpstr>
      <vt:lpstr>LA MEDICINA CHE CAMBIA ASL Brescia 2011 possibili    cause  </vt:lpstr>
      <vt:lpstr>LA MEDICINA CHE CAMBIA ASL Brescia 2011  possibili    cause  </vt:lpstr>
      <vt:lpstr>LA MEDICINA CHE CAMBIA ASL Brescia 2011 </vt:lpstr>
      <vt:lpstr>LA MEDICINA CHE CAMBIA PDT  ASL Brescia 2011</vt:lpstr>
      <vt:lpstr>LA MEDICINA CHE CAMBIA PDT  ASL Brescia 2011</vt:lpstr>
      <vt:lpstr>LA MEDICINA CHE CAMBIA PDT  ASL Brescia 2011 </vt:lpstr>
      <vt:lpstr>LA MEDICINA CHE CAMBIA PDT  ASL Brescia 2011  solo in casi   particolari  </vt:lpstr>
      <vt:lpstr>LA MEDICINA CHE CAMBIA PDT  ASL Brescia 2011 </vt:lpstr>
      <vt:lpstr>LA MEDICINA CHE CAMBIA PDT  ASL Brescia 2011 </vt:lpstr>
      <vt:lpstr>LA MEDICINA CHE CAMBIA PDT  ASL Brescia 2011 Criteri per la stratificazione del rischio cardiovascolare globale  </vt:lpstr>
      <vt:lpstr>LA MEDICINA CHE CAMBIA PDT  ASL Brescia 2011 Criteri per la stratificazione del rischio cardiovascolare globale  </vt:lpstr>
      <vt:lpstr>LA MEDICINA CHE CAMBIA PDT  ASL Brescia 2011 </vt:lpstr>
      <vt:lpstr>LA MEDICINA CHE CAMBIA PDT  ASL Brescia 2011 Ipertensione dell'anziano </vt:lpstr>
      <vt:lpstr>LA MEDICINA CHE CAMBIA PDT    ASL     Brescia   2011 </vt:lpstr>
      <vt:lpstr>LA MEDICINA CHE CAMBIA Ospedale Mellino Mellini- Chiari</vt:lpstr>
      <vt:lpstr>LA MEDICINA CHE CAMBIA Ospedale Mellino Mellini- Chiari  Follow-up  </vt:lpstr>
      <vt:lpstr>I dati del Governo clinico ASL Brescia</vt:lpstr>
      <vt:lpstr>LA MEDICINA CHE CAMBIA PDT  ASL Brescia 2011 Suggerimenti per un’ottimale cogestione del paziente iperteso, che necessita della consulenza specialistica</vt:lpstr>
      <vt:lpstr>Presentazione standard di PowerPoint</vt:lpstr>
      <vt:lpstr>LA MEDICINA CHE CAMBIA Ospedale Mellino Mellini- Chiari</vt:lpstr>
      <vt:lpstr>LA MEDICINA CHE CAMBIA PDT  ASL Brescia 2011  ????? Da valutare Ipertensione nel paziente con limitate aspettative di vita </vt:lpstr>
      <vt:lpstr>LA MEDICINA CHE CAMBIA Ospedale Mellino Mellini- Chiari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MEDICINA CHE CAMBIA</dc:title>
  <dc:creator>Filippo Pasqua</dc:creator>
  <cp:lastModifiedBy>DOC</cp:lastModifiedBy>
  <cp:revision>94</cp:revision>
  <dcterms:created xsi:type="dcterms:W3CDTF">2015-05-01T14:12:11Z</dcterms:created>
  <dcterms:modified xsi:type="dcterms:W3CDTF">2015-09-19T06:40:54Z</dcterms:modified>
</cp:coreProperties>
</file>