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8" r:id="rId3"/>
    <p:sldId id="308" r:id="rId4"/>
    <p:sldId id="312" r:id="rId5"/>
    <p:sldId id="313" r:id="rId6"/>
    <p:sldId id="311" r:id="rId7"/>
    <p:sldId id="334" r:id="rId8"/>
    <p:sldId id="335" r:id="rId9"/>
    <p:sldId id="336" r:id="rId10"/>
    <p:sldId id="322" r:id="rId11"/>
    <p:sldId id="310" r:id="rId12"/>
    <p:sldId id="276" r:id="rId13"/>
    <p:sldId id="325" r:id="rId14"/>
    <p:sldId id="317" r:id="rId15"/>
    <p:sldId id="270" r:id="rId16"/>
    <p:sldId id="269" r:id="rId17"/>
    <p:sldId id="295" r:id="rId18"/>
    <p:sldId id="296" r:id="rId19"/>
    <p:sldId id="297" r:id="rId20"/>
    <p:sldId id="318" r:id="rId21"/>
    <p:sldId id="319" r:id="rId22"/>
    <p:sldId id="338" r:id="rId23"/>
    <p:sldId id="288" r:id="rId24"/>
    <p:sldId id="298" r:id="rId25"/>
    <p:sldId id="264" r:id="rId26"/>
    <p:sldId id="265" r:id="rId27"/>
    <p:sldId id="299" r:id="rId28"/>
    <p:sldId id="300" r:id="rId29"/>
    <p:sldId id="320" r:id="rId30"/>
    <p:sldId id="289" r:id="rId31"/>
    <p:sldId id="304" r:id="rId32"/>
    <p:sldId id="305" r:id="rId33"/>
    <p:sldId id="268" r:id="rId34"/>
    <p:sldId id="292" r:id="rId35"/>
    <p:sldId id="293" r:id="rId36"/>
    <p:sldId id="266" r:id="rId37"/>
    <p:sldId id="267" r:id="rId38"/>
    <p:sldId id="279" r:id="rId39"/>
    <p:sldId id="259" r:id="rId40"/>
    <p:sldId id="280" r:id="rId41"/>
    <p:sldId id="326" r:id="rId42"/>
    <p:sldId id="323" r:id="rId43"/>
    <p:sldId id="331" r:id="rId44"/>
    <p:sldId id="332" r:id="rId45"/>
    <p:sldId id="333" r:id="rId46"/>
    <p:sldId id="284" r:id="rId47"/>
    <p:sldId id="316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81422"/>
    <a:srgbClr val="000000"/>
    <a:srgbClr val="000099"/>
    <a:srgbClr val="0033CC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7074D-EB29-4E36-81EF-E96259ABF026}" type="doc">
      <dgm:prSet loTypeId="urn:microsoft.com/office/officeart/2005/8/layout/radial6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D3572AAC-ABF2-45EC-8CBD-C424AEEF7428}">
      <dgm:prSet phldrT="[Testo]" custT="1"/>
      <dgm:spPr/>
      <dgm:t>
        <a:bodyPr/>
        <a:lstStyle/>
        <a:p>
          <a:r>
            <a:rPr lang="it-IT" sz="2800" b="1" cap="all" baseline="0" smtClean="0"/>
            <a:t>Inappropriatezza prescrittiva</a:t>
          </a:r>
          <a:endParaRPr lang="it-IT" sz="2800" b="1" cap="all" baseline="0" dirty="0"/>
        </a:p>
      </dgm:t>
    </dgm:pt>
    <dgm:pt modelId="{4190DD9E-80D2-4F7E-93D5-2696FADD7A4A}" type="parTrans" cxnId="{CC3C2AE3-CD55-4386-92B6-EB6E75E18A88}">
      <dgm:prSet/>
      <dgm:spPr/>
      <dgm:t>
        <a:bodyPr/>
        <a:lstStyle/>
        <a:p>
          <a:endParaRPr lang="it-IT">
            <a:solidFill>
              <a:srgbClr val="081422"/>
            </a:solidFill>
          </a:endParaRPr>
        </a:p>
      </dgm:t>
    </dgm:pt>
    <dgm:pt modelId="{EDF69285-0D23-4C6A-BF19-9B34489B160F}" type="sibTrans" cxnId="{CC3C2AE3-CD55-4386-92B6-EB6E75E18A88}">
      <dgm:prSet/>
      <dgm:spPr/>
      <dgm:t>
        <a:bodyPr/>
        <a:lstStyle/>
        <a:p>
          <a:endParaRPr lang="it-IT">
            <a:solidFill>
              <a:srgbClr val="081422"/>
            </a:solidFill>
          </a:endParaRPr>
        </a:p>
      </dgm:t>
    </dgm:pt>
    <dgm:pt modelId="{17184F8D-9131-4A2A-AE6D-9B61209BC1E4}">
      <dgm:prSet phldrT="[Testo]" custT="1"/>
      <dgm:spPr/>
      <dgm:t>
        <a:bodyPr/>
        <a:lstStyle/>
        <a:p>
          <a:r>
            <a:rPr lang="it-IT" sz="2400" b="1" smtClean="0">
              <a:latin typeface="Calibri" pitchFamily="34" charset="0"/>
              <a:cs typeface="Calibri" pitchFamily="34" charset="0"/>
            </a:rPr>
            <a:t>Sotto/sovra prescrizione</a:t>
          </a:r>
          <a:endParaRPr lang="it-IT" sz="2400" b="1" dirty="0">
            <a:latin typeface="Calibri" pitchFamily="34" charset="0"/>
            <a:cs typeface="Calibri" pitchFamily="34" charset="0"/>
          </a:endParaRPr>
        </a:p>
      </dgm:t>
    </dgm:pt>
    <dgm:pt modelId="{EF71ABA8-45FF-4D9F-AF3E-981079609EC1}" type="parTrans" cxnId="{F7309352-52A4-417F-BC80-8767B99DEA0E}">
      <dgm:prSet/>
      <dgm:spPr/>
      <dgm:t>
        <a:bodyPr/>
        <a:lstStyle/>
        <a:p>
          <a:endParaRPr lang="it-IT">
            <a:solidFill>
              <a:srgbClr val="081422"/>
            </a:solidFill>
          </a:endParaRPr>
        </a:p>
      </dgm:t>
    </dgm:pt>
    <dgm:pt modelId="{F7F4DBF8-A8D0-47ED-99EF-DD06927EDFB9}" type="sibTrans" cxnId="{F7309352-52A4-417F-BC80-8767B99DEA0E}">
      <dgm:prSet/>
      <dgm:spPr/>
      <dgm:t>
        <a:bodyPr/>
        <a:lstStyle/>
        <a:p>
          <a:endParaRPr lang="it-IT">
            <a:solidFill>
              <a:srgbClr val="081422"/>
            </a:solidFill>
          </a:endParaRPr>
        </a:p>
      </dgm:t>
    </dgm:pt>
    <dgm:pt modelId="{BB1CCA51-3DCA-47C8-BD8A-C63DE79FB6D1}">
      <dgm:prSet phldrT="[Testo]" custT="1"/>
      <dgm:spPr/>
      <dgm:t>
        <a:bodyPr/>
        <a:lstStyle/>
        <a:p>
          <a:r>
            <a:rPr lang="it-IT" sz="2400" b="1" smtClean="0">
              <a:latin typeface="Calibri" pitchFamily="34" charset="0"/>
              <a:cs typeface="Calibri" pitchFamily="34" charset="0"/>
            </a:rPr>
            <a:t>Interazioni farmacologiche</a:t>
          </a:r>
          <a:endParaRPr lang="it-IT" sz="2400" b="1" dirty="0">
            <a:latin typeface="Calibri" pitchFamily="34" charset="0"/>
            <a:cs typeface="Calibri" pitchFamily="34" charset="0"/>
          </a:endParaRPr>
        </a:p>
      </dgm:t>
    </dgm:pt>
    <dgm:pt modelId="{19A27DE0-3DA3-489B-AD1D-52E6E768F95C}" type="parTrans" cxnId="{3B10C4CB-3B88-4C76-B86F-7CB9FC4BA5F2}">
      <dgm:prSet/>
      <dgm:spPr/>
      <dgm:t>
        <a:bodyPr/>
        <a:lstStyle/>
        <a:p>
          <a:endParaRPr lang="it-IT">
            <a:solidFill>
              <a:srgbClr val="081422"/>
            </a:solidFill>
          </a:endParaRPr>
        </a:p>
      </dgm:t>
    </dgm:pt>
    <dgm:pt modelId="{8234906E-34FE-4D2D-9C54-E9A5A32269C8}" type="sibTrans" cxnId="{3B10C4CB-3B88-4C76-B86F-7CB9FC4BA5F2}">
      <dgm:prSet/>
      <dgm:spPr/>
      <dgm:t>
        <a:bodyPr/>
        <a:lstStyle/>
        <a:p>
          <a:endParaRPr lang="it-IT">
            <a:solidFill>
              <a:srgbClr val="081422"/>
            </a:solidFill>
          </a:endParaRPr>
        </a:p>
      </dgm:t>
    </dgm:pt>
    <dgm:pt modelId="{08C97539-28BA-40EA-B09D-EEBA2A7F7DA5}">
      <dgm:prSet phldrT="[Testo]" custT="1"/>
      <dgm:spPr/>
      <dgm:t>
        <a:bodyPr/>
        <a:lstStyle/>
        <a:p>
          <a:r>
            <a:rPr lang="it-IT" sz="2400" b="1" smtClean="0">
              <a:latin typeface="Calibri" pitchFamily="34" charset="0"/>
              <a:cs typeface="Calibri" pitchFamily="34" charset="0"/>
            </a:rPr>
            <a:t>Prescrizioni duplicate</a:t>
          </a:r>
          <a:endParaRPr lang="it-IT" sz="2400" b="1" dirty="0">
            <a:latin typeface="Calibri" pitchFamily="34" charset="0"/>
            <a:cs typeface="Calibri" pitchFamily="34" charset="0"/>
          </a:endParaRPr>
        </a:p>
      </dgm:t>
    </dgm:pt>
    <dgm:pt modelId="{84F5F8AC-A9C9-43B5-8B11-E1766CED2E63}" type="parTrans" cxnId="{AF3CCF4D-92E7-43CB-BF70-384B17ED0CFF}">
      <dgm:prSet/>
      <dgm:spPr/>
      <dgm:t>
        <a:bodyPr/>
        <a:lstStyle/>
        <a:p>
          <a:endParaRPr lang="it-IT">
            <a:solidFill>
              <a:srgbClr val="081422"/>
            </a:solidFill>
          </a:endParaRPr>
        </a:p>
      </dgm:t>
    </dgm:pt>
    <dgm:pt modelId="{62E8183F-4FCE-403D-AF69-2CD8D5F79B53}" type="sibTrans" cxnId="{AF3CCF4D-92E7-43CB-BF70-384B17ED0CFF}">
      <dgm:prSet/>
      <dgm:spPr/>
      <dgm:t>
        <a:bodyPr/>
        <a:lstStyle/>
        <a:p>
          <a:endParaRPr lang="it-IT">
            <a:solidFill>
              <a:srgbClr val="081422"/>
            </a:solidFill>
          </a:endParaRPr>
        </a:p>
      </dgm:t>
    </dgm:pt>
    <dgm:pt modelId="{20D9B644-9B55-4A05-8A77-29F336890BDE}">
      <dgm:prSet phldrT="[Testo]" custT="1"/>
      <dgm:spPr/>
      <dgm:t>
        <a:bodyPr/>
        <a:lstStyle/>
        <a:p>
          <a:r>
            <a:rPr lang="it-IT" sz="2400" b="1" smtClean="0">
              <a:latin typeface="Calibri" pitchFamily="34" charset="0"/>
              <a:cs typeface="Calibri" pitchFamily="34" charset="0"/>
            </a:rPr>
            <a:t>Farmaci da evitare</a:t>
          </a:r>
          <a:endParaRPr lang="it-IT" sz="2400" b="1" dirty="0">
            <a:latin typeface="Calibri" pitchFamily="34" charset="0"/>
            <a:cs typeface="Calibri" pitchFamily="34" charset="0"/>
          </a:endParaRPr>
        </a:p>
      </dgm:t>
    </dgm:pt>
    <dgm:pt modelId="{BC17A14B-0932-490A-9669-5F89B55869FF}" type="parTrans" cxnId="{9AF18DC0-A9EA-4EFA-BB44-4600514468C4}">
      <dgm:prSet/>
      <dgm:spPr/>
      <dgm:t>
        <a:bodyPr/>
        <a:lstStyle/>
        <a:p>
          <a:endParaRPr lang="it-IT">
            <a:solidFill>
              <a:srgbClr val="081422"/>
            </a:solidFill>
          </a:endParaRPr>
        </a:p>
      </dgm:t>
    </dgm:pt>
    <dgm:pt modelId="{C5061713-9260-4ECB-BB83-4533136E7306}" type="sibTrans" cxnId="{9AF18DC0-A9EA-4EFA-BB44-4600514468C4}">
      <dgm:prSet/>
      <dgm:spPr/>
      <dgm:t>
        <a:bodyPr/>
        <a:lstStyle/>
        <a:p>
          <a:endParaRPr lang="it-IT">
            <a:solidFill>
              <a:srgbClr val="081422"/>
            </a:solidFill>
          </a:endParaRPr>
        </a:p>
      </dgm:t>
    </dgm:pt>
    <dgm:pt modelId="{F41A8E1E-D964-400A-86FA-9AE9BD1A7849}">
      <dgm:prSet phldrT="[Testo]" custT="1"/>
      <dgm:spPr/>
      <dgm:t>
        <a:bodyPr/>
        <a:lstStyle/>
        <a:p>
          <a:r>
            <a:rPr lang="it-IT" sz="2400" b="1" smtClean="0">
              <a:latin typeface="Calibri" pitchFamily="34" charset="0"/>
              <a:cs typeface="Calibri" pitchFamily="34" charset="0"/>
            </a:rPr>
            <a:t>Cascata prescrittiva</a:t>
          </a:r>
          <a:endParaRPr lang="it-IT" sz="2400" b="1" dirty="0">
            <a:latin typeface="Calibri" pitchFamily="34" charset="0"/>
            <a:cs typeface="Calibri" pitchFamily="34" charset="0"/>
          </a:endParaRPr>
        </a:p>
      </dgm:t>
    </dgm:pt>
    <dgm:pt modelId="{61A9B20E-98B1-4889-A850-EAB570DA7F0C}" type="parTrans" cxnId="{4642C825-D6E3-4200-858F-D199E3A03FE1}">
      <dgm:prSet/>
      <dgm:spPr/>
      <dgm:t>
        <a:bodyPr/>
        <a:lstStyle/>
        <a:p>
          <a:endParaRPr lang="it-IT">
            <a:solidFill>
              <a:srgbClr val="081422"/>
            </a:solidFill>
          </a:endParaRPr>
        </a:p>
      </dgm:t>
    </dgm:pt>
    <dgm:pt modelId="{5F611F2C-C5D1-4222-891B-0315043216C4}" type="sibTrans" cxnId="{4642C825-D6E3-4200-858F-D199E3A03FE1}">
      <dgm:prSet/>
      <dgm:spPr/>
      <dgm:t>
        <a:bodyPr/>
        <a:lstStyle/>
        <a:p>
          <a:endParaRPr lang="it-IT">
            <a:solidFill>
              <a:srgbClr val="081422"/>
            </a:solidFill>
          </a:endParaRPr>
        </a:p>
      </dgm:t>
    </dgm:pt>
    <dgm:pt modelId="{300C795D-8B69-4EF9-8257-E9A690CF3739}" type="pres">
      <dgm:prSet presAssocID="{C317074D-EB29-4E36-81EF-E96259ABF0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B798A16-0C0D-4458-89E7-A5F3727B9643}" type="pres">
      <dgm:prSet presAssocID="{D3572AAC-ABF2-45EC-8CBD-C424AEEF7428}" presName="centerShape" presStyleLbl="node0" presStyleIdx="0" presStyleCnt="1" custScaleX="174180" custLinFactNeighborX="-294" custLinFactNeighborY="-3960"/>
      <dgm:spPr/>
      <dgm:t>
        <a:bodyPr/>
        <a:lstStyle/>
        <a:p>
          <a:endParaRPr lang="it-IT"/>
        </a:p>
      </dgm:t>
    </dgm:pt>
    <dgm:pt modelId="{56711FF9-7B98-4921-BD33-7C7072B5C56D}" type="pres">
      <dgm:prSet presAssocID="{20D9B644-9B55-4A05-8A77-29F336890BDE}" presName="node" presStyleLbl="node1" presStyleIdx="0" presStyleCnt="5" custScaleX="133173" custScaleY="95981" custRadScaleRad="103541" custRadScaleInc="-20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7C7377-E900-4FB7-BD93-D1D26981EF63}" type="pres">
      <dgm:prSet presAssocID="{20D9B644-9B55-4A05-8A77-29F336890BDE}" presName="dummy" presStyleCnt="0"/>
      <dgm:spPr/>
      <dgm:t>
        <a:bodyPr/>
        <a:lstStyle/>
        <a:p>
          <a:endParaRPr lang="it-IT"/>
        </a:p>
      </dgm:t>
    </dgm:pt>
    <dgm:pt modelId="{4DEBFBD8-D949-4713-802C-9AD78EEB9C3C}" type="pres">
      <dgm:prSet presAssocID="{C5061713-9260-4ECB-BB83-4533136E7306}" presName="sibTrans" presStyleLbl="sibTrans2D1" presStyleIdx="0" presStyleCnt="5" custLinFactNeighborX="-40" custLinFactNeighborY="1777"/>
      <dgm:spPr/>
      <dgm:t>
        <a:bodyPr/>
        <a:lstStyle/>
        <a:p>
          <a:endParaRPr lang="it-IT"/>
        </a:p>
      </dgm:t>
    </dgm:pt>
    <dgm:pt modelId="{1C833638-41AD-44FF-97A3-2CF271D7EA85}" type="pres">
      <dgm:prSet presAssocID="{F41A8E1E-D964-400A-86FA-9AE9BD1A7849}" presName="node" presStyleLbl="node1" presStyleIdx="1" presStyleCnt="5" custScaleX="132861" custScaleY="116600" custRadScaleRad="128255" custRadScaleInc="3384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9B2B92-F814-44C2-8166-5612CA47229B}" type="pres">
      <dgm:prSet presAssocID="{F41A8E1E-D964-400A-86FA-9AE9BD1A7849}" presName="dummy" presStyleCnt="0"/>
      <dgm:spPr/>
      <dgm:t>
        <a:bodyPr/>
        <a:lstStyle/>
        <a:p>
          <a:endParaRPr lang="it-IT"/>
        </a:p>
      </dgm:t>
    </dgm:pt>
    <dgm:pt modelId="{E7203EB2-1A44-41E1-93AC-C0024481FF47}" type="pres">
      <dgm:prSet presAssocID="{5F611F2C-C5D1-4222-891B-0315043216C4}" presName="sibTrans" presStyleLbl="sibTrans2D1" presStyleIdx="1" presStyleCnt="5"/>
      <dgm:spPr/>
      <dgm:t>
        <a:bodyPr/>
        <a:lstStyle/>
        <a:p>
          <a:endParaRPr lang="it-IT"/>
        </a:p>
      </dgm:t>
    </dgm:pt>
    <dgm:pt modelId="{2E4678B6-BBCA-4955-A93A-CDE0971471C8}" type="pres">
      <dgm:prSet presAssocID="{17184F8D-9131-4A2A-AE6D-9B61209BC1E4}" presName="node" presStyleLbl="node1" presStyleIdx="2" presStyleCnt="5" custScaleX="145013" custScaleY="112995" custRadScaleRad="110273" custRadScaleInc="-2376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4059A6-01EA-4DDB-990E-8A00B59FB694}" type="pres">
      <dgm:prSet presAssocID="{17184F8D-9131-4A2A-AE6D-9B61209BC1E4}" presName="dummy" presStyleCnt="0"/>
      <dgm:spPr/>
      <dgm:t>
        <a:bodyPr/>
        <a:lstStyle/>
        <a:p>
          <a:endParaRPr lang="it-IT"/>
        </a:p>
      </dgm:t>
    </dgm:pt>
    <dgm:pt modelId="{293F9264-D2CA-4EFB-AE35-C2B50A78E161}" type="pres">
      <dgm:prSet presAssocID="{F7F4DBF8-A8D0-47ED-99EF-DD06927EDFB9}" presName="sibTrans" presStyleLbl="sibTrans2D1" presStyleIdx="2" presStyleCnt="5"/>
      <dgm:spPr/>
      <dgm:t>
        <a:bodyPr/>
        <a:lstStyle/>
        <a:p>
          <a:endParaRPr lang="it-IT"/>
        </a:p>
      </dgm:t>
    </dgm:pt>
    <dgm:pt modelId="{ED97B676-EDA8-4C3B-9A8B-2E32990A876E}" type="pres">
      <dgm:prSet presAssocID="{BB1CCA51-3DCA-47C8-BD8A-C63DE79FB6D1}" presName="node" presStyleLbl="node1" presStyleIdx="3" presStyleCnt="5" custScaleX="170915" custScaleY="1151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427CB6-C9AA-4971-8F4D-0682439A1A7E}" type="pres">
      <dgm:prSet presAssocID="{BB1CCA51-3DCA-47C8-BD8A-C63DE79FB6D1}" presName="dummy" presStyleCnt="0"/>
      <dgm:spPr/>
      <dgm:t>
        <a:bodyPr/>
        <a:lstStyle/>
        <a:p>
          <a:endParaRPr lang="it-IT"/>
        </a:p>
      </dgm:t>
    </dgm:pt>
    <dgm:pt modelId="{539060A2-B4A9-49D3-865C-E4DABD74DD91}" type="pres">
      <dgm:prSet presAssocID="{8234906E-34FE-4D2D-9C54-E9A5A32269C8}" presName="sibTrans" presStyleLbl="sibTrans2D1" presStyleIdx="3" presStyleCnt="5"/>
      <dgm:spPr/>
      <dgm:t>
        <a:bodyPr/>
        <a:lstStyle/>
        <a:p>
          <a:endParaRPr lang="it-IT"/>
        </a:p>
      </dgm:t>
    </dgm:pt>
    <dgm:pt modelId="{D38D2ED9-C02A-4BF4-B000-6311EB5BA8AC}" type="pres">
      <dgm:prSet presAssocID="{08C97539-28BA-40EA-B09D-EEBA2A7F7DA5}" presName="node" presStyleLbl="node1" presStyleIdx="4" presStyleCnt="5" custScaleX="130087" custScaleY="116600" custRadScaleRad="128271" custRadScaleInc="-338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48254F-9ADE-4D35-B40B-E8034ABEA3FE}" type="pres">
      <dgm:prSet presAssocID="{08C97539-28BA-40EA-B09D-EEBA2A7F7DA5}" presName="dummy" presStyleCnt="0"/>
      <dgm:spPr/>
      <dgm:t>
        <a:bodyPr/>
        <a:lstStyle/>
        <a:p>
          <a:endParaRPr lang="it-IT"/>
        </a:p>
      </dgm:t>
    </dgm:pt>
    <dgm:pt modelId="{150EF599-A005-418D-9CF0-F4D8FF97C16F}" type="pres">
      <dgm:prSet presAssocID="{62E8183F-4FCE-403D-AF69-2CD8D5F79B53}" presName="sibTrans" presStyleLbl="sibTrans2D1" presStyleIdx="4" presStyleCnt="5" custLinFactNeighborX="-5203" custLinFactNeighborY="2340"/>
      <dgm:spPr/>
      <dgm:t>
        <a:bodyPr/>
        <a:lstStyle/>
        <a:p>
          <a:endParaRPr lang="it-IT"/>
        </a:p>
      </dgm:t>
    </dgm:pt>
  </dgm:ptLst>
  <dgm:cxnLst>
    <dgm:cxn modelId="{2552D8BB-859C-48A1-AAE9-139989F24A2E}" type="presOf" srcId="{8234906E-34FE-4D2D-9C54-E9A5A32269C8}" destId="{539060A2-B4A9-49D3-865C-E4DABD74DD91}" srcOrd="0" destOrd="0" presId="urn:microsoft.com/office/officeart/2005/8/layout/radial6"/>
    <dgm:cxn modelId="{30FB5A7C-C1D0-45F4-8013-9A02D77FA694}" type="presOf" srcId="{17184F8D-9131-4A2A-AE6D-9B61209BC1E4}" destId="{2E4678B6-BBCA-4955-A93A-CDE0971471C8}" srcOrd="0" destOrd="0" presId="urn:microsoft.com/office/officeart/2005/8/layout/radial6"/>
    <dgm:cxn modelId="{3B10C4CB-3B88-4C76-B86F-7CB9FC4BA5F2}" srcId="{D3572AAC-ABF2-45EC-8CBD-C424AEEF7428}" destId="{BB1CCA51-3DCA-47C8-BD8A-C63DE79FB6D1}" srcOrd="3" destOrd="0" parTransId="{19A27DE0-3DA3-489B-AD1D-52E6E768F95C}" sibTransId="{8234906E-34FE-4D2D-9C54-E9A5A32269C8}"/>
    <dgm:cxn modelId="{AF3CCF4D-92E7-43CB-BF70-384B17ED0CFF}" srcId="{D3572AAC-ABF2-45EC-8CBD-C424AEEF7428}" destId="{08C97539-28BA-40EA-B09D-EEBA2A7F7DA5}" srcOrd="4" destOrd="0" parTransId="{84F5F8AC-A9C9-43B5-8B11-E1766CED2E63}" sibTransId="{62E8183F-4FCE-403D-AF69-2CD8D5F79B53}"/>
    <dgm:cxn modelId="{7BB551AE-04A4-417C-AA69-5508CB4C3D33}" type="presOf" srcId="{20D9B644-9B55-4A05-8A77-29F336890BDE}" destId="{56711FF9-7B98-4921-BD33-7C7072B5C56D}" srcOrd="0" destOrd="0" presId="urn:microsoft.com/office/officeart/2005/8/layout/radial6"/>
    <dgm:cxn modelId="{00C9F935-A0AE-489C-9E1D-D7093A55121C}" type="presOf" srcId="{5F611F2C-C5D1-4222-891B-0315043216C4}" destId="{E7203EB2-1A44-41E1-93AC-C0024481FF47}" srcOrd="0" destOrd="0" presId="urn:microsoft.com/office/officeart/2005/8/layout/radial6"/>
    <dgm:cxn modelId="{E42CE918-C22D-465E-B70A-26A615B8BD7A}" type="presOf" srcId="{F41A8E1E-D964-400A-86FA-9AE9BD1A7849}" destId="{1C833638-41AD-44FF-97A3-2CF271D7EA85}" srcOrd="0" destOrd="0" presId="urn:microsoft.com/office/officeart/2005/8/layout/radial6"/>
    <dgm:cxn modelId="{F18D8C9D-F74E-40EF-BBAE-ECDE9E12B912}" type="presOf" srcId="{08C97539-28BA-40EA-B09D-EEBA2A7F7DA5}" destId="{D38D2ED9-C02A-4BF4-B000-6311EB5BA8AC}" srcOrd="0" destOrd="0" presId="urn:microsoft.com/office/officeart/2005/8/layout/radial6"/>
    <dgm:cxn modelId="{B786CABD-100E-4E07-A1ED-BAE32AFB4470}" type="presOf" srcId="{C317074D-EB29-4E36-81EF-E96259ABF026}" destId="{300C795D-8B69-4EF9-8257-E9A690CF3739}" srcOrd="0" destOrd="0" presId="urn:microsoft.com/office/officeart/2005/8/layout/radial6"/>
    <dgm:cxn modelId="{F7309352-52A4-417F-BC80-8767B99DEA0E}" srcId="{D3572AAC-ABF2-45EC-8CBD-C424AEEF7428}" destId="{17184F8D-9131-4A2A-AE6D-9B61209BC1E4}" srcOrd="2" destOrd="0" parTransId="{EF71ABA8-45FF-4D9F-AF3E-981079609EC1}" sibTransId="{F7F4DBF8-A8D0-47ED-99EF-DD06927EDFB9}"/>
    <dgm:cxn modelId="{9AF18DC0-A9EA-4EFA-BB44-4600514468C4}" srcId="{D3572AAC-ABF2-45EC-8CBD-C424AEEF7428}" destId="{20D9B644-9B55-4A05-8A77-29F336890BDE}" srcOrd="0" destOrd="0" parTransId="{BC17A14B-0932-490A-9669-5F89B55869FF}" sibTransId="{C5061713-9260-4ECB-BB83-4533136E7306}"/>
    <dgm:cxn modelId="{4642C825-D6E3-4200-858F-D199E3A03FE1}" srcId="{D3572AAC-ABF2-45EC-8CBD-C424AEEF7428}" destId="{F41A8E1E-D964-400A-86FA-9AE9BD1A7849}" srcOrd="1" destOrd="0" parTransId="{61A9B20E-98B1-4889-A850-EAB570DA7F0C}" sibTransId="{5F611F2C-C5D1-4222-891B-0315043216C4}"/>
    <dgm:cxn modelId="{858C4B7D-2FBA-4324-B183-6075D39BB714}" type="presOf" srcId="{C5061713-9260-4ECB-BB83-4533136E7306}" destId="{4DEBFBD8-D949-4713-802C-9AD78EEB9C3C}" srcOrd="0" destOrd="0" presId="urn:microsoft.com/office/officeart/2005/8/layout/radial6"/>
    <dgm:cxn modelId="{A0935248-E352-4A3F-BAB3-D2759FB3DA7A}" type="presOf" srcId="{D3572AAC-ABF2-45EC-8CBD-C424AEEF7428}" destId="{5B798A16-0C0D-4458-89E7-A5F3727B9643}" srcOrd="0" destOrd="0" presId="urn:microsoft.com/office/officeart/2005/8/layout/radial6"/>
    <dgm:cxn modelId="{89F6176B-099B-4109-AA8B-ACDB032E065B}" type="presOf" srcId="{62E8183F-4FCE-403D-AF69-2CD8D5F79B53}" destId="{150EF599-A005-418D-9CF0-F4D8FF97C16F}" srcOrd="0" destOrd="0" presId="urn:microsoft.com/office/officeart/2005/8/layout/radial6"/>
    <dgm:cxn modelId="{27758846-19C6-4723-AF4B-2059B751AA1C}" type="presOf" srcId="{BB1CCA51-3DCA-47C8-BD8A-C63DE79FB6D1}" destId="{ED97B676-EDA8-4C3B-9A8B-2E32990A876E}" srcOrd="0" destOrd="0" presId="urn:microsoft.com/office/officeart/2005/8/layout/radial6"/>
    <dgm:cxn modelId="{CC3C2AE3-CD55-4386-92B6-EB6E75E18A88}" srcId="{C317074D-EB29-4E36-81EF-E96259ABF026}" destId="{D3572AAC-ABF2-45EC-8CBD-C424AEEF7428}" srcOrd="0" destOrd="0" parTransId="{4190DD9E-80D2-4F7E-93D5-2696FADD7A4A}" sibTransId="{EDF69285-0D23-4C6A-BF19-9B34489B160F}"/>
    <dgm:cxn modelId="{30DBCDAF-821D-484C-A143-380F775D1031}" type="presOf" srcId="{F7F4DBF8-A8D0-47ED-99EF-DD06927EDFB9}" destId="{293F9264-D2CA-4EFB-AE35-C2B50A78E161}" srcOrd="0" destOrd="0" presId="urn:microsoft.com/office/officeart/2005/8/layout/radial6"/>
    <dgm:cxn modelId="{8F7ACFAF-7872-4A76-A050-AD972DEC60D6}" type="presParOf" srcId="{300C795D-8B69-4EF9-8257-E9A690CF3739}" destId="{5B798A16-0C0D-4458-89E7-A5F3727B9643}" srcOrd="0" destOrd="0" presId="urn:microsoft.com/office/officeart/2005/8/layout/radial6"/>
    <dgm:cxn modelId="{93B13909-0F78-49C9-977B-B3BD643B0306}" type="presParOf" srcId="{300C795D-8B69-4EF9-8257-E9A690CF3739}" destId="{56711FF9-7B98-4921-BD33-7C7072B5C56D}" srcOrd="1" destOrd="0" presId="urn:microsoft.com/office/officeart/2005/8/layout/radial6"/>
    <dgm:cxn modelId="{FCE68829-F389-4E3C-AB68-537856554F8C}" type="presParOf" srcId="{300C795D-8B69-4EF9-8257-E9A690CF3739}" destId="{557C7377-E900-4FB7-BD93-D1D26981EF63}" srcOrd="2" destOrd="0" presId="urn:microsoft.com/office/officeart/2005/8/layout/radial6"/>
    <dgm:cxn modelId="{95841BFB-9F8E-47D1-827D-3F932BCE45CF}" type="presParOf" srcId="{300C795D-8B69-4EF9-8257-E9A690CF3739}" destId="{4DEBFBD8-D949-4713-802C-9AD78EEB9C3C}" srcOrd="3" destOrd="0" presId="urn:microsoft.com/office/officeart/2005/8/layout/radial6"/>
    <dgm:cxn modelId="{E4EDDD3E-44D0-441D-B085-366AAF9F65DC}" type="presParOf" srcId="{300C795D-8B69-4EF9-8257-E9A690CF3739}" destId="{1C833638-41AD-44FF-97A3-2CF271D7EA85}" srcOrd="4" destOrd="0" presId="urn:microsoft.com/office/officeart/2005/8/layout/radial6"/>
    <dgm:cxn modelId="{C6F35242-5C82-48AF-9F88-D9FFEB205A3C}" type="presParOf" srcId="{300C795D-8B69-4EF9-8257-E9A690CF3739}" destId="{4F9B2B92-F814-44C2-8166-5612CA47229B}" srcOrd="5" destOrd="0" presId="urn:microsoft.com/office/officeart/2005/8/layout/radial6"/>
    <dgm:cxn modelId="{60600A86-B2E6-4DE8-9197-C873BEA9251F}" type="presParOf" srcId="{300C795D-8B69-4EF9-8257-E9A690CF3739}" destId="{E7203EB2-1A44-41E1-93AC-C0024481FF47}" srcOrd="6" destOrd="0" presId="urn:microsoft.com/office/officeart/2005/8/layout/radial6"/>
    <dgm:cxn modelId="{AF76EDE1-9272-4920-8D29-E8A0D49DBE30}" type="presParOf" srcId="{300C795D-8B69-4EF9-8257-E9A690CF3739}" destId="{2E4678B6-BBCA-4955-A93A-CDE0971471C8}" srcOrd="7" destOrd="0" presId="urn:microsoft.com/office/officeart/2005/8/layout/radial6"/>
    <dgm:cxn modelId="{ABB828F2-CC7D-4795-A3A0-AF9A22D5B3C2}" type="presParOf" srcId="{300C795D-8B69-4EF9-8257-E9A690CF3739}" destId="{DB4059A6-01EA-4DDB-990E-8A00B59FB694}" srcOrd="8" destOrd="0" presId="urn:microsoft.com/office/officeart/2005/8/layout/radial6"/>
    <dgm:cxn modelId="{391D2836-F0F1-4932-88B5-1BE8BE1B0AC6}" type="presParOf" srcId="{300C795D-8B69-4EF9-8257-E9A690CF3739}" destId="{293F9264-D2CA-4EFB-AE35-C2B50A78E161}" srcOrd="9" destOrd="0" presId="urn:microsoft.com/office/officeart/2005/8/layout/radial6"/>
    <dgm:cxn modelId="{8DAC1315-3548-476E-A5C6-531AA7B2273F}" type="presParOf" srcId="{300C795D-8B69-4EF9-8257-E9A690CF3739}" destId="{ED97B676-EDA8-4C3B-9A8B-2E32990A876E}" srcOrd="10" destOrd="0" presId="urn:microsoft.com/office/officeart/2005/8/layout/radial6"/>
    <dgm:cxn modelId="{67168ED6-01BA-486D-B72C-D4E44100F98F}" type="presParOf" srcId="{300C795D-8B69-4EF9-8257-E9A690CF3739}" destId="{28427CB6-C9AA-4971-8F4D-0682439A1A7E}" srcOrd="11" destOrd="0" presId="urn:microsoft.com/office/officeart/2005/8/layout/radial6"/>
    <dgm:cxn modelId="{4F85D1FA-B427-4323-AA8A-2AD2FA8504FB}" type="presParOf" srcId="{300C795D-8B69-4EF9-8257-E9A690CF3739}" destId="{539060A2-B4A9-49D3-865C-E4DABD74DD91}" srcOrd="12" destOrd="0" presId="urn:microsoft.com/office/officeart/2005/8/layout/radial6"/>
    <dgm:cxn modelId="{028D2DBA-CEF6-4375-8E09-40F741ABA823}" type="presParOf" srcId="{300C795D-8B69-4EF9-8257-E9A690CF3739}" destId="{D38D2ED9-C02A-4BF4-B000-6311EB5BA8AC}" srcOrd="13" destOrd="0" presId="urn:microsoft.com/office/officeart/2005/8/layout/radial6"/>
    <dgm:cxn modelId="{FE0CF0BB-70DD-4D07-BA52-26AF453A60A3}" type="presParOf" srcId="{300C795D-8B69-4EF9-8257-E9A690CF3739}" destId="{2A48254F-9ADE-4D35-B40B-E8034ABEA3FE}" srcOrd="14" destOrd="0" presId="urn:microsoft.com/office/officeart/2005/8/layout/radial6"/>
    <dgm:cxn modelId="{05055D30-871D-44A2-80D8-467F642E4045}" type="presParOf" srcId="{300C795D-8B69-4EF9-8257-E9A690CF3739}" destId="{150EF599-A005-418D-9CF0-F4D8FF97C16F}" srcOrd="15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17074D-EB29-4E36-81EF-E96259ABF02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3572AAC-ABF2-45EC-8CBD-C424AEEF7428}">
      <dgm:prSet phldrT="[Testo]" custT="1"/>
      <dgm:spPr>
        <a:solidFill>
          <a:srgbClr val="0000CC"/>
        </a:solidFill>
      </dgm:spPr>
      <dgm:t>
        <a:bodyPr/>
        <a:lstStyle/>
        <a:p>
          <a:r>
            <a:rPr lang="it-IT" sz="3200" b="1" dirty="0" err="1" smtClean="0"/>
            <a:t>INTERCheck</a:t>
          </a:r>
          <a:endParaRPr lang="it-IT" sz="3200" b="1" dirty="0"/>
        </a:p>
      </dgm:t>
    </dgm:pt>
    <dgm:pt modelId="{4190DD9E-80D2-4F7E-93D5-2696FADD7A4A}" type="parTrans" cxnId="{CC3C2AE3-CD55-4386-92B6-EB6E75E18A88}">
      <dgm:prSet/>
      <dgm:spPr/>
      <dgm:t>
        <a:bodyPr/>
        <a:lstStyle/>
        <a:p>
          <a:endParaRPr lang="it-IT"/>
        </a:p>
      </dgm:t>
    </dgm:pt>
    <dgm:pt modelId="{EDF69285-0D23-4C6A-BF19-9B34489B160F}" type="sibTrans" cxnId="{CC3C2AE3-CD55-4386-92B6-EB6E75E18A88}">
      <dgm:prSet/>
      <dgm:spPr/>
      <dgm:t>
        <a:bodyPr/>
        <a:lstStyle/>
        <a:p>
          <a:endParaRPr lang="it-IT"/>
        </a:p>
      </dgm:t>
    </dgm:pt>
    <dgm:pt modelId="{17184F8D-9131-4A2A-AE6D-9B61209BC1E4}">
      <dgm:prSet phldrT="[Testo]" custT="1"/>
      <dgm:spPr>
        <a:solidFill>
          <a:srgbClr val="0000CC"/>
        </a:solidFill>
      </dgm:spPr>
      <dgm:t>
        <a:bodyPr/>
        <a:lstStyle/>
        <a:p>
          <a:r>
            <a:rPr lang="it-IT" sz="2400" b="1" dirty="0" smtClean="0">
              <a:latin typeface="Calibri" pitchFamily="34" charset="0"/>
              <a:cs typeface="Calibri" pitchFamily="34" charset="0"/>
            </a:rPr>
            <a:t>Carico</a:t>
          </a:r>
        </a:p>
        <a:p>
          <a:r>
            <a:rPr lang="it-IT" sz="2400" b="1" dirty="0" smtClean="0">
              <a:latin typeface="Calibri" pitchFamily="34" charset="0"/>
              <a:cs typeface="Calibri" pitchFamily="34" charset="0"/>
            </a:rPr>
            <a:t>anticolinergico</a:t>
          </a:r>
          <a:endParaRPr lang="it-IT" sz="2400" b="1" dirty="0">
            <a:latin typeface="Calibri" pitchFamily="34" charset="0"/>
            <a:cs typeface="Calibri" pitchFamily="34" charset="0"/>
          </a:endParaRPr>
        </a:p>
      </dgm:t>
    </dgm:pt>
    <dgm:pt modelId="{EF71ABA8-45FF-4D9F-AF3E-981079609EC1}" type="parTrans" cxnId="{F7309352-52A4-417F-BC80-8767B99DEA0E}">
      <dgm:prSet/>
      <dgm:spPr/>
      <dgm:t>
        <a:bodyPr/>
        <a:lstStyle/>
        <a:p>
          <a:endParaRPr lang="it-IT"/>
        </a:p>
      </dgm:t>
    </dgm:pt>
    <dgm:pt modelId="{F7F4DBF8-A8D0-47ED-99EF-DD06927EDFB9}" type="sibTrans" cxnId="{F7309352-52A4-417F-BC80-8767B99DEA0E}">
      <dgm:prSet/>
      <dgm:spPr/>
      <dgm:t>
        <a:bodyPr/>
        <a:lstStyle/>
        <a:p>
          <a:endParaRPr lang="it-IT"/>
        </a:p>
      </dgm:t>
    </dgm:pt>
    <dgm:pt modelId="{BB1CCA51-3DCA-47C8-BD8A-C63DE79FB6D1}">
      <dgm:prSet phldrT="[Testo]" custT="1"/>
      <dgm:spPr>
        <a:solidFill>
          <a:srgbClr val="0000CC"/>
        </a:solidFill>
      </dgm:spPr>
      <dgm:t>
        <a:bodyPr/>
        <a:lstStyle/>
        <a:p>
          <a:r>
            <a:rPr lang="it-IT" sz="2400" b="1" dirty="0" smtClean="0">
              <a:latin typeface="Calibri" pitchFamily="34" charset="0"/>
              <a:cs typeface="Calibri" pitchFamily="34" charset="0"/>
            </a:rPr>
            <a:t>Rischio di</a:t>
          </a:r>
        </a:p>
        <a:p>
          <a:r>
            <a:rPr lang="it-IT" sz="2400" b="1" dirty="0" smtClean="0">
              <a:latin typeface="Calibri" pitchFamily="34" charset="0"/>
              <a:cs typeface="Calibri" pitchFamily="34" charset="0"/>
            </a:rPr>
            <a:t>reazioni avverse</a:t>
          </a:r>
          <a:endParaRPr lang="it-IT" sz="2400" b="1" dirty="0">
            <a:latin typeface="Calibri" pitchFamily="34" charset="0"/>
            <a:cs typeface="Calibri" pitchFamily="34" charset="0"/>
          </a:endParaRPr>
        </a:p>
      </dgm:t>
    </dgm:pt>
    <dgm:pt modelId="{19A27DE0-3DA3-489B-AD1D-52E6E768F95C}" type="parTrans" cxnId="{3B10C4CB-3B88-4C76-B86F-7CB9FC4BA5F2}">
      <dgm:prSet/>
      <dgm:spPr/>
      <dgm:t>
        <a:bodyPr/>
        <a:lstStyle/>
        <a:p>
          <a:endParaRPr lang="it-IT"/>
        </a:p>
      </dgm:t>
    </dgm:pt>
    <dgm:pt modelId="{8234906E-34FE-4D2D-9C54-E9A5A32269C8}" type="sibTrans" cxnId="{3B10C4CB-3B88-4C76-B86F-7CB9FC4BA5F2}">
      <dgm:prSet/>
      <dgm:spPr/>
      <dgm:t>
        <a:bodyPr/>
        <a:lstStyle/>
        <a:p>
          <a:endParaRPr lang="it-IT"/>
        </a:p>
      </dgm:t>
    </dgm:pt>
    <dgm:pt modelId="{08C97539-28BA-40EA-B09D-EEBA2A7F7DA5}">
      <dgm:prSet phldrT="[Testo]" custT="1"/>
      <dgm:spPr>
        <a:solidFill>
          <a:srgbClr val="0000CC"/>
        </a:solidFill>
      </dgm:spPr>
      <dgm:t>
        <a:bodyPr/>
        <a:lstStyle/>
        <a:p>
          <a:r>
            <a:rPr lang="it-IT" sz="2400" b="1" dirty="0" smtClean="0">
              <a:latin typeface="Calibri" pitchFamily="34" charset="0"/>
              <a:cs typeface="Calibri" pitchFamily="34" charset="0"/>
            </a:rPr>
            <a:t>Interazioni</a:t>
          </a:r>
          <a:endParaRPr lang="it-IT" sz="2400" b="1" dirty="0">
            <a:latin typeface="Calibri" pitchFamily="34" charset="0"/>
            <a:cs typeface="Calibri" pitchFamily="34" charset="0"/>
          </a:endParaRPr>
        </a:p>
      </dgm:t>
    </dgm:pt>
    <dgm:pt modelId="{84F5F8AC-A9C9-43B5-8B11-E1766CED2E63}" type="parTrans" cxnId="{AF3CCF4D-92E7-43CB-BF70-384B17ED0CFF}">
      <dgm:prSet/>
      <dgm:spPr/>
      <dgm:t>
        <a:bodyPr/>
        <a:lstStyle/>
        <a:p>
          <a:endParaRPr lang="it-IT"/>
        </a:p>
      </dgm:t>
    </dgm:pt>
    <dgm:pt modelId="{62E8183F-4FCE-403D-AF69-2CD8D5F79B53}" type="sibTrans" cxnId="{AF3CCF4D-92E7-43CB-BF70-384B17ED0CFF}">
      <dgm:prSet/>
      <dgm:spPr/>
      <dgm:t>
        <a:bodyPr/>
        <a:lstStyle/>
        <a:p>
          <a:endParaRPr lang="it-IT"/>
        </a:p>
      </dgm:t>
    </dgm:pt>
    <dgm:pt modelId="{20D9B644-9B55-4A05-8A77-29F336890BDE}">
      <dgm:prSet phldrT="[Testo]" custT="1"/>
      <dgm:spPr>
        <a:solidFill>
          <a:srgbClr val="0000CC"/>
        </a:solidFill>
      </dgm:spPr>
      <dgm:t>
        <a:bodyPr/>
        <a:lstStyle/>
        <a:p>
          <a:r>
            <a:rPr lang="it-IT" sz="2400" b="1" dirty="0" smtClean="0">
              <a:latin typeface="Calibri" pitchFamily="34" charset="0"/>
              <a:cs typeface="Calibri" pitchFamily="34" charset="0"/>
            </a:rPr>
            <a:t>Appropriatezza </a:t>
          </a:r>
          <a:endParaRPr lang="it-IT" sz="2400" b="1" dirty="0">
            <a:latin typeface="Calibri" pitchFamily="34" charset="0"/>
            <a:cs typeface="Calibri" pitchFamily="34" charset="0"/>
          </a:endParaRPr>
        </a:p>
      </dgm:t>
    </dgm:pt>
    <dgm:pt modelId="{BC17A14B-0932-490A-9669-5F89B55869FF}" type="parTrans" cxnId="{9AF18DC0-A9EA-4EFA-BB44-4600514468C4}">
      <dgm:prSet/>
      <dgm:spPr/>
      <dgm:t>
        <a:bodyPr/>
        <a:lstStyle/>
        <a:p>
          <a:endParaRPr lang="it-IT"/>
        </a:p>
      </dgm:t>
    </dgm:pt>
    <dgm:pt modelId="{C5061713-9260-4ECB-BB83-4533136E7306}" type="sibTrans" cxnId="{9AF18DC0-A9EA-4EFA-BB44-4600514468C4}">
      <dgm:prSet/>
      <dgm:spPr/>
      <dgm:t>
        <a:bodyPr/>
        <a:lstStyle/>
        <a:p>
          <a:endParaRPr lang="it-IT"/>
        </a:p>
      </dgm:t>
    </dgm:pt>
    <dgm:pt modelId="{F41A8E1E-D964-400A-86FA-9AE9BD1A7849}">
      <dgm:prSet phldrT="[Testo]" custT="1"/>
      <dgm:spPr>
        <a:solidFill>
          <a:srgbClr val="0000CC"/>
        </a:solidFill>
      </dgm:spPr>
      <dgm:t>
        <a:bodyPr/>
        <a:lstStyle/>
        <a:p>
          <a:r>
            <a:rPr lang="it-IT" sz="2400" b="1" dirty="0" smtClean="0">
              <a:latin typeface="Calibri" pitchFamily="34" charset="0"/>
              <a:cs typeface="Calibri" pitchFamily="34" charset="0"/>
            </a:rPr>
            <a:t>Dosaggio</a:t>
          </a:r>
          <a:endParaRPr lang="it-IT" sz="2400" b="1" dirty="0">
            <a:latin typeface="Calibri" pitchFamily="34" charset="0"/>
            <a:cs typeface="Calibri" pitchFamily="34" charset="0"/>
          </a:endParaRPr>
        </a:p>
      </dgm:t>
    </dgm:pt>
    <dgm:pt modelId="{61A9B20E-98B1-4889-A850-EAB570DA7F0C}" type="parTrans" cxnId="{4642C825-D6E3-4200-858F-D199E3A03FE1}">
      <dgm:prSet/>
      <dgm:spPr/>
      <dgm:t>
        <a:bodyPr/>
        <a:lstStyle/>
        <a:p>
          <a:endParaRPr lang="it-IT"/>
        </a:p>
      </dgm:t>
    </dgm:pt>
    <dgm:pt modelId="{5F611F2C-C5D1-4222-891B-0315043216C4}" type="sibTrans" cxnId="{4642C825-D6E3-4200-858F-D199E3A03FE1}">
      <dgm:prSet/>
      <dgm:spPr/>
      <dgm:t>
        <a:bodyPr/>
        <a:lstStyle/>
        <a:p>
          <a:endParaRPr lang="it-IT"/>
        </a:p>
      </dgm:t>
    </dgm:pt>
    <dgm:pt modelId="{300C795D-8B69-4EF9-8257-E9A690CF3739}" type="pres">
      <dgm:prSet presAssocID="{C317074D-EB29-4E36-81EF-E96259ABF0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B798A16-0C0D-4458-89E7-A5F3727B9643}" type="pres">
      <dgm:prSet presAssocID="{D3572AAC-ABF2-45EC-8CBD-C424AEEF7428}" presName="centerShape" presStyleLbl="node0" presStyleIdx="0" presStyleCnt="1" custScaleX="120326" custLinFactNeighborX="0" custLinFactNeighborY="-1493"/>
      <dgm:spPr/>
      <dgm:t>
        <a:bodyPr/>
        <a:lstStyle/>
        <a:p>
          <a:endParaRPr lang="it-IT"/>
        </a:p>
      </dgm:t>
    </dgm:pt>
    <dgm:pt modelId="{56711FF9-7B98-4921-BD33-7C7072B5C56D}" type="pres">
      <dgm:prSet presAssocID="{20D9B644-9B55-4A05-8A77-29F336890BDE}" presName="node" presStyleLbl="node1" presStyleIdx="0" presStyleCnt="5" custScaleX="170044" custScaleY="115252" custRadScaleRad="98440" custRadScaleInc="80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7C7377-E900-4FB7-BD93-D1D26981EF63}" type="pres">
      <dgm:prSet presAssocID="{20D9B644-9B55-4A05-8A77-29F336890BDE}" presName="dummy" presStyleCnt="0"/>
      <dgm:spPr/>
    </dgm:pt>
    <dgm:pt modelId="{4DEBFBD8-D949-4713-802C-9AD78EEB9C3C}" type="pres">
      <dgm:prSet presAssocID="{C5061713-9260-4ECB-BB83-4533136E7306}" presName="sibTrans" presStyleLbl="sibTrans2D1" presStyleIdx="0" presStyleCnt="5"/>
      <dgm:spPr/>
      <dgm:t>
        <a:bodyPr/>
        <a:lstStyle/>
        <a:p>
          <a:endParaRPr lang="it-IT"/>
        </a:p>
      </dgm:t>
    </dgm:pt>
    <dgm:pt modelId="{1C833638-41AD-44FF-97A3-2CF271D7EA85}" type="pres">
      <dgm:prSet presAssocID="{F41A8E1E-D964-400A-86FA-9AE9BD1A7849}" presName="node" presStyleLbl="node1" presStyleIdx="1" presStyleCnt="5" custScaleX="115546" custScaleY="116600" custRadScaleRad="125221" custRadScaleInc="203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9B2B92-F814-44C2-8166-5612CA47229B}" type="pres">
      <dgm:prSet presAssocID="{F41A8E1E-D964-400A-86FA-9AE9BD1A7849}" presName="dummy" presStyleCnt="0"/>
      <dgm:spPr/>
    </dgm:pt>
    <dgm:pt modelId="{E7203EB2-1A44-41E1-93AC-C0024481FF47}" type="pres">
      <dgm:prSet presAssocID="{5F611F2C-C5D1-4222-891B-0315043216C4}" presName="sibTrans" presStyleLbl="sibTrans2D1" presStyleIdx="1" presStyleCnt="5"/>
      <dgm:spPr/>
      <dgm:t>
        <a:bodyPr/>
        <a:lstStyle/>
        <a:p>
          <a:endParaRPr lang="it-IT"/>
        </a:p>
      </dgm:t>
    </dgm:pt>
    <dgm:pt modelId="{2E4678B6-BBCA-4955-A93A-CDE0971471C8}" type="pres">
      <dgm:prSet presAssocID="{17184F8D-9131-4A2A-AE6D-9B61209BC1E4}" presName="node" presStyleLbl="node1" presStyleIdx="2" presStyleCnt="5" custScaleX="157760" custScaleY="112995" custRadScaleRad="108602" custRadScaleInc="-199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4059A6-01EA-4DDB-990E-8A00B59FB694}" type="pres">
      <dgm:prSet presAssocID="{17184F8D-9131-4A2A-AE6D-9B61209BC1E4}" presName="dummy" presStyleCnt="0"/>
      <dgm:spPr/>
    </dgm:pt>
    <dgm:pt modelId="{293F9264-D2CA-4EFB-AE35-C2B50A78E161}" type="pres">
      <dgm:prSet presAssocID="{F7F4DBF8-A8D0-47ED-99EF-DD06927EDFB9}" presName="sibTrans" presStyleLbl="sibTrans2D1" presStyleIdx="2" presStyleCnt="5"/>
      <dgm:spPr/>
      <dgm:t>
        <a:bodyPr/>
        <a:lstStyle/>
        <a:p>
          <a:endParaRPr lang="it-IT"/>
        </a:p>
      </dgm:t>
    </dgm:pt>
    <dgm:pt modelId="{ED97B676-EDA8-4C3B-9A8B-2E32990A876E}" type="pres">
      <dgm:prSet presAssocID="{BB1CCA51-3DCA-47C8-BD8A-C63DE79FB6D1}" presName="node" presStyleLbl="node1" presStyleIdx="3" presStyleCnt="5" custScaleX="174557" custScaleY="1151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427CB6-C9AA-4971-8F4D-0682439A1A7E}" type="pres">
      <dgm:prSet presAssocID="{BB1CCA51-3DCA-47C8-BD8A-C63DE79FB6D1}" presName="dummy" presStyleCnt="0"/>
      <dgm:spPr/>
    </dgm:pt>
    <dgm:pt modelId="{539060A2-B4A9-49D3-865C-E4DABD74DD91}" type="pres">
      <dgm:prSet presAssocID="{8234906E-34FE-4D2D-9C54-E9A5A32269C8}" presName="sibTrans" presStyleLbl="sibTrans2D1" presStyleIdx="3" presStyleCnt="5"/>
      <dgm:spPr/>
      <dgm:t>
        <a:bodyPr/>
        <a:lstStyle/>
        <a:p>
          <a:endParaRPr lang="it-IT"/>
        </a:p>
      </dgm:t>
    </dgm:pt>
    <dgm:pt modelId="{D38D2ED9-C02A-4BF4-B000-6311EB5BA8AC}" type="pres">
      <dgm:prSet presAssocID="{08C97539-28BA-40EA-B09D-EEBA2A7F7DA5}" presName="node" presStyleLbl="node1" presStyleIdx="4" presStyleCnt="5" custScaleX="120058" custScaleY="116600" custRadScaleRad="118217" custRadScaleInc="-162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A48254F-9ADE-4D35-B40B-E8034ABEA3FE}" type="pres">
      <dgm:prSet presAssocID="{08C97539-28BA-40EA-B09D-EEBA2A7F7DA5}" presName="dummy" presStyleCnt="0"/>
      <dgm:spPr/>
    </dgm:pt>
    <dgm:pt modelId="{150EF599-A005-418D-9CF0-F4D8FF97C16F}" type="pres">
      <dgm:prSet presAssocID="{62E8183F-4FCE-403D-AF69-2CD8D5F79B53}" presName="sibTrans" presStyleLbl="sibTrans2D1" presStyleIdx="4" presStyleCnt="5"/>
      <dgm:spPr/>
      <dgm:t>
        <a:bodyPr/>
        <a:lstStyle/>
        <a:p>
          <a:endParaRPr lang="it-IT"/>
        </a:p>
      </dgm:t>
    </dgm:pt>
  </dgm:ptLst>
  <dgm:cxnLst>
    <dgm:cxn modelId="{FC52B1EF-A0D3-4D86-92AD-CCD39A8EF750}" type="presOf" srcId="{C317074D-EB29-4E36-81EF-E96259ABF026}" destId="{300C795D-8B69-4EF9-8257-E9A690CF3739}" srcOrd="0" destOrd="0" presId="urn:microsoft.com/office/officeart/2005/8/layout/radial6"/>
    <dgm:cxn modelId="{3B10C4CB-3B88-4C76-B86F-7CB9FC4BA5F2}" srcId="{D3572AAC-ABF2-45EC-8CBD-C424AEEF7428}" destId="{BB1CCA51-3DCA-47C8-BD8A-C63DE79FB6D1}" srcOrd="3" destOrd="0" parTransId="{19A27DE0-3DA3-489B-AD1D-52E6E768F95C}" sibTransId="{8234906E-34FE-4D2D-9C54-E9A5A32269C8}"/>
    <dgm:cxn modelId="{AF3CCF4D-92E7-43CB-BF70-384B17ED0CFF}" srcId="{D3572AAC-ABF2-45EC-8CBD-C424AEEF7428}" destId="{08C97539-28BA-40EA-B09D-EEBA2A7F7DA5}" srcOrd="4" destOrd="0" parTransId="{84F5F8AC-A9C9-43B5-8B11-E1766CED2E63}" sibTransId="{62E8183F-4FCE-403D-AF69-2CD8D5F79B53}"/>
    <dgm:cxn modelId="{4B1185CF-732C-475D-91F6-8F92E0A53942}" type="presOf" srcId="{20D9B644-9B55-4A05-8A77-29F336890BDE}" destId="{56711FF9-7B98-4921-BD33-7C7072B5C56D}" srcOrd="0" destOrd="0" presId="urn:microsoft.com/office/officeart/2005/8/layout/radial6"/>
    <dgm:cxn modelId="{F011B6FC-C7A3-4F57-974D-9769880EEF42}" type="presOf" srcId="{17184F8D-9131-4A2A-AE6D-9B61209BC1E4}" destId="{2E4678B6-BBCA-4955-A93A-CDE0971471C8}" srcOrd="0" destOrd="0" presId="urn:microsoft.com/office/officeart/2005/8/layout/radial6"/>
    <dgm:cxn modelId="{2F0FDC28-859F-4C9A-B6D1-8F8916D73F35}" type="presOf" srcId="{5F611F2C-C5D1-4222-891B-0315043216C4}" destId="{E7203EB2-1A44-41E1-93AC-C0024481FF47}" srcOrd="0" destOrd="0" presId="urn:microsoft.com/office/officeart/2005/8/layout/radial6"/>
    <dgm:cxn modelId="{B5658E0B-F73E-4311-876C-86F57ACFCCE0}" type="presOf" srcId="{D3572AAC-ABF2-45EC-8CBD-C424AEEF7428}" destId="{5B798A16-0C0D-4458-89E7-A5F3727B9643}" srcOrd="0" destOrd="0" presId="urn:microsoft.com/office/officeart/2005/8/layout/radial6"/>
    <dgm:cxn modelId="{76BC7592-A019-4653-8D95-10A681E5FA93}" type="presOf" srcId="{F41A8E1E-D964-400A-86FA-9AE9BD1A7849}" destId="{1C833638-41AD-44FF-97A3-2CF271D7EA85}" srcOrd="0" destOrd="0" presId="urn:microsoft.com/office/officeart/2005/8/layout/radial6"/>
    <dgm:cxn modelId="{A7BE7C74-4A62-4196-BB7B-835C934A03E3}" type="presOf" srcId="{F7F4DBF8-A8D0-47ED-99EF-DD06927EDFB9}" destId="{293F9264-D2CA-4EFB-AE35-C2B50A78E161}" srcOrd="0" destOrd="0" presId="urn:microsoft.com/office/officeart/2005/8/layout/radial6"/>
    <dgm:cxn modelId="{825F195A-4EF7-43C8-A2FF-11B457F7CFEE}" type="presOf" srcId="{08C97539-28BA-40EA-B09D-EEBA2A7F7DA5}" destId="{D38D2ED9-C02A-4BF4-B000-6311EB5BA8AC}" srcOrd="0" destOrd="0" presId="urn:microsoft.com/office/officeart/2005/8/layout/radial6"/>
    <dgm:cxn modelId="{F7309352-52A4-417F-BC80-8767B99DEA0E}" srcId="{D3572AAC-ABF2-45EC-8CBD-C424AEEF7428}" destId="{17184F8D-9131-4A2A-AE6D-9B61209BC1E4}" srcOrd="2" destOrd="0" parTransId="{EF71ABA8-45FF-4D9F-AF3E-981079609EC1}" sibTransId="{F7F4DBF8-A8D0-47ED-99EF-DD06927EDFB9}"/>
    <dgm:cxn modelId="{9656AA3D-7722-4F95-B4D6-F6D2D5824C68}" type="presOf" srcId="{BB1CCA51-3DCA-47C8-BD8A-C63DE79FB6D1}" destId="{ED97B676-EDA8-4C3B-9A8B-2E32990A876E}" srcOrd="0" destOrd="0" presId="urn:microsoft.com/office/officeart/2005/8/layout/radial6"/>
    <dgm:cxn modelId="{9AF18DC0-A9EA-4EFA-BB44-4600514468C4}" srcId="{D3572AAC-ABF2-45EC-8CBD-C424AEEF7428}" destId="{20D9B644-9B55-4A05-8A77-29F336890BDE}" srcOrd="0" destOrd="0" parTransId="{BC17A14B-0932-490A-9669-5F89B55869FF}" sibTransId="{C5061713-9260-4ECB-BB83-4533136E7306}"/>
    <dgm:cxn modelId="{4642C825-D6E3-4200-858F-D199E3A03FE1}" srcId="{D3572AAC-ABF2-45EC-8CBD-C424AEEF7428}" destId="{F41A8E1E-D964-400A-86FA-9AE9BD1A7849}" srcOrd="1" destOrd="0" parTransId="{61A9B20E-98B1-4889-A850-EAB570DA7F0C}" sibTransId="{5F611F2C-C5D1-4222-891B-0315043216C4}"/>
    <dgm:cxn modelId="{EF808110-6F2D-4DCC-BD40-E09D0AEE4DB7}" type="presOf" srcId="{8234906E-34FE-4D2D-9C54-E9A5A32269C8}" destId="{539060A2-B4A9-49D3-865C-E4DABD74DD91}" srcOrd="0" destOrd="0" presId="urn:microsoft.com/office/officeart/2005/8/layout/radial6"/>
    <dgm:cxn modelId="{835CEFCF-A82A-42F5-86A9-EAD9063F2617}" type="presOf" srcId="{C5061713-9260-4ECB-BB83-4533136E7306}" destId="{4DEBFBD8-D949-4713-802C-9AD78EEB9C3C}" srcOrd="0" destOrd="0" presId="urn:microsoft.com/office/officeart/2005/8/layout/radial6"/>
    <dgm:cxn modelId="{CC3C2AE3-CD55-4386-92B6-EB6E75E18A88}" srcId="{C317074D-EB29-4E36-81EF-E96259ABF026}" destId="{D3572AAC-ABF2-45EC-8CBD-C424AEEF7428}" srcOrd="0" destOrd="0" parTransId="{4190DD9E-80D2-4F7E-93D5-2696FADD7A4A}" sibTransId="{EDF69285-0D23-4C6A-BF19-9B34489B160F}"/>
    <dgm:cxn modelId="{4F06713A-C6AB-44C1-B0D7-8955B8C149A6}" type="presOf" srcId="{62E8183F-4FCE-403D-AF69-2CD8D5F79B53}" destId="{150EF599-A005-418D-9CF0-F4D8FF97C16F}" srcOrd="0" destOrd="0" presId="urn:microsoft.com/office/officeart/2005/8/layout/radial6"/>
    <dgm:cxn modelId="{7FFEE7D7-5C6A-4BB8-A8A3-F83BA6257F44}" type="presParOf" srcId="{300C795D-8B69-4EF9-8257-E9A690CF3739}" destId="{5B798A16-0C0D-4458-89E7-A5F3727B9643}" srcOrd="0" destOrd="0" presId="urn:microsoft.com/office/officeart/2005/8/layout/radial6"/>
    <dgm:cxn modelId="{7FB7513A-65A8-46BD-A6C9-14FC7605CB42}" type="presParOf" srcId="{300C795D-8B69-4EF9-8257-E9A690CF3739}" destId="{56711FF9-7B98-4921-BD33-7C7072B5C56D}" srcOrd="1" destOrd="0" presId="urn:microsoft.com/office/officeart/2005/8/layout/radial6"/>
    <dgm:cxn modelId="{246746C0-4C1D-4357-BCD7-5AF53CDBE9DC}" type="presParOf" srcId="{300C795D-8B69-4EF9-8257-E9A690CF3739}" destId="{557C7377-E900-4FB7-BD93-D1D26981EF63}" srcOrd="2" destOrd="0" presId="urn:microsoft.com/office/officeart/2005/8/layout/radial6"/>
    <dgm:cxn modelId="{1B972728-AF15-4E82-A52E-23B374A49C13}" type="presParOf" srcId="{300C795D-8B69-4EF9-8257-E9A690CF3739}" destId="{4DEBFBD8-D949-4713-802C-9AD78EEB9C3C}" srcOrd="3" destOrd="0" presId="urn:microsoft.com/office/officeart/2005/8/layout/radial6"/>
    <dgm:cxn modelId="{CFCAE0D4-9CF1-4458-8A13-E5D5405CC8F6}" type="presParOf" srcId="{300C795D-8B69-4EF9-8257-E9A690CF3739}" destId="{1C833638-41AD-44FF-97A3-2CF271D7EA85}" srcOrd="4" destOrd="0" presId="urn:microsoft.com/office/officeart/2005/8/layout/radial6"/>
    <dgm:cxn modelId="{001C1DCA-C77E-42F4-99D4-B0D493BAFAAC}" type="presParOf" srcId="{300C795D-8B69-4EF9-8257-E9A690CF3739}" destId="{4F9B2B92-F814-44C2-8166-5612CA47229B}" srcOrd="5" destOrd="0" presId="urn:microsoft.com/office/officeart/2005/8/layout/radial6"/>
    <dgm:cxn modelId="{AF27D3A9-5CEC-42B3-92FF-68560BEF8F6C}" type="presParOf" srcId="{300C795D-8B69-4EF9-8257-E9A690CF3739}" destId="{E7203EB2-1A44-41E1-93AC-C0024481FF47}" srcOrd="6" destOrd="0" presId="urn:microsoft.com/office/officeart/2005/8/layout/radial6"/>
    <dgm:cxn modelId="{9AEFE458-5EF9-4156-A1E5-0A820BE006D4}" type="presParOf" srcId="{300C795D-8B69-4EF9-8257-E9A690CF3739}" destId="{2E4678B6-BBCA-4955-A93A-CDE0971471C8}" srcOrd="7" destOrd="0" presId="urn:microsoft.com/office/officeart/2005/8/layout/radial6"/>
    <dgm:cxn modelId="{0DDA8B01-A775-4B53-B6D9-87073E490690}" type="presParOf" srcId="{300C795D-8B69-4EF9-8257-E9A690CF3739}" destId="{DB4059A6-01EA-4DDB-990E-8A00B59FB694}" srcOrd="8" destOrd="0" presId="urn:microsoft.com/office/officeart/2005/8/layout/radial6"/>
    <dgm:cxn modelId="{55EA1740-865F-496C-BC08-5E2EAFDC0FFC}" type="presParOf" srcId="{300C795D-8B69-4EF9-8257-E9A690CF3739}" destId="{293F9264-D2CA-4EFB-AE35-C2B50A78E161}" srcOrd="9" destOrd="0" presId="urn:microsoft.com/office/officeart/2005/8/layout/radial6"/>
    <dgm:cxn modelId="{B92AFDCD-CF3F-4E01-8D5E-8BDD378781BD}" type="presParOf" srcId="{300C795D-8B69-4EF9-8257-E9A690CF3739}" destId="{ED97B676-EDA8-4C3B-9A8B-2E32990A876E}" srcOrd="10" destOrd="0" presId="urn:microsoft.com/office/officeart/2005/8/layout/radial6"/>
    <dgm:cxn modelId="{6823501F-5AF4-406E-947E-FD591A4FD250}" type="presParOf" srcId="{300C795D-8B69-4EF9-8257-E9A690CF3739}" destId="{28427CB6-C9AA-4971-8F4D-0682439A1A7E}" srcOrd="11" destOrd="0" presId="urn:microsoft.com/office/officeart/2005/8/layout/radial6"/>
    <dgm:cxn modelId="{9C2BD85B-6050-4AC7-970C-7AB309FA8647}" type="presParOf" srcId="{300C795D-8B69-4EF9-8257-E9A690CF3739}" destId="{539060A2-B4A9-49D3-865C-E4DABD74DD91}" srcOrd="12" destOrd="0" presId="urn:microsoft.com/office/officeart/2005/8/layout/radial6"/>
    <dgm:cxn modelId="{21D297E6-5B0F-40ED-AE3B-66D6ECF85C0D}" type="presParOf" srcId="{300C795D-8B69-4EF9-8257-E9A690CF3739}" destId="{D38D2ED9-C02A-4BF4-B000-6311EB5BA8AC}" srcOrd="13" destOrd="0" presId="urn:microsoft.com/office/officeart/2005/8/layout/radial6"/>
    <dgm:cxn modelId="{302389B7-D8CF-40E3-95CC-865160E19CBE}" type="presParOf" srcId="{300C795D-8B69-4EF9-8257-E9A690CF3739}" destId="{2A48254F-9ADE-4D35-B40B-E8034ABEA3FE}" srcOrd="14" destOrd="0" presId="urn:microsoft.com/office/officeart/2005/8/layout/radial6"/>
    <dgm:cxn modelId="{14A7763C-75B0-4696-ACC3-B745C0E3370D}" type="presParOf" srcId="{300C795D-8B69-4EF9-8257-E9A690CF3739}" destId="{150EF599-A005-418D-9CF0-F4D8FF97C16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EF599-A005-418D-9CF0-F4D8FF97C16F}">
      <dsp:nvSpPr>
        <dsp:cNvPr id="0" name=""/>
        <dsp:cNvSpPr/>
      </dsp:nvSpPr>
      <dsp:spPr>
        <a:xfrm>
          <a:off x="751564" y="785975"/>
          <a:ext cx="5449350" cy="5449350"/>
        </a:xfrm>
        <a:prstGeom prst="blockArc">
          <a:avLst>
            <a:gd name="adj1" fmla="val 11430845"/>
            <a:gd name="adj2" fmla="val 17144864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9060A2-B4A9-49D3-865C-E4DABD74DD91}">
      <dsp:nvSpPr>
        <dsp:cNvPr id="0" name=""/>
        <dsp:cNvSpPr/>
      </dsp:nvSpPr>
      <dsp:spPr>
        <a:xfrm>
          <a:off x="1070835" y="390811"/>
          <a:ext cx="5449350" cy="5449350"/>
        </a:xfrm>
        <a:prstGeom prst="blockArc">
          <a:avLst>
            <a:gd name="adj1" fmla="val 6522994"/>
            <a:gd name="adj2" fmla="val 11081904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3F9264-D2CA-4EFB-AE35-C2B50A78E161}">
      <dsp:nvSpPr>
        <dsp:cNvPr id="0" name=""/>
        <dsp:cNvSpPr/>
      </dsp:nvSpPr>
      <dsp:spPr>
        <a:xfrm>
          <a:off x="1975240" y="913711"/>
          <a:ext cx="5449350" cy="5449350"/>
        </a:xfrm>
        <a:prstGeom prst="blockArc">
          <a:avLst>
            <a:gd name="adj1" fmla="val 2918765"/>
            <a:gd name="adj2" fmla="val 7881235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203EB2-1A44-41E1-93AC-C0024481FF47}">
      <dsp:nvSpPr>
        <dsp:cNvPr id="0" name=""/>
        <dsp:cNvSpPr/>
      </dsp:nvSpPr>
      <dsp:spPr>
        <a:xfrm>
          <a:off x="2509191" y="548475"/>
          <a:ext cx="5449350" cy="5449350"/>
        </a:xfrm>
        <a:prstGeom prst="blockArc">
          <a:avLst>
            <a:gd name="adj1" fmla="val 21113134"/>
            <a:gd name="adj2" fmla="val 3756458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EBFBD8-D949-4713-802C-9AD78EEB9C3C}">
      <dsp:nvSpPr>
        <dsp:cNvPr id="0" name=""/>
        <dsp:cNvSpPr/>
      </dsp:nvSpPr>
      <dsp:spPr>
        <a:xfrm>
          <a:off x="2522644" y="742145"/>
          <a:ext cx="5449350" cy="5449350"/>
        </a:xfrm>
        <a:prstGeom prst="blockArc">
          <a:avLst>
            <a:gd name="adj1" fmla="val 15194450"/>
            <a:gd name="adj2" fmla="val 20986426"/>
            <a:gd name="adj3" fmla="val 4644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798A16-0C0D-4458-89E7-A5F3727B9643}">
      <dsp:nvSpPr>
        <dsp:cNvPr id="0" name=""/>
        <dsp:cNvSpPr/>
      </dsp:nvSpPr>
      <dsp:spPr>
        <a:xfrm>
          <a:off x="2303790" y="2016993"/>
          <a:ext cx="4372796" cy="25105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cap="all" baseline="0" smtClean="0"/>
            <a:t>Inappropriatezza prescrittiva</a:t>
          </a:r>
          <a:endParaRPr lang="it-IT" sz="2800" b="1" kern="1200" cap="all" baseline="0" dirty="0"/>
        </a:p>
      </dsp:txBody>
      <dsp:txXfrm>
        <a:off x="2944171" y="2384648"/>
        <a:ext cx="3092034" cy="1775194"/>
      </dsp:txXfrm>
    </dsp:sp>
    <dsp:sp modelId="{56711FF9-7B98-4921-BD33-7C7072B5C56D}">
      <dsp:nvSpPr>
        <dsp:cNvPr id="0" name=""/>
        <dsp:cNvSpPr/>
      </dsp:nvSpPr>
      <dsp:spPr>
        <a:xfrm>
          <a:off x="3311923" y="-21744"/>
          <a:ext cx="2340319" cy="16867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smtClean="0">
              <a:latin typeface="Calibri" pitchFamily="34" charset="0"/>
              <a:cs typeface="Calibri" pitchFamily="34" charset="0"/>
            </a:rPr>
            <a:t>Farmaci da evitare</a:t>
          </a:r>
          <a:endParaRPr lang="it-IT" sz="2400" b="1" kern="1200" dirty="0">
            <a:latin typeface="Calibri" pitchFamily="34" charset="0"/>
            <a:cs typeface="Calibri" pitchFamily="34" charset="0"/>
          </a:endParaRPr>
        </a:p>
      </dsp:txBody>
      <dsp:txXfrm>
        <a:off x="3654655" y="225271"/>
        <a:ext cx="1654855" cy="1192694"/>
      </dsp:txXfrm>
    </dsp:sp>
    <dsp:sp modelId="{1C833638-41AD-44FF-97A3-2CF271D7EA85}">
      <dsp:nvSpPr>
        <dsp:cNvPr id="0" name=""/>
        <dsp:cNvSpPr/>
      </dsp:nvSpPr>
      <dsp:spPr>
        <a:xfrm>
          <a:off x="6701213" y="1872954"/>
          <a:ext cx="2334836" cy="20490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smtClean="0">
              <a:latin typeface="Calibri" pitchFamily="34" charset="0"/>
              <a:cs typeface="Calibri" pitchFamily="34" charset="0"/>
            </a:rPr>
            <a:t>Cascata prescrittiva</a:t>
          </a:r>
          <a:endParaRPr lang="it-IT" sz="2400" b="1" kern="1200" dirty="0">
            <a:latin typeface="Calibri" pitchFamily="34" charset="0"/>
            <a:cs typeface="Calibri" pitchFamily="34" charset="0"/>
          </a:endParaRPr>
        </a:p>
      </dsp:txBody>
      <dsp:txXfrm>
        <a:off x="7043142" y="2173034"/>
        <a:ext cx="1650978" cy="1448913"/>
      </dsp:txXfrm>
    </dsp:sp>
    <dsp:sp modelId="{2E4678B6-BBCA-4955-A93A-CDE0971471C8}">
      <dsp:nvSpPr>
        <dsp:cNvPr id="0" name=""/>
        <dsp:cNvSpPr/>
      </dsp:nvSpPr>
      <dsp:spPr>
        <a:xfrm>
          <a:off x="5184137" y="4643295"/>
          <a:ext cx="2548390" cy="19857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smtClean="0">
              <a:latin typeface="Calibri" pitchFamily="34" charset="0"/>
              <a:cs typeface="Calibri" pitchFamily="34" charset="0"/>
            </a:rPr>
            <a:t>Sotto/sovra prescrizione</a:t>
          </a:r>
          <a:endParaRPr lang="it-IT" sz="2400" b="1" kern="1200" dirty="0">
            <a:latin typeface="Calibri" pitchFamily="34" charset="0"/>
            <a:cs typeface="Calibri" pitchFamily="34" charset="0"/>
          </a:endParaRPr>
        </a:p>
      </dsp:txBody>
      <dsp:txXfrm>
        <a:off x="5557340" y="4934097"/>
        <a:ext cx="1801984" cy="1404116"/>
      </dsp:txXfrm>
    </dsp:sp>
    <dsp:sp modelId="{ED97B676-EDA8-4C3B-9A8B-2E32990A876E}">
      <dsp:nvSpPr>
        <dsp:cNvPr id="0" name=""/>
        <dsp:cNvSpPr/>
      </dsp:nvSpPr>
      <dsp:spPr>
        <a:xfrm>
          <a:off x="1439709" y="4624342"/>
          <a:ext cx="3003579" cy="20236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smtClean="0">
              <a:latin typeface="Calibri" pitchFamily="34" charset="0"/>
              <a:cs typeface="Calibri" pitchFamily="34" charset="0"/>
            </a:rPr>
            <a:t>Interazioni farmacologiche</a:t>
          </a:r>
          <a:endParaRPr lang="it-IT" sz="2400" b="1" kern="1200" dirty="0">
            <a:latin typeface="Calibri" pitchFamily="34" charset="0"/>
            <a:cs typeface="Calibri" pitchFamily="34" charset="0"/>
          </a:endParaRPr>
        </a:p>
      </dsp:txBody>
      <dsp:txXfrm>
        <a:off x="1879573" y="4920695"/>
        <a:ext cx="2123851" cy="1430920"/>
      </dsp:txXfrm>
    </dsp:sp>
    <dsp:sp modelId="{D38D2ED9-C02A-4BF4-B000-6311EB5BA8AC}">
      <dsp:nvSpPr>
        <dsp:cNvPr id="0" name=""/>
        <dsp:cNvSpPr/>
      </dsp:nvSpPr>
      <dsp:spPr>
        <a:xfrm>
          <a:off x="0" y="1872952"/>
          <a:ext cx="2286087" cy="20490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smtClean="0">
              <a:latin typeface="Calibri" pitchFamily="34" charset="0"/>
              <a:cs typeface="Calibri" pitchFamily="34" charset="0"/>
            </a:rPr>
            <a:t>Prescrizioni duplicate</a:t>
          </a:r>
          <a:endParaRPr lang="it-IT" sz="2400" b="1" kern="1200" dirty="0">
            <a:latin typeface="Calibri" pitchFamily="34" charset="0"/>
            <a:cs typeface="Calibri" pitchFamily="34" charset="0"/>
          </a:endParaRPr>
        </a:p>
      </dsp:txBody>
      <dsp:txXfrm>
        <a:off x="334790" y="2173032"/>
        <a:ext cx="1616507" cy="1448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EF599-A005-418D-9CF0-F4D8FF97C16F}">
      <dsp:nvSpPr>
        <dsp:cNvPr id="0" name=""/>
        <dsp:cNvSpPr/>
      </dsp:nvSpPr>
      <dsp:spPr>
        <a:xfrm>
          <a:off x="1316864" y="821033"/>
          <a:ext cx="5449350" cy="5449350"/>
        </a:xfrm>
        <a:prstGeom prst="blockArc">
          <a:avLst>
            <a:gd name="adj1" fmla="val 11775312"/>
            <a:gd name="adj2" fmla="val 1696128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060A2-B4A9-49D3-865C-E4DABD74DD91}">
      <dsp:nvSpPr>
        <dsp:cNvPr id="0" name=""/>
        <dsp:cNvSpPr/>
      </dsp:nvSpPr>
      <dsp:spPr>
        <a:xfrm>
          <a:off x="1374257" y="584396"/>
          <a:ext cx="5449350" cy="5449350"/>
        </a:xfrm>
        <a:prstGeom prst="blockArc">
          <a:avLst>
            <a:gd name="adj1" fmla="val 6900944"/>
            <a:gd name="adj2" fmla="val 11460676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F9264-D2CA-4EFB-AE35-C2B50A78E161}">
      <dsp:nvSpPr>
        <dsp:cNvPr id="0" name=""/>
        <dsp:cNvSpPr/>
      </dsp:nvSpPr>
      <dsp:spPr>
        <a:xfrm>
          <a:off x="1975231" y="970642"/>
          <a:ext cx="5449350" cy="5449350"/>
        </a:xfrm>
        <a:prstGeom prst="blockArc">
          <a:avLst>
            <a:gd name="adj1" fmla="val 2973483"/>
            <a:gd name="adj2" fmla="val 7826517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03EB2-1A44-41E1-93AC-C0024481FF47}">
      <dsp:nvSpPr>
        <dsp:cNvPr id="0" name=""/>
        <dsp:cNvSpPr/>
      </dsp:nvSpPr>
      <dsp:spPr>
        <a:xfrm>
          <a:off x="2456455" y="643985"/>
          <a:ext cx="5449350" cy="5449350"/>
        </a:xfrm>
        <a:prstGeom prst="blockArc">
          <a:avLst>
            <a:gd name="adj1" fmla="val 20875014"/>
            <a:gd name="adj2" fmla="val 372626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BFBD8-D949-4713-802C-9AD78EEB9C3C}">
      <dsp:nvSpPr>
        <dsp:cNvPr id="0" name=""/>
        <dsp:cNvSpPr/>
      </dsp:nvSpPr>
      <dsp:spPr>
        <a:xfrm>
          <a:off x="2499850" y="817870"/>
          <a:ext cx="5449350" cy="5449350"/>
        </a:xfrm>
        <a:prstGeom prst="blockArc">
          <a:avLst>
            <a:gd name="adj1" fmla="val 15420341"/>
            <a:gd name="adj2" fmla="val 20643474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98A16-0C0D-4458-89E7-A5F3727B9643}">
      <dsp:nvSpPr>
        <dsp:cNvPr id="0" name=""/>
        <dsp:cNvSpPr/>
      </dsp:nvSpPr>
      <dsp:spPr>
        <a:xfrm>
          <a:off x="3027453" y="2232972"/>
          <a:ext cx="3020789" cy="2510504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kern="1200" dirty="0" err="1" smtClean="0"/>
            <a:t>INTERCheck</a:t>
          </a:r>
          <a:endParaRPr lang="it-IT" sz="3200" b="1" kern="1200" dirty="0"/>
        </a:p>
      </dsp:txBody>
      <dsp:txXfrm>
        <a:off x="3469837" y="2600627"/>
        <a:ext cx="2136021" cy="1775194"/>
      </dsp:txXfrm>
    </dsp:sp>
    <dsp:sp modelId="{56711FF9-7B98-4921-BD33-7C7072B5C56D}">
      <dsp:nvSpPr>
        <dsp:cNvPr id="0" name=""/>
        <dsp:cNvSpPr/>
      </dsp:nvSpPr>
      <dsp:spPr>
        <a:xfrm>
          <a:off x="3131960" y="-63404"/>
          <a:ext cx="2988273" cy="2025384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latin typeface="Calibri" pitchFamily="34" charset="0"/>
              <a:cs typeface="Calibri" pitchFamily="34" charset="0"/>
            </a:rPr>
            <a:t>Appropriatezza </a:t>
          </a:r>
          <a:endParaRPr lang="it-IT" sz="2400" b="1" kern="1200" dirty="0">
            <a:latin typeface="Calibri" pitchFamily="34" charset="0"/>
            <a:cs typeface="Calibri" pitchFamily="34" charset="0"/>
          </a:endParaRPr>
        </a:p>
      </dsp:txBody>
      <dsp:txXfrm>
        <a:off x="3569582" y="233207"/>
        <a:ext cx="2113029" cy="1432162"/>
      </dsp:txXfrm>
    </dsp:sp>
    <dsp:sp modelId="{1C833638-41AD-44FF-97A3-2CF271D7EA85}">
      <dsp:nvSpPr>
        <dsp:cNvPr id="0" name=""/>
        <dsp:cNvSpPr/>
      </dsp:nvSpPr>
      <dsp:spPr>
        <a:xfrm>
          <a:off x="6768302" y="1787011"/>
          <a:ext cx="2030550" cy="2049073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latin typeface="Calibri" pitchFamily="34" charset="0"/>
              <a:cs typeface="Calibri" pitchFamily="34" charset="0"/>
            </a:rPr>
            <a:t>Dosaggio</a:t>
          </a:r>
          <a:endParaRPr lang="it-IT" sz="2400" b="1" kern="1200" dirty="0">
            <a:latin typeface="Calibri" pitchFamily="34" charset="0"/>
            <a:cs typeface="Calibri" pitchFamily="34" charset="0"/>
          </a:endParaRPr>
        </a:p>
      </dsp:txBody>
      <dsp:txXfrm>
        <a:off x="7065669" y="2087091"/>
        <a:ext cx="1435816" cy="1448913"/>
      </dsp:txXfrm>
    </dsp:sp>
    <dsp:sp modelId="{2E4678B6-BBCA-4955-A93A-CDE0971471C8}">
      <dsp:nvSpPr>
        <dsp:cNvPr id="0" name=""/>
        <dsp:cNvSpPr/>
      </dsp:nvSpPr>
      <dsp:spPr>
        <a:xfrm>
          <a:off x="5040103" y="4727959"/>
          <a:ext cx="2772399" cy="1985720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latin typeface="Calibri" pitchFamily="34" charset="0"/>
              <a:cs typeface="Calibri" pitchFamily="34" charset="0"/>
            </a:rPr>
            <a:t>Carico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latin typeface="Calibri" pitchFamily="34" charset="0"/>
              <a:cs typeface="Calibri" pitchFamily="34" charset="0"/>
            </a:rPr>
            <a:t>anticolinergico</a:t>
          </a:r>
          <a:endParaRPr lang="it-IT" sz="2400" b="1" kern="1200" dirty="0">
            <a:latin typeface="Calibri" pitchFamily="34" charset="0"/>
            <a:cs typeface="Calibri" pitchFamily="34" charset="0"/>
          </a:endParaRPr>
        </a:p>
      </dsp:txBody>
      <dsp:txXfrm>
        <a:off x="5446111" y="5018761"/>
        <a:ext cx="1960383" cy="1404116"/>
      </dsp:txXfrm>
    </dsp:sp>
    <dsp:sp modelId="{ED97B676-EDA8-4C3B-9A8B-2E32990A876E}">
      <dsp:nvSpPr>
        <dsp:cNvPr id="0" name=""/>
        <dsp:cNvSpPr/>
      </dsp:nvSpPr>
      <dsp:spPr>
        <a:xfrm>
          <a:off x="1439718" y="4709006"/>
          <a:ext cx="3067582" cy="2023626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latin typeface="Calibri" pitchFamily="34" charset="0"/>
              <a:cs typeface="Calibri" pitchFamily="34" charset="0"/>
            </a:rPr>
            <a:t>Rischio di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latin typeface="Calibri" pitchFamily="34" charset="0"/>
              <a:cs typeface="Calibri" pitchFamily="34" charset="0"/>
            </a:rPr>
            <a:t>reazioni avverse</a:t>
          </a:r>
          <a:endParaRPr lang="it-IT" sz="2400" b="1" kern="1200" dirty="0">
            <a:latin typeface="Calibri" pitchFamily="34" charset="0"/>
            <a:cs typeface="Calibri" pitchFamily="34" charset="0"/>
          </a:endParaRPr>
        </a:p>
      </dsp:txBody>
      <dsp:txXfrm>
        <a:off x="1888955" y="5005359"/>
        <a:ext cx="2169108" cy="1430920"/>
      </dsp:txXfrm>
    </dsp:sp>
    <dsp:sp modelId="{D38D2ED9-C02A-4BF4-B000-6311EB5BA8AC}">
      <dsp:nvSpPr>
        <dsp:cNvPr id="0" name=""/>
        <dsp:cNvSpPr/>
      </dsp:nvSpPr>
      <dsp:spPr>
        <a:xfrm>
          <a:off x="431598" y="1776200"/>
          <a:ext cx="2109842" cy="2049073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latin typeface="Calibri" pitchFamily="34" charset="0"/>
              <a:cs typeface="Calibri" pitchFamily="34" charset="0"/>
            </a:rPr>
            <a:t>Interazioni</a:t>
          </a:r>
          <a:endParaRPr lang="it-IT" sz="2400" b="1" kern="1200" dirty="0">
            <a:latin typeface="Calibri" pitchFamily="34" charset="0"/>
            <a:cs typeface="Calibri" pitchFamily="34" charset="0"/>
          </a:endParaRPr>
        </a:p>
      </dsp:txBody>
      <dsp:txXfrm>
        <a:off x="740577" y="2076280"/>
        <a:ext cx="1491884" cy="1448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6DF8-B136-4B91-AD2D-50FFBBE4273B}" type="datetimeFigureOut">
              <a:rPr lang="en-US" smtClean="0"/>
              <a:pPr/>
              <a:t>5/9/2013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E45CD-6528-4EDB-870E-7CBF69254EE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44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F9CF-9ADD-4953-B076-D77F5C36462F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F0E88-02D6-44B6-8EBA-069C58C925B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19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6B43CB-2B24-4B0B-8B09-1C2D234BA3F5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6A6606-0744-4BBC-8BE4-FE25ACE3E020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7EBBA0-C457-452F-9D28-50031D8D417F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9B7D-FAD9-4B41-AFB9-B10599F69B3A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419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9B7D-FAD9-4B41-AFB9-B10599F69B3A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507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9B7D-FAD9-4B41-AFB9-B10599F69B3A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68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it-IT" smtClean="0"/>
              <a:t>Rispetto al tasso annuale medio di soggetti che vanno al pronto soccorso per ADR (poco superiore a 2 casi su 1000 individui) lo studio ha stimato che il tasso è molto più alto per gli infanti e bambini sotto i 5 anni e dopo i 60 anni, continuando a crescere con l’età fino al picco che si raggiunge nelle fasce più avanzate di età (anziani richi o7 volte più alto della popolazione generale, ma ultra 85enni frequenza di ospedalizzazione è quasi 4 volte (3.5 ) volte superiore vs soggetti con età 65 - 69 anni). Anziani e bambini sono quindi le fasce di popolazione che maggiormente vanno al PS per reazioni avverse da farmaco e gli anziani in particolare sono quelli nei quali si registrano la maggioranza delle ADR: circa 1/4 delle ADR totali e ½ di quelle che hanno causato ospedalizzazione si registrano proprio negli over 65. </a:t>
            </a:r>
          </a:p>
          <a:p>
            <a:pPr marL="0" lvl="1"/>
            <a:r>
              <a:rPr lang="it-IT" smtClean="0"/>
              <a:t>Sembra razionale concludere che questa sia la popolazione su cui è opportuno intervenire per ridurre maggiormente il rischio di ADR gravi. </a:t>
            </a:r>
          </a:p>
          <a:p>
            <a:pPr marL="0" lvl="1"/>
            <a:endParaRPr lang="it-IT" smtClean="0"/>
          </a:p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601853-F207-4DED-A50A-41F968B23561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6594AD-2615-44A2-A0EA-B85629FD5CFB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E32CD-2FE8-4BBA-8CC7-633C59F047AC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A504F7-0762-499B-A995-C6B1A9DB7AD8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FCAEEB-75ED-49B5-B3BB-667E51F2C82C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E81E06-3670-45F1-9524-E0D96481986F}" type="slidenum">
              <a:rPr lang="it-IT" smtClean="0"/>
              <a:pPr>
                <a:defRPr/>
              </a:pPr>
              <a:t>27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807177-D44E-49E9-8F4D-E07025627B1C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59B7D-FAD9-4B41-AFB9-B10599F69B3A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81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986C-3C80-4E07-80D9-4D17B5468D4D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FC36-BD1C-40DB-8944-923E33C4E9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17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986C-3C80-4E07-80D9-4D17B5468D4D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FC36-BD1C-40DB-8944-923E33C4E9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70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986C-3C80-4E07-80D9-4D17B5468D4D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FC36-BD1C-40DB-8944-923E33C4E9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67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986C-3C80-4E07-80D9-4D17B5468D4D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FC36-BD1C-40DB-8944-923E33C4E9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63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986C-3C80-4E07-80D9-4D17B5468D4D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FC36-BD1C-40DB-8944-923E33C4E9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63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986C-3C80-4E07-80D9-4D17B5468D4D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FC36-BD1C-40DB-8944-923E33C4E9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53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986C-3C80-4E07-80D9-4D17B5468D4D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FC36-BD1C-40DB-8944-923E33C4E9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17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986C-3C80-4E07-80D9-4D17B5468D4D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FC36-BD1C-40DB-8944-923E33C4E9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58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986C-3C80-4E07-80D9-4D17B5468D4D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FC36-BD1C-40DB-8944-923E33C4E9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8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986C-3C80-4E07-80D9-4D17B5468D4D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FC36-BD1C-40DB-8944-923E33C4E9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5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D986C-3C80-4E07-80D9-4D17B5468D4D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FC36-BD1C-40DB-8944-923E33C4E9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82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986C-3C80-4E07-80D9-4D17B5468D4D}" type="datetimeFigureOut">
              <a:rPr lang="it-IT" smtClean="0"/>
              <a:pPr/>
              <a:t>09/05/2013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3FC36-BD1C-40DB-8944-923E33C4E91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0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1.docx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380577"/>
            <a:ext cx="8060432" cy="1224135"/>
          </a:xfrm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81422"/>
                </a:solidFill>
              </a:rPr>
              <a:t>"TERAPIA FARMACOLOGICA NELL’ </a:t>
            </a:r>
            <a:r>
              <a:rPr lang="it-IT" sz="2000" dirty="0">
                <a:solidFill>
                  <a:srgbClr val="081422"/>
                </a:solidFill>
              </a:rPr>
              <a:t>A</a:t>
            </a:r>
            <a:r>
              <a:rPr lang="it-IT" sz="2000" dirty="0" smtClean="0">
                <a:solidFill>
                  <a:srgbClr val="081422"/>
                </a:solidFill>
              </a:rPr>
              <a:t>NZIANO: </a:t>
            </a:r>
            <a:br>
              <a:rPr lang="it-IT" sz="2000" dirty="0" smtClean="0">
                <a:solidFill>
                  <a:srgbClr val="081422"/>
                </a:solidFill>
              </a:rPr>
            </a:br>
            <a:r>
              <a:rPr lang="it-IT" sz="2000" dirty="0" smtClean="0">
                <a:solidFill>
                  <a:srgbClr val="081422"/>
                </a:solidFill>
              </a:rPr>
              <a:t>ADERENZA, SICUREZZA E RISK MANAGEMENT" </a:t>
            </a:r>
            <a:br>
              <a:rPr lang="it-IT" sz="2000" dirty="0" smtClean="0">
                <a:solidFill>
                  <a:srgbClr val="081422"/>
                </a:solidFill>
              </a:rPr>
            </a:br>
            <a:r>
              <a:rPr lang="it-IT" sz="2000" dirty="0" smtClean="0">
                <a:solidFill>
                  <a:srgbClr val="081422"/>
                </a:solidFill>
              </a:rPr>
              <a:t>Ordine dei Medici, Brescia, 9 maggio 2013</a:t>
            </a:r>
            <a:endParaRPr lang="it-IT" sz="2000" dirty="0">
              <a:solidFill>
                <a:srgbClr val="08142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7704856" cy="1201688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081422"/>
                </a:solidFill>
              </a:rPr>
              <a:t>Alessandra </a:t>
            </a:r>
            <a:r>
              <a:rPr lang="it-IT" sz="2400" b="1" dirty="0" err="1" smtClean="0">
                <a:solidFill>
                  <a:srgbClr val="081422"/>
                </a:solidFill>
              </a:rPr>
              <a:t>Marengoni</a:t>
            </a:r>
            <a:r>
              <a:rPr lang="it-IT" sz="2400" b="1" dirty="0" smtClean="0">
                <a:solidFill>
                  <a:srgbClr val="081422"/>
                </a:solidFill>
              </a:rPr>
              <a:t>, MD, </a:t>
            </a:r>
            <a:r>
              <a:rPr lang="it-IT" sz="2400" b="1" dirty="0" err="1" smtClean="0">
                <a:solidFill>
                  <a:srgbClr val="081422"/>
                </a:solidFill>
              </a:rPr>
              <a:t>PhD</a:t>
            </a:r>
            <a:endParaRPr lang="it-IT" sz="2400" b="1" dirty="0" smtClean="0">
              <a:solidFill>
                <a:srgbClr val="081422"/>
              </a:solidFill>
            </a:endParaRPr>
          </a:p>
          <a:p>
            <a:r>
              <a:rPr lang="it-IT" sz="2000" b="1" dirty="0" smtClean="0">
                <a:solidFill>
                  <a:srgbClr val="081422"/>
                </a:solidFill>
              </a:rPr>
              <a:t>UO Geriatria, Università degli Studi di Brescia</a:t>
            </a:r>
          </a:p>
          <a:p>
            <a:endParaRPr lang="it-IT" sz="2400" dirty="0">
              <a:solidFill>
                <a:srgbClr val="081422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67544" y="2394754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cap="small" dirty="0">
                <a:solidFill>
                  <a:srgbClr val="800000"/>
                </a:solidFill>
              </a:rPr>
              <a:t>Strategie per il miglioramento </a:t>
            </a:r>
            <a:endParaRPr lang="it-IT" sz="3600" b="1" cap="small" dirty="0" smtClean="0">
              <a:solidFill>
                <a:srgbClr val="800000"/>
              </a:solidFill>
            </a:endParaRPr>
          </a:p>
          <a:p>
            <a:pPr algn="ctr"/>
            <a:r>
              <a:rPr lang="it-IT" sz="3600" b="1" cap="small" dirty="0" smtClean="0">
                <a:solidFill>
                  <a:srgbClr val="800000"/>
                </a:solidFill>
              </a:rPr>
              <a:t>dell</a:t>
            </a:r>
            <a:r>
              <a:rPr lang="it-IT" sz="3600" b="1" cap="small" dirty="0">
                <a:solidFill>
                  <a:srgbClr val="800000"/>
                </a:solidFill>
              </a:rPr>
              <a:t>’</a:t>
            </a:r>
            <a:r>
              <a:rPr lang="en-US" sz="3600" b="1" cap="small" dirty="0">
                <a:solidFill>
                  <a:srgbClr val="800000"/>
                </a:solidFill>
              </a:rPr>
              <a:t> </a:t>
            </a:r>
            <a:r>
              <a:rPr lang="en-US" sz="3600" b="1" cap="small" dirty="0" err="1">
                <a:solidFill>
                  <a:srgbClr val="800000"/>
                </a:solidFill>
              </a:rPr>
              <a:t>appropriatezza</a:t>
            </a:r>
            <a:r>
              <a:rPr lang="en-US" sz="3600" b="1" cap="small" dirty="0">
                <a:solidFill>
                  <a:srgbClr val="800000"/>
                </a:solidFill>
              </a:rPr>
              <a:t> </a:t>
            </a:r>
            <a:r>
              <a:rPr lang="en-US" sz="3600" b="1" cap="small" dirty="0" err="1">
                <a:solidFill>
                  <a:srgbClr val="800000"/>
                </a:solidFill>
              </a:rPr>
              <a:t>prescrittiva</a:t>
            </a:r>
            <a:r>
              <a:rPr lang="en-US" sz="3600" b="1" cap="small" dirty="0">
                <a:solidFill>
                  <a:srgbClr val="800000"/>
                </a:solidFill>
              </a:rPr>
              <a:t> </a:t>
            </a:r>
            <a:endParaRPr lang="en-US" sz="3600" b="1" cap="small" dirty="0" smtClean="0">
              <a:solidFill>
                <a:srgbClr val="800000"/>
              </a:solidFill>
            </a:endParaRPr>
          </a:p>
          <a:p>
            <a:pPr algn="ctr"/>
            <a:r>
              <a:rPr lang="en-US" sz="3600" b="1" cap="small" dirty="0" err="1" smtClean="0">
                <a:solidFill>
                  <a:srgbClr val="800000"/>
                </a:solidFill>
              </a:rPr>
              <a:t>nel</a:t>
            </a:r>
            <a:r>
              <a:rPr lang="en-US" sz="3600" b="1" cap="small" dirty="0" smtClean="0">
                <a:solidFill>
                  <a:srgbClr val="800000"/>
                </a:solidFill>
              </a:rPr>
              <a:t> </a:t>
            </a:r>
            <a:r>
              <a:rPr lang="en-US" sz="3600" b="1" cap="small" dirty="0" err="1">
                <a:solidFill>
                  <a:srgbClr val="800000"/>
                </a:solidFill>
              </a:rPr>
              <a:t>paziente</a:t>
            </a:r>
            <a:r>
              <a:rPr lang="en-US" sz="3600" b="1" cap="small" dirty="0">
                <a:solidFill>
                  <a:srgbClr val="800000"/>
                </a:solidFill>
              </a:rPr>
              <a:t> </a:t>
            </a:r>
            <a:r>
              <a:rPr lang="en-US" sz="3600" b="1" cap="small" dirty="0" err="1">
                <a:solidFill>
                  <a:srgbClr val="800000"/>
                </a:solidFill>
              </a:rPr>
              <a:t>anziano</a:t>
            </a:r>
            <a:endParaRPr lang="it-IT" sz="3600" cap="small" dirty="0">
              <a:solidFill>
                <a:srgbClr val="800000"/>
              </a:solidFill>
            </a:endParaRPr>
          </a:p>
        </p:txBody>
      </p:sp>
      <p:pic>
        <p:nvPicPr>
          <p:cNvPr id="5" name="Picture 9" descr="STEM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69" y="4869160"/>
            <a:ext cx="12255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33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684213" y="847165"/>
            <a:ext cx="76025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REPOSI</a:t>
            </a:r>
          </a:p>
          <a:p>
            <a:pPr algn="ctr" eaLnBrk="0" hangingPunct="0"/>
            <a:r>
              <a:rPr lang="en-US" sz="2800" b="1" dirty="0" err="1" smtClean="0">
                <a:solidFill>
                  <a:srgbClr val="800000"/>
                </a:solidFill>
                <a:latin typeface="Calibri" pitchFamily="34" charset="0"/>
              </a:rPr>
              <a:t>Registro</a:t>
            </a:r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Calibri" pitchFamily="34" charset="0"/>
              </a:rPr>
              <a:t>Politerapie</a:t>
            </a:r>
            <a:r>
              <a:rPr lang="en-US" sz="2800" b="1" dirty="0" smtClean="0">
                <a:solidFill>
                  <a:srgbClr val="800000"/>
                </a:solidFill>
                <a:latin typeface="Calibri" pitchFamily="34" charset="0"/>
              </a:rPr>
              <a:t> SIMI</a:t>
            </a: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31800" y="2408054"/>
            <a:ext cx="838835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WHO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‘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Registro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Politerapie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SIMI (REPOSI)’: people aged 65 or older hospitalized in internal medicine and geriatric wards </a:t>
            </a:r>
          </a:p>
          <a:p>
            <a:pPr eaLnBrk="0" hangingPunct="0"/>
            <a:endParaRPr lang="en-US" sz="19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WHERE AND WHEN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in different counties in Italy during 2008 and 2010 </a:t>
            </a:r>
            <a:r>
              <a:rPr lang="en-US" sz="19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and 2012 (ongoing)</a:t>
            </a:r>
            <a:endParaRPr lang="en-US" sz="19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en-US" sz="19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1900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HOW MANY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the first wave included 1411 subjects enrolled in 38 hospitals wards,</a:t>
            </a:r>
          </a:p>
          <a:p>
            <a:pPr eaLnBrk="0" hangingPunct="0">
              <a:lnSpc>
                <a:spcPct val="150000"/>
              </a:lnSpc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second wave included 1380 subjects in 66 wards </a:t>
            </a:r>
          </a:p>
          <a:p>
            <a:pPr eaLnBrk="0" hangingPunct="0"/>
            <a:endParaRPr lang="en-US" sz="19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44450"/>
            <a:ext cx="25812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9113" y="44450"/>
            <a:ext cx="20955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25538"/>
            <a:ext cx="817403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444625" y="123825"/>
            <a:ext cx="62547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GB" b="1">
                <a:solidFill>
                  <a:srgbClr val="A50021"/>
                </a:solidFill>
              </a:rPr>
              <a:t>STUDIO REPOSI: REGISTRO POLITERAPIE SIMI</a:t>
            </a:r>
          </a:p>
          <a:p>
            <a:pPr algn="ctr" eaLnBrk="0" hangingPunct="0">
              <a:lnSpc>
                <a:spcPct val="150000"/>
              </a:lnSpc>
            </a:pPr>
            <a:r>
              <a:rPr lang="en-GB" b="1">
                <a:solidFill>
                  <a:srgbClr val="A50021"/>
                </a:solidFill>
              </a:rPr>
              <a:t>Prevalenza di politerapia (5+ farmaci) all’ingresso in ospedale</a:t>
            </a:r>
            <a:r>
              <a:rPr lang="it-IT">
                <a:solidFill>
                  <a:srgbClr val="A5002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44016"/>
            <a:ext cx="8496945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463" y="1916832"/>
            <a:ext cx="70770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1115616" y="5013176"/>
            <a:ext cx="5976664" cy="432048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696743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ttore 1 3"/>
          <p:cNvCxnSpPr/>
          <p:nvPr/>
        </p:nvCxnSpPr>
        <p:spPr>
          <a:xfrm>
            <a:off x="4572000" y="3933056"/>
            <a:ext cx="288032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1403648" y="4221088"/>
            <a:ext cx="6048672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403648" y="4509120"/>
            <a:ext cx="6048672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1403648" y="4725144"/>
            <a:ext cx="5688632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1052736"/>
            <a:ext cx="7416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Polmonite comunitaria</a:t>
            </a:r>
          </a:p>
          <a:p>
            <a:endParaRPr lang="it-IT" b="1" dirty="0" smtClean="0"/>
          </a:p>
          <a:p>
            <a:r>
              <a:rPr lang="it-IT" b="1" dirty="0" smtClean="0"/>
              <a:t>Polmonite nosocomiale</a:t>
            </a:r>
          </a:p>
          <a:p>
            <a:endParaRPr lang="it-IT" b="1" dirty="0" smtClean="0"/>
          </a:p>
          <a:p>
            <a:r>
              <a:rPr lang="it-IT" b="1" dirty="0" smtClean="0"/>
              <a:t>Infezioni da Salmonella e </a:t>
            </a:r>
            <a:r>
              <a:rPr lang="it-IT" b="1" dirty="0" err="1" smtClean="0"/>
              <a:t>Campylobacter</a:t>
            </a:r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Infezioni da </a:t>
            </a:r>
            <a:r>
              <a:rPr lang="it-IT" b="1" dirty="0" err="1" smtClean="0"/>
              <a:t>Clostridium</a:t>
            </a:r>
            <a:r>
              <a:rPr lang="it-IT" b="1" dirty="0" smtClean="0"/>
              <a:t> difficile</a:t>
            </a:r>
          </a:p>
          <a:p>
            <a:endParaRPr lang="it-IT" b="1" dirty="0"/>
          </a:p>
          <a:p>
            <a:r>
              <a:rPr lang="it-IT" b="1" dirty="0" smtClean="0"/>
              <a:t>Riduzione efficacia </a:t>
            </a:r>
            <a:r>
              <a:rPr lang="it-IT" b="1" dirty="0" err="1" smtClean="0"/>
              <a:t>clopidogrel</a:t>
            </a:r>
            <a:endParaRPr lang="it-IT" b="1" dirty="0" smtClean="0"/>
          </a:p>
          <a:p>
            <a:endParaRPr lang="it-IT" b="1" dirty="0"/>
          </a:p>
          <a:p>
            <a:r>
              <a:rPr lang="it-IT" b="1" dirty="0" smtClean="0"/>
              <a:t>Potenziale riduzione efficacia aspirina</a:t>
            </a:r>
          </a:p>
          <a:p>
            <a:endParaRPr lang="it-IT" b="1" dirty="0"/>
          </a:p>
          <a:p>
            <a:r>
              <a:rPr lang="it-IT" b="1" dirty="0" smtClean="0"/>
              <a:t>Osteoporosi e fratture</a:t>
            </a:r>
          </a:p>
          <a:p>
            <a:endParaRPr lang="it-IT" b="1" dirty="0"/>
          </a:p>
          <a:p>
            <a:r>
              <a:rPr lang="it-IT" b="1" dirty="0" smtClean="0"/>
              <a:t>Riduzione efficacia </a:t>
            </a:r>
            <a:r>
              <a:rPr lang="it-IT" b="1" dirty="0" err="1" smtClean="0"/>
              <a:t>bifosfonati</a:t>
            </a:r>
            <a:endParaRPr lang="it-IT" b="1" dirty="0" smtClean="0"/>
          </a:p>
          <a:p>
            <a:endParaRPr lang="it-IT" b="1" dirty="0"/>
          </a:p>
          <a:p>
            <a:r>
              <a:rPr lang="it-IT" b="1" dirty="0" smtClean="0"/>
              <a:t>Nefrite acuta interstiziale</a:t>
            </a:r>
          </a:p>
          <a:p>
            <a:endParaRPr lang="it-IT" b="1" dirty="0"/>
          </a:p>
          <a:p>
            <a:r>
              <a:rPr lang="it-IT" b="1" dirty="0" err="1" smtClean="0"/>
              <a:t>Ipomagnesemia</a:t>
            </a:r>
            <a:endParaRPr lang="it-IT" b="1" dirty="0" smtClean="0"/>
          </a:p>
          <a:p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619672" y="18864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800000"/>
                </a:solidFill>
              </a:rPr>
              <a:t>Eventi avversi</a:t>
            </a:r>
            <a:endParaRPr lang="it-IT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76847"/>
            <a:ext cx="9143999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1520" y="188640"/>
            <a:ext cx="8352928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b="1" dirty="0"/>
              <a:t>Association of Anticholinergic Burden with </a:t>
            </a:r>
            <a:r>
              <a:rPr lang="en-US" b="1" dirty="0" smtClean="0"/>
              <a:t>Cognitive and </a:t>
            </a:r>
            <a:r>
              <a:rPr lang="en-US" b="1" dirty="0"/>
              <a:t>Functional Status in a Cohort of Hospitalized Elderly</a:t>
            </a:r>
            <a:r>
              <a:rPr lang="en-US" b="1" dirty="0" smtClean="0"/>
              <a:t>: Comparison </a:t>
            </a:r>
            <a:r>
              <a:rPr lang="en-US" b="1" dirty="0"/>
              <a:t>of the Anticholinergic Cognitive Burden </a:t>
            </a:r>
            <a:r>
              <a:rPr lang="en-US" b="1" dirty="0" smtClean="0"/>
              <a:t>Scale </a:t>
            </a:r>
            <a:r>
              <a:rPr lang="it-IT" b="1" dirty="0" smtClean="0"/>
              <a:t>and </a:t>
            </a:r>
            <a:r>
              <a:rPr lang="it-IT" b="1" dirty="0" err="1"/>
              <a:t>Anticholinergic</a:t>
            </a:r>
            <a:r>
              <a:rPr lang="it-IT" b="1" dirty="0"/>
              <a:t> </a:t>
            </a:r>
            <a:r>
              <a:rPr lang="it-IT" b="1" dirty="0" err="1"/>
              <a:t>Risk</a:t>
            </a:r>
            <a:r>
              <a:rPr lang="it-IT" b="1" dirty="0"/>
              <a:t> </a:t>
            </a:r>
            <a:r>
              <a:rPr lang="it-IT" b="1" dirty="0" smtClean="0"/>
              <a:t>Scale. </a:t>
            </a:r>
            <a:r>
              <a:rPr lang="en-US" b="1" dirty="0" smtClean="0"/>
              <a:t>Results </a:t>
            </a:r>
            <a:r>
              <a:rPr lang="en-US" b="1" dirty="0"/>
              <a:t>from the REPOSI </a:t>
            </a:r>
            <a:r>
              <a:rPr lang="en-US" b="1" dirty="0" smtClean="0"/>
              <a:t>Study.</a:t>
            </a:r>
          </a:p>
          <a:p>
            <a:pPr algn="r">
              <a:lnSpc>
                <a:spcPts val="2600"/>
              </a:lnSpc>
            </a:pPr>
            <a:r>
              <a:rPr lang="en-US" dirty="0" err="1" smtClean="0"/>
              <a:t>Pasina</a:t>
            </a:r>
            <a:r>
              <a:rPr lang="en-US" dirty="0" smtClean="0"/>
              <a:t> L et al. Drugs Aging 2012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3851919" y="3933056"/>
            <a:ext cx="5112569" cy="43204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923927" y="4941168"/>
            <a:ext cx="5112569" cy="43204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7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16632"/>
            <a:ext cx="8136904" cy="140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b="1" dirty="0"/>
              <a:t>Association of Anticholinergic Burden with </a:t>
            </a:r>
            <a:r>
              <a:rPr lang="en-US" b="1" dirty="0" smtClean="0"/>
              <a:t>Cognitive and </a:t>
            </a:r>
            <a:r>
              <a:rPr lang="en-US" b="1" dirty="0"/>
              <a:t>Functional Status in a Cohort of Hospitalized Elderly</a:t>
            </a:r>
            <a:r>
              <a:rPr lang="en-US" b="1" dirty="0" smtClean="0"/>
              <a:t>: Comparison </a:t>
            </a:r>
            <a:r>
              <a:rPr lang="en-US" b="1" dirty="0"/>
              <a:t>of the Anticholinergic Cognitive Burden </a:t>
            </a:r>
            <a:r>
              <a:rPr lang="en-US" b="1" dirty="0" smtClean="0"/>
              <a:t>Scale </a:t>
            </a:r>
            <a:r>
              <a:rPr lang="it-IT" b="1" dirty="0" smtClean="0"/>
              <a:t>and </a:t>
            </a:r>
            <a:r>
              <a:rPr lang="it-IT" b="1" dirty="0" err="1"/>
              <a:t>Anticholinergic</a:t>
            </a:r>
            <a:r>
              <a:rPr lang="it-IT" b="1" dirty="0"/>
              <a:t> </a:t>
            </a:r>
            <a:r>
              <a:rPr lang="it-IT" b="1" dirty="0" err="1"/>
              <a:t>Risk</a:t>
            </a:r>
            <a:r>
              <a:rPr lang="it-IT" b="1" dirty="0"/>
              <a:t> </a:t>
            </a:r>
            <a:r>
              <a:rPr lang="it-IT" b="1" dirty="0" smtClean="0"/>
              <a:t>Scale. </a:t>
            </a:r>
            <a:r>
              <a:rPr lang="en-US" b="1" dirty="0" smtClean="0"/>
              <a:t>Results </a:t>
            </a:r>
            <a:r>
              <a:rPr lang="en-US" b="1" dirty="0"/>
              <a:t>from the REPOSI </a:t>
            </a:r>
            <a:r>
              <a:rPr lang="en-US" b="1" dirty="0" smtClean="0"/>
              <a:t>Study.</a:t>
            </a:r>
          </a:p>
          <a:p>
            <a:pPr algn="r">
              <a:lnSpc>
                <a:spcPts val="2600"/>
              </a:lnSpc>
            </a:pPr>
            <a:r>
              <a:rPr lang="en-US" dirty="0" err="1" smtClean="0"/>
              <a:t>Pasina</a:t>
            </a:r>
            <a:r>
              <a:rPr lang="en-US" dirty="0" smtClean="0"/>
              <a:t> L et al. Drugs Aging 2012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247478"/>
            <a:ext cx="924636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195736" y="4941168"/>
            <a:ext cx="6696744" cy="43204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2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468313" y="437763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800000"/>
                </a:solidFill>
                <a:latin typeface="Calibri" pitchFamily="34" charset="0"/>
              </a:rPr>
              <a:t>Potentially severe drug-drug interactions in a cohort of hospitalized elderly patients (REPOSI) </a:t>
            </a:r>
          </a:p>
        </p:txBody>
      </p:sp>
      <p:sp>
        <p:nvSpPr>
          <p:cNvPr id="3" name="Rettangolo 1"/>
          <p:cNvSpPr>
            <a:spLocks noChangeArrowheads="1"/>
          </p:cNvSpPr>
          <p:nvPr/>
        </p:nvSpPr>
        <p:spPr bwMode="auto">
          <a:xfrm>
            <a:off x="250825" y="1801813"/>
            <a:ext cx="8501063" cy="295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>
                <a:solidFill>
                  <a:srgbClr val="081422"/>
                </a:solidFill>
                <a:latin typeface="Calibri" pitchFamily="34" charset="0"/>
              </a:rPr>
              <a:t>Obiettivi:</a:t>
            </a: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dirty="0">
              <a:solidFill>
                <a:srgbClr val="081422"/>
              </a:solidFill>
              <a:latin typeface="Calibri" pitchFamily="34" charset="0"/>
            </a:endParaRPr>
          </a:p>
          <a:p>
            <a:pPr marL="514350" indent="-514350" algn="just">
              <a:lnSpc>
                <a:spcPct val="150000"/>
              </a:lnSpc>
              <a:buFontTx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>
                <a:solidFill>
                  <a:srgbClr val="081422"/>
                </a:solidFill>
                <a:latin typeface="Calibri" pitchFamily="34" charset="0"/>
              </a:rPr>
              <a:t>Valutare prevalenza interazioni “gravi” al ricovero e dimissioni  dai 70 reparti di Medicina Interna del REPOSI</a:t>
            </a:r>
          </a:p>
          <a:p>
            <a:pPr marL="514350" indent="-514350" algn="just">
              <a:lnSpc>
                <a:spcPct val="150000"/>
              </a:lnSpc>
              <a:buFontTx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dirty="0">
              <a:solidFill>
                <a:srgbClr val="081422"/>
              </a:solidFill>
              <a:latin typeface="Calibri" pitchFamily="34" charset="0"/>
            </a:endParaRPr>
          </a:p>
          <a:p>
            <a:pPr marL="514350" indent="-514350" algn="just">
              <a:lnSpc>
                <a:spcPct val="150000"/>
              </a:lnSpc>
              <a:buFontTx/>
              <a:buAutoNum type="arabicParenR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>
                <a:solidFill>
                  <a:srgbClr val="081422"/>
                </a:solidFill>
                <a:latin typeface="Calibri" pitchFamily="34" charset="0"/>
              </a:rPr>
              <a:t>Stimare il rischio di eventi avversi, re-ospedalizzazione o mortalità (</a:t>
            </a:r>
            <a:r>
              <a:rPr lang="it-IT" b="1" dirty="0" err="1">
                <a:solidFill>
                  <a:srgbClr val="081422"/>
                </a:solidFill>
                <a:latin typeface="Calibri" pitchFamily="34" charset="0"/>
              </a:rPr>
              <a:t>intra-ospedaliera</a:t>
            </a:r>
            <a:r>
              <a:rPr lang="it-IT" b="1" dirty="0">
                <a:solidFill>
                  <a:srgbClr val="081422"/>
                </a:solidFill>
                <a:latin typeface="Calibri" pitchFamily="34" charset="0"/>
              </a:rPr>
              <a:t> e al follow-up a 3 mesi) associato alle interazioni potenzialmente gravi</a:t>
            </a:r>
          </a:p>
        </p:txBody>
      </p:sp>
      <p:sp>
        <p:nvSpPr>
          <p:cNvPr id="21508" name="Rettangolo 4"/>
          <p:cNvSpPr>
            <a:spLocks noChangeArrowheads="1"/>
          </p:cNvSpPr>
          <p:nvPr/>
        </p:nvSpPr>
        <p:spPr bwMode="auto">
          <a:xfrm>
            <a:off x="6659563" y="6453188"/>
            <a:ext cx="2376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it-IT" sz="1400" i="1" dirty="0" err="1">
                <a:solidFill>
                  <a:srgbClr val="081422"/>
                </a:solidFill>
                <a:latin typeface="Calibri" pitchFamily="34" charset="0"/>
              </a:rPr>
              <a:t>Pasina</a:t>
            </a:r>
            <a:r>
              <a:rPr lang="it-IT" sz="1400" i="1" dirty="0">
                <a:solidFill>
                  <a:srgbClr val="081422"/>
                </a:solidFill>
                <a:latin typeface="Calibri" pitchFamily="34" charset="0"/>
              </a:rPr>
              <a:t>, </a:t>
            </a:r>
            <a:r>
              <a:rPr lang="it-IT" sz="1400" i="1" dirty="0" err="1">
                <a:solidFill>
                  <a:srgbClr val="081422"/>
                </a:solidFill>
                <a:latin typeface="Calibri" pitchFamily="34" charset="0"/>
              </a:rPr>
              <a:t>submitted</a:t>
            </a:r>
            <a:r>
              <a:rPr lang="it-IT" sz="1400" i="1" dirty="0">
                <a:solidFill>
                  <a:srgbClr val="081422"/>
                </a:solidFill>
                <a:latin typeface="Calibri" pitchFamily="34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593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2259884" y="97468"/>
            <a:ext cx="46194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800000"/>
                </a:solidFill>
                <a:latin typeface="Calibri" pitchFamily="34" charset="0"/>
              </a:rPr>
              <a:t>Prevalenza interazioni REPOSI</a:t>
            </a:r>
          </a:p>
        </p:txBody>
      </p:sp>
      <p:sp>
        <p:nvSpPr>
          <p:cNvPr id="22531" name="Rettangolo 4"/>
          <p:cNvSpPr>
            <a:spLocks noChangeArrowheads="1"/>
          </p:cNvSpPr>
          <p:nvPr/>
        </p:nvSpPr>
        <p:spPr bwMode="auto">
          <a:xfrm>
            <a:off x="6804025" y="6475413"/>
            <a:ext cx="2376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it-IT" sz="1400" i="1" dirty="0" err="1">
                <a:solidFill>
                  <a:srgbClr val="081422"/>
                </a:solidFill>
                <a:latin typeface="Calibri" pitchFamily="34" charset="0"/>
              </a:rPr>
              <a:t>Pasina</a:t>
            </a:r>
            <a:r>
              <a:rPr lang="it-IT" sz="1400" i="1" dirty="0">
                <a:solidFill>
                  <a:srgbClr val="081422"/>
                </a:solidFill>
                <a:latin typeface="Calibri" pitchFamily="34" charset="0"/>
              </a:rPr>
              <a:t>, </a:t>
            </a:r>
            <a:r>
              <a:rPr lang="it-IT" sz="1400" i="1" dirty="0" err="1">
                <a:solidFill>
                  <a:srgbClr val="081422"/>
                </a:solidFill>
                <a:latin typeface="Calibri" pitchFamily="34" charset="0"/>
              </a:rPr>
              <a:t>submitted</a:t>
            </a:r>
            <a:r>
              <a:rPr lang="it-IT" sz="1400" i="1" dirty="0">
                <a:solidFill>
                  <a:srgbClr val="081422"/>
                </a:solidFill>
                <a:latin typeface="Calibri" pitchFamily="34" charset="0"/>
              </a:rPr>
              <a:t> 2013</a:t>
            </a:r>
          </a:p>
        </p:txBody>
      </p:sp>
      <p:sp>
        <p:nvSpPr>
          <p:cNvPr id="6" name="Rettangolo 5"/>
          <p:cNvSpPr/>
          <p:nvPr/>
        </p:nvSpPr>
        <p:spPr>
          <a:xfrm>
            <a:off x="71438" y="776898"/>
            <a:ext cx="8893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dirty="0">
                <a:latin typeface="Calibri" pitchFamily="34" charset="0"/>
              </a:rPr>
              <a:t>Ospedalizzazione è associata ad un aumento dei pazienti esposti al rischio di interazioni totali (61-&gt; 69%) e potenzialmente gravi (</a:t>
            </a:r>
            <a:r>
              <a:rPr lang="en-US" dirty="0">
                <a:latin typeface="Calibri" pitchFamily="34" charset="0"/>
              </a:rPr>
              <a:t>19 -&gt; 24%)</a:t>
            </a:r>
          </a:p>
        </p:txBody>
      </p:sp>
      <p:sp>
        <p:nvSpPr>
          <p:cNvPr id="22533" name="CasellaDiTesto 7"/>
          <p:cNvSpPr txBox="1">
            <a:spLocks noChangeArrowheads="1"/>
          </p:cNvSpPr>
          <p:nvPr/>
        </p:nvSpPr>
        <p:spPr bwMode="auto">
          <a:xfrm>
            <a:off x="7993062" y="1773238"/>
            <a:ext cx="11874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sz="1400" b="1">
                <a:latin typeface="Calibri" pitchFamily="34" charset="0"/>
              </a:rPr>
              <a:t>Reparti: 70</a:t>
            </a:r>
          </a:p>
          <a:p>
            <a:pPr eaLnBrk="1" hangingPunct="1"/>
            <a:r>
              <a:rPr lang="it-IT" sz="1400" b="1">
                <a:latin typeface="Calibri" pitchFamily="34" charset="0"/>
              </a:rPr>
              <a:t>n=2.712</a:t>
            </a:r>
          </a:p>
          <a:p>
            <a:pPr eaLnBrk="1" hangingPunct="1"/>
            <a:r>
              <a:rPr lang="it-IT" sz="1400" b="1">
                <a:latin typeface="Calibri" pitchFamily="34" charset="0"/>
              </a:rPr>
              <a:t>Age = 79</a:t>
            </a:r>
          </a:p>
          <a:p>
            <a:pPr eaLnBrk="1" hangingPunct="1"/>
            <a:r>
              <a:rPr lang="it-IT" sz="1400" b="1">
                <a:latin typeface="Calibri" pitchFamily="34" charset="0"/>
              </a:rPr>
              <a:t>Drugs = 5.0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8" y="1484784"/>
            <a:ext cx="7300912" cy="496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8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9625" y="1628775"/>
            <a:ext cx="84248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400" b="1" dirty="0">
                <a:solidFill>
                  <a:srgbClr val="800000"/>
                </a:solidFill>
                <a:latin typeface="Calibri" pitchFamily="34" charset="0"/>
              </a:rPr>
              <a:t>5 pazienti: in 4 casi l’interazione è stata creata alla dimissione 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2814355" y="260350"/>
            <a:ext cx="3512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srgbClr val="800000"/>
                </a:solidFill>
                <a:latin typeface="Calibri" pitchFamily="34" charset="0"/>
              </a:rPr>
              <a:t>Ri-ospedalizzazione</a:t>
            </a:r>
            <a:endParaRPr lang="en-US" sz="3200" b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23556" name="Rettangolo 4"/>
          <p:cNvSpPr>
            <a:spLocks noChangeArrowheads="1"/>
          </p:cNvSpPr>
          <p:nvPr/>
        </p:nvSpPr>
        <p:spPr bwMode="auto">
          <a:xfrm>
            <a:off x="6659563" y="6453188"/>
            <a:ext cx="2376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it-IT" sz="1400" i="1" dirty="0" err="1">
                <a:solidFill>
                  <a:srgbClr val="081422"/>
                </a:solidFill>
                <a:latin typeface="Calibri" pitchFamily="34" charset="0"/>
              </a:rPr>
              <a:t>Pasina</a:t>
            </a:r>
            <a:r>
              <a:rPr lang="it-IT" sz="1400" i="1" dirty="0">
                <a:solidFill>
                  <a:srgbClr val="081422"/>
                </a:solidFill>
                <a:latin typeface="Calibri" pitchFamily="34" charset="0"/>
              </a:rPr>
              <a:t>, </a:t>
            </a:r>
            <a:r>
              <a:rPr lang="it-IT" sz="1400" i="1" dirty="0" err="1">
                <a:solidFill>
                  <a:srgbClr val="081422"/>
                </a:solidFill>
                <a:latin typeface="Calibri" pitchFamily="34" charset="0"/>
              </a:rPr>
              <a:t>submitted</a:t>
            </a:r>
            <a:r>
              <a:rPr lang="it-IT" sz="1400" i="1" dirty="0">
                <a:solidFill>
                  <a:srgbClr val="081422"/>
                </a:solidFill>
                <a:latin typeface="Calibri" pitchFamily="34" charset="0"/>
              </a:rPr>
              <a:t> 2013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71713"/>
            <a:ext cx="88963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8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asellaDiTesto 13"/>
          <p:cNvSpPr txBox="1">
            <a:spLocks noChangeArrowheads="1"/>
          </p:cNvSpPr>
          <p:nvPr/>
        </p:nvSpPr>
        <p:spPr bwMode="auto">
          <a:xfrm>
            <a:off x="2030759" y="44450"/>
            <a:ext cx="4989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small" dirty="0">
                <a:solidFill>
                  <a:srgbClr val="800000"/>
                </a:solidFill>
                <a:latin typeface="+mn-lt"/>
                <a:cs typeface="Times New Roman" pitchFamily="18" charset="0"/>
              </a:rPr>
              <a:t>History of Geriatric Medicine</a:t>
            </a:r>
          </a:p>
        </p:txBody>
      </p:sp>
      <p:sp>
        <p:nvSpPr>
          <p:cNvPr id="27" name="Rettangolo arrotondato 26"/>
          <p:cNvSpPr/>
          <p:nvPr/>
        </p:nvSpPr>
        <p:spPr>
          <a:xfrm>
            <a:off x="106176" y="260648"/>
            <a:ext cx="1585504" cy="144016"/>
          </a:xfrm>
          <a:prstGeom prst="roundRect">
            <a:avLst/>
          </a:prstGeom>
          <a:solidFill>
            <a:srgbClr val="800000"/>
          </a:solidFill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cxnSp>
        <p:nvCxnSpPr>
          <p:cNvPr id="12" name="Connettore 1 11"/>
          <p:cNvCxnSpPr/>
          <p:nvPr/>
        </p:nvCxnSpPr>
        <p:spPr>
          <a:xfrm>
            <a:off x="468313" y="5805488"/>
            <a:ext cx="2857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rot="5400000">
            <a:off x="684212" y="5803901"/>
            <a:ext cx="1428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683568" y="1270720"/>
            <a:ext cx="2016224" cy="707886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45000"/>
                  <a:satMod val="200000"/>
                </a:schemeClr>
              </a:gs>
              <a:gs pos="30000">
                <a:schemeClr val="dk1">
                  <a:tint val="61000"/>
                  <a:satMod val="200000"/>
                </a:schemeClr>
              </a:gs>
              <a:gs pos="45000">
                <a:schemeClr val="dk1">
                  <a:tint val="66000"/>
                  <a:satMod val="200000"/>
                </a:schemeClr>
              </a:gs>
              <a:gs pos="55000">
                <a:schemeClr val="dk1">
                  <a:tint val="66000"/>
                  <a:satMod val="200000"/>
                </a:schemeClr>
              </a:gs>
              <a:gs pos="73000">
                <a:schemeClr val="dk1">
                  <a:tint val="61000"/>
                  <a:satMod val="200000"/>
                </a:schemeClr>
              </a:gs>
              <a:gs pos="100000">
                <a:schemeClr val="dk1">
                  <a:tint val="45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Signs and symptoms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683568" y="4509120"/>
            <a:ext cx="2016125" cy="40011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45000"/>
                  <a:satMod val="200000"/>
                </a:schemeClr>
              </a:gs>
              <a:gs pos="30000">
                <a:schemeClr val="dk1">
                  <a:tint val="61000"/>
                  <a:satMod val="200000"/>
                </a:schemeClr>
              </a:gs>
              <a:gs pos="45000">
                <a:schemeClr val="dk1">
                  <a:tint val="66000"/>
                  <a:satMod val="200000"/>
                </a:schemeClr>
              </a:gs>
              <a:gs pos="55000">
                <a:schemeClr val="dk1">
                  <a:tint val="66000"/>
                  <a:satMod val="200000"/>
                </a:schemeClr>
              </a:gs>
              <a:gs pos="73000">
                <a:schemeClr val="dk1">
                  <a:tint val="61000"/>
                  <a:satMod val="200000"/>
                </a:schemeClr>
              </a:gs>
              <a:gs pos="100000">
                <a:schemeClr val="dk1">
                  <a:tint val="45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/>
              <a:t>Chronic disease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5867400" y="1628775"/>
            <a:ext cx="2987675" cy="671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800" b="1" dirty="0">
                <a:latin typeface="+mn-lt"/>
              </a:rPr>
              <a:t>     </a:t>
            </a:r>
            <a:r>
              <a:rPr lang="it-IT" sz="2800" b="1" cap="small" dirty="0">
                <a:latin typeface="+mn-lt"/>
              </a:rPr>
              <a:t>Multimorbidity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1042988" y="5589588"/>
            <a:ext cx="1152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latin typeface="+mn-lt"/>
              </a:rPr>
              <a:t>2000 - on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179388" y="549275"/>
            <a:ext cx="857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b="1" dirty="0">
                <a:latin typeface="+mn-lt"/>
              </a:rPr>
              <a:t>1900</a:t>
            </a:r>
          </a:p>
        </p:txBody>
      </p:sp>
      <p:sp>
        <p:nvSpPr>
          <p:cNvPr id="51" name="Rettangolo arrotondato 50"/>
          <p:cNvSpPr/>
          <p:nvPr/>
        </p:nvSpPr>
        <p:spPr>
          <a:xfrm>
            <a:off x="7450992" y="260648"/>
            <a:ext cx="1585504" cy="144016"/>
          </a:xfrm>
          <a:prstGeom prst="roundRect">
            <a:avLst/>
          </a:prstGeom>
          <a:solidFill>
            <a:srgbClr val="800000"/>
          </a:solidFill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3" name="CasellaDiTesto 52"/>
          <p:cNvSpPr txBox="1"/>
          <p:nvPr/>
        </p:nvSpPr>
        <p:spPr>
          <a:xfrm>
            <a:off x="3132138" y="2924175"/>
            <a:ext cx="2305050" cy="2071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200" b="1" dirty="0" err="1">
                <a:latin typeface="+mn-lt"/>
              </a:rPr>
              <a:t>Demographic</a:t>
            </a:r>
            <a:r>
              <a:rPr lang="it-IT" sz="2200" b="1" dirty="0">
                <a:latin typeface="+mn-lt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2200" b="1" dirty="0">
                <a:latin typeface="+mn-lt"/>
              </a:rPr>
              <a:t>and </a:t>
            </a:r>
            <a:r>
              <a:rPr lang="it-IT" sz="2200" b="1" dirty="0" err="1">
                <a:latin typeface="+mn-lt"/>
              </a:rPr>
              <a:t>epidemiological</a:t>
            </a:r>
            <a:r>
              <a:rPr lang="it-IT" sz="2200" b="1" dirty="0">
                <a:latin typeface="+mn-lt"/>
              </a:rPr>
              <a:t> </a:t>
            </a:r>
            <a:r>
              <a:rPr lang="it-IT" sz="2200" b="1" dirty="0" err="1">
                <a:latin typeface="+mn-lt"/>
              </a:rPr>
              <a:t>transitions</a:t>
            </a:r>
            <a:endParaRPr lang="it-IT" sz="2200" b="1" dirty="0">
              <a:latin typeface="+mn-lt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683568" y="2996952"/>
            <a:ext cx="2016224" cy="40011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45000"/>
                  <a:satMod val="200000"/>
                </a:schemeClr>
              </a:gs>
              <a:gs pos="30000">
                <a:schemeClr val="dk1">
                  <a:tint val="61000"/>
                  <a:satMod val="200000"/>
                </a:schemeClr>
              </a:gs>
              <a:gs pos="45000">
                <a:schemeClr val="dk1">
                  <a:tint val="66000"/>
                  <a:satMod val="200000"/>
                </a:schemeClr>
              </a:gs>
              <a:gs pos="55000">
                <a:schemeClr val="dk1">
                  <a:tint val="66000"/>
                  <a:satMod val="200000"/>
                </a:schemeClr>
              </a:gs>
              <a:gs pos="73000">
                <a:schemeClr val="dk1">
                  <a:tint val="61000"/>
                  <a:satMod val="200000"/>
                </a:schemeClr>
              </a:gs>
              <a:gs pos="100000">
                <a:schemeClr val="dk1">
                  <a:tint val="45000"/>
                  <a:satMod val="2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000" b="1" dirty="0"/>
              <a:t>Acute </a:t>
            </a:r>
            <a:r>
              <a:rPr lang="it-IT" sz="2000" b="1" dirty="0" err="1"/>
              <a:t>disease</a:t>
            </a:r>
            <a:endParaRPr lang="it-IT" sz="2000" b="1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6228184" y="980728"/>
            <a:ext cx="2592288" cy="461665"/>
          </a:xfrm>
          <a:prstGeom prst="rect">
            <a:avLst/>
          </a:prstGeom>
          <a:ln/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400" b="1" cap="small" dirty="0">
                <a:solidFill>
                  <a:schemeClr val="tx1"/>
                </a:solidFill>
              </a:rPr>
              <a:t>The </a:t>
            </a:r>
            <a:r>
              <a:rPr lang="it-IT" sz="2400" b="1" cap="small" dirty="0" err="1">
                <a:solidFill>
                  <a:schemeClr val="tx1"/>
                </a:solidFill>
              </a:rPr>
              <a:t>real</a:t>
            </a:r>
            <a:r>
              <a:rPr lang="it-IT" sz="2400" b="1" cap="small" dirty="0">
                <a:solidFill>
                  <a:schemeClr val="tx1"/>
                </a:solidFill>
              </a:rPr>
              <a:t> world</a:t>
            </a:r>
          </a:p>
        </p:txBody>
      </p:sp>
      <p:cxnSp>
        <p:nvCxnSpPr>
          <p:cNvPr id="35" name="Connettore 1 34"/>
          <p:cNvCxnSpPr/>
          <p:nvPr/>
        </p:nvCxnSpPr>
        <p:spPr>
          <a:xfrm>
            <a:off x="323850" y="1052513"/>
            <a:ext cx="0" cy="4752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e 46"/>
          <p:cNvSpPr/>
          <p:nvPr/>
        </p:nvSpPr>
        <p:spPr>
          <a:xfrm>
            <a:off x="5724525" y="3716338"/>
            <a:ext cx="3240088" cy="1800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cap="small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600" b="1" cap="small" dirty="0">
                <a:solidFill>
                  <a:schemeClr val="tx1"/>
                </a:solidFill>
              </a:rPr>
              <a:t>Heterogeneity</a:t>
            </a:r>
          </a:p>
          <a:p>
            <a:pPr algn="ctr">
              <a:lnSpc>
                <a:spcPts val="2100"/>
              </a:lnSpc>
              <a:defRPr/>
            </a:pPr>
            <a:endParaRPr lang="en-US" sz="2600" b="1" cap="small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600" b="1" cap="small" dirty="0">
                <a:solidFill>
                  <a:schemeClr val="tx1"/>
                </a:solidFill>
              </a:rPr>
              <a:t>Complexity</a:t>
            </a:r>
          </a:p>
          <a:p>
            <a:pPr algn="ctr">
              <a:defRPr/>
            </a:pPr>
            <a:endParaRPr lang="en-US" sz="2400" dirty="0"/>
          </a:p>
        </p:txBody>
      </p:sp>
      <p:sp>
        <p:nvSpPr>
          <p:cNvPr id="21" name="Parentesi graffa chiusa 20"/>
          <p:cNvSpPr/>
          <p:nvPr/>
        </p:nvSpPr>
        <p:spPr>
          <a:xfrm>
            <a:off x="2916238" y="3141663"/>
            <a:ext cx="503237" cy="1727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Connettore 2 23"/>
          <p:cNvCxnSpPr/>
          <p:nvPr/>
        </p:nvCxnSpPr>
        <p:spPr>
          <a:xfrm flipV="1">
            <a:off x="5292725" y="2565400"/>
            <a:ext cx="1655763" cy="1079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arrotondato 29"/>
          <p:cNvSpPr/>
          <p:nvPr/>
        </p:nvSpPr>
        <p:spPr>
          <a:xfrm>
            <a:off x="178184" y="6453336"/>
            <a:ext cx="8858312" cy="144016"/>
          </a:xfrm>
          <a:prstGeom prst="roundRect">
            <a:avLst/>
          </a:prstGeom>
          <a:solidFill>
            <a:srgbClr val="800000"/>
          </a:solidFill>
          <a:ln>
            <a:solidFill>
              <a:srgbClr val="6633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3" name="Connettore 2 32"/>
          <p:cNvCxnSpPr/>
          <p:nvPr/>
        </p:nvCxnSpPr>
        <p:spPr>
          <a:xfrm>
            <a:off x="7451725" y="2420938"/>
            <a:ext cx="0" cy="1152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5" name="Immagine 36" descr="matthi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3827" y="1148936"/>
            <a:ext cx="6336704" cy="462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25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908720"/>
            <a:ext cx="756084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sz="2200" b="1" dirty="0" smtClean="0">
                <a:solidFill>
                  <a:srgbClr val="081422"/>
                </a:solidFill>
              </a:rPr>
              <a:t>Un farmaco viene considerato potenzialmente inappropriato quando il rischio di eventi avversi supera il beneficio del trattamento , in particolare quando è disponibile una evidenza scientifica a supporto di una alternativa di trattamento più sicura e/o efficace per la stessa condizione clinica.</a:t>
            </a:r>
          </a:p>
          <a:p>
            <a:pPr algn="just">
              <a:lnSpc>
                <a:spcPct val="200000"/>
              </a:lnSpc>
            </a:pPr>
            <a:endParaRPr lang="it-IT" sz="2000" b="1" dirty="0" smtClean="0">
              <a:solidFill>
                <a:srgbClr val="081422"/>
              </a:solidFill>
            </a:endParaRPr>
          </a:p>
          <a:p>
            <a:pPr>
              <a:lnSpc>
                <a:spcPct val="200000"/>
              </a:lnSpc>
            </a:pPr>
            <a:endParaRPr lang="it-IT" b="1" dirty="0">
              <a:solidFill>
                <a:srgbClr val="081422"/>
              </a:solidFill>
            </a:endParaRPr>
          </a:p>
          <a:p>
            <a:pPr algn="r"/>
            <a:r>
              <a:rPr lang="it-IT" dirty="0" err="1" smtClean="0">
                <a:solidFill>
                  <a:srgbClr val="081422"/>
                </a:solidFill>
              </a:rPr>
              <a:t>O’Mahony</a:t>
            </a:r>
            <a:r>
              <a:rPr lang="it-IT" dirty="0" smtClean="0">
                <a:solidFill>
                  <a:srgbClr val="081422"/>
                </a:solidFill>
              </a:rPr>
              <a:t> D, et al. Inappropriate </a:t>
            </a:r>
            <a:r>
              <a:rPr lang="it-IT" dirty="0" err="1" smtClean="0">
                <a:solidFill>
                  <a:srgbClr val="081422"/>
                </a:solidFill>
              </a:rPr>
              <a:t>prescribing</a:t>
            </a:r>
            <a:r>
              <a:rPr lang="it-IT" dirty="0" smtClean="0">
                <a:solidFill>
                  <a:srgbClr val="081422"/>
                </a:solidFill>
              </a:rPr>
              <a:t> in the </a:t>
            </a:r>
            <a:r>
              <a:rPr lang="it-IT" dirty="0" err="1" smtClean="0">
                <a:solidFill>
                  <a:srgbClr val="081422"/>
                </a:solidFill>
              </a:rPr>
              <a:t>older</a:t>
            </a:r>
            <a:r>
              <a:rPr lang="it-IT" dirty="0" smtClean="0">
                <a:solidFill>
                  <a:srgbClr val="081422"/>
                </a:solidFill>
              </a:rPr>
              <a:t> </a:t>
            </a:r>
            <a:r>
              <a:rPr lang="it-IT" dirty="0" err="1" smtClean="0">
                <a:solidFill>
                  <a:srgbClr val="081422"/>
                </a:solidFill>
              </a:rPr>
              <a:t>population</a:t>
            </a:r>
            <a:r>
              <a:rPr lang="it-IT" dirty="0" smtClean="0">
                <a:solidFill>
                  <a:srgbClr val="081422"/>
                </a:solidFill>
              </a:rPr>
              <a:t>: </a:t>
            </a:r>
            <a:r>
              <a:rPr lang="it-IT" dirty="0" err="1" smtClean="0">
                <a:solidFill>
                  <a:srgbClr val="081422"/>
                </a:solidFill>
              </a:rPr>
              <a:t>need</a:t>
            </a:r>
            <a:r>
              <a:rPr lang="it-IT" dirty="0" smtClean="0">
                <a:solidFill>
                  <a:srgbClr val="081422"/>
                </a:solidFill>
              </a:rPr>
              <a:t> for new </a:t>
            </a:r>
            <a:r>
              <a:rPr lang="it-IT" dirty="0" err="1" smtClean="0">
                <a:solidFill>
                  <a:srgbClr val="081422"/>
                </a:solidFill>
              </a:rPr>
              <a:t>criteria</a:t>
            </a:r>
            <a:r>
              <a:rPr lang="it-IT" dirty="0" smtClean="0">
                <a:solidFill>
                  <a:srgbClr val="081422"/>
                </a:solidFill>
              </a:rPr>
              <a:t>. Age </a:t>
            </a:r>
            <a:r>
              <a:rPr lang="it-IT" dirty="0" err="1" smtClean="0">
                <a:solidFill>
                  <a:srgbClr val="081422"/>
                </a:solidFill>
              </a:rPr>
              <a:t>Ageing</a:t>
            </a:r>
            <a:r>
              <a:rPr lang="it-IT" dirty="0" smtClean="0">
                <a:solidFill>
                  <a:srgbClr val="081422"/>
                </a:solidFill>
              </a:rPr>
              <a:t> 2008;37:138-41.</a:t>
            </a:r>
            <a:endParaRPr lang="it-IT" dirty="0">
              <a:solidFill>
                <a:srgbClr val="0814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29635081"/>
              </p:ext>
            </p:extLst>
          </p:nvPr>
        </p:nvGraphicFramePr>
        <p:xfrm>
          <a:off x="107950" y="115888"/>
          <a:ext cx="9036050" cy="662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1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620688"/>
            <a:ext cx="8208912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 smtClean="0"/>
              <a:t>1</a:t>
            </a:r>
            <a:r>
              <a:rPr lang="it-IT" b="1" dirty="0"/>
              <a:t>. Farmaci da evitare sempre</a:t>
            </a:r>
            <a:r>
              <a:rPr lang="it-IT" dirty="0"/>
              <a:t>. </a:t>
            </a:r>
            <a:r>
              <a:rPr lang="it-IT" dirty="0" smtClean="0"/>
              <a:t>Secondo le </a:t>
            </a:r>
            <a:r>
              <a:rPr lang="it-IT" dirty="0"/>
              <a:t>evidenze disponibili </a:t>
            </a:r>
            <a:r>
              <a:rPr lang="it-IT" dirty="0" smtClean="0"/>
              <a:t>questi farmaci </a:t>
            </a:r>
            <a:r>
              <a:rPr lang="it-IT" dirty="0"/>
              <a:t>sono inefficaci o pongono </a:t>
            </a:r>
            <a:r>
              <a:rPr lang="it-IT" dirty="0" smtClean="0"/>
              <a:t>rischi non </a:t>
            </a:r>
            <a:r>
              <a:rPr lang="it-IT" dirty="0"/>
              <a:t>necessari in una </a:t>
            </a:r>
            <a:r>
              <a:rPr lang="it-IT" dirty="0" smtClean="0"/>
              <a:t>popolazione anziana</a:t>
            </a:r>
            <a:r>
              <a:rPr lang="it-IT" dirty="0"/>
              <a:t>. Esistono farmaci </a:t>
            </a:r>
            <a:r>
              <a:rPr lang="it-IT" dirty="0" smtClean="0"/>
              <a:t>altrettanto efficaci </a:t>
            </a:r>
            <a:r>
              <a:rPr lang="it-IT" dirty="0"/>
              <a:t>ma più sicuri.</a:t>
            </a:r>
          </a:p>
          <a:p>
            <a:pPr algn="just">
              <a:lnSpc>
                <a:spcPct val="150000"/>
              </a:lnSpc>
            </a:pPr>
            <a:r>
              <a:rPr lang="it-IT" b="1" dirty="0"/>
              <a:t>2. Farmaci da evitare in </a:t>
            </a:r>
            <a:r>
              <a:rPr lang="it-IT" b="1" dirty="0" smtClean="0"/>
              <a:t>specifiche circostanze</a:t>
            </a:r>
            <a:r>
              <a:rPr lang="it-IT" dirty="0"/>
              <a:t>. Si tratta di farmaci efficaci</a:t>
            </a:r>
            <a:r>
              <a:rPr lang="it-IT" dirty="0" smtClean="0"/>
              <a:t>, ma </a:t>
            </a:r>
            <a:r>
              <a:rPr lang="it-IT" dirty="0"/>
              <a:t>che non dovrebbero </a:t>
            </a:r>
            <a:r>
              <a:rPr lang="it-IT" dirty="0" smtClean="0"/>
              <a:t>essere usati </a:t>
            </a:r>
            <a:r>
              <a:rPr lang="it-IT" dirty="0"/>
              <a:t>come trattamento di prima linea.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Questi farmaci possono avere </a:t>
            </a:r>
            <a:r>
              <a:rPr lang="it-IT" dirty="0" smtClean="0"/>
              <a:t>un rapporto </a:t>
            </a:r>
            <a:r>
              <a:rPr lang="it-IT" dirty="0"/>
              <a:t>rischio/benefico e/o costo</a:t>
            </a:r>
            <a:r>
              <a:rPr lang="it-IT" dirty="0" smtClean="0"/>
              <a:t>/ benefico </a:t>
            </a:r>
            <a:r>
              <a:rPr lang="it-IT" dirty="0"/>
              <a:t>sfavorevole.</a:t>
            </a:r>
          </a:p>
          <a:p>
            <a:pPr algn="just">
              <a:lnSpc>
                <a:spcPct val="150000"/>
              </a:lnSpc>
            </a:pPr>
            <a:r>
              <a:rPr lang="it-IT" b="1" dirty="0"/>
              <a:t>3. Farmaci da usare solo sotto </a:t>
            </a:r>
            <a:r>
              <a:rPr lang="it-IT" b="1" dirty="0" smtClean="0"/>
              <a:t>stretto monitoraggio </a:t>
            </a:r>
            <a:r>
              <a:rPr lang="it-IT" b="1" dirty="0"/>
              <a:t>del paziente</a:t>
            </a:r>
            <a:r>
              <a:rPr lang="it-IT" dirty="0"/>
              <a:t>. </a:t>
            </a:r>
            <a:r>
              <a:rPr lang="it-IT" dirty="0" smtClean="0"/>
              <a:t>Sono farmaci </a:t>
            </a:r>
            <a:r>
              <a:rPr lang="it-IT" dirty="0"/>
              <a:t>che, pur essendo indicati </a:t>
            </a:r>
            <a:r>
              <a:rPr lang="it-IT" dirty="0" smtClean="0"/>
              <a:t>per il </a:t>
            </a:r>
            <a:r>
              <a:rPr lang="it-IT" dirty="0"/>
              <a:t>paziente anziano, devono </a:t>
            </a:r>
            <a:r>
              <a:rPr lang="it-IT" dirty="0" smtClean="0"/>
              <a:t>essere utilizzati </a:t>
            </a:r>
            <a:r>
              <a:rPr lang="it-IT" dirty="0"/>
              <a:t>sotto uno stretto </a:t>
            </a:r>
            <a:r>
              <a:rPr lang="it-IT" dirty="0" smtClean="0"/>
              <a:t>controllo da </a:t>
            </a:r>
            <a:r>
              <a:rPr lang="it-IT" dirty="0"/>
              <a:t>parte del medico. Possono </a:t>
            </a:r>
            <a:r>
              <a:rPr lang="it-IT" dirty="0" smtClean="0"/>
              <a:t>essere utilizzati </a:t>
            </a:r>
            <a:r>
              <a:rPr lang="it-IT" dirty="0"/>
              <a:t>in modo scorretto o </a:t>
            </a:r>
            <a:r>
              <a:rPr lang="it-IT" dirty="0" smtClean="0"/>
              <a:t>essere </a:t>
            </a:r>
            <a:r>
              <a:rPr lang="it-IT" dirty="0" err="1" smtClean="0"/>
              <a:t>sovradosati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2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5888"/>
            <a:ext cx="673417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80"/>
          <a:stretch>
            <a:fillRect/>
          </a:stretch>
        </p:blipFill>
        <p:spPr bwMode="auto">
          <a:xfrm>
            <a:off x="6084888" y="1412875"/>
            <a:ext cx="173355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920236" cy="489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43808" y="2060848"/>
            <a:ext cx="720080" cy="3888432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796136" y="2060848"/>
            <a:ext cx="720080" cy="3888432"/>
          </a:xfrm>
          <a:prstGeom prst="rect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2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1547813" y="241300"/>
            <a:ext cx="6119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 err="1">
                <a:solidFill>
                  <a:srgbClr val="800000"/>
                </a:solidFill>
                <a:latin typeface="Calibri" pitchFamily="34" charset="0"/>
              </a:rPr>
              <a:t>GerontoNet</a:t>
            </a:r>
            <a:r>
              <a:rPr lang="it-IT" sz="3200" b="1" dirty="0">
                <a:solidFill>
                  <a:srgbClr val="800000"/>
                </a:solidFill>
                <a:latin typeface="Calibri" pitchFamily="34" charset="0"/>
              </a:rPr>
              <a:t> ADR </a:t>
            </a:r>
            <a:r>
              <a:rPr lang="it-IT" sz="3200" b="1" dirty="0" err="1">
                <a:solidFill>
                  <a:srgbClr val="800000"/>
                </a:solidFill>
                <a:latin typeface="Calibri" pitchFamily="34" charset="0"/>
              </a:rPr>
              <a:t>Risk</a:t>
            </a:r>
            <a:r>
              <a:rPr lang="it-IT" sz="3200" b="1" dirty="0">
                <a:solidFill>
                  <a:srgbClr val="800000"/>
                </a:solidFill>
                <a:latin typeface="Calibri" pitchFamily="34" charset="0"/>
              </a:rPr>
              <a:t> Score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4744"/>
            <a:ext cx="595471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ttangolo 3"/>
          <p:cNvSpPr>
            <a:spLocks noChangeArrowheads="1"/>
          </p:cNvSpPr>
          <p:nvPr/>
        </p:nvSpPr>
        <p:spPr bwMode="auto">
          <a:xfrm>
            <a:off x="6588125" y="6381750"/>
            <a:ext cx="238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it-IT" sz="1400" i="1" dirty="0" err="1">
                <a:latin typeface="Calibri" pitchFamily="34" charset="0"/>
              </a:rPr>
              <a:t>Onder</a:t>
            </a:r>
            <a:r>
              <a:rPr lang="it-IT" sz="1400" i="1" dirty="0">
                <a:latin typeface="Calibri" pitchFamily="34" charset="0"/>
              </a:rPr>
              <a:t>, </a:t>
            </a:r>
            <a:r>
              <a:rPr lang="it-IT" sz="1400" i="1" dirty="0" err="1">
                <a:latin typeface="Calibri" pitchFamily="34" charset="0"/>
              </a:rPr>
              <a:t>Arch</a:t>
            </a:r>
            <a:r>
              <a:rPr lang="it-IT" sz="1400" i="1" dirty="0">
                <a:latin typeface="Calibri" pitchFamily="34" charset="0"/>
              </a:rPr>
              <a:t> </a:t>
            </a:r>
            <a:r>
              <a:rPr lang="it-IT" sz="1400" i="1" dirty="0" err="1">
                <a:latin typeface="Calibri" pitchFamily="34" charset="0"/>
              </a:rPr>
              <a:t>Int</a:t>
            </a:r>
            <a:r>
              <a:rPr lang="it-IT" sz="1400" i="1" dirty="0">
                <a:latin typeface="Calibri" pitchFamily="34" charset="0"/>
              </a:rPr>
              <a:t> </a:t>
            </a:r>
            <a:r>
              <a:rPr lang="it-IT" sz="1400" i="1" dirty="0" err="1">
                <a:latin typeface="Calibri" pitchFamily="34" charset="0"/>
              </a:rPr>
              <a:t>Med</a:t>
            </a:r>
            <a:r>
              <a:rPr lang="it-IT" sz="1400" i="1" dirty="0">
                <a:latin typeface="Calibri" pitchFamily="34" charset="0"/>
              </a:rPr>
              <a:t> 2010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9388" y="6165850"/>
            <a:ext cx="8424862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dirty="0">
                <a:solidFill>
                  <a:srgbClr val="081422"/>
                </a:solidFill>
                <a:latin typeface="Calibri" pitchFamily="34" charset="0"/>
              </a:rPr>
              <a:t>Cut off = 4 (alto rischio di avere una ADR)</a:t>
            </a:r>
          </a:p>
        </p:txBody>
      </p:sp>
    </p:spTree>
    <p:extLst>
      <p:ext uri="{BB962C8B-B14F-4D97-AF65-F5344CB8AC3E}">
        <p14:creationId xmlns:p14="http://schemas.microsoft.com/office/powerpoint/2010/main" val="26942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imona\INTERCheck\icons\Intercheck_splash.bm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3"/>
            <a:ext cx="784887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95626743"/>
              </p:ext>
            </p:extLst>
          </p:nvPr>
        </p:nvGraphicFramePr>
        <p:xfrm>
          <a:off x="107950" y="115888"/>
          <a:ext cx="9036050" cy="662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14" y="3951977"/>
            <a:ext cx="9334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1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778" r="1701" b="2333"/>
          <a:stretch>
            <a:fillRect/>
          </a:stretch>
        </p:blipFill>
        <p:spPr bwMode="auto">
          <a:xfrm>
            <a:off x="684213" y="908050"/>
            <a:ext cx="7724775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250825" y="115888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800000"/>
                </a:solidFill>
                <a:latin typeface="Calibri" pitchFamily="34" charset="0"/>
              </a:rPr>
              <a:t>Strumento per “migliorare” l’appropriatezza prescrittiva</a:t>
            </a:r>
          </a:p>
        </p:txBody>
      </p:sp>
    </p:spTree>
    <p:extLst>
      <p:ext uri="{BB962C8B-B14F-4D97-AF65-F5344CB8AC3E}">
        <p14:creationId xmlns:p14="http://schemas.microsoft.com/office/powerpoint/2010/main" val="28946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288" y="333375"/>
            <a:ext cx="8497887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800000"/>
                </a:solidFill>
                <a:latin typeface="Calibri" pitchFamily="34" charset="0"/>
              </a:rPr>
              <a:t>Il paziente è adeguatamente trattato o ci sono ulteriori farmaci che potrebbero risultare utili?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t="533" r="742" b="1064"/>
          <a:stretch>
            <a:fillRect/>
          </a:stretch>
        </p:blipFill>
        <p:spPr bwMode="auto">
          <a:xfrm>
            <a:off x="899616" y="1412776"/>
            <a:ext cx="74168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0" y="1196752"/>
            <a:ext cx="9036496" cy="5661248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" y="836712"/>
            <a:ext cx="914400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23850" y="-27384"/>
            <a:ext cx="8497888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800000"/>
                </a:solidFill>
                <a:latin typeface="Calibri" pitchFamily="34" charset="0"/>
              </a:rPr>
              <a:t>Ci sono farmaci che possono essere sospesi o che sono inappropriati?</a:t>
            </a:r>
          </a:p>
        </p:txBody>
      </p:sp>
    </p:spTree>
    <p:extLst>
      <p:ext uri="{BB962C8B-B14F-4D97-AF65-F5344CB8AC3E}">
        <p14:creationId xmlns:p14="http://schemas.microsoft.com/office/powerpoint/2010/main" val="39560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23728" y="2924944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800000"/>
                </a:solidFill>
              </a:rPr>
              <a:t>PLEASE, DON’T KILL THE GRANNY!</a:t>
            </a:r>
            <a:endParaRPr lang="it-IT" sz="3200" b="1" dirty="0">
              <a:solidFill>
                <a:srgbClr val="800000"/>
              </a:solidFill>
            </a:endParaRPr>
          </a:p>
        </p:txBody>
      </p:sp>
      <p:pic>
        <p:nvPicPr>
          <p:cNvPr id="2051" name="Picture 3" descr="nonna, non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4710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data:image/jpeg;base64,/9j/4AAQSkZJRgABAQAAAQABAAD/2wCEAAkGBhQSERUUEhQWFRQWGBgXFhcYGRYYHBwcHRYYGBoYGxgfGyYgGBkjGhcYHzAgIycpLSwsHCAxNTAqNSYrLCkBCQoKDgwOGg8PGikkHyUpLSwsLykwLCksLCksKikwLCwvLCwsKSwpKSkpLCwpLCwsKSksLCwtKSksKSwpKSwpLP/AABEIAQgAvwMBIgACEQEDEQH/xAAcAAACAgMBAQAAAAAAAAAAAAAABwUGAQMEAgj/xABHEAACAQMCAwYCBwUECAYDAAABAgMABBEFIQYSMQcTIkFRYXGBFCMyQlKRoQgzYnKxFYKS8CQ0Q6Kys8HhY3ODw9HyJTU2/8QAGgEBAAMBAQEAAAAAAAAAAAAAAAIDBAUBBv/EACoRAAICAQQBBAAGAwAAAAAAAAABAhEDBBIhMUEFEyJhMlFScYGhFBWR/9oADAMBAAIRAxEAPwB40UUUAUUUUAUUUUAVpu7tY0LucKOuxP5AAknPkKhOMOMVsEiJjaV5pBGkaFQSeUsTliAAANz7iqJrnaNcXJWNYrmyh6ySxoJpjgjwRlDyxggbuc9dh1z45Jdnqi30TvFHGy92UcSW3OeVA0jRTv0xyxJDLIqMds4DbHYVWpNVMbqIFkRlIaSRrkqFGAOaX6tZlGOjzROucZHWuzQOItJtVLRJMjkku8lvcvKTvktLyMfyON6lLrjrS5VxJcRsPLKyZHwPLlTv1BBqp5Oei1Y+OyrJo030vuY1tbWV07wMY5A0vKx5t0YKW2EneRcmVO4UgqLLd8SajZeKWEXMY+0yk8qjAHMCqNKgXcsJEfI3D7YqGbiu2RUg0+dbuYyH6OJAzfRgyN3r8+FJQKSAuc74yQABvfTJXHNJeXbOPvrKYwPhGgCD5g/Osuo10MDXuPsKCZdLbjDlXmu4Wt1ABMoZZod/PvU3Ub9XVR033FWC2u0kUPGyujbqykMCPUEbEUu9J4zWGRre+mRGChopnKoJVyVIYbKJFIAOMBgc4G4qOn4rsLWR7iyu0VjvLbhZWim3ycIF+rlO+JE282DAk1px5lNJ+GRcOOBt0VB8NcY298D3DNzKFLRujRuoboSrDcZBHMuRkHepvNXlZmiiigCiiigCiiigCiiigCiiigCiiigCsE1mq1xVxzDZPHCUkmuJd44IV5nYZ3Y9Aq7Hc+h9DgCs2nCj6qfp89xIhLSCzSMIUjh5ioJVlPM7heZjkbEDbGBE6lw3e29xHDiG5EiyMrKTC2EKAkqxK/7Reh9elWXha/K6SvLFIRE8kckQBWeOMSOQOUb98sTRvgbkfZySMxujSl9RikF6t5CtrPyuVRHT66EFZSuMt0zlVIwciqskYyXKLMc5RdJkHqQntlDT27opYLzCSBlyRkb94D+nlWuW9kUEtb3gA6k282B5elXqy5pmZw32z4mwcpGVPJDHk4WQgh5GI+/y46FJi3twiqijCqAFGScADAGSc9KyShBGuOSTE+dXRLmGUpIEAkjkdoZUCB+TDlmQADmQA79Gq+waiVjKcoOc7/H286ss0QdSrgMrAhlbcEHqCDsRUAvAloByqkiJ+BJ7hV+AUSYGa52t0ENVTuq/ki912L3XNTRr+NVDOII5O8KRvJhnIUIeRTjHLk++3WuyDUC+e6hupOU8rckE55TgNg+EYPKynHoRVzvtLMCoIQBHGcwkHl7lt2Ks33raXHK/NkqWDb7FNMWrOl4Gt4i8l9bKyoxwqyRMFLynHhVUmUNjJJTABJGeli08IwjBXSVEFklBMrei3kkV/bSm2uYwXEMkksTxIEl8PKWbGSZO7IGDuPenItU7j6+jbSyzSoqSPbgSHIT/AFiMlvM8uFY+e3rVg0PiK3u1L20ySqDhihzg9cHzGxrbGKiqRnlJydsk6KKKkRCiiigCiiigCiiigCiiigCiiigCllrA7riWJmAInsmSMkfZZGZjjfqQMbeTe9M2qJx9Eo1DSZWGMXEicx6eKE8q56ZLAYryXR7Hsj31ox3Heu3KJFubWdImOXkgbMDRb5WU85QDr4gN8A1r0DTXS5vby8R1UwpG3epCSVHO8uTCOWdccnj5eYjYjY51cN8NfRr5YWfvO7W4vQcY8c8qwjr5rGhGfVzvV7ZARggEHYg+Y8wfas0slKi+MLdi/wBZ46ggte703k5gH5eaO4Cp4WbODETI7NsMnGTljjNHA/aBELKMXhMU45gw7u4YtvnvGIQ+NiSTv138wB06HxHBpveWl3J3YjkbuSwPijO6kHz8s+5Poa2a3x1b3cLW9jKJLibEaAA7BiAzn0UDJJ9M1d7UHHsyvPNTqjsbtJsQ3KZW8t+7kA39iob9K4+Iu0K2+izfR2Mk3dsEQw3ADEjGCe7HkT5jpirDpvD0EEKRLGhVFC5ZFJbA3ZsjdjuSfc1XdM16LSzJa3bGOJXLWrNlg0Tb8obzZGJBB3/PJqxxhJ0X5smSEbSsiuDeP+a2EepMM8mObu5yzAlkKSqIyOblAPMDght985lNUjSWC2nsYmnhhMsRijaWEsrcqtnw88iB08aYJbJ6kHPvWe0C2nheCylElxKO7jUZzliFJ+ABJz5DJ8qtGk6atvBHCnSNAoPrgbsfcnJ+ZqWRLG00RwylkT3KilW0JuL2HmkimMQ71QM9yHlTm8CbEpDbJGq7DLSBjjcVMdnkKvf6pcRKqxGaO3AAxl4UIkfoBuz/AJ5qC0vSGiu5njwotL24nl/ihntFdcEncqVA5dhjfard2V6d3WmW5x4pgZ3OMZaU8+cfylR8AKnHl2JcKi30UUVYQCiiigCiiigCiiigCiiigCiiigCoPi/haPULcwSMyeJXV0OGVlOQyn16j51OUUAp+Fra4t9ZuLe7uGuGFqhgkcBWaPvQx6dSGLAknyq+TXCoMuyqvmWIUfmTiqz2n2UkD2+pwKWa0JWZB9+3f95/h6+2SfKpewu7a+gSVAk0TbrzKrYPmCrA8rjoR1FZc0ebNOKXFGvTeIorp2W3IlSPHPIPsZYEqqN99tgTjYDzyQK4rnhSbxmC/uYSzFwCIZFDFuYjdAxjztyc2MbV36lonOwlhfuZ1HKHChgyjpHIm3eR+gyCv3SMmtL6leIDzWiy4xvDOg5vU8soTlHQ45m+JxvC/wBJKvzI8jWAcD+z2A25j9JUn3KjZSeuAa6rPh24yjXF9NIVcOyIsUUZIbIUAKX5OgILeLG/XFeYuJbls8unTNykq2LiyOCOqnE2xG2Qa2W+tXcoVkslVW35pLqLGMZBHdLLzKfXNPl9D4nfrGoi3iMxAKJgyHzCdCyj7zAkeHqRnG+Ad1hqcUy80MiSL6qQcexHVT7HBqPtdBZpFmu5BLIhzGiBkhjPkwQsS8g/G5JG2AtSMwij55nCLhSZJMKDyruct1IAydzUXXRJX2LiXT5NQ1m/sVuGitikMlwEUcz8scUZj5zugPNv1BAOxpyW8QVVVRgKAAPYDA/Sll2Lo073+oOpH0qbEZP4Fz09hzBf7vtTRrbFUjHJ2woooqR4FFFFAFFFFAFFFFAFFFFAcup6ilvDJNKeWONWdj6ADJ+J9qNO1KOeJJYmDxuoZWHQg/56fGlX22cQPM8Ok2281wyGTyHLnwIT5Akc59Ao9aqnZl2itpMs1lf8whUvjYsY5FySoH4Xx+ZB6EmvL8A+iawWpeHtw0/6Is5du8bOLcDmk5gcYPkB/ESAR0z0qLtLXVdb8VwzadYN0jTaaQe7EZCn1IAO3hPWvQWriXtHsbZjC7GeYnkNvColc8wxylentgnz6b0q5tK1LTXlvrG1kt7LPO9tJKknhwSWaMbooHuWXHUinJwvwVaWCcttCqE/ac+J2+LnfHsMD2FeuMrBprC6iT7TwyKNs58B2+fT50qxdclW4U7SbS8UAuIJ8DmhlIU5IH2WOA6nO2N/araaSF7pkN+wJH1a2cs6ldmyOUIM43C+hrq0bVzZQRmWe5t42RfrIj38YJVTytbzBzGxOfEjEH0XpUM2j2t7OUiODXKcYufDd0v2GjecMW0rl5IULsMMdxzD0cAgSD2bPpUjHGFAVQFUAAAAAADYAAbACqBa68zx+HXbTBGOZreFX9ejTDB3/D8q4rrWo1JE2tTXTbBILJYonY9cZjznr15gB5nyrP7Un2bHkiuS+61xJbWi81zMkXoGPiPwQeJvkKWuqard8Qs9tp691ZKR3s0uV5yMEKQMkDOCFAJ2BJ8q4DwlFM8sssXIZAVRC7SMg/E0jEl5snJboOg6VZOzTkgu4DGBGl5bMkiKuF7+3I5iAPs5Uyfl6nFbJaOWFKUl2c7F6hj1MpQxv8Jt0vjq40hI7bVLLu4UASO4thzREDAGVz1885BJ+7TI0PiK3vIxJbSpKnmVO4Poy9VPsQDXdLCGBDAEHqCMg/EedUDW+yoJIbnSZTY3PmF/cv58rR4IA+AI9q8LxhZrNLnTO0ia1dYNag+jOThLlcmCQ+7DPIf8kLTCgnV1DKwZWAKsCCCDuCCNiMedAbKKKKAKKKKAKKKKAKjtf1pLS3lnl+xEhc46nHRR7k4A9yKkDSY7Ztce8uoNItvtM6NKfc7opx5KuZD8vSvG65Bq7JdPe8urnV7nqzMsWeg28ZB8lROWMH05vSo+fQI+INXeWFSlnCFSacDHesvkvlzMCAD5KoJ6gGQ1jmuDHoWlnlhiXlu58ZAAOWBI6ktksPvMeXpmmBa20WnwxWlnGDIR4E9fJppW68udyep2A8sc5bt7yeXwl9FiV8IovG/C66VeQapa26NBGVW4hCghRgKJEH3DjAzthgp+8abek6nHcQpNEwaORQyt6g/0Pt5Go+1lW6heOZB5xTxHfBI3X3UqQQfMEGlroGrnh+9eyunP0Cbmlt5SCeQ+atgfI4B35T0Y1pwZG/jLtEZKhzVgiuHRtbhuohNbyLJG2QGXPUHBG4BBz6131pIiQ4l0s2moagEbwNp8s0a4Hg53JdR7d4GYemceVRdjoAnjV7o96WjHKo2SMFR9kfixjxHzFW3tLQfTJ8AczaVOPc4l29zjJqvaMrwCOCX70Mc9u3XmidQeXPmyMSp9gDXQ0Lg57Z+Ti+sLLHBvw8V3+dC9vbb6PK8LsModidsqRlT+RFdvC2nrc3WG3SOMnIJHiJwCCPMZz8q3cWqPpkv8sf8AwCtvBMnLeEfjiI/wkH+ldJwbik6qyueaT0zyL8W2/wCi3LLJBtJzSx+UgGXX+dR9ofxL8xWzQ7nDwMm4h1KPlKkEd3dLy7bYxzTHYeQPnXTeXSxI0jfZRSx+Qz+dR1ror20UzOpDz2sF9IucYkW4kkKj8OEVNvxZrL6j8Uo2ZfQm8jlkqvD+/wCB7A1mvKV6zXHPqDm1DTY542jmRZI2GGVwGB+Rpb6todzon+kae7y2CktPZuS3IpO7wkglQBvjO2MnmGcNGvEkYIIIBB6g0By6PqsdzCk0LB45FDKw9PceRByCPIiu2lXwLd/2ZqtzpTnEUrG4s/TDAs0Y+QI+KH1ppigM0UUUAUUUUBD8WcRJZWc1w/SNSQPxMdkX5sQK+cOGNTuJriWSH6zUbxnRG6CJGyZpc/dOPCv4VDH8ObR258UPdXcenW+XEbAsqjJaZhhUAHXlVunqx9KufA3BA0exkmMfe3jJzSYxkdPqlIz4V6kjqQcdAKqyzUVySim3SJDh/Q4tItVt4B3tzLufWSTGC5/DEv6D1Y7yUMJhJiibvLuTDTTMNkHkSPIDcJEPTJ2ya16e4UBomWe7nUOZeqInkcA+GIb8qDdjn+Iib06xES4yWYnmd2+0zHqx/IDA2AAA2FZ5SWL7kWv4qjOn2CxLyrkknLMd2Zj1Zj5k/wDYYAArh4m4St7+NY7lOdVcOMEggjqOYbgEbHHUfIiZArNYtzu/JEXN5ANEuxPEvLptwVS4RR4YJPsrOFHSMjCt/wDUUyUbIyNxXFqNgk0TxSKHjkUq6nzBGCP+9U/ge9lsrltKnLMEUy2cp35oObHI58nQ7fD5Z6GDLvVPsg0c3aQ2L23AGS9pfr7/AGI2Hx3GMe9a9Q4dN9otjNbj/SoIIXt8kDP1aB4z5EOqkYPnjpvXf2kR8t1pch+yLiSMjz+shYD5eE5ru7ML0Pp6xZBa2eS3YendyMFGMD7nIR8fOtabTtEGk1TPn7WtQWa4Mi7cyRkqeqsAUZSPUEf0ro4X/wBeh+En/LNWvtc7PGtrhr+BSYJWJnAH7t2I8X8jNv7HbzFVnhQKLhpnICQxMzE9AW8I+eM128GdTxcvmzk6rF7eOSiuNrS/5Rc7iA3F3aWijIlkEk3n9TGQ7Z9iRj9KsHaZLiW5Hrpcx+YdgP8AjP6V39l/D0g72+uFKyXACwo3VIBuoPoznxEew+FQHaVe97JqIUEiO3t7YADrJJKXOD6jnjBG9czVZfdyORo9P03+NgjDz5/cbGmn6mP+RP8AhFRPEeqS2n+kBO9t1GZ0X94ij/ax+TgDPMh3I3B2IMxYxlY0U9VVVPxAANbWFZjeeLW4DorrurAMPLYjI/Q1tqscMahixtEXdyixKDgfuxyO/nsApb5qPOrDPciNeZzgDqT+Q6dSTgYHUmgFl236G4jg1GD97ZuCdvuFgQT6hXA29Gar7wtxDHfWsVzF9mRc481boyn3DAiujU9PW4gkhkBKSoyMPPDLg/A7/nSc7HNUew1G50qdtuZu7zt9YvUr7PFhv7o9dwHjRRmigCiiigPm+eNtD1/vLle9ikZ3ErDmbkkJzIv/AIikkHHvj7Qr6EhkDqGUhlYAgjcEEZBB8wRvVc7SeBl1O0MewmTLwOfJvwn+FgAD6bHyqkdiPGTDm0y5ys0Jbug3XCk88R/iQ5IHpnoFrJqce5bkSTGnYaVFACIkCBmLHHqf87DyHSurNRHFXFENhbPPM2Av2V83bBwi+5/QZJ2FU7QY9Sv1F1cXUlnG4zFbwKmy/ddmcEknOcEbjHTIFZI4nP5Mny2Mqs1UeCOKHljuI7t0760maCWQYRHx9mTHRSRsR6j3xVsDVXKDi6Z4Zqj67P8AQNTW+mHNbTRJatJje3POWUnG3dOxwWO4OPLY3iue/sI5o3ilUPG4Ksp3BB8qliybJWGRnG2gm9s3jjbllBWWFttpEPMh+BIxn0NKqy4gCXLSCb+zL8YFzDOv1UxCjBILAcvXDAhsHz2JtfCWutp15/ZF1JzIQGsZSRkoebEMh8mGCF23xjzUVftS0WC4XlnhjlHo6K35ZG3yrrp3yVlEu+L714uVrC2vInXlk7m48LAjDDlkTp12yfjVE4d4akt7iWV9MnmjLo0Fu1xByrjm3kPN9aVJAXK46k70z5eyHTCSRbFM9Qks6D/CrgedLDSEMllp9vM0n1modzIvO4YoGdWQsDnA8O2fT0qVsF81Ljy7VW7yK0sxjwvNcd4QNhzCNUHORnpkDyqG4Q0Q3s8fJ3jWUMpuJriQYN3ccwKkDzjBAJPQ4AxsKu9h2Y6bEQwtI2YdGk5pT1z1dm86tCRgDAGAOleAyBQazWDQC64Ev4be3vJriUf6LPPbszbBESVmVVGSTzF8+pOFA8IqV4YuJdRZbyZDHbg5tIT1I8rmT+Ig+BeijJ3JBC907gg3eu30Ejn6HDOLqSEMcSPIMp4c+7ZPkNvMU8EQADAwBQHoCk/268OLGI9TgkENzE6Kd8F9/AV33dMdPNc/hpo63rUdrEZZWwowAAMszHZURRuzsdgB1pftwBNq830rVQ0UQUrb2ithkU58crD/AGh2bA9ADsOWgL/w9qX0i1hn2+tiSQ43GWUMQPmTUjVE7J5niglsJjmWxlMW/wB6NsvE4/hIJx7AVe6AKKKKAwRSU7buEmt5U1W1PJIjJ3uNsNkCOQep6KR8PenZS27erKSTTMopZY5o5JQDjwAOCfhll+HXyoCscOxT69cpeXiclnBgRQAkq8gxzHBHiXOc59l6BqtHaDx2thGI4xz3coxDGBnGTyh2HmA2wX7xGPWuC97TtPtLBWtXRiIwsNupOVONlcdVCn7RO53xua5uzjhCV5P7T1Al7qXxRK33EK7Nj7rEHCqPsrjzO2Vry+kaF1SPXDPZJD3BfUVM9zMS8uZHwpOTgcpGXGTlt9ycbdZvsrtGhW9gVme3gu3jgLZJACqXTPTlViBt583SufjriySMpZWQ576f7OMERJ5yN+E4yRnp9r0zUuJ+ABpmn/SIby4W4hKNnnIR3ZxkLHjY5JYZJ6HOa8a3qpeejySXjwPGq/xrxfFp1q80hy3SNM7u/ko9h1J8hn2rsTVBFaLNcPyBYleRm2x4AWyNsHPl67Ut+GtJk169/tC7UixhYrawsD48H7ZGcEZA5j0JAXotZ8OHdLnpFbZ3dl/BUssx1bUPFczeKFTkd2pBHNynoSpwo+6vudmoBQBWa6ZAwaRnD6AzacCM/wD5O7OD7GQj9RTm1rVY7aCSaZuSONeZm/8AgeZJwAPMkUgOEeJVghsTPFOscV207zGJjHyMsgBBG5P1inpQH0YKzWm1uVkRXRgyMAysDkEEZBB8wQRW6gCsGs0UAurVe54nlHlc2SsPD95HC4B+CZ38zj0pieVLftTX6LdadqI2EM/czH/wpBg59h4/8VMhTtQHHJpaNKsrjmZP3ecEJkYJUfiPTm642GATnsxtWawzYGTQC44ouTY67ZXAH1V4htJd9uYMDG3xyy/IGmOKVXbRr9m9qFW5iNzBNHNHGrgsSrcrKSueU8pJ3wdhTTibIB9RmgPdFFFAFeXjB67jpivVFAJ3tf4dhtBZ3MNlEIYrgPcd3Gi5XKlQxA+ycMN9skZqV1vtStEtu8tpFuJpMLDCv2y7ZA50+0oB6jGTsB1pkzwK6lWUMpBBBAIIPUEHqKQnHnD0dlrdimmQokzcsvd5IUt3jADxEhQQjDbpUJQUuycZOJd+C+FjaJJdXjh7yYF7iVsDkXAJjB6BVxuRgbY6KK0aFbNq9yt5KuLCBj9DjYfvXHhM7qfIEeEf981Tifjo3N3Dp99DJYwFx9KBYMXGxRedQMREgZYZ658quPGWqvLImkaceSV1HfyL0t4NgehGGI5QB6EebAihxldeX/SJSkqpEZq0r69e/RYWK6dbMDcyr0mcH92rA7j0Pxb8OWpY2SRRrHGoREAVVUYAA2AHtXDw1w5FY26W8K4RBuduZm+87HzYnr+Q2AFS1aIxUVSKgoooqQKL2y6JJc6XIIskxssrIM+NUzzLt5gHm/u1UYuLrNogxuolg7gp3BG4IGy9M+3SnORS21/hCzfWrNGtoeR4Lh3UIqhmQxcpYADmx03oCW7IYJV0qDvcjm52jB6iJnLRj/Ccj2Iq6VhVx0rNAFFFFAQHHmhC80+4gxktGxT+dfEn+8oqn8F9slh9Dt47m47udY1SQOsnVRjJcLy7gA9fP1pnGk32MWkL3epq8SMyXAZCUU8o7yYYUkeHceVAMuw4yspyBFdQOT0AlTPTP2c56e1TJGRVX13i7TLQlbia3Vx1TCu4+KKCw6+YqFft20oEjvnOPMRSYPw2oD3206UraPOVRcxmOQeWMSKCduvhZtverdw5qYuLSCZekkSP8MqCR1PQ5FL3iztR0y90+6hS4AeSFwiyRyL4gMqN1xkkDG9dnYNq3faUqE5MEjxfI/WL+j4+VAMiiiigCiiigCk1xz//AFWm/wDlxf8AMnpy0lu0K4CcUaaSM+GBdv4p5UH6tQFs7U+zhdSt+aMAXUY+rY4HMOpiY/hPUE9D7E1K8A8FJp1vy8xknfDTyndmbGMZ68i9AM+/nVnFZoAooooAoooNALTjztlTTr1LbuTKAFadublKhhkBBjxNjxb4HQfDq1+fm17SWUnDw3Z9MgxZH/Q1P67wNZXkqy3NukkiAAMeYHG+AcEcwGScHNV7iiQLr+k5IGUuwPiYyAPmTQDDFFYFZoAooooDy1fLmmcO6jbXCQyi4tIL2eOGRh4SwLHbm33wzH+ua+pao/adCD/Z7Y3XULfB9M8wP/SvH0ers0aZ2aafCNrZJGzkvLmVieuctsPkBVgWwjAwI0AGwARcY9MYrfmjNYHJs2qKQuO13hm1XTZZUt4klQxBXRFQgGVQR4QMjBPWrd2ddnkelxv3cskpl5C/MFC5UHBVQMj7R6saiu1mDm0i53xyhH/wyocVetIuC8ELN1aNGOPUoCf61qwu4mbKqkdlFYBrNXFQUUUUAUhe2K4MfEFi4wSq2zDPTa5kO/5U+qQP7Rtry3dpLgZaJ19zySBhn2+s/rQD9BrNcml3YlhjkBBDorgjOPEoO2fLeuugCiiigCg0UUAl+1rtA1Cz1CKK1PLFyIwHdhu9Yk5UnGSNscq4P9aluMpGbWtDZl5WIkLL15SVUlc+x2poFaV/aNPya5oxxnxuvp9pkXPy5s0A0RWawKzQBXl3wCTsBua9VxazZd9bzRZx3kbpn05lK/8AWgKXf9r0ZJFjA93ynBkyIoc+YDtu2PZce+9VXXeML2XuXult47eO4t5HSISO4Cyg8xkJAwPPAqlLxB3WnxxxyBLhDyFAMtgOQ2FIIzjffHnUbcWcjqZHhuJVHWSdmUAZ3PL1wPPHpVG6TfPCNGyKX2fSF/Ly8mZBHmRFBIB58t+7GfN+gI3rxqt3HFH3ksvdRoVYvnlGx+ydtwehHmKSuq9mV1CkMk9wvJ3iKoieWQx8ynu2BY45eZQMjHlituo8Lz3TL9MvZp41OVVtjv75IB98Zqh+33uJx3S6Qwu1O7QaRcksuHVVQ5BDEyIQFPnkAnb0zSl0vUtShCPHfzBgFxG7yMmBg8pVmIx0HT2qSvezyAjMLPGw+zvzLnyyDv8AkahrG6dJXt5yO8ToR94Yz89iDn0+FSjNbfgyXt/L5jt7NO0cagrxTqsd3F9tAcBx+NASTjpkb4yN8Gr3Xy42pNZXdvex/wCzcBx6qdmB+Klh+VfT1tcK6qynKsAykeYIyD8xWqMtysy5I7JUbqKKKkQClJ+0Vp3NYwS4z3U2D16OjD+qL/k026p/a1ppn0i7UDJVO8H/AKbBz5/hU0Bs7LNT7/SrR98iIRnPrGTGfL+GrZSl/Z21bnspoD1il5h/LIo8v5lbf39qbPNQGaKKKAKKKM0AUp+1H/8Ad6L/AOb/AO7HTX5qUHbFMV1bSGXYiQYP/rwj+hoBvis15Br1QBSo7XeJpnni0y3cp3q89w46iPJ8APlkK2fXKjoTTWNJXj9CvEKE9HtBy++C+fh0NRm6i2icEnJJmnT9LigULEioB6Df5t1PzrqdAQQRkEYIPmMYwflWayiEkAAknoBua4zbbs69JIgk0668ETPD3EbR+PlYzOkTM0UbsdsJzYHtjripys6jfdxLArhFidSJfCGZSCVLE7suAVYAY89vKsQTwyIxikLshUMCnJswOGXLZIyMbgdRVk25dnkcPtx3JcMKo3Htr3U0N0OmeR/luPzXmHyq81GcSaZ9ItpI/vY5l/mXcfnjHzpiltkiOWNxK1e2wljZPxDY+/UH88Gm32JcQ/SNNWJz9basYWB68o3j+XL4f7tJrQLrngXPVfCfl0/TFWjs110WOqMHblgukPMfISICwP5cw/vVuwum4mTOt0VNH0BRRRWkxhWq6tw6MjbqwKkexBB/Q1tooD5l1zsm1PTnMttzyqNhJbF+8Az95Bhx8sjavdh226paqI5QkpAABnjYP8yCpbbzOTX0vXLe6ZHMvLLGki+jqrD8iDQCasf2kxy/XWR5vWOXY+uzLkfDJqRh/aQtCPHbTg+gMbD8+Yf0q83nZvp0ueeyt9+pCBD+a4I6eVRF52J6U64FuY/dJJAf1Yj9KArEn7SUGTy2cpHkS6A/lg4/OobUf2kJ2H1FpEh9ZHaT9AEx+ZpY8QaP9EvZrdtxFKyb+ahtj81wa61tkH3R+QrZp9K890+inJlWPsmNX7ZtUuCcTdyp+7CoT/f3f/eqrSXdy0iyNJKZAQUdmYsGGCCGJyCMD8hUqox0rRc/aT+b/pWx+nKKtspWp3Oki0WnbXq0IAdkkAxvJGCSB5FlxnPr1qfsv2kZh+9s426fYkdPjsVb8v1pfivJjB6gH5CvZemfpkeLVfmhpXP7SaY8FkxOfvyhRj5Id6o2vdp0l/e208sUcQhYqOUufCxHMGJODjcjAHWq0unGe5igiUc8jKgwPNmAH5ZzX0T2hcFxtoktvBGq9yiyIAAMmIAk7dWKBhk9c1ys2PZJwNkJXUis17gmKMrDqpBHyOah+F7/AL61ifOTy8rfFfCf6Z+dStcCS2yo7Se5HFe8OxOj/R0ZZB4gGdTkc2CvRQCAwI/lNStzIQFXIxyJlVK8oPKOYeHw/aBNc1arm8SMZkdUHqzBf61730iyWSTSUnwjdRVbveP7WP7LNIfRFOD82x+ma8W2qald/wCp2EnL+N1Yj/E3Kvl6n+lWxwTfgzyzwj5IO7RbS9nVjiOQd6v6kgfmw+Qq69lvAgv3N7eJm3XmS3iYbP1DSNvuB0Hqf5d9dj2L6hdzRSajLGsanxIrAvy9Sq8qcoyf4jjJNPK0tFiRY41CoihVUbAADAAHkAK6MYVy+znzyXwujdRRRVhUFFFFAFFFFAFBoooD5y/aE0Tur+O4A8M8Yz/NHhT/ALpSqZaScyKfan/2z8IyX1gBBH3k8UiuijGSD4XAJI8iD/dr5wuDLayNDIvK6MVZTg4PmCQetbdFqFhn8uijNj3qkStct51j/mrh/th/QflWmW/ZsZPQ5GK6GbX45RpWUY9PJO2T1BqHj1dh1way+ps/hAAzt+fuenxqz/YYtv2Q/wAaVl/7DNGNxqpnI8FujPv+JvAg+O7H+7X0fJECpBGQRgj2PUVQexngqTT7R+/ULNNJzMAVbCqMIMgkH7zdfvUwq+fk9zs6KVHzLZ36aXc3lnNzYjmPdADmJHlj4ryHrU3bXWoXX+p6fKVPSSb6tfY7kA7fxU810mESGURR962OaTkXnOBgZbGTgbV14ql4YN20WrNNKkxKwdlmrT73F5FbqfuxZZvPzAX2+8f0qc0vsEsUPNcPNct5l25Afkvi/NqZ9FTUUukQcm+2Quk8G2dt+4toYz6hFLf4zlj+dTHJXqipETAFZoooAooooAooooAooooAoorg13Wo7S3knmbljjUs3r6AD1YkgAepFAVHta4+GnWmI2H0qbKxDzUfelI/h8vVsehr5clkJYkkkk5JO5JPUk+ZqY4x4pk1C7kuJdixwq5yEQfZQew9fMknzqFxQGKzV34P7J7rUbWS4hKKFblRXyO8IGWwcYGMgZOxJO4xU3afs86g4y728Z9C7sfh4UI/WgFbmgGmHd9hmpJMkYjSRXbHeq45F88tnDKMe3tVF1Oy7maSMnm7t3TI6HlYrn4bUB9DdhXG/wBKtTaytma3A5c9Wi2Cn3Knwn25aaYr4z4U4iksbuK4i+1G24/Ep2ZD7FSR+vlX19o2qx3MEc8Rykqh1PsR0PoR0I9QaA7qKKKAKKKKAKKKKAKKKKAKKKKAKKKKAKKKKAKQ37RGq3Jmit+VltVVZOYAlXcll8RxgFcYC+5PmMFFAKPS9EmuX5LeKSVvRFLEe5x0HucU3+C/2fWJSXUHwuzdwhyfXleToPcLn40UUA7dP02OCNYoUEcaDCqowAOu3zPzrpxRRQGOWlD2ndiv0qRrmx5UmbJkiOFVzuSytjwuT1zseuR5lFAJbUODb2BiJbWdCDjJjcjPswBB+Rp0fs9T3IhuIZkZYY2Vo+dWXDPzc4XI3Xwg+xPvRRQDgooooAooooAooooAooooD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7" descr="data:image/jpeg;base64,/9j/4AAQSkZJRgABAQAAAQABAAD/2wCEAAkGBhQSERUUEhQWFRQWGBgXFhcYGRYYHBwcHRYYGBoYGxgfGyYgGBkjGhcYHzAgIycpLSwsHCAxNTAqNSYrLCkBCQoKDgwOGg8PGikkHyUpLSwsLykwLCksLCksKikwLCwvLCwsKSwpKSkpLCwpLCwsKSksLCwtKSksKSwpKSwpLP/AABEIAQgAvwMBIgACEQEDEQH/xAAcAAACAgMBAQAAAAAAAAAAAAAABwUGAQMEAgj/xABHEAACAQMCAwYCBwUECAYDAAABAgMABBEFIQYSMQcTIkFRYXGBFCMyQlKRoQgzYnKxFYKS8CQ0Q6Kys8HhY3ODw9HyJTU2/8QAGgEBAAMBAQEAAAAAAAAAAAAAAAIDBAUBBv/EACoRAAICAQQBBAAGAwAAAAAAAAABAhEDBBIhMUEFEyJhMlFScYGhFBWR/9oADAMBAAIRAxEAPwB40UUUAUUUUAUUUUAVpu7tY0LucKOuxP5AAknPkKhOMOMVsEiJjaV5pBGkaFQSeUsTliAAANz7iqJrnaNcXJWNYrmyh6ySxoJpjgjwRlDyxggbuc9dh1z45Jdnqi30TvFHGy92UcSW3OeVA0jRTv0xyxJDLIqMds4DbHYVWpNVMbqIFkRlIaSRrkqFGAOaX6tZlGOjzROucZHWuzQOItJtVLRJMjkku8lvcvKTvktLyMfyON6lLrjrS5VxJcRsPLKyZHwPLlTv1BBqp5Oei1Y+OyrJo030vuY1tbWV07wMY5A0vKx5t0YKW2EneRcmVO4UgqLLd8SajZeKWEXMY+0yk8qjAHMCqNKgXcsJEfI3D7YqGbiu2RUg0+dbuYyH6OJAzfRgyN3r8+FJQKSAuc74yQABvfTJXHNJeXbOPvrKYwPhGgCD5g/Osuo10MDXuPsKCZdLbjDlXmu4Wt1ABMoZZod/PvU3Ub9XVR033FWC2u0kUPGyujbqykMCPUEbEUu9J4zWGRre+mRGChopnKoJVyVIYbKJFIAOMBgc4G4qOn4rsLWR7iyu0VjvLbhZWim3ycIF+rlO+JE282DAk1px5lNJ+GRcOOBt0VB8NcY298D3DNzKFLRujRuoboSrDcZBHMuRkHepvNXlZmiiigCiiigCiiigCiiigCiiigCiiigCsE1mq1xVxzDZPHCUkmuJd44IV5nYZ3Y9Aq7Hc+h9DgCs2nCj6qfp89xIhLSCzSMIUjh5ioJVlPM7heZjkbEDbGBE6lw3e29xHDiG5EiyMrKTC2EKAkqxK/7Reh9elWXha/K6SvLFIRE8kckQBWeOMSOQOUb98sTRvgbkfZySMxujSl9RikF6t5CtrPyuVRHT66EFZSuMt0zlVIwciqskYyXKLMc5RdJkHqQntlDT27opYLzCSBlyRkb94D+nlWuW9kUEtb3gA6k282B5elXqy5pmZw32z4mwcpGVPJDHk4WQgh5GI+/y46FJi3twiqijCqAFGScADAGSc9KyShBGuOSTE+dXRLmGUpIEAkjkdoZUCB+TDlmQADmQA79Gq+waiVjKcoOc7/H286ss0QdSrgMrAhlbcEHqCDsRUAvAloByqkiJ+BJ7hV+AUSYGa52t0ENVTuq/ki912L3XNTRr+NVDOII5O8KRvJhnIUIeRTjHLk++3WuyDUC+e6hupOU8rckE55TgNg+EYPKynHoRVzvtLMCoIQBHGcwkHl7lt2Ks33raXHK/NkqWDb7FNMWrOl4Gt4i8l9bKyoxwqyRMFLynHhVUmUNjJJTABJGeli08IwjBXSVEFklBMrei3kkV/bSm2uYwXEMkksTxIEl8PKWbGSZO7IGDuPenItU7j6+jbSyzSoqSPbgSHIT/AFiMlvM8uFY+e3rVg0PiK3u1L20ySqDhihzg9cHzGxrbGKiqRnlJydsk6KKKkRCiiigCiiigCiiigCiiigCiiigCllrA7riWJmAInsmSMkfZZGZjjfqQMbeTe9M2qJx9Eo1DSZWGMXEicx6eKE8q56ZLAYryXR7Hsj31ox3Heu3KJFubWdImOXkgbMDRb5WU85QDr4gN8A1r0DTXS5vby8R1UwpG3epCSVHO8uTCOWdccnj5eYjYjY51cN8NfRr5YWfvO7W4vQcY8c8qwjr5rGhGfVzvV7ZARggEHYg+Y8wfas0slKi+MLdi/wBZ46ggte703k5gH5eaO4Cp4WbODETI7NsMnGTljjNHA/aBELKMXhMU45gw7u4YtvnvGIQ+NiSTv138wB06HxHBpveWl3J3YjkbuSwPijO6kHz8s+5Poa2a3x1b3cLW9jKJLibEaAA7BiAzn0UDJJ9M1d7UHHsyvPNTqjsbtJsQ3KZW8t+7kA39iob9K4+Iu0K2+izfR2Mk3dsEQw3ADEjGCe7HkT5jpirDpvD0EEKRLGhVFC5ZFJbA3ZsjdjuSfc1XdM16LSzJa3bGOJXLWrNlg0Tb8obzZGJBB3/PJqxxhJ0X5smSEbSsiuDeP+a2EepMM8mObu5yzAlkKSqIyOblAPMDght985lNUjSWC2nsYmnhhMsRijaWEsrcqtnw88iB08aYJbJ6kHPvWe0C2nheCylElxKO7jUZzliFJ+ABJz5DJ8qtGk6atvBHCnSNAoPrgbsfcnJ+ZqWRLG00RwylkT3KilW0JuL2HmkimMQ71QM9yHlTm8CbEpDbJGq7DLSBjjcVMdnkKvf6pcRKqxGaO3AAxl4UIkfoBuz/AJ5qC0vSGiu5njwotL24nl/ihntFdcEncqVA5dhjfard2V6d3WmW5x4pgZ3OMZaU8+cfylR8AKnHl2JcKi30UUVYQCiiigCiiigCiiigCiiigCiiigCoPi/haPULcwSMyeJXV0OGVlOQyn16j51OUUAp+Fra4t9ZuLe7uGuGFqhgkcBWaPvQx6dSGLAknyq+TXCoMuyqvmWIUfmTiqz2n2UkD2+pwKWa0JWZB9+3f95/h6+2SfKpewu7a+gSVAk0TbrzKrYPmCrA8rjoR1FZc0ebNOKXFGvTeIorp2W3IlSPHPIPsZYEqqN99tgTjYDzyQK4rnhSbxmC/uYSzFwCIZFDFuYjdAxjztyc2MbV36lonOwlhfuZ1HKHChgyjpHIm3eR+gyCv3SMmtL6leIDzWiy4xvDOg5vU8soTlHQ45m+JxvC/wBJKvzI8jWAcD+z2A25j9JUn3KjZSeuAa6rPh24yjXF9NIVcOyIsUUZIbIUAKX5OgILeLG/XFeYuJbls8unTNykq2LiyOCOqnE2xG2Qa2W+tXcoVkslVW35pLqLGMZBHdLLzKfXNPl9D4nfrGoi3iMxAKJgyHzCdCyj7zAkeHqRnG+Ad1hqcUy80MiSL6qQcexHVT7HBqPtdBZpFmu5BLIhzGiBkhjPkwQsS8g/G5JG2AtSMwij55nCLhSZJMKDyruct1IAydzUXXRJX2LiXT5NQ1m/sVuGitikMlwEUcz8scUZj5zugPNv1BAOxpyW8QVVVRgKAAPYDA/Sll2Lo073+oOpH0qbEZP4Fz09hzBf7vtTRrbFUjHJ2woooqR4FFFFAFFFFAFFFFAFFFFAcup6ilvDJNKeWONWdj6ADJ+J9qNO1KOeJJYmDxuoZWHQg/56fGlX22cQPM8Ok2281wyGTyHLnwIT5Akc59Ao9aqnZl2itpMs1lf8whUvjYsY5FySoH4Xx+ZB6EmvL8A+iawWpeHtw0/6Is5du8bOLcDmk5gcYPkB/ESAR0z0qLtLXVdb8VwzadYN0jTaaQe7EZCn1IAO3hPWvQWriXtHsbZjC7GeYnkNvColc8wxylentgnz6b0q5tK1LTXlvrG1kt7LPO9tJKknhwSWaMbooHuWXHUinJwvwVaWCcttCqE/ac+J2+LnfHsMD2FeuMrBprC6iT7TwyKNs58B2+fT50qxdclW4U7SbS8UAuIJ8DmhlIU5IH2WOA6nO2N/araaSF7pkN+wJH1a2cs6ldmyOUIM43C+hrq0bVzZQRmWe5t42RfrIj38YJVTytbzBzGxOfEjEH0XpUM2j2t7OUiODXKcYufDd0v2GjecMW0rl5IULsMMdxzD0cAgSD2bPpUjHGFAVQFUAAAAAADYAAbACqBa68zx+HXbTBGOZreFX9ejTDB3/D8q4rrWo1JE2tTXTbBILJYonY9cZjznr15gB5nyrP7Un2bHkiuS+61xJbWi81zMkXoGPiPwQeJvkKWuqard8Qs9tp691ZKR3s0uV5yMEKQMkDOCFAJ2BJ8q4DwlFM8sssXIZAVRC7SMg/E0jEl5snJboOg6VZOzTkgu4DGBGl5bMkiKuF7+3I5iAPs5Uyfl6nFbJaOWFKUl2c7F6hj1MpQxv8Jt0vjq40hI7bVLLu4UASO4thzREDAGVz1885BJ+7TI0PiK3vIxJbSpKnmVO4Poy9VPsQDXdLCGBDAEHqCMg/EedUDW+yoJIbnSZTY3PmF/cv58rR4IA+AI9q8LxhZrNLnTO0ia1dYNag+jOThLlcmCQ+7DPIf8kLTCgnV1DKwZWAKsCCCDuCCNiMedAbKKKKAKKKKAKKKKAKjtf1pLS3lnl+xEhc46nHRR7k4A9yKkDSY7Ztce8uoNItvtM6NKfc7opx5KuZD8vSvG65Bq7JdPe8urnV7nqzMsWeg28ZB8lROWMH05vSo+fQI+INXeWFSlnCFSacDHesvkvlzMCAD5KoJ6gGQ1jmuDHoWlnlhiXlu58ZAAOWBI6ktksPvMeXpmmBa20WnwxWlnGDIR4E9fJppW68udyep2A8sc5bt7yeXwl9FiV8IovG/C66VeQapa26NBGVW4hCghRgKJEH3DjAzthgp+8abek6nHcQpNEwaORQyt6g/0Pt5Go+1lW6heOZB5xTxHfBI3X3UqQQfMEGlroGrnh+9eyunP0Cbmlt5SCeQ+atgfI4B35T0Y1pwZG/jLtEZKhzVgiuHRtbhuohNbyLJG2QGXPUHBG4BBz6131pIiQ4l0s2moagEbwNp8s0a4Hg53JdR7d4GYemceVRdjoAnjV7o96WjHKo2SMFR9kfixjxHzFW3tLQfTJ8AczaVOPc4l29zjJqvaMrwCOCX70Mc9u3XmidQeXPmyMSp9gDXQ0Lg57Z+Ti+sLLHBvw8V3+dC9vbb6PK8LsModidsqRlT+RFdvC2nrc3WG3SOMnIJHiJwCCPMZz8q3cWqPpkv8sf8AwCtvBMnLeEfjiI/wkH+ldJwbik6qyueaT0zyL8W2/wCi3LLJBtJzSx+UgGXX+dR9ofxL8xWzQ7nDwMm4h1KPlKkEd3dLy7bYxzTHYeQPnXTeXSxI0jfZRSx+Qz+dR1ror20UzOpDz2sF9IucYkW4kkKj8OEVNvxZrL6j8Uo2ZfQm8jlkqvD+/wCB7A1mvKV6zXHPqDm1DTY542jmRZI2GGVwGB+Rpb6todzon+kae7y2CktPZuS3IpO7wkglQBvjO2MnmGcNGvEkYIIIBB6g0By6PqsdzCk0LB45FDKw9PceRByCPIiu2lXwLd/2ZqtzpTnEUrG4s/TDAs0Y+QI+KH1ppigM0UUUAUUUUBD8WcRJZWc1w/SNSQPxMdkX5sQK+cOGNTuJriWSH6zUbxnRG6CJGyZpc/dOPCv4VDH8ObR258UPdXcenW+XEbAsqjJaZhhUAHXlVunqx9KufA3BA0exkmMfe3jJzSYxkdPqlIz4V6kjqQcdAKqyzUVySim3SJDh/Q4tItVt4B3tzLufWSTGC5/DEv6D1Y7yUMJhJiibvLuTDTTMNkHkSPIDcJEPTJ2ya16e4UBomWe7nUOZeqInkcA+GIb8qDdjn+Iib06xES4yWYnmd2+0zHqx/IDA2AAA2FZ5SWL7kWv4qjOn2CxLyrkknLMd2Zj1Zj5k/wDYYAArh4m4St7+NY7lOdVcOMEggjqOYbgEbHHUfIiZArNYtzu/JEXN5ANEuxPEvLptwVS4RR4YJPsrOFHSMjCt/wDUUyUbIyNxXFqNgk0TxSKHjkUq6nzBGCP+9U/ge9lsrltKnLMEUy2cp35oObHI58nQ7fD5Z6GDLvVPsg0c3aQ2L23AGS9pfr7/AGI2Hx3GMe9a9Q4dN9otjNbj/SoIIXt8kDP1aB4z5EOqkYPnjpvXf2kR8t1pch+yLiSMjz+shYD5eE5ru7ML0Pp6xZBa2eS3YendyMFGMD7nIR8fOtabTtEGk1TPn7WtQWa4Mi7cyRkqeqsAUZSPUEf0ro4X/wBeh+En/LNWvtc7PGtrhr+BSYJWJnAH7t2I8X8jNv7HbzFVnhQKLhpnICQxMzE9AW8I+eM128GdTxcvmzk6rF7eOSiuNrS/5Rc7iA3F3aWijIlkEk3n9TGQ7Z9iRj9KsHaZLiW5Hrpcx+YdgP8AjP6V39l/D0g72+uFKyXACwo3VIBuoPoznxEew+FQHaVe97JqIUEiO3t7YADrJJKXOD6jnjBG9czVZfdyORo9P03+NgjDz5/cbGmn6mP+RP8AhFRPEeqS2n+kBO9t1GZ0X94ij/ax+TgDPMh3I3B2IMxYxlY0U9VVVPxAANbWFZjeeLW4DorrurAMPLYjI/Q1tqscMahixtEXdyixKDgfuxyO/nsApb5qPOrDPciNeZzgDqT+Q6dSTgYHUmgFl236G4jg1GD97ZuCdvuFgQT6hXA29Gar7wtxDHfWsVzF9mRc481boyn3DAiujU9PW4gkhkBKSoyMPPDLg/A7/nSc7HNUew1G50qdtuZu7zt9YvUr7PFhv7o9dwHjRRmigCiiigPm+eNtD1/vLle9ikZ3ErDmbkkJzIv/AIikkHHvj7Qr6EhkDqGUhlYAgjcEEZBB8wRvVc7SeBl1O0MewmTLwOfJvwn+FgAD6bHyqkdiPGTDm0y5ys0Jbug3XCk88R/iQ5IHpnoFrJqce5bkSTGnYaVFACIkCBmLHHqf87DyHSurNRHFXFENhbPPM2Av2V83bBwi+5/QZJ2FU7QY9Sv1F1cXUlnG4zFbwKmy/ddmcEknOcEbjHTIFZI4nP5Mny2Mqs1UeCOKHljuI7t0760maCWQYRHx9mTHRSRsR6j3xVsDVXKDi6Z4Zqj67P8AQNTW+mHNbTRJatJje3POWUnG3dOxwWO4OPLY3iue/sI5o3ilUPG4Ksp3BB8qliybJWGRnG2gm9s3jjbllBWWFttpEPMh+BIxn0NKqy4gCXLSCb+zL8YFzDOv1UxCjBILAcvXDAhsHz2JtfCWutp15/ZF1JzIQGsZSRkoebEMh8mGCF23xjzUVftS0WC4XlnhjlHo6K35ZG3yrrp3yVlEu+L714uVrC2vInXlk7m48LAjDDlkTp12yfjVE4d4akt7iWV9MnmjLo0Fu1xByrjm3kPN9aVJAXK46k70z5eyHTCSRbFM9Qks6D/CrgedLDSEMllp9vM0n1modzIvO4YoGdWQsDnA8O2fT0qVsF81Ljy7VW7yK0sxjwvNcd4QNhzCNUHORnpkDyqG4Q0Q3s8fJ3jWUMpuJriQYN3ccwKkDzjBAJPQ4AxsKu9h2Y6bEQwtI2YdGk5pT1z1dm86tCRgDAGAOleAyBQazWDQC64Ev4be3vJriUf6LPPbszbBESVmVVGSTzF8+pOFA8IqV4YuJdRZbyZDHbg5tIT1I8rmT+Ig+BeijJ3JBC907gg3eu30Ejn6HDOLqSEMcSPIMp4c+7ZPkNvMU8EQADAwBQHoCk/268OLGI9TgkENzE6Kd8F9/AV33dMdPNc/hpo63rUdrEZZWwowAAMszHZURRuzsdgB1pftwBNq830rVQ0UQUrb2ithkU58crD/AGh2bA9ADsOWgL/w9qX0i1hn2+tiSQ43GWUMQPmTUjVE7J5niglsJjmWxlMW/wB6NsvE4/hIJx7AVe6AKKKKAwRSU7buEmt5U1W1PJIjJ3uNsNkCOQep6KR8PenZS27erKSTTMopZY5o5JQDjwAOCfhll+HXyoCscOxT69cpeXiclnBgRQAkq8gxzHBHiXOc59l6BqtHaDx2thGI4xz3coxDGBnGTyh2HmA2wX7xGPWuC97TtPtLBWtXRiIwsNupOVONlcdVCn7RO53xua5uzjhCV5P7T1Al7qXxRK33EK7Nj7rEHCqPsrjzO2Vry+kaF1SPXDPZJD3BfUVM9zMS8uZHwpOTgcpGXGTlt9ycbdZvsrtGhW9gVme3gu3jgLZJACqXTPTlViBt583SufjriySMpZWQ576f7OMERJ5yN+E4yRnp9r0zUuJ+ABpmn/SIby4W4hKNnnIR3ZxkLHjY5JYZJ6HOa8a3qpeejySXjwPGq/xrxfFp1q80hy3SNM7u/ko9h1J8hn2rsTVBFaLNcPyBYleRm2x4AWyNsHPl67Ut+GtJk169/tC7UixhYrawsD48H7ZGcEZA5j0JAXotZ8OHdLnpFbZ3dl/BUssx1bUPFczeKFTkd2pBHNynoSpwo+6vudmoBQBWa6ZAwaRnD6AzacCM/wD5O7OD7GQj9RTm1rVY7aCSaZuSONeZm/8AgeZJwAPMkUgOEeJVghsTPFOscV207zGJjHyMsgBBG5P1inpQH0YKzWm1uVkRXRgyMAysDkEEZBB8wQRW6gCsGs0UAurVe54nlHlc2SsPD95HC4B+CZ38zj0pieVLftTX6LdadqI2EM/czH/wpBg59h4/8VMhTtQHHJpaNKsrjmZP3ecEJkYJUfiPTm642GATnsxtWawzYGTQC44ouTY67ZXAH1V4htJd9uYMDG3xyy/IGmOKVXbRr9m9qFW5iNzBNHNHGrgsSrcrKSueU8pJ3wdhTTibIB9RmgPdFFFAFeXjB67jpivVFAJ3tf4dhtBZ3MNlEIYrgPcd3Gi5XKlQxA+ycMN9skZqV1vtStEtu8tpFuJpMLDCv2y7ZA50+0oB6jGTsB1pkzwK6lWUMpBBBAIIPUEHqKQnHnD0dlrdimmQokzcsvd5IUt3jADxEhQQjDbpUJQUuycZOJd+C+FjaJJdXjh7yYF7iVsDkXAJjB6BVxuRgbY6KK0aFbNq9yt5KuLCBj9DjYfvXHhM7qfIEeEf981Tifjo3N3Dp99DJYwFx9KBYMXGxRedQMREgZYZ658quPGWqvLImkaceSV1HfyL0t4NgehGGI5QB6EebAihxldeX/SJSkqpEZq0r69e/RYWK6dbMDcyr0mcH92rA7j0Pxb8OWpY2SRRrHGoREAVVUYAA2AHtXDw1w5FY26W8K4RBuduZm+87HzYnr+Q2AFS1aIxUVSKgoooqQKL2y6JJc6XIIskxssrIM+NUzzLt5gHm/u1UYuLrNogxuolg7gp3BG4IGy9M+3SnORS21/hCzfWrNGtoeR4Lh3UIqhmQxcpYADmx03oCW7IYJV0qDvcjm52jB6iJnLRj/Ccj2Iq6VhVx0rNAFFFFAQHHmhC80+4gxktGxT+dfEn+8oqn8F9slh9Dt47m47udY1SQOsnVRjJcLy7gA9fP1pnGk32MWkL3epq8SMyXAZCUU8o7yYYUkeHceVAMuw4yspyBFdQOT0AlTPTP2c56e1TJGRVX13i7TLQlbia3Vx1TCu4+KKCw6+YqFft20oEjvnOPMRSYPw2oD3206UraPOVRcxmOQeWMSKCduvhZtverdw5qYuLSCZekkSP8MqCR1PQ5FL3iztR0y90+6hS4AeSFwiyRyL4gMqN1xkkDG9dnYNq3faUqE5MEjxfI/WL+j4+VAMiiiigCiiigCk1xz//AFWm/wDlxf8AMnpy0lu0K4CcUaaSM+GBdv4p5UH6tQFs7U+zhdSt+aMAXUY+rY4HMOpiY/hPUE9D7E1K8A8FJp1vy8xknfDTyndmbGMZ68i9AM+/nVnFZoAooooAoooNALTjztlTTr1LbuTKAFadublKhhkBBjxNjxb4HQfDq1+fm17SWUnDw3Z9MgxZH/Q1P67wNZXkqy3NukkiAAMeYHG+AcEcwGScHNV7iiQLr+k5IGUuwPiYyAPmTQDDFFYFZoAooooDy1fLmmcO6jbXCQyi4tIL2eOGRh4SwLHbm33wzH+ua+pao/adCD/Z7Y3XULfB9M8wP/SvH0ers0aZ2aafCNrZJGzkvLmVieuctsPkBVgWwjAwI0AGwARcY9MYrfmjNYHJs2qKQuO13hm1XTZZUt4klQxBXRFQgGVQR4QMjBPWrd2ddnkelxv3cskpl5C/MFC5UHBVQMj7R6saiu1mDm0i53xyhH/wyocVetIuC8ELN1aNGOPUoCf61qwu4mbKqkdlFYBrNXFQUUUUAUhe2K4MfEFi4wSq2zDPTa5kO/5U+qQP7Rtry3dpLgZaJ19zySBhn2+s/rQD9BrNcml3YlhjkBBDorgjOPEoO2fLeuugCiiigCg0UUAl+1rtA1Cz1CKK1PLFyIwHdhu9Yk5UnGSNscq4P9aluMpGbWtDZl5WIkLL15SVUlc+x2poFaV/aNPya5oxxnxuvp9pkXPy5s0A0RWawKzQBXl3wCTsBua9VxazZd9bzRZx3kbpn05lK/8AWgKXf9r0ZJFjA93ynBkyIoc+YDtu2PZce+9VXXeML2XuXult47eO4t5HSISO4Cyg8xkJAwPPAqlLxB3WnxxxyBLhDyFAMtgOQ2FIIzjffHnUbcWcjqZHhuJVHWSdmUAZ3PL1wPPHpVG6TfPCNGyKX2fSF/Ly8mZBHmRFBIB58t+7GfN+gI3rxqt3HFH3ksvdRoVYvnlGx+ydtwehHmKSuq9mV1CkMk9wvJ3iKoieWQx8ynu2BY45eZQMjHlituo8Lz3TL9MvZp41OVVtjv75IB98Zqh+33uJx3S6Qwu1O7QaRcksuHVVQ5BDEyIQFPnkAnb0zSl0vUtShCPHfzBgFxG7yMmBg8pVmIx0HT2qSvezyAjMLPGw+zvzLnyyDv8AkahrG6dJXt5yO8ToR94Yz89iDn0+FSjNbfgyXt/L5jt7NO0cagrxTqsd3F9tAcBx+NASTjpkb4yN8Gr3Xy42pNZXdvex/wCzcBx6qdmB+Klh+VfT1tcK6qynKsAykeYIyD8xWqMtysy5I7JUbqKKKkQClJ+0Vp3NYwS4z3U2D16OjD+qL/k026p/a1ppn0i7UDJVO8H/AKbBz5/hU0Bs7LNT7/SrR98iIRnPrGTGfL+GrZSl/Z21bnspoD1il5h/LIo8v5lbf39qbPNQGaKKKAKKKM0AUp+1H/8Ad6L/AOb/AO7HTX5qUHbFMV1bSGXYiQYP/rwj+hoBvis15Br1QBSo7XeJpnni0y3cp3q89w46iPJ8APlkK2fXKjoTTWNJXj9CvEKE9HtBy++C+fh0NRm6i2icEnJJmnT9LigULEioB6Df5t1PzrqdAQQRkEYIPmMYwflWayiEkAAknoBua4zbbs69JIgk0668ETPD3EbR+PlYzOkTM0UbsdsJzYHtjripys6jfdxLArhFidSJfCGZSCVLE7suAVYAY89vKsQTwyIxikLshUMCnJswOGXLZIyMbgdRVk25dnkcPtx3JcMKo3Htr3U0N0OmeR/luPzXmHyq81GcSaZ9ItpI/vY5l/mXcfnjHzpiltkiOWNxK1e2wljZPxDY+/UH88Gm32JcQ/SNNWJz9basYWB68o3j+XL4f7tJrQLrngXPVfCfl0/TFWjs110WOqMHblgukPMfISICwP5cw/vVuwum4mTOt0VNH0BRRRWkxhWq6tw6MjbqwKkexBB/Q1tooD5l1zsm1PTnMttzyqNhJbF+8Az95Bhx8sjavdh226paqI5QkpAABnjYP8yCpbbzOTX0vXLe6ZHMvLLGki+jqrD8iDQCasf2kxy/XWR5vWOXY+uzLkfDJqRh/aQtCPHbTg+gMbD8+Yf0q83nZvp0ueeyt9+pCBD+a4I6eVRF52J6U64FuY/dJJAf1Yj9KArEn7SUGTy2cpHkS6A/lg4/OobUf2kJ2H1FpEh9ZHaT9AEx+ZpY8QaP9EvZrdtxFKyb+ahtj81wa61tkH3R+QrZp9K890+inJlWPsmNX7ZtUuCcTdyp+7CoT/f3f/eqrSXdy0iyNJKZAQUdmYsGGCCGJyCMD8hUqox0rRc/aT+b/pWx+nKKtspWp3Oki0WnbXq0IAdkkAxvJGCSB5FlxnPr1qfsv2kZh+9s426fYkdPjsVb8v1pfivJjB6gH5CvZemfpkeLVfmhpXP7SaY8FkxOfvyhRj5Id6o2vdp0l/e208sUcQhYqOUufCxHMGJODjcjAHWq0unGe5igiUc8jKgwPNmAH5ZzX0T2hcFxtoktvBGq9yiyIAAMmIAk7dWKBhk9c1ys2PZJwNkJXUis17gmKMrDqpBHyOah+F7/AL61ifOTy8rfFfCf6Z+dStcCS2yo7Se5HFe8OxOj/R0ZZB4gGdTkc2CvRQCAwI/lNStzIQFXIxyJlVK8oPKOYeHw/aBNc1arm8SMZkdUHqzBf61730iyWSTSUnwjdRVbveP7WP7LNIfRFOD82x+ma8W2qald/wCp2EnL+N1Yj/E3Kvl6n+lWxwTfgzyzwj5IO7RbS9nVjiOQd6v6kgfmw+Qq69lvAgv3N7eJm3XmS3iYbP1DSNvuB0Hqf5d9dj2L6hdzRSajLGsanxIrAvy9Sq8qcoyf4jjJNPK0tFiRY41CoihVUbAADAAHkAK6MYVy+znzyXwujdRRRVhUFFFFAFFFFAFBoooD5y/aE0Tur+O4A8M8Yz/NHhT/ALpSqZaScyKfan/2z8IyX1gBBH3k8UiuijGSD4XAJI8iD/dr5wuDLayNDIvK6MVZTg4PmCQetbdFqFhn8uijNj3qkStct51j/mrh/th/QflWmW/ZsZPQ5GK6GbX45RpWUY9PJO2T1BqHj1dh1way+ps/hAAzt+fuenxqz/YYtv2Q/wAaVl/7DNGNxqpnI8FujPv+JvAg+O7H+7X0fJECpBGQRgj2PUVQexngqTT7R+/ULNNJzMAVbCqMIMgkH7zdfvUwq+fk9zs6KVHzLZ36aXc3lnNzYjmPdADmJHlj4ryHrU3bXWoXX+p6fKVPSSb6tfY7kA7fxU810mESGURR962OaTkXnOBgZbGTgbV14ql4YN20WrNNKkxKwdlmrT73F5FbqfuxZZvPzAX2+8f0qc0vsEsUPNcPNct5l25Afkvi/NqZ9FTUUukQcm+2Quk8G2dt+4toYz6hFLf4zlj+dTHJXqipETAFZoooAooooAooooAooooAoorg13Wo7S3knmbljjUs3r6AD1YkgAepFAVHta4+GnWmI2H0qbKxDzUfelI/h8vVsehr5clkJYkkkk5JO5JPUk+ZqY4x4pk1C7kuJdixwq5yEQfZQew9fMknzqFxQGKzV34P7J7rUbWS4hKKFblRXyO8IGWwcYGMgZOxJO4xU3afs86g4y728Z9C7sfh4UI/WgFbmgGmHd9hmpJMkYjSRXbHeq45F88tnDKMe3tVF1Oy7maSMnm7t3TI6HlYrn4bUB9DdhXG/wBKtTaytma3A5c9Wi2Cn3Knwn25aaYr4z4U4iksbuK4i+1G24/Ep2ZD7FSR+vlX19o2qx3MEc8Rykqh1PsR0PoR0I9QaA7qKKKAKKKKAKKKKAKKKKAKKKKAKKKKAKKKKAKQ37RGq3Jmit+VltVVZOYAlXcll8RxgFcYC+5PmMFFAKPS9EmuX5LeKSVvRFLEe5x0HucU3+C/2fWJSXUHwuzdwhyfXleToPcLn40UUA7dP02OCNYoUEcaDCqowAOu3zPzrpxRRQGOWlD2ndiv0qRrmx5UmbJkiOFVzuSytjwuT1zseuR5lFAJbUODb2BiJbWdCDjJjcjPswBB+Rp0fs9T3IhuIZkZYY2Vo+dWXDPzc4XI3Xwg+xPvRRQDgooooAooooAooooAooooD//Z"/>
          <p:cNvSpPr>
            <a:spLocks noChangeAspect="1" noChangeArrowheads="1"/>
          </p:cNvSpPr>
          <p:nvPr/>
        </p:nvSpPr>
        <p:spPr bwMode="auto">
          <a:xfrm>
            <a:off x="215900" y="-3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9" descr="data:image/jpeg;base64,/9j/4AAQSkZJRgABAQAAAQABAAD/2wCEAAkGBhQSERUUEhQWFRQWGBgXFhcYGRYYHBwcHRYYGBoYGxgfGyYgGBkjGhcYHzAgIycpLSwsHCAxNTAqNSYrLCkBCQoKDgwOGg8PGikkHyUpLSwsLykwLCksLCksKikwLCwvLCwsKSwpKSkpLCwpLCwsKSksLCwtKSksKSwpKSwpLP/AABEIAQgAvwMBIgACEQEDEQH/xAAcAAACAgMBAQAAAAAAAAAAAAAABwUGAQMEAgj/xABHEAACAQMCAwYCBwUECAYDAAABAgMABBEFIQYSMQcTIkFRYXGBFCMyQlKRoQgzYnKxFYKS8CQ0Q6Kys8HhY3ODw9HyJTU2/8QAGgEBAAMBAQEAAAAAAAAAAAAAAAIDBAUBBv/EACoRAAICAQQBBAAGAwAAAAAAAAABAhEDBBIhMUEFEyJhMlFScYGhFBWR/9oADAMBAAIRAxEAPwB40UUUAUUUUAUUUUAVpu7tY0LucKOuxP5AAknPkKhOMOMVsEiJjaV5pBGkaFQSeUsTliAAANz7iqJrnaNcXJWNYrmyh6ySxoJpjgjwRlDyxggbuc9dh1z45Jdnqi30TvFHGy92UcSW3OeVA0jRTv0xyxJDLIqMds4DbHYVWpNVMbqIFkRlIaSRrkqFGAOaX6tZlGOjzROucZHWuzQOItJtVLRJMjkku8lvcvKTvktLyMfyON6lLrjrS5VxJcRsPLKyZHwPLlTv1BBqp5Oei1Y+OyrJo030vuY1tbWV07wMY5A0vKx5t0YKW2EneRcmVO4UgqLLd8SajZeKWEXMY+0yk8qjAHMCqNKgXcsJEfI3D7YqGbiu2RUg0+dbuYyH6OJAzfRgyN3r8+FJQKSAuc74yQABvfTJXHNJeXbOPvrKYwPhGgCD5g/Osuo10MDXuPsKCZdLbjDlXmu4Wt1ABMoZZod/PvU3Ub9XVR033FWC2u0kUPGyujbqykMCPUEbEUu9J4zWGRre+mRGChopnKoJVyVIYbKJFIAOMBgc4G4qOn4rsLWR7iyu0VjvLbhZWim3ycIF+rlO+JE282DAk1px5lNJ+GRcOOBt0VB8NcY298D3DNzKFLRujRuoboSrDcZBHMuRkHepvNXlZmiiigCiiigCiiigCiiigCiiigCiiigCsE1mq1xVxzDZPHCUkmuJd44IV5nYZ3Y9Aq7Hc+h9DgCs2nCj6qfp89xIhLSCzSMIUjh5ioJVlPM7heZjkbEDbGBE6lw3e29xHDiG5EiyMrKTC2EKAkqxK/7Reh9elWXha/K6SvLFIRE8kckQBWeOMSOQOUb98sTRvgbkfZySMxujSl9RikF6t5CtrPyuVRHT66EFZSuMt0zlVIwciqskYyXKLMc5RdJkHqQntlDT27opYLzCSBlyRkb94D+nlWuW9kUEtb3gA6k282B5elXqy5pmZw32z4mwcpGVPJDHk4WQgh5GI+/y46FJi3twiqijCqAFGScADAGSc9KyShBGuOSTE+dXRLmGUpIEAkjkdoZUCB+TDlmQADmQA79Gq+waiVjKcoOc7/H286ss0QdSrgMrAhlbcEHqCDsRUAvAloByqkiJ+BJ7hV+AUSYGa52t0ENVTuq/ki912L3XNTRr+NVDOII5O8KRvJhnIUIeRTjHLk++3WuyDUC+e6hupOU8rckE55TgNg+EYPKynHoRVzvtLMCoIQBHGcwkHl7lt2Ks33raXHK/NkqWDb7FNMWrOl4Gt4i8l9bKyoxwqyRMFLynHhVUmUNjJJTABJGeli08IwjBXSVEFklBMrei3kkV/bSm2uYwXEMkksTxIEl8PKWbGSZO7IGDuPenItU7j6+jbSyzSoqSPbgSHIT/AFiMlvM8uFY+e3rVg0PiK3u1L20ySqDhihzg9cHzGxrbGKiqRnlJydsk6KKKkRCiiigCiiigCiiigCiiigCiiigCllrA7riWJmAInsmSMkfZZGZjjfqQMbeTe9M2qJx9Eo1DSZWGMXEicx6eKE8q56ZLAYryXR7Hsj31ox3Heu3KJFubWdImOXkgbMDRb5WU85QDr4gN8A1r0DTXS5vby8R1UwpG3epCSVHO8uTCOWdccnj5eYjYjY51cN8NfRr5YWfvO7W4vQcY8c8qwjr5rGhGfVzvV7ZARggEHYg+Y8wfas0slKi+MLdi/wBZ46ggte703k5gH5eaO4Cp4WbODETI7NsMnGTljjNHA/aBELKMXhMU45gw7u4YtvnvGIQ+NiSTv138wB06HxHBpveWl3J3YjkbuSwPijO6kHz8s+5Poa2a3x1b3cLW9jKJLibEaAA7BiAzn0UDJJ9M1d7UHHsyvPNTqjsbtJsQ3KZW8t+7kA39iob9K4+Iu0K2+izfR2Mk3dsEQw3ADEjGCe7HkT5jpirDpvD0EEKRLGhVFC5ZFJbA3ZsjdjuSfc1XdM16LSzJa3bGOJXLWrNlg0Tb8obzZGJBB3/PJqxxhJ0X5smSEbSsiuDeP+a2EepMM8mObu5yzAlkKSqIyOblAPMDght985lNUjSWC2nsYmnhhMsRijaWEsrcqtnw88iB08aYJbJ6kHPvWe0C2nheCylElxKO7jUZzliFJ+ABJz5DJ8qtGk6atvBHCnSNAoPrgbsfcnJ+ZqWRLG00RwylkT3KilW0JuL2HmkimMQ71QM9yHlTm8CbEpDbJGq7DLSBjjcVMdnkKvf6pcRKqxGaO3AAxl4UIkfoBuz/AJ5qC0vSGiu5njwotL24nl/ihntFdcEncqVA5dhjfard2V6d3WmW5x4pgZ3OMZaU8+cfylR8AKnHl2JcKi30UUVYQCiiigCiiigCiiigCiiigCiiigCoPi/haPULcwSMyeJXV0OGVlOQyn16j51OUUAp+Fra4t9ZuLe7uGuGFqhgkcBWaPvQx6dSGLAknyq+TXCoMuyqvmWIUfmTiqz2n2UkD2+pwKWa0JWZB9+3f95/h6+2SfKpewu7a+gSVAk0TbrzKrYPmCrA8rjoR1FZc0ebNOKXFGvTeIorp2W3IlSPHPIPsZYEqqN99tgTjYDzyQK4rnhSbxmC/uYSzFwCIZFDFuYjdAxjztyc2MbV36lonOwlhfuZ1HKHChgyjpHIm3eR+gyCv3SMmtL6leIDzWiy4xvDOg5vU8soTlHQ45m+JxvC/wBJKvzI8jWAcD+z2A25j9JUn3KjZSeuAa6rPh24yjXF9NIVcOyIsUUZIbIUAKX5OgILeLG/XFeYuJbls8unTNykq2LiyOCOqnE2xG2Qa2W+tXcoVkslVW35pLqLGMZBHdLLzKfXNPl9D4nfrGoi3iMxAKJgyHzCdCyj7zAkeHqRnG+Ad1hqcUy80MiSL6qQcexHVT7HBqPtdBZpFmu5BLIhzGiBkhjPkwQsS8g/G5JG2AtSMwij55nCLhSZJMKDyruct1IAydzUXXRJX2LiXT5NQ1m/sVuGitikMlwEUcz8scUZj5zugPNv1BAOxpyW8QVVVRgKAAPYDA/Sll2Lo073+oOpH0qbEZP4Fz09hzBf7vtTRrbFUjHJ2woooqR4FFFFAFFFFAFFFFAFFFFAcup6ilvDJNKeWONWdj6ADJ+J9qNO1KOeJJYmDxuoZWHQg/56fGlX22cQPM8Ok2281wyGTyHLnwIT5Akc59Ao9aqnZl2itpMs1lf8whUvjYsY5FySoH4Xx+ZB6EmvL8A+iawWpeHtw0/6Is5du8bOLcDmk5gcYPkB/ESAR0z0qLtLXVdb8VwzadYN0jTaaQe7EZCn1IAO3hPWvQWriXtHsbZjC7GeYnkNvColc8wxylentgnz6b0q5tK1LTXlvrG1kt7LPO9tJKknhwSWaMbooHuWXHUinJwvwVaWCcttCqE/ac+J2+LnfHsMD2FeuMrBprC6iT7TwyKNs58B2+fT50qxdclW4U7SbS8UAuIJ8DmhlIU5IH2WOA6nO2N/araaSF7pkN+wJH1a2cs6ldmyOUIM43C+hrq0bVzZQRmWe5t42RfrIj38YJVTytbzBzGxOfEjEH0XpUM2j2t7OUiODXKcYufDd0v2GjecMW0rl5IULsMMdxzD0cAgSD2bPpUjHGFAVQFUAAAAAADYAAbACqBa68zx+HXbTBGOZreFX9ejTDB3/D8q4rrWo1JE2tTXTbBILJYonY9cZjznr15gB5nyrP7Un2bHkiuS+61xJbWi81zMkXoGPiPwQeJvkKWuqard8Qs9tp691ZKR3s0uV5yMEKQMkDOCFAJ2BJ8q4DwlFM8sssXIZAVRC7SMg/E0jEl5snJboOg6VZOzTkgu4DGBGl5bMkiKuF7+3I5iAPs5Uyfl6nFbJaOWFKUl2c7F6hj1MpQxv8Jt0vjq40hI7bVLLu4UASO4thzREDAGVz1885BJ+7TI0PiK3vIxJbSpKnmVO4Poy9VPsQDXdLCGBDAEHqCMg/EedUDW+yoJIbnSZTY3PmF/cv58rR4IA+AI9q8LxhZrNLnTO0ia1dYNag+jOThLlcmCQ+7DPIf8kLTCgnV1DKwZWAKsCCCDuCCNiMedAbKKKKAKKKKAKKKKAKjtf1pLS3lnl+xEhc46nHRR7k4A9yKkDSY7Ztce8uoNItvtM6NKfc7opx5KuZD8vSvG65Bq7JdPe8urnV7nqzMsWeg28ZB8lROWMH05vSo+fQI+INXeWFSlnCFSacDHesvkvlzMCAD5KoJ6gGQ1jmuDHoWlnlhiXlu58ZAAOWBI6ktksPvMeXpmmBa20WnwxWlnGDIR4E9fJppW68udyep2A8sc5bt7yeXwl9FiV8IovG/C66VeQapa26NBGVW4hCghRgKJEH3DjAzthgp+8abek6nHcQpNEwaORQyt6g/0Pt5Go+1lW6heOZB5xTxHfBI3X3UqQQfMEGlroGrnh+9eyunP0Cbmlt5SCeQ+atgfI4B35T0Y1pwZG/jLtEZKhzVgiuHRtbhuohNbyLJG2QGXPUHBG4BBz6131pIiQ4l0s2moagEbwNp8s0a4Hg53JdR7d4GYemceVRdjoAnjV7o96WjHKo2SMFR9kfixjxHzFW3tLQfTJ8AczaVOPc4l29zjJqvaMrwCOCX70Mc9u3XmidQeXPmyMSp9gDXQ0Lg57Z+Ti+sLLHBvw8V3+dC9vbb6PK8LsModidsqRlT+RFdvC2nrc3WG3SOMnIJHiJwCCPMZz8q3cWqPpkv8sf8AwCtvBMnLeEfjiI/wkH+ldJwbik6qyueaT0zyL8W2/wCi3LLJBtJzSx+UgGXX+dR9ofxL8xWzQ7nDwMm4h1KPlKkEd3dLy7bYxzTHYeQPnXTeXSxI0jfZRSx+Qz+dR1ror20UzOpDz2sF9IucYkW4kkKj8OEVNvxZrL6j8Uo2ZfQm8jlkqvD+/wCB7A1mvKV6zXHPqDm1DTY542jmRZI2GGVwGB+Rpb6todzon+kae7y2CktPZuS3IpO7wkglQBvjO2MnmGcNGvEkYIIIBB6g0By6PqsdzCk0LB45FDKw9PceRByCPIiu2lXwLd/2ZqtzpTnEUrG4s/TDAs0Y+QI+KH1ppigM0UUUAUUUUBD8WcRJZWc1w/SNSQPxMdkX5sQK+cOGNTuJriWSH6zUbxnRG6CJGyZpc/dOPCv4VDH8ObR258UPdXcenW+XEbAsqjJaZhhUAHXlVunqx9KufA3BA0exkmMfe3jJzSYxkdPqlIz4V6kjqQcdAKqyzUVySim3SJDh/Q4tItVt4B3tzLufWSTGC5/DEv6D1Y7yUMJhJiibvLuTDTTMNkHkSPIDcJEPTJ2ya16e4UBomWe7nUOZeqInkcA+GIb8qDdjn+Iib06xES4yWYnmd2+0zHqx/IDA2AAA2FZ5SWL7kWv4qjOn2CxLyrkknLMd2Zj1Zj5k/wDYYAArh4m4St7+NY7lOdVcOMEggjqOYbgEbHHUfIiZArNYtzu/JEXN5ANEuxPEvLptwVS4RR4YJPsrOFHSMjCt/wDUUyUbIyNxXFqNgk0TxSKHjkUq6nzBGCP+9U/ge9lsrltKnLMEUy2cp35oObHI58nQ7fD5Z6GDLvVPsg0c3aQ2L23AGS9pfr7/AGI2Hx3GMe9a9Q4dN9otjNbj/SoIIXt8kDP1aB4z5EOqkYPnjpvXf2kR8t1pch+yLiSMjz+shYD5eE5ru7ML0Pp6xZBa2eS3YendyMFGMD7nIR8fOtabTtEGk1TPn7WtQWa4Mi7cyRkqeqsAUZSPUEf0ro4X/wBeh+En/LNWvtc7PGtrhr+BSYJWJnAH7t2I8X8jNv7HbzFVnhQKLhpnICQxMzE9AW8I+eM128GdTxcvmzk6rF7eOSiuNrS/5Rc7iA3F3aWijIlkEk3n9TGQ7Z9iRj9KsHaZLiW5Hrpcx+YdgP8AjP6V39l/D0g72+uFKyXACwo3VIBuoPoznxEew+FQHaVe97JqIUEiO3t7YADrJJKXOD6jnjBG9czVZfdyORo9P03+NgjDz5/cbGmn6mP+RP8AhFRPEeqS2n+kBO9t1GZ0X94ij/ax+TgDPMh3I3B2IMxYxlY0U9VVVPxAANbWFZjeeLW4DorrurAMPLYjI/Q1tqscMahixtEXdyixKDgfuxyO/nsApb5qPOrDPciNeZzgDqT+Q6dSTgYHUmgFl236G4jg1GD97ZuCdvuFgQT6hXA29Gar7wtxDHfWsVzF9mRc481boyn3DAiujU9PW4gkhkBKSoyMPPDLg/A7/nSc7HNUew1G50qdtuZu7zt9YvUr7PFhv7o9dwHjRRmigCiiigPm+eNtD1/vLle9ikZ3ErDmbkkJzIv/AIikkHHvj7Qr6EhkDqGUhlYAgjcEEZBB8wRvVc7SeBl1O0MewmTLwOfJvwn+FgAD6bHyqkdiPGTDm0y5ys0Jbug3XCk88R/iQ5IHpnoFrJqce5bkSTGnYaVFACIkCBmLHHqf87DyHSurNRHFXFENhbPPM2Av2V83bBwi+5/QZJ2FU7QY9Sv1F1cXUlnG4zFbwKmy/ddmcEknOcEbjHTIFZI4nP5Mny2Mqs1UeCOKHljuI7t0760maCWQYRHx9mTHRSRsR6j3xVsDVXKDi6Z4Zqj67P8AQNTW+mHNbTRJatJje3POWUnG3dOxwWO4OPLY3iue/sI5o3ilUPG4Ksp3BB8qliybJWGRnG2gm9s3jjbllBWWFttpEPMh+BIxn0NKqy4gCXLSCb+zL8YFzDOv1UxCjBILAcvXDAhsHz2JtfCWutp15/ZF1JzIQGsZSRkoebEMh8mGCF23xjzUVftS0WC4XlnhjlHo6K35ZG3yrrp3yVlEu+L714uVrC2vInXlk7m48LAjDDlkTp12yfjVE4d4akt7iWV9MnmjLo0Fu1xByrjm3kPN9aVJAXK46k70z5eyHTCSRbFM9Qks6D/CrgedLDSEMllp9vM0n1modzIvO4YoGdWQsDnA8O2fT0qVsF81Ljy7VW7yK0sxjwvNcd4QNhzCNUHORnpkDyqG4Q0Q3s8fJ3jWUMpuJriQYN3ccwKkDzjBAJPQ4AxsKu9h2Y6bEQwtI2YdGk5pT1z1dm86tCRgDAGAOleAyBQazWDQC64Ev4be3vJriUf6LPPbszbBESVmVVGSTzF8+pOFA8IqV4YuJdRZbyZDHbg5tIT1I8rmT+Ig+BeijJ3JBC907gg3eu30Ejn6HDOLqSEMcSPIMp4c+7ZPkNvMU8EQADAwBQHoCk/268OLGI9TgkENzE6Kd8F9/AV33dMdPNc/hpo63rUdrEZZWwowAAMszHZURRuzsdgB1pftwBNq830rVQ0UQUrb2ithkU58crD/AGh2bA9ADsOWgL/w9qX0i1hn2+tiSQ43GWUMQPmTUjVE7J5niglsJjmWxlMW/wB6NsvE4/hIJx7AVe6AKKKKAwRSU7buEmt5U1W1PJIjJ3uNsNkCOQep6KR8PenZS27erKSTTMopZY5o5JQDjwAOCfhll+HXyoCscOxT69cpeXiclnBgRQAkq8gxzHBHiXOc59l6BqtHaDx2thGI4xz3coxDGBnGTyh2HmA2wX7xGPWuC97TtPtLBWtXRiIwsNupOVONlcdVCn7RO53xua5uzjhCV5P7T1Al7qXxRK33EK7Nj7rEHCqPsrjzO2Vry+kaF1SPXDPZJD3BfUVM9zMS8uZHwpOTgcpGXGTlt9ycbdZvsrtGhW9gVme3gu3jgLZJACqXTPTlViBt583SufjriySMpZWQ576f7OMERJ5yN+E4yRnp9r0zUuJ+ABpmn/SIby4W4hKNnnIR3ZxkLHjY5JYZJ6HOa8a3qpeejySXjwPGq/xrxfFp1q80hy3SNM7u/ko9h1J8hn2rsTVBFaLNcPyBYleRm2x4AWyNsHPl67Ut+GtJk169/tC7UixhYrawsD48H7ZGcEZA5j0JAXotZ8OHdLnpFbZ3dl/BUssx1bUPFczeKFTkd2pBHNynoSpwo+6vudmoBQBWa6ZAwaRnD6AzacCM/wD5O7OD7GQj9RTm1rVY7aCSaZuSONeZm/8AgeZJwAPMkUgOEeJVghsTPFOscV207zGJjHyMsgBBG5P1inpQH0YKzWm1uVkRXRgyMAysDkEEZBB8wQRW6gCsGs0UAurVe54nlHlc2SsPD95HC4B+CZ38zj0pieVLftTX6LdadqI2EM/czH/wpBg59h4/8VMhTtQHHJpaNKsrjmZP3ecEJkYJUfiPTm642GATnsxtWawzYGTQC44ouTY67ZXAH1V4htJd9uYMDG3xyy/IGmOKVXbRr9m9qFW5iNzBNHNHGrgsSrcrKSueU8pJ3wdhTTibIB9RmgPdFFFAFeXjB67jpivVFAJ3tf4dhtBZ3MNlEIYrgPcd3Gi5XKlQxA+ycMN9skZqV1vtStEtu8tpFuJpMLDCv2y7ZA50+0oB6jGTsB1pkzwK6lWUMpBBBAIIPUEHqKQnHnD0dlrdimmQokzcsvd5IUt3jADxEhQQjDbpUJQUuycZOJd+C+FjaJJdXjh7yYF7iVsDkXAJjB6BVxuRgbY6KK0aFbNq9yt5KuLCBj9DjYfvXHhM7qfIEeEf981Tifjo3N3Dp99DJYwFx9KBYMXGxRedQMREgZYZ658quPGWqvLImkaceSV1HfyL0t4NgehGGI5QB6EebAihxldeX/SJSkqpEZq0r69e/RYWK6dbMDcyr0mcH92rA7j0Pxb8OWpY2SRRrHGoREAVVUYAA2AHtXDw1w5FY26W8K4RBuduZm+87HzYnr+Q2AFS1aIxUVSKgoooqQKL2y6JJc6XIIskxssrIM+NUzzLt5gHm/u1UYuLrNogxuolg7gp3BG4IGy9M+3SnORS21/hCzfWrNGtoeR4Lh3UIqhmQxcpYADmx03oCW7IYJV0qDvcjm52jB6iJnLRj/Ccj2Iq6VhVx0rNAFFFFAQHHmhC80+4gxktGxT+dfEn+8oqn8F9slh9Dt47m47udY1SQOsnVRjJcLy7gA9fP1pnGk32MWkL3epq8SMyXAZCUU8o7yYYUkeHceVAMuw4yspyBFdQOT0AlTPTP2c56e1TJGRVX13i7TLQlbia3Vx1TCu4+KKCw6+YqFft20oEjvnOPMRSYPw2oD3206UraPOVRcxmOQeWMSKCduvhZtverdw5qYuLSCZekkSP8MqCR1PQ5FL3iztR0y90+6hS4AeSFwiyRyL4gMqN1xkkDG9dnYNq3faUqE5MEjxfI/WL+j4+VAMiiiigCiiigCk1xz//AFWm/wDlxf8AMnpy0lu0K4CcUaaSM+GBdv4p5UH6tQFs7U+zhdSt+aMAXUY+rY4HMOpiY/hPUE9D7E1K8A8FJp1vy8xknfDTyndmbGMZ68i9AM+/nVnFZoAooooAoooNALTjztlTTr1LbuTKAFadublKhhkBBjxNjxb4HQfDq1+fm17SWUnDw3Z9MgxZH/Q1P67wNZXkqy3NukkiAAMeYHG+AcEcwGScHNV7iiQLr+k5IGUuwPiYyAPmTQDDFFYFZoAooooDy1fLmmcO6jbXCQyi4tIL2eOGRh4SwLHbm33wzH+ua+pao/adCD/Z7Y3XULfB9M8wP/SvH0ers0aZ2aafCNrZJGzkvLmVieuctsPkBVgWwjAwI0AGwARcY9MYrfmjNYHJs2qKQuO13hm1XTZZUt4klQxBXRFQgGVQR4QMjBPWrd2ddnkelxv3cskpl5C/MFC5UHBVQMj7R6saiu1mDm0i53xyhH/wyocVetIuC8ELN1aNGOPUoCf61qwu4mbKqkdlFYBrNXFQUUUUAUhe2K4MfEFi4wSq2zDPTa5kO/5U+qQP7Rtry3dpLgZaJ19zySBhn2+s/rQD9BrNcml3YlhjkBBDorgjOPEoO2fLeuugCiiigCg0UUAl+1rtA1Cz1CKK1PLFyIwHdhu9Yk5UnGSNscq4P9aluMpGbWtDZl5WIkLL15SVUlc+x2poFaV/aNPya5oxxnxuvp9pkXPy5s0A0RWawKzQBXl3wCTsBua9VxazZd9bzRZx3kbpn05lK/8AWgKXf9r0ZJFjA93ynBkyIoc+YDtu2PZce+9VXXeML2XuXult47eO4t5HSISO4Cyg8xkJAwPPAqlLxB3WnxxxyBLhDyFAMtgOQ2FIIzjffHnUbcWcjqZHhuJVHWSdmUAZ3PL1wPPHpVG6TfPCNGyKX2fSF/Ly8mZBHmRFBIB58t+7GfN+gI3rxqt3HFH3ksvdRoVYvnlGx+ydtwehHmKSuq9mV1CkMk9wvJ3iKoieWQx8ynu2BY45eZQMjHlituo8Lz3TL9MvZp41OVVtjv75IB98Zqh+33uJx3S6Qwu1O7QaRcksuHVVQ5BDEyIQFPnkAnb0zSl0vUtShCPHfzBgFxG7yMmBg8pVmIx0HT2qSvezyAjMLPGw+zvzLnyyDv8AkahrG6dJXt5yO8ToR94Yz89iDn0+FSjNbfgyXt/L5jt7NO0cagrxTqsd3F9tAcBx+NASTjpkb4yN8Gr3Xy42pNZXdvex/wCzcBx6qdmB+Klh+VfT1tcK6qynKsAykeYIyD8xWqMtysy5I7JUbqKKKkQClJ+0Vp3NYwS4z3U2D16OjD+qL/k026p/a1ppn0i7UDJVO8H/AKbBz5/hU0Bs7LNT7/SrR98iIRnPrGTGfL+GrZSl/Z21bnspoD1il5h/LIo8v5lbf39qbPNQGaKKKAKKKM0AUp+1H/8Ad6L/AOb/AO7HTX5qUHbFMV1bSGXYiQYP/rwj+hoBvis15Br1QBSo7XeJpnni0y3cp3q89w46iPJ8APlkK2fXKjoTTWNJXj9CvEKE9HtBy++C+fh0NRm6i2icEnJJmnT9LigULEioB6Df5t1PzrqdAQQRkEYIPmMYwflWayiEkAAknoBua4zbbs69JIgk0668ETPD3EbR+PlYzOkTM0UbsdsJzYHtjripys6jfdxLArhFidSJfCGZSCVLE7suAVYAY89vKsQTwyIxikLshUMCnJswOGXLZIyMbgdRVk25dnkcPtx3JcMKo3Htr3U0N0OmeR/luPzXmHyq81GcSaZ9ItpI/vY5l/mXcfnjHzpiltkiOWNxK1e2wljZPxDY+/UH88Gm32JcQ/SNNWJz9basYWB68o3j+XL4f7tJrQLrngXPVfCfl0/TFWjs110WOqMHblgukPMfISICwP5cw/vVuwum4mTOt0VNH0BRRRWkxhWq6tw6MjbqwKkexBB/Q1tooD5l1zsm1PTnMttzyqNhJbF+8Az95Bhx8sjavdh226paqI5QkpAABnjYP8yCpbbzOTX0vXLe6ZHMvLLGki+jqrD8iDQCasf2kxy/XWR5vWOXY+uzLkfDJqRh/aQtCPHbTg+gMbD8+Yf0q83nZvp0ueeyt9+pCBD+a4I6eVRF52J6U64FuY/dJJAf1Yj9KArEn7SUGTy2cpHkS6A/lg4/OobUf2kJ2H1FpEh9ZHaT9AEx+ZpY8QaP9EvZrdtxFKyb+ahtj81wa61tkH3R+QrZp9K890+inJlWPsmNX7ZtUuCcTdyp+7CoT/f3f/eqrSXdy0iyNJKZAQUdmYsGGCCGJyCMD8hUqox0rRc/aT+b/pWx+nKKtspWp3Oki0WnbXq0IAdkkAxvJGCSB5FlxnPr1qfsv2kZh+9s426fYkdPjsVb8v1pfivJjB6gH5CvZemfpkeLVfmhpXP7SaY8FkxOfvyhRj5Id6o2vdp0l/e208sUcQhYqOUufCxHMGJODjcjAHWq0unGe5igiUc8jKgwPNmAH5ZzX0T2hcFxtoktvBGq9yiyIAAMmIAk7dWKBhk9c1ys2PZJwNkJXUis17gmKMrDqpBHyOah+F7/AL61ifOTy8rfFfCf6Z+dStcCS2yo7Se5HFe8OxOj/R0ZZB4gGdTkc2CvRQCAwI/lNStzIQFXIxyJlVK8oPKOYeHw/aBNc1arm8SMZkdUHqzBf61730iyWSTSUnwjdRVbveP7WP7LNIfRFOD82x+ma8W2qald/wCp2EnL+N1Yj/E3Kvl6n+lWxwTfgzyzwj5IO7RbS9nVjiOQd6v6kgfmw+Qq69lvAgv3N7eJm3XmS3iYbP1DSNvuB0Hqf5d9dj2L6hdzRSajLGsanxIrAvy9Sq8qcoyf4jjJNPK0tFiRY41CoihVUbAADAAHkAK6MYVy+znzyXwujdRRRVhUFFFFAFFFFAFBoooD5y/aE0Tur+O4A8M8Yz/NHhT/ALpSqZaScyKfan/2z8IyX1gBBH3k8UiuijGSD4XAJI8iD/dr5wuDLayNDIvK6MVZTg4PmCQetbdFqFhn8uijNj3qkStct51j/mrh/th/QflWmW/ZsZPQ5GK6GbX45RpWUY9PJO2T1BqHj1dh1way+ps/hAAzt+fuenxqz/YYtv2Q/wAaVl/7DNGNxqpnI8FujPv+JvAg+O7H+7X0fJECpBGQRgj2PUVQexngqTT7R+/ULNNJzMAVbCqMIMgkH7zdfvUwq+fk9zs6KVHzLZ36aXc3lnNzYjmPdADmJHlj4ryHrU3bXWoXX+p6fKVPSSb6tfY7kA7fxU810mESGURR962OaTkXnOBgZbGTgbV14ql4YN20WrNNKkxKwdlmrT73F5FbqfuxZZvPzAX2+8f0qc0vsEsUPNcPNct5l25Afkvi/NqZ9FTUUukQcm+2Quk8G2dt+4toYz6hFLf4zlj+dTHJXqipETAFZoooAooooAooooAooooAoorg13Wo7S3knmbljjUs3r6AD1YkgAepFAVHta4+GnWmI2H0qbKxDzUfelI/h8vVsehr5clkJYkkkk5JO5JPUk+ZqY4x4pk1C7kuJdixwq5yEQfZQew9fMknzqFxQGKzV34P7J7rUbWS4hKKFblRXyO8IGWwcYGMgZOxJO4xU3afs86g4y728Z9C7sfh4UI/WgFbmgGmHd9hmpJMkYjSRXbHeq45F88tnDKMe3tVF1Oy7maSMnm7t3TI6HlYrn4bUB9DdhXG/wBKtTaytma3A5c9Wi2Cn3Knwn25aaYr4z4U4iksbuK4i+1G24/Ep2ZD7FSR+vlX19o2qx3MEc8Rykqh1PsR0PoR0I9QaA7qKKKAKKKKAKKKKAKKKKAKKKKAKKKKAKKKKAKQ37RGq3Jmit+VltVVZOYAlXcll8RxgFcYC+5PmMFFAKPS9EmuX5LeKSVvRFLEe5x0HucU3+C/2fWJSXUHwuzdwhyfXleToPcLn40UUA7dP02OCNYoUEcaDCqowAOu3zPzrpxRRQGOWlD2ndiv0qRrmx5UmbJkiOFVzuSytjwuT1zseuR5lFAJbUODb2BiJbWdCDjJjcjPswBB+Rp0fs9T3IhuIZkZYY2Vo+dWXDPzc4XI3Xwg+xPvRRQDgooooAooooAooooAooooD//Z"/>
          <p:cNvSpPr>
            <a:spLocks noChangeAspect="1" noChangeArrowheads="1"/>
          </p:cNvSpPr>
          <p:nvPr/>
        </p:nvSpPr>
        <p:spPr bwMode="auto">
          <a:xfrm>
            <a:off x="368300" y="149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11" descr="data:image/jpeg;base64,/9j/4AAQSkZJRgABAQAAAQABAAD/2wCEAAkGBhEQDxQUEhQWFBUUDRASFhQVFBcWEBQXFRUVFBYUFhUXHiYgFxsjHRgdHzshJCcpLCwsGCIyNTAqNSYrLSkBCQoKDgwOGg8PFywkHyQpLCwpKSwpLC0uLiwpKikpLyksLCwpLCktLCksLiwsKSwsKSksLCwpKSwpLCksLTUpKf/AABEIARAAuQMBIgACEQEDEQH/xAAcAAEAAwEBAQEBAAAAAAAAAAAAAQUGBwQCAwj/xABHEAACAQMCAwQGBgcFBgcAAAABAgMABBEFEgYhMRMiQVEHFGFxgZEjMjNCUqEkU2KCorHBFUNykrIWJWPCw/A1RFWTlKOz/8QAGQEBAAMBAQAAAAAAAAAAAAAAAAECBAMF/8QAKBEBAAICAQMEAgEFAAAAAAAAAAECAxESBCExEyJBUWHRwTJScYGh/9oADAMBAAIRAxEAPwDuApQUoJpSlBFKUoJqKmooFQanNfE0oUZYgAdSTgD4mgx3GvHJtnMNv2fahA8s0p+gt1b6u4ZG9zgkLkcuZ8M4Cfi66J3/ANo3WOodbZVtj7sR4I9/zry2NkLmRJ58O97fyy9chIwGYKvkxCBc9ccvCrPW+KJFeQRvHBHDtV5HTexYqG2qMgAYYeec8uleJn6u85eGP9fj6mZ7vWwdPWK7mO/5XWhelB4dovyJImxsvYl7oz+uRcgD9teXmBXSra5SRFdGDoyhlZSCrA+II5Gv5us+MkMrbSjBmyyqhjjlzyLBW5JJ4EZ2ty6Hro9LkRQTZ3M1sCcukLgIG8d0TghG+ANao6q2Ltlr/uP5Vno65u+GY38x+na7+/jgieSRgiIhZmb6oFYv0X8fS6iJY7lQk0bMQVUqske8pnYSSrKwwR7RWE1fXssomuJbt0O5InkTs1YchIyoqquPxP08K0Hon0p3uPWAQ0aRXStKv1JpriVJHWP8SJsxu6Enl0Nd8fUepPtrOvuWbL03pV90xv6h1gUoKVqZClKUClKUCpqKmggUoKUE0pSgilKUE1FTUGgxfGnGrW8vq9uVEoiEssrDclvGeS9370jHOF9mTnkDxbia8u764jtQXuZpSRulY7l88RKRHCo64IJAHPHSr+e67W81FZCd41WVpHyRsjiBWMA+4H3bSfKtZwVoRjtnulVVnuIj2W9TtijwexQgcwCe+cczn2Vgtmt6k78Q9GMFYwxPzKksPRNdw2yKl9iVJBKqmPMCMM/VJ7w5EjOMHJ5VneNODdS9aSIgTrcTxkSxxsIg20REyqM7MAA+WB7xWyutBv3l/wDGSsvL6JY41QHyEe7JHvBNajTdQaMpBcvulIISUgKtxjmcAclcDqnkMjPPFd6nl2mf8K6nWu8Qx+m+hG1EY9ZkeV85Jj2xp0xgci2B7/hXqf0LWBbcZLk8gMGYcgPDO3OPjW+qo4hivHVFtZY4cue0kZN8irj+7X6u7P4vOucZbzPlbhH0y156F7Ax4hMkUg5rIX7QZ8N6NyI92KzdpZz2FyQJGtp1ALFANkiZ+1CgBJ4/NSAy+daj/Y/Uo5O0j1WVmBzsmjDQt7CoOAPcK0WvcOrfW6q5CSqAySp1jkxzK55lSeRU9R86tN5/uTSIr/VXs9nCnGouGEFwFjuNuRtP0M6jq8JP5oeY9o51qw1cKtAbi32vlJYpWAZOTRzQttLIfDmM+411TgHW5LzToZpcdoe0RyBhWaORoy4HhnbnHtrv0vUTl3W0e6PLn1fTRi1as+2fDQ0pStjCUpSgVNRU0EClBSgmlKUEUpSgGq654jtI5RE9xCkp6RtKgc/uk5qxNcjt1NtauzRxy4u54biF40Z5pTcsobtDz3EMpG7K4x061zvfjG16U5zpmoLUS65qNs39/qgyPEx7pJJPgUGP3hXV9XWX1aUQAdr6vJ2Q8N+07B88VzvRNDituIYpYAeyubGd1Vs7o3XCvHz5rtwBjwziuo1gza5co+e7bSZmvGfjs/nW44ejRWe4m2sJUIIH6a7HczZQt2iyZ2rtK7eed2Bk9a1COQ6XC0328S2UpP3u1WSLPPzOSp88mtZJbIxBZVJHQlQSPcT0ql16HtJLWDoJL5Gb2rAGuMfExrV75vUmO3hWmPhE7lfGsxx5cTLDGIZDD2l1HE8qhcorK2O83JMvtXcem7wrUGvxurVJUZJFDoylWVhlSD4EGs9ZiLRMusxuOzjOn6Tqdukt1284e3ffKsol2tH3QUftO4XJbGF6BSc8xXaI+lU8XCiAKjTXEkKFStvJLvgG05UHI3Oq+CsxHIeQq7xXbPkreY4w5YaWpExaXMNbmW21C5Q8kLrc+4yxOzEfvRH/ADV0n0d2Zh0m0VuTeqo598mZD/qrlvpixHdWzE7RPbywFvAbTgFvYBKfgK2d7qjXBVe3ltINoEMUIIu5kHdEshCloo/JcDlzYjoOuGK495PvX/DNe2SK44+HQc1NZHh28mhvfVJJ3nR7NriNpdpnTZIqMjOoG9e+pBIz15mtdWutotG4YpjU6kpSlWQVNRU0EClBSgmlKUEUpSgGsjxNw/IJGmhj7ZJOzM9uGCu7RkFJ4SSB2gwAVJG4AcwRz19QRVbVi0alMTMTuHObXW7SO7hjaKZJrh5jGZrcx7TsQyKrsB12LkKTk4861NUPpWtNsdndjrZ6lBIx8opGEcmfZ9Wr6vPz44prTbivy8lU/E1u3ZpNGN0ltMtwqjqyrlZUHtaMsPfivbqmoiCPeQWzLDGFHIlpZFjUZPQZYVX8WSARRKxAjkvreOUk7V7MsSQx8AxAU+YbHjXKm9w6WSOO9NZQwuU7yghTkOc+GwjcT7MV7dLuJJFLupQM2Y0Iw6pjAL/tMcnHgCB1zXmudWskIMk8Ix03Sx5HuycivxbjG1Y7IGNy/wCC3G//ADP9RB7WPzqZjfiERqPleUqi0exuUupZHYLDJDG3Y7i4WfJ3lGPRdu3l0JJOBV7VJjS0SpeIdGgmMU0wQm2aR4xKQIi7LtUOT4ZAPw9lUGiXNvHPIY5GvruVIxKkA3qZFLnc0p7kaDdtAJAUKORNaCe0S91CO3kRZIbeI3EyuoaMvIGjgQqeR5do/PyFa+1so4l2xosa/hRQq/JeVbcWLlX3M18vG3tVHD+gNE73E+1riVFQ7cmOKNTkQxk8yMkktyLHyAAF9QCla4jUahmmd9ylKVKCpqKmggUoKUE0pSgilKUE1FTUUHk1bTI7mCSGUZSWJo2Hjhhg4PgazWkLLABbXDbpI0wkvQXEa8hIP2wMBh4Hn0IrYGvJqWlx3EeyTPXKsp2yIw6OjDmrDzrllxxeNOlL8J2qpIlcYYBhlTgjIyCGB+BAPwr5ubdZEKuoZWGCrAFT7weVV19a3lhG0hkW7hRSzb9kN0ijmTv5Ry8vPYfaaruHuOI7+Urbo+1bbtXaRSjAsdsaqv3s4Jz06VgthvVrrkrZ+em6DPbgIiWjgZHaGAxysM8t+zKk48RjNaa1jZUAbbnyRSqfAEms5ofFTyQ3MsoBSBEclBtIPZ75YiGP1kPLqOo5A1+ycWtNGHs7O5ulYZWRUWKFvc8xXI9oBqOF7StNq1aKq3WNaW3CqqmSaU7YYF+0kb/lQdSx5AV+NlBqtz9aKGxU/ic3Nxj2Ku1AfeT7jV9o3C8NqzON0kzgB55TumcD7ucAKv7KgD2V2x9NO92cb5417U8N6KbaI7yHmlcyzOBgNIQBhfJFACgeQFW1KVv8MnkpSlApSlAqaipoIFKClBNKUoIpSlBNRU1GaBXi1XWILVN88ixqTgFiAWP4VHVm9gBNeDXeJeycQW8ZuLp1ysSnCop5drO/SOP38zjkDWd1SwXTbWS9uX9ZviuxJXHcSSTkkdvGeUaA8/MgHJoM5q+uS67qCWiCSKyWV+0JTZI5hUO7MjjPIlQFI5EgsDyFV+j8OK13byQyyW8lxY3MwaN88leERRkSZDjYckHqSTy5Y23oz0MRq8p57c2ysfvFW33MvvaYlfdEtYrWb9F0WaN1BlgmltUDfWVxIwjdSOY7nPI/CfdUWryjUKzbhMT+Vnr2h6hcpJaTXaBXtnk+jgCPIQyqBIdxwpPXbjp76yvo/wBb1S0aGCGWICeRk7O4RzFHIV3x81IZe0UqQw5Hd0yCa2U1xDZWSdn9tcpDHEGdnkkkkVVTmxJ2ru3eQxXi9KuhC1Nk0PXsktjj6263GYJfhkrn9oedVpTjGj1JyTNvhr7fi69tj/vO1EUecetW7mW3X2yrjfEv7R5eeK2EMyuoZSGVgGDAgqQeYII5Ee2vw0+5E8EcnhJDG/wdQ39ao59Cns2MlhtKFiz2TnbExPMtbv8A3Dny+ofJetXWaaleDSNZjuUJXcrKdskTjbNE34XU9Pf0PUEivfQKUpQKUpQKmoqaCBSgpQTSlKCKUoTQDVJretOrC3tgHuXXODzjgQ/302Oi+S9WPIcskfnqOqSzSNb2eA6nE1ww3RW+fugf3kvkvQdW8AfbpWjRWcZCZJYl5JHO6aV/F5HPNifkOgAHKgnRtGS1QhSWd23yyt9rK/i7n+QHIDkABWG45vkvL7TYY3DxGUTsVIKNulSFcEeztacZcYT3X6NYMER7pLN7rGdzucPFB4EqgZmfouABzPLM6vqdtBqlqbeB2t7dbeJHhViFVDMWwD9cZcEnnnHLJqUOicF5SW7iiy1qlyWjc+EshLTwp+JFbnnwLlfu8ub+kvRU3l9zKx1VrcquNrCZ+0DEHqVWV8HwzXUOCseoxrFIjqpkXK55HtGbDAgFWwRkEZzXM/ShclLucMCVhe3nGOjPIkfT2gQkfvVakTNuytlzw3wSqahahmaQwI87M7F2VUBigQE9BuYkAAfZeNezjJhctcT5BjtmtrOPnkGVrqGS4Ye7asfvVq96aqNMsJL677kk21uyPOQcsQ249oHM46FnNcr1PiS/Fky9nEq3V296e8xf6RyVwi8o03YA3dSc+NV3srExXu3no+42ni0+B7qPFrloY7lCWRBExiUTr1j6Y3ju+eK6hBOrgFTkEA8vbXPPQpqMUml+qMMS2zyxzxOBnvuzA46MpBx8DVy+lzaY261VpbUnvW696W3z96AHm8fnH1H3fKi661bRRKRJGxinVcJMoB5ddkinlIn7J94IPOo0nWS7GGdRFcIuWTOUdenawsfroT8V6MByz96Tr0NygeNwwJIyPAjqpB5qw8iARX1q2kJcKMko6NujlTlJE34lP8weRHIgioFhSqjSNWcuYLgBJ1XIx9lOg5drFn81PNT5ggm3oFKUoFTUVNBApQUoJpSlBFUWoX0txKbe2JUKcT3A/uvHsovxTHz6IOZ54FflrerNJOLO2YiVsNNIoz6tDjJYnoJH+qo68y33asw9vZwYLJDFGvVmCqPMlj1JPPJ5knPU0H1BBFaxKkahVUHCj5kknmSTzJPMk5NZm7ll1RmihdktlYrPcIcF8HDQW5/JpPDoMknH0051d2WJiLNSUkmU4NwR1hhYdE8GcdfqjxNaqG2SKMJGoRVTaqqAFUAYAAHICp8DlnHEkcU0VvboES2snSJE5Kr3GVJGPHs0Zc9fpSa0eq+j20TT2SOCIzrDkStEjSNIq5BYsCSCw6dMGs7dQdtqUHj2+pzN74oZIY1HytpP8xrqlyO4fdn5c6Ic+4Rmitr9liG2K5t45Y1yThTEsqDn5Hth7gB4V4tc0r1viKND9ksVtcyr4Yi7TZn3sVGPLNfnpZ23NgM94b4j7opbuMfk1a+ytV9duZfvGO2i9oCqz4/j/Kpi01nsKH0xaW93BHDEpd1hvLgKBksUjEeAPE/SnHtArlumcaoYGt3IUvDDDKrp3sRDavZksAp9jdCMiu82iF9QLeEVmsY/xSO0jfkqV77vh61lbdJbwyN+J4kZvmRmo8Ew5d6IrN5dTurtR9EbXsiw+qZC8bKgP3iqpkkcsvXYcVluCkSOW/hQBQmpFwoAAAlijcch7c1qTUSR2c09K2isr201oJI55r1Y5TBI0bzIEd+8qOnaEbTzJBA5Zq54VmuNiZBnifLCdbiR2HLo8c/eXmMYDNg5zivm3n9d1F5xzgtle2hPhJKxHrEo8wNqxg+x/jqbTTEiZ2QY7SQuwB7u4gAsB4E4yfM8/GreISouPJgLRdoInkuIorYjlIk0jbQ6kdNq7mPgVBByCa1Cjl8Ky8AF5qjORmOwXsk/CbmVcyt7SkZVfYZGrUVUKUpQKmoqaCBSgpQTSlKDN6TH2OoXcTf+Y2XkbfeICpBKm7x2FVI8hIB4V5eIuCkuplMnfiC5dXO7O3kEQdEDcyzfWOAOhNWfE9q+xLiIbpbZzKFHWRMbZov3kJx+0q1aWd2ksaSIdyOiurDoVYAg/Km9Ck4OQQxPa4A9XkIQD9TIS8R+AynvQ1fyHAPuNYjj6eSwUX0DKrQDDI/JLiJyMw8uYfdgqR48vE1pbzU9tg87KU/QmmKt9ZD2e/afaOlTIwWgc9Q00n71g8g/xSNdOf511BhkYrn0HCEk1tYyxEb4rGGMqZJIWGFyGSaIFkPfYEEEEN4Y5+ieLULW22q0mWvC5EcguZ4odgCojTqN+XGTkcg3KoGZ0hSdYMfPFveTp8T6zP8AydPnW4slJvJwB1gtXPlnM6Z+SLVDwjDi+mdldZEG5+2ZGmkkuAn0h7PuqAkQUAe3250tvfH12fpn1S0H8d0f60FxbQBWPntXJ8z/ANivSa8Ftfd458W6+4AV780GL0Nuy1u8QnAuLS2nQfiMWYZMe7l/mFWPHlxOlkxhyAXRZnQEzRQNkSyRqOrgfIZIyQBWK40lebUoxby3KSQQSqGtot/ZySFHUSMRgoyjmCR4Zr2tputQx74b/tpn+0jnjT1dS/1mi2812eA5g46VznJWs6mV4x2mNw13D9tCIohb7ewWNezKHKbAO7tI65869PEOrG3gLKA0jMsUKH78rnai+7PM+QBPhXObC8l0W5ihjkmvRMss91CFBaMA7nuogv1Bkn6Pnuxyweuv0GQajcC95+rxb0swQRvz3Zbog+f1Fz0UMfvcrxeLxuFbVms6ld6DpC2tukQO4jczufrSSOS0kje1mJNWFBSpQUpSgVNRU0EClBSgmlKUEVkX1RNIMwnytod08DAE7HdvpLUAeJdtyr4hmH3a11fhdWUchQuiuUcOm5QdjAEBlz0OCRn20HIZdRn1q/aObfZm2SO4trdl74Y4aO5mB5MwyO4cY3Y869ev8OXJspXvdUmQuuLgqq+qdmTjYkWAV8O8Dk881Z8IW6rdalvx2/8Aa0+8k98xth4Ov3dhwPca0t0FMb713LsbcuM7hjmMeNYMuW1b6hspjrNY2y/ouhQC4WGSQ2ivCIJJD9o+w9uUJxldwB5csk4rdrZI3R8/EGuc+jIRiad4VkFi6o0YkBVRNlu0ESnntxj2ZFdBtwGlBRSFHXyrdHiGW3mVXJFGmoIN4+mtJRnI6xMjAfJyfhX62NonrdyS+Merx9R4RmT/AKleTia0xPayohHY3TBjzwUlQxNj4sp+FTpIG6ZjzDXxHwSKBcflUqruKyQjk+Tz6EV9vaoORk+BIrzqULp2YPXnXyHQO+5Se8cY95oMRqV/Hp+rs0szx29zabmJy1ubhHjRcEA7W2A9etbJGyM1V8Z6A95Z7bbakgmilXtMmMtG6ttbGSAcVQaDPrc6OOyt8m4mjE5kxDB2bmNk7Ed92DKSCeoIyay58E3nlVpxZIrGpWei7IdfmAGTdacjk9Spt3Cn3Bg4+KVvEQAYHLHh4VRcL8JJZBmLtNcS4M1w+N8hHRQByRB4KPzq/rvSs1rES4XmLW3BSlKuqUpSgVNRU0EClBSgmlKUEUpSgyPHnBaXcRliiQ3cZjeN9xQv2bhuzZgQCCAR3sgZ8KxTy6nqd7LalHtIs21wO07l1GiPhjFtysmXGO9y5ZrsZrNyRf77jI/9ImB/+RFt/rVZrEzuYWi0xGofhw9wk1lbiJSZPp5ZCzldxLncc7QBjPgBWghabPNVA59Py8a9dKsqrLgTsMbV6+Y8eXn7arOHbVmi3Yz+n3hb92do/wCSVpjWe4evBC7Wso2y9pczJkgiWN53k3oR5bwCDgg+GMEhaT2zdorqPYeg/wC+VfVlAys5Pi2Rz9pr10oGKzvDHcub+H8N8JlHktxEjn5uHrRVnY17PWX8rjTEb3tbSlT/AAzrQaKlKUClKUClKUCpqKmggUoKUE0pSgilKUE1n4e9q8n/AA9LgHxkmmP/ACCtBWa0hs6tf+y301R8rhv60GkpSlANZ3StPSC+mTAZpQblZCo7XDOQ8ZfqwU4xnoGA+7WiNVV2MXsB/FBcL8jG1Ba0pSgVRawu2+sX82uoD7nh7UD5wir2qLirkbR/wapb/wAYkh/6lBe0pSgUpSgUpSgVNRU0EClBSgmlKUEUpSgms7o6Y1O/PnHYf6JRWiqksFxqN17baxP53I/pQXVKUoFVGoj9Ntf8N1/pjq3ql1Jv0+0H/CvD8hEP60F1SlKBVBx2+ywkk/UyW8//ALU0ch/IGr+vBxBZdvaTxfrLaZPiyMB+dB76VXcN3vb2VtL+stIH+LIpNWNApSlApSlAqaipoIFKClBNKUoIpSlBNUdu+NVmXz060b/LNdD+tXZrN6vi1vRePnsWtBbTN4Q7ZDJHK37HeZSfDunpkgNJSviKVWUMpDKQCCCCpB8QR1FfdAqnu1zqEH7NpcH/ADPEP6VcVnrjUI11eONnVWOnSMqlgC30q5wD16UGhpUKwI5HNeLUNdtrcEzTxRAdS8iL/M0Huoayo45NwP0C2luwSQJcdjacuRxNLjf+4Gr4fhu+vG/Trns4j1tbTKIw/DLcN33HsUIDQWvB8HZ2ECfgi2DywpKr+QFXFfnbwLGiogCqqhVUDCgAYAA8BX6UClKUClKUCpqKmggUoKUE0pSgilKUE18suf8AvlX1UUFKeFYkJNu0lsSckQMBGT59k4aPPtCg1zXiLiLVoL+5gjvGKQmAAtDBuPaRK/PCAePgK7JXGuLD/vS+P/Esx8rZT/Wq2nUJrG5VV/xXq/ZOxvXG2N27qQqTgE4yI8jp4GurWnBOnyRKz28crSIjtJMDLMxK9TJIS3j51yW6TMbjzjcfNTXbeG5d1lbN52kB/wDrWorba1o05x6R+CrSA2rQRdkHnmR+zZ1DfQO65GcdUrGJw/bg52DPngZ+eK656Toc2cb/AKu/tm+DsYT/APpXNTVbzMT2Wp4br0RXQEFxb+ENzvQfsTjfj4Pvrf1yX0e3fZamF8J7WSP9+IiVP4e0rrVXrO4c7RqSlKVZBSlKBSlKBU1FTQQKUFKCaUpQRSlKCaipqKAa4jrM2+9vX89RkQe6KOKP+YNdrnnCIzMcKqlifIKMk/Kv5+0/UUkhVy67pXmnYbhkGWRpCD86pfwvTy9TDIPuNdf4Ik3aZZnzsbf/AECuKvrVuvWaMeffXPyFdc9F9xv0e1PlEyj3JI6g/ICq403PSc2NKmPlLaH5XUNcxmGGP+I/zrqnpC0+W40y4jgUPIVjKqWCg7JUdu8enJTXCf8AbRX7whkyeeMpt+ef6VN4mSkr7+0fVpIbj9RcxSN/g3bJP4Gau9KwIBHMEZBr+Xb7iCaRCogXaylW3MWbBGDgAAH3Zr+huB7qOTTrfs5xcBbeOPtQNpYooU7lySrcuYPPNTSNQi/le0pSrqFKUoFKUoFTUVNBApQUoJpSlBFKUoJr5ZwBk8h+VfVZzj/RZ7zT5YLcqJH7Pk7FVZQ6syFgDjIGOmOdBkuNPSsm14LFFmLKyNcSY9VUEYO0H7Y+zG32muQLpMIGNoPMksQAST7ByA9grT3vBOqJgPZSnoo7Jo5F9/dbkPeBXtsPRXqswBMcUAP66Xvj3pGrfzrnPKXWOMMZ/Z0eMY5Yxiu+eibWDcaVEGOXgLWzef0Z7h+KFazNj6ClKZuLuTtc8uwCpEo8trhi/vOPdW24M4Lh0uJ0ieSQySCR3kIJJACjAUAAYFWiJVtaJe3im87GxuZOmy0nb4hGx+dfzHZXEYiXDr3UGeY6455r+r2QHkeY8j0qovuDrCc5ltYHYEHcYk3ZHPrjNTMbRW2n85RyAgEHI6girPQuILixmM1s2GJHaRH7CcDwdfut5MOddf130Tadc5ZY/VpDk9pb4jOT+JPqN8RWRm9B9yD3LyNh+3bsG/hciqcZ+F+cT5dA4L40g1OAvGCkiELLC32kTEdD5g4OG8ceHStDWL4C9HQ0x5ZXmM00yIjELsiVVOQFXJyc+JPyraV0cilKUClKUCpqKmg//9k="/>
          <p:cNvSpPr>
            <a:spLocks noChangeAspect="1" noChangeArrowheads="1"/>
          </p:cNvSpPr>
          <p:nvPr/>
        </p:nvSpPr>
        <p:spPr bwMode="auto">
          <a:xfrm>
            <a:off x="520700" y="301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63" name="Picture 15" descr="https://encrypted-tbn3.gstatic.com/images?q=tbn:ANd9GcR7xjTS9yt5O2t8wNgj06ChDwrvpwtK63w85_mQ-kEWzNGFdb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0353"/>
            <a:ext cx="2304256" cy="211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9" descr="data:image/jpeg;base64,/9j/4AAQSkZJRgABAQAAAQABAAD/2wCEAAkGBxQTEhUUExQUFhQXGBwXFxgYFhgXFxcXFRUXFxcXFxcYHCggGBwlHBQXITEhJSkrLi4uFx8zODMsNygtLisBCgoKDg0OGxAQGzQkICQ0LCwsLCwsLCw0LCwsLCwsLCwsLCwsLCwsLCwsLCwsLCwsLCwsLCwsLCwsLCwsLCwsLP/AABEIANkA6AMBIgACEQEDEQH/xAAcAAACAgMBAQAAAAAAAAAAAAAEBQMGAQIHAAj/xAA/EAABAwIEAwYEBQIEBgMBAAABAAIRAyEEBTFBElFhBnGBkaHwIjKxwRNCUtHhFPEHFTNiIzRykrLiY4KzFv/EABsBAAIDAQEBAAAAAAAAAAAAAAIDAQQFBgAH/8QAMREAAgIBAwMDAgUDBQEAAAAAAAECAxEEEiExQVEFEyIyYRRxgZGxI8HhM0JTofAG/9oADAMBAAIRAxEAPwDqNTFNYHOdowSe86Kj5p2lc8mXeE2Cz25xTmOIm1u4yFzyvjiSVac1FmPGpzLHic5J3S2tmZO6TurkrT8RLlaWIaVIPqYslAY0yFqaiiqVgkSm2WoUJCwuWqziHXstGtJULLHbEjJK3apKWFJTDD4NGosnZkHwWBc42HiV0Hspgm0b6vOp+wSHL8PCsuCMK/pko89yvdDJa6GJSftcS/DujVsO8tfRSUqpUeMqS0j2Vce0qe3hnN67+OIs4a3+buHOPPwUPFsYnQ67zMKXOMIaTzE8J0P2QRxYNnAcuL819zzWfK3a8SHOnuiVz729z49yyyp08N/eqglurXDxt17j75LwbGpbyPxb9ffNe3p9wdmA1tbbYdwuS0d23ophUmzYk7zG10r/ABGtN3Tt8PxeuhR+S0zVqAAQ0cr+HUlEphxpcnhI6b2Iosw9E1HG9QzJ1IE8LQPE+wrdh31KwkfAzrqffRJ+zeUF0VKohgENbt3DpzO6aZpm4Z8LbRoB0Veyze89F/JsU6NVvalmffwvt+f3Dw5lPqefLn3JfXzcX+IDx9+wq5jM1LzqbbbHmSEprYu+v2VWepUfpNan07PM+pZq+dibEkeihOcjYfX3zVYfiI98/wC60/qIE+HjYH6pa1MmXPwdaRcKObt3MHkpcU4OZxxdVvLKXFd0wdvurRh3Atg6BW4bpx+RSuUK5fE27P4yKnDs63jt76ryiIaK9MMieJpMc+JeUR6GP6hVGc1NcZQL2uyc16Utu9o05j91x7F4F7XGdl3uUkzjJaVa7mw79QsfHYqzbQ5r49TGpltfJxd5jVa4ejVq/wCmwnroF0mh2EbUqACXDUzYQrlgshw9EQGgxudPAclU9uSeGbenprcVKeeey6/4OJs7M13akN8ypD2Pq/qHiCF20spg/K3wA9/2WHsousQ0qPbl2ZfVem/43+5w1/ZisNpjkohl5bqCF2fEZZSOhLT5pTi8iJ5O+p81HuWQ/wBuSfwWms+mTj+f/v7nNqeGRlGgrBjcmDfylv09UIcEW6i3NOrvhY8dGVbtBZSt3VeUaYakmuHQ1GmjKTVcjwZ0lkMprFVsrzCrR2eygWe8Sdp2/lV9ZroaaGZct8JeWBGrcym4nsrVrtnhhp3db01VbzH/AA7qCYef+37rvsgCFBUDP0grmdZ6lc5ZU0vtgswhFdUfNGL7K4hmhn0Smth6jDDmkH0819OYzKqL9Wx3Kq5x2NY4EgggXvqvaf1KbfySf5DPahLpwcXwWXueb2C6z/h92cb/AKj7MaJvvJP1jyVablfBVDRcT6byrnmWL/Dw1Km08PGDUdfWZAHkFtyvhsW18dS1otLJvPfOF9uMt/t0GWfdomgcFKABaRsL6eWqrWIxRNyTJE6m+h++3NLK+K4rnQad/XuQTsVzvF9ddxZUpXSm+eh0NOlhTHCGlWv1k6cwPPx56oN9bdLTjTeDqoX4kn3+yjqNzgPOI5+HTxWWYifcBKmvRNJ89y9EiQ3Zj3kRxdPAa2309URhMQ9phpM3mO+BPogMBhy48h7t9VaspwnEQxoklWIZkV7NsE8jnshgS54qOuGib/qOnvosK15fhBSYGjxPMrytpJLByGs1HvWuS6dhU4FCVWJwcL1CBxQaNXBGvUdMnjev3KkNPLwaYGs2nRc/mS3yCrGbZ1xG0jx8NAlmY5o+k99MGRJ5Qb7JJWxcn7+9VQt1G5cHY6TRqL3v9BxRzN7dHQPOe+6IGcvgXnyKrTMULBS08SBabeVvsq3uSXCZp+1B9UWUZu47hE0cyk3jv0v5qsGvBnrz29281MzGNtzPu/NGr5Lqxb08H0RcaeIa4QRPv+ELicE0A8IlupH8eCSYbFXsd/7pvhczFp7p5KwrI2LngrSplW8xFT6Ak8PkvU04xOEa8cTAJ5fWEsfTM9VaovlF7LP0ZmavRxnF2Vde6DMro8dRo8fJXt5DAG+feqDlVbherDUzGb81zPruof4hw8JY/Xl/2KVVOYJjd+JHOFH/AFQSQ43qs/1PULnMyzkb7aQ3OIQ2JqSChGVpss1KqZU35CSKZm7eGuxw5n6FL8yxhJvqPv8ARHdo2EiQbgyO8GQkZcagBGsaesddVu6Ft148G3o5xSx3BqteP2Pkg6le6nxNJwNxH7KAtnbRaSRalMidUW7NVoaano0JGtkaQpyJaOv7e+SPoUwIJ2QP4wYnvY7szWzB/Fenh2mHVIu4jVtOdT10HXRNhDL4E3XQrjum8InyijUr1Pw6LC47xYNE6uOgXVOzfZ8YdsvIdUOpGg6D90wyfKaWGpilRYGtHmTzcdXHqUcrUYqJz+r9QlctkeI/z+ZgBeWV5EZ4qq4to3CQZuWkFzT4KGrieqU47E6r589S7uJI064bXwVbtDBMg33/AHSE1rwUzz1xVeNcHvGv8LodC37aTNyi3MUgs1iFn+o8Z/ZBGotXVJ/lXXFFlWBzMSQi6Vfn78knYbjy1Uv4kHmh24QxWZH1LGD05o7DYyN49PFVqlVgdUVh8R767KMNDMplvwmYG8G3vy/smdZgezjsD9df2VNw+KIPvl/KseVY4ECYP36e+as1PenGRVuht+UQOpieEzpBE9xt9UU3MJ3QecNAqlv5SI8CJSD+odTdwk9x5hZ/qGilald1x8X+nR/sZVuyE3WuM/Jfr1/7Ld/VjX36L1PFKu0sZO6Pw1aSsSdGEIeCyYasT756oxtMnmhMsozefYTsANbdU2sPkD8io9oaPCw9ypQcRortnDKuLf8AhYem58H4iB8I6FxsEzyj/DKYOJqR/sp/d5H0Hiur9H07jS5TX1fwLt1G1rD5Rz9mZjRzSTtvJ5Ig4Wu4S3C4gjmKNT0+Fduyjs/hsMP+DSY0/qiXnvebnzTNafsQ+4a9WsXZM+bMVVI+F7HNPJzS0+RQwc7nC+kMzyujiGcFam17eouOoOoPULjXbnsocE8FsuoPPwE6tP6HH6HfwToUVsF+qWS4SSFnZTIP6vEMpATu936WCJdGk7DqQu/YLCspMbTY0NY0Q0DQAKgf4Q4INpVav5nODe5rbx6rofEjljouhn3WynL5PJusStHPULq6FIQ5pBBcvJfVxYXkarbA9w54/FoDE4mUIa9lBVrL5/CnDNxIBzQzKqWNbDpCtGLKrmYLa0fDwOc8RPVBadR71UIcdlPhyvVsODdtj6fwtp090TXruMT/AHIm1iPX1W9N/vuQlZ5b8w8f5Uba45pbgy3DUxfRjRlRS0qsJWysphXS3EtwvQ8oV0ZRrwNfVIaVZEDFbDVRGtt4Q2V8YrLY9di+J4/2j39ShcYJF1phBA6nVTPYXWAJPRb1FG2rY1nPU4/X6pW3Oa4S4QrGKLDdE0M7a08ydALknlCOo9nHP+cwOmvnoFZ8h7NNH+lTvu6J83n7JEvQoS+U3tRmW+sRj8YfJ/YJ7KvrVYbwBhdpxnhtEzFz4aq9Ybs6zWq41Dy0Z5anxKT4fK6dO7nfEDI4dRGl9r8lacvxjareJpFrG4MHwVKfo+kqlvhHP3fP+A9L6hbbmM+H9iejRa0BrQGgaAAADwCkXliU8sGV5RuqgIarjAFKTB3Bkqv9u8E2tgqzDqGlzejmfE36R4o3/MBzVd7b5wGYd99Wn1CZCLTyQ5Fc/wANe0LaTeBxsSukMxXEOJtwvmWhjXUzYq05H2+q0rB0jkbhR06kzW55Oz18cl1fMFVML22o1R/xOJpO4uPJGNxtKp8ten3Olp9beqsRlDsL2eRm/HnmvJVUZ/8AJTI6VGH7ryLcwtqKK3ELc1klbixzWXY0Li/w8m+EdDZFRDcTWEJHW+J3RS1Hl3cjMvwYJkzwiJjW+3Tv6Faui0bTyyhdaksvoQ4fCEidBz68hz1R1HBwCS0W3dJ35ack34BFgL7DQASA0WJAm/MxNzK1qPO2wvfS0gTtz2W9CmMTDt1c5vjhCrFYMO/SL6ARY7xyAB+90rxGTNiQJ5xrIt+W+qsPD3846RO15gD10utapi8wbdD0+9+XNE4RYqNs13KhXyhzflLp/SYmdw0/m+veoKdJ3P0+quFWmCLidTv0F+vwkeW6WY2hxXDYfB/+4aLzf5hBvv5Sp0Qzyi5VrrVxkV0sOd3HwTTAYe8NBJ8yhqBnRXvsrkpdpFhxPedGAaz+w5q3ptLXzLol3F6z1CyMUs5b6IAwWVvMTbpurVl/Z2oRZvAN3P8AhHlqUzZmOGwwmnD3x8xu645aNHqk2N7WvdNgDtJ4o+g8YV6G98VRwvLMK25z/wBSWfsug+pZbh6I4nn8Qjdx4WD9/VC5h2naBDItoB8LR9z6Kl43MXvMucT4pbXxXDumLSrObHli1N4xFYLFjs7e/UwOWgTTsL2h/DxApuPwVfh7nflPjp4hc7q44oZuNIILTBBkHkQZBU3KuUHDsNpjOMlNdUfTD8YAhK2YKq5Tnf49FlSfmbfo4WcPMFb1cYudlFQeDo4fJZHFbMOqXYjMeqTYvMQN1U867XNZIb8R6aDvKDIzBcMXnAZJc4AKh9o+0BxTuFh+AXn9XdzVbq4uriTxVHHgmGtBgE9RuBflKbYaiYGhMRa1gAAO7on1Qb5ZXttUeEC1sC20BzrDkDO4gbC289ELVykzZo11BP7xvr9Lqx8AAsdLmDB2PymxiRYTppEleLTeY8Z1mSTfwunuqJV9+ZVjT/DiTzsJtB322mxKZYXFGLGR0KNq4QO2BOoJAHIajuQlTAlkmnFvI67DTT6Jbo8Doahdwj+vfyXlG24B5jTl0WUGws5NM1yzgJImBqOSBp01bM1PHT499DHoVWKeqz6W/pZ0GvojH5w48r7ktOmmuDYAREHhGhNuMiTodhwjnYpfTaj+KSQYBJdIEPBgncXvor9Kwzn9bL4pEzapM/ELybGI/wBthaCsVqmxj5ZNiNdDYXteRGvgg6pta5AnYRpEk8yTp0UNJw379BFr7kane6c2ZqQY95gxPO8n5bm3IyPRR0nknUwTHS50vpb7qIYpwI+IkGLfLaXXbwmWyb7TAEaBRudaTAB5aACOnUWCjIWAl9SOV7TFiN48R+6FxNPrHhoZF+fO3QrNSpFjbeAetrTbl6HRQ16o05C4gQd7ne53UtkpAmCEYgN2N9I06HwKvf8A/QcGGNFgguPxukXbs0CLd87lc3qYvgrsdYAgi2wJMC8kRYXvZNq+JMa9PfvZXtLODrw+zyVdXCe9NeMDl+NkaoDEY/0Sl2K6rR9VW3qk1wVo6TD5Dn48oSpiSULxrFyq8tQ2Wo0RiSF6xPJYgDXVSNa46CAkSs8jYwb4ii5diMz4WPpuOh4h3Gx+g80ZmXaVokN+I9NPNU3DYfh3N9USKaoW/OWUX6YuMcM9mGYVKmpgcgkWIZxODBubpzVEJXQE1HG1h1+3fPgl7BkpYWRpQY3YQAI1kx3c+mkymeHNpBB6/DAJsDfefNLqD4BPKDI1gANgDTXeNjPIluc1oEX1gdx12tceqtRM+XIdT4hN7n4uciXCNNoKw3W4MyL8PITczrGiHfWmI6G20C2wA75utXG4BP7ef9/DRHkDAQ0g3v3HcdPSy2dT5H+e+6DqbEAggjugSIMW6Rv6rdlSCAIvFjJmb8tdNP5RJkOJDUZwP6O9CJ+pkeHVYW+YvET+kyBppcAcrWuvIJrks1WPbgir4s8JEwOWyEwbZk9VC50plgqUALI0UHKTZ13qtqjBR8ktKmo6z+BxsY+brvI7tfJMWMS/NaehvGhjXmFpNbTmbvkiCtiJDRyuOYmJ234fcBROqanqT0trc68zPNQiobBsayDoQeU8vrsoMRVk6QbzAHIab7GPTVA5FdRC21oiPG4tEgAdRfyGqzxaQJg+djExcm6DY7nHfvrFgOo9Vim8kW01OpOg5WAuF7cTtCabp8vTeOWvp1UdYtuba2Hob+/FRueD5DptBi9xb3oo6lpk21MxeL26qWzyQszMzUjWLG83k6FTUsQYglQU2cbiQDc2GpTVmR1SJ4Y71FblHlB2OGEpALpUrTIWX5RWBjh9bfReZgKo1CONuGKe1rqal17XU1Oi462UlLCvH5ETTov/AE+v8JnuIhbF1ZpSw4RdKki8LldV7QQ1GsyWt+n1Q7W+RqurXcBaxZITIZLW/T6rDsjr/o9V7Yz3v1+RLXSfDmKjhz/gqzYnJq41plVnG0zTqAuBHMGyCaa5CU4yWExpgyZtyIMHwO2m/sKYVPhg8+/lfutCXhwnnOh8fW3vlOKhAv32jQx1vp7lEmJaCgB8Qm4mN+K0esi/ULf8QfNqNpnQg6uG4t4oRz9jI05mNL30MR6cwsGuRcu1Hj42/lTkHbkMfbkeXpE8+UdFhu3LaB3/AEt1uhKVUGNTv1M/KPPxv578UQAZg+EjXVEpEOJNiBIgHUx3SQ37lYR/ZfAnE4ulTAtIc7oAZ+o9FhKsnyHBYQpwdAucIEnb91bsr7OucBxHyWnZ7Lw2DEndXfLBw3XF6r1iyv4UvavPc6W9b5bpcsSu7KuDZhyrmc5aWgg3C6r/AFVlXM+wAcCRrv8AwlU+t3xkvnuXdPBVdEX2OO4imWmI3sROl41v0uoA4Drbn10smefYc03mflPolDuXvl77l1lF8boKcShOpxeDfj27re/JY4o3vy9VG8t0HEZ2iTpsBqpm4Sqbtw9Q8uL4e6ArUITl9KyInKMfqeDAJNxaAZtaNT4aGOqCxVYOs35dz+rlA5LbGUq352OaOUQFjLWTUYDz+l1EoyTw1gmLjjcnk6F2E7LBw43wIHE950Y3l9o3Vxa3BhpaAT1cSD4Bth6qrU86cyiaIMNJDnczawJ5bwgv8x6pikkZs8y5LOMFhby909//AKLzctwhHzmeZP8A6qqjMdSvf5ki3rwDsZZ62W4SbOd4G3/iV5uW4Xm/z/8ARVluZKQZmp9xeD206HkmXUCz4XGJ0MfsPomjcspfq+ip/Z3MwGePv6J2M0HNGm2uGLa56DpuX0uf0W4wNPn9EkGaDms/5qOa9h+T3HgdnAU+f0VW7X9jadamS0Di2PVHHNRzROCzRlw82K9hrvkJcdODgxwj6ZdTcIcwkfQx6fbksARv19f59Vf+0uXtdiC8Cz236lpt6EpJXyIOmLHzE7GOaU68dDQrs3RTK22qbEXjny+1vqtm1ZG/7kabo/EZBWFw3i5QQPQ/TvUIySttTd4wB4GUOGhnAO83uANNI36jy3WwLnuDWjU6adfDTuTfC9mKp+cho8HHyFvVPMFlTKQho7ydSjUWweBz/hLl3BWe92obHmbryZ9k3Cm49V5IcG2Mz4E2WiE+oVIVfwtSEwp1l82ui5M3mPqdZa1yEqGL2WjsXKrquSZAk7VZW19NxETy5rnmAy91Sp+GNjc8gukZriJBVcyjhZ+I/dzo8AP3JXaf/NJ2W+2+hmepWOupyXUsPZ/sywML7Mpj5qjt+4/mPQJw7K6EfDUe7rAjxGqQZ12iFRrKbBwUqYAa2ZJMXcTudfM80sp40DdfQYQm112+EjjrMOXTP3Y6zjKAGy34272uJ3I5dVzzN8KKTxUbsZI6K9ZfnUPAc48E3m9vHb7KvdrKDBIpuD2xM8unXv6ob4bq3GXL7MdpW4WLHR9RZUx83B1+6GdjUooEgR6KQdxXNTbbOghUooZDFXiVt/VlK5714VhzQZYexeBsMWVkYs80pFUc1kPHNe3MjZHwXTK8fwsbfn/5FHDNeqquCd8LRfT7k/dGNpnkffgiVkkK9qL7D7/Neq8c26pK2g7kffgpGYNx2d5IlbJkOmI1GanmmOCxxckVHLHH8pVsyLInGC6zfUpsZyYuVS7E5wrqpEDTfbb9k3wfZrdw9937pngsKBAATmnS/Vc+/BNlPBMY4WBC3K2t/KPILf8Aoeg8k7dUF7LT8YclCm/BLEpy2nuwdbAeqDr5Kw/LI9R+/qrLxt3C0qUWu0RKzyRkqdPCOpnp0WVYKtCNQso8QlyydzXQ5y8cNlgYlMMfhUhxMhfN1XuOlTyMDjFq/GJMcSoamJRrTk4Cc1x3wlJsiqlweObnerVBmFYusFPkw4XRsf2XU+g0+3ZnyZHqnNTRFUqdVqxxW1aqRyUQeSuyTObS4D6JR+Z4ANpAmrTcTq1pktEak+iU0nXRR0KZ1FPgrFWjDyFPTYt8WPjWzVz+orUbGjodPPdWmRuCibSe8wweO3giW0+JwbzXQMgymgzDuq1bkHhYwGOIwCSTrwiRokqGSL79nC6lBpdnahuSVKMpqM6jqPuun4XNKQaG/hMtbRpnqZErNSnQr/CGhjzpAgHvAt9E32VjqUvxVmTnmDZ4dEzo0lPjcDwO0/spaLEtxwXqbd8cm1GkjaVFeosRuHpSQOaKKDkF5XgeIydB6lWnCYUnZQ5bg7C1hZOCeAW1R58CWeYAzqVG+sTqoi5YUqPkWSFy1layvSiwQbSsytV5ePE7Kux0XlBKwh2kFO7SYCrgudShsfzs6HmFVMTjmPEtcO7Q+RXXs6IqU3NIsRoVxLPMCKdQxpKwrfSIZ3R4yalesb4ZHUcoXNJ6Leg1FtamV+mxX1PIyWqb6ADcMt2M4SD1Rpah67bLW00FCccFHUvdXIW4to4j3/dRNKIrkSbe4Qpd4LbXBix5QVTNwiuJA0yi2lOiJmhZjmfECsAKXMBp3rHDZZOtj/UybGil/TM4A/8AEHRWNmKsL/ZIcsMPKa1XNOohUuiFXvdYTvxvgpMLmZa4OBuDZKHUQdHL1Om7n6r25oBQiWDGZi6seJ5BMRYRYaKag1K8Iw2Tmi1Tyy3plhNhNFqbZTSl08vultJqdZO2xKIfIsmCeAO72Vmo+ShaTlKCmJdyuzeV6VoSsyiIN16VpK9K8Qbysyo5XiV7B43leUfEvL2AQLNcZDBebFcs7Q4gOqR1lN+13alocWMPE7S2g71T6Ty48RMkoZc8IZHh5DqKJaUNSCIYpVYTmSKOsyx7lKFlGoYeQXLKwIqiHIXVMT2EoVGNqM4mcTQ6AbXE2nvSodgGg3cSO9Oetgn0ZVhpJ+UUZiKoN4jDQXHkLnyC6TlfYnDNjiZxf9RJ9Crfl+V0qYhjGtHQAfRF+OSXCBlo33ZxHG9na/4Ze9hY0X+KxMX01HilvAu3dsMPNB46LirrA9EiVjte5liqKrjhHsBR1PU+inruW2EbFNRViqTFvmWQeo7kpaCh4lPQQhvoOMtZLu5PaDEpydup6wndBWa1wPr4iTsam+V/L4pW1MMsdqPFenwGOKRU7jBshGOUocvJgNEkrIKjC9KIEklelR8S9KkgklYLlGXLBcpIJQV5Q8awiIOB4LLaj7873KsGCyJ+5CmyvQdysOESqkVbdRPIto5Cd3Iyl2fHMpvRR9BNyys7p+RA7IGgb+aU4/LjTuLhXvE6eCRZr8p7kMpNHo2zT6lt7N1ePB0D/sA/7fh+yle1A9i/+Rpd7/8A9Xo9+6qz+pm1U8xRvh0zolK6KY0FPYiQH2gpzSd3LhNan8bm/wC4j1hd6zn/AE3dy4XV/wCYP/WfqnVdH+QiTCK2GcxokW5pdWcrjiP9Ie9lTsVqq0uBUOQfdG4Zt0CzVMMGhbwhjH+Vshg63TWkUvwug7kdTVuP0osIKBRGCq8LxyNj4obZaFLnIOKLMCpGvUI0WQhiwWTFyzxKJyyPsmIFkgKxxLVq89GgGZLlrxrULUqUQZc9eUZWURB//9k="/>
          <p:cNvSpPr>
            <a:spLocks noChangeAspect="1" noChangeArrowheads="1"/>
          </p:cNvSpPr>
          <p:nvPr/>
        </p:nvSpPr>
        <p:spPr bwMode="auto">
          <a:xfrm>
            <a:off x="673100" y="454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21" descr="data:image/jpeg;base64,/9j/4AAQSkZJRgABAQAAAQABAAD/2wCEAAkGBxQTEhUUExQUFhQXGBwXFxgYFhgXFxcXFRUXFxcXFxcYHCggGBwlHBQXITEhJSkrLi4uFx8zODMsNygtLisBCgoKDg0OGxAQGzQkICQ0LCwsLCwsLCw0LCwsLCwsLCwsLCwsLCwsLCwsLCwsLCwsLCwsLCwsLCwsLCwsLCwsLP/AABEIANkA6AMBIgACEQEDEQH/xAAcAAACAgMBAQAAAAAAAAAAAAAEBQMGAQIHAAj/xAA/EAABAwIEAwYEBQIEBgMBAAABAAIRAyEEBTFBElFhBnGBkaHwIjKxwRNCUtHhFPEHFTNiIzRykrLiY4KzFv/EABsBAAIDAQEBAAAAAAAAAAAAAAIDAQQFBgAH/8QAMREAAgIBAwMDAgUDBQEAAAAAAAECAxEEEiExQVEFEyIyYRRxgZGxI8HhM0JTofAG/9oADAMBAAIRAxEAPwDqNTFNYHOdowSe86Kj5p2lc8mXeE2Cz25xTmOIm1u4yFzyvjiSVac1FmPGpzLHic5J3S2tmZO6TurkrT8RLlaWIaVIPqYslAY0yFqaiiqVgkSm2WoUJCwuWqziHXstGtJULLHbEjJK3apKWFJTDD4NGosnZkHwWBc42HiV0Hspgm0b6vOp+wSHL8PCsuCMK/pko89yvdDJa6GJSftcS/DujVsO8tfRSUqpUeMqS0j2Vce0qe3hnN67+OIs4a3+buHOPPwUPFsYnQ67zMKXOMIaTzE8J0P2QRxYNnAcuL819zzWfK3a8SHOnuiVz729z49yyyp08N/eqglurXDxt17j75LwbGpbyPxb9ffNe3p9wdmA1tbbYdwuS0d23ophUmzYk7zG10r/ABGtN3Tt8PxeuhR+S0zVqAAQ0cr+HUlEphxpcnhI6b2Iosw9E1HG9QzJ1IE8LQPE+wrdh31KwkfAzrqffRJ+zeUF0VKohgENbt3DpzO6aZpm4Z8LbRoB0Veyze89F/JsU6NVvalmffwvt+f3Dw5lPqefLn3JfXzcX+IDx9+wq5jM1LzqbbbHmSEprYu+v2VWepUfpNan07PM+pZq+dibEkeihOcjYfX3zVYfiI98/wC60/qIE+HjYH6pa1MmXPwdaRcKObt3MHkpcU4OZxxdVvLKXFd0wdvurRh3Atg6BW4bpx+RSuUK5fE27P4yKnDs63jt76ryiIaK9MMieJpMc+JeUR6GP6hVGc1NcZQL2uyc16Utu9o05j91x7F4F7XGdl3uUkzjJaVa7mw79QsfHYqzbQ5r49TGpltfJxd5jVa4ejVq/wCmwnroF0mh2EbUqACXDUzYQrlgshw9EQGgxudPAclU9uSeGbenprcVKeeey6/4OJs7M13akN8ypD2Pq/qHiCF20spg/K3wA9/2WHsousQ0qPbl2ZfVem/43+5w1/ZisNpjkohl5bqCF2fEZZSOhLT5pTi8iJ5O+p81HuWQ/wBuSfwWms+mTj+f/v7nNqeGRlGgrBjcmDfylv09UIcEW6i3NOrvhY8dGVbtBZSt3VeUaYakmuHQ1GmjKTVcjwZ0lkMprFVsrzCrR2eygWe8Sdp2/lV9ZroaaGZct8JeWBGrcym4nsrVrtnhhp3db01VbzH/AA7qCYef+37rvsgCFBUDP0grmdZ6lc5ZU0vtgswhFdUfNGL7K4hmhn0Smth6jDDmkH0819OYzKqL9Wx3Kq5x2NY4EgggXvqvaf1KbfySf5DPahLpwcXwWXueb2C6z/h92cb/AKj7MaJvvJP1jyVablfBVDRcT6byrnmWL/Dw1Km08PGDUdfWZAHkFtyvhsW18dS1otLJvPfOF9uMt/t0GWfdomgcFKABaRsL6eWqrWIxRNyTJE6m+h++3NLK+K4rnQad/XuQTsVzvF9ddxZUpXSm+eh0NOlhTHCGlWv1k6cwPPx56oN9bdLTjTeDqoX4kn3+yjqNzgPOI5+HTxWWYifcBKmvRNJ89y9EiQ3Zj3kRxdPAa2309URhMQ9phpM3mO+BPogMBhy48h7t9VaspwnEQxoklWIZkV7NsE8jnshgS54qOuGib/qOnvosK15fhBSYGjxPMrytpJLByGs1HvWuS6dhU4FCVWJwcL1CBxQaNXBGvUdMnjev3KkNPLwaYGs2nRc/mS3yCrGbZ1xG0jx8NAlmY5o+k99MGRJ5Qb7JJWxcn7+9VQt1G5cHY6TRqL3v9BxRzN7dHQPOe+6IGcvgXnyKrTMULBS08SBabeVvsq3uSXCZp+1B9UWUZu47hE0cyk3jv0v5qsGvBnrz29281MzGNtzPu/NGr5Lqxb08H0RcaeIa4QRPv+ELicE0A8IlupH8eCSYbFXsd/7pvhczFp7p5KwrI2LngrSplW8xFT6Ak8PkvU04xOEa8cTAJ5fWEsfTM9VaovlF7LP0ZmavRxnF2Vde6DMro8dRo8fJXt5DAG+feqDlVbherDUzGb81zPruof4hw8JY/Xl/2KVVOYJjd+JHOFH/AFQSQ43qs/1PULnMyzkb7aQ3OIQ2JqSChGVpss1KqZU35CSKZm7eGuxw5n6FL8yxhJvqPv8ARHdo2EiQbgyO8GQkZcagBGsaesddVu6Ft148G3o5xSx3BqteP2Pkg6le6nxNJwNxH7KAtnbRaSRalMidUW7NVoaano0JGtkaQpyJaOv7e+SPoUwIJ2QP4wYnvY7szWzB/Fenh2mHVIu4jVtOdT10HXRNhDL4E3XQrjum8InyijUr1Pw6LC47xYNE6uOgXVOzfZ8YdsvIdUOpGg6D90wyfKaWGpilRYGtHmTzcdXHqUcrUYqJz+r9QlctkeI/z+ZgBeWV5EZ4qq4to3CQZuWkFzT4KGrieqU47E6r589S7uJI064bXwVbtDBMg33/AHSE1rwUzz1xVeNcHvGv8LodC37aTNyi3MUgs1iFn+o8Z/ZBGotXVJ/lXXFFlWBzMSQi6Vfn78knYbjy1Uv4kHmh24QxWZH1LGD05o7DYyN49PFVqlVgdUVh8R767KMNDMplvwmYG8G3vy/smdZgezjsD9df2VNw+KIPvl/KseVY4ECYP36e+as1PenGRVuht+UQOpieEzpBE9xt9UU3MJ3QecNAqlv5SI8CJSD+odTdwk9x5hZ/qGilald1x8X+nR/sZVuyE3WuM/Jfr1/7Ld/VjX36L1PFKu0sZO6Pw1aSsSdGEIeCyYasT756oxtMnmhMsozefYTsANbdU2sPkD8io9oaPCw9ypQcRortnDKuLf8AhYem58H4iB8I6FxsEzyj/DKYOJqR/sp/d5H0Hiur9H07jS5TX1fwLt1G1rD5Rz9mZjRzSTtvJ5Ig4Wu4S3C4gjmKNT0+Fduyjs/hsMP+DSY0/qiXnvebnzTNafsQ+4a9WsXZM+bMVVI+F7HNPJzS0+RQwc7nC+kMzyujiGcFam17eouOoOoPULjXbnsocE8FsuoPPwE6tP6HH6HfwToUVsF+qWS4SSFnZTIP6vEMpATu936WCJdGk7DqQu/YLCspMbTY0NY0Q0DQAKgf4Q4INpVav5nODe5rbx6rofEjljouhn3WynL5PJusStHPULq6FIQ5pBBcvJfVxYXkarbA9w54/FoDE4mUIa9lBVrL5/CnDNxIBzQzKqWNbDpCtGLKrmYLa0fDwOc8RPVBadR71UIcdlPhyvVsODdtj6fwtp090TXruMT/AHIm1iPX1W9N/vuQlZ5b8w8f5Uba45pbgy3DUxfRjRlRS0qsJWysphXS3EtwvQ8oV0ZRrwNfVIaVZEDFbDVRGtt4Q2V8YrLY9di+J4/2j39ShcYJF1phBA6nVTPYXWAJPRb1FG2rY1nPU4/X6pW3Oa4S4QrGKLDdE0M7a08ydALknlCOo9nHP+cwOmvnoFZ8h7NNH+lTvu6J83n7JEvQoS+U3tRmW+sRj8YfJ/YJ7KvrVYbwBhdpxnhtEzFz4aq9Ybs6zWq41Dy0Z5anxKT4fK6dO7nfEDI4dRGl9r8lacvxjareJpFrG4MHwVKfo+kqlvhHP3fP+A9L6hbbmM+H9iejRa0BrQGgaAAADwCkXliU8sGV5RuqgIarjAFKTB3Bkqv9u8E2tgqzDqGlzejmfE36R4o3/MBzVd7b5wGYd99Wn1CZCLTyQ5Fc/wANe0LaTeBxsSukMxXEOJtwvmWhjXUzYq05H2+q0rB0jkbhR06kzW55Oz18cl1fMFVML22o1R/xOJpO4uPJGNxtKp8ten3Olp9beqsRlDsL2eRm/HnmvJVUZ/8AJTI6VGH7ryLcwtqKK3ELc1klbixzWXY0Li/w8m+EdDZFRDcTWEJHW+J3RS1Hl3cjMvwYJkzwiJjW+3Tv6Faui0bTyyhdaksvoQ4fCEidBz68hz1R1HBwCS0W3dJ35ack34BFgL7DQASA0WJAm/MxNzK1qPO2wvfS0gTtz2W9CmMTDt1c5vjhCrFYMO/SL6ARY7xyAB+90rxGTNiQJ5xrIt+W+qsPD3846RO15gD10utapi8wbdD0+9+XNE4RYqNs13KhXyhzflLp/SYmdw0/m+veoKdJ3P0+quFWmCLidTv0F+vwkeW6WY2hxXDYfB/+4aLzf5hBvv5Sp0Qzyi5VrrVxkV0sOd3HwTTAYe8NBJ8yhqBnRXvsrkpdpFhxPedGAaz+w5q3ptLXzLol3F6z1CyMUs5b6IAwWVvMTbpurVl/Z2oRZvAN3P8AhHlqUzZmOGwwmnD3x8xu645aNHqk2N7WvdNgDtJ4o+g8YV6G98VRwvLMK25z/wBSWfsug+pZbh6I4nn8Qjdx4WD9/VC5h2naBDItoB8LR9z6Kl43MXvMucT4pbXxXDumLSrObHli1N4xFYLFjs7e/UwOWgTTsL2h/DxApuPwVfh7nflPjp4hc7q44oZuNIILTBBkHkQZBU3KuUHDsNpjOMlNdUfTD8YAhK2YKq5Tnf49FlSfmbfo4WcPMFb1cYudlFQeDo4fJZHFbMOqXYjMeqTYvMQN1U867XNZIb8R6aDvKDIzBcMXnAZJc4AKh9o+0BxTuFh+AXn9XdzVbq4uriTxVHHgmGtBgE9RuBflKbYaiYGhMRa1gAAO7on1Qb5ZXttUeEC1sC20BzrDkDO4gbC289ELVykzZo11BP7xvr9Lqx8AAsdLmDB2PymxiRYTppEleLTeY8Z1mSTfwunuqJV9+ZVjT/DiTzsJtB322mxKZYXFGLGR0KNq4QO2BOoJAHIajuQlTAlkmnFvI67DTT6Jbo8Doahdwj+vfyXlG24B5jTl0WUGws5NM1yzgJImBqOSBp01bM1PHT499DHoVWKeqz6W/pZ0GvojH5w48r7ktOmmuDYAREHhGhNuMiTodhwjnYpfTaj+KSQYBJdIEPBgncXvor9Kwzn9bL4pEzapM/ELybGI/wBthaCsVqmxj5ZNiNdDYXteRGvgg6pta5AnYRpEk8yTp0UNJw379BFr7kane6c2ZqQY95gxPO8n5bm3IyPRR0nknUwTHS50vpb7qIYpwI+IkGLfLaXXbwmWyb7TAEaBRudaTAB5aACOnUWCjIWAl9SOV7TFiN48R+6FxNPrHhoZF+fO3QrNSpFjbeAetrTbl6HRQ16o05C4gQd7ne53UtkpAmCEYgN2N9I06HwKvf8A/QcGGNFgguPxukXbs0CLd87lc3qYvgrsdYAgi2wJMC8kRYXvZNq+JMa9PfvZXtLODrw+zyVdXCe9NeMDl+NkaoDEY/0Sl2K6rR9VW3qk1wVo6TD5Dn48oSpiSULxrFyq8tQ2Wo0RiSF6xPJYgDXVSNa46CAkSs8jYwb4ii5diMz4WPpuOh4h3Gx+g80ZmXaVokN+I9NPNU3DYfh3N9USKaoW/OWUX6YuMcM9mGYVKmpgcgkWIZxODBubpzVEJXQE1HG1h1+3fPgl7BkpYWRpQY3YQAI1kx3c+mkymeHNpBB6/DAJsDfefNLqD4BPKDI1gANgDTXeNjPIluc1oEX1gdx12tceqtRM+XIdT4hN7n4uciXCNNoKw3W4MyL8PITczrGiHfWmI6G20C2wA75utXG4BP7ef9/DRHkDAQ0g3v3HcdPSy2dT5H+e+6DqbEAggjugSIMW6Rv6rdlSCAIvFjJmb8tdNP5RJkOJDUZwP6O9CJ+pkeHVYW+YvET+kyBppcAcrWuvIJrks1WPbgir4s8JEwOWyEwbZk9VC50plgqUALI0UHKTZ13qtqjBR8ktKmo6z+BxsY+brvI7tfJMWMS/NaehvGhjXmFpNbTmbvkiCtiJDRyuOYmJ234fcBROqanqT0trc68zPNQiobBsayDoQeU8vrsoMRVk6QbzAHIab7GPTVA5FdRC21oiPG4tEgAdRfyGqzxaQJg+djExcm6DY7nHfvrFgOo9Vim8kW01OpOg5WAuF7cTtCabp8vTeOWvp1UdYtuba2Hob+/FRueD5DptBi9xb3oo6lpk21MxeL26qWzyQszMzUjWLG83k6FTUsQYglQU2cbiQDc2GpTVmR1SJ4Y71FblHlB2OGEpALpUrTIWX5RWBjh9bfReZgKo1CONuGKe1rqal17XU1Oi462UlLCvH5ETTov/AE+v8JnuIhbF1ZpSw4RdKki8LldV7QQ1GsyWt+n1Q7W+RqurXcBaxZITIZLW/T6rDsjr/o9V7Yz3v1+RLXSfDmKjhz/gqzYnJq41plVnG0zTqAuBHMGyCaa5CU4yWExpgyZtyIMHwO2m/sKYVPhg8+/lfutCXhwnnOh8fW3vlOKhAv32jQx1vp7lEmJaCgB8Qm4mN+K0esi/ULf8QfNqNpnQg6uG4t4oRz9jI05mNL30MR6cwsGuRcu1Hj42/lTkHbkMfbkeXpE8+UdFhu3LaB3/AEt1uhKVUGNTv1M/KPPxv578UQAZg+EjXVEpEOJNiBIgHUx3SQ37lYR/ZfAnE4ulTAtIc7oAZ+o9FhKsnyHBYQpwdAucIEnb91bsr7OucBxHyWnZ7Lw2DEndXfLBw3XF6r1iyv4UvavPc6W9b5bpcsSu7KuDZhyrmc5aWgg3C6r/AFVlXM+wAcCRrv8AwlU+t3xkvnuXdPBVdEX2OO4imWmI3sROl41v0uoA4Drbn10smefYc03mflPolDuXvl77l1lF8boKcShOpxeDfj27re/JY4o3vy9VG8t0HEZ2iTpsBqpm4Sqbtw9Q8uL4e6ArUITl9KyInKMfqeDAJNxaAZtaNT4aGOqCxVYOs35dz+rlA5LbGUq352OaOUQFjLWTUYDz+l1EoyTw1gmLjjcnk6F2E7LBw43wIHE950Y3l9o3Vxa3BhpaAT1cSD4Bth6qrU86cyiaIMNJDnczawJ5bwgv8x6pikkZs8y5LOMFhby909//AKLzctwhHzmeZP8A6qqjMdSvf5ki3rwDsZZ62W4SbOd4G3/iV5uW4Xm/z/8ARVluZKQZmp9xeD206HkmXUCz4XGJ0MfsPomjcspfq+ip/Z3MwGePv6J2M0HNGm2uGLa56DpuX0uf0W4wNPn9EkGaDms/5qOa9h+T3HgdnAU+f0VW7X9jadamS0Di2PVHHNRzROCzRlw82K9hrvkJcdODgxwj6ZdTcIcwkfQx6fbksARv19f59Vf+0uXtdiC8Cz236lpt6EpJXyIOmLHzE7GOaU68dDQrs3RTK22qbEXjny+1vqtm1ZG/7kabo/EZBWFw3i5QQPQ/TvUIySttTd4wB4GUOGhnAO83uANNI36jy3WwLnuDWjU6adfDTuTfC9mKp+cho8HHyFvVPMFlTKQho7ydSjUWweBz/hLl3BWe92obHmbryZ9k3Cm49V5IcG2Mz4E2WiE+oVIVfwtSEwp1l82ui5M3mPqdZa1yEqGL2WjsXKrquSZAk7VZW19NxETy5rnmAy91Sp+GNjc8gukZriJBVcyjhZ+I/dzo8AP3JXaf/NJ2W+2+hmepWOupyXUsPZ/sywML7Mpj5qjt+4/mPQJw7K6EfDUe7rAjxGqQZ12iFRrKbBwUqYAa2ZJMXcTudfM80sp40DdfQYQm112+EjjrMOXTP3Y6zjKAGy34272uJ3I5dVzzN8KKTxUbsZI6K9ZfnUPAc48E3m9vHb7KvdrKDBIpuD2xM8unXv6ob4bq3GXL7MdpW4WLHR9RZUx83B1+6GdjUooEgR6KQdxXNTbbOghUooZDFXiVt/VlK5714VhzQZYexeBsMWVkYs80pFUc1kPHNe3MjZHwXTK8fwsbfn/5FHDNeqquCd8LRfT7k/dGNpnkffgiVkkK9qL7D7/Neq8c26pK2g7kffgpGYNx2d5IlbJkOmI1GanmmOCxxckVHLHH8pVsyLInGC6zfUpsZyYuVS7E5wrqpEDTfbb9k3wfZrdw9937pngsKBAATmnS/Vc+/BNlPBMY4WBC3K2t/KPILf8Aoeg8k7dUF7LT8YclCm/BLEpy2nuwdbAeqDr5Kw/LI9R+/qrLxt3C0qUWu0RKzyRkqdPCOpnp0WVYKtCNQso8QlyydzXQ5y8cNlgYlMMfhUhxMhfN1XuOlTyMDjFq/GJMcSoamJRrTk4Cc1x3wlJsiqlweObnerVBmFYusFPkw4XRsf2XU+g0+3ZnyZHqnNTRFUqdVqxxW1aqRyUQeSuyTObS4D6JR+Z4ANpAmrTcTq1pktEak+iU0nXRR0KZ1FPgrFWjDyFPTYt8WPjWzVz+orUbGjodPPdWmRuCibSe8wweO3giW0+JwbzXQMgymgzDuq1bkHhYwGOIwCSTrwiRokqGSL79nC6lBpdnahuSVKMpqM6jqPuun4XNKQaG/hMtbRpnqZErNSnQr/CGhjzpAgHvAt9E32VjqUvxVmTnmDZ4dEzo0lPjcDwO0/spaLEtxwXqbd8cm1GkjaVFeosRuHpSQOaKKDkF5XgeIydB6lWnCYUnZQ5bg7C1hZOCeAW1R58CWeYAzqVG+sTqoi5YUqPkWSFy1layvSiwQbSsytV5ePE7Kux0XlBKwh2kFO7SYCrgudShsfzs6HmFVMTjmPEtcO7Q+RXXs6IqU3NIsRoVxLPMCKdQxpKwrfSIZ3R4yalesb4ZHUcoXNJ6Leg1FtamV+mxX1PIyWqb6ADcMt2M4SD1Rpah67bLW00FCccFHUvdXIW4to4j3/dRNKIrkSbe4Qpd4LbXBix5QVTNwiuJA0yi2lOiJmhZjmfECsAKXMBp3rHDZZOtj/UybGil/TM4A/8AEHRWNmKsL/ZIcsMPKa1XNOohUuiFXvdYTvxvgpMLmZa4OBuDZKHUQdHL1Om7n6r25oBQiWDGZi6seJ5BMRYRYaKag1K8Iw2Tmi1Tyy3plhNhNFqbZTSl08vultJqdZO2xKIfIsmCeAO72Vmo+ShaTlKCmJdyuzeV6VoSsyiIN16VpK9K8Qbysyo5XiV7B43leUfEvL2AQLNcZDBebFcs7Q4gOqR1lN+13alocWMPE7S2g71T6Ty48RMkoZc8IZHh5DqKJaUNSCIYpVYTmSKOsyx7lKFlGoYeQXLKwIqiHIXVMT2EoVGNqM4mcTQ6AbXE2nvSodgGg3cSO9Oetgn0ZVhpJ+UUZiKoN4jDQXHkLnyC6TlfYnDNjiZxf9RJ9Crfl+V0qYhjGtHQAfRF+OSXCBlo33ZxHG9na/4Ze9hY0X+KxMX01HilvAu3dsMPNB46LirrA9EiVjte5liqKrjhHsBR1PU+inruW2EbFNRViqTFvmWQeo7kpaCh4lPQQhvoOMtZLu5PaDEpydup6wndBWa1wPr4iTsam+V/L4pW1MMsdqPFenwGOKRU7jBshGOUocvJgNEkrIKjC9KIEklelR8S9KkgklYLlGXLBcpIJQV5Q8awiIOB4LLaj7873KsGCyJ+5CmyvQdysOESqkVbdRPIto5Cd3Iyl2fHMpvRR9BNyys7p+RA7IGgb+aU4/LjTuLhXvE6eCRZr8p7kMpNHo2zT6lt7N1ePB0D/sA/7fh+yle1A9i/+Rpd7/8A9Xo9+6qz+pm1U8xRvh0zolK6KY0FPYiQH2gpzSd3LhNan8bm/wC4j1hd6zn/AE3dy4XV/wCYP/WfqnVdH+QiTCK2GcxokW5pdWcrjiP9Ie9lTsVqq0uBUOQfdG4Zt0CzVMMGhbwhjH+Vshg63TWkUvwug7kdTVuP0osIKBRGCq8LxyNj4obZaFLnIOKLMCpGvUI0WQhiwWTFyzxKJyyPsmIFkgKxxLVq89GgGZLlrxrULUqUQZc9eUZWURB//9k="/>
          <p:cNvSpPr>
            <a:spLocks noChangeAspect="1" noChangeArrowheads="1"/>
          </p:cNvSpPr>
          <p:nvPr/>
        </p:nvSpPr>
        <p:spPr bwMode="auto">
          <a:xfrm>
            <a:off x="825500" y="606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23" descr="data:image/jpeg;base64,/9j/4AAQSkZJRgABAQAAAQABAAD/2wCEAAkGBxQTEhUUExQUFhQXGBwXFxgYFhgXFxcXFRUXFxcXFxcYHCggGBwlHBQXITEhJSkrLi4uFx8zODMsNygtLisBCgoKDg0OGxAQGzQkICQ0LCwsLCwsLCw0LCwsLCwsLCwsLCwsLCwsLCwsLCwsLCwsLCwsLCwsLCwsLCwsLCwsLP/AABEIANkA6AMBIgACEQEDEQH/xAAcAAACAgMBAQAAAAAAAAAAAAAEBQMGAQIHAAj/xAA/EAABAwIEAwYEBQIEBgMBAAABAAIRAyEEBTFBElFhBnGBkaHwIjKxwRNCUtHhFPEHFTNiIzRykrLiY4KzFv/EABsBAAIDAQEBAAAAAAAAAAAAAAIDAQQFBgAH/8QAMREAAgIBAwMDAgUDBQEAAAAAAAECAxEEEiExQVEFEyIyYRRxgZGxI8HhM0JTofAG/9oADAMBAAIRAxEAPwDqNTFNYHOdowSe86Kj5p2lc8mXeE2Cz25xTmOIm1u4yFzyvjiSVac1FmPGpzLHic5J3S2tmZO6TurkrT8RLlaWIaVIPqYslAY0yFqaiiqVgkSm2WoUJCwuWqziHXstGtJULLHbEjJK3apKWFJTDD4NGosnZkHwWBc42HiV0Hspgm0b6vOp+wSHL8PCsuCMK/pko89yvdDJa6GJSftcS/DujVsO8tfRSUqpUeMqS0j2Vce0qe3hnN67+OIs4a3+buHOPPwUPFsYnQ67zMKXOMIaTzE8J0P2QRxYNnAcuL819zzWfK3a8SHOnuiVz729z49yyyp08N/eqglurXDxt17j75LwbGpbyPxb9ffNe3p9wdmA1tbbYdwuS0d23ophUmzYk7zG10r/ABGtN3Tt8PxeuhR+S0zVqAAQ0cr+HUlEphxpcnhI6b2Iosw9E1HG9QzJ1IE8LQPE+wrdh31KwkfAzrqffRJ+zeUF0VKohgENbt3DpzO6aZpm4Z8LbRoB0Veyze89F/JsU6NVvalmffwvt+f3Dw5lPqefLn3JfXzcX+IDx9+wq5jM1LzqbbbHmSEprYu+v2VWepUfpNan07PM+pZq+dibEkeihOcjYfX3zVYfiI98/wC60/qIE+HjYH6pa1MmXPwdaRcKObt3MHkpcU4OZxxdVvLKXFd0wdvurRh3Atg6BW4bpx+RSuUK5fE27P4yKnDs63jt76ryiIaK9MMieJpMc+JeUR6GP6hVGc1NcZQL2uyc16Utu9o05j91x7F4F7XGdl3uUkzjJaVa7mw79QsfHYqzbQ5r49TGpltfJxd5jVa4ejVq/wCmwnroF0mh2EbUqACXDUzYQrlgshw9EQGgxudPAclU9uSeGbenprcVKeeey6/4OJs7M13akN8ypD2Pq/qHiCF20spg/K3wA9/2WHsousQ0qPbl2ZfVem/43+5w1/ZisNpjkohl5bqCF2fEZZSOhLT5pTi8iJ5O+p81HuWQ/wBuSfwWms+mTj+f/v7nNqeGRlGgrBjcmDfylv09UIcEW6i3NOrvhY8dGVbtBZSt3VeUaYakmuHQ1GmjKTVcjwZ0lkMprFVsrzCrR2eygWe8Sdp2/lV9ZroaaGZct8JeWBGrcym4nsrVrtnhhp3db01VbzH/AA7qCYef+37rvsgCFBUDP0grmdZ6lc5ZU0vtgswhFdUfNGL7K4hmhn0Smth6jDDmkH0819OYzKqL9Wx3Kq5x2NY4EgggXvqvaf1KbfySf5DPahLpwcXwWXueb2C6z/h92cb/AKj7MaJvvJP1jyVablfBVDRcT6byrnmWL/Dw1Km08PGDUdfWZAHkFtyvhsW18dS1otLJvPfOF9uMt/t0GWfdomgcFKABaRsL6eWqrWIxRNyTJE6m+h++3NLK+K4rnQad/XuQTsVzvF9ddxZUpXSm+eh0NOlhTHCGlWv1k6cwPPx56oN9bdLTjTeDqoX4kn3+yjqNzgPOI5+HTxWWYifcBKmvRNJ89y9EiQ3Zj3kRxdPAa2309URhMQ9phpM3mO+BPogMBhy48h7t9VaspwnEQxoklWIZkV7NsE8jnshgS54qOuGib/qOnvosK15fhBSYGjxPMrytpJLByGs1HvWuS6dhU4FCVWJwcL1CBxQaNXBGvUdMnjev3KkNPLwaYGs2nRc/mS3yCrGbZ1xG0jx8NAlmY5o+k99MGRJ5Qb7JJWxcn7+9VQt1G5cHY6TRqL3v9BxRzN7dHQPOe+6IGcvgXnyKrTMULBS08SBabeVvsq3uSXCZp+1B9UWUZu47hE0cyk3jv0v5qsGvBnrz29281MzGNtzPu/NGr5Lqxb08H0RcaeIa4QRPv+ELicE0A8IlupH8eCSYbFXsd/7pvhczFp7p5KwrI2LngrSplW8xFT6Ak8PkvU04xOEa8cTAJ5fWEsfTM9VaovlF7LP0ZmavRxnF2Vde6DMro8dRo8fJXt5DAG+feqDlVbherDUzGb81zPruof4hw8JY/Xl/2KVVOYJjd+JHOFH/AFQSQ43qs/1PULnMyzkb7aQ3OIQ2JqSChGVpss1KqZU35CSKZm7eGuxw5n6FL8yxhJvqPv8ARHdo2EiQbgyO8GQkZcagBGsaesddVu6Ft148G3o5xSx3BqteP2Pkg6le6nxNJwNxH7KAtnbRaSRalMidUW7NVoaano0JGtkaQpyJaOv7e+SPoUwIJ2QP4wYnvY7szWzB/Fenh2mHVIu4jVtOdT10HXRNhDL4E3XQrjum8InyijUr1Pw6LC47xYNE6uOgXVOzfZ8YdsvIdUOpGg6D90wyfKaWGpilRYGtHmTzcdXHqUcrUYqJz+r9QlctkeI/z+ZgBeWV5EZ4qq4to3CQZuWkFzT4KGrieqU47E6r589S7uJI064bXwVbtDBMg33/AHSE1rwUzz1xVeNcHvGv8LodC37aTNyi3MUgs1iFn+o8Z/ZBGotXVJ/lXXFFlWBzMSQi6Vfn78knYbjy1Uv4kHmh24QxWZH1LGD05o7DYyN49PFVqlVgdUVh8R767KMNDMplvwmYG8G3vy/smdZgezjsD9df2VNw+KIPvl/KseVY4ECYP36e+as1PenGRVuht+UQOpieEzpBE9xt9UU3MJ3QecNAqlv5SI8CJSD+odTdwk9x5hZ/qGilald1x8X+nR/sZVuyE3WuM/Jfr1/7Ld/VjX36L1PFKu0sZO6Pw1aSsSdGEIeCyYasT756oxtMnmhMsozefYTsANbdU2sPkD8io9oaPCw9ypQcRortnDKuLf8AhYem58H4iB8I6FxsEzyj/DKYOJqR/sp/d5H0Hiur9H07jS5TX1fwLt1G1rD5Rz9mZjRzSTtvJ5Ig4Wu4S3C4gjmKNT0+Fduyjs/hsMP+DSY0/qiXnvebnzTNafsQ+4a9WsXZM+bMVVI+F7HNPJzS0+RQwc7nC+kMzyujiGcFam17eouOoOoPULjXbnsocE8FsuoPPwE6tP6HH6HfwToUVsF+qWS4SSFnZTIP6vEMpATu936WCJdGk7DqQu/YLCspMbTY0NY0Q0DQAKgf4Q4INpVav5nODe5rbx6rofEjljouhn3WynL5PJusStHPULq6FIQ5pBBcvJfVxYXkarbA9w54/FoDE4mUIa9lBVrL5/CnDNxIBzQzKqWNbDpCtGLKrmYLa0fDwOc8RPVBadR71UIcdlPhyvVsODdtj6fwtp090TXruMT/AHIm1iPX1W9N/vuQlZ5b8w8f5Uba45pbgy3DUxfRjRlRS0qsJWysphXS3EtwvQ8oV0ZRrwNfVIaVZEDFbDVRGtt4Q2V8YrLY9di+J4/2j39ShcYJF1phBA6nVTPYXWAJPRb1FG2rY1nPU4/X6pW3Oa4S4QrGKLDdE0M7a08ydALknlCOo9nHP+cwOmvnoFZ8h7NNH+lTvu6J83n7JEvQoS+U3tRmW+sRj8YfJ/YJ7KvrVYbwBhdpxnhtEzFz4aq9Ybs6zWq41Dy0Z5anxKT4fK6dO7nfEDI4dRGl9r8lacvxjareJpFrG4MHwVKfo+kqlvhHP3fP+A9L6hbbmM+H9iejRa0BrQGgaAAADwCkXliU8sGV5RuqgIarjAFKTB3Bkqv9u8E2tgqzDqGlzejmfE36R4o3/MBzVd7b5wGYd99Wn1CZCLTyQ5Fc/wANe0LaTeBxsSukMxXEOJtwvmWhjXUzYq05H2+q0rB0jkbhR06kzW55Oz18cl1fMFVML22o1R/xOJpO4uPJGNxtKp8ten3Olp9beqsRlDsL2eRm/HnmvJVUZ/8AJTI6VGH7ryLcwtqKK3ELc1klbixzWXY0Li/w8m+EdDZFRDcTWEJHW+J3RS1Hl3cjMvwYJkzwiJjW+3Tv6Faui0bTyyhdaksvoQ4fCEidBz68hz1R1HBwCS0W3dJ35ack34BFgL7DQASA0WJAm/MxNzK1qPO2wvfS0gTtz2W9CmMTDt1c5vjhCrFYMO/SL6ARY7xyAB+90rxGTNiQJ5xrIt+W+qsPD3846RO15gD10utapi8wbdD0+9+XNE4RYqNs13KhXyhzflLp/SYmdw0/m+veoKdJ3P0+quFWmCLidTv0F+vwkeW6WY2hxXDYfB/+4aLzf5hBvv5Sp0Qzyi5VrrVxkV0sOd3HwTTAYe8NBJ8yhqBnRXvsrkpdpFhxPedGAaz+w5q3ptLXzLol3F6z1CyMUs5b6IAwWVvMTbpurVl/Z2oRZvAN3P8AhHlqUzZmOGwwmnD3x8xu645aNHqk2N7WvdNgDtJ4o+g8YV6G98VRwvLMK25z/wBSWfsug+pZbh6I4nn8Qjdx4WD9/VC5h2naBDItoB8LR9z6Kl43MXvMucT4pbXxXDumLSrObHli1N4xFYLFjs7e/UwOWgTTsL2h/DxApuPwVfh7nflPjp4hc7q44oZuNIILTBBkHkQZBU3KuUHDsNpjOMlNdUfTD8YAhK2YKq5Tnf49FlSfmbfo4WcPMFb1cYudlFQeDo4fJZHFbMOqXYjMeqTYvMQN1U867XNZIb8R6aDvKDIzBcMXnAZJc4AKh9o+0BxTuFh+AXn9XdzVbq4uriTxVHHgmGtBgE9RuBflKbYaiYGhMRa1gAAO7on1Qb5ZXttUeEC1sC20BzrDkDO4gbC289ELVykzZo11BP7xvr9Lqx8AAsdLmDB2PymxiRYTppEleLTeY8Z1mSTfwunuqJV9+ZVjT/DiTzsJtB322mxKZYXFGLGR0KNq4QO2BOoJAHIajuQlTAlkmnFvI67DTT6Jbo8Doahdwj+vfyXlG24B5jTl0WUGws5NM1yzgJImBqOSBp01bM1PHT499DHoVWKeqz6W/pZ0GvojH5w48r7ktOmmuDYAREHhGhNuMiTodhwjnYpfTaj+KSQYBJdIEPBgncXvor9Kwzn9bL4pEzapM/ELybGI/wBthaCsVqmxj5ZNiNdDYXteRGvgg6pta5AnYRpEk8yTp0UNJw379BFr7kane6c2ZqQY95gxPO8n5bm3IyPRR0nknUwTHS50vpb7qIYpwI+IkGLfLaXXbwmWyb7TAEaBRudaTAB5aACOnUWCjIWAl9SOV7TFiN48R+6FxNPrHhoZF+fO3QrNSpFjbeAetrTbl6HRQ16o05C4gQd7ne53UtkpAmCEYgN2N9I06HwKvf8A/QcGGNFgguPxukXbs0CLd87lc3qYvgrsdYAgi2wJMC8kRYXvZNq+JMa9PfvZXtLODrw+zyVdXCe9NeMDl+NkaoDEY/0Sl2K6rR9VW3qk1wVo6TD5Dn48oSpiSULxrFyq8tQ2Wo0RiSF6xPJYgDXVSNa46CAkSs8jYwb4ii5diMz4WPpuOh4h3Gx+g80ZmXaVokN+I9NPNU3DYfh3N9USKaoW/OWUX6YuMcM9mGYVKmpgcgkWIZxODBubpzVEJXQE1HG1h1+3fPgl7BkpYWRpQY3YQAI1kx3c+mkymeHNpBB6/DAJsDfefNLqD4BPKDI1gANgDTXeNjPIluc1oEX1gdx12tceqtRM+XIdT4hN7n4uciXCNNoKw3W4MyL8PITczrGiHfWmI6G20C2wA75utXG4BP7ef9/DRHkDAQ0g3v3HcdPSy2dT5H+e+6DqbEAggjugSIMW6Rv6rdlSCAIvFjJmb8tdNP5RJkOJDUZwP6O9CJ+pkeHVYW+YvET+kyBppcAcrWuvIJrks1WPbgir4s8JEwOWyEwbZk9VC50plgqUALI0UHKTZ13qtqjBR8ktKmo6z+BxsY+brvI7tfJMWMS/NaehvGhjXmFpNbTmbvkiCtiJDRyuOYmJ234fcBROqanqT0trc68zPNQiobBsayDoQeU8vrsoMRVk6QbzAHIab7GPTVA5FdRC21oiPG4tEgAdRfyGqzxaQJg+djExcm6DY7nHfvrFgOo9Vim8kW01OpOg5WAuF7cTtCabp8vTeOWvp1UdYtuba2Hob+/FRueD5DptBi9xb3oo6lpk21MxeL26qWzyQszMzUjWLG83k6FTUsQYglQU2cbiQDc2GpTVmR1SJ4Y71FblHlB2OGEpALpUrTIWX5RWBjh9bfReZgKo1CONuGKe1rqal17XU1Oi462UlLCvH5ETTov/AE+v8JnuIhbF1ZpSw4RdKki8LldV7QQ1GsyWt+n1Q7W+RqurXcBaxZITIZLW/T6rDsjr/o9V7Yz3v1+RLXSfDmKjhz/gqzYnJq41plVnG0zTqAuBHMGyCaa5CU4yWExpgyZtyIMHwO2m/sKYVPhg8+/lfutCXhwnnOh8fW3vlOKhAv32jQx1vp7lEmJaCgB8Qm4mN+K0esi/ULf8QfNqNpnQg6uG4t4oRz9jI05mNL30MR6cwsGuRcu1Hj42/lTkHbkMfbkeXpE8+UdFhu3LaB3/AEt1uhKVUGNTv1M/KPPxv578UQAZg+EjXVEpEOJNiBIgHUx3SQ37lYR/ZfAnE4ulTAtIc7oAZ+o9FhKsnyHBYQpwdAucIEnb91bsr7OucBxHyWnZ7Lw2DEndXfLBw3XF6r1iyv4UvavPc6W9b5bpcsSu7KuDZhyrmc5aWgg3C6r/AFVlXM+wAcCRrv8AwlU+t3xkvnuXdPBVdEX2OO4imWmI3sROl41v0uoA4Drbn10smefYc03mflPolDuXvl77l1lF8boKcShOpxeDfj27re/JY4o3vy9VG8t0HEZ2iTpsBqpm4Sqbtw9Q8uL4e6ArUITl9KyInKMfqeDAJNxaAZtaNT4aGOqCxVYOs35dz+rlA5LbGUq352OaOUQFjLWTUYDz+l1EoyTw1gmLjjcnk6F2E7LBw43wIHE950Y3l9o3Vxa3BhpaAT1cSD4Bth6qrU86cyiaIMNJDnczawJ5bwgv8x6pikkZs8y5LOMFhby909//AKLzctwhHzmeZP8A6qqjMdSvf5ki3rwDsZZ62W4SbOd4G3/iV5uW4Xm/z/8ARVluZKQZmp9xeD206HkmXUCz4XGJ0MfsPomjcspfq+ip/Z3MwGePv6J2M0HNGm2uGLa56DpuX0uf0W4wNPn9EkGaDms/5qOa9h+T3HgdnAU+f0VW7X9jadamS0Di2PVHHNRzROCzRlw82K9hrvkJcdODgxwj6ZdTcIcwkfQx6fbksARv19f59Vf+0uXtdiC8Cz236lpt6EpJXyIOmLHzE7GOaU68dDQrs3RTK22qbEXjny+1vqtm1ZG/7kabo/EZBWFw3i5QQPQ/TvUIySttTd4wB4GUOGhnAO83uANNI36jy3WwLnuDWjU6adfDTuTfC9mKp+cho8HHyFvVPMFlTKQho7ydSjUWweBz/hLl3BWe92obHmbryZ9k3Cm49V5IcG2Mz4E2WiE+oVIVfwtSEwp1l82ui5M3mPqdZa1yEqGL2WjsXKrquSZAk7VZW19NxETy5rnmAy91Sp+GNjc8gukZriJBVcyjhZ+I/dzo8AP3JXaf/NJ2W+2+hmepWOupyXUsPZ/sywML7Mpj5qjt+4/mPQJw7K6EfDUe7rAjxGqQZ12iFRrKbBwUqYAa2ZJMXcTudfM80sp40DdfQYQm112+EjjrMOXTP3Y6zjKAGy34272uJ3I5dVzzN8KKTxUbsZI6K9ZfnUPAc48E3m9vHb7KvdrKDBIpuD2xM8unXv6ob4bq3GXL7MdpW4WLHR9RZUx83B1+6GdjUooEgR6KQdxXNTbbOghUooZDFXiVt/VlK5714VhzQZYexeBsMWVkYs80pFUc1kPHNe3MjZHwXTK8fwsbfn/5FHDNeqquCd8LRfT7k/dGNpnkffgiVkkK9qL7D7/Neq8c26pK2g7kffgpGYNx2d5IlbJkOmI1GanmmOCxxckVHLHH8pVsyLInGC6zfUpsZyYuVS7E5wrqpEDTfbb9k3wfZrdw9937pngsKBAATmnS/Vc+/BNlPBMY4WBC3K2t/KPILf8Aoeg8k7dUF7LT8YclCm/BLEpy2nuwdbAeqDr5Kw/LI9R+/qrLxt3C0qUWu0RKzyRkqdPCOpnp0WVYKtCNQso8QlyydzXQ5y8cNlgYlMMfhUhxMhfN1XuOlTyMDjFq/GJMcSoamJRrTk4Cc1x3wlJsiqlweObnerVBmFYusFPkw4XRsf2XU+g0+3ZnyZHqnNTRFUqdVqxxW1aqRyUQeSuyTObS4D6JR+Z4ANpAmrTcTq1pktEak+iU0nXRR0KZ1FPgrFWjDyFPTYt8WPjWzVz+orUbGjodPPdWmRuCibSe8wweO3giW0+JwbzXQMgymgzDuq1bkHhYwGOIwCSTrwiRokqGSL79nC6lBpdnahuSVKMpqM6jqPuun4XNKQaG/hMtbRpnqZErNSnQr/CGhjzpAgHvAt9E32VjqUvxVmTnmDZ4dEzo0lPjcDwO0/spaLEtxwXqbd8cm1GkjaVFeosRuHpSQOaKKDkF5XgeIydB6lWnCYUnZQ5bg7C1hZOCeAW1R58CWeYAzqVG+sTqoi5YUqPkWSFy1layvSiwQbSsytV5ePE7Kux0XlBKwh2kFO7SYCrgudShsfzs6HmFVMTjmPEtcO7Q+RXXs6IqU3NIsRoVxLPMCKdQxpKwrfSIZ3R4yalesb4ZHUcoXNJ6Leg1FtamV+mxX1PIyWqb6ADcMt2M4SD1Rpah67bLW00FCccFHUvdXIW4to4j3/dRNKIrkSbe4Qpd4LbXBix5QVTNwiuJA0yi2lOiJmhZjmfECsAKXMBp3rHDZZOtj/UybGil/TM4A/8AEHRWNmKsL/ZIcsMPKa1XNOohUuiFXvdYTvxvgpMLmZa4OBuDZKHUQdHL1Om7n6r25oBQiWDGZi6seJ5BMRYRYaKag1K8Iw2Tmi1Tyy3plhNhNFqbZTSl08vultJqdZO2xKIfIsmCeAO72Vmo+ShaTlKCmJdyuzeV6VoSsyiIN16VpK9K8Qbysyo5XiV7B43leUfEvL2AQLNcZDBebFcs7Q4gOqR1lN+13alocWMPE7S2g71T6Ty48RMkoZc8IZHh5DqKJaUNSCIYpVYTmSKOsyx7lKFlGoYeQXLKwIqiHIXVMT2EoVGNqM4mcTQ6AbXE2nvSodgGg3cSO9Oetgn0ZVhpJ+UUZiKoN4jDQXHkLnyC6TlfYnDNjiZxf9RJ9Crfl+V0qYhjGtHQAfRF+OSXCBlo33ZxHG9na/4Ze9hY0X+KxMX01HilvAu3dsMPNB46LirrA9EiVjte5liqKrjhHsBR1PU+inruW2EbFNRViqTFvmWQeo7kpaCh4lPQQhvoOMtZLu5PaDEpydup6wndBWa1wPr4iTsam+V/L4pW1MMsdqPFenwGOKRU7jBshGOUocvJgNEkrIKjC9KIEklelR8S9KkgklYLlGXLBcpIJQV5Q8awiIOB4LLaj7873KsGCyJ+5CmyvQdysOESqkVbdRPIto5Cd3Iyl2fHMpvRR9BNyys7p+RA7IGgb+aU4/LjTuLhXvE6eCRZr8p7kMpNHo2zT6lt7N1ePB0D/sA/7fh+yle1A9i/+Rpd7/8A9Xo9+6qz+pm1U8xRvh0zolK6KY0FPYiQH2gpzSd3LhNan8bm/wC4j1hd6zn/AE3dy4XV/wCYP/WfqnVdH+QiTCK2GcxokW5pdWcrjiP9Ie9lTsVqq0uBUOQfdG4Zt0CzVMMGhbwhjH+Vshg63TWkUvwug7kdTVuP0osIKBRGCq8LxyNj4obZaFLnIOKLMCpGvUI0WQhiwWTFyzxKJyyPsmIFkgKxxLVq89GgGZLlrxrULUqUQZc9eUZWURB//9k="/>
          <p:cNvSpPr>
            <a:spLocks noChangeAspect="1" noChangeArrowheads="1"/>
          </p:cNvSpPr>
          <p:nvPr/>
        </p:nvSpPr>
        <p:spPr bwMode="auto">
          <a:xfrm>
            <a:off x="977900" y="758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73" name="Picture 25" descr="https://encrypted-tbn0.gstatic.com/images?q=tbn:ANd9GcRzU6JU7z7jar6bA7EzSH8eXFJ6p7diwZTNYGDbZaKwg8-X7r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96" y="4725144"/>
            <a:ext cx="3624518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75" y="0"/>
            <a:ext cx="9143999" cy="764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>
                <a:solidFill>
                  <a:srgbClr val="800000"/>
                </a:solidFill>
                <a:effectLst/>
                <a:latin typeface="Calibri" pitchFamily="34" charset="0"/>
                <a:cs typeface="Calibri" pitchFamily="34" charset="0"/>
              </a:rPr>
              <a:t>INTERAZIONE TRA FARMACI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0" y="1052736"/>
            <a:ext cx="9144000" cy="5688632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3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tangolo 1"/>
          <p:cNvSpPr>
            <a:spLocks noChangeArrowheads="1"/>
          </p:cNvSpPr>
          <p:nvPr/>
        </p:nvSpPr>
        <p:spPr bwMode="auto">
          <a:xfrm>
            <a:off x="322263" y="2411413"/>
            <a:ext cx="871378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000" dirty="0">
                <a:solidFill>
                  <a:srgbClr val="081422"/>
                </a:solidFill>
                <a:latin typeface="Calibri" pitchFamily="34" charset="0"/>
              </a:rPr>
              <a:t>Maggior parte degli studi condotti sulle “potenziali” interazioni</a:t>
            </a:r>
          </a:p>
          <a:p>
            <a:endParaRPr lang="it-IT" sz="2000" dirty="0">
              <a:solidFill>
                <a:srgbClr val="081422"/>
              </a:solidFill>
              <a:latin typeface="Calibri" pitchFamily="34" charset="0"/>
            </a:endParaRPr>
          </a:p>
          <a:p>
            <a:r>
              <a:rPr lang="it-IT" sz="2000" dirty="0">
                <a:solidFill>
                  <a:srgbClr val="081422"/>
                </a:solidFill>
                <a:latin typeface="Calibri" pitchFamily="34" charset="0"/>
              </a:rPr>
              <a:t>Pochi studi hanno esaminato </a:t>
            </a:r>
            <a:r>
              <a:rPr lang="it-IT" sz="2000" dirty="0" err="1">
                <a:solidFill>
                  <a:srgbClr val="081422"/>
                </a:solidFill>
                <a:latin typeface="Calibri" pitchFamily="34" charset="0"/>
              </a:rPr>
              <a:t>outcome</a:t>
            </a:r>
            <a:r>
              <a:rPr lang="it-IT" sz="2000" dirty="0">
                <a:solidFill>
                  <a:srgbClr val="081422"/>
                </a:solidFill>
                <a:latin typeface="Calibri" pitchFamily="34" charset="0"/>
              </a:rPr>
              <a:t> clinico delle interazioni nella popolazione generale</a:t>
            </a:r>
          </a:p>
          <a:p>
            <a:endParaRPr lang="it-IT" sz="2000" dirty="0">
              <a:solidFill>
                <a:srgbClr val="081422"/>
              </a:solidFill>
              <a:latin typeface="Calibri" pitchFamily="34" charset="0"/>
            </a:endParaRPr>
          </a:p>
          <a:p>
            <a:endParaRPr lang="it-IT" sz="2000" dirty="0">
              <a:solidFill>
                <a:srgbClr val="081422"/>
              </a:solidFill>
              <a:latin typeface="Calibri" pitchFamily="34" charset="0"/>
            </a:endParaRPr>
          </a:p>
          <a:p>
            <a:endParaRPr lang="it-IT" sz="2000" dirty="0">
              <a:solidFill>
                <a:srgbClr val="081422"/>
              </a:solidFill>
              <a:latin typeface="Calibri" pitchFamily="34" charset="0"/>
            </a:endParaRPr>
          </a:p>
          <a:p>
            <a:r>
              <a:rPr lang="it-IT" sz="2000" dirty="0">
                <a:solidFill>
                  <a:srgbClr val="081422"/>
                </a:solidFill>
                <a:latin typeface="Calibri" pitchFamily="34" charset="0"/>
              </a:rPr>
              <a:t>	7-22% popolazione generale</a:t>
            </a:r>
          </a:p>
          <a:p>
            <a:r>
              <a:rPr lang="it-IT" sz="2000" dirty="0">
                <a:solidFill>
                  <a:srgbClr val="081422"/>
                </a:solidFill>
                <a:latin typeface="Calibri" pitchFamily="34" charset="0"/>
              </a:rPr>
              <a:t>	22-31% pazienti anziani</a:t>
            </a:r>
          </a:p>
          <a:p>
            <a:r>
              <a:rPr lang="it-IT" sz="2000" dirty="0">
                <a:solidFill>
                  <a:srgbClr val="081422"/>
                </a:solidFill>
                <a:latin typeface="Calibri" pitchFamily="34" charset="0"/>
              </a:rPr>
              <a:t>	53% pazienti anziani istituzionalizzati</a:t>
            </a:r>
          </a:p>
          <a:p>
            <a:endParaRPr lang="it-IT" sz="2000" dirty="0">
              <a:solidFill>
                <a:srgbClr val="081422"/>
              </a:solidFill>
              <a:latin typeface="Calibri" pitchFamily="34" charset="0"/>
            </a:endParaRPr>
          </a:p>
          <a:p>
            <a:r>
              <a:rPr lang="it-IT" sz="2000" dirty="0">
                <a:solidFill>
                  <a:srgbClr val="081422"/>
                </a:solidFill>
                <a:latin typeface="Calibri" pitchFamily="34" charset="0"/>
              </a:rPr>
              <a:t>Interazioni associate ad una più alta frequenza di ricovero ospedaliero: sanguinamenti del tratto GI, </a:t>
            </a:r>
            <a:r>
              <a:rPr lang="it-IT" sz="2000" dirty="0" err="1">
                <a:solidFill>
                  <a:srgbClr val="081422"/>
                </a:solidFill>
                <a:latin typeface="Calibri" pitchFamily="34" charset="0"/>
              </a:rPr>
              <a:t>ipo</a:t>
            </a:r>
            <a:r>
              <a:rPr lang="it-IT" sz="2000" dirty="0">
                <a:solidFill>
                  <a:srgbClr val="081422"/>
                </a:solidFill>
                <a:latin typeface="Calibri" pitchFamily="34" charset="0"/>
              </a:rPr>
              <a:t>-ipertensione, disturbi del ritmo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05038"/>
            <a:ext cx="36734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96752"/>
            <a:ext cx="813715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ttangolo 4"/>
          <p:cNvSpPr>
            <a:spLocks noChangeArrowheads="1"/>
          </p:cNvSpPr>
          <p:nvPr/>
        </p:nvSpPr>
        <p:spPr bwMode="auto">
          <a:xfrm>
            <a:off x="5508625" y="4437063"/>
            <a:ext cx="30972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latin typeface="Calibri" pitchFamily="34" charset="0"/>
              </a:rPr>
              <a:t>0,05% visite al pronto soccorso</a:t>
            </a:r>
          </a:p>
          <a:p>
            <a:pPr>
              <a:defRPr/>
            </a:pPr>
            <a:r>
              <a:rPr lang="it-IT" dirty="0">
                <a:latin typeface="Calibri" pitchFamily="34" charset="0"/>
              </a:rPr>
              <a:t>0,6% ricoveri ospedalieri</a:t>
            </a:r>
          </a:p>
          <a:p>
            <a:pPr>
              <a:defRPr/>
            </a:pPr>
            <a:r>
              <a:rPr lang="it-IT" dirty="0">
                <a:latin typeface="Calibri" pitchFamily="34" charset="0"/>
              </a:rPr>
              <a:t>0,1% </a:t>
            </a:r>
            <a:r>
              <a:rPr lang="it-IT" dirty="0" err="1">
                <a:latin typeface="Calibri" pitchFamily="34" charset="0"/>
              </a:rPr>
              <a:t>riospedalizzaiozioni</a:t>
            </a:r>
            <a:endParaRPr lang="it-IT" dirty="0">
              <a:latin typeface="Calibri" pitchFamily="34" charset="0"/>
            </a:endParaRPr>
          </a:p>
          <a:p>
            <a:pPr>
              <a:defRPr/>
            </a:pPr>
            <a:r>
              <a:rPr lang="it-IT" u="sng" dirty="0">
                <a:latin typeface="Calibri" pitchFamily="34" charset="0"/>
              </a:rPr>
              <a:t>4,8% dei ricoveri ospedalieri anziani</a:t>
            </a:r>
          </a:p>
        </p:txBody>
      </p:sp>
      <p:sp>
        <p:nvSpPr>
          <p:cNvPr id="7" name="Parentesi graffa aperta 6"/>
          <p:cNvSpPr/>
          <p:nvPr/>
        </p:nvSpPr>
        <p:spPr>
          <a:xfrm>
            <a:off x="5076825" y="4581525"/>
            <a:ext cx="360363" cy="1296988"/>
          </a:xfrm>
          <a:prstGeom prst="leftBrace">
            <a:avLst>
              <a:gd name="adj1" fmla="val 7098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0825" y="242888"/>
            <a:ext cx="8497888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800000"/>
                </a:solidFill>
                <a:latin typeface="Calibri" pitchFamily="34" charset="0"/>
              </a:rPr>
              <a:t>Sono possibili interazioni potenzialmente rilevanti dal punto di vista clinico?</a:t>
            </a:r>
            <a:endParaRPr lang="it-IT" sz="1600" b="1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5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16632"/>
            <a:ext cx="896448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800000"/>
                </a:solidFill>
                <a:latin typeface="Calibri" pitchFamily="34" charset="0"/>
              </a:rPr>
              <a:t>E’ opportuno modificare il dosaggio o la frequenza </a:t>
            </a:r>
            <a:r>
              <a:rPr lang="it-IT" sz="2400" b="1" dirty="0" smtClean="0">
                <a:solidFill>
                  <a:srgbClr val="800000"/>
                </a:solidFill>
                <a:latin typeface="Calibri" pitchFamily="34" charset="0"/>
              </a:rPr>
              <a:t>di somministrazione </a:t>
            </a:r>
            <a:r>
              <a:rPr lang="it-IT" sz="2400" b="1" dirty="0">
                <a:solidFill>
                  <a:srgbClr val="800000"/>
                </a:solidFill>
                <a:latin typeface="Calibri" pitchFamily="34" charset="0"/>
              </a:rPr>
              <a:t>di qualche farmaco?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760"/>
            <a:ext cx="7561262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5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44624"/>
            <a:ext cx="8712968" cy="682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1600" b="1" dirty="0" smtClean="0">
                <a:solidFill>
                  <a:srgbClr val="800000"/>
                </a:solidFill>
              </a:rPr>
              <a:t>Illustrative </a:t>
            </a:r>
            <a:r>
              <a:rPr lang="en-US" sz="1600" b="1" dirty="0">
                <a:solidFill>
                  <a:srgbClr val="800000"/>
                </a:solidFill>
              </a:rPr>
              <a:t>case of a simulated patient showing the output of the </a:t>
            </a:r>
            <a:r>
              <a:rPr lang="en-US" sz="1600" b="1" dirty="0" err="1">
                <a:solidFill>
                  <a:srgbClr val="800000"/>
                </a:solidFill>
              </a:rPr>
              <a:t>INTERcheck</a:t>
            </a:r>
            <a:r>
              <a:rPr lang="en-US" sz="1600" b="1" dirty="0">
                <a:solidFill>
                  <a:srgbClr val="800000"/>
                </a:solidFill>
              </a:rPr>
              <a:t> software</a:t>
            </a:r>
            <a:endParaRPr lang="it-IT" sz="1600" dirty="0">
              <a:solidFill>
                <a:srgbClr val="800000"/>
              </a:solidFill>
            </a:endParaRPr>
          </a:p>
          <a:p>
            <a:pPr>
              <a:lnSpc>
                <a:spcPts val="2600"/>
              </a:lnSpc>
            </a:pPr>
            <a:r>
              <a:rPr lang="en-US" sz="1600" dirty="0">
                <a:solidFill>
                  <a:srgbClr val="081422"/>
                </a:solidFill>
              </a:rPr>
              <a:t>Mr. Thomas is an 81 years old man, who suffers from diabetes mellitus, insomnia, depression, hypertension, ischemic heart disease, osteoarthritis, chronic renal failure (CL</a:t>
            </a:r>
            <a:r>
              <a:rPr lang="en-US" sz="1600" baseline="-25000" dirty="0">
                <a:solidFill>
                  <a:srgbClr val="081422"/>
                </a:solidFill>
              </a:rPr>
              <a:t>CR = </a:t>
            </a:r>
            <a:r>
              <a:rPr lang="en-US" sz="1600" dirty="0">
                <a:solidFill>
                  <a:srgbClr val="081422"/>
                </a:solidFill>
              </a:rPr>
              <a:t>50 ml/min)  and benign prostatic hyperplasia. He is currently on the following drugs: metformin 1000 mg/day, diazepam 5 mg/day, paroxetine 10 mg/day, </a:t>
            </a:r>
            <a:r>
              <a:rPr lang="en-US" sz="1600" dirty="0" err="1">
                <a:solidFill>
                  <a:srgbClr val="081422"/>
                </a:solidFill>
              </a:rPr>
              <a:t>metoprolol</a:t>
            </a:r>
            <a:r>
              <a:rPr lang="en-US" sz="1600" dirty="0">
                <a:solidFill>
                  <a:srgbClr val="081422"/>
                </a:solidFill>
              </a:rPr>
              <a:t> mg/day, </a:t>
            </a:r>
            <a:r>
              <a:rPr lang="en-US" sz="1600" dirty="0" err="1">
                <a:solidFill>
                  <a:srgbClr val="081422"/>
                </a:solidFill>
              </a:rPr>
              <a:t>ramipril</a:t>
            </a:r>
            <a:r>
              <a:rPr lang="en-US" sz="1600" dirty="0">
                <a:solidFill>
                  <a:srgbClr val="081422"/>
                </a:solidFill>
              </a:rPr>
              <a:t> 5 mg/day, Hydrochlorothiazide 25 mg/day, </a:t>
            </a:r>
            <a:r>
              <a:rPr lang="en-US" sz="1600" dirty="0" err="1">
                <a:solidFill>
                  <a:srgbClr val="081422"/>
                </a:solidFill>
              </a:rPr>
              <a:t>clopidogrel</a:t>
            </a:r>
            <a:r>
              <a:rPr lang="en-US" sz="1600" dirty="0">
                <a:solidFill>
                  <a:srgbClr val="081422"/>
                </a:solidFill>
              </a:rPr>
              <a:t> 75 mg/day, </a:t>
            </a:r>
            <a:r>
              <a:rPr lang="en-US" sz="1600" dirty="0" err="1">
                <a:solidFill>
                  <a:srgbClr val="081422"/>
                </a:solidFill>
              </a:rPr>
              <a:t>tamsulosin</a:t>
            </a:r>
            <a:r>
              <a:rPr lang="en-US" sz="1600" dirty="0">
                <a:solidFill>
                  <a:srgbClr val="081422"/>
                </a:solidFill>
              </a:rPr>
              <a:t> 0.4 mg/day and omeprazole 20 mg/day.</a:t>
            </a:r>
            <a:endParaRPr lang="it-IT" sz="1600" dirty="0">
              <a:solidFill>
                <a:srgbClr val="081422"/>
              </a:solidFill>
            </a:endParaRPr>
          </a:p>
          <a:p>
            <a:r>
              <a:rPr lang="en-US" sz="1600" dirty="0">
                <a:solidFill>
                  <a:srgbClr val="081422"/>
                </a:solidFill>
              </a:rPr>
              <a:t> </a:t>
            </a:r>
            <a:endParaRPr lang="it-IT" sz="1600" dirty="0">
              <a:solidFill>
                <a:srgbClr val="081422"/>
              </a:solidFill>
            </a:endParaRPr>
          </a:p>
          <a:p>
            <a:pPr>
              <a:lnSpc>
                <a:spcPts val="2300"/>
              </a:lnSpc>
            </a:pPr>
            <a:r>
              <a:rPr lang="en-US" sz="1600" b="1" dirty="0">
                <a:solidFill>
                  <a:srgbClr val="081422"/>
                </a:solidFill>
              </a:rPr>
              <a:t>Potentially severe DDIs</a:t>
            </a:r>
            <a:r>
              <a:rPr lang="en-US" sz="1600" b="1" dirty="0" smtClean="0">
                <a:solidFill>
                  <a:srgbClr val="081422"/>
                </a:solidFill>
              </a:rPr>
              <a:t>: </a:t>
            </a:r>
            <a:r>
              <a:rPr lang="en-US" sz="1600" dirty="0" smtClean="0">
                <a:solidFill>
                  <a:srgbClr val="081422"/>
                </a:solidFill>
              </a:rPr>
              <a:t>Omeprazole </a:t>
            </a:r>
            <a:r>
              <a:rPr lang="en-US" sz="1600" dirty="0">
                <a:solidFill>
                  <a:srgbClr val="081422"/>
                </a:solidFill>
              </a:rPr>
              <a:t>+ </a:t>
            </a:r>
            <a:r>
              <a:rPr lang="en-US" sz="1600" dirty="0" err="1" smtClean="0">
                <a:solidFill>
                  <a:srgbClr val="081422"/>
                </a:solidFill>
              </a:rPr>
              <a:t>clopidogrel</a:t>
            </a:r>
            <a:r>
              <a:rPr lang="en-US" sz="1600" dirty="0">
                <a:solidFill>
                  <a:srgbClr val="081422"/>
                </a:solidFill>
              </a:rPr>
              <a:t>: reduction in clinical efficacy of </a:t>
            </a:r>
            <a:r>
              <a:rPr lang="en-US" sz="1600" dirty="0" err="1">
                <a:solidFill>
                  <a:srgbClr val="081422"/>
                </a:solidFill>
              </a:rPr>
              <a:t>clopidogrel</a:t>
            </a:r>
            <a:r>
              <a:rPr lang="en-US" sz="1600" dirty="0">
                <a:solidFill>
                  <a:srgbClr val="081422"/>
                </a:solidFill>
              </a:rPr>
              <a:t> and increased risk for thrombosis</a:t>
            </a:r>
            <a:r>
              <a:rPr lang="en-US" sz="1600" dirty="0" smtClean="0">
                <a:solidFill>
                  <a:srgbClr val="081422"/>
                </a:solidFill>
              </a:rPr>
              <a:t>. Paroxetine </a:t>
            </a:r>
            <a:r>
              <a:rPr lang="en-US" sz="1600" dirty="0">
                <a:solidFill>
                  <a:srgbClr val="081422"/>
                </a:solidFill>
              </a:rPr>
              <a:t>+ </a:t>
            </a:r>
            <a:r>
              <a:rPr lang="en-US" sz="1600" dirty="0" err="1">
                <a:solidFill>
                  <a:srgbClr val="081422"/>
                </a:solidFill>
              </a:rPr>
              <a:t>clopidogrel</a:t>
            </a:r>
            <a:r>
              <a:rPr lang="en-US" sz="1600" dirty="0">
                <a:solidFill>
                  <a:srgbClr val="081422"/>
                </a:solidFill>
              </a:rPr>
              <a:t>: increased risk of bleeding</a:t>
            </a:r>
            <a:endParaRPr lang="it-IT" sz="1600" dirty="0">
              <a:solidFill>
                <a:srgbClr val="081422"/>
              </a:solidFill>
            </a:endParaRPr>
          </a:p>
          <a:p>
            <a:endParaRPr lang="en-US" sz="1600" b="1" dirty="0" smtClean="0">
              <a:solidFill>
                <a:srgbClr val="081422"/>
              </a:solidFill>
            </a:endParaRPr>
          </a:p>
          <a:p>
            <a:pPr>
              <a:lnSpc>
                <a:spcPts val="2300"/>
              </a:lnSpc>
            </a:pPr>
            <a:r>
              <a:rPr lang="en-US" sz="1600" b="1" dirty="0" smtClean="0">
                <a:solidFill>
                  <a:srgbClr val="081422"/>
                </a:solidFill>
              </a:rPr>
              <a:t>Potentially </a:t>
            </a:r>
            <a:r>
              <a:rPr lang="en-US" sz="1600" b="1" dirty="0">
                <a:solidFill>
                  <a:srgbClr val="081422"/>
                </a:solidFill>
              </a:rPr>
              <a:t>inappropriate medication (according to 2003 version of Beers criteria)</a:t>
            </a:r>
            <a:endParaRPr lang="it-IT" sz="1600" dirty="0">
              <a:solidFill>
                <a:srgbClr val="081422"/>
              </a:solidFill>
            </a:endParaRPr>
          </a:p>
          <a:p>
            <a:pPr>
              <a:lnSpc>
                <a:spcPts val="2300"/>
              </a:lnSpc>
            </a:pPr>
            <a:r>
              <a:rPr lang="en-US" sz="1600" dirty="0">
                <a:solidFill>
                  <a:srgbClr val="081422"/>
                </a:solidFill>
              </a:rPr>
              <a:t>Diazepam: benzodiazepine with long half-life in elderly patients (often several days), con produce prolonged sedation and increasing the risk of falls and fractures.</a:t>
            </a:r>
            <a:endParaRPr lang="it-IT" sz="1600" dirty="0">
              <a:solidFill>
                <a:srgbClr val="081422"/>
              </a:solidFill>
            </a:endParaRPr>
          </a:p>
          <a:p>
            <a:endParaRPr lang="en-US" sz="1600" b="1" dirty="0" smtClean="0">
              <a:solidFill>
                <a:srgbClr val="081422"/>
              </a:solidFill>
            </a:endParaRPr>
          </a:p>
          <a:p>
            <a:pPr>
              <a:lnSpc>
                <a:spcPts val="2300"/>
              </a:lnSpc>
            </a:pPr>
            <a:r>
              <a:rPr lang="en-US" sz="1600" b="1" dirty="0" smtClean="0">
                <a:solidFill>
                  <a:srgbClr val="081422"/>
                </a:solidFill>
              </a:rPr>
              <a:t>Anticholinergic </a:t>
            </a:r>
            <a:r>
              <a:rPr lang="en-US" sz="1600" b="1" dirty="0">
                <a:solidFill>
                  <a:srgbClr val="081422"/>
                </a:solidFill>
              </a:rPr>
              <a:t>load (according to Anticholinergic Cognitive Burden scale</a:t>
            </a:r>
            <a:r>
              <a:rPr lang="en-US" sz="1600" b="1" dirty="0" smtClean="0">
                <a:solidFill>
                  <a:srgbClr val="081422"/>
                </a:solidFill>
              </a:rPr>
              <a:t>)</a:t>
            </a:r>
            <a:r>
              <a:rPr lang="en-US" sz="1600" dirty="0" smtClean="0">
                <a:solidFill>
                  <a:srgbClr val="081422"/>
                </a:solidFill>
              </a:rPr>
              <a:t>: Sum </a:t>
            </a:r>
            <a:r>
              <a:rPr lang="en-US" sz="1600" dirty="0">
                <a:solidFill>
                  <a:srgbClr val="081422"/>
                </a:solidFill>
              </a:rPr>
              <a:t>of ACB scale scores: 5, high risk of drug related cognitive impairment </a:t>
            </a:r>
            <a:r>
              <a:rPr lang="en-US" sz="1600" dirty="0" smtClean="0">
                <a:solidFill>
                  <a:srgbClr val="081422"/>
                </a:solidFill>
              </a:rPr>
              <a:t>(</a:t>
            </a:r>
            <a:r>
              <a:rPr lang="en-US" sz="1600" dirty="0">
                <a:solidFill>
                  <a:srgbClr val="081422"/>
                </a:solidFill>
              </a:rPr>
              <a:t>paroxetine = 3; </a:t>
            </a:r>
            <a:r>
              <a:rPr lang="en-US" sz="1600" dirty="0" err="1">
                <a:solidFill>
                  <a:srgbClr val="081422"/>
                </a:solidFill>
              </a:rPr>
              <a:t>metoprolol</a:t>
            </a:r>
            <a:r>
              <a:rPr lang="en-US" sz="1600" dirty="0">
                <a:solidFill>
                  <a:srgbClr val="081422"/>
                </a:solidFill>
              </a:rPr>
              <a:t> = 1; diazepam = 1)</a:t>
            </a:r>
            <a:endParaRPr lang="it-IT" sz="1600" dirty="0">
              <a:solidFill>
                <a:srgbClr val="081422"/>
              </a:solidFill>
            </a:endParaRPr>
          </a:p>
          <a:p>
            <a:endParaRPr lang="en-US" sz="1600" b="1" dirty="0" smtClean="0">
              <a:solidFill>
                <a:srgbClr val="081422"/>
              </a:solidFill>
            </a:endParaRPr>
          </a:p>
          <a:p>
            <a:pPr>
              <a:lnSpc>
                <a:spcPts val="2300"/>
              </a:lnSpc>
            </a:pPr>
            <a:r>
              <a:rPr lang="en-US" sz="1600" b="1" dirty="0" smtClean="0">
                <a:solidFill>
                  <a:srgbClr val="081422"/>
                </a:solidFill>
              </a:rPr>
              <a:t>Dose </a:t>
            </a:r>
            <a:r>
              <a:rPr lang="en-US" sz="1600" b="1" dirty="0">
                <a:solidFill>
                  <a:srgbClr val="081422"/>
                </a:solidFill>
              </a:rPr>
              <a:t>adjustment (according to CL</a:t>
            </a:r>
            <a:r>
              <a:rPr lang="en-US" sz="1600" b="1" baseline="-25000" dirty="0">
                <a:solidFill>
                  <a:srgbClr val="081422"/>
                </a:solidFill>
              </a:rPr>
              <a:t>CR</a:t>
            </a:r>
            <a:r>
              <a:rPr lang="en-US" sz="1600" b="1" dirty="0" smtClean="0">
                <a:solidFill>
                  <a:srgbClr val="081422"/>
                </a:solidFill>
              </a:rPr>
              <a:t>)</a:t>
            </a:r>
            <a:r>
              <a:rPr lang="en-US" sz="1600" dirty="0" smtClean="0">
                <a:solidFill>
                  <a:srgbClr val="081422"/>
                </a:solidFill>
              </a:rPr>
              <a:t>: </a:t>
            </a:r>
            <a:r>
              <a:rPr lang="en-US" sz="1600" dirty="0" err="1" smtClean="0">
                <a:solidFill>
                  <a:srgbClr val="081422"/>
                </a:solidFill>
              </a:rPr>
              <a:t>Ramipril</a:t>
            </a:r>
            <a:r>
              <a:rPr lang="en-US" sz="1600" dirty="0" smtClean="0">
                <a:solidFill>
                  <a:srgbClr val="081422"/>
                </a:solidFill>
              </a:rPr>
              <a:t> </a:t>
            </a:r>
            <a:r>
              <a:rPr lang="en-US" sz="1600" dirty="0">
                <a:solidFill>
                  <a:srgbClr val="081422"/>
                </a:solidFill>
              </a:rPr>
              <a:t>(CL</a:t>
            </a:r>
            <a:r>
              <a:rPr lang="en-US" sz="1600" baseline="-25000" dirty="0">
                <a:solidFill>
                  <a:srgbClr val="081422"/>
                </a:solidFill>
              </a:rPr>
              <a:t>CR</a:t>
            </a:r>
            <a:r>
              <a:rPr lang="en-US" sz="1600" dirty="0">
                <a:solidFill>
                  <a:srgbClr val="081422"/>
                </a:solidFill>
              </a:rPr>
              <a:t> 20–50mL/min: start with max 1.25mg/d. Adjust dose based on effect until max 5mg/d; CL</a:t>
            </a:r>
            <a:r>
              <a:rPr lang="en-US" sz="1600" baseline="-25000" dirty="0">
                <a:solidFill>
                  <a:srgbClr val="081422"/>
                </a:solidFill>
              </a:rPr>
              <a:t>CR</a:t>
            </a:r>
            <a:r>
              <a:rPr lang="en-US" sz="1600" dirty="0">
                <a:solidFill>
                  <a:srgbClr val="081422"/>
                </a:solidFill>
              </a:rPr>
              <a:t> 10–20mL/min: insufficient data for definitive advice)</a:t>
            </a:r>
            <a:endParaRPr lang="it-IT" sz="1600" dirty="0">
              <a:solidFill>
                <a:srgbClr val="081422"/>
              </a:solidFill>
            </a:endParaRPr>
          </a:p>
          <a:p>
            <a:pPr>
              <a:lnSpc>
                <a:spcPts val="2300"/>
              </a:lnSpc>
            </a:pPr>
            <a:r>
              <a:rPr lang="en-US" sz="1600" dirty="0">
                <a:solidFill>
                  <a:srgbClr val="081422"/>
                </a:solidFill>
              </a:rPr>
              <a:t>Hydrochlorothiazide(CL</a:t>
            </a:r>
            <a:r>
              <a:rPr lang="en-US" sz="1600" baseline="-25000" dirty="0">
                <a:solidFill>
                  <a:srgbClr val="081422"/>
                </a:solidFill>
              </a:rPr>
              <a:t>CR</a:t>
            </a:r>
            <a:r>
              <a:rPr lang="en-US" sz="1600" dirty="0">
                <a:solidFill>
                  <a:srgbClr val="081422"/>
                </a:solidFill>
              </a:rPr>
              <a:t> 30–50mL/min: start with 12.5mg/d; CL</a:t>
            </a:r>
            <a:r>
              <a:rPr lang="en-US" sz="1600" baseline="-25000" dirty="0">
                <a:solidFill>
                  <a:srgbClr val="081422"/>
                </a:solidFill>
              </a:rPr>
              <a:t>CR</a:t>
            </a:r>
            <a:r>
              <a:rPr lang="en-US" sz="1600" dirty="0">
                <a:solidFill>
                  <a:srgbClr val="081422"/>
                </a:solidFill>
              </a:rPr>
              <a:t> 10–30mL/min: contraindicated)</a:t>
            </a:r>
            <a:endParaRPr lang="it-IT" sz="1600" dirty="0">
              <a:solidFill>
                <a:srgbClr val="081422"/>
              </a:solidFill>
            </a:endParaRPr>
          </a:p>
          <a:p>
            <a:pPr>
              <a:lnSpc>
                <a:spcPts val="2300"/>
              </a:lnSpc>
            </a:pPr>
            <a:r>
              <a:rPr lang="en-US" sz="1600" dirty="0">
                <a:solidFill>
                  <a:srgbClr val="081422"/>
                </a:solidFill>
              </a:rPr>
              <a:t>Metformin (CL</a:t>
            </a:r>
            <a:r>
              <a:rPr lang="en-US" sz="1600" baseline="-25000" dirty="0">
                <a:solidFill>
                  <a:srgbClr val="081422"/>
                </a:solidFill>
              </a:rPr>
              <a:t>CR</a:t>
            </a:r>
            <a:r>
              <a:rPr lang="en-US" sz="1600" dirty="0">
                <a:solidFill>
                  <a:srgbClr val="081422"/>
                </a:solidFill>
              </a:rPr>
              <a:t> 30–50mL/min: start with 500mg twice daily; CL</a:t>
            </a:r>
            <a:r>
              <a:rPr lang="en-US" sz="1600" baseline="-25000" dirty="0">
                <a:solidFill>
                  <a:srgbClr val="081422"/>
                </a:solidFill>
              </a:rPr>
              <a:t>CR</a:t>
            </a:r>
            <a:r>
              <a:rPr lang="en-US" sz="1600" dirty="0">
                <a:solidFill>
                  <a:srgbClr val="081422"/>
                </a:solidFill>
              </a:rPr>
              <a:t> 10–30mL/min: contraindicated)</a:t>
            </a:r>
            <a:endParaRPr lang="it-IT" sz="1600" dirty="0">
              <a:solidFill>
                <a:srgbClr val="081422"/>
              </a:solidFill>
            </a:endParaRPr>
          </a:p>
          <a:p>
            <a:endParaRPr lang="en-US" sz="1600" b="1" dirty="0" smtClean="0">
              <a:solidFill>
                <a:srgbClr val="081422"/>
              </a:solidFill>
            </a:endParaRPr>
          </a:p>
          <a:p>
            <a:pPr>
              <a:lnSpc>
                <a:spcPts val="2300"/>
              </a:lnSpc>
            </a:pPr>
            <a:r>
              <a:rPr lang="en-US" sz="1600" b="1" dirty="0" err="1" smtClean="0">
                <a:solidFill>
                  <a:srgbClr val="081422"/>
                </a:solidFill>
              </a:rPr>
              <a:t>GerontoNet</a:t>
            </a:r>
            <a:r>
              <a:rPr lang="en-US" sz="1600" b="1" dirty="0" smtClean="0">
                <a:solidFill>
                  <a:srgbClr val="081422"/>
                </a:solidFill>
              </a:rPr>
              <a:t> </a:t>
            </a:r>
            <a:r>
              <a:rPr lang="en-US" sz="1600" b="1" dirty="0">
                <a:solidFill>
                  <a:srgbClr val="081422"/>
                </a:solidFill>
              </a:rPr>
              <a:t>ADR Risk </a:t>
            </a:r>
            <a:r>
              <a:rPr lang="en-US" sz="1600" b="1" dirty="0" smtClean="0">
                <a:solidFill>
                  <a:srgbClr val="081422"/>
                </a:solidFill>
              </a:rPr>
              <a:t>Score: </a:t>
            </a:r>
            <a:r>
              <a:rPr lang="en-US" sz="1600" dirty="0" smtClean="0">
                <a:solidFill>
                  <a:srgbClr val="081422"/>
                </a:solidFill>
              </a:rPr>
              <a:t>Score </a:t>
            </a:r>
            <a:r>
              <a:rPr lang="en-US" sz="1600" dirty="0">
                <a:solidFill>
                  <a:srgbClr val="081422"/>
                </a:solidFill>
              </a:rPr>
              <a:t>= 6, patient at high risk of adverse drug reaction </a:t>
            </a:r>
            <a:endParaRPr lang="it-IT" sz="1600" dirty="0">
              <a:solidFill>
                <a:srgbClr val="0814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287903"/>
              </p:ext>
            </p:extLst>
          </p:nvPr>
        </p:nvGraphicFramePr>
        <p:xfrm>
          <a:off x="1528266" y="1489918"/>
          <a:ext cx="6788150" cy="525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o" r:id="rId4" imgW="7082771" imgH="5553092" progId="Word.Document.12">
                  <p:embed/>
                </p:oleObj>
              </mc:Choice>
              <mc:Fallback>
                <p:oleObj name="Documento" r:id="rId4" imgW="7082771" imgH="5553092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266" y="1489918"/>
                        <a:ext cx="6788150" cy="525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2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US" sz="2000" b="1" dirty="0">
                <a:solidFill>
                  <a:srgbClr val="800000"/>
                </a:solidFill>
              </a:rPr>
              <a:t>Prevention of inappropriate prescribing in </a:t>
            </a:r>
            <a:r>
              <a:rPr lang="en-US" sz="2000" b="1" dirty="0" smtClean="0">
                <a:solidFill>
                  <a:srgbClr val="800000"/>
                </a:solidFill>
              </a:rPr>
              <a:t>hospitalized </a:t>
            </a:r>
            <a:r>
              <a:rPr lang="en-US" sz="2000" b="1" dirty="0">
                <a:solidFill>
                  <a:srgbClr val="800000"/>
                </a:solidFill>
              </a:rPr>
              <a:t>older patients using a Computerized Prescription Support System (</a:t>
            </a:r>
            <a:r>
              <a:rPr lang="en-US" sz="2000" b="1" dirty="0" err="1">
                <a:solidFill>
                  <a:srgbClr val="800000"/>
                </a:solidFill>
              </a:rPr>
              <a:t>INTERcheck</a:t>
            </a:r>
            <a:r>
              <a:rPr lang="en-US" sz="2000" b="1" dirty="0" smtClean="0">
                <a:solidFill>
                  <a:srgbClr val="800000"/>
                </a:solidFill>
              </a:rPr>
              <a:t>®)</a:t>
            </a:r>
            <a:br>
              <a:rPr lang="en-US" sz="2000" b="1" dirty="0" smtClean="0">
                <a:solidFill>
                  <a:srgbClr val="800000"/>
                </a:solidFill>
              </a:rPr>
            </a:br>
            <a:r>
              <a:rPr lang="en-US" sz="1800" dirty="0" err="1" smtClean="0"/>
              <a:t>Ghibelli</a:t>
            </a:r>
            <a:r>
              <a:rPr lang="en-US" sz="1800" dirty="0" smtClean="0"/>
              <a:t> S et al, 2013, under review</a:t>
            </a:r>
            <a:r>
              <a:rPr lang="it-IT" sz="2000" dirty="0">
                <a:solidFill>
                  <a:srgbClr val="800000"/>
                </a:solidFill>
              </a:rPr>
              <a:t/>
            </a:r>
            <a:br>
              <a:rPr lang="it-IT" sz="2000" dirty="0">
                <a:solidFill>
                  <a:srgbClr val="800000"/>
                </a:solidFill>
              </a:rPr>
            </a:br>
            <a:endParaRPr lang="it-IT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64896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>
                <a:solidFill>
                  <a:srgbClr val="800000"/>
                </a:solidFill>
                <a:effectLst/>
                <a:latin typeface="Calibri" pitchFamily="34" charset="0"/>
                <a:cs typeface="Calibri" pitchFamily="34" charset="0"/>
              </a:rPr>
              <a:t>CARATTERISTICHE </a:t>
            </a:r>
            <a:r>
              <a:rPr lang="it-IT" sz="2800" b="1" dirty="0" err="1" smtClean="0">
                <a:solidFill>
                  <a:srgbClr val="800000"/>
                </a:solidFill>
                <a:effectLst/>
                <a:latin typeface="Calibri" pitchFamily="34" charset="0"/>
                <a:cs typeface="Calibri" pitchFamily="34" charset="0"/>
              </a:rPr>
              <a:t>INTERCheck</a:t>
            </a:r>
            <a:endParaRPr lang="it-IT" sz="3200" b="1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56999"/>
              </p:ext>
            </p:extLst>
          </p:nvPr>
        </p:nvGraphicFramePr>
        <p:xfrm>
          <a:off x="1043611" y="1556792"/>
          <a:ext cx="6480716" cy="4541220"/>
        </p:xfrm>
        <a:graphic>
          <a:graphicData uri="http://schemas.openxmlformats.org/drawingml/2006/table">
            <a:tbl>
              <a:tblPr firstRow="1" firstCol="1" bandRow="1"/>
              <a:tblGrid>
                <a:gridCol w="2808309"/>
                <a:gridCol w="823571"/>
                <a:gridCol w="949612"/>
                <a:gridCol w="949612"/>
                <a:gridCol w="949612"/>
              </a:tblGrid>
              <a:tr h="33559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INGRESSO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DIMISSIONE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355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CI 95%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CI 95%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4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Farmaci totali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6,3-7,8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7,0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6,3-7,7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9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Interazioni totali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2,8-4,6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2,3-4,4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9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Interazioni maggiori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0,4-0,8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0,3-0,6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9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Interazioni moderate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1,3-2,5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1,3-2,2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8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Interazioni minori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0,8-1,5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1,2-1,8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1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Farmaci </a:t>
                      </a:r>
                      <a:r>
                        <a:rPr lang="it-IT" sz="1600" b="1" dirty="0" smtClean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inappropriati</a:t>
                      </a:r>
                      <a:r>
                        <a:rPr lang="it-IT" sz="1600" b="1" baseline="0" dirty="0" smtClean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600" b="1" dirty="0" err="1" smtClean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Beers</a:t>
                      </a:r>
                      <a:endParaRPr lang="it-IT" sz="1600" b="1" dirty="0">
                        <a:solidFill>
                          <a:srgbClr val="0814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0,3-0,7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0,03-0,2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82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Punteggio ACB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1,0-1,6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0,8-1,4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0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Punteggio ADR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3,4-4,8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81422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3,4-4,8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6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2008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436096" y="6309320"/>
            <a:ext cx="350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Ghibelli</a:t>
            </a:r>
            <a:r>
              <a:rPr lang="en-US" dirty="0"/>
              <a:t> S et al, 2013, under review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18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128792" cy="525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436096" y="6309320"/>
            <a:ext cx="350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Ghibelli</a:t>
            </a:r>
            <a:r>
              <a:rPr lang="en-US" dirty="0"/>
              <a:t> S et al, 2013, under review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22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395536" y="1225784"/>
            <a:ext cx="813690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+mn-ea"/>
                <a:cs typeface="+mn-cs"/>
              </a:rPr>
              <a:t>OPEN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+mn-ea"/>
                <a:cs typeface="+mn-cs"/>
              </a:rPr>
              <a:t>Optimizing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+mn-ea"/>
                <a:cs typeface="+mn-cs"/>
              </a:rPr>
              <a:t>Prescription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+mn-ea"/>
                <a:cs typeface="+mn-cs"/>
              </a:rPr>
              <a:t> in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+mn-ea"/>
                <a:cs typeface="+mn-cs"/>
              </a:rPr>
              <a:t>Elderly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it-IT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+mn-ea"/>
                <a:cs typeface="+mn-cs"/>
              </a:rPr>
              <a:t>patients</a:t>
            </a:r>
            <a:r>
              <a:rPr kumimoji="0" lang="it-IT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alibri" pitchFamily="34" charset="0"/>
                <a:ea typeface="+mn-ea"/>
                <a:cs typeface="+mn-cs"/>
              </a:rPr>
              <a:t> in Nursing home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+mn-cs"/>
              </a:rPr>
              <a:t>Dr. G.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it-IT" sz="20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+mn-cs"/>
              </a:rPr>
              <a:t>Guerrini</a:t>
            </a:r>
            <a:r>
              <a:rPr kumimoji="0" lang="it-IT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+mn-cs"/>
              </a:rPr>
              <a:t>, Direttore Fondazione Brescia Solidale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b="1" baseline="0" dirty="0" smtClean="0">
                <a:solidFill>
                  <a:srgbClr val="000000"/>
                </a:solidFill>
                <a:latin typeface="Calibri" pitchFamily="34" charset="0"/>
              </a:rPr>
              <a:t>Dr.ssa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</a:rPr>
              <a:t> Alessandra Marengoni, Università degli Studi di Brescia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+mn-cs"/>
              </a:rPr>
              <a:t>Prof. Giuseppe 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+mn-cs"/>
              </a:rPr>
              <a:t>Romanelli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+mn-cs"/>
              </a:rPr>
              <a:t>, </a:t>
            </a:r>
            <a:r>
              <a:rPr lang="it-IT" sz="2000" b="1" dirty="0" smtClean="0">
                <a:solidFill>
                  <a:srgbClr val="000000"/>
                </a:solidFill>
                <a:latin typeface="Calibri" pitchFamily="34" charset="0"/>
              </a:rPr>
              <a:t>Università degli Studi di Brescia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251520" y="764704"/>
            <a:ext cx="8424936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it-IT" sz="3200" b="1" dirty="0" smtClean="0">
                <a:solidFill>
                  <a:srgbClr val="081422"/>
                </a:solidFill>
                <a:latin typeface="+mj-lt"/>
                <a:cs typeface="Calibri" pitchFamily="34" charset="0"/>
              </a:rPr>
              <a:t>« Assicurare che i farmaci per uso geriatrico siano sicuri ed efficaci rimane una delle principali sfide della sanità pubblica»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43608" y="5590981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81422"/>
                </a:solidFill>
              </a:rPr>
              <a:t>http://www.ema.europa.eu/ema/index.jsp?curl=pages/news_and_events/events/2011/10/event_detail_000542.jsp&amp;mid=WC0b01ac058004d5c3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71600" y="3212976"/>
            <a:ext cx="712879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800000"/>
                </a:solidFill>
              </a:rPr>
              <a:t>EMA Workshop: </a:t>
            </a:r>
            <a:r>
              <a:rPr lang="it-IT" sz="2400" b="1" dirty="0" err="1" smtClean="0">
                <a:solidFill>
                  <a:srgbClr val="800000"/>
                </a:solidFill>
              </a:rPr>
              <a:t>Ensuring</a:t>
            </a:r>
            <a:r>
              <a:rPr lang="it-IT" sz="2400" b="1" dirty="0" smtClean="0">
                <a:solidFill>
                  <a:srgbClr val="800000"/>
                </a:solidFill>
              </a:rPr>
              <a:t> </a:t>
            </a:r>
            <a:r>
              <a:rPr lang="it-IT" sz="2400" b="1" dirty="0" err="1" smtClean="0">
                <a:solidFill>
                  <a:srgbClr val="800000"/>
                </a:solidFill>
              </a:rPr>
              <a:t>safe</a:t>
            </a:r>
            <a:r>
              <a:rPr lang="it-IT" sz="2400" b="1" dirty="0" smtClean="0">
                <a:solidFill>
                  <a:srgbClr val="800000"/>
                </a:solidFill>
              </a:rPr>
              <a:t> and </a:t>
            </a:r>
            <a:r>
              <a:rPr lang="it-IT" sz="2400" b="1" dirty="0" err="1" smtClean="0">
                <a:solidFill>
                  <a:srgbClr val="800000"/>
                </a:solidFill>
              </a:rPr>
              <a:t>effective</a:t>
            </a:r>
            <a:r>
              <a:rPr lang="it-IT" sz="2400" b="1" dirty="0" smtClean="0">
                <a:solidFill>
                  <a:srgbClr val="800000"/>
                </a:solidFill>
              </a:rPr>
              <a:t> </a:t>
            </a:r>
            <a:r>
              <a:rPr lang="it-IT" sz="2400" b="1" dirty="0" err="1" smtClean="0">
                <a:solidFill>
                  <a:srgbClr val="800000"/>
                </a:solidFill>
              </a:rPr>
              <a:t>medicines</a:t>
            </a:r>
            <a:r>
              <a:rPr lang="it-IT" sz="2400" b="1" dirty="0" smtClean="0">
                <a:solidFill>
                  <a:srgbClr val="800000"/>
                </a:solidFill>
              </a:rPr>
              <a:t> for an </a:t>
            </a:r>
            <a:r>
              <a:rPr lang="it-IT" sz="2400" b="1" dirty="0" err="1" smtClean="0">
                <a:solidFill>
                  <a:srgbClr val="800000"/>
                </a:solidFill>
              </a:rPr>
              <a:t>ageing</a:t>
            </a:r>
            <a:r>
              <a:rPr lang="it-IT" sz="2400" b="1" dirty="0" smtClean="0">
                <a:solidFill>
                  <a:srgbClr val="800000"/>
                </a:solidFill>
              </a:rPr>
              <a:t> </a:t>
            </a:r>
            <a:r>
              <a:rPr lang="it-IT" sz="2400" b="1" dirty="0" err="1" smtClean="0">
                <a:solidFill>
                  <a:srgbClr val="800000"/>
                </a:solidFill>
              </a:rPr>
              <a:t>population</a:t>
            </a:r>
            <a:r>
              <a:rPr lang="it-IT" sz="2400" b="1" dirty="0" smtClean="0">
                <a:solidFill>
                  <a:srgbClr val="800000"/>
                </a:solidFill>
              </a:rPr>
              <a:t>, 22-23 March 2012</a:t>
            </a:r>
            <a:endParaRPr lang="it-IT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996952"/>
            <a:ext cx="6624736" cy="2304256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 err="1" smtClean="0">
                <a:solidFill>
                  <a:srgbClr val="081422"/>
                </a:solidFill>
                <a:cs typeface="Arial" charset="0"/>
              </a:rPr>
              <a:t>Inadeguato</a:t>
            </a:r>
            <a:r>
              <a:rPr lang="en-US" sz="2000" b="1" dirty="0" smtClean="0">
                <a:solidFill>
                  <a:srgbClr val="081422"/>
                </a:solidFill>
                <a:cs typeface="Arial" charset="0"/>
              </a:rPr>
              <a:t> training </a:t>
            </a:r>
            <a:r>
              <a:rPr lang="en-US" sz="2000" b="1" dirty="0" err="1" smtClean="0">
                <a:solidFill>
                  <a:srgbClr val="081422"/>
                </a:solidFill>
                <a:cs typeface="Arial" charset="0"/>
              </a:rPr>
              <a:t>nel</a:t>
            </a:r>
            <a:r>
              <a:rPr lang="en-US" sz="2000" b="1" dirty="0" smtClean="0">
                <a:solidFill>
                  <a:srgbClr val="081422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81422"/>
                </a:solidFill>
                <a:cs typeface="Arial" charset="0"/>
              </a:rPr>
              <a:t>trattare</a:t>
            </a:r>
            <a:r>
              <a:rPr lang="en-US" sz="2000" b="1" dirty="0" smtClean="0">
                <a:solidFill>
                  <a:srgbClr val="081422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81422"/>
                </a:solidFill>
                <a:cs typeface="Arial" charset="0"/>
              </a:rPr>
              <a:t>l’anziano</a:t>
            </a:r>
            <a:endParaRPr lang="en-US" sz="2000" b="1" dirty="0" smtClean="0">
              <a:solidFill>
                <a:srgbClr val="081422"/>
              </a:solidFill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b="1" dirty="0" err="1" smtClean="0">
                <a:solidFill>
                  <a:srgbClr val="081422"/>
                </a:solidFill>
                <a:cs typeface="Arial" charset="0"/>
              </a:rPr>
              <a:t>Frammentazione</a:t>
            </a:r>
            <a:r>
              <a:rPr lang="en-US" sz="2000" b="1" dirty="0" smtClean="0">
                <a:solidFill>
                  <a:srgbClr val="081422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81422"/>
                </a:solidFill>
                <a:cs typeface="Arial" charset="0"/>
              </a:rPr>
              <a:t>delle</a:t>
            </a:r>
            <a:r>
              <a:rPr lang="en-US" sz="2000" b="1" dirty="0" smtClean="0">
                <a:solidFill>
                  <a:srgbClr val="081422"/>
                </a:solidFill>
                <a:cs typeface="Arial" charset="0"/>
              </a:rPr>
              <a:t> cure (</a:t>
            </a:r>
            <a:r>
              <a:rPr lang="en-US" sz="2000" b="1" dirty="0" err="1" smtClean="0">
                <a:solidFill>
                  <a:srgbClr val="081422"/>
                </a:solidFill>
                <a:cs typeface="Arial" charset="0"/>
              </a:rPr>
              <a:t>più</a:t>
            </a:r>
            <a:r>
              <a:rPr lang="en-US" sz="2000" b="1" dirty="0" smtClean="0">
                <a:solidFill>
                  <a:srgbClr val="081422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81422"/>
                </a:solidFill>
                <a:cs typeface="Arial" charset="0"/>
              </a:rPr>
              <a:t>medici</a:t>
            </a:r>
            <a:r>
              <a:rPr lang="en-US" sz="2000" b="1" dirty="0" smtClean="0">
                <a:solidFill>
                  <a:srgbClr val="081422"/>
                </a:solidFill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81422"/>
                </a:solidFill>
                <a:cs typeface="Arial" charset="0"/>
              </a:rPr>
              <a:t>prescrittori</a:t>
            </a:r>
            <a:r>
              <a:rPr lang="en-US" sz="2000" b="1" dirty="0" smtClean="0">
                <a:solidFill>
                  <a:srgbClr val="081422"/>
                </a:solidFill>
                <a:cs typeface="Arial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81422"/>
                </a:solidFill>
              </a:rPr>
              <a:t>La multimorbilità è un invito alla </a:t>
            </a:r>
            <a:r>
              <a:rPr lang="it-IT" sz="2000" b="1" dirty="0" err="1" smtClean="0">
                <a:solidFill>
                  <a:srgbClr val="081422"/>
                </a:solidFill>
              </a:rPr>
              <a:t>politerapia</a:t>
            </a:r>
            <a:endParaRPr lang="it-IT" sz="2000" b="1" dirty="0" smtClean="0">
              <a:solidFill>
                <a:srgbClr val="081422"/>
              </a:solidFill>
            </a:endParaRPr>
          </a:p>
        </p:txBody>
      </p:sp>
      <p:pic>
        <p:nvPicPr>
          <p:cNvPr id="4" name="Picture 15" descr="https://encrypted-tbn3.gstatic.com/images?q=tbn:ANd9GcR7xjTS9yt5O2t8wNgj06ChDwrvpwtK63w85_mQ-kEWzNGFdb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4328"/>
            <a:ext cx="2304256" cy="211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620688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can we elaborate common guidelines for all possible combinations of chronic </a:t>
            </a:r>
            <a:r>
              <a:rPr lang="en-US" dirty="0" smtClean="0"/>
              <a:t>diseases?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can subgroups of patients be distinguished according to the presence or absence of frailty, disability, geriatric syndromes, disadvantaged socioeconomic status, cognitive impairment, life expectancy, or patients’ wishes and </a:t>
            </a:r>
            <a:r>
              <a:rPr lang="en-US" dirty="0" smtClean="0"/>
              <a:t>expectations?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can we overcome the challenge of sample sizes and long-term follow-up in clinical trials and confounding and bias in observational </a:t>
            </a:r>
            <a:r>
              <a:rPr lang="en-US" dirty="0" smtClean="0"/>
              <a:t>studies?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can we include all possible age-related pharmacokinetic and </a:t>
            </a:r>
            <a:r>
              <a:rPr lang="en-US" dirty="0" err="1"/>
              <a:t>pharmacodynamic</a:t>
            </a:r>
            <a:r>
              <a:rPr lang="en-US" dirty="0"/>
              <a:t> variations, drug-drug interactions, drug-disease interactions and the risk of adverse drug events which varies from individual to individual (including through the use of modeling and simulation) in treatment </a:t>
            </a:r>
            <a:r>
              <a:rPr lang="en-US" dirty="0" smtClean="0"/>
              <a:t>guidelines?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can we meet the need to continuously adjust the therapeutic approach to the complex needs of a population which continues to age and change with time?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05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71450"/>
            <a:ext cx="875347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97926"/>
            <a:ext cx="864076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800000"/>
                </a:solidFill>
                <a:latin typeface="+mn-lt"/>
              </a:rPr>
              <a:t>American Geriatrics Society Expert Panel on the Care of Older Adults with Multimorbidity</a:t>
            </a:r>
          </a:p>
          <a:p>
            <a:pPr>
              <a:defRPr/>
            </a:pPr>
            <a:endParaRPr lang="en-US" b="1" dirty="0">
              <a:latin typeface="+mn-lt"/>
            </a:endParaRP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‘Patient-Centered Care for Older Adults with Multiple Chronic Conditions: </a:t>
            </a: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A Stepwise Approach from the American Geriatrics Society’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‘Guiding Principles for the Care of Older Adults with Multimorbidity: </a:t>
            </a:r>
          </a:p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An Approach for Clinicians’</a:t>
            </a:r>
          </a:p>
          <a:p>
            <a:pPr algn="ctr">
              <a:defRPr/>
            </a:pP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‘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Guiding principles for the care of older adults with multimorbidity pocket card’</a:t>
            </a:r>
          </a:p>
          <a:p>
            <a:pPr>
              <a:defRPr/>
            </a:pPr>
            <a:endParaRPr lang="en-US" b="1" dirty="0">
              <a:solidFill>
                <a:srgbClr val="000000"/>
              </a:solidFill>
              <a:latin typeface="+mn-lt"/>
            </a:endParaRPr>
          </a:p>
          <a:p>
            <a:pPr algn="r">
              <a:defRPr/>
            </a:pPr>
            <a:r>
              <a:rPr lang="de-DE" sz="1600" b="1" dirty="0" smtClean="0">
                <a:solidFill>
                  <a:srgbClr val="000000"/>
                </a:solidFill>
                <a:latin typeface="+mn-lt"/>
              </a:rPr>
              <a:t>J </a:t>
            </a:r>
            <a:r>
              <a:rPr lang="de-DE" sz="1600" b="1" dirty="0">
                <a:solidFill>
                  <a:srgbClr val="000000"/>
                </a:solidFill>
                <a:latin typeface="+mn-lt"/>
              </a:rPr>
              <a:t>Am </a:t>
            </a:r>
            <a:r>
              <a:rPr lang="de-DE" sz="1600" b="1" dirty="0" err="1">
                <a:solidFill>
                  <a:srgbClr val="000000"/>
                </a:solidFill>
                <a:latin typeface="+mn-lt"/>
              </a:rPr>
              <a:t>Geriatr</a:t>
            </a:r>
            <a:r>
              <a:rPr lang="de-DE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+mn-lt"/>
              </a:rPr>
              <a:t>Soc</a:t>
            </a:r>
            <a:r>
              <a:rPr lang="de-DE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DE" sz="1600" b="1" dirty="0" smtClean="0">
                <a:solidFill>
                  <a:srgbClr val="000000"/>
                </a:solidFill>
                <a:latin typeface="+mn-lt"/>
              </a:rPr>
              <a:t>2012</a:t>
            </a:r>
            <a:endParaRPr lang="de-DE" sz="1600" b="1" dirty="0"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3789040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81422"/>
                </a:solidFill>
              </a:rPr>
              <a:t>These principles include </a:t>
            </a:r>
            <a:r>
              <a:rPr lang="en-US" sz="1600" b="1" u="sng" dirty="0" smtClean="0">
                <a:solidFill>
                  <a:srgbClr val="081422"/>
                </a:solidFill>
              </a:rPr>
              <a:t>patients’ concerns</a:t>
            </a:r>
            <a:r>
              <a:rPr lang="en-US" sz="1600" b="1" dirty="0" smtClean="0">
                <a:solidFill>
                  <a:srgbClr val="081422"/>
                </a:solidFill>
              </a:rPr>
              <a:t>, a comprehensive </a:t>
            </a:r>
            <a:r>
              <a:rPr lang="en-US" sz="1600" b="1" u="sng" dirty="0" smtClean="0">
                <a:solidFill>
                  <a:srgbClr val="081422"/>
                </a:solidFill>
              </a:rPr>
              <a:t>review of care plans</a:t>
            </a:r>
            <a:r>
              <a:rPr lang="en-US" sz="1600" b="1" dirty="0" smtClean="0">
                <a:solidFill>
                  <a:srgbClr val="081422"/>
                </a:solidFill>
              </a:rPr>
              <a:t>, patients’ </a:t>
            </a:r>
            <a:r>
              <a:rPr lang="en-US" sz="1600" b="1" u="sng" dirty="0" smtClean="0">
                <a:solidFill>
                  <a:srgbClr val="081422"/>
                </a:solidFill>
              </a:rPr>
              <a:t>preferences</a:t>
            </a:r>
            <a:r>
              <a:rPr lang="en-US" sz="1600" b="1" dirty="0" smtClean="0">
                <a:solidFill>
                  <a:srgbClr val="081422"/>
                </a:solidFill>
              </a:rPr>
              <a:t>, </a:t>
            </a:r>
            <a:r>
              <a:rPr lang="en-US" sz="1600" b="1" u="sng" dirty="0" smtClean="0">
                <a:solidFill>
                  <a:srgbClr val="081422"/>
                </a:solidFill>
              </a:rPr>
              <a:t>prognosis</a:t>
            </a:r>
            <a:r>
              <a:rPr lang="en-US" sz="1600" b="1" dirty="0" smtClean="0">
                <a:solidFill>
                  <a:srgbClr val="081422"/>
                </a:solidFill>
              </a:rPr>
              <a:t>, </a:t>
            </a:r>
            <a:r>
              <a:rPr lang="en-US" sz="1600" b="1" u="sng" dirty="0" smtClean="0">
                <a:solidFill>
                  <a:srgbClr val="081422"/>
                </a:solidFill>
              </a:rPr>
              <a:t>potential drug-drug interactions</a:t>
            </a:r>
            <a:r>
              <a:rPr lang="en-US" sz="1600" b="1" dirty="0" smtClean="0">
                <a:solidFill>
                  <a:srgbClr val="081422"/>
                </a:solidFill>
              </a:rPr>
              <a:t>, evaluating whether specific information from a guideline or other such source of evidence applies to an older person with multimorbidity, and so on. </a:t>
            </a:r>
          </a:p>
          <a:p>
            <a:pPr algn="just"/>
            <a:r>
              <a:rPr lang="en-US" sz="1600" b="1" dirty="0" smtClean="0">
                <a:solidFill>
                  <a:srgbClr val="081422"/>
                </a:solidFill>
              </a:rPr>
              <a:t>In practice, this means that </a:t>
            </a:r>
            <a:r>
              <a:rPr lang="en-US" sz="1600" b="1" u="sng" dirty="0" smtClean="0">
                <a:solidFill>
                  <a:srgbClr val="081422"/>
                </a:solidFill>
              </a:rPr>
              <a:t>the best thing for the elderly patient with multimorbidity is listening and recording all available information</a:t>
            </a:r>
            <a:r>
              <a:rPr lang="en-US" sz="1600" b="1" dirty="0" smtClean="0">
                <a:solidFill>
                  <a:srgbClr val="081422"/>
                </a:solidFill>
              </a:rPr>
              <a:t> (in this regard, </a:t>
            </a:r>
            <a:r>
              <a:rPr lang="en-US" sz="1600" b="1" u="sng" dirty="0" smtClean="0">
                <a:solidFill>
                  <a:srgbClr val="081422"/>
                </a:solidFill>
              </a:rPr>
              <a:t>latest-generation multidimensional geriatric assessment and frailty evaluation</a:t>
            </a:r>
            <a:r>
              <a:rPr lang="en-US" sz="1600" b="1" dirty="0" smtClean="0">
                <a:solidFill>
                  <a:srgbClr val="081422"/>
                </a:solidFill>
              </a:rPr>
              <a:t> procedures are invaluable tools), the systematic processing of all this information, and, finally, </a:t>
            </a:r>
            <a:r>
              <a:rPr lang="en-US" sz="1600" b="1" u="sng" dirty="0" smtClean="0">
                <a:solidFill>
                  <a:srgbClr val="081422"/>
                </a:solidFill>
              </a:rPr>
              <a:t>doctor-patient empathy</a:t>
            </a:r>
            <a:r>
              <a:rPr lang="en-US" sz="1600" b="1" dirty="0" smtClean="0">
                <a:solidFill>
                  <a:srgbClr val="081422"/>
                </a:solidFill>
              </a:rPr>
              <a:t>. </a:t>
            </a:r>
          </a:p>
          <a:p>
            <a:pPr algn="just"/>
            <a:r>
              <a:rPr lang="en-US" sz="1600" b="1" dirty="0" smtClean="0">
                <a:solidFill>
                  <a:srgbClr val="081422"/>
                </a:solidFill>
              </a:rPr>
              <a:t>Naturally decisions are thus left to the individual and this may seem unfair, limited, biased and extremely difficult for most.</a:t>
            </a:r>
            <a:endParaRPr lang="en-US" sz="1600" b="1" dirty="0">
              <a:solidFill>
                <a:srgbClr val="0814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624"/>
            <a:ext cx="8352927" cy="397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39552" y="4005064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b="1" dirty="0" smtClean="0"/>
              <a:t> Main age-related changes in organ systems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b="1" dirty="0" smtClean="0"/>
              <a:t> Main age-related changes in pharmacokinetics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b="1" dirty="0" smtClean="0"/>
              <a:t> Main age-related changes in </a:t>
            </a:r>
            <a:r>
              <a:rPr lang="en-US" sz="1600" b="1" dirty="0" err="1" smtClean="0"/>
              <a:t>pharmacodynamics</a:t>
            </a:r>
            <a:endParaRPr lang="en-US" sz="1600" b="1" dirty="0" smtClean="0"/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b="1" dirty="0" smtClean="0"/>
              <a:t> Main medication-related problems  and suggestions on how to review drug profiles in elderly people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600" b="1" dirty="0" smtClean="0"/>
              <a:t> Proposal for a new clinical approach and paradigm of care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"/>
            <a:ext cx="5328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5868144" y="3244334"/>
            <a:ext cx="2950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http://www.reposi2013.org/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4139952" cy="71096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 err="1" smtClean="0"/>
              <a:t>Epidemiology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a </a:t>
            </a:r>
            <a:r>
              <a:rPr lang="it-IT" sz="1600" b="1" dirty="0" err="1" smtClean="0"/>
              <a:t>new</a:t>
            </a:r>
            <a:r>
              <a:rPr lang="it-IT" sz="1600" b="1" dirty="0" smtClean="0"/>
              <a:t> global </a:t>
            </a:r>
            <a:r>
              <a:rPr lang="it-IT" sz="1600" b="1" dirty="0" err="1" smtClean="0"/>
              <a:t>epidemic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smtClean="0"/>
              <a:t>R. </a:t>
            </a:r>
            <a:r>
              <a:rPr lang="it-IT" sz="1600" i="1" dirty="0" err="1" smtClean="0"/>
              <a:t>Pujol</a:t>
            </a:r>
            <a:r>
              <a:rPr lang="it-IT" sz="1600" i="1" dirty="0" smtClean="0"/>
              <a:t>, </a:t>
            </a:r>
            <a:r>
              <a:rPr lang="it-IT" sz="1600" i="1" dirty="0" err="1" smtClean="0"/>
              <a:t>Spain</a:t>
            </a:r>
            <a:endParaRPr lang="it-IT" sz="1600" dirty="0" smtClean="0"/>
          </a:p>
          <a:p>
            <a:pPr algn="ctr">
              <a:lnSpc>
                <a:spcPct val="150000"/>
              </a:lnSpc>
            </a:pPr>
            <a:r>
              <a:rPr lang="it-IT" sz="1600" b="1" dirty="0" err="1" smtClean="0"/>
              <a:t>Comorbidity</a:t>
            </a:r>
            <a:r>
              <a:rPr lang="it-IT" sz="1600" b="1" dirty="0" smtClean="0"/>
              <a:t> and multimorbidity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err="1" smtClean="0"/>
              <a:t>J.M.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Valderas</a:t>
            </a:r>
            <a:r>
              <a:rPr lang="it-IT" sz="1600" i="1" dirty="0" smtClean="0"/>
              <a:t>, UK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smtClean="0"/>
              <a:t>The social and </a:t>
            </a:r>
            <a:r>
              <a:rPr lang="it-IT" sz="1600" b="1" dirty="0" err="1" smtClean="0"/>
              <a:t>health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costs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smtClean="0"/>
              <a:t>M. </a:t>
            </a:r>
            <a:r>
              <a:rPr lang="it-IT" sz="1600" i="1" dirty="0" err="1" smtClean="0"/>
              <a:t>Bernabeu-Wittel</a:t>
            </a:r>
            <a:r>
              <a:rPr lang="it-IT" sz="1600" i="1" dirty="0" smtClean="0"/>
              <a:t>, </a:t>
            </a:r>
            <a:r>
              <a:rPr lang="it-IT" sz="1600" i="1" dirty="0" err="1" smtClean="0"/>
              <a:t>Spain</a:t>
            </a:r>
            <a:r>
              <a:rPr lang="it-IT" sz="1600" dirty="0" smtClean="0"/>
              <a:t> </a:t>
            </a:r>
            <a:br>
              <a:rPr lang="it-IT" sz="1600" dirty="0" smtClean="0"/>
            </a:br>
            <a:r>
              <a:rPr lang="it-IT" sz="1600" b="1" dirty="0" smtClean="0"/>
              <a:t>Multimorbidity and </a:t>
            </a:r>
            <a:r>
              <a:rPr lang="it-IT" sz="1600" b="1" dirty="0" err="1" smtClean="0"/>
              <a:t>disability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smtClean="0"/>
              <a:t>S. de </a:t>
            </a:r>
            <a:r>
              <a:rPr lang="it-IT" sz="1600" i="1" dirty="0" err="1" smtClean="0"/>
              <a:t>Rooij</a:t>
            </a:r>
            <a:r>
              <a:rPr lang="it-IT" sz="1600" i="1" dirty="0" smtClean="0"/>
              <a:t>, The </a:t>
            </a:r>
            <a:r>
              <a:rPr lang="it-IT" sz="1600" i="1" dirty="0" err="1" smtClean="0"/>
              <a:t>Netherlands</a:t>
            </a:r>
            <a:r>
              <a:rPr lang="it-IT" sz="1600" dirty="0" smtClean="0"/>
              <a:t> </a:t>
            </a:r>
            <a:br>
              <a:rPr lang="it-IT" sz="1600" dirty="0" smtClean="0"/>
            </a:br>
            <a:r>
              <a:rPr lang="it-IT" sz="1600" b="1" dirty="0" err="1" smtClean="0"/>
              <a:t>Cluster-analysis</a:t>
            </a:r>
            <a:r>
              <a:rPr lang="it-IT" sz="1600" b="1" dirty="0" smtClean="0"/>
              <a:t> and network medicine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smtClean="0"/>
              <a:t>A. Marengoni, Italy</a:t>
            </a:r>
          </a:p>
          <a:p>
            <a:pPr algn="ctr">
              <a:lnSpc>
                <a:spcPct val="150000"/>
              </a:lnSpc>
            </a:pPr>
            <a:endParaRPr lang="it-IT" sz="1600" i="1" dirty="0" smtClean="0"/>
          </a:p>
          <a:p>
            <a:pPr algn="ctr">
              <a:lnSpc>
                <a:spcPct val="150000"/>
              </a:lnSpc>
            </a:pPr>
            <a:endParaRPr lang="it-IT" sz="1600" i="1" dirty="0" smtClean="0"/>
          </a:p>
          <a:p>
            <a:pPr algn="ctr">
              <a:lnSpc>
                <a:spcPct val="150000"/>
              </a:lnSpc>
            </a:pPr>
            <a:endParaRPr lang="it-IT" sz="1600" i="1" dirty="0" smtClean="0"/>
          </a:p>
          <a:p>
            <a:pPr algn="ctr">
              <a:lnSpc>
                <a:spcPct val="150000"/>
              </a:lnSpc>
            </a:pPr>
            <a:endParaRPr lang="it-IT" sz="1600" i="1" dirty="0" smtClean="0"/>
          </a:p>
          <a:p>
            <a:pPr algn="ctr">
              <a:lnSpc>
                <a:spcPct val="150000"/>
              </a:lnSpc>
            </a:pPr>
            <a:endParaRPr lang="it-IT" sz="1600" i="1" dirty="0" smtClean="0"/>
          </a:p>
          <a:p>
            <a:pPr algn="ctr">
              <a:lnSpc>
                <a:spcPct val="150000"/>
              </a:lnSpc>
            </a:pPr>
            <a:endParaRPr lang="it-IT" sz="1600" i="1" dirty="0" smtClean="0"/>
          </a:p>
          <a:p>
            <a:pPr algn="ctr">
              <a:lnSpc>
                <a:spcPct val="150000"/>
              </a:lnSpc>
            </a:pPr>
            <a:endParaRPr lang="it-IT" sz="1600" i="1" dirty="0" smtClean="0"/>
          </a:p>
          <a:p>
            <a:pPr algn="ctr">
              <a:lnSpc>
                <a:spcPct val="150000"/>
              </a:lnSpc>
            </a:pPr>
            <a:r>
              <a:rPr lang="it-IT" sz="1600" dirty="0" smtClean="0"/>
              <a:t> </a:t>
            </a:r>
            <a:br>
              <a:rPr lang="it-IT" sz="1600" dirty="0" smtClean="0"/>
            </a:br>
            <a:endParaRPr lang="it-IT" sz="16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4139952" y="0"/>
            <a:ext cx="5004048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 smtClean="0"/>
              <a:t>Multimorbidity, </a:t>
            </a:r>
            <a:r>
              <a:rPr lang="it-IT" sz="1600" b="1" dirty="0" err="1" smtClean="0"/>
              <a:t>polypharmacy</a:t>
            </a:r>
            <a:r>
              <a:rPr lang="it-IT" sz="1600" b="1" dirty="0" smtClean="0"/>
              <a:t> and </a:t>
            </a:r>
            <a:r>
              <a:rPr lang="it-IT" sz="1600" b="1" dirty="0" err="1" smtClean="0"/>
              <a:t>guidelines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smtClean="0"/>
              <a:t>M. </a:t>
            </a:r>
            <a:r>
              <a:rPr lang="it-IT" sz="1600" i="1" dirty="0" err="1" smtClean="0"/>
              <a:t>Scherer</a:t>
            </a:r>
            <a:r>
              <a:rPr lang="it-IT" sz="1600" i="1" dirty="0" smtClean="0"/>
              <a:t>, </a:t>
            </a:r>
            <a:r>
              <a:rPr lang="it-IT" sz="1600" i="1" dirty="0" err="1" smtClean="0"/>
              <a:t>Germany</a:t>
            </a:r>
            <a:r>
              <a:rPr lang="it-IT" sz="1600" dirty="0" smtClean="0"/>
              <a:t>  </a:t>
            </a:r>
            <a:br>
              <a:rPr lang="it-IT" sz="1600" dirty="0" smtClean="0"/>
            </a:br>
            <a:r>
              <a:rPr lang="it-IT" sz="1600" b="1" dirty="0" smtClean="0"/>
              <a:t>The </a:t>
            </a:r>
            <a:r>
              <a:rPr lang="it-IT" sz="1600" b="1" dirty="0" err="1" smtClean="0"/>
              <a:t>role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prevention</a:t>
            </a:r>
            <a:r>
              <a:rPr lang="it-IT" sz="1600" b="1" dirty="0" smtClean="0"/>
              <a:t> and life-style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smtClean="0"/>
              <a:t>S. </a:t>
            </a:r>
            <a:r>
              <a:rPr lang="it-IT" sz="1600" i="1" dirty="0" err="1" smtClean="0"/>
              <a:t>Corrao</a:t>
            </a:r>
            <a:r>
              <a:rPr lang="it-IT" sz="1600" i="1" dirty="0" smtClean="0"/>
              <a:t>, Italy</a:t>
            </a:r>
            <a:r>
              <a:rPr lang="it-IT" sz="1600" dirty="0" smtClean="0"/>
              <a:t> </a:t>
            </a:r>
            <a:br>
              <a:rPr lang="it-IT" sz="1600" dirty="0" smtClean="0"/>
            </a:br>
            <a:r>
              <a:rPr lang="it-IT" sz="1600" b="1" dirty="0" err="1" smtClean="0"/>
              <a:t>Approach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for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improving</a:t>
            </a:r>
            <a:r>
              <a:rPr lang="it-IT" sz="1600" b="1" dirty="0" smtClean="0"/>
              <a:t> the </a:t>
            </a:r>
            <a:r>
              <a:rPr lang="it-IT" sz="1600" b="1" dirty="0" err="1" smtClean="0"/>
              <a:t>appropriateness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drug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prescribing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smtClean="0"/>
              <a:t>T. Eriksson, </a:t>
            </a:r>
            <a:r>
              <a:rPr lang="it-IT" sz="1600" i="1" dirty="0" err="1" smtClean="0"/>
              <a:t>Sweden</a:t>
            </a:r>
            <a:r>
              <a:rPr lang="it-IT" sz="1600" i="1" dirty="0" smtClean="0"/>
              <a:t> 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b="1" dirty="0" err="1" smtClean="0"/>
              <a:t>Goal-Oriented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Patient</a:t>
            </a:r>
            <a:r>
              <a:rPr lang="it-IT" sz="1600" b="1" dirty="0" smtClean="0"/>
              <a:t> Care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smtClean="0"/>
              <a:t>G. </a:t>
            </a:r>
            <a:r>
              <a:rPr lang="it-IT" sz="1600" i="1" dirty="0" err="1" smtClean="0"/>
              <a:t>Onder</a:t>
            </a:r>
            <a:r>
              <a:rPr lang="it-IT" sz="1600" i="1" dirty="0" smtClean="0"/>
              <a:t>, Italy</a:t>
            </a:r>
            <a:r>
              <a:rPr lang="it-IT" sz="1600" dirty="0" smtClean="0"/>
              <a:t> </a:t>
            </a:r>
            <a:br>
              <a:rPr lang="it-IT" sz="1600" dirty="0" smtClean="0"/>
            </a:br>
            <a:r>
              <a:rPr lang="it-IT" sz="1600" b="1" dirty="0" smtClean="0"/>
              <a:t>New </a:t>
            </a:r>
            <a:r>
              <a:rPr lang="it-IT" sz="1600" b="1" dirty="0" err="1" smtClean="0"/>
              <a:t>approach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for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clinical</a:t>
            </a:r>
            <a:r>
              <a:rPr lang="it-IT" sz="1600" b="1" dirty="0" smtClean="0"/>
              <a:t> trial and </a:t>
            </a:r>
            <a:r>
              <a:rPr lang="it-IT" sz="1600" b="1" dirty="0" err="1" smtClean="0"/>
              <a:t>guidelines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smtClean="0"/>
              <a:t>B. </a:t>
            </a:r>
            <a:r>
              <a:rPr lang="it-IT" sz="1600" i="1" dirty="0" err="1" smtClean="0"/>
              <a:t>Guthrie</a:t>
            </a:r>
            <a:r>
              <a:rPr lang="it-IT" sz="1600" i="1" dirty="0" smtClean="0"/>
              <a:t>, UK</a:t>
            </a:r>
            <a:endParaRPr lang="it-IT" sz="1600" dirty="0" smtClean="0"/>
          </a:p>
          <a:p>
            <a:pPr algn="ctr">
              <a:lnSpc>
                <a:spcPct val="150000"/>
              </a:lnSpc>
            </a:pPr>
            <a:r>
              <a:rPr lang="it-IT" sz="1600" b="1" dirty="0" smtClean="0"/>
              <a:t>A </a:t>
            </a:r>
            <a:r>
              <a:rPr lang="it-IT" sz="1600" b="1" dirty="0" err="1" smtClean="0"/>
              <a:t>multidisciplinary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approach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smtClean="0"/>
              <a:t>T. Eriksson, </a:t>
            </a:r>
            <a:r>
              <a:rPr lang="it-IT" sz="1600" i="1" dirty="0" err="1" smtClean="0"/>
              <a:t>Sweden</a:t>
            </a:r>
            <a:endParaRPr lang="it-IT" sz="1600" dirty="0" smtClean="0"/>
          </a:p>
          <a:p>
            <a:pPr algn="ctr">
              <a:lnSpc>
                <a:spcPct val="150000"/>
              </a:lnSpc>
            </a:pPr>
            <a:r>
              <a:rPr lang="it-IT" sz="1600" b="1" dirty="0" err="1" smtClean="0"/>
              <a:t>Continuity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care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smtClean="0"/>
              <a:t>M. </a:t>
            </a:r>
            <a:r>
              <a:rPr lang="it-IT" sz="1600" i="1" dirty="0" err="1" smtClean="0"/>
              <a:t>Bernabeu-Wittel</a:t>
            </a:r>
            <a:r>
              <a:rPr lang="it-IT" sz="1600" i="1" dirty="0" smtClean="0"/>
              <a:t>, </a:t>
            </a:r>
            <a:r>
              <a:rPr lang="it-IT" sz="1600" i="1" dirty="0" err="1" smtClean="0"/>
              <a:t>Spain</a:t>
            </a:r>
            <a:r>
              <a:rPr lang="it-IT" sz="1600" i="1" dirty="0" smtClean="0"/>
              <a:t> </a:t>
            </a:r>
            <a:endParaRPr lang="it-IT" sz="1600" dirty="0" smtClean="0"/>
          </a:p>
          <a:p>
            <a:pPr algn="ctr">
              <a:lnSpc>
                <a:spcPct val="150000"/>
              </a:lnSpc>
            </a:pPr>
            <a:r>
              <a:rPr lang="it-IT" sz="1600" b="1" dirty="0" err="1" smtClean="0"/>
              <a:t>Involvement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of</a:t>
            </a:r>
            <a:r>
              <a:rPr lang="it-IT" sz="1600" b="1" dirty="0" smtClean="0"/>
              <a:t> the </a:t>
            </a:r>
            <a:r>
              <a:rPr lang="it-IT" sz="1600" b="1" dirty="0" err="1" smtClean="0"/>
              <a:t>patient</a:t>
            </a:r>
            <a:r>
              <a:rPr lang="it-IT" sz="1600" b="1" dirty="0" smtClean="0"/>
              <a:t> and family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err="1" smtClean="0"/>
              <a:t>J.M.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Valderas</a:t>
            </a:r>
            <a:r>
              <a:rPr lang="it-IT" sz="1600" i="1" dirty="0" smtClean="0"/>
              <a:t>, UK</a:t>
            </a:r>
            <a:endParaRPr lang="it-IT" sz="1600" dirty="0" smtClean="0"/>
          </a:p>
          <a:p>
            <a:pPr algn="ctr">
              <a:lnSpc>
                <a:spcPct val="150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3608" y="1484784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>
                <a:solidFill>
                  <a:srgbClr val="081422"/>
                </a:solidFill>
              </a:rPr>
              <a:t>Geriatrics is </a:t>
            </a:r>
            <a:r>
              <a:rPr lang="en-US" sz="2000" b="1" u="sng" dirty="0">
                <a:solidFill>
                  <a:srgbClr val="081422"/>
                </a:solidFill>
              </a:rPr>
              <a:t>unique</a:t>
            </a:r>
            <a:r>
              <a:rPr lang="en-US" sz="2000" b="1" dirty="0">
                <a:solidFill>
                  <a:srgbClr val="081422"/>
                </a:solidFill>
              </a:rPr>
              <a:t> precisely because it is </a:t>
            </a:r>
            <a:r>
              <a:rPr lang="en-US" sz="2000" b="1" u="sng" dirty="0">
                <a:solidFill>
                  <a:srgbClr val="081422"/>
                </a:solidFill>
              </a:rPr>
              <a:t>difficult</a:t>
            </a:r>
            <a:r>
              <a:rPr lang="en-US" sz="2000" b="1" dirty="0">
                <a:solidFill>
                  <a:srgbClr val="081422"/>
                </a:solidFill>
              </a:rPr>
              <a:t>, </a:t>
            </a:r>
            <a:r>
              <a:rPr lang="en-US" sz="2000" b="1" u="sng" dirty="0">
                <a:solidFill>
                  <a:srgbClr val="081422"/>
                </a:solidFill>
              </a:rPr>
              <a:t>complex</a:t>
            </a:r>
            <a:r>
              <a:rPr lang="en-US" sz="2000" b="1" dirty="0">
                <a:solidFill>
                  <a:srgbClr val="081422"/>
                </a:solidFill>
              </a:rPr>
              <a:t> and </a:t>
            </a:r>
            <a:r>
              <a:rPr lang="en-US" sz="2000" b="1" u="sng" dirty="0">
                <a:solidFill>
                  <a:srgbClr val="081422"/>
                </a:solidFill>
              </a:rPr>
              <a:t>unpredictable</a:t>
            </a:r>
            <a:r>
              <a:rPr lang="en-US" sz="2000" b="1" dirty="0">
                <a:solidFill>
                  <a:srgbClr val="081422"/>
                </a:solidFill>
              </a:rPr>
              <a:t>, because it is </a:t>
            </a:r>
            <a:r>
              <a:rPr lang="en-US" sz="2000" b="1" u="sng" dirty="0">
                <a:solidFill>
                  <a:srgbClr val="081422"/>
                </a:solidFill>
              </a:rPr>
              <a:t>focused on the person</a:t>
            </a:r>
            <a:r>
              <a:rPr lang="en-US" sz="2000" b="1" dirty="0">
                <a:solidFill>
                  <a:srgbClr val="081422"/>
                </a:solidFill>
              </a:rPr>
              <a:t>, and because </a:t>
            </a:r>
            <a:r>
              <a:rPr lang="en-US" sz="2000" b="1" u="sng" dirty="0">
                <a:solidFill>
                  <a:srgbClr val="081422"/>
                </a:solidFill>
              </a:rPr>
              <a:t>the person is both the geriatrician and the elderly patient</a:t>
            </a:r>
            <a:r>
              <a:rPr lang="en-US" sz="2000" b="1" dirty="0">
                <a:solidFill>
                  <a:srgbClr val="081422"/>
                </a:solidFill>
              </a:rPr>
              <a:t>, and interaction between them is of the greatest value for the </a:t>
            </a:r>
            <a:r>
              <a:rPr lang="en-US" sz="2000" b="1" u="sng" dirty="0">
                <a:solidFill>
                  <a:srgbClr val="081422"/>
                </a:solidFill>
              </a:rPr>
              <a:t>patient’s wellbeing</a:t>
            </a:r>
            <a:r>
              <a:rPr lang="en-US" sz="2000" b="1" dirty="0">
                <a:solidFill>
                  <a:srgbClr val="081422"/>
                </a:solidFill>
              </a:rPr>
              <a:t>. </a:t>
            </a:r>
            <a:endParaRPr lang="it-IT" sz="2000" b="1" dirty="0">
              <a:solidFill>
                <a:srgbClr val="0814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620713"/>
            <a:ext cx="655161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091183"/>
            <a:ext cx="6264696" cy="24098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81422"/>
                </a:solidFill>
              </a:rPr>
              <a:t>Alterazioni nella cinetica</a:t>
            </a:r>
          </a:p>
          <a:p>
            <a:pPr algn="ctr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81422"/>
                </a:solidFill>
              </a:rPr>
              <a:t>Alterazioni nella dinamica</a:t>
            </a:r>
          </a:p>
          <a:p>
            <a:pPr algn="ctr" eaLnBrk="1" hangingPunct="1">
              <a:lnSpc>
                <a:spcPct val="150000"/>
              </a:lnSpc>
              <a:buFont typeface="Courier New" pitchFamily="49" charset="0"/>
              <a:buChar char="o"/>
            </a:pPr>
            <a:r>
              <a:rPr lang="it-IT" sz="2000" b="1" dirty="0" smtClean="0">
                <a:solidFill>
                  <a:srgbClr val="081422"/>
                </a:solidFill>
              </a:rPr>
              <a:t>Interazioni fra farmaci</a:t>
            </a:r>
          </a:p>
        </p:txBody>
      </p:sp>
      <p:pic>
        <p:nvPicPr>
          <p:cNvPr id="4" name="Picture 25" descr="https://encrypted-tbn0.gstatic.com/images?q=tbn:ANd9GcRzU6JU7z7jar6bA7EzSH8eXFJ6p7diwZTNYGDbZaKwg8-X7rf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15891"/>
            <a:ext cx="4248472" cy="174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835696" y="2937425"/>
            <a:ext cx="684076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it-IT" sz="1800" b="1" dirty="0" smtClean="0">
                <a:solidFill>
                  <a:srgbClr val="081422"/>
                </a:solidFill>
              </a:rPr>
              <a:t> Cambiamenti età correlati in organi e apparati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it-IT" sz="1800" b="1" dirty="0" smtClean="0">
                <a:solidFill>
                  <a:srgbClr val="081422"/>
                </a:solidFill>
              </a:rPr>
              <a:t> La multimorbilità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it-IT" b="1" dirty="0" smtClean="0">
                <a:solidFill>
                  <a:srgbClr val="081422"/>
                </a:solidFill>
              </a:rPr>
              <a:t> La scarsa aderenza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it-IT" b="1" dirty="0" smtClean="0">
                <a:solidFill>
                  <a:srgbClr val="081422"/>
                </a:solidFill>
              </a:rPr>
              <a:t> Errori nella somministrazione per memoria, visus, artrosi, packaging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it-IT" b="1" dirty="0" smtClean="0">
                <a:solidFill>
                  <a:srgbClr val="081422"/>
                </a:solidFill>
              </a:rPr>
              <a:t> Disinformazione sulla patologia e sul trattamento</a:t>
            </a:r>
          </a:p>
        </p:txBody>
      </p:sp>
      <p:pic>
        <p:nvPicPr>
          <p:cNvPr id="7" name="Picture 3" descr="nonna, non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4" y="188640"/>
            <a:ext cx="24710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323850" y="44624"/>
            <a:ext cx="86407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000" b="1" dirty="0">
                <a:solidFill>
                  <a:srgbClr val="800000"/>
                </a:solidFill>
                <a:latin typeface="Calibri" pitchFamily="34" charset="0"/>
              </a:rPr>
              <a:t>Epidemiologia delle reazioni avverse da farmaco (ADR)</a:t>
            </a:r>
            <a:endParaRPr lang="it-IT" sz="3000" b="1" dirty="0">
              <a:solidFill>
                <a:srgbClr val="800000"/>
              </a:solidFill>
            </a:endParaRPr>
          </a:p>
        </p:txBody>
      </p:sp>
      <p:sp>
        <p:nvSpPr>
          <p:cNvPr id="10243" name="Rettangolo 3"/>
          <p:cNvSpPr>
            <a:spLocks noChangeArrowheads="1"/>
          </p:cNvSpPr>
          <p:nvPr/>
        </p:nvSpPr>
        <p:spPr bwMode="auto">
          <a:xfrm>
            <a:off x="5580063" y="652462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it-IT" sz="1400" i="1" dirty="0" err="1">
                <a:latin typeface="Calibri" pitchFamily="34" charset="0"/>
              </a:rPr>
              <a:t>Budnitz</a:t>
            </a:r>
            <a:r>
              <a:rPr lang="it-IT" sz="1400" i="1" dirty="0">
                <a:latin typeface="Calibri" pitchFamily="34" charset="0"/>
              </a:rPr>
              <a:t>, JAMA 2006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268413"/>
            <a:ext cx="7916863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771775" y="2062163"/>
            <a:ext cx="5183188" cy="6461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800000"/>
                </a:solidFill>
                <a:latin typeface="Calibri" pitchFamily="34" charset="0"/>
              </a:rPr>
              <a:t>Ultra 65enni: 1/4 delle ADR totali e ½ delle ADR che hanno causato ospedalizzazione</a:t>
            </a:r>
          </a:p>
        </p:txBody>
      </p:sp>
    </p:spTree>
    <p:extLst>
      <p:ext uri="{BB962C8B-B14F-4D97-AF65-F5344CB8AC3E}">
        <p14:creationId xmlns:p14="http://schemas.microsoft.com/office/powerpoint/2010/main" val="26689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171575"/>
            <a:ext cx="71818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ttangolo 2"/>
          <p:cNvSpPr>
            <a:spLocks noChangeArrowheads="1"/>
          </p:cNvSpPr>
          <p:nvPr/>
        </p:nvSpPr>
        <p:spPr bwMode="auto">
          <a:xfrm>
            <a:off x="714375" y="5648325"/>
            <a:ext cx="7286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/>
              <a:t>Aumento dei ricoveri per primi fenomeni di ADR (grigio) e per ADR ricorrenti (nero) su un totale di 37 296 soggetti (44% uomini; 56 % donne) al di sopra dei 60 anni tra il 1980-2003</a:t>
            </a:r>
          </a:p>
        </p:txBody>
      </p:sp>
      <p:sp>
        <p:nvSpPr>
          <p:cNvPr id="28676" name="Rettangolo 3"/>
          <p:cNvSpPr>
            <a:spLocks noChangeArrowheads="1"/>
          </p:cNvSpPr>
          <p:nvPr/>
        </p:nvSpPr>
        <p:spPr bwMode="auto">
          <a:xfrm>
            <a:off x="2000250" y="500063"/>
            <a:ext cx="557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i="1"/>
              <a:t>Br. J. Clinical Pharmacol. 63: 163-170, 2007</a:t>
            </a:r>
            <a:endParaRPr lang="it-IT" sz="1800"/>
          </a:p>
        </p:txBody>
      </p:sp>
    </p:spTree>
    <p:extLst>
      <p:ext uri="{BB962C8B-B14F-4D97-AF65-F5344CB8AC3E}">
        <p14:creationId xmlns:p14="http://schemas.microsoft.com/office/powerpoint/2010/main" val="42481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tangolo 3"/>
          <p:cNvSpPr>
            <a:spLocks noChangeArrowheads="1"/>
          </p:cNvSpPr>
          <p:nvPr/>
        </p:nvSpPr>
        <p:spPr bwMode="auto">
          <a:xfrm>
            <a:off x="539750" y="908050"/>
            <a:ext cx="8034338" cy="429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81422"/>
                </a:solidFill>
              </a:rPr>
              <a:t>“What’s more dangerous, your aspirin or your car? Thinking rationally about drug risks (and </a:t>
            </a:r>
            <a:r>
              <a:rPr lang="it-IT" sz="2800" b="1" dirty="0" err="1">
                <a:solidFill>
                  <a:srgbClr val="081422"/>
                </a:solidFill>
              </a:rPr>
              <a:t>Benefits</a:t>
            </a:r>
            <a:r>
              <a:rPr lang="it-IT" sz="2800" b="1" dirty="0">
                <a:solidFill>
                  <a:srgbClr val="081422"/>
                </a:solidFill>
              </a:rPr>
              <a:t>)”.</a:t>
            </a:r>
          </a:p>
          <a:p>
            <a:pPr>
              <a:lnSpc>
                <a:spcPct val="150000"/>
              </a:lnSpc>
            </a:pPr>
            <a:endParaRPr lang="it-IT" sz="2800" b="1" dirty="0">
              <a:solidFill>
                <a:srgbClr val="081422"/>
              </a:solidFill>
            </a:endParaRPr>
          </a:p>
          <a:p>
            <a:pPr>
              <a:lnSpc>
                <a:spcPct val="150000"/>
              </a:lnSpc>
            </a:pPr>
            <a:endParaRPr lang="it-IT" sz="2000" b="1" dirty="0">
              <a:solidFill>
                <a:srgbClr val="081422"/>
              </a:solidFill>
            </a:endParaRPr>
          </a:p>
          <a:p>
            <a:pPr>
              <a:lnSpc>
                <a:spcPct val="150000"/>
              </a:lnSpc>
            </a:pPr>
            <a:endParaRPr lang="it-IT" sz="2000" b="1" dirty="0">
              <a:solidFill>
                <a:srgbClr val="081422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081422"/>
                </a:solidFill>
              </a:rPr>
              <a:t>Cohen &amp; </a:t>
            </a:r>
            <a:r>
              <a:rPr lang="it-IT" sz="2000" b="1" dirty="0" err="1">
                <a:solidFill>
                  <a:srgbClr val="081422"/>
                </a:solidFill>
              </a:rPr>
              <a:t>Neumann</a:t>
            </a:r>
            <a:r>
              <a:rPr lang="it-IT" sz="2000" b="1" dirty="0">
                <a:solidFill>
                  <a:srgbClr val="081422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81422"/>
                </a:solidFill>
              </a:rPr>
              <a:t>Center for the Evaluation of Value and Risk in Health, Tufts-New England Medical </a:t>
            </a:r>
            <a:r>
              <a:rPr lang="it-IT" sz="2000" b="1" dirty="0">
                <a:solidFill>
                  <a:srgbClr val="081422"/>
                </a:solidFill>
              </a:rPr>
              <a:t>Center, Boston</a:t>
            </a:r>
            <a:endParaRPr lang="it-IT" sz="2000" dirty="0">
              <a:solidFill>
                <a:srgbClr val="0814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861</TotalTime>
  <Words>1823</Words>
  <Application>Microsoft Office PowerPoint</Application>
  <PresentationFormat>Presentazione su schermo (4:3)</PresentationFormat>
  <Paragraphs>276</Paragraphs>
  <Slides>47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9" baseType="lpstr">
      <vt:lpstr>Tema di Office</vt:lpstr>
      <vt:lpstr>Documento</vt:lpstr>
      <vt:lpstr>"TERAPIA FARMACOLOGICA NELL’ ANZIANO:  ADERENZA, SICUREZZA E RISK MANAGEMENT"  Ordine dei Medici, Brescia, 9 maggio 2013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INTERAZIONE TRA FARMACI</vt:lpstr>
      <vt:lpstr>Presentazione standard di PowerPoint</vt:lpstr>
      <vt:lpstr>Presentazione standard di PowerPoint</vt:lpstr>
      <vt:lpstr>Presentazione standard di PowerPoint</vt:lpstr>
      <vt:lpstr>Prevention of inappropriate prescribing in hospitalized older patients using a Computerized Prescription Support System (INTERcheck®) Ghibelli S et al, 2013, under review </vt:lpstr>
      <vt:lpstr>CARATTERISTICHE INTERCheck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Alessandra</dc:creator>
  <cp:lastModifiedBy>Alessandra</cp:lastModifiedBy>
  <cp:revision>130</cp:revision>
  <dcterms:created xsi:type="dcterms:W3CDTF">2013-04-22T05:45:30Z</dcterms:created>
  <dcterms:modified xsi:type="dcterms:W3CDTF">2013-05-09T15:58:57Z</dcterms:modified>
</cp:coreProperties>
</file>