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76" r:id="rId4"/>
    <p:sldId id="275" r:id="rId5"/>
    <p:sldId id="270" r:id="rId6"/>
    <p:sldId id="274" r:id="rId7"/>
    <p:sldId id="269" r:id="rId8"/>
    <p:sldId id="277" r:id="rId9"/>
    <p:sldId id="28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0" r:id="rId19"/>
    <p:sldId id="261" r:id="rId20"/>
    <p:sldId id="28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26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20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43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83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17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13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13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2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76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8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95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ADBD-A4CF-4213-BD4C-657F953A956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59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1"/>
          <p:cNvSpPr txBox="1">
            <a:spLocks noChangeArrowheads="1"/>
          </p:cNvSpPr>
          <p:nvPr/>
        </p:nvSpPr>
        <p:spPr bwMode="auto">
          <a:xfrm>
            <a:off x="755650" y="4149725"/>
            <a:ext cx="72739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i="1">
                <a:latin typeface="Calibri" pitchFamily="34" charset="0"/>
              </a:rPr>
              <a:t>Dr Riccardo Bergomi</a:t>
            </a:r>
          </a:p>
          <a:p>
            <a:pPr algn="ctr"/>
            <a:r>
              <a:rPr lang="it-IT" sz="2400" b="1" i="1">
                <a:latin typeface="Calibri" pitchFamily="34" charset="0"/>
              </a:rPr>
              <a:t>Clinica Neurochirurgica Università degli Studi di Brescia</a:t>
            </a:r>
          </a:p>
          <a:p>
            <a:pPr algn="ctr"/>
            <a:r>
              <a:rPr lang="it-IT" sz="2400" b="1" i="1">
                <a:latin typeface="Calibri" pitchFamily="34" charset="0"/>
              </a:rPr>
              <a:t>Master di II livello in Chirurgia vertebrale Università di Verona </a:t>
            </a:r>
          </a:p>
          <a:p>
            <a:pPr algn="ctr"/>
            <a:r>
              <a:rPr lang="it-IT" sz="2400" b="1" i="1">
                <a:latin typeface="Calibri" pitchFamily="34" charset="0"/>
              </a:rPr>
              <a:t>Membro AOSPINE Europe  </a:t>
            </a: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45125"/>
            <a:ext cx="10763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589588"/>
            <a:ext cx="9953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CasellaDiTesto 5"/>
          <p:cNvSpPr txBox="1">
            <a:spLocks noChangeArrowheads="1"/>
          </p:cNvSpPr>
          <p:nvPr/>
        </p:nvSpPr>
        <p:spPr bwMode="auto">
          <a:xfrm>
            <a:off x="5131739" y="1266735"/>
            <a:ext cx="360045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2060"/>
                </a:solidFill>
              </a:rPr>
              <a:t>Il mio amico Neurologo</a:t>
            </a:r>
            <a:endParaRPr lang="it-IT" sz="3600" b="1" i="1" dirty="0">
              <a:solidFill>
                <a:srgbClr val="00206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786656" cy="31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31739" y="2924944"/>
            <a:ext cx="3472709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DESENZANO 28 OTTOBRE </a:t>
            </a:r>
            <a:r>
              <a:rPr lang="it-IT" dirty="0" smtClean="0"/>
              <a:t>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27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821486"/>
            <a:ext cx="58102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002060"/>
                </a:solidFill>
              </a:rPr>
              <a:t>COMPRESSIONE RADICOLARE C5-C6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31504" y="2348880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C00000"/>
                </a:solidFill>
              </a:rPr>
              <a:t>Radice interessata dalla compressione C5-c6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1504" y="3645024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Dolore irradiato all’avambraccio laterale, pollice, indice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31504" y="5013176"/>
            <a:ext cx="4680520" cy="1569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Ipostenia del muscolo </a:t>
            </a:r>
            <a:r>
              <a:rPr lang="it-IT" sz="2400" b="1" i="1" dirty="0" err="1" smtClean="0">
                <a:solidFill>
                  <a:srgbClr val="7030A0"/>
                </a:solidFill>
              </a:rPr>
              <a:t>sovraspinoso</a:t>
            </a:r>
            <a:r>
              <a:rPr lang="it-IT" sz="2400" b="1" i="1" dirty="0" smtClean="0">
                <a:solidFill>
                  <a:srgbClr val="7030A0"/>
                </a:solidFill>
              </a:rPr>
              <a:t>, del bicipite e del deltoide (C5) e </a:t>
            </a:r>
            <a:r>
              <a:rPr lang="it-IT" sz="2400" b="1" i="1" dirty="0" err="1" smtClean="0">
                <a:solidFill>
                  <a:srgbClr val="7030A0"/>
                </a:solidFill>
              </a:rPr>
              <a:t>lungosupinatore</a:t>
            </a:r>
            <a:r>
              <a:rPr lang="it-IT" sz="2400" b="1" i="1" dirty="0" smtClean="0">
                <a:solidFill>
                  <a:srgbClr val="7030A0"/>
                </a:solidFill>
              </a:rPr>
              <a:t> ed estensore radiale del carpo (C6)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3278"/>
            <a:ext cx="1440160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9" y="3384032"/>
            <a:ext cx="2252558" cy="30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6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mso344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12" y="2219962"/>
            <a:ext cx="2304306" cy="159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23528" y="793680"/>
            <a:ext cx="331236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</a:t>
            </a:r>
            <a:r>
              <a:rPr lang="it-IT" sz="2400" b="1" i="1" dirty="0" err="1" smtClean="0">
                <a:solidFill>
                  <a:srgbClr val="7030A0"/>
                </a:solidFill>
              </a:rPr>
              <a:t>sovraspinoso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11959" y="670569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Rotazione laterale del braccio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4307"/>
            <a:ext cx="1000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23528" y="2787203"/>
            <a:ext cx="331236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bicipite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95555" y="2575095"/>
            <a:ext cx="2232237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Flessione dell’avambraccio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5091915"/>
            <a:ext cx="331236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deltoide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73066" y="4845694"/>
            <a:ext cx="2232237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Abduzione del braccio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55" y="4313716"/>
            <a:ext cx="2633845" cy="20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78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793680"/>
            <a:ext cx="288032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Lungo supinatore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35896" y="793679"/>
            <a:ext cx="2880345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Flessione avambraccio in </a:t>
            </a:r>
            <a:r>
              <a:rPr lang="it-IT" sz="2000" b="1" i="1" dirty="0" err="1" smtClean="0">
                <a:solidFill>
                  <a:srgbClr val="7030A0"/>
                </a:solidFill>
              </a:rPr>
              <a:t>pos</a:t>
            </a:r>
            <a:r>
              <a:rPr lang="it-IT" sz="2000" b="1" i="1" dirty="0" smtClean="0">
                <a:solidFill>
                  <a:srgbClr val="7030A0"/>
                </a:solidFill>
              </a:rPr>
              <a:t>. </a:t>
            </a:r>
            <a:r>
              <a:rPr lang="it-IT" sz="2000" b="1" i="1" dirty="0" err="1" smtClean="0">
                <a:solidFill>
                  <a:srgbClr val="7030A0"/>
                </a:solidFill>
              </a:rPr>
              <a:t>Interm</a:t>
            </a:r>
            <a:r>
              <a:rPr lang="it-IT" sz="2000" b="1" i="1" dirty="0" smtClean="0">
                <a:solidFill>
                  <a:srgbClr val="7030A0"/>
                </a:solidFill>
              </a:rPr>
              <a:t>. Fra </a:t>
            </a:r>
            <a:r>
              <a:rPr lang="it-IT" sz="2000" b="1" i="1" dirty="0" err="1" smtClean="0">
                <a:solidFill>
                  <a:srgbClr val="7030A0"/>
                </a:solidFill>
              </a:rPr>
              <a:t>pronaz</a:t>
            </a:r>
            <a:r>
              <a:rPr lang="it-IT" sz="2000" b="1" i="1" dirty="0" smtClean="0">
                <a:solidFill>
                  <a:srgbClr val="7030A0"/>
                </a:solidFill>
              </a:rPr>
              <a:t>. E supinazione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56" y="604430"/>
            <a:ext cx="1343025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3528" y="3762038"/>
            <a:ext cx="288032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estensione radiale del carpo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79912" y="3823593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Estensione radiale della mano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93" y="3835404"/>
            <a:ext cx="1885950" cy="215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9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821486"/>
            <a:ext cx="58102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002060"/>
                </a:solidFill>
              </a:rPr>
              <a:t>COMPRESSIONE RADICOLARE C6-C7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31504" y="2060848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C00000"/>
                </a:solidFill>
              </a:rPr>
              <a:t>Radice interessata dalla compressione C6-C7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1504" y="3276768"/>
            <a:ext cx="468052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Dolore irradiato alla scapola mediale, arto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sup</a:t>
            </a:r>
            <a:r>
              <a:rPr lang="it-IT" sz="2400" b="1" i="1" dirty="0" smtClean="0">
                <a:solidFill>
                  <a:srgbClr val="FF0000"/>
                </a:solidFill>
              </a:rPr>
              <a:t>. posteriore, terzo quarto dito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36832" y="4725144"/>
            <a:ext cx="468052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Ipostenia del muscolo tricipite ed estensore comune delle dita (C7) – riflesso </a:t>
            </a:r>
            <a:r>
              <a:rPr lang="it-IT" sz="2400" b="1" i="1" dirty="0" err="1" smtClean="0">
                <a:solidFill>
                  <a:srgbClr val="7030A0"/>
                </a:solidFill>
              </a:rPr>
              <a:t>tricipitale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0" y="548680"/>
            <a:ext cx="1267868" cy="347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36" y="3652102"/>
            <a:ext cx="2207472" cy="2958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soB9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2232670" cy="198179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793680"/>
            <a:ext cx="259228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tricipite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03848" y="747513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Estensione dell’avambraccio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6888" y="3450099"/>
            <a:ext cx="259228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estensore comune delle dita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3665542"/>
            <a:ext cx="252028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Estensione delle dita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81096"/>
            <a:ext cx="4451075" cy="1606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8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821486"/>
            <a:ext cx="58102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002060"/>
                </a:solidFill>
              </a:rPr>
              <a:t>COMPRESSIONE RADICOLARE C7-T1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31504" y="2060848"/>
            <a:ext cx="4872944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C00000"/>
                </a:solidFill>
              </a:rPr>
              <a:t>Radice interessata dalla compressione C7-C8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6832" y="3068960"/>
            <a:ext cx="4867616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Dolore irradiato alla scapola, lato ulnare avambraccio, quarto, quinto dito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36832" y="4568708"/>
            <a:ext cx="4867616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Ipostenia del muscolo flessore lungo del pollice, abduttore breve del pollice e opponente del pollice (C7) muscoli interossei dorsali e muscolo abduttore del quinto dito C8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2" y="2276872"/>
            <a:ext cx="2794129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63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793680"/>
            <a:ext cx="259228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flessore lungo del pollice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76032" y="787680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Flessione distale del pollice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10899"/>
            <a:ext cx="3734917" cy="1322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65952" y="3284984"/>
            <a:ext cx="259228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abduttore breve del pollice</a:t>
            </a:r>
            <a:endParaRPr lang="it-IT" sz="2400" b="1" i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56616" y="3346539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Abduzione pollice esteso-palmo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41" y="5089633"/>
            <a:ext cx="2122364" cy="1625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62488" y="4958321"/>
            <a:ext cx="2592288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opponente del pollice</a:t>
            </a:r>
            <a:endParaRPr lang="it-IT" sz="2400" b="1" i="1" dirty="0">
              <a:solidFill>
                <a:srgbClr val="7030A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09568" y="5437703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Opposizione metacarpo-pollice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41" y="2968922"/>
            <a:ext cx="25479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0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793680"/>
            <a:ext cx="259228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Muscoli interossei dorsali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76032" y="787680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Adduzione e abduzione delle dita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4" name="Picture 8" descr="mso635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26755"/>
            <a:ext cx="2160215" cy="15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3528" y="3284984"/>
            <a:ext cx="259228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abduttore del V dito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59832" y="3485039"/>
            <a:ext cx="288034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Abduttore del V dito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131815" cy="18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4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3024187" cy="608013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>
                <a:solidFill>
                  <a:srgbClr val="0000FF"/>
                </a:solidFill>
              </a:rPr>
              <a:t>Arto superiore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95288" y="1916113"/>
            <a:ext cx="3744912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0000FF"/>
                </a:solidFill>
              </a:rPr>
              <a:t>Prova di forza globale  Prova di Barrè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716463" y="1196975"/>
            <a:ext cx="4032250" cy="2254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Paziente ad occhi chiusi e dita della mano ben aperte. Il deficit di forza si manifesta con pronazione della mano, flessione dell’avambraccio, slivellamento dell’arto e segno della mano scavata</a:t>
            </a:r>
          </a:p>
        </p:txBody>
      </p:sp>
      <p:pic>
        <p:nvPicPr>
          <p:cNvPr id="47111" name="Picture 7" descr="msoCDF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4194175" cy="2292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mso6EC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25938"/>
            <a:ext cx="2592388" cy="17700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3024187" cy="608013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>
                <a:solidFill>
                  <a:srgbClr val="0000FF"/>
                </a:solidFill>
              </a:rPr>
              <a:t>Arto superiore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00563" y="476250"/>
            <a:ext cx="3744912" cy="850900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0000FF"/>
                </a:solidFill>
              </a:rPr>
              <a:t>Prova di forza segmentale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3167062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/>
              <a:t>Prova dell’afferramento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716463" y="2060575"/>
            <a:ext cx="4032250" cy="2863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Si invita il paziente ad afferrare due dita (indice e medio) dell’esaminatore con le proprie mani e di serrare il più forte possibile. A questo punto l’esaminatore cerca di liberarsi dalla presa; indaga soprattutto la forza dei muscoli flessori della mano </a:t>
            </a:r>
          </a:p>
        </p:txBody>
      </p:sp>
      <p:pic>
        <p:nvPicPr>
          <p:cNvPr id="48136" name="Picture 8" descr="mso65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42545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3635375" y="2636838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63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 smtClean="0"/>
              <a:t>Ernia discale cervicale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Più rare delle ernie discali lombari (minor carico meccanico – legamento logitudinale posteriore più robusto)</a:t>
            </a:r>
          </a:p>
          <a:p>
            <a:pPr eaLnBrk="1" hangingPunct="1"/>
            <a:r>
              <a:rPr lang="it-IT" altLang="it-IT" smtClean="0"/>
              <a:t>C6-C7: 69%</a:t>
            </a:r>
          </a:p>
          <a:p>
            <a:pPr eaLnBrk="1" hangingPunct="1"/>
            <a:r>
              <a:rPr lang="it-IT" altLang="it-IT" smtClean="0"/>
              <a:t>C5-C6: 19%</a:t>
            </a:r>
          </a:p>
          <a:p>
            <a:pPr eaLnBrk="1" hangingPunct="1"/>
            <a:r>
              <a:rPr lang="it-IT" altLang="it-IT" smtClean="0"/>
              <a:t>C7-T1: 10%</a:t>
            </a:r>
          </a:p>
          <a:p>
            <a:pPr eaLnBrk="1" hangingPunct="1"/>
            <a:r>
              <a:rPr lang="it-IT" altLang="it-IT" smtClean="0"/>
              <a:t>C4-C5: 2%</a:t>
            </a:r>
          </a:p>
        </p:txBody>
      </p:sp>
    </p:spTree>
    <p:extLst>
      <p:ext uri="{BB962C8B-B14F-4D97-AF65-F5344CB8AC3E}">
        <p14:creationId xmlns:p14="http://schemas.microsoft.com/office/powerpoint/2010/main" val="257465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sellaDiTesto 5"/>
          <p:cNvSpPr txBox="1">
            <a:spLocks noChangeArrowheads="1"/>
          </p:cNvSpPr>
          <p:nvPr/>
        </p:nvSpPr>
        <p:spPr bwMode="auto">
          <a:xfrm>
            <a:off x="3995936" y="231014"/>
            <a:ext cx="3529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 dirty="0">
                <a:solidFill>
                  <a:srgbClr val="C00000"/>
                </a:solidFill>
              </a:rPr>
              <a:t>MYELOPATHY</a:t>
            </a:r>
          </a:p>
        </p:txBody>
      </p:sp>
      <p:sp>
        <p:nvSpPr>
          <p:cNvPr id="3" name="Rettangolo 2"/>
          <p:cNvSpPr/>
          <p:nvPr/>
        </p:nvSpPr>
        <p:spPr>
          <a:xfrm>
            <a:off x="963613" y="1154113"/>
            <a:ext cx="7712075" cy="25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71550" y="4090988"/>
            <a:ext cx="3173413" cy="274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6" y="230316"/>
            <a:ext cx="3210175" cy="38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21603" y="1154113"/>
            <a:ext cx="3646810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C000"/>
                </a:solidFill>
              </a:rPr>
              <a:t>Sintomi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Impaccio motorio e parestesie mani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Incertezza nella marcia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Rigidità al collo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Ipostenia arti inferiori 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Minzione imperiosa</a:t>
            </a:r>
            <a:endParaRPr lang="it-IT" sz="2000" b="1" i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46771" y="3836152"/>
            <a:ext cx="3646810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C000"/>
                </a:solidFill>
              </a:rPr>
              <a:t>Segni comuni</a:t>
            </a:r>
          </a:p>
          <a:p>
            <a:pPr algn="ctr"/>
            <a:r>
              <a:rPr lang="it-IT" sz="2000" b="1" i="1" dirty="0" err="1" smtClean="0">
                <a:solidFill>
                  <a:srgbClr val="002060"/>
                </a:solidFill>
              </a:rPr>
              <a:t>Ipereflessia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prev</a:t>
            </a:r>
            <a:r>
              <a:rPr lang="it-IT" sz="2000" b="1" i="1" dirty="0" smtClean="0">
                <a:solidFill>
                  <a:srgbClr val="002060"/>
                </a:solidFill>
              </a:rPr>
              <a:t>. arti inferiori</a:t>
            </a:r>
          </a:p>
          <a:p>
            <a:pPr algn="ctr"/>
            <a:r>
              <a:rPr lang="it-IT" sz="2000" b="1" i="1" dirty="0" err="1" smtClean="0">
                <a:solidFill>
                  <a:srgbClr val="002060"/>
                </a:solidFill>
              </a:rPr>
              <a:t>Babinski</a:t>
            </a:r>
            <a:endParaRPr lang="it-IT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Segno di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Lhermitte</a:t>
            </a:r>
            <a:endParaRPr lang="it-IT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Perdita della sensibilità anche agli arti inferiori con livello di tipo midollare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0912"/>
            <a:ext cx="2193861" cy="337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4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7534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00113" y="836613"/>
            <a:ext cx="1295400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987675" y="836613"/>
            <a:ext cx="1296988" cy="5762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763713" y="1412875"/>
            <a:ext cx="1295400" cy="5032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72175"/>
            <a:ext cx="47529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2 9"/>
          <p:cNvCxnSpPr>
            <a:stCxn id="3" idx="3"/>
            <a:endCxn id="4" idx="1"/>
          </p:cNvCxnSpPr>
          <p:nvPr/>
        </p:nvCxnSpPr>
        <p:spPr>
          <a:xfrm>
            <a:off x="2195513" y="1089025"/>
            <a:ext cx="792162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2195513" y="1241425"/>
            <a:ext cx="800100" cy="269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3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ora p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8066087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Line 6"/>
          <p:cNvSpPr>
            <a:spLocks noChangeShapeType="1"/>
          </p:cNvSpPr>
          <p:nvPr/>
        </p:nvSpPr>
        <p:spPr bwMode="auto">
          <a:xfrm flipH="1" flipV="1">
            <a:off x="3851275" y="3789363"/>
            <a:ext cx="504825" cy="863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9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76475"/>
            <a:ext cx="20018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297113"/>
            <a:ext cx="19415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asellaDiTesto 5"/>
          <p:cNvSpPr txBox="1">
            <a:spLocks noChangeArrowheads="1"/>
          </p:cNvSpPr>
          <p:nvPr/>
        </p:nvSpPr>
        <p:spPr bwMode="auto">
          <a:xfrm>
            <a:off x="1258888" y="452438"/>
            <a:ext cx="5124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i="1">
                <a:solidFill>
                  <a:srgbClr val="C00000"/>
                </a:solidFill>
              </a:rPr>
              <a:t>NECK PAIN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8625"/>
            <a:ext cx="1944687" cy="33274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4365625"/>
            <a:ext cx="2382837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4403725"/>
            <a:ext cx="2109788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0988" y="2276475"/>
            <a:ext cx="3643312" cy="1944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244975" y="4365625"/>
            <a:ext cx="4491038" cy="233521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274" name="CasellaDiTesto 3"/>
          <p:cNvSpPr txBox="1">
            <a:spLocks noChangeArrowheads="1"/>
          </p:cNvSpPr>
          <p:nvPr/>
        </p:nvSpPr>
        <p:spPr bwMode="auto">
          <a:xfrm>
            <a:off x="311150" y="1908175"/>
            <a:ext cx="3562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/>
              <a:t>Cervical disc herniation</a:t>
            </a:r>
          </a:p>
        </p:txBody>
      </p:sp>
      <p:sp>
        <p:nvSpPr>
          <p:cNvPr id="11275" name="CasellaDiTesto 12"/>
          <p:cNvSpPr txBox="1">
            <a:spLocks noChangeArrowheads="1"/>
          </p:cNvSpPr>
          <p:nvPr/>
        </p:nvSpPr>
        <p:spPr bwMode="auto">
          <a:xfrm>
            <a:off x="6156325" y="23813"/>
            <a:ext cx="279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/>
              <a:t>Cervical deformity</a:t>
            </a:r>
          </a:p>
        </p:txBody>
      </p:sp>
      <p:sp>
        <p:nvSpPr>
          <p:cNvPr id="11276" name="CasellaDiTesto 13"/>
          <p:cNvSpPr txBox="1">
            <a:spLocks noChangeArrowheads="1"/>
          </p:cNvSpPr>
          <p:nvPr/>
        </p:nvSpPr>
        <p:spPr bwMode="auto">
          <a:xfrm>
            <a:off x="5435600" y="3967163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/>
              <a:t>Instability</a:t>
            </a:r>
          </a:p>
        </p:txBody>
      </p:sp>
    </p:spTree>
    <p:extLst>
      <p:ext uri="{BB962C8B-B14F-4D97-AF65-F5344CB8AC3E}">
        <p14:creationId xmlns:p14="http://schemas.microsoft.com/office/powerpoint/2010/main" val="26320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mtClean="0"/>
              <a:t>Clinica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it-IT" altLang="it-IT" smtClean="0"/>
              <a:t>Dolore cervicale, sottoscapolare</a:t>
            </a:r>
          </a:p>
          <a:p>
            <a:pPr algn="just" eaLnBrk="1" hangingPunct="1"/>
            <a:r>
              <a:rPr lang="it-IT" altLang="it-IT" i="1" smtClean="0"/>
              <a:t>Sintomi radicolari</a:t>
            </a:r>
            <a:r>
              <a:rPr lang="it-IT" altLang="it-IT" smtClean="0"/>
              <a:t>: brachialgia, ipoestesia, ipostenia, riduzione dei riflessi</a:t>
            </a:r>
          </a:p>
          <a:p>
            <a:pPr algn="just" eaLnBrk="1" hangingPunct="1"/>
            <a:r>
              <a:rPr lang="it-IT" altLang="it-IT" i="1" smtClean="0"/>
              <a:t>Sintomi midollari</a:t>
            </a:r>
            <a:r>
              <a:rPr lang="it-IT" altLang="it-IT" smtClean="0"/>
              <a:t>: emi o paraparesi spastica, iperreflessia profonda e segno di Babinski, disturbi della minzione, ipoestesia con livello ben evidente</a:t>
            </a:r>
          </a:p>
        </p:txBody>
      </p:sp>
    </p:spTree>
    <p:extLst>
      <p:ext uri="{BB962C8B-B14F-4D97-AF65-F5344CB8AC3E}">
        <p14:creationId xmlns:p14="http://schemas.microsoft.com/office/powerpoint/2010/main" val="45789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mso7FC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4005262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0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821486"/>
            <a:ext cx="58102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002060"/>
                </a:solidFill>
              </a:rPr>
              <a:t>COMPRESSIONE RADICOLARE C3-C4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4" y="620688"/>
            <a:ext cx="1534419" cy="2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731504" y="2348880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C00000"/>
                </a:solidFill>
              </a:rPr>
              <a:t>Radice interessata dalla compressione C3-C4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1504" y="3645024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Dolore cervicale e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paraspinale</a:t>
            </a:r>
            <a:r>
              <a:rPr lang="it-IT" sz="2400" b="1" i="1" dirty="0" smtClean="0">
                <a:solidFill>
                  <a:srgbClr val="FF0000"/>
                </a:solidFill>
              </a:rPr>
              <a:t> dorsale alto, sommità della spalla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31504" y="5013176"/>
            <a:ext cx="468052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Flesso-estensione rotazione e </a:t>
            </a:r>
            <a:r>
              <a:rPr lang="it-IT" sz="2400" b="1" i="1" dirty="0" err="1" smtClean="0">
                <a:solidFill>
                  <a:srgbClr val="7030A0"/>
                </a:solidFill>
              </a:rPr>
              <a:t>laralizzazione</a:t>
            </a:r>
            <a:r>
              <a:rPr lang="it-IT" sz="2400" b="1" i="1" dirty="0" smtClean="0">
                <a:solidFill>
                  <a:srgbClr val="7030A0"/>
                </a:solidFill>
              </a:rPr>
              <a:t> del capo, sollevare la spalla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4" y="3179877"/>
            <a:ext cx="2281495" cy="305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46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821486"/>
            <a:ext cx="58102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002060"/>
                </a:solidFill>
              </a:rPr>
              <a:t>COMPRESSIONE RADICOLARE C4-C5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4" y="620688"/>
            <a:ext cx="1534419" cy="2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731504" y="2348880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C00000"/>
                </a:solidFill>
              </a:rPr>
              <a:t>Radice interessata dalla compressione C4-C5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1504" y="3645024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Dolore irradiato al bordo mediale della scapola e braccio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31504" y="5013176"/>
            <a:ext cx="4680520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Ipostenia del gran romboide, </a:t>
            </a:r>
            <a:r>
              <a:rPr lang="it-IT" sz="2000" b="1" i="1" dirty="0" smtClean="0">
                <a:solidFill>
                  <a:srgbClr val="7030A0"/>
                </a:solidFill>
              </a:rPr>
              <a:t>deltoide, bicipite, sovra-sottospinato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4" y="3179877"/>
            <a:ext cx="2281495" cy="305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46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523</Words>
  <Application>Microsoft Office PowerPoint</Application>
  <PresentationFormat>Presentazione su schermo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Ernia discale cervicale</vt:lpstr>
      <vt:lpstr>Presentazione standard di PowerPoint</vt:lpstr>
      <vt:lpstr>Presentazione standard di PowerPoint</vt:lpstr>
      <vt:lpstr>Presentazione standard di PowerPoint</vt:lpstr>
      <vt:lpstr>Clinica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</dc:creator>
  <cp:lastModifiedBy>Ospiti</cp:lastModifiedBy>
  <cp:revision>27</cp:revision>
  <dcterms:created xsi:type="dcterms:W3CDTF">2017-04-04T20:23:02Z</dcterms:created>
  <dcterms:modified xsi:type="dcterms:W3CDTF">2017-10-30T13:39:34Z</dcterms:modified>
</cp:coreProperties>
</file>