
<file path=[Content_Types].xml><?xml version="1.0" encoding="utf-8"?>
<Types xmlns="http://schemas.openxmlformats.org/package/2006/content-types">
  <Override PartName="/ppt/slideMasters/slideMaster3.xml" ContentType="application/vnd.openxmlformats-officedocument.presentationml.slideMaster+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3" r:id="rId3"/>
  </p:sldMasterIdLst>
  <p:notesMasterIdLst>
    <p:notesMasterId r:id="rId30"/>
  </p:notesMasterIdLst>
  <p:sldIdLst>
    <p:sldId id="277" r:id="rId4"/>
    <p:sldId id="284" r:id="rId5"/>
    <p:sldId id="278" r:id="rId6"/>
    <p:sldId id="285" r:id="rId7"/>
    <p:sldId id="299" r:id="rId8"/>
    <p:sldId id="286" r:id="rId9"/>
    <p:sldId id="290" r:id="rId10"/>
    <p:sldId id="300" r:id="rId11"/>
    <p:sldId id="279" r:id="rId12"/>
    <p:sldId id="301" r:id="rId13"/>
    <p:sldId id="302" r:id="rId14"/>
    <p:sldId id="305" r:id="rId15"/>
    <p:sldId id="280" r:id="rId16"/>
    <p:sldId id="281" r:id="rId17"/>
    <p:sldId id="283" r:id="rId18"/>
    <p:sldId id="289" r:id="rId19"/>
    <p:sldId id="291" r:id="rId20"/>
    <p:sldId id="293" r:id="rId21"/>
    <p:sldId id="294" r:id="rId22"/>
    <p:sldId id="295" r:id="rId23"/>
    <p:sldId id="297" r:id="rId24"/>
    <p:sldId id="287" r:id="rId25"/>
    <p:sldId id="298" r:id="rId26"/>
    <p:sldId id="306" r:id="rId27"/>
    <p:sldId id="307" r:id="rId28"/>
    <p:sldId id="303"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015" autoAdjust="0"/>
    <p:restoredTop sz="92817" autoAdjust="0"/>
  </p:normalViewPr>
  <p:slideViewPr>
    <p:cSldViewPr>
      <p:cViewPr>
        <p:scale>
          <a:sx n="50" d="100"/>
          <a:sy n="50" d="100"/>
        </p:scale>
        <p:origin x="-1722" y="-59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523560-FDA1-416B-9099-D6B30D6EC6F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t-IT"/>
        </a:p>
      </dgm:t>
    </dgm:pt>
    <dgm:pt modelId="{FA3E4039-08E9-4E80-A836-18784DA0692C}">
      <dgm:prSet phldrT="[Testo]"/>
      <dgm:spPr/>
      <dgm:t>
        <a:bodyPr/>
        <a:lstStyle/>
        <a:p>
          <a:r>
            <a:rPr lang="it-IT" b="1" dirty="0" smtClean="0">
              <a:solidFill>
                <a:schemeClr val="accent2"/>
              </a:solidFill>
            </a:rPr>
            <a:t>Informare</a:t>
          </a:r>
          <a:endParaRPr lang="it-IT" b="1" dirty="0">
            <a:solidFill>
              <a:schemeClr val="accent2"/>
            </a:solidFill>
          </a:endParaRPr>
        </a:p>
      </dgm:t>
    </dgm:pt>
    <dgm:pt modelId="{65BA310B-8669-498E-B265-6F005E8AF0A1}" type="parTrans" cxnId="{10B18A62-E3AA-4327-9CD0-39D19B55A79C}">
      <dgm:prSet/>
      <dgm:spPr/>
      <dgm:t>
        <a:bodyPr/>
        <a:lstStyle/>
        <a:p>
          <a:endParaRPr lang="it-IT"/>
        </a:p>
      </dgm:t>
    </dgm:pt>
    <dgm:pt modelId="{E382D46F-3DF1-4A71-8EFA-0A4F2F47F632}" type="sibTrans" cxnId="{10B18A62-E3AA-4327-9CD0-39D19B55A79C}">
      <dgm:prSet/>
      <dgm:spPr/>
      <dgm:t>
        <a:bodyPr/>
        <a:lstStyle/>
        <a:p>
          <a:endParaRPr lang="it-IT"/>
        </a:p>
      </dgm:t>
    </dgm:pt>
    <dgm:pt modelId="{45A8AE84-4FE3-4E5D-9935-A043498A75B9}">
      <dgm:prSet phldrT="[Testo]" custT="1"/>
      <dgm:spPr/>
      <dgm:t>
        <a:bodyPr/>
        <a:lstStyle/>
        <a:p>
          <a:pPr algn="just"/>
          <a:r>
            <a:rPr lang="en-US" sz="2400" b="0" dirty="0" err="1" smtClean="0">
              <a:latin typeface="Calibri" panose="020F0502020204030204" pitchFamily="34" charset="0"/>
            </a:rPr>
            <a:t>possibili</a:t>
          </a:r>
          <a:r>
            <a:rPr lang="en-US" sz="2400" b="0" dirty="0" smtClean="0">
              <a:latin typeface="Calibri" panose="020F0502020204030204" pitchFamily="34" charset="0"/>
            </a:rPr>
            <a:t> cause, </a:t>
          </a:r>
          <a:r>
            <a:rPr lang="en-US" sz="2400" b="0" dirty="0" err="1" smtClean="0">
              <a:latin typeface="Calibri" panose="020F0502020204030204" pitchFamily="34" charset="0"/>
            </a:rPr>
            <a:t>manifestazioni</a:t>
          </a:r>
          <a:r>
            <a:rPr lang="en-US" sz="2400" b="0" dirty="0" smtClean="0">
              <a:latin typeface="Calibri" panose="020F0502020204030204" pitchFamily="34" charset="0"/>
            </a:rPr>
            <a:t>, </a:t>
          </a:r>
          <a:r>
            <a:rPr lang="en-US" sz="2400" b="0" dirty="0" err="1" smtClean="0">
              <a:latin typeface="Calibri" panose="020F0502020204030204" pitchFamily="34" charset="0"/>
            </a:rPr>
            <a:t>gestione</a:t>
          </a:r>
          <a:r>
            <a:rPr lang="en-US" sz="2400" b="0" dirty="0" smtClean="0">
              <a:latin typeface="Calibri" panose="020F0502020204030204" pitchFamily="34" charset="0"/>
            </a:rPr>
            <a:t> </a:t>
          </a:r>
          <a:r>
            <a:rPr lang="en-US" sz="2400" b="0" dirty="0" err="1" smtClean="0">
              <a:latin typeface="Calibri" panose="020F0502020204030204" pitchFamily="34" charset="0"/>
            </a:rPr>
            <a:t>immediata</a:t>
          </a:r>
          <a:r>
            <a:rPr lang="en-US" sz="2400" b="0" dirty="0" smtClean="0">
              <a:latin typeface="Calibri" panose="020F0502020204030204" pitchFamily="34" charset="0"/>
            </a:rPr>
            <a:t> e </a:t>
          </a:r>
          <a:r>
            <a:rPr lang="en-US" sz="2400" b="0" dirty="0" err="1" smtClean="0">
              <a:latin typeface="Calibri" panose="020F0502020204030204" pitchFamily="34" charset="0"/>
            </a:rPr>
            <a:t>segnalazione</a:t>
          </a:r>
          <a:r>
            <a:rPr lang="en-US" sz="2400" b="0" dirty="0" smtClean="0">
              <a:latin typeface="Calibri" panose="020F0502020204030204" pitchFamily="34" charset="0"/>
            </a:rPr>
            <a:t> al </a:t>
          </a:r>
          <a:r>
            <a:rPr lang="en-US" sz="2400" b="0" dirty="0" err="1" smtClean="0">
              <a:latin typeface="Calibri" panose="020F0502020204030204" pitchFamily="34" charset="0"/>
            </a:rPr>
            <a:t>curante</a:t>
          </a:r>
          <a:r>
            <a:rPr lang="en-US" sz="2400" b="0" dirty="0" smtClean="0">
              <a:latin typeface="Calibri" panose="020F0502020204030204" pitchFamily="34" charset="0"/>
            </a:rPr>
            <a:t>, </a:t>
          </a:r>
          <a:r>
            <a:rPr lang="en-US" sz="2400" b="0" dirty="0" err="1" smtClean="0">
              <a:latin typeface="Calibri" panose="020F0502020204030204" pitchFamily="34" charset="0"/>
            </a:rPr>
            <a:t>evoluzione</a:t>
          </a:r>
          <a:r>
            <a:rPr lang="en-US" sz="2400" b="0" dirty="0" smtClean="0">
              <a:latin typeface="Calibri" panose="020F0502020204030204" pitchFamily="34" charset="0"/>
            </a:rPr>
            <a:t> e </a:t>
          </a:r>
          <a:r>
            <a:rPr lang="en-US" sz="2400" b="0" dirty="0" err="1" smtClean="0">
              <a:latin typeface="Calibri" panose="020F0502020204030204" pitchFamily="34" charset="0"/>
            </a:rPr>
            <a:t>possibili</a:t>
          </a:r>
          <a:r>
            <a:rPr lang="en-US" sz="2400" b="0" dirty="0" smtClean="0">
              <a:latin typeface="Calibri" panose="020F0502020204030204" pitchFamily="34" charset="0"/>
            </a:rPr>
            <a:t> </a:t>
          </a:r>
          <a:r>
            <a:rPr lang="en-US" sz="2400" b="0" dirty="0" err="1" smtClean="0">
              <a:latin typeface="Calibri" panose="020F0502020204030204" pitchFamily="34" charset="0"/>
            </a:rPr>
            <a:t>complicanze</a:t>
          </a:r>
          <a:endParaRPr lang="it-IT" sz="2400" b="0" dirty="0">
            <a:latin typeface="Calibri" panose="020F0502020204030204" pitchFamily="34" charset="0"/>
          </a:endParaRPr>
        </a:p>
      </dgm:t>
    </dgm:pt>
    <dgm:pt modelId="{5AB6292C-2C73-4913-A764-ED27928C78D0}" type="parTrans" cxnId="{3E5E45D8-A295-4290-9CFA-04CACBA35FAF}">
      <dgm:prSet/>
      <dgm:spPr/>
      <dgm:t>
        <a:bodyPr/>
        <a:lstStyle/>
        <a:p>
          <a:endParaRPr lang="it-IT"/>
        </a:p>
      </dgm:t>
    </dgm:pt>
    <dgm:pt modelId="{92DC30DD-60FA-4D78-8353-43C42DA46748}" type="sibTrans" cxnId="{3E5E45D8-A295-4290-9CFA-04CACBA35FAF}">
      <dgm:prSet/>
      <dgm:spPr/>
      <dgm:t>
        <a:bodyPr/>
        <a:lstStyle/>
        <a:p>
          <a:endParaRPr lang="it-IT"/>
        </a:p>
      </dgm:t>
    </dgm:pt>
    <dgm:pt modelId="{34EF865E-29EB-4193-A490-ECE09AAFD420}">
      <dgm:prSet phldrT="[Testo]"/>
      <dgm:spPr/>
      <dgm:t>
        <a:bodyPr/>
        <a:lstStyle/>
        <a:p>
          <a:r>
            <a:rPr lang="it-IT" b="1" dirty="0" smtClean="0">
              <a:solidFill>
                <a:schemeClr val="accent2"/>
              </a:solidFill>
            </a:rPr>
            <a:t>Comprendere</a:t>
          </a:r>
          <a:endParaRPr lang="it-IT" b="1" dirty="0">
            <a:solidFill>
              <a:schemeClr val="accent2"/>
            </a:solidFill>
          </a:endParaRPr>
        </a:p>
      </dgm:t>
    </dgm:pt>
    <dgm:pt modelId="{F57944E4-332C-4FEE-9D38-A52006BEC25F}" type="parTrans" cxnId="{2EFAAF31-E6F0-495A-A832-7295D24D3B94}">
      <dgm:prSet/>
      <dgm:spPr/>
      <dgm:t>
        <a:bodyPr/>
        <a:lstStyle/>
        <a:p>
          <a:endParaRPr lang="it-IT"/>
        </a:p>
      </dgm:t>
    </dgm:pt>
    <dgm:pt modelId="{15B22882-E00E-4006-9135-AB71777982B3}" type="sibTrans" cxnId="{2EFAAF31-E6F0-495A-A832-7295D24D3B94}">
      <dgm:prSet/>
      <dgm:spPr/>
      <dgm:t>
        <a:bodyPr/>
        <a:lstStyle/>
        <a:p>
          <a:endParaRPr lang="it-IT"/>
        </a:p>
      </dgm:t>
    </dgm:pt>
    <dgm:pt modelId="{BAE0ECAE-2BC3-4293-A8B4-52B34F377307}">
      <dgm:prSet phldrT="[Testo]" custT="1"/>
      <dgm:spPr/>
      <dgm:t>
        <a:bodyPr/>
        <a:lstStyle/>
        <a:p>
          <a:pPr algn="just"/>
          <a:r>
            <a:rPr lang="it-IT" sz="2400" b="0" dirty="0" smtClean="0">
              <a:latin typeface="Calibri" panose="020F0502020204030204" pitchFamily="34" charset="0"/>
            </a:rPr>
            <a:t>i familiari possono sperimentare un senso di 'assenza' o 'perdita’</a:t>
          </a:r>
          <a:endParaRPr lang="it-IT" sz="2400" b="0" dirty="0">
            <a:latin typeface="Calibri" panose="020F0502020204030204" pitchFamily="34" charset="0"/>
          </a:endParaRPr>
        </a:p>
      </dgm:t>
    </dgm:pt>
    <dgm:pt modelId="{A52520F0-239F-435C-BA11-74C45D04420E}" type="parTrans" cxnId="{1D7E1BAD-1751-4394-814A-380B84C0BB52}">
      <dgm:prSet/>
      <dgm:spPr/>
      <dgm:t>
        <a:bodyPr/>
        <a:lstStyle/>
        <a:p>
          <a:endParaRPr lang="it-IT"/>
        </a:p>
      </dgm:t>
    </dgm:pt>
    <dgm:pt modelId="{851BDD49-9FE5-4396-BF82-AEC819CB63DA}" type="sibTrans" cxnId="{1D7E1BAD-1751-4394-814A-380B84C0BB52}">
      <dgm:prSet/>
      <dgm:spPr/>
      <dgm:t>
        <a:bodyPr/>
        <a:lstStyle/>
        <a:p>
          <a:endParaRPr lang="it-IT"/>
        </a:p>
      </dgm:t>
    </dgm:pt>
    <dgm:pt modelId="{9166ABDD-2D7F-4855-BEDD-63CA3B65C23A}">
      <dgm:prSet phldrT="[Testo]"/>
      <dgm:spPr/>
      <dgm:t>
        <a:bodyPr/>
        <a:lstStyle/>
        <a:p>
          <a:r>
            <a:rPr lang="it-IT" b="1" dirty="0" smtClean="0">
              <a:solidFill>
                <a:schemeClr val="accent2"/>
              </a:solidFill>
            </a:rPr>
            <a:t>Dare tempo</a:t>
          </a:r>
          <a:endParaRPr lang="it-IT" b="1" dirty="0">
            <a:solidFill>
              <a:schemeClr val="accent2"/>
            </a:solidFill>
          </a:endParaRPr>
        </a:p>
      </dgm:t>
    </dgm:pt>
    <dgm:pt modelId="{8328BE97-6A28-4670-9825-4B2B75FBFFD4}" type="parTrans" cxnId="{1DF5EEDF-790E-4D11-A47F-C6FB8F264616}">
      <dgm:prSet/>
      <dgm:spPr/>
      <dgm:t>
        <a:bodyPr/>
        <a:lstStyle/>
        <a:p>
          <a:endParaRPr lang="it-IT"/>
        </a:p>
      </dgm:t>
    </dgm:pt>
    <dgm:pt modelId="{1AA6B23C-B6E6-40EA-903A-435503BE3380}" type="sibTrans" cxnId="{1DF5EEDF-790E-4D11-A47F-C6FB8F264616}">
      <dgm:prSet/>
      <dgm:spPr/>
      <dgm:t>
        <a:bodyPr/>
        <a:lstStyle/>
        <a:p>
          <a:endParaRPr lang="it-IT"/>
        </a:p>
      </dgm:t>
    </dgm:pt>
    <dgm:pt modelId="{DE90F2EC-D7DF-49A1-99AB-67EF4E7A1094}">
      <dgm:prSet phldrT="[Testo]" custT="1"/>
      <dgm:spPr/>
      <dgm:t>
        <a:bodyPr/>
        <a:lstStyle/>
        <a:p>
          <a:pPr algn="just"/>
          <a:r>
            <a:rPr lang="it-IT" sz="2400" b="0" dirty="0" smtClean="0">
              <a:latin typeface="Calibri" panose="020F0502020204030204" pitchFamily="34" charset="0"/>
            </a:rPr>
            <a:t>per esprimere sentimenti o dubbi, per condividere informazioni e per spiegare</a:t>
          </a:r>
          <a:endParaRPr lang="it-IT" sz="2400" b="0" dirty="0">
            <a:latin typeface="Calibri" panose="020F0502020204030204" pitchFamily="34" charset="0"/>
          </a:endParaRPr>
        </a:p>
      </dgm:t>
    </dgm:pt>
    <dgm:pt modelId="{949584DD-DE76-4B01-A0A6-8424DCE90F32}" type="parTrans" cxnId="{F01F6AD7-AF29-495E-BDFE-31156EF0B177}">
      <dgm:prSet/>
      <dgm:spPr/>
      <dgm:t>
        <a:bodyPr/>
        <a:lstStyle/>
        <a:p>
          <a:endParaRPr lang="it-IT"/>
        </a:p>
      </dgm:t>
    </dgm:pt>
    <dgm:pt modelId="{3722AC41-44B5-48E6-BD38-320750AAE113}" type="sibTrans" cxnId="{F01F6AD7-AF29-495E-BDFE-31156EF0B177}">
      <dgm:prSet/>
      <dgm:spPr/>
      <dgm:t>
        <a:bodyPr/>
        <a:lstStyle/>
        <a:p>
          <a:endParaRPr lang="it-IT"/>
        </a:p>
      </dgm:t>
    </dgm:pt>
    <dgm:pt modelId="{66061239-618D-4E7B-88F7-1FB6CCE0BE12}" type="pres">
      <dgm:prSet presAssocID="{6F523560-FDA1-416B-9099-D6B30D6EC6FF}" presName="Name0" presStyleCnt="0">
        <dgm:presLayoutVars>
          <dgm:dir/>
          <dgm:animLvl val="lvl"/>
          <dgm:resizeHandles val="exact"/>
        </dgm:presLayoutVars>
      </dgm:prSet>
      <dgm:spPr/>
      <dgm:t>
        <a:bodyPr/>
        <a:lstStyle/>
        <a:p>
          <a:endParaRPr lang="it-IT"/>
        </a:p>
      </dgm:t>
    </dgm:pt>
    <dgm:pt modelId="{395808DC-5BAE-46EB-A3EF-1645EDB67954}" type="pres">
      <dgm:prSet presAssocID="{FA3E4039-08E9-4E80-A836-18784DA0692C}" presName="linNode" presStyleCnt="0"/>
      <dgm:spPr/>
    </dgm:pt>
    <dgm:pt modelId="{C4678087-F9D0-40AC-966B-06351B4A70F7}" type="pres">
      <dgm:prSet presAssocID="{FA3E4039-08E9-4E80-A836-18784DA0692C}" presName="parentText" presStyleLbl="node1" presStyleIdx="0" presStyleCnt="3">
        <dgm:presLayoutVars>
          <dgm:chMax val="1"/>
          <dgm:bulletEnabled val="1"/>
        </dgm:presLayoutVars>
      </dgm:prSet>
      <dgm:spPr/>
      <dgm:t>
        <a:bodyPr/>
        <a:lstStyle/>
        <a:p>
          <a:endParaRPr lang="it-IT"/>
        </a:p>
      </dgm:t>
    </dgm:pt>
    <dgm:pt modelId="{9B6A0A61-845C-4269-8224-AC3D579564CF}" type="pres">
      <dgm:prSet presAssocID="{FA3E4039-08E9-4E80-A836-18784DA0692C}" presName="descendantText" presStyleLbl="alignAccFollowNode1" presStyleIdx="0" presStyleCnt="3">
        <dgm:presLayoutVars>
          <dgm:bulletEnabled val="1"/>
        </dgm:presLayoutVars>
      </dgm:prSet>
      <dgm:spPr/>
      <dgm:t>
        <a:bodyPr/>
        <a:lstStyle/>
        <a:p>
          <a:endParaRPr lang="it-IT"/>
        </a:p>
      </dgm:t>
    </dgm:pt>
    <dgm:pt modelId="{7645AA1A-C719-4D78-B08D-5B4E677A530C}" type="pres">
      <dgm:prSet presAssocID="{E382D46F-3DF1-4A71-8EFA-0A4F2F47F632}" presName="sp" presStyleCnt="0"/>
      <dgm:spPr/>
    </dgm:pt>
    <dgm:pt modelId="{11433AE9-476A-4BEB-87BD-C7A1DFBE2975}" type="pres">
      <dgm:prSet presAssocID="{34EF865E-29EB-4193-A490-ECE09AAFD420}" presName="linNode" presStyleCnt="0"/>
      <dgm:spPr/>
    </dgm:pt>
    <dgm:pt modelId="{DC6DCDCE-8342-4E35-9DA0-5A808D513901}" type="pres">
      <dgm:prSet presAssocID="{34EF865E-29EB-4193-A490-ECE09AAFD420}" presName="parentText" presStyleLbl="node1" presStyleIdx="1" presStyleCnt="3">
        <dgm:presLayoutVars>
          <dgm:chMax val="1"/>
          <dgm:bulletEnabled val="1"/>
        </dgm:presLayoutVars>
      </dgm:prSet>
      <dgm:spPr/>
      <dgm:t>
        <a:bodyPr/>
        <a:lstStyle/>
        <a:p>
          <a:endParaRPr lang="it-IT"/>
        </a:p>
      </dgm:t>
    </dgm:pt>
    <dgm:pt modelId="{5A7EFCA4-D469-4182-A7DD-1E1B27EC1195}" type="pres">
      <dgm:prSet presAssocID="{34EF865E-29EB-4193-A490-ECE09AAFD420}" presName="descendantText" presStyleLbl="alignAccFollowNode1" presStyleIdx="1" presStyleCnt="3">
        <dgm:presLayoutVars>
          <dgm:bulletEnabled val="1"/>
        </dgm:presLayoutVars>
      </dgm:prSet>
      <dgm:spPr/>
      <dgm:t>
        <a:bodyPr/>
        <a:lstStyle/>
        <a:p>
          <a:endParaRPr lang="it-IT"/>
        </a:p>
      </dgm:t>
    </dgm:pt>
    <dgm:pt modelId="{4E96419C-E761-4587-B607-58E7821C5D45}" type="pres">
      <dgm:prSet presAssocID="{15B22882-E00E-4006-9135-AB71777982B3}" presName="sp" presStyleCnt="0"/>
      <dgm:spPr/>
    </dgm:pt>
    <dgm:pt modelId="{A2A72146-E322-4090-8B24-88CEA9980933}" type="pres">
      <dgm:prSet presAssocID="{9166ABDD-2D7F-4855-BEDD-63CA3B65C23A}" presName="linNode" presStyleCnt="0"/>
      <dgm:spPr/>
    </dgm:pt>
    <dgm:pt modelId="{93E768AB-A0EF-4904-84A2-FFA4DDEAB85B}" type="pres">
      <dgm:prSet presAssocID="{9166ABDD-2D7F-4855-BEDD-63CA3B65C23A}" presName="parentText" presStyleLbl="node1" presStyleIdx="2" presStyleCnt="3">
        <dgm:presLayoutVars>
          <dgm:chMax val="1"/>
          <dgm:bulletEnabled val="1"/>
        </dgm:presLayoutVars>
      </dgm:prSet>
      <dgm:spPr/>
      <dgm:t>
        <a:bodyPr/>
        <a:lstStyle/>
        <a:p>
          <a:endParaRPr lang="it-IT"/>
        </a:p>
      </dgm:t>
    </dgm:pt>
    <dgm:pt modelId="{9441282A-5548-46BF-AECC-227906149F5E}" type="pres">
      <dgm:prSet presAssocID="{9166ABDD-2D7F-4855-BEDD-63CA3B65C23A}" presName="descendantText" presStyleLbl="alignAccFollowNode1" presStyleIdx="2" presStyleCnt="3">
        <dgm:presLayoutVars>
          <dgm:bulletEnabled val="1"/>
        </dgm:presLayoutVars>
      </dgm:prSet>
      <dgm:spPr/>
      <dgm:t>
        <a:bodyPr/>
        <a:lstStyle/>
        <a:p>
          <a:endParaRPr lang="it-IT"/>
        </a:p>
      </dgm:t>
    </dgm:pt>
  </dgm:ptLst>
  <dgm:cxnLst>
    <dgm:cxn modelId="{F01F6AD7-AF29-495E-BDFE-31156EF0B177}" srcId="{9166ABDD-2D7F-4855-BEDD-63CA3B65C23A}" destId="{DE90F2EC-D7DF-49A1-99AB-67EF4E7A1094}" srcOrd="0" destOrd="0" parTransId="{949584DD-DE76-4B01-A0A6-8424DCE90F32}" sibTransId="{3722AC41-44B5-48E6-BD38-320750AAE113}"/>
    <dgm:cxn modelId="{38350CFF-5A77-498F-9D20-67DEE63F2587}" type="presOf" srcId="{DE90F2EC-D7DF-49A1-99AB-67EF4E7A1094}" destId="{9441282A-5548-46BF-AECC-227906149F5E}" srcOrd="0" destOrd="0" presId="urn:microsoft.com/office/officeart/2005/8/layout/vList5"/>
    <dgm:cxn modelId="{10B18A62-E3AA-4327-9CD0-39D19B55A79C}" srcId="{6F523560-FDA1-416B-9099-D6B30D6EC6FF}" destId="{FA3E4039-08E9-4E80-A836-18784DA0692C}" srcOrd="0" destOrd="0" parTransId="{65BA310B-8669-498E-B265-6F005E8AF0A1}" sibTransId="{E382D46F-3DF1-4A71-8EFA-0A4F2F47F632}"/>
    <dgm:cxn modelId="{739B38C1-CAA1-4422-9E76-0D135076A0D3}" type="presOf" srcId="{9166ABDD-2D7F-4855-BEDD-63CA3B65C23A}" destId="{93E768AB-A0EF-4904-84A2-FFA4DDEAB85B}" srcOrd="0" destOrd="0" presId="urn:microsoft.com/office/officeart/2005/8/layout/vList5"/>
    <dgm:cxn modelId="{1D7E1BAD-1751-4394-814A-380B84C0BB52}" srcId="{34EF865E-29EB-4193-A490-ECE09AAFD420}" destId="{BAE0ECAE-2BC3-4293-A8B4-52B34F377307}" srcOrd="0" destOrd="0" parTransId="{A52520F0-239F-435C-BA11-74C45D04420E}" sibTransId="{851BDD49-9FE5-4396-BF82-AEC819CB63DA}"/>
    <dgm:cxn modelId="{DD0B64AF-7575-4B01-99CF-784865ABF090}" type="presOf" srcId="{34EF865E-29EB-4193-A490-ECE09AAFD420}" destId="{DC6DCDCE-8342-4E35-9DA0-5A808D513901}" srcOrd="0" destOrd="0" presId="urn:microsoft.com/office/officeart/2005/8/layout/vList5"/>
    <dgm:cxn modelId="{8A2EB17C-650A-4BC3-99B6-9C1FAEF65EDA}" type="presOf" srcId="{45A8AE84-4FE3-4E5D-9935-A043498A75B9}" destId="{9B6A0A61-845C-4269-8224-AC3D579564CF}" srcOrd="0" destOrd="0" presId="urn:microsoft.com/office/officeart/2005/8/layout/vList5"/>
    <dgm:cxn modelId="{07FEE500-CE05-4AA5-A927-48088EB1DC05}" type="presOf" srcId="{BAE0ECAE-2BC3-4293-A8B4-52B34F377307}" destId="{5A7EFCA4-D469-4182-A7DD-1E1B27EC1195}" srcOrd="0" destOrd="0" presId="urn:microsoft.com/office/officeart/2005/8/layout/vList5"/>
    <dgm:cxn modelId="{A8DBC476-0DA5-4E9F-9D13-0921F584C50A}" type="presOf" srcId="{6F523560-FDA1-416B-9099-D6B30D6EC6FF}" destId="{66061239-618D-4E7B-88F7-1FB6CCE0BE12}" srcOrd="0" destOrd="0" presId="urn:microsoft.com/office/officeart/2005/8/layout/vList5"/>
    <dgm:cxn modelId="{1DF5EEDF-790E-4D11-A47F-C6FB8F264616}" srcId="{6F523560-FDA1-416B-9099-D6B30D6EC6FF}" destId="{9166ABDD-2D7F-4855-BEDD-63CA3B65C23A}" srcOrd="2" destOrd="0" parTransId="{8328BE97-6A28-4670-9825-4B2B75FBFFD4}" sibTransId="{1AA6B23C-B6E6-40EA-903A-435503BE3380}"/>
    <dgm:cxn modelId="{2EFAAF31-E6F0-495A-A832-7295D24D3B94}" srcId="{6F523560-FDA1-416B-9099-D6B30D6EC6FF}" destId="{34EF865E-29EB-4193-A490-ECE09AAFD420}" srcOrd="1" destOrd="0" parTransId="{F57944E4-332C-4FEE-9D38-A52006BEC25F}" sibTransId="{15B22882-E00E-4006-9135-AB71777982B3}"/>
    <dgm:cxn modelId="{77554D2B-3860-4185-9DFC-F41A9808119D}" type="presOf" srcId="{FA3E4039-08E9-4E80-A836-18784DA0692C}" destId="{C4678087-F9D0-40AC-966B-06351B4A70F7}" srcOrd="0" destOrd="0" presId="urn:microsoft.com/office/officeart/2005/8/layout/vList5"/>
    <dgm:cxn modelId="{3E5E45D8-A295-4290-9CFA-04CACBA35FAF}" srcId="{FA3E4039-08E9-4E80-A836-18784DA0692C}" destId="{45A8AE84-4FE3-4E5D-9935-A043498A75B9}" srcOrd="0" destOrd="0" parTransId="{5AB6292C-2C73-4913-A764-ED27928C78D0}" sibTransId="{92DC30DD-60FA-4D78-8353-43C42DA46748}"/>
    <dgm:cxn modelId="{7BA70A85-C82E-4A83-8376-6924ABD06332}" type="presParOf" srcId="{66061239-618D-4E7B-88F7-1FB6CCE0BE12}" destId="{395808DC-5BAE-46EB-A3EF-1645EDB67954}" srcOrd="0" destOrd="0" presId="urn:microsoft.com/office/officeart/2005/8/layout/vList5"/>
    <dgm:cxn modelId="{265F37BB-7600-4EEA-9054-CE0955051FA1}" type="presParOf" srcId="{395808DC-5BAE-46EB-A3EF-1645EDB67954}" destId="{C4678087-F9D0-40AC-966B-06351B4A70F7}" srcOrd="0" destOrd="0" presId="urn:microsoft.com/office/officeart/2005/8/layout/vList5"/>
    <dgm:cxn modelId="{68CD9518-F961-412D-8C3B-01F52CE9C5C6}" type="presParOf" srcId="{395808DC-5BAE-46EB-A3EF-1645EDB67954}" destId="{9B6A0A61-845C-4269-8224-AC3D579564CF}" srcOrd="1" destOrd="0" presId="urn:microsoft.com/office/officeart/2005/8/layout/vList5"/>
    <dgm:cxn modelId="{648A00CA-1680-41B8-9D87-7910BF9E6662}" type="presParOf" srcId="{66061239-618D-4E7B-88F7-1FB6CCE0BE12}" destId="{7645AA1A-C719-4D78-B08D-5B4E677A530C}" srcOrd="1" destOrd="0" presId="urn:microsoft.com/office/officeart/2005/8/layout/vList5"/>
    <dgm:cxn modelId="{3388F478-6EE3-47BD-B188-54A5EEB27AA2}" type="presParOf" srcId="{66061239-618D-4E7B-88F7-1FB6CCE0BE12}" destId="{11433AE9-476A-4BEB-87BD-C7A1DFBE2975}" srcOrd="2" destOrd="0" presId="urn:microsoft.com/office/officeart/2005/8/layout/vList5"/>
    <dgm:cxn modelId="{0249114F-CC1C-40A2-A10A-18CF0FCF03DE}" type="presParOf" srcId="{11433AE9-476A-4BEB-87BD-C7A1DFBE2975}" destId="{DC6DCDCE-8342-4E35-9DA0-5A808D513901}" srcOrd="0" destOrd="0" presId="urn:microsoft.com/office/officeart/2005/8/layout/vList5"/>
    <dgm:cxn modelId="{69175D82-BEB4-4343-B639-74F074218F0C}" type="presParOf" srcId="{11433AE9-476A-4BEB-87BD-C7A1DFBE2975}" destId="{5A7EFCA4-D469-4182-A7DD-1E1B27EC1195}" srcOrd="1" destOrd="0" presId="urn:microsoft.com/office/officeart/2005/8/layout/vList5"/>
    <dgm:cxn modelId="{3F39030B-95C2-43B2-98E0-AD5A1698832C}" type="presParOf" srcId="{66061239-618D-4E7B-88F7-1FB6CCE0BE12}" destId="{4E96419C-E761-4587-B607-58E7821C5D45}" srcOrd="3" destOrd="0" presId="urn:microsoft.com/office/officeart/2005/8/layout/vList5"/>
    <dgm:cxn modelId="{4B3C8EAB-0687-4F54-A098-9202FE9DCE2F}" type="presParOf" srcId="{66061239-618D-4E7B-88F7-1FB6CCE0BE12}" destId="{A2A72146-E322-4090-8B24-88CEA9980933}" srcOrd="4" destOrd="0" presId="urn:microsoft.com/office/officeart/2005/8/layout/vList5"/>
    <dgm:cxn modelId="{525EE20B-50E4-450B-BE30-878DF37700CF}" type="presParOf" srcId="{A2A72146-E322-4090-8B24-88CEA9980933}" destId="{93E768AB-A0EF-4904-84A2-FFA4DDEAB85B}" srcOrd="0" destOrd="0" presId="urn:microsoft.com/office/officeart/2005/8/layout/vList5"/>
    <dgm:cxn modelId="{98D9742C-E022-488E-BDF5-76185D500809}" type="presParOf" srcId="{A2A72146-E322-4090-8B24-88CEA9980933}" destId="{9441282A-5548-46BF-AECC-227906149F5E}"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0D2D1C-144C-4069-829D-85CBC821D41E}"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it-IT"/>
        </a:p>
      </dgm:t>
    </dgm:pt>
    <dgm:pt modelId="{C69C01E7-0D04-44A2-B3F3-5C029EEFB41A}">
      <dgm:prSet phldrT="[Testo]" custT="1"/>
      <dgm:spPr/>
      <dgm:t>
        <a:bodyPr/>
        <a:lstStyle/>
        <a:p>
          <a:endParaRPr lang="it-IT" sz="2000" b="1" dirty="0" smtClean="0">
            <a:solidFill>
              <a:schemeClr val="accent2"/>
            </a:solidFill>
            <a:latin typeface="Calibri" panose="020F0502020204030204" pitchFamily="34" charset="0"/>
          </a:endParaRPr>
        </a:p>
        <a:p>
          <a:r>
            <a:rPr lang="it-IT" sz="2000" b="1" dirty="0" smtClean="0">
              <a:solidFill>
                <a:schemeClr val="accent2"/>
              </a:solidFill>
              <a:latin typeface="Calibri" panose="020F0502020204030204" pitchFamily="34" charset="0"/>
            </a:rPr>
            <a:t>Principi dell’assistenza</a:t>
          </a:r>
        </a:p>
        <a:p>
          <a:pPr rtl="0"/>
          <a:endParaRPr lang="it-IT" sz="1600" dirty="0"/>
        </a:p>
      </dgm:t>
    </dgm:pt>
    <dgm:pt modelId="{0308C581-BF82-44A8-926C-0B9FEC2C3EE8}" type="parTrans" cxnId="{250AD0DE-834A-4E56-823C-E5ECCB264D7E}">
      <dgm:prSet/>
      <dgm:spPr/>
      <dgm:t>
        <a:bodyPr/>
        <a:lstStyle/>
        <a:p>
          <a:endParaRPr lang="it-IT"/>
        </a:p>
      </dgm:t>
    </dgm:pt>
    <dgm:pt modelId="{48F22AD3-69E2-46F1-8199-5C397BA52508}" type="sibTrans" cxnId="{250AD0DE-834A-4E56-823C-E5ECCB264D7E}">
      <dgm:prSet/>
      <dgm:spPr/>
      <dgm:t>
        <a:bodyPr/>
        <a:lstStyle/>
        <a:p>
          <a:endParaRPr lang="it-IT"/>
        </a:p>
      </dgm:t>
    </dgm:pt>
    <dgm:pt modelId="{CA84D143-979C-4FDE-B2B2-B98793D10961}">
      <dgm:prSet phldrT="[Testo]" custT="1"/>
      <dgm:spPr/>
      <dgm:t>
        <a:bodyPr/>
        <a:lstStyle/>
        <a:p>
          <a:r>
            <a:rPr lang="it-IT" sz="2000" b="1" dirty="0" smtClean="0">
              <a:solidFill>
                <a:schemeClr val="accent2"/>
              </a:solidFill>
              <a:latin typeface="Calibri" panose="020F0502020204030204" pitchFamily="34" charset="0"/>
            </a:rPr>
            <a:t>Conoscere la persona</a:t>
          </a:r>
          <a:endParaRPr lang="it-IT" sz="2000" b="1" dirty="0">
            <a:solidFill>
              <a:schemeClr val="accent2"/>
            </a:solidFill>
            <a:latin typeface="Calibri" panose="020F0502020204030204" pitchFamily="34" charset="0"/>
          </a:endParaRPr>
        </a:p>
      </dgm:t>
    </dgm:pt>
    <dgm:pt modelId="{437B8BD3-B7D6-4BB7-B54A-8821CA92E78F}" type="parTrans" cxnId="{C10755F2-5014-4F1A-A54A-3B7AEA513B72}">
      <dgm:prSet/>
      <dgm:spPr/>
      <dgm:t>
        <a:bodyPr/>
        <a:lstStyle/>
        <a:p>
          <a:endParaRPr lang="it-IT"/>
        </a:p>
      </dgm:t>
    </dgm:pt>
    <dgm:pt modelId="{8C758EAF-093A-4F96-ADFF-F91C6056C008}" type="sibTrans" cxnId="{C10755F2-5014-4F1A-A54A-3B7AEA513B72}">
      <dgm:prSet/>
      <dgm:spPr/>
      <dgm:t>
        <a:bodyPr/>
        <a:lstStyle/>
        <a:p>
          <a:endParaRPr lang="it-IT"/>
        </a:p>
      </dgm:t>
    </dgm:pt>
    <dgm:pt modelId="{606E7F22-9ADF-40FA-9398-DD3FE977BF9C}">
      <dgm:prSet phldrT="[Testo]" custT="1"/>
      <dgm:spPr/>
      <dgm:t>
        <a:bodyPr/>
        <a:lstStyle/>
        <a:p>
          <a:r>
            <a:rPr lang="it-IT" sz="2000" b="1" dirty="0" smtClean="0">
              <a:solidFill>
                <a:schemeClr val="accent2"/>
              </a:solidFill>
              <a:latin typeface="Calibri" panose="020F0502020204030204" pitchFamily="34" charset="0"/>
            </a:rPr>
            <a:t>Massimizzare le abilità residue</a:t>
          </a:r>
          <a:endParaRPr lang="it-IT" sz="2000" b="1" dirty="0">
            <a:solidFill>
              <a:schemeClr val="accent2"/>
            </a:solidFill>
            <a:latin typeface="Calibri" panose="020F0502020204030204" pitchFamily="34" charset="0"/>
          </a:endParaRPr>
        </a:p>
      </dgm:t>
    </dgm:pt>
    <dgm:pt modelId="{4C848A3C-9B9F-48F8-A6B0-491E635D371D}" type="parTrans" cxnId="{33B50426-EBD7-4949-88CD-D0C0CF48BA1A}">
      <dgm:prSet/>
      <dgm:spPr/>
      <dgm:t>
        <a:bodyPr/>
        <a:lstStyle/>
        <a:p>
          <a:endParaRPr lang="it-IT"/>
        </a:p>
      </dgm:t>
    </dgm:pt>
    <dgm:pt modelId="{DE4954C1-48DE-4151-9E48-6B6CF2EDCE42}" type="sibTrans" cxnId="{33B50426-EBD7-4949-88CD-D0C0CF48BA1A}">
      <dgm:prSet/>
      <dgm:spPr/>
      <dgm:t>
        <a:bodyPr/>
        <a:lstStyle/>
        <a:p>
          <a:endParaRPr lang="it-IT"/>
        </a:p>
      </dgm:t>
    </dgm:pt>
    <dgm:pt modelId="{B012C0EC-DCB3-426D-9C84-89B7D8A3D92A}">
      <dgm:prSet phldrT="[Testo]" custT="1"/>
      <dgm:spPr/>
      <dgm:t>
        <a:bodyPr/>
        <a:lstStyle/>
        <a:p>
          <a:r>
            <a:rPr lang="it-IT" sz="2000" b="1" dirty="0" smtClean="0">
              <a:solidFill>
                <a:schemeClr val="accent2"/>
              </a:solidFill>
              <a:latin typeface="Calibri" panose="020F0502020204030204" pitchFamily="34" charset="0"/>
            </a:rPr>
            <a:t>Modificare l’ambiente</a:t>
          </a:r>
          <a:endParaRPr lang="it-IT" sz="2000" b="1" dirty="0">
            <a:solidFill>
              <a:schemeClr val="accent2"/>
            </a:solidFill>
            <a:latin typeface="Calibri" panose="020F0502020204030204" pitchFamily="34" charset="0"/>
          </a:endParaRPr>
        </a:p>
      </dgm:t>
    </dgm:pt>
    <dgm:pt modelId="{7913119B-75E3-4CB1-B6B3-DDA9BB007CF1}" type="parTrans" cxnId="{C35821F4-1DA5-45FA-9AF0-A9376D6D23B3}">
      <dgm:prSet/>
      <dgm:spPr/>
      <dgm:t>
        <a:bodyPr/>
        <a:lstStyle/>
        <a:p>
          <a:endParaRPr lang="it-IT"/>
        </a:p>
      </dgm:t>
    </dgm:pt>
    <dgm:pt modelId="{FF606F8F-4D7A-4AB4-A778-D89230394980}" type="sibTrans" cxnId="{C35821F4-1DA5-45FA-9AF0-A9376D6D23B3}">
      <dgm:prSet/>
      <dgm:spPr/>
      <dgm:t>
        <a:bodyPr/>
        <a:lstStyle/>
        <a:p>
          <a:endParaRPr lang="it-IT"/>
        </a:p>
      </dgm:t>
    </dgm:pt>
    <dgm:pt modelId="{E64999B5-377F-4182-9B2D-AC02CB584BC5}">
      <dgm:prSet phldrT="[Testo]" custT="1"/>
      <dgm:spPr/>
      <dgm:t>
        <a:bodyPr/>
        <a:lstStyle/>
        <a:p>
          <a:r>
            <a:rPr lang="it-IT" sz="2000" b="1" dirty="0" smtClean="0">
              <a:solidFill>
                <a:schemeClr val="accent2"/>
              </a:solidFill>
              <a:latin typeface="Calibri" panose="020F0502020204030204" pitchFamily="34" charset="0"/>
            </a:rPr>
            <a:t>Relazionarsi efficacemente</a:t>
          </a:r>
          <a:endParaRPr lang="it-IT" sz="2000" b="1" dirty="0">
            <a:solidFill>
              <a:schemeClr val="accent2"/>
            </a:solidFill>
            <a:latin typeface="Calibri" panose="020F0502020204030204" pitchFamily="34" charset="0"/>
          </a:endParaRPr>
        </a:p>
      </dgm:t>
    </dgm:pt>
    <dgm:pt modelId="{0B81ECBF-A155-427F-B8B5-9B74B451E2D1}" type="parTrans" cxnId="{AE9AD2C5-907C-4754-830D-CBF5F84CA63B}">
      <dgm:prSet/>
      <dgm:spPr/>
      <dgm:t>
        <a:bodyPr/>
        <a:lstStyle/>
        <a:p>
          <a:endParaRPr lang="it-IT"/>
        </a:p>
      </dgm:t>
    </dgm:pt>
    <dgm:pt modelId="{82FD372B-C5BA-4395-BA5B-D4114735436C}" type="sibTrans" cxnId="{AE9AD2C5-907C-4754-830D-CBF5F84CA63B}">
      <dgm:prSet/>
      <dgm:spPr/>
      <dgm:t>
        <a:bodyPr/>
        <a:lstStyle/>
        <a:p>
          <a:endParaRPr lang="it-IT"/>
        </a:p>
      </dgm:t>
    </dgm:pt>
    <dgm:pt modelId="{9D4C2E31-99CB-4F32-989F-04879AD30308}" type="pres">
      <dgm:prSet presAssocID="{360D2D1C-144C-4069-829D-85CBC821D41E}" presName="Name0" presStyleCnt="0">
        <dgm:presLayoutVars>
          <dgm:chMax val="1"/>
          <dgm:dir/>
          <dgm:animLvl val="ctr"/>
          <dgm:resizeHandles val="exact"/>
        </dgm:presLayoutVars>
      </dgm:prSet>
      <dgm:spPr/>
      <dgm:t>
        <a:bodyPr/>
        <a:lstStyle/>
        <a:p>
          <a:endParaRPr lang="it-IT"/>
        </a:p>
      </dgm:t>
    </dgm:pt>
    <dgm:pt modelId="{3825BAB5-245F-44D2-997F-90D0A899F146}" type="pres">
      <dgm:prSet presAssocID="{C69C01E7-0D04-44A2-B3F3-5C029EEFB41A}" presName="centerShape" presStyleLbl="node0" presStyleIdx="0" presStyleCnt="1" custScaleX="110369" custScaleY="97657"/>
      <dgm:spPr/>
      <dgm:t>
        <a:bodyPr/>
        <a:lstStyle/>
        <a:p>
          <a:endParaRPr lang="it-IT"/>
        </a:p>
      </dgm:t>
    </dgm:pt>
    <dgm:pt modelId="{1D2119B6-A2A1-40FE-9C33-DDDAC35A2DC7}" type="pres">
      <dgm:prSet presAssocID="{CA84D143-979C-4FDE-B2B2-B98793D10961}" presName="node" presStyleLbl="node1" presStyleIdx="0" presStyleCnt="4" custScaleX="154081" custScaleY="122364">
        <dgm:presLayoutVars>
          <dgm:bulletEnabled val="1"/>
        </dgm:presLayoutVars>
      </dgm:prSet>
      <dgm:spPr/>
      <dgm:t>
        <a:bodyPr/>
        <a:lstStyle/>
        <a:p>
          <a:endParaRPr lang="it-IT"/>
        </a:p>
      </dgm:t>
    </dgm:pt>
    <dgm:pt modelId="{EE81DAD8-88F5-439F-B30E-F15AFEA336C4}" type="pres">
      <dgm:prSet presAssocID="{CA84D143-979C-4FDE-B2B2-B98793D10961}" presName="dummy" presStyleCnt="0"/>
      <dgm:spPr/>
    </dgm:pt>
    <dgm:pt modelId="{390D2816-34CD-4605-9511-594CAE3E2B71}" type="pres">
      <dgm:prSet presAssocID="{8C758EAF-093A-4F96-ADFF-F91C6056C008}" presName="sibTrans" presStyleLbl="sibTrans2D1" presStyleIdx="0" presStyleCnt="4"/>
      <dgm:spPr/>
      <dgm:t>
        <a:bodyPr/>
        <a:lstStyle/>
        <a:p>
          <a:endParaRPr lang="it-IT"/>
        </a:p>
      </dgm:t>
    </dgm:pt>
    <dgm:pt modelId="{F75BF87D-51E1-43F5-AEB1-899B937BCF67}" type="pres">
      <dgm:prSet presAssocID="{606E7F22-9ADF-40FA-9398-DD3FE977BF9C}" presName="node" presStyleLbl="node1" presStyleIdx="1" presStyleCnt="4" custScaleX="158092" custScaleY="126876" custRadScaleRad="109907" custRadScaleInc="-1695">
        <dgm:presLayoutVars>
          <dgm:bulletEnabled val="1"/>
        </dgm:presLayoutVars>
      </dgm:prSet>
      <dgm:spPr/>
      <dgm:t>
        <a:bodyPr/>
        <a:lstStyle/>
        <a:p>
          <a:endParaRPr lang="it-IT"/>
        </a:p>
      </dgm:t>
    </dgm:pt>
    <dgm:pt modelId="{629D4ECD-C95D-4D56-AFD9-82013B88ADEC}" type="pres">
      <dgm:prSet presAssocID="{606E7F22-9ADF-40FA-9398-DD3FE977BF9C}" presName="dummy" presStyleCnt="0"/>
      <dgm:spPr/>
    </dgm:pt>
    <dgm:pt modelId="{A4FAC8F7-01FA-457C-ACC5-6B848C32FF29}" type="pres">
      <dgm:prSet presAssocID="{DE4954C1-48DE-4151-9E48-6B6CF2EDCE42}" presName="sibTrans" presStyleLbl="sibTrans2D1" presStyleIdx="1" presStyleCnt="4"/>
      <dgm:spPr/>
      <dgm:t>
        <a:bodyPr/>
        <a:lstStyle/>
        <a:p>
          <a:endParaRPr lang="it-IT"/>
        </a:p>
      </dgm:t>
    </dgm:pt>
    <dgm:pt modelId="{4E5FD4AD-94F6-412F-AE87-C45EB93C1088}" type="pres">
      <dgm:prSet presAssocID="{B012C0EC-DCB3-426D-9C84-89B7D8A3D92A}" presName="node" presStyleLbl="node1" presStyleIdx="2" presStyleCnt="4" custScaleX="150170" custScaleY="108941" custRadScaleRad="101671" custRadScaleInc="-7780">
        <dgm:presLayoutVars>
          <dgm:bulletEnabled val="1"/>
        </dgm:presLayoutVars>
      </dgm:prSet>
      <dgm:spPr/>
      <dgm:t>
        <a:bodyPr/>
        <a:lstStyle/>
        <a:p>
          <a:endParaRPr lang="it-IT"/>
        </a:p>
      </dgm:t>
    </dgm:pt>
    <dgm:pt modelId="{9392F554-B8FE-4D8D-8CEE-86FBCFA4405C}" type="pres">
      <dgm:prSet presAssocID="{B012C0EC-DCB3-426D-9C84-89B7D8A3D92A}" presName="dummy" presStyleCnt="0"/>
      <dgm:spPr/>
    </dgm:pt>
    <dgm:pt modelId="{E00AB08F-4D21-4F41-AA37-B362A1029747}" type="pres">
      <dgm:prSet presAssocID="{FF606F8F-4D7A-4AB4-A778-D89230394980}" presName="sibTrans" presStyleLbl="sibTrans2D1" presStyleIdx="2" presStyleCnt="4"/>
      <dgm:spPr/>
      <dgm:t>
        <a:bodyPr/>
        <a:lstStyle/>
        <a:p>
          <a:endParaRPr lang="it-IT"/>
        </a:p>
      </dgm:t>
    </dgm:pt>
    <dgm:pt modelId="{AC12214B-6C4A-485F-B373-1BEE73F89F31}" type="pres">
      <dgm:prSet presAssocID="{E64999B5-377F-4182-9B2D-AC02CB584BC5}" presName="node" presStyleLbl="node1" presStyleIdx="3" presStyleCnt="4" custScaleX="159511" custScaleY="110491" custRadScaleRad="118741" custRadScaleInc="4327">
        <dgm:presLayoutVars>
          <dgm:bulletEnabled val="1"/>
        </dgm:presLayoutVars>
      </dgm:prSet>
      <dgm:spPr/>
      <dgm:t>
        <a:bodyPr/>
        <a:lstStyle/>
        <a:p>
          <a:endParaRPr lang="it-IT"/>
        </a:p>
      </dgm:t>
    </dgm:pt>
    <dgm:pt modelId="{4FB28AC3-1AF1-443D-B74D-F7FE00017FF6}" type="pres">
      <dgm:prSet presAssocID="{E64999B5-377F-4182-9B2D-AC02CB584BC5}" presName="dummy" presStyleCnt="0"/>
      <dgm:spPr/>
    </dgm:pt>
    <dgm:pt modelId="{E0DE22A4-D8BF-41D9-B252-0088DEB5A8F8}" type="pres">
      <dgm:prSet presAssocID="{82FD372B-C5BA-4395-BA5B-D4114735436C}" presName="sibTrans" presStyleLbl="sibTrans2D1" presStyleIdx="3" presStyleCnt="4"/>
      <dgm:spPr/>
      <dgm:t>
        <a:bodyPr/>
        <a:lstStyle/>
        <a:p>
          <a:endParaRPr lang="it-IT"/>
        </a:p>
      </dgm:t>
    </dgm:pt>
  </dgm:ptLst>
  <dgm:cxnLst>
    <dgm:cxn modelId="{C10755F2-5014-4F1A-A54A-3B7AEA513B72}" srcId="{C69C01E7-0D04-44A2-B3F3-5C029EEFB41A}" destId="{CA84D143-979C-4FDE-B2B2-B98793D10961}" srcOrd="0" destOrd="0" parTransId="{437B8BD3-B7D6-4BB7-B54A-8821CA92E78F}" sibTransId="{8C758EAF-093A-4F96-ADFF-F91C6056C008}"/>
    <dgm:cxn modelId="{CD33AED8-9241-4A90-B7B8-20C708EAFC4B}" type="presOf" srcId="{C69C01E7-0D04-44A2-B3F3-5C029EEFB41A}" destId="{3825BAB5-245F-44D2-997F-90D0A899F146}" srcOrd="0" destOrd="0" presId="urn:microsoft.com/office/officeart/2005/8/layout/radial6"/>
    <dgm:cxn modelId="{713F024E-0B0B-4346-8A3F-72455D025675}" type="presOf" srcId="{82FD372B-C5BA-4395-BA5B-D4114735436C}" destId="{E0DE22A4-D8BF-41D9-B252-0088DEB5A8F8}" srcOrd="0" destOrd="0" presId="urn:microsoft.com/office/officeart/2005/8/layout/radial6"/>
    <dgm:cxn modelId="{721FA0A9-A247-4262-BEA8-D6015D321744}" type="presOf" srcId="{FF606F8F-4D7A-4AB4-A778-D89230394980}" destId="{E00AB08F-4D21-4F41-AA37-B362A1029747}" srcOrd="0" destOrd="0" presId="urn:microsoft.com/office/officeart/2005/8/layout/radial6"/>
    <dgm:cxn modelId="{37300E35-4720-4311-A290-C9727CC2FAE6}" type="presOf" srcId="{CA84D143-979C-4FDE-B2B2-B98793D10961}" destId="{1D2119B6-A2A1-40FE-9C33-DDDAC35A2DC7}" srcOrd="0" destOrd="0" presId="urn:microsoft.com/office/officeart/2005/8/layout/radial6"/>
    <dgm:cxn modelId="{3BF7E059-95FE-4777-A149-96CF3ED81A08}" type="presOf" srcId="{360D2D1C-144C-4069-829D-85CBC821D41E}" destId="{9D4C2E31-99CB-4F32-989F-04879AD30308}" srcOrd="0" destOrd="0" presId="urn:microsoft.com/office/officeart/2005/8/layout/radial6"/>
    <dgm:cxn modelId="{33B50426-EBD7-4949-88CD-D0C0CF48BA1A}" srcId="{C69C01E7-0D04-44A2-B3F3-5C029EEFB41A}" destId="{606E7F22-9ADF-40FA-9398-DD3FE977BF9C}" srcOrd="1" destOrd="0" parTransId="{4C848A3C-9B9F-48F8-A6B0-491E635D371D}" sibTransId="{DE4954C1-48DE-4151-9E48-6B6CF2EDCE42}"/>
    <dgm:cxn modelId="{271E2F65-8C0B-48FF-AD95-36549C50C109}" type="presOf" srcId="{606E7F22-9ADF-40FA-9398-DD3FE977BF9C}" destId="{F75BF87D-51E1-43F5-AEB1-899B937BCF67}" srcOrd="0" destOrd="0" presId="urn:microsoft.com/office/officeart/2005/8/layout/radial6"/>
    <dgm:cxn modelId="{F73747E6-CA8B-4C59-878C-7663A5E71711}" type="presOf" srcId="{B012C0EC-DCB3-426D-9C84-89B7D8A3D92A}" destId="{4E5FD4AD-94F6-412F-AE87-C45EB93C1088}" srcOrd="0" destOrd="0" presId="urn:microsoft.com/office/officeart/2005/8/layout/radial6"/>
    <dgm:cxn modelId="{AE9AD2C5-907C-4754-830D-CBF5F84CA63B}" srcId="{C69C01E7-0D04-44A2-B3F3-5C029EEFB41A}" destId="{E64999B5-377F-4182-9B2D-AC02CB584BC5}" srcOrd="3" destOrd="0" parTransId="{0B81ECBF-A155-427F-B8B5-9B74B451E2D1}" sibTransId="{82FD372B-C5BA-4395-BA5B-D4114735436C}"/>
    <dgm:cxn modelId="{E40C09D8-8E4E-407B-8C11-B7BDF920CD70}" type="presOf" srcId="{8C758EAF-093A-4F96-ADFF-F91C6056C008}" destId="{390D2816-34CD-4605-9511-594CAE3E2B71}" srcOrd="0" destOrd="0" presId="urn:microsoft.com/office/officeart/2005/8/layout/radial6"/>
    <dgm:cxn modelId="{C35821F4-1DA5-45FA-9AF0-A9376D6D23B3}" srcId="{C69C01E7-0D04-44A2-B3F3-5C029EEFB41A}" destId="{B012C0EC-DCB3-426D-9C84-89B7D8A3D92A}" srcOrd="2" destOrd="0" parTransId="{7913119B-75E3-4CB1-B6B3-DDA9BB007CF1}" sibTransId="{FF606F8F-4D7A-4AB4-A778-D89230394980}"/>
    <dgm:cxn modelId="{94E0F835-CCC8-40C7-87EE-72F652B5DC22}" type="presOf" srcId="{DE4954C1-48DE-4151-9E48-6B6CF2EDCE42}" destId="{A4FAC8F7-01FA-457C-ACC5-6B848C32FF29}" srcOrd="0" destOrd="0" presId="urn:microsoft.com/office/officeart/2005/8/layout/radial6"/>
    <dgm:cxn modelId="{CA1C6BE8-8444-4E45-84A3-9AD53923C42E}" type="presOf" srcId="{E64999B5-377F-4182-9B2D-AC02CB584BC5}" destId="{AC12214B-6C4A-485F-B373-1BEE73F89F31}" srcOrd="0" destOrd="0" presId="urn:microsoft.com/office/officeart/2005/8/layout/radial6"/>
    <dgm:cxn modelId="{250AD0DE-834A-4E56-823C-E5ECCB264D7E}" srcId="{360D2D1C-144C-4069-829D-85CBC821D41E}" destId="{C69C01E7-0D04-44A2-B3F3-5C029EEFB41A}" srcOrd="0" destOrd="0" parTransId="{0308C581-BF82-44A8-926C-0B9FEC2C3EE8}" sibTransId="{48F22AD3-69E2-46F1-8199-5C397BA52508}"/>
    <dgm:cxn modelId="{3E9D3CFE-F17F-492C-A5F5-218B8A5A8122}" type="presParOf" srcId="{9D4C2E31-99CB-4F32-989F-04879AD30308}" destId="{3825BAB5-245F-44D2-997F-90D0A899F146}" srcOrd="0" destOrd="0" presId="urn:microsoft.com/office/officeart/2005/8/layout/radial6"/>
    <dgm:cxn modelId="{E1351514-A4B7-4DDF-95B6-E2943F63F1DE}" type="presParOf" srcId="{9D4C2E31-99CB-4F32-989F-04879AD30308}" destId="{1D2119B6-A2A1-40FE-9C33-DDDAC35A2DC7}" srcOrd="1" destOrd="0" presId="urn:microsoft.com/office/officeart/2005/8/layout/radial6"/>
    <dgm:cxn modelId="{AD183803-8178-4C2C-AABD-FF6697782C74}" type="presParOf" srcId="{9D4C2E31-99CB-4F32-989F-04879AD30308}" destId="{EE81DAD8-88F5-439F-B30E-F15AFEA336C4}" srcOrd="2" destOrd="0" presId="urn:microsoft.com/office/officeart/2005/8/layout/radial6"/>
    <dgm:cxn modelId="{CAB41C71-DB72-4197-B802-358AE89E11B4}" type="presParOf" srcId="{9D4C2E31-99CB-4F32-989F-04879AD30308}" destId="{390D2816-34CD-4605-9511-594CAE3E2B71}" srcOrd="3" destOrd="0" presId="urn:microsoft.com/office/officeart/2005/8/layout/radial6"/>
    <dgm:cxn modelId="{1CE1C5CC-EABA-46BC-A818-D7B3367ECE5F}" type="presParOf" srcId="{9D4C2E31-99CB-4F32-989F-04879AD30308}" destId="{F75BF87D-51E1-43F5-AEB1-899B937BCF67}" srcOrd="4" destOrd="0" presId="urn:microsoft.com/office/officeart/2005/8/layout/radial6"/>
    <dgm:cxn modelId="{63A5D96A-FCFC-4A29-970A-C0075151007F}" type="presParOf" srcId="{9D4C2E31-99CB-4F32-989F-04879AD30308}" destId="{629D4ECD-C95D-4D56-AFD9-82013B88ADEC}" srcOrd="5" destOrd="0" presId="urn:microsoft.com/office/officeart/2005/8/layout/radial6"/>
    <dgm:cxn modelId="{7BAA9DAC-752B-4062-863A-94F987141979}" type="presParOf" srcId="{9D4C2E31-99CB-4F32-989F-04879AD30308}" destId="{A4FAC8F7-01FA-457C-ACC5-6B848C32FF29}" srcOrd="6" destOrd="0" presId="urn:microsoft.com/office/officeart/2005/8/layout/radial6"/>
    <dgm:cxn modelId="{C0CBF4E8-8E88-42EC-BD54-CB3A56769733}" type="presParOf" srcId="{9D4C2E31-99CB-4F32-989F-04879AD30308}" destId="{4E5FD4AD-94F6-412F-AE87-C45EB93C1088}" srcOrd="7" destOrd="0" presId="urn:microsoft.com/office/officeart/2005/8/layout/radial6"/>
    <dgm:cxn modelId="{CD6C73AF-FAF4-4696-9403-E416BB14B505}" type="presParOf" srcId="{9D4C2E31-99CB-4F32-989F-04879AD30308}" destId="{9392F554-B8FE-4D8D-8CEE-86FBCFA4405C}" srcOrd="8" destOrd="0" presId="urn:microsoft.com/office/officeart/2005/8/layout/radial6"/>
    <dgm:cxn modelId="{A16570E3-540E-4057-8395-F5B0B1404544}" type="presParOf" srcId="{9D4C2E31-99CB-4F32-989F-04879AD30308}" destId="{E00AB08F-4D21-4F41-AA37-B362A1029747}" srcOrd="9" destOrd="0" presId="urn:microsoft.com/office/officeart/2005/8/layout/radial6"/>
    <dgm:cxn modelId="{F41AC139-856A-4E94-BCEB-69447F7E8C73}" type="presParOf" srcId="{9D4C2E31-99CB-4F32-989F-04879AD30308}" destId="{AC12214B-6C4A-485F-B373-1BEE73F89F31}" srcOrd="10" destOrd="0" presId="urn:microsoft.com/office/officeart/2005/8/layout/radial6"/>
    <dgm:cxn modelId="{9C7709BF-FEFF-414F-8F06-234EEA5BB647}" type="presParOf" srcId="{9D4C2E31-99CB-4F32-989F-04879AD30308}" destId="{4FB28AC3-1AF1-443D-B74D-F7FE00017FF6}" srcOrd="11" destOrd="0" presId="urn:microsoft.com/office/officeart/2005/8/layout/radial6"/>
    <dgm:cxn modelId="{51A2FB99-D798-4072-B4AA-6A5CB7CF530D}" type="presParOf" srcId="{9D4C2E31-99CB-4F32-989F-04879AD30308}" destId="{E0DE22A4-D8BF-41D9-B252-0088DEB5A8F8}"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0D2D1C-144C-4069-829D-85CBC821D41E}"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it-IT"/>
        </a:p>
      </dgm:t>
    </dgm:pt>
    <dgm:pt modelId="{C69C01E7-0D04-44A2-B3F3-5C029EEFB41A}">
      <dgm:prSet phldrT="[Testo]" custT="1"/>
      <dgm:spPr/>
      <dgm:t>
        <a:bodyPr/>
        <a:lstStyle/>
        <a:p>
          <a:endParaRPr lang="it-IT" sz="2000" b="1" dirty="0" smtClean="0">
            <a:solidFill>
              <a:schemeClr val="accent2"/>
            </a:solidFill>
            <a:latin typeface="Calibri" panose="020F0502020204030204" pitchFamily="34" charset="0"/>
          </a:endParaRPr>
        </a:p>
        <a:p>
          <a:r>
            <a:rPr lang="it-IT" sz="2000" b="1" dirty="0" smtClean="0">
              <a:solidFill>
                <a:schemeClr val="accent2"/>
              </a:solidFill>
              <a:latin typeface="Calibri" panose="020F0502020204030204" pitchFamily="34" charset="0"/>
            </a:rPr>
            <a:t>INTERVENTI</a:t>
          </a:r>
        </a:p>
        <a:p>
          <a:pPr rtl="0"/>
          <a:endParaRPr lang="it-IT" sz="1600" dirty="0"/>
        </a:p>
      </dgm:t>
    </dgm:pt>
    <dgm:pt modelId="{0308C581-BF82-44A8-926C-0B9FEC2C3EE8}" type="parTrans" cxnId="{250AD0DE-834A-4E56-823C-E5ECCB264D7E}">
      <dgm:prSet/>
      <dgm:spPr/>
      <dgm:t>
        <a:bodyPr/>
        <a:lstStyle/>
        <a:p>
          <a:endParaRPr lang="it-IT"/>
        </a:p>
      </dgm:t>
    </dgm:pt>
    <dgm:pt modelId="{48F22AD3-69E2-46F1-8199-5C397BA52508}" type="sibTrans" cxnId="{250AD0DE-834A-4E56-823C-E5ECCB264D7E}">
      <dgm:prSet/>
      <dgm:spPr/>
      <dgm:t>
        <a:bodyPr/>
        <a:lstStyle/>
        <a:p>
          <a:endParaRPr lang="it-IT"/>
        </a:p>
      </dgm:t>
    </dgm:pt>
    <dgm:pt modelId="{CA84D143-979C-4FDE-B2B2-B98793D10961}">
      <dgm:prSet phldrT="[Testo]" custT="1"/>
      <dgm:spPr/>
      <dgm:t>
        <a:bodyPr/>
        <a:lstStyle/>
        <a:p>
          <a:pPr>
            <a:lnSpc>
              <a:spcPct val="100000"/>
            </a:lnSpc>
            <a:spcAft>
              <a:spcPts val="0"/>
            </a:spcAft>
          </a:pPr>
          <a:r>
            <a:rPr lang="it-IT" sz="2000" b="1" dirty="0" smtClean="0">
              <a:solidFill>
                <a:schemeClr val="accent2"/>
              </a:solidFill>
              <a:latin typeface="Calibri" panose="020F0502020204030204" pitchFamily="34" charset="0"/>
            </a:rPr>
            <a:t>AMBIENTE</a:t>
          </a:r>
        </a:p>
        <a:p>
          <a:pPr>
            <a:lnSpc>
              <a:spcPct val="100000"/>
            </a:lnSpc>
            <a:spcAft>
              <a:spcPts val="0"/>
            </a:spcAft>
          </a:pPr>
          <a:r>
            <a:rPr lang="it-IT" sz="2000" b="1" dirty="0" smtClean="0">
              <a:solidFill>
                <a:schemeClr val="accent2"/>
              </a:solidFill>
              <a:latin typeface="Calibri" panose="020F0502020204030204" pitchFamily="34" charset="0"/>
            </a:rPr>
            <a:t>Illuminazione, rumore, riposo e sonno</a:t>
          </a:r>
        </a:p>
        <a:p>
          <a:pPr>
            <a:lnSpc>
              <a:spcPct val="100000"/>
            </a:lnSpc>
            <a:spcAft>
              <a:spcPts val="0"/>
            </a:spcAft>
          </a:pPr>
          <a:endParaRPr lang="it-IT" sz="2000" b="1" dirty="0">
            <a:solidFill>
              <a:schemeClr val="accent2"/>
            </a:solidFill>
            <a:latin typeface="Calibri" panose="020F0502020204030204" pitchFamily="34" charset="0"/>
          </a:endParaRPr>
        </a:p>
      </dgm:t>
    </dgm:pt>
    <dgm:pt modelId="{437B8BD3-B7D6-4BB7-B54A-8821CA92E78F}" type="parTrans" cxnId="{C10755F2-5014-4F1A-A54A-3B7AEA513B72}">
      <dgm:prSet/>
      <dgm:spPr/>
      <dgm:t>
        <a:bodyPr/>
        <a:lstStyle/>
        <a:p>
          <a:endParaRPr lang="it-IT"/>
        </a:p>
      </dgm:t>
    </dgm:pt>
    <dgm:pt modelId="{8C758EAF-093A-4F96-ADFF-F91C6056C008}" type="sibTrans" cxnId="{C10755F2-5014-4F1A-A54A-3B7AEA513B72}">
      <dgm:prSet/>
      <dgm:spPr/>
      <dgm:t>
        <a:bodyPr/>
        <a:lstStyle/>
        <a:p>
          <a:endParaRPr lang="it-IT"/>
        </a:p>
      </dgm:t>
    </dgm:pt>
    <dgm:pt modelId="{606E7F22-9ADF-40FA-9398-DD3FE977BF9C}">
      <dgm:prSet phldrT="[Testo]" custT="1"/>
      <dgm:spPr/>
      <dgm:t>
        <a:bodyPr/>
        <a:lstStyle/>
        <a:p>
          <a:pPr>
            <a:lnSpc>
              <a:spcPct val="100000"/>
            </a:lnSpc>
            <a:spcAft>
              <a:spcPts val="0"/>
            </a:spcAft>
          </a:pPr>
          <a:r>
            <a:rPr lang="it-IT" sz="2000" b="1" dirty="0" smtClean="0">
              <a:solidFill>
                <a:schemeClr val="accent2"/>
              </a:solidFill>
              <a:latin typeface="Calibri" panose="020F0502020204030204" pitchFamily="34" charset="0"/>
            </a:rPr>
            <a:t>CAREGIVER </a:t>
          </a:r>
        </a:p>
        <a:p>
          <a:pPr>
            <a:lnSpc>
              <a:spcPct val="100000"/>
            </a:lnSpc>
            <a:spcAft>
              <a:spcPts val="0"/>
            </a:spcAft>
          </a:pPr>
          <a:r>
            <a:rPr lang="it-IT" sz="2000" b="1" dirty="0" smtClean="0">
              <a:solidFill>
                <a:schemeClr val="accent2"/>
              </a:solidFill>
              <a:latin typeface="Calibri" panose="020F0502020204030204" pitchFamily="34" charset="0"/>
            </a:rPr>
            <a:t>Formazione e supporto</a:t>
          </a:r>
          <a:endParaRPr lang="it-IT" sz="2000" b="1" dirty="0">
            <a:solidFill>
              <a:schemeClr val="accent2"/>
            </a:solidFill>
            <a:latin typeface="Calibri" panose="020F0502020204030204" pitchFamily="34" charset="0"/>
          </a:endParaRPr>
        </a:p>
      </dgm:t>
    </dgm:pt>
    <dgm:pt modelId="{4C848A3C-9B9F-48F8-A6B0-491E635D371D}" type="parTrans" cxnId="{33B50426-EBD7-4949-88CD-D0C0CF48BA1A}">
      <dgm:prSet/>
      <dgm:spPr/>
      <dgm:t>
        <a:bodyPr/>
        <a:lstStyle/>
        <a:p>
          <a:endParaRPr lang="it-IT"/>
        </a:p>
      </dgm:t>
    </dgm:pt>
    <dgm:pt modelId="{DE4954C1-48DE-4151-9E48-6B6CF2EDCE42}" type="sibTrans" cxnId="{33B50426-EBD7-4949-88CD-D0C0CF48BA1A}">
      <dgm:prSet/>
      <dgm:spPr/>
      <dgm:t>
        <a:bodyPr/>
        <a:lstStyle/>
        <a:p>
          <a:endParaRPr lang="it-IT"/>
        </a:p>
      </dgm:t>
    </dgm:pt>
    <dgm:pt modelId="{B012C0EC-DCB3-426D-9C84-89B7D8A3D92A}">
      <dgm:prSet phldrT="[Testo]" custT="1"/>
      <dgm:spPr/>
      <dgm:t>
        <a:bodyPr/>
        <a:lstStyle/>
        <a:p>
          <a:pPr>
            <a:lnSpc>
              <a:spcPct val="100000"/>
            </a:lnSpc>
            <a:spcAft>
              <a:spcPts val="0"/>
            </a:spcAft>
          </a:pPr>
          <a:r>
            <a:rPr lang="it-IT" sz="2000" b="1" dirty="0" smtClean="0">
              <a:solidFill>
                <a:schemeClr val="accent2"/>
              </a:solidFill>
              <a:latin typeface="Calibri" panose="020F0502020204030204" pitchFamily="34" charset="0"/>
            </a:rPr>
            <a:t>STABILITA’ CONDIZIONI FISICHE</a:t>
          </a:r>
        </a:p>
        <a:p>
          <a:pPr>
            <a:lnSpc>
              <a:spcPct val="100000"/>
            </a:lnSpc>
            <a:spcAft>
              <a:spcPts val="0"/>
            </a:spcAft>
          </a:pPr>
          <a:r>
            <a:rPr lang="it-IT" sz="2000" b="1" dirty="0" smtClean="0">
              <a:solidFill>
                <a:schemeClr val="accent2"/>
              </a:solidFill>
              <a:latin typeface="Calibri" panose="020F0502020204030204" pitchFamily="34" charset="0"/>
            </a:rPr>
            <a:t>Saturazione O2, idratazione, nutrizione, no dolore</a:t>
          </a:r>
        </a:p>
        <a:p>
          <a:pPr>
            <a:lnSpc>
              <a:spcPct val="90000"/>
            </a:lnSpc>
            <a:spcAft>
              <a:spcPct val="35000"/>
            </a:spcAft>
          </a:pPr>
          <a:endParaRPr lang="it-IT" sz="2000" b="1" dirty="0">
            <a:solidFill>
              <a:schemeClr val="accent2"/>
            </a:solidFill>
            <a:latin typeface="Calibri" panose="020F0502020204030204" pitchFamily="34" charset="0"/>
          </a:endParaRPr>
        </a:p>
      </dgm:t>
    </dgm:pt>
    <dgm:pt modelId="{7913119B-75E3-4CB1-B6B3-DDA9BB007CF1}" type="parTrans" cxnId="{C35821F4-1DA5-45FA-9AF0-A9376D6D23B3}">
      <dgm:prSet/>
      <dgm:spPr/>
      <dgm:t>
        <a:bodyPr/>
        <a:lstStyle/>
        <a:p>
          <a:endParaRPr lang="it-IT"/>
        </a:p>
      </dgm:t>
    </dgm:pt>
    <dgm:pt modelId="{FF606F8F-4D7A-4AB4-A778-D89230394980}" type="sibTrans" cxnId="{C35821F4-1DA5-45FA-9AF0-A9376D6D23B3}">
      <dgm:prSet/>
      <dgm:spPr/>
      <dgm:t>
        <a:bodyPr/>
        <a:lstStyle/>
        <a:p>
          <a:endParaRPr lang="it-IT"/>
        </a:p>
      </dgm:t>
    </dgm:pt>
    <dgm:pt modelId="{E64999B5-377F-4182-9B2D-AC02CB584BC5}">
      <dgm:prSet phldrT="[Testo]" custT="1"/>
      <dgm:spPr/>
      <dgm:t>
        <a:bodyPr/>
        <a:lstStyle/>
        <a:p>
          <a:pPr>
            <a:lnSpc>
              <a:spcPct val="100000"/>
            </a:lnSpc>
            <a:spcAft>
              <a:spcPts val="0"/>
            </a:spcAft>
          </a:pPr>
          <a:r>
            <a:rPr lang="it-IT" sz="2000" b="1" dirty="0" smtClean="0">
              <a:solidFill>
                <a:schemeClr val="accent2"/>
              </a:solidFill>
              <a:latin typeface="Calibri" panose="020F0502020204030204" pitchFamily="34" charset="0"/>
            </a:rPr>
            <a:t>TERAPIA</a:t>
          </a:r>
        </a:p>
        <a:p>
          <a:pPr>
            <a:lnSpc>
              <a:spcPct val="100000"/>
            </a:lnSpc>
            <a:spcAft>
              <a:spcPts val="0"/>
            </a:spcAft>
          </a:pPr>
          <a:r>
            <a:rPr lang="it-IT" sz="2000" b="1" dirty="0" smtClean="0">
              <a:solidFill>
                <a:schemeClr val="accent2"/>
              </a:solidFill>
              <a:latin typeface="Calibri" panose="020F0502020204030204" pitchFamily="34" charset="0"/>
            </a:rPr>
            <a:t>monitoraggio</a:t>
          </a:r>
          <a:endParaRPr lang="it-IT" sz="2000" b="1" dirty="0">
            <a:solidFill>
              <a:schemeClr val="accent2"/>
            </a:solidFill>
            <a:latin typeface="Calibri" panose="020F0502020204030204" pitchFamily="34" charset="0"/>
          </a:endParaRPr>
        </a:p>
      </dgm:t>
    </dgm:pt>
    <dgm:pt modelId="{0B81ECBF-A155-427F-B8B5-9B74B451E2D1}" type="parTrans" cxnId="{AE9AD2C5-907C-4754-830D-CBF5F84CA63B}">
      <dgm:prSet/>
      <dgm:spPr/>
      <dgm:t>
        <a:bodyPr/>
        <a:lstStyle/>
        <a:p>
          <a:endParaRPr lang="it-IT"/>
        </a:p>
      </dgm:t>
    </dgm:pt>
    <dgm:pt modelId="{82FD372B-C5BA-4395-BA5B-D4114735436C}" type="sibTrans" cxnId="{AE9AD2C5-907C-4754-830D-CBF5F84CA63B}">
      <dgm:prSet/>
      <dgm:spPr/>
      <dgm:t>
        <a:bodyPr/>
        <a:lstStyle/>
        <a:p>
          <a:endParaRPr lang="it-IT"/>
        </a:p>
      </dgm:t>
    </dgm:pt>
    <dgm:pt modelId="{8078FE83-EB88-49AE-8394-4CEF1EB82C40}">
      <dgm:prSet custT="1"/>
      <dgm:spPr/>
      <dgm:t>
        <a:bodyPr/>
        <a:lstStyle/>
        <a:p>
          <a:r>
            <a:rPr lang="it-IT" sz="2000" b="1" dirty="0" smtClean="0">
              <a:solidFill>
                <a:schemeClr val="accent2"/>
              </a:solidFill>
              <a:latin typeface="Calibri" panose="020F0502020204030204" pitchFamily="34" charset="0"/>
            </a:rPr>
            <a:t>STRATEGIE COMPORTAMENTALI</a:t>
          </a:r>
          <a:br>
            <a:rPr lang="it-IT" sz="2000" b="1" dirty="0" smtClean="0">
              <a:solidFill>
                <a:schemeClr val="accent2"/>
              </a:solidFill>
              <a:latin typeface="Calibri" panose="020F0502020204030204" pitchFamily="34" charset="0"/>
            </a:rPr>
          </a:br>
          <a:r>
            <a:rPr lang="it-IT" sz="2000" b="1" dirty="0" smtClean="0">
              <a:solidFill>
                <a:schemeClr val="accent2"/>
              </a:solidFill>
              <a:latin typeface="Calibri" panose="020F0502020204030204" pitchFamily="34" charset="0"/>
            </a:rPr>
            <a:t> Sicurezza, Riduzione contenzioni</a:t>
          </a:r>
          <a:endParaRPr lang="it-IT" sz="1300" dirty="0"/>
        </a:p>
      </dgm:t>
    </dgm:pt>
    <dgm:pt modelId="{3267C127-3C18-4317-9CF8-B2B27AF28C0F}" type="parTrans" cxnId="{29705D15-FD9C-4F53-AF94-20276FFB6B84}">
      <dgm:prSet/>
      <dgm:spPr/>
      <dgm:t>
        <a:bodyPr/>
        <a:lstStyle/>
        <a:p>
          <a:endParaRPr lang="it-IT"/>
        </a:p>
      </dgm:t>
    </dgm:pt>
    <dgm:pt modelId="{6D9E6EE1-CD7F-4363-8D63-1A0A8CC91752}" type="sibTrans" cxnId="{29705D15-FD9C-4F53-AF94-20276FFB6B84}">
      <dgm:prSet/>
      <dgm:spPr/>
      <dgm:t>
        <a:bodyPr/>
        <a:lstStyle/>
        <a:p>
          <a:endParaRPr lang="it-IT"/>
        </a:p>
      </dgm:t>
    </dgm:pt>
    <dgm:pt modelId="{1C538304-1ED5-492D-BCF7-D8CC5D734185}">
      <dgm:prSet/>
      <dgm:spPr/>
      <dgm:t>
        <a:bodyPr/>
        <a:lstStyle/>
        <a:p>
          <a:endParaRPr lang="it-IT"/>
        </a:p>
      </dgm:t>
    </dgm:pt>
    <dgm:pt modelId="{914D2F1E-98AC-4803-B9D1-6ACA65D3C02A}" type="parTrans" cxnId="{7AAECA15-9E5B-4BEB-9A65-364036F6B677}">
      <dgm:prSet/>
      <dgm:spPr/>
      <dgm:t>
        <a:bodyPr/>
        <a:lstStyle/>
        <a:p>
          <a:endParaRPr lang="it-IT"/>
        </a:p>
      </dgm:t>
    </dgm:pt>
    <dgm:pt modelId="{FDC2A964-035E-486B-B23E-DED7324D27D0}" type="sibTrans" cxnId="{7AAECA15-9E5B-4BEB-9A65-364036F6B677}">
      <dgm:prSet/>
      <dgm:spPr/>
      <dgm:t>
        <a:bodyPr/>
        <a:lstStyle/>
        <a:p>
          <a:endParaRPr lang="it-IT"/>
        </a:p>
      </dgm:t>
    </dgm:pt>
    <dgm:pt modelId="{9D4C2E31-99CB-4F32-989F-04879AD30308}" type="pres">
      <dgm:prSet presAssocID="{360D2D1C-144C-4069-829D-85CBC821D41E}" presName="Name0" presStyleCnt="0">
        <dgm:presLayoutVars>
          <dgm:chMax val="1"/>
          <dgm:dir/>
          <dgm:animLvl val="ctr"/>
          <dgm:resizeHandles val="exact"/>
        </dgm:presLayoutVars>
      </dgm:prSet>
      <dgm:spPr/>
      <dgm:t>
        <a:bodyPr/>
        <a:lstStyle/>
        <a:p>
          <a:endParaRPr lang="it-IT"/>
        </a:p>
      </dgm:t>
    </dgm:pt>
    <dgm:pt modelId="{3825BAB5-245F-44D2-997F-90D0A899F146}" type="pres">
      <dgm:prSet presAssocID="{C69C01E7-0D04-44A2-B3F3-5C029EEFB41A}" presName="centerShape" presStyleLbl="node0" presStyleIdx="0" presStyleCnt="1" custScaleX="110369" custScaleY="63540"/>
      <dgm:spPr/>
      <dgm:t>
        <a:bodyPr/>
        <a:lstStyle/>
        <a:p>
          <a:endParaRPr lang="it-IT"/>
        </a:p>
      </dgm:t>
    </dgm:pt>
    <dgm:pt modelId="{1D2119B6-A2A1-40FE-9C33-DDDAC35A2DC7}" type="pres">
      <dgm:prSet presAssocID="{CA84D143-979C-4FDE-B2B2-B98793D10961}" presName="node" presStyleLbl="node1" presStyleIdx="0" presStyleCnt="5" custScaleX="165824" custScaleY="134999" custRadScaleRad="89477" custRadScaleInc="17561">
        <dgm:presLayoutVars>
          <dgm:bulletEnabled val="1"/>
        </dgm:presLayoutVars>
      </dgm:prSet>
      <dgm:spPr/>
      <dgm:t>
        <a:bodyPr/>
        <a:lstStyle/>
        <a:p>
          <a:endParaRPr lang="it-IT"/>
        </a:p>
      </dgm:t>
    </dgm:pt>
    <dgm:pt modelId="{EE81DAD8-88F5-439F-B30E-F15AFEA336C4}" type="pres">
      <dgm:prSet presAssocID="{CA84D143-979C-4FDE-B2B2-B98793D10961}" presName="dummy" presStyleCnt="0"/>
      <dgm:spPr/>
    </dgm:pt>
    <dgm:pt modelId="{390D2816-34CD-4605-9511-594CAE3E2B71}" type="pres">
      <dgm:prSet presAssocID="{8C758EAF-093A-4F96-ADFF-F91C6056C008}" presName="sibTrans" presStyleLbl="sibTrans2D1" presStyleIdx="0" presStyleCnt="5"/>
      <dgm:spPr/>
      <dgm:t>
        <a:bodyPr/>
        <a:lstStyle/>
        <a:p>
          <a:endParaRPr lang="it-IT"/>
        </a:p>
      </dgm:t>
    </dgm:pt>
    <dgm:pt modelId="{5603125B-317D-4F01-BFBD-A97B3AD4F853}" type="pres">
      <dgm:prSet presAssocID="{8078FE83-EB88-49AE-8394-4CEF1EB82C40}" presName="node" presStyleLbl="node1" presStyleIdx="1" presStyleCnt="5" custScaleX="206916" custScaleY="127114" custRadScaleRad="121374" custRadScaleInc="7757">
        <dgm:presLayoutVars>
          <dgm:bulletEnabled val="1"/>
        </dgm:presLayoutVars>
      </dgm:prSet>
      <dgm:spPr/>
      <dgm:t>
        <a:bodyPr/>
        <a:lstStyle/>
        <a:p>
          <a:endParaRPr lang="it-IT"/>
        </a:p>
      </dgm:t>
    </dgm:pt>
    <dgm:pt modelId="{A8A1C828-4964-43B5-8B7D-19A7D3201BC4}" type="pres">
      <dgm:prSet presAssocID="{8078FE83-EB88-49AE-8394-4CEF1EB82C40}" presName="dummy" presStyleCnt="0"/>
      <dgm:spPr/>
    </dgm:pt>
    <dgm:pt modelId="{AF0BFF9E-97CD-4ED5-BEF3-031CB5A36D9F}" type="pres">
      <dgm:prSet presAssocID="{6D9E6EE1-CD7F-4363-8D63-1A0A8CC91752}" presName="sibTrans" presStyleLbl="sibTrans2D1" presStyleIdx="1" presStyleCnt="5"/>
      <dgm:spPr/>
      <dgm:t>
        <a:bodyPr/>
        <a:lstStyle/>
        <a:p>
          <a:endParaRPr lang="it-IT"/>
        </a:p>
      </dgm:t>
    </dgm:pt>
    <dgm:pt modelId="{F75BF87D-51E1-43F5-AEB1-899B937BCF67}" type="pres">
      <dgm:prSet presAssocID="{606E7F22-9ADF-40FA-9398-DD3FE977BF9C}" presName="node" presStyleLbl="node1" presStyleIdx="2" presStyleCnt="5" custScaleX="158092" custScaleY="126876" custRadScaleRad="109907" custRadScaleInc="-1695">
        <dgm:presLayoutVars>
          <dgm:bulletEnabled val="1"/>
        </dgm:presLayoutVars>
      </dgm:prSet>
      <dgm:spPr/>
      <dgm:t>
        <a:bodyPr/>
        <a:lstStyle/>
        <a:p>
          <a:endParaRPr lang="it-IT"/>
        </a:p>
      </dgm:t>
    </dgm:pt>
    <dgm:pt modelId="{629D4ECD-C95D-4D56-AFD9-82013B88ADEC}" type="pres">
      <dgm:prSet presAssocID="{606E7F22-9ADF-40FA-9398-DD3FE977BF9C}" presName="dummy" presStyleCnt="0"/>
      <dgm:spPr/>
    </dgm:pt>
    <dgm:pt modelId="{A4FAC8F7-01FA-457C-ACC5-6B848C32FF29}" type="pres">
      <dgm:prSet presAssocID="{DE4954C1-48DE-4151-9E48-6B6CF2EDCE42}" presName="sibTrans" presStyleLbl="sibTrans2D1" presStyleIdx="2" presStyleCnt="5"/>
      <dgm:spPr/>
      <dgm:t>
        <a:bodyPr/>
        <a:lstStyle/>
        <a:p>
          <a:endParaRPr lang="it-IT"/>
        </a:p>
      </dgm:t>
    </dgm:pt>
    <dgm:pt modelId="{4E5FD4AD-94F6-412F-AE87-C45EB93C1088}" type="pres">
      <dgm:prSet presAssocID="{B012C0EC-DCB3-426D-9C84-89B7D8A3D92A}" presName="node" presStyleLbl="node1" presStyleIdx="3" presStyleCnt="5" custScaleX="194872" custScaleY="169124" custRadScaleRad="106963" custRadScaleInc="22292">
        <dgm:presLayoutVars>
          <dgm:bulletEnabled val="1"/>
        </dgm:presLayoutVars>
      </dgm:prSet>
      <dgm:spPr/>
      <dgm:t>
        <a:bodyPr/>
        <a:lstStyle/>
        <a:p>
          <a:endParaRPr lang="it-IT"/>
        </a:p>
      </dgm:t>
    </dgm:pt>
    <dgm:pt modelId="{9392F554-B8FE-4D8D-8CEE-86FBCFA4405C}" type="pres">
      <dgm:prSet presAssocID="{B012C0EC-DCB3-426D-9C84-89B7D8A3D92A}" presName="dummy" presStyleCnt="0"/>
      <dgm:spPr/>
    </dgm:pt>
    <dgm:pt modelId="{E00AB08F-4D21-4F41-AA37-B362A1029747}" type="pres">
      <dgm:prSet presAssocID="{FF606F8F-4D7A-4AB4-A778-D89230394980}" presName="sibTrans" presStyleLbl="sibTrans2D1" presStyleIdx="3" presStyleCnt="5"/>
      <dgm:spPr/>
      <dgm:t>
        <a:bodyPr/>
        <a:lstStyle/>
        <a:p>
          <a:endParaRPr lang="it-IT"/>
        </a:p>
      </dgm:t>
    </dgm:pt>
    <dgm:pt modelId="{AC12214B-6C4A-485F-B373-1BEE73F89F31}" type="pres">
      <dgm:prSet presAssocID="{E64999B5-377F-4182-9B2D-AC02CB584BC5}" presName="node" presStyleLbl="node1" presStyleIdx="4" presStyleCnt="5" custScaleX="153952" custScaleY="131346" custRadScaleRad="110225" custRadScaleInc="2876">
        <dgm:presLayoutVars>
          <dgm:bulletEnabled val="1"/>
        </dgm:presLayoutVars>
      </dgm:prSet>
      <dgm:spPr/>
      <dgm:t>
        <a:bodyPr/>
        <a:lstStyle/>
        <a:p>
          <a:endParaRPr lang="it-IT"/>
        </a:p>
      </dgm:t>
    </dgm:pt>
    <dgm:pt modelId="{4FB28AC3-1AF1-443D-B74D-F7FE00017FF6}" type="pres">
      <dgm:prSet presAssocID="{E64999B5-377F-4182-9B2D-AC02CB584BC5}" presName="dummy" presStyleCnt="0"/>
      <dgm:spPr/>
    </dgm:pt>
    <dgm:pt modelId="{E0DE22A4-D8BF-41D9-B252-0088DEB5A8F8}" type="pres">
      <dgm:prSet presAssocID="{82FD372B-C5BA-4395-BA5B-D4114735436C}" presName="sibTrans" presStyleLbl="sibTrans2D1" presStyleIdx="4" presStyleCnt="5"/>
      <dgm:spPr/>
      <dgm:t>
        <a:bodyPr/>
        <a:lstStyle/>
        <a:p>
          <a:endParaRPr lang="it-IT"/>
        </a:p>
      </dgm:t>
    </dgm:pt>
  </dgm:ptLst>
  <dgm:cxnLst>
    <dgm:cxn modelId="{C10755F2-5014-4F1A-A54A-3B7AEA513B72}" srcId="{C69C01E7-0D04-44A2-B3F3-5C029EEFB41A}" destId="{CA84D143-979C-4FDE-B2B2-B98793D10961}" srcOrd="0" destOrd="0" parTransId="{437B8BD3-B7D6-4BB7-B54A-8821CA92E78F}" sibTransId="{8C758EAF-093A-4F96-ADFF-F91C6056C008}"/>
    <dgm:cxn modelId="{A5E1E6C5-F2D1-4778-8A3D-7C4EC2A2CDC5}" type="presOf" srcId="{B012C0EC-DCB3-426D-9C84-89B7D8A3D92A}" destId="{4E5FD4AD-94F6-412F-AE87-C45EB93C1088}" srcOrd="0" destOrd="0" presId="urn:microsoft.com/office/officeart/2005/8/layout/radial6"/>
    <dgm:cxn modelId="{FFC3C4D4-CEFF-4102-9882-65592C3A12A5}" type="presOf" srcId="{8078FE83-EB88-49AE-8394-4CEF1EB82C40}" destId="{5603125B-317D-4F01-BFBD-A97B3AD4F853}" srcOrd="0" destOrd="0" presId="urn:microsoft.com/office/officeart/2005/8/layout/radial6"/>
    <dgm:cxn modelId="{F0B2D46E-B317-4FAE-8AF4-BEBFD6C9C9E2}" type="presOf" srcId="{E64999B5-377F-4182-9B2D-AC02CB584BC5}" destId="{AC12214B-6C4A-485F-B373-1BEE73F89F31}" srcOrd="0" destOrd="0" presId="urn:microsoft.com/office/officeart/2005/8/layout/radial6"/>
    <dgm:cxn modelId="{315A88DE-791E-47D8-95D2-F3BF79086BB0}" type="presOf" srcId="{360D2D1C-144C-4069-829D-85CBC821D41E}" destId="{9D4C2E31-99CB-4F32-989F-04879AD30308}" srcOrd="0" destOrd="0" presId="urn:microsoft.com/office/officeart/2005/8/layout/radial6"/>
    <dgm:cxn modelId="{E30B7014-6DC4-4407-9825-918B0CC6A738}" type="presOf" srcId="{8C758EAF-093A-4F96-ADFF-F91C6056C008}" destId="{390D2816-34CD-4605-9511-594CAE3E2B71}" srcOrd="0" destOrd="0" presId="urn:microsoft.com/office/officeart/2005/8/layout/radial6"/>
    <dgm:cxn modelId="{33B50426-EBD7-4949-88CD-D0C0CF48BA1A}" srcId="{C69C01E7-0D04-44A2-B3F3-5C029EEFB41A}" destId="{606E7F22-9ADF-40FA-9398-DD3FE977BF9C}" srcOrd="2" destOrd="0" parTransId="{4C848A3C-9B9F-48F8-A6B0-491E635D371D}" sibTransId="{DE4954C1-48DE-4151-9E48-6B6CF2EDCE42}"/>
    <dgm:cxn modelId="{29705D15-FD9C-4F53-AF94-20276FFB6B84}" srcId="{C69C01E7-0D04-44A2-B3F3-5C029EEFB41A}" destId="{8078FE83-EB88-49AE-8394-4CEF1EB82C40}" srcOrd="1" destOrd="0" parTransId="{3267C127-3C18-4317-9CF8-B2B27AF28C0F}" sibTransId="{6D9E6EE1-CD7F-4363-8D63-1A0A8CC91752}"/>
    <dgm:cxn modelId="{AE9AD2C5-907C-4754-830D-CBF5F84CA63B}" srcId="{C69C01E7-0D04-44A2-B3F3-5C029EEFB41A}" destId="{E64999B5-377F-4182-9B2D-AC02CB584BC5}" srcOrd="4" destOrd="0" parTransId="{0B81ECBF-A155-427F-B8B5-9B74B451E2D1}" sibTransId="{82FD372B-C5BA-4395-BA5B-D4114735436C}"/>
    <dgm:cxn modelId="{9E340884-1536-4F23-8AC7-4D5D96A997A9}" type="presOf" srcId="{82FD372B-C5BA-4395-BA5B-D4114735436C}" destId="{E0DE22A4-D8BF-41D9-B252-0088DEB5A8F8}" srcOrd="0" destOrd="0" presId="urn:microsoft.com/office/officeart/2005/8/layout/radial6"/>
    <dgm:cxn modelId="{C35821F4-1DA5-45FA-9AF0-A9376D6D23B3}" srcId="{C69C01E7-0D04-44A2-B3F3-5C029EEFB41A}" destId="{B012C0EC-DCB3-426D-9C84-89B7D8A3D92A}" srcOrd="3" destOrd="0" parTransId="{7913119B-75E3-4CB1-B6B3-DDA9BB007CF1}" sibTransId="{FF606F8F-4D7A-4AB4-A778-D89230394980}"/>
    <dgm:cxn modelId="{1D9B8C5C-0CBF-475A-B9F7-8085B29DE997}" type="presOf" srcId="{6D9E6EE1-CD7F-4363-8D63-1A0A8CC91752}" destId="{AF0BFF9E-97CD-4ED5-BEF3-031CB5A36D9F}" srcOrd="0" destOrd="0" presId="urn:microsoft.com/office/officeart/2005/8/layout/radial6"/>
    <dgm:cxn modelId="{7AAECA15-9E5B-4BEB-9A65-364036F6B677}" srcId="{360D2D1C-144C-4069-829D-85CBC821D41E}" destId="{1C538304-1ED5-492D-BCF7-D8CC5D734185}" srcOrd="1" destOrd="0" parTransId="{914D2F1E-98AC-4803-B9D1-6ACA65D3C02A}" sibTransId="{FDC2A964-035E-486B-B23E-DED7324D27D0}"/>
    <dgm:cxn modelId="{4C379196-ED75-4217-A251-9370C100A023}" type="presOf" srcId="{606E7F22-9ADF-40FA-9398-DD3FE977BF9C}" destId="{F75BF87D-51E1-43F5-AEB1-899B937BCF67}" srcOrd="0" destOrd="0" presId="urn:microsoft.com/office/officeart/2005/8/layout/radial6"/>
    <dgm:cxn modelId="{6BE9C547-4E90-4750-A15F-CA0E90B66F29}" type="presOf" srcId="{DE4954C1-48DE-4151-9E48-6B6CF2EDCE42}" destId="{A4FAC8F7-01FA-457C-ACC5-6B848C32FF29}" srcOrd="0" destOrd="0" presId="urn:microsoft.com/office/officeart/2005/8/layout/radial6"/>
    <dgm:cxn modelId="{63D7452B-EF99-4DD6-A64D-C3558A5A8960}" type="presOf" srcId="{CA84D143-979C-4FDE-B2B2-B98793D10961}" destId="{1D2119B6-A2A1-40FE-9C33-DDDAC35A2DC7}" srcOrd="0" destOrd="0" presId="urn:microsoft.com/office/officeart/2005/8/layout/radial6"/>
    <dgm:cxn modelId="{1754C501-171B-48BE-B781-5927522DED5D}" type="presOf" srcId="{C69C01E7-0D04-44A2-B3F3-5C029EEFB41A}" destId="{3825BAB5-245F-44D2-997F-90D0A899F146}" srcOrd="0" destOrd="0" presId="urn:microsoft.com/office/officeart/2005/8/layout/radial6"/>
    <dgm:cxn modelId="{14B25C17-8DBD-4CCA-8DAD-29A246784409}" type="presOf" srcId="{FF606F8F-4D7A-4AB4-A778-D89230394980}" destId="{E00AB08F-4D21-4F41-AA37-B362A1029747}" srcOrd="0" destOrd="0" presId="urn:microsoft.com/office/officeart/2005/8/layout/radial6"/>
    <dgm:cxn modelId="{250AD0DE-834A-4E56-823C-E5ECCB264D7E}" srcId="{360D2D1C-144C-4069-829D-85CBC821D41E}" destId="{C69C01E7-0D04-44A2-B3F3-5C029EEFB41A}" srcOrd="0" destOrd="0" parTransId="{0308C581-BF82-44A8-926C-0B9FEC2C3EE8}" sibTransId="{48F22AD3-69E2-46F1-8199-5C397BA52508}"/>
    <dgm:cxn modelId="{A5CFB78C-A3B4-4A32-9C98-885C5017D886}" type="presParOf" srcId="{9D4C2E31-99CB-4F32-989F-04879AD30308}" destId="{3825BAB5-245F-44D2-997F-90D0A899F146}" srcOrd="0" destOrd="0" presId="urn:microsoft.com/office/officeart/2005/8/layout/radial6"/>
    <dgm:cxn modelId="{6B09A3E0-0084-4678-8099-D31751745110}" type="presParOf" srcId="{9D4C2E31-99CB-4F32-989F-04879AD30308}" destId="{1D2119B6-A2A1-40FE-9C33-DDDAC35A2DC7}" srcOrd="1" destOrd="0" presId="urn:microsoft.com/office/officeart/2005/8/layout/radial6"/>
    <dgm:cxn modelId="{837CFDA4-2DE3-4A7A-B5F4-7FEB7115ACA3}" type="presParOf" srcId="{9D4C2E31-99CB-4F32-989F-04879AD30308}" destId="{EE81DAD8-88F5-439F-B30E-F15AFEA336C4}" srcOrd="2" destOrd="0" presId="urn:microsoft.com/office/officeart/2005/8/layout/radial6"/>
    <dgm:cxn modelId="{2860C5A0-D189-4C4D-9F5C-135EEF6AC8D7}" type="presParOf" srcId="{9D4C2E31-99CB-4F32-989F-04879AD30308}" destId="{390D2816-34CD-4605-9511-594CAE3E2B71}" srcOrd="3" destOrd="0" presId="urn:microsoft.com/office/officeart/2005/8/layout/radial6"/>
    <dgm:cxn modelId="{DF414BEA-75F6-4F8F-A2EC-165B6095A551}" type="presParOf" srcId="{9D4C2E31-99CB-4F32-989F-04879AD30308}" destId="{5603125B-317D-4F01-BFBD-A97B3AD4F853}" srcOrd="4" destOrd="0" presId="urn:microsoft.com/office/officeart/2005/8/layout/radial6"/>
    <dgm:cxn modelId="{C24148CF-7837-4667-8E74-733B60E46E75}" type="presParOf" srcId="{9D4C2E31-99CB-4F32-989F-04879AD30308}" destId="{A8A1C828-4964-43B5-8B7D-19A7D3201BC4}" srcOrd="5" destOrd="0" presId="urn:microsoft.com/office/officeart/2005/8/layout/radial6"/>
    <dgm:cxn modelId="{6AD1C884-4C3D-4D41-8901-D92D5624E8F2}" type="presParOf" srcId="{9D4C2E31-99CB-4F32-989F-04879AD30308}" destId="{AF0BFF9E-97CD-4ED5-BEF3-031CB5A36D9F}" srcOrd="6" destOrd="0" presId="urn:microsoft.com/office/officeart/2005/8/layout/radial6"/>
    <dgm:cxn modelId="{EA5484DF-1136-4ABB-82F1-CB71739C996F}" type="presParOf" srcId="{9D4C2E31-99CB-4F32-989F-04879AD30308}" destId="{F75BF87D-51E1-43F5-AEB1-899B937BCF67}" srcOrd="7" destOrd="0" presId="urn:microsoft.com/office/officeart/2005/8/layout/radial6"/>
    <dgm:cxn modelId="{9D667B97-73C0-4304-A782-13CDDCB44228}" type="presParOf" srcId="{9D4C2E31-99CB-4F32-989F-04879AD30308}" destId="{629D4ECD-C95D-4D56-AFD9-82013B88ADEC}" srcOrd="8" destOrd="0" presId="urn:microsoft.com/office/officeart/2005/8/layout/radial6"/>
    <dgm:cxn modelId="{BFD70AC0-370D-43B3-9866-D22E69DD9997}" type="presParOf" srcId="{9D4C2E31-99CB-4F32-989F-04879AD30308}" destId="{A4FAC8F7-01FA-457C-ACC5-6B848C32FF29}" srcOrd="9" destOrd="0" presId="urn:microsoft.com/office/officeart/2005/8/layout/radial6"/>
    <dgm:cxn modelId="{7EEDAEDE-53B4-4541-8295-907132AF928F}" type="presParOf" srcId="{9D4C2E31-99CB-4F32-989F-04879AD30308}" destId="{4E5FD4AD-94F6-412F-AE87-C45EB93C1088}" srcOrd="10" destOrd="0" presId="urn:microsoft.com/office/officeart/2005/8/layout/radial6"/>
    <dgm:cxn modelId="{7D2BA1E4-C83D-4388-A2DF-7A3FB067D55E}" type="presParOf" srcId="{9D4C2E31-99CB-4F32-989F-04879AD30308}" destId="{9392F554-B8FE-4D8D-8CEE-86FBCFA4405C}" srcOrd="11" destOrd="0" presId="urn:microsoft.com/office/officeart/2005/8/layout/radial6"/>
    <dgm:cxn modelId="{30C4B28A-F50D-4E22-BF3F-78AAF3F9AB58}" type="presParOf" srcId="{9D4C2E31-99CB-4F32-989F-04879AD30308}" destId="{E00AB08F-4D21-4F41-AA37-B362A1029747}" srcOrd="12" destOrd="0" presId="urn:microsoft.com/office/officeart/2005/8/layout/radial6"/>
    <dgm:cxn modelId="{1C51D5FA-688F-406E-B779-BB2E498A0134}" type="presParOf" srcId="{9D4C2E31-99CB-4F32-989F-04879AD30308}" destId="{AC12214B-6C4A-485F-B373-1BEE73F89F31}" srcOrd="13" destOrd="0" presId="urn:microsoft.com/office/officeart/2005/8/layout/radial6"/>
    <dgm:cxn modelId="{59D2DBB4-8B74-4C7A-A7AB-DDC339E34A6C}" type="presParOf" srcId="{9D4C2E31-99CB-4F32-989F-04879AD30308}" destId="{4FB28AC3-1AF1-443D-B74D-F7FE00017FF6}" srcOrd="14" destOrd="0" presId="urn:microsoft.com/office/officeart/2005/8/layout/radial6"/>
    <dgm:cxn modelId="{2D1DEB59-E451-40CB-A029-6C29C987EABA}" type="presParOf" srcId="{9D4C2E31-99CB-4F32-989F-04879AD30308}" destId="{E0DE22A4-D8BF-41D9-B252-0088DEB5A8F8}"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B6A0A61-845C-4269-8224-AC3D579564CF}">
      <dsp:nvSpPr>
        <dsp:cNvPr id="0" name=""/>
        <dsp:cNvSpPr/>
      </dsp:nvSpPr>
      <dsp:spPr>
        <a:xfrm rot="5400000">
          <a:off x="5277612" y="-1938341"/>
          <a:ext cx="1392342" cy="562238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066800">
            <a:lnSpc>
              <a:spcPct val="90000"/>
            </a:lnSpc>
            <a:spcBef>
              <a:spcPct val="0"/>
            </a:spcBef>
            <a:spcAft>
              <a:spcPct val="15000"/>
            </a:spcAft>
            <a:buChar char="••"/>
          </a:pPr>
          <a:r>
            <a:rPr lang="en-US" sz="2400" b="0" kern="1200" dirty="0" err="1" smtClean="0">
              <a:latin typeface="Calibri" panose="020F0502020204030204" pitchFamily="34" charset="0"/>
            </a:rPr>
            <a:t>possibili</a:t>
          </a:r>
          <a:r>
            <a:rPr lang="en-US" sz="2400" b="0" kern="1200" dirty="0" smtClean="0">
              <a:latin typeface="Calibri" panose="020F0502020204030204" pitchFamily="34" charset="0"/>
            </a:rPr>
            <a:t> cause, </a:t>
          </a:r>
          <a:r>
            <a:rPr lang="en-US" sz="2400" b="0" kern="1200" dirty="0" err="1" smtClean="0">
              <a:latin typeface="Calibri" panose="020F0502020204030204" pitchFamily="34" charset="0"/>
            </a:rPr>
            <a:t>manifestazioni</a:t>
          </a:r>
          <a:r>
            <a:rPr lang="en-US" sz="2400" b="0" kern="1200" dirty="0" smtClean="0">
              <a:latin typeface="Calibri" panose="020F0502020204030204" pitchFamily="34" charset="0"/>
            </a:rPr>
            <a:t>, </a:t>
          </a:r>
          <a:r>
            <a:rPr lang="en-US" sz="2400" b="0" kern="1200" dirty="0" err="1" smtClean="0">
              <a:latin typeface="Calibri" panose="020F0502020204030204" pitchFamily="34" charset="0"/>
            </a:rPr>
            <a:t>gestione</a:t>
          </a:r>
          <a:r>
            <a:rPr lang="en-US" sz="2400" b="0" kern="1200" dirty="0" smtClean="0">
              <a:latin typeface="Calibri" panose="020F0502020204030204" pitchFamily="34" charset="0"/>
            </a:rPr>
            <a:t> </a:t>
          </a:r>
          <a:r>
            <a:rPr lang="en-US" sz="2400" b="0" kern="1200" dirty="0" err="1" smtClean="0">
              <a:latin typeface="Calibri" panose="020F0502020204030204" pitchFamily="34" charset="0"/>
            </a:rPr>
            <a:t>immediata</a:t>
          </a:r>
          <a:r>
            <a:rPr lang="en-US" sz="2400" b="0" kern="1200" dirty="0" smtClean="0">
              <a:latin typeface="Calibri" panose="020F0502020204030204" pitchFamily="34" charset="0"/>
            </a:rPr>
            <a:t> e </a:t>
          </a:r>
          <a:r>
            <a:rPr lang="en-US" sz="2400" b="0" kern="1200" dirty="0" err="1" smtClean="0">
              <a:latin typeface="Calibri" panose="020F0502020204030204" pitchFamily="34" charset="0"/>
            </a:rPr>
            <a:t>segnalazione</a:t>
          </a:r>
          <a:r>
            <a:rPr lang="en-US" sz="2400" b="0" kern="1200" dirty="0" smtClean="0">
              <a:latin typeface="Calibri" panose="020F0502020204030204" pitchFamily="34" charset="0"/>
            </a:rPr>
            <a:t> al </a:t>
          </a:r>
          <a:r>
            <a:rPr lang="en-US" sz="2400" b="0" kern="1200" dirty="0" err="1" smtClean="0">
              <a:latin typeface="Calibri" panose="020F0502020204030204" pitchFamily="34" charset="0"/>
            </a:rPr>
            <a:t>curante</a:t>
          </a:r>
          <a:r>
            <a:rPr lang="en-US" sz="2400" b="0" kern="1200" dirty="0" smtClean="0">
              <a:latin typeface="Calibri" panose="020F0502020204030204" pitchFamily="34" charset="0"/>
            </a:rPr>
            <a:t>, </a:t>
          </a:r>
          <a:r>
            <a:rPr lang="en-US" sz="2400" b="0" kern="1200" dirty="0" err="1" smtClean="0">
              <a:latin typeface="Calibri" panose="020F0502020204030204" pitchFamily="34" charset="0"/>
            </a:rPr>
            <a:t>evoluzione</a:t>
          </a:r>
          <a:r>
            <a:rPr lang="en-US" sz="2400" b="0" kern="1200" dirty="0" smtClean="0">
              <a:latin typeface="Calibri" panose="020F0502020204030204" pitchFamily="34" charset="0"/>
            </a:rPr>
            <a:t> e </a:t>
          </a:r>
          <a:r>
            <a:rPr lang="en-US" sz="2400" b="0" kern="1200" dirty="0" err="1" smtClean="0">
              <a:latin typeface="Calibri" panose="020F0502020204030204" pitchFamily="34" charset="0"/>
            </a:rPr>
            <a:t>possibili</a:t>
          </a:r>
          <a:r>
            <a:rPr lang="en-US" sz="2400" b="0" kern="1200" dirty="0" smtClean="0">
              <a:latin typeface="Calibri" panose="020F0502020204030204" pitchFamily="34" charset="0"/>
            </a:rPr>
            <a:t> </a:t>
          </a:r>
          <a:r>
            <a:rPr lang="en-US" sz="2400" b="0" kern="1200" dirty="0" err="1" smtClean="0">
              <a:latin typeface="Calibri" panose="020F0502020204030204" pitchFamily="34" charset="0"/>
            </a:rPr>
            <a:t>complicanze</a:t>
          </a:r>
          <a:endParaRPr lang="it-IT" sz="2400" b="0" kern="1200" dirty="0">
            <a:latin typeface="Calibri" panose="020F0502020204030204" pitchFamily="34" charset="0"/>
          </a:endParaRPr>
        </a:p>
      </dsp:txBody>
      <dsp:txXfrm rot="5400000">
        <a:off x="5277612" y="-1938341"/>
        <a:ext cx="1392342" cy="5622384"/>
      </dsp:txXfrm>
    </dsp:sp>
    <dsp:sp modelId="{C4678087-F9D0-40AC-966B-06351B4A70F7}">
      <dsp:nvSpPr>
        <dsp:cNvPr id="0" name=""/>
        <dsp:cNvSpPr/>
      </dsp:nvSpPr>
      <dsp:spPr>
        <a:xfrm>
          <a:off x="0" y="2637"/>
          <a:ext cx="3162591" cy="17404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it-IT" sz="3100" b="1" kern="1200" dirty="0" smtClean="0">
              <a:solidFill>
                <a:schemeClr val="accent2"/>
              </a:solidFill>
            </a:rPr>
            <a:t>Informare</a:t>
          </a:r>
          <a:endParaRPr lang="it-IT" sz="3100" b="1" kern="1200" dirty="0">
            <a:solidFill>
              <a:schemeClr val="accent2"/>
            </a:solidFill>
          </a:endParaRPr>
        </a:p>
      </dsp:txBody>
      <dsp:txXfrm>
        <a:off x="0" y="2637"/>
        <a:ext cx="3162591" cy="1740427"/>
      </dsp:txXfrm>
    </dsp:sp>
    <dsp:sp modelId="{5A7EFCA4-D469-4182-A7DD-1E1B27EC1195}">
      <dsp:nvSpPr>
        <dsp:cNvPr id="0" name=""/>
        <dsp:cNvSpPr/>
      </dsp:nvSpPr>
      <dsp:spPr>
        <a:xfrm rot="5400000">
          <a:off x="5277612" y="-110892"/>
          <a:ext cx="1392342" cy="562238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066800">
            <a:lnSpc>
              <a:spcPct val="90000"/>
            </a:lnSpc>
            <a:spcBef>
              <a:spcPct val="0"/>
            </a:spcBef>
            <a:spcAft>
              <a:spcPct val="15000"/>
            </a:spcAft>
            <a:buChar char="••"/>
          </a:pPr>
          <a:r>
            <a:rPr lang="it-IT" sz="2400" b="0" kern="1200" dirty="0" smtClean="0">
              <a:latin typeface="Calibri" panose="020F0502020204030204" pitchFamily="34" charset="0"/>
            </a:rPr>
            <a:t>i familiari possono sperimentare un senso di 'assenza' o 'perdita’</a:t>
          </a:r>
          <a:endParaRPr lang="it-IT" sz="2400" b="0" kern="1200" dirty="0">
            <a:latin typeface="Calibri" panose="020F0502020204030204" pitchFamily="34" charset="0"/>
          </a:endParaRPr>
        </a:p>
      </dsp:txBody>
      <dsp:txXfrm rot="5400000">
        <a:off x="5277612" y="-110892"/>
        <a:ext cx="1392342" cy="5622384"/>
      </dsp:txXfrm>
    </dsp:sp>
    <dsp:sp modelId="{DC6DCDCE-8342-4E35-9DA0-5A808D513901}">
      <dsp:nvSpPr>
        <dsp:cNvPr id="0" name=""/>
        <dsp:cNvSpPr/>
      </dsp:nvSpPr>
      <dsp:spPr>
        <a:xfrm>
          <a:off x="0" y="1830086"/>
          <a:ext cx="3162591" cy="17404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it-IT" sz="3100" b="1" kern="1200" dirty="0" smtClean="0">
              <a:solidFill>
                <a:schemeClr val="accent2"/>
              </a:solidFill>
            </a:rPr>
            <a:t>Comprendere</a:t>
          </a:r>
          <a:endParaRPr lang="it-IT" sz="3100" b="1" kern="1200" dirty="0">
            <a:solidFill>
              <a:schemeClr val="accent2"/>
            </a:solidFill>
          </a:endParaRPr>
        </a:p>
      </dsp:txBody>
      <dsp:txXfrm>
        <a:off x="0" y="1830086"/>
        <a:ext cx="3162591" cy="1740427"/>
      </dsp:txXfrm>
    </dsp:sp>
    <dsp:sp modelId="{9441282A-5548-46BF-AECC-227906149F5E}">
      <dsp:nvSpPr>
        <dsp:cNvPr id="0" name=""/>
        <dsp:cNvSpPr/>
      </dsp:nvSpPr>
      <dsp:spPr>
        <a:xfrm rot="5400000">
          <a:off x="5277612" y="1716556"/>
          <a:ext cx="1392342" cy="562238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1066800">
            <a:lnSpc>
              <a:spcPct val="90000"/>
            </a:lnSpc>
            <a:spcBef>
              <a:spcPct val="0"/>
            </a:spcBef>
            <a:spcAft>
              <a:spcPct val="15000"/>
            </a:spcAft>
            <a:buChar char="••"/>
          </a:pPr>
          <a:r>
            <a:rPr lang="it-IT" sz="2400" b="0" kern="1200" dirty="0" smtClean="0">
              <a:latin typeface="Calibri" panose="020F0502020204030204" pitchFamily="34" charset="0"/>
            </a:rPr>
            <a:t>per esprimere sentimenti o dubbi, per condividere informazioni e per spiegare</a:t>
          </a:r>
          <a:endParaRPr lang="it-IT" sz="2400" b="0" kern="1200" dirty="0">
            <a:latin typeface="Calibri" panose="020F0502020204030204" pitchFamily="34" charset="0"/>
          </a:endParaRPr>
        </a:p>
      </dsp:txBody>
      <dsp:txXfrm rot="5400000">
        <a:off x="5277612" y="1716556"/>
        <a:ext cx="1392342" cy="5622384"/>
      </dsp:txXfrm>
    </dsp:sp>
    <dsp:sp modelId="{93E768AB-A0EF-4904-84A2-FFA4DDEAB85B}">
      <dsp:nvSpPr>
        <dsp:cNvPr id="0" name=""/>
        <dsp:cNvSpPr/>
      </dsp:nvSpPr>
      <dsp:spPr>
        <a:xfrm>
          <a:off x="0" y="3657535"/>
          <a:ext cx="3162591" cy="17404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it-IT" sz="3100" b="1" kern="1200" dirty="0" smtClean="0">
              <a:solidFill>
                <a:schemeClr val="accent2"/>
              </a:solidFill>
            </a:rPr>
            <a:t>Dare tempo</a:t>
          </a:r>
          <a:endParaRPr lang="it-IT" sz="3100" b="1" kern="1200" dirty="0">
            <a:solidFill>
              <a:schemeClr val="accent2"/>
            </a:solidFill>
          </a:endParaRPr>
        </a:p>
      </dsp:txBody>
      <dsp:txXfrm>
        <a:off x="0" y="3657535"/>
        <a:ext cx="3162591" cy="174042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DE22A4-D8BF-41D9-B252-0088DEB5A8F8}">
      <dsp:nvSpPr>
        <dsp:cNvPr id="0" name=""/>
        <dsp:cNvSpPr/>
      </dsp:nvSpPr>
      <dsp:spPr>
        <a:xfrm>
          <a:off x="1523036" y="701765"/>
          <a:ext cx="4626077" cy="4626077"/>
        </a:xfrm>
        <a:prstGeom prst="blockArc">
          <a:avLst>
            <a:gd name="adj1" fmla="val 10831736"/>
            <a:gd name="adj2" fmla="val 16847183"/>
            <a:gd name="adj3" fmla="val 463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00AB08F-4D21-4F41-AA37-B362A1029747}">
      <dsp:nvSpPr>
        <dsp:cNvPr id="0" name=""/>
        <dsp:cNvSpPr/>
      </dsp:nvSpPr>
      <dsp:spPr>
        <a:xfrm>
          <a:off x="1519873" y="802235"/>
          <a:ext cx="4626077" cy="4626077"/>
        </a:xfrm>
        <a:prstGeom prst="blockArc">
          <a:avLst>
            <a:gd name="adj1" fmla="val 4602341"/>
            <a:gd name="adj2" fmla="val 10984689"/>
            <a:gd name="adj3" fmla="val 463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FAC8F7-01FA-457C-ACC5-6B848C32FF29}">
      <dsp:nvSpPr>
        <dsp:cNvPr id="0" name=""/>
        <dsp:cNvSpPr/>
      </dsp:nvSpPr>
      <dsp:spPr>
        <a:xfrm>
          <a:off x="2169779" y="745448"/>
          <a:ext cx="4626077" cy="4626077"/>
        </a:xfrm>
        <a:prstGeom prst="blockArc">
          <a:avLst>
            <a:gd name="adj1" fmla="val 21560742"/>
            <a:gd name="adj2" fmla="val 5598422"/>
            <a:gd name="adj3" fmla="val 463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90D2816-34CD-4605-9511-594CAE3E2B71}">
      <dsp:nvSpPr>
        <dsp:cNvPr id="0" name=""/>
        <dsp:cNvSpPr/>
      </dsp:nvSpPr>
      <dsp:spPr>
        <a:xfrm>
          <a:off x="2169658" y="730578"/>
          <a:ext cx="4626077" cy="4626077"/>
        </a:xfrm>
        <a:prstGeom prst="blockArc">
          <a:avLst>
            <a:gd name="adj1" fmla="val 15858972"/>
            <a:gd name="adj2" fmla="val 21583369"/>
            <a:gd name="adj3" fmla="val 463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25BAB5-245F-44D2-997F-90D0A899F146}">
      <dsp:nvSpPr>
        <dsp:cNvPr id="0" name=""/>
        <dsp:cNvSpPr/>
      </dsp:nvSpPr>
      <dsp:spPr>
        <a:xfrm>
          <a:off x="3085249" y="2016229"/>
          <a:ext cx="2347352" cy="207699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it-IT" sz="2000" b="1" kern="1200" dirty="0" smtClean="0">
            <a:solidFill>
              <a:schemeClr val="accent2"/>
            </a:solidFill>
            <a:latin typeface="Calibri" panose="020F0502020204030204" pitchFamily="34" charset="0"/>
          </a:endParaRPr>
        </a:p>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Principi dell’assistenza</a:t>
          </a:r>
        </a:p>
        <a:p>
          <a:pPr lvl="0" algn="ctr" defTabSz="889000" rtl="0">
            <a:lnSpc>
              <a:spcPct val="90000"/>
            </a:lnSpc>
            <a:spcBef>
              <a:spcPct val="0"/>
            </a:spcBef>
            <a:spcAft>
              <a:spcPct val="35000"/>
            </a:spcAft>
          </a:pPr>
          <a:endParaRPr lang="it-IT" sz="1600" kern="1200" dirty="0"/>
        </a:p>
      </dsp:txBody>
      <dsp:txXfrm>
        <a:off x="3085249" y="2016229"/>
        <a:ext cx="2347352" cy="2076990"/>
      </dsp:txXfrm>
    </dsp:sp>
    <dsp:sp modelId="{1D2119B6-A2A1-40FE-9C33-DDDAC35A2DC7}">
      <dsp:nvSpPr>
        <dsp:cNvPr id="0" name=""/>
        <dsp:cNvSpPr/>
      </dsp:nvSpPr>
      <dsp:spPr>
        <a:xfrm>
          <a:off x="3111965" y="-115580"/>
          <a:ext cx="2293920" cy="18217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Conoscere la persona</a:t>
          </a:r>
          <a:endParaRPr lang="it-IT" sz="2000" b="1" kern="1200" dirty="0">
            <a:solidFill>
              <a:schemeClr val="accent2"/>
            </a:solidFill>
            <a:latin typeface="Calibri" panose="020F0502020204030204" pitchFamily="34" charset="0"/>
          </a:endParaRPr>
        </a:p>
      </dsp:txBody>
      <dsp:txXfrm>
        <a:off x="3111965" y="-115580"/>
        <a:ext cx="2293920" cy="1821725"/>
      </dsp:txXfrm>
    </dsp:sp>
    <dsp:sp modelId="{F75BF87D-51E1-43F5-AEB1-899B937BCF67}">
      <dsp:nvSpPr>
        <dsp:cNvPr id="0" name=""/>
        <dsp:cNvSpPr/>
      </dsp:nvSpPr>
      <dsp:spPr>
        <a:xfrm>
          <a:off x="5565296" y="2088236"/>
          <a:ext cx="2353634" cy="18888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Massimizzare le abilità residue</a:t>
          </a:r>
          <a:endParaRPr lang="it-IT" sz="2000" b="1" kern="1200" dirty="0">
            <a:solidFill>
              <a:schemeClr val="accent2"/>
            </a:solidFill>
            <a:latin typeface="Calibri" panose="020F0502020204030204" pitchFamily="34" charset="0"/>
          </a:endParaRPr>
        </a:p>
      </dsp:txBody>
      <dsp:txXfrm>
        <a:off x="5565296" y="2088236"/>
        <a:ext cx="2353634" cy="1888898"/>
      </dsp:txXfrm>
    </dsp:sp>
    <dsp:sp modelId="{4E5FD4AD-94F6-412F-AE87-C45EB93C1088}">
      <dsp:nvSpPr>
        <dsp:cNvPr id="0" name=""/>
        <dsp:cNvSpPr/>
      </dsp:nvSpPr>
      <dsp:spPr>
        <a:xfrm>
          <a:off x="3234631" y="4503224"/>
          <a:ext cx="2235694" cy="16218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Modificare l’ambiente</a:t>
          </a:r>
          <a:endParaRPr lang="it-IT" sz="2000" b="1" kern="1200" dirty="0">
            <a:solidFill>
              <a:schemeClr val="accent2"/>
            </a:solidFill>
            <a:latin typeface="Calibri" panose="020F0502020204030204" pitchFamily="34" charset="0"/>
          </a:endParaRPr>
        </a:p>
      </dsp:txBody>
      <dsp:txXfrm>
        <a:off x="3234631" y="4503224"/>
        <a:ext cx="2235694" cy="1621886"/>
      </dsp:txXfrm>
    </dsp:sp>
    <dsp:sp modelId="{AC12214B-6C4A-485F-B373-1BEE73F89F31}">
      <dsp:nvSpPr>
        <dsp:cNvPr id="0" name=""/>
        <dsp:cNvSpPr/>
      </dsp:nvSpPr>
      <dsp:spPr>
        <a:xfrm>
          <a:off x="389348" y="2171465"/>
          <a:ext cx="2374760" cy="164496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Relazionarsi efficacemente</a:t>
          </a:r>
          <a:endParaRPr lang="it-IT" sz="2000" b="1" kern="1200" dirty="0">
            <a:solidFill>
              <a:schemeClr val="accent2"/>
            </a:solidFill>
            <a:latin typeface="Calibri" panose="020F0502020204030204" pitchFamily="34" charset="0"/>
          </a:endParaRPr>
        </a:p>
      </dsp:txBody>
      <dsp:txXfrm>
        <a:off x="389348" y="2171465"/>
        <a:ext cx="2374760" cy="164496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DE22A4-D8BF-41D9-B252-0088DEB5A8F8}">
      <dsp:nvSpPr>
        <dsp:cNvPr id="0" name=""/>
        <dsp:cNvSpPr/>
      </dsp:nvSpPr>
      <dsp:spPr>
        <a:xfrm>
          <a:off x="1218971" y="832358"/>
          <a:ext cx="4945408" cy="4945408"/>
        </a:xfrm>
        <a:prstGeom prst="blockArc">
          <a:avLst>
            <a:gd name="adj1" fmla="val 12359873"/>
            <a:gd name="adj2" fmla="val 1693111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00AB08F-4D21-4F41-AA37-B362A1029747}">
      <dsp:nvSpPr>
        <dsp:cNvPr id="0" name=""/>
        <dsp:cNvSpPr/>
      </dsp:nvSpPr>
      <dsp:spPr>
        <a:xfrm>
          <a:off x="1306606" y="629626"/>
          <a:ext cx="4945408" cy="4945408"/>
        </a:xfrm>
        <a:prstGeom prst="blockArc">
          <a:avLst>
            <a:gd name="adj1" fmla="val 7602020"/>
            <a:gd name="adj2" fmla="val 12045411"/>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FAC8F7-01FA-457C-ACC5-6B848C32FF29}">
      <dsp:nvSpPr>
        <dsp:cNvPr id="0" name=""/>
        <dsp:cNvSpPr/>
      </dsp:nvSpPr>
      <dsp:spPr>
        <a:xfrm>
          <a:off x="1512220" y="801424"/>
          <a:ext cx="4945408" cy="4945408"/>
        </a:xfrm>
        <a:prstGeom prst="blockArc">
          <a:avLst>
            <a:gd name="adj1" fmla="val 2847084"/>
            <a:gd name="adj2" fmla="val 7983574"/>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F0BFF9E-97CD-4ED5-BEF3-031CB5A36D9F}">
      <dsp:nvSpPr>
        <dsp:cNvPr id="0" name=""/>
        <dsp:cNvSpPr/>
      </dsp:nvSpPr>
      <dsp:spPr>
        <a:xfrm>
          <a:off x="2050557" y="427922"/>
          <a:ext cx="4945408" cy="4945408"/>
        </a:xfrm>
        <a:prstGeom prst="blockArc">
          <a:avLst>
            <a:gd name="adj1" fmla="val 20713431"/>
            <a:gd name="adj2" fmla="val 378253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90D2816-34CD-4605-9511-594CAE3E2B71}">
      <dsp:nvSpPr>
        <dsp:cNvPr id="0" name=""/>
        <dsp:cNvSpPr/>
      </dsp:nvSpPr>
      <dsp:spPr>
        <a:xfrm>
          <a:off x="2200532" y="840256"/>
          <a:ext cx="4945408" cy="4945408"/>
        </a:xfrm>
        <a:prstGeom prst="blockArc">
          <a:avLst>
            <a:gd name="adj1" fmla="val 15524215"/>
            <a:gd name="adj2" fmla="val 2008808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25BAB5-245F-44D2-997F-90D0A899F146}">
      <dsp:nvSpPr>
        <dsp:cNvPr id="0" name=""/>
        <dsp:cNvSpPr/>
      </dsp:nvSpPr>
      <dsp:spPr>
        <a:xfrm>
          <a:off x="2786454" y="2376267"/>
          <a:ext cx="2512400" cy="144640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it-IT" sz="2000" b="1" kern="1200" dirty="0" smtClean="0">
            <a:solidFill>
              <a:schemeClr val="accent2"/>
            </a:solidFill>
            <a:latin typeface="Calibri" panose="020F0502020204030204" pitchFamily="34" charset="0"/>
          </a:endParaRPr>
        </a:p>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INTERVENTI</a:t>
          </a:r>
        </a:p>
        <a:p>
          <a:pPr lvl="0" algn="ctr" defTabSz="889000" rtl="0">
            <a:lnSpc>
              <a:spcPct val="90000"/>
            </a:lnSpc>
            <a:spcBef>
              <a:spcPct val="0"/>
            </a:spcBef>
            <a:spcAft>
              <a:spcPct val="35000"/>
            </a:spcAft>
          </a:pPr>
          <a:endParaRPr lang="it-IT" sz="1600" kern="1200" dirty="0"/>
        </a:p>
      </dsp:txBody>
      <dsp:txXfrm>
        <a:off x="2786454" y="2376267"/>
        <a:ext cx="2512400" cy="1446401"/>
      </dsp:txXfrm>
    </dsp:sp>
    <dsp:sp modelId="{1D2119B6-A2A1-40FE-9C33-DDDAC35A2DC7}">
      <dsp:nvSpPr>
        <dsp:cNvPr id="0" name=""/>
        <dsp:cNvSpPr/>
      </dsp:nvSpPr>
      <dsp:spPr>
        <a:xfrm>
          <a:off x="2880320" y="-131434"/>
          <a:ext cx="2642330" cy="21511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AMBIENTE</a:t>
          </a:r>
        </a:p>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Illuminazione, rumore, riposo e sonno</a:t>
          </a:r>
        </a:p>
        <a:p>
          <a:pPr lvl="0" algn="ctr" defTabSz="889000">
            <a:lnSpc>
              <a:spcPct val="100000"/>
            </a:lnSpc>
            <a:spcBef>
              <a:spcPct val="0"/>
            </a:spcBef>
            <a:spcAft>
              <a:spcPts val="0"/>
            </a:spcAft>
          </a:pPr>
          <a:endParaRPr lang="it-IT" sz="2000" b="1" kern="1200" dirty="0">
            <a:solidFill>
              <a:schemeClr val="accent2"/>
            </a:solidFill>
            <a:latin typeface="Calibri" panose="020F0502020204030204" pitchFamily="34" charset="0"/>
          </a:endParaRPr>
        </a:p>
      </dsp:txBody>
      <dsp:txXfrm>
        <a:off x="2880320" y="-131434"/>
        <a:ext cx="2642330" cy="2151148"/>
      </dsp:txXfrm>
    </dsp:sp>
    <dsp:sp modelId="{5603125B-317D-4F01-BFBD-A97B3AD4F853}">
      <dsp:nvSpPr>
        <dsp:cNvPr id="0" name=""/>
        <dsp:cNvSpPr/>
      </dsp:nvSpPr>
      <dsp:spPr>
        <a:xfrm>
          <a:off x="5210168" y="1271858"/>
          <a:ext cx="3297113" cy="20255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t-IT" sz="2000" b="1" kern="1200" dirty="0" smtClean="0">
              <a:solidFill>
                <a:schemeClr val="accent2"/>
              </a:solidFill>
              <a:latin typeface="Calibri" panose="020F0502020204030204" pitchFamily="34" charset="0"/>
            </a:rPr>
            <a:t>STRATEGIE COMPORTAMENTALI</a:t>
          </a:r>
          <a:br>
            <a:rPr lang="it-IT" sz="2000" b="1" kern="1200" dirty="0" smtClean="0">
              <a:solidFill>
                <a:schemeClr val="accent2"/>
              </a:solidFill>
              <a:latin typeface="Calibri" panose="020F0502020204030204" pitchFamily="34" charset="0"/>
            </a:rPr>
          </a:br>
          <a:r>
            <a:rPr lang="it-IT" sz="2000" b="1" kern="1200" dirty="0" smtClean="0">
              <a:solidFill>
                <a:schemeClr val="accent2"/>
              </a:solidFill>
              <a:latin typeface="Calibri" panose="020F0502020204030204" pitchFamily="34" charset="0"/>
            </a:rPr>
            <a:t> Sicurezza, Riduzione contenzioni</a:t>
          </a:r>
          <a:endParaRPr lang="it-IT" sz="1300" kern="1200" dirty="0"/>
        </a:p>
      </dsp:txBody>
      <dsp:txXfrm>
        <a:off x="5210168" y="1271858"/>
        <a:ext cx="3297113" cy="2025504"/>
      </dsp:txXfrm>
    </dsp:sp>
    <dsp:sp modelId="{F75BF87D-51E1-43F5-AEB1-899B937BCF67}">
      <dsp:nvSpPr>
        <dsp:cNvPr id="0" name=""/>
        <dsp:cNvSpPr/>
      </dsp:nvSpPr>
      <dsp:spPr>
        <a:xfrm>
          <a:off x="4358651" y="4042663"/>
          <a:ext cx="2519124" cy="202171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CAREGIVER </a:t>
          </a:r>
        </a:p>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Formazione e supporto</a:t>
          </a:r>
          <a:endParaRPr lang="it-IT" sz="2000" b="1" kern="1200" dirty="0">
            <a:solidFill>
              <a:schemeClr val="accent2"/>
            </a:solidFill>
            <a:latin typeface="Calibri" panose="020F0502020204030204" pitchFamily="34" charset="0"/>
          </a:endParaRPr>
        </a:p>
      </dsp:txBody>
      <dsp:txXfrm>
        <a:off x="4358651" y="4042663"/>
        <a:ext cx="2519124" cy="2021711"/>
      </dsp:txXfrm>
    </dsp:sp>
    <dsp:sp modelId="{4E5FD4AD-94F6-412F-AE87-C45EB93C1088}">
      <dsp:nvSpPr>
        <dsp:cNvPr id="0" name=""/>
        <dsp:cNvSpPr/>
      </dsp:nvSpPr>
      <dsp:spPr>
        <a:xfrm>
          <a:off x="783232" y="3691425"/>
          <a:ext cx="3105197" cy="26949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STABILITA’ CONDIZIONI FISICHE</a:t>
          </a:r>
        </a:p>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Saturazione O2, idratazione, nutrizione, no dolore</a:t>
          </a:r>
        </a:p>
        <a:p>
          <a:pPr lvl="0" algn="ctr" defTabSz="889000">
            <a:lnSpc>
              <a:spcPct val="90000"/>
            </a:lnSpc>
            <a:spcBef>
              <a:spcPct val="0"/>
            </a:spcBef>
            <a:spcAft>
              <a:spcPct val="35000"/>
            </a:spcAft>
          </a:pPr>
          <a:endParaRPr lang="it-IT" sz="2000" b="1" kern="1200" dirty="0">
            <a:solidFill>
              <a:schemeClr val="accent2"/>
            </a:solidFill>
            <a:latin typeface="Calibri" panose="020F0502020204030204" pitchFamily="34" charset="0"/>
          </a:endParaRPr>
        </a:p>
      </dsp:txBody>
      <dsp:txXfrm>
        <a:off x="783232" y="3691425"/>
        <a:ext cx="3105197" cy="2694914"/>
      </dsp:txXfrm>
    </dsp:sp>
    <dsp:sp modelId="{AC12214B-6C4A-485F-B373-1BEE73F89F31}">
      <dsp:nvSpPr>
        <dsp:cNvPr id="0" name=""/>
        <dsp:cNvSpPr/>
      </dsp:nvSpPr>
      <dsp:spPr>
        <a:xfrm>
          <a:off x="294165" y="1199857"/>
          <a:ext cx="2453155" cy="20929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TERAPIA</a:t>
          </a:r>
        </a:p>
        <a:p>
          <a:pPr lvl="0" algn="ctr" defTabSz="889000">
            <a:lnSpc>
              <a:spcPct val="100000"/>
            </a:lnSpc>
            <a:spcBef>
              <a:spcPct val="0"/>
            </a:spcBef>
            <a:spcAft>
              <a:spcPts val="0"/>
            </a:spcAft>
          </a:pPr>
          <a:r>
            <a:rPr lang="it-IT" sz="2000" b="1" kern="1200" dirty="0" smtClean="0">
              <a:solidFill>
                <a:schemeClr val="accent2"/>
              </a:solidFill>
              <a:latin typeface="Calibri" panose="020F0502020204030204" pitchFamily="34" charset="0"/>
            </a:rPr>
            <a:t>monitoraggio</a:t>
          </a:r>
          <a:endParaRPr lang="it-IT" sz="2000" b="1" kern="1200" dirty="0">
            <a:solidFill>
              <a:schemeClr val="accent2"/>
            </a:solidFill>
            <a:latin typeface="Calibri" panose="020F0502020204030204" pitchFamily="34" charset="0"/>
          </a:endParaRPr>
        </a:p>
      </dsp:txBody>
      <dsp:txXfrm>
        <a:off x="294165" y="1199857"/>
        <a:ext cx="2453155" cy="209293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FC2277-83E4-4070-B919-D82BFA7471C7}" type="datetimeFigureOut">
              <a:rPr lang="it-IT" smtClean="0"/>
              <a:pPr/>
              <a:t>05/10/2015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92610A-ACFE-423C-B693-D5A848695A6F}" type="slidenum">
              <a:rPr lang="it-IT" smtClean="0"/>
              <a:pPr/>
              <a:t>‹N›</a:t>
            </a:fld>
            <a:endParaRPr lang="it-IT"/>
          </a:p>
        </p:txBody>
      </p:sp>
    </p:spTree>
    <p:extLst>
      <p:ext uri="{BB962C8B-B14F-4D97-AF65-F5344CB8AC3E}">
        <p14:creationId xmlns:p14="http://schemas.microsoft.com/office/powerpoint/2010/main" xmlns="" val="2968279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ED92610A-ACFE-423C-B693-D5A848695A6F}" type="slidenum">
              <a:rPr lang="it-IT" smtClean="0"/>
              <a:pPr/>
              <a:t>1</a:t>
            </a:fld>
            <a:endParaRPr lang="it-IT"/>
          </a:p>
        </p:txBody>
      </p:sp>
    </p:spTree>
    <p:extLst>
      <p:ext uri="{BB962C8B-B14F-4D97-AF65-F5344CB8AC3E}">
        <p14:creationId xmlns:p14="http://schemas.microsoft.com/office/powerpoint/2010/main" xmlns="" val="3028138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2B985A8-04FF-4DF4-865D-3BCC8CC1303E}" type="slidenum">
              <a:rPr lang="it-IT" altLang="it-IT" smtClean="0">
                <a:latin typeface="Arial" pitchFamily="34" charset="0"/>
              </a:rPr>
              <a:pPr/>
              <a:t>9</a:t>
            </a:fld>
            <a:endParaRPr lang="it-IT" altLang="it-IT" smtClean="0">
              <a:latin typeface="Arial" pitchFamily="34"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it-IT" altLang="it-IT" smtClean="0">
              <a:latin typeface="Arial" pitchFamily="34" charset="0"/>
            </a:endParaRPr>
          </a:p>
        </p:txBody>
      </p:sp>
    </p:spTree>
    <p:extLst>
      <p:ext uri="{BB962C8B-B14F-4D97-AF65-F5344CB8AC3E}">
        <p14:creationId xmlns:p14="http://schemas.microsoft.com/office/powerpoint/2010/main" xmlns="" val="2852144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a:ln/>
        </p:spPr>
      </p:sp>
      <p:sp>
        <p:nvSpPr>
          <p:cNvPr id="62466"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tLang="it-IT"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xmlns="" val="4274950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altLang="it-IT" smtClean="0">
              <a:latin typeface="Times New Roman" pitchFamily="18" charset="0"/>
            </a:endParaRPr>
          </a:p>
        </p:txBody>
      </p:sp>
    </p:spTree>
    <p:extLst>
      <p:ext uri="{BB962C8B-B14F-4D97-AF65-F5344CB8AC3E}">
        <p14:creationId xmlns:p14="http://schemas.microsoft.com/office/powerpoint/2010/main" xmlns="" val="962350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ltLang="it-IT" smtClean="0">
              <a:latin typeface="Times New Roman" pitchFamily="18" charset="0"/>
            </a:endParaRPr>
          </a:p>
        </p:txBody>
      </p:sp>
    </p:spTree>
    <p:extLst>
      <p:ext uri="{BB962C8B-B14F-4D97-AF65-F5344CB8AC3E}">
        <p14:creationId xmlns:p14="http://schemas.microsoft.com/office/powerpoint/2010/main" xmlns="" val="2502604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ED92610A-ACFE-423C-B693-D5A848695A6F}" type="slidenum">
              <a:rPr lang="it-IT" smtClean="0"/>
              <a:pPr/>
              <a:t>22</a:t>
            </a:fld>
            <a:endParaRPr lang="it-IT"/>
          </a:p>
        </p:txBody>
      </p:sp>
    </p:spTree>
    <p:extLst>
      <p:ext uri="{BB962C8B-B14F-4D97-AF65-F5344CB8AC3E}">
        <p14:creationId xmlns:p14="http://schemas.microsoft.com/office/powerpoint/2010/main" xmlns="" val="221480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BC97BAA-A94F-4B0B-81D5-DF1BF267A102}"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6F3DF9-6B63-4A06-9E1F-5DE2D50B4633}"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EEB477C-AFB5-4E41-8FDD-F9DC6D468D5F}"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9EBF9D57-A15D-4545-AD67-A72C5E2F74BD}"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1A1A5B-7CDB-4522-8DD7-2B7800E77795}"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263965C-3D6C-47AA-B83F-81882011C0A7}"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fld id="{DE11A62B-2898-49B9-8965-110016E668E5}"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0AFE251-D137-4A1D-8CE3-6EC32EA890B7}"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fld id="{9E2553F3-6880-4ABD-A9CC-5E2C9805A2D6}" type="datetime1">
              <a:rPr lang="it-IT" smtClean="0">
                <a:solidFill>
                  <a:srgbClr val="000000"/>
                </a:solidFill>
              </a:rPr>
              <a:pPr>
                <a:defRPr/>
              </a:pPr>
              <a:t>05/10/2015</a:t>
            </a:fld>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9E23849-2C57-4D0F-8D47-2DD67A3F50E2}"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fld id="{245094F8-E42D-4D88-B916-518D8982062D}" type="datetime1">
              <a:rPr lang="it-IT" smtClean="0">
                <a:solidFill>
                  <a:srgbClr val="000000"/>
                </a:solidFill>
              </a:rPr>
              <a:pPr>
                <a:defRPr/>
              </a:pPr>
              <a:t>05/10/2015</a:t>
            </a:fld>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BF84B00-892D-40EE-B6C7-180A6E42036F}"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fld id="{06A501CE-9C7B-4F2B-9E82-0B1F2D9A3496}" type="datetime1">
              <a:rPr lang="it-IT" smtClean="0">
                <a:solidFill>
                  <a:srgbClr val="000000"/>
                </a:solidFill>
              </a:rPr>
              <a:pPr>
                <a:defRPr/>
              </a:pPr>
              <a:t>05/10/2015</a:t>
            </a:fld>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E4332B-7245-4DD5-BF10-DDDE3BF79C58}"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50B55BF-C9CC-475D-9F79-0D101789DBBE}" type="datetime1">
              <a:rPr lang="it-IT" smtClean="0">
                <a:solidFill>
                  <a:srgbClr val="000000"/>
                </a:solidFill>
              </a:rPr>
              <a:pPr>
                <a:defRPr/>
              </a:pPr>
              <a:t>05/10/2015</a:t>
            </a:fld>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5E3CE32-81E4-4B86-8C52-DB12450B9DC2}"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fld id="{6A54B96F-0E00-4859-BEB9-B4E9C98D010C}" type="datetime1">
              <a:rPr lang="it-IT" smtClean="0">
                <a:solidFill>
                  <a:srgbClr val="000000"/>
                </a:solidFill>
              </a:rPr>
              <a:pPr>
                <a:defRPr/>
              </a:pPr>
              <a:t>05/10/2015</a:t>
            </a:fld>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59A51A-6C4B-42C5-A380-EFACE2C66172}"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33D04E6-3CBD-443A-843E-B0277739A65B}"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fld id="{29E66410-EFCF-48E4-832B-B2970F479F6F}" type="datetime1">
              <a:rPr lang="it-IT" smtClean="0">
                <a:solidFill>
                  <a:srgbClr val="000000"/>
                </a:solidFill>
              </a:rPr>
              <a:pPr>
                <a:defRPr/>
              </a:pPr>
              <a:t>05/10/2015</a:t>
            </a:fld>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255E-69E0-4C76-B06F-3E456D967207}"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A8B005E8-DA02-4851-A91A-7F58E0D12C04}"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C00390C-5C8A-48AC-8596-1930AE8CAD2F}"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fld id="{B76CB572-EF42-4E39-9D98-CD5A80B6902F}"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B891E8D-1A2A-4A42-AC80-703DDA360FFC}"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457200" y="1600200"/>
            <a:ext cx="8229600" cy="4525963"/>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fld id="{B9FFCFB6-7879-4AC4-8F29-33A7DE174724}" type="datetime1">
              <a:rPr lang="it-IT" smtClean="0">
                <a:solidFill>
                  <a:srgbClr val="000000"/>
                </a:solidFill>
              </a:rPr>
              <a:pPr>
                <a:defRPr/>
              </a:pPr>
              <a:t>05/10/2015</a:t>
            </a:fld>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0530933-7EE7-429E-BAA8-E5A92AFED7C5}" type="slidenum">
              <a:rPr lang="it-IT" altLang="it-IT">
                <a:solidFill>
                  <a:srgbClr val="000000"/>
                </a:solidFill>
              </a:rPr>
              <a:pPr>
                <a:defRPr/>
              </a:pPr>
              <a:t>‹N›</a:t>
            </a:fld>
            <a:endParaRPr lang="it-IT" altLang="it-IT">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117A2E64-DCB5-4880-9D25-D5CD75592C28}"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40534042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9DD923EC-E14B-45C7-A026-654A56117E5A}"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32795354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gli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A16C4752-38B4-4AFF-B88F-D8678AF560A1}"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40536537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2835D7EE-BBA5-40AD-BD26-687CBE74C560}"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34219932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30DD2443-7591-4D80-B296-AF87F8B7E8A9}"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24486730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CA156AC5-BDEF-4326-99EB-FF20B3F1C73E}"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27051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2F059F38-2645-423F-9C10-4610AFCA4D74}"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0DA0776F-4550-46C2-ADA1-3ED4F125F16F}"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36655613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CB05C7B0-2D12-4ABC-A961-30C6EC46A51E}"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8896454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DABDF05-A3FE-44D1-B36D-7CA404E2DC48}"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11086019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7A8F8222-2FED-4FBA-997A-E078B8B70352}"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12643079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394EB06-4D3C-43ED-8973-7F05056BFE41}" type="slidenum">
              <a:rPr lang="it-IT" altLang="it-IT">
                <a:solidFill>
                  <a:srgbClr val="000000"/>
                </a:solidFill>
              </a:rPr>
              <a:pPr/>
              <a:t>‹N›</a:t>
            </a:fld>
            <a:endParaRPr lang="it-IT" altLang="it-IT">
              <a:solidFill>
                <a:srgbClr val="000000"/>
              </a:solidFill>
            </a:endParaRPr>
          </a:p>
        </p:txBody>
      </p:sp>
    </p:spTree>
    <p:extLst>
      <p:ext uri="{BB962C8B-B14F-4D97-AF65-F5344CB8AC3E}">
        <p14:creationId xmlns:p14="http://schemas.microsoft.com/office/powerpoint/2010/main" xmlns="" val="306955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ABE426F-C2FD-441D-BA69-72A90D84283A}" type="datetime1">
              <a:rPr lang="it-IT" smtClean="0"/>
              <a:pPr/>
              <a:t>05/10/2015</a:t>
            </a:fld>
            <a:endParaRPr lang="it-IT"/>
          </a:p>
        </p:txBody>
      </p:sp>
      <p:sp>
        <p:nvSpPr>
          <p:cNvPr id="6" name="Segnaposto piè di pagina 5"/>
          <p:cNvSpPr>
            <a:spLocks noGrp="1"/>
          </p:cNvSpPr>
          <p:nvPr>
            <p:ph type="ftr" sz="quarter" idx="11"/>
          </p:nvPr>
        </p:nvSpPr>
        <p:spPr/>
        <p:txBody>
          <a:bodyPr/>
          <a:lstStyle/>
          <a:p>
            <a:r>
              <a:rPr lang="it-IT" smtClean="0"/>
              <a:t>Ermellina Zanetti  GRG, Brescia e APRIRE-Assistenza PRimaria In REte</a:t>
            </a:r>
            <a:endParaRPr lang="it-IT"/>
          </a:p>
        </p:txBody>
      </p:sp>
      <p:sp>
        <p:nvSpPr>
          <p:cNvPr id="7" name="Segnaposto numero diapositiva 6"/>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BF613C8-17B7-47C5-B9C6-57309FFC5709}" type="datetime1">
              <a:rPr lang="it-IT" smtClean="0"/>
              <a:pPr/>
              <a:t>05/10/2015</a:t>
            </a:fld>
            <a:endParaRPr lang="it-IT"/>
          </a:p>
        </p:txBody>
      </p:sp>
      <p:sp>
        <p:nvSpPr>
          <p:cNvPr id="8" name="Segnaposto piè di pagina 7"/>
          <p:cNvSpPr>
            <a:spLocks noGrp="1"/>
          </p:cNvSpPr>
          <p:nvPr>
            <p:ph type="ftr" sz="quarter" idx="11"/>
          </p:nvPr>
        </p:nvSpPr>
        <p:spPr/>
        <p:txBody>
          <a:bodyPr/>
          <a:lstStyle/>
          <a:p>
            <a:r>
              <a:rPr lang="it-IT" smtClean="0"/>
              <a:t>Ermellina Zanetti  GRG, Brescia e APRIRE-Assistenza PRimaria In REte</a:t>
            </a:r>
            <a:endParaRPr lang="it-IT"/>
          </a:p>
        </p:txBody>
      </p:sp>
      <p:sp>
        <p:nvSpPr>
          <p:cNvPr id="9" name="Segnaposto numero diapositiva 8"/>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7330998-0046-4F98-82F6-E5CF86742558}" type="datetime1">
              <a:rPr lang="it-IT" smtClean="0"/>
              <a:pPr/>
              <a:t>05/10/2015</a:t>
            </a:fld>
            <a:endParaRPr lang="it-IT"/>
          </a:p>
        </p:txBody>
      </p:sp>
      <p:sp>
        <p:nvSpPr>
          <p:cNvPr id="4" name="Segnaposto piè di pagina 3"/>
          <p:cNvSpPr>
            <a:spLocks noGrp="1"/>
          </p:cNvSpPr>
          <p:nvPr>
            <p:ph type="ftr" sz="quarter" idx="11"/>
          </p:nvPr>
        </p:nvSpPr>
        <p:spPr/>
        <p:txBody>
          <a:bodyPr/>
          <a:lstStyle/>
          <a:p>
            <a:r>
              <a:rPr lang="it-IT" smtClean="0"/>
              <a:t>Ermellina Zanetti  GRG, Brescia e APRIRE-Assistenza PRimaria In REte</a:t>
            </a:r>
            <a:endParaRPr lang="it-IT"/>
          </a:p>
        </p:txBody>
      </p:sp>
      <p:sp>
        <p:nvSpPr>
          <p:cNvPr id="5" name="Segnaposto numero diapositiva 4"/>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1568562-7314-45DB-B130-289B1B2F7419}" type="datetime1">
              <a:rPr lang="it-IT" smtClean="0"/>
              <a:pPr/>
              <a:t>05/10/2015</a:t>
            </a:fld>
            <a:endParaRPr lang="it-IT"/>
          </a:p>
        </p:txBody>
      </p:sp>
      <p:sp>
        <p:nvSpPr>
          <p:cNvPr id="3" name="Segnaposto piè di pagina 2"/>
          <p:cNvSpPr>
            <a:spLocks noGrp="1"/>
          </p:cNvSpPr>
          <p:nvPr>
            <p:ph type="ftr" sz="quarter" idx="11"/>
          </p:nvPr>
        </p:nvSpPr>
        <p:spPr/>
        <p:txBody>
          <a:bodyPr/>
          <a:lstStyle/>
          <a:p>
            <a:r>
              <a:rPr lang="it-IT" smtClean="0"/>
              <a:t>Ermellina Zanetti  GRG, Brescia e APRIRE-Assistenza PRimaria In REte</a:t>
            </a:r>
            <a:endParaRPr lang="it-IT"/>
          </a:p>
        </p:txBody>
      </p:sp>
      <p:sp>
        <p:nvSpPr>
          <p:cNvPr id="4" name="Segnaposto numero diapositiva 3"/>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B92ADF-FDFA-42D7-A347-3BFDE3DECA97}" type="datetime1">
              <a:rPr lang="it-IT" smtClean="0"/>
              <a:pPr/>
              <a:t>05/10/2015</a:t>
            </a:fld>
            <a:endParaRPr lang="it-IT"/>
          </a:p>
        </p:txBody>
      </p:sp>
      <p:sp>
        <p:nvSpPr>
          <p:cNvPr id="6" name="Segnaposto piè di pagina 5"/>
          <p:cNvSpPr>
            <a:spLocks noGrp="1"/>
          </p:cNvSpPr>
          <p:nvPr>
            <p:ph type="ftr" sz="quarter" idx="11"/>
          </p:nvPr>
        </p:nvSpPr>
        <p:spPr/>
        <p:txBody>
          <a:bodyPr/>
          <a:lstStyle/>
          <a:p>
            <a:r>
              <a:rPr lang="it-IT" smtClean="0"/>
              <a:t>Ermellina Zanetti  GRG, Brescia e APRIRE-Assistenza PRimaria In REte</a:t>
            </a:r>
            <a:endParaRPr lang="it-IT"/>
          </a:p>
        </p:txBody>
      </p:sp>
      <p:sp>
        <p:nvSpPr>
          <p:cNvPr id="7" name="Segnaposto numero diapositiva 6"/>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C508836-ACCD-4AE7-9490-D67580D524AB}" type="datetime1">
              <a:rPr lang="it-IT" smtClean="0"/>
              <a:pPr/>
              <a:t>05/10/2015</a:t>
            </a:fld>
            <a:endParaRPr lang="it-IT"/>
          </a:p>
        </p:txBody>
      </p:sp>
      <p:sp>
        <p:nvSpPr>
          <p:cNvPr id="6" name="Segnaposto piè di pagina 5"/>
          <p:cNvSpPr>
            <a:spLocks noGrp="1"/>
          </p:cNvSpPr>
          <p:nvPr>
            <p:ph type="ftr" sz="quarter" idx="11"/>
          </p:nvPr>
        </p:nvSpPr>
        <p:spPr/>
        <p:txBody>
          <a:bodyPr/>
          <a:lstStyle/>
          <a:p>
            <a:r>
              <a:rPr lang="it-IT" smtClean="0"/>
              <a:t>Ermellina Zanetti  GRG, Brescia e APRIRE-Assistenza PRimaria In REte</a:t>
            </a:r>
            <a:endParaRPr lang="it-IT"/>
          </a:p>
        </p:txBody>
      </p:sp>
      <p:sp>
        <p:nvSpPr>
          <p:cNvPr id="7" name="Segnaposto numero diapositiva 6"/>
          <p:cNvSpPr>
            <a:spLocks noGrp="1"/>
          </p:cNvSpPr>
          <p:nvPr>
            <p:ph type="sldNum" sz="quarter" idx="12"/>
          </p:nvPr>
        </p:nvSpPr>
        <p:spPr/>
        <p:txBody>
          <a:bodyPr/>
          <a:lstStyle/>
          <a:p>
            <a:fld id="{FA3F8124-DCFD-4829-9D91-90BFFDDB2E3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F3BE2-82C0-49DC-A6E4-9DD81B8BF32E}" type="datetime1">
              <a:rPr lang="it-IT" smtClean="0"/>
              <a:pPr/>
              <a:t>05/10/2015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Ermellina Zanetti  GRG, Brescia e APRIRE-Assistenza PRimaria In REte</a:t>
            </a: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F8124-DCFD-4829-9D91-90BFFDDB2E3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fld id="{AC43A176-C282-43F5-8BDB-8B58F08E65E6}" type="datetime1">
              <a:rPr lang="it-IT" smtClean="0">
                <a:solidFill>
                  <a:srgbClr val="000000"/>
                </a:solidFill>
              </a:rPr>
              <a:pPr fontAlgn="base">
                <a:spcBef>
                  <a:spcPct val="0"/>
                </a:spcBef>
                <a:spcAft>
                  <a:spcPct val="0"/>
                </a:spcAft>
                <a:defRPr/>
              </a:pPr>
              <a:t>05/10/2015</a:t>
            </a:fld>
            <a:endParaRPr lang="it-I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r>
              <a:rPr lang="it-IT" smtClean="0">
                <a:solidFill>
                  <a:srgbClr val="000000"/>
                </a:solidFill>
              </a:rPr>
              <a:t>Ermellina Zanetti  GRG, Brescia e APRIRE-Assistenza PRimaria In REte</a:t>
            </a:r>
            <a:endParaRPr lang="it-I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fontAlgn="base">
              <a:spcBef>
                <a:spcPct val="0"/>
              </a:spcBef>
              <a:spcAft>
                <a:spcPct val="0"/>
              </a:spcAft>
              <a:defRPr/>
            </a:pPr>
            <a:fld id="{AA7C27D7-E3BC-4862-9BFD-E99A129DFD12}" type="slidenum">
              <a:rPr lang="it-IT" altLang="it-IT">
                <a:solidFill>
                  <a:srgbClr val="000000"/>
                </a:solidFill>
              </a:rPr>
              <a:pPr fontAlgn="base">
                <a:spcBef>
                  <a:spcPct val="0"/>
                </a:spcBef>
                <a:spcAft>
                  <a:spcPct val="0"/>
                </a:spcAft>
                <a:defRPr/>
              </a:pPr>
              <a:t>‹N›</a:t>
            </a:fld>
            <a:endParaRPr lang="it-IT" altLang="it-IT">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mn-cs"/>
              </a:defRPr>
            </a:lvl1pPr>
          </a:lstStyle>
          <a:p>
            <a:pPr fontAlgn="base">
              <a:spcBef>
                <a:spcPct val="0"/>
              </a:spcBef>
              <a:spcAft>
                <a:spcPct val="0"/>
              </a:spcAft>
              <a:defRPr/>
            </a:pPr>
            <a:endParaRPr lang="it-I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mn-cs"/>
              </a:defRPr>
            </a:lvl1pPr>
          </a:lstStyle>
          <a:p>
            <a:pPr fontAlgn="base">
              <a:spcBef>
                <a:spcPct val="0"/>
              </a:spcBef>
              <a:spcAft>
                <a:spcPct val="0"/>
              </a:spcAft>
              <a:defRPr/>
            </a:pPr>
            <a:endParaRPr lang="it-IT">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0CE089E0-4C4F-47FF-A434-39011671BEA0}" type="slidenum">
              <a:rPr lang="it-IT" altLang="it-IT" smtClean="0">
                <a:solidFill>
                  <a:srgbClr val="000000"/>
                </a:solidFill>
              </a:rPr>
              <a:pPr fontAlgn="base">
                <a:spcBef>
                  <a:spcPct val="0"/>
                </a:spcBef>
                <a:spcAft>
                  <a:spcPct val="0"/>
                </a:spcAft>
              </a:pPr>
              <a:t>‹N›</a:t>
            </a:fld>
            <a:endParaRPr lang="it-IT" altLang="it-IT" smtClean="0">
              <a:solidFill>
                <a:srgbClr val="000000"/>
              </a:solidFill>
            </a:endParaRPr>
          </a:p>
        </p:txBody>
      </p:sp>
    </p:spTree>
    <p:extLst>
      <p:ext uri="{BB962C8B-B14F-4D97-AF65-F5344CB8AC3E}">
        <p14:creationId xmlns:p14="http://schemas.microsoft.com/office/powerpoint/2010/main" xmlns="" val="72715906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Focus specialisti   </a:t>
            </a:r>
            <a:endParaRPr lang="it-IT" dirty="0"/>
          </a:p>
        </p:txBody>
      </p:sp>
      <p:sp>
        <p:nvSpPr>
          <p:cNvPr id="3" name="Segnaposto contenuto 2"/>
          <p:cNvSpPr>
            <a:spLocks noGrp="1"/>
          </p:cNvSpPr>
          <p:nvPr>
            <p:ph idx="1"/>
          </p:nvPr>
        </p:nvSpPr>
        <p:spPr/>
        <p:txBody>
          <a:bodyPr/>
          <a:lstStyle/>
          <a:p>
            <a:pPr>
              <a:buNone/>
            </a:pPr>
            <a:r>
              <a:rPr lang="it-IT" dirty="0" smtClean="0"/>
              <a:t>Infermiere</a:t>
            </a:r>
          </a:p>
          <a:p>
            <a:pPr>
              <a:buNone/>
            </a:pPr>
            <a:endParaRPr lang="it-IT" dirty="0" smtClean="0"/>
          </a:p>
          <a:p>
            <a:pPr marL="971550" lvl="1" indent="-514350">
              <a:buFont typeface="+mj-lt"/>
              <a:buAutoNum type="arabicPeriod"/>
            </a:pPr>
            <a:r>
              <a:rPr lang="it-IT" b="1" dirty="0" smtClean="0">
                <a:solidFill>
                  <a:srgbClr val="0070C0"/>
                </a:solidFill>
              </a:rPr>
              <a:t>Riconoscere il delirium</a:t>
            </a:r>
          </a:p>
          <a:p>
            <a:pPr marL="971550" lvl="1" indent="-514350">
              <a:buFont typeface="+mj-lt"/>
              <a:buAutoNum type="arabicPeriod"/>
            </a:pPr>
            <a:r>
              <a:rPr lang="it-IT" b="1" dirty="0" smtClean="0">
                <a:solidFill>
                  <a:srgbClr val="0070C0"/>
                </a:solidFill>
              </a:rPr>
              <a:t>Educare e sostenere la famiglia</a:t>
            </a:r>
          </a:p>
          <a:p>
            <a:pPr marL="971550" lvl="1" indent="-514350">
              <a:buFont typeface="+mj-lt"/>
              <a:buAutoNum type="arabicPeriod"/>
            </a:pPr>
            <a:r>
              <a:rPr lang="it-IT" b="1" dirty="0" smtClean="0">
                <a:solidFill>
                  <a:srgbClr val="0070C0"/>
                </a:solidFill>
              </a:rPr>
              <a:t>(quale infermiere- quale organizzazione)</a:t>
            </a:r>
          </a:p>
          <a:p>
            <a:pPr>
              <a:buNone/>
            </a:pPr>
            <a:endParaRPr lang="it-IT" dirty="0" smtClean="0"/>
          </a:p>
          <a:p>
            <a:pPr>
              <a:buNone/>
            </a:pPr>
            <a:endParaRPr lang="it-IT" dirty="0" smtClean="0"/>
          </a:p>
          <a:p>
            <a:pPr>
              <a:buNone/>
            </a:pPr>
            <a:endParaRPr lang="it-IT" dirty="0"/>
          </a:p>
        </p:txBody>
      </p:sp>
      <p:sp>
        <p:nvSpPr>
          <p:cNvPr id="4" name="Segnaposto piè di pagina 3"/>
          <p:cNvSpPr>
            <a:spLocks noGrp="1"/>
          </p:cNvSpPr>
          <p:nvPr>
            <p:ph type="ftr" sz="quarter" idx="11"/>
          </p:nvPr>
        </p:nvSpPr>
        <p:spPr>
          <a:xfrm>
            <a:off x="3124200" y="6356350"/>
            <a:ext cx="3248000"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5" name="Segnaposto numero diapositiva 4"/>
          <p:cNvSpPr>
            <a:spLocks noGrp="1"/>
          </p:cNvSpPr>
          <p:nvPr>
            <p:ph type="sldNum" sz="quarter" idx="12"/>
          </p:nvPr>
        </p:nvSpPr>
        <p:spPr/>
        <p:txBody>
          <a:bodyPr/>
          <a:lstStyle/>
          <a:p>
            <a:fld id="{FA3F8124-DCFD-4829-9D91-90BFFDDB2E36}" type="slidenum">
              <a:rPr lang="it-IT" smtClean="0"/>
              <a:pPr/>
              <a:t>1</a:t>
            </a:fld>
            <a:endParaRPr lang="it-IT"/>
          </a:p>
        </p:txBody>
      </p:sp>
      <p:sp>
        <p:nvSpPr>
          <p:cNvPr id="6" name="Segnaposto data 5"/>
          <p:cNvSpPr>
            <a:spLocks noGrp="1"/>
          </p:cNvSpPr>
          <p:nvPr>
            <p:ph type="dt" sz="half" idx="10"/>
          </p:nvPr>
        </p:nvSpPr>
        <p:spPr/>
        <p:txBody>
          <a:bodyPr/>
          <a:lstStyle/>
          <a:p>
            <a:fld id="{38FD237F-BA07-44B1-8119-64879CB07328}" type="datetime1">
              <a:rPr lang="it-IT" smtClean="0"/>
              <a:pPr/>
              <a:t>05/10/2015</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
        <p:nvSpPr>
          <p:cNvPr id="4" name="Segnaposto data 3"/>
          <p:cNvSpPr>
            <a:spLocks noGrp="1"/>
          </p:cNvSpPr>
          <p:nvPr>
            <p:ph type="dt" sz="half" idx="10"/>
          </p:nvPr>
        </p:nvSpPr>
        <p:spPr/>
        <p:txBody>
          <a:bodyPr/>
          <a:lstStyle/>
          <a:p>
            <a:fld id="{533D04E6-3CBD-443A-843E-B0277739A65B}"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6" name="Segnaposto numero diapositiva 5"/>
          <p:cNvSpPr>
            <a:spLocks noGrp="1"/>
          </p:cNvSpPr>
          <p:nvPr>
            <p:ph type="sldNum" sz="quarter" idx="12"/>
          </p:nvPr>
        </p:nvSpPr>
        <p:spPr/>
        <p:txBody>
          <a:bodyPr/>
          <a:lstStyle/>
          <a:p>
            <a:fld id="{FA3F8124-DCFD-4829-9D91-90BFFDDB2E36}" type="slidenum">
              <a:rPr lang="it-IT" smtClean="0"/>
              <a:pPr/>
              <a:t>10</a:t>
            </a:fld>
            <a:endParaRPr lang="it-IT"/>
          </a:p>
        </p:txBody>
      </p:sp>
      <p:pic>
        <p:nvPicPr>
          <p:cNvPr id="7" name="Immagine 6"/>
          <p:cNvPicPr>
            <a:picLocks noChangeAspect="1"/>
          </p:cNvPicPr>
          <p:nvPr/>
        </p:nvPicPr>
        <p:blipFill>
          <a:blip r:embed="rId2" cstate="print"/>
          <a:stretch>
            <a:fillRect/>
          </a:stretch>
        </p:blipFill>
        <p:spPr>
          <a:xfrm>
            <a:off x="179512" y="121521"/>
            <a:ext cx="8964488" cy="6767277"/>
          </a:xfrm>
          <a:prstGeom prst="rect">
            <a:avLst/>
          </a:prstGeom>
        </p:spPr>
      </p:pic>
    </p:spTree>
    <p:extLst>
      <p:ext uri="{BB962C8B-B14F-4D97-AF65-F5344CB8AC3E}">
        <p14:creationId xmlns:p14="http://schemas.microsoft.com/office/powerpoint/2010/main" xmlns="" val="3762014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3"/>
          <p:cNvSpPr>
            <a:spLocks noGrp="1"/>
          </p:cNvSpPr>
          <p:nvPr>
            <p:ph type="dt" sz="half" idx="10"/>
          </p:nvPr>
        </p:nvSpPr>
        <p:spPr/>
        <p:txBody>
          <a:bodyPr/>
          <a:lstStyle/>
          <a:p>
            <a:fld id="{533D04E6-3CBD-443A-843E-B0277739A65B}" type="datetime1">
              <a:rPr lang="it-IT" smtClean="0"/>
              <a:pPr/>
              <a:t>05/10/2015</a:t>
            </a:fld>
            <a:endParaRPr lang="it-IT"/>
          </a:p>
        </p:txBody>
      </p:sp>
      <p:sp>
        <p:nvSpPr>
          <p:cNvPr id="8" name="CasellaDiTesto 7"/>
          <p:cNvSpPr txBox="1"/>
          <p:nvPr/>
        </p:nvSpPr>
        <p:spPr>
          <a:xfrm>
            <a:off x="1187624" y="260648"/>
            <a:ext cx="6624736" cy="1323439"/>
          </a:xfrm>
          <a:prstGeom prst="rect">
            <a:avLst/>
          </a:prstGeom>
          <a:solidFill>
            <a:schemeClr val="accent1">
              <a:lumMod val="20000"/>
              <a:lumOff val="80000"/>
            </a:schemeClr>
          </a:solidFill>
        </p:spPr>
        <p:txBody>
          <a:bodyPr wrap="square" rtlCol="0">
            <a:spAutoFit/>
          </a:bodyPr>
          <a:lstStyle/>
          <a:p>
            <a:r>
              <a:rPr lang="it-IT" sz="2000" b="1" dirty="0" smtClean="0"/>
              <a:t>Identificare il </a:t>
            </a:r>
            <a:r>
              <a:rPr lang="it-IT" sz="2000" b="1" dirty="0"/>
              <a:t>rischio</a:t>
            </a:r>
            <a:br>
              <a:rPr lang="it-IT" sz="2000" b="1" dirty="0"/>
            </a:br>
            <a:r>
              <a:rPr lang="it-IT" sz="2000" dirty="0"/>
              <a:t>• Screening per </a:t>
            </a:r>
            <a:r>
              <a:rPr lang="it-IT" sz="2000" dirty="0" smtClean="0"/>
              <a:t>delirium </a:t>
            </a:r>
            <a:r>
              <a:rPr lang="it-IT" sz="2000" dirty="0"/>
              <a:t>/ giudizio clinico</a:t>
            </a:r>
            <a:br>
              <a:rPr lang="it-IT" sz="2000" dirty="0"/>
            </a:br>
            <a:r>
              <a:rPr lang="it-IT" sz="2000" dirty="0"/>
              <a:t>• </a:t>
            </a:r>
            <a:r>
              <a:rPr lang="it-IT" sz="2000" dirty="0" smtClean="0"/>
              <a:t>Documentare: stato mentale, </a:t>
            </a:r>
            <a:r>
              <a:rPr lang="it-IT" sz="2000" dirty="0"/>
              <a:t>ADL / IADL</a:t>
            </a:r>
            <a:br>
              <a:rPr lang="it-IT" sz="2000" dirty="0"/>
            </a:br>
            <a:r>
              <a:rPr lang="it-IT" sz="2000" dirty="0"/>
              <a:t>• Identificare le modifiche rispetto </a:t>
            </a:r>
            <a:r>
              <a:rPr lang="it-IT" sz="2000" dirty="0" smtClean="0"/>
              <a:t>alla situazione abituale</a:t>
            </a:r>
            <a:endParaRPr lang="it-IT" sz="2000" dirty="0"/>
          </a:p>
        </p:txBody>
      </p:sp>
      <p:sp>
        <p:nvSpPr>
          <p:cNvPr id="9" name="Freccia in giù 8"/>
          <p:cNvSpPr/>
          <p:nvPr/>
        </p:nvSpPr>
        <p:spPr>
          <a:xfrm>
            <a:off x="4355976" y="1672207"/>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p:cNvSpPr txBox="1"/>
          <p:nvPr/>
        </p:nvSpPr>
        <p:spPr>
          <a:xfrm>
            <a:off x="1187624" y="1998026"/>
            <a:ext cx="6624736" cy="1631216"/>
          </a:xfrm>
          <a:prstGeom prst="rect">
            <a:avLst/>
          </a:prstGeom>
          <a:solidFill>
            <a:schemeClr val="accent1">
              <a:lumMod val="20000"/>
              <a:lumOff val="80000"/>
            </a:schemeClr>
          </a:solidFill>
        </p:spPr>
        <p:txBody>
          <a:bodyPr wrap="square" rtlCol="0">
            <a:spAutoFit/>
          </a:bodyPr>
          <a:lstStyle/>
          <a:p>
            <a:r>
              <a:rPr lang="it-IT" sz="2000" b="1" dirty="0"/>
              <a:t>Chiedi &amp; </a:t>
            </a:r>
            <a:r>
              <a:rPr lang="it-IT" sz="2000" b="1" dirty="0" smtClean="0"/>
              <a:t>Osserva</a:t>
            </a:r>
            <a:r>
              <a:rPr lang="it-IT" sz="2000" b="1" dirty="0"/>
              <a:t/>
            </a:r>
            <a:br>
              <a:rPr lang="it-IT" sz="2000" b="1" dirty="0"/>
            </a:br>
            <a:r>
              <a:rPr lang="it-IT" sz="2000" dirty="0"/>
              <a:t>1. alterazione dello stato mentale con esordio improvviso?</a:t>
            </a:r>
            <a:br>
              <a:rPr lang="it-IT" sz="2000" dirty="0"/>
            </a:br>
            <a:r>
              <a:rPr lang="it-IT" sz="2000" dirty="0"/>
              <a:t>2 disattento? </a:t>
            </a:r>
            <a:endParaRPr lang="it-IT" sz="2000" dirty="0" smtClean="0"/>
          </a:p>
          <a:p>
            <a:r>
              <a:rPr lang="it-IT" sz="2000" dirty="0" smtClean="0"/>
              <a:t>3</a:t>
            </a:r>
            <a:r>
              <a:rPr lang="it-IT" sz="2000" dirty="0"/>
              <a:t>. pensiero disorganizzato? </a:t>
            </a:r>
            <a:r>
              <a:rPr lang="it-IT" sz="2000" dirty="0" smtClean="0"/>
              <a:t>incoerente?</a:t>
            </a:r>
            <a:r>
              <a:rPr lang="it-IT" sz="2000" dirty="0"/>
              <a:t/>
            </a:r>
            <a:br>
              <a:rPr lang="it-IT" sz="2000" dirty="0"/>
            </a:br>
            <a:r>
              <a:rPr lang="it-IT" sz="2000" dirty="0"/>
              <a:t>4. alterato livello di coscienza? </a:t>
            </a:r>
          </a:p>
        </p:txBody>
      </p:sp>
      <p:sp>
        <p:nvSpPr>
          <p:cNvPr id="11" name="CasellaDiTesto 10"/>
          <p:cNvSpPr txBox="1"/>
          <p:nvPr/>
        </p:nvSpPr>
        <p:spPr>
          <a:xfrm>
            <a:off x="155377" y="3957207"/>
            <a:ext cx="1512168" cy="707886"/>
          </a:xfrm>
          <a:prstGeom prst="rect">
            <a:avLst/>
          </a:prstGeom>
          <a:noFill/>
        </p:spPr>
        <p:txBody>
          <a:bodyPr wrap="square" rtlCol="0">
            <a:spAutoFit/>
          </a:bodyPr>
          <a:lstStyle/>
          <a:p>
            <a:r>
              <a:rPr lang="it-IT" sz="2000" b="1" dirty="0"/>
              <a:t>Se SÌ a:</a:t>
            </a:r>
            <a:br>
              <a:rPr lang="it-IT" sz="2000" b="1" dirty="0"/>
            </a:br>
            <a:r>
              <a:rPr lang="it-IT" sz="2000" b="1" dirty="0"/>
              <a:t>1 e 2, 3 o 4</a:t>
            </a:r>
          </a:p>
        </p:txBody>
      </p:sp>
      <p:cxnSp>
        <p:nvCxnSpPr>
          <p:cNvPr id="21" name="Connettore 4 20"/>
          <p:cNvCxnSpPr/>
          <p:nvPr/>
        </p:nvCxnSpPr>
        <p:spPr>
          <a:xfrm rot="10800000" flipV="1">
            <a:off x="813400" y="3329474"/>
            <a:ext cx="374224" cy="1795226"/>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sp>
        <p:nvSpPr>
          <p:cNvPr id="24" name="Ovale 23"/>
          <p:cNvSpPr/>
          <p:nvPr/>
        </p:nvSpPr>
        <p:spPr>
          <a:xfrm>
            <a:off x="-2428" y="5333923"/>
            <a:ext cx="3018616" cy="1448839"/>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000" b="1" dirty="0" smtClean="0">
                <a:solidFill>
                  <a:schemeClr val="tx1"/>
                </a:solidFill>
              </a:rPr>
              <a:t>Consultati/riferisc</a:t>
            </a:r>
            <a:r>
              <a:rPr lang="it-IT" b="1" dirty="0" smtClean="0">
                <a:solidFill>
                  <a:schemeClr val="tx1"/>
                </a:solidFill>
              </a:rPr>
              <a:t>i</a:t>
            </a:r>
          </a:p>
          <a:p>
            <a:r>
              <a:rPr lang="it-IT" b="1" dirty="0" smtClean="0">
                <a:solidFill>
                  <a:schemeClr val="tx1"/>
                </a:solidFill>
              </a:rPr>
              <a:t>Medico- team multidisciplinare</a:t>
            </a:r>
            <a:endParaRPr lang="it-IT" b="1" dirty="0">
              <a:solidFill>
                <a:schemeClr val="tx1"/>
              </a:solidFill>
            </a:endParaRPr>
          </a:p>
        </p:txBody>
      </p:sp>
      <p:cxnSp>
        <p:nvCxnSpPr>
          <p:cNvPr id="31" name="Connettore 4 30"/>
          <p:cNvCxnSpPr/>
          <p:nvPr/>
        </p:nvCxnSpPr>
        <p:spPr>
          <a:xfrm>
            <a:off x="7766001" y="3268729"/>
            <a:ext cx="432048" cy="990673"/>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sp>
        <p:nvSpPr>
          <p:cNvPr id="32" name="CasellaDiTesto 31"/>
          <p:cNvSpPr txBox="1"/>
          <p:nvPr/>
        </p:nvSpPr>
        <p:spPr>
          <a:xfrm>
            <a:off x="7236296" y="4392113"/>
            <a:ext cx="1907704" cy="1323439"/>
          </a:xfrm>
          <a:prstGeom prst="rect">
            <a:avLst/>
          </a:prstGeom>
          <a:noFill/>
        </p:spPr>
        <p:txBody>
          <a:bodyPr wrap="square" rtlCol="0">
            <a:spAutoFit/>
          </a:bodyPr>
          <a:lstStyle/>
          <a:p>
            <a:pPr algn="ctr"/>
            <a:r>
              <a:rPr lang="it-IT" sz="2000" b="1" dirty="0" smtClean="0"/>
              <a:t>    NO?</a:t>
            </a:r>
            <a:r>
              <a:rPr lang="it-IT" sz="2000" b="1" dirty="0"/>
              <a:t/>
            </a:r>
            <a:br>
              <a:rPr lang="it-IT" sz="2000" b="1" dirty="0"/>
            </a:br>
            <a:r>
              <a:rPr lang="it-IT" sz="2000" b="1" dirty="0" smtClean="0"/>
              <a:t>Mantieni un </a:t>
            </a:r>
            <a:r>
              <a:rPr lang="it-IT" sz="2000" b="1" dirty="0"/>
              <a:t>alto indice di </a:t>
            </a:r>
            <a:r>
              <a:rPr lang="it-IT" sz="2000" b="1" dirty="0" smtClean="0"/>
              <a:t>sospettosità</a:t>
            </a:r>
            <a:endParaRPr lang="it-IT" sz="2000" b="1" dirty="0"/>
          </a:p>
        </p:txBody>
      </p:sp>
      <p:sp>
        <p:nvSpPr>
          <p:cNvPr id="33" name="Freccia a destra 32"/>
          <p:cNvSpPr/>
          <p:nvPr/>
        </p:nvSpPr>
        <p:spPr>
          <a:xfrm>
            <a:off x="813399" y="4625218"/>
            <a:ext cx="590249" cy="122612"/>
          </a:xfrm>
          <a:prstGeom prst="rightArrow">
            <a:avLst/>
          </a:prstGeom>
          <a:ln w="1905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it-IT"/>
          </a:p>
        </p:txBody>
      </p:sp>
      <p:sp>
        <p:nvSpPr>
          <p:cNvPr id="34" name="Decisione 33"/>
          <p:cNvSpPr/>
          <p:nvPr/>
        </p:nvSpPr>
        <p:spPr>
          <a:xfrm>
            <a:off x="1403648" y="3690529"/>
            <a:ext cx="6408712" cy="2136740"/>
          </a:xfrm>
          <a:prstGeom prst="flowChartDecision">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b="1" dirty="0" smtClean="0">
                <a:solidFill>
                  <a:schemeClr val="tx1"/>
                </a:solidFill>
              </a:rPr>
              <a:t>Strategie di Prevenzione e Trattamento</a:t>
            </a:r>
            <a:br>
              <a:rPr lang="it-IT" b="1" dirty="0" smtClean="0">
                <a:solidFill>
                  <a:schemeClr val="tx1"/>
                </a:solidFill>
              </a:rPr>
            </a:br>
            <a:r>
              <a:rPr lang="it-IT" dirty="0" smtClean="0">
                <a:solidFill>
                  <a:schemeClr val="tx1"/>
                </a:solidFill>
              </a:rPr>
              <a:t>• tratta le possibili cause </a:t>
            </a:r>
          </a:p>
          <a:p>
            <a:r>
              <a:rPr lang="it-IT" dirty="0" smtClean="0">
                <a:solidFill>
                  <a:schemeClr val="tx1"/>
                </a:solidFill>
              </a:rPr>
              <a:t>• Scegli </a:t>
            </a:r>
            <a:r>
              <a:rPr lang="it-IT" dirty="0">
                <a:solidFill>
                  <a:schemeClr val="tx1"/>
                </a:solidFill>
              </a:rPr>
              <a:t>strategie individuali</a:t>
            </a:r>
          </a:p>
        </p:txBody>
      </p:sp>
      <p:sp>
        <p:nvSpPr>
          <p:cNvPr id="35" name="CasellaDiTesto 34"/>
          <p:cNvSpPr txBox="1"/>
          <p:nvPr/>
        </p:nvSpPr>
        <p:spPr>
          <a:xfrm>
            <a:off x="467544" y="5025521"/>
            <a:ext cx="1440160" cy="400110"/>
          </a:xfrm>
          <a:prstGeom prst="rect">
            <a:avLst/>
          </a:prstGeom>
          <a:noFill/>
        </p:spPr>
        <p:txBody>
          <a:bodyPr wrap="square" rtlCol="0">
            <a:spAutoFit/>
          </a:bodyPr>
          <a:lstStyle/>
          <a:p>
            <a:pPr algn="ctr"/>
            <a:r>
              <a:rPr lang="it-IT" sz="2000" b="1" dirty="0" smtClean="0">
                <a:solidFill>
                  <a:srgbClr val="FF0000"/>
                </a:solidFill>
              </a:rPr>
              <a:t>URGENTE!</a:t>
            </a:r>
            <a:endParaRPr lang="it-IT" sz="2000" b="1" dirty="0">
              <a:solidFill>
                <a:srgbClr val="FF0000"/>
              </a:solidFill>
            </a:endParaRPr>
          </a:p>
        </p:txBody>
      </p:sp>
      <p:sp>
        <p:nvSpPr>
          <p:cNvPr id="37" name="CasellaDiTesto 36"/>
          <p:cNvSpPr txBox="1"/>
          <p:nvPr/>
        </p:nvSpPr>
        <p:spPr>
          <a:xfrm>
            <a:off x="3635896" y="6356349"/>
            <a:ext cx="2917304" cy="400110"/>
          </a:xfrm>
          <a:prstGeom prst="rect">
            <a:avLst/>
          </a:prstGeom>
          <a:solidFill>
            <a:schemeClr val="accent1">
              <a:lumMod val="20000"/>
              <a:lumOff val="80000"/>
            </a:schemeClr>
          </a:solidFill>
        </p:spPr>
        <p:txBody>
          <a:bodyPr wrap="square" rtlCol="0">
            <a:spAutoFit/>
          </a:bodyPr>
          <a:lstStyle/>
          <a:p>
            <a:r>
              <a:rPr lang="it-IT" sz="2000" b="1" dirty="0" smtClean="0"/>
              <a:t>Monitoraggio continuo</a:t>
            </a:r>
            <a:endParaRPr lang="it-IT" sz="2000" b="1" dirty="0"/>
          </a:p>
        </p:txBody>
      </p:sp>
      <p:cxnSp>
        <p:nvCxnSpPr>
          <p:cNvPr id="40" name="Connettore 4 39"/>
          <p:cNvCxnSpPr>
            <a:stCxn id="37" idx="1"/>
          </p:cNvCxnSpPr>
          <p:nvPr/>
        </p:nvCxnSpPr>
        <p:spPr>
          <a:xfrm rot="10800000">
            <a:off x="467544" y="620688"/>
            <a:ext cx="3168352" cy="5935716"/>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sp>
        <p:nvSpPr>
          <p:cNvPr id="42" name="Freccia a destra 41"/>
          <p:cNvSpPr/>
          <p:nvPr/>
        </p:nvSpPr>
        <p:spPr>
          <a:xfrm>
            <a:off x="467544" y="692696"/>
            <a:ext cx="720080"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xmlns="" val="39296396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ChangeArrowheads="1"/>
          </p:cNvSpPr>
          <p:nvPr/>
        </p:nvSpPr>
        <p:spPr bwMode="auto">
          <a:xfrm>
            <a:off x="800100" y="44450"/>
            <a:ext cx="74676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fontAlgn="base">
              <a:spcBef>
                <a:spcPct val="0"/>
              </a:spcBef>
              <a:spcAft>
                <a:spcPct val="0"/>
              </a:spcAft>
            </a:pPr>
            <a:endParaRPr lang="en-US" altLang="it-IT" sz="3200" b="1" smtClean="0">
              <a:solidFill>
                <a:srgbClr val="3399FF"/>
              </a:solidFill>
              <a:latin typeface="Tahoma" panose="020B0604030504040204" pitchFamily="34" charset="0"/>
            </a:endParaRPr>
          </a:p>
        </p:txBody>
      </p:sp>
      <p:sp>
        <p:nvSpPr>
          <p:cNvPr id="61442" name="Rectangle 3"/>
          <p:cNvSpPr>
            <a:spLocks noChangeArrowheads="1"/>
          </p:cNvSpPr>
          <p:nvPr/>
        </p:nvSpPr>
        <p:spPr bwMode="auto">
          <a:xfrm>
            <a:off x="457200" y="1600200"/>
            <a:ext cx="8153400" cy="441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fontAlgn="base">
              <a:spcBef>
                <a:spcPct val="0"/>
              </a:spcBef>
              <a:spcAft>
                <a:spcPct val="0"/>
              </a:spcAft>
            </a:pPr>
            <a:r>
              <a:rPr lang="en-US" altLang="it-IT" sz="2800" smtClean="0">
                <a:solidFill>
                  <a:srgbClr val="000000"/>
                </a:solidFill>
              </a:rPr>
              <a:t>				</a:t>
            </a:r>
            <a:endParaRPr lang="en-US" altLang="it-IT" smtClean="0">
              <a:solidFill>
                <a:srgbClr val="000000"/>
              </a:solidFill>
              <a:latin typeface="Times New Roman" panose="02020603050405020304" pitchFamily="18" charset="0"/>
            </a:endParaRPr>
          </a:p>
        </p:txBody>
      </p:sp>
      <p:sp>
        <p:nvSpPr>
          <p:cNvPr id="61443" name="Text Box 4"/>
          <p:cNvSpPr txBox="1">
            <a:spLocks noChangeArrowheads="1"/>
          </p:cNvSpPr>
          <p:nvPr/>
        </p:nvSpPr>
        <p:spPr bwMode="auto">
          <a:xfrm>
            <a:off x="457200" y="6200775"/>
            <a:ext cx="83820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20000"/>
              </a:spcBef>
              <a:spcAft>
                <a:spcPct val="0"/>
              </a:spcAft>
            </a:pPr>
            <a:endParaRPr lang="en-US" altLang="it-IT" sz="1600" b="1" smtClean="0">
              <a:solidFill>
                <a:srgbClr val="BBE0E3"/>
              </a:solidFill>
              <a:latin typeface="Times New Roman" panose="02020603050405020304" pitchFamily="18" charset="0"/>
            </a:endParaRPr>
          </a:p>
        </p:txBody>
      </p:sp>
      <p:sp>
        <p:nvSpPr>
          <p:cNvPr id="61444" name="Rectangle 5"/>
          <p:cNvSpPr>
            <a:spLocks noGrp="1" noChangeArrowheads="1"/>
          </p:cNvSpPr>
          <p:nvPr>
            <p:ph type="title" idx="4294967295"/>
          </p:nvPr>
        </p:nvSpPr>
        <p:spPr>
          <a:xfrm>
            <a:off x="152400" y="105828"/>
            <a:ext cx="8903645" cy="863600"/>
          </a:xfrm>
          <a:solidFill>
            <a:srgbClr val="99CCFF"/>
          </a:solidFill>
          <a:ln w="76200">
            <a:solidFill>
              <a:schemeClr val="tx1"/>
            </a:solidFill>
            <a:miter lim="800000"/>
            <a:headEnd/>
            <a:tailEnd/>
          </a:ln>
        </p:spPr>
        <p:txBody>
          <a:bodyPr/>
          <a:lstStyle/>
          <a:p>
            <a:pPr eaLnBrk="1" hangingPunct="1"/>
            <a:r>
              <a:rPr lang="en-US" altLang="it-IT" sz="3200" b="1" smtClean="0">
                <a:solidFill>
                  <a:schemeClr val="tx1"/>
                </a:solidFill>
                <a:latin typeface="Calibri" panose="020F0502020204030204" pitchFamily="34" charset="0"/>
              </a:rPr>
              <a:t>The CAM (Confusion Assessment Method)*</a:t>
            </a:r>
            <a:endParaRPr lang="it-IT" altLang="it-IT" sz="3200" b="1" smtClean="0">
              <a:solidFill>
                <a:schemeClr val="tx1"/>
              </a:solidFill>
              <a:latin typeface="Calibri" panose="020F0502020204030204" pitchFamily="34" charset="0"/>
            </a:endParaRPr>
          </a:p>
        </p:txBody>
      </p:sp>
      <p:graphicFrame>
        <p:nvGraphicFramePr>
          <p:cNvPr id="57372" name="Group 28"/>
          <p:cNvGraphicFramePr>
            <a:graphicFrameLocks noGrp="1"/>
          </p:cNvGraphicFramePr>
          <p:nvPr/>
        </p:nvGraphicFramePr>
        <p:xfrm>
          <a:off x="-3492" y="1093470"/>
          <a:ext cx="9147492" cy="5915025"/>
        </p:xfrm>
        <a:graphic>
          <a:graphicData uri="http://schemas.openxmlformats.org/drawingml/2006/table">
            <a:tbl>
              <a:tblPr/>
              <a:tblGrid>
                <a:gridCol w="3565072"/>
                <a:gridCol w="5582420"/>
              </a:tblGrid>
              <a:tr h="698500">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Criteria </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it-IT" sz="2000" b="1" i="0" u="none" strike="noStrike" cap="none" normalizeH="0" baseline="0" smtClean="0">
                          <a:ln>
                            <a:noFill/>
                          </a:ln>
                          <a:solidFill>
                            <a:schemeClr val="tx1"/>
                          </a:solidFill>
                          <a:effectLst/>
                          <a:latin typeface="Calibri" panose="020F0502020204030204" pitchFamily="34" charset="0"/>
                          <a:ea typeface="ＭＳ Ｐゴシック" panose="020B0600070205080204" pitchFamily="34" charset="-128"/>
                        </a:rPr>
                        <a:t>Evidence </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957461">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pP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Cambiamento</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acuto</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dello</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stato</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mentale</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e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decorso</a:t>
                      </a:r>
                      <a:r>
                        <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rPr>
                        <a:t> </a:t>
                      </a: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fluttuante</a:t>
                      </a:r>
                      <a:endPar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C'è evidenza di un cambiamento acuto dello stato mentale rispetto alla condizione abituale. </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I </a:t>
                      </a:r>
                      <a:r>
                        <a:rPr kumimoji="0" lang="en-US" altLang="it-IT" sz="2000" b="0"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sintomi</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0"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fluttuano</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0"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nell’arco</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0"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della</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0"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giornata</a:t>
                      </a:r>
                      <a:r>
                        <a:rPr kumimoji="0" lang="en-US" alt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cioè, tendono ad andare e venire, o aumentare o diminuire in gravità</a:t>
                      </a:r>
                      <a:endParaRPr kumimoji="0" lang="en-US" altLang="it-IT" sz="20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795338">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base" latinLnBrk="0" hangingPunct="1">
                        <a:lnSpc>
                          <a:spcPct val="100000"/>
                        </a:lnSpc>
                        <a:spcBef>
                          <a:spcPct val="20000"/>
                        </a:spcBef>
                        <a:spcAft>
                          <a:spcPct val="0"/>
                        </a:spcAft>
                        <a:buClrTx/>
                        <a:buSzTx/>
                        <a:buFont typeface="+mj-lt"/>
                        <a:buAutoNum type="arabicPeriod" startAt="2"/>
                        <a:tabLst/>
                        <a:defRPr/>
                      </a:pPr>
                      <a:r>
                        <a:rPr kumimoji="0" lang="en-US" altLang="it-IT" sz="2000" b="1" i="0" u="none" strike="noStrike"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rPr>
                        <a:t>Disattenzione</a:t>
                      </a:r>
                      <a:endParaRPr kumimoji="0" lang="en-US" altLang="it-IT" sz="2000" b="1"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0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it-IT" sz="2000" b="0"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Il paziente ha difficoltà a focalizzare l'attenzione, si distrae facilmente o ha difficoltà a tenere traccia di quello che gli è stato detto.</a:t>
                      </a:r>
                      <a:endParaRPr kumimoji="0" lang="en-US" altLang="it-IT" sz="20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r>
              <a:tr h="796925">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100000"/>
                        </a:lnSpc>
                        <a:spcBef>
                          <a:spcPct val="20000"/>
                        </a:spcBef>
                        <a:spcAft>
                          <a:spcPct val="0"/>
                        </a:spcAft>
                        <a:buClrTx/>
                        <a:buSzTx/>
                        <a:buFont typeface="+mj-lt"/>
                        <a:buAutoNum type="arabicPeriod" startAt="3"/>
                        <a:tabLst/>
                        <a:defRPr/>
                      </a:pPr>
                      <a:r>
                        <a:rPr kumimoji="0" lang="en-US" altLang="it-IT" sz="2000" b="1"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Pensiero</a:t>
                      </a:r>
                      <a:r>
                        <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1"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disorganizzato</a:t>
                      </a:r>
                      <a:endPar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20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just"/>
                      <a:r>
                        <a:rPr lang="it-IT" sz="1800" dirty="0" err="1" smtClean="0">
                          <a:effectLst/>
                          <a:latin typeface="Arial" panose="020B0604020202020204" pitchFamily="34" charset="0"/>
                        </a:rPr>
                        <a:t>ll</a:t>
                      </a:r>
                      <a:r>
                        <a:rPr lang="it-IT" sz="1800" dirty="0" smtClean="0">
                          <a:effectLst/>
                          <a:latin typeface="Arial" panose="020B0604020202020204" pitchFamily="34" charset="0"/>
                        </a:rPr>
                        <a:t> pensiero del paziente è disorganizzato e incoerente, la comunicazione</a:t>
                      </a:r>
                      <a:r>
                        <a:rPr lang="it-IT" sz="1800" baseline="0" dirty="0" smtClean="0">
                          <a:effectLst/>
                          <a:latin typeface="Arial" panose="020B0604020202020204" pitchFamily="34" charset="0"/>
                        </a:rPr>
                        <a:t> </a:t>
                      </a:r>
                      <a:r>
                        <a:rPr lang="it-IT" sz="1800" dirty="0" smtClean="0">
                          <a:effectLst/>
                          <a:latin typeface="Arial" panose="020B0604020202020204" pitchFamily="34" charset="0"/>
                        </a:rPr>
                        <a:t>passa da un argomento all’altro senza filo logico, in modo imprevedibile.</a:t>
                      </a:r>
                      <a:endParaRPr lang="it-IT" sz="1800" dirty="0">
                        <a:effectLst/>
                        <a:latin typeface="Arial" panose="020B0604020202020204" pitchFamily="34" charset="0"/>
                      </a:endParaRPr>
                    </a:p>
                  </a:txBody>
                  <a:tcPr horzOverflow="overflow">
                    <a:lnL>
                      <a:noFill/>
                    </a:lnL>
                    <a:lnR>
                      <a:noFill/>
                    </a:lnR>
                    <a:lnT>
                      <a:noFill/>
                    </a:lnT>
                    <a:lnB>
                      <a:noFill/>
                    </a:lnB>
                    <a:lnTlToBr>
                      <a:noFill/>
                    </a:lnTlToBr>
                    <a:lnBlToTr>
                      <a:noFill/>
                    </a:lnBlToTr>
                    <a:noFill/>
                  </a:tcPr>
                </a:tc>
              </a:tr>
              <a:tr h="795338">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457200" marR="0" lvl="0" indent="-457200" algn="l" defTabSz="914400" rtl="0" eaLnBrk="1" fontAlgn="base" latinLnBrk="0" hangingPunct="1">
                        <a:lnSpc>
                          <a:spcPct val="100000"/>
                        </a:lnSpc>
                        <a:spcBef>
                          <a:spcPct val="20000"/>
                        </a:spcBef>
                        <a:spcAft>
                          <a:spcPct val="0"/>
                        </a:spcAft>
                        <a:buClrTx/>
                        <a:buSzTx/>
                        <a:buFont typeface="+mj-lt"/>
                        <a:buAutoNum type="arabicPeriod" startAt="4"/>
                        <a:tabLst/>
                        <a:defRPr/>
                      </a:pPr>
                      <a:r>
                        <a:rPr kumimoji="0" lang="en-US" altLang="it-IT" sz="2000" b="1"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Alterati</a:t>
                      </a:r>
                      <a:r>
                        <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a:t>
                      </a:r>
                      <a:r>
                        <a:rPr kumimoji="0" lang="en-US" altLang="it-IT" sz="2000" b="1"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livelli</a:t>
                      </a:r>
                      <a:r>
                        <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rPr>
                        <a:t> di </a:t>
                      </a:r>
                      <a:r>
                        <a:rPr kumimoji="0" lang="en-US" altLang="it-IT" sz="2000" b="1" i="0" u="none" strike="noStrike" kern="1200" cap="none" normalizeH="0" baseline="0" dirty="0" err="1" smtClean="0">
                          <a:ln>
                            <a:noFill/>
                          </a:ln>
                          <a:solidFill>
                            <a:schemeClr val="tx1"/>
                          </a:solidFill>
                          <a:effectLst/>
                          <a:latin typeface="Calibri" panose="020F0502020204030204" pitchFamily="34" charset="0"/>
                          <a:ea typeface="ＭＳ Ｐゴシック" panose="020B0600070205080204" pitchFamily="34" charset="-128"/>
                          <a:cs typeface="+mn-cs"/>
                        </a:rPr>
                        <a:t>coscienza</a:t>
                      </a:r>
                      <a:endPar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endParaRPr>
                    </a:p>
                    <a:p>
                      <a:pPr marL="457200" marR="0" lvl="0" indent="-457200" algn="l" defTabSz="914400" rtl="0" eaLnBrk="1" fontAlgn="base" latinLnBrk="0" hangingPunct="1">
                        <a:lnSpc>
                          <a:spcPct val="100000"/>
                        </a:lnSpc>
                        <a:spcBef>
                          <a:spcPct val="20000"/>
                        </a:spcBef>
                        <a:spcAft>
                          <a:spcPct val="0"/>
                        </a:spcAft>
                        <a:buClrTx/>
                        <a:buSzTx/>
                        <a:buFont typeface="+mj-lt"/>
                        <a:buAutoNum type="arabicPeriod" startAt="4"/>
                        <a:tabLst/>
                        <a:defRPr/>
                      </a:pPr>
                      <a:endParaRPr kumimoji="0" lang="en-US" altLang="it-IT" sz="2000" b="1" i="0" u="none" strike="noStrike" kern="1200" cap="none" normalizeH="0" baseline="0" dirty="0" smtClean="0">
                        <a:ln>
                          <a:noFill/>
                        </a:ln>
                        <a:solidFill>
                          <a:schemeClr val="tx1"/>
                        </a:solidFill>
                        <a:effectLst/>
                        <a:latin typeface="Calibri" panose="020F0502020204030204" pitchFamily="34" charset="0"/>
                        <a:ea typeface="ＭＳ Ｐゴシック" panose="020B0600070205080204" pitchFamily="34" charset="-128"/>
                        <a:cs typeface="+mn-cs"/>
                      </a:endParaRP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lang="it-IT" sz="1800" dirty="0" err="1" smtClean="0"/>
                        <a:t>Iperallerta</a:t>
                      </a:r>
                      <a:r>
                        <a:rPr lang="it-IT" sz="1800" dirty="0" smtClean="0"/>
                        <a:t>, letargico (sonnolenza, facilmente risvegliabile), soporoso (difficile da risvegliare),</a:t>
                      </a:r>
                      <a:br>
                        <a:rPr lang="it-IT" sz="1800" dirty="0" smtClean="0"/>
                      </a:br>
                      <a:r>
                        <a:rPr lang="it-IT" sz="1800" dirty="0" smtClean="0"/>
                        <a:t>non risvegliabile</a:t>
                      </a:r>
                      <a:endParaRPr kumimoji="0" lang="en-US" altLang="it-IT" sz="18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r>
              <a:tr h="796925">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18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it-IT" sz="1800" b="0" i="0" u="none" strike="noStrike" cap="none" normalizeH="0" baseline="0" dirty="0" smtClean="0">
                        <a:ln>
                          <a:noFill/>
                        </a:ln>
                        <a:solidFill>
                          <a:schemeClr val="tx1"/>
                        </a:solidFill>
                        <a:effectLst/>
                        <a:latin typeface="Calibri" panose="020F050202020403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r>
            </a:tbl>
          </a:graphicData>
        </a:graphic>
      </p:graphicFrame>
      <p:sp>
        <p:nvSpPr>
          <p:cNvPr id="61459" name="Text Box 36"/>
          <p:cNvSpPr txBox="1">
            <a:spLocks noChangeArrowheads="1"/>
          </p:cNvSpPr>
          <p:nvPr/>
        </p:nvSpPr>
        <p:spPr bwMode="auto">
          <a:xfrm>
            <a:off x="152400" y="6476999"/>
            <a:ext cx="6291808"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fontAlgn="base">
              <a:spcBef>
                <a:spcPct val="0"/>
              </a:spcBef>
              <a:spcAft>
                <a:spcPct val="0"/>
              </a:spcAft>
            </a:pPr>
            <a:r>
              <a:rPr lang="it-IT" altLang="it-IT" sz="1600" dirty="0" smtClean="0">
                <a:solidFill>
                  <a:srgbClr val="000000"/>
                </a:solidFill>
                <a:latin typeface="Tahoma" panose="020B0604030504040204" pitchFamily="34" charset="0"/>
              </a:rPr>
              <a:t>* </a:t>
            </a:r>
            <a:r>
              <a:rPr lang="it-IT" sz="2000" dirty="0" smtClean="0">
                <a:solidFill>
                  <a:srgbClr val="000000"/>
                </a:solidFill>
                <a:latin typeface="Calibri" panose="020F0502020204030204" pitchFamily="34" charset="0"/>
              </a:rPr>
              <a:t>La diagnosi di delirium richiede la presenza di </a:t>
            </a:r>
            <a:r>
              <a:rPr lang="it-IT" sz="2000" b="1" dirty="0" smtClean="0">
                <a:solidFill>
                  <a:srgbClr val="000000"/>
                </a:solidFill>
                <a:latin typeface="Calibri" panose="020F0502020204030204" pitchFamily="34" charset="0"/>
              </a:rPr>
              <a:t>1, 2 </a:t>
            </a:r>
            <a:r>
              <a:rPr lang="it-IT" sz="2000" dirty="0" smtClean="0">
                <a:solidFill>
                  <a:srgbClr val="000000"/>
                </a:solidFill>
                <a:latin typeface="Calibri" panose="020F0502020204030204" pitchFamily="34" charset="0"/>
              </a:rPr>
              <a:t>e  3 o 4 </a:t>
            </a:r>
          </a:p>
        </p:txBody>
      </p:sp>
      <p:sp>
        <p:nvSpPr>
          <p:cNvPr id="61460" name="Text Box 37"/>
          <p:cNvSpPr txBox="1">
            <a:spLocks noChangeArrowheads="1"/>
          </p:cNvSpPr>
          <p:nvPr/>
        </p:nvSpPr>
        <p:spPr bwMode="auto">
          <a:xfrm>
            <a:off x="6283619" y="6353590"/>
            <a:ext cx="2772426"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fontAlgn="base" hangingPunct="1">
              <a:spcBef>
                <a:spcPct val="0"/>
              </a:spcBef>
              <a:spcAft>
                <a:spcPct val="0"/>
              </a:spcAft>
            </a:pPr>
            <a:r>
              <a:rPr lang="it-IT" altLang="it-IT" sz="1400" i="1" dirty="0" err="1" smtClean="0">
                <a:solidFill>
                  <a:srgbClr val="000000"/>
                </a:solidFill>
                <a:latin typeface="Calibri" panose="020F0502020204030204" pitchFamily="34" charset="0"/>
              </a:rPr>
              <a:t>Inouye</a:t>
            </a:r>
            <a:r>
              <a:rPr lang="it-IT" altLang="it-IT" sz="1400" i="1" dirty="0" smtClean="0">
                <a:solidFill>
                  <a:srgbClr val="000000"/>
                </a:solidFill>
                <a:latin typeface="Calibri" panose="020F0502020204030204" pitchFamily="34" charset="0"/>
              </a:rPr>
              <a:t> SK et al, </a:t>
            </a:r>
            <a:r>
              <a:rPr lang="it-IT" altLang="it-IT" sz="1400" i="1" dirty="0" err="1" smtClean="0">
                <a:solidFill>
                  <a:srgbClr val="000000"/>
                </a:solidFill>
                <a:latin typeface="Calibri" panose="020F0502020204030204" pitchFamily="34" charset="0"/>
              </a:rPr>
              <a:t>Ann</a:t>
            </a:r>
            <a:r>
              <a:rPr lang="it-IT" altLang="it-IT" sz="1400" i="1" dirty="0" smtClean="0">
                <a:solidFill>
                  <a:srgbClr val="000000"/>
                </a:solidFill>
                <a:latin typeface="Calibri" panose="020F0502020204030204" pitchFamily="34" charset="0"/>
              </a:rPr>
              <a:t> I4nt </a:t>
            </a:r>
            <a:r>
              <a:rPr lang="it-IT" altLang="it-IT" sz="1400" i="1" dirty="0" err="1" smtClean="0">
                <a:solidFill>
                  <a:srgbClr val="000000"/>
                </a:solidFill>
                <a:latin typeface="Calibri" panose="020F0502020204030204" pitchFamily="34" charset="0"/>
              </a:rPr>
              <a:t>Med</a:t>
            </a:r>
            <a:r>
              <a:rPr lang="it-IT" altLang="it-IT" sz="1400" i="1" dirty="0" smtClean="0">
                <a:solidFill>
                  <a:srgbClr val="000000"/>
                </a:solidFill>
                <a:latin typeface="Calibri" panose="020F0502020204030204" pitchFamily="34" charset="0"/>
              </a:rPr>
              <a:t>, 1990</a:t>
            </a:r>
          </a:p>
        </p:txBody>
      </p:sp>
    </p:spTree>
    <p:extLst>
      <p:ext uri="{BB962C8B-B14F-4D97-AF65-F5344CB8AC3E}">
        <p14:creationId xmlns:p14="http://schemas.microsoft.com/office/powerpoint/2010/main" xmlns="" val="12250625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p:cNvPicPr>
            <a:picLocks noChangeAspect="1"/>
          </p:cNvPicPr>
          <p:nvPr/>
        </p:nvPicPr>
        <p:blipFill>
          <a:blip r:embed="rId3" cstate="print"/>
          <a:srcRect/>
          <a:stretch>
            <a:fillRect/>
          </a:stretch>
        </p:blipFill>
        <p:spPr bwMode="auto">
          <a:xfrm>
            <a:off x="0" y="188640"/>
            <a:ext cx="8915594" cy="6484167"/>
          </a:xfrm>
          <a:prstGeom prst="rect">
            <a:avLst/>
          </a:prstGeom>
          <a:solidFill>
            <a:srgbClr val="FFCC00"/>
          </a:solidFill>
          <a:ln w="9525">
            <a:solidFill>
              <a:schemeClr val="tx1"/>
            </a:solidFill>
            <a:miter lim="800000"/>
            <a:headEnd/>
            <a:tailEnd/>
          </a:ln>
        </p:spPr>
      </p:pic>
      <p:sp>
        <p:nvSpPr>
          <p:cNvPr id="2" name="CasellaDiTesto 1"/>
          <p:cNvSpPr txBox="1"/>
          <p:nvPr/>
        </p:nvSpPr>
        <p:spPr>
          <a:xfrm>
            <a:off x="2699791" y="1988840"/>
            <a:ext cx="660823" cy="292388"/>
          </a:xfrm>
          <a:prstGeom prst="rect">
            <a:avLst/>
          </a:prstGeom>
          <a:solidFill>
            <a:schemeClr val="bg1"/>
          </a:solidFill>
        </p:spPr>
        <p:txBody>
          <a:bodyPr wrap="square" rtlCol="0">
            <a:spAutoFit/>
          </a:bodyPr>
          <a:lstStyle/>
          <a:p>
            <a:r>
              <a:rPr lang="it-IT" sz="1300" b="1" dirty="0" smtClean="0">
                <a:solidFill>
                  <a:schemeClr val="bg1">
                    <a:lumMod val="50000"/>
                  </a:schemeClr>
                </a:solidFill>
                <a:latin typeface="Calibri" panose="020F0502020204030204" pitchFamily="34" charset="0"/>
              </a:rPr>
              <a:t>allerta</a:t>
            </a:r>
            <a:endParaRPr lang="it-IT" sz="1300" b="1" dirty="0">
              <a:solidFill>
                <a:schemeClr val="bg1">
                  <a:lumMod val="50000"/>
                </a:schemeClr>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539750" y="188913"/>
            <a:ext cx="8226425" cy="1385887"/>
          </a:xfrm>
          <a:solidFill>
            <a:srgbClr val="99CCFF"/>
          </a:solidFill>
          <a:ln w="57150">
            <a:solidFill>
              <a:schemeClr val="tx1"/>
            </a:solidFill>
          </a:ln>
        </p:spPr>
        <p:txBody>
          <a:bodyPr/>
          <a:lstStyle/>
          <a:p>
            <a:r>
              <a:rPr lang="en-GB" altLang="it-IT" b="1" smtClean="0">
                <a:solidFill>
                  <a:schemeClr val="tx1"/>
                </a:solidFill>
                <a:latin typeface="Calibri" pitchFamily="34" charset="0"/>
              </a:rPr>
              <a:t>www.the</a:t>
            </a:r>
            <a:r>
              <a:rPr lang="en-GB" altLang="it-IT" b="1" smtClean="0">
                <a:latin typeface="Calibri" pitchFamily="34" charset="0"/>
              </a:rPr>
              <a:t>4AT</a:t>
            </a:r>
            <a:r>
              <a:rPr lang="en-GB" altLang="it-IT" b="1" smtClean="0">
                <a:solidFill>
                  <a:schemeClr val="tx1"/>
                </a:solidFill>
                <a:latin typeface="Calibri" pitchFamily="34" charset="0"/>
              </a:rPr>
              <a:t>.com</a:t>
            </a:r>
            <a:r>
              <a:rPr lang="en-US" altLang="it-IT" b="1" smtClean="0">
                <a:solidFill>
                  <a:schemeClr val="tx1"/>
                </a:solidFill>
                <a:latin typeface="Calibri" pitchFamily="34" charset="0"/>
              </a:rPr>
              <a:t> </a:t>
            </a:r>
          </a:p>
        </p:txBody>
      </p:sp>
      <p:sp>
        <p:nvSpPr>
          <p:cNvPr id="6" name="Rectangle 5"/>
          <p:cNvSpPr>
            <a:spLocks noChangeArrowheads="1"/>
          </p:cNvSpPr>
          <p:nvPr/>
        </p:nvSpPr>
        <p:spPr bwMode="auto">
          <a:xfrm>
            <a:off x="323528" y="1916832"/>
            <a:ext cx="8442647" cy="3477875"/>
          </a:xfrm>
          <a:prstGeom prst="rect">
            <a:avLst/>
          </a:prstGeom>
          <a:noFill/>
          <a:ln w="9525">
            <a:noFill/>
            <a:miter lim="800000"/>
            <a:headEnd/>
            <a:tailEnd/>
          </a:ln>
        </p:spPr>
        <p:txBody>
          <a:bodyPr wrap="square">
            <a:spAutoFit/>
          </a:bodyPr>
          <a:lstStyle/>
          <a:p>
            <a:pPr marL="285750" indent="-285750" algn="just" fontAlgn="base">
              <a:spcBef>
                <a:spcPct val="0"/>
              </a:spcBef>
              <a:spcAft>
                <a:spcPct val="0"/>
              </a:spcAft>
              <a:buFontTx/>
              <a:buChar char="•"/>
            </a:pPr>
            <a:r>
              <a:rPr lang="it-IT" sz="2000" dirty="0" smtClean="0">
                <a:solidFill>
                  <a:srgbClr val="000000"/>
                </a:solidFill>
                <a:latin typeface="Calibri" panose="020F0502020204030204" pitchFamily="34" charset="0"/>
              </a:rPr>
              <a:t>Il 4AT è uno strumento di screening progettato per una rapida valutazione iniziale di delirium e deterioramento cognitivo. </a:t>
            </a:r>
          </a:p>
          <a:p>
            <a:pPr marL="285750" indent="-285750" algn="just" fontAlgn="base">
              <a:spcBef>
                <a:spcPct val="0"/>
              </a:spcBef>
              <a:spcAft>
                <a:spcPct val="0"/>
              </a:spcAft>
              <a:buFontTx/>
              <a:buChar char="•"/>
            </a:pPr>
            <a:r>
              <a:rPr lang="it-IT" sz="2000" dirty="0" smtClean="0">
                <a:solidFill>
                  <a:srgbClr val="000000"/>
                </a:solidFill>
                <a:latin typeface="Calibri" panose="020F0502020204030204" pitchFamily="34" charset="0"/>
              </a:rPr>
              <a:t>Gli </a:t>
            </a:r>
            <a:r>
              <a:rPr lang="it-IT" sz="2000" b="1" dirty="0" smtClean="0">
                <a:solidFill>
                  <a:srgbClr val="000000"/>
                </a:solidFill>
                <a:latin typeface="Calibri" panose="020F0502020204030204" pitchFamily="34" charset="0"/>
              </a:rPr>
              <a:t>item 1-3 </a:t>
            </a:r>
            <a:r>
              <a:rPr lang="it-IT" sz="2000" dirty="0" smtClean="0">
                <a:solidFill>
                  <a:srgbClr val="000000"/>
                </a:solidFill>
                <a:latin typeface="Calibri" panose="020F0502020204030204" pitchFamily="34" charset="0"/>
              </a:rPr>
              <a:t>sono valutati esclusivamente attraverso l’ osservazione del paziente al momento della valutazione. </a:t>
            </a:r>
          </a:p>
          <a:p>
            <a:pPr marL="285750" indent="-285750" algn="just" fontAlgn="base">
              <a:spcBef>
                <a:spcPct val="0"/>
              </a:spcBef>
              <a:spcAft>
                <a:spcPct val="0"/>
              </a:spcAft>
              <a:buFontTx/>
              <a:buChar char="•"/>
            </a:pPr>
            <a:r>
              <a:rPr lang="it-IT" sz="2000" dirty="0" smtClean="0">
                <a:solidFill>
                  <a:srgbClr val="000000"/>
                </a:solidFill>
                <a:latin typeface="Calibri" panose="020F0502020204030204" pitchFamily="34" charset="0"/>
              </a:rPr>
              <a:t>L’</a:t>
            </a:r>
            <a:r>
              <a:rPr lang="it-IT" sz="2000" b="1" dirty="0" smtClean="0">
                <a:solidFill>
                  <a:srgbClr val="000000"/>
                </a:solidFill>
                <a:latin typeface="Calibri" panose="020F0502020204030204" pitchFamily="34" charset="0"/>
              </a:rPr>
              <a:t>item  4 </a:t>
            </a:r>
            <a:r>
              <a:rPr lang="it-IT" sz="2000" dirty="0" smtClean="0">
                <a:solidFill>
                  <a:srgbClr val="000000"/>
                </a:solidFill>
                <a:latin typeface="Calibri" panose="020F0502020204030204" pitchFamily="34" charset="0"/>
              </a:rPr>
              <a:t>richiede informazioni da una o più fonti ad es. la vostra conoscenza del paziente, altri componenti del team che conoscono il paziente (ad es. infermieri di reparto), relazione del MMG, consegna, ciò che riferisce il caregiver. </a:t>
            </a:r>
          </a:p>
          <a:p>
            <a:pPr marL="285750" indent="-285750" algn="just" fontAlgn="base">
              <a:spcBef>
                <a:spcPct val="0"/>
              </a:spcBef>
              <a:spcAft>
                <a:spcPct val="0"/>
              </a:spcAft>
              <a:buFontTx/>
              <a:buChar char="•"/>
            </a:pPr>
            <a:r>
              <a:rPr lang="it-IT" sz="2000" dirty="0" smtClean="0">
                <a:solidFill>
                  <a:srgbClr val="000000"/>
                </a:solidFill>
                <a:latin typeface="Calibri" panose="020F0502020204030204" pitchFamily="34" charset="0"/>
              </a:rPr>
              <a:t>Chi somministra il test dovrebbe tener conto delle difficoltà di comunicazione (deficit uditivo, disfasia, la mancanza di un linguaggio comune) nello </a:t>
            </a:r>
            <a:r>
              <a:rPr lang="it-IT" sz="2000" dirty="0" smtClean="0">
                <a:solidFill>
                  <a:srgbClr val="000000"/>
                </a:solidFill>
              </a:rPr>
              <a:t>svolgimento del test e interpretare il punteggio</a:t>
            </a:r>
            <a:endParaRPr lang="en-US" altLang="it-IT" sz="2000" b="1" dirty="0" smtClean="0">
              <a:solidFill>
                <a:srgbClr val="000000"/>
              </a:solidFill>
              <a:latin typeface="Calibri" pitchFamily="34" charset="0"/>
            </a:endParaRPr>
          </a:p>
        </p:txBody>
      </p:sp>
      <p:sp>
        <p:nvSpPr>
          <p:cNvPr id="2" name="Segnaposto data 1"/>
          <p:cNvSpPr>
            <a:spLocks noGrp="1"/>
          </p:cNvSpPr>
          <p:nvPr>
            <p:ph type="dt" sz="half" idx="10"/>
          </p:nvPr>
        </p:nvSpPr>
        <p:spPr/>
        <p:txBody>
          <a:bodyPr/>
          <a:lstStyle/>
          <a:p>
            <a:pPr>
              <a:defRPr/>
            </a:pPr>
            <a:fld id="{1FDCC6C4-82A6-48A7-8E03-AB45BF0A8C7C}" type="datetime1">
              <a:rPr lang="it-IT" smtClean="0">
                <a:solidFill>
                  <a:srgbClr val="000000"/>
                </a:solidFill>
              </a:rPr>
              <a:pPr>
                <a:defRPr/>
              </a:pPr>
              <a:t>05/10/2015</a:t>
            </a:fld>
            <a:endParaRPr lang="it-IT">
              <a:solidFill>
                <a:srgbClr val="000000"/>
              </a:solidFill>
            </a:endParaRPr>
          </a:p>
        </p:txBody>
      </p:sp>
      <p:sp>
        <p:nvSpPr>
          <p:cNvPr id="3" name="Segnaposto piè di pagina 2"/>
          <p:cNvSpPr>
            <a:spLocks noGrp="1"/>
          </p:cNvSpPr>
          <p:nvPr>
            <p:ph type="ftr" sz="quarter" idx="11"/>
          </p:nvPr>
        </p:nvSpPr>
        <p:spPr>
          <a:xfrm>
            <a:off x="2339752" y="6245225"/>
            <a:ext cx="4968552" cy="476250"/>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4" name="Segnaposto numero diapositiva 3"/>
          <p:cNvSpPr>
            <a:spLocks noGrp="1"/>
          </p:cNvSpPr>
          <p:nvPr>
            <p:ph type="sldNum" sz="quarter" idx="12"/>
          </p:nvPr>
        </p:nvSpPr>
        <p:spPr/>
        <p:txBody>
          <a:bodyPr/>
          <a:lstStyle/>
          <a:p>
            <a:pPr>
              <a:defRPr/>
            </a:pPr>
            <a:fld id="{85E3CE32-81E4-4B86-8C52-DB12450B9DC2}" type="slidenum">
              <a:rPr lang="it-IT" altLang="it-IT" smtClean="0">
                <a:solidFill>
                  <a:srgbClr val="000000"/>
                </a:solidFill>
              </a:rPr>
              <a:pPr>
                <a:defRPr/>
              </a:pPr>
              <a:t>14</a:t>
            </a:fld>
            <a:endParaRPr lang="it-IT" altLang="it-IT">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asellaDiTesto 1"/>
          <p:cNvSpPr txBox="1">
            <a:spLocks noChangeArrowheads="1"/>
          </p:cNvSpPr>
          <p:nvPr/>
        </p:nvSpPr>
        <p:spPr bwMode="auto">
          <a:xfrm>
            <a:off x="1979613" y="476250"/>
            <a:ext cx="4608512" cy="585788"/>
          </a:xfrm>
          <a:prstGeom prst="rect">
            <a:avLst/>
          </a:prstGeom>
          <a:noFill/>
          <a:ln w="9525">
            <a:noFill/>
            <a:miter lim="800000"/>
            <a:headEnd/>
            <a:tailEnd/>
          </a:ln>
        </p:spPr>
        <p:txBody>
          <a:bodyPr>
            <a:spAutoFit/>
          </a:bodyPr>
          <a:lstStyle/>
          <a:p>
            <a:pPr algn="ctr" eaLnBrk="0" fontAlgn="base" hangingPunct="0">
              <a:spcBef>
                <a:spcPct val="0"/>
              </a:spcBef>
              <a:spcAft>
                <a:spcPct val="0"/>
              </a:spcAft>
            </a:pPr>
            <a:r>
              <a:rPr lang="en-GB" altLang="it-IT" sz="3200" b="1" smtClean="0">
                <a:solidFill>
                  <a:srgbClr val="000099"/>
                </a:solidFill>
                <a:latin typeface="Calibri" pitchFamily="34" charset="0"/>
              </a:rPr>
              <a:t>the4AT</a:t>
            </a:r>
            <a:endParaRPr lang="it-IT" sz="3200" smtClean="0">
              <a:solidFill>
                <a:srgbClr val="000099"/>
              </a:solidFill>
            </a:endParaRPr>
          </a:p>
        </p:txBody>
      </p:sp>
      <p:graphicFrame>
        <p:nvGraphicFramePr>
          <p:cNvPr id="4" name="Tabella 3"/>
          <p:cNvGraphicFramePr>
            <a:graphicFrameLocks noGrp="1"/>
          </p:cNvGraphicFramePr>
          <p:nvPr/>
        </p:nvGraphicFramePr>
        <p:xfrm>
          <a:off x="323850" y="981075"/>
          <a:ext cx="8160568" cy="4754880"/>
        </p:xfrm>
        <a:graphic>
          <a:graphicData uri="http://schemas.openxmlformats.org/drawingml/2006/table">
            <a:tbl>
              <a:tblPr firstRow="1" bandRow="1">
                <a:tableStyleId>{21E4AEA4-8DFA-4A89-87EB-49C32662AFE0}</a:tableStyleId>
              </a:tblPr>
              <a:tblGrid>
                <a:gridCol w="1728192"/>
                <a:gridCol w="6432376"/>
              </a:tblGrid>
              <a:tr h="370840">
                <a:tc>
                  <a:txBody>
                    <a:bodyPr/>
                    <a:lstStyle/>
                    <a:p>
                      <a:r>
                        <a:rPr lang="it-IT" sz="2400" dirty="0" smtClean="0"/>
                        <a:t>Punteggio</a:t>
                      </a:r>
                      <a:endParaRPr lang="it-IT" sz="2400" dirty="0"/>
                    </a:p>
                  </a:txBody>
                  <a:tcPr/>
                </a:tc>
                <a:tc>
                  <a:txBody>
                    <a:bodyPr/>
                    <a:lstStyle/>
                    <a:p>
                      <a:r>
                        <a:rPr lang="it-IT" sz="2400" dirty="0" smtClean="0"/>
                        <a:t>Interpretazione</a:t>
                      </a:r>
                      <a:endParaRPr lang="it-IT" sz="2400" dirty="0"/>
                    </a:p>
                  </a:txBody>
                  <a:tcPr/>
                </a:tc>
              </a:tr>
              <a:tr h="370840">
                <a:tc>
                  <a:txBody>
                    <a:bodyPr/>
                    <a:lstStyle/>
                    <a:p>
                      <a:pPr algn="ctr"/>
                      <a:endParaRPr lang="it-IT" sz="2400" b="1" dirty="0" smtClean="0"/>
                    </a:p>
                    <a:p>
                      <a:pPr algn="ctr"/>
                      <a:r>
                        <a:rPr lang="it-IT" sz="2400" b="1" dirty="0" smtClean="0"/>
                        <a:t>4 o</a:t>
                      </a:r>
                      <a:r>
                        <a:rPr lang="it-IT" sz="2400" b="1" baseline="0" dirty="0" smtClean="0"/>
                        <a:t> più</a:t>
                      </a:r>
                      <a:endParaRPr lang="it-IT" sz="2400" b="1" dirty="0"/>
                    </a:p>
                  </a:txBody>
                  <a:tcPr/>
                </a:tc>
                <a:tc>
                  <a:txBody>
                    <a:bodyPr/>
                    <a:lstStyle/>
                    <a:p>
                      <a:pPr algn="just"/>
                      <a:r>
                        <a:rPr lang="it-IT" sz="2400" dirty="0" smtClean="0"/>
                        <a:t>Possibile</a:t>
                      </a:r>
                      <a:r>
                        <a:rPr lang="it-IT" sz="2400" baseline="0" dirty="0" smtClean="0"/>
                        <a:t> delirium +/- deterioramento cognitivo. L</a:t>
                      </a:r>
                      <a:r>
                        <a:rPr lang="it-IT" sz="2400" dirty="0" smtClean="0"/>
                        <a:t>a valutazione più dettagliata dello stato mentale può essere richiesta per confermare la diagnosi. </a:t>
                      </a:r>
                      <a:endParaRPr lang="it-IT" sz="2400" dirty="0"/>
                    </a:p>
                  </a:txBody>
                  <a:tcPr/>
                </a:tc>
              </a:tr>
              <a:tr h="370840">
                <a:tc>
                  <a:txBody>
                    <a:bodyPr/>
                    <a:lstStyle/>
                    <a:p>
                      <a:pPr algn="ctr"/>
                      <a:endParaRPr lang="it-IT" sz="2400" b="1" dirty="0" smtClean="0"/>
                    </a:p>
                    <a:p>
                      <a:pPr algn="ctr"/>
                      <a:r>
                        <a:rPr lang="it-IT" sz="2400" b="1" dirty="0" smtClean="0"/>
                        <a:t>1-3</a:t>
                      </a:r>
                      <a:endParaRPr lang="it-IT" sz="2400" b="1" dirty="0"/>
                    </a:p>
                  </a:txBody>
                  <a:tcPr/>
                </a:tc>
                <a:tc>
                  <a:txBody>
                    <a:bodyPr/>
                    <a:lstStyle/>
                    <a:p>
                      <a:pPr algn="just"/>
                      <a:r>
                        <a:rPr lang="it-IT" sz="2400" dirty="0" smtClean="0"/>
                        <a:t>suggerisce deterioramento cognitivo Sono richiesti  test cognitivi e più dettagliate informazioni.</a:t>
                      </a:r>
                      <a:endParaRPr lang="it-IT" sz="2400" dirty="0"/>
                    </a:p>
                  </a:txBody>
                  <a:tcPr/>
                </a:tc>
              </a:tr>
              <a:tr h="370840">
                <a:tc>
                  <a:txBody>
                    <a:bodyPr/>
                    <a:lstStyle/>
                    <a:p>
                      <a:pPr algn="ctr"/>
                      <a:endParaRPr lang="it-IT" sz="2400" b="1" dirty="0" smtClean="0"/>
                    </a:p>
                    <a:p>
                      <a:pPr algn="ctr"/>
                      <a:r>
                        <a:rPr lang="it-IT" sz="2400" b="1" dirty="0" smtClean="0"/>
                        <a:t>0</a:t>
                      </a:r>
                      <a:endParaRPr lang="it-IT" sz="2400" b="1" dirty="0"/>
                    </a:p>
                  </a:txBody>
                  <a:tcPr/>
                </a:tc>
                <a:tc>
                  <a:txBody>
                    <a:bodyPr/>
                    <a:lstStyle/>
                    <a:p>
                      <a:pPr algn="just"/>
                      <a:r>
                        <a:rPr lang="it-IT" sz="2400" dirty="0" smtClean="0"/>
                        <a:t>non esclude definitivamente delirium o deterioramento cognitivo. Valutazioni</a:t>
                      </a:r>
                      <a:r>
                        <a:rPr lang="it-IT" sz="2400" baseline="0" dirty="0" smtClean="0"/>
                        <a:t>  più dettagliate  possono </a:t>
                      </a:r>
                      <a:r>
                        <a:rPr lang="it-IT" sz="2400" dirty="0" smtClean="0"/>
                        <a:t>essere richieste in relazione  al contesto clinico.</a:t>
                      </a:r>
                      <a:endParaRPr lang="it-IT" sz="2400" dirty="0"/>
                    </a:p>
                  </a:txBody>
                  <a:tcPr/>
                </a:tc>
              </a:tr>
            </a:tbl>
          </a:graphicData>
        </a:graphic>
      </p:graphicFrame>
      <p:sp>
        <p:nvSpPr>
          <p:cNvPr id="2" name="Segnaposto data 1"/>
          <p:cNvSpPr>
            <a:spLocks noGrp="1"/>
          </p:cNvSpPr>
          <p:nvPr>
            <p:ph type="dt" sz="half" idx="10"/>
          </p:nvPr>
        </p:nvSpPr>
        <p:spPr/>
        <p:txBody>
          <a:bodyPr/>
          <a:lstStyle/>
          <a:p>
            <a:pPr>
              <a:defRPr/>
            </a:pPr>
            <a:fld id="{27B23219-040D-41AD-8339-1D30498A1F2B}" type="datetime1">
              <a:rPr lang="it-IT" smtClean="0">
                <a:solidFill>
                  <a:srgbClr val="000000"/>
                </a:solidFill>
              </a:rPr>
              <a:pPr>
                <a:defRPr/>
              </a:pPr>
              <a:t>05/10/2015</a:t>
            </a:fld>
            <a:endParaRPr lang="it-IT">
              <a:solidFill>
                <a:srgbClr val="000000"/>
              </a:solidFill>
            </a:endParaRPr>
          </a:p>
        </p:txBody>
      </p:sp>
      <p:sp>
        <p:nvSpPr>
          <p:cNvPr id="3" name="Segnaposto piè di pagina 2"/>
          <p:cNvSpPr>
            <a:spLocks noGrp="1"/>
          </p:cNvSpPr>
          <p:nvPr>
            <p:ph type="ftr" sz="quarter" idx="11"/>
          </p:nvPr>
        </p:nvSpPr>
        <p:spPr/>
        <p:txBody>
          <a:bodyPr/>
          <a:lstStyle/>
          <a:p>
            <a:pPr>
              <a:defRPr/>
            </a:pPr>
            <a:r>
              <a:rPr lang="it-IT" smtClean="0">
                <a:solidFill>
                  <a:srgbClr val="000000"/>
                </a:solidFill>
              </a:rPr>
              <a:t>Ermellina Zanetti  GRG, Brescia e APRIRE-Assistenza PRimaria In REte</a:t>
            </a:r>
            <a:endParaRPr lang="it-IT">
              <a:solidFill>
                <a:srgbClr val="000000"/>
              </a:solidFill>
            </a:endParaRPr>
          </a:p>
        </p:txBody>
      </p:sp>
      <p:sp>
        <p:nvSpPr>
          <p:cNvPr id="5" name="Segnaposto numero diapositiva 4"/>
          <p:cNvSpPr>
            <a:spLocks noGrp="1"/>
          </p:cNvSpPr>
          <p:nvPr>
            <p:ph type="sldNum" sz="quarter" idx="12"/>
          </p:nvPr>
        </p:nvSpPr>
        <p:spPr/>
        <p:txBody>
          <a:bodyPr/>
          <a:lstStyle/>
          <a:p>
            <a:pPr>
              <a:defRPr/>
            </a:pPr>
            <a:fld id="{85E3CE32-81E4-4B86-8C52-DB12450B9DC2}" type="slidenum">
              <a:rPr lang="it-IT" altLang="it-IT" smtClean="0">
                <a:solidFill>
                  <a:srgbClr val="000000"/>
                </a:solidFill>
              </a:rPr>
              <a:pPr>
                <a:defRPr/>
              </a:pPr>
              <a:t>15</a:t>
            </a:fld>
            <a:endParaRPr lang="it-IT" altLang="it-IT">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6024" y="82171"/>
            <a:ext cx="8229600" cy="1143000"/>
          </a:xfrm>
        </p:spPr>
        <p:txBody>
          <a:bodyPr>
            <a:normAutofit fontScale="90000"/>
          </a:bodyPr>
          <a:lstStyle/>
          <a:p>
            <a:pPr lvl="1"/>
            <a:r>
              <a:rPr lang="it-IT" sz="3600" dirty="0" smtClean="0"/>
              <a:t/>
            </a:r>
            <a:br>
              <a:rPr lang="it-IT" sz="3600" dirty="0" smtClean="0"/>
            </a:br>
            <a:r>
              <a:rPr lang="it-IT" sz="3800" b="1" dirty="0">
                <a:solidFill>
                  <a:schemeClr val="accent2"/>
                </a:solidFill>
              </a:rPr>
              <a:t>Educare </a:t>
            </a:r>
            <a:r>
              <a:rPr lang="it-IT" sz="3800" dirty="0">
                <a:solidFill>
                  <a:schemeClr val="accent2"/>
                </a:solidFill>
              </a:rPr>
              <a:t>e </a:t>
            </a:r>
            <a:r>
              <a:rPr lang="it-IT" sz="3800" b="1" dirty="0">
                <a:solidFill>
                  <a:schemeClr val="accent2"/>
                </a:solidFill>
              </a:rPr>
              <a:t>sostenere</a:t>
            </a:r>
            <a:r>
              <a:rPr lang="it-IT" sz="3800" dirty="0">
                <a:solidFill>
                  <a:schemeClr val="accent2"/>
                </a:solidFill>
              </a:rPr>
              <a:t> la famiglia</a:t>
            </a:r>
            <a:br>
              <a:rPr lang="it-IT" sz="3800" dirty="0">
                <a:solidFill>
                  <a:schemeClr val="accent2"/>
                </a:solidFill>
              </a:rPr>
            </a:br>
            <a:r>
              <a:rPr lang="it-IT" dirty="0" smtClean="0"/>
              <a:t>   </a:t>
            </a:r>
            <a:endParaRPr lang="it-IT" dirty="0"/>
          </a:p>
        </p:txBody>
      </p:sp>
      <p:sp>
        <p:nvSpPr>
          <p:cNvPr id="3" name="Segnaposto contenuto 2"/>
          <p:cNvSpPr>
            <a:spLocks noGrp="1"/>
          </p:cNvSpPr>
          <p:nvPr>
            <p:ph idx="1"/>
          </p:nvPr>
        </p:nvSpPr>
        <p:spPr>
          <a:xfrm>
            <a:off x="364704" y="1089284"/>
            <a:ext cx="8280920" cy="5472608"/>
          </a:xfrm>
        </p:spPr>
        <p:txBody>
          <a:bodyPr>
            <a:normAutofit/>
          </a:bodyPr>
          <a:lstStyle/>
          <a:p>
            <a:endParaRPr lang="it-IT" sz="1500" b="1" dirty="0" smtClean="0"/>
          </a:p>
          <a:p>
            <a:pPr algn="just">
              <a:buNone/>
            </a:pPr>
            <a:r>
              <a:rPr lang="it-IT" dirty="0" smtClean="0"/>
              <a:t>	</a:t>
            </a:r>
            <a:r>
              <a:rPr lang="it-IT" sz="2800" dirty="0" smtClean="0">
                <a:latin typeface="Calibri" panose="020F0502020204030204" pitchFamily="34" charset="0"/>
              </a:rPr>
              <a:t>Vi è la  necessità di educare i </a:t>
            </a:r>
            <a:r>
              <a:rPr lang="it-IT" sz="2800" dirty="0" err="1" smtClean="0">
                <a:latin typeface="Calibri" panose="020F0502020204030204" pitchFamily="34" charset="0"/>
              </a:rPr>
              <a:t>caregiver</a:t>
            </a:r>
            <a:r>
              <a:rPr lang="it-IT" sz="2800" dirty="0" smtClean="0">
                <a:latin typeface="Calibri" panose="020F0502020204030204" pitchFamily="34" charset="0"/>
              </a:rPr>
              <a:t> circa i sintomi di delirium e in merito all’l'importanza di una  tempestiva segnalazione ai curanti. </a:t>
            </a:r>
          </a:p>
          <a:p>
            <a:pPr algn="just">
              <a:buNone/>
            </a:pPr>
            <a:r>
              <a:rPr lang="it-IT" sz="2800" dirty="0" smtClean="0">
                <a:latin typeface="Calibri" panose="020F0502020204030204" pitchFamily="34" charset="0"/>
              </a:rPr>
              <a:t>	I familiari che conoscono la persona anziana, sono più capaci a rilevare i cambiamenti acuti dello stato cognitivo e possono essere partner fondamentali per ridurre i rischi per la salute e migliorare i risultati di salute per le persone anziane.</a:t>
            </a:r>
          </a:p>
          <a:p>
            <a:pPr>
              <a:buNone/>
            </a:pPr>
            <a:endParaRPr lang="it-IT" dirty="0"/>
          </a:p>
        </p:txBody>
      </p:sp>
      <p:sp>
        <p:nvSpPr>
          <p:cNvPr id="4" name="Segnaposto data 3"/>
          <p:cNvSpPr>
            <a:spLocks noGrp="1"/>
          </p:cNvSpPr>
          <p:nvPr>
            <p:ph type="dt" sz="half" idx="10"/>
          </p:nvPr>
        </p:nvSpPr>
        <p:spPr/>
        <p:txBody>
          <a:bodyPr/>
          <a:lstStyle/>
          <a:p>
            <a:pPr>
              <a:defRPr/>
            </a:pPr>
            <a:fld id="{99B213BF-3C99-4FC0-B935-C71A10CD373C}"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3146140" y="6007100"/>
            <a:ext cx="3680048" cy="476250"/>
          </a:xfrm>
        </p:spPr>
        <p:txBody>
          <a:bodyPr/>
          <a:lstStyle/>
          <a:p>
            <a:pPr>
              <a:defRPr/>
            </a:pPr>
            <a:r>
              <a:rPr lang="it-IT" dirty="0" smtClean="0">
                <a:solidFill>
                  <a:srgbClr val="000000"/>
                </a:solidFill>
              </a:rPr>
              <a:t>Ermellina Zanetti  GRG, Brescia</a:t>
            </a:r>
          </a:p>
          <a:p>
            <a:pPr>
              <a:defRPr/>
            </a:pPr>
            <a:r>
              <a:rPr lang="it-IT" dirty="0" smtClean="0">
                <a:solidFill>
                  <a:srgbClr val="000000"/>
                </a:solidFill>
              </a:rPr>
              <a:t>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16</a:t>
            </a:fld>
            <a:endParaRPr lang="it-IT" altLang="it-IT">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190900" y="5668"/>
            <a:ext cx="8953100" cy="540489"/>
          </a:xfrm>
          <a:prstGeom prst="rect">
            <a:avLst/>
          </a:prstGeom>
        </p:spPr>
      </p:pic>
      <p:sp>
        <p:nvSpPr>
          <p:cNvPr id="3" name="Segnaposto contenuto 2"/>
          <p:cNvSpPr>
            <a:spLocks noGrp="1"/>
          </p:cNvSpPr>
          <p:nvPr>
            <p:ph idx="1"/>
          </p:nvPr>
        </p:nvSpPr>
        <p:spPr>
          <a:xfrm>
            <a:off x="296459" y="2616493"/>
            <a:ext cx="8712968" cy="3404796"/>
          </a:xfrm>
        </p:spPr>
        <p:txBody>
          <a:bodyPr/>
          <a:lstStyle/>
          <a:p>
            <a:pPr marL="0" indent="0">
              <a:buNone/>
            </a:pPr>
            <a:r>
              <a:rPr lang="it-IT" sz="2800" dirty="0" smtClean="0">
                <a:latin typeface="Calibri" panose="020F0502020204030204" pitchFamily="34" charset="0"/>
                <a:cs typeface="Adobe Arabic" panose="02040503050201020203" pitchFamily="18" charset="-78"/>
              </a:rPr>
              <a:t>Obiettivi:</a:t>
            </a:r>
          </a:p>
          <a:p>
            <a:pPr marL="514350" indent="-514350" algn="just">
              <a:buFont typeface="+mj-lt"/>
              <a:buAutoNum type="arabicPeriod"/>
            </a:pPr>
            <a:r>
              <a:rPr lang="it-IT" sz="2800" dirty="0" smtClean="0">
                <a:latin typeface="Calibri" panose="020F0502020204030204" pitchFamily="34" charset="0"/>
                <a:cs typeface="Adobe Arabic" panose="02040503050201020203" pitchFamily="18" charset="-78"/>
              </a:rPr>
              <a:t>Determinare </a:t>
            </a:r>
            <a:r>
              <a:rPr lang="it-IT" sz="2800" dirty="0">
                <a:latin typeface="Calibri" panose="020F0502020204030204" pitchFamily="34" charset="0"/>
                <a:cs typeface="Adobe Arabic" panose="02040503050201020203" pitchFamily="18" charset="-78"/>
              </a:rPr>
              <a:t>la </a:t>
            </a:r>
            <a:r>
              <a:rPr lang="it-IT" sz="2800" dirty="0" smtClean="0">
                <a:latin typeface="Calibri" panose="020F0502020204030204" pitchFamily="34" charset="0"/>
                <a:cs typeface="Adobe Arabic" panose="02040503050201020203" pitchFamily="18" charset="-78"/>
              </a:rPr>
              <a:t>prevalenza di delirium </a:t>
            </a:r>
            <a:r>
              <a:rPr lang="it-IT" sz="2800" dirty="0">
                <a:latin typeface="Calibri" panose="020F0502020204030204" pitchFamily="34" charset="0"/>
                <a:cs typeface="Adobe Arabic" panose="02040503050201020203" pitchFamily="18" charset="-78"/>
              </a:rPr>
              <a:t>nelle persone anziane che frequentano </a:t>
            </a:r>
            <a:r>
              <a:rPr lang="it-IT" sz="2800" dirty="0" smtClean="0">
                <a:latin typeface="Calibri" panose="020F0502020204030204" pitchFamily="34" charset="0"/>
                <a:cs typeface="Adobe Arabic" panose="02040503050201020203" pitchFamily="18" charset="-78"/>
              </a:rPr>
              <a:t>i Centri Diurni negli </a:t>
            </a:r>
            <a:r>
              <a:rPr lang="it-IT" sz="2800" dirty="0">
                <a:latin typeface="Calibri" panose="020F0502020204030204" pitchFamily="34" charset="0"/>
                <a:cs typeface="Adobe Arabic" panose="02040503050201020203" pitchFamily="18" charset="-78"/>
              </a:rPr>
              <a:t>Stati </a:t>
            </a:r>
            <a:r>
              <a:rPr lang="it-IT" sz="2800" dirty="0" smtClean="0">
                <a:latin typeface="Calibri" panose="020F0502020204030204" pitchFamily="34" charset="0"/>
                <a:cs typeface="Adobe Arabic" panose="02040503050201020203" pitchFamily="18" charset="-78"/>
              </a:rPr>
              <a:t>Uniti.</a:t>
            </a:r>
          </a:p>
          <a:p>
            <a:pPr marL="514350" indent="-514350" algn="just">
              <a:buFont typeface="+mj-lt"/>
              <a:buAutoNum type="arabicPeriod"/>
            </a:pPr>
            <a:r>
              <a:rPr lang="it-IT" sz="2800" dirty="0" smtClean="0">
                <a:latin typeface="Calibri" panose="020F0502020204030204" pitchFamily="34" charset="0"/>
                <a:cs typeface="Adobe Arabic" panose="02040503050201020203" pitchFamily="18" charset="-78"/>
              </a:rPr>
              <a:t>Identificare </a:t>
            </a:r>
            <a:r>
              <a:rPr lang="it-IT" sz="2800" dirty="0">
                <a:latin typeface="Calibri" panose="020F0502020204030204" pitchFamily="34" charset="0"/>
                <a:cs typeface="Adobe Arabic" panose="02040503050201020203" pitchFamily="18" charset="-78"/>
              </a:rPr>
              <a:t>la misura in cui il </a:t>
            </a:r>
            <a:r>
              <a:rPr lang="it-IT" sz="2800" dirty="0" smtClean="0">
                <a:latin typeface="Calibri" panose="020F0502020204030204" pitchFamily="34" charset="0"/>
                <a:cs typeface="Adobe Arabic" panose="02040503050201020203" pitchFamily="18" charset="-78"/>
              </a:rPr>
              <a:t>delirium si associa al </a:t>
            </a:r>
            <a:r>
              <a:rPr lang="it-IT" sz="2800" dirty="0" err="1" smtClean="0">
                <a:latin typeface="Calibri" panose="020F0502020204030204" pitchFamily="34" charset="0"/>
                <a:cs typeface="Adobe Arabic" panose="02040503050201020203" pitchFamily="18" charset="-78"/>
              </a:rPr>
              <a:t>distress</a:t>
            </a:r>
            <a:r>
              <a:rPr lang="it-IT" sz="2800" dirty="0" smtClean="0">
                <a:latin typeface="Calibri" panose="020F0502020204030204" pitchFamily="34" charset="0"/>
                <a:cs typeface="Adobe Arabic" panose="02040503050201020203" pitchFamily="18" charset="-78"/>
              </a:rPr>
              <a:t> dei familiari.</a:t>
            </a:r>
          </a:p>
          <a:p>
            <a:pPr marL="0" indent="0" algn="just">
              <a:buNone/>
            </a:pPr>
            <a:r>
              <a:rPr lang="it-IT" sz="2800" dirty="0"/>
              <a:t/>
            </a:r>
            <a:br>
              <a:rPr lang="it-IT" sz="2800" dirty="0"/>
            </a:br>
            <a:r>
              <a:rPr lang="it-IT" sz="2800" dirty="0"/>
              <a:t/>
            </a:r>
            <a:br>
              <a:rPr lang="it-IT" sz="2800" dirty="0"/>
            </a:br>
            <a:endParaRPr lang="it-IT" sz="2800" dirty="0"/>
          </a:p>
        </p:txBody>
      </p:sp>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1691680" y="6188889"/>
            <a:ext cx="5832648" cy="532586"/>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17</a:t>
            </a:fld>
            <a:endParaRPr lang="it-IT" altLang="it-IT">
              <a:solidFill>
                <a:srgbClr val="000000"/>
              </a:solidFill>
            </a:endParaRPr>
          </a:p>
        </p:txBody>
      </p:sp>
      <p:sp>
        <p:nvSpPr>
          <p:cNvPr id="11" name="CasellaDiTesto 10"/>
          <p:cNvSpPr txBox="1"/>
          <p:nvPr/>
        </p:nvSpPr>
        <p:spPr>
          <a:xfrm>
            <a:off x="144763" y="622204"/>
            <a:ext cx="8864664" cy="1938992"/>
          </a:xfrm>
          <a:prstGeom prst="rect">
            <a:avLst/>
          </a:prstGeom>
          <a:noFill/>
        </p:spPr>
        <p:txBody>
          <a:bodyPr wrap="square" rtlCol="0">
            <a:spAutoFit/>
          </a:bodyPr>
          <a:lstStyle/>
          <a:p>
            <a:r>
              <a:rPr lang="it-IT" sz="2400" dirty="0"/>
              <a:t>ORIGINAL ARTICLE</a:t>
            </a:r>
          </a:p>
          <a:p>
            <a:r>
              <a:rPr lang="en-US" sz="2400" dirty="0"/>
              <a:t>BULL M. J </a:t>
            </a:r>
            <a:r>
              <a:rPr lang="en-US" sz="2400" dirty="0" smtClean="0"/>
              <a:t>.</a:t>
            </a:r>
          </a:p>
          <a:p>
            <a:r>
              <a:rPr lang="en-US" sz="2400" b="1" dirty="0" smtClean="0">
                <a:solidFill>
                  <a:schemeClr val="accent2"/>
                </a:solidFill>
              </a:rPr>
              <a:t>Delirium </a:t>
            </a:r>
            <a:r>
              <a:rPr lang="en-US" sz="2400" b="1" dirty="0">
                <a:solidFill>
                  <a:schemeClr val="accent2"/>
                </a:solidFill>
              </a:rPr>
              <a:t>in older adults attending adult day care and </a:t>
            </a:r>
            <a:r>
              <a:rPr lang="en-US" sz="2400" b="1" dirty="0" smtClean="0">
                <a:solidFill>
                  <a:schemeClr val="accent2"/>
                </a:solidFill>
              </a:rPr>
              <a:t>family caregiver </a:t>
            </a:r>
            <a:r>
              <a:rPr lang="en-US" sz="2400" b="1" dirty="0">
                <a:solidFill>
                  <a:schemeClr val="accent2"/>
                </a:solidFill>
              </a:rPr>
              <a:t>distress. </a:t>
            </a:r>
            <a:endParaRPr lang="en-US" sz="2400" b="1" dirty="0" smtClean="0">
              <a:solidFill>
                <a:schemeClr val="accent2"/>
              </a:solidFill>
            </a:endParaRPr>
          </a:p>
          <a:p>
            <a:r>
              <a:rPr lang="en-US" sz="2400" dirty="0" smtClean="0"/>
              <a:t>International </a:t>
            </a:r>
            <a:r>
              <a:rPr lang="en-US" sz="2400" dirty="0"/>
              <a:t>Journal of Older People </a:t>
            </a:r>
            <a:r>
              <a:rPr lang="en-US" sz="2400" dirty="0" smtClean="0"/>
              <a:t>Nursing 201; 6: </a:t>
            </a:r>
            <a:r>
              <a:rPr lang="en-US" sz="2400" dirty="0"/>
              <a:t>85–92</a:t>
            </a:r>
            <a:endParaRPr lang="it-IT" sz="2400" dirty="0"/>
          </a:p>
        </p:txBody>
      </p:sp>
    </p:spTree>
    <p:extLst>
      <p:ext uri="{BB962C8B-B14F-4D97-AF65-F5344CB8AC3E}">
        <p14:creationId xmlns:p14="http://schemas.microsoft.com/office/powerpoint/2010/main" xmlns="" val="28236270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83396" y="274637"/>
            <a:ext cx="8953100" cy="540489"/>
          </a:xfrm>
          <a:prstGeom prst="rect">
            <a:avLst/>
          </a:prstGeom>
        </p:spPr>
      </p:pic>
      <p:sp>
        <p:nvSpPr>
          <p:cNvPr id="3" name="Segnaposto contenuto 2"/>
          <p:cNvSpPr>
            <a:spLocks noGrp="1"/>
          </p:cNvSpPr>
          <p:nvPr>
            <p:ph idx="1"/>
          </p:nvPr>
        </p:nvSpPr>
        <p:spPr>
          <a:xfrm>
            <a:off x="203462" y="1372671"/>
            <a:ext cx="8712968" cy="4331033"/>
          </a:xfrm>
        </p:spPr>
        <p:txBody>
          <a:bodyPr/>
          <a:lstStyle/>
          <a:p>
            <a:pPr marL="0" indent="0" algn="just">
              <a:buNone/>
            </a:pPr>
            <a:r>
              <a:rPr lang="it-IT" sz="2800" dirty="0" smtClean="0">
                <a:latin typeface="Calibri" panose="020F0502020204030204" pitchFamily="34" charset="0"/>
              </a:rPr>
              <a:t>Il campione è costituito da 30 anziani e altrettanti familiari. </a:t>
            </a:r>
            <a:r>
              <a:rPr lang="it-IT" sz="2800" dirty="0">
                <a:latin typeface="Calibri" panose="020F0502020204030204" pitchFamily="34" charset="0"/>
              </a:rPr>
              <a:t>L’età media degli assistiti  era di 73,5 anni (DS = 6.2) e l'età media dei </a:t>
            </a:r>
            <a:r>
              <a:rPr lang="it-IT" sz="2800" dirty="0" err="1">
                <a:latin typeface="Calibri" panose="020F0502020204030204" pitchFamily="34" charset="0"/>
              </a:rPr>
              <a:t>caregivers</a:t>
            </a:r>
            <a:r>
              <a:rPr lang="it-IT" sz="2800" dirty="0">
                <a:latin typeface="Calibri" panose="020F0502020204030204" pitchFamily="34" charset="0"/>
              </a:rPr>
              <a:t> era di 53.4 (DS = 11,6) anni. La maggior parte deli assistiti (73,3%) e dei caregiver (76,7%) erano di sesso femminile. </a:t>
            </a:r>
          </a:p>
          <a:p>
            <a:pPr marL="0" indent="0" algn="just">
              <a:buNone/>
            </a:pPr>
            <a:r>
              <a:rPr lang="it-IT" sz="2800" dirty="0">
                <a:latin typeface="Calibri" panose="020F0502020204030204" pitchFamily="34" charset="0"/>
              </a:rPr>
              <a:t>Più della metà (56,7%) degli anziani e dei caregiver erano neri, il 40% erano bianchi, e il 3,3% erano ispanici. I </a:t>
            </a:r>
            <a:r>
              <a:rPr lang="it-IT" sz="2800" dirty="0" err="1">
                <a:latin typeface="Calibri" panose="020F0502020204030204" pitchFamily="34" charset="0"/>
              </a:rPr>
              <a:t>cargiver</a:t>
            </a:r>
            <a:r>
              <a:rPr lang="it-IT" sz="2800" dirty="0">
                <a:latin typeface="Calibri" panose="020F0502020204030204" pitchFamily="34" charset="0"/>
              </a:rPr>
              <a:t> erano figli (50%) o coniugi (20%) e ricoprivano questo ruolo da 6,5 anni (DS = 5.8). </a:t>
            </a:r>
          </a:p>
          <a:p>
            <a:pPr marL="0" indent="0" algn="just">
              <a:spcBef>
                <a:spcPts val="0"/>
              </a:spcBef>
              <a:buNone/>
            </a:pPr>
            <a:endParaRPr lang="it-IT" sz="2800" dirty="0"/>
          </a:p>
          <a:p>
            <a:pPr marL="0" indent="0" algn="just">
              <a:buNone/>
            </a:pPr>
            <a:endParaRPr lang="it-IT" sz="2800" dirty="0"/>
          </a:p>
        </p:txBody>
      </p:sp>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1691680" y="6188889"/>
            <a:ext cx="5832648" cy="532586"/>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18</a:t>
            </a:fld>
            <a:endParaRPr lang="it-IT" altLang="it-IT">
              <a:solidFill>
                <a:srgbClr val="000000"/>
              </a:solidFill>
            </a:endParaRPr>
          </a:p>
        </p:txBody>
      </p:sp>
      <p:sp>
        <p:nvSpPr>
          <p:cNvPr id="11" name="CasellaDiTesto 10"/>
          <p:cNvSpPr txBox="1"/>
          <p:nvPr/>
        </p:nvSpPr>
        <p:spPr>
          <a:xfrm>
            <a:off x="171832" y="900201"/>
            <a:ext cx="8864664" cy="400110"/>
          </a:xfrm>
          <a:prstGeom prst="rect">
            <a:avLst/>
          </a:prstGeom>
          <a:noFill/>
        </p:spPr>
        <p:txBody>
          <a:bodyPr wrap="square" rtlCol="0">
            <a:spAutoFit/>
          </a:bodyPr>
          <a:lstStyle/>
          <a:p>
            <a:r>
              <a:rPr lang="en-US" sz="2000" dirty="0"/>
              <a:t>BULL M. </a:t>
            </a:r>
            <a:r>
              <a:rPr lang="en-US" sz="2000" dirty="0" smtClean="0"/>
              <a:t>J, 2011</a:t>
            </a:r>
            <a:endParaRPr lang="it-IT" sz="2000" dirty="0"/>
          </a:p>
        </p:txBody>
      </p:sp>
    </p:spTree>
    <p:extLst>
      <p:ext uri="{BB962C8B-B14F-4D97-AF65-F5344CB8AC3E}">
        <p14:creationId xmlns:p14="http://schemas.microsoft.com/office/powerpoint/2010/main" xmlns="" val="9591630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83396" y="274637"/>
            <a:ext cx="8953100" cy="540489"/>
          </a:xfrm>
          <a:prstGeom prst="rect">
            <a:avLst/>
          </a:prstGeom>
        </p:spPr>
      </p:pic>
      <p:sp>
        <p:nvSpPr>
          <p:cNvPr id="3" name="Segnaposto contenuto 2"/>
          <p:cNvSpPr>
            <a:spLocks noGrp="1"/>
          </p:cNvSpPr>
          <p:nvPr>
            <p:ph idx="1"/>
          </p:nvPr>
        </p:nvSpPr>
        <p:spPr>
          <a:xfrm>
            <a:off x="203462" y="1372671"/>
            <a:ext cx="8712968" cy="4504601"/>
          </a:xfrm>
        </p:spPr>
        <p:txBody>
          <a:bodyPr/>
          <a:lstStyle/>
          <a:p>
            <a:pPr marL="0" indent="0" algn="just">
              <a:buNone/>
            </a:pPr>
            <a:r>
              <a:rPr lang="it-IT" sz="2800" dirty="0">
                <a:latin typeface="Calibri" panose="020F0502020204030204" pitchFamily="34" charset="0"/>
              </a:rPr>
              <a:t>La maggior parte degli anziani </a:t>
            </a:r>
            <a:r>
              <a:rPr lang="it-IT" sz="2800" dirty="0" smtClean="0">
                <a:latin typeface="Calibri" panose="020F0502020204030204" pitchFamily="34" charset="0"/>
              </a:rPr>
              <a:t>era affetto da problemi </a:t>
            </a:r>
            <a:r>
              <a:rPr lang="it-IT" sz="2800" dirty="0">
                <a:latin typeface="Calibri" panose="020F0502020204030204" pitchFamily="34" charset="0"/>
              </a:rPr>
              <a:t>di salute cronici. </a:t>
            </a:r>
            <a:endParaRPr lang="it-IT" sz="2800" dirty="0" smtClean="0">
              <a:latin typeface="Calibri" panose="020F0502020204030204" pitchFamily="34" charset="0"/>
            </a:endParaRPr>
          </a:p>
          <a:p>
            <a:pPr marL="0" indent="0" algn="just">
              <a:buNone/>
            </a:pPr>
            <a:r>
              <a:rPr lang="it-IT" sz="2800" dirty="0" smtClean="0">
                <a:latin typeface="Calibri" panose="020F0502020204030204" pitchFamily="34" charset="0"/>
              </a:rPr>
              <a:t>La </a:t>
            </a:r>
            <a:r>
              <a:rPr lang="it-IT" sz="2800" dirty="0">
                <a:latin typeface="Calibri" panose="020F0502020204030204" pitchFamily="34" charset="0"/>
              </a:rPr>
              <a:t>metà </a:t>
            </a:r>
            <a:r>
              <a:rPr lang="it-IT" sz="2800" dirty="0" smtClean="0">
                <a:latin typeface="Calibri" panose="020F0502020204030204" pitchFamily="34" charset="0"/>
              </a:rPr>
              <a:t>era </a:t>
            </a:r>
            <a:r>
              <a:rPr lang="it-IT" sz="2800" dirty="0">
                <a:latin typeface="Calibri" panose="020F0502020204030204" pitchFamily="34" charset="0"/>
              </a:rPr>
              <a:t>in grado di </a:t>
            </a:r>
            <a:r>
              <a:rPr lang="it-IT" sz="2800" dirty="0" smtClean="0">
                <a:latin typeface="Calibri" panose="020F0502020204030204" pitchFamily="34" charset="0"/>
              </a:rPr>
              <a:t>camminare senza </a:t>
            </a:r>
            <a:r>
              <a:rPr lang="it-IT" sz="2800" dirty="0">
                <a:latin typeface="Calibri" panose="020F0502020204030204" pitchFamily="34" charset="0"/>
              </a:rPr>
              <a:t>assistenza; </a:t>
            </a:r>
            <a:r>
              <a:rPr lang="it-IT" sz="2800" dirty="0" smtClean="0">
                <a:latin typeface="Calibri" panose="020F0502020204030204" pitchFamily="34" charset="0"/>
              </a:rPr>
              <a:t>il 40</a:t>
            </a:r>
            <a:r>
              <a:rPr lang="it-IT" sz="2800" dirty="0">
                <a:latin typeface="Calibri" panose="020F0502020204030204" pitchFamily="34" charset="0"/>
              </a:rPr>
              <a:t>% aveva bisogno </a:t>
            </a:r>
            <a:r>
              <a:rPr lang="it-IT" sz="2800" dirty="0" smtClean="0">
                <a:latin typeface="Calibri" panose="020F0502020204030204" pitchFamily="34" charset="0"/>
              </a:rPr>
              <a:t>dell’ </a:t>
            </a:r>
            <a:r>
              <a:rPr lang="it-IT" sz="2800" dirty="0">
                <a:latin typeface="Calibri" panose="020F0502020204030204" pitchFamily="34" charset="0"/>
              </a:rPr>
              <a:t>aiuto </a:t>
            </a:r>
            <a:r>
              <a:rPr lang="it-IT" sz="2800" dirty="0" smtClean="0">
                <a:latin typeface="Calibri" panose="020F0502020204030204" pitchFamily="34" charset="0"/>
              </a:rPr>
              <a:t>di </a:t>
            </a:r>
            <a:r>
              <a:rPr lang="it-IT" sz="2800" dirty="0">
                <a:latin typeface="Calibri" panose="020F0502020204030204" pitchFamily="34" charset="0"/>
              </a:rPr>
              <a:t>una persona </a:t>
            </a:r>
            <a:r>
              <a:rPr lang="it-IT" sz="2800" dirty="0" smtClean="0">
                <a:latin typeface="Calibri" panose="020F0502020204030204" pitchFamily="34" charset="0"/>
              </a:rPr>
              <a:t>o utilizzava un ausilio</a:t>
            </a:r>
            <a:r>
              <a:rPr lang="it-IT" sz="2800" dirty="0">
                <a:latin typeface="Calibri" panose="020F0502020204030204" pitchFamily="34" charset="0"/>
              </a:rPr>
              <a:t>, </a:t>
            </a:r>
            <a:r>
              <a:rPr lang="it-IT" sz="2800" dirty="0" smtClean="0">
                <a:latin typeface="Calibri" panose="020F0502020204030204" pitchFamily="34" charset="0"/>
              </a:rPr>
              <a:t>il </a:t>
            </a:r>
            <a:r>
              <a:rPr lang="it-IT" sz="2800" dirty="0">
                <a:latin typeface="Calibri" panose="020F0502020204030204" pitchFamily="34" charset="0"/>
              </a:rPr>
              <a:t>10% </a:t>
            </a:r>
            <a:r>
              <a:rPr lang="it-IT" sz="2800" dirty="0" smtClean="0">
                <a:latin typeface="Calibri" panose="020F0502020204030204" pitchFamily="34" charset="0"/>
              </a:rPr>
              <a:t>era in sedia </a:t>
            </a:r>
            <a:r>
              <a:rPr lang="it-IT" sz="2800" dirty="0">
                <a:latin typeface="Calibri" panose="020F0502020204030204" pitchFamily="34" charset="0"/>
              </a:rPr>
              <a:t>a rotelle.</a:t>
            </a:r>
          </a:p>
          <a:p>
            <a:pPr marL="0" indent="0" algn="just">
              <a:buNone/>
            </a:pPr>
            <a:r>
              <a:rPr lang="it-IT" sz="2800" dirty="0">
                <a:latin typeface="Calibri" panose="020F0502020204030204" pitchFamily="34" charset="0"/>
              </a:rPr>
              <a:t>Nessuno </a:t>
            </a:r>
            <a:r>
              <a:rPr lang="it-IT" sz="2800" dirty="0" smtClean="0">
                <a:latin typeface="Calibri" panose="020F0502020204030204" pitchFamily="34" charset="0"/>
              </a:rPr>
              <a:t>era </a:t>
            </a:r>
            <a:r>
              <a:rPr lang="it-IT" sz="2800" dirty="0">
                <a:latin typeface="Calibri" panose="020F0502020204030204" pitchFamily="34" charset="0"/>
              </a:rPr>
              <a:t>stato ricoverato </a:t>
            </a:r>
            <a:r>
              <a:rPr lang="it-IT" sz="2800" dirty="0" smtClean="0">
                <a:latin typeface="Calibri" panose="020F0502020204030204" pitchFamily="34" charset="0"/>
              </a:rPr>
              <a:t>nel mese precedente.</a:t>
            </a:r>
            <a:endParaRPr lang="it-IT" sz="2800" dirty="0">
              <a:latin typeface="Calibri" panose="020F0502020204030204" pitchFamily="34" charset="0"/>
            </a:endParaRPr>
          </a:p>
          <a:p>
            <a:pPr marL="0" indent="0" algn="just">
              <a:buNone/>
            </a:pPr>
            <a:r>
              <a:rPr lang="it-IT" sz="2800" dirty="0" smtClean="0">
                <a:latin typeface="Calibri" panose="020F0502020204030204" pitchFamily="34" charset="0"/>
              </a:rPr>
              <a:t>In </a:t>
            </a:r>
            <a:r>
              <a:rPr lang="it-IT" sz="2800" dirty="0">
                <a:latin typeface="Calibri" panose="020F0502020204030204" pitchFamily="34" charset="0"/>
              </a:rPr>
              <a:t>media gli </a:t>
            </a:r>
            <a:r>
              <a:rPr lang="it-IT" sz="2800" dirty="0" smtClean="0">
                <a:latin typeface="Calibri" panose="020F0502020204030204" pitchFamily="34" charset="0"/>
              </a:rPr>
              <a:t>anziani utilizzavano il centro diurno per 2 giorni e mezzo a </a:t>
            </a:r>
            <a:r>
              <a:rPr lang="it-IT" sz="2800" dirty="0">
                <a:latin typeface="Calibri" panose="020F0502020204030204" pitchFamily="34" charset="0"/>
              </a:rPr>
              <a:t>settimana (DS = 1,1).</a:t>
            </a:r>
            <a:endParaRPr lang="it-IT" sz="2800" dirty="0" smtClean="0">
              <a:latin typeface="Calibri" panose="020F0502020204030204" pitchFamily="34" charset="0"/>
            </a:endParaRPr>
          </a:p>
          <a:p>
            <a:pPr marL="0" indent="0" algn="just">
              <a:buNone/>
            </a:pPr>
            <a:endParaRPr lang="it-IT" sz="2800" dirty="0"/>
          </a:p>
        </p:txBody>
      </p:sp>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1691680" y="6188889"/>
            <a:ext cx="5832648" cy="532586"/>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19</a:t>
            </a:fld>
            <a:endParaRPr lang="it-IT" altLang="it-IT">
              <a:solidFill>
                <a:srgbClr val="000000"/>
              </a:solidFill>
            </a:endParaRPr>
          </a:p>
        </p:txBody>
      </p:sp>
      <p:sp>
        <p:nvSpPr>
          <p:cNvPr id="11" name="CasellaDiTesto 10"/>
          <p:cNvSpPr txBox="1"/>
          <p:nvPr/>
        </p:nvSpPr>
        <p:spPr>
          <a:xfrm>
            <a:off x="171832" y="900201"/>
            <a:ext cx="8864664" cy="400110"/>
          </a:xfrm>
          <a:prstGeom prst="rect">
            <a:avLst/>
          </a:prstGeom>
          <a:noFill/>
        </p:spPr>
        <p:txBody>
          <a:bodyPr wrap="square" rtlCol="0">
            <a:spAutoFit/>
          </a:bodyPr>
          <a:lstStyle/>
          <a:p>
            <a:r>
              <a:rPr lang="en-US" sz="2000" dirty="0"/>
              <a:t>BULL M. </a:t>
            </a:r>
            <a:r>
              <a:rPr lang="en-US" sz="2000" dirty="0" smtClean="0"/>
              <a:t>J, 2011</a:t>
            </a:r>
            <a:endParaRPr lang="it-IT" sz="2000" dirty="0"/>
          </a:p>
        </p:txBody>
      </p:sp>
    </p:spTree>
    <p:extLst>
      <p:ext uri="{BB962C8B-B14F-4D97-AF65-F5344CB8AC3E}">
        <p14:creationId xmlns:p14="http://schemas.microsoft.com/office/powerpoint/2010/main" xmlns="" val="1893338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fontScale="90000"/>
          </a:bodyPr>
          <a:lstStyle/>
          <a:p>
            <a:pPr marL="742950" indent="-742950">
              <a:buFont typeface="+mj-lt"/>
              <a:buAutoNum type="arabicPeriod"/>
            </a:pPr>
            <a:r>
              <a:rPr lang="it-IT" sz="3800" b="1" dirty="0" smtClean="0">
                <a:solidFill>
                  <a:srgbClr val="0070C0"/>
                </a:solidFill>
              </a:rPr>
              <a:t/>
            </a:r>
            <a:br>
              <a:rPr lang="it-IT" sz="3800" b="1" dirty="0" smtClean="0">
                <a:solidFill>
                  <a:srgbClr val="0070C0"/>
                </a:solidFill>
              </a:rPr>
            </a:br>
            <a:r>
              <a:rPr lang="it-IT" sz="3800" b="1" dirty="0">
                <a:solidFill>
                  <a:srgbClr val="0070C0"/>
                </a:solidFill>
              </a:rPr>
              <a:t/>
            </a:r>
            <a:br>
              <a:rPr lang="it-IT" sz="3800" b="1" dirty="0">
                <a:solidFill>
                  <a:srgbClr val="0070C0"/>
                </a:solidFill>
              </a:rPr>
            </a:br>
            <a:r>
              <a:rPr lang="it-IT" sz="3800" b="1" dirty="0" smtClean="0">
                <a:solidFill>
                  <a:schemeClr val="accent2"/>
                </a:solidFill>
              </a:rPr>
              <a:t>(</a:t>
            </a:r>
            <a:r>
              <a:rPr lang="it-IT" sz="3800" b="1" dirty="0" err="1">
                <a:solidFill>
                  <a:schemeClr val="accent2"/>
                </a:solidFill>
              </a:rPr>
              <a:t>Ri</a:t>
            </a:r>
            <a:r>
              <a:rPr lang="it-IT" sz="3800" b="1" dirty="0">
                <a:solidFill>
                  <a:schemeClr val="accent2"/>
                </a:solidFill>
              </a:rPr>
              <a:t>)conoscere il delirium</a:t>
            </a:r>
            <a:br>
              <a:rPr lang="it-IT" sz="3800" b="1" dirty="0">
                <a:solidFill>
                  <a:schemeClr val="accent2"/>
                </a:solidFill>
              </a:rPr>
            </a:br>
            <a:r>
              <a:rPr lang="it-IT" sz="3600" dirty="0" smtClean="0">
                <a:solidFill>
                  <a:schemeClr val="accent2"/>
                </a:solidFill>
              </a:rPr>
              <a:t/>
            </a:r>
            <a:br>
              <a:rPr lang="it-IT" sz="3600" dirty="0" smtClean="0">
                <a:solidFill>
                  <a:schemeClr val="accent2"/>
                </a:solidFill>
              </a:rPr>
            </a:br>
            <a:r>
              <a:rPr lang="it-IT" dirty="0" smtClean="0"/>
              <a:t>   </a:t>
            </a:r>
            <a:endParaRPr lang="it-IT" dirty="0"/>
          </a:p>
        </p:txBody>
      </p:sp>
      <p:sp>
        <p:nvSpPr>
          <p:cNvPr id="3" name="Segnaposto contenuto 2"/>
          <p:cNvSpPr>
            <a:spLocks noGrp="1"/>
          </p:cNvSpPr>
          <p:nvPr>
            <p:ph idx="1"/>
          </p:nvPr>
        </p:nvSpPr>
        <p:spPr>
          <a:xfrm>
            <a:off x="287524" y="1010742"/>
            <a:ext cx="8568952" cy="5082554"/>
          </a:xfrm>
        </p:spPr>
        <p:txBody>
          <a:bodyPr>
            <a:normAutofit fontScale="62500" lnSpcReduction="20000"/>
          </a:bodyPr>
          <a:lstStyle/>
          <a:p>
            <a:pPr marL="0" lvl="1" indent="0">
              <a:lnSpc>
                <a:spcPct val="120000"/>
              </a:lnSpc>
              <a:spcBef>
                <a:spcPts val="0"/>
              </a:spcBef>
              <a:buNone/>
            </a:pPr>
            <a:endParaRPr lang="it-IT" sz="3800" b="1" dirty="0" smtClean="0">
              <a:solidFill>
                <a:srgbClr val="0070C0"/>
              </a:solidFill>
            </a:endParaRPr>
          </a:p>
          <a:p>
            <a:pPr marL="0" lvl="1" indent="0" algn="just">
              <a:lnSpc>
                <a:spcPct val="120000"/>
              </a:lnSpc>
              <a:spcBef>
                <a:spcPts val="0"/>
              </a:spcBef>
              <a:buNone/>
            </a:pPr>
            <a:r>
              <a:rPr lang="it-IT" sz="3800" dirty="0" smtClean="0">
                <a:latin typeface="Calibri" panose="020F0502020204030204" pitchFamily="34" charset="0"/>
              </a:rPr>
              <a:t>In letteratura è riportato che il delirium compare in oltre il 65% dei pazienti anziani ricoverati per un evento acuto e fino all’ 80% delle persone che sono in fase terminale.</a:t>
            </a:r>
          </a:p>
          <a:p>
            <a:pPr marL="0" lvl="1" indent="0" algn="just">
              <a:lnSpc>
                <a:spcPct val="120000"/>
              </a:lnSpc>
              <a:spcBef>
                <a:spcPts val="0"/>
              </a:spcBef>
              <a:buNone/>
            </a:pPr>
            <a:r>
              <a:rPr lang="it-IT" sz="3200" dirty="0" smtClean="0">
                <a:solidFill>
                  <a:schemeClr val="accent2"/>
                </a:solidFill>
                <a:latin typeface="Calibri" panose="020F0502020204030204" pitchFamily="34" charset="0"/>
              </a:rPr>
              <a:t>(</a:t>
            </a:r>
            <a:r>
              <a:rPr lang="it-IT" sz="3200" dirty="0" err="1" smtClean="0">
                <a:solidFill>
                  <a:schemeClr val="accent2"/>
                </a:solidFill>
                <a:latin typeface="Calibri" panose="020F0502020204030204" pitchFamily="34" charset="0"/>
              </a:rPr>
              <a:t>McCusker</a:t>
            </a:r>
            <a:r>
              <a:rPr lang="it-IT" sz="3200" dirty="0" smtClean="0">
                <a:solidFill>
                  <a:schemeClr val="accent2"/>
                </a:solidFill>
                <a:latin typeface="Calibri" panose="020F0502020204030204" pitchFamily="34" charset="0"/>
              </a:rPr>
              <a:t> </a:t>
            </a:r>
            <a:r>
              <a:rPr lang="it-IT" sz="3200" dirty="0" err="1" smtClean="0">
                <a:solidFill>
                  <a:schemeClr val="accent2"/>
                </a:solidFill>
                <a:latin typeface="Calibri" panose="020F0502020204030204" pitchFamily="34" charset="0"/>
              </a:rPr>
              <a:t>et</a:t>
            </a:r>
            <a:r>
              <a:rPr lang="it-IT" sz="3200" dirty="0" smtClean="0">
                <a:solidFill>
                  <a:schemeClr val="accent2"/>
                </a:solidFill>
                <a:latin typeface="Calibri" panose="020F0502020204030204" pitchFamily="34" charset="0"/>
              </a:rPr>
              <a:t> al, 2001; </a:t>
            </a:r>
            <a:r>
              <a:rPr lang="it-IT" sz="3200" dirty="0" err="1" smtClean="0">
                <a:solidFill>
                  <a:schemeClr val="accent2"/>
                </a:solidFill>
                <a:latin typeface="Calibri" panose="020F0502020204030204" pitchFamily="34" charset="0"/>
              </a:rPr>
              <a:t>Kiely</a:t>
            </a:r>
            <a:r>
              <a:rPr lang="it-IT" sz="3200" dirty="0" smtClean="0">
                <a:solidFill>
                  <a:schemeClr val="accent2"/>
                </a:solidFill>
                <a:latin typeface="Calibri" panose="020F0502020204030204" pitchFamily="34" charset="0"/>
              </a:rPr>
              <a:t> </a:t>
            </a:r>
            <a:r>
              <a:rPr lang="it-IT" sz="3200" dirty="0" err="1" smtClean="0">
                <a:solidFill>
                  <a:schemeClr val="accent2"/>
                </a:solidFill>
                <a:latin typeface="Calibri" panose="020F0502020204030204" pitchFamily="34" charset="0"/>
              </a:rPr>
              <a:t>et</a:t>
            </a:r>
            <a:r>
              <a:rPr lang="it-IT" sz="3200" dirty="0" smtClean="0">
                <a:solidFill>
                  <a:schemeClr val="accent2"/>
                </a:solidFill>
                <a:latin typeface="Calibri" panose="020F0502020204030204" pitchFamily="34" charset="0"/>
              </a:rPr>
              <a:t> al, 2003; Cole,</a:t>
            </a:r>
            <a:br>
              <a:rPr lang="it-IT" sz="3200" dirty="0" smtClean="0">
                <a:solidFill>
                  <a:schemeClr val="accent2"/>
                </a:solidFill>
                <a:latin typeface="Calibri" panose="020F0502020204030204" pitchFamily="34" charset="0"/>
              </a:rPr>
            </a:br>
            <a:r>
              <a:rPr lang="it-IT" sz="3200" dirty="0" smtClean="0">
                <a:solidFill>
                  <a:schemeClr val="accent2"/>
                </a:solidFill>
                <a:latin typeface="Calibri" panose="020F0502020204030204" pitchFamily="34" charset="0"/>
              </a:rPr>
              <a:t>2004; Cole </a:t>
            </a:r>
            <a:r>
              <a:rPr lang="it-IT" sz="3200" dirty="0" err="1" smtClean="0">
                <a:solidFill>
                  <a:schemeClr val="accent2"/>
                </a:solidFill>
                <a:latin typeface="Calibri" panose="020F0502020204030204" pitchFamily="34" charset="0"/>
              </a:rPr>
              <a:t>et</a:t>
            </a:r>
            <a:r>
              <a:rPr lang="it-IT" sz="3200" dirty="0" smtClean="0">
                <a:solidFill>
                  <a:schemeClr val="accent2"/>
                </a:solidFill>
                <a:latin typeface="Calibri" panose="020F0502020204030204" pitchFamily="34" charset="0"/>
              </a:rPr>
              <a:t> al., 2009). </a:t>
            </a:r>
          </a:p>
          <a:p>
            <a:pPr marL="0" lvl="1" indent="0" algn="just">
              <a:lnSpc>
                <a:spcPct val="120000"/>
              </a:lnSpc>
              <a:spcBef>
                <a:spcPts val="0"/>
              </a:spcBef>
              <a:buNone/>
            </a:pPr>
            <a:endParaRPr lang="it-IT" sz="3800" dirty="0" smtClean="0"/>
          </a:p>
          <a:p>
            <a:pPr marL="0" lvl="1" indent="0" algn="just">
              <a:lnSpc>
                <a:spcPct val="120000"/>
              </a:lnSpc>
              <a:spcBef>
                <a:spcPts val="0"/>
              </a:spcBef>
              <a:buNone/>
            </a:pPr>
            <a:r>
              <a:rPr lang="it-IT" sz="3800" dirty="0" smtClean="0">
                <a:latin typeface="Calibri" panose="020F0502020204030204" pitchFamily="34" charset="0"/>
              </a:rPr>
              <a:t>I risultati di alcuni studi suggeriscono che il delirium persiste nel 44,7% degli anziani a 1 mese dopo il ricovero in ospedale ed è ancora presente nel 32,8% degli anziani a 3 mesi successivi alla </a:t>
            </a:r>
            <a:r>
              <a:rPr lang="it-IT" sz="3800" dirty="0" smtClean="0">
                <a:latin typeface="Calibri" panose="020F0502020204030204" pitchFamily="34" charset="0"/>
              </a:rPr>
              <a:t>dimissione </a:t>
            </a:r>
            <a:r>
              <a:rPr lang="it-IT" sz="3800" dirty="0" smtClean="0">
                <a:latin typeface="Calibri" panose="020F0502020204030204" pitchFamily="34" charset="0"/>
              </a:rPr>
              <a:t>ospedaliera.</a:t>
            </a:r>
          </a:p>
          <a:p>
            <a:pPr marL="0" lvl="1" indent="0" algn="just">
              <a:lnSpc>
                <a:spcPct val="120000"/>
              </a:lnSpc>
              <a:spcBef>
                <a:spcPts val="0"/>
              </a:spcBef>
              <a:buNone/>
            </a:pPr>
            <a:r>
              <a:rPr lang="it-IT" sz="3800" dirty="0" smtClean="0">
                <a:latin typeface="Calibri" panose="020F0502020204030204" pitchFamily="34" charset="0"/>
              </a:rPr>
              <a:t>Tuttavia, non è chiaro se il delirium si </a:t>
            </a:r>
            <a:r>
              <a:rPr lang="it-IT" sz="3800" dirty="0" err="1" smtClean="0">
                <a:latin typeface="Calibri" panose="020F0502020204030204" pitchFamily="34" charset="0"/>
              </a:rPr>
              <a:t>ri</a:t>
            </a:r>
            <a:r>
              <a:rPr lang="it-IT" sz="3800" dirty="0" smtClean="0">
                <a:latin typeface="Calibri" panose="020F0502020204030204" pitchFamily="34" charset="0"/>
              </a:rPr>
              <a:t>-manifesta </a:t>
            </a:r>
            <a:br>
              <a:rPr lang="it-IT" sz="3800" dirty="0" smtClean="0">
                <a:latin typeface="Calibri" panose="020F0502020204030204" pitchFamily="34" charset="0"/>
              </a:rPr>
            </a:br>
            <a:r>
              <a:rPr lang="it-IT" sz="3800" dirty="0" smtClean="0">
                <a:latin typeface="Calibri" panose="020F0502020204030204" pitchFamily="34" charset="0"/>
              </a:rPr>
              <a:t>post-dimissione o se era irrisolto alla dimissione. </a:t>
            </a:r>
          </a:p>
          <a:p>
            <a:pPr marL="0" lvl="1" indent="0" algn="just">
              <a:lnSpc>
                <a:spcPct val="120000"/>
              </a:lnSpc>
              <a:spcBef>
                <a:spcPts val="0"/>
              </a:spcBef>
              <a:buNone/>
            </a:pPr>
            <a:r>
              <a:rPr lang="it-IT" sz="3200" dirty="0" smtClean="0">
                <a:solidFill>
                  <a:schemeClr val="accent2"/>
                </a:solidFill>
                <a:latin typeface="Calibri" panose="020F0502020204030204" pitchFamily="34" charset="0"/>
              </a:rPr>
              <a:t>(Cole </a:t>
            </a:r>
            <a:r>
              <a:rPr lang="it-IT" sz="3200" dirty="0" err="1" smtClean="0">
                <a:solidFill>
                  <a:schemeClr val="accent2"/>
                </a:solidFill>
                <a:latin typeface="Calibri" panose="020F0502020204030204" pitchFamily="34" charset="0"/>
              </a:rPr>
              <a:t>et</a:t>
            </a:r>
            <a:r>
              <a:rPr lang="it-IT" sz="3200" dirty="0" smtClean="0">
                <a:solidFill>
                  <a:schemeClr val="accent2"/>
                </a:solidFill>
                <a:latin typeface="Calibri" panose="020F0502020204030204" pitchFamily="34" charset="0"/>
              </a:rPr>
              <a:t> al., 2009).</a:t>
            </a:r>
          </a:p>
          <a:p>
            <a:pPr marL="0" lvl="1" indent="0">
              <a:lnSpc>
                <a:spcPct val="120000"/>
              </a:lnSpc>
              <a:spcBef>
                <a:spcPts val="0"/>
              </a:spcBef>
              <a:buNone/>
            </a:pPr>
            <a:endParaRPr lang="it-IT" sz="3800" b="1" dirty="0" smtClean="0">
              <a:solidFill>
                <a:srgbClr val="00B050"/>
              </a:solidFill>
            </a:endParaRPr>
          </a:p>
          <a:p>
            <a:endParaRPr lang="it-IT" b="1" dirty="0" smtClean="0"/>
          </a:p>
          <a:p>
            <a:pPr>
              <a:buNone/>
            </a:pPr>
            <a:endParaRPr lang="it-IT" dirty="0" smtClean="0"/>
          </a:p>
          <a:p>
            <a:pPr>
              <a:buNone/>
            </a:pPr>
            <a:endParaRPr lang="it-IT" dirty="0"/>
          </a:p>
        </p:txBody>
      </p:sp>
      <p:sp>
        <p:nvSpPr>
          <p:cNvPr id="4" name="Segnaposto data 3"/>
          <p:cNvSpPr>
            <a:spLocks noGrp="1"/>
          </p:cNvSpPr>
          <p:nvPr>
            <p:ph type="dt" sz="half" idx="10"/>
          </p:nvPr>
        </p:nvSpPr>
        <p:spPr/>
        <p:txBody>
          <a:bodyPr/>
          <a:lstStyle/>
          <a:p>
            <a:pPr>
              <a:defRPr/>
            </a:pPr>
            <a:fld id="{F4BD252B-585C-442D-A109-EB3A81699282}" type="datetime1">
              <a:rPr lang="it-IT" smtClean="0">
                <a:solidFill>
                  <a:srgbClr val="000000"/>
                </a:solidFill>
              </a:rPr>
              <a:pPr>
                <a:defRPr/>
              </a:pPr>
              <a:t>05/10/2015</a:t>
            </a:fld>
            <a:endParaRPr lang="it-IT" dirty="0">
              <a:solidFill>
                <a:srgbClr val="000000"/>
              </a:solidFill>
            </a:endParaRPr>
          </a:p>
        </p:txBody>
      </p:sp>
      <p:sp>
        <p:nvSpPr>
          <p:cNvPr id="5" name="Segnaposto piè di pagina 4"/>
          <p:cNvSpPr>
            <a:spLocks noGrp="1"/>
          </p:cNvSpPr>
          <p:nvPr>
            <p:ph type="ftr" sz="quarter" idx="11"/>
          </p:nvPr>
        </p:nvSpPr>
        <p:spPr>
          <a:xfrm>
            <a:off x="2915816" y="6245225"/>
            <a:ext cx="3384376" cy="476250"/>
          </a:xfrm>
        </p:spPr>
        <p:txBody>
          <a:bodyPr/>
          <a:lstStyle/>
          <a:p>
            <a:pPr>
              <a:defRPr/>
            </a:pPr>
            <a:r>
              <a:rPr lang="it-IT" dirty="0" smtClean="0">
                <a:solidFill>
                  <a:srgbClr val="000000"/>
                </a:solidFill>
              </a:rPr>
              <a:t>Ermellina Zanetti  GRG, Brescia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a:t>
            </a:fld>
            <a:endParaRPr lang="it-IT" altLang="it-IT">
              <a:solidFill>
                <a:srgbClr val="0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83396" y="274637"/>
            <a:ext cx="8953100" cy="540489"/>
          </a:xfrm>
          <a:prstGeom prst="rect">
            <a:avLst/>
          </a:prstGeom>
        </p:spPr>
      </p:pic>
      <p:sp>
        <p:nvSpPr>
          <p:cNvPr id="3" name="Segnaposto contenuto 2"/>
          <p:cNvSpPr>
            <a:spLocks noGrp="1"/>
          </p:cNvSpPr>
          <p:nvPr>
            <p:ph idx="1"/>
          </p:nvPr>
        </p:nvSpPr>
        <p:spPr>
          <a:xfrm>
            <a:off x="203462" y="1372671"/>
            <a:ext cx="8712968" cy="4331033"/>
          </a:xfrm>
        </p:spPr>
        <p:txBody>
          <a:bodyPr/>
          <a:lstStyle/>
          <a:p>
            <a:pPr marL="0" indent="0" algn="just">
              <a:buNone/>
            </a:pPr>
            <a:r>
              <a:rPr lang="it-IT" dirty="0" smtClean="0">
                <a:latin typeface="Calibri" panose="020F0502020204030204" pitchFamily="34" charset="0"/>
              </a:rPr>
              <a:t>Prevalenza </a:t>
            </a:r>
          </a:p>
          <a:p>
            <a:pPr marL="0" indent="0" algn="just">
              <a:buNone/>
            </a:pPr>
            <a:r>
              <a:rPr lang="it-IT" dirty="0">
                <a:latin typeface="Calibri" panose="020F0502020204030204" pitchFamily="34" charset="0"/>
              </a:rPr>
              <a:t>Solo due </a:t>
            </a:r>
            <a:r>
              <a:rPr lang="it-IT" dirty="0" smtClean="0">
                <a:latin typeface="Calibri" panose="020F0502020204030204" pitchFamily="34" charset="0"/>
              </a:rPr>
              <a:t>anziani </a:t>
            </a:r>
            <a:r>
              <a:rPr lang="it-IT" dirty="0">
                <a:latin typeface="Calibri" panose="020F0502020204030204" pitchFamily="34" charset="0"/>
              </a:rPr>
              <a:t>(6,7%) </a:t>
            </a:r>
            <a:r>
              <a:rPr lang="it-IT" dirty="0" smtClean="0">
                <a:latin typeface="Calibri" panose="020F0502020204030204" pitchFamily="34" charset="0"/>
              </a:rPr>
              <a:t>avevano un punteggio positivo per delirium (CAM-</a:t>
            </a:r>
            <a:r>
              <a:rPr lang="it-IT" dirty="0" err="1">
                <a:latin typeface="Calibri" panose="020F0502020204030204" pitchFamily="34" charset="0"/>
              </a:rPr>
              <a:t>Confusion</a:t>
            </a:r>
            <a:r>
              <a:rPr lang="it-IT" dirty="0">
                <a:latin typeface="Calibri" panose="020F0502020204030204" pitchFamily="34" charset="0"/>
              </a:rPr>
              <a:t> Assessment </a:t>
            </a:r>
            <a:r>
              <a:rPr lang="it-IT" dirty="0" smtClean="0">
                <a:latin typeface="Calibri" panose="020F0502020204030204" pitchFamily="34" charset="0"/>
              </a:rPr>
              <a:t>Method). </a:t>
            </a:r>
          </a:p>
          <a:p>
            <a:pPr marL="0" indent="0" algn="just">
              <a:buNone/>
            </a:pPr>
            <a:r>
              <a:rPr lang="it-IT" dirty="0" smtClean="0">
                <a:latin typeface="Calibri" panose="020F0502020204030204" pitchFamily="34" charset="0"/>
              </a:rPr>
              <a:t>Tuttavia nove familiari </a:t>
            </a:r>
            <a:r>
              <a:rPr lang="it-IT" dirty="0">
                <a:latin typeface="Calibri" panose="020F0502020204030204" pitchFamily="34" charset="0"/>
              </a:rPr>
              <a:t>(30%) hanno </a:t>
            </a:r>
            <a:r>
              <a:rPr lang="it-IT" dirty="0" smtClean="0">
                <a:latin typeface="Calibri" panose="020F0502020204030204" pitchFamily="34" charset="0"/>
              </a:rPr>
              <a:t>riconosciuto </a:t>
            </a:r>
            <a:r>
              <a:rPr lang="it-IT" dirty="0">
                <a:latin typeface="Calibri" panose="020F0502020204030204" pitchFamily="34" charset="0"/>
              </a:rPr>
              <a:t>che </a:t>
            </a:r>
            <a:r>
              <a:rPr lang="it-IT" dirty="0" smtClean="0">
                <a:latin typeface="Calibri" panose="020F0502020204030204" pitchFamily="34" charset="0"/>
              </a:rPr>
              <a:t>il loro assistito, la settimana precedente, aveva </a:t>
            </a:r>
            <a:r>
              <a:rPr lang="it-IT" dirty="0">
                <a:latin typeface="Calibri" panose="020F0502020204030204" pitchFamily="34" charset="0"/>
              </a:rPr>
              <a:t>4 dei 6 sintomi </a:t>
            </a:r>
            <a:r>
              <a:rPr lang="it-IT" dirty="0" smtClean="0">
                <a:latin typeface="Calibri" panose="020F0502020204030204" pitchFamily="34" charset="0"/>
              </a:rPr>
              <a:t> di delirium.</a:t>
            </a:r>
          </a:p>
          <a:p>
            <a:pPr marL="0" indent="0" algn="just">
              <a:buNone/>
            </a:pPr>
            <a:endParaRPr lang="it-IT" sz="2800" dirty="0"/>
          </a:p>
        </p:txBody>
      </p:sp>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1691680" y="6188889"/>
            <a:ext cx="5832648" cy="532586"/>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20</a:t>
            </a:fld>
            <a:endParaRPr lang="it-IT" altLang="it-IT">
              <a:solidFill>
                <a:srgbClr val="000000"/>
              </a:solidFill>
            </a:endParaRPr>
          </a:p>
        </p:txBody>
      </p:sp>
      <p:sp>
        <p:nvSpPr>
          <p:cNvPr id="11" name="CasellaDiTesto 10"/>
          <p:cNvSpPr txBox="1"/>
          <p:nvPr/>
        </p:nvSpPr>
        <p:spPr>
          <a:xfrm>
            <a:off x="171832" y="900201"/>
            <a:ext cx="8864664" cy="400110"/>
          </a:xfrm>
          <a:prstGeom prst="rect">
            <a:avLst/>
          </a:prstGeom>
          <a:noFill/>
        </p:spPr>
        <p:txBody>
          <a:bodyPr wrap="square" rtlCol="0">
            <a:spAutoFit/>
          </a:bodyPr>
          <a:lstStyle/>
          <a:p>
            <a:r>
              <a:rPr lang="en-US" sz="2000" dirty="0"/>
              <a:t>BULL M. </a:t>
            </a:r>
            <a:r>
              <a:rPr lang="en-US" sz="2000" dirty="0" smtClean="0"/>
              <a:t>J, 2011</a:t>
            </a:r>
            <a:endParaRPr lang="it-IT" sz="2000" dirty="0"/>
          </a:p>
        </p:txBody>
      </p:sp>
    </p:spTree>
    <p:extLst>
      <p:ext uri="{BB962C8B-B14F-4D97-AF65-F5344CB8AC3E}">
        <p14:creationId xmlns:p14="http://schemas.microsoft.com/office/powerpoint/2010/main" xmlns="" val="26422486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stretch>
            <a:fillRect/>
          </a:stretch>
        </p:blipFill>
        <p:spPr>
          <a:xfrm>
            <a:off x="83396" y="274637"/>
            <a:ext cx="8953100" cy="540489"/>
          </a:xfrm>
          <a:prstGeom prst="rect">
            <a:avLst/>
          </a:prstGeom>
        </p:spPr>
      </p:pic>
      <p:sp>
        <p:nvSpPr>
          <p:cNvPr id="3" name="Segnaposto contenuto 2"/>
          <p:cNvSpPr>
            <a:spLocks noGrp="1"/>
          </p:cNvSpPr>
          <p:nvPr>
            <p:ph idx="1"/>
          </p:nvPr>
        </p:nvSpPr>
        <p:spPr>
          <a:xfrm>
            <a:off x="298390" y="1328911"/>
            <a:ext cx="8712968" cy="4331033"/>
          </a:xfrm>
        </p:spPr>
        <p:txBody>
          <a:bodyPr/>
          <a:lstStyle/>
          <a:p>
            <a:pPr marL="0" indent="0" algn="just">
              <a:buNone/>
            </a:pPr>
            <a:r>
              <a:rPr lang="it-IT" sz="2800" b="1" dirty="0" err="1" smtClean="0"/>
              <a:t>ll</a:t>
            </a:r>
            <a:r>
              <a:rPr lang="it-IT" sz="2800" b="1" dirty="0" smtClean="0"/>
              <a:t> </a:t>
            </a:r>
            <a:r>
              <a:rPr lang="it-IT" sz="2800" b="1" dirty="0"/>
              <a:t>delirium si associa al </a:t>
            </a:r>
            <a:r>
              <a:rPr lang="it-IT" sz="2800" b="1" dirty="0" err="1"/>
              <a:t>distress</a:t>
            </a:r>
            <a:r>
              <a:rPr lang="it-IT" sz="2800" b="1" dirty="0"/>
              <a:t> dei familiari</a:t>
            </a:r>
            <a:r>
              <a:rPr lang="it-IT" sz="2800" dirty="0"/>
              <a:t>.</a:t>
            </a:r>
          </a:p>
          <a:p>
            <a:pPr marL="0" indent="0" algn="just">
              <a:buNone/>
            </a:pPr>
            <a:r>
              <a:rPr lang="it-IT" sz="2800" dirty="0" smtClean="0">
                <a:latin typeface="Calibri" panose="020F0502020204030204" pitchFamily="34" charset="0"/>
              </a:rPr>
              <a:t>Questo studio non riporta evidenze in tal senso.</a:t>
            </a:r>
          </a:p>
          <a:p>
            <a:pPr marL="0" indent="0" algn="just">
              <a:buNone/>
            </a:pPr>
            <a:r>
              <a:rPr lang="it-IT" sz="2800" b="1" dirty="0" smtClean="0">
                <a:latin typeface="Calibri" panose="020F0502020204030204" pitchFamily="34" charset="0"/>
              </a:rPr>
              <a:t>Conclusioni</a:t>
            </a:r>
            <a:endParaRPr lang="it-IT" sz="2800" b="1" dirty="0">
              <a:latin typeface="Calibri" panose="020F0502020204030204" pitchFamily="34" charset="0"/>
            </a:endParaRPr>
          </a:p>
          <a:p>
            <a:pPr marL="0" indent="0" algn="just">
              <a:buNone/>
            </a:pPr>
            <a:r>
              <a:rPr lang="it-IT" sz="2800" dirty="0">
                <a:latin typeface="Calibri" panose="020F0502020204030204" pitchFamily="34" charset="0"/>
              </a:rPr>
              <a:t>Uno dei principali risultati di questo studio è stata la scoperta che quasi il 97% dei caregiver familiari non conosceva il </a:t>
            </a:r>
            <a:r>
              <a:rPr lang="it-IT" sz="2800" dirty="0" smtClean="0">
                <a:latin typeface="Calibri" panose="020F0502020204030204" pitchFamily="34" charset="0"/>
              </a:rPr>
              <a:t>delirium e associava i sintomi all’invecchiamento. </a:t>
            </a:r>
            <a:r>
              <a:rPr lang="it-IT" sz="2800" dirty="0">
                <a:latin typeface="Calibri" panose="020F0502020204030204" pitchFamily="34" charset="0"/>
              </a:rPr>
              <a:t>Questa mancanza di conoscenza ha implicazioni importanti: coloro che assistono ogni giorno l’anziano hanno più probabilità di rilevare </a:t>
            </a:r>
            <a:r>
              <a:rPr lang="it-IT" sz="2800" dirty="0" smtClean="0">
                <a:latin typeface="Calibri" panose="020F0502020204030204" pitchFamily="34" charset="0"/>
              </a:rPr>
              <a:t>e segnalare ai curanti un cambiamento </a:t>
            </a:r>
            <a:r>
              <a:rPr lang="it-IT" sz="2800" dirty="0">
                <a:latin typeface="Calibri" panose="020F0502020204030204" pitchFamily="34" charset="0"/>
              </a:rPr>
              <a:t>nello stato </a:t>
            </a:r>
            <a:r>
              <a:rPr lang="it-IT" sz="2800" dirty="0" smtClean="0">
                <a:latin typeface="Calibri" panose="020F0502020204030204" pitchFamily="34" charset="0"/>
              </a:rPr>
              <a:t>cognitivo. </a:t>
            </a:r>
            <a:endParaRPr lang="it-IT" sz="2800" dirty="0">
              <a:latin typeface="Calibri" panose="020F0502020204030204" pitchFamily="34" charset="0"/>
            </a:endParaRPr>
          </a:p>
          <a:p>
            <a:pPr marL="0" indent="0" algn="just">
              <a:buNone/>
            </a:pPr>
            <a:endParaRPr lang="it-IT" sz="2800" dirty="0"/>
          </a:p>
        </p:txBody>
      </p:sp>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1691680" y="6188889"/>
            <a:ext cx="5832648" cy="532586"/>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21</a:t>
            </a:fld>
            <a:endParaRPr lang="it-IT" altLang="it-IT">
              <a:solidFill>
                <a:srgbClr val="000000"/>
              </a:solidFill>
            </a:endParaRPr>
          </a:p>
        </p:txBody>
      </p:sp>
      <p:sp>
        <p:nvSpPr>
          <p:cNvPr id="11" name="CasellaDiTesto 10"/>
          <p:cNvSpPr txBox="1"/>
          <p:nvPr/>
        </p:nvSpPr>
        <p:spPr>
          <a:xfrm>
            <a:off x="171832" y="900201"/>
            <a:ext cx="8864664" cy="400110"/>
          </a:xfrm>
          <a:prstGeom prst="rect">
            <a:avLst/>
          </a:prstGeom>
          <a:noFill/>
        </p:spPr>
        <p:txBody>
          <a:bodyPr wrap="square" rtlCol="0">
            <a:spAutoFit/>
          </a:bodyPr>
          <a:lstStyle/>
          <a:p>
            <a:r>
              <a:rPr lang="en-US" sz="2000" dirty="0"/>
              <a:t>BULL M. </a:t>
            </a:r>
            <a:r>
              <a:rPr lang="en-US" sz="2000" dirty="0" smtClean="0"/>
              <a:t>J, 2011</a:t>
            </a:r>
            <a:endParaRPr lang="it-IT" sz="2000" dirty="0"/>
          </a:p>
        </p:txBody>
      </p:sp>
    </p:spTree>
    <p:extLst>
      <p:ext uri="{BB962C8B-B14F-4D97-AF65-F5344CB8AC3E}">
        <p14:creationId xmlns:p14="http://schemas.microsoft.com/office/powerpoint/2010/main" xmlns="" val="40509004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439961"/>
          </a:xfrm>
        </p:spPr>
        <p:txBody>
          <a:bodyPr>
            <a:normAutofit fontScale="90000"/>
          </a:bodyPr>
          <a:lstStyle/>
          <a:p>
            <a:r>
              <a:rPr lang="it-IT" sz="3200" b="1" dirty="0">
                <a:solidFill>
                  <a:schemeClr val="accent2"/>
                </a:solidFill>
              </a:rPr>
              <a:t>Educare </a:t>
            </a:r>
            <a:r>
              <a:rPr lang="it-IT" sz="3200" dirty="0">
                <a:solidFill>
                  <a:schemeClr val="accent2"/>
                </a:solidFill>
              </a:rPr>
              <a:t>e </a:t>
            </a:r>
            <a:r>
              <a:rPr lang="it-IT" sz="3200" b="1" dirty="0">
                <a:solidFill>
                  <a:schemeClr val="accent2"/>
                </a:solidFill>
              </a:rPr>
              <a:t>sostenere</a:t>
            </a:r>
            <a:r>
              <a:rPr lang="it-IT" sz="3200" dirty="0">
                <a:solidFill>
                  <a:schemeClr val="accent2"/>
                </a:solidFill>
              </a:rPr>
              <a:t> la famiglia</a:t>
            </a:r>
            <a:br>
              <a:rPr lang="it-IT" sz="3200" dirty="0">
                <a:solidFill>
                  <a:schemeClr val="accent2"/>
                </a:solidFill>
              </a:rPr>
            </a:br>
            <a:endParaRPr lang="it-IT" dirty="0"/>
          </a:p>
        </p:txBody>
      </p:sp>
      <p:sp>
        <p:nvSpPr>
          <p:cNvPr id="4" name="Segnaposto data 3"/>
          <p:cNvSpPr>
            <a:spLocks noGrp="1"/>
          </p:cNvSpPr>
          <p:nvPr>
            <p:ph type="dt" sz="half" idx="10"/>
          </p:nvPr>
        </p:nvSpPr>
        <p:spPr/>
        <p:txBody>
          <a:bodyPr/>
          <a:lstStyle/>
          <a:p>
            <a:pPr>
              <a:defRPr/>
            </a:pPr>
            <a:fld id="{F739BE68-DDC0-4045-B193-BA9D712E9E01}"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2435424" y="6056585"/>
            <a:ext cx="5184576" cy="612775"/>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22</a:t>
            </a:fld>
            <a:endParaRPr lang="it-IT" altLang="it-IT">
              <a:solidFill>
                <a:srgbClr val="000000"/>
              </a:solidFill>
            </a:endParaRPr>
          </a:p>
        </p:txBody>
      </p:sp>
      <p:graphicFrame>
        <p:nvGraphicFramePr>
          <p:cNvPr id="8" name="Segnaposto contenuto 7"/>
          <p:cNvGraphicFramePr>
            <a:graphicFrameLocks noGrp="1"/>
          </p:cNvGraphicFramePr>
          <p:nvPr>
            <p:ph idx="1"/>
            <p:extLst>
              <p:ext uri="{D42A27DB-BD31-4B8C-83A1-F6EECF244321}">
                <p14:modId xmlns:p14="http://schemas.microsoft.com/office/powerpoint/2010/main" xmlns="" val="996555181"/>
              </p:ext>
            </p:extLst>
          </p:nvPr>
        </p:nvGraphicFramePr>
        <p:xfrm>
          <a:off x="179512" y="844626"/>
          <a:ext cx="8784976"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6024" y="82171"/>
            <a:ext cx="8229600" cy="1143000"/>
          </a:xfrm>
        </p:spPr>
        <p:txBody>
          <a:bodyPr>
            <a:normAutofit fontScale="90000"/>
          </a:bodyPr>
          <a:lstStyle/>
          <a:p>
            <a:pPr lvl="1"/>
            <a:r>
              <a:rPr lang="it-IT" sz="3600" dirty="0" smtClean="0"/>
              <a:t/>
            </a:r>
            <a:br>
              <a:rPr lang="it-IT" sz="3600" dirty="0" smtClean="0"/>
            </a:br>
            <a:r>
              <a:rPr lang="it-IT" sz="3800" b="1" dirty="0">
                <a:solidFill>
                  <a:schemeClr val="accent2"/>
                </a:solidFill>
              </a:rPr>
              <a:t>Educare </a:t>
            </a:r>
            <a:r>
              <a:rPr lang="it-IT" sz="3800" dirty="0">
                <a:solidFill>
                  <a:schemeClr val="accent2"/>
                </a:solidFill>
              </a:rPr>
              <a:t>e </a:t>
            </a:r>
            <a:r>
              <a:rPr lang="it-IT" sz="3800" b="1" dirty="0">
                <a:solidFill>
                  <a:schemeClr val="accent2"/>
                </a:solidFill>
              </a:rPr>
              <a:t>sostenere</a:t>
            </a:r>
            <a:r>
              <a:rPr lang="it-IT" sz="3800" dirty="0">
                <a:solidFill>
                  <a:schemeClr val="accent2"/>
                </a:solidFill>
              </a:rPr>
              <a:t> la famiglia</a:t>
            </a:r>
            <a:br>
              <a:rPr lang="it-IT" sz="3800" dirty="0">
                <a:solidFill>
                  <a:schemeClr val="accent2"/>
                </a:solidFill>
              </a:rPr>
            </a:br>
            <a:r>
              <a:rPr lang="it-IT" dirty="0" smtClean="0"/>
              <a:t>   </a:t>
            </a:r>
            <a:endParaRPr lang="it-IT" dirty="0"/>
          </a:p>
        </p:txBody>
      </p:sp>
      <p:sp>
        <p:nvSpPr>
          <p:cNvPr id="3" name="Segnaposto contenuto 2"/>
          <p:cNvSpPr>
            <a:spLocks noGrp="1"/>
          </p:cNvSpPr>
          <p:nvPr>
            <p:ph idx="1"/>
          </p:nvPr>
        </p:nvSpPr>
        <p:spPr>
          <a:xfrm>
            <a:off x="364704" y="1089284"/>
            <a:ext cx="8280920" cy="5472608"/>
          </a:xfrm>
        </p:spPr>
        <p:txBody>
          <a:bodyPr>
            <a:normAutofit/>
          </a:bodyPr>
          <a:lstStyle/>
          <a:p>
            <a:endParaRPr lang="it-IT" sz="1500" b="1" dirty="0" smtClean="0"/>
          </a:p>
          <a:p>
            <a:pPr algn="just">
              <a:buNone/>
            </a:pPr>
            <a:r>
              <a:rPr lang="it-IT" dirty="0" smtClean="0"/>
              <a:t>	</a:t>
            </a:r>
            <a:r>
              <a:rPr lang="it-IT" dirty="0" smtClean="0">
                <a:latin typeface="Calibri" panose="020F0502020204030204" pitchFamily="34" charset="0"/>
              </a:rPr>
              <a:t>G</a:t>
            </a:r>
            <a:r>
              <a:rPr lang="it-IT" sz="2800" dirty="0" smtClean="0">
                <a:latin typeface="Calibri" panose="020F0502020204030204" pitchFamily="34" charset="0"/>
              </a:rPr>
              <a:t>li infermieri per il ruolo che potrebbero rivestire nelle cure primarie possono </a:t>
            </a:r>
            <a:r>
              <a:rPr lang="it-IT" sz="2800" dirty="0">
                <a:latin typeface="Calibri" panose="020F0502020204030204" pitchFamily="34" charset="0"/>
              </a:rPr>
              <a:t>costruire relazioni di sostegno con i </a:t>
            </a:r>
            <a:r>
              <a:rPr lang="it-IT" sz="2800" dirty="0" smtClean="0">
                <a:latin typeface="Calibri" panose="020F0502020204030204" pitchFamily="34" charset="0"/>
              </a:rPr>
              <a:t>familiari attraverso interventi:</a:t>
            </a:r>
          </a:p>
          <a:p>
            <a:pPr algn="just">
              <a:buNone/>
            </a:pPr>
            <a:endParaRPr lang="it-IT" sz="2800" dirty="0" smtClean="0">
              <a:latin typeface="Calibri" panose="020F0502020204030204" pitchFamily="34" charset="0"/>
            </a:endParaRPr>
          </a:p>
          <a:p>
            <a:r>
              <a:rPr lang="it-IT" sz="2800" dirty="0" smtClean="0">
                <a:latin typeface="Calibri" panose="020F0502020204030204" pitchFamily="34" charset="0"/>
              </a:rPr>
              <a:t>Di cura</a:t>
            </a:r>
          </a:p>
          <a:p>
            <a:r>
              <a:rPr lang="it-IT" sz="2800" dirty="0" smtClean="0">
                <a:latin typeface="Calibri" panose="020F0502020204030204" pitchFamily="34" charset="0"/>
              </a:rPr>
              <a:t>Di sostegno</a:t>
            </a:r>
          </a:p>
          <a:p>
            <a:r>
              <a:rPr lang="it-IT" sz="2800" dirty="0" smtClean="0">
                <a:latin typeface="Calibri" panose="020F0502020204030204" pitchFamily="34" charset="0"/>
              </a:rPr>
              <a:t>Di pianificazione e gestione </a:t>
            </a:r>
            <a:endParaRPr lang="it-IT" dirty="0">
              <a:latin typeface="Calibri" panose="020F0502020204030204" pitchFamily="34" charset="0"/>
            </a:endParaRPr>
          </a:p>
        </p:txBody>
      </p:sp>
      <p:sp>
        <p:nvSpPr>
          <p:cNvPr id="4" name="Segnaposto data 3"/>
          <p:cNvSpPr>
            <a:spLocks noGrp="1"/>
          </p:cNvSpPr>
          <p:nvPr>
            <p:ph type="dt" sz="half" idx="10"/>
          </p:nvPr>
        </p:nvSpPr>
        <p:spPr/>
        <p:txBody>
          <a:bodyPr/>
          <a:lstStyle/>
          <a:p>
            <a:pPr>
              <a:defRPr/>
            </a:pPr>
            <a:fld id="{99B213BF-3C99-4FC0-B935-C71A10CD373C}"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3146140" y="6007100"/>
            <a:ext cx="3680048" cy="476250"/>
          </a:xfrm>
        </p:spPr>
        <p:txBody>
          <a:bodyPr/>
          <a:lstStyle/>
          <a:p>
            <a:pPr>
              <a:defRPr/>
            </a:pPr>
            <a:r>
              <a:rPr lang="it-IT" dirty="0" smtClean="0">
                <a:solidFill>
                  <a:srgbClr val="000000"/>
                </a:solidFill>
              </a:rPr>
              <a:t>Ermellina Zanetti  GRG, Brescia</a:t>
            </a:r>
          </a:p>
          <a:p>
            <a:pPr>
              <a:defRPr/>
            </a:pPr>
            <a:r>
              <a:rPr lang="it-IT" dirty="0" smtClean="0">
                <a:solidFill>
                  <a:srgbClr val="000000"/>
                </a:solidFill>
              </a:rPr>
              <a:t>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23</a:t>
            </a:fld>
            <a:endParaRPr lang="it-IT" altLang="it-IT">
              <a:solidFill>
                <a:srgbClr val="000000"/>
              </a:solidFill>
            </a:endParaRPr>
          </a:p>
        </p:txBody>
      </p:sp>
    </p:spTree>
    <p:extLst>
      <p:ext uri="{BB962C8B-B14F-4D97-AF65-F5344CB8AC3E}">
        <p14:creationId xmlns:p14="http://schemas.microsoft.com/office/powerpoint/2010/main" xmlns="" val="23195299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egnaposto contenuto 6"/>
          <p:cNvGraphicFramePr>
            <a:graphicFrameLocks noGrp="1"/>
          </p:cNvGraphicFramePr>
          <p:nvPr>
            <p:ph idx="1"/>
            <p:extLst>
              <p:ext uri="{D42A27DB-BD31-4B8C-83A1-F6EECF244321}">
                <p14:modId xmlns:p14="http://schemas.microsoft.com/office/powerpoint/2010/main" xmlns="" val="2856958886"/>
              </p:ext>
            </p:extLst>
          </p:nvPr>
        </p:nvGraphicFramePr>
        <p:xfrm>
          <a:off x="179512" y="116632"/>
          <a:ext cx="8507288" cy="6009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2857500" y="6257290"/>
            <a:ext cx="3429000" cy="476250"/>
          </a:xfrm>
        </p:spPr>
        <p:txBody>
          <a:bodyPr/>
          <a:lstStyle/>
          <a:p>
            <a:pPr>
              <a:defRPr/>
            </a:pPr>
            <a:r>
              <a:rPr lang="it-IT" dirty="0" smtClean="0">
                <a:solidFill>
                  <a:srgbClr val="000000"/>
                </a:solidFill>
              </a:rPr>
              <a:t>Ermellina Zanetti  GRG, Brescia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24</a:t>
            </a:fld>
            <a:endParaRPr lang="it-IT" altLang="it-IT">
              <a:solidFill>
                <a:srgbClr val="000000"/>
              </a:solidFill>
            </a:endParaRPr>
          </a:p>
        </p:txBody>
      </p:sp>
    </p:spTree>
    <p:extLst>
      <p:ext uri="{BB962C8B-B14F-4D97-AF65-F5344CB8AC3E}">
        <p14:creationId xmlns:p14="http://schemas.microsoft.com/office/powerpoint/2010/main" xmlns="" val="22937323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egnaposto contenuto 6"/>
          <p:cNvGraphicFramePr>
            <a:graphicFrameLocks noGrp="1"/>
          </p:cNvGraphicFramePr>
          <p:nvPr>
            <p:ph idx="1"/>
            <p:extLst>
              <p:ext uri="{D42A27DB-BD31-4B8C-83A1-F6EECF244321}">
                <p14:modId xmlns:p14="http://schemas.microsoft.com/office/powerpoint/2010/main" xmlns="" val="4114916014"/>
              </p:ext>
            </p:extLst>
          </p:nvPr>
        </p:nvGraphicFramePr>
        <p:xfrm>
          <a:off x="179512" y="116632"/>
          <a:ext cx="8507288" cy="6009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data 3"/>
          <p:cNvSpPr>
            <a:spLocks noGrp="1"/>
          </p:cNvSpPr>
          <p:nvPr>
            <p:ph type="dt" sz="half" idx="10"/>
          </p:nvPr>
        </p:nvSpPr>
        <p:spPr/>
        <p:txBody>
          <a:bodyPr/>
          <a:lstStyle/>
          <a:p>
            <a:pPr>
              <a:defRPr/>
            </a:pPr>
            <a:fld id="{07E04B5D-1D19-41EC-937F-C15AFA5FCEAD}"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2843808" y="6275239"/>
            <a:ext cx="3824064" cy="208111"/>
          </a:xfrm>
        </p:spPr>
        <p:txBody>
          <a:bodyPr/>
          <a:lstStyle/>
          <a:p>
            <a:pPr>
              <a:defRPr/>
            </a:pPr>
            <a:r>
              <a:rPr lang="it-IT" dirty="0" smtClean="0">
                <a:solidFill>
                  <a:srgbClr val="000000"/>
                </a:solidFill>
              </a:rPr>
              <a:t>Ermellina Zanetti  GRG, Brescia </a:t>
            </a:r>
          </a:p>
          <a:p>
            <a:pPr>
              <a:defRPr/>
            </a:pPr>
            <a:r>
              <a:rPr lang="it-IT" dirty="0" smtClean="0">
                <a:solidFill>
                  <a:srgbClr val="000000"/>
                </a:solidFill>
              </a:rPr>
              <a:t> 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25</a:t>
            </a:fld>
            <a:endParaRPr lang="it-IT" altLang="it-IT">
              <a:solidFill>
                <a:srgbClr val="000000"/>
              </a:solidFill>
            </a:endParaRPr>
          </a:p>
        </p:txBody>
      </p:sp>
    </p:spTree>
    <p:extLst>
      <p:ext uri="{BB962C8B-B14F-4D97-AF65-F5344CB8AC3E}">
        <p14:creationId xmlns:p14="http://schemas.microsoft.com/office/powerpoint/2010/main" xmlns="" val="11495881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6024" y="82171"/>
            <a:ext cx="8229600" cy="1143000"/>
          </a:xfrm>
        </p:spPr>
        <p:txBody>
          <a:bodyPr>
            <a:normAutofit fontScale="90000"/>
          </a:bodyPr>
          <a:lstStyle/>
          <a:p>
            <a:pPr lvl="1"/>
            <a:r>
              <a:rPr lang="it-IT" sz="3600" dirty="0" smtClean="0"/>
              <a:t/>
            </a:r>
            <a:br>
              <a:rPr lang="it-IT" sz="3600" dirty="0" smtClean="0"/>
            </a:br>
            <a:r>
              <a:rPr lang="it-IT" sz="3800" b="1" dirty="0" smtClean="0">
                <a:solidFill>
                  <a:schemeClr val="accent2"/>
                </a:solidFill>
              </a:rPr>
              <a:t>Quale infermiere – quale organizzazione</a:t>
            </a:r>
            <a:r>
              <a:rPr lang="it-IT" sz="3800" dirty="0">
                <a:solidFill>
                  <a:schemeClr val="accent2"/>
                </a:solidFill>
              </a:rPr>
              <a:t/>
            </a:r>
            <a:br>
              <a:rPr lang="it-IT" sz="3800" dirty="0">
                <a:solidFill>
                  <a:schemeClr val="accent2"/>
                </a:solidFill>
              </a:rPr>
            </a:br>
            <a:r>
              <a:rPr lang="it-IT" dirty="0" smtClean="0"/>
              <a:t>   </a:t>
            </a:r>
            <a:endParaRPr lang="it-IT" dirty="0"/>
          </a:p>
        </p:txBody>
      </p:sp>
      <p:sp>
        <p:nvSpPr>
          <p:cNvPr id="3" name="Segnaposto contenuto 2"/>
          <p:cNvSpPr>
            <a:spLocks noGrp="1"/>
          </p:cNvSpPr>
          <p:nvPr>
            <p:ph idx="1"/>
          </p:nvPr>
        </p:nvSpPr>
        <p:spPr>
          <a:xfrm>
            <a:off x="364704" y="1089284"/>
            <a:ext cx="8455768" cy="4355940"/>
          </a:xfrm>
        </p:spPr>
        <p:txBody>
          <a:bodyPr>
            <a:normAutofit fontScale="77500" lnSpcReduction="20000"/>
          </a:bodyPr>
          <a:lstStyle/>
          <a:p>
            <a:endParaRPr lang="it-IT" sz="1500" b="1" dirty="0" smtClean="0"/>
          </a:p>
          <a:p>
            <a:pPr algn="just">
              <a:buNone/>
            </a:pPr>
            <a:r>
              <a:rPr lang="it-IT" dirty="0" smtClean="0"/>
              <a:t>	</a:t>
            </a:r>
          </a:p>
          <a:p>
            <a:pPr algn="just">
              <a:buNone/>
            </a:pPr>
            <a:r>
              <a:rPr lang="it-IT" dirty="0">
                <a:latin typeface="Calibri" panose="020F0502020204030204" pitchFamily="34" charset="0"/>
              </a:rPr>
              <a:t>	</a:t>
            </a:r>
            <a:r>
              <a:rPr lang="it-IT" dirty="0" smtClean="0">
                <a:latin typeface="Calibri" panose="020F0502020204030204" pitchFamily="34" charset="0"/>
              </a:rPr>
              <a:t>Dall’erogazione di prestazioni- alla presa in carico</a:t>
            </a:r>
          </a:p>
          <a:p>
            <a:pPr algn="just">
              <a:buNone/>
            </a:pPr>
            <a:r>
              <a:rPr lang="it-IT" dirty="0">
                <a:latin typeface="Calibri" panose="020F0502020204030204" pitchFamily="34" charset="0"/>
              </a:rPr>
              <a:t>	</a:t>
            </a:r>
            <a:r>
              <a:rPr lang="it-IT" dirty="0" smtClean="0">
                <a:solidFill>
                  <a:srgbClr val="0070C0"/>
                </a:solidFill>
                <a:latin typeface="Calibri" panose="020F0502020204030204" pitchFamily="34" charset="0"/>
              </a:rPr>
              <a:t>= garantire la continuità dell’assistenza</a:t>
            </a:r>
          </a:p>
          <a:p>
            <a:pPr algn="just">
              <a:buNone/>
            </a:pPr>
            <a:endParaRPr lang="it-IT" dirty="0">
              <a:latin typeface="Calibri" panose="020F0502020204030204" pitchFamily="34" charset="0"/>
            </a:endParaRPr>
          </a:p>
          <a:p>
            <a:pPr algn="just">
              <a:buNone/>
            </a:pPr>
            <a:r>
              <a:rPr lang="it-IT" dirty="0" smtClean="0">
                <a:latin typeface="Calibri" panose="020F0502020204030204" pitchFamily="34" charset="0"/>
              </a:rPr>
              <a:t>	Specializzazione delle competenze cliniche</a:t>
            </a:r>
          </a:p>
          <a:p>
            <a:pPr algn="just">
              <a:buNone/>
            </a:pPr>
            <a:r>
              <a:rPr lang="it-IT" dirty="0">
                <a:latin typeface="Calibri" panose="020F0502020204030204" pitchFamily="34" charset="0"/>
              </a:rPr>
              <a:t>	</a:t>
            </a:r>
            <a:r>
              <a:rPr lang="it-IT" dirty="0" smtClean="0">
                <a:solidFill>
                  <a:srgbClr val="0070C0"/>
                </a:solidFill>
                <a:latin typeface="Calibri" panose="020F0502020204030204" pitchFamily="34" charset="0"/>
              </a:rPr>
              <a:t>= precoce individuazione dei problemi clinici</a:t>
            </a:r>
          </a:p>
          <a:p>
            <a:pPr algn="just">
              <a:buNone/>
            </a:pPr>
            <a:r>
              <a:rPr lang="it-IT" dirty="0">
                <a:solidFill>
                  <a:srgbClr val="0070C0"/>
                </a:solidFill>
                <a:latin typeface="Calibri" panose="020F0502020204030204" pitchFamily="34" charset="0"/>
              </a:rPr>
              <a:t>	</a:t>
            </a:r>
            <a:r>
              <a:rPr lang="it-IT" dirty="0" smtClean="0">
                <a:solidFill>
                  <a:srgbClr val="0070C0"/>
                </a:solidFill>
                <a:latin typeface="Calibri" panose="020F0502020204030204" pitchFamily="34" charset="0"/>
              </a:rPr>
              <a:t>= meno eventi avversi</a:t>
            </a:r>
          </a:p>
          <a:p>
            <a:pPr algn="just">
              <a:buNone/>
            </a:pPr>
            <a:endParaRPr lang="it-IT" dirty="0" smtClean="0">
              <a:latin typeface="Calibri" panose="020F0502020204030204" pitchFamily="34" charset="0"/>
            </a:endParaRPr>
          </a:p>
          <a:p>
            <a:pPr algn="just">
              <a:buNone/>
            </a:pPr>
            <a:endParaRPr lang="it-IT" dirty="0">
              <a:latin typeface="Calibri" panose="020F0502020204030204" pitchFamily="34" charset="0"/>
            </a:endParaRPr>
          </a:p>
          <a:p>
            <a:pPr algn="just">
              <a:buNone/>
            </a:pPr>
            <a:r>
              <a:rPr lang="it-IT" dirty="0" smtClean="0">
                <a:latin typeface="Calibri" panose="020F0502020204030204" pitchFamily="34" charset="0"/>
              </a:rPr>
              <a:t>	</a:t>
            </a:r>
            <a:endParaRPr lang="it-IT" dirty="0">
              <a:latin typeface="Calibri" panose="020F0502020204030204" pitchFamily="34" charset="0"/>
            </a:endParaRPr>
          </a:p>
        </p:txBody>
      </p:sp>
      <p:sp>
        <p:nvSpPr>
          <p:cNvPr id="4" name="Segnaposto data 3"/>
          <p:cNvSpPr>
            <a:spLocks noGrp="1"/>
          </p:cNvSpPr>
          <p:nvPr>
            <p:ph type="dt" sz="half" idx="10"/>
          </p:nvPr>
        </p:nvSpPr>
        <p:spPr/>
        <p:txBody>
          <a:bodyPr/>
          <a:lstStyle/>
          <a:p>
            <a:pPr>
              <a:defRPr/>
            </a:pPr>
            <a:fld id="{99B213BF-3C99-4FC0-B935-C71A10CD373C}" type="datetime1">
              <a:rPr lang="it-IT" smtClean="0">
                <a:solidFill>
                  <a:srgbClr val="000000"/>
                </a:solidFill>
              </a:rPr>
              <a:pPr>
                <a:defRPr/>
              </a:pPr>
              <a:t>05/10/2015</a:t>
            </a:fld>
            <a:endParaRPr lang="it-IT">
              <a:solidFill>
                <a:srgbClr val="000000"/>
              </a:solidFill>
            </a:endParaRPr>
          </a:p>
        </p:txBody>
      </p:sp>
      <p:sp>
        <p:nvSpPr>
          <p:cNvPr id="5" name="Segnaposto piè di pagina 4"/>
          <p:cNvSpPr>
            <a:spLocks noGrp="1"/>
          </p:cNvSpPr>
          <p:nvPr>
            <p:ph type="ftr" sz="quarter" idx="11"/>
          </p:nvPr>
        </p:nvSpPr>
        <p:spPr>
          <a:xfrm>
            <a:off x="3146140" y="6007100"/>
            <a:ext cx="3680048" cy="476250"/>
          </a:xfrm>
        </p:spPr>
        <p:txBody>
          <a:bodyPr/>
          <a:lstStyle/>
          <a:p>
            <a:pPr>
              <a:defRPr/>
            </a:pPr>
            <a:r>
              <a:rPr lang="it-IT" dirty="0" smtClean="0">
                <a:solidFill>
                  <a:srgbClr val="000000"/>
                </a:solidFill>
              </a:rPr>
              <a:t>Ermellina Zanetti  GRG, Brescia</a:t>
            </a:r>
          </a:p>
          <a:p>
            <a:pPr>
              <a:defRPr/>
            </a:pPr>
            <a:r>
              <a:rPr lang="it-IT" dirty="0" smtClean="0">
                <a:solidFill>
                  <a:srgbClr val="000000"/>
                </a:solidFill>
              </a:rPr>
              <a:t>APRIRE-Assistenza </a:t>
            </a:r>
            <a:r>
              <a:rPr lang="it-IT" dirty="0" err="1" smtClean="0">
                <a:solidFill>
                  <a:srgbClr val="000000"/>
                </a:solidFill>
              </a:rPr>
              <a:t>PRimaria</a:t>
            </a:r>
            <a:r>
              <a:rPr lang="it-IT" dirty="0" smtClean="0">
                <a:solidFill>
                  <a:srgbClr val="000000"/>
                </a:solidFill>
              </a:rPr>
              <a:t> In </a:t>
            </a:r>
            <a:r>
              <a:rPr lang="it-IT" dirty="0" err="1" smtClean="0">
                <a:solidFill>
                  <a:srgbClr val="000000"/>
                </a:solidFill>
              </a:rPr>
              <a:t>REte</a:t>
            </a:r>
            <a:endParaRPr lang="it-IT" dirty="0">
              <a:solidFill>
                <a:srgbClr val="000000"/>
              </a:solidFill>
            </a:endParaRPr>
          </a:p>
        </p:txBody>
      </p:sp>
      <p:sp>
        <p:nvSpPr>
          <p:cNvPr id="6" name="Segnaposto numero diapositiva 5"/>
          <p:cNvSpPr>
            <a:spLocks noGrp="1"/>
          </p:cNvSpPr>
          <p:nvPr>
            <p:ph type="sldNum" sz="quarter" idx="12"/>
          </p:nvPr>
        </p:nvSpPr>
        <p:spPr/>
        <p:txBody>
          <a:bodyPr/>
          <a:lstStyle/>
          <a:p>
            <a:pPr>
              <a:defRPr/>
            </a:pPr>
            <a:fld id="{C263965C-3D6C-47AA-B83F-81882011C0A7}" type="slidenum">
              <a:rPr lang="it-IT" altLang="it-IT" smtClean="0">
                <a:solidFill>
                  <a:srgbClr val="000000"/>
                </a:solidFill>
              </a:rPr>
              <a:pPr>
                <a:defRPr/>
              </a:pPr>
              <a:t>26</a:t>
            </a:fld>
            <a:endParaRPr lang="it-IT" altLang="it-IT">
              <a:solidFill>
                <a:srgbClr val="000000"/>
              </a:solidFill>
            </a:endParaRPr>
          </a:p>
        </p:txBody>
      </p:sp>
    </p:spTree>
    <p:extLst>
      <p:ext uri="{BB962C8B-B14F-4D97-AF65-F5344CB8AC3E}">
        <p14:creationId xmlns:p14="http://schemas.microsoft.com/office/powerpoint/2010/main" xmlns="" val="3372758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sp>
        <p:nvSpPr>
          <p:cNvPr id="3" name="Segnaposto contenuto 2"/>
          <p:cNvSpPr>
            <a:spLocks noGrp="1"/>
          </p:cNvSpPr>
          <p:nvPr>
            <p:ph idx="1"/>
          </p:nvPr>
        </p:nvSpPr>
        <p:spPr>
          <a:xfrm>
            <a:off x="323528" y="1196752"/>
            <a:ext cx="8424936" cy="5472608"/>
          </a:xfrm>
        </p:spPr>
        <p:txBody>
          <a:bodyPr>
            <a:normAutofit/>
          </a:bodyPr>
          <a:lstStyle/>
          <a:p>
            <a:pPr marL="0" indent="0">
              <a:buNone/>
            </a:pPr>
            <a:endParaRPr lang="it-IT" sz="2000" b="1" dirty="0" smtClean="0"/>
          </a:p>
          <a:p>
            <a:pPr algn="just">
              <a:buNone/>
            </a:pPr>
            <a:r>
              <a:rPr lang="it-IT" dirty="0" smtClean="0"/>
              <a:t>	</a:t>
            </a:r>
            <a:r>
              <a:rPr lang="it-IT" sz="2800" dirty="0" smtClean="0"/>
              <a:t>Gli studi riportano che il delirium, soprattutto</a:t>
            </a:r>
            <a:br>
              <a:rPr lang="it-IT" sz="2800" dirty="0" smtClean="0"/>
            </a:br>
            <a:r>
              <a:rPr lang="it-IT" sz="2800" dirty="0" smtClean="0"/>
              <a:t>la </a:t>
            </a:r>
            <a:r>
              <a:rPr lang="it-IT" sz="2800" b="1" dirty="0" smtClean="0"/>
              <a:t>forma ipocinetica</a:t>
            </a:r>
            <a:r>
              <a:rPr lang="it-IT" sz="2800" dirty="0" smtClean="0"/>
              <a:t>, è spesso non riconosciuto dai professionisti della salute, pertanto le </a:t>
            </a:r>
            <a:br>
              <a:rPr lang="it-IT" sz="2800" dirty="0" smtClean="0"/>
            </a:br>
            <a:r>
              <a:rPr lang="it-IT" sz="2800" dirty="0" smtClean="0"/>
              <a:t>frequenze indicate in letteratura potrebbero essere  sottostimate. </a:t>
            </a:r>
          </a:p>
          <a:p>
            <a:pPr algn="just">
              <a:buNone/>
            </a:pPr>
            <a:endParaRPr lang="it-IT" dirty="0" smtClean="0"/>
          </a:p>
          <a:p>
            <a:pPr>
              <a:buNone/>
            </a:pPr>
            <a:r>
              <a:rPr lang="it-IT" dirty="0" smtClean="0">
                <a:solidFill>
                  <a:schemeClr val="accent1">
                    <a:lumMod val="75000"/>
                  </a:schemeClr>
                </a:solidFill>
              </a:rPr>
              <a:t>	</a:t>
            </a:r>
            <a:r>
              <a:rPr lang="it-IT" sz="2200" dirty="0" smtClean="0">
                <a:solidFill>
                  <a:schemeClr val="accent1">
                    <a:lumMod val="75000"/>
                  </a:schemeClr>
                </a:solidFill>
              </a:rPr>
              <a:t>(</a:t>
            </a:r>
            <a:r>
              <a:rPr lang="it-IT" sz="2200" dirty="0" err="1">
                <a:solidFill>
                  <a:schemeClr val="accent1">
                    <a:lumMod val="75000"/>
                  </a:schemeClr>
                </a:solidFill>
              </a:rPr>
              <a:t>Dahlke</a:t>
            </a:r>
            <a:r>
              <a:rPr lang="it-IT" sz="2200" dirty="0">
                <a:solidFill>
                  <a:schemeClr val="accent1">
                    <a:lumMod val="75000"/>
                  </a:schemeClr>
                </a:solidFill>
              </a:rPr>
              <a:t> e </a:t>
            </a:r>
            <a:r>
              <a:rPr lang="it-IT" sz="2200" dirty="0" err="1">
                <a:solidFill>
                  <a:schemeClr val="accent1">
                    <a:lumMod val="75000"/>
                  </a:schemeClr>
                </a:solidFill>
              </a:rPr>
              <a:t>Phinney</a:t>
            </a:r>
            <a:r>
              <a:rPr lang="it-IT" sz="2200" dirty="0">
                <a:solidFill>
                  <a:schemeClr val="accent1">
                    <a:lumMod val="75000"/>
                  </a:schemeClr>
                </a:solidFill>
              </a:rPr>
              <a:t>, 2008;. Fernandez et al, 2008; </a:t>
            </a:r>
            <a:r>
              <a:rPr lang="it-IT" sz="2200" dirty="0" err="1">
                <a:solidFill>
                  <a:schemeClr val="accent1">
                    <a:lumMod val="75000"/>
                  </a:schemeClr>
                </a:solidFill>
              </a:rPr>
              <a:t>Steis</a:t>
            </a:r>
            <a:r>
              <a:rPr lang="it-IT" sz="2200" dirty="0">
                <a:solidFill>
                  <a:schemeClr val="accent1">
                    <a:lumMod val="75000"/>
                  </a:schemeClr>
                </a:solidFill>
              </a:rPr>
              <a:t> &amp;</a:t>
            </a:r>
            <a:r>
              <a:rPr lang="it-IT" sz="2200" dirty="0" err="1">
                <a:solidFill>
                  <a:schemeClr val="accent1">
                    <a:lumMod val="75000"/>
                  </a:schemeClr>
                </a:solidFill>
              </a:rPr>
              <a:t>Fick</a:t>
            </a:r>
            <a:r>
              <a:rPr lang="it-IT" sz="2200" dirty="0">
                <a:solidFill>
                  <a:schemeClr val="accent1">
                    <a:lumMod val="75000"/>
                  </a:schemeClr>
                </a:solidFill>
              </a:rPr>
              <a:t>, 2008; </a:t>
            </a:r>
            <a:r>
              <a:rPr lang="it-IT" sz="2200" dirty="0" err="1">
                <a:solidFill>
                  <a:schemeClr val="accent1">
                    <a:lumMod val="75000"/>
                  </a:schemeClr>
                </a:solidFill>
              </a:rPr>
              <a:t>Wang</a:t>
            </a:r>
            <a:r>
              <a:rPr lang="it-IT" sz="2200" dirty="0">
                <a:solidFill>
                  <a:schemeClr val="accent1">
                    <a:lumMod val="75000"/>
                  </a:schemeClr>
                </a:solidFill>
              </a:rPr>
              <a:t> &amp; </a:t>
            </a:r>
            <a:r>
              <a:rPr lang="it-IT" sz="2200" dirty="0" err="1">
                <a:solidFill>
                  <a:schemeClr val="accent1">
                    <a:lumMod val="75000"/>
                  </a:schemeClr>
                </a:solidFill>
              </a:rPr>
              <a:t>Mentes</a:t>
            </a:r>
            <a:r>
              <a:rPr lang="it-IT" sz="2200" dirty="0">
                <a:solidFill>
                  <a:schemeClr val="accent1">
                    <a:lumMod val="75000"/>
                  </a:schemeClr>
                </a:solidFill>
              </a:rPr>
              <a:t>, 2009).</a:t>
            </a:r>
          </a:p>
          <a:p>
            <a:pPr>
              <a:buNone/>
            </a:pPr>
            <a:r>
              <a:rPr lang="it-IT" dirty="0" smtClean="0"/>
              <a:t/>
            </a:r>
            <a:br>
              <a:rPr lang="it-IT" dirty="0" smtClean="0"/>
            </a:br>
            <a:endParaRPr lang="it-IT" dirty="0"/>
          </a:p>
        </p:txBody>
      </p:sp>
      <p:sp>
        <p:nvSpPr>
          <p:cNvPr id="4" name="Segnaposto data 3"/>
          <p:cNvSpPr>
            <a:spLocks noGrp="1"/>
          </p:cNvSpPr>
          <p:nvPr>
            <p:ph type="dt" sz="half" idx="10"/>
          </p:nvPr>
        </p:nvSpPr>
        <p:spPr/>
        <p:txBody>
          <a:bodyPr/>
          <a:lstStyle/>
          <a:p>
            <a:fld id="{C68F68DF-AFA6-4BB4-ABFD-17C6D0F8167D}" type="datetime1">
              <a:rPr lang="it-IT" smtClean="0"/>
              <a:pPr/>
              <a:t>05/10/2015</a:t>
            </a:fld>
            <a:endParaRPr lang="it-IT"/>
          </a:p>
        </p:txBody>
      </p:sp>
      <p:sp>
        <p:nvSpPr>
          <p:cNvPr id="5" name="Segnaposto piè di pagina 4"/>
          <p:cNvSpPr>
            <a:spLocks noGrp="1"/>
          </p:cNvSpPr>
          <p:nvPr>
            <p:ph type="ftr" sz="quarter" idx="11"/>
          </p:nvPr>
        </p:nvSpPr>
        <p:spPr>
          <a:xfrm>
            <a:off x="3124200" y="6356350"/>
            <a:ext cx="3367336"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6" name="Segnaposto numero diapositiva 5"/>
          <p:cNvSpPr>
            <a:spLocks noGrp="1"/>
          </p:cNvSpPr>
          <p:nvPr>
            <p:ph type="sldNum" sz="quarter" idx="12"/>
          </p:nvPr>
        </p:nvSpPr>
        <p:spPr/>
        <p:txBody>
          <a:bodyPr/>
          <a:lstStyle/>
          <a:p>
            <a:fld id="{FA3F8124-DCFD-4829-9D91-90BFFDDB2E36}" type="slidenum">
              <a:rPr lang="it-IT" smtClean="0"/>
              <a:pPr/>
              <a:t>3</a:t>
            </a:fld>
            <a:endParaRPr lang="it-IT"/>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820472" cy="4995783"/>
          </a:xfrm>
        </p:spPr>
        <p:txBody>
          <a:bodyPr>
            <a:normAutofit/>
          </a:bodyPr>
          <a:lstStyle/>
          <a:p>
            <a:pPr marL="0" indent="0">
              <a:buNone/>
            </a:pPr>
            <a:endParaRPr lang="it-IT" b="1" dirty="0" smtClean="0"/>
          </a:p>
          <a:p>
            <a:pPr algn="ctr">
              <a:buNone/>
            </a:pPr>
            <a:r>
              <a:rPr lang="it-IT" b="1" dirty="0" smtClean="0"/>
              <a:t>Cambiamento acuto dello stato cognitivo</a:t>
            </a:r>
            <a:endParaRPr lang="it-IT" dirty="0" smtClean="0"/>
          </a:p>
          <a:p>
            <a:pPr>
              <a:buNone/>
            </a:pPr>
            <a:endParaRPr lang="it-IT" dirty="0"/>
          </a:p>
        </p:txBody>
      </p:sp>
      <p:pic>
        <p:nvPicPr>
          <p:cNvPr id="1026" name="Picture 2" descr="https://encrypted-tbn1.gstatic.com/images?q=tbn:ANd9GcSkcQCCyalDUwEVfn_IMDaaxsle32eEDilcRPc51j4g1cc0CmpBRd7K-hx_"/>
          <p:cNvPicPr>
            <a:picLocks noChangeAspect="1" noChangeArrowheads="1"/>
          </p:cNvPicPr>
          <p:nvPr/>
        </p:nvPicPr>
        <p:blipFill>
          <a:blip r:embed="rId2" cstate="print"/>
          <a:srcRect/>
          <a:stretch>
            <a:fillRect/>
          </a:stretch>
        </p:blipFill>
        <p:spPr bwMode="auto">
          <a:xfrm rot="1609248">
            <a:off x="4150987" y="3656777"/>
            <a:ext cx="2163962" cy="2163963"/>
          </a:xfrm>
          <a:prstGeom prst="rect">
            <a:avLst/>
          </a:prstGeom>
          <a:noFill/>
        </p:spPr>
      </p:pic>
      <p:sp>
        <p:nvSpPr>
          <p:cNvPr id="6" name="CasellaDiTesto 5"/>
          <p:cNvSpPr txBox="1"/>
          <p:nvPr/>
        </p:nvSpPr>
        <p:spPr>
          <a:xfrm rot="20547940">
            <a:off x="1560231" y="4430755"/>
            <a:ext cx="3324730" cy="707886"/>
          </a:xfrm>
          <a:prstGeom prst="rect">
            <a:avLst/>
          </a:prstGeom>
          <a:noFill/>
        </p:spPr>
        <p:txBody>
          <a:bodyPr wrap="square" rtlCol="0">
            <a:spAutoFit/>
          </a:bodyPr>
          <a:lstStyle/>
          <a:p>
            <a:r>
              <a:rPr lang="it-IT" sz="4000" b="1" dirty="0" err="1" smtClean="0">
                <a:solidFill>
                  <a:srgbClr val="00B050"/>
                </a:solidFill>
              </a:rPr>
              <a:t>Think</a:t>
            </a:r>
            <a:r>
              <a:rPr lang="it-IT" sz="4000" b="1" dirty="0" smtClean="0">
                <a:solidFill>
                  <a:srgbClr val="00B050"/>
                </a:solidFill>
              </a:rPr>
              <a:t> delirium</a:t>
            </a:r>
            <a:endParaRPr lang="it-IT" sz="4000" dirty="0"/>
          </a:p>
        </p:txBody>
      </p:sp>
      <p:sp>
        <p:nvSpPr>
          <p:cNvPr id="4" name="Segnaposto data 3"/>
          <p:cNvSpPr>
            <a:spLocks noGrp="1"/>
          </p:cNvSpPr>
          <p:nvPr>
            <p:ph type="dt" sz="half" idx="10"/>
          </p:nvPr>
        </p:nvSpPr>
        <p:spPr/>
        <p:txBody>
          <a:bodyPr/>
          <a:lstStyle/>
          <a:p>
            <a:fld id="{3ECE0DDE-FF48-481F-A750-E7A53E6D4AA9}" type="datetime1">
              <a:rPr lang="it-IT" smtClean="0"/>
              <a:pPr/>
              <a:t>05/10/2015</a:t>
            </a:fld>
            <a:endParaRPr lang="it-IT"/>
          </a:p>
        </p:txBody>
      </p:sp>
      <p:sp>
        <p:nvSpPr>
          <p:cNvPr id="5" name="Segnaposto piè di pagina 4"/>
          <p:cNvSpPr>
            <a:spLocks noGrp="1"/>
          </p:cNvSpPr>
          <p:nvPr>
            <p:ph type="ftr" sz="quarter" idx="11"/>
          </p:nvPr>
        </p:nvSpPr>
        <p:spPr>
          <a:xfrm>
            <a:off x="3124200" y="6356350"/>
            <a:ext cx="3562544"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7" name="Segnaposto numero diapositiva 6"/>
          <p:cNvSpPr>
            <a:spLocks noGrp="1"/>
          </p:cNvSpPr>
          <p:nvPr>
            <p:ph type="sldNum" sz="quarter" idx="12"/>
          </p:nvPr>
        </p:nvSpPr>
        <p:spPr/>
        <p:txBody>
          <a:bodyPr/>
          <a:lstStyle/>
          <a:p>
            <a:fld id="{FA3F8124-DCFD-4829-9D91-90BFFDDB2E36}" type="slidenum">
              <a:rPr lang="it-IT" smtClean="0"/>
              <a:pPr/>
              <a:t>4</a:t>
            </a:fld>
            <a:endParaRPr lang="it-IT"/>
          </a:p>
        </p:txBody>
      </p:sp>
      <p:sp>
        <p:nvSpPr>
          <p:cNvPr id="10" name="Titolo 1"/>
          <p:cNvSpPr>
            <a:spLocks noGrp="1"/>
          </p:cNvSpPr>
          <p:nvPr>
            <p:ph type="title"/>
          </p:nvPr>
        </p:nvSpPr>
        <p:spPr>
          <a:xfrm>
            <a:off x="457200" y="274638"/>
            <a:ext cx="8229600" cy="1143000"/>
          </a:xfrm>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sp>
        <p:nvSpPr>
          <p:cNvPr id="2" name="Freccia in giù 1"/>
          <p:cNvSpPr/>
          <p:nvPr/>
        </p:nvSpPr>
        <p:spPr>
          <a:xfrm>
            <a:off x="4373364" y="2662858"/>
            <a:ext cx="720800" cy="12241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820472" cy="5040560"/>
          </a:xfrm>
        </p:spPr>
        <p:txBody>
          <a:bodyPr>
            <a:normAutofit/>
          </a:bodyPr>
          <a:lstStyle/>
          <a:p>
            <a:pPr marL="0" indent="0">
              <a:buNone/>
            </a:pPr>
            <a:endParaRPr lang="it-IT" sz="800" b="1" dirty="0" smtClean="0"/>
          </a:p>
          <a:p>
            <a:pPr>
              <a:buNone/>
            </a:pPr>
            <a:endParaRPr lang="it-IT" dirty="0" smtClean="0"/>
          </a:p>
          <a:p>
            <a:pPr>
              <a:buNone/>
            </a:pPr>
            <a:endParaRPr lang="it-IT" dirty="0"/>
          </a:p>
        </p:txBody>
      </p:sp>
      <p:sp>
        <p:nvSpPr>
          <p:cNvPr id="4" name="Segnaposto data 3"/>
          <p:cNvSpPr>
            <a:spLocks noGrp="1"/>
          </p:cNvSpPr>
          <p:nvPr>
            <p:ph type="dt" sz="half" idx="10"/>
          </p:nvPr>
        </p:nvSpPr>
        <p:spPr/>
        <p:txBody>
          <a:bodyPr/>
          <a:lstStyle/>
          <a:p>
            <a:fld id="{E906677B-6EBF-4914-97E0-1552289CF034}" type="datetime1">
              <a:rPr lang="it-IT" smtClean="0"/>
              <a:pPr/>
              <a:t>05/10/2015</a:t>
            </a:fld>
            <a:endParaRPr lang="it-IT"/>
          </a:p>
        </p:txBody>
      </p:sp>
      <p:sp>
        <p:nvSpPr>
          <p:cNvPr id="5" name="Segnaposto piè di pagina 4"/>
          <p:cNvSpPr>
            <a:spLocks noGrp="1"/>
          </p:cNvSpPr>
          <p:nvPr>
            <p:ph type="ftr" sz="quarter" idx="11"/>
          </p:nvPr>
        </p:nvSpPr>
        <p:spPr>
          <a:xfrm>
            <a:off x="3124200" y="6356350"/>
            <a:ext cx="3320008"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7" name="Segnaposto numero diapositiva 6"/>
          <p:cNvSpPr>
            <a:spLocks noGrp="1"/>
          </p:cNvSpPr>
          <p:nvPr>
            <p:ph type="sldNum" sz="quarter" idx="12"/>
          </p:nvPr>
        </p:nvSpPr>
        <p:spPr/>
        <p:txBody>
          <a:bodyPr/>
          <a:lstStyle/>
          <a:p>
            <a:fld id="{FA3F8124-DCFD-4829-9D91-90BFFDDB2E36}" type="slidenum">
              <a:rPr lang="it-IT" smtClean="0"/>
              <a:pPr/>
              <a:t>5</a:t>
            </a:fld>
            <a:endParaRPr lang="it-IT"/>
          </a:p>
        </p:txBody>
      </p:sp>
      <p:sp>
        <p:nvSpPr>
          <p:cNvPr id="10" name="Titolo 1"/>
          <p:cNvSpPr>
            <a:spLocks noGrp="1"/>
          </p:cNvSpPr>
          <p:nvPr>
            <p:ph type="title"/>
          </p:nvPr>
        </p:nvSpPr>
        <p:spPr>
          <a:xfrm>
            <a:off x="452475" y="34160"/>
            <a:ext cx="8229600" cy="1143000"/>
          </a:xfrm>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pic>
        <p:nvPicPr>
          <p:cNvPr id="2" name="Immagin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1559" y="1572630"/>
            <a:ext cx="2506597" cy="3133246"/>
          </a:xfrm>
          <a:prstGeom prst="rect">
            <a:avLst/>
          </a:prstGeom>
        </p:spPr>
      </p:pic>
      <p:sp>
        <p:nvSpPr>
          <p:cNvPr id="8" name="CasellaDiTesto 7"/>
          <p:cNvSpPr txBox="1"/>
          <p:nvPr/>
        </p:nvSpPr>
        <p:spPr>
          <a:xfrm>
            <a:off x="755576" y="3068960"/>
            <a:ext cx="720080" cy="499199"/>
          </a:xfrm>
          <a:prstGeom prst="rect">
            <a:avLst/>
          </a:prstGeom>
          <a:noFill/>
        </p:spPr>
        <p:txBody>
          <a:bodyPr wrap="square" rtlCol="0">
            <a:spAutoFit/>
          </a:bodyPr>
          <a:lstStyle/>
          <a:p>
            <a:endParaRPr lang="it-IT" dirty="0"/>
          </a:p>
        </p:txBody>
      </p:sp>
      <p:sp>
        <p:nvSpPr>
          <p:cNvPr id="9" name="CasellaDiTesto 8"/>
          <p:cNvSpPr txBox="1"/>
          <p:nvPr/>
        </p:nvSpPr>
        <p:spPr>
          <a:xfrm>
            <a:off x="3683483" y="1730132"/>
            <a:ext cx="4895191" cy="2677656"/>
          </a:xfrm>
          <a:prstGeom prst="rect">
            <a:avLst/>
          </a:prstGeom>
          <a:noFill/>
        </p:spPr>
        <p:txBody>
          <a:bodyPr wrap="square" rtlCol="0">
            <a:spAutoFit/>
          </a:bodyPr>
          <a:lstStyle/>
          <a:p>
            <a:pPr algn="just"/>
            <a:r>
              <a:rPr lang="it-IT" sz="2800" dirty="0">
                <a:solidFill>
                  <a:schemeClr val="accent2"/>
                </a:solidFill>
              </a:rPr>
              <a:t>Gli infermieri dovrebbero mantenere un alto indice di </a:t>
            </a:r>
            <a:r>
              <a:rPr lang="it-IT" sz="2800" dirty="0" smtClean="0">
                <a:solidFill>
                  <a:schemeClr val="accent2"/>
                </a:solidFill>
              </a:rPr>
              <a:t>sospettosità per il delirium al fine di prevenirlo, prontamente riconoscerlo e trattarlo, a sostegno di </a:t>
            </a:r>
            <a:r>
              <a:rPr lang="it-IT" sz="2800" dirty="0" err="1" smtClean="0">
                <a:solidFill>
                  <a:schemeClr val="accent2"/>
                </a:solidFill>
              </a:rPr>
              <a:t>outcome</a:t>
            </a:r>
            <a:r>
              <a:rPr lang="it-IT" sz="2800" dirty="0" smtClean="0">
                <a:solidFill>
                  <a:schemeClr val="accent2"/>
                </a:solidFill>
              </a:rPr>
              <a:t> positivi.</a:t>
            </a:r>
            <a:endParaRPr lang="it-IT" sz="2800" dirty="0">
              <a:solidFill>
                <a:schemeClr val="accent2"/>
              </a:solidFill>
            </a:endParaRPr>
          </a:p>
        </p:txBody>
      </p:sp>
      <p:sp>
        <p:nvSpPr>
          <p:cNvPr id="12" name="CasellaDiTesto 11"/>
          <p:cNvSpPr txBox="1"/>
          <p:nvPr/>
        </p:nvSpPr>
        <p:spPr>
          <a:xfrm>
            <a:off x="867000" y="4829147"/>
            <a:ext cx="7400551" cy="1015663"/>
          </a:xfrm>
          <a:prstGeom prst="rect">
            <a:avLst/>
          </a:prstGeom>
          <a:noFill/>
        </p:spPr>
        <p:txBody>
          <a:bodyPr wrap="none" rtlCol="0">
            <a:spAutoFit/>
          </a:bodyPr>
          <a:lstStyle/>
          <a:p>
            <a:pPr algn="ctr"/>
            <a:r>
              <a:rPr lang="en-US" sz="2000" b="1" dirty="0" smtClean="0">
                <a:solidFill>
                  <a:schemeClr val="tx2"/>
                </a:solidFill>
              </a:rPr>
              <a:t>RNAO </a:t>
            </a:r>
          </a:p>
          <a:p>
            <a:pPr algn="ctr"/>
            <a:r>
              <a:rPr lang="en-US" sz="2000" b="1" dirty="0">
                <a:solidFill>
                  <a:schemeClr val="tx2"/>
                </a:solidFill>
              </a:rPr>
              <a:t>Screening for Delirium, Dementia and Depression in the Older </a:t>
            </a:r>
            <a:r>
              <a:rPr lang="en-US" sz="2000" b="1" dirty="0" smtClean="0">
                <a:solidFill>
                  <a:schemeClr val="tx2"/>
                </a:solidFill>
              </a:rPr>
              <a:t>Adult</a:t>
            </a:r>
          </a:p>
          <a:p>
            <a:pPr algn="ctr"/>
            <a:r>
              <a:rPr lang="en-US" sz="2000" b="1" dirty="0" smtClean="0">
                <a:solidFill>
                  <a:schemeClr val="tx2"/>
                </a:solidFill>
              </a:rPr>
              <a:t>2003 </a:t>
            </a:r>
            <a:r>
              <a:rPr lang="en-US" sz="2000" b="1" dirty="0">
                <a:solidFill>
                  <a:schemeClr val="tx2"/>
                </a:solidFill>
              </a:rPr>
              <a:t>(</a:t>
            </a:r>
            <a:r>
              <a:rPr lang="en-US" sz="2000" b="1" dirty="0" err="1">
                <a:solidFill>
                  <a:schemeClr val="tx2"/>
                </a:solidFill>
              </a:rPr>
              <a:t>revisione</a:t>
            </a:r>
            <a:r>
              <a:rPr lang="en-US" sz="2000" b="1" dirty="0">
                <a:solidFill>
                  <a:schemeClr val="tx2"/>
                </a:solidFill>
              </a:rPr>
              <a:t> del 2010)</a:t>
            </a:r>
            <a:endParaRPr lang="it-IT" sz="2000" dirty="0">
              <a:solidFill>
                <a:schemeClr val="tx2"/>
              </a:solidFill>
            </a:endParaRPr>
          </a:p>
        </p:txBody>
      </p:sp>
    </p:spTree>
    <p:extLst>
      <p:ext uri="{BB962C8B-B14F-4D97-AF65-F5344CB8AC3E}">
        <p14:creationId xmlns:p14="http://schemas.microsoft.com/office/powerpoint/2010/main" xmlns="" val="3913950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820472" cy="4680520"/>
          </a:xfrm>
        </p:spPr>
        <p:txBody>
          <a:bodyPr>
            <a:normAutofit fontScale="92500" lnSpcReduction="20000"/>
          </a:bodyPr>
          <a:lstStyle/>
          <a:p>
            <a:pPr marL="0" lvl="1" indent="0">
              <a:lnSpc>
                <a:spcPct val="120000"/>
              </a:lnSpc>
              <a:spcBef>
                <a:spcPts val="0"/>
              </a:spcBef>
              <a:buNone/>
            </a:pPr>
            <a:endParaRPr lang="it-IT" sz="900" b="1" dirty="0" smtClean="0"/>
          </a:p>
          <a:p>
            <a:pPr>
              <a:buNone/>
            </a:pPr>
            <a:r>
              <a:rPr lang="it-IT" b="1" dirty="0" smtClean="0"/>
              <a:t>Fattori di rischio di delirium</a:t>
            </a:r>
          </a:p>
          <a:p>
            <a:r>
              <a:rPr lang="it-IT" dirty="0"/>
              <a:t>Età &gt;70 anni </a:t>
            </a:r>
          </a:p>
          <a:p>
            <a:r>
              <a:rPr lang="it-IT" dirty="0"/>
              <a:t>Deficit sensoriale</a:t>
            </a:r>
          </a:p>
          <a:p>
            <a:r>
              <a:rPr lang="it-IT" dirty="0"/>
              <a:t>Demenza </a:t>
            </a:r>
          </a:p>
          <a:p>
            <a:r>
              <a:rPr lang="it-IT" dirty="0"/>
              <a:t>Fragilità</a:t>
            </a:r>
          </a:p>
          <a:p>
            <a:r>
              <a:rPr lang="it-IT" dirty="0"/>
              <a:t>Depressione </a:t>
            </a:r>
          </a:p>
          <a:p>
            <a:r>
              <a:rPr lang="it-IT" dirty="0" err="1"/>
              <a:t>Politerapia</a:t>
            </a:r>
            <a:r>
              <a:rPr lang="it-IT" dirty="0"/>
              <a:t> </a:t>
            </a:r>
          </a:p>
          <a:p>
            <a:r>
              <a:rPr lang="it-IT" dirty="0"/>
              <a:t>Uso di oppiacei, benzodiazepine o anticolinergici</a:t>
            </a:r>
          </a:p>
          <a:p>
            <a:pPr marL="0" indent="0">
              <a:buNone/>
            </a:pPr>
            <a:r>
              <a:rPr lang="it-IT" dirty="0" smtClean="0"/>
              <a:t>  </a:t>
            </a:r>
          </a:p>
          <a:p>
            <a:pPr>
              <a:buNone/>
            </a:pPr>
            <a:endParaRPr lang="it-IT" dirty="0" smtClean="0"/>
          </a:p>
          <a:p>
            <a:pPr>
              <a:buNone/>
            </a:pPr>
            <a:endParaRPr lang="it-IT" dirty="0"/>
          </a:p>
        </p:txBody>
      </p:sp>
      <p:pic>
        <p:nvPicPr>
          <p:cNvPr id="1026" name="Picture 2" descr="https://encrypted-tbn1.gstatic.com/images?q=tbn:ANd9GcSkcQCCyalDUwEVfn_IMDaaxsle32eEDilcRPc51j4g1cc0CmpBRd7K-hx_"/>
          <p:cNvPicPr>
            <a:picLocks noChangeAspect="1" noChangeArrowheads="1"/>
          </p:cNvPicPr>
          <p:nvPr/>
        </p:nvPicPr>
        <p:blipFill>
          <a:blip r:embed="rId2" cstate="print"/>
          <a:srcRect/>
          <a:stretch>
            <a:fillRect/>
          </a:stretch>
        </p:blipFill>
        <p:spPr bwMode="auto">
          <a:xfrm rot="1609248">
            <a:off x="7138097" y="1990710"/>
            <a:ext cx="1524000" cy="1524001"/>
          </a:xfrm>
          <a:prstGeom prst="rect">
            <a:avLst/>
          </a:prstGeom>
          <a:noFill/>
        </p:spPr>
      </p:pic>
      <p:sp>
        <p:nvSpPr>
          <p:cNvPr id="6" name="CasellaDiTesto 5"/>
          <p:cNvSpPr txBox="1"/>
          <p:nvPr/>
        </p:nvSpPr>
        <p:spPr>
          <a:xfrm rot="20547940">
            <a:off x="6086015" y="1175385"/>
            <a:ext cx="2646878" cy="584775"/>
          </a:xfrm>
          <a:prstGeom prst="rect">
            <a:avLst/>
          </a:prstGeom>
          <a:noFill/>
        </p:spPr>
        <p:txBody>
          <a:bodyPr wrap="none" rtlCol="0">
            <a:spAutoFit/>
          </a:bodyPr>
          <a:lstStyle/>
          <a:p>
            <a:r>
              <a:rPr lang="it-IT" sz="3200" b="1" dirty="0" err="1" smtClean="0">
                <a:solidFill>
                  <a:srgbClr val="00B050"/>
                </a:solidFill>
              </a:rPr>
              <a:t>Think</a:t>
            </a:r>
            <a:r>
              <a:rPr lang="it-IT" sz="3200" b="1" dirty="0" smtClean="0">
                <a:solidFill>
                  <a:srgbClr val="00B050"/>
                </a:solidFill>
              </a:rPr>
              <a:t> delirium</a:t>
            </a:r>
            <a:endParaRPr lang="it-IT" sz="3200" dirty="0"/>
          </a:p>
        </p:txBody>
      </p:sp>
      <p:sp>
        <p:nvSpPr>
          <p:cNvPr id="4" name="Segnaposto data 3"/>
          <p:cNvSpPr>
            <a:spLocks noGrp="1"/>
          </p:cNvSpPr>
          <p:nvPr>
            <p:ph type="dt" sz="half" idx="10"/>
          </p:nvPr>
        </p:nvSpPr>
        <p:spPr/>
        <p:txBody>
          <a:bodyPr/>
          <a:lstStyle/>
          <a:p>
            <a:fld id="{E906677B-6EBF-4914-97E0-1552289CF034}" type="datetime1">
              <a:rPr lang="it-IT" smtClean="0"/>
              <a:pPr/>
              <a:t>05/10/2015</a:t>
            </a:fld>
            <a:endParaRPr lang="it-IT"/>
          </a:p>
        </p:txBody>
      </p:sp>
      <p:sp>
        <p:nvSpPr>
          <p:cNvPr id="5" name="Segnaposto piè di pagina 4"/>
          <p:cNvSpPr>
            <a:spLocks noGrp="1"/>
          </p:cNvSpPr>
          <p:nvPr>
            <p:ph type="ftr" sz="quarter" idx="11"/>
          </p:nvPr>
        </p:nvSpPr>
        <p:spPr>
          <a:xfrm>
            <a:off x="3124200" y="6356350"/>
            <a:ext cx="2971800"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7" name="Segnaposto numero diapositiva 6"/>
          <p:cNvSpPr>
            <a:spLocks noGrp="1"/>
          </p:cNvSpPr>
          <p:nvPr>
            <p:ph type="sldNum" sz="quarter" idx="12"/>
          </p:nvPr>
        </p:nvSpPr>
        <p:spPr/>
        <p:txBody>
          <a:bodyPr/>
          <a:lstStyle/>
          <a:p>
            <a:fld id="{FA3F8124-DCFD-4829-9D91-90BFFDDB2E36}" type="slidenum">
              <a:rPr lang="it-IT" smtClean="0"/>
              <a:pPr/>
              <a:t>6</a:t>
            </a:fld>
            <a:endParaRPr lang="it-IT"/>
          </a:p>
        </p:txBody>
      </p:sp>
      <p:sp>
        <p:nvSpPr>
          <p:cNvPr id="10" name="Titolo 1"/>
          <p:cNvSpPr>
            <a:spLocks noGrp="1"/>
          </p:cNvSpPr>
          <p:nvPr>
            <p:ph type="title"/>
          </p:nvPr>
        </p:nvSpPr>
        <p:spPr>
          <a:xfrm>
            <a:off x="457200" y="274638"/>
            <a:ext cx="8229600" cy="1143000"/>
          </a:xfrm>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820472" cy="5040560"/>
          </a:xfrm>
        </p:spPr>
        <p:txBody>
          <a:bodyPr>
            <a:normAutofit/>
          </a:bodyPr>
          <a:lstStyle/>
          <a:p>
            <a:pPr marL="0" indent="0">
              <a:buNone/>
            </a:pPr>
            <a:endParaRPr lang="it-IT" sz="800" b="1" dirty="0" smtClean="0"/>
          </a:p>
          <a:p>
            <a:pPr>
              <a:buNone/>
            </a:pPr>
            <a:r>
              <a:rPr lang="it-IT" b="1" dirty="0" smtClean="0"/>
              <a:t>Fattori di rischio di delirium</a:t>
            </a:r>
          </a:p>
          <a:p>
            <a:r>
              <a:rPr lang="it-IT" dirty="0"/>
              <a:t>Malattia acuta </a:t>
            </a:r>
          </a:p>
          <a:p>
            <a:r>
              <a:rPr lang="it-IT" dirty="0"/>
              <a:t>Recente </a:t>
            </a:r>
            <a:r>
              <a:rPr lang="it-IT" dirty="0" err="1"/>
              <a:t>anaestesia</a:t>
            </a:r>
            <a:r>
              <a:rPr lang="it-IT" dirty="0"/>
              <a:t>/chirurgia </a:t>
            </a:r>
          </a:p>
          <a:p>
            <a:r>
              <a:rPr lang="it-IT" dirty="0"/>
              <a:t>Recente dimissione da ospedale per acuti </a:t>
            </a:r>
          </a:p>
          <a:p>
            <a:r>
              <a:rPr lang="it-IT" dirty="0"/>
              <a:t>Contenzione fisica </a:t>
            </a:r>
          </a:p>
          <a:p>
            <a:r>
              <a:rPr lang="it-IT" dirty="0"/>
              <a:t>Catetere vescicale</a:t>
            </a:r>
          </a:p>
          <a:p>
            <a:r>
              <a:rPr lang="it-IT" dirty="0"/>
              <a:t>Dolore acuto/cronico</a:t>
            </a:r>
          </a:p>
          <a:p>
            <a:pPr>
              <a:buNone/>
            </a:pPr>
            <a:endParaRPr lang="it-IT" dirty="0" smtClean="0"/>
          </a:p>
          <a:p>
            <a:pPr>
              <a:buNone/>
            </a:pPr>
            <a:endParaRPr lang="it-IT" dirty="0"/>
          </a:p>
        </p:txBody>
      </p:sp>
      <p:pic>
        <p:nvPicPr>
          <p:cNvPr id="1026" name="Picture 2" descr="https://encrypted-tbn1.gstatic.com/images?q=tbn:ANd9GcSkcQCCyalDUwEVfn_IMDaaxsle32eEDilcRPc51j4g1cc0CmpBRd7K-hx_"/>
          <p:cNvPicPr>
            <a:picLocks noChangeAspect="1" noChangeArrowheads="1"/>
          </p:cNvPicPr>
          <p:nvPr/>
        </p:nvPicPr>
        <p:blipFill>
          <a:blip r:embed="rId2" cstate="print"/>
          <a:srcRect/>
          <a:stretch>
            <a:fillRect/>
          </a:stretch>
        </p:blipFill>
        <p:spPr bwMode="auto">
          <a:xfrm rot="1609248">
            <a:off x="7129559" y="1458703"/>
            <a:ext cx="1524000" cy="1524001"/>
          </a:xfrm>
          <a:prstGeom prst="rect">
            <a:avLst/>
          </a:prstGeom>
          <a:noFill/>
        </p:spPr>
      </p:pic>
      <p:sp>
        <p:nvSpPr>
          <p:cNvPr id="6" name="CasellaDiTesto 5"/>
          <p:cNvSpPr txBox="1"/>
          <p:nvPr/>
        </p:nvSpPr>
        <p:spPr>
          <a:xfrm rot="20547940">
            <a:off x="5886961" y="1125252"/>
            <a:ext cx="2646878" cy="584775"/>
          </a:xfrm>
          <a:prstGeom prst="rect">
            <a:avLst/>
          </a:prstGeom>
          <a:noFill/>
        </p:spPr>
        <p:txBody>
          <a:bodyPr wrap="none" rtlCol="0">
            <a:spAutoFit/>
          </a:bodyPr>
          <a:lstStyle/>
          <a:p>
            <a:r>
              <a:rPr lang="it-IT" sz="3200" b="1" dirty="0" err="1" smtClean="0">
                <a:solidFill>
                  <a:srgbClr val="00B050"/>
                </a:solidFill>
              </a:rPr>
              <a:t>Think</a:t>
            </a:r>
            <a:r>
              <a:rPr lang="it-IT" sz="3200" b="1" dirty="0" smtClean="0">
                <a:solidFill>
                  <a:srgbClr val="00B050"/>
                </a:solidFill>
              </a:rPr>
              <a:t> delirium</a:t>
            </a:r>
            <a:endParaRPr lang="it-IT" sz="3200" dirty="0"/>
          </a:p>
        </p:txBody>
      </p:sp>
      <p:sp>
        <p:nvSpPr>
          <p:cNvPr id="4" name="Segnaposto data 3"/>
          <p:cNvSpPr>
            <a:spLocks noGrp="1"/>
          </p:cNvSpPr>
          <p:nvPr>
            <p:ph type="dt" sz="half" idx="10"/>
          </p:nvPr>
        </p:nvSpPr>
        <p:spPr/>
        <p:txBody>
          <a:bodyPr/>
          <a:lstStyle/>
          <a:p>
            <a:fld id="{E906677B-6EBF-4914-97E0-1552289CF034}" type="datetime1">
              <a:rPr lang="it-IT" smtClean="0"/>
              <a:pPr/>
              <a:t>05/10/2015</a:t>
            </a:fld>
            <a:endParaRPr lang="it-IT"/>
          </a:p>
        </p:txBody>
      </p:sp>
      <p:sp>
        <p:nvSpPr>
          <p:cNvPr id="5" name="Segnaposto piè di pagina 4"/>
          <p:cNvSpPr>
            <a:spLocks noGrp="1"/>
          </p:cNvSpPr>
          <p:nvPr>
            <p:ph type="ftr" sz="quarter" idx="11"/>
          </p:nvPr>
        </p:nvSpPr>
        <p:spPr/>
        <p:txBody>
          <a:bodyPr/>
          <a:lstStyle/>
          <a:p>
            <a:r>
              <a:rPr lang="it-IT" smtClean="0"/>
              <a:t>Ermellina Zanetti  GRG, Brescia e APRIRE-Assistenza PRimaria In REte</a:t>
            </a:r>
            <a:endParaRPr lang="it-IT"/>
          </a:p>
        </p:txBody>
      </p:sp>
      <p:sp>
        <p:nvSpPr>
          <p:cNvPr id="7" name="Segnaposto numero diapositiva 6"/>
          <p:cNvSpPr>
            <a:spLocks noGrp="1"/>
          </p:cNvSpPr>
          <p:nvPr>
            <p:ph type="sldNum" sz="quarter" idx="12"/>
          </p:nvPr>
        </p:nvSpPr>
        <p:spPr/>
        <p:txBody>
          <a:bodyPr/>
          <a:lstStyle/>
          <a:p>
            <a:fld id="{FA3F8124-DCFD-4829-9D91-90BFFDDB2E36}" type="slidenum">
              <a:rPr lang="it-IT" smtClean="0"/>
              <a:pPr/>
              <a:t>7</a:t>
            </a:fld>
            <a:endParaRPr lang="it-IT"/>
          </a:p>
        </p:txBody>
      </p:sp>
      <p:sp>
        <p:nvSpPr>
          <p:cNvPr id="10" name="Titolo 1"/>
          <p:cNvSpPr>
            <a:spLocks noGrp="1"/>
          </p:cNvSpPr>
          <p:nvPr>
            <p:ph type="title"/>
          </p:nvPr>
        </p:nvSpPr>
        <p:spPr>
          <a:xfrm>
            <a:off x="457200" y="274638"/>
            <a:ext cx="8229600" cy="1143000"/>
          </a:xfrm>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spTree>
    <p:extLst>
      <p:ext uri="{BB962C8B-B14F-4D97-AF65-F5344CB8AC3E}">
        <p14:creationId xmlns:p14="http://schemas.microsoft.com/office/powerpoint/2010/main" xmlns="" val="471800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96752"/>
            <a:ext cx="8820472" cy="5040560"/>
          </a:xfrm>
        </p:spPr>
        <p:txBody>
          <a:bodyPr>
            <a:normAutofit/>
          </a:bodyPr>
          <a:lstStyle/>
          <a:p>
            <a:pPr marL="0" indent="0">
              <a:buNone/>
            </a:pPr>
            <a:endParaRPr lang="it-IT" sz="800" b="1" dirty="0" smtClean="0"/>
          </a:p>
          <a:p>
            <a:pPr>
              <a:buNone/>
            </a:pPr>
            <a:endParaRPr lang="it-IT" dirty="0" smtClean="0"/>
          </a:p>
          <a:p>
            <a:pPr>
              <a:buNone/>
            </a:pPr>
            <a:endParaRPr lang="it-IT" dirty="0"/>
          </a:p>
        </p:txBody>
      </p:sp>
      <p:sp>
        <p:nvSpPr>
          <p:cNvPr id="4" name="Segnaposto data 3"/>
          <p:cNvSpPr>
            <a:spLocks noGrp="1"/>
          </p:cNvSpPr>
          <p:nvPr>
            <p:ph type="dt" sz="half" idx="10"/>
          </p:nvPr>
        </p:nvSpPr>
        <p:spPr/>
        <p:txBody>
          <a:bodyPr/>
          <a:lstStyle/>
          <a:p>
            <a:fld id="{E906677B-6EBF-4914-97E0-1552289CF034}" type="datetime1">
              <a:rPr lang="it-IT" smtClean="0"/>
              <a:pPr/>
              <a:t>05/10/2015</a:t>
            </a:fld>
            <a:endParaRPr lang="it-IT"/>
          </a:p>
        </p:txBody>
      </p:sp>
      <p:sp>
        <p:nvSpPr>
          <p:cNvPr id="5" name="Segnaposto piè di pagina 4"/>
          <p:cNvSpPr>
            <a:spLocks noGrp="1"/>
          </p:cNvSpPr>
          <p:nvPr>
            <p:ph type="ftr" sz="quarter" idx="11"/>
          </p:nvPr>
        </p:nvSpPr>
        <p:spPr>
          <a:xfrm>
            <a:off x="3124200" y="6356350"/>
            <a:ext cx="3320008" cy="365125"/>
          </a:xfrm>
        </p:spPr>
        <p:txBody>
          <a:bodyPr/>
          <a:lstStyle/>
          <a:p>
            <a:r>
              <a:rPr lang="it-IT" dirty="0" smtClean="0"/>
              <a:t>Ermellina Zanetti  GRG, Brescia </a:t>
            </a:r>
          </a:p>
          <a:p>
            <a:r>
              <a:rPr lang="it-IT" dirty="0" smtClean="0"/>
              <a:t> APRIRE-Assistenza </a:t>
            </a:r>
            <a:r>
              <a:rPr lang="it-IT" dirty="0" err="1" smtClean="0"/>
              <a:t>PRimaria</a:t>
            </a:r>
            <a:r>
              <a:rPr lang="it-IT" dirty="0" smtClean="0"/>
              <a:t> In </a:t>
            </a:r>
            <a:r>
              <a:rPr lang="it-IT" dirty="0" err="1" smtClean="0"/>
              <a:t>REte</a:t>
            </a:r>
            <a:endParaRPr lang="it-IT" dirty="0"/>
          </a:p>
        </p:txBody>
      </p:sp>
      <p:sp>
        <p:nvSpPr>
          <p:cNvPr id="7" name="Segnaposto numero diapositiva 6"/>
          <p:cNvSpPr>
            <a:spLocks noGrp="1"/>
          </p:cNvSpPr>
          <p:nvPr>
            <p:ph type="sldNum" sz="quarter" idx="12"/>
          </p:nvPr>
        </p:nvSpPr>
        <p:spPr/>
        <p:txBody>
          <a:bodyPr/>
          <a:lstStyle/>
          <a:p>
            <a:fld id="{FA3F8124-DCFD-4829-9D91-90BFFDDB2E36}" type="slidenum">
              <a:rPr lang="it-IT" smtClean="0"/>
              <a:pPr/>
              <a:t>8</a:t>
            </a:fld>
            <a:endParaRPr lang="it-IT"/>
          </a:p>
        </p:txBody>
      </p:sp>
      <p:sp>
        <p:nvSpPr>
          <p:cNvPr id="10" name="Titolo 1"/>
          <p:cNvSpPr>
            <a:spLocks noGrp="1"/>
          </p:cNvSpPr>
          <p:nvPr>
            <p:ph type="title"/>
          </p:nvPr>
        </p:nvSpPr>
        <p:spPr>
          <a:xfrm>
            <a:off x="452475" y="34160"/>
            <a:ext cx="8229600" cy="1143000"/>
          </a:xfrm>
        </p:spPr>
        <p:txBody>
          <a:bodyPr>
            <a:normAutofit fontScale="90000"/>
          </a:bodyPr>
          <a:lstStyle/>
          <a:p>
            <a:r>
              <a:rPr lang="it-IT" sz="3800" b="1" kern="0" dirty="0" smtClean="0">
                <a:solidFill>
                  <a:srgbClr val="333399"/>
                </a:solidFill>
                <a:latin typeface="Arial"/>
              </a:rPr>
              <a:t/>
            </a:r>
            <a:br>
              <a:rPr lang="it-IT" sz="3800" b="1" kern="0" dirty="0" smtClean="0">
                <a:solidFill>
                  <a:srgbClr val="333399"/>
                </a:solidFill>
                <a:latin typeface="Arial"/>
              </a:rPr>
            </a:br>
            <a:r>
              <a:rPr lang="it-IT" sz="3800" b="1" kern="0" dirty="0">
                <a:solidFill>
                  <a:srgbClr val="333399"/>
                </a:solidFill>
                <a:latin typeface="Arial"/>
              </a:rPr>
              <a:t/>
            </a:r>
            <a:br>
              <a:rPr lang="it-IT" sz="3800" b="1" kern="0" dirty="0">
                <a:solidFill>
                  <a:srgbClr val="333399"/>
                </a:solidFill>
                <a:latin typeface="Arial"/>
              </a:rPr>
            </a:br>
            <a:r>
              <a:rPr lang="it-IT" sz="3800" b="1" kern="0" dirty="0" smtClean="0">
                <a:solidFill>
                  <a:srgbClr val="333399"/>
                </a:solidFill>
                <a:latin typeface="Arial"/>
              </a:rPr>
              <a:t>(</a:t>
            </a:r>
            <a:r>
              <a:rPr lang="it-IT" sz="3800" b="1" kern="0" dirty="0" err="1">
                <a:solidFill>
                  <a:srgbClr val="333399"/>
                </a:solidFill>
                <a:latin typeface="Arial"/>
              </a:rPr>
              <a:t>Ri</a:t>
            </a:r>
            <a:r>
              <a:rPr lang="it-IT" sz="3800" b="1" kern="0" dirty="0">
                <a:solidFill>
                  <a:srgbClr val="333399"/>
                </a:solidFill>
                <a:latin typeface="Arial"/>
              </a:rPr>
              <a:t>)conoscere il delirium</a:t>
            </a:r>
            <a:br>
              <a:rPr lang="it-IT" sz="3800" b="1" kern="0" dirty="0">
                <a:solidFill>
                  <a:srgbClr val="333399"/>
                </a:solidFill>
                <a:latin typeface="Arial"/>
              </a:rPr>
            </a:br>
            <a:r>
              <a:rPr lang="it-IT" sz="3600" kern="0" dirty="0">
                <a:solidFill>
                  <a:srgbClr val="333399"/>
                </a:solidFill>
                <a:latin typeface="Arial"/>
              </a:rPr>
              <a:t/>
            </a:r>
            <a:br>
              <a:rPr lang="it-IT" sz="3600" kern="0" dirty="0">
                <a:solidFill>
                  <a:srgbClr val="333399"/>
                </a:solidFill>
                <a:latin typeface="Arial"/>
              </a:rPr>
            </a:br>
            <a:endParaRPr lang="it-IT" dirty="0"/>
          </a:p>
        </p:txBody>
      </p:sp>
      <p:sp>
        <p:nvSpPr>
          <p:cNvPr id="8" name="CasellaDiTesto 7"/>
          <p:cNvSpPr txBox="1"/>
          <p:nvPr/>
        </p:nvSpPr>
        <p:spPr>
          <a:xfrm>
            <a:off x="755576" y="3068960"/>
            <a:ext cx="720080" cy="499199"/>
          </a:xfrm>
          <a:prstGeom prst="rect">
            <a:avLst/>
          </a:prstGeom>
          <a:noFill/>
        </p:spPr>
        <p:txBody>
          <a:bodyPr wrap="square" rtlCol="0">
            <a:spAutoFit/>
          </a:bodyPr>
          <a:lstStyle/>
          <a:p>
            <a:endParaRPr lang="it-IT" dirty="0"/>
          </a:p>
        </p:txBody>
      </p:sp>
      <p:sp>
        <p:nvSpPr>
          <p:cNvPr id="9" name="CasellaDiTesto 8"/>
          <p:cNvSpPr txBox="1"/>
          <p:nvPr/>
        </p:nvSpPr>
        <p:spPr>
          <a:xfrm>
            <a:off x="3751076" y="1945575"/>
            <a:ext cx="4895191" cy="2246769"/>
          </a:xfrm>
          <a:prstGeom prst="rect">
            <a:avLst/>
          </a:prstGeom>
          <a:noFill/>
        </p:spPr>
        <p:txBody>
          <a:bodyPr wrap="square" rtlCol="0">
            <a:spAutoFit/>
          </a:bodyPr>
          <a:lstStyle/>
          <a:p>
            <a:pPr algn="just"/>
            <a:r>
              <a:rPr lang="it-IT" sz="2800" dirty="0">
                <a:solidFill>
                  <a:schemeClr val="accent2"/>
                </a:solidFill>
              </a:rPr>
              <a:t>Gli infermieri hanno un ruolo nella prevenzione del </a:t>
            </a:r>
            <a:r>
              <a:rPr lang="it-IT" sz="2800" dirty="0" smtClean="0">
                <a:solidFill>
                  <a:schemeClr val="accent2"/>
                </a:solidFill>
              </a:rPr>
              <a:t>delirium </a:t>
            </a:r>
            <a:r>
              <a:rPr lang="it-IT" sz="2800" dirty="0">
                <a:solidFill>
                  <a:schemeClr val="accent2"/>
                </a:solidFill>
              </a:rPr>
              <a:t>e devono avere come obiettivo</a:t>
            </a:r>
            <a:br>
              <a:rPr lang="it-IT" sz="2800" dirty="0">
                <a:solidFill>
                  <a:schemeClr val="accent2"/>
                </a:solidFill>
              </a:rPr>
            </a:br>
            <a:r>
              <a:rPr lang="it-IT" sz="2800" dirty="0" smtClean="0">
                <a:solidFill>
                  <a:schemeClr val="accent2"/>
                </a:solidFill>
              </a:rPr>
              <a:t>la prevenzione dei </a:t>
            </a:r>
            <a:r>
              <a:rPr lang="it-IT" sz="2800" dirty="0">
                <a:solidFill>
                  <a:schemeClr val="accent2"/>
                </a:solidFill>
              </a:rPr>
              <a:t>singoli fattori di </a:t>
            </a:r>
            <a:r>
              <a:rPr lang="it-IT" sz="2800" dirty="0" smtClean="0">
                <a:solidFill>
                  <a:schemeClr val="accent2"/>
                </a:solidFill>
              </a:rPr>
              <a:t>rischio precipitanti.</a:t>
            </a:r>
            <a:endParaRPr lang="it-IT" sz="2800" dirty="0">
              <a:solidFill>
                <a:schemeClr val="accent2"/>
              </a:solidFill>
            </a:endParaRPr>
          </a:p>
        </p:txBody>
      </p:sp>
      <p:pic>
        <p:nvPicPr>
          <p:cNvPr id="6" name="Immagin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95360" y="1556792"/>
            <a:ext cx="2230016" cy="2787520"/>
          </a:xfrm>
          <a:prstGeom prst="rect">
            <a:avLst/>
          </a:prstGeom>
        </p:spPr>
      </p:pic>
      <p:sp>
        <p:nvSpPr>
          <p:cNvPr id="11" name="CasellaDiTesto 10"/>
          <p:cNvSpPr txBox="1"/>
          <p:nvPr/>
        </p:nvSpPr>
        <p:spPr>
          <a:xfrm>
            <a:off x="263437" y="4829147"/>
            <a:ext cx="8607677" cy="1015663"/>
          </a:xfrm>
          <a:prstGeom prst="rect">
            <a:avLst/>
          </a:prstGeom>
          <a:noFill/>
        </p:spPr>
        <p:txBody>
          <a:bodyPr wrap="none" rtlCol="0">
            <a:spAutoFit/>
          </a:bodyPr>
          <a:lstStyle/>
          <a:p>
            <a:pPr algn="ctr"/>
            <a:r>
              <a:rPr lang="en-US" sz="2000" b="1" dirty="0" smtClean="0">
                <a:solidFill>
                  <a:schemeClr val="tx2"/>
                </a:solidFill>
              </a:rPr>
              <a:t>RNAO </a:t>
            </a:r>
          </a:p>
          <a:p>
            <a:pPr algn="ctr"/>
            <a:r>
              <a:rPr lang="en-US" sz="2000" b="1" dirty="0" smtClean="0">
                <a:solidFill>
                  <a:schemeClr val="tx2"/>
                </a:solidFill>
              </a:rPr>
              <a:t>Caregiving </a:t>
            </a:r>
            <a:r>
              <a:rPr lang="en-US" sz="2000" b="1" dirty="0">
                <a:solidFill>
                  <a:schemeClr val="tx2"/>
                </a:solidFill>
              </a:rPr>
              <a:t>Strategies for Older Adults with Delirium, Dementia and </a:t>
            </a:r>
            <a:r>
              <a:rPr lang="en-US" sz="2000" b="1" dirty="0" smtClean="0">
                <a:solidFill>
                  <a:schemeClr val="tx2"/>
                </a:solidFill>
              </a:rPr>
              <a:t>Depression </a:t>
            </a:r>
          </a:p>
          <a:p>
            <a:pPr algn="ctr"/>
            <a:r>
              <a:rPr lang="en-US" sz="2000" b="1" dirty="0" smtClean="0">
                <a:solidFill>
                  <a:schemeClr val="tx2"/>
                </a:solidFill>
              </a:rPr>
              <a:t>2004 (</a:t>
            </a:r>
            <a:r>
              <a:rPr lang="en-US" sz="2000" b="1" dirty="0" err="1" smtClean="0">
                <a:solidFill>
                  <a:schemeClr val="tx2"/>
                </a:solidFill>
              </a:rPr>
              <a:t>revisione</a:t>
            </a:r>
            <a:r>
              <a:rPr lang="en-US" sz="2000" b="1" dirty="0" smtClean="0">
                <a:solidFill>
                  <a:schemeClr val="tx2"/>
                </a:solidFill>
              </a:rPr>
              <a:t> del 2010)</a:t>
            </a:r>
            <a:endParaRPr lang="it-IT" sz="2000" dirty="0">
              <a:solidFill>
                <a:schemeClr val="tx2"/>
              </a:solidFill>
            </a:endParaRPr>
          </a:p>
        </p:txBody>
      </p:sp>
    </p:spTree>
    <p:extLst>
      <p:ext uri="{BB962C8B-B14F-4D97-AF65-F5344CB8AC3E}">
        <p14:creationId xmlns:p14="http://schemas.microsoft.com/office/powerpoint/2010/main" xmlns="" val="2881360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3"/>
          <p:cNvSpPr txBox="1">
            <a:spLocks/>
          </p:cNvSpPr>
          <p:nvPr/>
        </p:nvSpPr>
        <p:spPr>
          <a:xfrm>
            <a:off x="395536" y="0"/>
            <a:ext cx="8229600" cy="773113"/>
          </a:xfrm>
          <a:prstGeom prst="rect">
            <a:avLst/>
          </a:prstGeom>
          <a:solidFill>
            <a:srgbClr val="99CCFF"/>
          </a:solidFill>
          <a:ln w="57150">
            <a:solidFill>
              <a:schemeClr val="tx1"/>
            </a:solidFill>
          </a:ln>
        </p:spPr>
        <p:txBody>
          <a:bodyPr vert="horz" lIns="90000" tIns="46800" rIns="90000" bIns="4680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2800" b="1" i="0" u="none" strike="noStrike" kern="1200" cap="none" spc="0" normalizeH="0" baseline="0" noProof="0" smtClean="0">
                <a:ln>
                  <a:noFill/>
                </a:ln>
                <a:solidFill>
                  <a:schemeClr val="tx1"/>
                </a:solidFill>
                <a:effectLst/>
                <a:uLnTx/>
                <a:uFillTx/>
                <a:latin typeface="+mj-lt"/>
                <a:ea typeface="+mj-ea"/>
                <a:cs typeface="+mj-cs"/>
              </a:rPr>
              <a:t>Modello multifattoriale del delirium nella popolazione anziana</a:t>
            </a:r>
            <a:endParaRPr kumimoji="0" lang="it-IT"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CasellaDiTesto 4"/>
          <p:cNvSpPr txBox="1">
            <a:spLocks noChangeArrowheads="1"/>
          </p:cNvSpPr>
          <p:nvPr/>
        </p:nvSpPr>
        <p:spPr bwMode="auto">
          <a:xfrm>
            <a:off x="2915816" y="6521450"/>
            <a:ext cx="5832475" cy="336550"/>
          </a:xfrm>
          <a:prstGeom prst="rect">
            <a:avLst/>
          </a:prstGeom>
          <a:noFill/>
          <a:ln w="9525">
            <a:noFill/>
            <a:miter lim="800000"/>
            <a:headEnd/>
            <a:tailEnd/>
          </a:ln>
        </p:spPr>
        <p:txBody>
          <a:bodyPr>
            <a:spAutoFit/>
          </a:bodyPr>
          <a:lstStyle/>
          <a:p>
            <a:pPr algn="r" defTabSz="914400" eaLnBrk="0" hangingPunct="0"/>
            <a:r>
              <a:rPr lang="en-US" sz="1600" i="1" dirty="0">
                <a:latin typeface="Calibri" pitchFamily="34" charset="0"/>
              </a:rPr>
              <a:t>Inouye S.K., </a:t>
            </a:r>
            <a:r>
              <a:rPr lang="en-US" sz="1600" i="1" dirty="0" err="1">
                <a:latin typeface="Calibri" pitchFamily="34" charset="0"/>
              </a:rPr>
              <a:t>Charpentier</a:t>
            </a:r>
            <a:r>
              <a:rPr lang="en-US" sz="1600" i="1" dirty="0">
                <a:latin typeface="Calibri" pitchFamily="34" charset="0"/>
              </a:rPr>
              <a:t> P.A. JAMA 1996; 275: 825-57</a:t>
            </a:r>
            <a:endParaRPr lang="it-IT" sz="1600" i="1" dirty="0">
              <a:latin typeface="Calibri" pitchFamily="34" charset="0"/>
            </a:endParaRPr>
          </a:p>
        </p:txBody>
      </p:sp>
      <p:graphicFrame>
        <p:nvGraphicFramePr>
          <p:cNvPr id="24579" name="Object 4"/>
          <p:cNvGraphicFramePr>
            <a:graphicFrameLocks noChangeAspect="1"/>
          </p:cNvGraphicFramePr>
          <p:nvPr/>
        </p:nvGraphicFramePr>
        <p:xfrm>
          <a:off x="539750" y="764704"/>
          <a:ext cx="7993063" cy="5491634"/>
        </p:xfrm>
        <a:graphic>
          <a:graphicData uri="http://schemas.openxmlformats.org/presentationml/2006/ole">
            <p:oleObj spid="_x0000_s24592" name="Diapositiva" r:id="rId4" imgW="4725988" imgH="3544888" progId="PowerPoint.Slide.8">
              <p:embed/>
            </p:oleObj>
          </a:graphicData>
        </a:graphic>
      </p:graphicFrame>
      <p:sp>
        <p:nvSpPr>
          <p:cNvPr id="2" name="Segnaposto data 1"/>
          <p:cNvSpPr>
            <a:spLocks noGrp="1"/>
          </p:cNvSpPr>
          <p:nvPr>
            <p:ph type="dt" sz="half" idx="10"/>
          </p:nvPr>
        </p:nvSpPr>
        <p:spPr/>
        <p:txBody>
          <a:bodyPr/>
          <a:lstStyle/>
          <a:p>
            <a:fld id="{6FF1EAE4-D9C0-4C5F-9B40-83DC0E650076}" type="datetime1">
              <a:rPr lang="it-IT" smtClean="0"/>
              <a:pPr/>
              <a:t>05/10/2015</a:t>
            </a:fld>
            <a:endParaRPr lang="it-IT"/>
          </a:p>
        </p:txBody>
      </p:sp>
      <p:sp>
        <p:nvSpPr>
          <p:cNvPr id="4" name="Segnaposto numero diapositiva 3"/>
          <p:cNvSpPr>
            <a:spLocks noGrp="1"/>
          </p:cNvSpPr>
          <p:nvPr>
            <p:ph type="sldNum" sz="quarter" idx="12"/>
          </p:nvPr>
        </p:nvSpPr>
        <p:spPr/>
        <p:txBody>
          <a:bodyPr/>
          <a:lstStyle/>
          <a:p>
            <a:fld id="{FA3F8124-DCFD-4829-9D91-90BFFDDB2E36}" type="slidenum">
              <a:rPr lang="it-IT" smtClean="0"/>
              <a:pPr/>
              <a:t>9</a:t>
            </a:fld>
            <a:endParaRPr lang="it-IT"/>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1189</TotalTime>
  <Words>1319</Words>
  <Application>Microsoft Office PowerPoint</Application>
  <PresentationFormat>Presentazione su schermo (4:3)</PresentationFormat>
  <Paragraphs>267</Paragraphs>
  <Slides>26</Slides>
  <Notes>6</Notes>
  <HiddenSlides>0</HiddenSlides>
  <MMClips>0</MMClips>
  <ScaleCrop>false</ScaleCrop>
  <HeadingPairs>
    <vt:vector size="6" baseType="variant">
      <vt:variant>
        <vt:lpstr>Tema</vt:lpstr>
      </vt:variant>
      <vt:variant>
        <vt:i4>3</vt:i4>
      </vt:variant>
      <vt:variant>
        <vt:lpstr>Server OLE incorporati</vt:lpstr>
      </vt:variant>
      <vt:variant>
        <vt:i4>1</vt:i4>
      </vt:variant>
      <vt:variant>
        <vt:lpstr>Titoli diapositive</vt:lpstr>
      </vt:variant>
      <vt:variant>
        <vt:i4>26</vt:i4>
      </vt:variant>
    </vt:vector>
  </HeadingPairs>
  <TitlesOfParts>
    <vt:vector size="30" baseType="lpstr">
      <vt:lpstr>Tema di Office</vt:lpstr>
      <vt:lpstr>Struttura predefinita</vt:lpstr>
      <vt:lpstr>1_Struttura predefinita</vt:lpstr>
      <vt:lpstr>Diapositiva</vt:lpstr>
      <vt:lpstr>Focus specialisti   </vt:lpstr>
      <vt:lpstr>  (Ri)conoscere il delirium     </vt:lpstr>
      <vt:lpstr>  (Ri)conoscere il delirium  </vt:lpstr>
      <vt:lpstr>  (Ri)conoscere il delirium  </vt:lpstr>
      <vt:lpstr>  (Ri)conoscere il delirium  </vt:lpstr>
      <vt:lpstr>  (Ri)conoscere il delirium  </vt:lpstr>
      <vt:lpstr>  (Ri)conoscere il delirium  </vt:lpstr>
      <vt:lpstr>  (Ri)conoscere il delirium  </vt:lpstr>
      <vt:lpstr>Diapositiva 9</vt:lpstr>
      <vt:lpstr>Diapositiva 10</vt:lpstr>
      <vt:lpstr>Diapositiva 11</vt:lpstr>
      <vt:lpstr>The CAM (Confusion Assessment Method)*</vt:lpstr>
      <vt:lpstr>Diapositiva 13</vt:lpstr>
      <vt:lpstr>www.the4AT.com </vt:lpstr>
      <vt:lpstr>Diapositiva 15</vt:lpstr>
      <vt:lpstr> Educare e sostenere la famiglia    </vt:lpstr>
      <vt:lpstr>Diapositiva 17</vt:lpstr>
      <vt:lpstr>Diapositiva 18</vt:lpstr>
      <vt:lpstr>Diapositiva 19</vt:lpstr>
      <vt:lpstr>Diapositiva 20</vt:lpstr>
      <vt:lpstr>Diapositiva 21</vt:lpstr>
      <vt:lpstr>Educare e sostenere la famiglia </vt:lpstr>
      <vt:lpstr> Educare e sostenere la famiglia    </vt:lpstr>
      <vt:lpstr>Diapositiva 24</vt:lpstr>
      <vt:lpstr>Diapositiva 25</vt:lpstr>
      <vt:lpstr> Quale infermiere – quale organizzazione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Multicom</dc:creator>
  <cp:lastModifiedBy>Progetti1</cp:lastModifiedBy>
  <cp:revision>143</cp:revision>
  <dcterms:created xsi:type="dcterms:W3CDTF">2015-02-23T16:27:24Z</dcterms:created>
  <dcterms:modified xsi:type="dcterms:W3CDTF">2015-10-05T08:15:10Z</dcterms:modified>
</cp:coreProperties>
</file>