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257" r:id="rId3"/>
    <p:sldId id="299" r:id="rId4"/>
    <p:sldId id="258" r:id="rId5"/>
    <p:sldId id="286" r:id="rId6"/>
    <p:sldId id="298" r:id="rId7"/>
    <p:sldId id="288" r:id="rId8"/>
    <p:sldId id="289" r:id="rId9"/>
    <p:sldId id="302" r:id="rId10"/>
    <p:sldId id="259" r:id="rId11"/>
    <p:sldId id="260" r:id="rId12"/>
    <p:sldId id="284" r:id="rId13"/>
    <p:sldId id="303" r:id="rId14"/>
    <p:sldId id="272" r:id="rId15"/>
    <p:sldId id="292" r:id="rId16"/>
    <p:sldId id="290" r:id="rId17"/>
    <p:sldId id="264" r:id="rId18"/>
    <p:sldId id="263" r:id="rId19"/>
    <p:sldId id="285" r:id="rId20"/>
    <p:sldId id="262" r:id="rId21"/>
    <p:sldId id="300" r:id="rId22"/>
    <p:sldId id="269" r:id="rId23"/>
    <p:sldId id="280" r:id="rId24"/>
    <p:sldId id="261" r:id="rId25"/>
    <p:sldId id="295" r:id="rId26"/>
    <p:sldId id="279" r:id="rId27"/>
    <p:sldId id="296" r:id="rId28"/>
    <p:sldId id="276" r:id="rId29"/>
    <p:sldId id="304" r:id="rId30"/>
    <p:sldId id="271" r:id="rId31"/>
    <p:sldId id="293" r:id="rId32"/>
    <p:sldId id="294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2" autoAdjust="0"/>
  </p:normalViewPr>
  <p:slideViewPr>
    <p:cSldViewPr>
      <p:cViewPr varScale="1">
        <p:scale>
          <a:sx n="47" d="100"/>
          <a:sy n="47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6A3D2-BF68-4A99-ABAB-C98FB61D85D5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D5CA-D6EB-460D-A87C-80E5872DD1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844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D5CA-D6EB-460D-A87C-80E5872DD18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7744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D5CA-D6EB-460D-A87C-80E5872DD186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943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4938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436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545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9136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801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405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7832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9503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2850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918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6548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1D26-E7D1-4064-86D6-CABEE477D579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5BB6-74BD-45F3-A20D-33A9494B7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216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antoniopalagiano.com/wp-content/uploads/2012/08/riforma-sani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" y="53968"/>
            <a:ext cx="8172151" cy="5545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55560" y="58003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DOTTORE …IO LA DENUNCIO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877272"/>
            <a:ext cx="663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Ovvero………..UN NUOVO MODELLO DI RAPPORTO MEDICO PAZIENTE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01534" y="6379784"/>
            <a:ext cx="141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Bruno Platto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64088" y="641498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 giugno 2014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540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32656"/>
            <a:ext cx="9284658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al cuore della cura </a:t>
            </a:r>
            <a:r>
              <a:rPr lang="it-IT" sz="2400" dirty="0" smtClean="0">
                <a:solidFill>
                  <a:schemeClr val="tx1"/>
                </a:solidFill>
              </a:rPr>
              <a:t>degli uomini </a:t>
            </a:r>
            <a:r>
              <a:rPr lang="it-IT" sz="2400" b="1" dirty="0" smtClean="0">
                <a:solidFill>
                  <a:schemeClr val="tx1"/>
                </a:solidFill>
              </a:rPr>
              <a:t>vi è</a:t>
            </a:r>
            <a:r>
              <a:rPr lang="it-IT" sz="2400" dirty="0" smtClean="0">
                <a:solidFill>
                  <a:schemeClr val="tx1"/>
                </a:solidFill>
              </a:rPr>
              <a:t> soprattutto </a:t>
            </a:r>
            <a:r>
              <a:rPr lang="it-IT" sz="2400" b="1" dirty="0" smtClean="0">
                <a:solidFill>
                  <a:schemeClr val="tx1"/>
                </a:solidFill>
              </a:rPr>
              <a:t>una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3200" b="1" dirty="0" smtClean="0">
                <a:solidFill>
                  <a:schemeClr val="tx1"/>
                </a:solidFill>
              </a:rPr>
              <a:t>comunicazione</a:t>
            </a:r>
            <a:endParaRPr lang="it-IT" sz="2400" b="1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420888"/>
            <a:ext cx="9322684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/>
              <a:t>Due storie </a:t>
            </a:r>
            <a:r>
              <a:rPr lang="it-IT" sz="2400" dirty="0" smtClean="0"/>
              <a:t>che si incontrano  ma che hanno </a:t>
            </a:r>
            <a:r>
              <a:rPr lang="it-IT" sz="2800" b="1" dirty="0" smtClean="0"/>
              <a:t>due narrazioni diverse </a:t>
            </a:r>
            <a:endParaRPr lang="it-IT" sz="2400" b="1" dirty="0" smtClean="0"/>
          </a:p>
          <a:p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b="1" dirty="0" smtClean="0"/>
              <a:t>              </a:t>
            </a:r>
            <a:r>
              <a:rPr lang="it-IT" sz="3200" b="1" dirty="0" smtClean="0"/>
              <a:t>Paziente narra  di una persona malata     </a:t>
            </a:r>
            <a:endParaRPr lang="it-IT" sz="2400" b="1" dirty="0" smtClean="0"/>
          </a:p>
          <a:p>
            <a:r>
              <a:rPr lang="it-IT" sz="2400" b="1" dirty="0"/>
              <a:t> </a:t>
            </a:r>
            <a:r>
              <a:rPr lang="it-IT" sz="2400" b="1" dirty="0" smtClean="0"/>
              <a:t>                (</a:t>
            </a:r>
            <a:r>
              <a:rPr lang="it-IT" sz="2400" b="1" dirty="0" err="1" smtClean="0"/>
              <a:t>preoccupazioni,speranze,attese</a:t>
            </a:r>
            <a:r>
              <a:rPr lang="it-IT" sz="2400" b="1" dirty="0" smtClean="0"/>
              <a:t> ,paure , bisogno di risposte )</a:t>
            </a:r>
          </a:p>
          <a:p>
            <a:pPr>
              <a:buFont typeface="Wingdings" pitchFamily="2" charset="2"/>
              <a:buChar char="q"/>
            </a:pP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b="1" dirty="0" smtClean="0"/>
              <a:t>              </a:t>
            </a:r>
            <a:r>
              <a:rPr lang="it-IT" sz="3200" b="1" dirty="0" smtClean="0"/>
              <a:t>Medico  narra  di una malattia </a:t>
            </a:r>
          </a:p>
          <a:p>
            <a:r>
              <a:rPr lang="it-IT" sz="3200" b="1" dirty="0"/>
              <a:t> </a:t>
            </a:r>
            <a:r>
              <a:rPr lang="it-IT" sz="3200" b="1" dirty="0" smtClean="0"/>
              <a:t>            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etiologia-prevalenza-diagnosi-terapia-guarigione-morte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6237312"/>
            <a:ext cx="827107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 medicina generale  questa differenza narrativa tende  a ridursi 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1556792"/>
            <a:ext cx="655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Specialmente in una medicina “povera “ come </a:t>
            </a:r>
            <a:r>
              <a:rPr lang="it-IT" dirty="0" smtClean="0"/>
              <a:t>la </a:t>
            </a:r>
            <a:r>
              <a:rPr lang="it-IT" dirty="0" smtClean="0"/>
              <a:t>medicina generale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040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500702"/>
            <a:ext cx="9144000" cy="160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La narrazione diventa un dialogo</a:t>
            </a:r>
          </a:p>
          <a:p>
            <a:r>
              <a:rPr lang="it-IT" sz="4000" dirty="0" smtClean="0"/>
              <a:t>Un rapporto. 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283968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Spesso è il motivo che  ci spinge ad andare avanti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23528" y="332656"/>
            <a:ext cx="711894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prstClr val="black"/>
                </a:solidFill>
              </a:rPr>
              <a:t>In MG non c’è la logica del “mordi e fuggi”</a:t>
            </a:r>
          </a:p>
        </p:txBody>
      </p:sp>
      <p:sp>
        <p:nvSpPr>
          <p:cNvPr id="9" name="Rettangolo 8"/>
          <p:cNvSpPr/>
          <p:nvPr/>
        </p:nvSpPr>
        <p:spPr>
          <a:xfrm>
            <a:off x="4357686" y="1500174"/>
            <a:ext cx="4214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solidFill>
                  <a:prstClr val="black"/>
                </a:solidFill>
              </a:rPr>
              <a:t>gli attimi si dilatano.. diventano anni</a:t>
            </a:r>
            <a:r>
              <a:rPr lang="it-IT" sz="20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5720" y="128586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 smtClean="0">
                <a:solidFill>
                  <a:prstClr val="black"/>
                </a:solidFill>
              </a:rPr>
              <a:t>Il condiviso non è solo un attimo.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95536" y="2636912"/>
            <a:ext cx="8143932" cy="1877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800" b="1" dirty="0" smtClean="0"/>
              <a:t>In MG c’è la logica di una storia </a:t>
            </a:r>
            <a:r>
              <a:rPr lang="it-IT" sz="2800" dirty="0" smtClean="0"/>
              <a:t>…</a:t>
            </a:r>
          </a:p>
          <a:p>
            <a:endParaRPr lang="it-IT" sz="2800" dirty="0" smtClean="0"/>
          </a:p>
          <a:p>
            <a:r>
              <a:rPr lang="it-IT" sz="2400" dirty="0" smtClean="0"/>
              <a:t>in questa storia </a:t>
            </a:r>
            <a:r>
              <a:rPr lang="it-IT" sz="2800" b="1" dirty="0" smtClean="0"/>
              <a:t>la malattia  ….</a:t>
            </a:r>
            <a:endParaRPr lang="it-IT" sz="2400" b="1" dirty="0" smtClean="0"/>
          </a:p>
          <a:p>
            <a:r>
              <a:rPr lang="it-IT" sz="2800" b="1" dirty="0" smtClean="0"/>
              <a:t>anche per il medico diventa la persona malata</a:t>
            </a:r>
            <a:endParaRPr lang="it-IT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462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332656"/>
            <a:ext cx="813939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1"/>
                </a:solidFill>
              </a:rPr>
              <a:t>vi è </a:t>
            </a:r>
            <a:r>
              <a:rPr lang="it-IT" sz="3600" b="1" dirty="0" smtClean="0">
                <a:solidFill>
                  <a:schemeClr val="tx1"/>
                </a:solidFill>
              </a:rPr>
              <a:t>tempo anche per condividere l’errore</a:t>
            </a:r>
          </a:p>
          <a:p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3786190"/>
            <a:ext cx="851194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Non solo il contrapporsi di interessi  diversi</a:t>
            </a:r>
          </a:p>
          <a:p>
            <a:r>
              <a:rPr lang="it-IT" sz="2400" dirty="0" smtClean="0"/>
              <a:t>ma l’incontrarsi di persone …</a:t>
            </a:r>
          </a:p>
          <a:p>
            <a:r>
              <a:rPr lang="it-IT" sz="3200" b="1" dirty="0" smtClean="0"/>
              <a:t>Che hanno tempo…e luoghi  </a:t>
            </a:r>
            <a:r>
              <a:rPr lang="it-IT" sz="2400" dirty="0" smtClean="0"/>
              <a:t>per stringere quel rapporto </a:t>
            </a:r>
          </a:p>
          <a:p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214282" y="2357430"/>
            <a:ext cx="8205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it-IT" sz="3200" dirty="0" smtClean="0">
                <a:solidFill>
                  <a:schemeClr val="bg1"/>
                </a:solidFill>
              </a:rPr>
              <a:t>Anche l’errore , dentro un rapporto, </a:t>
            </a:r>
          </a:p>
          <a:p>
            <a:pPr lvl="0"/>
            <a:r>
              <a:rPr lang="it-IT" sz="3200" dirty="0" smtClean="0">
                <a:solidFill>
                  <a:schemeClr val="bg1"/>
                </a:solidFill>
              </a:rPr>
              <a:t>assume contorni diversi 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56322" name="Picture 2" descr="http://old.comune.sarzana.sp.it/Citta/Turismo/Itinerari/Bassa_Val_di_Magra/Ortonovo/Profil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1"/>
            <a:ext cx="2662486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http://imperfect.it/wp-content/uploads/2012/06/manhattan_unfur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5140013"/>
            <a:ext cx="6133694" cy="1717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miprendilalunapapa.it/wp-content/uploads/2012/05/lun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5" y="2537881"/>
            <a:ext cx="5717365" cy="428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http://www.masodoss.com/public/image/IL%20MASO%20FA%20PER%20TE%20SE/Luna_di_miele2_(Medium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" y="0"/>
            <a:ext cx="4648616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95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5589240"/>
            <a:ext cx="765305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5400" dirty="0" smtClean="0"/>
              <a:t>Influenze</a:t>
            </a:r>
            <a:r>
              <a:rPr lang="it-IT" sz="3200" dirty="0" smtClean="0"/>
              <a:t> esterne   creano  dissonanze </a:t>
            </a:r>
            <a:endParaRPr lang="it-IT" sz="3200" dirty="0"/>
          </a:p>
        </p:txBody>
      </p:sp>
      <p:pic>
        <p:nvPicPr>
          <p:cNvPr id="10" name="Picture 2" descr="http://www.riviera24.it/userdata/immagini/foto/510/2009/08/coro-polifonico-ventimiglia1_204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564" y="71414"/>
            <a:ext cx="9344837" cy="5426809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188640"/>
            <a:ext cx="82444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La cura degli uomini nelle società moderne   non è più un canto a due voci   ,fra medico  e paziente , </a:t>
            </a:r>
          </a:p>
          <a:p>
            <a:r>
              <a:rPr lang="it-IT" sz="2800" b="1" dirty="0" smtClean="0">
                <a:solidFill>
                  <a:schemeClr val="bg1"/>
                </a:solidFill>
              </a:rPr>
              <a:t>ma un coro polifonico .  </a:t>
            </a:r>
          </a:p>
          <a:p>
            <a:r>
              <a:rPr lang="it-IT" sz="1100" b="1" dirty="0" smtClean="0">
                <a:solidFill>
                  <a:srgbClr val="FFFF00"/>
                </a:solidFill>
              </a:rPr>
              <a:t>(da  “lettera  a un medico sulla cura degli uomini”-g. </a:t>
            </a:r>
            <a:r>
              <a:rPr lang="it-IT" sz="1100" b="1" dirty="0" err="1" smtClean="0">
                <a:solidFill>
                  <a:srgbClr val="FFFF00"/>
                </a:solidFill>
              </a:rPr>
              <a:t>cosmacini</a:t>
            </a:r>
            <a:r>
              <a:rPr lang="it-IT" sz="1100" b="1" dirty="0" smtClean="0">
                <a:solidFill>
                  <a:srgbClr val="FFFF00"/>
                </a:solidFill>
              </a:rPr>
              <a:t> 2003)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4437111"/>
            <a:ext cx="7259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Molti attori …… non tutti intonati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Il coro mette in evidenza le </a:t>
            </a:r>
            <a:r>
              <a:rPr lang="it-IT" sz="2400" b="1" dirty="0" smtClean="0">
                <a:solidFill>
                  <a:schemeClr val="bg1"/>
                </a:solidFill>
              </a:rPr>
              <a:t>stonature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atana.files.wordpress.com/2013/12/ilcoro-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560700" cy="3574449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55576" y="548680"/>
            <a:ext cx="7723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Alcuni strilli </a:t>
            </a:r>
          </a:p>
          <a:p>
            <a:r>
              <a:rPr lang="it-IT" sz="2800" b="1" dirty="0" smtClean="0"/>
              <a:t>hanno il potere di sovrastare il coro  </a:t>
            </a:r>
          </a:p>
          <a:p>
            <a:r>
              <a:rPr lang="it-IT" sz="2800" b="1" dirty="0" smtClean="0"/>
              <a:t>esercitando un’ influenza  sempre maggiore  sulle scelte che si prendono all’interno degli ambulatori </a:t>
            </a:r>
            <a:endParaRPr lang="it-IT" sz="2800" b="1" dirty="0"/>
          </a:p>
        </p:txBody>
      </p:sp>
      <p:pic>
        <p:nvPicPr>
          <p:cNvPr id="12290" name="Picture 2" descr="https://encrypted-tbn1.gstatic.com/images?q=tbn:ANd9GcSWbmoASa78JkSpY_h9Pba0_ew7wYESxTTNeWRHJ8MdBP9pLs9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674" y="2715669"/>
            <a:ext cx="2851517" cy="237626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652120" y="5445224"/>
            <a:ext cx="31844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Nascono  i  </a:t>
            </a:r>
            <a:r>
              <a:rPr lang="it-IT" sz="4000" dirty="0" smtClean="0"/>
              <a:t>conflitti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752432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/>
              <a:t>Alcuni strilli </a:t>
            </a:r>
          </a:p>
          <a:p>
            <a:r>
              <a:rPr lang="it-IT" sz="2800" b="1" dirty="0" smtClean="0"/>
              <a:t>hanno il potere di sovrastare il coro  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178949" y="4072763"/>
            <a:ext cx="67092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la relazione </a:t>
            </a:r>
            <a:r>
              <a:rPr lang="it-IT" dirty="0" smtClean="0"/>
              <a:t>antagonistica </a:t>
            </a:r>
            <a:r>
              <a:rPr lang="it-IT" dirty="0" smtClean="0">
                <a:solidFill>
                  <a:prstClr val="black"/>
                </a:solidFill>
              </a:rPr>
              <a:t>fra soggetti in competizione fra loro per il possesso, l’uso o il godimento di beni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78554" y="5517232"/>
            <a:ext cx="77048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 </a:t>
            </a:r>
            <a:r>
              <a:rPr lang="it-IT" i="1" dirty="0" smtClean="0"/>
              <a:t>c</a:t>
            </a:r>
            <a:r>
              <a:rPr lang="it-IT" dirty="0" smtClean="0"/>
              <a:t>onflitto  </a:t>
            </a:r>
            <a:r>
              <a:rPr lang="it-IT" i="1" dirty="0" smtClean="0"/>
              <a:t>d’interessi</a:t>
            </a:r>
            <a:r>
              <a:rPr lang="it-IT" dirty="0" smtClean="0"/>
              <a:t>, individuali o collettivi, 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78554" y="2780928"/>
            <a:ext cx="36854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Sottoposti  </a:t>
            </a:r>
            <a:r>
              <a:rPr lang="it-IT" dirty="0"/>
              <a:t>alla pressione di tendenze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185084" y="1977885"/>
            <a:ext cx="40742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bisogni e motivazioni fra loro contrastanti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2746" y="1155900"/>
            <a:ext cx="46879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 </a:t>
            </a:r>
            <a:r>
              <a:rPr lang="it-IT" i="1" dirty="0">
                <a:solidFill>
                  <a:prstClr val="black"/>
                </a:solidFill>
              </a:rPr>
              <a:t>la tua opinione è </a:t>
            </a:r>
            <a:r>
              <a:rPr lang="it-IT" i="1" dirty="0" smtClean="0">
                <a:solidFill>
                  <a:prstClr val="black"/>
                </a:solidFill>
              </a:rPr>
              <a:t>in contrasto con </a:t>
            </a:r>
            <a:r>
              <a:rPr lang="it-IT" i="1" dirty="0">
                <a:solidFill>
                  <a:prstClr val="black"/>
                </a:solidFill>
              </a:rPr>
              <a:t>la mia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04248" y="6381328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 il paziente …?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410" y="875"/>
            <a:ext cx="9144000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Il paziente non racconta più la propria storia</a:t>
            </a: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-15055" y="5211488"/>
            <a:ext cx="9144000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Non racconta più di </a:t>
            </a:r>
            <a:r>
              <a:rPr lang="it-IT" sz="3200" dirty="0" err="1" smtClean="0"/>
              <a:t>sè</a:t>
            </a:r>
            <a:r>
              <a:rPr lang="it-IT" sz="3200" dirty="0" smtClean="0"/>
              <a:t> come persona malata .</a:t>
            </a:r>
          </a:p>
          <a:p>
            <a:r>
              <a:rPr lang="it-IT" sz="3200" i="1" dirty="0" smtClean="0"/>
              <a:t>il</a:t>
            </a:r>
            <a:r>
              <a:rPr lang="it-IT" sz="3200" dirty="0" smtClean="0"/>
              <a:t> suo racconto assume i contorni delle sue illusioni  e dei suoi desideri ..talora delle sue esigenze  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0" y="874523"/>
            <a:ext cx="5472608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Figlio di una </a:t>
            </a:r>
            <a:r>
              <a:rPr lang="it-IT" sz="2000" b="1" dirty="0"/>
              <a:t>cultura del “ sempre possibile </a:t>
            </a:r>
            <a:r>
              <a:rPr lang="it-IT" dirty="0"/>
              <a:t>“</a:t>
            </a:r>
          </a:p>
          <a:p>
            <a:r>
              <a:rPr lang="it-IT" dirty="0"/>
              <a:t>ha amplificato la  naturale propensione a voler credere che esista sempre una panacea per qualsiasi tipo di patologia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24128" y="3563724"/>
            <a:ext cx="15443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-verità relative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339874" y="2564904"/>
            <a:ext cx="44568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-rifiuto della morte o del </a:t>
            </a:r>
            <a:r>
              <a:rPr lang="it-IT" dirty="0" err="1"/>
              <a:t>limite,della</a:t>
            </a:r>
            <a:r>
              <a:rPr lang="it-IT" dirty="0"/>
              <a:t> malattia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812360" y="4581128"/>
            <a:ext cx="10107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-internet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5536" y="3255070"/>
            <a:ext cx="20009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-fretta del risultato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271" y="4581128"/>
            <a:ext cx="53170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-falsi profeti  , venditori di speranze, i ‘pifferai magici’, </a:t>
            </a:r>
          </a:p>
        </p:txBody>
      </p:sp>
    </p:spTree>
    <p:extLst>
      <p:ext uri="{BB962C8B-B14F-4D97-AF65-F5344CB8AC3E}">
        <p14:creationId xmlns="" xmlns:p14="http://schemas.microsoft.com/office/powerpoint/2010/main" val="20559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54006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Racconto dalle frasi più comuni in medicina </a:t>
            </a:r>
            <a:r>
              <a:rPr lang="it-IT" sz="2400" dirty="0" smtClean="0"/>
              <a:t>generale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764704"/>
            <a:ext cx="5511894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Ho sentito alla tv----- perché non posso fare anche io così</a:t>
            </a:r>
          </a:p>
          <a:p>
            <a:r>
              <a:rPr lang="it-IT" sz="2000" b="1" dirty="0" smtClean="0"/>
              <a:t>Perché me lo nega </a:t>
            </a:r>
            <a:r>
              <a:rPr lang="it-IT" dirty="0" smtClean="0"/>
              <a:t>!!!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204864"/>
            <a:ext cx="73956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Mio cugino mi ha detto che il suo medico gli dà questo farmaco con la mutua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77495" y="2708920"/>
            <a:ext cx="666650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La signorina delle prenotazioni mi ha detto di mettere il bollino verde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4653136"/>
            <a:ext cx="659174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Lo specialista  di mia mamma mi ha detto di farmi fare  tutti gli esami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4077072"/>
            <a:ext cx="803098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Mi hanno detto che deve rifare la ricetta  perché  quello che ha scritto non va bene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" y="5157192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Lo specialista  mi ha prescritto questo farmaco  e non l’ha messa </a:t>
            </a:r>
            <a:r>
              <a:rPr lang="it-IT" dirty="0" err="1" smtClean="0"/>
              <a:t>giu</a:t>
            </a:r>
            <a:r>
              <a:rPr lang="it-IT" dirty="0" smtClean="0"/>
              <a:t> dura come fa lei con sto off </a:t>
            </a:r>
            <a:r>
              <a:rPr lang="it-IT" dirty="0" err="1" smtClean="0"/>
              <a:t>label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1700808"/>
            <a:ext cx="63540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Il farmacista ha detto che se lei vuole questo farmaco è mutuabile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83768" y="3284984"/>
            <a:ext cx="6660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Vede che anche in pronto soccorso hanno detto di mettere il bollino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5949280"/>
            <a:ext cx="87779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Il laboratorio con due euro mi ha fatto tutti questi esami che lei non mi aveva fatto mai fare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9316754" flipV="1">
            <a:off x="95732" y="2815949"/>
            <a:ext cx="930815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/>
              <a:t>In tutte queste frasi il centro non è più la persona malata </a:t>
            </a:r>
            <a:endParaRPr lang="it-IT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4145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8643966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Il medico non racconta più la sua storia 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1916832"/>
            <a:ext cx="1875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-vincoli economici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704162" y="2204312"/>
            <a:ext cx="1814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-vincoli normativi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434" y="2743377"/>
            <a:ext cx="199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-tempo burocratico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11205" y="3126999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-Insicurezza del futuro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72455" y="4086364"/>
            <a:ext cx="545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-Assoluta mancanza di comunicazione con le strutture 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3717032"/>
            <a:ext cx="309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-Conflittualità con gli specialisti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292" y="5157192"/>
            <a:ext cx="9123606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altLang="it-IT" sz="2800" dirty="0" smtClean="0"/>
              <a:t>Sempre più </a:t>
            </a:r>
            <a:r>
              <a:rPr lang="it-IT" altLang="it-IT" sz="2800" dirty="0" smtClean="0"/>
              <a:t>preoccupato </a:t>
            </a:r>
            <a:r>
              <a:rPr lang="it-IT" altLang="it-IT" sz="2800" dirty="0" smtClean="0"/>
              <a:t>ad orientarsi e a difendersi  in uno scenario  normativo e </a:t>
            </a:r>
            <a:r>
              <a:rPr lang="it-IT" altLang="it-IT" sz="2800" dirty="0" err="1" smtClean="0"/>
              <a:t>regolatorio</a:t>
            </a:r>
            <a:r>
              <a:rPr lang="it-IT" altLang="it-IT" sz="2800" dirty="0" smtClean="0"/>
              <a:t> (nazionale e regionale) ogni giorno più complesso </a:t>
            </a:r>
          </a:p>
          <a:p>
            <a:r>
              <a:rPr lang="it-IT" altLang="it-IT" sz="2800" b="1" dirty="0" smtClean="0"/>
              <a:t>perde la dimensione del curare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ntoniopalagiano.com/wp-content/uploads/2012/08/riforma-sani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1"/>
            <a:ext cx="9855110" cy="66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infosannio.files.wordpress.com/2012/12/avvoltoi-biancaneve-anteprima-600x444-8306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9" y="157727"/>
            <a:ext cx="9136065" cy="6769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55700"/>
            <a:ext cx="2736304" cy="1673162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6346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Oswald"/>
                <a:cs typeface="Arial" pitchFamily="34" charset="0"/>
              </a:rPr>
              <a:t>ATTENZIONE: 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rgbClr val="4BA67D"/>
                </a:solidFill>
                <a:effectLst/>
                <a:latin typeface="Oswald"/>
                <a:cs typeface="Arial" pitchFamily="34" charset="0"/>
              </a:rPr>
              <a:t>prima di intentare una causa è necessario da parte nostra accertare la reale responsabilità del medico:</a:t>
            </a:r>
            <a:endParaRPr kumimoji="0" lang="it-IT" altLang="it-IT" sz="1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Oswald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H="1" flipV="1">
            <a:off x="4572000" y="156713"/>
            <a:ext cx="5022133" cy="1177245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Il medico ha effettuato una errata diagnosi?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Vi è stata negligenza e/o imperizia del medico?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Vi è stata negligenza da parte dell’equipe sanitaria?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L’intervento chirurgico è stato eseguito male o è stato effettuato in ritardo?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Il danno è stato causato da una lacuna nelle sue conoscenze professionali?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Sono stati somministrati farmaci non appropriati al trattamento della patologia?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Vi è stata disorganizzazione della struttura ospedaliera?</a:t>
            </a: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77" y="5870458"/>
            <a:ext cx="942409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/>
              <a:t>Queste (che sono solo una parte) e molte altre sono le domande che bisogna porsi </a:t>
            </a:r>
            <a:r>
              <a:rPr lang="it-IT" sz="1600" b="1" dirty="0"/>
              <a:t>per accertare se c’è stata responsabilità.</a:t>
            </a:r>
            <a:r>
              <a:rPr lang="it-IT" sz="1600" dirty="0">
                <a:solidFill>
                  <a:srgbClr val="FF0000"/>
                </a:solidFill>
              </a:rPr>
              <a:t> Per raggiungere questo obiettivo è necessaria la consulenza congiunta di un </a:t>
            </a:r>
            <a:r>
              <a:rPr lang="it-IT" sz="1600" b="1" dirty="0">
                <a:solidFill>
                  <a:srgbClr val="FF0000"/>
                </a:solidFill>
              </a:rPr>
              <a:t>avvocato specializzato in responsabilità medica</a:t>
            </a:r>
            <a:r>
              <a:rPr lang="it-IT" sz="1600" dirty="0">
                <a:solidFill>
                  <a:srgbClr val="FF0000"/>
                </a:solidFill>
              </a:rPr>
              <a:t> (di un </a:t>
            </a:r>
            <a:r>
              <a:rPr lang="it-IT" sz="1600" b="1" dirty="0">
                <a:solidFill>
                  <a:srgbClr val="FF0000"/>
                </a:solidFill>
              </a:rPr>
              <a:t>medico specialista</a:t>
            </a:r>
            <a:r>
              <a:rPr lang="it-IT" sz="1600" dirty="0">
                <a:solidFill>
                  <a:srgbClr val="FF0000"/>
                </a:solidFill>
              </a:rPr>
              <a:t> se necessario) e di un </a:t>
            </a:r>
            <a:r>
              <a:rPr lang="it-IT" sz="1600" b="1" dirty="0">
                <a:solidFill>
                  <a:srgbClr val="FF0000"/>
                </a:solidFill>
              </a:rPr>
              <a:t>medico legale.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2109" y="1844824"/>
            <a:ext cx="2184562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Ci occupiamo solo di malasanità.</a:t>
            </a:r>
            <a:br>
              <a:rPr lang="it-IT" dirty="0"/>
            </a:br>
            <a:r>
              <a:rPr lang="it-IT" dirty="0"/>
              <a:t>Se vuoi ottenere un risarcimento per i danni che hai subito,</a:t>
            </a:r>
            <a:br>
              <a:rPr lang="it-IT" dirty="0"/>
            </a:br>
            <a:r>
              <a:rPr lang="it-IT" dirty="0"/>
              <a:t>a causa di un errore medico, ti seguiamo in tutta Italia.</a:t>
            </a:r>
          </a:p>
          <a:p>
            <a:r>
              <a:rPr lang="it-IT" dirty="0"/>
              <a:t>Il nostro Studio Legale è specializzato</a:t>
            </a:r>
            <a:br>
              <a:rPr lang="it-IT" dirty="0"/>
            </a:br>
            <a:r>
              <a:rPr lang="it-IT" dirty="0"/>
              <a:t>in responsabilità medica e della struttura ospedaliera.</a:t>
            </a:r>
          </a:p>
        </p:txBody>
      </p:sp>
    </p:spTree>
    <p:extLst>
      <p:ext uri="{BB962C8B-B14F-4D97-AF65-F5344CB8AC3E}">
        <p14:creationId xmlns="" xmlns:p14="http://schemas.microsoft.com/office/powerpoint/2010/main" val="5541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3968" y="816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b="1" dirty="0"/>
              <a:t>Con sentenza n. 275/E.L./04 la Corte dei Conti - Sezione Giurisdizionale della Regione Umbria condanna alcuni medici di medicina generale per </a:t>
            </a:r>
            <a:r>
              <a:rPr lang="it-IT" altLang="it-IT" b="1" dirty="0" err="1"/>
              <a:t>iper-prescrizione</a:t>
            </a:r>
            <a:r>
              <a:rPr lang="it-IT" altLang="it-IT" b="1" dirty="0"/>
              <a:t>. </a:t>
            </a:r>
          </a:p>
        </p:txBody>
      </p:sp>
      <p:pic>
        <p:nvPicPr>
          <p:cNvPr id="6146" name="Picture 2" descr="https://encrypted-tbn3.gstatic.com/images?q=tbn:ANd9GcRn1YJF2iNXN6IzDH5UwcyKMSbpv0h6N7z6UEeywPguDhY_8NnHx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203635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57686" y="307181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b="1" dirty="0" smtClean="0">
                <a:cs typeface="Times New Roman" pitchFamily="18" charset="0"/>
              </a:rPr>
              <a:t>Nel Marzo 2006 la Guardia di Finanza ha denunciato alla Corte dei Conti oltre 560 MMG lombardi per presunta </a:t>
            </a:r>
            <a:r>
              <a:rPr lang="it-IT" altLang="it-IT" b="1" dirty="0" err="1" smtClean="0">
                <a:cs typeface="Times New Roman" pitchFamily="18" charset="0"/>
              </a:rPr>
              <a:t>iperprescrizione</a:t>
            </a:r>
            <a:r>
              <a:rPr lang="it-IT" altLang="it-IT" b="1" dirty="0" smtClean="0">
                <a:cs typeface="Times New Roman" pitchFamily="18" charset="0"/>
              </a:rPr>
              <a:t> di farmaci, ipotizzando un danno per il SSN di oltre 25 Milioni di Euro tra il 2002-2004.</a:t>
            </a:r>
          </a:p>
          <a:p>
            <a:r>
              <a:rPr lang="it-IT" altLang="it-IT" dirty="0" smtClean="0">
                <a:cs typeface="Times New Roman" pitchFamily="18" charset="0"/>
              </a:rPr>
              <a:t>L’indagine deriva dall’intesa sottoscritta nel Settembre 2004 fra Regione Lombardia e Guardia di Finanza in materia di controlli sulla spesa sanitaria.</a:t>
            </a:r>
          </a:p>
        </p:txBody>
      </p:sp>
      <p:sp>
        <p:nvSpPr>
          <p:cNvPr id="7" name="Rettangolo 6"/>
          <p:cNvSpPr/>
          <p:nvPr/>
        </p:nvSpPr>
        <p:spPr>
          <a:xfrm rot="19379450">
            <a:off x="263409" y="2612517"/>
            <a:ext cx="7644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Responsabilità economica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4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http://www.valtrompianews.it/files/magazine/img/as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19" y="2348880"/>
            <a:ext cx="3108723" cy="3067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2" name="Picture 18" descr="http://www.aiap.it/imgcache/add33814a3c24a046b87d2c4c61494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05" y="312736"/>
            <a:ext cx="2190750" cy="2581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8" name="Picture 14" descr="http://www2.stat.unibo.it/MMLV/images/MIUR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97" y="2852936"/>
            <a:ext cx="2642222" cy="3615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https://encrypted-tbn2.gstatic.com/images?q=tbn:ANd9GcRNClKevFpl8dIHuijcDxEesrcx9Nw6io-Oh71JNjSZ6z6uYDH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64507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19288119">
            <a:off x="-254217" y="3186492"/>
            <a:ext cx="885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Responsabilità normativa</a:t>
            </a:r>
            <a:endParaRPr lang="it-I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7346" name="Picture 2" descr="http://www.bcs.it/sito.nsf/SI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202">
            <a:off x="416046" y="628593"/>
            <a:ext cx="3347647" cy="211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www.bari.federfarma.it/getattachment/a1ccfdff-abf7-41ef-b334-d780e966d2f5/holter-pressorio.as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35990"/>
            <a:ext cx="6611141" cy="1325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QERUUEhQVFhQVFxcXFhgXFBUYFBUYFxQYFxgWGBQYHCggGBolGxcVITEhJSkrLi4uFx8zODMsNygtLisBCgoKDg0OGxAQGzQmICQsLCw1LywvLC0sLywsLCwsLDQsLCwsLCwsLCwsLCwsLCwsNCwsLCwsLCwsLCwsLCwsLP/AABEIAN8A4gMBIgACEQEDEQH/xAAcAAEAAgIDAQAAAAAAAAAAAAAABgcBBQMECAL/xABNEAABAwEFBAcDCAYIAwkAAAABAAIDEQQFEiExBkFRYQcTInGBkaEyUrEUI0JicoLB0TQ1Q3OysxYkM5KTotLwFVThFyUmU2R0g6TC/8QAGgEAAwEBAQEAAAAAAAAAAAAAAAMEAgUBBv/EACwRAAICAQMDAwQCAgMAAAAAAAABAgMRBBIhEzFBMlGBIjNhcRSRBbEjJKH/2gAMAwEAAhEDEQA/ALxREQAREQAREQAREQAREQAREQAREQBgrgtdrbE0ueaNGqza7U2Jhe80aBn+Q5qvb3vN9qk0NK0YzXXf3lOppdj/AAT33qtfk7t57TSSEiM4Gf5z3nd3DzXQisM8orgkeOJDj6u1UmuHZsR0fMA5+oac2t3+J5qRgJ71Ea+K18k8dNO36rH8FcG6bQM+qf4DP0zXH1s8O+VnfiA8nZKzKL5cwHIio56eS8/lt+qKZr+Cl6ZMhV3bVSMIEoxt4gUePwKl9ktbZWhzDUHQ/wC960V/bNtc0vhaGuGZaPZd4bitFs/eps8lHVwO9ocD71OI38c0SrhbHdX3XgzC2ymeyzle5YaL5a6ui+lGdAIiIAIiIAIiIAIiIAIiIAIiIAIiIAIiIAIiIALBWVxzPwgk6AEnwFUAQzbG8Mb+qByZm7gXHTyHxXf2SukNaJnjtO9mv0W8e8qNWWI2icA/tH1PcSSfRWUxtBQaDJW3vpwVa+Tn6ddWx2M+gsoiiOgEREAYKhW1l1YHGVnsuPbHBx38gfipqunfFn6yGRnFpp36j1CZTPZJMTfWrINM0uxt4Oe10TjXAAW8cOhHgaeak6rvZafBaWcHVafEZetFYYTNVBRs4F6OblXz4MoiKcqCIiACIiACIviSQNBJIAGpJoB4oA+iV8vkAFSQBzyCit7bVfRgAO7GRl91u/vWgJmtLv2kh8SB4aN9FTDTSazLhEk9XFPbFZZPJb7s7cjKzwNfgvll+2cmgmZXmSPiopDsvO7UNb3uz8gCk2ys7Rlgd3Op8QFvo09t5jr399hOY5Q4VaQRxGYX2qzidNZH5Yo3cCMneGhCl9xbQCfsOo2T0dTeOfJLs07gty5QyrVRk9suGb5FgLKnKgiIgAujfT8MEp+o74UXeXUvSLHE9o3tcPMFex7mZdmQvZNlbS3k1x8hT8VPQq82Ymw2mPg6rf7wNFYgVOr+58Emh+38mURFKWhERABYKyureVqEUT3n6IJ7zuHmhLJ43hZK9sPZtLKbpQB/forLCrrZ6AvtMfI4j93P4geasUKvWepL8EWh9Lf5MoiKQuCIiACIiAPh7qCp0UD2hvo2hxawkRDT63M8uAW62zthZG2MftK1+yKVHiSFr9k7rEjjK/MNNGjcTTMnuqq6YxhDqS+CHUTlOaqj8n3cezGKj5sm7mbyPrHd3KWWeBsYDWgNA3AUC5AF9JFlsrHmRTVTGtYRhFlEsadS32FkzcLxUeo5g7ioBedgfZZaVPFjt5ofiPy4qyStXf8AdvyiItp2hmw8+Hjon0W7JYfYm1FCnHK7ozcF5i0RA/SGTxz/ACW0VcXJeBs01TUNPZeOXHvH5qw4nhwqDUHMHijUVbJcdmGmu6kee6ORERIKQvly+l8uQBW16QGC0OAyLXYm93tN/BWJY5cbGu95oPmKqvL3tHXzvc3e7C3mB2R5qwrDDgjY33WtHkKKzU+mGe+CDR+ueOx2ERFGXhFhcU9oaxpc9waBvJoEAcjioRtZe3WOEbD2Wmrjuc4cOQ+K5L82kMgLIahmhd9J3cNwXX2euMzuD3ikQ/zkbh9XmraqumupM599ztfTr+Tb7HXdgYZXDN/s/Z1r4n4BSZfLWgL6Us5ucnJllcFCKigiIsDAiIgAiIgCD7bS1maPdZ/E4/kpDsvFhs0fOrvMkqL7XH+sn7LfgT+amNyfo8X7tn8IVdvFMEQ083zZ3kRYJUhcQfb/AG8N2SwRtja/rKukqSCyMECrQNXHtUr7qm0UgcARmCAQeIK839JV6fKbyncCC1hETPssFD5vLyrh6Kr3+U3bFU1dD8y7PP5ugYTzLMHqrLtNsqjPz5+RELd02iZLBWVhRjyHbV3PQ9cwZH2xwPvU4cV8bMX6Ix1Upoz6Dj9H6p5cCplLGHAg6HXmobe2yzmkuhOJuuD6Q5Ak5quuyM47LPhkNtU659Sv5RMo3ggEEGulN6+qqtLJb5rM4taS2mrXA08Wn4hdq+dvnWezve6JpfSjKOIGI5CrSDlvOe5eS0k8/TybhrIS4fDN7tVtpZruFJnF0hFWxsAdIRWgOoDRzJCgF4dMUkmJsFkFCMnOkJcK5VLWtp6qvrDC+3WrtuJdI4vkcTU01cfKgHDIblauz9xF9GQtwRg9pw0Hj9J3qq/4tVUc2csVZqZN7YEUuHb6OOdjp4XhrXZ4C1xB3EtdTQ5615FWxZNs7HJA6ZlojLWNLnAnC8UFaGN3aB1XFfmxFltUHVvYA5rSGSgDrWmmuPfnmQcivP8AtJcklhtDoJQMTc2uA7L2nR7a7tctxBG5ZUatVLjhr/RuKlQuxf3R3tRJedmdNJG2MtkLMLSSKBrTmTv7SlJKrnoM/QJP37v5canN8WzqYnP4acydPVRXQStcY+5TGf0bmay/touoOCMBz99fZb38TyVcX9tmwTFk7pHOFDQNGEVAIoAVvrqsTrTMGknOrnu301PiSpfatmbLLH1ckET282NLtPe1rzVSlVp8JrLIYxnqctvCKxuvbO72nFN17uDREMPicWakrOlywAUDZ6fum/6lT+1t1Cx2yezgktjfRpOpa5oc2p3mjqE8QVpyrXpK7cSbfJ5Cbq+lIvk9L9g4Wj/CH+tS7Zy/I7fAy0Q4ureXAYhR3ZeWGoqd7Sol0ZbIWdljhnfEx80zRIXPaHYQ+haxtcmgCmm8lTyCztYKNAaODQAPId5XIu6aeIZ+S+G7vI5kREkYEREAEREAQXbKEi0B257W0+6aEfDzUi2Ytgks7ANWAMI4YRQeYzX3tBdnyiKg9oZtJ48PHRQq7be+yyE0PB7TvAPx4K1LrVbV3Rz5PoXbn2kWStXtNeYslkmnP7ON7hzcB2R4uoF27DbGTMDmOBB9ORB0VedN964bNFZ21Lp5MRA1LYiDTxc5nkpqoOViiWymtu5FJPcSak1JzJOpJzJPNWZ0G3tgtE1nccpWiRg3B0eTqcy0/wCRVxbbM6KR8bxRzHFrhwLTQ/Bd7Ze9Pklrgm3Mkbi+wey+v3XOXevrVlTS9jnVycZ5PUwKyviJ1RUaHRfa+dOoFiiyiAOra7BHKKPY13eM/A6hUt0zwxwTQQxVFWOkcKk6nC3XucrzVD9OVf8AiTOHyWOn+NOrdC31Usk2ojHZnHJ0uh6Fkl44ZACDBJQHe4OjI9A5egY4w0ANAAGgAAA8F5Tui8X2WZk0Ro+NwcOB3Fp5EEg969E7G7ZQXlHVhwytHbicRibzHvN4EeOab/kapbt3gzppRxjySairvpluDr7H8oaO3ZquPExuoHjwydXg0qxKrgt9mbLG9jhVr2lrhxDhQ+hKgrm4TUl4KZx3LBAOgw/1CT/3D/5ca3O29q9iMc3HwFG/Erh6LtnprBZHxWgAPMrnCjg4OaWMaDlpXCcl1drwflJ+w2nr+KrhiepbXbOSPUNwowbnYux4Y3Sb3mg+y3L41UkWu2fLfk0WHTA3zpn61WxUlst022U0xUYJI84dKn62tPfH/IYomVLOlP8AW1p74/5EaiZX0On+1H9I58/Uz1RswP6nZ/3MX8AW0Wr2Z/Q7P+5i/gC2i+dl6mdSPYIiLJ6EREAEREAYIWiv+4RN22UbKN+53J35rfLC1GTi8oxOEZrEis4ppbLIQCWO3g6GnEaEc1FryvL/AIhfUHXf2cGDEBUj5s9Y405uLWnuVyX6YmQSPma0sjY55qNA0EmnPJVB0YXA+2fKbTUNJcA2tSC51XyCuuVWbjqujVbCSc5LGOM/sh6E6vpi8/g03SpZWNt7pYiCydrZKjc72Him72QfvKHBWb0k7OTR2cSuZlG4VcCC0NeQ3v8Aaw6qsl0NM060k84FScm8yWGeg9gdq4pLvhMrx1jGmN4zJJjJaHZDe0NPit07ayAe+e5v5qm+i2MzzSWcOAJb1grX6JDXU50I8irRbsc6mco8GGnxXMupohNqTHq2+XoXBIbDe8U3sOBPDR3ku8Cq5t90S2c1cMgcntOQ4Z6tPetvcG0ZBEcxqDk1515B3HvSZ6f6d0HlG69U922xYZMVUXTtdRPUWkDIVheeAJLoz3Vxjx5q2wujfd1MtcEkMoqyRtDxHBwPEEA+CVTZ07FIpsjui0eVCFzWS1PieHxucx7TVrmktc3uIWy2p2emu+cwzDiY3j2ZGVycOelRuPKhOnX0cXGayuUcxpxZb2xnSt7MVvHACdooP/kYNN3abxNQNVatltTZWhzCHNIqHNNWkHQgjIheTFJtjNsJrukGFxdAXfORHQ11c33X7+B3hc3U6BP6q/6KatQ1xI9KKKbb2TJkoGnYPccwfPLxUhuy3stETJYnYmPaHNPEH/fouS12dsjHNcKhwoVza5uuafsUWw6kHEjexd4AtMJOYq5vcdQO4/FSpVpPE+yTUrRzDVp94bj3EZeamd0X7HOBnhfvafwJ1Cdqaud8ezJ9Ldx05d0UR0p/ra098f8AIjUTKlnSp+trT3x/yYwomV2tP9qP6J7PU/2eqNmf0Oz/ALmL+ALaKJ3FtLZ2WWAFziRDGCAx2oYOIWwZtVZzqXDvYfwquBKueXwy9XV9tyN4i6tkvCOUVje13cc/LVdkFKfA1NPsZREQehERABYWVhyAIB00Xp1N3mMGjp3tZl7rT1j/AAo3D95bToyuz5NdsDSKOe3rXVFDWU4wD3NLR4BVz0u2l9svKOywtL3RsDWtFKukf23DM+4Ga818Rs2iaAGi0gAUAHyfIDQf74K9U5oispZ55/8ACbf/AMjeMlx39dzbVZpYTpKxzO4kZHwND4LyzNGWOLXCjmktcOBaaEeisX/xH/6n/wCuoTtBd9pgmPytjmSyVldiw1dicSX9nLMhyp0UOm3Hcnn2Fah7sPBy7IXt8jtsE/0WPGP7Duw+vcHE97QvUTdF5GovSvR3fHyu74JCavDerkP14+y4+NA77yx/k6+VP4NaWXeJI3sBFCKg7tygG0t29RL2RRjs28jvH4+KsFaTayy47OTvYQ4edD6EqHTz2zXsb1VanBvyjl2bvHr4QSe03su7xofEfitrVQzYmWkr2bnMr4tIHwcVw/0olF+fIXFvUmPEwYe3j6vrParpRrskW1NWNL9ntFu6tN/oku0Nww26Lqp4w9uoOjmH3mu1aVSG2HRxaLDWSMGeAfSaPnGD68Y3aZjL7Oi9CL5c2qKNTOr09vYZZVGfc8jpVXpt30aRWkPmswEc+ZLRQRynXMfRcfeGu9UbNEWOLXAhzSQ4HUEGhB5g1C7lGojcsr+jn21OD5Le6DL6c5s9lcco6Sx56BxIkbyAcGn7xVtLz30OPIvRgH0opWnuwh3xaF6EbouPrYKNzx55LtO8wNfe91MtDaOFCPZcNWn8uSh9t2bnjPZb1g4t1/unRWAiVXfOvsZt00LO55h21ic22yh4IcMFQdR82wrRKWdKn62tPfH/ACI1EyvoKZboRb9iCUcPBflw7KPks8LjIGh0UZ9kk5sHMLvSbHOHsyg8iwj8St9s1+h2f9xF/AFs1wXqbU+5b/Eqa7FbW67ZrM4FwI4PaTSvIjTuNFINn9o8REcxzOTXZUdydwPPf8ZNNCHghwBB1BFQq321u82CKSZucYBw1+i45NaeVSAE6Fkb/pn39xEqp0PdX29iymuX0oL0Z7SSWmzsFoIMhxFpAoC1ri3D30FVOQpLK3XLay6E1NZRlERYNhcNoeGtLiaAAkngBmSuUlQnpZv0WawPYHfOWj5poGtD/aO7g2o8QtQg5yUV5PJPCyQvotjNvvae2vGTA94rudMS1orxEYcFdSrLoLha2xTPyxOtBB7mxRkD/M4+Ks1O1Tza0vHH9C6V9GQqr6drrxRQWkfs3GN3NslMJPc5tPvq1CVF+kmztluu1g0OGF0g74+231asUT2Wxl+TVkd0WjzaVbXQTe1HT2UnWkzBv0wSeGUfqqlK3Wxl8GxW2CatGh+GT92/svPgDi8F3dTX1KnE51MtskeoFp9qZsNmfuJoBzq4V9KratkBFQQaioociDoe5eeNsdu7RbJnYJCyBrj1bGECoBNHuIzcSKHgMgN5PF0tErbOPBdfNKD/ACWpsTHWZ7uDKebh+Sr/AG/vM2S/hOP2XUOPNuEB48Wlw8Vv+hnaN075YJTWTAJGu3uY12FwPcXg15qI9Lx/71l+xF/AFZCOdVKMvZolitlC/Z6As0oe0OBqHAEEaEHMHyoVzKseh3asTQCySO+dhHzdfpxbgOJZp3UPFWYHLnW1uubi/BdCSksoOC889L1jbFekhb+0ZHIeGItwHzwV8Ve15XzFB7Tqn3W5u8Ru8V5428vkW63SytHY7LGcaMFDpxdj8KK3/Hwl1N3jBPqZxcceTd9C1jL7yxbo4ZHH72FgB8HO8lfeNUn0fWl122eWfC3FI0OdiBqI4w4tGopq4+I4BRu9Nv7fPKZBaHxivZZHRrGClKadrvdX8E2/TWXWtrsYqvhGOD0kCig3Rbta+8LO9sxBmgLQ4gAY2uBLXkDIHsuBplkpu5y5lkJQk4y8FcXuWUeculT9bWnvj/kRqJlSbpLtDZL0tTmmoxtbUaVbE1p9QR4KMr6LT/bj+kcyz1M9UbM/odn/AHEX8AW0Wl2QtTZLDZnNORhj8KNAIPMEEeC3BcOK+dl6mdSPYySqe6br/BMdjjNafOzAHTKkbO/V3g1TPbfbeG7mEYg+cjsRAitc6Of7jMtdTuXn22TyWqVznuxSzOzP1nGg7gKgAbgAFdoqG5dSXZE99iS2otK4WmzRwe8xsbvNod6h3qrajkBAI35+ipbpVvZ1mtLYIDg+ajLzTPTCGjLLstbp3LobBbe2mG0xQzSulgkcyKjqOcwvOBrmO11LajPKqZdRO6tWr2E0PpTlF+S/UXFiP+6IuVkvPm2F2B2AVdhOEbi6mWvNUXfOxl9W2TrLTHjfSg+ehDWjWjWh1GiqvtE+m6VTzFIxOtT7lF3BsrfdhcXWdmHF7TTLA5jqaVaXbuOqt3ZZ9pNmYba1rbR2sYbTD7Rw0wkj2ab1t0Rbc7eWl8HkK1DscVprhOH2qGnfTL1VPXzdm0FsjMczG4He0xklna12+hOIkjlVXMvkmizXY4PKSf7PZQ3Hnc9GN5/8uP8AGh/1Ljl6N7xjGJ8LWtGpM8NPV6vS+L/jhqB2n+6NB9o7viobaLTNanitXk+y0DIdw/ErpVam+fLwkQ2uqt4XLNLspel42dnUSlvUNYWsNWPe01bhaHg6BuLUKH3hsZag4uggkliJOFzG11zoeY8ldV0bK6PnofqDT7x39wUojYGgAAADTcAlPVxrb6a7mq6LJ82P4Ky6I9jZrI99otLcD3MMbGEjEGlzXOc6hyJwMoNaDmo/trcLrxv59nY4NJiY5ziK4GtjFXYajFmQKVGqvCixgFa0FeO9TrUzVjs8sq6Mdu3wef726OLfYnCSGswYcTXwkiRpG/q64q/ZJXZZ0pW6KMxzxtxDIyEGKSgyo4EUDuYA7lcu0VtMMDnD2j2RyJ3+ChtxXb8plo72W9p5Opz07z+aqru6kd1yTx58klr6c1CHkra0X9a7aMEEMnbyJjY+R7qjPtAdkHj60Uq2J6LHFzZbeAGjMQAgl3AyEZU+qK7s9QrhijDQAAABkABQL7SbNbKS2wWEPr00Ymit+y1mkiewsAD2ObXPKrSKgVpkqHvLYO3wyOZ8nkkAJo+NuJjhuNRoeRovSyxRLp1VlWcc/s3OiEinejhj7tDi9oLpS3G3eA2uEV0qMTqjmtvtYb4tErvkFBZSGljmuhbIatGLtPdiFCSNBRSDa66RTrmChH9pTePe7x+K4djLxo4wu0Iqzv3jyz8Cn2SU11ornzklhKULOlN8PsVQ/oyvMkk2cVOZ+fh/1L5/7MLz/wCXH+ND/qXooLKyv8havYo/jQKLunZa/bI0ts+KNpNcIns7m13kNeSAdNF27bdO0cwIe+Sh3Mns8fqwg+qulEv+VLOdq/o30V2yzzsejO8ySTZwScyTPCSTxJL8127l6NbwZaYHSQARtmic89bEaMbI0uNA6pyByV/L5ctvX2tY4M/x4ZyU90x7MySTstMQL8TMD2D2hgJo8DhR1COQUf2A2HtFotMUsjDHDDIx5c7IuMbg8Ma3U1IFTuHHRWBtLbOtndT2Wdlv4nxNfIKZXDYupgaw66u73Zn8vBNlfOrTqHl/6J68WXPHZHd8kXIi5peEREAEREAFFNqr7cw9VGaGnacNRXRo4FSK3WoRRue7Ror+Q86KvLLC61TgHWRxLjwFauVOnrTblLsiTVWNJQj3Zz3Rccloz9mP3iNeOEb+9Ta67sZZ20YMzq4+07vK7UEYa0BooAKBcqxbfKz9G6dNGvnyYAWURJKAiIgDRbZD+rH7TfitZsN7Uvcz/wDS2+1UJfZn0+jR3gDn6V8loNjLVhmcw/Tbl3tqaeRKrhzp5Je5BZxqYsm6ysLKkLwiIgDinjDmlpFQRQjkclXNusz7LNQGhacTDxFcj+BVlUXRvW62WhtHjMaOHtN7in0W9N89mTainqLK7o6ty34ycAE4ZN7Tv5t4hbiqri9LrksrgTp9F7eP4Fba7trCxobKwu+s2mI94OVUyzT5+qvlCq9Vj6beGTJFo7PtRA/VxZ9oEDzFQuaXaCzt/atPIdo/5aqd1yTxgqV0Gs5NqSo5tLfojBijPbIzPucvtLp3ntXiBbC0iv0zqO5v5rU3LdTrU859gHtu39wO93PcqaqNv12cJEl2p3/RV3ObZm7DPIHEfNsNSeLho3zzKnzVxWSytiaGsFGjQLmokW2uyWSmilVRwZREShwREQAQoiANVtMK2WX7NfIghRnYv9IP7s/xBSy+2YrPKPqO+FVD9kpKWlv1muHoHfgq6eaJogv41EGT4LKwFlSF4REQAREQBxTsDgQdCCD3EKubjJbaYqe/TzqPxVh26YRxuedGtJ8hVV/s/GXWmIfWxHwFfjTzVmm9E/bBBq/XBfkscLK+Wr6UZeEREAFhZRAHFPCHgtcAQdQdCtFadkYXew57OQILfIivqpEi3GyUPSzE64T9SIVaNj5B7EjXDmC0+lQuGLZOY6lg8SfgFOiEonLVWe5O9HU/BGrFsixprK4v5AYW/ifVSGzwBjQ1oAA0A0C5FlJnZKfqY+FUIelGFlEWBgREQAREQAREQBxzNqCOOXmq3gcbNOCf2b8+4Eg+isxQ/a66DXrmCuXzgGv2vLJU6WaUnGXZkesrbipR7olsUgcARoRUL7UDuHaAwUZJV0e7e5vhvHLcprZrQ2RocwhwO8GqXbVKt8jqb42Ljuc6LCylDghWFr75vNtnYXO1OTW73H8uK9SbeEeSkorLNRtleNGCJurs3cm7vM/BcGxNhzdKRl7DfTEfgFooI5LXNStXPNXHc0bz3DL0ViWGyiJjWN0aKD/qrLcVV9Py+5BSndb1H2XY7AREUR0AiIgAiIgAiIgAiIgAiIgAiIgAiIgAiIgAiIgAvktX0iAIvfezAfV8NA7Ut+ie73T/ALyUbgtM1lfQFzHbwRkfDQjmFZZXXtdhjmFJGhw5jTuO5U16lpbZLKI7dIpPdB4ZG7HteMhKw14szHkT+a2H9KIKVxO7sJquta9kYz7D3M7+0PXP1XT/AKHu/wDOb/hmv8S1/wBZ+WjCeqjxhM7Nr2vbT5tjidxdQDyGajj3y2qQVq95yGWQHwaFI4NkWCmORzu4Bv50W+sVgjhbhjbQep5k6leq2qv7ay/yHRut+48I6txXQLMymr3e078ByC2gWUUkpOTyy2MVFYQREXhoIiIAIiIAIiIAIiIAIiIAIiIA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xQSEhQUEBIVFhUVFxcUGBgUFBcYFhQXGBQWFxcYFBgYHCggGBomHBUUIjIhJSkrLi8uFx8zODMsNygtLisBCgoKDg0OGxAQGywlICYvMDAsNSwsLCwsLDQsLCwsLCwsLCwsLCwsLCwsLCwsLCwsLCwsLCwsLCwsLCwsLCwsLP/AABEIALUBFgMBIgACEQEDEQH/xAAbAAEAAwADAQAAAAAAAAAAAAAABQYHAQIEA//EAEYQAAEDAgQBBgoHBQgDAQAAAAEAAgMEEQUGEiExEyJBUWFxMjSBgpGhsbLB0RQjUmJys8IHQlOS8BUkM0OTotLhFnPiY//EABkBAQADAQEAAAAAAAAAAAAAAAACBAUDAf/EACkRAAICAQMDBAMAAwEAAAAAAAABAgMRBDEyEiFxE0FRYSKBwRQj8KH/2gAMAwEAAhEDEQA/ANxRFXsWxuaAvP0a8bSOfygF72HC1+JspRi5PCIykorLLCipP/nR/gD+f/5UthONTTlh+jWjdfn6wbWuOFusWU5UTistHON8JPCZYEUbilVLGG8jDyt735wbp6lWv/Oj/AH+p/8AK8hVOfE9ndCD/Iu6Ku5dzJ9Je5hZpIbqHOvfex6B1hfXMGNSUxBbCXstu65Aab2sdinpy6un3PfVj09S2J1FVsGzPJUShjac2vznBxIYOs7ditAUZwlB4kShNTWUcoiKJIIiIAiIgCIiAIiIAiIgCIiAIuCojHcejphY8554MB37z1Bexi5PCPJSUVlkwiq+GZq1va2aJ0QfsxxvpdfhuQOzftUli2MiF0TLXdI9rQL8AXAFxUnXJPpwRVkWsksi4C5UCYREQBERAEREAUJnLxSXzPzGqbUJnPxOXzPzGqdfNeSFnBmZrTMneKRed77lmRWm5N8Ui8733LQ13BeSho+bJkhY46MgNJ/eFx3XI9rStkWUVsVoKZ3W2Rv8sh/5Ljo5Yb/75O2rWUn/AN7HtyXLpq2D7Qc3/aXfpWi1EIexzSNnAg+ULKsGn0VETup7b9xIB9RK1leaxYmme6R5g0QOSIQ2lYbbuLnHt5xaPUArAofKbbUkNvsk+lxUwq1jzNssVrEUERFAmEREAREQBERAEREARFwgOUUJiWNmCdrZWgQvFhJfg7p1Dq4KZDrr1xaSbIqSbwjpVThjHPdwa0uPcBcrNKGT6TWsdJ+/JcjsAuG91hZXTOcumkkt+9pb6XC/quqNlp9qqEn7dvSCPirmmh/rlIqamX5xiaPi1A2aJ0bgNxt2O6CPKs1p53vqYzI4l3KRgk9j2j4LViFmuI03J1+m1hyzHDznNd8T6F5pJbp/BLUx2f2aUuy6rsqSLYREXoCIiAIiIAoTOficvmfmNU2oTOficvmfmNU6+a8kLODMyK03JvikXne+5ZkVpuTfFIvO99y0NbwXkoaPm/BNLOKuG+GwP+zI4dwcXfEBaOqVBDrwk/d1O/lkJ9l1ToeO/wBr+lu5Z7fT/hTgepa9Qz8pGx4/eaHekXWQrTMoVOulj62XYfN4eqyta5dkyto33aPplXxSH8PxKl1EZV8Uh/D8SpdUJ8mXocUERFEkEREAREQBERAEREAUfjOKsp49b+5rRxceofNMYxVlOzW/ua0cXHqHzWZ4niL53l8h34AdDR1D+t1Yoodjy9ivfeoLC3OMUxB88hfId+gDg0dACnMq5j5H6qUkxnwT9jsP3fYq/R0r5XhkbbuP9XPUO1X6nwKCnppBLZ2pt5Hu2vbgB1AHgrmodcYqDRUpU3LqycZ4N6Xz2fFZ9G8tIcOIII7xuFZKKpdNh80TtzCGuH4Qb28ml3ksqyvdNHpi4P5PNRLqkpI2CjqBIxr28HNDh5RdU7NkVq6nd9ox+lsvyIUhkOt1wujJuYzt+F249epcZvh+tpHf/sG+lzCPdKpQXp2uPktzfXUn4LOuy4XKrlkIiIAiIgCIiAKEzn4nL5n5jVNqEzn4nL5n5jVOvmvJCzgzMitNyb4pF53vuWZFabk3xSLzvfctDW8F5KGj5vwTSreWIdeHhv2myD0ucFZFA5K8Tj73++Vnx7Qflf0vSX5Lw/4Zur3+z6W8Mjep9/S0fJUzEItEsjfsvePQ4qw/s+ltLI3fdgNujZ3/AGtLUrqpyZ+n/G3Hks+VPFIPw/EqXURlTxSD8HxKl1mT5M0ocUERFEkEREAREQBERAFH4xirKdmp/Ts1o4uPUPmucXxRlOwukPY1o4uPUFmWJ4k+oeXynuHQ0dQH9XVjT0Ox5exXuvUFhbjFMRfPIXyHuHQ0dQXyoqV0rwyMXc71dZPUAlHSPleGRtLnHoHtJ6B2rRcHwqOjiLnkarXfIdvIOpvYr11sao9MdynVU7Xl7HOD4XHRxFznC9ryPO3DoHUAqbmTHzUus27Ym8AeLj9p3wHR7Ocx4+6odpYSIgdhw1W/ed8u5Q8MZc4NaLlxAAHSSoUU4fqWbkrrs/hDYtmQ6XUyo1DmuDWHt2dcehw9KqlTCWPcx3Fri094Nv671qeCYcKeFsY4jdx63Hif66lSc7UOio1gc2UA+cNiPRpPlUKLuq5/ZO6rpqX0eXKtfyNQ0k2a/mO7jwPkNvWrtmKjfIIdDb6JmPPDZoO53WZLVcAruXgY/ptZ34hsfn5V5rI9MlNDSyUk4MkGrsuFyqBfCIiAIiIAiIgChM5+Jy+Z+Y1TahM5+Jy+Z+Y1Tr5ryQs4MzIrTcm+KRed77lmRWm5N8Ui8733LQ1vBeShpOb8E0oLJPikfe/3yp1QOSfE4+9/vlZ64Pyv6X3zX7/hUM3waKqT71njygXv5QV2yZNpqmfeDm+q/wCkL3ftAhtNG/7TLeVp+TlBYLLpqIXdT2+s2PtWnD86MfRnT/G79mi5V8Uh/D8SpZROVh/dIfw/qKlllz5M0ocUERFEkEREAREKALwYxijKeMveexrelx6h80xjFGU7Nbz2NaOLj1D5rMsUxF9Q8vkPcOho6grFFDsffYr33KCx7jFcSfUSF8h7ABwaOoL5UlK6V4ZGLuPAfE9QC+QH9dXf2LRcEooKWHWXtNxd0lxY9Nm9nZ8VfusVUcRRSrrdsstn1wfCo6ONznEarXe87bDoHUAqfmTMDql2lu0TTsOl33nfAJmXH3VLtLbiJp2HS8/ad8AoaKIucGtBJOwAFyfQudNGP9lm5O23P4Q2OoV+yll8xDlZR9YRsPsA/qPq4da65XywIrSTi8nFreIZ29rvYrUAuOp1HV+Mdjtp9Pj8pAKCzjQ8rTuIHOj548nhD0X9C75okLfo5Bt/eIr91zf1KYLQeKqxzDEixJKacTG1bv2fVlnSRHgQHjvFmn1afQq/jVDyEz4+gG7fwndvyXOA1fJVET+jUAfwu5p9t/ItW1KypteTMrbrsWTWEXAXKxzXCIiAIiIAiIgChM5+Jy+Z+Y1TahM5+Jy+Z+Y1Tr5ryQs4MzIrTcm+KRed77lmRWm5N8Ui8733LQ1vBeSho+b8E0VBZI8Uj73++VOqCyQP7nH3v98rPXF+V/S++a/f8I/9oUX1UTukPLfS0n9Koy0jO8d6R5+y5h4ffDfJsSs3Wjo3mv8AZQ1axYajlXxSH8P6ipZROVfFIfw/qKllnWc35L9fBeAiIoEwiIgC8OLYmynZrkPcOlx6mjpK64zirKZmt53/AHWji49Q+fQsyxPEHzyF8h34ADg0dTf63Viih2PPsV7r1X29znFcQfPIXv7gOho6h8+lfGkpnSvayMXc42A+J6guaSldK9rIxdzuA8nE9QWk5dwRtMzoLz4TrcewdgV626NMemO5TqqlbLLOmC5fjhiLXWe5455I2PYB9lQuJZK3vBJtx0ydHc4fEK6os6N01LqTL7pg1jBQqXJEhP1sjGj7oLj67BWjB8Cip/AF3dL3buPyHYFKFdS8Djt3pO6c92IUwh3SO6LzGtj/AIjP52/Ncf2hF/Fj/nb81ywzplEJnx1oGHqlafQHFWKM3F+vdVfPUzXU7dLgfrG8CD+67qU3gU2unid1sb6QLH2LtJf6k/tnKMl6jX0is/tBo/8ADlH/AKz63N9jlTlqGaaXlKWUdIGsebzvgVl4V7RzzXj4KWqjieTXcLn5SGN/2mNPpAXqUTlY/wB1h/D8SpZZklhs0YvMUEXAK5XhIIiIAiIgChM5+Jy+Z+Y1Tags5OH0SXf7H5jVOvmvJCzgzNFpuTfFIvO99yzNaXk9w+iRb/a99y0NbwXkoaPn+ibJUFknxSPvf75Xqx7FGwROJI1EENb0lxG3k7VE5Er2mHki4amuNgTvpO+3XvdUVB+m5Y91/S45r1EvJO41BykEretjgO+xt67LJFsx3WP1kWiR7fsuc30EhW9DLdFfWLZmmZV8Uh/D+oqWUTlXxWH8P6ipZUrOb8luvgvAREUCYULmCsnh0yRNa+Nt+Ubvq7CD1Du/6mlwQvU8M8ayuxkmJ4i+eQvkO/QOho6AAvjS07pHBkbS5zjYAf1sFZc15b5O80DeZxcwfudrfu9nQp7KWGxMiD4yHueN39P4R1Abbdi0nqIRrTiZyolKzEj7ZewNlMzgDIQNTuO/SG34N/oqYQqsZkzQISY4bOk6SfBZ8z2KglKyXyy83GuP0TtdiEcLdUrw0dF+J7hxKq1dnjiIYr9Tnn9I+aqFRO6RxdI4ucekm6+av16OK5dylZq5Pj2J+LF6yqfoY83N9mWaABxJI3t5elfafKVU43c9jj1mRxPrC75AlaJpGni5ot5p39o9Cv1lxusdU+mKSOlNSsj1SbM0flGpH+W09z2/EheaTL1S3jA/yAH2FapZLKK1ln0TekgZK+meyJ2tjmnU3wmlvQ7rXcVkjY2GOR7bamc1xA46uAPU4K45/wDF2/8Asb7rlX8nSRmR0MzGubILt1AEBzegX6wfUFZjb1V9bRXlX02dCZ0ocw1DiI3yamuu0hzW8CLHcC6ggtDxDL1OxrpWtLCxpdzXG2wJ4G6odBSOme2Ng3d6h0lSoshJOUVgjdCaxGTyXnL2NwMhiikk0ODQTqFm77+Fw6V3zXjoijAicC+QbEG+lvS7b0D/AKVGxJjhI4PYWnqcLWHALyqC0kXLqySepko9Jp2VKvlKaMk7t5h727b+Sx8qmAVSf2fVe8kR7JB7rv0r6x5idT1MkM5Low82dxcwO5wv1ixVOyl9cox9i1C5dCci5IvnDMHNDmkEEXBG4I7F9FwLAREQBRFVlumkc574yXONydbxc9wdZS6hGY0fp8tKWgNjpo6jXfe75ZGEEcAAI737V6m1seNJ7nBylSfwj/qSf8l9KfLNNG5rmRkOaQQdb9iOwuXWLNdG9sro6uB4haXSaZmHQB0u32F9rlRmG5yZPFS1DHQMhmZK+XlJwJIuTj1WaALOIPhXtpG69c5PdkVXFbImsQwGCd+uWPU6wbfU8bC/2SOsr4xZWpWuDmxEFpDh9ZJsQbji5efLGb6etgilY9jTK58YjMjS7Wy5LNuLtAD7dTgVzmnN0FDDLK97HOiLGmPlGteXP3a3fp06nW6mlOuWMZPeiO+CfsoipyzTSOc98ZLnEknW8XJ7A6wXNZmakiZG+WqgYyUB0bnysDXgi4LCTzhbpClI5A4AtIIIuCDcEdBBC8Ta2PXFPc6UlK2JjWRizW7AXJt5Tuvsqfk/On0yepp5I+SkhkkEe5ImijlMRe0kcQ5tiOi4XvwfMzHwTTVJjhZFUTwFzn2baKV0YJLuBNl4elhRRLMyUphM4qoORB0mXlWcmDewBdewN7bdq8dVmynfDK+jqaSV8bNdjUMEYFwLyOBOhu/FAWJFFYjmCmpixtTUwxOeLtEkrWl3aLncXPFfWtxuCH/Gnij5hk58jW8wFrdW54Xc0X7QgPe5t11jjDdgAO4WXiGN0/I/SOXi5C1+V5RvJ24eHeyicdzbEyhnq6R8VQIgDzJAWklzW2Lm3txQFjlNgfKsdleXOLncSST3ncrUsRx2mgLG1FRDE5/giSRrC7o2DjvuqBmXDOQmNvAfd7D0WPFvk9lld0UkpNfJT1ifSmRSIi0jPPvQVboZGyN4tN+8cCD3i61XDq9kzGvjNwfSD0g9RCyNSuA42+mdtzmHwm39Y6j7VV1NHWsrcs6e7oeHsaki8mHYgydgfE649YPUR0FetZTWOxpJ52IfM2FuqY2sa4Czw4k9ViDbt3XSoy9G6FsTOYWbsePCa77R679Km1xZS65JJIi4RbyU+twevkbyb52FnXwLh96zbqWwDAGUwJvqkIsXdnU0dAU2uLKUrZOPT7EVVFPJQs0snqZrMgk0R3a06CNRPF1z0bbdijWZZqj/AJJHe5o+K0+y+NXG5zSGP0O6HaQ62/UeK6x1UorpSRzlpoyfU2VDLeX6iGdsjw0NAIdzrmxHQB22Xkz5S6ZmyAeG3/c3b2Fq5x2auhP1krizoewAN7L2Fwewqu1FU+Q3ke534nE29KtVQnKasbX6K1koxj6aT/ZL5Zx807g15vE47/cJ/eHZ1j4rSI3ggEEEHcEcCOxY2rpkTFL3geeF3Mv1fvN9dx5epQ1dCx1x/ZPTXd+h/ouaLgIs8vnKz3MkDX1uICRkro3YUxjhAAZSDLUahEDsX2N7dK0JddkBl+Watr6mOGOalrmCmlaJY4NE9O0Bmlk+k6CHGwsQDdvDivLlMteMBDQDojq45Bp8GQU1nNeLcb7G61loHQAu2lAY3glbHDTYRK86GUtXUsqXaSBA97Jg0S7c2+uPc7c4L647UNqYcclja5zCaJzHGN3ODQ272Ai5bbVuOjsWvaR1BAAgM4pMUpIa+smrHRtjqIqY0skjbxyU4h50cJIt4eolg3OobcFY/wBnkDmUMQc0sBdK+NjgQWQvme6FpB3baMs26OCsekHo9S7WQGZYfhL5KSSop2/3qlrq2aHoMg+lScpCT9mRu3fpPQoalxUfQ4JHRxRtmxGrlE1ZG58dIS+R7HPYCOedWkEkAE9y2ay40DqQGR4Rj0NLJi007vpAcKR7AKfkxUEskaDHHpsWahbXv4N7mwXxn+jHCsQc2WOWtngdJNybSAwam2ii22jZdrQBxIuti0hcEhAZ7T4jSU1ZX/2kWMdM6IxGZt+WpxTsaGRXB1Wfyl2De7uG6i8mYQRUYW2ri50dDUva2UajFeoj5Ic7g5sbtPWN1q+kHoXNkBkFTUCnZMzk4WR/2vLaWojc6npbRMe2TQC0buuG7gBzrqNr5w6PGwJeWMtPRSMc2DkmzNbI9rnxNA57AXNGre/WtvIHUubBAZLicwhrMQ+lVFPByzmmMVNIZ3TwcixoZA7WNQDtQ5NovqN+lW3AcAD8Mp4JC/UyMaHSs0yN3JZrbc2OnSCL9HQrZpB6Au1l6m08o8aTWGY/WUronlkgs5vH5jrHavitNzJgTaltxYSN8F3X913Ys2qad0biyRpa5uxB/rcdq16L1YvsyrqXW/o4hiLnNaOLiGi/WTYKxw5KmPhPjb5XE+z4qsg23HEbq85sne6mhmie5oOknS4i4e2+9u2w8qjdOcZRUXjJ7VGLTclsdsOyq6BwcKpzTtfS0AHsIJsfKrHJXxN8KRg73tHxWRvlJ8Ik95J9q6rnLSSm8yl/4dY6mMFiMTU5cw0zeM7PIb+y69lDWsmbrjN27gGxF7cbXCyWjja57RI7SwkanWvYdK1fDTHybRCWlgFhpNxt29arX0qvGDvRc7Nz1oiKsWQiIgOkkYcLEAg8QRcHvVJzVlgMBmgFgN3M6AOtnZ1hXldXNuuldjg8o52VqawzGl6MOqTHLG8fuuB8l9x6Lr35pw1sE5azZrgHgdVyQR3XB9Ki4GFzmtHEuA9JstdSU4Z+UZXS4zx9mxhECLENk5Wa419FOLVIrKeWcCmpiwR080+g659RIiadF+bx427FpSiKTCCysnqddxNFDFptu3knSm97735T1ICnYJXVtPTwxQQXdUVFSIG1j3tMFOLvi5XYvAAB5lr2IGyYp+0cxSTHlKLk6aTkpI3TkVUpYQ2Z0LOjS4uDQQS7QeFwrtXYcZJ6eUOsITISLbu1xlmxvtbiq/Llaoa+ZtPPDHBPMZyTAXVERkcHTNifq0852oguadOo8drADm6QRSXjby7a1tE1g1Wfyjo3MktxtyMnKH8JXgwzMMp0wUMETZZamuJMjn8kyOCfQ+R1ruc5znM5osLuPCympcrl2IsrOV+rYwfU6eM4a6MTausRO02t0KPhydPC6OWmqGCZk1W/6yJxjfFVSiV0bg1wcHNLWWcD17dQEPRZokpI5+VEEU8+ITRfXy6aeLTE1z3l5AJbZuw2J1tC99LnuWWK0DKeacVbKQmKUmnfykTpGyskFyBYC43I0uG+y+8OTZ2tDzURvqW1UtXqfCeSdy0XJvidHruG24G9xpbxUjT5dmPJumna57aoVJDI9MbWtifGIom3uPCuXEm5ugPjSYxWuFTE5tIKimezU4ulFO6J8fKB3Aua4bg322Xgoc21j6J9Q6KmbeYRxSOkdHTmHYOqXmSzuTvqsNi6wsLEFevMOUpp/pXI1DGCqfAXh8TnAxRRlr43aXtNnm1yCObcdN1ziOW6qeOASy0hfTzMlja2mkbAWtY5miRjpXE21XBBFiBsgPTknMprfpDXOheYJGs5SncXRShzGvDm33B3IIueHFV3HKFgramTE6CaqgfyfISxxmdtPGI2h7BG064naw5xc1u9x1Ky5XwKenmqZZ5o5DUmN5EcTowxzGaCGgvdzLBtuniSTdfJ+CVkM88lFUQ6KhwkMdRFI/k5NLWudG5kjeadIOk9N90BG4VjEnJ0lLhszalz4nzfSKnXZsLZNDdbfDc/UdFja3JknqXaHN9TMYqeGGJtY6SeOUSOc6GIU5aHvBADnhxfHpG3hb8F9KPJ81MYZKaojM7GzMlMsR5Kfl5jO46WOBYRISRYnYkLiDJ08JingqGfSmvqJJXSxOMU30lwdI3Q14cwAsj02cbaelAdqbF5jUwCppGtqBBWnmPJvyUsLQISSAWSAtdztxsvJhOcJJpfo8slHIZKeaQiklL3U7ow28cxuQ7wzzhbdh2XrkyZLILz1bnvdT1kD36SLOq3MIMQLjoYwMsG3PelPlaq5WB75qYNhilgEcNO9jS2VjQ59zIeddkdhawGrje6Ar2D5zMFLQ00UtJG9tDBM99bNybXamWZHHbcuOkku4NFuN1f8q422tpYqlgsJGkkag4Nc1xY9ocNjZzSL9KrdDkuem5I0s0BeKWKll5eAvY7kQeTlj0vBa7nOuCSCLcLXVtwWidDDHG+Qyua2zpHAAvde5NhsNzwQHuUVjmCMqW2ds4eC8DcdnaOxSqL1Np5R5KKksMyjF8Hkp3WkHN6HjwXfI9hVpwdvL4c6M8Wh7R3tOpvwVqkiDgQ4Ag8QdwfIV5cPw2ODUIgQHHVpvcA2tzb8BtwVmepc4pPdFeGn6ZdtmZMi92OUnJVEjLbBxI7nc4W8hHoXhWpFppNGa1h4C+tNVPjdqjcWnrB9vWF8kRpPc8XbYtFDnWVu0rA/tHNd7LH1KwUObKeTi8sPVILf7ht61m6KtPSVy27FiOqnHfubHFM1wu1wcOsEEepd7rG45C03a4tP3SR7F7YsaqG+DNJ5XX9t1wloZezO61i90avdLrMBmeq/jH+Vn/FfGbHql9w6d/ks33QFBaKz5RL/Mh8MkM8zh1TYb6GNae+5d8Qu+ScK5SXlXDmR8PvOtt6OPlC+GCZclqCHvu2Mm5cfCd16b8e8rQ6SmbG0MY0NaBYALpbaq6/TjuQqqc5+pJH2CLlFQLwREQBERAEREAREQBERAEREAREQBERAEREAREQBERAVnG8vfSKmN52ZptJvudJu0DtOo79QXtrMt08nGMNPWzm+zY+VTKKfqS7d9jn6ce/bcpVXkf+FL5Hj4j5KKnylUt4Ma/8Lh7HWWlIu0dVYvfJzlpa39GTvwWoHGCTyNJ9i+X9mTfwJf8ATf8AJa6i6f5svg5vRx+TIxhkx/yJf9N/yXohy/Uu4QP86zfeIWqIvHrZ/CH+HH5Zn9FkqV3+K9rB2c53y9asWHZWp4iDpL3Dpeb+hvBTyLjO+ye7O0KIR2Rw0LlEXE7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data:image/jpeg;base64,/9j/4AAQSkZJRgABAQAAAQABAAD/2wCEAAkGBxQSEhQUEBIVFhUVFxcUGBgUFBcYFhQXGBQWFxcYFBgYHCggGBomHBUUIjIhJSkrLi8uFx8zODMsNygtLisBCgoKDg0OGxAQGywlICYvMDAsNSwsLCwsLDQsLCwsLCwsLCwsLCwsLCwsLCwsLCwsLCwsLCwsLCwsLCwsLCwsLP/AABEIALUBFgMBIgACEQEDEQH/xAAbAAEAAwADAQAAAAAAAAAAAAAABQYHAQIEA//EAEYQAAEDAgQBBgoHBQgDAQAAAAEAAgMEEQUGEiExEyJBUWFxMjSBgpGhsbLB0RQjUmJys8IHQlOS8BUkM0OTotLhFnPiY//EABkBAQADAQEAAAAAAAAAAAAAAAACBAUDAf/EACkRAAICAQMDBAMAAwEAAAAAAAABAgMRBDEyEiFxE0FRYSKBwRQj8KH/2gAMAwEAAhEDEQA/ANxRFXsWxuaAvP0a8bSOfygF72HC1+JspRi5PCIykorLLCipP/nR/gD+f/5UthONTTlh+jWjdfn6wbWuOFusWU5UTistHON8JPCZYEUbilVLGG8jDyt735wbp6lWv/Oj/AH+p/8AK8hVOfE9ndCD/Iu6Ku5dzJ9Je5hZpIbqHOvfex6B1hfXMGNSUxBbCXstu65Aab2sdinpy6un3PfVj09S2J1FVsGzPJUShjac2vznBxIYOs7ditAUZwlB4kShNTWUcoiKJIIiIAiIgCIiAIiIAiIgCIiAIuCojHcejphY8554MB37z1Bexi5PCPJSUVlkwiq+GZq1va2aJ0QfsxxvpdfhuQOzftUli2MiF0TLXdI9rQL8AXAFxUnXJPpwRVkWsksi4C5UCYREQBERAEREAUJnLxSXzPzGqbUJnPxOXzPzGqdfNeSFnBmZrTMneKRed77lmRWm5N8Ui8733LQ13BeSho+bJkhY46MgNJ/eFx3XI9rStkWUVsVoKZ3W2Rv8sh/5Ljo5Yb/75O2rWUn/AN7HtyXLpq2D7Qc3/aXfpWi1EIexzSNnAg+ULKsGn0VETup7b9xIB9RK1leaxYmme6R5g0QOSIQ2lYbbuLnHt5xaPUArAofKbbUkNvsk+lxUwq1jzNssVrEUERFAmEREAREQBERAEREARFwgOUUJiWNmCdrZWgQvFhJfg7p1Dq4KZDrr1xaSbIqSbwjpVThjHPdwa0uPcBcrNKGT6TWsdJ+/JcjsAuG91hZXTOcumkkt+9pb6XC/quqNlp9qqEn7dvSCPirmmh/rlIqamX5xiaPi1A2aJ0bgNxt2O6CPKs1p53vqYzI4l3KRgk9j2j4LViFmuI03J1+m1hyzHDznNd8T6F5pJbp/BLUx2f2aUuy6rsqSLYREXoCIiAIiIAoTOficvmfmNU2oTOficvmfmNU6+a8kLODMyK03JvikXne+5ZkVpuTfFIvO99y0NbwXkoaPm/BNLOKuG+GwP+zI4dwcXfEBaOqVBDrwk/d1O/lkJ9l1ToeO/wBr+lu5Z7fT/hTgepa9Qz8pGx4/eaHekXWQrTMoVOulj62XYfN4eqyta5dkyto33aPplXxSH8PxKl1EZV8Uh/D8SpdUJ8mXocUERFEkEREAREQBERAEREAUfjOKsp49b+5rRxceofNMYxVlOzW/ua0cXHqHzWZ4niL53l8h34AdDR1D+t1Yoodjy9ivfeoLC3OMUxB88hfId+gDg0dACnMq5j5H6qUkxnwT9jsP3fYq/R0r5XhkbbuP9XPUO1X6nwKCnppBLZ2pt5Hu2vbgB1AHgrmodcYqDRUpU3LqycZ4N6Xz2fFZ9G8tIcOIII7xuFZKKpdNh80TtzCGuH4Qb28ml3ksqyvdNHpi4P5PNRLqkpI2CjqBIxr28HNDh5RdU7NkVq6nd9ox+lsvyIUhkOt1wujJuYzt+F249epcZvh+tpHf/sG+lzCPdKpQXp2uPktzfXUn4LOuy4XKrlkIiIAiIgCIiAKEzn4nL5n5jVNqEzn4nL5n5jVOvmvJCzgzMitNyb4pF53vuWZFabk3xSLzvfctDW8F5KGj5vwTSreWIdeHhv2myD0ucFZFA5K8Tj73++Vnx7Qflf0vSX5Lw/4Zur3+z6W8Mjep9/S0fJUzEItEsjfsvePQ4qw/s+ltLI3fdgNujZ3/AGtLUrqpyZ+n/G3Hks+VPFIPw/EqXURlTxSD8HxKl1mT5M0ocUERFEkEREAREQBERAFH4xirKdmp/Ts1o4uPUPmucXxRlOwukPY1o4uPUFmWJ4k+oeXynuHQ0dQH9XVjT0Ox5exXuvUFhbjFMRfPIXyHuHQ0dQXyoqV0rwyMXc71dZPUAlHSPleGRtLnHoHtJ6B2rRcHwqOjiLnkarXfIdvIOpvYr11sao9MdynVU7Xl7HOD4XHRxFznC9ryPO3DoHUAqbmTHzUus27Ym8AeLj9p3wHR7Ocx4+6odpYSIgdhw1W/ed8u5Q8MZc4NaLlxAAHSSoUU4fqWbkrrs/hDYtmQ6XUyo1DmuDWHt2dcehw9KqlTCWPcx3Fri094Nv671qeCYcKeFsY4jdx63Hif66lSc7UOio1gc2UA+cNiPRpPlUKLuq5/ZO6rpqX0eXKtfyNQ0k2a/mO7jwPkNvWrtmKjfIIdDb6JmPPDZoO53WZLVcAruXgY/ptZ34hsfn5V5rI9MlNDSyUk4MkGrsuFyqBfCIiAIiIAiIgChM5+Jy+Z+Y1TahM5+Jy+Z+Y1Tr5ryQs4MzIrTcm+KRed77lmRWm5N8Ui8733LQ1vBeShpOb8E0oLJPikfe/3yp1QOSfE4+9/vlZ64Pyv6X3zX7/hUM3waKqT71njygXv5QV2yZNpqmfeDm+q/wCkL3ftAhtNG/7TLeVp+TlBYLLpqIXdT2+s2PtWnD86MfRnT/G79mi5V8Uh/D8SpZROVh/dIfw/qKlllz5M0ocUERFEkEREAREKALwYxijKeMveexrelx6h80xjFGU7Nbz2NaOLj1D5rMsUxF9Q8vkPcOho6grFFDsffYr33KCx7jFcSfUSF8h7ABwaOoL5UlK6V4ZGLuPAfE9QC+QH9dXf2LRcEooKWHWXtNxd0lxY9Nm9nZ8VfusVUcRRSrrdsstn1wfCo6ONznEarXe87bDoHUAqfmTMDql2lu0TTsOl33nfAJmXH3VLtLbiJp2HS8/ad8AoaKIucGtBJOwAFyfQudNGP9lm5O23P4Q2OoV+yll8xDlZR9YRsPsA/qPq4da65XywIrSTi8nFreIZ29rvYrUAuOp1HV+Mdjtp9Pj8pAKCzjQ8rTuIHOj548nhD0X9C75okLfo5Bt/eIr91zf1KYLQeKqxzDEixJKacTG1bv2fVlnSRHgQHjvFmn1afQq/jVDyEz4+gG7fwndvyXOA1fJVET+jUAfwu5p9t/ItW1KypteTMrbrsWTWEXAXKxzXCIiAIiIAiIgChM5+Jy+Z+Y1TahM5+Jy+Z+Y1Tr5ryQs4MzIrTcm+KRed77lmRWm5N8Ui8733LQ1vBeSho+b8E0VBZI8Uj73++VOqCyQP7nH3v98rPXF+V/S++a/f8I/9oUX1UTukPLfS0n9Koy0jO8d6R5+y5h4ffDfJsSs3Wjo3mv8AZQ1axYajlXxSH8P6ipZROVfFIfw/qKllnWc35L9fBeAiIoEwiIgC8OLYmynZrkPcOlx6mjpK64zirKZmt53/AHWji49Q+fQsyxPEHzyF8h34ADg0dTf63Viih2PPsV7r1X29znFcQfPIXv7gOho6h8+lfGkpnSvayMXc42A+J6guaSldK9rIxdzuA8nE9QWk5dwRtMzoLz4TrcewdgV626NMemO5TqqlbLLOmC5fjhiLXWe5455I2PYB9lQuJZK3vBJtx0ydHc4fEK6os6N01LqTL7pg1jBQqXJEhP1sjGj7oLj67BWjB8Cip/AF3dL3buPyHYFKFdS8Djt3pO6c92IUwh3SO6LzGtj/AIjP52/Ncf2hF/Fj/nb81ywzplEJnx1oGHqlafQHFWKM3F+vdVfPUzXU7dLgfrG8CD+67qU3gU2unid1sb6QLH2LtJf6k/tnKMl6jX0is/tBo/8ADlH/AKz63N9jlTlqGaaXlKWUdIGsebzvgVl4V7RzzXj4KWqjieTXcLn5SGN/2mNPpAXqUTlY/wB1h/D8SpZZklhs0YvMUEXAK5XhIIiIAiIgChM5+Jy+Z+Y1Tags5OH0SXf7H5jVOvmvJCzgzNFpuTfFIvO99yzNaXk9w+iRb/a99y0NbwXkoaPn+ibJUFknxSPvf75Xqx7FGwROJI1EENb0lxG3k7VE5Er2mHki4amuNgTvpO+3XvdUVB+m5Y91/S45r1EvJO41BykEretjgO+xt67LJFsx3WP1kWiR7fsuc30EhW9DLdFfWLZmmZV8Uh/D+oqWUTlXxWH8P6ipZUrOb8luvgvAREUCYULmCsnh0yRNa+Nt+Ubvq7CD1Du/6mlwQvU8M8ayuxkmJ4i+eQvkO/QOho6AAvjS07pHBkbS5zjYAf1sFZc15b5O80DeZxcwfudrfu9nQp7KWGxMiD4yHueN39P4R1Abbdi0nqIRrTiZyolKzEj7ZewNlMzgDIQNTuO/SG34N/oqYQqsZkzQISY4bOk6SfBZ8z2KglKyXyy83GuP0TtdiEcLdUrw0dF+J7hxKq1dnjiIYr9Tnn9I+aqFRO6RxdI4ucekm6+av16OK5dylZq5Pj2J+LF6yqfoY83N9mWaABxJI3t5elfafKVU43c9jj1mRxPrC75AlaJpGni5ot5p39o9Cv1lxusdU+mKSOlNSsj1SbM0flGpH+W09z2/EheaTL1S3jA/yAH2FapZLKK1ln0TekgZK+meyJ2tjmnU3wmlvQ7rXcVkjY2GOR7bamc1xA46uAPU4K45/wDF2/8Asb7rlX8nSRmR0MzGubILt1AEBzegX6wfUFZjb1V9bRXlX02dCZ0ocw1DiI3yamuu0hzW8CLHcC6ggtDxDL1OxrpWtLCxpdzXG2wJ4G6odBSOme2Ng3d6h0lSoshJOUVgjdCaxGTyXnL2NwMhiikk0ODQTqFm77+Fw6V3zXjoijAicC+QbEG+lvS7b0D/AKVGxJjhI4PYWnqcLWHALyqC0kXLqySepko9Jp2VKvlKaMk7t5h727b+Sx8qmAVSf2fVe8kR7JB7rv0r6x5idT1MkM5Low82dxcwO5wv1ixVOyl9cox9i1C5dCci5IvnDMHNDmkEEXBG4I7F9FwLAREQBRFVlumkc574yXONydbxc9wdZS6hGY0fp8tKWgNjpo6jXfe75ZGEEcAAI737V6m1seNJ7nBylSfwj/qSf8l9KfLNNG5rmRkOaQQdb9iOwuXWLNdG9sro6uB4haXSaZmHQB0u32F9rlRmG5yZPFS1DHQMhmZK+XlJwJIuTj1WaALOIPhXtpG69c5PdkVXFbImsQwGCd+uWPU6wbfU8bC/2SOsr4xZWpWuDmxEFpDh9ZJsQbji5efLGb6etgilY9jTK58YjMjS7Wy5LNuLtAD7dTgVzmnN0FDDLK97HOiLGmPlGteXP3a3fp06nW6mlOuWMZPeiO+CfsoipyzTSOc98ZLnEknW8XJ7A6wXNZmakiZG+WqgYyUB0bnysDXgi4LCTzhbpClI5A4AtIIIuCDcEdBBC8Ta2PXFPc6UlK2JjWRizW7AXJt5Tuvsqfk/On0yepp5I+SkhkkEe5ImijlMRe0kcQ5tiOi4XvwfMzHwTTVJjhZFUTwFzn2baKV0YJLuBNl4elhRRLMyUphM4qoORB0mXlWcmDewBdewN7bdq8dVmynfDK+jqaSV8bNdjUMEYFwLyOBOhu/FAWJFFYjmCmpixtTUwxOeLtEkrWl3aLncXPFfWtxuCH/Gnij5hk58jW8wFrdW54Xc0X7QgPe5t11jjDdgAO4WXiGN0/I/SOXi5C1+V5RvJ24eHeyicdzbEyhnq6R8VQIgDzJAWklzW2Lm3txQFjlNgfKsdleXOLncSST3ncrUsRx2mgLG1FRDE5/giSRrC7o2DjvuqBmXDOQmNvAfd7D0WPFvk9lld0UkpNfJT1ifSmRSIi0jPPvQVboZGyN4tN+8cCD3i61XDq9kzGvjNwfSD0g9RCyNSuA42+mdtzmHwm39Y6j7VV1NHWsrcs6e7oeHsaki8mHYgydgfE649YPUR0FetZTWOxpJ52IfM2FuqY2sa4Czw4k9ViDbt3XSoy9G6FsTOYWbsePCa77R679Km1xZS65JJIi4RbyU+twevkbyb52FnXwLh96zbqWwDAGUwJvqkIsXdnU0dAU2uLKUrZOPT7EVVFPJQs0snqZrMgk0R3a06CNRPF1z0bbdijWZZqj/AJJHe5o+K0+y+NXG5zSGP0O6HaQ62/UeK6x1UorpSRzlpoyfU2VDLeX6iGdsjw0NAIdzrmxHQB22Xkz5S6ZmyAeG3/c3b2Fq5x2auhP1krizoewAN7L2Fwewqu1FU+Q3ke534nE29KtVQnKasbX6K1koxj6aT/ZL5Zx807g15vE47/cJ/eHZ1j4rSI3ggEEEHcEcCOxY2rpkTFL3geeF3Mv1fvN9dx5epQ1dCx1x/ZPTXd+h/ouaLgIs8vnKz3MkDX1uICRkro3YUxjhAAZSDLUahEDsX2N7dK0JddkBl+Watr6mOGOalrmCmlaJY4NE9O0Bmlk+k6CHGwsQDdvDivLlMteMBDQDojq45Bp8GQU1nNeLcb7G61loHQAu2lAY3glbHDTYRK86GUtXUsqXaSBA97Jg0S7c2+uPc7c4L647UNqYcclja5zCaJzHGN3ODQ272Ai5bbVuOjsWvaR1BAAgM4pMUpIa+smrHRtjqIqY0skjbxyU4h50cJIt4eolg3OobcFY/wBnkDmUMQc0sBdK+NjgQWQvme6FpB3baMs26OCsekHo9S7WQGZYfhL5KSSop2/3qlrq2aHoMg+lScpCT9mRu3fpPQoalxUfQ4JHRxRtmxGrlE1ZG58dIS+R7HPYCOedWkEkAE9y2ay40DqQGR4Rj0NLJi007vpAcKR7AKfkxUEskaDHHpsWahbXv4N7mwXxn+jHCsQc2WOWtngdJNybSAwam2ii22jZdrQBxIuti0hcEhAZ7T4jSU1ZX/2kWMdM6IxGZt+WpxTsaGRXB1Wfyl2De7uG6i8mYQRUYW2ri50dDUva2UajFeoj5Ic7g5sbtPWN1q+kHoXNkBkFTUCnZMzk4WR/2vLaWojc6npbRMe2TQC0buuG7gBzrqNr5w6PGwJeWMtPRSMc2DkmzNbI9rnxNA57AXNGre/WtvIHUubBAZLicwhrMQ+lVFPByzmmMVNIZ3TwcixoZA7WNQDtQ5NovqN+lW3AcAD8Mp4JC/UyMaHSs0yN3JZrbc2OnSCL9HQrZpB6Au1l6m08o8aTWGY/WUronlkgs5vH5jrHavitNzJgTaltxYSN8F3X913Ys2qad0biyRpa5uxB/rcdq16L1YvsyrqXW/o4hiLnNaOLiGi/WTYKxw5KmPhPjb5XE+z4qsg23HEbq85sne6mhmie5oOknS4i4e2+9u2w8qjdOcZRUXjJ7VGLTclsdsOyq6BwcKpzTtfS0AHsIJsfKrHJXxN8KRg73tHxWRvlJ8Ik95J9q6rnLSSm8yl/4dY6mMFiMTU5cw0zeM7PIb+y69lDWsmbrjN27gGxF7cbXCyWjja57RI7SwkanWvYdK1fDTHybRCWlgFhpNxt29arX0qvGDvRc7Nz1oiKsWQiIgOkkYcLEAg8QRcHvVJzVlgMBmgFgN3M6AOtnZ1hXldXNuuldjg8o52VqawzGl6MOqTHLG8fuuB8l9x6Lr35pw1sE5azZrgHgdVyQR3XB9Ki4GFzmtHEuA9JstdSU4Z+UZXS4zx9mxhECLENk5Wa419FOLVIrKeWcCmpiwR080+g659RIiadF+bx427FpSiKTCCysnqddxNFDFptu3knSm97735T1ICnYJXVtPTwxQQXdUVFSIG1j3tMFOLvi5XYvAAB5lr2IGyYp+0cxSTHlKLk6aTkpI3TkVUpYQ2Z0LOjS4uDQQS7QeFwrtXYcZJ6eUOsITISLbu1xlmxvtbiq/Llaoa+ZtPPDHBPMZyTAXVERkcHTNifq0852oguadOo8drADm6QRSXjby7a1tE1g1Wfyjo3MktxtyMnKH8JXgwzMMp0wUMETZZamuJMjn8kyOCfQ+R1ruc5znM5osLuPCympcrl2IsrOV+rYwfU6eM4a6MTausRO02t0KPhydPC6OWmqGCZk1W/6yJxjfFVSiV0bg1wcHNLWWcD17dQEPRZokpI5+VEEU8+ITRfXy6aeLTE1z3l5AJbZuw2J1tC99LnuWWK0DKeacVbKQmKUmnfykTpGyskFyBYC43I0uG+y+8OTZ2tDzURvqW1UtXqfCeSdy0XJvidHruG24G9xpbxUjT5dmPJumna57aoVJDI9MbWtifGIom3uPCuXEm5ugPjSYxWuFTE5tIKimezU4ulFO6J8fKB3Aua4bg322Xgoc21j6J9Q6KmbeYRxSOkdHTmHYOqXmSzuTvqsNi6wsLEFevMOUpp/pXI1DGCqfAXh8TnAxRRlr43aXtNnm1yCObcdN1ziOW6qeOASy0hfTzMlja2mkbAWtY5miRjpXE21XBBFiBsgPTknMprfpDXOheYJGs5SncXRShzGvDm33B3IIueHFV3HKFgramTE6CaqgfyfISxxmdtPGI2h7BG064naw5xc1u9x1Ky5XwKenmqZZ5o5DUmN5EcTowxzGaCGgvdzLBtuniSTdfJ+CVkM88lFUQ6KhwkMdRFI/k5NLWudG5kjeadIOk9N90BG4VjEnJ0lLhszalz4nzfSKnXZsLZNDdbfDc/UdFja3JknqXaHN9TMYqeGGJtY6SeOUSOc6GIU5aHvBADnhxfHpG3hb8F9KPJ81MYZKaojM7GzMlMsR5Kfl5jO46WOBYRISRYnYkLiDJ08JingqGfSmvqJJXSxOMU30lwdI3Q14cwAsj02cbaelAdqbF5jUwCppGtqBBWnmPJvyUsLQISSAWSAtdztxsvJhOcJJpfo8slHIZKeaQiklL3U7ow28cxuQ7wzzhbdh2XrkyZLILz1bnvdT1kD36SLOq3MIMQLjoYwMsG3PelPlaq5WB75qYNhilgEcNO9jS2VjQ59zIeddkdhawGrje6Ar2D5zMFLQ00UtJG9tDBM99bNybXamWZHHbcuOkku4NFuN1f8q422tpYqlgsJGkkag4Nc1xY9ocNjZzSL9KrdDkuem5I0s0BeKWKll5eAvY7kQeTlj0vBa7nOuCSCLcLXVtwWidDDHG+Qyua2zpHAAvde5NhsNzwQHuUVjmCMqW2ds4eC8DcdnaOxSqL1Np5R5KKksMyjF8Hkp3WkHN6HjwXfI9hVpwdvL4c6M8Wh7R3tOpvwVqkiDgQ4Ag8QdwfIV5cPw2ODUIgQHHVpvcA2tzb8BtwVmepc4pPdFeGn6ZdtmZMi92OUnJVEjLbBxI7nc4W8hHoXhWpFppNGa1h4C+tNVPjdqjcWnrB9vWF8kRpPc8XbYtFDnWVu0rA/tHNd7LH1KwUObKeTi8sPVILf7ht61m6KtPSVy27FiOqnHfubHFM1wu1wcOsEEepd7rG45C03a4tP3SR7F7YsaqG+DNJ5XX9t1wloZezO61i90avdLrMBmeq/jH+Vn/FfGbHql9w6d/ks33QFBaKz5RL/Mh8MkM8zh1TYb6GNae+5d8Qu+ScK5SXlXDmR8PvOtt6OPlC+GCZclqCHvu2Mm5cfCd16b8e8rQ6SmbG0MY0NaBYALpbaq6/TjuQqqc5+pJH2CLlFQLwREQBERAEREAREQBERAEREAREQBERAEREAREQBERAVnG8vfSKmN52ZptJvudJu0DtOo79QXtrMt08nGMNPWzm+zY+VTKKfqS7d9jn6ce/bcpVXkf+FL5Hj4j5KKnylUt4Ma/8Lh7HWWlIu0dVYvfJzlpa39GTvwWoHGCTyNJ9i+X9mTfwJf8ATf8AJa6i6f5svg5vRx+TIxhkx/yJf9N/yXohy/Uu4QP86zfeIWqIvHrZ/CH+HH5Zn9FkqV3+K9rB2c53y9asWHZWp4iDpL3Dpeb+hvBTyLjO+ye7O0KIR2Rw0LlEXE7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2472" name="Picture 8" descr="http://comefare.com/wp-content/uploads/2011/04/inp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355">
            <a:off x="3352662" y="717317"/>
            <a:ext cx="2432589" cy="159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EhUUExQWFRUXGBkbFBgYGB0cHBwYGh0aGxYXHRoYHCggGh8lGx4cJDEiJSkrLi4uGB8zODMtNygtLisBCgoKDg0OGxAQGzQmHyUwLywwNywsMCwsLCwrLCssLywwMCwsLDQvLDQyLDcsLC00LC8vLy0vLCwsLCwsLywsLP/AABEIANoA5wMBIgACEQEDEQH/xAAcAAEAAgMBAQEAAAAAAAAAAAAABQYDBAcBAgj/xABDEAACAQMCBAQEAwUGBAUFAAABAgMABBESIQUGEzEiQVFhBzJxgRRCkSNSYqGxQ4LB0eHwFTNykhckc8LTU2ODlKL/xAAaAQEAAwEBAQAAAAAAAAAAAAAAAQIDBAUG/8QALxEAAgIBAwIDCAICAwAAAAAAAAECEQMSITEEQVFxoQUTYYGRseHwItEUwSMyQv/aAAwDAQACEQMRAD8A7jSlKAUpSgFKUoBSlKAUpWK4nVF1McCgMteE1giuQY9beEYyc+Q9ap/F+YHnYxxEhfbuR6k/lB+1ZzyKKJSsst9x2GPYtqb0Xf8A0FZ+F3vVTXp0gk43zsPOqTbcO/eOT6D/ABNXLhULqPGcDGFX0H2qsJTk9+CWkiQrR4hxSOH5zv6Dc/pW7Vc5o4Q0mHjQlvzYPp270zynGDcFbIik3uS1pxWKQZVx2yQTgj9a3Qa5eyOhKnYg7g1L8G5qWEMkpJAx0znf3Xf23+1cOH2lFvTk2ZrLF3ReqVH8N4zDOWEUgYrjUB7/AF71IV6UZKStMyaoUpSrEClKUApSlAKUpQClKUApSlAKUpQClKUApSozj3Flt4yx3Y7KPU/5ColJRVsEjI4AJOwHeqnxHiQZi7sEjXzJwAvmTX23Fmkto9XzvktjbYEgf79qqXNjxsFhbfGHkHkAdo192bOQPL9KxllWnV2LKO9G3f8AMLXrBItUdsCApx4nxtqx5D0z9dz2nuF8DbACr009+59zncn/AHmoPgEBLBsYC77euNlH0/wq4xcVIXGMt61GGDmtciZbbIx2zRxfKuSPzHv74HlUvLOACcjttv8ApUAXyc+teCuzQuxQkIL5tQy22d9hUjNMFUt3xVfU0LVLimDPJY287eJCHJySD3NVHnHg/SdTgdNtWBv7bZPn5/erXazaG1YzWTi14HTAjD7Z0uBgnyG/b6+9cXVdFDLFpKn4l4TcWc6tRpUFMgqdjnB+tWblzmdYg0crE7r0/wC8cNufId/vVXQShiXTpqc4U/MpzsPQrite7jwQc7ef18q+Zw9Tk6fI43xZ1ygpI7YDXtVjgXM0TdGEt4zEhz3Go5GknyOV/nVmr6rHkjkVxOJppntKUrQgUpSgFKUoBSlKAUpSgFKUoBSlKA8JrlHNPF+vMSDlBsn/AEg9/ud6vnON/wBG1kIOGbCL65c6cj6DJ+1cy4PB1JVAHhG5x5Km5P6CvM9oZG9OKPMjXEu5OXl4La1Mr/lXCg+ZA/oM7/UetVjhFiZCrsTpzqXB+eQ/2h/hHZR6AGpTm6RbgRpjCHd19I1wUX6u5yfZa2+Xk1SZxso+3sP9+lWnpeSOJFuI2WtQqoqJsq+Z7knuxr6t4Gc4UZr2zti7AD7n0FWKCAIMKMV6u0VSMDStuFAfMcn08qxcWiVQoUAZJqXqvc23BRMru2CEHq7EKg/7iKqpb2yYpyaSILh147TyZ/5bg9D/APE2iT9Sc/ardbWiPGuRvjuKrfErMQwwMO0DKCfVW/ZyE/rq+1Wnhf8Ay1+/9TVVaVPn+zXM4upR44+n4o0bjhpG67j08/8AWo5qtVR3E7HUNS/MP5/61dS8TEp/NfDIJoTM8kkMsCHQyNs2CSFZTs2WO496qMUvVhLAHUBvsMb7A+vzGrPzgjm2cJjy1A43X83fz/yqg8Jn3SNmChmADHsM4JzjyFeJ7Vxxc1tudWB/xZp8K4kWkEiEgg6XGwIZfPb3Fdp5C4oZYNLsCyuyjJ3IwG+pxqrhHFOHG2ZpTL1HknwCqkKckle5yBgfzq5/DCdxeJvsxP8ANSW/oP0quFrFlUo8Pb98aJmtUdzttK8Fe17RyClKUApSlAKUpQClKUApSlAKUpQFL+KM+m2j/wDUJ/7UciqrykdIdD3dVQt6KTl/1wB96nvi6xEVv6NKVP1Yf5Bqi4YhDbszAFuiNOcfPMcJ39FIP2rzs0b6lSfCV/c1h/1NHit71pWZB4c6YlH7q+FAMevf+8as3CLLpRhfzHdz71o8vcCKRrO+2dol9sfOftsP9amgtb9Dhv8A558v0RWb/wDKN6zvjHsFBGd/WpGLi6nuCP5/0qmS8KCyFwHdD88fVdSP4oyHAHuh2PkR5yVnwu2kUPGZCvbaecEEdwQXyCPMHeux23Vev4LuEErt15fktkd0jdmB+9QXGF13USeUamRvqMrGD9yT/crB/wACi9Zv/wBib/5K2bOwSIsV1EtjJd2c7ZwMuSQBk7e9RokyqcI7pu/Kv9szXNuJEZG+V1Kn6EYr65UuC9shb5hqV/Z1JV/5g19Co2ThC6mKyTJrYsypIQuo9yF7DNWnFt2iIyWlxZY5LlV7sB961ZeLIO2W+n+tQn/Bh5TT/wDeD/Va0eIwLFgG4uGds6I1MZZsegMew9WOAPWqtVuy0cak6T9Ge8y2K3Ssu6ZIYEb4YeePMe1cw41wCa2ILYIyNLr2yOwOQCDiulcOt5lyZZC2T4VwuEHoWCjWffYe3nWe6t1kUo4ypGCDWWbp45lbVMnV7t0naOSX1r1ViVt8hiASQOoMFWyu+QpbY5Hfatnlq8ljZkQEuw0r5nDYBx9h3/irf5j4RKsM9sEJlifqqwOTpXYH9DnPfv71rW/DZDPD02wbjcYBQxksQ64z4dLqQCCfavG0SUPJ/R2dG1Wd34VEywxq/wAyoob6gb1t1r2Fv040TJbSoXJOScDGTWxXtwVRSOFilKVYClKUApSlAKUpQClKUArw17XhoCr8226XsEsMbBpoWR9I7hlOcY911Ae5qAhX8TcaShEQzIw7YEICJE2dwSTk7eVR8/FWtuKTyeXUIceqEDP+Y+lXCwVBfSFcFZo1b6ggf5fzrjx5I5ZST5Tp/FGtUj5uLpnABxt2wMVpcH45EJ8OwQagsZJ+YtsAPfNSXNCx28DSDbfA37s2ygf3sVzWNwssMjZxHMjtjvhTk96dZ1nuZQjHvz5fv2IhDVZ2S4sEfuMH1FQ17wJ1bqQth/PbZwOyuv5h7jxDy9DKcB4l+It45tOnqDIGc4GTjet812KVr4FU3F7Fcsr/AFHRIpjlA3Q+Y82Q/mX6dvMCtwmtHiUomu40GMQAysf4mDRxj6fOf7orfNXhJvkZElTXf9/J4DQ16K1eKWvVhkj/AH0ZQfcggfzxWj2RSKTe5pScQeYlLUagDhpiMoPXQP7Q/wD8j1OMVucO5e05ZmJZvncnLt6ZPb6AbDyFbvLl4JbeJwoXKDUo/K2PEu3ocj7VK1gm3ubTem4JUaElkio2F30nc7mqtBexuSEdW3I2PmO4+1TXOsk62jm3IWTK7kZ8JPj++M1yXlqNxfpCreMEav8AoYZJ/Tb7Vhl6r3c4wq7+3Ahj1Juy882RSSxtLbkxzJGQxG+uIbspyNj5j9KjuT9LXWZdAjt42kRyQN5SMk5PYEMfbVVymSO23kkXLqyop21HGSPftXA+PE/jljDHEUJG3mCRhT6+Xf0rPqFGM1Jeb+RbEri0fo3hnEop1LQuHVWKkjtqGMjPn3G9btUD4Py5tpRg7S59t1XYe+2/1FX+tsM9cFJmU46XQpSlalRSlKAUpSgFKUoBSlKAV4a9oaA5Bz5BpvZcj5tBB9QwC/1Brd4Ne6BDIf7IiNz/AAHLR/8AuH6VYfiNwTrQiVRlowdQHcxnv/2nf9apHAZwQ6OcB0ZSR5OPEjfZgD968aaeDq77S/3+Toi7gYfiJx8z8Qt4EfVCr62IOzNo1KPoo/mfaorjdxph27s4Ue5JO38sVr8PWF31Fv2keCmB3LEqQfTOWP2FWDl/hQnkiLDKRMZD6FhkRr+pLf3ayy31HUQv95NFUInU+VIRHaQx+aIqt/1Ab/zra4ndaFwPmPb6etRNhedM+oPf/OonmjiWIpGJKl8RoQCSC50ggDckAk4HpXv6VBfBHNCLyTUV3N7l9dSvKRvK5K/+mvhj/UAt/fr6m4kXfpWyiR84Zz/y09ckfMw/dH3IqPRJJgsYDQwABUjBxI6gYGtgfAMflXf1PlVs4Zw5YkCqANsYAwAPQAdhVU3po0npUm3u/DsvAiZrSaAB9bXC/wBopADA+seMDH8B/X1z2t0ki6kbI/mCO4IO4I9DU2y5qs8V4aY36kTaGPnjKt/C6+fse48j5VaLa4M7Uudn+8mDgkvQnni/Lr6gH8E2Wz9pA4+1W4GqDd8QH4iAsvTkcNE65znI1xurfnXUrD1HU3AzVlteJaYyDuR8v39fpUJXwXzRdqT7r8fkw8zX6KNLuqj1Y43IOB+lcS4Bxlob+e7UFgW0pq22C4xjyGa6ZzTw97mIqrDVq1b+Z32z5VzB4WDFNDa+2nzyPLeuDrpThJUvn8039i+FJpl85h4ot4Lacf2bOCMYGrCHB+me4qu3NqpWXQAJJFIZvMtjCkn0BrU5e4gHUxk+KNmGn0UndgPPxZBPtUtw23M1wsKbsTv/AAjuzH6CvG6nLmyZtPlsbqKgqOh/DawlisIhM4Z2y/h7KGxhRtv6k+pNWisNnAI0VF7KAB9AMVmr6XHHTFJnA3bsUpSrkClKUApSlAKUpQClKUApSlAeEVyfm/gJtp2ZV/8ALz/KR2SQjBQ+gI7H2xXWM1gvLVJEZJFDIwwwPmKw6jAs0NLLRlpdnEoOVmVEdEUtFGWfB2khJZtY23cHOx7aWHpV+5MsoAgAfJbJRc76QBvnz75+9YLq0e2CmPEkA1hXyD4ZNtD4/i/N7mtTlOP8LOIS2QoV0PfCSDBXP8LZH0AqkIaWpNbmspOSLHdW+hiuc/5e9YDGDjIGxyPY4xkem1Sd9YtqJGWBr5n4YyjIOdsn/Gu+0c5k4ToG+fH7/wCFS9VfFZVlYdiR96hxskslYLtVKkMQB71CfiX/AHj+tYpCT3JNRoBhubVH2YBgGBU+hByGHoa+zWa3tWf5RX1NaMracZ9MedW2Jt8H0LA6dRIGewO2f1rnsloEuD42lkkYhCxyQg3J3PkM7+eAKufNjYjiV2wVJZsE/LjG+O/09qgJLDrpEiI5fUJJCuxA7BdXYYU4GSN8muHqXr28NzbGqVlbaXYSyIqlVZY8DDdMnVg5Hdmyx7/U1cPhjwOVDJcyhk6gwikYJGcliDv6Y+9ex8o3MtwsrssKI4ZQPGx09gN8AYwNyfpV/rj6XpZe8eXJfO1+HYZMm1I+hSlK9UwFKUoBSlKAUpSgFKUoBSlKAUNK8NAVznvjrWlsWiwZnZUhBGcsx3288Lk/pXKbn4k8SRirsispwwMYBB9CPKrbzhfj/iCmbYRGNLWPO7PMQHuNxjCeXuo7VVL+yjuDLLIJRBbIIA+NckkqsfG30BJOewAGa48spN7M+i6DBhjjXvIXe91fPCXj/bfgXj4Qxa7By51iSWTUp3A7ZAHlnvWXi/AjbsZgpdAMBl3dVzkKw/MoP5u+596r3w+5kSyQwS727SEx3Kg6NRAJVtvD3H0OfTNdYSQMAQcg9iOxHrmtcLThR5vtCE4dRKTWze3x/fDkrvAOYUZQrsP4W7j6E1rW3PNnOChd4dRwjSoUVvox2+xwa0fiSkdtCbpMLNqUBc4EuSA2R6hcnUN9t6p9rxOC9RlkcqMeKNsDQf31Pmf9fWplNxdLkphwKUdcovS3Vrt6bnVbWw3BJVk75Bzn0rLxC0ULlV3z5elcP4Xx2ThtwOhcdeHPiQE6SPMYOwPutdMv/idZJGrKzSswzoVTkezE7Cpj1KfO1Guf2Xmg1oTknxS+67E1Y2+psMDjz8q2rywGBoG47/7NU3hHxWgll0SxmCMjaRm1eL0IA2HvWlz/APEYKqx2MoZm3eVd9I/dGR3Pr5fepfUQq0ykfZnUvIsbjTf0+qLz+JjtVLzypGu3zNj+vf7V8WfNdrLG0kUocKcEDOrO+Bg774rkVrOkUBubwC4kc+FmYSaVONtydO5OcfSt/lS8huJltrQKgIJ1sDgYGWwv52x6msf8ht7Itk6OEFJbtrv2+PxJ7jnUumKIcSSsMZ/KufbywNz2q+8M4eIYginJ/Mx7sx7saxcG4LFbrhAWY/PI27t9SfL2G1YuY+YoLOMvM+M/Io3Zj6Af49q0hDS9cjk/lkahBWcp4P8AEeWzluElDXGqZjqLkYwSuFGCADjsKu3J3xCS+n6PRaNtJYEsCDpxkeXl/Q1xia2JKzyD9nLI2SCDjcFxt8pwds1aZOX5bGdbi1brCJtTL2kCAkHUn5lIz4l2PeuWOWd7cH0vU9D0rjT2m068LW1eB3YGva1uHXayxJKhyrqGX6EZFbNd6d7nyrTTpilKVJApSlAKUpQClKUApSlAK8Ne0oCvc3cqRX6KHJR0yY5F7qT3HuNht7VzLmHhlxCqQ3WY1BKJcRE9Jlkb9oZlxnUe59e3vXbqw3FurqVdQykYIIyCPQg1lPEpeZ3dL188NRe8V6eX7RxK241A8i2kURaNmSFdTAoUEgZ5dIG7sfPJx5VscJaeORbdbqWASSSdGJN9MQDEMQ265wAB57mp/jvw4MUgueH4DodQhfdSe/hJO30O1U3hFhexXYuJrW5kYFi2EOSzKV74x5/yrlkpRaUvTwPdxywZscnikuLqXOrfs9vmSN/w2S5JFxLdT6Y4ZYkIUSATP03DKQQCMBttsCobmPgSW8QZMs0dxJFKT2OMPEdJ7ZT9anMXTR9EWF06dJo8u5DnU6yaixTyK4A8snest5aX7hhLawojNGydZ846aaFOA2WOCckjfNQ4qXYnHmnikrklFdtUVfbhPzZrcSsxHDPPaKFd+g/hHijgkTfQPyjqAgkelR3BpdBkub1WKuixjKDLh9mOMjfQjDV753rziFhf5V+oAUBWModBwSToUKoJBPl71N8H+GN1cRM93cNE7bom74b95yW9NsDf+lFGUnsiv+VgxwcZzTvurbrba6+H47lH45w38PMyZ1IQHib96Nt1P1x3962uWEXTcyuqsscDYDDI6jlVj7++/wBqvHDvg+Sj/iLjxEYj6YyB6M2rv/0jH1qlcV4HfWbvauuUkwQy/LIFOVxkdx+7nIqssUo/ya2Ole0sGSPute+29NXvv6Gzew2wtIJZINLymQDpuRhUwFYh9WSSTntWKPhctnLaSqyiV22GM6HBA0MPM6WUkfxYqRsrC8l6En4QSrbroVAQMEElWZCST4jntg4r7t7+QCJb6O5LxXImDGM50geJN8E5YCoon3u38WpLe1dundJeW1+P1JuHnfiBuZLZXtWaPqAuyOFPTyWxg58j5eVQbWl3KY+IowuXIDSIRllAJUroOQU2IGnetWxuoI7pp2mY6xNkdFhgyKwGdzndvL0re5X4Td3cNutuZIujI7GQ+FAG0kEb5dgQdgPM5NTqcnTt/qMnCGFaopRVJNuNXtK148pcHzxviUPTZTbKI7gaoXi8JDrtho911q2VOMZB96meW+R5rqf8TcqYImC5jydcmFCnP7qtjJB9cVeuA8oxQOZXzPcNu0zjfJ76V7IPp+tWMCumOFt3I8jN7SUY6MC+bv0vjhb+iPiCIKoVQAAMADsAOwFZKUrpPHFKUoBSlKAUpSgFKUoBSlKAUpSgFKUoBXmK9pQGtea9J6eNXlntVF4wZS2t1MjDYAfMCewCn3rodfJUelVlGy0ZUVvlzl4KetOpMufAr6SIx5aQuwPvuferKK9pUpUQ3YrS4pw5J4zHIoIPbPkfJge4I9RW7SpIOcw/ibWcxlTsAUkyCCu4OT7Hy77irnwq5lcftECjGxHn9jUg0YPcA+mRX1iqqNFnK+xjaBT3VT9hX0qY7bV90qxUUpSgFKUoBSlKAUpSgFKUoBSlKAVEtzHbhJJOoNEcvRY4O8uVXQv7x1MF288jyNaXPvHhaWkjg+MqdOO/kCRnzyVUfxOtUvliEvdWVkQMWsbXNyBuDOSc9/8A77Njz/Y+j0B1elV6DjqGa5lN1AbSBVV8d45gW6mt+3bAx/sycfF4GkWISoXddaKDuVwDkfYg/Q5oDepUC3Fg14ypcw9KCJjdR93VjgozN2QBQ231+31zDzLFa2L3hPgEeqMHYszD9muDuCSR9KAl47hWLKrKWXGoAglc9sgdqy1QuRYl4dahr6eNZ7pjPIGGl9bjU47ktpXucDGDVwm4tCsqQtKiyuupELAFhkDbPfc+VAbtKj7zjVvFIsUkqLIwyEJ8Wn94jyX3O1bzSAZyQMDJ37D1PoNj+lAJZAoLMQFAJJJwAB3JPkKx2l0kqLJG6ujDKspBUj1BGxFULnzmCO8gjsbOZXkvZOlqQ50wr4rh/caQV9Nz6bW+zvraJktI5EDIqosYO6gKdCkDsdKkgHchSfKgNy9vo4V1SyJGuQNTsFGTsoyfMnsKG+j6vR6idUrrEeoa9GcatPfGds1QeOXiXvF44Sy/heGqbi5J+XrYIiUny0Dxf9wr6+HryXRuuKYUPdP07QSE4WCLKrsPUhmKjvp7jOQBcuD8cguur0H19GVopNiMSJ8w3G49xsawcU5otoCQ8mWDKpVFZ2DvgIhCA4ZsjAOCc1B8Z4a9nZdC0fRNdXKiSfAz1J2zNNgbA4zpHl4R5VXeBCJ+LdKJcWnDsRxLnOu6lDGWZifmZVWTJOTsTnegOqo2QDgjIzg9x7H3r4W4UsUDKWXGpQRkA9iR3Gaj7zmCCO0a8LgwBC4b95fy49dW2PXIqofDkfh0N1eyxx3HEmMwRgFIA+SMOT4gEZcLgEaj3oDolK0rvi8EUkcUkqrJLnpoT4mx3IHfA8zWvBzHavA1wtxGYEJDS6vACMZGo7HuO1AStKj341bhZGMyBYlVpTqGEVhqUk+WRv8AcetRvC+NrHbRSXd1C7TMekyAqHDMTEqL8zHRjsP86AsVK0puLwKIi0qATkLD4h+0LDKhf3sj0r2y4rDK0ixyK5jIEgB+XO4z9cHf2PpQG5StGw4xBNq6UqOE+YqcjG4znsRkEZG3hPpW8DQClKUAqC5za5/DEWjiOUsgMhQvoQnxvoAOogex/wARO0oDmvPXCrq7FsUjciS6iDArjRBHqYPIp+UNJ42HfAjHzCtPhvDLqJ+LskMqyMxWJtxqt4Yz0EibzdycZHbxE74rqc0gVSzHCqCWJ7ADcmojlHjpvbcXHSMSOzdIFslowcLIRpGnVvtvtjfegOP3PLVyOF2nD4YJNU7hpGMbAKWIMk0uR4QuQiBsEhXbHymrHwjlm5j4q+kSCK2t0itpGGza1HWn1HwmQkFQB/DkaUAN/wCbOPpY2z3DgtpwFQd3diAiD3JP9TWpPzOVubS06OZ54zJMofaGMDxMTpy/jyo2GSPKgOacv8NntrFmeznY3Ekz3I0sXMgD/hoypBZ4w+CSdizjcjVnable7aLg8d1HI6wnLRISQvTXMSP+UMx2LEhVVcA9y16teZ5DeX0TxgW9t0FR1yWeWRQxjA7FssBgdts96+eJcxSwBJZDF0zPHA8IB1q0hUAiTVhyuoEgIBjODtkgVBOAXL8Rvnuuo7SLHHCERgDCQDIiSnwQxZ8LH5yNWMMd8vNHLdxLxKzTQ0kaj8RJIFIRrhG0xxk/2cUYwQg30s/dmJq43XNBHEo7CKLqExmW4k1YESflGnSdTMcbZGMg1ZaA47wLl+8zeh4mkuru4KXE0mURLVCMaW/N1FyAEzgAdtIqzfEPgsz2ccEJkInuYxfSICXMLZ6jYUE4yFGkZAGB2q9FwCASMnsPXHfFfVAcv4Rwu5N/cSJAYTDAlvw8Mp0RQ6dTSE/KXJwuASQcg7DJ1vh7y3MIIhJ1ROHklmZ0ZdEr5RnLyZM0wjJVSPAutmOo4z1mlAcKHK10OEXCJHKkk9xqucq5c5lChMY1uiJlmODqLbZAOes8tcIESJldIRBHBGcZjiAA3xtrbGWI9h5ZM2TUTzPzDFZWzXMmWUaQqpuzsxAVV9Sc0BVRc3Sw3i3SSXUzzP8AhLdYiAqqx6BEowoXZX1lgVx+9WpwblccLsAZoXu55XJu3j1O2Gyzbbs6+FVYfn1b7Vfn4miLCZcxmYqqqRnEjAkISuQOxGe23vW9QHE5OWryTh/D4buKQp+JzJCmWKxHqSYcDYE7IAfCg7kFvDMfEPl25uGs4+mzrPITd9MZVEi0tDbqeyIfFljsWGo9gtdUrWv71Yly2SSQqKu7Mx7Ko9f5AAk4AJoDjHMPL9/+I4lcrHI8ywLFAwViuhwvW6I75AJRQvYayfF3sh5eWDhkcMlu0kKpoVS6RaNQJmupWkICksTjYlVOMZYgWDi3MUkUbyM8aFJFiEKoZXaZwrJEGLoCxDrsBgb+LAJqn8cv7y+muOHmMC5TprqXP4eGGVA0twSTlpCCUAO4/LjxUBqcd4S95YWYgWZ7e4uI2nZVzJINJMk0gj2G6hEU+FQBn8une/4beLxOedrcySRQxx8LjA/YoHXEjdTGkdMZDZILE4A3XHS+B2CW9vDDFvHHGqofUAAA5889/vW9QHGpeVZ7jiFnbusnTso0aWfDAFkC6IIpCBnbSSwwSzSHbSAI5eXuINw68cJJFLdTp+J8DBhCr6FiRR4umiEk4GCpCjIDV3alAU7lngAznDCICNQGTp61iGI0WM+JIVJZsN4ndiT4QAbjSlAKUpQCsF9dpDG8sjBURSzsewUDJNZ6h+b+B/jbOa119PqrgPjOCCGG2RkZHbNAULmHmya/tooIYeknEZOlbln/AGpgBH4idkxhV05x4iSDnzFTUXOMUUn4SziEkdsYYHfVhdbMI1hiABMjqupj2ACNk1srySfxcdwZQAsBg0KpAjTI8MR1eDK+EsctuxGMjTj4FyCtvJPpZOlNPJLsmJQr4zAHzhU2O6jJBxtQEBxzjsV9xRULYsuGA3Fy/wCV5QB0gP3gp7ep1d9s5/hzcm5luOJSq3UvHMVom2pbWPu2c+EZxqOcalGNyAZc8gA/j8ygC6LFNKYKkx6I9W+HEfiKrsPFnuBid5W4ALSFEyGZURMgYARBgIoJJxnJJO7FiT5AAYeIwC26TRW7yRx9RikQBcysPC/iI1E5fLE93yT3I5navJNfYuiFg4e0l7e4OVFy5LRwA/m6aaVGO+h/UV2yqLd/D/XBewdYKt1LNNq0nUZJCCmvxbqgGAo799jQFf5Z4wLSzuuMXEZee9ZpI4xjIgj8MQydlUAgk+YKDckCrDwz4iLNPZRCLH4mEyMdW6AIWZsYxoDBk1EjJU4GBk/HMfID3UMUBnVIgyfiAqHxRRY6cEfi8CjckkklsHyxW3HyGg4g13rHTMMcSxBcaVj/ACBs40HCkjGTjGdJYMBER84W1xc3F2bcmPhwZIZ8treSUYdEjxjsMaj2BzsCa2OF/EoPHHNNbmKA27zTSawQjA4SNRgM5IKnOB/zEHnXkHw1/wDIz2rXGWlMpWQJjS0j6mdgW8TFQEJyMLkDGpidrjfw7iubZo2IV9Max6dQjRIiuiMR6sdl0l/mwfIYAAz8J50aVXZ4CngiaFA2p2abX0omGAFkKhXIBOlWyxAGa0rH4kJJY3FwseqWDqJpUgxySRx9R2R//pAblj5Y7kgGeteXAInViisyOidNdKRhxhioJyzHYlicnA7VVofhpLHZpbw3YQ9KSGb9nlGjlxrIXVkNnUc53LeiqABt82c5xGC2t44xdScQRAseWRenKoyzMMlBg9tzsfSobiN1bXl+tvhRw3hSdS4LD9m0gGmNN/mVRn64bvtU5F8OkjmtHimZUtoXi3GZCXCq0iuCNLFBpzg4GNIGBgfh2pS+iMoEdyzsgVMaCyBELeLxiP8AKuw3J74KgRFzz8ZIIHhsQYZbmOGxV5NDu6H/AJuhEISJcY7n6Yq5cc5rhtYJJ5NRRGCLpGTJKSR04xnxHVt6ZB9DiC/8PT17KXr6VtYmiRFUgKpUKCh1bPjVl2ySSDtgYlebuUUu4reNdKC3mjkRCDoYJkdNgCDgg/yoDJwTmRpdSyRaZBIECI2vfSrSAsQBmPVhyNgRgZJAr741dH8QggMMtxHFIeg8oRgH0BZcYJ0ggqTjs5x6Hd4NwkQgkkM5GPCulVUbiNF/KoOT3JJOSTtiLn5YZLue8tzEJ50VTJKrMU0qq+EBgCpCqdO247nOABzC8uJUvpXaSOT/AIbHJd3TFT03vpRhYxuDhV0Rp5jp/arNxXisFkgCRtd3nFSmtWOjKyDSoYqD00VSVUDJ2O5wTUjf/DNG4dNZxzMJZ5BLPcOuTJJqDMSoIwD5AHbPmc527jkTVc2s/X8UCyBzo3LSBV1J4sJhF0DOcAL3IzQGtHzesUn4SxtutDZ9KO5kD4SJchCqkglygBLE4wFO+a2eDc/pcOGEem2YTMkhPiKQkK0pQDwoznQu+piO3fGOx+HqxwXdsJSILmSVzpGH/aKFVC2d1TGf4ts7ZDSHKvKf4aOJHMZESoFEaFQzIMCWQsxLt6DsuT3OCANCw+IsWbtblDEbRdchGGAVmPTjODtNjSCn72d9ttP/AMSmSEzz2ckaSiI2ShgzzmUsFTGAFbADHBOAw8yAcUnwqR7e6iebLTzNMraSMMW1AsNXiOnKZBGAzY3Y1McS5Maa4tLkyqJLYyaF0ExqroFQKuoboQGyfmPfAAAAx8L5zka7lt5oY0FvCr3DpIXCyyEdOBRoBZiD5dyMDuKuMDllBKlSRnScZHscEjP0NVLlHkj8HJO7zGbqTtMuoYOpgAC5z42XxYwABrY47YuF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2" descr="data:image/jpeg;base64,/9j/4AAQSkZJRgABAQAAAQABAAD/2wCEAAkGBxQTEhUUExQWFRUXGBkbFBgYGB0cHBwYGh0aGxYXHRoYHCggGh8lGx4cJDEiJSkrLi4uGB8zODMtNygtLisBCgoKDg0OGxAQGzQmHyUwLywwNywsMCwsLCwrLCssLywwMCwsLDQvLDQyLDcsLC00LC8vLy0vLCwsLCwsLywsLP/AABEIANoA5wMBIgACEQEDEQH/xAAcAAEAAgMBAQEAAAAAAAAAAAAABQYDBAcBAgj/xABDEAACAQMCBAQEAwUGBAUFAAABAgMABBESIQUGEzEiQVFhBzJxgRRCkSNSYqGxQ4LB0eHwFTNykhckc8LTU2ODlKL/xAAaAQEAAwEBAQAAAAAAAAAAAAAAAQIDBAUG/8QALxEAAgIBAwIDCAICAwAAAAAAAAECEQMSITEEQVFxoQUTYYGRseHwItEUwSMyQv/aAAwDAQACEQMRAD8A7jSlKAUpSgFKUoBSlKAUpWK4nVF1McCgMteE1giuQY9beEYyc+Q9ap/F+YHnYxxEhfbuR6k/lB+1ZzyKKJSsst9x2GPYtqb0Xf8A0FZ+F3vVTXp0gk43zsPOqTbcO/eOT6D/ABNXLhULqPGcDGFX0H2qsJTk9+CWkiQrR4hxSOH5zv6Dc/pW7Vc5o4Q0mHjQlvzYPp270zynGDcFbIik3uS1pxWKQZVx2yQTgj9a3Qa5eyOhKnYg7g1L8G5qWEMkpJAx0znf3Xf23+1cOH2lFvTk2ZrLF3ReqVH8N4zDOWEUgYrjUB7/AF71IV6UZKStMyaoUpSrEClKUApSlAKUpQClKUApSlAKUpQClKUApSozj3Flt4yx3Y7KPU/5ColJRVsEjI4AJOwHeqnxHiQZi7sEjXzJwAvmTX23Fmkto9XzvktjbYEgf79qqXNjxsFhbfGHkHkAdo192bOQPL9KxllWnV2LKO9G3f8AMLXrBItUdsCApx4nxtqx5D0z9dz2nuF8DbACr009+59zncn/AHmoPgEBLBsYC77euNlH0/wq4xcVIXGMt61GGDmtciZbbIx2zRxfKuSPzHv74HlUvLOACcjttv8ApUAXyc+teCuzQuxQkIL5tQy22d9hUjNMFUt3xVfU0LVLimDPJY287eJCHJySD3NVHnHg/SdTgdNtWBv7bZPn5/erXazaG1YzWTi14HTAjD7Z0uBgnyG/b6+9cXVdFDLFpKn4l4TcWc6tRpUFMgqdjnB+tWblzmdYg0crE7r0/wC8cNufId/vVXQShiXTpqc4U/MpzsPQrite7jwQc7ef18q+Zw9Tk6fI43xZ1ygpI7YDXtVjgXM0TdGEt4zEhz3Go5GknyOV/nVmr6rHkjkVxOJppntKUrQgUpSgFKUoBSlKAUpSgFKUoBSlKA8JrlHNPF+vMSDlBsn/AEg9/ud6vnON/wBG1kIOGbCL65c6cj6DJ+1cy4PB1JVAHhG5x5Km5P6CvM9oZG9OKPMjXEu5OXl4La1Mr/lXCg+ZA/oM7/UetVjhFiZCrsTpzqXB+eQ/2h/hHZR6AGpTm6RbgRpjCHd19I1wUX6u5yfZa2+Xk1SZxso+3sP9+lWnpeSOJFuI2WtQqoqJsq+Z7knuxr6t4Gc4UZr2zti7AD7n0FWKCAIMKMV6u0VSMDStuFAfMcn08qxcWiVQoUAZJqXqvc23BRMru2CEHq7EKg/7iKqpb2yYpyaSILh147TyZ/5bg9D/APE2iT9Sc/ardbWiPGuRvjuKrfErMQwwMO0DKCfVW/ZyE/rq+1Wnhf8Ay1+/9TVVaVPn+zXM4upR44+n4o0bjhpG67j08/8AWo5qtVR3E7HUNS/MP5/61dS8TEp/NfDIJoTM8kkMsCHQyNs2CSFZTs2WO496qMUvVhLAHUBvsMb7A+vzGrPzgjm2cJjy1A43X83fz/yqg8Jn3SNmChmADHsM4JzjyFeJ7Vxxc1tudWB/xZp8K4kWkEiEgg6XGwIZfPb3Fdp5C4oZYNLsCyuyjJ3IwG+pxqrhHFOHG2ZpTL1HknwCqkKckle5yBgfzq5/DCdxeJvsxP8ANSW/oP0quFrFlUo8Pb98aJmtUdzttK8Fe17RyClKUApSlAKUpQClKUApSlAKUpQFL+KM+m2j/wDUJ/7UciqrykdIdD3dVQt6KTl/1wB96nvi6xEVv6NKVP1Yf5Bqi4YhDbszAFuiNOcfPMcJ39FIP2rzs0b6lSfCV/c1h/1NHit71pWZB4c6YlH7q+FAMevf+8as3CLLpRhfzHdz71o8vcCKRrO+2dol9sfOftsP9amgtb9Dhv8A558v0RWb/wDKN6zvjHsFBGd/WpGLi6nuCP5/0qmS8KCyFwHdD88fVdSP4oyHAHuh2PkR5yVnwu2kUPGZCvbaecEEdwQXyCPMHeux23Vev4LuEErt15fktkd0jdmB+9QXGF13USeUamRvqMrGD9yT/crB/wACi9Zv/wBib/5K2bOwSIsV1EtjJd2c7ZwMuSQBk7e9RokyqcI7pu/Kv9szXNuJEZG+V1Kn6EYr65UuC9shb5hqV/Z1JV/5g19Co2ThC6mKyTJrYsypIQuo9yF7DNWnFt2iIyWlxZY5LlV7sB961ZeLIO2W+n+tQn/Bh5TT/wDeD/Va0eIwLFgG4uGds6I1MZZsegMew9WOAPWqtVuy0cak6T9Ge8y2K3Ssu6ZIYEb4YeePMe1cw41wCa2ILYIyNLr2yOwOQCDiulcOt5lyZZC2T4VwuEHoWCjWffYe3nWe6t1kUo4ypGCDWWbp45lbVMnV7t0naOSX1r1ViVt8hiASQOoMFWyu+QpbY5Hfatnlq8ljZkQEuw0r5nDYBx9h3/irf5j4RKsM9sEJlifqqwOTpXYH9DnPfv71rW/DZDPD02wbjcYBQxksQ64z4dLqQCCfavG0SUPJ/R2dG1Wd34VEywxq/wAyoob6gb1t1r2Fv040TJbSoXJOScDGTWxXtwVRSOFilKVYClKUApSlAKUpQClKUArw17XhoCr8226XsEsMbBpoWR9I7hlOcY911Ae5qAhX8TcaShEQzIw7YEICJE2dwSTk7eVR8/FWtuKTyeXUIceqEDP+Y+lXCwVBfSFcFZo1b6ggf5fzrjx5I5ZST5Tp/FGtUj5uLpnABxt2wMVpcH45EJ8OwQagsZJ+YtsAPfNSXNCx28DSDbfA37s2ygf3sVzWNwssMjZxHMjtjvhTk96dZ1nuZQjHvz5fv2IhDVZ2S4sEfuMH1FQ17wJ1bqQth/PbZwOyuv5h7jxDy9DKcB4l+It45tOnqDIGc4GTjet812KVr4FU3F7Fcsr/AFHRIpjlA3Q+Y82Q/mX6dvMCtwmtHiUomu40GMQAysf4mDRxj6fOf7orfNXhJvkZElTXf9/J4DQ16K1eKWvVhkj/AH0ZQfcggfzxWj2RSKTe5pScQeYlLUagDhpiMoPXQP7Q/wD8j1OMVucO5e05ZmJZvncnLt6ZPb6AbDyFbvLl4JbeJwoXKDUo/K2PEu3ocj7VK1gm3ubTem4JUaElkio2F30nc7mqtBexuSEdW3I2PmO4+1TXOsk62jm3IWTK7kZ8JPj++M1yXlqNxfpCreMEav8AoYZJ/Tb7Vhl6r3c4wq7+3Ahj1Juy882RSSxtLbkxzJGQxG+uIbspyNj5j9KjuT9LXWZdAjt42kRyQN5SMk5PYEMfbVVymSO23kkXLqyop21HGSPftXA+PE/jljDHEUJG3mCRhT6+Xf0rPqFGM1Jeb+RbEri0fo3hnEop1LQuHVWKkjtqGMjPn3G9btUD4Py5tpRg7S59t1XYe+2/1FX+tsM9cFJmU46XQpSlalRSlKAUpSgFKUoBSlKAV4a9oaA5Bz5BpvZcj5tBB9QwC/1Brd4Ne6BDIf7IiNz/AAHLR/8AuH6VYfiNwTrQiVRlowdQHcxnv/2nf9apHAZwQ6OcB0ZSR5OPEjfZgD968aaeDq77S/3+Toi7gYfiJx8z8Qt4EfVCr62IOzNo1KPoo/mfaorjdxph27s4Ue5JO38sVr8PWF31Fv2keCmB3LEqQfTOWP2FWDl/hQnkiLDKRMZD6FhkRr+pLf3ayy31HUQv95NFUInU+VIRHaQx+aIqt/1Ab/zra4ndaFwPmPb6etRNhedM+oPf/OonmjiWIpGJKl8RoQCSC50ggDckAk4HpXv6VBfBHNCLyTUV3N7l9dSvKRvK5K/+mvhj/UAt/fr6m4kXfpWyiR84Zz/y09ckfMw/dH3IqPRJJgsYDQwABUjBxI6gYGtgfAMflXf1PlVs4Zw5YkCqANsYAwAPQAdhVU3po0npUm3u/DsvAiZrSaAB9bXC/wBopADA+seMDH8B/X1z2t0ki6kbI/mCO4IO4I9DU2y5qs8V4aY36kTaGPnjKt/C6+fse48j5VaLa4M7Uudn+8mDgkvQnni/Lr6gH8E2Wz9pA4+1W4GqDd8QH4iAsvTkcNE65znI1xurfnXUrD1HU3AzVlteJaYyDuR8v39fpUJXwXzRdqT7r8fkw8zX6KNLuqj1Y43IOB+lcS4Bxlob+e7UFgW0pq22C4xjyGa6ZzTw97mIqrDVq1b+Z32z5VzB4WDFNDa+2nzyPLeuDrpThJUvn8039i+FJpl85h4ot4Lacf2bOCMYGrCHB+me4qu3NqpWXQAJJFIZvMtjCkn0BrU5e4gHUxk+KNmGn0UndgPPxZBPtUtw23M1wsKbsTv/AAjuzH6CvG6nLmyZtPlsbqKgqOh/DawlisIhM4Z2y/h7KGxhRtv6k+pNWisNnAI0VF7KAB9AMVmr6XHHTFJnA3bsUpSrkClKUApSlAKUpQClKUApSlAeEVyfm/gJtp2ZV/8ALz/KR2SQjBQ+gI7H2xXWM1gvLVJEZJFDIwwwPmKw6jAs0NLLRlpdnEoOVmVEdEUtFGWfB2khJZtY23cHOx7aWHpV+5MsoAgAfJbJRc76QBvnz75+9YLq0e2CmPEkA1hXyD4ZNtD4/i/N7mtTlOP8LOIS2QoV0PfCSDBXP8LZH0AqkIaWpNbmspOSLHdW+hiuc/5e9YDGDjIGxyPY4xkem1Sd9YtqJGWBr5n4YyjIOdsn/Gu+0c5k4ToG+fH7/wCFS9VfFZVlYdiR96hxskslYLtVKkMQB71CfiX/AHj+tYpCT3JNRoBhubVH2YBgGBU+hByGHoa+zWa3tWf5RX1NaMracZ9MedW2Jt8H0LA6dRIGewO2f1rnsloEuD42lkkYhCxyQg3J3PkM7+eAKufNjYjiV2wVJZsE/LjG+O/09qgJLDrpEiI5fUJJCuxA7BdXYYU4GSN8muHqXr28NzbGqVlbaXYSyIqlVZY8DDdMnVg5Hdmyx7/U1cPhjwOVDJcyhk6gwikYJGcliDv6Y+9ex8o3MtwsrssKI4ZQPGx09gN8AYwNyfpV/rj6XpZe8eXJfO1+HYZMm1I+hSlK9UwFKUoBSlKAUpSgFKUoBSlKAUNK8NAVznvjrWlsWiwZnZUhBGcsx3288Lk/pXKbn4k8SRirsispwwMYBB9CPKrbzhfj/iCmbYRGNLWPO7PMQHuNxjCeXuo7VVL+yjuDLLIJRBbIIA+NckkqsfG30BJOewAGa48spN7M+i6DBhjjXvIXe91fPCXj/bfgXj4Qxa7By51iSWTUp3A7ZAHlnvWXi/AjbsZgpdAMBl3dVzkKw/MoP5u+596r3w+5kSyQwS727SEx3Kg6NRAJVtvD3H0OfTNdYSQMAQcg9iOxHrmtcLThR5vtCE4dRKTWze3x/fDkrvAOYUZQrsP4W7j6E1rW3PNnOChd4dRwjSoUVvox2+xwa0fiSkdtCbpMLNqUBc4EuSA2R6hcnUN9t6p9rxOC9RlkcqMeKNsDQf31Pmf9fWplNxdLkphwKUdcovS3Vrt6bnVbWw3BJVk75Bzn0rLxC0ULlV3z5elcP4Xx2ThtwOhcdeHPiQE6SPMYOwPutdMv/idZJGrKzSswzoVTkezE7Cpj1KfO1Guf2Xmg1oTknxS+67E1Y2+psMDjz8q2rywGBoG47/7NU3hHxWgll0SxmCMjaRm1eL0IA2HvWlz/APEYKqx2MoZm3eVd9I/dGR3Pr5fepfUQq0ykfZnUvIsbjTf0+qLz+JjtVLzypGu3zNj+vf7V8WfNdrLG0kUocKcEDOrO+Bg774rkVrOkUBubwC4kc+FmYSaVONtydO5OcfSt/lS8huJltrQKgIJ1sDgYGWwv52x6msf8ht7Itk6OEFJbtrv2+PxJ7jnUumKIcSSsMZ/KufbywNz2q+8M4eIYginJ/Mx7sx7saxcG4LFbrhAWY/PI27t9SfL2G1YuY+YoLOMvM+M/Io3Zj6Af49q0hDS9cjk/lkahBWcp4P8AEeWzluElDXGqZjqLkYwSuFGCADjsKu3J3xCS+n6PRaNtJYEsCDpxkeXl/Q1xia2JKzyD9nLI2SCDjcFxt8pwds1aZOX5bGdbi1brCJtTL2kCAkHUn5lIz4l2PeuWOWd7cH0vU9D0rjT2m068LW1eB3YGva1uHXayxJKhyrqGX6EZFbNd6d7nyrTTpilKVJApSlAKUpQClKUApSlAK8Ne0oCvc3cqRX6KHJR0yY5F7qT3HuNht7VzLmHhlxCqQ3WY1BKJcRE9Jlkb9oZlxnUe59e3vXbqw3FurqVdQykYIIyCPQg1lPEpeZ3dL188NRe8V6eX7RxK241A8i2kURaNmSFdTAoUEgZ5dIG7sfPJx5VscJaeORbdbqWASSSdGJN9MQDEMQ265wAB57mp/jvw4MUgueH4DodQhfdSe/hJO30O1U3hFhexXYuJrW5kYFi2EOSzKV74x5/yrlkpRaUvTwPdxywZscnikuLqXOrfs9vmSN/w2S5JFxLdT6Y4ZYkIUSATP03DKQQCMBttsCobmPgSW8QZMs0dxJFKT2OMPEdJ7ZT9anMXTR9EWF06dJo8u5DnU6yaixTyK4A8snest5aX7hhLawojNGydZ846aaFOA2WOCckjfNQ4qXYnHmnikrklFdtUVfbhPzZrcSsxHDPPaKFd+g/hHijgkTfQPyjqAgkelR3BpdBkub1WKuixjKDLh9mOMjfQjDV753rziFhf5V+oAUBWModBwSToUKoJBPl71N8H+GN1cRM93cNE7bom74b95yW9NsDf+lFGUnsiv+VgxwcZzTvurbrba6+H47lH45w38PMyZ1IQHib96Nt1P1x3962uWEXTcyuqsscDYDDI6jlVj7++/wBqvHDvg+Sj/iLjxEYj6YyB6M2rv/0jH1qlcV4HfWbvauuUkwQy/LIFOVxkdx+7nIqssUo/ya2Ole0sGSPute+29NXvv6Gzew2wtIJZINLymQDpuRhUwFYh9WSSTntWKPhctnLaSqyiV22GM6HBA0MPM6WUkfxYqRsrC8l6En4QSrbroVAQMEElWZCST4jntg4r7t7+QCJb6O5LxXImDGM50geJN8E5YCoon3u38WpLe1dundJeW1+P1JuHnfiBuZLZXtWaPqAuyOFPTyWxg58j5eVQbWl3KY+IowuXIDSIRllAJUroOQU2IGnetWxuoI7pp2mY6xNkdFhgyKwGdzndvL0re5X4Td3cNutuZIujI7GQ+FAG0kEb5dgQdgPM5NTqcnTt/qMnCGFaopRVJNuNXtK148pcHzxviUPTZTbKI7gaoXi8JDrtho911q2VOMZB96meW+R5rqf8TcqYImC5jydcmFCnP7qtjJB9cVeuA8oxQOZXzPcNu0zjfJ76V7IPp+tWMCumOFt3I8jN7SUY6MC+bv0vjhb+iPiCIKoVQAAMADsAOwFZKUrpPHFKUoBSlKAUpSgFKUoBSlKAUpSgFKUoBXmK9pQGtea9J6eNXlntVF4wZS2t1MjDYAfMCewCn3rodfJUelVlGy0ZUVvlzl4KetOpMufAr6SIx5aQuwPvuferKK9pUpUQ3YrS4pw5J4zHIoIPbPkfJge4I9RW7SpIOcw/ibWcxlTsAUkyCCu4OT7Hy77irnwq5lcftECjGxHn9jUg0YPcA+mRX1iqqNFnK+xjaBT3VT9hX0qY7bV90qxUUpSgFKUoBSlKAUpSgFKUoBSlKAVEtzHbhJJOoNEcvRY4O8uVXQv7x1MF288jyNaXPvHhaWkjg+MqdOO/kCRnzyVUfxOtUvliEvdWVkQMWsbXNyBuDOSc9/8A77Njz/Y+j0B1elV6DjqGa5lN1AbSBVV8d45gW6mt+3bAx/sycfF4GkWISoXddaKDuVwDkfYg/Q5oDepUC3Fg14ypcw9KCJjdR93VjgozN2QBQ231+31zDzLFa2L3hPgEeqMHYszD9muDuCSR9KAl47hWLKrKWXGoAglc9sgdqy1QuRYl4dahr6eNZ7pjPIGGl9bjU47ktpXucDGDVwm4tCsqQtKiyuupELAFhkDbPfc+VAbtKj7zjVvFIsUkqLIwyEJ8Wn94jyX3O1bzSAZyQMDJ37D1PoNj+lAJZAoLMQFAJJJwAB3JPkKx2l0kqLJG6ujDKspBUj1BGxFULnzmCO8gjsbOZXkvZOlqQ50wr4rh/caQV9Nz6bW+zvraJktI5EDIqosYO6gKdCkDsdKkgHchSfKgNy9vo4V1SyJGuQNTsFGTsoyfMnsKG+j6vR6idUrrEeoa9GcatPfGds1QeOXiXvF44Sy/heGqbi5J+XrYIiUny0Dxf9wr6+HryXRuuKYUPdP07QSE4WCLKrsPUhmKjvp7jOQBcuD8cguur0H19GVopNiMSJ8w3G49xsawcU5otoCQ8mWDKpVFZ2DvgIhCA4ZsjAOCc1B8Z4a9nZdC0fRNdXKiSfAz1J2zNNgbA4zpHl4R5VXeBCJ+LdKJcWnDsRxLnOu6lDGWZifmZVWTJOTsTnegOqo2QDgjIzg9x7H3r4W4UsUDKWXGpQRkA9iR3Gaj7zmCCO0a8LgwBC4b95fy49dW2PXIqofDkfh0N1eyxx3HEmMwRgFIA+SMOT4gEZcLgEaj3oDolK0rvi8EUkcUkqrJLnpoT4mx3IHfA8zWvBzHavA1wtxGYEJDS6vACMZGo7HuO1AStKj341bhZGMyBYlVpTqGEVhqUk+WRv8AcetRvC+NrHbRSXd1C7TMekyAqHDMTEqL8zHRjsP86AsVK0puLwKIi0qATkLD4h+0LDKhf3sj0r2y4rDK0ixyK5jIEgB+XO4z9cHf2PpQG5StGw4xBNq6UqOE+YqcjG4znsRkEZG3hPpW8DQClKUAqC5za5/DEWjiOUsgMhQvoQnxvoAOogex/wARO0oDmvPXCrq7FsUjciS6iDArjRBHqYPIp+UNJ42HfAjHzCtPhvDLqJ+LskMqyMxWJtxqt4Yz0EibzdycZHbxE74rqc0gVSzHCqCWJ7ADcmojlHjpvbcXHSMSOzdIFslowcLIRpGnVvtvtjfegOP3PLVyOF2nD4YJNU7hpGMbAKWIMk0uR4QuQiBsEhXbHymrHwjlm5j4q+kSCK2t0itpGGza1HWn1HwmQkFQB/DkaUAN/wCbOPpY2z3DgtpwFQd3diAiD3JP9TWpPzOVubS06OZ54zJMofaGMDxMTpy/jyo2GSPKgOacv8NntrFmeznY3Ekz3I0sXMgD/hoypBZ4w+CSdizjcjVnable7aLg8d1HI6wnLRISQvTXMSP+UMx2LEhVVcA9y16teZ5DeX0TxgW9t0FR1yWeWRQxjA7FssBgdts96+eJcxSwBJZDF0zPHA8IB1q0hUAiTVhyuoEgIBjODtkgVBOAXL8Rvnuuo7SLHHCERgDCQDIiSnwQxZ8LH5yNWMMd8vNHLdxLxKzTQ0kaj8RJIFIRrhG0xxk/2cUYwQg30s/dmJq43XNBHEo7CKLqExmW4k1YESflGnSdTMcbZGMg1ZaA47wLl+8zeh4mkuru4KXE0mURLVCMaW/N1FyAEzgAdtIqzfEPgsz2ccEJkInuYxfSICXMLZ6jYUE4yFGkZAGB2q9FwCASMnsPXHfFfVAcv4Rwu5N/cSJAYTDAlvw8Mp0RQ6dTSE/KXJwuASQcg7DJ1vh7y3MIIhJ1ROHklmZ0ZdEr5RnLyZM0wjJVSPAutmOo4z1mlAcKHK10OEXCJHKkk9xqucq5c5lChMY1uiJlmODqLbZAOes8tcIESJldIRBHBGcZjiAA3xtrbGWI9h5ZM2TUTzPzDFZWzXMmWUaQqpuzsxAVV9Sc0BVRc3Sw3i3SSXUzzP8AhLdYiAqqx6BEowoXZX1lgVx+9WpwblccLsAZoXu55XJu3j1O2Gyzbbs6+FVYfn1b7Vfn4miLCZcxmYqqqRnEjAkISuQOxGe23vW9QHE5OWryTh/D4buKQp+JzJCmWKxHqSYcDYE7IAfCg7kFvDMfEPl25uGs4+mzrPITd9MZVEi0tDbqeyIfFljsWGo9gtdUrWv71Yly2SSQqKu7Mx7Ko9f5AAk4AJoDjHMPL9/+I4lcrHI8ywLFAwViuhwvW6I75AJRQvYayfF3sh5eWDhkcMlu0kKpoVS6RaNQJmupWkICksTjYlVOMZYgWDi3MUkUbyM8aFJFiEKoZXaZwrJEGLoCxDrsBgb+LAJqn8cv7y+muOHmMC5TprqXP4eGGVA0twSTlpCCUAO4/LjxUBqcd4S95YWYgWZ7e4uI2nZVzJINJMk0gj2G6hEU+FQBn8une/4beLxOedrcySRQxx8LjA/YoHXEjdTGkdMZDZILE4A3XHS+B2CW9vDDFvHHGqofUAAA5889/vW9QHGpeVZ7jiFnbusnTso0aWfDAFkC6IIpCBnbSSwwSzSHbSAI5eXuINw68cJJFLdTp+J8DBhCr6FiRR4umiEk4GCpCjIDV3alAU7lngAznDCICNQGTp61iGI0WM+JIVJZsN4ndiT4QAbjSlAKUpQCsF9dpDG8sjBURSzsewUDJNZ6h+b+B/jbOa119PqrgPjOCCGG2RkZHbNAULmHmya/tooIYeknEZOlbln/AGpgBH4idkxhV05x4iSDnzFTUXOMUUn4SziEkdsYYHfVhdbMI1hiABMjqupj2ACNk1srySfxcdwZQAsBg0KpAjTI8MR1eDK+EsctuxGMjTj4FyCtvJPpZOlNPJLsmJQr4zAHzhU2O6jJBxtQEBxzjsV9xRULYsuGA3Fy/wCV5QB0gP3gp7ep1d9s5/hzcm5luOJSq3UvHMVom2pbWPu2c+EZxqOcalGNyAZc8gA/j8ygC6LFNKYKkx6I9W+HEfiKrsPFnuBid5W4ALSFEyGZURMgYARBgIoJJxnJJO7FiT5AAYeIwC26TRW7yRx9RikQBcysPC/iI1E5fLE93yT3I5navJNfYuiFg4e0l7e4OVFy5LRwA/m6aaVGO+h/UV2yqLd/D/XBewdYKt1LNNq0nUZJCCmvxbqgGAo799jQFf5Z4wLSzuuMXEZee9ZpI4xjIgj8MQydlUAgk+YKDckCrDwz4iLNPZRCLH4mEyMdW6AIWZsYxoDBk1EjJU4GBk/HMfID3UMUBnVIgyfiAqHxRRY6cEfi8CjckkklsHyxW3HyGg4g13rHTMMcSxBcaVj/ACBs40HCkjGTjGdJYMBER84W1xc3F2bcmPhwZIZ8treSUYdEjxjsMaj2BzsCa2OF/EoPHHNNbmKA27zTSawQjA4SNRgM5IKnOB/zEHnXkHw1/wDIz2rXGWlMpWQJjS0j6mdgW8TFQEJyMLkDGpidrjfw7iubZo2IV9Max6dQjRIiuiMR6sdl0l/mwfIYAAz8J50aVXZ4CngiaFA2p2abX0omGAFkKhXIBOlWyxAGa0rH4kJJY3FwseqWDqJpUgxySRx9R2R//pAblj5Y7kgGeteXAInViisyOidNdKRhxhioJyzHYlicnA7VVofhpLHZpbw3YQ9KSGb9nlGjlxrIXVkNnUc53LeiqABt82c5xGC2t44xdScQRAseWRenKoyzMMlBg9tzsfSobiN1bXl+tvhRw3hSdS4LD9m0gGmNN/mVRn64bvtU5F8OkjmtHimZUtoXi3GZCXCq0iuCNLFBpzg4GNIGBgfh2pS+iMoEdyzsgVMaCyBELeLxiP8AKuw3J74KgRFzz8ZIIHhsQYZbmOGxV5NDu6H/AJuhEISJcY7n6Yq5cc5rhtYJJ5NRRGCLpGTJKSR04xnxHVt6ZB9DiC/8PT17KXr6VtYmiRFUgKpUKCh1bPjVl2ySSDtgYlebuUUu4reNdKC3mjkRCDoYJkdNgCDgg/yoDJwTmRpdSyRaZBIECI2vfSrSAsQBmPVhyNgRgZJAr741dH8QggMMtxHFIeg8oRgH0BZcYJ0ggqTjs5x6Hd4NwkQgkkM5GPCulVUbiNF/KoOT3JJOSTtiLn5YZLue8tzEJ50VTJKrMU0qq+EBgCpCqdO247nOABzC8uJUvpXaSOT/AIbHJd3TFT03vpRhYxuDhV0Rp5jp/arNxXisFkgCRtd3nFSmtWOjKyDSoYqD00VSVUDJ2O5wTUjf/DNG4dNZxzMJZ5BLPcOuTJJqDMSoIwD5AHbPmc527jkTVc2s/X8UCyBzo3LSBV1J4sJhF0DOcAL3IzQGtHzesUn4SxtutDZ9KO5kD4SJchCqkglygBLE4wFO+a2eDc/pcOGEem2YTMkhPiKQkK0pQDwoznQu+piO3fGOx+HqxwXdsJSILmSVzpGH/aKFVC2d1TGf4ts7ZDSHKvKf4aOJHMZESoFEaFQzIMCWQsxLt6DsuT3OCANCw+IsWbtblDEbRdchGGAVmPTjODtNjSCn72d9ttP/AMSmSEzz2ckaSiI2ShgzzmUsFTGAFbADHBOAw8yAcUnwqR7e6iebLTzNMraSMMW1AsNXiOnKZBGAzY3Y1McS5Maa4tLkyqJLYyaF0ExqroFQKuoboQGyfmPfAAAAx8L5zka7lt5oY0FvCr3DpIXCyyEdOBRoBZiD5dyMDuKuMDllBKlSRnScZHscEjP0NVLlHkj8HJO7zGbqTtMuoYOpgAC5z42XxYwABrY47YuF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6" descr="data:image/jpeg;base64,/9j/4AAQSkZJRgABAQAAAQABAAD/2wCEAAkGBwgHBhUIBxQWFhMXFiEaGBgXGRoaHBwgGxokGCEjFxsYJCgkIx8mHBYXITEjJSkrOi8uGB82OD8sNyguMCwBCgoKDg0OGxAQGywlHyQ3LTgsLDQsLDUsLCwsLDQsLCwsOCwsLCwsLCwsLCwsLCw4LC8rLyw3NCw0LDQsLCw1LP/AABEIAOEA4QMBIgACEQEDEQH/xAAcAAEAAgMBAQEAAAAAAAAAAAAABgcEBQgDAQL/xABAEAACAQMBBQUDCAgGAwAAAAAAAQIDBBEFBhIhMVEHQWFxgRORoRQiMkJSYoKSFSNDorGywfAWcnOz0dIkY5P/xAAZAQEBAAMBAAAAAAAAAAAAAAAABAEDBQL/xAAfEQEBAAMBAAMBAQEAAAAAAAAAAQIDEQQSIjEhUUH/2gAMAwEAAhEDEQA/AIwADkuSAAAAAAAAAAAAAAAAAAAAAAAAAAAAAAAAAAAAAAAAAAAAAAAAAAAAAAAAAAAAAAAAAAAAAAAAAAAAAAAAAAAAAAAAAAAAAAAAHvZ2d1fVvY2UJ1JdIRcn645LxZvtidlKu0t25VG40IP58lzb57sPHHN9y80XRpmm2WlWqtdPhGEF3Lv8W+bfizdq0XP+38b9em5/2/imKWwO01SG97DHnOmn7t4wNS2X13TIb95bzUVzlHE0vNwbwvPB0CDffLj/AK3XzY/65nTysoFxbabB2uq0pXulRVO454XCNTwa5KX3vf1VPTjKnNwqJpp4afBprg011TJdmu4X+ptmu4XlfAAeGsAAAAAAAAAAAAAAAAAAAAAAAAAAA+xjKclCmstvCXVvgj4bDZ1RltFbRly+UUv9yIn9Zi99ntKpaLo1PT6P1Y/OfWT4yfq2zYgHVk5OR1JOTgADLIVB2s6RCy1qGoUViNZPe/zwwm/VOPuZb5Ae2KMXoNGT5+3WPyS/4Rp3zuFad87hVSgA57ngAAAAAAAAAAAAAAAAbSWWC0ezfY2lG3jrWqxzKXGlCXKK7pNfafNdFh8+XvDC53ke8MLneRFNE2F13V6arRgqUHylVbjleEUnL3pZJDHsnr7nzrqOfCk8fzlogsnnwn6snnwn6pjVuzfXLGDqWu5WivsNqX5Zf0bZD5wlTm6dRNNPDTWGn0afJnS5FNuNkKG0Fq7i2SjcxXzZct/H1Z+HR93llPXs8387i17PP/O4qSB9nCVObhUTTTw0+aa4NPxyfCRIHpb1p21xG4pfShJSXnF5XxR5gMukbG6p31lC7o/RnFSXlJZ/qe5H9gd//B1t7TnufDeePhgkB1cb2SupjeyUABlkKr7YdSjVvaOmU39BOc/OXCPrhSf4kTfazaez2bst+s1KrJfq6afGT6vpFd7/AIvgUXfXde/vJ3l296c5b0n4vp4Lkl0SJfRsnPjE3o2TnxjwABGiAAAAAAAAAAAAAAAAbLZrTlq2v0bCf0ZzW9/lXzpfuxaOhUlFYjyKP7NZRjtnR3u9TS8/ZyLxLfLPrat80+toAClSAACo+1PZ2dlqP6YtY/qqn08fVnyy/CXD1z1RAzpWvRpXFF0a8VKMlhxaymn3NMger9l1hcVHU0urKjn6rW/H0y016tke3Rbe4pNui29xVMbDQtIudc1ONhaLi/pS7ox75Py+Lwu8ndp2UP2mb25zHpCnh++TaXuZO9C0LTtBtfk+mw3c/Sk+MpP70nz8uS7sHnDz5W/b+PGHnyt+zMs7alZ2kLW3WIwioxXhFYX8D2ALlxy5lYbW9o9X20rPZ7CS4Os1nP8App8Mfeec9y5NyPtN1Sem7LyhReJVZKnnomm5fuxa9SkyX0bbL8Yl37bL8Y9Li4rXVd17mUpzfOUm235tnmARpAABgAAAAAAAAAAAAAAABlaVfT0zU6d9S505qWOqT4r1WV6nRFndUb21jdWz3oTipRfVNZObSZ7B7avQX8g1HLt28pri6bfPC74t8Wl35aN+jZMby/ijRsmN5fxcoPCzu7a+t1cWc4zg+UotNfA9y9cAN4WWYf6V072vsvbUt7pvxz7sjp1mAJ5WUAAAAAACC9r1tOrs7CvDlTrJy8pRcf5nFepUJ0fqNlQ1KxnZXazCcXF+vTxXNPwKJ2n2bvtnLx0rpN02/mVEvmyXj0l91+mVxIvThe/JH6ML35NMAfqlTnWqezopyk+Sim2/JImSvyDYfoHWt3e+S3GP9Gp/1MKtSqUKnsq8XGXSSafufEcZ4/AADAAAAAAAAAAAAAAAADJsNQvdNq+10+pOm+/ck1nzS4P1N1HbvaiMd1XL/wDnS/6EcBmZWfleplZ+VsNS1zVdVWNQrVJr7LeI/ljiPwNdurGD6DFvf1i3v63uzW1ep7P118nk5UvrUpP5rX3fsvxXrku/SNSttX06F/ZPMJrK6ruafimmn5HOZZ/Y3ezlRuLCX0YuM4/izF/yRKfPssvxqjz7L34rJABatAAAPxWpU69J0q0VKL5ppNPzTP2ANBU2L2bqVN+VtTz4ZivdFpfA2thptjptP2dhShTX3IpZ88czKB5mMn5GJjJ+QMTUtMsdUt/YajTjUj0kuXk+afijLB651n9UztxsRU0FfLtPbnb5454yp55ZffHuz7+pDTpSvRpXNCVCulKMk1JPk01hp+hz7tJpUtF1yrp7y1CXzW++LW9H4NJ+KZBv1TH+z8Q79Ux/s/GtABoTgAAAAAAAAAAAAAAAAAbwssAWn2OafOnZ19RmuE5KEfHcy216yx+FkV2X2H1PXKkateLpUObnJYcl/wCuL5+b4efIuews7fTrKFnZx3YQWIr++/vyU+fXe/KqvPrvflWQAC1Y8rm4o2tB17mUYQisuUmkkvFsh1/2m6HbVNy2jVq+MYpR/fafwINt9tNV13VZW9GX/j05NQS5Sa4Ob65ecdF5sixHs9F7zFJs9F7zFcum9pWhXlRU7j2lFvvqJbv5oN483gmNKpCrTVSk04tZTTymn0aOaSa9mm01XTNSjpd1L9RVeI5+pN8seEnwa6tPrnOv0W3mRr9Ft5kuMAFasAAAqDtfpxjtJTqR5yoLPpOX9+hb5SPabqEb7a2cafFUoqn6rMn7pTa/CT+m/Ro9F+iKgAhQAAAAAAAAAAAAAAAABbmwmw1HT6MdR1iKlXfGMJcVT6cO+fj3d3Vw3s10qGqbTxnWWYUo+0fRtNKKfq978BdxV59cv2qrz65ftQAFiwMTV6k6Ok1qtL6SpSa81FtGWfJxjOLjLinwYK5njwifTM1iwlperVbCX7ObivJPg/WOH6mGcnnP45XOA8gAwuzYPaylr1ira6aVzBfOX20vrR/qu5+DRLDmqjVq29ZVqEnGUXlSi2mn4NE60btP1C1gqWqU41kvrp7k/VYcW/ylev0TnMlmv0TnMltggK7VNI3MujXz0xT/AI7xpdX7Ub2vB09JpKl9+b35ekcYT89423fhP+tt34T/AKme2+1NHZ3T3Gk07ia/Vx547t6S+yvi+HXFGzlKpNzqNtt5bfNt8W345P3c3Fa7ru4upOc5PLlJ5b9WeZHt2XOo9my50ABragAAAAAAAAAAAAAAAFkdjCj8oun37tP3ZmWgUp2YapHTtp1RqvEa0fZ/izmPxTj+Iusv89+nF/nv0AAb28APxWq06FF1qzSjFNtvkkllt+gFG9ou7/ja53esP9mBHDN1u/eq6xVv3+0m5LwXKKflFJGEcrK9ytcvK9ytAAYeQAAAAAAAAAAAAAAAAAAAAAAAAAAE2nmPB9VwfoXJsLttQ1ihGx1KSjcrgs8FU8Y/e6x9V4U2D3r2XC9jZr2XC9jpgFF6Vt1tBpkFThV9pFco1Vv/AL3CXvZtpdqWtOGI0qCfXE38N4rnpwVT0YLdlJRjvS4JFVdom2tK/pvSNHlmn+0qLlLH1YPvj1ffy5ZzFda2o1nW47l/Vbh9iOIx9Uuf4smnNO30fKcxatm/5TkAATpg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489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 due fuochi, vigne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524" y="2007079"/>
            <a:ext cx="4762500" cy="389572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1123" y="5902804"/>
            <a:ext cx="88924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altLang="it-IT" dirty="0" smtClean="0"/>
          </a:p>
          <a:p>
            <a:r>
              <a:rPr lang="it-IT" altLang="it-IT" dirty="0" smtClean="0">
                <a:solidFill>
                  <a:srgbClr val="FF0000"/>
                </a:solidFill>
              </a:rPr>
              <a:t>L’azione legale per responsabilità professionale nel caso in cui egli compia una scelta più conservativa per il SSN e di cui il paziente in un secondo momento si possa dolere;</a:t>
            </a:r>
          </a:p>
        </p:txBody>
      </p:sp>
      <p:sp>
        <p:nvSpPr>
          <p:cNvPr id="4" name="Rettangolo 3"/>
          <p:cNvSpPr/>
          <p:nvPr/>
        </p:nvSpPr>
        <p:spPr>
          <a:xfrm>
            <a:off x="-47650" y="3800195"/>
            <a:ext cx="4680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altLang="it-IT" dirty="0" smtClean="0">
                <a:solidFill>
                  <a:srgbClr val="0070C0"/>
                </a:solidFill>
              </a:rPr>
              <a:t>L’azione legale per responsabilità erariale, in caso di scelta più cautelativa per il paziente e di cui il SSN si possa dolere;</a:t>
            </a:r>
            <a:endParaRPr lang="it-IT" altLang="it-IT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37682" y="2007079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 il martello del paziente e l’incudine del SSN;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 può il medico minimizzare il proprio rischio,?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1123" y="850278"/>
            <a:ext cx="90364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l’attività medica, a differenza di quella d’impresa,</a:t>
            </a:r>
          </a:p>
          <a:p>
            <a:r>
              <a:rPr lang="it-IT" dirty="0" smtClean="0"/>
              <a:t>risulta di per sé difficilmente standardizzabile, </a:t>
            </a:r>
          </a:p>
          <a:p>
            <a:r>
              <a:rPr lang="it-IT" dirty="0" smtClean="0"/>
              <a:t>perché la situazione di rischio che deve fronteggiare è suscettibile di continue trasformazioni.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188640"/>
            <a:ext cx="543609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dirty="0" smtClean="0"/>
              <a:t>Poiché non esistono malattie, ma malati, </a:t>
            </a:r>
          </a:p>
        </p:txBody>
      </p:sp>
    </p:spTree>
    <p:extLst>
      <p:ext uri="{BB962C8B-B14F-4D97-AF65-F5344CB8AC3E}">
        <p14:creationId xmlns="" xmlns:p14="http://schemas.microsoft.com/office/powerpoint/2010/main" val="13631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Riorganizzazione delle Cure Primarie nel contesto della medicina del territorio”</a:t>
            </a:r>
            <a:r>
              <a:rPr lang="it-IT" dirty="0"/>
              <a:t>, </a:t>
            </a:r>
          </a:p>
        </p:txBody>
      </p:sp>
      <p:pic>
        <p:nvPicPr>
          <p:cNvPr id="12290" name="Picture 2" descr="https://encrypted-tbn0.gstatic.com/images?q=tbn:ANd9GcSucLLy1gcF_jdCdBCVmLdierRASrKK_mIskqDkZGtTjmnmSAus-LV0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10183"/>
            <a:ext cx="1741295" cy="1547817"/>
          </a:xfrm>
          <a:prstGeom prst="rect">
            <a:avLst/>
          </a:prstGeom>
          <a:noFill/>
        </p:spPr>
      </p:pic>
      <p:pic>
        <p:nvPicPr>
          <p:cNvPr id="12294" name="Picture 6" descr="http://image.slidesharecdn.com/zocchetticreg180512-120519031715-phpapp02/95/slide-1-728.jpg?cb=1337415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517232"/>
            <a:ext cx="2657138" cy="1992854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6660232" y="1844824"/>
            <a:ext cx="2195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“Associazioni funzionali territoriali". Ecco le nuove strutture alla base dell'accordo tra medici e regione per la riforma dell'assistenza extra ospedaliera.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1187624" y="2564904"/>
            <a:ext cx="441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Le AFT (Aggregazione Funzionale Territoriale)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475656" y="1844824"/>
            <a:ext cx="429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Le UCCP (Unità Complessa di Cure Primarie)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0" y="1052736"/>
            <a:ext cx="190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sanità di iniziativa,</a:t>
            </a:r>
            <a:endParaRPr lang="it-IT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 flipH="1">
            <a:off x="539552" y="4365104"/>
            <a:ext cx="518457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l </a:t>
            </a:r>
            <a:r>
              <a:rPr kumimoji="0" lang="it-IT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CReG</a:t>
            </a: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/>
            </a:r>
            <a:b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L’obiettivo del 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Chronic Related Group è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quello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di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assicurare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la 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continuità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del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percorso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assistenziale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: la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gestione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dei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diversi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aspetti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in cui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si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articola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l’assistenza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sanitaria del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paziente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sarà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affidata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ad un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unico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soggetto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individuato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dalle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Asl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che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potrà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essere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un medico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di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medicina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generale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una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Onlus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una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fondazione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un’azienda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ospedaliera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una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struttura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sanitaria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accreditata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e a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contratto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sia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intra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che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extraospedaliera</a:t>
            </a:r>
            <a:r>
              <a: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39552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Creg</a:t>
            </a:r>
            <a:r>
              <a:rPr lang="it-IT" dirty="0" smtClean="0"/>
              <a:t> della regione Lombardia </a:t>
            </a:r>
          </a:p>
          <a:p>
            <a:r>
              <a:rPr lang="it-IT" dirty="0" smtClean="0"/>
              <a:t>rischi od opportunità </a:t>
            </a:r>
          </a:p>
          <a:p>
            <a:r>
              <a:rPr lang="it-IT" dirty="0" smtClean="0"/>
              <a:t>per la medicina generale?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 rot="1533193">
            <a:off x="706926" y="1780073"/>
            <a:ext cx="79167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Insicurezza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6256" y="66971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Coop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893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16632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Sono nel mio studio di medicina generale e vedo tranquillamente i pazienti ma il carico di lavoro burocratico mi toglie tempo per la visita e il dialogo</a:t>
            </a:r>
            <a:r>
              <a:rPr lang="it-IT" dirty="0" smtClean="0"/>
              <a:t>..</a:t>
            </a:r>
            <a:endParaRPr lang="it-IT" dirty="0"/>
          </a:p>
        </p:txBody>
      </p:sp>
      <p:pic>
        <p:nvPicPr>
          <p:cNvPr id="90114" name="Picture 2" descr="clessidra-ro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876"/>
            <a:ext cx="7197944" cy="5008459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625857" y="1052736"/>
            <a:ext cx="351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50% del  tempo è rubato alla clinica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 rot="1345287">
            <a:off x="2291768" y="2864840"/>
            <a:ext cx="49126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tempo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8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cdn.medicinalive.com/wp-content/uploads/2012/01/litigrare-fa-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420888"/>
            <a:ext cx="4762500" cy="32385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07504" y="116632"/>
            <a:ext cx="820891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dirty="0" smtClean="0"/>
              <a:t>Molte delle frasi che il paziente dice sono la conseguenza del fatto che nel mondo medico si parlano linguaggi diversi 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0" y="5661248"/>
            <a:ext cx="67322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dirty="0" smtClean="0">
                <a:solidFill>
                  <a:prstClr val="black"/>
                </a:solidFill>
              </a:rPr>
              <a:t>Come se  le Note </a:t>
            </a:r>
            <a:r>
              <a:rPr lang="it-IT" dirty="0" err="1" smtClean="0">
                <a:solidFill>
                  <a:prstClr val="black"/>
                </a:solidFill>
              </a:rPr>
              <a:t>aifa</a:t>
            </a:r>
            <a:r>
              <a:rPr lang="it-IT" dirty="0" smtClean="0">
                <a:solidFill>
                  <a:prstClr val="black"/>
                </a:solidFill>
              </a:rPr>
              <a:t> fossero applicabili solo dalla medicina generale</a:t>
            </a:r>
            <a:endParaRPr lang="it-IT" dirty="0" smtClean="0"/>
          </a:p>
        </p:txBody>
      </p:sp>
      <p:sp>
        <p:nvSpPr>
          <p:cNvPr id="9" name="Rettangolo 8"/>
          <p:cNvSpPr/>
          <p:nvPr/>
        </p:nvSpPr>
        <p:spPr>
          <a:xfrm>
            <a:off x="251520" y="3212976"/>
            <a:ext cx="21387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Farmaci off </a:t>
            </a:r>
            <a:r>
              <a:rPr lang="it-IT" dirty="0" err="1" smtClean="0"/>
              <a:t>label</a:t>
            </a:r>
            <a:r>
              <a:rPr lang="it-IT" dirty="0" smtClean="0"/>
              <a:t> .</a:t>
            </a:r>
          </a:p>
          <a:p>
            <a:r>
              <a:rPr lang="it-IT" dirty="0" smtClean="0"/>
              <a:t>.un pane quotidiano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79512" y="2420888"/>
            <a:ext cx="36954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it-IT" dirty="0" err="1" smtClean="0"/>
              <a:t>Inappropriatezza</a:t>
            </a:r>
            <a:r>
              <a:rPr lang="it-IT" dirty="0" smtClean="0"/>
              <a:t> prescrittiva indotta 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 rot="19997687">
            <a:off x="785984" y="3292327"/>
            <a:ext cx="8301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Conflitto ospedale territorio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04460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0" y="6165304"/>
            <a:ext cx="326897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Le esenzioni ??     Pura  creatività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1052736"/>
            <a:ext cx="53867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Linee guida </a:t>
            </a:r>
            <a:r>
              <a:rPr lang="it-IT" dirty="0" err="1" smtClean="0"/>
              <a:t>condivise…</a:t>
            </a:r>
            <a:r>
              <a:rPr lang="it-IT" dirty="0" smtClean="0"/>
              <a:t>.? (o linee guida di struttura ???)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79912" y="1556793"/>
            <a:ext cx="4104456" cy="646331"/>
          </a:xfrm>
          <a:prstGeom prst="rect">
            <a:avLst/>
          </a:prstGeom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Pdt</a:t>
            </a:r>
            <a:r>
              <a:rPr lang="it-IT" dirty="0" smtClean="0"/>
              <a:t> ??? Fantasiosi scritti?? …</a:t>
            </a:r>
          </a:p>
          <a:p>
            <a:r>
              <a:rPr lang="it-IT" dirty="0" smtClean="0"/>
              <a:t>condivisi una volta  …e spesso inapplicati 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982889" y="6391029"/>
            <a:ext cx="1920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Certifi……cosa</a:t>
            </a:r>
            <a:r>
              <a:rPr lang="it-IT" dirty="0" smtClean="0"/>
              <a:t>  ???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4149080"/>
            <a:ext cx="29582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Parcellizzazione delle risposte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" grpId="0" animBg="1"/>
      <p:bldP spid="15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messaggeroavventista.it/wp-content/uploads/2013/09/scaricabarile-300x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739300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5733256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È una pratica diffusa. La tendenza a non essere mai responsabili di qualcosa.</a:t>
            </a:r>
          </a:p>
        </p:txBody>
      </p:sp>
      <p:pic>
        <p:nvPicPr>
          <p:cNvPr id="1028" name="Picture 4" descr="http://www.roars.it/online/wp-content/uploads/2013/03/scaricabaril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168352" cy="5116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87824" y="6453336"/>
            <a:ext cx="374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Esattamente come tra </a:t>
            </a:r>
            <a:r>
              <a:rPr lang="it-IT" b="1" dirty="0" err="1" smtClean="0"/>
              <a:t>Siss</a:t>
            </a:r>
            <a:r>
              <a:rPr lang="it-IT" b="1" dirty="0" smtClean="0"/>
              <a:t> e </a:t>
            </a:r>
            <a:r>
              <a:rPr lang="it-IT" b="1" dirty="0" err="1" smtClean="0"/>
              <a:t>Millewin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7927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620688"/>
            <a:ext cx="467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Manca la capacità di raccontare la stessa storia 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1412776"/>
            <a:ext cx="481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questa storia tutti vogliono essere il “Principe”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348880"/>
            <a:ext cx="4472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 alla fine diventa  una storia scritta da altri </a:t>
            </a:r>
          </a:p>
          <a:p>
            <a:endParaRPr lang="it-IT" dirty="0" smtClean="0"/>
          </a:p>
          <a:p>
            <a:r>
              <a:rPr lang="it-IT" dirty="0" smtClean="0"/>
              <a:t>Noi solo comparse in un teatrino !!!</a:t>
            </a:r>
            <a:endParaRPr lang="it-IT" dirty="0"/>
          </a:p>
        </p:txBody>
      </p:sp>
      <p:pic>
        <p:nvPicPr>
          <p:cNvPr id="108546" name="Picture 2" descr="http://scuolamaputo.org/images/2010/11/mangiafuoco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521621" cy="532859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67544" y="42210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 è Mangiafuoco?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1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Medicina Generale ha imparato a tutelarsi </a:t>
            </a:r>
            <a:r>
              <a:rPr lang="it-IT" altLang="it-IT" sz="2400" dirty="0" smtClean="0"/>
              <a:t>puntando su </a:t>
            </a:r>
            <a:br>
              <a:rPr lang="it-IT" altLang="it-IT" sz="2400" dirty="0" smtClean="0"/>
            </a:br>
            <a:endParaRPr lang="it-IT" sz="2400" b="1" dirty="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0" y="928670"/>
            <a:ext cx="9144000" cy="32147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altLang="it-IT" sz="3600" dirty="0" smtClean="0"/>
              <a:t>    </a:t>
            </a:r>
            <a:r>
              <a:rPr lang="it-IT" altLang="it-IT" sz="2400" dirty="0" smtClean="0"/>
              <a:t>1) appropriatezza prescrittiva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 smtClean="0"/>
              <a:t>      2) pianificazione di strumenti organizzativi  finalizzati al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 smtClean="0"/>
              <a:t>          contenimento e alla gestione del rischio clinico,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sz="1500" dirty="0"/>
          </a:p>
          <a:p>
            <a:pPr>
              <a:lnSpc>
                <a:spcPct val="90000"/>
              </a:lnSpc>
              <a:buNone/>
            </a:pPr>
            <a:r>
              <a:rPr lang="it-IT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TUTELA </a:t>
            </a:r>
            <a:r>
              <a:rPr lang="it-IT" sz="2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DAVVERO MEDICO, PAZIENTE E </a:t>
            </a:r>
            <a:r>
              <a:rPr lang="it-IT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SSN  ?? </a:t>
            </a:r>
            <a:endParaRPr lang="it-IT" sz="20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altLang="it-IT" sz="1500" dirty="0" smtClean="0"/>
          </a:p>
          <a:p>
            <a:pPr>
              <a:lnSpc>
                <a:spcPct val="90000"/>
              </a:lnSpc>
              <a:buFontTx/>
              <a:buNone/>
            </a:pPr>
            <a:endParaRPr lang="it-IT" altLang="it-IT" sz="1500" dirty="0" smtClean="0"/>
          </a:p>
          <a:p>
            <a:pPr>
              <a:lnSpc>
                <a:spcPct val="90000"/>
              </a:lnSpc>
              <a:buFontTx/>
              <a:buNone/>
            </a:pPr>
            <a:endParaRPr lang="it-IT" altLang="it-IT" sz="1500" dirty="0"/>
          </a:p>
          <a:p>
            <a:pPr>
              <a:lnSpc>
                <a:spcPct val="90000"/>
              </a:lnSpc>
              <a:buFontTx/>
              <a:buNone/>
            </a:pPr>
            <a:endParaRPr lang="it-IT" altLang="it-IT" sz="1500" dirty="0" smtClean="0"/>
          </a:p>
        </p:txBody>
      </p:sp>
      <p:sp>
        <p:nvSpPr>
          <p:cNvPr id="1945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>
                <a:solidFill>
                  <a:srgbClr val="990099"/>
                </a:solidFill>
                <a:latin typeface="Verdana" pitchFamily="34" charset="0"/>
              </a:defRPr>
            </a:lvl1pPr>
            <a:lvl2pPr marL="742950" indent="-285750" defTabSz="762000">
              <a:defRPr sz="2800">
                <a:solidFill>
                  <a:srgbClr val="990099"/>
                </a:solidFill>
                <a:latin typeface="Verdana" pitchFamily="34" charset="0"/>
              </a:defRPr>
            </a:lvl2pPr>
            <a:lvl3pPr marL="1143000" indent="-228600" defTabSz="762000">
              <a:defRPr sz="2800">
                <a:solidFill>
                  <a:srgbClr val="990099"/>
                </a:solidFill>
                <a:latin typeface="Verdana" pitchFamily="34" charset="0"/>
              </a:defRPr>
            </a:lvl3pPr>
            <a:lvl4pPr marL="1600200" indent="-228600" defTabSz="762000">
              <a:defRPr sz="2800">
                <a:solidFill>
                  <a:srgbClr val="990099"/>
                </a:solidFill>
                <a:latin typeface="Verdana" pitchFamily="34" charset="0"/>
              </a:defRPr>
            </a:lvl4pPr>
            <a:lvl5pPr marL="2057400" indent="-228600" defTabSz="762000">
              <a:defRPr sz="2800">
                <a:solidFill>
                  <a:srgbClr val="990099"/>
                </a:solidFill>
                <a:latin typeface="Verdan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99"/>
                </a:solidFill>
                <a:latin typeface="Verdan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99"/>
                </a:solidFill>
                <a:latin typeface="Verdan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99"/>
                </a:solidFill>
                <a:latin typeface="Verdan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99"/>
                </a:solidFill>
                <a:latin typeface="Verdana" pitchFamily="34" charset="0"/>
              </a:defRPr>
            </a:lvl9pPr>
          </a:lstStyle>
          <a:p>
            <a:r>
              <a:rPr lang="it-IT" altLang="it-IT" sz="1000">
                <a:solidFill>
                  <a:schemeClr val="tx1"/>
                </a:solidFill>
                <a:latin typeface="Arial" pitchFamily="34" charset="0"/>
              </a:rPr>
              <a:t>  - </a:t>
            </a:r>
            <a:fld id="{C4723C4F-4F1B-4A8E-BCE5-10A1D9DE1B1F}" type="slidenum">
              <a:rPr lang="it-IT" altLang="it-IT" sz="1000">
                <a:solidFill>
                  <a:schemeClr val="tx1"/>
                </a:solidFill>
                <a:latin typeface="Arial" pitchFamily="34" charset="0"/>
              </a:rPr>
              <a:pPr/>
              <a:t>28</a:t>
            </a:fld>
            <a:r>
              <a:rPr lang="it-IT" altLang="it-IT" sz="1000">
                <a:solidFill>
                  <a:schemeClr val="tx1"/>
                </a:solidFill>
                <a:latin typeface="Arial" pitchFamily="34" charset="0"/>
              </a:rPr>
              <a:t>  -</a:t>
            </a:r>
          </a:p>
        </p:txBody>
      </p:sp>
      <p:pic>
        <p:nvPicPr>
          <p:cNvPr id="5" name="Picture 4" descr="http://www.artsana.com/Portals/0/ECCELLENZA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343088" cy="2806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93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gheroeco.com/content/uploads/2014/02/la-meta-delle-meta-mela-Sardegna-300x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975440" cy="3816424"/>
          </a:xfrm>
          <a:prstGeom prst="rect">
            <a:avLst/>
          </a:prstGeom>
          <a:noFill/>
        </p:spPr>
      </p:pic>
      <p:pic>
        <p:nvPicPr>
          <p:cNvPr id="63490" name="Picture 2" descr="http://media.happyblog.it/m/mel/mela_rossa_ver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424788"/>
            <a:ext cx="5158455" cy="3224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860032" y="404664"/>
            <a:ext cx="2933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Vera integrazione 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140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ntoniopalagiano.com/wp-content/uploads/2012/08/riforma-sani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" y="55959"/>
            <a:ext cx="9855110" cy="66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0834" y="3140968"/>
            <a:ext cx="39604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Usa  :  8-16% del totale dei contenziosi.</a:t>
            </a:r>
          </a:p>
          <a:p>
            <a:r>
              <a:rPr lang="it-IT" dirty="0" smtClean="0"/>
              <a:t>  </a:t>
            </a:r>
          </a:p>
          <a:p>
            <a:r>
              <a:rPr lang="it-IT" dirty="0" smtClean="0"/>
              <a:t>Stabile da 20 anni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11819" y="162798"/>
            <a:ext cx="53285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Nonostante il contenzioso non si sia mai focalizzato sulle cure primarie vi è una tendenza all’aumento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35488" y="1927787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 smtClean="0"/>
              <a:t>Nel Regno Unito i contenzioni in medicina generale erano la parte più significativa dell’aumento generale di contenziosi verificatosi tra il 2009 e il 2010. 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39552" y="5445224"/>
            <a:ext cx="79918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in Australia le vertenze contro i generalisti </a:t>
            </a:r>
            <a:r>
              <a:rPr lang="it-IT" dirty="0" smtClean="0"/>
              <a:t>sono </a:t>
            </a:r>
            <a:r>
              <a:rPr lang="it-IT" dirty="0"/>
              <a:t>la fetta più grossa dei sinistri medici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</a:t>
            </a:r>
            <a:r>
              <a:rPr lang="it-IT" dirty="0"/>
              <a:t> </a:t>
            </a:r>
            <a:r>
              <a:rPr lang="it-IT" b="1" dirty="0"/>
              <a:t>medici di medicina generale </a:t>
            </a:r>
            <a:r>
              <a:rPr lang="it-IT" i="1" dirty="0"/>
              <a:t>general </a:t>
            </a:r>
            <a:r>
              <a:rPr lang="it-IT" i="1" dirty="0" err="1"/>
              <a:t>practitioners</a:t>
            </a:r>
            <a:r>
              <a:rPr lang="it-IT" dirty="0"/>
              <a:t>) qui sono davvero </a:t>
            </a:r>
            <a:r>
              <a:rPr lang="it-IT" i="1" dirty="0" err="1"/>
              <a:t>gatekeepers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6193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889248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….."Di fronte alle grandi trasformazioni - strutturali, demografiche,</a:t>
            </a:r>
          </a:p>
          <a:p>
            <a:r>
              <a:rPr lang="it-IT" dirty="0" smtClean="0"/>
              <a:t>economiche, tecnologiche, ecc. - incipienti nella società attuale, la professione</a:t>
            </a:r>
          </a:p>
          <a:p>
            <a:r>
              <a:rPr lang="it-IT" dirty="0" smtClean="0"/>
              <a:t>medica è in condizioni di disagio: modelli d'insegnamento inadeguati, modi</a:t>
            </a:r>
          </a:p>
          <a:p>
            <a:r>
              <a:rPr lang="it-IT" dirty="0" smtClean="0"/>
              <a:t>d'esercizio distorti, concezioni fondamentali della vita impoverite di vigore e</a:t>
            </a:r>
          </a:p>
          <a:p>
            <a:r>
              <a:rPr lang="it-IT" dirty="0" smtClean="0"/>
              <a:t>rigore teoretico ed etico. Si tratta di modi, modelli, concetti e valori sollecitati a</a:t>
            </a:r>
          </a:p>
          <a:p>
            <a:r>
              <a:rPr lang="it-IT" dirty="0" err="1" smtClean="0"/>
              <a:t>riorientarsi</a:t>
            </a:r>
            <a:r>
              <a:rPr lang="it-IT" dirty="0" smtClean="0"/>
              <a:t> in maniera decisiva e ad avviarsi verso una incisiva riforma“…..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5648517"/>
            <a:ext cx="18167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La sfida continua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23528" y="4077072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</a:rPr>
              <a:t>Così si legge nel Rapporto dell'Alto Commissariato per la Sanità Pubblica, a cura di</a:t>
            </a:r>
          </a:p>
          <a:p>
            <a:pPr lvl="0"/>
            <a:r>
              <a:rPr lang="it-IT" sz="1400" dirty="0">
                <a:solidFill>
                  <a:prstClr val="black"/>
                </a:solidFill>
              </a:rPr>
              <a:t>Gino Bergami, Commissario e Nicola Perrotti, Commissario Aggiunto, stilato</a:t>
            </a:r>
          </a:p>
          <a:p>
            <a:pPr lvl="0"/>
            <a:r>
              <a:rPr lang="it-IT" sz="1400" b="1" dirty="0">
                <a:solidFill>
                  <a:prstClr val="black"/>
                </a:solidFill>
              </a:rPr>
              <a:t>nell’anno 1947.</a:t>
            </a:r>
          </a:p>
        </p:txBody>
      </p:sp>
    </p:spTree>
    <p:extLst>
      <p:ext uri="{BB962C8B-B14F-4D97-AF65-F5344CB8AC3E}">
        <p14:creationId xmlns="" xmlns:p14="http://schemas.microsoft.com/office/powerpoint/2010/main" val="1835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Tpf1lSkL9YTvOD0tu3KSOVVPj8eQHOHt0WctzXMbtUUJTZRj5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895528" y="60270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solidFill>
                  <a:srgbClr val="FFFF00"/>
                </a:solidFill>
              </a:rPr>
              <a:t>Grazie…………</a:t>
            </a:r>
            <a:r>
              <a:rPr lang="it-IT" sz="4800" dirty="0" smtClean="0">
                <a:solidFill>
                  <a:srgbClr val="FFFF00"/>
                </a:solidFill>
              </a:rPr>
              <a:t>  </a:t>
            </a:r>
            <a:endParaRPr lang="it-IT" sz="48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4653136"/>
            <a:ext cx="4471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dirty="0" smtClean="0">
                <a:solidFill>
                  <a:srgbClr val="FFFF00"/>
                </a:solidFill>
              </a:rPr>
              <a:t>Io </a:t>
            </a:r>
            <a:r>
              <a:rPr lang="it-IT" sz="9600" dirty="0" err="1" smtClean="0">
                <a:solidFill>
                  <a:srgbClr val="FFFF00"/>
                </a:solidFill>
              </a:rPr>
              <a:t>no…</a:t>
            </a:r>
            <a:r>
              <a:rPr lang="it-IT" sz="9600" dirty="0" smtClean="0">
                <a:solidFill>
                  <a:srgbClr val="FFFF00"/>
                </a:solidFill>
              </a:rPr>
              <a:t>.. </a:t>
            </a:r>
            <a:endParaRPr lang="it-IT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antoniopalagiano.com/wp-content/uploads/2012/08/riforma-sani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" y="55959"/>
            <a:ext cx="9855110" cy="66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211960" y="1196752"/>
            <a:ext cx="4572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1) </a:t>
            </a:r>
            <a:r>
              <a:rPr lang="it-IT" b="1" dirty="0"/>
              <a:t>le diagnosi mancate </a:t>
            </a:r>
            <a:r>
              <a:rPr lang="it-IT" b="1" dirty="0" smtClean="0"/>
              <a:t>o ritardate </a:t>
            </a:r>
            <a:r>
              <a:rPr lang="it-IT" dirty="0"/>
              <a:t> </a:t>
            </a:r>
            <a:r>
              <a:rPr lang="it-IT" dirty="0" smtClean="0"/>
              <a:t> </a:t>
            </a:r>
          </a:p>
          <a:p>
            <a:r>
              <a:rPr lang="it-IT" dirty="0" smtClean="0"/>
              <a:t>tra </a:t>
            </a:r>
            <a:r>
              <a:rPr lang="it-IT" dirty="0"/>
              <a:t>un quarto e due terzi del totale.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E la conseguenza più comune era il decesso del paziente, avvenuta nel 15-48% dei sinistri, a seconda degli studi. 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83968" y="4293096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/>
              <a:t>2) gli </a:t>
            </a:r>
            <a:r>
              <a:rPr lang="it-IT" b="1" dirty="0"/>
              <a:t>errori prescrittivi</a:t>
            </a:r>
            <a:r>
              <a:rPr lang="it-IT" dirty="0"/>
              <a:t>, tra il 5,6 e il 20% del totale dei contenziosi.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7584" y="5733256"/>
            <a:ext cx="65344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Gran parte delle denunce non va a buon fine e solo un terzo negli Stati Uniti e metà nel Regno Unito viene risarcita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636912"/>
            <a:ext cx="3096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Le cause di sinistro più frequenti sono</a:t>
            </a:r>
            <a:endParaRPr lang="it-IT" dirty="0"/>
          </a:p>
        </p:txBody>
      </p:sp>
      <p:sp>
        <p:nvSpPr>
          <p:cNvPr id="12" name="Parentesi graffa aperta 11"/>
          <p:cNvSpPr/>
          <p:nvPr/>
        </p:nvSpPr>
        <p:spPr>
          <a:xfrm>
            <a:off x="3707904" y="4057160"/>
            <a:ext cx="57606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 b="1" dirty="0"/>
          </a:p>
        </p:txBody>
      </p:sp>
      <p:sp>
        <p:nvSpPr>
          <p:cNvPr id="13" name="Parentesi graffa aperta 12"/>
          <p:cNvSpPr/>
          <p:nvPr/>
        </p:nvSpPr>
        <p:spPr>
          <a:xfrm>
            <a:off x="3408440" y="620688"/>
            <a:ext cx="803520" cy="3096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280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psicoterapia.centrocognitivo.it/psicoterapia/wp-content/uploads/2011/10/schulz0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924944"/>
            <a:ext cx="4286250" cy="306705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0" y="5380672"/>
            <a:ext cx="6588224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non servo a nulla  e altri decidono per me !!! </a:t>
            </a:r>
          </a:p>
          <a:p>
            <a:r>
              <a:rPr lang="it-IT" dirty="0" smtClean="0"/>
              <a:t>Sono il servitore di uno Stato che di me dice a parole di aver bisogno. Ma nei fatti mi tratta come il suo “gabelliere”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72690" y="1928802"/>
            <a:ext cx="9216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sz="4000" dirty="0" smtClean="0"/>
              <a:t>Ruolo  marginale della medicina generale ? </a:t>
            </a:r>
            <a:endParaRPr lang="it-IT" sz="4000" dirty="0"/>
          </a:p>
        </p:txBody>
      </p:sp>
      <p:sp>
        <p:nvSpPr>
          <p:cNvPr id="20484" name="AutoShape 4" descr="http://www.nauticadicarlo.com/nautica/wp-content/uploads/2013/07/saldi-invernali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AutoShape 6" descr="http://www.nauticadicarlo.com/nautica/wp-content/uploads/2013/07/saldi-invernali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8" name="Picture 8" descr="http://www.nauticadicarlo.com/nautica/wp-content/uploads/2013/07/saldi-invernal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48250" cy="19050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0" y="2928934"/>
            <a:ext cx="6072230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dirty="0" err="1" smtClean="0"/>
              <a:t>mmg</a:t>
            </a:r>
            <a:r>
              <a:rPr lang="it-IT" sz="2400" dirty="0" smtClean="0"/>
              <a:t> ha meno denunce perché fuori dal processo decisionale 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encrypted-tbn2.gstatic.com/images?q=tbn:ANd9GcQ1SrrvQLucWkwz7fu9LbkgGJxFEQW2j_jIM7XC7w_97BuMub5Q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038"/>
            <a:ext cx="8138508" cy="6570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70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571480"/>
            <a:ext cx="6858000" cy="2492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4000" b="1" dirty="0" err="1" smtClean="0"/>
              <a:t>Sanita'</a:t>
            </a:r>
            <a:r>
              <a:rPr lang="it-IT" sz="4000" b="1" dirty="0" smtClean="0"/>
              <a:t>: italiani promuovono servizi, farmacie e medico di base al top gradimento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57158" y="4500570"/>
            <a:ext cx="757242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 Promosso a pieni voti, poi, il medico di medicina generale: qualità buona o comunque sufficiente per il 92%, inadeguata solo per l'8%. Il camice bianco di famiglia, dunque - evidenzia la ricerca - continua a rappresentare un referente in cui i cittadini ripongono grande fiducia.</a:t>
            </a:r>
          </a:p>
          <a:p>
            <a:r>
              <a:rPr lang="it-IT" dirty="0" smtClean="0"/>
              <a:t>Positiva anche l'opinione sui pediatri di libera scelta, di cui è soddisfatto il 90% degli utenti.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00430" y="4000504"/>
            <a:ext cx="38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Roma, 16 </a:t>
            </a:r>
            <a:r>
              <a:rPr lang="it-IT" dirty="0" err="1" smtClean="0"/>
              <a:t>apr</a:t>
            </a:r>
            <a:r>
              <a:rPr lang="it-IT" dirty="0" smtClean="0"/>
              <a:t>. 2014 (</a:t>
            </a:r>
            <a:r>
              <a:rPr lang="it-IT" dirty="0" err="1" smtClean="0"/>
              <a:t>Adnkronos</a:t>
            </a:r>
            <a:r>
              <a:rPr lang="it-IT" dirty="0" smtClean="0"/>
              <a:t> Salute)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28604"/>
            <a:ext cx="442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medicina generale apprezzate – e richiesta</a:t>
            </a:r>
            <a:endParaRPr lang="it-IT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8980003"/>
              </p:ext>
            </p:extLst>
          </p:nvPr>
        </p:nvGraphicFramePr>
        <p:xfrm>
          <a:off x="-540568" y="188640"/>
          <a:ext cx="10256366" cy="5229244"/>
        </p:xfrm>
        <a:graphic>
          <a:graphicData uri="http://schemas.openxmlformats.org/presentationml/2006/ole">
            <p:oleObj spid="_x0000_s55319" name="Grafico" r:id="rId3" imgW="7972357" imgH="4400550" progId="MSGraph.Chart.8">
              <p:embed followColorScheme="full"/>
            </p:oleObj>
          </a:graphicData>
        </a:graphic>
      </p:graphicFrame>
      <p:sp>
        <p:nvSpPr>
          <p:cNvPr id="4" name="Rettangolo 3"/>
          <p:cNvSpPr/>
          <p:nvPr/>
        </p:nvSpPr>
        <p:spPr>
          <a:xfrm>
            <a:off x="5868144" y="3441680"/>
            <a:ext cx="327585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Dall’analisi dei dati risulta dunque che un quarto degli intervistati non è pienamente soddisfatto del proprio medico e viene da chiedersi perché non effettua una nuova scelta, vista la possibilità di </a:t>
            </a:r>
          </a:p>
          <a:p>
            <a:r>
              <a:rPr lang="it-IT" dirty="0" smtClean="0"/>
              <a:t>poter cambiare il proprio medico nel momento in cui venga meno la relazione di fiducia reciproca  che è alla base di questo rapporto?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1.bp.blogspot.com/-wRqqBOuJZ4Q/UZdOw-kjj9I/AAAAAAAACF0/ENtHnvRcZ5M/s400/TimothyArchibald_Eli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8490520" cy="653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44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1528</Words>
  <Application>Microsoft Office PowerPoint</Application>
  <PresentationFormat>Presentazione su schermo (4:3)</PresentationFormat>
  <Paragraphs>195</Paragraphs>
  <Slides>32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La Medicina Generale ha imparato a tutelarsi puntando su  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bruno platto</dc:creator>
  <cp:lastModifiedBy>Bruno</cp:lastModifiedBy>
  <cp:revision>183</cp:revision>
  <dcterms:created xsi:type="dcterms:W3CDTF">2014-05-27T13:22:27Z</dcterms:created>
  <dcterms:modified xsi:type="dcterms:W3CDTF">2014-06-07T08:59:52Z</dcterms:modified>
</cp:coreProperties>
</file>