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9FD5-1F29-4DE1-9C9C-AF4191EE800C}" type="datetimeFigureOut">
              <a:rPr lang="it-IT" smtClean="0"/>
              <a:t>30/09/2013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4C18-7BDF-4C7C-9753-899ECBCA03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9247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9FD5-1F29-4DE1-9C9C-AF4191EE800C}" type="datetimeFigureOut">
              <a:rPr lang="it-IT" smtClean="0"/>
              <a:t>30/09/2013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4C18-7BDF-4C7C-9753-899ECBCA03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0475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9FD5-1F29-4DE1-9C9C-AF4191EE800C}" type="datetimeFigureOut">
              <a:rPr lang="it-IT" smtClean="0"/>
              <a:t>30/09/2013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4C18-7BDF-4C7C-9753-899ECBCA03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2954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9FD5-1F29-4DE1-9C9C-AF4191EE800C}" type="datetimeFigureOut">
              <a:rPr lang="it-IT" smtClean="0"/>
              <a:t>30/09/2013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4C18-7BDF-4C7C-9753-899ECBCA03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4354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9FD5-1F29-4DE1-9C9C-AF4191EE800C}" type="datetimeFigureOut">
              <a:rPr lang="it-IT" smtClean="0"/>
              <a:t>30/09/2013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4C18-7BDF-4C7C-9753-899ECBCA03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875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9FD5-1F29-4DE1-9C9C-AF4191EE800C}" type="datetimeFigureOut">
              <a:rPr lang="it-IT" smtClean="0"/>
              <a:t>30/09/2013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4C18-7BDF-4C7C-9753-899ECBCA03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9908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9FD5-1F29-4DE1-9C9C-AF4191EE800C}" type="datetimeFigureOut">
              <a:rPr lang="it-IT" smtClean="0"/>
              <a:t>30/09/2013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4C18-7BDF-4C7C-9753-899ECBCA03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415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9FD5-1F29-4DE1-9C9C-AF4191EE800C}" type="datetimeFigureOut">
              <a:rPr lang="it-IT" smtClean="0"/>
              <a:t>30/09/2013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4C18-7BDF-4C7C-9753-899ECBCA03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9151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9FD5-1F29-4DE1-9C9C-AF4191EE800C}" type="datetimeFigureOut">
              <a:rPr lang="it-IT" smtClean="0"/>
              <a:t>30/09/2013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4C18-7BDF-4C7C-9753-899ECBCA03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9321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9FD5-1F29-4DE1-9C9C-AF4191EE800C}" type="datetimeFigureOut">
              <a:rPr lang="it-IT" smtClean="0"/>
              <a:t>30/09/2013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4C18-7BDF-4C7C-9753-899ECBCA03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9562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9FD5-1F29-4DE1-9C9C-AF4191EE800C}" type="datetimeFigureOut">
              <a:rPr lang="it-IT" smtClean="0"/>
              <a:t>30/09/2013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4C18-7BDF-4C7C-9753-899ECBCA03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897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39FD5-1F29-4DE1-9C9C-AF4191EE800C}" type="datetimeFigureOut">
              <a:rPr lang="it-IT" smtClean="0"/>
              <a:t>30/09/2013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94C18-7BDF-4C7C-9753-899ECBCA03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386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lorenzo%20zanini\Desktop\medicina%20delle%20immagini%20chiavetta\DefinitivoEmaturia%20Bastiani\VARINELLI%20RENATO.mov" TargetMode="Externa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\\localhost\Users\danilozani\Documents\pdd1\PDD.avi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53"/>
            <a:ext cx="9144000" cy="488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2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99090"/>
            <a:ext cx="9144000" cy="973169"/>
          </a:xfrm>
          <a:noFill/>
        </p:spPr>
        <p:txBody>
          <a:bodyPr>
            <a:normAutofit fontScale="90000"/>
          </a:bodyPr>
          <a:lstStyle/>
          <a:p>
            <a:r>
              <a:rPr lang="it-IT" sz="4900" b="1" dirty="0" smtClean="0">
                <a:solidFill>
                  <a:srgbClr val="00CCFF"/>
                </a:solidFill>
                <a:latin typeface="Arial Narrow"/>
                <a:cs typeface="Arial Narrow"/>
              </a:rPr>
              <a:t>Citologico urinario</a:t>
            </a:r>
            <a:br>
              <a:rPr lang="it-IT" sz="4900" b="1" dirty="0" smtClean="0">
                <a:solidFill>
                  <a:srgbClr val="00CCFF"/>
                </a:solidFill>
                <a:latin typeface="Arial Narrow"/>
                <a:cs typeface="Arial Narrow"/>
              </a:rPr>
            </a:br>
            <a:r>
              <a:rPr lang="it-IT" sz="2200" b="1" dirty="0" smtClean="0">
                <a:solidFill>
                  <a:srgbClr val="00CCFF"/>
                </a:solidFill>
                <a:latin typeface="Arial Narrow"/>
                <a:cs typeface="Arial Narrow"/>
              </a:rPr>
              <a:t>SU 3 CAMPIONI DI URINE</a:t>
            </a:r>
            <a:endParaRPr lang="it-IT" sz="2200" b="1" dirty="0">
              <a:solidFill>
                <a:srgbClr val="00CCFF"/>
              </a:solidFill>
              <a:latin typeface="Arial Narrow"/>
              <a:cs typeface="Arial Narrow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46379" y="1272926"/>
            <a:ext cx="8559496" cy="39703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it-IT" sz="2800" b="1" dirty="0">
                <a:solidFill>
                  <a:srgbClr val="FF0000"/>
                </a:solidFill>
                <a:latin typeface="Arial Narrow"/>
                <a:cs typeface="Arial Narrow"/>
              </a:rPr>
              <a:t>Campione </a:t>
            </a:r>
            <a:r>
              <a:rPr lang="it-IT" sz="28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1</a:t>
            </a:r>
            <a:endParaRPr lang="it-IT" sz="2800" b="1" dirty="0" smtClean="0">
              <a:latin typeface="Arial Narrow"/>
              <a:cs typeface="Arial Narrow"/>
            </a:endParaRPr>
          </a:p>
          <a:p>
            <a:pPr>
              <a:buNone/>
            </a:pPr>
            <a:r>
              <a:rPr lang="it-IT" sz="2400" dirty="0" smtClean="0">
                <a:latin typeface="Arial Narrow"/>
                <a:cs typeface="Arial Narrow"/>
              </a:rPr>
              <a:t>Presenza </a:t>
            </a:r>
            <a:r>
              <a:rPr lang="it-IT" sz="2400" dirty="0">
                <a:latin typeface="Arial Narrow"/>
                <a:cs typeface="Arial Narrow"/>
              </a:rPr>
              <a:t>di cellule pavimentose delle basse vie urinarie e alcune cellule metaplastiche squamose, detriti cellulari, flora batterica e rare emazie.</a:t>
            </a:r>
          </a:p>
          <a:p>
            <a:pPr>
              <a:buNone/>
            </a:pPr>
            <a:endParaRPr lang="it-IT" sz="2000" dirty="0">
              <a:latin typeface="Arial Narrow"/>
              <a:cs typeface="Arial Narrow"/>
            </a:endParaRPr>
          </a:p>
          <a:p>
            <a:pPr>
              <a:buNone/>
            </a:pPr>
            <a:r>
              <a:rPr lang="it-IT" sz="2800" b="1" dirty="0">
                <a:solidFill>
                  <a:srgbClr val="FF0000"/>
                </a:solidFill>
                <a:latin typeface="Arial Narrow"/>
                <a:cs typeface="Arial Narrow"/>
              </a:rPr>
              <a:t>Campione </a:t>
            </a:r>
            <a:r>
              <a:rPr lang="it-IT" sz="28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2</a:t>
            </a:r>
            <a:endParaRPr lang="it-IT" sz="2800" b="1" dirty="0" smtClean="0">
              <a:latin typeface="Arial Narrow"/>
              <a:cs typeface="Arial Narrow"/>
            </a:endParaRPr>
          </a:p>
          <a:p>
            <a:pPr>
              <a:buNone/>
            </a:pPr>
            <a:r>
              <a:rPr lang="it-IT" sz="2400" dirty="0" smtClean="0">
                <a:latin typeface="Arial Narrow"/>
                <a:cs typeface="Arial Narrow"/>
              </a:rPr>
              <a:t>Sovrapponibile </a:t>
            </a:r>
            <a:r>
              <a:rPr lang="it-IT" sz="2400" dirty="0">
                <a:latin typeface="Arial Narrow"/>
                <a:cs typeface="Arial Narrow"/>
              </a:rPr>
              <a:t>al campione 1</a:t>
            </a:r>
          </a:p>
          <a:p>
            <a:pPr>
              <a:buNone/>
            </a:pPr>
            <a:endParaRPr lang="it-IT" sz="2800" dirty="0">
              <a:latin typeface="Arial Narrow"/>
              <a:cs typeface="Arial Narrow"/>
            </a:endParaRPr>
          </a:p>
          <a:p>
            <a:pPr>
              <a:buNone/>
            </a:pPr>
            <a:r>
              <a:rPr lang="it-IT" sz="2800" b="1" dirty="0">
                <a:solidFill>
                  <a:srgbClr val="FF0000"/>
                </a:solidFill>
                <a:latin typeface="Arial Narrow"/>
                <a:cs typeface="Arial Narrow"/>
              </a:rPr>
              <a:t>Campione </a:t>
            </a:r>
            <a:r>
              <a:rPr lang="it-IT" sz="28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3</a:t>
            </a:r>
            <a:endParaRPr lang="it-IT" sz="2800" b="1" dirty="0">
              <a:latin typeface="Arial Narrow"/>
              <a:cs typeface="Arial Narrow"/>
            </a:endParaRPr>
          </a:p>
          <a:p>
            <a:pPr>
              <a:buNone/>
            </a:pPr>
            <a:r>
              <a:rPr lang="it-IT" sz="2400" dirty="0">
                <a:latin typeface="Arial Narrow"/>
                <a:cs typeface="Arial Narrow"/>
              </a:rPr>
              <a:t>L</a:t>
            </a:r>
            <a:r>
              <a:rPr lang="it-IT" sz="2400" dirty="0" smtClean="0">
                <a:latin typeface="Arial Narrow"/>
                <a:cs typeface="Arial Narrow"/>
              </a:rPr>
              <a:t>ievi </a:t>
            </a:r>
            <a:r>
              <a:rPr lang="it-IT" sz="2400" dirty="0">
                <a:latin typeface="Arial Narrow"/>
                <a:cs typeface="Arial Narrow"/>
              </a:rPr>
              <a:t>atipie in alcuni aggregati papillari con aumentato rapporto nucleo/citoplasma e </a:t>
            </a:r>
            <a:r>
              <a:rPr lang="it-IT" sz="2400" u="sng" dirty="0">
                <a:latin typeface="Arial Narrow"/>
                <a:cs typeface="Arial Narrow"/>
              </a:rPr>
              <a:t>atipie di dubbia interpretazione.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t="24317"/>
          <a:stretch/>
        </p:blipFill>
        <p:spPr>
          <a:xfrm>
            <a:off x="0" y="5386118"/>
            <a:ext cx="9144000" cy="147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51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Dottore dubbios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429000"/>
            <a:ext cx="3131840" cy="3429000"/>
          </a:xfrm>
        </p:spPr>
      </p:pic>
      <p:sp>
        <p:nvSpPr>
          <p:cNvPr id="9" name="Fumetto 4 8"/>
          <p:cNvSpPr/>
          <p:nvPr/>
        </p:nvSpPr>
        <p:spPr>
          <a:xfrm>
            <a:off x="5508104" y="620688"/>
            <a:ext cx="3074640" cy="11167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smtClean="0"/>
              <a:t>TAC</a:t>
            </a:r>
            <a:endParaRPr lang="it-IT" sz="3600" dirty="0"/>
          </a:p>
        </p:txBody>
      </p:sp>
      <p:sp>
        <p:nvSpPr>
          <p:cNvPr id="8" name="Fumetto 4 7"/>
          <p:cNvSpPr/>
          <p:nvPr/>
        </p:nvSpPr>
        <p:spPr>
          <a:xfrm>
            <a:off x="3491880" y="692696"/>
            <a:ext cx="4320480" cy="2376264"/>
          </a:xfrm>
          <a:prstGeom prst="cloudCallou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smtClean="0"/>
              <a:t>ECOGRAFIA</a:t>
            </a:r>
          </a:p>
          <a:p>
            <a:pPr algn="ctr"/>
            <a:r>
              <a:rPr lang="it-IT" sz="3600" dirty="0" smtClean="0"/>
              <a:t>+ </a:t>
            </a:r>
          </a:p>
          <a:p>
            <a:pPr algn="ctr"/>
            <a:r>
              <a:rPr lang="it-IT" sz="3600" dirty="0" smtClean="0"/>
              <a:t>PAP urine</a:t>
            </a:r>
            <a:endParaRPr lang="it-IT" sz="3600" dirty="0"/>
          </a:p>
        </p:txBody>
      </p:sp>
      <p:sp>
        <p:nvSpPr>
          <p:cNvPr id="10" name="Fumetto 4 9"/>
          <p:cNvSpPr/>
          <p:nvPr/>
        </p:nvSpPr>
        <p:spPr>
          <a:xfrm>
            <a:off x="3347864" y="908720"/>
            <a:ext cx="4752528" cy="2808312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smtClean="0"/>
              <a:t>CISTOSCOPIA</a:t>
            </a:r>
            <a:endParaRPr lang="it-IT" sz="3600" dirty="0"/>
          </a:p>
        </p:txBody>
      </p:sp>
      <p:sp>
        <p:nvSpPr>
          <p:cNvPr id="11" name="Fumetto 4 10"/>
          <p:cNvSpPr/>
          <p:nvPr/>
        </p:nvSpPr>
        <p:spPr>
          <a:xfrm>
            <a:off x="2483768" y="1700808"/>
            <a:ext cx="6156176" cy="2520280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smtClean="0">
                <a:solidFill>
                  <a:srgbClr val="FF0000"/>
                </a:solidFill>
              </a:rPr>
              <a:t>PRONTO SOCCORSO</a:t>
            </a:r>
            <a:endParaRPr lang="it-IT" sz="3600" dirty="0">
              <a:solidFill>
                <a:srgbClr val="FF0000"/>
              </a:solidFill>
            </a:endParaRPr>
          </a:p>
        </p:txBody>
      </p:sp>
      <p:sp>
        <p:nvSpPr>
          <p:cNvPr id="13" name="Nuvola 12"/>
          <p:cNvSpPr/>
          <p:nvPr/>
        </p:nvSpPr>
        <p:spPr>
          <a:xfrm>
            <a:off x="683568" y="404664"/>
            <a:ext cx="8460432" cy="4392488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</a:rPr>
              <a:t>EMATURIA “NEFROLOGICA”</a:t>
            </a:r>
          </a:p>
          <a:p>
            <a:pPr algn="ctr"/>
            <a:r>
              <a:rPr lang="it-IT" sz="3600" b="1" dirty="0" smtClean="0">
                <a:solidFill>
                  <a:srgbClr val="FF0000"/>
                </a:solidFill>
              </a:rPr>
              <a:t>VS</a:t>
            </a:r>
          </a:p>
          <a:p>
            <a:pPr algn="ctr"/>
            <a:r>
              <a:rPr lang="it-IT" sz="3600" b="1" dirty="0" smtClean="0">
                <a:solidFill>
                  <a:srgbClr val="FF0000"/>
                </a:solidFill>
              </a:rPr>
              <a:t>EMATURIA “UROLOGICA”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3203848" y="0"/>
            <a:ext cx="305959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0" dirty="0" smtClean="0">
                <a:solidFill>
                  <a:srgbClr val="FF0000"/>
                </a:solidFill>
                <a:latin typeface="Snap ITC" pitchFamily="82" charset="0"/>
              </a:rPr>
              <a:t>?</a:t>
            </a:r>
            <a:endParaRPr lang="it-IT" sz="40000" dirty="0">
              <a:solidFill>
                <a:srgbClr val="FF0000"/>
              </a:solidFill>
              <a:latin typeface="Snap ITC" pitchFamily="82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915816" y="5301208"/>
            <a:ext cx="6228184" cy="1386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dirty="0" smtClean="0">
                <a:latin typeface="Snap ITC" pitchFamily="82" charset="0"/>
              </a:rPr>
              <a:t>LA PAROLA ALLO </a:t>
            </a:r>
            <a:r>
              <a:rPr lang="it-IT" sz="3600" b="1" dirty="0" err="1" smtClean="0">
                <a:latin typeface="Snap ITC" pitchFamily="82" charset="0"/>
              </a:rPr>
              <a:t>SPECIALISTA…</a:t>
            </a:r>
            <a:endParaRPr lang="it-IT" sz="3600" b="1" dirty="0">
              <a:latin typeface="Snap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91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  <p:bldP spid="11" grpId="0" animBg="1"/>
      <p:bldP spid="13" grpId="0" animBg="1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-1" y="1395004"/>
            <a:ext cx="9144000" cy="3599958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0" y="1395004"/>
            <a:ext cx="9143999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lnSpc>
                <a:spcPct val="120000"/>
              </a:lnSpc>
              <a:defRPr/>
            </a:pPr>
            <a:r>
              <a:rPr lang="it-IT" sz="8000" b="1" dirty="0" smtClean="0">
                <a:latin typeface="Arial Narrow"/>
                <a:cs typeface="Arial Narrow"/>
              </a:rPr>
              <a:t>La parola al clinico...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3248041"/>
            <a:ext cx="914399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lnSpc>
                <a:spcPct val="120000"/>
              </a:lnSpc>
              <a:defRPr/>
            </a:pPr>
            <a:r>
              <a:rPr lang="it-IT" sz="6600" b="1" dirty="0" smtClean="0">
                <a:latin typeface="Arial Narrow"/>
                <a:cs typeface="Arial Narrow"/>
              </a:rPr>
              <a:t>…COSA FARE???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1395004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-1" y="4994962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2968965" y="5118350"/>
            <a:ext cx="40396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 dirty="0" smtClean="0">
                <a:latin typeface="Arial Narrow"/>
                <a:cs typeface="Arial Narrow"/>
              </a:rPr>
              <a:t>Prof. </a:t>
            </a:r>
            <a:r>
              <a:rPr lang="it-IT" sz="3200" i="1" dirty="0" err="1" smtClean="0">
                <a:latin typeface="Arial Narrow"/>
                <a:cs typeface="Arial Narrow"/>
              </a:rPr>
              <a:t>Cancarini</a:t>
            </a:r>
            <a:r>
              <a:rPr lang="it-IT" sz="3200" i="1" dirty="0" smtClean="0">
                <a:latin typeface="Arial Narrow"/>
                <a:cs typeface="Arial Narrow"/>
              </a:rPr>
              <a:t> – Dr. Zani</a:t>
            </a:r>
            <a:endParaRPr lang="it-IT" sz="3200" i="1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75005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323528" y="116632"/>
            <a:ext cx="8534722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latin typeface="Arial Narrow"/>
                <a:cs typeface="Arial Narrow"/>
              </a:rPr>
              <a:t>Paziente: </a:t>
            </a:r>
            <a:r>
              <a:rPr lang="it-IT" sz="40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“… urine rosse …”</a:t>
            </a:r>
            <a:endParaRPr lang="it-IT" sz="4000" b="1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23527" y="3059156"/>
            <a:ext cx="31890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 smtClean="0">
                <a:latin typeface="Arial Narrow"/>
                <a:cs typeface="Arial Narrow"/>
                <a:sym typeface="Verdana" pitchFamily="34" charset="0"/>
              </a:rPr>
              <a:t>Esame delle urine, </a:t>
            </a:r>
            <a:r>
              <a:rPr lang="it-IT" sz="2000" b="1" dirty="0" err="1" smtClean="0">
                <a:solidFill>
                  <a:srgbClr val="FF0000"/>
                </a:solidFill>
                <a:latin typeface="Arial Narrow"/>
                <a:cs typeface="Arial Narrow"/>
                <a:sym typeface="Verdana" pitchFamily="34" charset="0"/>
              </a:rPr>
              <a:t>stick</a:t>
            </a:r>
            <a:r>
              <a:rPr lang="it-IT" sz="2000" b="1" dirty="0" smtClean="0">
                <a:solidFill>
                  <a:srgbClr val="FF0000"/>
                </a:solidFill>
                <a:latin typeface="Arial Narrow"/>
                <a:cs typeface="Arial Narrow"/>
                <a:sym typeface="Verdana" pitchFamily="34" charset="0"/>
              </a:rPr>
              <a:t> per </a:t>
            </a:r>
            <a:r>
              <a:rPr lang="it-IT" sz="2000" b="1" dirty="0" err="1" smtClean="0">
                <a:solidFill>
                  <a:srgbClr val="FF0000"/>
                </a:solidFill>
                <a:latin typeface="Arial Narrow"/>
                <a:cs typeface="Arial Narrow"/>
                <a:sym typeface="Verdana" pitchFamily="34" charset="0"/>
              </a:rPr>
              <a:t>Hb</a:t>
            </a:r>
            <a:endParaRPr lang="it-IT" sz="2000" b="1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189663" y="2537472"/>
            <a:ext cx="90038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latin typeface="Arial Narrow"/>
                <a:ea typeface="Verdana" pitchFamily="34" charset="0"/>
                <a:cs typeface="Arial Narrow"/>
              </a:rPr>
              <a:t>negativo</a:t>
            </a:r>
            <a:endParaRPr lang="it-IT" dirty="0">
              <a:latin typeface="Arial Narrow"/>
              <a:ea typeface="Verdana" pitchFamily="34" charset="0"/>
              <a:cs typeface="Arial Narrow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067944" y="3662954"/>
            <a:ext cx="116628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latin typeface="Arial Narrow"/>
                <a:ea typeface="Verdana" pitchFamily="34" charset="0"/>
                <a:cs typeface="Arial Narrow"/>
              </a:rPr>
              <a:t>positivo</a:t>
            </a:r>
            <a:endParaRPr lang="it-IT" b="1" dirty="0">
              <a:solidFill>
                <a:srgbClr val="FF0000"/>
              </a:solidFill>
              <a:latin typeface="Arial Narrow"/>
              <a:ea typeface="Verdana" pitchFamily="34" charset="0"/>
              <a:cs typeface="Arial Narrow"/>
            </a:endParaRPr>
          </a:p>
        </p:txBody>
      </p:sp>
      <p:grpSp>
        <p:nvGrpSpPr>
          <p:cNvPr id="36" name="Gruppo 35"/>
          <p:cNvGrpSpPr/>
          <p:nvPr/>
        </p:nvGrpSpPr>
        <p:grpSpPr>
          <a:xfrm>
            <a:off x="3512572" y="2722138"/>
            <a:ext cx="677093" cy="1125482"/>
            <a:chOff x="3430680" y="2254806"/>
            <a:chExt cx="931866" cy="1125482"/>
          </a:xfrm>
        </p:grpSpPr>
        <p:cxnSp>
          <p:nvCxnSpPr>
            <p:cNvPr id="12" name="Connettore 2 11"/>
            <p:cNvCxnSpPr>
              <a:stCxn id="5" idx="3"/>
              <a:endCxn id="8" idx="1"/>
            </p:cNvCxnSpPr>
            <p:nvPr/>
          </p:nvCxnSpPr>
          <p:spPr>
            <a:xfrm flipV="1">
              <a:off x="3430681" y="2254806"/>
              <a:ext cx="931865" cy="53707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2 12"/>
            <p:cNvCxnSpPr>
              <a:stCxn id="5" idx="3"/>
              <a:endCxn id="9" idx="1"/>
            </p:cNvCxnSpPr>
            <p:nvPr/>
          </p:nvCxnSpPr>
          <p:spPr>
            <a:xfrm>
              <a:off x="3430680" y="2791879"/>
              <a:ext cx="764346" cy="58840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5778206" y="2176817"/>
            <a:ext cx="2178170" cy="1200329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806450" algn="l"/>
              </a:tabLst>
            </a:pPr>
            <a:r>
              <a:rPr lang="it-IT" sz="1200" dirty="0" smtClean="0">
                <a:solidFill>
                  <a:srgbClr val="000099"/>
                </a:solidFill>
                <a:latin typeface="Arial Narrow"/>
                <a:ea typeface="Verdana" pitchFamily="34" charset="0"/>
                <a:cs typeface="Arial Narrow"/>
              </a:rPr>
              <a:t>Farmaci:	</a:t>
            </a:r>
            <a:r>
              <a:rPr lang="it-IT" sz="1200" dirty="0" err="1" smtClean="0">
                <a:solidFill>
                  <a:srgbClr val="000099"/>
                </a:solidFill>
                <a:latin typeface="Arial Narrow"/>
                <a:ea typeface="Verdana" pitchFamily="34" charset="0"/>
                <a:cs typeface="Arial Narrow"/>
              </a:rPr>
              <a:t>rifampicina</a:t>
            </a:r>
            <a:endParaRPr lang="it-IT" sz="1200" dirty="0" smtClean="0">
              <a:solidFill>
                <a:srgbClr val="000099"/>
              </a:solidFill>
              <a:latin typeface="Arial Narrow"/>
              <a:ea typeface="Verdana" pitchFamily="34" charset="0"/>
              <a:cs typeface="Arial Narrow"/>
            </a:endParaRPr>
          </a:p>
          <a:p>
            <a:pPr>
              <a:tabLst>
                <a:tab pos="806450" algn="l"/>
              </a:tabLst>
            </a:pPr>
            <a:r>
              <a:rPr lang="it-IT" sz="1200" dirty="0" smtClean="0">
                <a:solidFill>
                  <a:srgbClr val="000099"/>
                </a:solidFill>
                <a:latin typeface="Arial Narrow"/>
                <a:ea typeface="Verdana" pitchFamily="34" charset="0"/>
                <a:cs typeface="Arial Narrow"/>
              </a:rPr>
              <a:t>	</a:t>
            </a:r>
            <a:r>
              <a:rPr lang="it-IT" sz="1200" dirty="0" err="1" smtClean="0">
                <a:solidFill>
                  <a:srgbClr val="000099"/>
                </a:solidFill>
                <a:latin typeface="Arial Narrow"/>
                <a:ea typeface="Verdana" pitchFamily="34" charset="0"/>
                <a:cs typeface="Arial Narrow"/>
              </a:rPr>
              <a:t>imipenem</a:t>
            </a:r>
            <a:endParaRPr lang="it-IT" sz="1200" dirty="0" smtClean="0">
              <a:solidFill>
                <a:srgbClr val="000099"/>
              </a:solidFill>
              <a:latin typeface="Arial Narrow"/>
              <a:ea typeface="Verdana" pitchFamily="34" charset="0"/>
              <a:cs typeface="Arial Narrow"/>
            </a:endParaRPr>
          </a:p>
          <a:p>
            <a:pPr>
              <a:tabLst>
                <a:tab pos="806450" algn="l"/>
              </a:tabLst>
            </a:pPr>
            <a:r>
              <a:rPr lang="it-IT" sz="1200" dirty="0" smtClean="0">
                <a:solidFill>
                  <a:srgbClr val="000099"/>
                </a:solidFill>
                <a:latin typeface="Arial Narrow"/>
                <a:ea typeface="Verdana" pitchFamily="34" charset="0"/>
                <a:cs typeface="Arial Narrow"/>
              </a:rPr>
              <a:t>	</a:t>
            </a:r>
            <a:r>
              <a:rPr lang="it-IT" sz="1200" dirty="0" err="1" smtClean="0">
                <a:solidFill>
                  <a:srgbClr val="000099"/>
                </a:solidFill>
                <a:latin typeface="Arial Narrow"/>
                <a:ea typeface="Verdana" pitchFamily="34" charset="0"/>
                <a:cs typeface="Arial Narrow"/>
              </a:rPr>
              <a:t>fenazopiridina</a:t>
            </a:r>
            <a:endParaRPr lang="it-IT" sz="1200" dirty="0">
              <a:solidFill>
                <a:srgbClr val="000099"/>
              </a:solidFill>
              <a:latin typeface="Arial Narrow"/>
              <a:ea typeface="Verdana" pitchFamily="34" charset="0"/>
              <a:cs typeface="Arial Narrow"/>
            </a:endParaRPr>
          </a:p>
          <a:p>
            <a:pPr>
              <a:tabLst>
                <a:tab pos="285750" algn="l"/>
              </a:tabLst>
            </a:pPr>
            <a:r>
              <a:rPr lang="it-IT" sz="1200" dirty="0">
                <a:solidFill>
                  <a:srgbClr val="000099"/>
                </a:solidFill>
                <a:latin typeface="Arial Narrow"/>
                <a:ea typeface="Verdana" pitchFamily="34" charset="0"/>
                <a:cs typeface="Arial Narrow"/>
              </a:rPr>
              <a:t>Porfiria</a:t>
            </a:r>
          </a:p>
          <a:p>
            <a:pPr>
              <a:tabLst>
                <a:tab pos="285750" algn="l"/>
              </a:tabLst>
            </a:pPr>
            <a:r>
              <a:rPr lang="it-IT" sz="1200" dirty="0">
                <a:solidFill>
                  <a:srgbClr val="000099"/>
                </a:solidFill>
                <a:latin typeface="Arial Narrow"/>
                <a:ea typeface="Verdana" pitchFamily="34" charset="0"/>
                <a:cs typeface="Arial Narrow"/>
              </a:rPr>
              <a:t>Bietole rosse</a:t>
            </a:r>
          </a:p>
          <a:p>
            <a:pPr>
              <a:tabLst>
                <a:tab pos="285750" algn="l"/>
              </a:tabLst>
            </a:pPr>
            <a:r>
              <a:rPr lang="it-IT" sz="1200" dirty="0">
                <a:solidFill>
                  <a:srgbClr val="000099"/>
                </a:solidFill>
                <a:latin typeface="Arial Narrow"/>
                <a:ea typeface="Verdana" pitchFamily="34" charset="0"/>
                <a:cs typeface="Arial Narrow"/>
              </a:rPr>
              <a:t>Coloranti</a:t>
            </a:r>
          </a:p>
        </p:txBody>
      </p:sp>
      <p:sp>
        <p:nvSpPr>
          <p:cNvPr id="24" name="Freccia a destra 23"/>
          <p:cNvSpPr/>
          <p:nvPr/>
        </p:nvSpPr>
        <p:spPr>
          <a:xfrm>
            <a:off x="5292080" y="2645013"/>
            <a:ext cx="432048" cy="144016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Freccia a destra 24"/>
          <p:cNvSpPr/>
          <p:nvPr/>
        </p:nvSpPr>
        <p:spPr>
          <a:xfrm>
            <a:off x="5292080" y="3770822"/>
            <a:ext cx="432048" cy="144016"/>
          </a:xfrm>
          <a:prstGeom prst="rightArrow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5778206" y="3459266"/>
            <a:ext cx="1384664" cy="83099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tabLst>
                <a:tab pos="285750" algn="l"/>
              </a:tabLst>
            </a:pPr>
            <a:r>
              <a:rPr lang="it-IT" sz="1200" b="1" dirty="0" smtClean="0">
                <a:solidFill>
                  <a:srgbClr val="FF0000"/>
                </a:solidFill>
                <a:latin typeface="Arial Narrow"/>
                <a:ea typeface="Verdana" pitchFamily="34" charset="0"/>
                <a:cs typeface="Arial Narrow"/>
              </a:rPr>
              <a:t>Pigmenti </a:t>
            </a:r>
            <a:r>
              <a:rPr lang="it-IT" sz="1200" b="1" dirty="0" err="1" smtClean="0">
                <a:solidFill>
                  <a:srgbClr val="FF0000"/>
                </a:solidFill>
                <a:latin typeface="Arial Narrow"/>
                <a:ea typeface="Verdana" pitchFamily="34" charset="0"/>
                <a:cs typeface="Arial Narrow"/>
              </a:rPr>
              <a:t>eminici</a:t>
            </a:r>
            <a:endParaRPr lang="it-IT" sz="1200" b="1" dirty="0" smtClean="0">
              <a:solidFill>
                <a:srgbClr val="FF0000"/>
              </a:solidFill>
              <a:latin typeface="Arial Narrow"/>
              <a:ea typeface="Verdana" pitchFamily="34" charset="0"/>
              <a:cs typeface="Arial Narrow"/>
            </a:endParaRPr>
          </a:p>
          <a:p>
            <a:pPr>
              <a:tabLst>
                <a:tab pos="285750" algn="l"/>
              </a:tabLst>
            </a:pPr>
            <a:r>
              <a:rPr lang="it-IT" sz="1200" b="1" dirty="0" smtClean="0">
                <a:solidFill>
                  <a:srgbClr val="FF0000"/>
                </a:solidFill>
                <a:latin typeface="Arial Narrow"/>
                <a:ea typeface="Verdana" pitchFamily="34" charset="0"/>
                <a:cs typeface="Arial Narrow"/>
              </a:rPr>
              <a:t>	- Eritrociti ?</a:t>
            </a:r>
          </a:p>
          <a:p>
            <a:pPr>
              <a:tabLst>
                <a:tab pos="285750" algn="l"/>
              </a:tabLst>
            </a:pPr>
            <a:r>
              <a:rPr lang="it-IT" sz="1200" b="1" dirty="0" smtClean="0">
                <a:solidFill>
                  <a:srgbClr val="FF0000"/>
                </a:solidFill>
                <a:latin typeface="Arial Narrow"/>
                <a:ea typeface="Verdana" pitchFamily="34" charset="0"/>
                <a:cs typeface="Arial Narrow"/>
              </a:rPr>
              <a:t>	- Emoglobina ?</a:t>
            </a:r>
          </a:p>
          <a:p>
            <a:pPr>
              <a:tabLst>
                <a:tab pos="285750" algn="l"/>
              </a:tabLst>
            </a:pPr>
            <a:r>
              <a:rPr lang="it-IT" sz="1200" b="1" dirty="0" smtClean="0">
                <a:solidFill>
                  <a:srgbClr val="FF0000"/>
                </a:solidFill>
                <a:latin typeface="Arial Narrow"/>
                <a:ea typeface="Verdana" pitchFamily="34" charset="0"/>
                <a:cs typeface="Arial Narrow"/>
              </a:rPr>
              <a:t>	- Mioglobina ?</a:t>
            </a:r>
            <a:endParaRPr lang="it-IT" sz="1200" b="1" dirty="0">
              <a:solidFill>
                <a:srgbClr val="FF0000"/>
              </a:solidFill>
              <a:latin typeface="Arial Narrow"/>
              <a:ea typeface="Verdana" pitchFamily="34" charset="0"/>
              <a:cs typeface="Arial Narrow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323528" y="1052736"/>
            <a:ext cx="853472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u="sng" dirty="0" smtClean="0">
                <a:latin typeface="Arial Narrow"/>
                <a:ea typeface="Verdana" pitchFamily="34" charset="0"/>
                <a:cs typeface="Arial Narrow"/>
              </a:rPr>
              <a:t>Quesito 1° livello:</a:t>
            </a:r>
            <a:r>
              <a:rPr lang="it-IT" sz="3200" dirty="0" smtClean="0">
                <a:latin typeface="Arial Narrow"/>
                <a:ea typeface="Verdana" pitchFamily="34" charset="0"/>
                <a:cs typeface="Arial Narrow"/>
              </a:rPr>
              <a:t> </a:t>
            </a:r>
            <a:r>
              <a:rPr lang="it-IT" sz="3200" b="1" dirty="0" smtClean="0">
                <a:solidFill>
                  <a:srgbClr val="00CCFF"/>
                </a:solidFill>
                <a:latin typeface="Arial Narrow"/>
                <a:ea typeface="Verdana" pitchFamily="34" charset="0"/>
                <a:cs typeface="Arial Narrow"/>
              </a:rPr>
              <a:t>MACROEMATURIA </a:t>
            </a:r>
            <a:endParaRPr lang="it-IT" sz="3200" b="1" dirty="0">
              <a:solidFill>
                <a:srgbClr val="00CCFF"/>
              </a:solidFill>
              <a:latin typeface="Arial Narrow"/>
              <a:ea typeface="Verdana" pitchFamily="34" charset="0"/>
              <a:cs typeface="Arial Narrow"/>
            </a:endParaRPr>
          </a:p>
        </p:txBody>
      </p:sp>
      <p:grpSp>
        <p:nvGrpSpPr>
          <p:cNvPr id="37" name="Gruppo 36"/>
          <p:cNvGrpSpPr/>
          <p:nvPr/>
        </p:nvGrpSpPr>
        <p:grpSpPr>
          <a:xfrm>
            <a:off x="5759988" y="5129756"/>
            <a:ext cx="1611071" cy="369512"/>
            <a:chOff x="3570699" y="4326287"/>
            <a:chExt cx="1136351" cy="646922"/>
          </a:xfrm>
        </p:grpSpPr>
        <p:cxnSp>
          <p:nvCxnSpPr>
            <p:cNvPr id="31" name="Connettore 2 30"/>
            <p:cNvCxnSpPr/>
            <p:nvPr/>
          </p:nvCxnSpPr>
          <p:spPr>
            <a:xfrm rot="5400000">
              <a:off x="3541376" y="4355610"/>
              <a:ext cx="625746" cy="56709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2 34"/>
            <p:cNvCxnSpPr>
              <a:stCxn id="40" idx="2"/>
            </p:cNvCxnSpPr>
            <p:nvPr/>
          </p:nvCxnSpPr>
          <p:spPr>
            <a:xfrm>
              <a:off x="4148766" y="4326287"/>
              <a:ext cx="558284" cy="64692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Freccia a destra 38"/>
          <p:cNvSpPr/>
          <p:nvPr/>
        </p:nvSpPr>
        <p:spPr>
          <a:xfrm rot="5400000">
            <a:off x="6430760" y="4297578"/>
            <a:ext cx="288032" cy="170911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CasellaDiTesto 39"/>
          <p:cNvSpPr txBox="1"/>
          <p:nvPr/>
        </p:nvSpPr>
        <p:spPr>
          <a:xfrm>
            <a:off x="5400524" y="4544980"/>
            <a:ext cx="2358046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latin typeface="Arial Narrow"/>
                <a:ea typeface="Verdana" pitchFamily="34" charset="0"/>
                <a:cs typeface="Arial Narrow"/>
              </a:rPr>
              <a:t>Sedimento urinario:</a:t>
            </a:r>
          </a:p>
          <a:p>
            <a:pPr algn="ctr"/>
            <a:r>
              <a:rPr lang="it-IT" sz="1600" b="1" dirty="0" smtClean="0">
                <a:latin typeface="Arial Narrow"/>
                <a:ea typeface="Verdana" pitchFamily="34" charset="0"/>
                <a:cs typeface="Arial Narrow"/>
              </a:rPr>
              <a:t>eritrociti ?</a:t>
            </a:r>
            <a:endParaRPr lang="it-IT" sz="1600" b="1" dirty="0">
              <a:latin typeface="Arial Narrow"/>
              <a:ea typeface="Verdana" pitchFamily="34" charset="0"/>
              <a:cs typeface="Arial Narrow"/>
            </a:endParaRPr>
          </a:p>
        </p:txBody>
      </p:sp>
      <p:sp>
        <p:nvSpPr>
          <p:cNvPr id="42" name="Rettangolo 41"/>
          <p:cNvSpPr/>
          <p:nvPr/>
        </p:nvSpPr>
        <p:spPr>
          <a:xfrm>
            <a:off x="6516504" y="5580529"/>
            <a:ext cx="180020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285750" algn="l"/>
              </a:tabLst>
            </a:pPr>
            <a:r>
              <a:rPr lang="it-IT" dirty="0" smtClean="0">
                <a:solidFill>
                  <a:srgbClr val="000099"/>
                </a:solidFill>
                <a:latin typeface="Arial Narrow"/>
                <a:ea typeface="Verdana" pitchFamily="34" charset="0"/>
                <a:cs typeface="Arial Narrow"/>
              </a:rPr>
              <a:t>Emoglobinuria</a:t>
            </a:r>
          </a:p>
          <a:p>
            <a:pPr>
              <a:tabLst>
                <a:tab pos="285750" algn="l"/>
              </a:tabLst>
            </a:pPr>
            <a:r>
              <a:rPr lang="it-IT" dirty="0" err="1" smtClean="0">
                <a:solidFill>
                  <a:srgbClr val="000099"/>
                </a:solidFill>
                <a:latin typeface="Arial Narrow"/>
                <a:ea typeface="Verdana" pitchFamily="34" charset="0"/>
                <a:cs typeface="Arial Narrow"/>
              </a:rPr>
              <a:t>Mioglobinuria</a:t>
            </a:r>
            <a:endParaRPr lang="it-IT" dirty="0">
              <a:solidFill>
                <a:srgbClr val="000099"/>
              </a:solidFill>
              <a:latin typeface="Arial Narrow"/>
              <a:ea typeface="Verdana" pitchFamily="34" charset="0"/>
              <a:cs typeface="Arial Narrow"/>
            </a:endParaRPr>
          </a:p>
        </p:txBody>
      </p:sp>
      <p:sp>
        <p:nvSpPr>
          <p:cNvPr id="43" name="Rettangolo 42"/>
          <p:cNvSpPr/>
          <p:nvPr/>
        </p:nvSpPr>
        <p:spPr>
          <a:xfrm>
            <a:off x="5454026" y="5175376"/>
            <a:ext cx="363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tabLst>
                <a:tab pos="285750" algn="l"/>
              </a:tabLst>
            </a:pPr>
            <a:r>
              <a:rPr lang="it-IT" b="1" dirty="0" smtClean="0">
                <a:solidFill>
                  <a:srgbClr val="FF0000"/>
                </a:solidFill>
                <a:latin typeface="Arial Narrow"/>
                <a:ea typeface="Verdana" pitchFamily="34" charset="0"/>
                <a:cs typeface="Arial Narrow"/>
              </a:rPr>
              <a:t>SI</a:t>
            </a:r>
            <a:endParaRPr lang="it-IT" b="1" dirty="0">
              <a:solidFill>
                <a:srgbClr val="FF0000"/>
              </a:solidFill>
              <a:latin typeface="Arial Narrow"/>
              <a:ea typeface="Verdana" pitchFamily="34" charset="0"/>
              <a:cs typeface="Arial Narrow"/>
            </a:endParaRPr>
          </a:p>
        </p:txBody>
      </p:sp>
      <p:sp>
        <p:nvSpPr>
          <p:cNvPr id="44" name="Rettangolo 43"/>
          <p:cNvSpPr/>
          <p:nvPr/>
        </p:nvSpPr>
        <p:spPr>
          <a:xfrm>
            <a:off x="7299339" y="5175376"/>
            <a:ext cx="468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tabLst>
                <a:tab pos="285750" algn="l"/>
              </a:tabLst>
            </a:pPr>
            <a:r>
              <a:rPr lang="it-IT" b="1" dirty="0" smtClean="0">
                <a:solidFill>
                  <a:srgbClr val="000099"/>
                </a:solidFill>
                <a:latin typeface="Arial Narrow"/>
                <a:ea typeface="Verdana" pitchFamily="34" charset="0"/>
                <a:cs typeface="Arial Narrow"/>
              </a:rPr>
              <a:t>NO</a:t>
            </a:r>
            <a:endParaRPr lang="it-IT" b="1" dirty="0">
              <a:solidFill>
                <a:srgbClr val="000099"/>
              </a:solidFill>
              <a:latin typeface="Arial Narrow"/>
              <a:ea typeface="Verdana" pitchFamily="34" charset="0"/>
              <a:cs typeface="Arial Narrow"/>
            </a:endParaRPr>
          </a:p>
        </p:txBody>
      </p:sp>
      <p:sp>
        <p:nvSpPr>
          <p:cNvPr id="52" name="Rettangolo 51"/>
          <p:cNvSpPr/>
          <p:nvPr/>
        </p:nvSpPr>
        <p:spPr>
          <a:xfrm>
            <a:off x="5175247" y="5592796"/>
            <a:ext cx="122413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285750" algn="l"/>
              </a:tabLst>
            </a:pPr>
            <a:r>
              <a:rPr lang="it-IT" b="1" dirty="0" smtClean="0">
                <a:solidFill>
                  <a:srgbClr val="FF0000"/>
                </a:solidFill>
                <a:latin typeface="Arial Narrow"/>
                <a:ea typeface="Verdana" pitchFamily="34" charset="0"/>
                <a:cs typeface="Arial Narrow"/>
              </a:rPr>
              <a:t>Ematuria</a:t>
            </a:r>
            <a:endParaRPr lang="it-IT" b="1" dirty="0">
              <a:solidFill>
                <a:srgbClr val="FF0000"/>
              </a:solidFill>
              <a:latin typeface="Arial Narrow"/>
              <a:ea typeface="Verdana" pitchFamily="34" charset="0"/>
              <a:cs typeface="Arial Narrow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0" b="89778" l="9778" r="9822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48024" y="824518"/>
            <a:ext cx="8686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10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635896" y="1692097"/>
            <a:ext cx="1224136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285750" algn="l"/>
              </a:tabLst>
            </a:pPr>
            <a:r>
              <a:rPr lang="it-IT" sz="2000" b="1" dirty="0" smtClean="0">
                <a:solidFill>
                  <a:srgbClr val="FF0000"/>
                </a:solidFill>
                <a:latin typeface="Arial Narrow"/>
                <a:ea typeface="Verdana" pitchFamily="34" charset="0"/>
                <a:cs typeface="Arial Narrow"/>
              </a:rPr>
              <a:t>Ematuria</a:t>
            </a:r>
            <a:endParaRPr lang="it-IT" sz="2000" b="1" dirty="0">
              <a:solidFill>
                <a:srgbClr val="FF0000"/>
              </a:solidFill>
              <a:latin typeface="Arial Narrow"/>
              <a:ea typeface="Verdana" pitchFamily="34" charset="0"/>
              <a:cs typeface="Arial Narrow"/>
            </a:endParaRPr>
          </a:p>
        </p:txBody>
      </p:sp>
      <p:cxnSp>
        <p:nvCxnSpPr>
          <p:cNvPr id="4" name="Connettore 2 3"/>
          <p:cNvCxnSpPr>
            <a:stCxn id="2" idx="2"/>
            <a:endCxn id="6" idx="0"/>
          </p:cNvCxnSpPr>
          <p:nvPr/>
        </p:nvCxnSpPr>
        <p:spPr>
          <a:xfrm flipH="1">
            <a:off x="2742697" y="2092207"/>
            <a:ext cx="1505267" cy="46398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2 4"/>
          <p:cNvCxnSpPr>
            <a:stCxn id="2" idx="2"/>
            <a:endCxn id="7" idx="0"/>
          </p:cNvCxnSpPr>
          <p:nvPr/>
        </p:nvCxnSpPr>
        <p:spPr>
          <a:xfrm>
            <a:off x="4247964" y="2092207"/>
            <a:ext cx="1723739" cy="46398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1993514" y="2556193"/>
            <a:ext cx="14983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Arial Narrow"/>
                <a:ea typeface="Verdana" pitchFamily="34" charset="0"/>
                <a:cs typeface="Arial Narrow"/>
              </a:rPr>
              <a:t>GR </a:t>
            </a:r>
            <a:r>
              <a:rPr lang="it-IT" dirty="0" err="1" smtClean="0">
                <a:latin typeface="Arial Narrow"/>
                <a:ea typeface="Verdana" pitchFamily="34" charset="0"/>
                <a:cs typeface="Arial Narrow"/>
              </a:rPr>
              <a:t>isomorfici*</a:t>
            </a:r>
            <a:endParaRPr lang="it-IT" b="1" dirty="0">
              <a:latin typeface="Arial Narrow"/>
              <a:ea typeface="Verdana" pitchFamily="34" charset="0"/>
              <a:cs typeface="Arial Narrow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936696" y="2556193"/>
            <a:ext cx="207001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Arial Narrow"/>
                <a:ea typeface="Verdana" pitchFamily="34" charset="0"/>
                <a:cs typeface="Arial Narrow"/>
              </a:rPr>
              <a:t>GR </a:t>
            </a:r>
            <a:r>
              <a:rPr lang="it-IT" dirty="0" err="1" smtClean="0">
                <a:latin typeface="Arial Narrow"/>
                <a:ea typeface="Verdana" pitchFamily="34" charset="0"/>
                <a:cs typeface="Arial Narrow"/>
              </a:rPr>
              <a:t>dismorfici*</a:t>
            </a:r>
            <a:r>
              <a:rPr lang="it-IT" dirty="0" smtClean="0">
                <a:latin typeface="Arial Narrow"/>
                <a:ea typeface="Verdana" pitchFamily="34" charset="0"/>
                <a:cs typeface="Arial Narrow"/>
              </a:rPr>
              <a:t> e/o Cilindri </a:t>
            </a:r>
            <a:r>
              <a:rPr lang="it-IT" dirty="0" err="1" smtClean="0">
                <a:latin typeface="Arial Narrow"/>
                <a:ea typeface="Verdana" pitchFamily="34" charset="0"/>
                <a:cs typeface="Arial Narrow"/>
              </a:rPr>
              <a:t>eritrocitari</a:t>
            </a:r>
            <a:endParaRPr lang="it-IT" b="1" dirty="0">
              <a:latin typeface="Arial Narrow"/>
              <a:ea typeface="Verdana" pitchFamily="34" charset="0"/>
              <a:cs typeface="Arial Narrow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858175" y="4203666"/>
            <a:ext cx="1584176" cy="70788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tabLst>
                <a:tab pos="285750" algn="l"/>
              </a:tabLst>
            </a:pPr>
            <a:r>
              <a:rPr lang="it-IT" sz="2000" b="1" dirty="0" smtClean="0">
                <a:solidFill>
                  <a:srgbClr val="FF0000"/>
                </a:solidFill>
                <a:latin typeface="Arial Narrow"/>
                <a:ea typeface="Verdana" pitchFamily="34" charset="0"/>
                <a:cs typeface="Arial Narrow"/>
              </a:rPr>
              <a:t>Ematuria</a:t>
            </a:r>
          </a:p>
          <a:p>
            <a:pPr algn="ctr">
              <a:tabLst>
                <a:tab pos="285750" algn="l"/>
              </a:tabLst>
            </a:pPr>
            <a:r>
              <a:rPr lang="it-IT" sz="2000" b="1" dirty="0" smtClean="0">
                <a:solidFill>
                  <a:srgbClr val="FF0000"/>
                </a:solidFill>
                <a:latin typeface="Arial Narrow"/>
                <a:ea typeface="Verdana" pitchFamily="34" charset="0"/>
                <a:cs typeface="Arial Narrow"/>
              </a:rPr>
              <a:t>“Urologica”</a:t>
            </a:r>
            <a:endParaRPr lang="it-IT" sz="2000" b="1" dirty="0">
              <a:solidFill>
                <a:srgbClr val="FF0000"/>
              </a:solidFill>
              <a:latin typeface="Arial Narrow"/>
              <a:ea typeface="Verdana" pitchFamily="34" charset="0"/>
              <a:cs typeface="Arial Narrow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23528" y="620688"/>
            <a:ext cx="84394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u="sng" dirty="0" smtClean="0">
                <a:latin typeface="Arial Narrow"/>
                <a:ea typeface="Verdana" pitchFamily="34" charset="0"/>
                <a:cs typeface="Arial Narrow"/>
              </a:rPr>
              <a:t>Quesito 2° livello</a:t>
            </a:r>
            <a:r>
              <a:rPr lang="it-IT" sz="3200" dirty="0" smtClean="0">
                <a:latin typeface="Arial Narrow"/>
                <a:ea typeface="Verdana" pitchFamily="34" charset="0"/>
                <a:cs typeface="Arial Narrow"/>
              </a:rPr>
              <a:t>: </a:t>
            </a:r>
            <a:r>
              <a:rPr lang="it-IT" sz="3200" b="1" dirty="0" smtClean="0">
                <a:solidFill>
                  <a:srgbClr val="00CCFF"/>
                </a:solidFill>
                <a:latin typeface="Arial Narrow"/>
                <a:ea typeface="Verdana" pitchFamily="34" charset="0"/>
                <a:cs typeface="Arial Narrow"/>
              </a:rPr>
              <a:t>ORIGINE DELL’EMATURIA </a:t>
            </a:r>
            <a:endParaRPr lang="it-IT" sz="3200" b="1" dirty="0">
              <a:solidFill>
                <a:srgbClr val="00CCFF"/>
              </a:solidFill>
              <a:latin typeface="Arial Narrow"/>
              <a:ea typeface="Verdana" pitchFamily="34" charset="0"/>
              <a:cs typeface="Arial Narrow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4945373" y="4212377"/>
            <a:ext cx="1872208" cy="70788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tabLst>
                <a:tab pos="285750" algn="l"/>
              </a:tabLst>
            </a:pPr>
            <a:r>
              <a:rPr lang="it-IT" sz="2000" b="1" dirty="0" smtClean="0">
                <a:solidFill>
                  <a:srgbClr val="FF0000"/>
                </a:solidFill>
                <a:latin typeface="Arial Narrow"/>
                <a:ea typeface="Verdana" pitchFamily="34" charset="0"/>
                <a:cs typeface="Arial Narrow"/>
              </a:rPr>
              <a:t>Ematuria</a:t>
            </a:r>
          </a:p>
          <a:p>
            <a:pPr algn="ctr">
              <a:tabLst>
                <a:tab pos="285750" algn="l"/>
              </a:tabLst>
            </a:pPr>
            <a:r>
              <a:rPr lang="it-IT" sz="2000" b="1" dirty="0" smtClean="0">
                <a:solidFill>
                  <a:srgbClr val="FF0000"/>
                </a:solidFill>
                <a:latin typeface="Arial Narrow"/>
                <a:ea typeface="Verdana" pitchFamily="34" charset="0"/>
                <a:cs typeface="Arial Narrow"/>
              </a:rPr>
              <a:t>“Nefrologica”</a:t>
            </a:r>
            <a:endParaRPr lang="it-IT" sz="2000" b="1" dirty="0">
              <a:solidFill>
                <a:srgbClr val="FF0000"/>
              </a:solidFill>
              <a:latin typeface="Arial Narrow"/>
              <a:ea typeface="Verdana" pitchFamily="34" charset="0"/>
              <a:cs typeface="Arial Narrow"/>
            </a:endParaRPr>
          </a:p>
        </p:txBody>
      </p:sp>
      <p:sp>
        <p:nvSpPr>
          <p:cNvPr id="11" name="Freccia in giù 10"/>
          <p:cNvSpPr/>
          <p:nvPr/>
        </p:nvSpPr>
        <p:spPr>
          <a:xfrm>
            <a:off x="2542395" y="3276273"/>
            <a:ext cx="216024" cy="864096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in giù 11"/>
          <p:cNvSpPr/>
          <p:nvPr/>
        </p:nvSpPr>
        <p:spPr>
          <a:xfrm>
            <a:off x="5782574" y="3276273"/>
            <a:ext cx="216024" cy="864096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4503690" y="4869160"/>
            <a:ext cx="3358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 smtClean="0">
                <a:solidFill>
                  <a:srgbClr val="000099"/>
                </a:solidFill>
                <a:latin typeface="Arial Narrow"/>
                <a:cs typeface="Arial Narrow"/>
              </a:rPr>
              <a:t>vedi diagnostica nefrologica</a:t>
            </a:r>
            <a:endParaRPr lang="it-IT" sz="2400" i="1" dirty="0">
              <a:solidFill>
                <a:srgbClr val="000099"/>
              </a:solidFill>
              <a:latin typeface="Arial Narrow"/>
              <a:cs typeface="Arial Narrow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331640" y="4869160"/>
            <a:ext cx="3148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 smtClean="0">
                <a:solidFill>
                  <a:srgbClr val="000099"/>
                </a:solidFill>
                <a:latin typeface="Arial Narrow"/>
                <a:cs typeface="Arial Narrow"/>
              </a:rPr>
              <a:t>vedi diagnostica urologica</a:t>
            </a:r>
            <a:endParaRPr lang="it-IT" sz="2400" i="1" dirty="0">
              <a:solidFill>
                <a:srgbClr val="000099"/>
              </a:solidFill>
              <a:latin typeface="Arial Narrow"/>
              <a:cs typeface="Arial Narrow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323528" y="6309320"/>
            <a:ext cx="394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Arial Narrow"/>
                <a:cs typeface="Arial Narrow"/>
              </a:rPr>
              <a:t>* Pochi laboratori danno queste informazioni</a:t>
            </a:r>
            <a:endParaRPr lang="it-IT" i="1" dirty="0">
              <a:latin typeface="Arial Narrow"/>
              <a:cs typeface="Arial Narrow"/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0" b="89778" l="9778" r="9822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62579" y="390178"/>
            <a:ext cx="8686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95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51520" y="260648"/>
            <a:ext cx="85432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3600" b="1" dirty="0">
                <a:solidFill>
                  <a:srgbClr val="00CCFF"/>
                </a:solidFill>
                <a:latin typeface="Arial Narrow"/>
                <a:cs typeface="Arial Narrow"/>
              </a:rPr>
              <a:t>EMATURIA MICROSCOPICA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8600" y="980728"/>
            <a:ext cx="8677275" cy="5693866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1612900" algn="l"/>
              </a:tabLst>
            </a:pPr>
            <a:r>
              <a:rPr lang="it-IT" sz="2000" b="1" dirty="0">
                <a:latin typeface="Arial Narrow"/>
                <a:cs typeface="Arial Narrow"/>
              </a:rPr>
              <a:t>Definizione: </a:t>
            </a:r>
            <a:r>
              <a:rPr lang="it-IT" dirty="0">
                <a:latin typeface="Arial Narrow"/>
                <a:cs typeface="Arial Narrow"/>
              </a:rPr>
              <a:t>	urine </a:t>
            </a:r>
            <a:r>
              <a:rPr lang="it-IT" dirty="0" err="1" smtClean="0">
                <a:latin typeface="Arial Narrow"/>
                <a:cs typeface="Arial Narrow"/>
              </a:rPr>
              <a:t>non-macroematuriche</a:t>
            </a:r>
            <a:endParaRPr lang="it-IT" dirty="0">
              <a:latin typeface="Arial Narrow"/>
              <a:cs typeface="Arial Narrow"/>
            </a:endParaRPr>
          </a:p>
          <a:p>
            <a:pPr>
              <a:tabLst>
                <a:tab pos="1612900" algn="l"/>
              </a:tabLst>
            </a:pPr>
            <a:r>
              <a:rPr lang="it-IT" dirty="0">
                <a:latin typeface="Arial Narrow"/>
                <a:cs typeface="Arial Narrow"/>
              </a:rPr>
              <a:t>	</a:t>
            </a:r>
            <a:r>
              <a:rPr lang="it-IT" dirty="0" smtClean="0">
                <a:latin typeface="Arial Narrow"/>
                <a:cs typeface="Arial Narrow"/>
              </a:rPr>
              <a:t>presenza </a:t>
            </a:r>
            <a:r>
              <a:rPr lang="it-IT" dirty="0">
                <a:latin typeface="Arial Narrow"/>
                <a:cs typeface="Arial Narrow"/>
              </a:rPr>
              <a:t>di </a:t>
            </a:r>
            <a:r>
              <a:rPr lang="it-IT" dirty="0">
                <a:latin typeface="Arial Narrow"/>
                <a:cs typeface="Arial Narrow"/>
                <a:sym typeface="Symbol" pitchFamily="18" charset="2"/>
              </a:rPr>
              <a:t></a:t>
            </a:r>
            <a:r>
              <a:rPr lang="it-IT" dirty="0">
                <a:latin typeface="Arial Narrow"/>
                <a:cs typeface="Arial Narrow"/>
              </a:rPr>
              <a:t>2 </a:t>
            </a:r>
            <a:r>
              <a:rPr lang="it-IT" dirty="0" err="1">
                <a:latin typeface="Arial Narrow"/>
                <a:cs typeface="Arial Narrow"/>
              </a:rPr>
              <a:t>G.R</a:t>
            </a:r>
            <a:r>
              <a:rPr lang="it-IT" dirty="0" err="1" smtClean="0">
                <a:latin typeface="Arial Narrow"/>
                <a:cs typeface="Arial Narrow"/>
              </a:rPr>
              <a:t>.</a:t>
            </a:r>
            <a:r>
              <a:rPr lang="it-IT" dirty="0" smtClean="0">
                <a:latin typeface="Arial Narrow"/>
                <a:cs typeface="Arial Narrow"/>
              </a:rPr>
              <a:t> /</a:t>
            </a:r>
            <a:r>
              <a:rPr lang="it-IT" dirty="0">
                <a:latin typeface="Arial Narrow"/>
                <a:cs typeface="Arial Narrow"/>
              </a:rPr>
              <a:t>campo (</a:t>
            </a:r>
            <a:r>
              <a:rPr lang="it-IT" dirty="0">
                <a:latin typeface="Arial Narrow"/>
                <a:cs typeface="Arial Narrow"/>
                <a:sym typeface="Symbol" pitchFamily="18" charset="2"/>
              </a:rPr>
              <a:t></a:t>
            </a:r>
            <a:r>
              <a:rPr lang="it-IT" dirty="0">
                <a:latin typeface="Arial Narrow"/>
                <a:cs typeface="Arial Narrow"/>
              </a:rPr>
              <a:t> 1 o </a:t>
            </a:r>
            <a:r>
              <a:rPr lang="it-IT" dirty="0">
                <a:latin typeface="Arial Narrow"/>
                <a:cs typeface="Arial Narrow"/>
                <a:sym typeface="Symbol" pitchFamily="18" charset="2"/>
              </a:rPr>
              <a:t></a:t>
            </a:r>
            <a:r>
              <a:rPr lang="it-IT" dirty="0">
                <a:latin typeface="Arial Narrow"/>
                <a:cs typeface="Arial Narrow"/>
              </a:rPr>
              <a:t> 10</a:t>
            </a:r>
            <a:r>
              <a:rPr lang="it-IT" dirty="0" smtClean="0">
                <a:latin typeface="Arial Narrow"/>
                <a:cs typeface="Arial Narrow"/>
              </a:rPr>
              <a:t>) * </a:t>
            </a:r>
            <a:r>
              <a:rPr lang="it-IT" sz="1400" dirty="0" smtClean="0">
                <a:latin typeface="Arial Narrow"/>
                <a:cs typeface="Arial Narrow"/>
              </a:rPr>
              <a:t>(</a:t>
            </a:r>
            <a:r>
              <a:rPr lang="it-IT" sz="1400" i="1" dirty="0" smtClean="0">
                <a:latin typeface="Arial Narrow"/>
                <a:cs typeface="Arial Narrow"/>
              </a:rPr>
              <a:t>*= non codificato; discusso)</a:t>
            </a:r>
            <a:endParaRPr lang="it-IT" dirty="0">
              <a:latin typeface="Arial Narrow"/>
              <a:cs typeface="Arial Narrow"/>
            </a:endParaRPr>
          </a:p>
          <a:p>
            <a:pPr>
              <a:tabLst>
                <a:tab pos="1612900" algn="l"/>
              </a:tabLst>
            </a:pPr>
            <a:r>
              <a:rPr lang="it-IT" dirty="0">
                <a:latin typeface="Arial Narrow"/>
                <a:cs typeface="Arial Narrow"/>
              </a:rPr>
              <a:t>	all’esame del sedimento </a:t>
            </a:r>
            <a:r>
              <a:rPr lang="it-IT" dirty="0" smtClean="0">
                <a:latin typeface="Arial Narrow"/>
                <a:cs typeface="Arial Narrow"/>
              </a:rPr>
              <a:t>urinario a </a:t>
            </a:r>
            <a:r>
              <a:rPr lang="it-IT" dirty="0">
                <a:latin typeface="Arial Narrow"/>
                <a:cs typeface="Arial Narrow"/>
              </a:rPr>
              <a:t>400x.</a:t>
            </a:r>
          </a:p>
          <a:p>
            <a:pPr>
              <a:tabLst>
                <a:tab pos="1612900" algn="l"/>
              </a:tabLst>
            </a:pPr>
            <a:endParaRPr lang="it-IT" dirty="0" smtClean="0">
              <a:latin typeface="Arial Narrow"/>
              <a:cs typeface="Arial Narrow"/>
            </a:endParaRPr>
          </a:p>
          <a:p>
            <a:pPr>
              <a:tabLst>
                <a:tab pos="1612900" algn="l"/>
              </a:tabLst>
            </a:pPr>
            <a:r>
              <a:rPr lang="it-IT" sz="2000" b="1" dirty="0" smtClean="0">
                <a:latin typeface="Arial Narrow"/>
                <a:cs typeface="Arial Narrow"/>
              </a:rPr>
              <a:t>Prevalenza:</a:t>
            </a:r>
            <a:r>
              <a:rPr lang="it-IT" dirty="0" smtClean="0">
                <a:latin typeface="Arial Narrow"/>
                <a:cs typeface="Arial Narrow"/>
              </a:rPr>
              <a:t>	? </a:t>
            </a:r>
            <a:r>
              <a:rPr lang="it-IT" sz="1600" i="1" dirty="0" smtClean="0">
                <a:latin typeface="Arial Narrow"/>
                <a:cs typeface="Arial Narrow"/>
              </a:rPr>
              <a:t>(da 0.2 a 16,1% di popolazione generale)</a:t>
            </a:r>
          </a:p>
          <a:p>
            <a:pPr>
              <a:tabLst>
                <a:tab pos="1612900" algn="l"/>
              </a:tabLst>
            </a:pPr>
            <a:endParaRPr lang="it-IT" sz="1400" i="1" dirty="0" smtClean="0">
              <a:latin typeface="Arial Narrow"/>
              <a:cs typeface="Arial Narrow"/>
            </a:endParaRPr>
          </a:p>
          <a:p>
            <a:pPr>
              <a:tabLst>
                <a:tab pos="1612900" algn="l"/>
              </a:tabLst>
            </a:pPr>
            <a:r>
              <a:rPr lang="it-IT" sz="2000" b="1" dirty="0" smtClean="0">
                <a:latin typeface="Arial Narrow"/>
                <a:cs typeface="Arial Narrow"/>
              </a:rPr>
              <a:t>Riproducibilità:</a:t>
            </a:r>
            <a:r>
              <a:rPr lang="it-IT" dirty="0" smtClean="0">
                <a:latin typeface="Arial Narrow"/>
                <a:cs typeface="Arial Narrow"/>
              </a:rPr>
              <a:t>	</a:t>
            </a:r>
            <a:r>
              <a:rPr lang="it-IT" b="1" dirty="0" smtClean="0">
                <a:solidFill>
                  <a:srgbClr val="FF0000"/>
                </a:solidFill>
                <a:latin typeface="Arial Narrow"/>
                <a:cs typeface="Arial Narrow"/>
              </a:rPr>
              <a:t>c’era già prima?  da quanto? sugli stessi valori ? </a:t>
            </a:r>
          </a:p>
          <a:p>
            <a:pPr>
              <a:tabLst>
                <a:tab pos="1612900" algn="l"/>
              </a:tabLst>
            </a:pPr>
            <a:endParaRPr lang="it-IT" b="1" dirty="0" smtClean="0">
              <a:solidFill>
                <a:srgbClr val="FF0000"/>
              </a:solidFill>
              <a:latin typeface="Arial Narrow"/>
              <a:cs typeface="Arial Narrow"/>
            </a:endParaRPr>
          </a:p>
          <a:p>
            <a:pPr>
              <a:tabLst>
                <a:tab pos="1612900" algn="l"/>
              </a:tabLst>
            </a:pPr>
            <a:r>
              <a:rPr lang="it-IT" b="1" dirty="0" smtClean="0">
                <a:solidFill>
                  <a:srgbClr val="FF0000"/>
                </a:solidFill>
                <a:latin typeface="Arial Narrow"/>
                <a:cs typeface="Arial Narrow"/>
              </a:rPr>
              <a:t>	è costante ? </a:t>
            </a:r>
            <a:r>
              <a:rPr lang="it-IT" dirty="0" smtClean="0">
                <a:latin typeface="Arial Narrow"/>
                <a:cs typeface="Arial Narrow"/>
              </a:rPr>
              <a:t>(può essere TRANSITORIA)</a:t>
            </a:r>
          </a:p>
          <a:p>
            <a:pPr marL="1055688" indent="-1055688">
              <a:tabLst>
                <a:tab pos="1882775" algn="l"/>
                <a:tab pos="3944938" algn="l"/>
              </a:tabLst>
            </a:pPr>
            <a:r>
              <a:rPr lang="it-IT" dirty="0" smtClean="0">
                <a:solidFill>
                  <a:srgbClr val="000099"/>
                </a:solidFill>
                <a:latin typeface="Arial Narrow"/>
                <a:cs typeface="Arial Narrow"/>
              </a:rPr>
              <a:t>		</a:t>
            </a:r>
            <a:r>
              <a:rPr lang="it-IT" sz="1400" i="1" dirty="0" smtClean="0">
                <a:latin typeface="Arial Narrow"/>
                <a:cs typeface="Arial Narrow"/>
              </a:rPr>
              <a:t>Studio di 12 anni su soldati: 	39% almeno 1 riscontro, 16% </a:t>
            </a:r>
            <a:r>
              <a:rPr lang="it-IT" sz="1400" i="1" dirty="0" smtClean="0">
                <a:latin typeface="Arial Narrow"/>
                <a:cs typeface="Arial Narrow"/>
                <a:sym typeface="Symbol" pitchFamily="18" charset="2"/>
              </a:rPr>
              <a:t> 2 riscontri</a:t>
            </a:r>
          </a:p>
          <a:p>
            <a:pPr marL="1055688" indent="-1055688">
              <a:tabLst>
                <a:tab pos="1882775" algn="l"/>
                <a:tab pos="3944938" algn="l"/>
              </a:tabLst>
            </a:pPr>
            <a:r>
              <a:rPr lang="it-IT" sz="1400" i="1" dirty="0" smtClean="0">
                <a:latin typeface="Arial Narrow"/>
                <a:cs typeface="Arial Narrow"/>
                <a:sym typeface="Symbol" pitchFamily="18" charset="2"/>
              </a:rPr>
              <a:t>		</a:t>
            </a:r>
            <a:r>
              <a:rPr lang="it-IT" sz="1400" i="1" dirty="0" smtClean="0">
                <a:latin typeface="Arial Narrow"/>
                <a:cs typeface="Arial Narrow"/>
              </a:rPr>
              <a:t>Donne post-menopausa: 13% ematuria microscopica</a:t>
            </a:r>
          </a:p>
          <a:p>
            <a:pPr marL="1055688" indent="-1055688">
              <a:tabLst>
                <a:tab pos="1882775" algn="l"/>
                <a:tab pos="6096000" algn="l"/>
              </a:tabLst>
            </a:pPr>
            <a:r>
              <a:rPr lang="it-IT" sz="1400" i="1" dirty="0" smtClean="0">
                <a:latin typeface="Arial Narrow"/>
                <a:cs typeface="Arial Narrow"/>
              </a:rPr>
              <a:t>		</a:t>
            </a:r>
            <a:r>
              <a:rPr lang="it-IT" dirty="0" smtClean="0">
                <a:latin typeface="Arial Narrow"/>
                <a:cs typeface="Arial Narrow"/>
              </a:rPr>
              <a:t>Possibili cause di microematuria transitoria:	</a:t>
            </a:r>
            <a:r>
              <a:rPr lang="it-IT" sz="1400" dirty="0" smtClean="0">
                <a:latin typeface="Arial Narrow"/>
                <a:cs typeface="Arial Narrow"/>
              </a:rPr>
              <a:t>- esercizio fisico intenso</a:t>
            </a:r>
          </a:p>
          <a:p>
            <a:pPr marL="1055688" indent="-1055688">
              <a:tabLst>
                <a:tab pos="1882775" algn="l"/>
                <a:tab pos="6096000" algn="l"/>
              </a:tabLst>
            </a:pPr>
            <a:r>
              <a:rPr lang="it-IT" sz="1400" dirty="0" smtClean="0">
                <a:latin typeface="Arial Narrow"/>
                <a:cs typeface="Arial Narrow"/>
              </a:rPr>
              <a:t>			- attività sessuale</a:t>
            </a:r>
          </a:p>
          <a:p>
            <a:pPr marL="1055688" indent="-1055688">
              <a:tabLst>
                <a:tab pos="1882775" algn="l"/>
                <a:tab pos="6096000" algn="l"/>
              </a:tabLst>
            </a:pPr>
            <a:r>
              <a:rPr lang="it-IT" sz="1400" dirty="0" smtClean="0">
                <a:latin typeface="Arial Narrow"/>
                <a:cs typeface="Arial Narrow"/>
              </a:rPr>
              <a:t>			- modesto trauma</a:t>
            </a:r>
          </a:p>
          <a:p>
            <a:pPr marL="1055688" indent="-1055688">
              <a:tabLst>
                <a:tab pos="1882775" algn="l"/>
                <a:tab pos="6096000" algn="l"/>
              </a:tabLst>
            </a:pPr>
            <a:r>
              <a:rPr lang="it-IT" sz="1400" dirty="0" smtClean="0">
                <a:latin typeface="Arial Narrow"/>
                <a:cs typeface="Arial Narrow"/>
              </a:rPr>
              <a:t>			- contaminazione mestruale</a:t>
            </a:r>
          </a:p>
          <a:p>
            <a:pPr marL="1055688" indent="-1055688">
              <a:tabLst>
                <a:tab pos="1882775" algn="l"/>
                <a:tab pos="6096000" algn="l"/>
              </a:tabLst>
            </a:pPr>
            <a:r>
              <a:rPr lang="it-IT" sz="1400" dirty="0" smtClean="0">
                <a:latin typeface="Arial Narrow"/>
                <a:cs typeface="Arial Narrow"/>
              </a:rPr>
              <a:t>			(- artificiosa)</a:t>
            </a:r>
          </a:p>
          <a:p>
            <a:pPr marL="1055688" indent="-1055688">
              <a:tabLst>
                <a:tab pos="1882775" algn="l"/>
                <a:tab pos="6096000" algn="l"/>
              </a:tabLst>
            </a:pPr>
            <a:endParaRPr lang="it-IT" sz="1400" dirty="0" smtClean="0">
              <a:latin typeface="Arial Narrow"/>
              <a:cs typeface="Arial Narrow"/>
            </a:endParaRPr>
          </a:p>
          <a:p>
            <a:pPr>
              <a:tabLst>
                <a:tab pos="1612900" algn="l"/>
              </a:tabLst>
            </a:pPr>
            <a:r>
              <a:rPr lang="it-IT" sz="1400" dirty="0" smtClean="0">
                <a:latin typeface="Arial Narrow"/>
                <a:cs typeface="Arial Narrow"/>
              </a:rPr>
              <a:t>	</a:t>
            </a:r>
            <a:r>
              <a:rPr lang="it-IT" b="1" dirty="0" smtClean="0">
                <a:solidFill>
                  <a:srgbClr val="FF0000"/>
                </a:solidFill>
                <a:latin typeface="Arial Narrow"/>
                <a:cs typeface="Arial Narrow"/>
              </a:rPr>
              <a:t>c’è solo microematuria?</a:t>
            </a:r>
          </a:p>
          <a:p>
            <a:pPr>
              <a:tabLst>
                <a:tab pos="2241550" algn="l"/>
                <a:tab pos="3227388" algn="l"/>
              </a:tabLst>
            </a:pPr>
            <a:r>
              <a:rPr lang="it-IT" sz="1400" dirty="0" smtClean="0">
                <a:latin typeface="Arial Narrow"/>
                <a:cs typeface="Arial Narrow"/>
              </a:rPr>
              <a:t>	</a:t>
            </a:r>
            <a:r>
              <a:rPr lang="it-IT" dirty="0" smtClean="0">
                <a:latin typeface="Arial Narrow"/>
                <a:cs typeface="Arial Narrow"/>
              </a:rPr>
              <a:t>valutare:	- Peso Specifico (effetto della concentrazione)</a:t>
            </a:r>
          </a:p>
          <a:p>
            <a:pPr>
              <a:tabLst>
                <a:tab pos="2241550" algn="l"/>
                <a:tab pos="3227388" algn="l"/>
              </a:tabLst>
            </a:pPr>
            <a:r>
              <a:rPr lang="it-IT" dirty="0" smtClean="0">
                <a:latin typeface="Arial Narrow"/>
                <a:cs typeface="Arial Narrow"/>
              </a:rPr>
              <a:t>		- Presenza di cristalli al sedimento</a:t>
            </a:r>
          </a:p>
          <a:p>
            <a:pPr>
              <a:tabLst>
                <a:tab pos="2241550" algn="l"/>
                <a:tab pos="3227388" algn="l"/>
              </a:tabLst>
            </a:pPr>
            <a:r>
              <a:rPr lang="it-IT" sz="1400" dirty="0" smtClean="0">
                <a:latin typeface="Arial Narrow"/>
                <a:cs typeface="Arial Narrow"/>
              </a:rPr>
              <a:t>	</a:t>
            </a:r>
            <a:r>
              <a:rPr lang="it-IT" sz="1300" dirty="0" smtClean="0">
                <a:latin typeface="Arial Narrow"/>
                <a:cs typeface="Arial Narrow"/>
              </a:rPr>
              <a:t>(se P.S. &gt;</a:t>
            </a:r>
            <a:r>
              <a:rPr lang="it-IT" sz="1300" dirty="0" smtClean="0">
                <a:latin typeface="Arial Narrow"/>
                <a:cs typeface="Arial Narrow"/>
                <a:sym typeface="Symbol"/>
              </a:rPr>
              <a:t>1020-</a:t>
            </a:r>
            <a:r>
              <a:rPr lang="it-IT" sz="1300" dirty="0" smtClean="0">
                <a:latin typeface="Arial Narrow"/>
                <a:cs typeface="Arial Narrow"/>
              </a:rPr>
              <a:t>1025 e/o cristalli, ripetere dopo alcuni giorni di diuresi </a:t>
            </a:r>
            <a:r>
              <a:rPr lang="it-IT" sz="1300" dirty="0" smtClean="0">
                <a:latin typeface="Arial Narrow"/>
                <a:cs typeface="Arial Narrow"/>
                <a:sym typeface="Symbol"/>
              </a:rPr>
              <a:t>1,5 litri /</a:t>
            </a:r>
            <a:r>
              <a:rPr lang="it-IT" sz="1300" dirty="0" err="1" smtClean="0">
                <a:latin typeface="Arial Narrow"/>
                <a:cs typeface="Arial Narrow"/>
                <a:sym typeface="Symbol"/>
              </a:rPr>
              <a:t>die</a:t>
            </a:r>
            <a:r>
              <a:rPr lang="it-IT" sz="1300" dirty="0" smtClean="0">
                <a:latin typeface="Arial Narrow"/>
                <a:cs typeface="Arial Narrow"/>
                <a:sym typeface="Symbol"/>
              </a:rPr>
              <a:t>)</a:t>
            </a:r>
            <a:endParaRPr lang="it-IT" sz="1400" dirty="0" smtClean="0">
              <a:latin typeface="Arial Narrow"/>
              <a:cs typeface="Arial Narrow"/>
            </a:endParaRPr>
          </a:p>
          <a:p>
            <a:pPr marL="1055688" indent="-1055688">
              <a:tabLst>
                <a:tab pos="1882775" algn="l"/>
                <a:tab pos="3944938" algn="l"/>
              </a:tabLst>
            </a:pPr>
            <a:endParaRPr lang="it-IT" sz="1400" i="1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60508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8600" y="795854"/>
            <a:ext cx="8807896" cy="6001643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055688" indent="-1055688">
              <a:tabLst>
                <a:tab pos="1882775" algn="l"/>
                <a:tab pos="3944938" algn="l"/>
              </a:tabLst>
            </a:pPr>
            <a:endParaRPr lang="it-IT" sz="1400" i="1" dirty="0">
              <a:latin typeface="Arial Narrow"/>
              <a:cs typeface="Arial Narrow"/>
            </a:endParaRPr>
          </a:p>
          <a:p>
            <a:pPr>
              <a:tabLst>
                <a:tab pos="1612900" algn="l"/>
              </a:tabLst>
            </a:pPr>
            <a:r>
              <a:rPr lang="it-IT" sz="2000" b="1" dirty="0" smtClean="0">
                <a:solidFill>
                  <a:schemeClr val="tx1"/>
                </a:solidFill>
                <a:latin typeface="Arial Narrow"/>
                <a:cs typeface="Arial Narrow"/>
              </a:rPr>
              <a:t>Cosa altro c’è ?</a:t>
            </a:r>
            <a:r>
              <a:rPr lang="it-IT" dirty="0" smtClean="0">
                <a:solidFill>
                  <a:schemeClr val="tx1"/>
                </a:solidFill>
                <a:latin typeface="Arial Narrow"/>
                <a:cs typeface="Arial Narrow"/>
              </a:rPr>
              <a:t>	</a:t>
            </a:r>
            <a:r>
              <a:rPr lang="it-IT" b="1" dirty="0" smtClean="0">
                <a:solidFill>
                  <a:srgbClr val="0000CC"/>
                </a:solidFill>
                <a:latin typeface="Arial Narrow"/>
                <a:cs typeface="Arial Narrow"/>
              </a:rPr>
              <a:t>sindrome nefritica?  </a:t>
            </a:r>
            <a:r>
              <a:rPr lang="it-IT" b="1" dirty="0" smtClean="0">
                <a:solidFill>
                  <a:srgbClr val="FF0000"/>
                </a:solidFill>
                <a:latin typeface="Arial Narrow"/>
                <a:cs typeface="Arial Narrow"/>
              </a:rPr>
              <a:t>*</a:t>
            </a:r>
          </a:p>
          <a:p>
            <a:pPr>
              <a:tabLst>
                <a:tab pos="1703388" algn="l"/>
              </a:tabLst>
            </a:pPr>
            <a:r>
              <a:rPr lang="it-IT" dirty="0" smtClean="0">
                <a:latin typeface="Arial Narrow"/>
                <a:cs typeface="Arial Narrow"/>
              </a:rPr>
              <a:t>	</a:t>
            </a:r>
            <a:r>
              <a:rPr lang="it-IT" sz="1400" i="1" dirty="0" smtClean="0">
                <a:solidFill>
                  <a:schemeClr val="tx1"/>
                </a:solidFill>
                <a:latin typeface="Arial Narrow"/>
                <a:cs typeface="Arial Narrow"/>
              </a:rPr>
              <a:t>(ematuria, </a:t>
            </a:r>
            <a:r>
              <a:rPr lang="it-IT" sz="1400" i="1" dirty="0" smtClean="0">
                <a:latin typeface="Arial Narrow"/>
                <a:cs typeface="Arial Narrow"/>
              </a:rPr>
              <a:t>proteinuria, </a:t>
            </a:r>
            <a:r>
              <a:rPr lang="it-IT" sz="1400" i="1" dirty="0" smtClean="0">
                <a:solidFill>
                  <a:schemeClr val="tx1"/>
                </a:solidFill>
                <a:latin typeface="Arial Narrow"/>
                <a:cs typeface="Arial Narrow"/>
              </a:rPr>
              <a:t>ipertensione arteriosa, </a:t>
            </a:r>
            <a:r>
              <a:rPr lang="it-IT" sz="1400" i="1" dirty="0" smtClean="0">
                <a:latin typeface="Arial Narrow"/>
                <a:cs typeface="Arial Narrow"/>
              </a:rPr>
              <a:t>edemi al volto, </a:t>
            </a:r>
            <a:r>
              <a:rPr lang="it-IT" sz="1400" i="1" dirty="0" smtClean="0">
                <a:solidFill>
                  <a:schemeClr val="tx1"/>
                </a:solidFill>
                <a:latin typeface="Arial Narrow"/>
                <a:cs typeface="Arial Narrow"/>
              </a:rPr>
              <a:t>riduzione VFG </a:t>
            </a:r>
            <a:r>
              <a:rPr lang="it-IT" sz="1400" i="1" dirty="0" smtClean="0">
                <a:solidFill>
                  <a:schemeClr val="tx1"/>
                </a:solidFill>
                <a:latin typeface="Arial Narrow"/>
                <a:cs typeface="Arial Narrow"/>
                <a:sym typeface="Symbol"/>
              </a:rPr>
              <a:t></a:t>
            </a:r>
            <a:r>
              <a:rPr lang="it-IT" sz="1400" i="1" dirty="0" smtClean="0">
                <a:solidFill>
                  <a:schemeClr val="tx1"/>
                </a:solidFill>
                <a:latin typeface="Arial Narrow"/>
                <a:cs typeface="Arial Narrow"/>
              </a:rPr>
              <a:t>o eGFR</a:t>
            </a:r>
            <a:r>
              <a:rPr lang="it-IT" sz="1400" i="1" dirty="0" smtClean="0">
                <a:solidFill>
                  <a:schemeClr val="tx1"/>
                </a:solidFill>
                <a:latin typeface="Arial Narrow"/>
                <a:cs typeface="Arial Narrow"/>
                <a:sym typeface="Symbol"/>
              </a:rPr>
              <a:t></a:t>
            </a:r>
            <a:r>
              <a:rPr lang="it-IT" sz="1400" i="1" dirty="0" smtClean="0">
                <a:solidFill>
                  <a:schemeClr val="tx1"/>
                </a:solidFill>
                <a:latin typeface="Arial Narrow"/>
                <a:cs typeface="Arial Narrow"/>
              </a:rPr>
              <a:t>, </a:t>
            </a:r>
            <a:r>
              <a:rPr lang="it-IT" sz="1400" i="1" dirty="0" smtClean="0">
                <a:latin typeface="Arial Narrow"/>
                <a:cs typeface="Arial Narrow"/>
              </a:rPr>
              <a:t>oliguria)</a:t>
            </a:r>
            <a:endParaRPr lang="it-IT" sz="1400" i="1" dirty="0" smtClean="0">
              <a:solidFill>
                <a:schemeClr val="tx1"/>
              </a:solidFill>
              <a:latin typeface="Arial Narrow"/>
              <a:cs typeface="Arial Narrow"/>
            </a:endParaRPr>
          </a:p>
          <a:p>
            <a:pPr>
              <a:tabLst>
                <a:tab pos="1612900" algn="l"/>
              </a:tabLst>
            </a:pPr>
            <a:r>
              <a:rPr lang="it-IT" dirty="0" smtClean="0">
                <a:latin typeface="Arial Narrow"/>
                <a:cs typeface="Arial Narrow"/>
              </a:rPr>
              <a:t>	</a:t>
            </a:r>
          </a:p>
          <a:p>
            <a:pPr>
              <a:tabLst>
                <a:tab pos="1612900" algn="l"/>
              </a:tabLst>
            </a:pPr>
            <a:r>
              <a:rPr lang="it-IT" dirty="0" smtClean="0">
                <a:latin typeface="Arial Narrow"/>
                <a:cs typeface="Arial Narrow"/>
              </a:rPr>
              <a:t>	</a:t>
            </a:r>
            <a:r>
              <a:rPr lang="it-IT" b="1" dirty="0" smtClean="0">
                <a:solidFill>
                  <a:srgbClr val="0000CC"/>
                </a:solidFill>
                <a:latin typeface="Arial Narrow"/>
                <a:cs typeface="Arial Narrow"/>
              </a:rPr>
              <a:t>sindrome nefrosica? </a:t>
            </a:r>
            <a:r>
              <a:rPr lang="it-IT" b="1" dirty="0" smtClean="0">
                <a:solidFill>
                  <a:srgbClr val="FF0000"/>
                </a:solidFill>
                <a:latin typeface="Arial Narrow"/>
                <a:cs typeface="Arial Narrow"/>
              </a:rPr>
              <a:t>*</a:t>
            </a:r>
            <a:endParaRPr lang="it-IT" b="1" dirty="0" smtClean="0">
              <a:solidFill>
                <a:srgbClr val="0000CC"/>
              </a:solidFill>
              <a:latin typeface="Arial Narrow"/>
              <a:cs typeface="Arial Narrow"/>
            </a:endParaRPr>
          </a:p>
          <a:p>
            <a:pPr>
              <a:tabLst>
                <a:tab pos="1612900" algn="l"/>
              </a:tabLst>
            </a:pPr>
            <a:r>
              <a:rPr lang="it-IT" dirty="0" smtClean="0">
                <a:solidFill>
                  <a:schemeClr val="tx1"/>
                </a:solidFill>
                <a:latin typeface="Arial Narrow"/>
                <a:cs typeface="Arial Narrow"/>
              </a:rPr>
              <a:t>	</a:t>
            </a:r>
            <a:r>
              <a:rPr lang="it-IT" sz="1400" i="1" dirty="0" smtClean="0">
                <a:solidFill>
                  <a:schemeClr val="tx1"/>
                </a:solidFill>
                <a:latin typeface="Arial Narrow"/>
                <a:cs typeface="Arial Narrow"/>
              </a:rPr>
              <a:t>  (edemi declivi importanti e simmetrici, proteinuria marcata, </a:t>
            </a:r>
            <a:r>
              <a:rPr lang="it-IT" sz="1400" i="1" dirty="0" err="1" smtClean="0">
                <a:solidFill>
                  <a:schemeClr val="tx1"/>
                </a:solidFill>
                <a:latin typeface="Arial Narrow"/>
                <a:cs typeface="Arial Narrow"/>
              </a:rPr>
              <a:t>ipodisprotidemia</a:t>
            </a:r>
            <a:r>
              <a:rPr lang="it-IT" sz="1400" i="1" dirty="0" smtClean="0">
                <a:solidFill>
                  <a:schemeClr val="tx1"/>
                </a:solidFill>
                <a:latin typeface="Arial Narrow"/>
                <a:cs typeface="Arial Narrow"/>
              </a:rPr>
              <a:t>, </a:t>
            </a:r>
            <a:r>
              <a:rPr lang="it-IT" sz="1400" i="1" dirty="0" err="1" smtClean="0">
                <a:solidFill>
                  <a:schemeClr val="tx1"/>
                </a:solidFill>
                <a:latin typeface="Arial Narrow"/>
                <a:cs typeface="Arial Narrow"/>
              </a:rPr>
              <a:t>iperlipemia</a:t>
            </a:r>
            <a:r>
              <a:rPr lang="it-IT" sz="1400" i="1" dirty="0" smtClean="0">
                <a:solidFill>
                  <a:schemeClr val="tx1"/>
                </a:solidFill>
                <a:latin typeface="Arial Narrow"/>
                <a:cs typeface="Arial Narrow"/>
              </a:rPr>
              <a:t>)</a:t>
            </a:r>
          </a:p>
          <a:p>
            <a:pPr>
              <a:tabLst>
                <a:tab pos="1612900" algn="l"/>
              </a:tabLst>
            </a:pPr>
            <a:r>
              <a:rPr lang="it-IT" dirty="0" smtClean="0">
                <a:latin typeface="Arial Narrow"/>
                <a:cs typeface="Arial Narrow"/>
              </a:rPr>
              <a:t>	</a:t>
            </a:r>
          </a:p>
          <a:p>
            <a:pPr>
              <a:tabLst>
                <a:tab pos="1612900" algn="l"/>
              </a:tabLst>
            </a:pPr>
            <a:r>
              <a:rPr lang="it-IT" dirty="0" smtClean="0">
                <a:latin typeface="Arial Narrow"/>
                <a:cs typeface="Arial Narrow"/>
              </a:rPr>
              <a:t>	</a:t>
            </a:r>
            <a:r>
              <a:rPr lang="it-IT" b="1" dirty="0" smtClean="0">
                <a:solidFill>
                  <a:srgbClr val="0000CC"/>
                </a:solidFill>
                <a:latin typeface="Arial Narrow"/>
                <a:cs typeface="Arial Narrow"/>
              </a:rPr>
              <a:t>quadro </a:t>
            </a:r>
            <a:r>
              <a:rPr lang="it-IT" b="1" dirty="0" err="1" smtClean="0">
                <a:solidFill>
                  <a:srgbClr val="0000CC"/>
                </a:solidFill>
                <a:latin typeface="Arial Narrow"/>
                <a:cs typeface="Arial Narrow"/>
              </a:rPr>
              <a:t>sindromico</a:t>
            </a:r>
            <a:r>
              <a:rPr lang="it-IT" b="1" dirty="0" smtClean="0">
                <a:solidFill>
                  <a:srgbClr val="0000CC"/>
                </a:solidFill>
                <a:latin typeface="Arial Narrow"/>
                <a:cs typeface="Arial Narrow"/>
              </a:rPr>
              <a:t>/sintomatologico ? </a:t>
            </a:r>
            <a:r>
              <a:rPr lang="it-IT" b="1" dirty="0" smtClean="0">
                <a:solidFill>
                  <a:srgbClr val="FF0000"/>
                </a:solidFill>
                <a:latin typeface="Arial Narrow"/>
                <a:cs typeface="Arial Narrow"/>
              </a:rPr>
              <a:t>*</a:t>
            </a:r>
            <a:endParaRPr lang="it-IT" b="1" dirty="0" smtClean="0">
              <a:solidFill>
                <a:srgbClr val="0000CC"/>
              </a:solidFill>
              <a:latin typeface="Arial Narrow"/>
              <a:cs typeface="Arial Narrow"/>
            </a:endParaRPr>
          </a:p>
          <a:p>
            <a:pPr>
              <a:tabLst>
                <a:tab pos="1612900" algn="l"/>
              </a:tabLst>
            </a:pPr>
            <a:r>
              <a:rPr lang="it-IT" dirty="0" smtClean="0">
                <a:latin typeface="Arial Narrow"/>
                <a:cs typeface="Arial Narrow"/>
              </a:rPr>
              <a:t>	</a:t>
            </a:r>
            <a:r>
              <a:rPr lang="it-IT" sz="1400" i="1" dirty="0" smtClean="0">
                <a:latin typeface="Arial Narrow"/>
                <a:cs typeface="Arial Narrow"/>
              </a:rPr>
              <a:t>  (astenia </a:t>
            </a:r>
            <a:r>
              <a:rPr lang="it-IT" sz="1400" i="1" dirty="0" err="1" smtClean="0">
                <a:latin typeface="Arial Narrow"/>
                <a:cs typeface="Arial Narrow"/>
              </a:rPr>
              <a:t>ingravescente</a:t>
            </a:r>
            <a:r>
              <a:rPr lang="it-IT" sz="1400" i="1" dirty="0" smtClean="0">
                <a:latin typeface="Arial Narrow"/>
                <a:cs typeface="Arial Narrow"/>
              </a:rPr>
              <a:t>, febbricola, calo ponderale, malessere)</a:t>
            </a:r>
          </a:p>
          <a:p>
            <a:pPr>
              <a:tabLst>
                <a:tab pos="1612900" algn="l"/>
              </a:tabLst>
            </a:pPr>
            <a:r>
              <a:rPr lang="it-IT" dirty="0" smtClean="0">
                <a:solidFill>
                  <a:schemeClr val="tx1"/>
                </a:solidFill>
                <a:latin typeface="Arial Narrow"/>
                <a:cs typeface="Arial Narrow"/>
              </a:rPr>
              <a:t>	</a:t>
            </a:r>
          </a:p>
          <a:p>
            <a:pPr>
              <a:tabLst>
                <a:tab pos="1612900" algn="l"/>
              </a:tabLst>
            </a:pPr>
            <a:r>
              <a:rPr lang="it-IT" dirty="0" smtClean="0">
                <a:latin typeface="Arial Narrow"/>
                <a:cs typeface="Arial Narrow"/>
              </a:rPr>
              <a:t>	</a:t>
            </a:r>
            <a:r>
              <a:rPr lang="it-IT" b="1" dirty="0" smtClean="0">
                <a:solidFill>
                  <a:srgbClr val="0000CC"/>
                </a:solidFill>
                <a:latin typeface="Arial Narrow"/>
                <a:cs typeface="Arial Narrow"/>
              </a:rPr>
              <a:t>c’è </a:t>
            </a:r>
            <a:r>
              <a:rPr lang="it-IT" b="1" dirty="0" smtClean="0">
                <a:solidFill>
                  <a:srgbClr val="0000CC"/>
                </a:solidFill>
                <a:latin typeface="Arial Narrow"/>
                <a:cs typeface="Arial Narrow"/>
                <a:sym typeface="Symbol"/>
              </a:rPr>
              <a:t>  </a:t>
            </a:r>
            <a:r>
              <a:rPr lang="it-IT" b="1" dirty="0" smtClean="0">
                <a:solidFill>
                  <a:srgbClr val="0000CC"/>
                </a:solidFill>
                <a:latin typeface="Arial Narrow"/>
                <a:cs typeface="Arial Narrow"/>
              </a:rPr>
              <a:t>VFG </a:t>
            </a:r>
            <a:r>
              <a:rPr lang="it-IT" dirty="0" smtClean="0">
                <a:solidFill>
                  <a:schemeClr val="tx1"/>
                </a:solidFill>
                <a:latin typeface="Arial Narrow"/>
                <a:cs typeface="Arial Narrow"/>
              </a:rPr>
              <a:t>non noto prima o peggiorato rispetto a valori precedenti ?</a:t>
            </a:r>
            <a:r>
              <a:rPr lang="it-IT" b="1" dirty="0" smtClean="0">
                <a:solidFill>
                  <a:srgbClr val="FF0000"/>
                </a:solidFill>
                <a:latin typeface="Arial Narrow"/>
                <a:cs typeface="Arial Narrow"/>
              </a:rPr>
              <a:t> *</a:t>
            </a:r>
            <a:endParaRPr lang="it-IT" dirty="0" smtClean="0">
              <a:solidFill>
                <a:schemeClr val="tx1"/>
              </a:solidFill>
              <a:latin typeface="Arial Narrow"/>
              <a:cs typeface="Arial Narrow"/>
            </a:endParaRPr>
          </a:p>
          <a:p>
            <a:pPr>
              <a:tabLst>
                <a:tab pos="1612900" algn="l"/>
              </a:tabLst>
            </a:pPr>
            <a:endParaRPr lang="it-IT" dirty="0" smtClean="0">
              <a:latin typeface="Arial Narrow"/>
              <a:cs typeface="Arial Narrow"/>
            </a:endParaRPr>
          </a:p>
          <a:p>
            <a:pPr>
              <a:tabLst>
                <a:tab pos="1612900" algn="l"/>
              </a:tabLst>
            </a:pPr>
            <a:r>
              <a:rPr lang="it-IT" dirty="0" smtClean="0">
                <a:solidFill>
                  <a:schemeClr val="tx1"/>
                </a:solidFill>
                <a:latin typeface="Arial Narrow"/>
                <a:cs typeface="Arial Narrow"/>
              </a:rPr>
              <a:t>	</a:t>
            </a:r>
            <a:r>
              <a:rPr lang="it-IT" b="1" dirty="0" smtClean="0">
                <a:solidFill>
                  <a:srgbClr val="0000CC"/>
                </a:solidFill>
                <a:latin typeface="Arial Narrow"/>
                <a:cs typeface="Arial Narrow"/>
              </a:rPr>
              <a:t>altra patologia nota per complicanze renali ? </a:t>
            </a:r>
            <a:r>
              <a:rPr lang="it-IT" sz="1400" i="1" dirty="0" smtClean="0">
                <a:solidFill>
                  <a:schemeClr val="tx1"/>
                </a:solidFill>
                <a:latin typeface="Arial Narrow"/>
                <a:cs typeface="Arial Narrow"/>
              </a:rPr>
              <a:t>(diabete, paraproteine , ecc.?)</a:t>
            </a:r>
          </a:p>
          <a:p>
            <a:pPr>
              <a:tabLst>
                <a:tab pos="1612900" algn="l"/>
              </a:tabLst>
            </a:pPr>
            <a:endParaRPr lang="it-IT" sz="1400" i="1" dirty="0">
              <a:latin typeface="Arial Narrow"/>
              <a:cs typeface="Arial Narrow"/>
            </a:endParaRPr>
          </a:p>
          <a:p>
            <a:pPr algn="ctr">
              <a:tabLst>
                <a:tab pos="1612900" algn="l"/>
              </a:tabLst>
            </a:pPr>
            <a:endParaRPr lang="it-IT" sz="2400" i="1" dirty="0">
              <a:solidFill>
                <a:srgbClr val="FF0000"/>
              </a:solidFill>
              <a:latin typeface="Arial Narrow"/>
              <a:cs typeface="Arial Narrow"/>
            </a:endParaRPr>
          </a:p>
          <a:p>
            <a:pPr algn="ctr">
              <a:tabLst>
                <a:tab pos="1612900" algn="l"/>
              </a:tabLst>
            </a:pPr>
            <a:r>
              <a:rPr lang="it-IT" sz="2800" b="1" dirty="0">
                <a:solidFill>
                  <a:srgbClr val="FF0000"/>
                </a:solidFill>
                <a:latin typeface="Arial Narrow"/>
                <a:cs typeface="Arial Narrow"/>
              </a:rPr>
              <a:t>In questi casi: invio al nefrologo; se * : </a:t>
            </a:r>
            <a:r>
              <a:rPr lang="it-IT" sz="2800" b="1" u="sng" dirty="0">
                <a:solidFill>
                  <a:srgbClr val="FF0000"/>
                </a:solidFill>
                <a:latin typeface="Arial Narrow"/>
                <a:cs typeface="Arial Narrow"/>
              </a:rPr>
              <a:t>bollino verde</a:t>
            </a:r>
          </a:p>
          <a:p>
            <a:pPr algn="ctr">
              <a:tabLst>
                <a:tab pos="1612900" algn="l"/>
              </a:tabLst>
            </a:pPr>
            <a:endParaRPr lang="it-IT" sz="2400" i="1" dirty="0" smtClean="0">
              <a:solidFill>
                <a:srgbClr val="FF0000"/>
              </a:solidFill>
              <a:latin typeface="Arial Narrow"/>
              <a:cs typeface="Arial Narrow"/>
            </a:endParaRPr>
          </a:p>
          <a:p>
            <a:pPr marL="719138" indent="-719138"/>
            <a:r>
              <a:rPr lang="it-IT" sz="2000" b="1" dirty="0">
                <a:solidFill>
                  <a:srgbClr val="000099"/>
                </a:solidFill>
                <a:latin typeface="Arial Narrow"/>
                <a:cs typeface="Arial Narrow"/>
              </a:rPr>
              <a:t>Nota:</a:t>
            </a:r>
            <a:r>
              <a:rPr lang="it-IT" dirty="0">
                <a:solidFill>
                  <a:srgbClr val="000099"/>
                </a:solidFill>
                <a:latin typeface="Arial Narrow"/>
                <a:cs typeface="Arial Narrow"/>
              </a:rPr>
              <a:t>	Solo altissime dosi di dicumarolici danno ematuria, negli altri casi il dicumarolico </a:t>
            </a:r>
            <a:r>
              <a:rPr lang="it-IT" b="1" dirty="0">
                <a:solidFill>
                  <a:srgbClr val="FF0000"/>
                </a:solidFill>
                <a:latin typeface="Arial Narrow"/>
                <a:cs typeface="Arial Narrow"/>
              </a:rPr>
              <a:t>“svela” una causa esistente.</a:t>
            </a:r>
          </a:p>
          <a:p>
            <a:pPr marL="719138" indent="-719138"/>
            <a:r>
              <a:rPr lang="it-IT" dirty="0">
                <a:solidFill>
                  <a:srgbClr val="FF0000"/>
                </a:solidFill>
                <a:latin typeface="Arial Narrow"/>
                <a:cs typeface="Arial Narrow"/>
              </a:rPr>
              <a:t>	</a:t>
            </a:r>
            <a:r>
              <a:rPr lang="it-IT" i="1" dirty="0">
                <a:solidFill>
                  <a:srgbClr val="000099"/>
                </a:solidFill>
                <a:latin typeface="Arial Narrow"/>
                <a:cs typeface="Arial Narrow"/>
              </a:rPr>
              <a:t>(non cavarsela con “tanto è </a:t>
            </a:r>
            <a:r>
              <a:rPr lang="it-IT" i="1" dirty="0" err="1">
                <a:solidFill>
                  <a:srgbClr val="000099"/>
                </a:solidFill>
                <a:latin typeface="Arial Narrow"/>
                <a:cs typeface="Arial Narrow"/>
              </a:rPr>
              <a:t>scoagulato</a:t>
            </a:r>
            <a:r>
              <a:rPr lang="it-IT" i="1" dirty="0">
                <a:solidFill>
                  <a:srgbClr val="000099"/>
                </a:solidFill>
                <a:latin typeface="Arial Narrow"/>
                <a:cs typeface="Arial Narrow"/>
              </a:rPr>
              <a:t>”; fare esami di </a:t>
            </a:r>
            <a:r>
              <a:rPr lang="it-IT" i="1" dirty="0" err="1">
                <a:solidFill>
                  <a:srgbClr val="000099"/>
                </a:solidFill>
                <a:latin typeface="Arial Narrow"/>
                <a:cs typeface="Arial Narrow"/>
              </a:rPr>
              <a:t>imaging</a:t>
            </a:r>
            <a:r>
              <a:rPr lang="it-IT" i="1" dirty="0" smtClean="0">
                <a:solidFill>
                  <a:srgbClr val="000099"/>
                </a:solidFill>
                <a:latin typeface="Arial Narrow"/>
                <a:cs typeface="Arial Narrow"/>
              </a:rPr>
              <a:t>)</a:t>
            </a:r>
            <a:endParaRPr lang="it-IT" i="1" dirty="0">
              <a:solidFill>
                <a:srgbClr val="000099"/>
              </a:solidFill>
              <a:latin typeface="Arial Narrow"/>
              <a:cs typeface="Arial Narrow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1520" y="149523"/>
            <a:ext cx="85432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3600" b="1" dirty="0">
                <a:solidFill>
                  <a:srgbClr val="00CCFF"/>
                </a:solidFill>
                <a:latin typeface="Arial Narrow"/>
                <a:cs typeface="Arial Narrow"/>
              </a:rPr>
              <a:t>EMATURIA MICROSCOPICA</a:t>
            </a:r>
          </a:p>
        </p:txBody>
      </p:sp>
    </p:spTree>
    <p:extLst>
      <p:ext uri="{BB962C8B-B14F-4D97-AF65-F5344CB8AC3E}">
        <p14:creationId xmlns:p14="http://schemas.microsoft.com/office/powerpoint/2010/main" val="279518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49250" y="1701383"/>
            <a:ext cx="8445500" cy="4739760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3586163" algn="l"/>
              </a:tabLst>
            </a:pPr>
            <a:r>
              <a:rPr lang="it-IT" sz="2000" b="1" dirty="0" smtClean="0">
                <a:latin typeface="Arial Narrow"/>
                <a:cs typeface="Arial Narrow"/>
              </a:rPr>
              <a:t>Dato anamnestico			Orientamento</a:t>
            </a:r>
          </a:p>
          <a:p>
            <a:pPr>
              <a:tabLst>
                <a:tab pos="3586163" algn="l"/>
              </a:tabLst>
            </a:pPr>
            <a:endParaRPr lang="it-IT" sz="2000" dirty="0" smtClean="0">
              <a:latin typeface="Arial Narrow"/>
              <a:cs typeface="Arial Narrow"/>
            </a:endParaRPr>
          </a:p>
          <a:p>
            <a:pPr>
              <a:tabLst>
                <a:tab pos="3586163" algn="l"/>
              </a:tabLst>
            </a:pPr>
            <a:r>
              <a:rPr lang="it-IT" sz="2000" dirty="0" smtClean="0">
                <a:latin typeface="Arial Narrow"/>
                <a:cs typeface="Arial Narrow"/>
              </a:rPr>
              <a:t>con disuria e pollachiuria</a:t>
            </a:r>
            <a:r>
              <a:rPr lang="it-IT" sz="2000" dirty="0">
                <a:latin typeface="Arial Narrow"/>
                <a:cs typeface="Arial Narrow"/>
              </a:rPr>
              <a:t>	</a:t>
            </a:r>
            <a:r>
              <a:rPr lang="it-IT" sz="2000" dirty="0" smtClean="0">
                <a:latin typeface="Arial Narrow"/>
                <a:cs typeface="Arial Narrow"/>
              </a:rPr>
              <a:t>		Infezione</a:t>
            </a:r>
            <a:endParaRPr lang="it-IT" sz="2000" dirty="0">
              <a:latin typeface="Arial Narrow"/>
              <a:cs typeface="Arial Narrow"/>
            </a:endParaRPr>
          </a:p>
          <a:p>
            <a:pPr>
              <a:tabLst>
                <a:tab pos="3586163" algn="l"/>
              </a:tabLst>
            </a:pPr>
            <a:r>
              <a:rPr lang="it-IT" sz="2000" dirty="0" smtClean="0">
                <a:latin typeface="Arial Narrow"/>
                <a:cs typeface="Arial Narrow"/>
              </a:rPr>
              <a:t>(es. urine: </a:t>
            </a:r>
            <a:r>
              <a:rPr lang="it-IT" sz="2000" dirty="0" err="1" smtClean="0">
                <a:latin typeface="Arial Narrow"/>
                <a:cs typeface="Arial Narrow"/>
              </a:rPr>
              <a:t>leucocitura</a:t>
            </a:r>
            <a:r>
              <a:rPr lang="it-IT" sz="2000" dirty="0" smtClean="0">
                <a:latin typeface="Arial Narrow"/>
                <a:cs typeface="Arial Narrow"/>
              </a:rPr>
              <a:t>)</a:t>
            </a:r>
            <a:endParaRPr lang="it-IT" sz="900" dirty="0" smtClean="0">
              <a:latin typeface="Arial Narrow"/>
              <a:cs typeface="Arial Narrow"/>
            </a:endParaRPr>
          </a:p>
          <a:p>
            <a:pPr>
              <a:tabLst>
                <a:tab pos="3586163" algn="l"/>
              </a:tabLst>
            </a:pPr>
            <a:endParaRPr lang="it-IT" sz="900" dirty="0">
              <a:latin typeface="Arial Narrow"/>
              <a:cs typeface="Arial Narrow"/>
            </a:endParaRPr>
          </a:p>
          <a:p>
            <a:pPr>
              <a:tabLst>
                <a:tab pos="3586163" algn="l"/>
              </a:tabLst>
            </a:pPr>
            <a:r>
              <a:rPr lang="it-IT" sz="2000" dirty="0" smtClean="0">
                <a:latin typeface="Arial Narrow"/>
                <a:cs typeface="Arial Narrow"/>
              </a:rPr>
              <a:t>infezione </a:t>
            </a:r>
            <a:r>
              <a:rPr lang="it-IT" sz="2000" dirty="0">
                <a:latin typeface="Arial Narrow"/>
                <a:cs typeface="Arial Narrow"/>
              </a:rPr>
              <a:t>respiratoria recente 	</a:t>
            </a:r>
            <a:r>
              <a:rPr lang="it-IT" sz="2000" dirty="0" smtClean="0">
                <a:latin typeface="Arial Narrow"/>
                <a:cs typeface="Arial Narrow"/>
              </a:rPr>
              <a:t>		Nefropatia da IgA</a:t>
            </a:r>
          </a:p>
          <a:p>
            <a:pPr>
              <a:tabLst>
                <a:tab pos="3586163" algn="l"/>
              </a:tabLst>
            </a:pPr>
            <a:r>
              <a:rPr lang="it-IT" sz="2000" dirty="0" smtClean="0">
                <a:latin typeface="Arial Narrow"/>
                <a:cs typeface="Arial Narrow"/>
              </a:rPr>
              <a:t>			Glomerulonefrite acuta</a:t>
            </a:r>
          </a:p>
          <a:p>
            <a:pPr lvl="7">
              <a:tabLst>
                <a:tab pos="3586163" algn="l"/>
              </a:tabLst>
            </a:pPr>
            <a:r>
              <a:rPr lang="it-IT" sz="2000" dirty="0" smtClean="0">
                <a:latin typeface="Arial Narrow"/>
                <a:cs typeface="Arial Narrow"/>
              </a:rPr>
              <a:t>			Altra glomerulonefrite</a:t>
            </a:r>
            <a:endParaRPr lang="it-IT" sz="900" dirty="0" smtClean="0">
              <a:latin typeface="Arial Narrow"/>
              <a:cs typeface="Arial Narrow"/>
            </a:endParaRPr>
          </a:p>
          <a:p>
            <a:pPr lvl="7">
              <a:tabLst>
                <a:tab pos="3586163" algn="l"/>
              </a:tabLst>
            </a:pPr>
            <a:endParaRPr lang="it-IT" sz="900" dirty="0">
              <a:latin typeface="Arial Narrow"/>
              <a:cs typeface="Arial Narrow"/>
            </a:endParaRPr>
          </a:p>
          <a:p>
            <a:pPr>
              <a:tabLst>
                <a:tab pos="3586163" algn="l"/>
              </a:tabLst>
            </a:pPr>
            <a:r>
              <a:rPr lang="it-IT" sz="2000" dirty="0" smtClean="0">
                <a:latin typeface="Arial Narrow"/>
                <a:cs typeface="Arial Narrow"/>
              </a:rPr>
              <a:t>storia </a:t>
            </a:r>
            <a:r>
              <a:rPr lang="it-IT" sz="2000" dirty="0">
                <a:latin typeface="Arial Narrow"/>
                <a:cs typeface="Arial Narrow"/>
              </a:rPr>
              <a:t>familiare </a:t>
            </a:r>
            <a:r>
              <a:rPr lang="it-IT" sz="2000" dirty="0" smtClean="0">
                <a:latin typeface="Arial Narrow"/>
                <a:cs typeface="Arial Narrow"/>
              </a:rPr>
              <a:t> di nefropatia</a:t>
            </a:r>
            <a:r>
              <a:rPr lang="it-IT" sz="2000" dirty="0">
                <a:latin typeface="Arial Narrow"/>
                <a:cs typeface="Arial Narrow"/>
              </a:rPr>
              <a:t>	</a:t>
            </a:r>
            <a:r>
              <a:rPr lang="it-IT" sz="2000" dirty="0" smtClean="0">
                <a:latin typeface="Arial Narrow"/>
                <a:cs typeface="Arial Narrow"/>
              </a:rPr>
              <a:t>		nefrite familiare (sindrome di Alport)</a:t>
            </a:r>
          </a:p>
          <a:p>
            <a:pPr>
              <a:tabLst>
                <a:tab pos="3586163" algn="l"/>
              </a:tabLst>
            </a:pPr>
            <a:r>
              <a:rPr lang="it-IT" sz="2000" dirty="0" smtClean="0">
                <a:latin typeface="Arial Narrow"/>
                <a:cs typeface="Arial Narrow"/>
              </a:rPr>
              <a:t>			rene policistico</a:t>
            </a:r>
            <a:endParaRPr lang="it-IT" sz="900" dirty="0">
              <a:latin typeface="Arial Narrow"/>
              <a:cs typeface="Arial Narrow"/>
            </a:endParaRPr>
          </a:p>
          <a:p>
            <a:pPr>
              <a:tabLst>
                <a:tab pos="3586163" algn="l"/>
              </a:tabLst>
            </a:pPr>
            <a:endParaRPr lang="it-IT" sz="900" dirty="0">
              <a:latin typeface="Arial Narrow"/>
              <a:cs typeface="Arial Narrow"/>
            </a:endParaRPr>
          </a:p>
          <a:p>
            <a:pPr>
              <a:tabLst>
                <a:tab pos="3586163" algn="l"/>
              </a:tabLst>
            </a:pPr>
            <a:r>
              <a:rPr lang="it-IT" sz="2000" dirty="0" smtClean="0">
                <a:latin typeface="Arial Narrow"/>
                <a:cs typeface="Arial Narrow"/>
              </a:rPr>
              <a:t>con dolore </a:t>
            </a:r>
            <a:r>
              <a:rPr lang="it-IT" sz="2000" dirty="0">
                <a:latin typeface="Arial Narrow"/>
                <a:cs typeface="Arial Narrow"/>
              </a:rPr>
              <a:t>lombare	</a:t>
            </a:r>
            <a:r>
              <a:rPr lang="it-IT" sz="2000" dirty="0" smtClean="0">
                <a:latin typeface="Arial Narrow"/>
                <a:cs typeface="Arial Narrow"/>
              </a:rPr>
              <a:t>		colica</a:t>
            </a:r>
          </a:p>
          <a:p>
            <a:pPr>
              <a:tabLst>
                <a:tab pos="3586163" algn="l"/>
              </a:tabLst>
            </a:pPr>
            <a:r>
              <a:rPr lang="it-IT" sz="2000" dirty="0" smtClean="0">
                <a:latin typeface="Arial Narrow"/>
                <a:cs typeface="Arial Narrow"/>
              </a:rPr>
              <a:t>			ostruzione</a:t>
            </a:r>
            <a:endParaRPr lang="it-IT" sz="900" dirty="0">
              <a:latin typeface="Arial Narrow"/>
              <a:cs typeface="Arial Narrow"/>
            </a:endParaRPr>
          </a:p>
          <a:p>
            <a:pPr>
              <a:tabLst>
                <a:tab pos="3586163" algn="l"/>
              </a:tabLst>
            </a:pPr>
            <a:endParaRPr lang="it-IT" sz="900" dirty="0">
              <a:latin typeface="Arial Narrow"/>
              <a:cs typeface="Arial Narrow"/>
            </a:endParaRPr>
          </a:p>
          <a:p>
            <a:pPr>
              <a:tabLst>
                <a:tab pos="3586163" algn="l"/>
              </a:tabLst>
            </a:pPr>
            <a:r>
              <a:rPr lang="it-IT" sz="2000" dirty="0" smtClean="0">
                <a:latin typeface="Arial Narrow"/>
                <a:cs typeface="Arial Narrow"/>
              </a:rPr>
              <a:t>comparsa </a:t>
            </a:r>
            <a:r>
              <a:rPr lang="it-IT" sz="2000" dirty="0">
                <a:latin typeface="Arial Narrow"/>
                <a:cs typeface="Arial Narrow"/>
              </a:rPr>
              <a:t>ciclica in donne	</a:t>
            </a:r>
            <a:r>
              <a:rPr lang="it-IT" sz="2000" dirty="0" smtClean="0">
                <a:latin typeface="Arial Narrow"/>
                <a:cs typeface="Arial Narrow"/>
              </a:rPr>
              <a:t>		endometriosi</a:t>
            </a:r>
            <a:endParaRPr lang="it-IT" sz="900" dirty="0">
              <a:latin typeface="Arial Narrow"/>
              <a:cs typeface="Arial Narrow"/>
            </a:endParaRPr>
          </a:p>
          <a:p>
            <a:pPr>
              <a:tabLst>
                <a:tab pos="3586163" algn="l"/>
              </a:tabLst>
            </a:pPr>
            <a:endParaRPr lang="it-IT" sz="900" dirty="0" smtClean="0">
              <a:latin typeface="Arial Narrow"/>
              <a:cs typeface="Arial Narrow"/>
            </a:endParaRPr>
          </a:p>
          <a:p>
            <a:pPr>
              <a:tabLst>
                <a:tab pos="3586163" algn="l"/>
              </a:tabLst>
            </a:pPr>
            <a:r>
              <a:rPr lang="it-IT" sz="2000" dirty="0" smtClean="0">
                <a:latin typeface="Arial Narrow"/>
                <a:cs typeface="Arial Narrow"/>
              </a:rPr>
              <a:t>dopo esercizio </a:t>
            </a:r>
            <a:r>
              <a:rPr lang="it-IT" sz="2000" dirty="0">
                <a:latin typeface="Arial Narrow"/>
                <a:cs typeface="Arial Narrow"/>
              </a:rPr>
              <a:t>fisico 	</a:t>
            </a:r>
            <a:r>
              <a:rPr lang="it-IT" sz="2000" dirty="0" smtClean="0">
                <a:latin typeface="Arial Narrow"/>
                <a:cs typeface="Arial Narrow"/>
              </a:rPr>
              <a:t>		ematuria da </a:t>
            </a:r>
            <a:r>
              <a:rPr lang="it-IT" sz="2000" dirty="0">
                <a:latin typeface="Arial Narrow"/>
                <a:cs typeface="Arial Narrow"/>
              </a:rPr>
              <a:t>sforzo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188640"/>
            <a:ext cx="9144000" cy="10772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00CCFF"/>
                </a:solidFill>
                <a:latin typeface="Arial Narrow"/>
                <a:cs typeface="Arial Narrow"/>
              </a:rPr>
              <a:t>ELEMENTI ANAMNESTICI UTILI PER LA DIAGNOSI  </a:t>
            </a:r>
            <a:r>
              <a:rPr lang="it-IT" sz="3200" b="1" dirty="0">
                <a:solidFill>
                  <a:srgbClr val="00CCFF"/>
                </a:solidFill>
                <a:latin typeface="Arial Narrow"/>
                <a:cs typeface="Arial Narrow"/>
              </a:rPr>
              <a:t>DIFFERENZIALE </a:t>
            </a:r>
            <a:r>
              <a:rPr lang="it-IT" sz="3200" b="1" dirty="0" smtClean="0">
                <a:solidFill>
                  <a:srgbClr val="00CCFF"/>
                </a:solidFill>
                <a:latin typeface="Arial Narrow"/>
                <a:cs typeface="Arial Narrow"/>
              </a:rPr>
              <a:t>DELL’EMATURIA</a:t>
            </a:r>
            <a:endParaRPr lang="it-IT" sz="3200" b="1" dirty="0">
              <a:solidFill>
                <a:srgbClr val="00CCFF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90293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3501928" y="307504"/>
            <a:ext cx="2089150" cy="385192"/>
          </a:xfrm>
          <a:prstGeom prst="flowChartProcess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2000" b="1">
                <a:solidFill>
                  <a:srgbClr val="FF0000"/>
                </a:solidFill>
              </a:rPr>
              <a:t>EMATURIA</a:t>
            </a: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3576638" y="975866"/>
            <a:ext cx="1943100" cy="360363"/>
          </a:xfrm>
          <a:prstGeom prst="flowChartProcess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1500"/>
              <a:t>Esame urine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5292726" y="4094212"/>
            <a:ext cx="1500188" cy="342900"/>
          </a:xfrm>
          <a:prstGeom prst="flowChartProcess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1500"/>
              <a:t>Cistoscopia</a:t>
            </a: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3557116" y="2856161"/>
            <a:ext cx="2053141" cy="572839"/>
          </a:xfrm>
          <a:prstGeom prst="flowChartProcess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1500" dirty="0" smtClean="0"/>
              <a:t>Molto verosimile origine Glomerulare</a:t>
            </a:r>
            <a:endParaRPr lang="it-IT" sz="1500" dirty="0"/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6832129" y="2712145"/>
            <a:ext cx="1706563" cy="788863"/>
          </a:xfrm>
          <a:prstGeom prst="flowChartProcess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1500" dirty="0"/>
              <a:t>Ecografia</a:t>
            </a:r>
          </a:p>
          <a:p>
            <a:pPr algn="ctr"/>
            <a:r>
              <a:rPr lang="it-IT" sz="1500" dirty="0"/>
              <a:t>e/o Urografia</a:t>
            </a:r>
          </a:p>
          <a:p>
            <a:pPr algn="ctr"/>
            <a:r>
              <a:rPr lang="it-IT" sz="1500" dirty="0"/>
              <a:t>e/o TAC</a:t>
            </a: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6516216" y="1696591"/>
            <a:ext cx="2339975" cy="580281"/>
          </a:xfrm>
          <a:prstGeom prst="flowChartProcess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1500" dirty="0" err="1"/>
              <a:t>G.R.</a:t>
            </a:r>
            <a:r>
              <a:rPr lang="it-IT" sz="1500" dirty="0"/>
              <a:t> non alterati</a:t>
            </a:r>
          </a:p>
          <a:p>
            <a:pPr algn="ctr"/>
            <a:r>
              <a:rPr lang="it-IT" sz="1500" dirty="0"/>
              <a:t>Proteinuria </a:t>
            </a:r>
            <a:r>
              <a:rPr lang="it-IT" sz="1500" dirty="0" smtClean="0"/>
              <a:t>&lt;0,5 g/</a:t>
            </a:r>
            <a:r>
              <a:rPr lang="it-IT" sz="1500" dirty="0" err="1" smtClean="0"/>
              <a:t>die</a:t>
            </a:r>
            <a:endParaRPr lang="it-IT" sz="1500" dirty="0"/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3453583" y="1757646"/>
            <a:ext cx="2217738" cy="724297"/>
          </a:xfrm>
          <a:prstGeom prst="flowChartProcess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1500" dirty="0" err="1"/>
              <a:t>G.R.</a:t>
            </a:r>
            <a:r>
              <a:rPr lang="it-IT" sz="1500" dirty="0"/>
              <a:t> </a:t>
            </a:r>
            <a:r>
              <a:rPr lang="it-IT" sz="1500" dirty="0" err="1"/>
              <a:t>dismorfici</a:t>
            </a:r>
            <a:r>
              <a:rPr lang="it-IT" sz="1500" dirty="0"/>
              <a:t> </a:t>
            </a:r>
            <a:endParaRPr lang="it-IT" sz="1500" dirty="0" smtClean="0"/>
          </a:p>
          <a:p>
            <a:pPr algn="ctr"/>
            <a:r>
              <a:rPr lang="it-IT" sz="1500" dirty="0" smtClean="0"/>
              <a:t>e/o Cilindri </a:t>
            </a:r>
            <a:r>
              <a:rPr lang="it-IT" sz="1500" dirty="0" err="1" smtClean="0"/>
              <a:t>eritrocitari</a:t>
            </a:r>
            <a:endParaRPr lang="it-IT" sz="1500" dirty="0" smtClean="0"/>
          </a:p>
          <a:p>
            <a:pPr algn="ctr"/>
            <a:r>
              <a:rPr lang="it-IT" sz="1500" dirty="0" smtClean="0"/>
              <a:t>e/o proteinuria</a:t>
            </a:r>
            <a:endParaRPr lang="it-IT" sz="1500" dirty="0"/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auto">
          <a:xfrm>
            <a:off x="900113" y="1696591"/>
            <a:ext cx="1584325" cy="415925"/>
          </a:xfrm>
          <a:prstGeom prst="flowChartProcess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1500"/>
              <a:t>Leucocituria</a:t>
            </a:r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>
            <a:off x="7235576" y="4064695"/>
            <a:ext cx="1512888" cy="516433"/>
          </a:xfrm>
          <a:prstGeom prst="flowChartProcess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1500"/>
              <a:t>Neoplasia</a:t>
            </a:r>
          </a:p>
          <a:p>
            <a:pPr algn="ctr"/>
            <a:r>
              <a:rPr lang="it-IT" sz="1500"/>
              <a:t>Calcoli</a:t>
            </a:r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>
            <a:off x="1733455" y="3792388"/>
            <a:ext cx="2449513" cy="791963"/>
          </a:xfrm>
          <a:prstGeom prst="flowChartProcess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500" dirty="0" err="1"/>
              <a:t>Terapia</a:t>
            </a:r>
            <a:r>
              <a:rPr lang="en-GB" sz="1500" dirty="0"/>
              <a:t> </a:t>
            </a:r>
            <a:r>
              <a:rPr lang="en-GB" sz="1500" dirty="0" err="1"/>
              <a:t>empirica</a:t>
            </a:r>
            <a:r>
              <a:rPr lang="en-GB" sz="1500" dirty="0"/>
              <a:t> per IVU a </a:t>
            </a:r>
            <a:r>
              <a:rPr lang="en-GB" sz="1500" dirty="0" err="1"/>
              <a:t>coltura</a:t>
            </a:r>
            <a:r>
              <a:rPr lang="en-GB" sz="1500" dirty="0"/>
              <a:t> neg.</a:t>
            </a:r>
          </a:p>
          <a:p>
            <a:pPr algn="ctr"/>
            <a:r>
              <a:rPr lang="it-IT" sz="1500" dirty="0"/>
              <a:t>Possibile </a:t>
            </a:r>
            <a:r>
              <a:rPr lang="it-IT" sz="1500" dirty="0" err="1" smtClean="0"/>
              <a:t>nefr</a:t>
            </a:r>
            <a:r>
              <a:rPr lang="it-IT" sz="1500" dirty="0" smtClean="0"/>
              <a:t>. interstiziale</a:t>
            </a:r>
            <a:endParaRPr lang="it-IT" sz="1500" dirty="0"/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3522025" y="5225604"/>
            <a:ext cx="2160240" cy="579660"/>
          </a:xfrm>
          <a:prstGeom prst="flowChartProcess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1500" b="1" dirty="0" smtClean="0">
                <a:solidFill>
                  <a:srgbClr val="FF0000"/>
                </a:solidFill>
              </a:rPr>
              <a:t>Consulenza </a:t>
            </a:r>
            <a:r>
              <a:rPr lang="it-IT" sz="1500" b="1" dirty="0">
                <a:solidFill>
                  <a:srgbClr val="FF0000"/>
                </a:solidFill>
              </a:rPr>
              <a:t>Nefrologica</a:t>
            </a:r>
          </a:p>
          <a:p>
            <a:pPr algn="ctr"/>
            <a:r>
              <a:rPr lang="it-IT" sz="1500" i="1" dirty="0" smtClean="0">
                <a:solidFill>
                  <a:srgbClr val="FF0000"/>
                </a:solidFill>
              </a:rPr>
              <a:t>(biopsia renale)</a:t>
            </a:r>
            <a:endParaRPr lang="it-IT" sz="1500" i="1" dirty="0">
              <a:solidFill>
                <a:srgbClr val="FF0000"/>
              </a:solidFill>
            </a:endParaRPr>
          </a:p>
        </p:txBody>
      </p:sp>
      <p:sp>
        <p:nvSpPr>
          <p:cNvPr id="15" name="AutoShape 18"/>
          <p:cNvSpPr>
            <a:spLocks noChangeArrowheads="1"/>
          </p:cNvSpPr>
          <p:nvPr/>
        </p:nvSpPr>
        <p:spPr bwMode="auto">
          <a:xfrm>
            <a:off x="871538" y="2420888"/>
            <a:ext cx="1627188" cy="792088"/>
          </a:xfrm>
          <a:prstGeom prst="flowChartProcess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1500" dirty="0" err="1" smtClean="0"/>
              <a:t>Urinocoltura</a:t>
            </a:r>
            <a:endParaRPr lang="it-IT" sz="1500" dirty="0" smtClean="0"/>
          </a:p>
          <a:p>
            <a:pPr algn="ctr"/>
            <a:r>
              <a:rPr lang="it-IT" sz="1500" dirty="0" err="1" smtClean="0"/>
              <a:t>Urinocoltura</a:t>
            </a:r>
            <a:r>
              <a:rPr lang="it-IT" sz="1500" dirty="0" smtClean="0"/>
              <a:t> per </a:t>
            </a:r>
            <a:r>
              <a:rPr lang="it-IT" sz="1500" dirty="0" err="1" smtClean="0"/>
              <a:t>bK</a:t>
            </a:r>
            <a:r>
              <a:rPr lang="it-IT" sz="1500" dirty="0" smtClean="0"/>
              <a:t> se urine acide</a:t>
            </a:r>
          </a:p>
          <a:p>
            <a:pPr algn="ctr"/>
            <a:endParaRPr lang="it-IT" sz="1500" dirty="0"/>
          </a:p>
        </p:txBody>
      </p:sp>
      <p:sp>
        <p:nvSpPr>
          <p:cNvPr id="16" name="AutoShape 21"/>
          <p:cNvSpPr>
            <a:spLocks noChangeArrowheads="1"/>
          </p:cNvSpPr>
          <p:nvPr/>
        </p:nvSpPr>
        <p:spPr bwMode="auto">
          <a:xfrm>
            <a:off x="409480" y="4381350"/>
            <a:ext cx="1150938" cy="342900"/>
          </a:xfrm>
          <a:prstGeom prst="flowChartProcess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1500"/>
              <a:t>Trattare</a:t>
            </a:r>
          </a:p>
        </p:txBody>
      </p:sp>
      <p:sp>
        <p:nvSpPr>
          <p:cNvPr id="17" name="AutoShape 22"/>
          <p:cNvSpPr>
            <a:spLocks noChangeArrowheads="1"/>
          </p:cNvSpPr>
          <p:nvPr/>
        </p:nvSpPr>
        <p:spPr bwMode="auto">
          <a:xfrm>
            <a:off x="596805" y="3792387"/>
            <a:ext cx="792163" cy="342900"/>
          </a:xfrm>
          <a:prstGeom prst="flowChartProcess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1500"/>
              <a:t>IVU</a:t>
            </a:r>
          </a:p>
        </p:txBody>
      </p:sp>
      <p:sp>
        <p:nvSpPr>
          <p:cNvPr id="18" name="AutoShape 23"/>
          <p:cNvSpPr>
            <a:spLocks noChangeArrowheads="1"/>
          </p:cNvSpPr>
          <p:nvPr/>
        </p:nvSpPr>
        <p:spPr bwMode="auto">
          <a:xfrm>
            <a:off x="72008" y="5013176"/>
            <a:ext cx="1835696" cy="723304"/>
          </a:xfrm>
          <a:prstGeom prst="flowChartProcess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1500" dirty="0" smtClean="0"/>
              <a:t>Controllo guarigione:</a:t>
            </a:r>
          </a:p>
          <a:p>
            <a:pPr algn="ctr"/>
            <a:r>
              <a:rPr lang="it-IT" sz="1500" dirty="0" err="1" smtClean="0"/>
              <a:t>Urinocoltura</a:t>
            </a:r>
            <a:endParaRPr lang="it-IT" sz="1500" dirty="0"/>
          </a:p>
          <a:p>
            <a:pPr algn="ctr"/>
            <a:r>
              <a:rPr lang="it-IT" sz="1500" dirty="0"/>
              <a:t>Es. </a:t>
            </a:r>
            <a:r>
              <a:rPr lang="it-IT" sz="1500" dirty="0" smtClean="0"/>
              <a:t>urine</a:t>
            </a:r>
          </a:p>
        </p:txBody>
      </p:sp>
      <p:cxnSp>
        <p:nvCxnSpPr>
          <p:cNvPr id="19" name="AutoShape 24"/>
          <p:cNvCxnSpPr>
            <a:cxnSpLocks noChangeShapeType="1"/>
            <a:stCxn id="4" idx="2"/>
            <a:endCxn id="5" idx="0"/>
          </p:cNvCxnSpPr>
          <p:nvPr/>
        </p:nvCxnSpPr>
        <p:spPr bwMode="auto">
          <a:xfrm>
            <a:off x="4546503" y="692696"/>
            <a:ext cx="1685" cy="28317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" name="AutoShape 25"/>
          <p:cNvCxnSpPr>
            <a:cxnSpLocks noChangeShapeType="1"/>
            <a:stCxn id="5" idx="2"/>
            <a:endCxn id="10" idx="0"/>
          </p:cNvCxnSpPr>
          <p:nvPr/>
        </p:nvCxnSpPr>
        <p:spPr bwMode="auto">
          <a:xfrm>
            <a:off x="4548188" y="1336229"/>
            <a:ext cx="14264" cy="42141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" name="AutoShape 26"/>
          <p:cNvCxnSpPr>
            <a:cxnSpLocks noChangeShapeType="1"/>
            <a:stCxn id="10" idx="2"/>
            <a:endCxn id="7" idx="0"/>
          </p:cNvCxnSpPr>
          <p:nvPr/>
        </p:nvCxnSpPr>
        <p:spPr bwMode="auto">
          <a:xfrm>
            <a:off x="4562452" y="2481943"/>
            <a:ext cx="21235" cy="37421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2" name="AutoShape 27"/>
          <p:cNvCxnSpPr>
            <a:cxnSpLocks noChangeShapeType="1"/>
            <a:stCxn id="7" idx="2"/>
            <a:endCxn id="14" idx="0"/>
          </p:cNvCxnSpPr>
          <p:nvPr/>
        </p:nvCxnSpPr>
        <p:spPr bwMode="auto">
          <a:xfrm>
            <a:off x="4583687" y="3429000"/>
            <a:ext cx="18458" cy="179660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3" name="AutoShape 28"/>
          <p:cNvCxnSpPr>
            <a:cxnSpLocks noChangeShapeType="1"/>
            <a:stCxn id="5" idx="2"/>
            <a:endCxn id="11" idx="3"/>
          </p:cNvCxnSpPr>
          <p:nvPr/>
        </p:nvCxnSpPr>
        <p:spPr bwMode="auto">
          <a:xfrm flipH="1">
            <a:off x="2484438" y="1336229"/>
            <a:ext cx="2063750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4" name="AutoShape 29"/>
          <p:cNvCxnSpPr>
            <a:cxnSpLocks noChangeShapeType="1"/>
            <a:stCxn id="5" idx="2"/>
            <a:endCxn id="9" idx="1"/>
          </p:cNvCxnSpPr>
          <p:nvPr/>
        </p:nvCxnSpPr>
        <p:spPr bwMode="auto">
          <a:xfrm>
            <a:off x="4548188" y="1336229"/>
            <a:ext cx="1968028" cy="65050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" name="AutoShape 30"/>
          <p:cNvCxnSpPr>
            <a:cxnSpLocks noChangeShapeType="1"/>
            <a:stCxn id="9" idx="2"/>
            <a:endCxn id="8" idx="0"/>
          </p:cNvCxnSpPr>
          <p:nvPr/>
        </p:nvCxnSpPr>
        <p:spPr bwMode="auto">
          <a:xfrm flipH="1">
            <a:off x="7685411" y="2276872"/>
            <a:ext cx="793" cy="43527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" name="AutoShape 31"/>
          <p:cNvCxnSpPr>
            <a:cxnSpLocks noChangeShapeType="1"/>
            <a:stCxn id="8" idx="2"/>
            <a:endCxn id="6" idx="0"/>
          </p:cNvCxnSpPr>
          <p:nvPr/>
        </p:nvCxnSpPr>
        <p:spPr bwMode="auto">
          <a:xfrm flipH="1">
            <a:off x="6042820" y="3501008"/>
            <a:ext cx="1642591" cy="59320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" name="AutoShape 33"/>
          <p:cNvCxnSpPr>
            <a:cxnSpLocks noChangeShapeType="1"/>
            <a:stCxn id="8" idx="2"/>
            <a:endCxn id="12" idx="0"/>
          </p:cNvCxnSpPr>
          <p:nvPr/>
        </p:nvCxnSpPr>
        <p:spPr bwMode="auto">
          <a:xfrm>
            <a:off x="7685411" y="3501008"/>
            <a:ext cx="306609" cy="5636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8" name="AutoShape 35"/>
          <p:cNvSpPr>
            <a:spLocks noChangeArrowheads="1"/>
          </p:cNvSpPr>
          <p:nvPr/>
        </p:nvSpPr>
        <p:spPr bwMode="auto">
          <a:xfrm>
            <a:off x="7020272" y="4797152"/>
            <a:ext cx="1944215" cy="360040"/>
          </a:xfrm>
          <a:prstGeom prst="flowChartProcess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1500" b="1" dirty="0">
                <a:solidFill>
                  <a:srgbClr val="FF0000"/>
                </a:solidFill>
              </a:rPr>
              <a:t>Consulenza Urologica</a:t>
            </a:r>
          </a:p>
        </p:txBody>
      </p:sp>
      <p:cxnSp>
        <p:nvCxnSpPr>
          <p:cNvPr id="29" name="AutoShape 36"/>
          <p:cNvCxnSpPr>
            <a:cxnSpLocks noChangeShapeType="1"/>
            <a:stCxn id="12" idx="2"/>
            <a:endCxn id="28" idx="0"/>
          </p:cNvCxnSpPr>
          <p:nvPr/>
        </p:nvCxnSpPr>
        <p:spPr bwMode="auto">
          <a:xfrm>
            <a:off x="7992020" y="4581128"/>
            <a:ext cx="360" cy="21602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" name="AutoShape 37"/>
          <p:cNvCxnSpPr>
            <a:cxnSpLocks noChangeShapeType="1"/>
            <a:stCxn id="11" idx="2"/>
            <a:endCxn id="15" idx="0"/>
          </p:cNvCxnSpPr>
          <p:nvPr/>
        </p:nvCxnSpPr>
        <p:spPr bwMode="auto">
          <a:xfrm flipH="1">
            <a:off x="1685132" y="2112516"/>
            <a:ext cx="7144" cy="30837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" name="AutoShape 38"/>
          <p:cNvCxnSpPr>
            <a:cxnSpLocks noChangeShapeType="1"/>
            <a:stCxn id="15" idx="2"/>
          </p:cNvCxnSpPr>
          <p:nvPr/>
        </p:nvCxnSpPr>
        <p:spPr bwMode="auto">
          <a:xfrm flipH="1">
            <a:off x="992888" y="3212976"/>
            <a:ext cx="692244" cy="55268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2" name="AutoShape 39"/>
          <p:cNvCxnSpPr>
            <a:cxnSpLocks noChangeShapeType="1"/>
            <a:stCxn id="15" idx="2"/>
          </p:cNvCxnSpPr>
          <p:nvPr/>
        </p:nvCxnSpPr>
        <p:spPr bwMode="auto">
          <a:xfrm>
            <a:off x="1685132" y="3212976"/>
            <a:ext cx="1273080" cy="552686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" name="AutoShape 41"/>
          <p:cNvCxnSpPr>
            <a:cxnSpLocks noChangeShapeType="1"/>
            <a:stCxn id="17" idx="2"/>
            <a:endCxn id="16" idx="0"/>
          </p:cNvCxnSpPr>
          <p:nvPr/>
        </p:nvCxnSpPr>
        <p:spPr bwMode="auto">
          <a:xfrm flipH="1">
            <a:off x="984949" y="4135287"/>
            <a:ext cx="7938" cy="2460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4" name="AutoShape 42"/>
          <p:cNvCxnSpPr>
            <a:cxnSpLocks noChangeShapeType="1"/>
            <a:stCxn id="16" idx="2"/>
            <a:endCxn id="18" idx="0"/>
          </p:cNvCxnSpPr>
          <p:nvPr/>
        </p:nvCxnSpPr>
        <p:spPr bwMode="auto">
          <a:xfrm>
            <a:off x="984949" y="4724250"/>
            <a:ext cx="4907" cy="288926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5" name="Rectangle 44"/>
          <p:cNvSpPr>
            <a:spLocks noChangeArrowheads="1"/>
          </p:cNvSpPr>
          <p:nvPr/>
        </p:nvSpPr>
        <p:spPr bwMode="auto">
          <a:xfrm>
            <a:off x="467544" y="3356992"/>
            <a:ext cx="785536" cy="32316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500" dirty="0"/>
              <a:t>Positiva</a:t>
            </a:r>
          </a:p>
        </p:txBody>
      </p:sp>
      <p:sp>
        <p:nvSpPr>
          <p:cNvPr id="36" name="Rectangle 45"/>
          <p:cNvSpPr>
            <a:spLocks noChangeArrowheads="1"/>
          </p:cNvSpPr>
          <p:nvPr/>
        </p:nvSpPr>
        <p:spPr bwMode="auto">
          <a:xfrm>
            <a:off x="2627733" y="3356992"/>
            <a:ext cx="864147" cy="32316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500" dirty="0"/>
              <a:t>Negativa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5796136" y="3695264"/>
            <a:ext cx="864147" cy="32316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500" dirty="0"/>
              <a:t>Negativa</a:t>
            </a:r>
          </a:p>
        </p:txBody>
      </p:sp>
      <p:sp>
        <p:nvSpPr>
          <p:cNvPr id="38" name="AutoShape 43"/>
          <p:cNvSpPr>
            <a:spLocks noChangeArrowheads="1"/>
          </p:cNvSpPr>
          <p:nvPr/>
        </p:nvSpPr>
        <p:spPr bwMode="auto">
          <a:xfrm>
            <a:off x="179388" y="6165850"/>
            <a:ext cx="8964612" cy="522288"/>
          </a:xfrm>
          <a:prstGeom prst="flowChartProcess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400" b="1" dirty="0"/>
              <a:t>IVU = </a:t>
            </a:r>
            <a:r>
              <a:rPr lang="en-GB" sz="1400" b="1" dirty="0" err="1"/>
              <a:t>Infezione</a:t>
            </a:r>
            <a:r>
              <a:rPr lang="en-GB" sz="1400" b="1" dirty="0"/>
              <a:t> </a:t>
            </a:r>
            <a:r>
              <a:rPr lang="en-GB" sz="1400" b="1" dirty="0" err="1"/>
              <a:t>delle</a:t>
            </a:r>
            <a:r>
              <a:rPr lang="en-GB" sz="1400" b="1" dirty="0"/>
              <a:t> Vie </a:t>
            </a:r>
            <a:r>
              <a:rPr lang="en-GB" sz="1400" b="1" dirty="0" err="1"/>
              <a:t>Urinarie</a:t>
            </a:r>
            <a:endParaRPr lang="en-GB" sz="1400" b="1" dirty="0"/>
          </a:p>
          <a:p>
            <a:r>
              <a:rPr lang="en-GB" sz="1200" dirty="0" err="1"/>
              <a:t>Modificato</a:t>
            </a:r>
            <a:r>
              <a:rPr lang="en-GB" sz="1200" dirty="0"/>
              <a:t> </a:t>
            </a:r>
            <a:r>
              <a:rPr lang="en-GB" sz="1200" dirty="0" err="1"/>
              <a:t>dfa:Li</a:t>
            </a:r>
            <a:r>
              <a:rPr lang="en-GB" sz="1200" dirty="0"/>
              <a:t> T. Approach to </a:t>
            </a:r>
            <a:r>
              <a:rPr lang="en-GB" sz="1200" dirty="0" err="1"/>
              <a:t>Hematuria</a:t>
            </a:r>
            <a:r>
              <a:rPr lang="en-GB" sz="1200" dirty="0"/>
              <a:t>. </a:t>
            </a:r>
            <a:r>
              <a:rPr lang="it-IT" sz="1200" dirty="0"/>
              <a:t>In: </a:t>
            </a:r>
            <a:r>
              <a:rPr lang="it-IT" sz="1200" dirty="0" err="1"/>
              <a:t>Agha</a:t>
            </a:r>
            <a:r>
              <a:rPr lang="it-IT" sz="1200" dirty="0"/>
              <a:t> IA, Green G, </a:t>
            </a:r>
            <a:r>
              <a:rPr lang="it-IT" sz="1200" dirty="0" err="1"/>
              <a:t>eds</a:t>
            </a:r>
            <a:r>
              <a:rPr lang="it-IT" sz="1200" dirty="0"/>
              <a:t>. The Washington </a:t>
            </a:r>
            <a:r>
              <a:rPr lang="it-IT" sz="1200" dirty="0" err="1"/>
              <a:t>Manual</a:t>
            </a:r>
            <a:r>
              <a:rPr lang="it-IT" sz="1200" dirty="0"/>
              <a:t>: </a:t>
            </a:r>
            <a:r>
              <a:rPr lang="it-IT" sz="1200" dirty="0" err="1"/>
              <a:t>Nephrology</a:t>
            </a:r>
            <a:r>
              <a:rPr lang="it-IT" sz="1200" dirty="0"/>
              <a:t> </a:t>
            </a:r>
            <a:r>
              <a:rPr lang="it-IT" sz="1200" dirty="0" err="1"/>
              <a:t>Subspecialty</a:t>
            </a:r>
            <a:r>
              <a:rPr lang="it-IT" sz="1200" dirty="0"/>
              <a:t> </a:t>
            </a:r>
            <a:r>
              <a:rPr lang="it-IT" sz="1200" dirty="0" err="1"/>
              <a:t>Consult</a:t>
            </a:r>
            <a:r>
              <a:rPr lang="it-IT" sz="1200" dirty="0"/>
              <a:t>. Philadelphia: </a:t>
            </a:r>
            <a:r>
              <a:rPr lang="it-IT" sz="1200" dirty="0" err="1"/>
              <a:t>Lippincott</a:t>
            </a:r>
            <a:r>
              <a:rPr lang="it-IT" sz="1200" dirty="0"/>
              <a:t>, 2004.</a:t>
            </a:r>
          </a:p>
        </p:txBody>
      </p:sp>
      <p:sp>
        <p:nvSpPr>
          <p:cNvPr id="42" name="Rectangle 44"/>
          <p:cNvSpPr>
            <a:spLocks noChangeArrowheads="1"/>
          </p:cNvSpPr>
          <p:nvPr/>
        </p:nvSpPr>
        <p:spPr bwMode="auto">
          <a:xfrm>
            <a:off x="7875992" y="3695264"/>
            <a:ext cx="785536" cy="32316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500" dirty="0"/>
              <a:t>Positiva</a:t>
            </a:r>
          </a:p>
        </p:txBody>
      </p:sp>
      <p:sp>
        <p:nvSpPr>
          <p:cNvPr id="62" name="AutoShape 8"/>
          <p:cNvSpPr>
            <a:spLocks noChangeArrowheads="1"/>
          </p:cNvSpPr>
          <p:nvPr/>
        </p:nvSpPr>
        <p:spPr bwMode="auto">
          <a:xfrm>
            <a:off x="179512" y="188639"/>
            <a:ext cx="2319214" cy="652735"/>
          </a:xfrm>
          <a:prstGeom prst="flowChartProcess">
            <a:avLst/>
          </a:prstGeom>
          <a:solidFill>
            <a:srgbClr val="F2F2F2"/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3200" b="1" dirty="0" err="1" smtClean="0">
                <a:solidFill>
                  <a:srgbClr val="00CCFF"/>
                </a:solidFill>
                <a:latin typeface="Arial Narrow"/>
                <a:cs typeface="Arial Narrow"/>
              </a:rPr>
              <a:t>Flow-chart</a:t>
            </a:r>
            <a:endParaRPr lang="it-IT" sz="3200" b="1" dirty="0">
              <a:solidFill>
                <a:srgbClr val="00CCFF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52005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9512" y="44624"/>
            <a:ext cx="87849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00CCFF"/>
                </a:solidFill>
                <a:latin typeface="Arial Narrow"/>
                <a:cs typeface="Arial Narrow"/>
              </a:rPr>
              <a:t>CAUSE </a:t>
            </a:r>
            <a:r>
              <a:rPr lang="it-IT" sz="2000" b="1" dirty="0" err="1">
                <a:solidFill>
                  <a:srgbClr val="00CCFF"/>
                </a:solidFill>
                <a:latin typeface="Arial Narrow"/>
                <a:cs typeface="Arial Narrow"/>
              </a:rPr>
              <a:t>DI</a:t>
            </a:r>
            <a:r>
              <a:rPr lang="it-IT" sz="2000" b="1" dirty="0">
                <a:solidFill>
                  <a:srgbClr val="00CCFF"/>
                </a:solidFill>
                <a:latin typeface="Arial Narrow"/>
                <a:cs typeface="Arial Narrow"/>
              </a:rPr>
              <a:t> EMATURIA MICROSCOPICA ISOLATA</a:t>
            </a:r>
          </a:p>
          <a:p>
            <a:pPr algn="ctr"/>
            <a:r>
              <a:rPr lang="it-IT" sz="2000" b="1" dirty="0">
                <a:solidFill>
                  <a:srgbClr val="00CCFF"/>
                </a:solidFill>
                <a:latin typeface="Arial Narrow"/>
                <a:cs typeface="Arial Narrow"/>
              </a:rPr>
              <a:t>(in ordine decrescente di frequenza)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91880" y="6548834"/>
            <a:ext cx="56521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sz="1400" i="1" dirty="0">
                <a:solidFill>
                  <a:schemeClr val="tx1"/>
                </a:solidFill>
              </a:rPr>
              <a:t>(da: Cohen RA, Brown RS. </a:t>
            </a:r>
            <a:r>
              <a:rPr lang="it-IT" sz="1400" i="1" dirty="0" err="1">
                <a:solidFill>
                  <a:schemeClr val="tx1"/>
                </a:solidFill>
              </a:rPr>
              <a:t>Microscopic</a:t>
            </a:r>
            <a:r>
              <a:rPr lang="it-IT" sz="1400" i="1" dirty="0">
                <a:solidFill>
                  <a:schemeClr val="tx1"/>
                </a:solidFill>
              </a:rPr>
              <a:t> </a:t>
            </a:r>
            <a:r>
              <a:rPr lang="it-IT" sz="1400" i="1" dirty="0" err="1">
                <a:solidFill>
                  <a:schemeClr val="tx1"/>
                </a:solidFill>
              </a:rPr>
              <a:t>hematuria</a:t>
            </a:r>
            <a:r>
              <a:rPr lang="it-IT" sz="1400" i="1" dirty="0">
                <a:solidFill>
                  <a:schemeClr val="tx1"/>
                </a:solidFill>
              </a:rPr>
              <a:t>. NEJM 2003;348:2330-8)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9512" y="764704"/>
            <a:ext cx="8784976" cy="5632311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  <a:effectLst/>
        </p:spPr>
        <p:txBody>
          <a:bodyPr wrap="square" numCol="1">
            <a:spAutoFit/>
          </a:bodyPr>
          <a:lstStyle/>
          <a:p>
            <a:pPr>
              <a:tabLst>
                <a:tab pos="896938" algn="l"/>
                <a:tab pos="1971675" algn="l"/>
                <a:tab pos="1974850" algn="l"/>
                <a:tab pos="3054350" algn="ctr"/>
                <a:tab pos="5294313" algn="l"/>
                <a:tab pos="6546850" algn="ctr"/>
              </a:tabLst>
            </a:pPr>
            <a:r>
              <a:rPr lang="it-IT" sz="1200" b="1" dirty="0" smtClean="0">
                <a:solidFill>
                  <a:srgbClr val="0000CC"/>
                </a:solidFill>
                <a:latin typeface="Arial Narrow"/>
                <a:cs typeface="Arial Narrow"/>
              </a:rPr>
              <a:t>Origine </a:t>
            </a:r>
            <a:r>
              <a:rPr lang="it-IT" sz="1200" b="1" dirty="0" smtClean="0">
                <a:solidFill>
                  <a:srgbClr val="0000CC"/>
                </a:solidFill>
                <a:latin typeface="Arial Narrow"/>
                <a:cs typeface="Arial Narrow"/>
                <a:sym typeface="Symbol" pitchFamily="18" charset="2"/>
              </a:rPr>
              <a:t>Glomerulare			</a:t>
            </a:r>
            <a:r>
              <a:rPr lang="it-IT" sz="1200" b="1" dirty="0" smtClean="0">
                <a:solidFill>
                  <a:srgbClr val="000099"/>
                </a:solidFill>
                <a:latin typeface="Arial Narrow"/>
                <a:cs typeface="Arial Narrow"/>
              </a:rPr>
              <a:t>&lt;50 anni</a:t>
            </a:r>
            <a:r>
              <a:rPr lang="it-IT" sz="1200" b="1" dirty="0" smtClean="0">
                <a:solidFill>
                  <a:srgbClr val="000099"/>
                </a:solidFill>
                <a:latin typeface="Arial Narrow"/>
                <a:cs typeface="Arial Narrow"/>
                <a:sym typeface="Symbol" pitchFamily="18" charset="2"/>
              </a:rPr>
              <a:t> 		</a:t>
            </a:r>
            <a:r>
              <a:rPr lang="it-IT" sz="1200" b="1" dirty="0" smtClean="0">
                <a:solidFill>
                  <a:srgbClr val="0000CC"/>
                </a:solidFill>
                <a:latin typeface="Arial Narrow"/>
                <a:cs typeface="Arial Narrow"/>
                <a:sym typeface="Symbol" pitchFamily="18" charset="2"/>
              </a:rPr>
              <a:t>50 anni</a:t>
            </a:r>
            <a:r>
              <a:rPr lang="it-IT" sz="1200" dirty="0">
                <a:solidFill>
                  <a:srgbClr val="000099"/>
                </a:solidFill>
                <a:latin typeface="Arial Narrow"/>
                <a:cs typeface="Arial Narrow"/>
              </a:rPr>
              <a:t>	</a:t>
            </a:r>
          </a:p>
          <a:p>
            <a:pPr marL="268288" indent="-268288">
              <a:tabLst>
                <a:tab pos="896938" algn="l"/>
                <a:tab pos="1971675" algn="l"/>
                <a:tab pos="1974850" algn="l"/>
                <a:tab pos="5557838" algn="l"/>
              </a:tabLst>
            </a:pPr>
            <a:r>
              <a:rPr lang="it-IT" sz="1200" dirty="0">
                <a:solidFill>
                  <a:srgbClr val="000099"/>
                </a:solidFill>
                <a:latin typeface="Arial Narrow"/>
                <a:cs typeface="Arial Narrow"/>
                <a:sym typeface="Symbol" pitchFamily="18" charset="2"/>
              </a:rPr>
              <a:t>	</a:t>
            </a:r>
            <a:r>
              <a:rPr lang="it-IT" sz="1200" dirty="0" smtClean="0">
                <a:solidFill>
                  <a:srgbClr val="000099"/>
                </a:solidFill>
                <a:latin typeface="Arial Narrow"/>
                <a:cs typeface="Arial Narrow"/>
                <a:sym typeface="Symbol" pitchFamily="18" charset="2"/>
              </a:rPr>
              <a:t>		IgA </a:t>
            </a:r>
            <a:r>
              <a:rPr lang="it-IT" sz="1200" dirty="0">
                <a:solidFill>
                  <a:srgbClr val="000099"/>
                </a:solidFill>
                <a:latin typeface="Arial Narrow"/>
                <a:cs typeface="Arial Narrow"/>
                <a:sym typeface="Symbol" pitchFamily="18" charset="2"/>
              </a:rPr>
              <a:t>(soprattutto in asiatici</a:t>
            </a:r>
            <a:r>
              <a:rPr lang="it-IT" sz="1200" dirty="0" smtClean="0">
                <a:solidFill>
                  <a:srgbClr val="000099"/>
                </a:solidFill>
                <a:latin typeface="Arial Narrow"/>
                <a:cs typeface="Arial Narrow"/>
                <a:sym typeface="Symbol" pitchFamily="18" charset="2"/>
              </a:rPr>
              <a:t>)	IgA</a:t>
            </a:r>
            <a:endParaRPr lang="it-IT" sz="1200" dirty="0">
              <a:solidFill>
                <a:srgbClr val="000099"/>
              </a:solidFill>
              <a:latin typeface="Arial Narrow"/>
              <a:cs typeface="Arial Narrow"/>
            </a:endParaRPr>
          </a:p>
          <a:p>
            <a:pPr marL="268288" indent="-268288">
              <a:tabLst>
                <a:tab pos="896938" algn="l"/>
                <a:tab pos="1971675" algn="l"/>
                <a:tab pos="1974850" algn="l"/>
                <a:tab pos="5557838" algn="l"/>
              </a:tabLst>
            </a:pPr>
            <a:r>
              <a:rPr lang="it-IT" sz="1200" dirty="0">
                <a:solidFill>
                  <a:srgbClr val="000099"/>
                </a:solidFill>
                <a:latin typeface="Arial Narrow"/>
                <a:cs typeface="Arial Narrow"/>
                <a:sym typeface="Symbol" pitchFamily="18" charset="2"/>
              </a:rPr>
              <a:t>	</a:t>
            </a:r>
            <a:r>
              <a:rPr lang="it-IT" sz="1200" dirty="0" smtClean="0">
                <a:solidFill>
                  <a:srgbClr val="000099"/>
                </a:solidFill>
                <a:latin typeface="Arial Narrow"/>
                <a:cs typeface="Arial Narrow"/>
                <a:sym typeface="Symbol" pitchFamily="18" charset="2"/>
              </a:rPr>
              <a:t>		Malattia </a:t>
            </a:r>
            <a:r>
              <a:rPr lang="it-IT" sz="1200" dirty="0">
                <a:solidFill>
                  <a:srgbClr val="000099"/>
                </a:solidFill>
                <a:latin typeface="Arial Narrow"/>
                <a:cs typeface="Arial Narrow"/>
                <a:sym typeface="Symbol" pitchFamily="18" charset="2"/>
              </a:rPr>
              <a:t>delle membrane (basali) </a:t>
            </a:r>
            <a:r>
              <a:rPr lang="it-IT" sz="1200" dirty="0" smtClean="0">
                <a:solidFill>
                  <a:srgbClr val="000099"/>
                </a:solidFill>
                <a:latin typeface="Arial Narrow"/>
                <a:cs typeface="Arial Narrow"/>
                <a:sym typeface="Symbol" pitchFamily="18" charset="2"/>
              </a:rPr>
              <a:t>sottili	Nefrite ereditaria (</a:t>
            </a:r>
            <a:r>
              <a:rPr lang="it-IT" sz="1200" dirty="0" err="1" smtClean="0">
                <a:solidFill>
                  <a:srgbClr val="000099"/>
                </a:solidFill>
                <a:latin typeface="Arial Narrow"/>
                <a:cs typeface="Arial Narrow"/>
                <a:sym typeface="Symbol" pitchFamily="18" charset="2"/>
              </a:rPr>
              <a:t>Alport’s</a:t>
            </a:r>
            <a:r>
              <a:rPr lang="it-IT" sz="1200" dirty="0" smtClean="0">
                <a:solidFill>
                  <a:srgbClr val="000099"/>
                </a:solidFill>
                <a:latin typeface="Arial Narrow"/>
                <a:cs typeface="Arial Narrow"/>
                <a:sym typeface="Symbol" pitchFamily="18" charset="2"/>
              </a:rPr>
              <a:t> </a:t>
            </a:r>
            <a:r>
              <a:rPr lang="en-US" sz="1200" dirty="0" smtClean="0">
                <a:solidFill>
                  <a:srgbClr val="000099"/>
                </a:solidFill>
                <a:latin typeface="Arial Narrow"/>
                <a:cs typeface="Arial Narrow"/>
                <a:sym typeface="Symbol" pitchFamily="18" charset="2"/>
              </a:rPr>
              <a:t>syndrome</a:t>
            </a:r>
            <a:r>
              <a:rPr lang="it-IT" sz="1200" dirty="0" smtClean="0">
                <a:solidFill>
                  <a:srgbClr val="000099"/>
                </a:solidFill>
                <a:latin typeface="Arial Narrow"/>
                <a:cs typeface="Arial Narrow"/>
                <a:sym typeface="Symbol" pitchFamily="18" charset="2"/>
              </a:rPr>
              <a:t>)</a:t>
            </a:r>
            <a:endParaRPr lang="it-IT" sz="1200" dirty="0">
              <a:solidFill>
                <a:srgbClr val="000099"/>
              </a:solidFill>
              <a:latin typeface="Arial Narrow"/>
              <a:cs typeface="Arial Narrow"/>
            </a:endParaRPr>
          </a:p>
          <a:p>
            <a:pPr marL="268288" indent="-268288">
              <a:tabLst>
                <a:tab pos="896938" algn="l"/>
                <a:tab pos="1971675" algn="l"/>
                <a:tab pos="1974850" algn="l"/>
                <a:tab pos="5557838" algn="l"/>
              </a:tabLst>
            </a:pPr>
            <a:r>
              <a:rPr lang="it-IT" sz="1200" dirty="0">
                <a:solidFill>
                  <a:srgbClr val="000099"/>
                </a:solidFill>
                <a:latin typeface="Arial Narrow"/>
                <a:cs typeface="Arial Narrow"/>
                <a:sym typeface="Symbol" pitchFamily="18" charset="2"/>
              </a:rPr>
              <a:t>	</a:t>
            </a:r>
            <a:r>
              <a:rPr lang="it-IT" sz="1200" dirty="0" smtClean="0">
                <a:solidFill>
                  <a:srgbClr val="000099"/>
                </a:solidFill>
                <a:latin typeface="Arial Narrow"/>
                <a:cs typeface="Arial Narrow"/>
                <a:sym typeface="Symbol" pitchFamily="18" charset="2"/>
              </a:rPr>
              <a:t>		Nefrite </a:t>
            </a:r>
            <a:r>
              <a:rPr lang="it-IT" sz="1200" dirty="0">
                <a:solidFill>
                  <a:srgbClr val="000099"/>
                </a:solidFill>
                <a:latin typeface="Arial Narrow"/>
                <a:cs typeface="Arial Narrow"/>
                <a:sym typeface="Symbol" pitchFamily="18" charset="2"/>
              </a:rPr>
              <a:t>ereditaria (</a:t>
            </a:r>
            <a:r>
              <a:rPr lang="it-IT" sz="1200" dirty="0" err="1">
                <a:solidFill>
                  <a:srgbClr val="000099"/>
                </a:solidFill>
                <a:latin typeface="Arial Narrow"/>
                <a:cs typeface="Arial Narrow"/>
                <a:sym typeface="Symbol" pitchFamily="18" charset="2"/>
              </a:rPr>
              <a:t>Alport’s</a:t>
            </a:r>
            <a:r>
              <a:rPr lang="it-IT" sz="1200" dirty="0">
                <a:solidFill>
                  <a:srgbClr val="000099"/>
                </a:solidFill>
                <a:latin typeface="Arial Narrow"/>
                <a:cs typeface="Arial Narrow"/>
                <a:sym typeface="Symbol" pitchFamily="18" charset="2"/>
              </a:rPr>
              <a:t> </a:t>
            </a:r>
            <a:r>
              <a:rPr lang="en-US" sz="1200" dirty="0">
                <a:solidFill>
                  <a:srgbClr val="000099"/>
                </a:solidFill>
                <a:latin typeface="Arial Narrow"/>
                <a:cs typeface="Arial Narrow"/>
                <a:sym typeface="Symbol" pitchFamily="18" charset="2"/>
              </a:rPr>
              <a:t>syndrome</a:t>
            </a:r>
            <a:r>
              <a:rPr lang="it-IT" sz="1200" dirty="0" smtClean="0">
                <a:solidFill>
                  <a:srgbClr val="000099"/>
                </a:solidFill>
                <a:latin typeface="Arial Narrow"/>
                <a:cs typeface="Arial Narrow"/>
                <a:sym typeface="Symbol" pitchFamily="18" charset="2"/>
              </a:rPr>
              <a:t>)	Glomerulonefrite focale (altre cause)</a:t>
            </a:r>
            <a:r>
              <a:rPr lang="it-IT" sz="1200" b="1" u="sng" dirty="0" smtClean="0">
                <a:solidFill>
                  <a:srgbClr val="000099"/>
                </a:solidFill>
                <a:latin typeface="Arial Narrow"/>
                <a:cs typeface="Arial Narrow"/>
                <a:sym typeface="Symbol" pitchFamily="18" charset="2"/>
              </a:rPr>
              <a:t> </a:t>
            </a:r>
            <a:endParaRPr lang="it-IT" sz="1200" dirty="0" smtClean="0">
              <a:solidFill>
                <a:srgbClr val="000099"/>
              </a:solidFill>
              <a:latin typeface="Arial Narrow"/>
              <a:cs typeface="Arial Narrow"/>
              <a:sym typeface="Symbol" pitchFamily="18" charset="2"/>
            </a:endParaRPr>
          </a:p>
          <a:p>
            <a:pPr marL="268288" indent="-268288">
              <a:tabLst>
                <a:tab pos="896938" algn="l"/>
                <a:tab pos="1971675" algn="l"/>
                <a:tab pos="1974850" algn="l"/>
                <a:tab pos="5557838" algn="l"/>
              </a:tabLst>
            </a:pPr>
            <a:r>
              <a:rPr lang="it-IT" sz="1200" dirty="0" smtClean="0">
                <a:solidFill>
                  <a:srgbClr val="000099"/>
                </a:solidFill>
                <a:latin typeface="Arial Narrow"/>
                <a:cs typeface="Arial Narrow"/>
                <a:sym typeface="Symbol" pitchFamily="18" charset="2"/>
              </a:rPr>
              <a:t>			Glomerulonefrite </a:t>
            </a:r>
            <a:r>
              <a:rPr lang="it-IT" sz="1200" dirty="0">
                <a:solidFill>
                  <a:srgbClr val="000099"/>
                </a:solidFill>
                <a:latin typeface="Arial Narrow"/>
                <a:cs typeface="Arial Narrow"/>
                <a:sym typeface="Symbol" pitchFamily="18" charset="2"/>
              </a:rPr>
              <a:t>focale (altre cause</a:t>
            </a:r>
            <a:r>
              <a:rPr lang="it-IT" sz="1200" dirty="0" smtClean="0">
                <a:solidFill>
                  <a:srgbClr val="000099"/>
                </a:solidFill>
                <a:latin typeface="Arial Narrow"/>
                <a:cs typeface="Arial Narrow"/>
                <a:sym typeface="Symbol" pitchFamily="18" charset="2"/>
              </a:rPr>
              <a:t>)</a:t>
            </a:r>
          </a:p>
          <a:p>
            <a:pPr marL="268288" indent="-268288">
              <a:tabLst>
                <a:tab pos="896938" algn="l"/>
                <a:tab pos="1971675" algn="l"/>
                <a:tab pos="1974850" algn="l"/>
                <a:tab pos="5557838" algn="l"/>
              </a:tabLst>
            </a:pPr>
            <a:endParaRPr lang="it-IT" sz="1200" dirty="0" smtClean="0">
              <a:solidFill>
                <a:srgbClr val="000099"/>
              </a:solidFill>
              <a:latin typeface="Arial Narrow"/>
              <a:cs typeface="Arial Narrow"/>
              <a:sym typeface="Symbol" pitchFamily="18" charset="2"/>
            </a:endParaRPr>
          </a:p>
          <a:p>
            <a:pPr marL="268288" indent="-268288">
              <a:tabLst>
                <a:tab pos="896938" algn="l"/>
                <a:tab pos="1971675" algn="l"/>
                <a:tab pos="1974850" algn="l"/>
                <a:tab pos="5557838" algn="l"/>
              </a:tabLst>
            </a:pPr>
            <a:r>
              <a:rPr lang="it-IT" sz="1200" b="1" dirty="0" smtClean="0">
                <a:solidFill>
                  <a:srgbClr val="0000CC"/>
                </a:solidFill>
                <a:latin typeface="Arial Narrow"/>
                <a:cs typeface="Arial Narrow"/>
              </a:rPr>
              <a:t>Origine Non-</a:t>
            </a:r>
            <a:r>
              <a:rPr lang="it-IT" sz="1200" b="1" dirty="0" smtClean="0">
                <a:solidFill>
                  <a:srgbClr val="0000CC"/>
                </a:solidFill>
                <a:latin typeface="Arial Narrow"/>
                <a:cs typeface="Arial Narrow"/>
                <a:sym typeface="Symbol" pitchFamily="18" charset="2"/>
              </a:rPr>
              <a:t>Glomerulare	</a:t>
            </a:r>
            <a:r>
              <a:rPr lang="it-IT" sz="1200" dirty="0" smtClean="0">
                <a:solidFill>
                  <a:srgbClr val="FF0000"/>
                </a:solidFill>
                <a:latin typeface="Arial Narrow"/>
                <a:cs typeface="Arial Narrow"/>
                <a:sym typeface="Symbol" pitchFamily="18" charset="2"/>
              </a:rPr>
              <a:t>Nefrolitiasi </a:t>
            </a:r>
            <a:r>
              <a:rPr lang="it-IT" sz="1200" dirty="0" smtClean="0">
                <a:solidFill>
                  <a:srgbClr val="000099"/>
                </a:solidFill>
                <a:latin typeface="Arial Narrow"/>
                <a:cs typeface="Arial Narrow"/>
                <a:sym typeface="Symbol" pitchFamily="18" charset="2"/>
              </a:rPr>
              <a:t>	 </a:t>
            </a:r>
            <a:r>
              <a:rPr lang="it-IT" sz="1200" dirty="0" err="1" smtClean="0">
                <a:solidFill>
                  <a:srgbClr val="FF0000"/>
                </a:solidFill>
                <a:latin typeface="Arial Narrow"/>
                <a:cs typeface="Arial Narrow"/>
                <a:sym typeface="Symbol" pitchFamily="18" charset="2"/>
              </a:rPr>
              <a:t>Nefrolitiasi</a:t>
            </a:r>
            <a:endParaRPr lang="it-IT" sz="1200" dirty="0" smtClean="0">
              <a:solidFill>
                <a:srgbClr val="FF0000"/>
              </a:solidFill>
              <a:latin typeface="Arial Narrow"/>
              <a:cs typeface="Arial Narrow"/>
            </a:endParaRPr>
          </a:p>
          <a:p>
            <a:pPr>
              <a:tabLst>
                <a:tab pos="896938" algn="l"/>
                <a:tab pos="1971675" algn="l"/>
                <a:tab pos="1974850" algn="l"/>
                <a:tab pos="5557838" algn="l"/>
              </a:tabLst>
            </a:pPr>
            <a:r>
              <a:rPr lang="it-IT" sz="1200" dirty="0" smtClean="0">
                <a:solidFill>
                  <a:srgbClr val="0000CC"/>
                </a:solidFill>
                <a:latin typeface="Arial Narrow"/>
                <a:cs typeface="Arial Narrow"/>
              </a:rPr>
              <a:t>tratto urinario superiore</a:t>
            </a:r>
            <a:r>
              <a:rPr lang="it-IT" sz="1200" dirty="0" smtClean="0">
                <a:latin typeface="Arial Narrow"/>
                <a:cs typeface="Arial Narrow"/>
              </a:rPr>
              <a:t>	</a:t>
            </a:r>
            <a:r>
              <a:rPr lang="it-IT" sz="1200" dirty="0" smtClean="0">
                <a:solidFill>
                  <a:srgbClr val="0000CC"/>
                </a:solidFill>
                <a:latin typeface="Arial Narrow"/>
                <a:cs typeface="Arial Narrow"/>
                <a:sym typeface="Symbol" pitchFamily="18" charset="2"/>
              </a:rPr>
              <a:t>Pielonefrite</a:t>
            </a:r>
            <a:r>
              <a:rPr lang="it-IT" sz="1200" dirty="0" smtClean="0">
                <a:solidFill>
                  <a:srgbClr val="000099"/>
                </a:solidFill>
                <a:latin typeface="Arial Narrow"/>
                <a:cs typeface="Arial Narrow"/>
                <a:sym typeface="Symbol" pitchFamily="18" charset="2"/>
              </a:rPr>
              <a:t>	</a:t>
            </a:r>
            <a:r>
              <a:rPr lang="it-IT" sz="1200" dirty="0" smtClean="0">
                <a:solidFill>
                  <a:srgbClr val="000099"/>
                </a:solidFill>
                <a:latin typeface="Arial Narrow"/>
                <a:cs typeface="Arial Narrow"/>
              </a:rPr>
              <a:t> </a:t>
            </a:r>
            <a:r>
              <a:rPr lang="it-IT" sz="1200" dirty="0" smtClean="0">
                <a:solidFill>
                  <a:srgbClr val="FF0000"/>
                </a:solidFill>
                <a:latin typeface="Arial Narrow"/>
                <a:cs typeface="Arial Narrow"/>
              </a:rPr>
              <a:t>Neoplasia cellule renali </a:t>
            </a:r>
            <a:r>
              <a:rPr lang="it-IT" sz="1200" dirty="0" smtClean="0">
                <a:solidFill>
                  <a:srgbClr val="000099"/>
                </a:solidFill>
                <a:latin typeface="Arial Narrow"/>
                <a:cs typeface="Arial Narrow"/>
                <a:sym typeface="Symbol" pitchFamily="18" charset="2"/>
              </a:rPr>
              <a:t>	</a:t>
            </a:r>
          </a:p>
          <a:p>
            <a:pPr>
              <a:tabLst>
                <a:tab pos="896938" algn="l"/>
                <a:tab pos="1971675" algn="l"/>
                <a:tab pos="1974850" algn="l"/>
                <a:tab pos="5557838" algn="l"/>
              </a:tabLst>
            </a:pPr>
            <a:r>
              <a:rPr lang="it-IT" sz="1200" dirty="0" smtClean="0">
                <a:solidFill>
                  <a:srgbClr val="000099"/>
                </a:solidFill>
                <a:latin typeface="Arial Narrow"/>
                <a:cs typeface="Arial Narrow"/>
                <a:sym typeface="Symbol" pitchFamily="18" charset="2"/>
              </a:rPr>
              <a:t>		</a:t>
            </a:r>
            <a:r>
              <a:rPr lang="it-IT" sz="1200" dirty="0" smtClean="0">
                <a:solidFill>
                  <a:srgbClr val="FF0000"/>
                </a:solidFill>
                <a:latin typeface="Arial Narrow"/>
                <a:cs typeface="Arial Narrow"/>
                <a:sym typeface="Symbol" pitchFamily="18" charset="2"/>
              </a:rPr>
              <a:t>Rene </a:t>
            </a:r>
            <a:r>
              <a:rPr lang="it-IT" sz="1200" dirty="0" err="1" smtClean="0">
                <a:solidFill>
                  <a:srgbClr val="FF0000"/>
                </a:solidFill>
                <a:latin typeface="Arial Narrow"/>
                <a:cs typeface="Arial Narrow"/>
                <a:sym typeface="Symbol" pitchFamily="18" charset="2"/>
              </a:rPr>
              <a:t>policistico</a:t>
            </a:r>
            <a:r>
              <a:rPr lang="it-IT" sz="1200" dirty="0" smtClean="0">
                <a:solidFill>
                  <a:srgbClr val="000099"/>
                </a:solidFill>
                <a:latin typeface="Arial Narrow"/>
                <a:cs typeface="Arial Narrow"/>
                <a:sym typeface="Symbol" pitchFamily="18" charset="2"/>
              </a:rPr>
              <a:t>	 Pielonefrite</a:t>
            </a:r>
          </a:p>
          <a:p>
            <a:pPr>
              <a:tabLst>
                <a:tab pos="896938" algn="l"/>
                <a:tab pos="1971675" algn="l"/>
                <a:tab pos="1974850" algn="l"/>
                <a:tab pos="5557838" algn="l"/>
              </a:tabLst>
            </a:pPr>
            <a:r>
              <a:rPr lang="it-IT" sz="1200" dirty="0" smtClean="0">
                <a:solidFill>
                  <a:srgbClr val="000099"/>
                </a:solidFill>
                <a:latin typeface="Arial Narrow"/>
                <a:cs typeface="Arial Narrow"/>
                <a:sym typeface="Symbol" pitchFamily="18" charset="2"/>
              </a:rPr>
              <a:t>		</a:t>
            </a:r>
            <a:r>
              <a:rPr lang="it-IT" sz="1200" dirty="0" smtClean="0">
                <a:solidFill>
                  <a:srgbClr val="FF0000"/>
                </a:solidFill>
                <a:latin typeface="Arial Narrow"/>
                <a:cs typeface="Arial Narrow"/>
                <a:sym typeface="Symbol" pitchFamily="18" charset="2"/>
              </a:rPr>
              <a:t>Rene a spugna midollare</a:t>
            </a:r>
            <a:r>
              <a:rPr lang="it-IT" sz="1200" dirty="0" smtClean="0">
                <a:solidFill>
                  <a:srgbClr val="000099"/>
                </a:solidFill>
                <a:latin typeface="Arial Narrow"/>
                <a:cs typeface="Arial Narrow"/>
                <a:sym typeface="Symbol" pitchFamily="18" charset="2"/>
              </a:rPr>
              <a:t>	 </a:t>
            </a:r>
            <a:r>
              <a:rPr lang="it-IT" sz="1200" dirty="0" smtClean="0">
                <a:solidFill>
                  <a:srgbClr val="FF0000"/>
                </a:solidFill>
                <a:latin typeface="Arial Narrow"/>
                <a:cs typeface="Arial Narrow"/>
                <a:sym typeface="Symbol" pitchFamily="18" charset="2"/>
              </a:rPr>
              <a:t>Nefrolitiasi </a:t>
            </a:r>
          </a:p>
          <a:p>
            <a:pPr>
              <a:tabLst>
                <a:tab pos="896938" algn="l"/>
                <a:tab pos="1971675" algn="l"/>
                <a:tab pos="1974850" algn="l"/>
                <a:tab pos="5557838" algn="l"/>
              </a:tabLst>
            </a:pPr>
            <a:r>
              <a:rPr lang="it-IT" sz="1200" dirty="0" smtClean="0">
                <a:solidFill>
                  <a:srgbClr val="000099"/>
                </a:solidFill>
                <a:latin typeface="Arial Narrow"/>
                <a:cs typeface="Arial Narrow"/>
                <a:sym typeface="Symbol" pitchFamily="18" charset="2"/>
              </a:rPr>
              <a:t>		</a:t>
            </a:r>
            <a:r>
              <a:rPr lang="it-IT" sz="1200" dirty="0" err="1" smtClean="0">
                <a:solidFill>
                  <a:srgbClr val="000099"/>
                </a:solidFill>
                <a:latin typeface="Arial Narrow"/>
                <a:cs typeface="Arial Narrow"/>
                <a:sym typeface="Symbol" pitchFamily="18" charset="2"/>
              </a:rPr>
              <a:t>Ipercalciuria</a:t>
            </a:r>
            <a:r>
              <a:rPr lang="it-IT" sz="1200" dirty="0" smtClean="0">
                <a:solidFill>
                  <a:srgbClr val="000099"/>
                </a:solidFill>
                <a:latin typeface="Arial Narrow"/>
                <a:cs typeface="Arial Narrow"/>
                <a:sym typeface="Symbol" pitchFamily="18" charset="2"/>
              </a:rPr>
              <a:t>/</a:t>
            </a:r>
            <a:r>
              <a:rPr lang="it-IT" sz="1200" dirty="0" err="1" smtClean="0">
                <a:solidFill>
                  <a:srgbClr val="000099"/>
                </a:solidFill>
                <a:latin typeface="Arial Narrow"/>
                <a:cs typeface="Arial Narrow"/>
                <a:sym typeface="Symbol" pitchFamily="18" charset="2"/>
              </a:rPr>
              <a:t>iperuricuria</a:t>
            </a:r>
            <a:r>
              <a:rPr lang="it-IT" sz="1200" dirty="0" smtClean="0">
                <a:solidFill>
                  <a:srgbClr val="000099"/>
                </a:solidFill>
                <a:latin typeface="Arial Narrow"/>
                <a:cs typeface="Arial Narrow"/>
                <a:sym typeface="Symbol" pitchFamily="18" charset="2"/>
              </a:rPr>
              <a:t> (anche senza calcoli)	 </a:t>
            </a:r>
            <a:r>
              <a:rPr lang="it-IT" sz="1200" dirty="0" smtClean="0">
                <a:solidFill>
                  <a:srgbClr val="FF0000"/>
                </a:solidFill>
                <a:latin typeface="Arial Narrow"/>
                <a:cs typeface="Arial Narrow"/>
                <a:sym typeface="Symbol" pitchFamily="18" charset="2"/>
              </a:rPr>
              <a:t>K pelvi renale, K </a:t>
            </a:r>
            <a:r>
              <a:rPr lang="it-IT" sz="1200" dirty="0" err="1" smtClean="0">
                <a:solidFill>
                  <a:srgbClr val="FF0000"/>
                </a:solidFill>
                <a:latin typeface="Arial Narrow"/>
                <a:cs typeface="Arial Narrow"/>
                <a:sym typeface="Symbol" pitchFamily="18" charset="2"/>
              </a:rPr>
              <a:t>cell</a:t>
            </a:r>
            <a:r>
              <a:rPr lang="it-IT" sz="1200" dirty="0" smtClean="0">
                <a:solidFill>
                  <a:srgbClr val="FF0000"/>
                </a:solidFill>
                <a:latin typeface="Arial Narrow"/>
                <a:cs typeface="Arial Narrow"/>
                <a:sym typeface="Symbol" pitchFamily="18" charset="2"/>
              </a:rPr>
              <a:t> </a:t>
            </a:r>
            <a:r>
              <a:rPr lang="it-IT" sz="1200" dirty="0" err="1" smtClean="0">
                <a:solidFill>
                  <a:srgbClr val="FF0000"/>
                </a:solidFill>
                <a:latin typeface="Arial Narrow"/>
                <a:cs typeface="Arial Narrow"/>
                <a:sym typeface="Symbol" pitchFamily="18" charset="2"/>
              </a:rPr>
              <a:t>transiz</a:t>
            </a:r>
            <a:r>
              <a:rPr lang="it-IT" sz="1200" dirty="0" smtClean="0">
                <a:solidFill>
                  <a:srgbClr val="FF0000"/>
                </a:solidFill>
                <a:latin typeface="Arial Narrow"/>
                <a:cs typeface="Arial Narrow"/>
                <a:sym typeface="Symbol" pitchFamily="18" charset="2"/>
              </a:rPr>
              <a:t>. uretere</a:t>
            </a:r>
          </a:p>
          <a:p>
            <a:pPr>
              <a:tabLst>
                <a:tab pos="896938" algn="l"/>
                <a:tab pos="1971675" algn="l"/>
                <a:tab pos="1974850" algn="l"/>
                <a:tab pos="5557838" algn="l"/>
              </a:tabLst>
            </a:pPr>
            <a:r>
              <a:rPr lang="it-IT" sz="1200" dirty="0" smtClean="0">
                <a:solidFill>
                  <a:srgbClr val="000099"/>
                </a:solidFill>
                <a:latin typeface="Arial Narrow"/>
                <a:cs typeface="Arial Narrow"/>
                <a:sym typeface="Symbol" pitchFamily="18" charset="2"/>
              </a:rPr>
              <a:t>		</a:t>
            </a:r>
            <a:r>
              <a:rPr lang="it-IT" sz="1200" dirty="0" smtClean="0">
                <a:solidFill>
                  <a:srgbClr val="FF0000"/>
                </a:solidFill>
                <a:latin typeface="Arial Narrow"/>
                <a:cs typeface="Arial Narrow"/>
                <a:sym typeface="Symbol" pitchFamily="18" charset="2"/>
              </a:rPr>
              <a:t>Trauma renale</a:t>
            </a:r>
            <a:r>
              <a:rPr lang="it-IT" sz="1200" dirty="0" smtClean="0">
                <a:solidFill>
                  <a:srgbClr val="000099"/>
                </a:solidFill>
                <a:latin typeface="Arial Narrow"/>
                <a:cs typeface="Arial Narrow"/>
                <a:sym typeface="Symbol" pitchFamily="18" charset="2"/>
              </a:rPr>
              <a:t>	</a:t>
            </a:r>
            <a:r>
              <a:rPr lang="it-IT" sz="1200" dirty="0" smtClean="0">
                <a:solidFill>
                  <a:srgbClr val="FF0000"/>
                </a:solidFill>
                <a:latin typeface="Arial Narrow"/>
                <a:cs typeface="Arial Narrow"/>
                <a:sym typeface="Symbol" pitchFamily="18" charset="2"/>
              </a:rPr>
              <a:t> Necrosi papillare</a:t>
            </a:r>
          </a:p>
          <a:p>
            <a:pPr>
              <a:tabLst>
                <a:tab pos="896938" algn="l"/>
                <a:tab pos="1971675" algn="l"/>
                <a:tab pos="1974850" algn="l"/>
                <a:tab pos="5557838" algn="l"/>
              </a:tabLst>
            </a:pPr>
            <a:r>
              <a:rPr lang="it-IT" sz="1200" dirty="0" smtClean="0">
                <a:solidFill>
                  <a:srgbClr val="000099"/>
                </a:solidFill>
                <a:latin typeface="Arial Narrow"/>
                <a:cs typeface="Arial Narrow"/>
                <a:sym typeface="Symbol" pitchFamily="18" charset="2"/>
              </a:rPr>
              <a:t>		</a:t>
            </a:r>
            <a:r>
              <a:rPr lang="it-IT" sz="1200" dirty="0" smtClean="0">
                <a:solidFill>
                  <a:srgbClr val="FF0000"/>
                </a:solidFill>
                <a:latin typeface="Arial Narrow"/>
                <a:cs typeface="Arial Narrow"/>
                <a:sym typeface="Symbol" pitchFamily="18" charset="2"/>
              </a:rPr>
              <a:t>Necrosi papillare</a:t>
            </a:r>
            <a:r>
              <a:rPr lang="it-IT" sz="1200" dirty="0" smtClean="0">
                <a:solidFill>
                  <a:srgbClr val="000099"/>
                </a:solidFill>
                <a:latin typeface="Arial Narrow"/>
                <a:cs typeface="Arial Narrow"/>
                <a:sym typeface="Symbol" pitchFamily="18" charset="2"/>
              </a:rPr>
              <a:t>	</a:t>
            </a:r>
            <a:r>
              <a:rPr lang="it-IT" sz="1200" dirty="0" smtClean="0">
                <a:solidFill>
                  <a:srgbClr val="FF0000"/>
                </a:solidFill>
                <a:latin typeface="Arial Narrow"/>
                <a:cs typeface="Arial Narrow"/>
                <a:sym typeface="Symbol" pitchFamily="18" charset="2"/>
              </a:rPr>
              <a:t> Infarto renale /</a:t>
            </a:r>
            <a:r>
              <a:rPr lang="it-IT" sz="1200" dirty="0" err="1" smtClean="0">
                <a:solidFill>
                  <a:srgbClr val="FF0000"/>
                </a:solidFill>
                <a:latin typeface="Arial Narrow"/>
                <a:cs typeface="Arial Narrow"/>
                <a:sym typeface="Symbol" pitchFamily="18" charset="2"/>
              </a:rPr>
              <a:t>malform</a:t>
            </a:r>
            <a:r>
              <a:rPr lang="it-IT" sz="1200" dirty="0" smtClean="0">
                <a:solidFill>
                  <a:srgbClr val="FF0000"/>
                </a:solidFill>
                <a:latin typeface="Arial Narrow"/>
                <a:cs typeface="Arial Narrow"/>
                <a:sym typeface="Symbol" pitchFamily="18" charset="2"/>
              </a:rPr>
              <a:t>. artero-venosa</a:t>
            </a:r>
          </a:p>
          <a:p>
            <a:pPr>
              <a:tabLst>
                <a:tab pos="896938" algn="l"/>
                <a:tab pos="1971675" algn="l"/>
                <a:tab pos="1974850" algn="l"/>
                <a:tab pos="5557838" algn="l"/>
              </a:tabLst>
            </a:pPr>
            <a:r>
              <a:rPr lang="it-IT" sz="1200" dirty="0" smtClean="0">
                <a:solidFill>
                  <a:srgbClr val="000099"/>
                </a:solidFill>
                <a:latin typeface="Arial Narrow"/>
                <a:cs typeface="Arial Narrow"/>
                <a:sym typeface="Symbol" pitchFamily="18" charset="2"/>
              </a:rPr>
              <a:t>		</a:t>
            </a:r>
            <a:r>
              <a:rPr lang="it-IT" sz="1200" dirty="0" smtClean="0">
                <a:solidFill>
                  <a:srgbClr val="FF0000"/>
                </a:solidFill>
                <a:latin typeface="Arial Narrow"/>
                <a:cs typeface="Arial Narrow"/>
                <a:sym typeface="Symbol" pitchFamily="18" charset="2"/>
              </a:rPr>
              <a:t>Stenosi ureterale ed idronefrosi</a:t>
            </a:r>
            <a:r>
              <a:rPr lang="it-IT" sz="1200" dirty="0" smtClean="0">
                <a:solidFill>
                  <a:srgbClr val="000099"/>
                </a:solidFill>
                <a:latin typeface="Arial Narrow"/>
                <a:cs typeface="Arial Narrow"/>
                <a:sym typeface="Symbol" pitchFamily="18" charset="2"/>
              </a:rPr>
              <a:t>	</a:t>
            </a:r>
            <a:r>
              <a:rPr lang="it-IT" sz="1200" dirty="0" smtClean="0">
                <a:solidFill>
                  <a:srgbClr val="FF0000"/>
                </a:solidFill>
                <a:latin typeface="Arial Narrow"/>
                <a:cs typeface="Arial Narrow"/>
                <a:sym typeface="Symbol" pitchFamily="18" charset="2"/>
              </a:rPr>
              <a:t> Stenosi ureterale ed idronefrosi</a:t>
            </a:r>
          </a:p>
          <a:p>
            <a:pPr>
              <a:tabLst>
                <a:tab pos="896938" algn="l"/>
                <a:tab pos="1971675" algn="l"/>
                <a:tab pos="1974850" algn="l"/>
                <a:tab pos="5557838" algn="l"/>
              </a:tabLst>
            </a:pPr>
            <a:r>
              <a:rPr lang="it-IT" sz="1200" dirty="0" smtClean="0">
                <a:solidFill>
                  <a:srgbClr val="000099"/>
                </a:solidFill>
                <a:latin typeface="Arial Narrow"/>
                <a:cs typeface="Arial Narrow"/>
                <a:sym typeface="Symbol" pitchFamily="18" charset="2"/>
              </a:rPr>
              <a:t>		Anemia falciforme o tratto falciforme (neri)	 Tubercolosi renale (endemie o </a:t>
            </a:r>
            <a:r>
              <a:rPr lang="it-IT" sz="1200" dirty="0" err="1" smtClean="0">
                <a:solidFill>
                  <a:srgbClr val="000099"/>
                </a:solidFill>
                <a:latin typeface="Arial Narrow"/>
                <a:cs typeface="Arial Narrow"/>
                <a:sym typeface="Symbol" pitchFamily="18" charset="2"/>
              </a:rPr>
              <a:t>paz</a:t>
            </a:r>
            <a:r>
              <a:rPr lang="it-IT" sz="1200" dirty="0" smtClean="0">
                <a:solidFill>
                  <a:srgbClr val="000099"/>
                </a:solidFill>
                <a:latin typeface="Arial Narrow"/>
                <a:cs typeface="Arial Narrow"/>
                <a:sym typeface="Symbol" pitchFamily="18" charset="2"/>
              </a:rPr>
              <a:t>. </a:t>
            </a:r>
            <a:r>
              <a:rPr lang="it-IT" sz="1200" dirty="0" err="1" smtClean="0">
                <a:solidFill>
                  <a:srgbClr val="000099"/>
                </a:solidFill>
                <a:latin typeface="Arial Narrow"/>
                <a:cs typeface="Arial Narrow"/>
                <a:sym typeface="Symbol" pitchFamily="18" charset="2"/>
              </a:rPr>
              <a:t>HIV+</a:t>
            </a:r>
            <a:r>
              <a:rPr lang="it-IT" sz="1200" dirty="0" smtClean="0">
                <a:solidFill>
                  <a:srgbClr val="000099"/>
                </a:solidFill>
                <a:latin typeface="Arial Narrow"/>
                <a:cs typeface="Arial Narrow"/>
                <a:sym typeface="Symbol" pitchFamily="18" charset="2"/>
              </a:rPr>
              <a:t>)</a:t>
            </a:r>
          </a:p>
          <a:p>
            <a:pPr>
              <a:tabLst>
                <a:tab pos="896938" algn="l"/>
                <a:tab pos="1971675" algn="l"/>
                <a:tab pos="1974850" algn="l"/>
                <a:tab pos="5557838" algn="l"/>
              </a:tabLst>
            </a:pPr>
            <a:r>
              <a:rPr lang="it-IT" sz="1200" dirty="0" smtClean="0">
                <a:solidFill>
                  <a:srgbClr val="000099"/>
                </a:solidFill>
                <a:latin typeface="Arial Narrow"/>
                <a:cs typeface="Arial Narrow"/>
                <a:sym typeface="Symbol" pitchFamily="18" charset="2"/>
              </a:rPr>
              <a:t>		</a:t>
            </a:r>
            <a:r>
              <a:rPr lang="it-IT" sz="1200" dirty="0" smtClean="0">
                <a:solidFill>
                  <a:srgbClr val="FF0000"/>
                </a:solidFill>
                <a:latin typeface="Arial Narrow"/>
                <a:cs typeface="Arial Narrow"/>
                <a:sym typeface="Symbol" pitchFamily="18" charset="2"/>
              </a:rPr>
              <a:t>Infarto renale o malformazione artero-venosa</a:t>
            </a:r>
            <a:r>
              <a:rPr lang="it-IT" sz="1200" dirty="0" smtClean="0">
                <a:solidFill>
                  <a:srgbClr val="000099"/>
                </a:solidFill>
                <a:latin typeface="Arial Narrow"/>
                <a:cs typeface="Arial Narrow"/>
                <a:sym typeface="Symbol" pitchFamily="18" charset="2"/>
              </a:rPr>
              <a:t>	</a:t>
            </a:r>
          </a:p>
          <a:p>
            <a:pPr>
              <a:tabLst>
                <a:tab pos="896938" algn="l"/>
                <a:tab pos="1971675" algn="l"/>
                <a:tab pos="1974850" algn="l"/>
                <a:tab pos="5557838" algn="l"/>
              </a:tabLst>
            </a:pPr>
            <a:r>
              <a:rPr lang="it-IT" sz="1200" dirty="0" smtClean="0">
                <a:solidFill>
                  <a:srgbClr val="000099"/>
                </a:solidFill>
                <a:latin typeface="Arial Narrow"/>
                <a:cs typeface="Arial Narrow"/>
                <a:sym typeface="Symbol" pitchFamily="18" charset="2"/>
              </a:rPr>
              <a:t>		Tubercolosi renale (endemie o </a:t>
            </a:r>
            <a:r>
              <a:rPr lang="it-IT" sz="1200" dirty="0" err="1" smtClean="0">
                <a:solidFill>
                  <a:srgbClr val="000099"/>
                </a:solidFill>
                <a:latin typeface="Arial Narrow"/>
                <a:cs typeface="Arial Narrow"/>
                <a:sym typeface="Symbol" pitchFamily="18" charset="2"/>
              </a:rPr>
              <a:t>paz</a:t>
            </a:r>
            <a:r>
              <a:rPr lang="it-IT" sz="1200" dirty="0" smtClean="0">
                <a:solidFill>
                  <a:srgbClr val="000099"/>
                </a:solidFill>
                <a:latin typeface="Arial Narrow"/>
                <a:cs typeface="Arial Narrow"/>
                <a:sym typeface="Symbol" pitchFamily="18" charset="2"/>
              </a:rPr>
              <a:t>. </a:t>
            </a:r>
            <a:r>
              <a:rPr lang="it-IT" sz="1200" dirty="0" err="1" smtClean="0">
                <a:solidFill>
                  <a:srgbClr val="000099"/>
                </a:solidFill>
                <a:latin typeface="Arial Narrow"/>
                <a:cs typeface="Arial Narrow"/>
                <a:sym typeface="Symbol" pitchFamily="18" charset="2"/>
              </a:rPr>
              <a:t>HIV+</a:t>
            </a:r>
            <a:r>
              <a:rPr lang="it-IT" sz="1200" dirty="0" smtClean="0">
                <a:solidFill>
                  <a:srgbClr val="000099"/>
                </a:solidFill>
                <a:latin typeface="Arial Narrow"/>
                <a:cs typeface="Arial Narrow"/>
                <a:sym typeface="Symbol" pitchFamily="18" charset="2"/>
              </a:rPr>
              <a:t>)</a:t>
            </a:r>
          </a:p>
          <a:p>
            <a:pPr>
              <a:tabLst>
                <a:tab pos="896938" algn="l"/>
                <a:tab pos="1971675" algn="l"/>
                <a:tab pos="1974850" algn="l"/>
                <a:tab pos="5557838" algn="l"/>
              </a:tabLst>
            </a:pPr>
            <a:endParaRPr lang="it-IT" sz="1200" dirty="0" smtClean="0">
              <a:solidFill>
                <a:srgbClr val="000099"/>
              </a:solidFill>
              <a:latin typeface="Arial Narrow"/>
              <a:cs typeface="Arial Narrow"/>
              <a:sym typeface="Symbol" pitchFamily="18" charset="2"/>
            </a:endParaRPr>
          </a:p>
          <a:p>
            <a:pPr>
              <a:tabLst>
                <a:tab pos="896938" algn="l"/>
                <a:tab pos="1974850" algn="l"/>
                <a:tab pos="5559425" algn="l"/>
              </a:tabLst>
            </a:pPr>
            <a:r>
              <a:rPr lang="it-IT" sz="1200" b="1" dirty="0" smtClean="0">
                <a:solidFill>
                  <a:srgbClr val="0000CC"/>
                </a:solidFill>
                <a:latin typeface="Arial Narrow"/>
                <a:cs typeface="Arial Narrow"/>
              </a:rPr>
              <a:t>Origine Non-</a:t>
            </a:r>
            <a:r>
              <a:rPr lang="it-IT" sz="1200" b="1" dirty="0" smtClean="0">
                <a:solidFill>
                  <a:srgbClr val="0000CC"/>
                </a:solidFill>
                <a:latin typeface="Arial Narrow"/>
                <a:cs typeface="Arial Narrow"/>
                <a:sym typeface="Symbol" pitchFamily="18" charset="2"/>
              </a:rPr>
              <a:t>Glomerulare</a:t>
            </a:r>
            <a:r>
              <a:rPr lang="it-IT" sz="1200" dirty="0" smtClean="0">
                <a:solidFill>
                  <a:srgbClr val="000099"/>
                </a:solidFill>
                <a:latin typeface="Arial Narrow"/>
                <a:cs typeface="Arial Narrow"/>
                <a:sym typeface="Symbol" pitchFamily="18" charset="2"/>
              </a:rPr>
              <a:t>	Cistite</a:t>
            </a:r>
            <a:r>
              <a:rPr lang="it-IT" sz="1200" dirty="0" smtClean="0">
                <a:solidFill>
                  <a:srgbClr val="0000CC"/>
                </a:solidFill>
                <a:latin typeface="Arial Narrow"/>
                <a:cs typeface="Arial Narrow"/>
                <a:sym typeface="Symbol" pitchFamily="18" charset="2"/>
              </a:rPr>
              <a:t>, prostatite e uretrite</a:t>
            </a:r>
            <a:r>
              <a:rPr lang="it-IT" sz="1200" dirty="0" smtClean="0">
                <a:solidFill>
                  <a:srgbClr val="000099"/>
                </a:solidFill>
                <a:latin typeface="Arial Narrow"/>
                <a:cs typeface="Arial Narrow"/>
                <a:sym typeface="Symbol" pitchFamily="18" charset="2"/>
              </a:rPr>
              <a:t>	</a:t>
            </a:r>
            <a:r>
              <a:rPr lang="it-IT" sz="1200" dirty="0" smtClean="0">
                <a:solidFill>
                  <a:srgbClr val="0000CC"/>
                </a:solidFill>
                <a:latin typeface="Arial Narrow"/>
                <a:cs typeface="Arial Narrow"/>
                <a:sym typeface="Symbol" pitchFamily="18" charset="2"/>
              </a:rPr>
              <a:t> Cistite, prostatite e uretrite</a:t>
            </a:r>
          </a:p>
          <a:p>
            <a:pPr>
              <a:tabLst>
                <a:tab pos="896938" algn="l"/>
                <a:tab pos="1974850" algn="l"/>
                <a:tab pos="5559425" algn="l"/>
              </a:tabLst>
            </a:pPr>
            <a:r>
              <a:rPr lang="it-IT" sz="1200" dirty="0" smtClean="0">
                <a:solidFill>
                  <a:srgbClr val="0000CC"/>
                </a:solidFill>
                <a:latin typeface="Arial Narrow"/>
                <a:cs typeface="Arial Narrow"/>
              </a:rPr>
              <a:t>tratto urinario inferiore</a:t>
            </a:r>
            <a:r>
              <a:rPr lang="it-IT" sz="1200" dirty="0" smtClean="0">
                <a:solidFill>
                  <a:srgbClr val="000099"/>
                </a:solidFill>
                <a:latin typeface="Arial Narrow"/>
                <a:cs typeface="Arial Narrow"/>
                <a:sym typeface="Symbol" pitchFamily="18" charset="2"/>
              </a:rPr>
              <a:t>	</a:t>
            </a:r>
            <a:r>
              <a:rPr lang="it-IT" sz="1200" dirty="0" smtClean="0">
                <a:solidFill>
                  <a:srgbClr val="FF0000"/>
                </a:solidFill>
                <a:latin typeface="Arial Narrow"/>
                <a:cs typeface="Arial Narrow"/>
                <a:sym typeface="Symbol" pitchFamily="18" charset="2"/>
              </a:rPr>
              <a:t>Polipi e tumori benigni di vescica e uretere	 Cancro vescicale 	</a:t>
            </a:r>
          </a:p>
          <a:p>
            <a:pPr>
              <a:tabLst>
                <a:tab pos="896938" algn="l"/>
                <a:tab pos="1974850" algn="l"/>
                <a:tab pos="5559425" algn="l"/>
              </a:tabLst>
            </a:pPr>
            <a:r>
              <a:rPr lang="it-IT" sz="1200" dirty="0" smtClean="0">
                <a:solidFill>
                  <a:srgbClr val="FF0000"/>
                </a:solidFill>
                <a:latin typeface="Arial Narrow"/>
                <a:cs typeface="Arial Narrow"/>
                <a:sym typeface="Symbol" pitchFamily="18" charset="2"/>
              </a:rPr>
              <a:t>		Cancro vescicale	 Cancro prostatico</a:t>
            </a:r>
          </a:p>
          <a:p>
            <a:pPr>
              <a:tabLst>
                <a:tab pos="896938" algn="l"/>
                <a:tab pos="1974850" algn="l"/>
                <a:tab pos="5559425" algn="l"/>
              </a:tabLst>
            </a:pPr>
            <a:r>
              <a:rPr lang="it-IT" sz="1200" dirty="0" smtClean="0">
                <a:solidFill>
                  <a:srgbClr val="FF0000"/>
                </a:solidFill>
                <a:latin typeface="Arial Narrow"/>
                <a:cs typeface="Arial Narrow"/>
                <a:sym typeface="Symbol" pitchFamily="18" charset="2"/>
              </a:rPr>
              <a:t>		Cancro prostatico	 Polipi/tumori benigni di vescica e uretere</a:t>
            </a:r>
          </a:p>
          <a:p>
            <a:pPr>
              <a:tabLst>
                <a:tab pos="896938" algn="l"/>
                <a:tab pos="1974850" algn="l"/>
                <a:tab pos="5559425" algn="l"/>
              </a:tabLst>
            </a:pPr>
            <a:r>
              <a:rPr lang="it-IT" sz="1200" dirty="0" smtClean="0">
                <a:solidFill>
                  <a:srgbClr val="FF0000"/>
                </a:solidFill>
                <a:latin typeface="Arial Narrow"/>
                <a:cs typeface="Arial Narrow"/>
                <a:sym typeface="Symbol" pitchFamily="18" charset="2"/>
              </a:rPr>
              <a:t>		Stenosi di uretra e meato</a:t>
            </a:r>
          </a:p>
          <a:p>
            <a:pPr>
              <a:tabLst>
                <a:tab pos="896938" algn="l"/>
                <a:tab pos="1974850" algn="l"/>
                <a:tab pos="5559425" algn="l"/>
              </a:tabLst>
            </a:pPr>
            <a:r>
              <a:rPr lang="it-IT" sz="1200" dirty="0" smtClean="0">
                <a:solidFill>
                  <a:srgbClr val="000099"/>
                </a:solidFill>
                <a:latin typeface="Arial Narrow"/>
                <a:cs typeface="Arial Narrow"/>
                <a:sym typeface="Symbol" pitchFamily="18" charset="2"/>
              </a:rPr>
              <a:t>		Schistosoma </a:t>
            </a:r>
            <a:r>
              <a:rPr lang="it-IT" sz="1200" dirty="0" err="1" smtClean="0">
                <a:solidFill>
                  <a:srgbClr val="000099"/>
                </a:solidFill>
                <a:latin typeface="Arial Narrow"/>
                <a:cs typeface="Arial Narrow"/>
                <a:sym typeface="Symbol" pitchFamily="18" charset="2"/>
              </a:rPr>
              <a:t>haematobium</a:t>
            </a:r>
            <a:r>
              <a:rPr lang="it-IT" sz="1200" dirty="0" smtClean="0">
                <a:solidFill>
                  <a:srgbClr val="000099"/>
                </a:solidFill>
                <a:latin typeface="Arial Narrow"/>
                <a:cs typeface="Arial Narrow"/>
                <a:sym typeface="Symbol" pitchFamily="18" charset="2"/>
              </a:rPr>
              <a:t> (</a:t>
            </a:r>
            <a:r>
              <a:rPr lang="it-IT" sz="1200" dirty="0" err="1" smtClean="0">
                <a:solidFill>
                  <a:srgbClr val="000099"/>
                </a:solidFill>
                <a:latin typeface="Arial Narrow"/>
                <a:cs typeface="Arial Narrow"/>
                <a:sym typeface="Symbol" pitchFamily="18" charset="2"/>
              </a:rPr>
              <a:t>Nordafrica</a:t>
            </a:r>
            <a:r>
              <a:rPr lang="it-IT" sz="1200" dirty="0" smtClean="0">
                <a:solidFill>
                  <a:srgbClr val="000099"/>
                </a:solidFill>
                <a:latin typeface="Arial Narrow"/>
                <a:cs typeface="Arial Narrow"/>
                <a:sym typeface="Symbol" pitchFamily="18" charset="2"/>
              </a:rPr>
              <a:t>)</a:t>
            </a:r>
          </a:p>
          <a:p>
            <a:pPr>
              <a:tabLst>
                <a:tab pos="896938" algn="l"/>
                <a:tab pos="1974850" algn="l"/>
                <a:tab pos="5559425" algn="l"/>
              </a:tabLst>
            </a:pPr>
            <a:endParaRPr lang="it-IT" sz="1200" dirty="0" smtClean="0">
              <a:solidFill>
                <a:srgbClr val="000099"/>
              </a:solidFill>
              <a:latin typeface="Arial Narrow"/>
              <a:cs typeface="Arial Narrow"/>
              <a:sym typeface="Symbol" pitchFamily="18" charset="2"/>
            </a:endParaRPr>
          </a:p>
          <a:p>
            <a:pPr>
              <a:tabLst>
                <a:tab pos="896938" algn="l"/>
                <a:tab pos="1971675" algn="l"/>
                <a:tab pos="5559425" algn="l"/>
              </a:tabLst>
            </a:pPr>
            <a:r>
              <a:rPr lang="it-IT" sz="1200" b="1" dirty="0" smtClean="0">
                <a:solidFill>
                  <a:srgbClr val="000099"/>
                </a:solidFill>
                <a:latin typeface="Arial Narrow"/>
                <a:cs typeface="Arial Narrow"/>
                <a:sym typeface="Symbol" pitchFamily="18" charset="2"/>
              </a:rPr>
              <a:t>Origine non-glomerulare</a:t>
            </a:r>
            <a:r>
              <a:rPr lang="it-IT" sz="1200" dirty="0" smtClean="0">
                <a:solidFill>
                  <a:srgbClr val="000099"/>
                </a:solidFill>
                <a:latin typeface="Arial Narrow"/>
                <a:cs typeface="Arial Narrow"/>
                <a:sym typeface="Symbol" pitchFamily="18" charset="2"/>
              </a:rPr>
              <a:t>	Ematuria da sforzo	 Ematuria da sforzo</a:t>
            </a:r>
          </a:p>
          <a:p>
            <a:pPr>
              <a:tabLst>
                <a:tab pos="896938" algn="l"/>
                <a:tab pos="1971675" algn="l"/>
                <a:tab pos="5559425" algn="l"/>
              </a:tabLst>
            </a:pPr>
            <a:r>
              <a:rPr lang="it-IT" sz="1200" dirty="0" smtClean="0">
                <a:solidFill>
                  <a:srgbClr val="000099"/>
                </a:solidFill>
                <a:latin typeface="Arial Narrow"/>
                <a:cs typeface="Arial Narrow"/>
                <a:sym typeface="Symbol" pitchFamily="18" charset="2"/>
              </a:rPr>
              <a:t>Tratto non-definito	“Ematuria benigna” </a:t>
            </a:r>
            <a:r>
              <a:rPr lang="it-IT" sz="1200" dirty="0" err="1" smtClean="0">
                <a:solidFill>
                  <a:srgbClr val="000099"/>
                </a:solidFill>
                <a:latin typeface="Arial Narrow"/>
                <a:cs typeface="Arial Narrow"/>
                <a:sym typeface="Symbol" pitchFamily="18" charset="2"/>
              </a:rPr>
              <a:t>microemat</a:t>
            </a:r>
            <a:r>
              <a:rPr lang="it-IT" sz="1200" dirty="0" smtClean="0">
                <a:solidFill>
                  <a:srgbClr val="000099"/>
                </a:solidFill>
                <a:latin typeface="Arial Narrow"/>
                <a:cs typeface="Arial Narrow"/>
                <a:sym typeface="Symbol" pitchFamily="18" charset="2"/>
              </a:rPr>
              <a:t>. origine sconosciuta)	 Eccessiva anticoagulazione (</a:t>
            </a:r>
            <a:r>
              <a:rPr lang="it-IT" sz="1200" dirty="0" err="1" smtClean="0">
                <a:solidFill>
                  <a:srgbClr val="000099"/>
                </a:solidFill>
                <a:latin typeface="Arial Narrow"/>
                <a:cs typeface="Arial Narrow"/>
                <a:sym typeface="Symbol" pitchFamily="18" charset="2"/>
              </a:rPr>
              <a:t>dicumarolici</a:t>
            </a:r>
            <a:endParaRPr lang="it-IT" sz="1200" dirty="0" smtClean="0">
              <a:solidFill>
                <a:srgbClr val="000099"/>
              </a:solidFill>
              <a:latin typeface="Arial Narrow"/>
              <a:cs typeface="Arial Narrow"/>
              <a:sym typeface="Symbol" pitchFamily="18" charset="2"/>
            </a:endParaRPr>
          </a:p>
          <a:p>
            <a:pPr>
              <a:tabLst>
                <a:tab pos="896938" algn="l"/>
                <a:tab pos="1971675" algn="l"/>
                <a:tab pos="5559425" algn="l"/>
              </a:tabLst>
            </a:pPr>
            <a:r>
              <a:rPr lang="it-IT" sz="1200" dirty="0" smtClean="0">
                <a:solidFill>
                  <a:srgbClr val="000099"/>
                </a:solidFill>
                <a:latin typeface="Arial Narrow"/>
                <a:cs typeface="Arial Narrow"/>
                <a:sym typeface="Symbol" pitchFamily="18" charset="2"/>
              </a:rPr>
              <a:t>		Eccessiva anticoagulazione (</a:t>
            </a:r>
            <a:r>
              <a:rPr lang="it-IT" sz="1200" dirty="0" err="1" smtClean="0">
                <a:solidFill>
                  <a:srgbClr val="000099"/>
                </a:solidFill>
                <a:latin typeface="Arial Narrow"/>
                <a:cs typeface="Arial Narrow"/>
                <a:sym typeface="Symbol" pitchFamily="18" charset="2"/>
              </a:rPr>
              <a:t>dicumarolici</a:t>
            </a:r>
            <a:r>
              <a:rPr lang="it-IT" sz="1200" dirty="0" smtClean="0">
                <a:solidFill>
                  <a:srgbClr val="000099"/>
                </a:solidFill>
                <a:latin typeface="Arial Narrow"/>
                <a:cs typeface="Arial Narrow"/>
                <a:sym typeface="Symbol" pitchFamily="18" charset="2"/>
              </a:rPr>
              <a:t>)	</a:t>
            </a:r>
          </a:p>
          <a:p>
            <a:pPr>
              <a:tabLst>
                <a:tab pos="896938" algn="l"/>
                <a:tab pos="1971675" algn="l"/>
                <a:tab pos="5559425" algn="l"/>
              </a:tabLst>
            </a:pPr>
            <a:r>
              <a:rPr lang="it-IT" sz="1200" dirty="0" smtClean="0">
                <a:solidFill>
                  <a:srgbClr val="000099"/>
                </a:solidFill>
                <a:latin typeface="Arial Narrow"/>
                <a:cs typeface="Arial Narrow"/>
                <a:sym typeface="Symbol" pitchFamily="18" charset="2"/>
              </a:rPr>
              <a:t>		Fittizia (spesso macroematuria)</a:t>
            </a:r>
          </a:p>
          <a:p>
            <a:pPr>
              <a:tabLst>
                <a:tab pos="896938" algn="l"/>
                <a:tab pos="1971675" algn="l"/>
                <a:tab pos="5559425" algn="l"/>
              </a:tabLst>
            </a:pPr>
            <a:endParaRPr lang="it-IT" sz="1200" dirty="0">
              <a:solidFill>
                <a:srgbClr val="000099"/>
              </a:solidFill>
              <a:latin typeface="Arial Narrow"/>
              <a:cs typeface="Arial Narrow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79512" y="6381328"/>
            <a:ext cx="1585499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rgbClr val="FF0000"/>
                </a:solidFill>
              </a:rPr>
              <a:t>Rosso = utilità </a:t>
            </a:r>
            <a:r>
              <a:rPr lang="it-IT" sz="1200" dirty="0" err="1" smtClean="0">
                <a:solidFill>
                  <a:srgbClr val="FF0000"/>
                </a:solidFill>
              </a:rPr>
              <a:t>imaging</a:t>
            </a:r>
            <a:endParaRPr lang="it-IT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3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5220"/>
          </a:xfr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it-IT" sz="5400" b="1" dirty="0" smtClean="0">
                <a:solidFill>
                  <a:srgbClr val="00CCFF"/>
                </a:solidFill>
                <a:latin typeface="Arial Narrow"/>
                <a:cs typeface="Arial Narrow"/>
              </a:rPr>
              <a:t>III SESSIONE: ADDOME</a:t>
            </a:r>
            <a:endParaRPr lang="it-IT" sz="5400" b="1" dirty="0">
              <a:solidFill>
                <a:srgbClr val="00CCFF"/>
              </a:solidFill>
              <a:latin typeface="Arial Narrow"/>
              <a:cs typeface="Arial Narrow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87802" y="1269858"/>
            <a:ext cx="8218220" cy="830997"/>
          </a:xfrm>
          <a:prstGeom prst="rect">
            <a:avLst/>
          </a:prstGeom>
          <a:solidFill>
            <a:srgbClr val="FFFFFF">
              <a:alpha val="51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>
                <a:solidFill>
                  <a:srgbClr val="00CCFF"/>
                </a:solidFill>
                <a:latin typeface="Arial Narrow"/>
                <a:cs typeface="Arial Narrow"/>
              </a:rPr>
              <a:t>3</a:t>
            </a:r>
            <a:r>
              <a:rPr lang="it-IT" sz="4800" b="1" dirty="0" smtClean="0">
                <a:solidFill>
                  <a:srgbClr val="00CCFF"/>
                </a:solidFill>
                <a:latin typeface="Arial Narrow"/>
                <a:cs typeface="Arial Narrow"/>
              </a:rPr>
              <a:t>° MODULO: Ematuria</a:t>
            </a:r>
            <a:endParaRPr lang="it-IT" sz="4800" b="1" dirty="0">
              <a:solidFill>
                <a:srgbClr val="00CCFF"/>
              </a:solidFill>
              <a:latin typeface="Arial Narrow"/>
              <a:cs typeface="Arial Narrow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048" y="2730500"/>
            <a:ext cx="8640952" cy="269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23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3657600"/>
          </a:xfrm>
          <a:solidFill>
            <a:schemeClr val="bg2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it-IT" i="1" dirty="0" smtClean="0">
                <a:solidFill>
                  <a:schemeClr val="accent1">
                    <a:lumMod val="75000"/>
                  </a:schemeClr>
                </a:solidFill>
                <a:latin typeface="Monotype Corsiva"/>
                <a:cs typeface="Monotype Corsiva"/>
              </a:rPr>
              <a:t>“L’individuazione di un ematuria non concede alcuna leggerezza nell’interpretazione, nessuna pigrizia nelle indagini, nessuna stupidaggine nelle terapie.</a:t>
            </a:r>
          </a:p>
          <a:p>
            <a:pPr>
              <a:buNone/>
            </a:pPr>
            <a:r>
              <a:rPr lang="it-IT" i="1" dirty="0" smtClean="0">
                <a:solidFill>
                  <a:schemeClr val="accent1">
                    <a:lumMod val="75000"/>
                  </a:schemeClr>
                </a:solidFill>
                <a:latin typeface="Monotype Corsiva"/>
                <a:cs typeface="Monotype Corsiva"/>
              </a:rPr>
              <a:t>L’ematuria non si tratta con la dieta ne’ con il riposo, ne’ con gli emostatici.</a:t>
            </a:r>
          </a:p>
          <a:p>
            <a:pPr>
              <a:buNone/>
            </a:pPr>
            <a:r>
              <a:rPr lang="it-IT" i="1" dirty="0" smtClean="0">
                <a:solidFill>
                  <a:schemeClr val="accent1">
                    <a:lumMod val="75000"/>
                  </a:schemeClr>
                </a:solidFill>
                <a:latin typeface="Monotype Corsiva"/>
                <a:cs typeface="Monotype Corsiva"/>
              </a:rPr>
              <a:t>Essa esige solo di essere presa in considerazione”</a:t>
            </a:r>
          </a:p>
          <a:p>
            <a:pPr lvl="0" algn="r">
              <a:buNone/>
            </a:pPr>
            <a:r>
              <a:rPr lang="it-IT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COUVELAIRE</a:t>
            </a:r>
          </a:p>
          <a:p>
            <a:pPr>
              <a:buNone/>
            </a:pPr>
            <a:endParaRPr lang="it-IT" i="1" dirty="0" smtClean="0">
              <a:solidFill>
                <a:schemeClr val="accent1">
                  <a:lumMod val="75000"/>
                </a:schemeClr>
              </a:solidFill>
              <a:latin typeface="Monotype Corsiva"/>
              <a:cs typeface="Monotype Corsiva"/>
            </a:endParaRPr>
          </a:p>
          <a:p>
            <a:pPr>
              <a:buNone/>
            </a:pPr>
            <a:endParaRPr lang="it-IT" i="1" dirty="0" smtClean="0">
              <a:solidFill>
                <a:schemeClr val="accent1">
                  <a:lumMod val="75000"/>
                </a:schemeClr>
              </a:solidFill>
              <a:latin typeface="Monotype Corsiva"/>
              <a:cs typeface="Monotype Corsiva"/>
            </a:endParaRPr>
          </a:p>
          <a:p>
            <a:pPr>
              <a:buNone/>
            </a:pPr>
            <a:endParaRPr lang="it-IT" i="1" dirty="0">
              <a:solidFill>
                <a:schemeClr val="accent1">
                  <a:lumMod val="75000"/>
                </a:schemeClr>
              </a:solidFill>
              <a:latin typeface="Monotype Corsiva"/>
              <a:cs typeface="Monotype Corsiva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484" y="4191000"/>
            <a:ext cx="6659116" cy="22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0" y="50292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LE CAUSE</a:t>
            </a:r>
            <a:endParaRPr lang="it-IT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950024" y="6400800"/>
            <a:ext cx="4117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 smtClean="0">
                <a:solidFill>
                  <a:schemeClr val="tx2"/>
                </a:solidFill>
              </a:rPr>
              <a:t>Mostafid</a:t>
            </a:r>
            <a:r>
              <a:rPr lang="it-IT" sz="2000" b="1" dirty="0" smtClean="0">
                <a:solidFill>
                  <a:schemeClr val="tx2"/>
                </a:solidFill>
              </a:rPr>
              <a:t> AND </a:t>
            </a:r>
            <a:r>
              <a:rPr lang="it-IT" sz="2000" b="1" dirty="0" err="1" smtClean="0">
                <a:solidFill>
                  <a:schemeClr val="tx2"/>
                </a:solidFill>
              </a:rPr>
              <a:t>Persad</a:t>
            </a:r>
            <a:r>
              <a:rPr lang="it-IT" sz="2000" b="1" dirty="0" smtClean="0">
                <a:solidFill>
                  <a:schemeClr val="tx2"/>
                </a:solidFill>
              </a:rPr>
              <a:t>,  BJU </a:t>
            </a:r>
            <a:r>
              <a:rPr lang="it-IT" sz="2000" b="1" dirty="0" err="1" smtClean="0">
                <a:solidFill>
                  <a:schemeClr val="tx2"/>
                </a:solidFill>
              </a:rPr>
              <a:t>Int</a:t>
            </a:r>
            <a:r>
              <a:rPr lang="it-IT" sz="2000" b="1" dirty="0" smtClean="0">
                <a:solidFill>
                  <a:schemeClr val="tx2"/>
                </a:solidFill>
              </a:rPr>
              <a:t>, 2010</a:t>
            </a:r>
            <a:endParaRPr lang="it-IT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2113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533400" y="494327"/>
            <a:ext cx="2362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LA CAUSA PIU’ FREQUENTE NEL MONDO</a:t>
            </a:r>
            <a:endParaRPr lang="it-IT" sz="2400" b="1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5308600"/>
            <a:ext cx="1778000" cy="177800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5410200"/>
            <a:ext cx="2667000" cy="1363429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152400"/>
            <a:ext cx="5410200" cy="2538113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2663280" y="475455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La bilharziosi urinaria!!!</a:t>
            </a:r>
            <a:endParaRPr lang="it-IT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57200" y="2743200"/>
            <a:ext cx="8294688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2400" b="1" dirty="0">
                <a:latin typeface="Tahoma" charset="0"/>
              </a:rPr>
              <a:t>La relazione tra ematuria macroscopica e fasi della minzione può orientare sulla sede </a:t>
            </a:r>
            <a:r>
              <a:rPr lang="it-IT" sz="2400" b="1" dirty="0" smtClean="0">
                <a:latin typeface="Tahoma" charset="0"/>
              </a:rPr>
              <a:t>d’origine</a:t>
            </a:r>
          </a:p>
          <a:p>
            <a:pPr algn="ctr" eaLnBrk="0" hangingPunct="0">
              <a:spcBef>
                <a:spcPct val="50000"/>
              </a:spcBef>
            </a:pPr>
            <a:endParaRPr lang="it-IT" sz="2400" b="1" dirty="0" smtClean="0">
              <a:latin typeface="Tahoma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it-IT" sz="2400" b="1" dirty="0" smtClean="0">
                <a:latin typeface="Tahoma" charset="0"/>
              </a:rPr>
              <a:t>		iniziale </a:t>
            </a:r>
            <a:r>
              <a:rPr lang="it-IT" sz="2400" b="1" dirty="0">
                <a:latin typeface="Tahoma" charset="0"/>
                <a:sym typeface="Wingdings" charset="2"/>
              </a:rPr>
              <a:t>    uretra, prostata</a:t>
            </a:r>
            <a:endParaRPr lang="it-IT" sz="2400" b="1" dirty="0" smtClean="0">
              <a:latin typeface="Tahoma" charset="0"/>
              <a:sym typeface="Wingdings" charset="2"/>
            </a:endParaRPr>
          </a:p>
          <a:p>
            <a:pPr eaLnBrk="0" hangingPunct="0">
              <a:spcBef>
                <a:spcPct val="50000"/>
              </a:spcBef>
            </a:pPr>
            <a:r>
              <a:rPr lang="it-IT" sz="2400" b="1" dirty="0" smtClean="0">
                <a:latin typeface="Tahoma" charset="0"/>
                <a:sym typeface="Wingdings" charset="2"/>
              </a:rPr>
              <a:t>		finale </a:t>
            </a:r>
            <a:r>
              <a:rPr lang="it-IT" sz="2400" b="1" dirty="0">
                <a:latin typeface="Tahoma" charset="0"/>
                <a:sym typeface="Wingdings" charset="2"/>
              </a:rPr>
              <a:t>     </a:t>
            </a:r>
            <a:r>
              <a:rPr lang="it-IT" sz="2400" b="1" dirty="0" smtClean="0">
                <a:latin typeface="Tahoma" charset="0"/>
                <a:sym typeface="Wingdings" charset="2"/>
              </a:rPr>
              <a:t> vescicale</a:t>
            </a:r>
          </a:p>
          <a:p>
            <a:pPr eaLnBrk="0" hangingPunct="0">
              <a:spcBef>
                <a:spcPct val="50000"/>
              </a:spcBef>
            </a:pPr>
            <a:r>
              <a:rPr lang="it-IT" sz="2400" b="1" dirty="0" smtClean="0">
                <a:latin typeface="Tahoma" charset="0"/>
                <a:sym typeface="Wingdings" charset="2"/>
              </a:rPr>
              <a:t>		totale </a:t>
            </a:r>
            <a:r>
              <a:rPr lang="it-IT" sz="2400" b="1" dirty="0">
                <a:latin typeface="Tahoma" charset="0"/>
                <a:sym typeface="Wingdings" charset="2"/>
              </a:rPr>
              <a:t>     </a:t>
            </a:r>
            <a:r>
              <a:rPr lang="it-IT" sz="2400" b="1" dirty="0" smtClean="0">
                <a:latin typeface="Tahoma" charset="0"/>
                <a:sym typeface="Wingdings" charset="2"/>
              </a:rPr>
              <a:t> vie </a:t>
            </a:r>
            <a:r>
              <a:rPr lang="it-IT" sz="2400" b="1" dirty="0">
                <a:latin typeface="Tahoma" charset="0"/>
                <a:sym typeface="Wingdings" charset="2"/>
              </a:rPr>
              <a:t>urinarie superiori</a:t>
            </a:r>
          </a:p>
          <a:p>
            <a:pPr eaLnBrk="0" hangingPunct="0">
              <a:spcBef>
                <a:spcPct val="50000"/>
              </a:spcBef>
            </a:pPr>
            <a:r>
              <a:rPr lang="it-IT" sz="2400" b="1" dirty="0">
                <a:latin typeface="Tahoma" charset="0"/>
                <a:sym typeface="Wingdings" charset="2"/>
              </a:rPr>
              <a:t>                  </a:t>
            </a:r>
            <a:r>
              <a:rPr lang="it-IT" sz="2400" b="1" dirty="0" smtClean="0">
                <a:latin typeface="Tahoma" charset="0"/>
                <a:sym typeface="Wingdings" charset="2"/>
              </a:rPr>
              <a:t> </a:t>
            </a:r>
            <a:endParaRPr lang="it-IT" sz="2400" b="1" dirty="0">
              <a:latin typeface="Tahoma" charset="0"/>
              <a:sym typeface="Wingdings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23940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QUALE DIAGNOSTICA PER IMMAGINI</a:t>
            </a:r>
            <a:endParaRPr lang="it-IT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Picture 8" descr="Senza titolo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219200"/>
            <a:ext cx="1800578" cy="1676400"/>
          </a:xfrm>
          <a:prstGeom prst="rect">
            <a:avLst/>
          </a:prstGeom>
          <a:noFill/>
        </p:spPr>
      </p:pic>
      <p:pic>
        <p:nvPicPr>
          <p:cNvPr id="6" name="Picture 15" descr="Senza titolo-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5181600"/>
            <a:ext cx="1320800" cy="1498600"/>
          </a:xfrm>
          <a:prstGeom prst="rect">
            <a:avLst/>
          </a:prstGeom>
          <a:noFill/>
        </p:spPr>
      </p:pic>
      <p:pic>
        <p:nvPicPr>
          <p:cNvPr id="7" name="Picture 16" descr="Senza titolo-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5181600"/>
            <a:ext cx="1512888" cy="1512887"/>
          </a:xfrm>
          <a:prstGeom prst="rect">
            <a:avLst/>
          </a:prstGeom>
          <a:noFill/>
        </p:spPr>
      </p:pic>
      <p:pic>
        <p:nvPicPr>
          <p:cNvPr id="9" name="Picture 15" descr="Senza titolo-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1219200"/>
            <a:ext cx="2641035" cy="1752600"/>
          </a:xfrm>
          <a:prstGeom prst="rect">
            <a:avLst/>
          </a:prstGeom>
          <a:noFill/>
        </p:spPr>
      </p:pic>
      <p:pic>
        <p:nvPicPr>
          <p:cNvPr id="10" name="Picture 16" descr="Senza titolo-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3286369"/>
            <a:ext cx="2819400" cy="1590431"/>
          </a:xfrm>
          <a:prstGeom prst="rect">
            <a:avLst/>
          </a:prstGeom>
          <a:noFill/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0" y="5494571"/>
            <a:ext cx="2667000" cy="1363429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6000" y="5181600"/>
            <a:ext cx="1778000" cy="177800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86200" y="3288845"/>
            <a:ext cx="4576017" cy="2349955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81600" y="1219200"/>
            <a:ext cx="1905000" cy="1905000"/>
          </a:xfrm>
          <a:prstGeom prst="rect">
            <a:avLst/>
          </a:prstGeom>
        </p:spPr>
      </p:pic>
      <p:pic>
        <p:nvPicPr>
          <p:cNvPr id="15" name="VARINELLI RENATO.mov">
            <a:hlinkClick r:id="" action="ppaction://media"/>
          </p:cNvPr>
          <p:cNvPicPr/>
          <p:nvPr>
            <a:videoFile r:link="rId1"/>
          </p:nvPr>
        </p:nvPicPr>
        <p:blipFill>
          <a:blip r:embed="rId12"/>
          <a:stretch>
            <a:fillRect/>
          </a:stretch>
        </p:blipFill>
        <p:spPr>
          <a:xfrm>
            <a:off x="7162800" y="12192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8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410200"/>
            <a:ext cx="2667000" cy="1363429"/>
          </a:xfrm>
          <a:prstGeom prst="rect">
            <a:avLst/>
          </a:prstGeom>
        </p:spPr>
      </p:pic>
      <p:sp>
        <p:nvSpPr>
          <p:cNvPr id="6" name="Segnaposto contenuto 2"/>
          <p:cNvSpPr txBox="1">
            <a:spLocks/>
          </p:cNvSpPr>
          <p:nvPr/>
        </p:nvSpPr>
        <p:spPr bwMode="auto">
          <a:xfrm>
            <a:off x="914400" y="1524000"/>
            <a:ext cx="7391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Blick</a:t>
            </a: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nel 2011, su 778 pazienti valutati con cistoscopia flessibile ed </a:t>
            </a:r>
            <a:r>
              <a:rPr kumimoji="0" lang="it-IT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immaging</a:t>
            </a: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dell’alta via, riporta che la citologia urinaria presentava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	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sz="2400" kern="0" dirty="0" smtClean="0">
              <a:ea typeface="ＭＳ Ｐゴシック" charset="-128"/>
              <a:cs typeface="ＭＳ Ｐゴシック" charset="-128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400" kern="0" dirty="0" smtClean="0">
                <a:ea typeface="ＭＳ Ｐゴシック" charset="-128"/>
                <a:cs typeface="ＭＳ Ｐゴシック" charset="-128"/>
              </a:rPr>
              <a:t>	</a:t>
            </a: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sensibilità del 0.38 (95% </a:t>
            </a:r>
            <a:r>
              <a:rPr kumimoji="0" lang="it-IT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CI</a:t>
            </a: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0.31-0.45) e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	 specificità del 0.98 (95% </a:t>
            </a:r>
            <a:r>
              <a:rPr kumimoji="0" lang="it-IT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CI</a:t>
            </a: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0.97-0.99)</a:t>
            </a:r>
            <a:endParaRPr kumimoji="0" lang="it-IT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028700"/>
            <a:ext cx="778192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over image for Vol. 109 Issu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1400" y="962025"/>
            <a:ext cx="9620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2438400" y="0"/>
            <a:ext cx="579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La citologia urinaria</a:t>
            </a:r>
            <a:endParaRPr lang="it-IT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6000" y="5613400"/>
            <a:ext cx="17780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86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egnaposto contenuto 5" descr="IMG_003.bmp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47183" y="5257800"/>
            <a:ext cx="1971354" cy="1477962"/>
          </a:xfrm>
        </p:spPr>
      </p:pic>
      <p:pic>
        <p:nvPicPr>
          <p:cNvPr id="13" name="Immagine 6" descr="IMG_004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67212" y="5257800"/>
            <a:ext cx="1970983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olo 10"/>
          <p:cNvSpPr>
            <a:spLocks noGrp="1"/>
          </p:cNvSpPr>
          <p:nvPr>
            <p:ph type="title"/>
          </p:nvPr>
        </p:nvSpPr>
        <p:spPr>
          <a:xfrm>
            <a:off x="-76200" y="274638"/>
            <a:ext cx="4495800" cy="1143000"/>
          </a:xfrm>
        </p:spPr>
        <p:txBody>
          <a:bodyPr/>
          <a:lstStyle/>
          <a:p>
            <a:r>
              <a:rPr lang="it-IT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CISTOSCOPIA</a:t>
            </a:r>
            <a:endParaRPr lang="it-IT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423334" y="3581400"/>
            <a:ext cx="536786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sz="2000" b="1" dirty="0" smtClean="0"/>
              <a:t>		 </a:t>
            </a:r>
            <a:r>
              <a:rPr lang="it-IT" sz="2000" b="1" dirty="0"/>
              <a:t>PDD</a:t>
            </a:r>
            <a:r>
              <a:rPr lang="it-IT" sz="2000" b="1" dirty="0" smtClean="0"/>
              <a:t>	     	WL</a:t>
            </a:r>
          </a:p>
          <a:p>
            <a:pPr algn="l">
              <a:spcBef>
                <a:spcPct val="50000"/>
              </a:spcBef>
            </a:pPr>
            <a:r>
              <a:rPr lang="it-IT" sz="2000" b="1" dirty="0"/>
              <a:t>SENSIBILITA’</a:t>
            </a:r>
            <a:r>
              <a:rPr lang="it-IT" sz="2000" b="1" dirty="0" smtClean="0"/>
              <a:t>	97.6 </a:t>
            </a:r>
            <a:r>
              <a:rPr lang="it-IT" sz="2000" b="1" dirty="0"/>
              <a:t>%</a:t>
            </a:r>
            <a:r>
              <a:rPr lang="it-IT" sz="2000" b="1" dirty="0" smtClean="0"/>
              <a:t>		65 </a:t>
            </a:r>
            <a:r>
              <a:rPr lang="it-IT" sz="2000" b="1" dirty="0"/>
              <a:t>%</a:t>
            </a:r>
          </a:p>
          <a:p>
            <a:pPr algn="l">
              <a:spcBef>
                <a:spcPct val="50000"/>
              </a:spcBef>
            </a:pPr>
            <a:r>
              <a:rPr lang="it-IT" sz="2000" b="1" dirty="0"/>
              <a:t>SPECIFICITA’</a:t>
            </a:r>
            <a:r>
              <a:rPr lang="it-IT" sz="2000" b="1" dirty="0" smtClean="0"/>
              <a:t>	28.6 %		54.7 </a:t>
            </a:r>
            <a:r>
              <a:rPr lang="it-IT" sz="2000" b="1" dirty="0"/>
              <a:t>%</a:t>
            </a:r>
          </a:p>
          <a:p>
            <a:pPr algn="l">
              <a:spcBef>
                <a:spcPct val="50000"/>
              </a:spcBef>
            </a:pPr>
            <a:r>
              <a:rPr lang="it-IT" sz="2000" b="1" dirty="0"/>
              <a:t>VPP</a:t>
            </a:r>
            <a:r>
              <a:rPr lang="it-IT" sz="2000" b="1" dirty="0" smtClean="0"/>
              <a:t>		71.9 </a:t>
            </a:r>
            <a:r>
              <a:rPr lang="it-IT" sz="2000" b="1" dirty="0"/>
              <a:t>%</a:t>
            </a:r>
            <a:r>
              <a:rPr lang="it-IT" sz="2000" b="1" dirty="0" smtClean="0"/>
              <a:t>		85.4 %</a:t>
            </a:r>
            <a:endParaRPr lang="it-IT" sz="2000" b="1" dirty="0"/>
          </a:p>
          <a:p>
            <a:pPr algn="l">
              <a:spcBef>
                <a:spcPct val="50000"/>
              </a:spcBef>
            </a:pPr>
            <a:r>
              <a:rPr lang="it-IT" sz="2000" b="1" dirty="0"/>
              <a:t>VPN</a:t>
            </a:r>
            <a:r>
              <a:rPr lang="it-IT" sz="2000" b="1" dirty="0" smtClean="0"/>
              <a:t>		94.7 %		61 </a:t>
            </a:r>
            <a:r>
              <a:rPr lang="it-IT" sz="2000" b="1" dirty="0"/>
              <a:t>%</a:t>
            </a: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1600200"/>
            <a:ext cx="3962400" cy="1915160"/>
          </a:xfrm>
          <a:prstGeom prst="rect">
            <a:avLst/>
          </a:prstGeom>
        </p:spPr>
      </p:pic>
      <p:pic>
        <p:nvPicPr>
          <p:cNvPr id="18" name="Picture 7">
            <a:hlinkClick r:id="" action="ppaction://media"/>
          </p:cNvPr>
          <p:cNvPicPr/>
          <p:nvPr>
            <a:vide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876800" y="512847"/>
            <a:ext cx="4192641" cy="314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3999" y="3733800"/>
            <a:ext cx="3718037" cy="1461059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6436" y="5791200"/>
            <a:ext cx="1219200" cy="1219200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034812"/>
            <a:ext cx="1610236" cy="82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24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0" y="152400"/>
            <a:ext cx="2971800" cy="6705599"/>
          </a:xfrm>
        </p:spPr>
        <p:txBody>
          <a:bodyPr/>
          <a:lstStyle/>
          <a:p>
            <a:pPr algn="ctr">
              <a:buNone/>
            </a:pPr>
            <a:r>
              <a:rPr lang="it-IT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ECO APP URINARIO +</a:t>
            </a:r>
          </a:p>
          <a:p>
            <a:pPr algn="ctr">
              <a:buNone/>
            </a:pPr>
            <a:r>
              <a:rPr lang="it-IT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PAP URINE +</a:t>
            </a:r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UROLOGO</a:t>
            </a:r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TRATTAMENTO</a:t>
            </a:r>
            <a:endParaRPr lang="it-IT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Freccia giù 4"/>
          <p:cNvSpPr/>
          <p:nvPr/>
        </p:nvSpPr>
        <p:spPr>
          <a:xfrm>
            <a:off x="1295400" y="1612392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egnaposto contenuto 2"/>
          <p:cNvSpPr>
            <a:spLocks noGrp="1"/>
          </p:cNvSpPr>
          <p:nvPr>
            <p:ph sz="half" idx="1"/>
          </p:nvPr>
        </p:nvSpPr>
        <p:spPr>
          <a:xfrm>
            <a:off x="3276600" y="152400"/>
            <a:ext cx="2819400" cy="6400800"/>
          </a:xfrm>
        </p:spPr>
        <p:txBody>
          <a:bodyPr/>
          <a:lstStyle/>
          <a:p>
            <a:pPr algn="ctr">
              <a:buNone/>
            </a:pPr>
            <a:r>
              <a:rPr lang="it-IT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ECO APP URINARIO -</a:t>
            </a:r>
          </a:p>
          <a:p>
            <a:pPr algn="ctr">
              <a:buNone/>
            </a:pPr>
            <a:r>
              <a:rPr lang="it-IT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PAP URINE +</a:t>
            </a:r>
          </a:p>
          <a:p>
            <a:pPr algn="ctr">
              <a:buNone/>
            </a:pPr>
            <a:endParaRPr lang="it-IT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None/>
            </a:pPr>
            <a:endParaRPr lang="it-IT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None/>
            </a:pPr>
            <a:endParaRPr lang="it-IT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None/>
            </a:pPr>
            <a:endParaRPr lang="it-IT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None/>
            </a:pPr>
            <a:r>
              <a:rPr lang="it-I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UROLOGO</a:t>
            </a:r>
          </a:p>
          <a:p>
            <a:pPr algn="ctr">
              <a:buNone/>
            </a:pPr>
            <a:endParaRPr lang="it-IT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None/>
            </a:pPr>
            <a:endParaRPr lang="it-IT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None/>
            </a:pPr>
            <a:endParaRPr lang="it-IT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None/>
            </a:pPr>
            <a:endParaRPr lang="it-IT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None/>
            </a:pPr>
            <a:r>
              <a:rPr lang="it-I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STUDIO alta via</a:t>
            </a:r>
          </a:p>
          <a:p>
            <a:pPr algn="ctr">
              <a:buNone/>
            </a:pPr>
            <a:endParaRPr lang="it-I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Freccia giù 6"/>
          <p:cNvSpPr/>
          <p:nvPr/>
        </p:nvSpPr>
        <p:spPr>
          <a:xfrm>
            <a:off x="4419600" y="1524000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egnaposto contenuto 2"/>
          <p:cNvSpPr>
            <a:spLocks noGrp="1"/>
          </p:cNvSpPr>
          <p:nvPr>
            <p:ph sz="half" idx="1"/>
          </p:nvPr>
        </p:nvSpPr>
        <p:spPr>
          <a:xfrm>
            <a:off x="6172200" y="152400"/>
            <a:ext cx="2971800" cy="6324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ECO APP URINARIO -</a:t>
            </a:r>
          </a:p>
          <a:p>
            <a:pPr algn="ctr">
              <a:buNone/>
            </a:pPr>
            <a:r>
              <a:rPr lang="it-IT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PAP URINE -</a:t>
            </a:r>
          </a:p>
          <a:p>
            <a:pPr algn="ctr">
              <a:buNone/>
            </a:pPr>
            <a:endParaRPr lang="it-IT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None/>
            </a:pPr>
            <a:endParaRPr lang="it-IT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None/>
            </a:pPr>
            <a:endParaRPr lang="it-IT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None/>
            </a:pPr>
            <a:endParaRPr lang="it-IT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None/>
            </a:pPr>
            <a:r>
              <a:rPr lang="it-IT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UROLOGO</a:t>
            </a:r>
          </a:p>
          <a:p>
            <a:pPr algn="ctr">
              <a:buNone/>
            </a:pPr>
            <a:endParaRPr lang="it-IT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None/>
            </a:pPr>
            <a:endParaRPr lang="it-IT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None/>
            </a:pPr>
            <a:endParaRPr lang="it-IT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None/>
            </a:pPr>
            <a:endParaRPr lang="it-IT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None/>
            </a:pPr>
            <a:r>
              <a:rPr lang="it-IT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CISTOSCOPIA</a:t>
            </a:r>
          </a:p>
          <a:p>
            <a:pPr algn="ctr">
              <a:buNone/>
            </a:pPr>
            <a:endParaRPr lang="it-IT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Freccia giù 9"/>
          <p:cNvSpPr/>
          <p:nvPr/>
        </p:nvSpPr>
        <p:spPr>
          <a:xfrm>
            <a:off x="7363968" y="1524000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giù 10"/>
          <p:cNvSpPr/>
          <p:nvPr/>
        </p:nvSpPr>
        <p:spPr>
          <a:xfrm>
            <a:off x="7391400" y="4203192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Freccia giù 11"/>
          <p:cNvSpPr/>
          <p:nvPr/>
        </p:nvSpPr>
        <p:spPr>
          <a:xfrm>
            <a:off x="4468368" y="4191000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Freccia giù 12"/>
          <p:cNvSpPr/>
          <p:nvPr/>
        </p:nvSpPr>
        <p:spPr>
          <a:xfrm>
            <a:off x="1295400" y="4126992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2726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6" descr="data:image/jpeg;base64,/9j/4AAQSkZJRgABAQAAAQABAAD/2wBDAAkGBwgHBgkIBwgKCgkLDRYPDQwMDRsUFRAWIB0iIiAdHx8kKDQsJCYxJx8fLT0tMTU3Ojo6Iys/RD84QzQ5Ojf/2wBDAQoKCg0MDRoPDxo3JR8lNzc3Nzc3Nzc3Nzc3Nzc3Nzc3Nzc3Nzc3Nzc3Nzc3Nzc3Nzc3Nzc3Nzc3Nzc3Nzc3Nzf/wAARCACcAO4DASIAAhEBAxEB/8QAHAAAAwEBAQEBAQAAAAAAAAAAAwQFBgIBAAcI/8QANBAAAgEDAwMDAgUDBAMBAAAAAQIDAAQREiExBUFREyJhFHEGMoGRoSNCsTPB0fFS4fBy/8QAGQEAAwEBAQAAAAAAAAAAAAAAAgMEAQAF/8QAIhEAAgMAAwACAwEBAAAAAAAAAAECESEDEjEiQQQTUTJC/9oADAMBAAIRAxEAPwD9pkl2P2qN1KXSjHtVOQGs71+b04GGdzXHL0wnX5tcr44zUG1QPLj5qh1OXds96B05Qzg4qbkel/Ai7bw5RT4pbq3+g57VRiXSoyCARkZ71D/EFx6cZZDkjtS26RS1pDslLO2x3bNVo19NMdzSXS0ygY96eDe7zjikSf2OgjtsvnHbmvGUFABzXPTZHneVVIXHmuzGySEGlOVqyjrR2qYQbUSEDPNehWAGN89hXAIYnsRzisZqZ2rHOOwryZ1OASK+Kvj2A/em7Do931AhYULEnf4+aKKk8BnKK1i9uiSH4HemiinIWnrzo79MMSsyssgzqHmkiI9fuyVzuBTGmvRcWpagLZK8cVOu20ZYb1SYnRkDvipl0pYYH60ubzBkavQVrP6mzbAnBosFzNZXSSxf6i5/Xzn7ik1ZbaUoWJ1fxRGncLsx0/ep+zWj+qZ9JMcaSc/rTdp095YkaNhJI+f6S5LKBvk7YpK2ia5k0ruSQN+9aONUsYJtnW4VCijbSCeTtzTONOWyF8rSyJJmYLIEb96XSRVnGRgeRXd1MjXRaOMomTpUnOB96XjT1bjSDzufigc28QS40lbLDJ9Rbho92Xx3qXd5wexO1U4Qba20BsnByaUuEDxaz/b/ADVKbJpJMa6OzywZlBz2J7inWUDuM0t0T3Qon/6X+abnt9DbEmnt4TxxjEPuXPgV4woEQdEYk0RXyAWrrCP1KdggzWO6++sNvvWkvpdKcisX1m5wx3q88SJjerZV9J5r7pKs0iqASWICgdz2FD6jJ6kxbOVzgU506NzEZlGAhAJHbP8A1UnJ6elwYi9FO8trGjtqaMsFzvpB7fbOdvmsp+IZMSaCM58Vr454LiJpPRKzvkuUbKk47Dtk71jPxASeoRgDY0uXg+OsNZKFgUcAV5MxiBYgjPFGtxso4HNfXkTyuqknQO4FTcl9SvipPRj8IW6t1IfUwlo8amFP9Y+nimSG37ajIx5+1RYbm4spw0LsoGOe4FU7EQSXUj3LOwc5UeSaXxz+PQbyR+Xcfgjjs723l9RVV11An7cV9PF08j1d2mdgxVeAO4oz21q9vJpuI5m50ZOpPGB3oc1gkEVuxdpTINR0jgVVVfRJ6MC0tZreNSnpOXzr3yV8Yp+zeHp9s+i41sxUqY9joHIPilbiC4i6W16joYScFB+YD/io/rlgSdtW/wB6JzUQYw7/AGU726iu45JpZX9bP9OP+0io80qqur98V85DRt2+1IzOfWRP7aQ5W9HqCj4ORszpkcc70ncEqXdhjbjzRosMxGrYHag3rAZHPbesZsSHeu2sY3NcJK7gKAQfFHlXB1YJollEPqGzg+2lOH2H3+it06BWjwTuQM4pm5YMrFZo8KMDLc0pCHQ7cUJ1aSQqqFQvc0TfxpGJbovI3tLY3oHSi/1Wp+KZkiA0tqyG5Ucivo8RY0jPk0pKmhrdplSUrJGqrkMcljQ3hcRaTxQLeVpJgijI7mqcqkIF5yN6sj8tJJY6BdGBViOwkP8AIFWpFDIp+Kj9MdRM6d9ef4qu5ATnimrwTWgZEDlVHA5obDJ2ojMAh0nc0LWOF380H2EaXqvVVSMksOPNYrqvURLsGySan9R6w8p06qlPdjOa9GTo8aEW2MTPrcIKu9IXKOh7pWbtSXkDZ5rT9O9pUjmo5O2enxKkULZSiHT42rMdaUt1WOtaoGg4FZvqceeqIfg0E/8AI2Pp3GuFXbtvT8MepCzLlR+YdwKDBGMjPFNxqNxn7ChY0n3Vv6radh4+KJBb+nhWY5A2IpglY3y4yOKs9MtbSbKSFWdl9pzxSuiuxj5ajRLfXA8Uit7kwVY0CW4aOXWhwCclRwKqXiGAvby6XQflOd1qHMAM6N/vWSk0sChT9Nf0+W167YwwTTD6mFPyF9Or4qB1D6FbdDBIwudxLGdwDnsfFR0kaM6kYqecg4rx3GAaB8/Zajo/j9JNp4EEsgOkrkUsS8t0QoGlRjNc3F2R7QTk11Anpqp3Orcmhi7YySoaS3KqDq/mgXKaT5HmmFOBhcgeK4mKsCv7im2hLsm3kY9MCM/eloSYpww8b0e5Oh8LvS0eppmDbbUDdsJUvS5azNEyyLvjtRWgvZv6jYnB2JDjGB5qZFdLGFUkiQDBpj1gBqTcnvQt/QSFrhZI5VVXEmobqm+k5x9qIsRAdWOSO9fJpdsp2oulnJEf6/H3oFEOUjvokZMzuVOnOKsyLyaL0zpptrOFm/NLqY5Gx+1Fli2OBV3FBxiRck1KVk+yj/qF8cuf4Ap5wWG3GaStpsTGHGy5YHzn/qqsKalBIOMZ2ol4C80TMbFvb34r4IEYgUw53OkaT8dqGq+053Oa06z8+vlMZynuJ/ilYUYnJp6YazvXqRAb0+bPO4kg9kgyK01pE6qpAIBGxxzUGxjLTKq8nt5rWWVrJFGPVRgMbZqcujgyin0BnxUDqaD6uM/BrRqQF0mpXURECNQbXkBccc75rpeBr0Ei+0YGabWIAqCdzv8AahQLsDT6BniU6lOk/l7gUKCb0SuU942281zHIYiGhGGG+fmm51YnTto8fNTZS6PkD2/FDJ0Mi7w8luJHlLybk80MYfJ4FcPlzkZ23IoE9w+ltKE6eQBU7dPSir8O5zCmdJJI/wDt6Rkn3IPFcRW1xe3QhjChmGdzgD7mmun9FuruUwpHqlxkRlsZB8f/AHnxS0uzpI2UlBW2TAxMmSTjOd6eikZsaTsKLc9OEU6xxMsgYZHYjPYjscgj9PmuUjK4A/Wi6uLoFcikrDpKc4PGKDO2nkYHzRHUYAA385oL+5ih7UT8OtACA0iEtjL8+O2au9c6PDaWCPbjMkQHv1bMDSFpavLIoEDyIR/apNU3aQhIZ4pF0g4Vxg4p0ElHSPkbc8MwsUZhMj6S+rAXWdXB3xjH7+aJBa3eCFimAXc+w7A8U7eWMbuXQ6X8A9qodN6leRWS2sl7cSxKdo2OcDxk7/zQrq3TDfeKtER0lUhSP1FWuhWEl1PEhyVZ8jI/c/tTdxHFcz6mhWPbt3+ar/hmFCygW5m/q4II204O4P8AntRw4/kDycrUbKd8LMrCIIwJNG7rgAgbCodyd2+1au4gjCKzIkQ0OVGnY5328Vk7jv8AGaqkmmS8LtEUHF+cjlcVbRmVdGdqkREG+KkeDn9/+ashQcZPu70qGj5fwGc964I3ph2CkKRXjlc4AoqMR+awyq3JpxMEbVmrS6zjerlnNqA4NPkrPOg6KVudLg8VprK+kMCwlyy/Pas3AmrG1VrNSjDxU7VF0GmjRIVaPcAkDaovUmBdQfzFhgVTt5Cgz2pHqcyIjx4B9QruRuN/+676DTo7iGIgw7U5FbTf0i0fsl3U+QDScBBixV78PzRpeD1yRGyMu52FZFWbOTUbAz2gESuWJLAnSVwQe+PNQ5i0BJCZ371sLPqMMckiK404Ol2j1ZPj4rM9ZDQnLrp1nVpPIyP8Vs0qszim3KmiUiST7voCu5XAPcb1V+igh6XK300Sa4g2p3bJAwDj7nH61ARNdxG5kEas28jbAfNO3d+VDoHSQx8ESjYfA/4qZNLWUytukAmjT1VYat8FQec02Lo9OuzcQOyspzGz87jG/wChNI2xckTPPbks20Zfdf0pfqLBrsIj6lRs+qqnDfvXLNR0mnjOpGklleUEhidRI810IpAuoqeMjAr2G9s0jMd3bSu5O0sM+hh9xgg0zGxuGkktkuQFUZ9d14+MKM0aimKfI1lExpWPwPvXsco8M+GG3b/3/mmvTtYnT6Iy3EsinUbhFHp58KCcfc5oGl4WAbdj3znFBJdPRkLniLI6leQvLHayPHHIx0lgNW533370sqXMzu4YkM2lizbn/niurK5gLst0JUcofTlQB8HuSCRXst1EpHqu8Z0lcIB/B7fzS209sZGPV0kewWMTKzKXkOCQvGr7frQi66RqGWO2aWm6q6n040AizndRqP3PJ/8AdeiR7qb1XAQdsDGf0FZ2X/IfRv8A0OTSiNWOSWxgAV3ZT3MLxvbyvHIpypzx+lBSInltzVG3hAePJyF/MQKdDs2Kn1So0r3IksEklkLzMCCQNIxnPA2qLc6SHIPanGfKuo2G2B2FIXjAR4XxVUmRwikQ0kA6iKtQOSS3PxUKONXuXk9VVYMFVDy2c5/bA/ersQ0RqoOXIyfihjgctYRiMZO5oJlVfzNvXsmcHGTXlr0/6vW0tzBbqODKcEn7V2/RuJWz8Js7jBwTWs6O2vGKwkbaT81sfwvcK4IJywxVbPIs2dhFnmrS2xCA9qjWkoU1pbF0lh0nk0ucSjhmCjOVwe1I9RTVGNvcGyD8U66NBJjlCe9Cv0zCzpzikWXfQG2caFzx3rR9MSBbeeaVCwA0jBxj5rI20uobbVpuly6rSdG1ZK7Ad6yD07kvqc2UaSykzFlijBZ5QTuPj57VJ/EU63F6Ft53lRAq63xvgf4qx1W+hREgiC6FQaio/M2+9Zo4ySV/Me9By0lSD4U2+zArauwIVScZI7ihyWJjT1JBjPjg1WM5NqsKqp0vqB07g480CYq6D1AWBB4PNKcVQ9PSaiaFUtkHwK6kaIt7SdtyM0OScRyau1AkuAWyowfJpL5EkO/W3o6EdgJvSDQppDHtvwCacs2Ot1WPYnOD28AUlH1SQ9O+hFqHy4f1NZH7ii2s59Yhl0KTwpPtH3o4citULlxNp2NTyDUn9Ndj2FeSRxlcsgwcjfvTFrFE84juNQUMMkckU31xrNpFi6fErKq6c9zmmS1Nio/FqNENfTCgDSSvA8UrKrtLoCDB/uPankgVVwd28mjRQ63CrGzMTgBBmpmm1RUn10RXpilCzEs4PHAp62tHULpH6c1Ubp/0DLJ1A6FIHsz7jk4/THO/iq8CdLQKyrK7gj2sw3p/Hwq/4T8nPmaRIrKTOt1wPnino1CgDGxNN9Uu0lKRRxKiBvai+fmh3MX06gYGV3JbcfaqUkvCdybWnGkFDvznH6VK6ixVW+1Nxu43JBG+Km9Wl/pkk+d616gfGJ2cBW4E7g4K6lB7k7f7VY1NgA7uean2drLbSvDMclQP5AOP0zVIjSo81yR1ngJ2C7Ed6Yt557Ri6BCWGCzDOaBG25zvQ7pxoX3Eb8Zo0gWz+etNVOkXZt5xnYZ5pEqMV8BtmqGzzaP0Sz6iGCkPnPzWi6f1EAggj96/J7K9dHCnOB81qeiXzOwANLm8GcUdP0+Nluos8ntQQCQySb4GKW6FPrIQnkU/dJoBZanWno+KiKqpBcEB9QzltiMfG/xVK3uDHj0u9TryZWmQKoBwc/O9MwjRHqrljCq0dTStIzELpPgdqRGSzEngZo+slmPmu4oA7bOFJ23+aXNWNi6PICHjHq/kPjnNJdSEkcjIRpwdj2NOGIR3DQFvcjacjv8ANfdS9twbaR/V04UN2HekzT6jYNdjPSxvzRLWIEFmBIqlNZuMYQshOM07b2GiMaRpU85FTw4ZORRLmSjQvZxwrpcRBts4bg1xJLFrYIoU5zjxVBon9MKFGF+MUvddLuYliuDA4VnAz3p7jKKwQpJvTmJSzqc4PkUwRImFJO/fua+hCetpB4OKufQKsMF1JD6kTA7Z/MfmmQg5ICc1BmcMbh9IyQfHerSJLFDH6XsjXuuxzVyS1sMW0iW6QFHUuVGcHxQerWkyvK6DVC5LAAcUyPD10Q/yFOlVEi/T6kQXMpZjpwQTnOD80Rddu6kplyB7SM4H+9eW7j2mRA6gj2GqcHT4zKxkbERBIzzvxRqNuzJSpUDWxW3kW5Yg+modQzfmzxjFIXsr3DhVwAWy3jFOdTuPUkZ12CqFC9thtU+31fmfc965/wAQEU67M4dWVSzHONqh9TmwQWG2Rn96vXUoCEEDes11F9UijnesliCTsqxXBfXPJ+eVix+MnJ/zTaPkAYyx8VPtY2ZFY427ZqjHGdJVfzeaYmA6GILZpTsckHilusQJbKgLpqzuG2p+3jeFQc78nesn+JLxpLogknfNbdAU2z8dG9GSPK0JBg7in7ZeNqZN0S8cbFfROoYFaf8ADdq+NXakorYFwcVrejiKGEA81POdlUONIvdGBWaM/wAVcvP9Nh+tRenSIZ1wRVTqEyohznGOaGA+RnJ5h9Xo/wDGmUmLKAOKz8lzm9Z+2qq9tKrAHPNDbsJDykY5ogfT23PzSevD7cUdDnGaxuglo3cxRSW4lBKzFtyTtjFK3TLM0TIgVggyR/cacSXTCV0qcgjcUpFExmH/AIjck0E9QcMHun3cixPFqGlhwR3p2GYNmOUqCakyr6Eg7g/3LxTiyxSqNS7jxRQdGTSfhXa2AtkjDrknUEPYfegNbS/UNbhFLv7hrk2H2oUE8ZZQWcYHNMzvZ3cwAAiwgAJODnyadjQl2mKWvTjNfmCQMukkkryK7aZ4wFGvQrYBz/OK0v4ZskSOch1djjDj/avL2KKzukZrVHJBG42Brf1VGxL/ACLn1oR6VJBNIEunB07DT3+9UZ+owoPTZdhxURIj9SGwFGrLAcCvruRFlPtDH/FEpVE6XGnIHOYTITHtk5OK+N42AHOQBtSMkuknGNzwKFGjz8ggZ7UtS3B3RUdtM105QYAzzTLuY4hGDsDkbV6kSxrkACkrqcKOaKq0FvtgpfzHfes/cXBNwFFUL2cHO9Zq6uMXqkHvQSYS8Nf08lhqO3irVqUVQACSe9ZmxmJQYPzVi2kYjAODTExbRSvphDAWJ7VhbhjcXDtnIztVfr3UNMPpBsk81MtEzHqxXPTEqMLJ0tvB/ai29iUIzmtc1oNGcD9qUkg074FMnpPxpIQit8Abb0/b4UYNchCK9CnzSGilMoQzvCwdDxR7/q3rWwUMQ7YGMZyeNqkNrxsTSssTMcgkH4rIqgpNyR9cRyWt1Lb3IKyxSFHGOGpq0uiq4B3HFTZvWZi8rM8jNqZ2OSx8k1xFK6EnFY/Toulpp4br1ME7GnoZNVZ61uVfBzvVuBlKgqd6FRbGKSQ+rnAyaYgcjUNtxg5qa0zY9o9w5o1tdI2Aee9B4xq1FtbaAQkzHOpfYFbOD8+KQgJGVPIzXsUshJGNq9wobOohqL0xYElikhnAJI2BqjFcIwBlRXYDAyKlTMy4wTjtXltL6cmZ1kZTxpOK1Oma1aL1n1aS2kPpJpGeBVSXqYvbddcxDjYx4rKpOCxwDjtmuo7kqxOTTI8jqhM+CL2i27qqkf20ns7knjtQzca152xQnnwBjb7UVgJUGuUhLKIRwPcx7mmIFRExtU5pts0Br7SCMmtjhktHLycKSCdsVnLy7ySAds131G+Kr+bFQbi6ByaGTOjiDXM+Qd6zd3KfqNYB2IO3am7q8LHCnB7UG3MSR3AuVcuygIAcYIPJ8/asStAymaXpsyaEbOARVRrxI4lwfcRk1irO7cBUBOlfneqP1LEHk/etbo5Wzu7mM9zknIqjFJpQCobMQ4PFPQXKYwx3rAixJD8UrJDnarEyDB+1KOgzVckQRkyU9vQ/RxVF1ApdwBmluI6MhGZAozShfBNPXHFT3G5qeeFUVaOSc1yYUfkV3ivgaCxlHKWxDZDYp6KZ4wBuf0oMZ3ovautmdUOR3YxuN6K86NFkfn7UggrusejFhd6Zc6kAJAYDemXl9+Cy/tU3oxC3kepFdTnKtwdq6uGHrEKoUajgAnb+aJL4guXyHjdHOgg6eM7YrpnGhguxA5pv8P2UV3rEhYfIP/NcdXso7eXCO5Hzj/YUXUz9m0J6gYdgdXnau4/VABdhg/NJNO6wY2OGIyRVXothHe27TTPJnSx0gjG2cdqFR0JzaQI3GOWP61ybrAya6gtklB1Fh9jUa/kaOdo1PtFMqlYpytjtx1DAxkVNm6g2DilZHbGc0Ie5t64W2DuLiWQnfFJPk/m3PxVSKBHyWHejrbRDbQK6tO9IaWsjnKrp+aMvT9R1SFmPkmrBRVzgUu5wdqxs1RQp6CRjiulKL2ryYnNCzQ2HQSZwV2pJpGU7U2oyd6J6MZ3K0SYLR//Z"/>
          <p:cNvSpPr>
            <a:spLocks noChangeAspect="1" noChangeArrowheads="1"/>
          </p:cNvSpPr>
          <p:nvPr/>
        </p:nvSpPr>
        <p:spPr bwMode="auto">
          <a:xfrm>
            <a:off x="4406900" y="-708025"/>
            <a:ext cx="22383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3315" name="AutoShape 8" descr="data:image/jpeg;base64,/9j/4AAQSkZJRgABAQAAAQABAAD/2wBDAAkGBwgHBgkIBwgKCgkLDRYPDQwMDRsUFRAWIB0iIiAdHx8kKDQsJCYxJx8fLT0tMTU3Ojo6Iys/RD84QzQ5Ojf/2wBDAQoKCg0MDRoPDxo3JR8lNzc3Nzc3Nzc3Nzc3Nzc3Nzc3Nzc3Nzc3Nzc3Nzc3Nzc3Nzc3Nzc3Nzc3Nzc3Nzc3Nzf/wAARCACcAO4DASIAAhEBAxEB/8QAHAAAAwEBAQEBAQAAAAAAAAAAAwQFBgIBAAcI/8QANBAAAgEDAwMDAgUDBAMBAAAAAQIDAAQREiExBUFREyJhFHEGMoGRoSNCsTPB0fFS4fBy/8QAGQEAAwEBAQAAAAAAAAAAAAAAAgMEAQAF/8QAIhEAAgMAAwACAwEBAAAAAAAAAAECESEDEjEiQQQTUTJC/9oADAMBAAIRAxEAPwD9pkl2P2qN1KXSjHtVOQGs71+b04GGdzXHL0wnX5tcr44zUG1QPLj5qh1OXds96B05Qzg4qbkel/Ai7bw5RT4pbq3+g57VRiXSoyCARkZ71D/EFx6cZZDkjtS26RS1pDslLO2x3bNVo19NMdzSXS0ygY96eDe7zjikSf2OgjtsvnHbmvGUFABzXPTZHneVVIXHmuzGySEGlOVqyjrR2qYQbUSEDPNehWAGN89hXAIYnsRzisZqZ2rHOOwryZ1OASK+Kvj2A/em7Do931AhYULEnf4+aKKk8BnKK1i9uiSH4HemiinIWnrzo79MMSsyssgzqHmkiI9fuyVzuBTGmvRcWpagLZK8cVOu20ZYb1SYnRkDvipl0pYYH60ubzBkavQVrP6mzbAnBosFzNZXSSxf6i5/Xzn7ik1ZbaUoWJ1fxRGncLsx0/ep+zWj+qZ9JMcaSc/rTdp095YkaNhJI+f6S5LKBvk7YpK2ia5k0ruSQN+9aONUsYJtnW4VCijbSCeTtzTONOWyF8rSyJJmYLIEb96XSRVnGRgeRXd1MjXRaOMomTpUnOB96XjT1bjSDzufigc28QS40lbLDJ9Rbho92Xx3qXd5wexO1U4Qba20BsnByaUuEDxaz/b/ADVKbJpJMa6OzywZlBz2J7inWUDuM0t0T3Qon/6X+abnt9DbEmnt4TxxjEPuXPgV4woEQdEYk0RXyAWrrCP1KdggzWO6++sNvvWkvpdKcisX1m5wx3q88SJjerZV9J5r7pKs0iqASWICgdz2FD6jJ6kxbOVzgU506NzEZlGAhAJHbP8A1UnJ6elwYi9FO8trGjtqaMsFzvpB7fbOdvmsp+IZMSaCM58Vr454LiJpPRKzvkuUbKk47Dtk71jPxASeoRgDY0uXg+OsNZKFgUcAV5MxiBYgjPFGtxso4HNfXkTyuqknQO4FTcl9SvipPRj8IW6t1IfUwlo8amFP9Y+nimSG37ajIx5+1RYbm4spw0LsoGOe4FU7EQSXUj3LOwc5UeSaXxz+PQbyR+Xcfgjjs723l9RVV11An7cV9PF08j1d2mdgxVeAO4oz21q9vJpuI5m50ZOpPGB3oc1gkEVuxdpTINR0jgVVVfRJ6MC0tZreNSnpOXzr3yV8Yp+zeHp9s+i41sxUqY9joHIPilbiC4i6W16joYScFB+YD/io/rlgSdtW/wB6JzUQYw7/AGU726iu45JpZX9bP9OP+0io80qqur98V85DRt2+1IzOfWRP7aQ5W9HqCj4ORszpkcc70ncEqXdhjbjzRosMxGrYHag3rAZHPbesZsSHeu2sY3NcJK7gKAQfFHlXB1YJollEPqGzg+2lOH2H3+it06BWjwTuQM4pm5YMrFZo8KMDLc0pCHQ7cUJ1aSQqqFQvc0TfxpGJbovI3tLY3oHSi/1Wp+KZkiA0tqyG5Ucivo8RY0jPk0pKmhrdplSUrJGqrkMcljQ3hcRaTxQLeVpJgijI7mqcqkIF5yN6sj8tJJY6BdGBViOwkP8AIFWpFDIp+Kj9MdRM6d9ef4qu5ATnimrwTWgZEDlVHA5obDJ2ojMAh0nc0LWOF380H2EaXqvVVSMksOPNYrqvURLsGySan9R6w8p06qlPdjOa9GTo8aEW2MTPrcIKu9IXKOh7pWbtSXkDZ5rT9O9pUjmo5O2enxKkULZSiHT42rMdaUt1WOtaoGg4FZvqceeqIfg0E/8AI2Pp3GuFXbtvT8MepCzLlR+YdwKDBGMjPFNxqNxn7ChY0n3Vv6radh4+KJBb+nhWY5A2IpglY3y4yOKs9MtbSbKSFWdl9pzxSuiuxj5ajRLfXA8Uit7kwVY0CW4aOXWhwCclRwKqXiGAvby6XQflOd1qHMAM6N/vWSk0sChT9Nf0+W167YwwTTD6mFPyF9Or4qB1D6FbdDBIwudxLGdwDnsfFR0kaM6kYqecg4rx3GAaB8/Zajo/j9JNp4EEsgOkrkUsS8t0QoGlRjNc3F2R7QTk11Anpqp3Orcmhi7YySoaS3KqDq/mgXKaT5HmmFOBhcgeK4mKsCv7im2hLsm3kY9MCM/eloSYpww8b0e5Oh8LvS0eppmDbbUDdsJUvS5azNEyyLvjtRWgvZv6jYnB2JDjGB5qZFdLGFUkiQDBpj1gBqTcnvQt/QSFrhZI5VVXEmobqm+k5x9qIsRAdWOSO9fJpdsp2oulnJEf6/H3oFEOUjvokZMzuVOnOKsyLyaL0zpptrOFm/NLqY5Gx+1Fli2OBV3FBxiRck1KVk+yj/qF8cuf4Ap5wWG3GaStpsTGHGy5YHzn/qqsKalBIOMZ2ol4C80TMbFvb34r4IEYgUw53OkaT8dqGq+053Oa06z8+vlMZynuJ/ilYUYnJp6YazvXqRAb0+bPO4kg9kgyK01pE6qpAIBGxxzUGxjLTKq8nt5rWWVrJFGPVRgMbZqcujgyin0BnxUDqaD6uM/BrRqQF0mpXURECNQbXkBccc75rpeBr0Ei+0YGabWIAqCdzv8AahQLsDT6BniU6lOk/l7gUKCb0SuU942281zHIYiGhGGG+fmm51YnTto8fNTZS6PkD2/FDJ0Mi7w8luJHlLybk80MYfJ4FcPlzkZ23IoE9w+ltKE6eQBU7dPSir8O5zCmdJJI/wDt6Rkn3IPFcRW1xe3QhjChmGdzgD7mmun9FuruUwpHqlxkRlsZB8f/AHnxS0uzpI2UlBW2TAxMmSTjOd6eikZsaTsKLc9OEU6xxMsgYZHYjPYjscgj9PmuUjK4A/Wi6uLoFcikrDpKc4PGKDO2nkYHzRHUYAA385oL+5ih7UT8OtACA0iEtjL8+O2au9c6PDaWCPbjMkQHv1bMDSFpavLIoEDyIR/apNU3aQhIZ4pF0g4Vxg4p0ElHSPkbc8MwsUZhMj6S+rAXWdXB3xjH7+aJBa3eCFimAXc+w7A8U7eWMbuXQ6X8A9qodN6leRWS2sl7cSxKdo2OcDxk7/zQrq3TDfeKtER0lUhSP1FWuhWEl1PEhyVZ8jI/c/tTdxHFcz6mhWPbt3+ar/hmFCygW5m/q4II204O4P8AntRw4/kDycrUbKd8LMrCIIwJNG7rgAgbCodyd2+1au4gjCKzIkQ0OVGnY5328Vk7jv8AGaqkmmS8LtEUHF+cjlcVbRmVdGdqkREG+KkeDn9/+ashQcZPu70qGj5fwGc964I3ph2CkKRXjlc4AoqMR+awyq3JpxMEbVmrS6zjerlnNqA4NPkrPOg6KVudLg8VprK+kMCwlyy/Pas3AmrG1VrNSjDxU7VF0GmjRIVaPcAkDaovUmBdQfzFhgVTt5Cgz2pHqcyIjx4B9QruRuN/+676DTo7iGIgw7U5FbTf0i0fsl3U+QDScBBixV78PzRpeD1yRGyMu52FZFWbOTUbAz2gESuWJLAnSVwQe+PNQ5i0BJCZ371sLPqMMckiK404Ol2j1ZPj4rM9ZDQnLrp1nVpPIyP8Vs0qszim3KmiUiST7voCu5XAPcb1V+igh6XK300Sa4g2p3bJAwDj7nH61ARNdxG5kEas28jbAfNO3d+VDoHSQx8ESjYfA/4qZNLWUytukAmjT1VYat8FQec02Lo9OuzcQOyspzGz87jG/wChNI2xckTPPbks20Zfdf0pfqLBrsIj6lRs+qqnDfvXLNR0mnjOpGklleUEhidRI810IpAuoqeMjAr2G9s0jMd3bSu5O0sM+hh9xgg0zGxuGkktkuQFUZ9d14+MKM0aimKfI1lExpWPwPvXsco8M+GG3b/3/mmvTtYnT6Iy3EsinUbhFHp58KCcfc5oGl4WAbdj3znFBJdPRkLniLI6leQvLHayPHHIx0lgNW533370sqXMzu4YkM2lizbn/niurK5gLst0JUcofTlQB8HuSCRXst1EpHqu8Z0lcIB/B7fzS209sZGPV0kewWMTKzKXkOCQvGr7frQi66RqGWO2aWm6q6n040AizndRqP3PJ/8AdeiR7qb1XAQdsDGf0FZ2X/IfRv8A0OTSiNWOSWxgAV3ZT3MLxvbyvHIpypzx+lBSInltzVG3hAePJyF/MQKdDs2Kn1So0r3IksEklkLzMCCQNIxnPA2qLc6SHIPanGfKuo2G2B2FIXjAR4XxVUmRwikQ0kA6iKtQOSS3PxUKONXuXk9VVYMFVDy2c5/bA/ersQ0RqoOXIyfihjgctYRiMZO5oJlVfzNvXsmcHGTXlr0/6vW0tzBbqODKcEn7V2/RuJWz8Js7jBwTWs6O2vGKwkbaT81sfwvcK4IJywxVbPIs2dhFnmrS2xCA9qjWkoU1pbF0lh0nk0ucSjhmCjOVwe1I9RTVGNvcGyD8U66NBJjlCe9Cv0zCzpzikWXfQG2caFzx3rR9MSBbeeaVCwA0jBxj5rI20uobbVpuly6rSdG1ZK7Ad6yD07kvqc2UaSykzFlijBZ5QTuPj57VJ/EU63F6Ft53lRAq63xvgf4qx1W+hREgiC6FQaio/M2+9Zo4ySV/Me9By0lSD4U2+zArauwIVScZI7ihyWJjT1JBjPjg1WM5NqsKqp0vqB07g480CYq6D1AWBB4PNKcVQ9PSaiaFUtkHwK6kaIt7SdtyM0OScRyau1AkuAWyowfJpL5EkO/W3o6EdgJvSDQppDHtvwCacs2Ot1WPYnOD28AUlH1SQ9O+hFqHy4f1NZH7ii2s59Yhl0KTwpPtH3o4citULlxNp2NTyDUn9Ndj2FeSRxlcsgwcjfvTFrFE84juNQUMMkckU31xrNpFi6fErKq6c9zmmS1Nio/FqNENfTCgDSSvA8UrKrtLoCDB/uPankgVVwd28mjRQ63CrGzMTgBBmpmm1RUn10RXpilCzEs4PHAp62tHULpH6c1Ubp/0DLJ1A6FIHsz7jk4/THO/iq8CdLQKyrK7gj2sw3p/Hwq/4T8nPmaRIrKTOt1wPnino1CgDGxNN9Uu0lKRRxKiBvai+fmh3MX06gYGV3JbcfaqUkvCdybWnGkFDvznH6VK6ixVW+1Nxu43JBG+Km9Wl/pkk+d616gfGJ2cBW4E7g4K6lB7k7f7VY1NgA7uean2drLbSvDMclQP5AOP0zVIjSo81yR1ngJ2C7Ed6Yt557Ri6BCWGCzDOaBG25zvQ7pxoX3Eb8Zo0gWz+etNVOkXZt5xnYZ5pEqMV8BtmqGzzaP0Sz6iGCkPnPzWi6f1EAggj96/J7K9dHCnOB81qeiXzOwANLm8GcUdP0+Nluos8ntQQCQySb4GKW6FPrIQnkU/dJoBZanWno+KiKqpBcEB9QzltiMfG/xVK3uDHj0u9TryZWmQKoBwc/O9MwjRHqrljCq0dTStIzELpPgdqRGSzEngZo+slmPmu4oA7bOFJ23+aXNWNi6PICHjHq/kPjnNJdSEkcjIRpwdj2NOGIR3DQFvcjacjv8ANfdS9twbaR/V04UN2HekzT6jYNdjPSxvzRLWIEFmBIqlNZuMYQshOM07b2GiMaRpU85FTw4ZORRLmSjQvZxwrpcRBts4bg1xJLFrYIoU5zjxVBon9MKFGF+MUvddLuYliuDA4VnAz3p7jKKwQpJvTmJSzqc4PkUwRImFJO/fua+hCetpB4OKufQKsMF1JD6kTA7Z/MfmmQg5ICc1BmcMbh9IyQfHerSJLFDH6XsjXuuxzVyS1sMW0iW6QFHUuVGcHxQerWkyvK6DVC5LAAcUyPD10Q/yFOlVEi/T6kQXMpZjpwQTnOD80Rddu6kplyB7SM4H+9eW7j2mRA6gj2GqcHT4zKxkbERBIzzvxRqNuzJSpUDWxW3kW5Yg+modQzfmzxjFIXsr3DhVwAWy3jFOdTuPUkZ12CqFC9thtU+31fmfc965/wAQEU67M4dWVSzHONqh9TmwQWG2Rn96vXUoCEEDes11F9UijnesliCTsqxXBfXPJ+eVix+MnJ/zTaPkAYyx8VPtY2ZFY427ZqjHGdJVfzeaYmA6GILZpTsckHilusQJbKgLpqzuG2p+3jeFQc78nesn+JLxpLogknfNbdAU2z8dG9GSPK0JBg7in7ZeNqZN0S8cbFfROoYFaf8ADdq+NXakorYFwcVrejiKGEA81POdlUONIvdGBWaM/wAVcvP9Nh+tRenSIZ1wRVTqEyohznGOaGA+RnJ5h9Xo/wDGmUmLKAOKz8lzm9Z+2qq9tKrAHPNDbsJDykY5ogfT23PzSevD7cUdDnGaxuglo3cxRSW4lBKzFtyTtjFK3TLM0TIgVggyR/cacSXTCV0qcgjcUpFExmH/AIjck0E9QcMHun3cixPFqGlhwR3p2GYNmOUqCakyr6Eg7g/3LxTiyxSqNS7jxRQdGTSfhXa2AtkjDrknUEPYfegNbS/UNbhFLv7hrk2H2oUE8ZZQWcYHNMzvZ3cwAAiwgAJODnyadjQl2mKWvTjNfmCQMukkkryK7aZ4wFGvQrYBz/OK0v4ZskSOch1djjDj/avL2KKzukZrVHJBG42Brf1VGxL/ACLn1oR6VJBNIEunB07DT3+9UZ+owoPTZdhxURIj9SGwFGrLAcCvruRFlPtDH/FEpVE6XGnIHOYTITHtk5OK+N42AHOQBtSMkuknGNzwKFGjz8ggZ7UtS3B3RUdtM105QYAzzTLuY4hGDsDkbV6kSxrkACkrqcKOaKq0FvtgpfzHfes/cXBNwFFUL2cHO9Zq6uMXqkHvQSYS8Nf08lhqO3irVqUVQACSe9ZmxmJQYPzVi2kYjAODTExbRSvphDAWJ7VhbhjcXDtnIztVfr3UNMPpBsk81MtEzHqxXPTEqMLJ0tvB/ai29iUIzmtc1oNGcD9qUkg074FMnpPxpIQit8Abb0/b4UYNchCK9CnzSGilMoQzvCwdDxR7/q3rWwUMQ7YGMZyeNqkNrxsTSssTMcgkH4rIqgpNyR9cRyWt1Lb3IKyxSFHGOGpq0uiq4B3HFTZvWZi8rM8jNqZ2OSx8k1xFK6EnFY/Toulpp4br1ME7GnoZNVZ61uVfBzvVuBlKgqd6FRbGKSQ+rnAyaYgcjUNtxg5qa0zY9o9w5o1tdI2Aee9B4xq1FtbaAQkzHOpfYFbOD8+KQgJGVPIzXsUshJGNq9wobOohqL0xYElikhnAJI2BqjFcIwBlRXYDAyKlTMy4wTjtXltL6cmZ1kZTxpOK1Oma1aL1n1aS2kPpJpGeBVSXqYvbddcxDjYx4rKpOCxwDjtmuo7kqxOTTI8jqhM+CL2i27qqkf20ns7knjtQzca152xQnnwBjb7UVgJUGuUhLKIRwPcx7mmIFRExtU5pts0Br7SCMmtjhktHLycKSCdsVnLy7ySAds131G+Kr+bFQbi6ByaGTOjiDXM+Qd6zd3KfqNYB2IO3am7q8LHCnB7UG3MSR3AuVcuygIAcYIPJ8/asStAymaXpsyaEbOARVRrxI4lwfcRk1irO7cBUBOlfneqP1LEHk/etbo5Wzu7mM9zknIqjFJpQCobMQ4PFPQXKYwx3rAixJD8UrJDnarEyDB+1KOgzVckQRkyU9vQ/RxVF1ApdwBmluI6MhGZAozShfBNPXHFT3G5qeeFUVaOSc1yYUfkV3ivgaCxlHKWxDZDYp6KZ4wBuf0oMZ3ovautmdUOR3YxuN6K86NFkfn7UggrusejFhd6Zc6kAJAYDemXl9+Cy/tU3oxC3kepFdTnKtwdq6uGHrEKoUajgAnb+aJL4guXyHjdHOgg6eM7YrpnGhguxA5pv8P2UV3rEhYfIP/NcdXso7eXCO5Hzj/YUXUz9m0J6gYdgdXnau4/VABdhg/NJNO6wY2OGIyRVXothHe27TTPJnSx0gjG2cdqFR0JzaQI3GOWP61ybrAya6gtklB1Fh9jUa/kaOdo1PtFMqlYpytjtx1DAxkVNm6g2DilZHbGc0Ie5t64W2DuLiWQnfFJPk/m3PxVSKBHyWHejrbRDbQK6tO9IaWsjnKrp+aMvT9R1SFmPkmrBRVzgUu5wdqxs1RQp6CRjiulKL2ryYnNCzQ2HQSZwV2pJpGU7U2oyd6J6MZ3K0SYLR//Z"/>
          <p:cNvSpPr>
            <a:spLocks noChangeAspect="1" noChangeArrowheads="1"/>
          </p:cNvSpPr>
          <p:nvPr/>
        </p:nvSpPr>
        <p:spPr bwMode="auto">
          <a:xfrm>
            <a:off x="4406900" y="-708025"/>
            <a:ext cx="22383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3316" name="Picture 10" descr="Pipi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006475"/>
            <a:ext cx="39306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Immagin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295400"/>
            <a:ext cx="2209800" cy="2567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5410200"/>
            <a:ext cx="2667000" cy="1363429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3124200" y="3810000"/>
            <a:ext cx="6324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 UN’UNICA SEDUTA:</a:t>
            </a:r>
          </a:p>
          <a:p>
            <a:pPr algn="ctr"/>
            <a:endParaRPr lang="it-IT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buFont typeface="Arial"/>
              <a:buChar char="•"/>
            </a:pPr>
            <a:r>
              <a:rPr lang="it-IT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VISITA ED ES. OBIETTIVO</a:t>
            </a:r>
          </a:p>
          <a:p>
            <a:pPr>
              <a:buFont typeface="Arial"/>
              <a:buChar char="•"/>
            </a:pPr>
            <a:r>
              <a:rPr lang="it-IT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ECOGRAFIA </a:t>
            </a:r>
            <a:r>
              <a:rPr lang="it-IT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 TAC ADDOME PELVI</a:t>
            </a:r>
          </a:p>
          <a:p>
            <a:pPr>
              <a:buFont typeface="Arial"/>
              <a:buChar char="•"/>
            </a:pPr>
            <a:r>
              <a:rPr lang="it-IT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 CISTOSCOPIA FLESSIBILE</a:t>
            </a:r>
            <a:endParaRPr lang="it-IT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6000" y="5613400"/>
            <a:ext cx="17780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28600" y="1916832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7030A0"/>
                </a:solidFill>
              </a:rPr>
              <a:t>Pazienti con ematuria microscopica a basso rischio (non fumatori, non lavoratori in settori a rischio) possono ritenersi conclusi dopo un adeguato studio clinico-laboratoristico</a:t>
            </a:r>
            <a:endParaRPr lang="it-IT" sz="2400" b="1" dirty="0">
              <a:solidFill>
                <a:srgbClr val="7030A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422104" y="3703181"/>
            <a:ext cx="62646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 smtClean="0">
                <a:ln>
                  <a:solidFill>
                    <a:schemeClr val="tx1"/>
                  </a:solidFill>
                </a:ln>
              </a:rPr>
              <a:t>I malati a forte rischio (fumatori per esempio) potrebbero comunque beneficiare di una ripetizione a distanza (mediamente un anno) se persiste la </a:t>
            </a:r>
            <a:r>
              <a:rPr lang="it-IT" sz="2400" b="1" dirty="0" err="1" smtClean="0">
                <a:ln>
                  <a:solidFill>
                    <a:schemeClr val="tx1"/>
                  </a:solidFill>
                </a:ln>
              </a:rPr>
              <a:t>microematuria</a:t>
            </a:r>
            <a:r>
              <a:rPr lang="it-IT" sz="2400" b="1" dirty="0" smtClean="0">
                <a:ln>
                  <a:solidFill>
                    <a:schemeClr val="tx1"/>
                  </a:solidFill>
                </a:ln>
              </a:rPr>
              <a:t>.</a:t>
            </a:r>
          </a:p>
          <a:p>
            <a:pPr algn="r"/>
            <a:r>
              <a:rPr lang="it-IT" sz="1600" b="1" dirty="0" smtClean="0">
                <a:ln>
                  <a:solidFill>
                    <a:schemeClr val="tx1"/>
                  </a:solidFill>
                </a:ln>
              </a:rPr>
              <a:t>Campbell et al, </a:t>
            </a:r>
            <a:r>
              <a:rPr lang="it-IT" sz="1600" b="1" dirty="0" err="1" smtClean="0">
                <a:ln>
                  <a:solidFill>
                    <a:schemeClr val="tx1"/>
                  </a:solidFill>
                </a:ln>
              </a:rPr>
              <a:t>Urology</a:t>
            </a:r>
            <a:endParaRPr lang="it-IT" sz="1600" b="1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410200"/>
            <a:ext cx="2667000" cy="1363429"/>
          </a:xfrm>
          <a:prstGeom prst="rect">
            <a:avLst/>
          </a:prstGeom>
        </p:spPr>
      </p:pic>
      <p:sp>
        <p:nvSpPr>
          <p:cNvPr id="11" name="Titol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MICROEMATURIA PERSISTENTE</a:t>
            </a:r>
            <a:endParaRPr lang="it-IT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0" y="5613400"/>
            <a:ext cx="17780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2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-1" y="1395004"/>
            <a:ext cx="9144000" cy="3599958"/>
          </a:xfrm>
          <a:prstGeom prst="rect">
            <a:avLst/>
          </a:prstGeom>
          <a:solidFill>
            <a:srgbClr val="D9D9D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0" y="1395004"/>
            <a:ext cx="9143999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lnSpc>
                <a:spcPct val="120000"/>
              </a:lnSpc>
              <a:defRPr/>
            </a:pPr>
            <a:r>
              <a:rPr lang="it-IT" sz="8000" b="1" dirty="0" smtClean="0">
                <a:latin typeface="Arial Narrow"/>
                <a:cs typeface="Arial Narrow"/>
              </a:rPr>
              <a:t>CASO CLINICO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3248041"/>
            <a:ext cx="9143999" cy="127727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109728" algn="ctr">
              <a:lnSpc>
                <a:spcPct val="120000"/>
              </a:lnSpc>
              <a:defRPr/>
            </a:pPr>
            <a:r>
              <a:rPr lang="it-IT" sz="6600" b="1" dirty="0" smtClean="0">
                <a:latin typeface="Arial Narrow"/>
                <a:cs typeface="Arial Narrow"/>
              </a:rPr>
              <a:t>Ematuria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1395004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-1" y="4994962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2622586" y="5150227"/>
            <a:ext cx="46716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 dirty="0" smtClean="0">
                <a:latin typeface="Arial Narrow"/>
                <a:cs typeface="Arial Narrow"/>
              </a:rPr>
              <a:t>Dr. Dal Pozzolo – Dr. Bastiani</a:t>
            </a:r>
            <a:endParaRPr lang="it-IT" sz="3200" i="1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55729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CCFF">
              <a:alpha val="51000"/>
            </a:srgbClr>
          </a:solidFill>
        </p:spPr>
        <p:txBody>
          <a:bodyPr/>
          <a:lstStyle/>
          <a:p>
            <a:r>
              <a:rPr lang="it-IT" b="1" dirty="0" smtClean="0">
                <a:latin typeface="Arial Narrow"/>
                <a:cs typeface="Arial Narrow"/>
              </a:rPr>
              <a:t>ANNA 64 aa</a:t>
            </a:r>
            <a:endParaRPr lang="it-IT" b="1" dirty="0">
              <a:latin typeface="Arial Narrow"/>
              <a:cs typeface="Arial Narrow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16750" y="2747207"/>
            <a:ext cx="2222500" cy="3657600"/>
          </a:xfrm>
          <a:prstGeom prst="rect">
            <a:avLst/>
          </a:prstGeom>
        </p:spPr>
      </p:pic>
      <p:sp>
        <p:nvSpPr>
          <p:cNvPr id="10" name="Fumetto 2 9"/>
          <p:cNvSpPr/>
          <p:nvPr/>
        </p:nvSpPr>
        <p:spPr>
          <a:xfrm>
            <a:off x="1793875" y="2112911"/>
            <a:ext cx="5222875" cy="758927"/>
          </a:xfrm>
          <a:prstGeom prst="wedgeRoundRectCallout">
            <a:avLst>
              <a:gd name="adj1" fmla="val -46316"/>
              <a:gd name="adj2" fmla="val 70278"/>
              <a:gd name="adj3" fmla="val 16667"/>
            </a:avLst>
          </a:prstGeom>
          <a:solidFill>
            <a:schemeClr val="bg1">
              <a:lumMod val="85000"/>
            </a:schemeClr>
          </a:solidFill>
          <a:ln w="38100" cmpd="sng">
            <a:solidFill>
              <a:srgbClr val="00C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  <a:spcAft>
                <a:spcPts val="1425"/>
              </a:spcAft>
              <a:buFontTx/>
              <a:buNone/>
            </a:pPr>
            <a:r>
              <a:rPr lang="it-IT" sz="2400" b="1" dirty="0">
                <a:solidFill>
                  <a:srgbClr val="000000"/>
                </a:solidFill>
                <a:latin typeface="Arial Narrow"/>
                <a:cs typeface="Arial Narrow"/>
              </a:rPr>
              <a:t>Ieri sono andata in bagno e ho visto le urine completamente rosse… </a:t>
            </a:r>
          </a:p>
        </p:txBody>
      </p:sp>
      <p:sp>
        <p:nvSpPr>
          <p:cNvPr id="11" name="Fumetto 2 10"/>
          <p:cNvSpPr/>
          <p:nvPr/>
        </p:nvSpPr>
        <p:spPr>
          <a:xfrm>
            <a:off x="1793875" y="4136357"/>
            <a:ext cx="5222875" cy="2039861"/>
          </a:xfrm>
          <a:prstGeom prst="wedgeRoundRectCallout">
            <a:avLst>
              <a:gd name="adj1" fmla="val -47496"/>
              <a:gd name="adj2" fmla="val -68071"/>
              <a:gd name="adj3" fmla="val 16667"/>
            </a:avLst>
          </a:prstGeom>
          <a:solidFill>
            <a:srgbClr val="D9D9D9"/>
          </a:solidFill>
          <a:ln w="38100" cmpd="sng">
            <a:solidFill>
              <a:srgbClr val="00C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it-IT" sz="2400" b="1" dirty="0">
                <a:solidFill>
                  <a:srgbClr val="000000"/>
                </a:solidFill>
                <a:latin typeface="Arial Narrow"/>
                <a:cs typeface="Arial Narrow"/>
              </a:rPr>
              <a:t>Mi sono spaventata , mio marito mi ha provato la pressione ed era molto alta! 180/95….</a:t>
            </a:r>
          </a:p>
          <a:p>
            <a:pPr>
              <a:buNone/>
            </a:pPr>
            <a:r>
              <a:rPr lang="it-IT" sz="2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it-IT" sz="2400" b="1" dirty="0">
                <a:solidFill>
                  <a:srgbClr val="000000"/>
                </a:solidFill>
                <a:latin typeface="Arial Narrow"/>
                <a:cs typeface="Arial Narrow"/>
              </a:rPr>
              <a:t>Allora oggi sono venuta subito da lei!</a:t>
            </a: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 rotWithShape="1"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8824" l="1220" r="56098"/>
                    </a14:imgEffect>
                  </a14:imgLayer>
                </a14:imgProps>
              </a:ext>
            </a:extLst>
          </a:blip>
          <a:srcRect l="6194" r="40508"/>
          <a:stretch/>
        </p:blipFill>
        <p:spPr>
          <a:xfrm>
            <a:off x="111125" y="1245432"/>
            <a:ext cx="1682750" cy="515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7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76698"/>
            <a:ext cx="9144000" cy="973169"/>
          </a:xfrm>
          <a:solidFill>
            <a:srgbClr val="00CCFF">
              <a:alpha val="51000"/>
            </a:srgbClr>
          </a:solidFill>
        </p:spPr>
        <p:txBody>
          <a:bodyPr/>
          <a:lstStyle/>
          <a:p>
            <a:r>
              <a:rPr lang="it-IT" b="1" dirty="0" smtClean="0">
                <a:latin typeface="Arial Narrow"/>
                <a:cs typeface="Arial Narrow"/>
              </a:rPr>
              <a:t>ANNA</a:t>
            </a:r>
            <a:endParaRPr lang="it-IT" b="1" dirty="0">
              <a:latin typeface="Arial Narrow"/>
              <a:cs typeface="Arial Narrow"/>
            </a:endParaRPr>
          </a:p>
        </p:txBody>
      </p:sp>
      <p:sp>
        <p:nvSpPr>
          <p:cNvPr id="6" name="Segnaposto contenuto 2"/>
          <p:cNvSpPr>
            <a:spLocks noGrp="1"/>
          </p:cNvSpPr>
          <p:nvPr>
            <p:ph idx="1"/>
          </p:nvPr>
        </p:nvSpPr>
        <p:spPr>
          <a:xfrm>
            <a:off x="316871" y="2100713"/>
            <a:ext cx="8557254" cy="4011162"/>
          </a:xfrm>
          <a:ln>
            <a:solidFill>
              <a:schemeClr val="tx2"/>
            </a:solidFill>
          </a:ln>
        </p:spPr>
        <p:txBody>
          <a:bodyPr vert="horz" anchor="ctr">
            <a:normAutofit fontScale="92500" lnSpcReduction="20000"/>
          </a:bodyPr>
          <a:lstStyle/>
          <a:p>
            <a:r>
              <a:rPr lang="it-IT" dirty="0">
                <a:latin typeface="Arial Narrow"/>
                <a:cs typeface="Arial Narrow"/>
              </a:rPr>
              <a:t>Nessuna patologia rilevante in </a:t>
            </a:r>
            <a:r>
              <a:rPr lang="it-IT" dirty="0" smtClean="0">
                <a:latin typeface="Arial Narrow"/>
                <a:cs typeface="Arial Narrow"/>
              </a:rPr>
              <a:t>famiglia</a:t>
            </a:r>
          </a:p>
          <a:p>
            <a:r>
              <a:rPr lang="it-IT" sz="3200" u="sng" dirty="0" smtClean="0">
                <a:latin typeface="Arial Narrow"/>
                <a:cs typeface="Arial Narrow"/>
              </a:rPr>
              <a:t>Ex </a:t>
            </a:r>
            <a:r>
              <a:rPr lang="it-IT" sz="3200" u="sng" dirty="0">
                <a:latin typeface="Arial Narrow"/>
                <a:cs typeface="Arial Narrow"/>
              </a:rPr>
              <a:t>fumatrice </a:t>
            </a:r>
            <a:r>
              <a:rPr lang="it-IT" sz="3200" dirty="0">
                <a:latin typeface="Arial Narrow"/>
                <a:cs typeface="Arial Narrow"/>
              </a:rPr>
              <a:t>(10 </a:t>
            </a:r>
            <a:r>
              <a:rPr lang="it-IT" sz="3200" dirty="0" err="1">
                <a:latin typeface="Arial Narrow"/>
                <a:cs typeface="Arial Narrow"/>
              </a:rPr>
              <a:t>sig</a:t>
            </a:r>
            <a:r>
              <a:rPr lang="it-IT" sz="3200" dirty="0">
                <a:latin typeface="Arial Narrow"/>
                <a:cs typeface="Arial Narrow"/>
              </a:rPr>
              <a:t>/die per 20 anni)</a:t>
            </a:r>
          </a:p>
          <a:p>
            <a:r>
              <a:rPr lang="it-IT" u="sng" dirty="0" smtClean="0">
                <a:latin typeface="Arial Narrow"/>
                <a:cs typeface="Arial Narrow"/>
              </a:rPr>
              <a:t>Ipertensione </a:t>
            </a:r>
            <a:r>
              <a:rPr lang="it-IT" u="sng" dirty="0">
                <a:latin typeface="Arial Narrow"/>
                <a:cs typeface="Arial Narrow"/>
              </a:rPr>
              <a:t>arteriosa</a:t>
            </a:r>
            <a:r>
              <a:rPr lang="it-IT" dirty="0">
                <a:latin typeface="Arial Narrow"/>
                <a:cs typeface="Arial Narrow"/>
              </a:rPr>
              <a:t> in terapia con Ca-antagonisti</a:t>
            </a:r>
          </a:p>
          <a:p>
            <a:r>
              <a:rPr lang="it-IT" u="sng" dirty="0" smtClean="0">
                <a:latin typeface="Arial Narrow"/>
                <a:cs typeface="Arial Narrow"/>
              </a:rPr>
              <a:t>Stipsi</a:t>
            </a:r>
            <a:r>
              <a:rPr lang="it-IT" dirty="0" smtClean="0">
                <a:latin typeface="Arial Narrow"/>
                <a:cs typeface="Arial Narrow"/>
              </a:rPr>
              <a:t> </a:t>
            </a:r>
            <a:r>
              <a:rPr lang="it-IT" dirty="0">
                <a:latin typeface="Arial Narrow"/>
                <a:cs typeface="Arial Narrow"/>
              </a:rPr>
              <a:t>da circa 1 anno, peggiorata negli ultimi mesi, già 2 accessi in ambulatorio per dolori addominali ai quadranti inferiori (“coliche addominali”)</a:t>
            </a:r>
            <a:r>
              <a:rPr lang="it-IT" dirty="0" smtClean="0">
                <a:latin typeface="Arial Narrow"/>
                <a:cs typeface="Arial Narrow"/>
              </a:rPr>
              <a:t>.</a:t>
            </a:r>
          </a:p>
          <a:p>
            <a:endParaRPr lang="it-IT" dirty="0">
              <a:latin typeface="Arial Narrow"/>
              <a:cs typeface="Arial Narrow"/>
            </a:endParaRPr>
          </a:p>
          <a:p>
            <a:r>
              <a:rPr lang="it-IT" dirty="0" smtClean="0">
                <a:latin typeface="Arial Narrow"/>
                <a:cs typeface="Arial Narrow"/>
              </a:rPr>
              <a:t>10 </a:t>
            </a:r>
            <a:r>
              <a:rPr lang="it-IT" dirty="0">
                <a:latin typeface="Arial Narrow"/>
                <a:cs typeface="Arial Narrow"/>
              </a:rPr>
              <a:t>mesi fa prescritti Esami Ematochimici  (nessun referto pervenuto</a:t>
            </a:r>
            <a:r>
              <a:rPr lang="it-IT" dirty="0" smtClean="0">
                <a:latin typeface="Arial Narrow"/>
                <a:cs typeface="Arial Narrow"/>
              </a:rPr>
              <a:t>)</a:t>
            </a:r>
            <a:endParaRPr lang="it-IT" dirty="0">
              <a:latin typeface="Arial Narrow"/>
              <a:cs typeface="Arial Narrow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31248" y="1269716"/>
            <a:ext cx="7873002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wrap="square" rtlCol="0" anchor="ctr">
            <a:spAutoFit/>
          </a:bodyPr>
          <a:lstStyle/>
          <a:p>
            <a:pPr algn="ctr"/>
            <a:r>
              <a:rPr lang="it-IT" sz="4800" b="1" dirty="0" smtClean="0">
                <a:solidFill>
                  <a:schemeClr val="tx2"/>
                </a:solidFill>
                <a:latin typeface="Arial Narrow"/>
                <a:cs typeface="Arial Narrow"/>
              </a:rPr>
              <a:t>APR</a:t>
            </a:r>
            <a:endParaRPr lang="it-IT" sz="4800" b="1" dirty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58447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16750" y="1741639"/>
            <a:ext cx="2222500" cy="3657600"/>
          </a:xfrm>
          <a:prstGeom prst="rect">
            <a:avLst/>
          </a:prstGeom>
        </p:spPr>
      </p:pic>
      <p:sp>
        <p:nvSpPr>
          <p:cNvPr id="8" name="Fumetto 2 7"/>
          <p:cNvSpPr/>
          <p:nvPr/>
        </p:nvSpPr>
        <p:spPr>
          <a:xfrm>
            <a:off x="1873250" y="1317625"/>
            <a:ext cx="5540375" cy="1682750"/>
          </a:xfrm>
          <a:prstGeom prst="wedgeRoundRectCallout">
            <a:avLst>
              <a:gd name="adj1" fmla="val -56993"/>
              <a:gd name="adj2" fmla="val 40967"/>
              <a:gd name="adj3" fmla="val 16667"/>
            </a:avLst>
          </a:prstGeom>
          <a:solidFill>
            <a:schemeClr val="bg1">
              <a:lumMod val="85000"/>
            </a:schemeClr>
          </a:solidFill>
          <a:ln w="38100" cmpd="sng">
            <a:solidFill>
              <a:srgbClr val="00C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rgbClr val="000000"/>
                </a:solidFill>
                <a:latin typeface="Arial Narrow"/>
                <a:cs typeface="Arial Narrow"/>
              </a:rPr>
              <a:t>Si dottore…….. Anzi, no…. Negli ultimi</a:t>
            </a:r>
          </a:p>
          <a:p>
            <a:r>
              <a:rPr lang="it-IT" sz="2400" b="1" dirty="0">
                <a:solidFill>
                  <a:srgbClr val="000000"/>
                </a:solidFill>
                <a:latin typeface="Arial Narrow"/>
                <a:cs typeface="Arial Narrow"/>
              </a:rPr>
              <a:t>due mesi mi è capitato al mattino di vedere </a:t>
            </a:r>
          </a:p>
          <a:p>
            <a:r>
              <a:rPr lang="it-IT" sz="2400" b="1" dirty="0">
                <a:solidFill>
                  <a:srgbClr val="000000"/>
                </a:solidFill>
                <a:latin typeface="Arial Narrow"/>
                <a:cs typeface="Arial Narrow"/>
              </a:rPr>
              <a:t>l’urina un po’ più rossa ma pensavo fosse normale…</a:t>
            </a:r>
          </a:p>
        </p:txBody>
      </p:sp>
      <p:sp>
        <p:nvSpPr>
          <p:cNvPr id="10" name="Fumetto 2 9"/>
          <p:cNvSpPr/>
          <p:nvPr/>
        </p:nvSpPr>
        <p:spPr>
          <a:xfrm>
            <a:off x="2174875" y="3374857"/>
            <a:ext cx="4683125" cy="895518"/>
          </a:xfrm>
          <a:prstGeom prst="wedgeRoundRectCallout">
            <a:avLst>
              <a:gd name="adj1" fmla="val 65331"/>
              <a:gd name="adj2" fmla="val -6273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rgbClr val="00C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  <a:spcAft>
                <a:spcPts val="1425"/>
              </a:spcAft>
              <a:buFontTx/>
              <a:buNone/>
            </a:pPr>
            <a:r>
              <a:rPr lang="it-IT" sz="2400" b="1" dirty="0">
                <a:solidFill>
                  <a:srgbClr val="000000"/>
                </a:solidFill>
                <a:latin typeface="Arial Narrow"/>
                <a:cs typeface="Arial Narrow"/>
              </a:rPr>
              <a:t>Ha avuto dolore? Altri disturbi?</a:t>
            </a:r>
          </a:p>
        </p:txBody>
      </p:sp>
      <p:sp>
        <p:nvSpPr>
          <p:cNvPr id="11" name="Fumetto 2 10"/>
          <p:cNvSpPr/>
          <p:nvPr/>
        </p:nvSpPr>
        <p:spPr>
          <a:xfrm>
            <a:off x="1682750" y="4750632"/>
            <a:ext cx="5730876" cy="1837493"/>
          </a:xfrm>
          <a:prstGeom prst="wedgeRoundRectCallout">
            <a:avLst>
              <a:gd name="adj1" fmla="val -47496"/>
              <a:gd name="adj2" fmla="val -68071"/>
              <a:gd name="adj3" fmla="val 16667"/>
            </a:avLst>
          </a:prstGeom>
          <a:solidFill>
            <a:srgbClr val="D9D9D9"/>
          </a:solidFill>
          <a:ln w="38100" cmpd="sng">
            <a:solidFill>
              <a:srgbClr val="00C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rgbClr val="000000"/>
                </a:solidFill>
                <a:latin typeface="Arial Narrow"/>
                <a:cs typeface="Arial Narrow"/>
              </a:rPr>
              <a:t>A volte sentivo un po’ di dolore alla pancia, ma ho sempre pensato fosse perché ero gonfia… Sa, la stipsi…. E poi sentivo un po’ di bruciore ma poi passava subito…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8824" l="1220" r="56098"/>
                    </a14:imgEffect>
                  </a14:imgLayer>
                </a14:imgProps>
              </a:ext>
            </a:extLst>
          </a:blip>
          <a:srcRect l="6194" r="40508"/>
          <a:stretch/>
        </p:blipFill>
        <p:spPr>
          <a:xfrm>
            <a:off x="0" y="682625"/>
            <a:ext cx="1682750" cy="5159375"/>
          </a:xfrm>
          <a:prstGeom prst="rect">
            <a:avLst/>
          </a:prstGeom>
        </p:spPr>
      </p:pic>
      <p:sp>
        <p:nvSpPr>
          <p:cNvPr id="12" name="Fumetto 2 11"/>
          <p:cNvSpPr/>
          <p:nvPr/>
        </p:nvSpPr>
        <p:spPr>
          <a:xfrm>
            <a:off x="3349625" y="123740"/>
            <a:ext cx="5508625" cy="781134"/>
          </a:xfrm>
          <a:prstGeom prst="wedgeRoundRectCallout">
            <a:avLst>
              <a:gd name="adj1" fmla="val 35837"/>
              <a:gd name="adj2" fmla="val 11156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rgbClr val="00C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  <a:spcAft>
                <a:spcPts val="1425"/>
              </a:spcAft>
              <a:buFontTx/>
              <a:buNone/>
            </a:pPr>
            <a:r>
              <a:rPr lang="it-IT" sz="2400" b="1" dirty="0">
                <a:solidFill>
                  <a:srgbClr val="000000"/>
                </a:solidFill>
                <a:latin typeface="Arial Narrow"/>
                <a:cs typeface="Arial Narrow"/>
              </a:rPr>
              <a:t>E’ la prima volta che le capita?</a:t>
            </a:r>
          </a:p>
        </p:txBody>
      </p:sp>
    </p:spTree>
    <p:extLst>
      <p:ext uri="{BB962C8B-B14F-4D97-AF65-F5344CB8AC3E}">
        <p14:creationId xmlns:p14="http://schemas.microsoft.com/office/powerpoint/2010/main" val="428689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2"/>
          <p:cNvSpPr>
            <a:spLocks noGrp="1"/>
          </p:cNvSpPr>
          <p:nvPr>
            <p:ph idx="1"/>
          </p:nvPr>
        </p:nvSpPr>
        <p:spPr>
          <a:xfrm>
            <a:off x="316871" y="1005338"/>
            <a:ext cx="8557254" cy="2137912"/>
          </a:xfrm>
          <a:ln>
            <a:solidFill>
              <a:schemeClr val="tx2"/>
            </a:solidFill>
          </a:ln>
        </p:spPr>
        <p:txBody>
          <a:bodyPr vert="horz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it-IT" sz="2700" dirty="0">
                <a:latin typeface="Arial Narrow"/>
                <a:cs typeface="Arial Narrow"/>
              </a:rPr>
              <a:t>PA 120/75mmHg   FC 78bpm</a:t>
            </a:r>
          </a:p>
          <a:p>
            <a:pPr>
              <a:lnSpc>
                <a:spcPct val="90000"/>
              </a:lnSpc>
            </a:pPr>
            <a:r>
              <a:rPr lang="it-IT" sz="2700" dirty="0" smtClean="0">
                <a:latin typeface="Arial Narrow"/>
                <a:cs typeface="Arial Narrow"/>
              </a:rPr>
              <a:t>Pallore </a:t>
            </a:r>
            <a:r>
              <a:rPr lang="it-IT" sz="2700" dirty="0">
                <a:latin typeface="Arial Narrow"/>
                <a:cs typeface="Arial Narrow"/>
              </a:rPr>
              <a:t>di cute e mucose</a:t>
            </a:r>
          </a:p>
          <a:p>
            <a:pPr>
              <a:lnSpc>
                <a:spcPct val="90000"/>
              </a:lnSpc>
            </a:pPr>
            <a:r>
              <a:rPr lang="it-IT" sz="2700" dirty="0" smtClean="0">
                <a:latin typeface="Arial Narrow"/>
                <a:cs typeface="Arial Narrow"/>
              </a:rPr>
              <a:t>Addome </a:t>
            </a:r>
            <a:r>
              <a:rPr lang="it-IT" sz="2700" dirty="0" err="1">
                <a:latin typeface="Arial Narrow"/>
                <a:cs typeface="Arial Narrow"/>
              </a:rPr>
              <a:t>trattablie</a:t>
            </a:r>
            <a:r>
              <a:rPr lang="it-IT" sz="2700" dirty="0">
                <a:latin typeface="Arial Narrow"/>
                <a:cs typeface="Arial Narrow"/>
              </a:rPr>
              <a:t>, lievemente dolorabile ai quadranti inferiori &gt; a sinistra, Bloomberg negativo, Giordano negativo </a:t>
            </a:r>
            <a:r>
              <a:rPr lang="it-IT" sz="2700" dirty="0" smtClean="0">
                <a:latin typeface="Arial Narrow"/>
                <a:cs typeface="Arial Narrow"/>
              </a:rPr>
              <a:t>bilateralmente</a:t>
            </a:r>
            <a:endParaRPr lang="it-IT" sz="2700" dirty="0">
              <a:latin typeface="Arial Narrow"/>
              <a:cs typeface="Arial Narrow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31248" y="174341"/>
            <a:ext cx="7873002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wrap="square" rtlCol="0" anchor="ctr">
            <a:spAutoFit/>
          </a:bodyPr>
          <a:lstStyle/>
          <a:p>
            <a:pPr algn="ctr"/>
            <a:r>
              <a:rPr lang="it-IT" sz="4800" b="1" dirty="0" smtClean="0">
                <a:solidFill>
                  <a:schemeClr val="accent2"/>
                </a:solidFill>
                <a:latin typeface="Arial Narrow"/>
                <a:cs typeface="Arial Narrow"/>
              </a:rPr>
              <a:t>ESAME OBIETTIVO</a:t>
            </a:r>
            <a:endParaRPr lang="it-IT" sz="4800" b="1" dirty="0">
              <a:solidFill>
                <a:schemeClr val="accent2"/>
              </a:solidFill>
              <a:latin typeface="Arial Narrow"/>
              <a:cs typeface="Arial Narrow"/>
            </a:endParaRPr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316871" y="4189862"/>
            <a:ext cx="8557254" cy="2128387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it-IT" dirty="0">
                <a:latin typeface="Arial Narrow"/>
                <a:cs typeface="Arial Narrow"/>
              </a:rPr>
              <a:t> Anemia </a:t>
            </a:r>
            <a:r>
              <a:rPr lang="it-IT" dirty="0" err="1">
                <a:latin typeface="Arial Narrow"/>
                <a:cs typeface="Arial Narrow"/>
              </a:rPr>
              <a:t>sideropenica</a:t>
            </a:r>
            <a:endParaRPr lang="it-IT" dirty="0">
              <a:latin typeface="Arial Narrow"/>
              <a:cs typeface="Arial Narrow"/>
            </a:endParaRPr>
          </a:p>
          <a:p>
            <a:pPr>
              <a:buFont typeface="Arial" pitchFamily="34" charset="0"/>
              <a:buChar char="•"/>
            </a:pPr>
            <a:r>
              <a:rPr lang="it-IT" dirty="0">
                <a:latin typeface="Arial Narrow"/>
                <a:cs typeface="Arial Narrow"/>
              </a:rPr>
              <a:t> Funzione Renale/Funzionalità Epatica/Coagulazione nella norma</a:t>
            </a:r>
          </a:p>
          <a:p>
            <a:pPr>
              <a:buFont typeface="Arial" pitchFamily="34" charset="0"/>
              <a:buChar char="•"/>
            </a:pPr>
            <a:r>
              <a:rPr lang="it-IT" dirty="0">
                <a:latin typeface="Arial Narrow"/>
                <a:cs typeface="Arial Narrow"/>
              </a:rPr>
              <a:t> VES=30mm/h</a:t>
            </a:r>
          </a:p>
          <a:p>
            <a:pPr>
              <a:buFont typeface="Arial" pitchFamily="34" charset="0"/>
              <a:buChar char="•"/>
            </a:pPr>
            <a:r>
              <a:rPr lang="it-IT" dirty="0">
                <a:latin typeface="Arial Narrow"/>
                <a:cs typeface="Arial Narrow"/>
              </a:rPr>
              <a:t> Esame urine: </a:t>
            </a:r>
            <a:r>
              <a:rPr lang="it-IT" dirty="0" err="1">
                <a:latin typeface="Arial Narrow"/>
                <a:cs typeface="Arial Narrow"/>
              </a:rPr>
              <a:t>Microematuria</a:t>
            </a:r>
            <a:r>
              <a:rPr lang="it-IT" dirty="0">
                <a:latin typeface="Arial Narrow"/>
                <a:cs typeface="Arial Narrow"/>
              </a:rPr>
              <a:t> (</a:t>
            </a:r>
            <a:r>
              <a:rPr lang="it-IT" dirty="0" err="1">
                <a:latin typeface="Arial Narrow"/>
                <a:cs typeface="Arial Narrow"/>
              </a:rPr>
              <a:t>Hb</a:t>
            </a:r>
            <a:r>
              <a:rPr lang="it-IT" dirty="0">
                <a:latin typeface="Arial Narrow"/>
                <a:cs typeface="Arial Narrow"/>
              </a:rPr>
              <a:t>=3+)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731248" y="3358866"/>
            <a:ext cx="7873002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wrap="square" rtlCol="0" anchor="ctr">
            <a:spAutoFit/>
          </a:bodyPr>
          <a:lstStyle/>
          <a:p>
            <a:pPr algn="ctr"/>
            <a:r>
              <a:rPr lang="it-IT" sz="4800" b="1" dirty="0" smtClean="0">
                <a:solidFill>
                  <a:srgbClr val="003300"/>
                </a:solidFill>
                <a:latin typeface="Arial Narrow"/>
                <a:cs typeface="Arial Narrow"/>
              </a:rPr>
              <a:t>ESAMI EMATOCHIMICI</a:t>
            </a:r>
            <a:endParaRPr lang="it-IT" sz="4800" b="1" dirty="0">
              <a:solidFill>
                <a:srgbClr val="003300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55000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0452"/>
            <a:ext cx="9144000" cy="1025812"/>
          </a:xfrm>
          <a:solidFill>
            <a:srgbClr val="F2F2F2"/>
          </a:solidFill>
          <a:ln w="38100" cmpd="sng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it-IT" sz="6000" b="1" dirty="0" smtClean="0">
                <a:latin typeface="Arial Narrow"/>
                <a:cs typeface="Arial Narrow"/>
              </a:rPr>
              <a:t>V</a:t>
            </a:r>
            <a:r>
              <a:rPr lang="it-IT" sz="5400" dirty="0" smtClean="0">
                <a:latin typeface="Arial Narrow"/>
                <a:cs typeface="Arial Narrow"/>
              </a:rPr>
              <a:t>alutazione</a:t>
            </a:r>
            <a:endParaRPr lang="it-IT" sz="5400" dirty="0">
              <a:latin typeface="Arial Narrow"/>
              <a:cs typeface="Arial Narrow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63908" y="1236799"/>
            <a:ext cx="8692470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numCol="2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it-IT" sz="2400" b="1" dirty="0"/>
              <a:t>Infezione?</a:t>
            </a:r>
          </a:p>
          <a:p>
            <a:pPr marL="571500" indent="-571500">
              <a:buFont typeface="Arial"/>
              <a:buChar char="•"/>
            </a:pPr>
            <a:r>
              <a:rPr lang="it-IT" sz="2400" b="1" dirty="0"/>
              <a:t>Calcolosi?  </a:t>
            </a:r>
          </a:p>
          <a:p>
            <a:pPr marL="571500" indent="-571500">
              <a:buFont typeface="Arial"/>
              <a:buChar char="•"/>
            </a:pPr>
            <a:r>
              <a:rPr lang="it-IT" sz="2400" b="1" dirty="0"/>
              <a:t>Neoplasia Vescicale (Benigna/Maligna)?</a:t>
            </a:r>
          </a:p>
          <a:p>
            <a:pPr marL="571500" indent="-571500">
              <a:buFont typeface="Arial"/>
              <a:buChar char="•"/>
            </a:pPr>
            <a:r>
              <a:rPr lang="it-IT" sz="2400" b="1" dirty="0"/>
              <a:t>K Alte Vie Escretrici</a:t>
            </a:r>
            <a:r>
              <a:rPr lang="it-IT" sz="2400" b="1" dirty="0" smtClean="0"/>
              <a:t>?</a:t>
            </a:r>
            <a:endParaRPr lang="it-IT" sz="2400" b="1" dirty="0"/>
          </a:p>
          <a:p>
            <a:pPr marL="571500" indent="-571500">
              <a:buFont typeface="Arial"/>
              <a:buChar char="•"/>
            </a:pPr>
            <a:r>
              <a:rPr lang="it-IT" sz="2400" b="1" dirty="0"/>
              <a:t>Nefropatia?</a:t>
            </a:r>
          </a:p>
          <a:p>
            <a:pPr marL="571500" indent="-571500">
              <a:buFont typeface="Arial"/>
              <a:buChar char="•"/>
            </a:pPr>
            <a:r>
              <a:rPr lang="it-IT" sz="2400" b="1" dirty="0" smtClean="0"/>
              <a:t>Farmaci?</a:t>
            </a:r>
          </a:p>
          <a:p>
            <a:pPr marL="571500" indent="-571500">
              <a:buFont typeface="Arial"/>
              <a:buChar char="•"/>
            </a:pPr>
            <a:r>
              <a:rPr lang="it-IT" sz="2400" b="1" dirty="0" smtClean="0"/>
              <a:t>Criptogenetica?</a:t>
            </a:r>
            <a:endParaRPr lang="it-IT" sz="2400" b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b="43495"/>
          <a:stretch/>
        </p:blipFill>
        <p:spPr>
          <a:xfrm>
            <a:off x="0" y="2817203"/>
            <a:ext cx="9144000" cy="3952875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45345" y="5920590"/>
            <a:ext cx="5793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Eco Addome</a:t>
            </a:r>
            <a:endParaRPr lang="it-IT" sz="28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45345" y="5203265"/>
            <a:ext cx="5793530" cy="487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it-IT" sz="2800" b="1" dirty="0" smtClean="0"/>
              <a:t>Citologico urinario</a:t>
            </a:r>
            <a:endParaRPr lang="it-IT" sz="28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63908" y="3109591"/>
            <a:ext cx="365007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ANNA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158630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445345" y="1303144"/>
            <a:ext cx="1418505" cy="181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Picture 2" descr="C:\Users\Santo\Desktop\foto.JPG"/>
          <p:cNvPicPr>
            <a:picLocks noChangeAspect="1" noChangeArrowheads="1"/>
          </p:cNvPicPr>
          <p:nvPr/>
        </p:nvPicPr>
        <p:blipFill>
          <a:blip r:embed="rId2" cstate="print"/>
          <a:srcRect l="3937" t="31626" r="6234" b="2343"/>
          <a:stretch>
            <a:fillRect/>
          </a:stretch>
        </p:blipFill>
        <p:spPr bwMode="auto">
          <a:xfrm>
            <a:off x="179512" y="1484784"/>
            <a:ext cx="8640959" cy="4896544"/>
          </a:xfrm>
          <a:prstGeom prst="rect">
            <a:avLst/>
          </a:prstGeom>
          <a:noFill/>
        </p:spPr>
      </p:pic>
      <p:sp>
        <p:nvSpPr>
          <p:cNvPr id="10" name="Cornice 9"/>
          <p:cNvSpPr/>
          <p:nvPr/>
        </p:nvSpPr>
        <p:spPr>
          <a:xfrm>
            <a:off x="971600" y="5229200"/>
            <a:ext cx="2088232" cy="360040"/>
          </a:xfrm>
          <a:prstGeom prst="frame">
            <a:avLst>
              <a:gd name="adj1" fmla="val 863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1" name="Cornice 10"/>
          <p:cNvSpPr/>
          <p:nvPr/>
        </p:nvSpPr>
        <p:spPr>
          <a:xfrm>
            <a:off x="5436096" y="5301208"/>
            <a:ext cx="1944216" cy="360040"/>
          </a:xfrm>
          <a:prstGeom prst="frame">
            <a:avLst>
              <a:gd name="adj1" fmla="val 863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2" name="Cornice 11"/>
          <p:cNvSpPr/>
          <p:nvPr/>
        </p:nvSpPr>
        <p:spPr>
          <a:xfrm>
            <a:off x="3419872" y="5661248"/>
            <a:ext cx="5328592" cy="360040"/>
          </a:xfrm>
          <a:prstGeom prst="frame">
            <a:avLst>
              <a:gd name="adj1" fmla="val 8639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3" name="Cornice 12"/>
          <p:cNvSpPr/>
          <p:nvPr/>
        </p:nvSpPr>
        <p:spPr>
          <a:xfrm>
            <a:off x="323528" y="5445224"/>
            <a:ext cx="3240360" cy="504056"/>
          </a:xfrm>
          <a:prstGeom prst="frame">
            <a:avLst>
              <a:gd name="adj1" fmla="val 863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4" name="Titolo 1"/>
          <p:cNvSpPr>
            <a:spLocks noGrp="1"/>
          </p:cNvSpPr>
          <p:nvPr>
            <p:ph type="title"/>
          </p:nvPr>
        </p:nvSpPr>
        <p:spPr>
          <a:xfrm>
            <a:off x="0" y="199090"/>
            <a:ext cx="9144000" cy="973169"/>
          </a:xfrm>
          <a:noFill/>
        </p:spPr>
        <p:txBody>
          <a:bodyPr/>
          <a:lstStyle/>
          <a:p>
            <a:r>
              <a:rPr lang="it-IT" b="1" dirty="0" smtClean="0">
                <a:solidFill>
                  <a:srgbClr val="00CCFF"/>
                </a:solidFill>
                <a:latin typeface="Arial Narrow"/>
                <a:cs typeface="Arial Narrow"/>
              </a:rPr>
              <a:t>Eco addome</a:t>
            </a:r>
            <a:endParaRPr lang="it-IT" b="1" dirty="0">
              <a:solidFill>
                <a:srgbClr val="00CCFF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09354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832</Words>
  <Application>Microsoft Office PowerPoint</Application>
  <PresentationFormat>Presentazione su schermo (4:3)</PresentationFormat>
  <Paragraphs>303</Paragraphs>
  <Slides>27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8" baseType="lpstr">
      <vt:lpstr>Tema di Office</vt:lpstr>
      <vt:lpstr>Presentazione standard di PowerPoint</vt:lpstr>
      <vt:lpstr>III SESSIONE: ADDOME</vt:lpstr>
      <vt:lpstr>Presentazione standard di PowerPoint</vt:lpstr>
      <vt:lpstr>ANNA 64 aa</vt:lpstr>
      <vt:lpstr>ANNA</vt:lpstr>
      <vt:lpstr>Presentazione standard di PowerPoint</vt:lpstr>
      <vt:lpstr>Presentazione standard di PowerPoint</vt:lpstr>
      <vt:lpstr>Valutazione</vt:lpstr>
      <vt:lpstr>Eco addome</vt:lpstr>
      <vt:lpstr>Citologico urinario SU 3 CAMPIONI DI URINE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QUALE DIAGNOSTICA PER IMMAGINI</vt:lpstr>
      <vt:lpstr>Presentazione standard di PowerPoint</vt:lpstr>
      <vt:lpstr>CISTOSCOPIA</vt:lpstr>
      <vt:lpstr>Presentazione standard di PowerPoint</vt:lpstr>
      <vt:lpstr>Presentazione standard di PowerPoint</vt:lpstr>
      <vt:lpstr>MICROEMATURIA PERSISTENTE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Barbara Andreoli</dc:creator>
  <cp:lastModifiedBy>Barbara Andreoli</cp:lastModifiedBy>
  <cp:revision>1</cp:revision>
  <dcterms:created xsi:type="dcterms:W3CDTF">2013-09-30T10:53:58Z</dcterms:created>
  <dcterms:modified xsi:type="dcterms:W3CDTF">2013-09-30T10:54:54Z</dcterms:modified>
</cp:coreProperties>
</file>