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  <p:sldMasterId id="2147483726" r:id="rId3"/>
    <p:sldMasterId id="2147483803" r:id="rId4"/>
    <p:sldMasterId id="2147483817" r:id="rId5"/>
    <p:sldMasterId id="2147483831" r:id="rId6"/>
    <p:sldMasterId id="2147483844" r:id="rId7"/>
  </p:sldMasterIdLst>
  <p:notesMasterIdLst>
    <p:notesMasterId r:id="rId78"/>
  </p:notesMasterIdLst>
  <p:sldIdLst>
    <p:sldId id="256" r:id="rId8"/>
    <p:sldId id="257" r:id="rId9"/>
    <p:sldId id="258" r:id="rId10"/>
    <p:sldId id="259" r:id="rId11"/>
    <p:sldId id="260" r:id="rId12"/>
    <p:sldId id="317" r:id="rId13"/>
    <p:sldId id="261" r:id="rId14"/>
    <p:sldId id="262" r:id="rId15"/>
    <p:sldId id="263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264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69" r:id="rId53"/>
    <p:sldId id="354" r:id="rId54"/>
    <p:sldId id="376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70" r:id="rId70"/>
    <p:sldId id="371" r:id="rId71"/>
    <p:sldId id="372" r:id="rId72"/>
    <p:sldId id="373" r:id="rId73"/>
    <p:sldId id="374" r:id="rId74"/>
    <p:sldId id="375" r:id="rId75"/>
    <p:sldId id="315" r:id="rId76"/>
    <p:sldId id="316" r:id="rId77"/>
  </p:sldIdLst>
  <p:sldSz cx="9144000" cy="6858000" type="screen4x3"/>
  <p:notesSz cx="7559675" cy="106918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54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8" autoAdjust="0"/>
    <p:restoredTop sz="95552" autoAdjust="0"/>
  </p:normalViewPr>
  <p:slideViewPr>
    <p:cSldViewPr>
      <p:cViewPr varScale="1">
        <p:scale>
          <a:sx n="74" d="100"/>
          <a:sy n="74" d="100"/>
        </p:scale>
        <p:origin x="-3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0000"/>
              </a:solidFill>
              <a:latin typeface="Arial Narrow"/>
              <a:cs typeface="Arial Narrow"/>
            </a:rPr>
            <a:t>In caso di ALT da 1.5 a 5 volte superiore al VN (I DATO)  </a:t>
          </a:r>
          <a:r>
            <a:rPr lang="it-IT" sz="2000" b="1" dirty="0" smtClean="0">
              <a:solidFill>
                <a:srgbClr val="000000"/>
              </a:solidFill>
              <a:latin typeface="Arial Narrow"/>
            </a:rPr>
            <a:t>→  Anamnesi e ricerca di segni / sintomi di allarme </a:t>
          </a:r>
          <a:endParaRPr lang="it-IT" sz="20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it-IT" sz="1800" b="1" dirty="0" smtClean="0">
              <a:solidFill>
                <a:srgbClr val="000000"/>
              </a:solidFill>
              <a:latin typeface="Arial Narrow"/>
              <a:cs typeface="Arial Narrow"/>
            </a:rPr>
            <a:t>Se ALT ancora aumentate  </a:t>
          </a:r>
          <a:r>
            <a:rPr lang="it-IT" sz="1800" b="1" dirty="0" smtClean="0">
              <a:solidFill>
                <a:srgbClr val="000000"/>
              </a:solidFill>
              <a:latin typeface="Arial Narrow"/>
            </a:rPr>
            <a:t>→  Esami di I LIVELLO: Esami di laboratorio (con ALT,  III DATO)  +  Eco Addome</a:t>
          </a:r>
          <a:endParaRPr lang="it-IT" sz="18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 custT="1"/>
      <dgm:spPr/>
      <dgm:t>
        <a:bodyPr/>
        <a:lstStyle/>
        <a:p>
          <a:r>
            <a:rPr lang="it-IT" sz="1800" b="1" dirty="0" smtClean="0">
              <a:solidFill>
                <a:srgbClr val="000000"/>
              </a:solidFill>
              <a:latin typeface="Arial Narrow"/>
              <a:cs typeface="Arial Narrow"/>
            </a:rPr>
            <a:t>Esami di II LIVELLO:   - se non HBV,  non HCV, non  ALCOL                                                                                                                                                                                                                       	                          - se HBV POS.                                                                                                                                        	                          - se HCV POS.</a:t>
          </a:r>
          <a:endParaRPr lang="it-IT" sz="18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it-IT" sz="1800" b="1" dirty="0" smtClean="0">
              <a:solidFill>
                <a:srgbClr val="000000"/>
              </a:solidFill>
              <a:latin typeface="Arial Narrow"/>
              <a:cs typeface="Arial Narrow"/>
            </a:rPr>
            <a:t>E’ consigliabile ripetere ALT dopo 4 settimane (II DATO)</a:t>
          </a:r>
          <a:endParaRPr lang="it-IT" sz="18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4" custScaleY="1078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A19392E-13B4-424C-AA21-1EF553EBA4F0}" type="presOf" srcId="{3800E0CD-D18A-6B4E-B56D-EC77A674B61F}" destId="{AB14E9ED-0B59-3C41-BFB6-02715B144645}" srcOrd="0" destOrd="0" presId="urn:microsoft.com/office/officeart/2005/8/layout/chevron2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8CCBFE92-A965-4655-A712-CABAA38D24F3}" type="presOf" srcId="{1A482E81-4384-F043-99B0-3556F969F1C4}" destId="{49A8466E-1FE7-744E-93DB-7BDD5B0612CC}" srcOrd="0" destOrd="0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38E9ABBE-BAE1-4732-9FD7-4A073D14689A}" type="presOf" srcId="{FE7C479A-06AC-4B44-BD18-E837F19107A3}" destId="{8CC556F1-3902-064D-9B1D-7826AE877ED2}" srcOrd="0" destOrd="0" presId="urn:microsoft.com/office/officeart/2005/8/layout/chevron2"/>
    <dgm:cxn modelId="{A4030B4D-DB46-4E5D-8273-C4A79F1F163E}" type="presOf" srcId="{922FFC4C-6A2D-9A44-804C-E2E5705726AC}" destId="{350713BD-B27B-E948-80D9-169A97BCC1EF}" srcOrd="0" destOrd="0" presId="urn:microsoft.com/office/officeart/2005/8/layout/chevron2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F586500A-4295-46DE-96F4-15BCB1C6B9A5}" type="presOf" srcId="{54635D34-9A8F-3040-A6D1-AC1310742952}" destId="{927D0E4D-3F6D-644B-A84D-6BDF82C790D4}" srcOrd="0" destOrd="0" presId="urn:microsoft.com/office/officeart/2005/8/layout/chevron2"/>
    <dgm:cxn modelId="{9D300200-7274-477F-B917-0313BD18A05A}" type="presOf" srcId="{082C3A4E-F1E0-BD46-9F2B-FE77532B948D}" destId="{66BEDA6B-ED39-584D-AFF9-E78CD244A2D8}" srcOrd="0" destOrd="0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CE964703-14E4-42E3-8939-EFBA7479C90D}" type="presOf" srcId="{CC0C5F87-9E09-F44A-9FE4-783D1ECA91D7}" destId="{A33AEACA-D2B7-DD4F-BC66-D0A9C74BB356}" srcOrd="0" destOrd="0" presId="urn:microsoft.com/office/officeart/2005/8/layout/chevron2"/>
    <dgm:cxn modelId="{039D4213-A7AF-4902-85BE-E7F6AC72D6B1}" type="presOf" srcId="{E2B49345-971D-8E42-A04A-C70453476C74}" destId="{40E24A69-73F7-6B42-B21F-2F80040FE5B1}" srcOrd="0" destOrd="0" presId="urn:microsoft.com/office/officeart/2005/8/layout/chevron2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48BB50D6-A9C2-4371-95A6-43C8004153ED}" type="presOf" srcId="{E1BFDECB-B5AA-5B42-B0D9-5495E9F87448}" destId="{F5DAF114-CBF2-6C42-A815-A4131FDC3DFB}" srcOrd="0" destOrd="0" presId="urn:microsoft.com/office/officeart/2005/8/layout/chevron2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BC9DEFC0-19CD-414D-AE1E-BD63C049EE1B}" type="presParOf" srcId="{8CC556F1-3902-064D-9B1D-7826AE877ED2}" destId="{E3E038D3-8E18-EA42-AF72-11DD7CD67EA8}" srcOrd="0" destOrd="0" presId="urn:microsoft.com/office/officeart/2005/8/layout/chevron2"/>
    <dgm:cxn modelId="{A286FB25-83C9-4FFA-ADCB-09BD75170C42}" type="presParOf" srcId="{E3E038D3-8E18-EA42-AF72-11DD7CD67EA8}" destId="{A33AEACA-D2B7-DD4F-BC66-D0A9C74BB356}" srcOrd="0" destOrd="0" presId="urn:microsoft.com/office/officeart/2005/8/layout/chevron2"/>
    <dgm:cxn modelId="{ADB41787-33F6-44FA-B783-340733CC1974}" type="presParOf" srcId="{E3E038D3-8E18-EA42-AF72-11DD7CD67EA8}" destId="{350713BD-B27B-E948-80D9-169A97BCC1EF}" srcOrd="1" destOrd="0" presId="urn:microsoft.com/office/officeart/2005/8/layout/chevron2"/>
    <dgm:cxn modelId="{98013AC0-5D1F-4E70-9C4F-F86A7B304903}" type="presParOf" srcId="{8CC556F1-3902-064D-9B1D-7826AE877ED2}" destId="{915AC809-38F8-0E4E-BD3E-2767400BDDE8}" srcOrd="1" destOrd="0" presId="urn:microsoft.com/office/officeart/2005/8/layout/chevron2"/>
    <dgm:cxn modelId="{E3B88927-A73D-4FA2-BFF3-3D28F4505E41}" type="presParOf" srcId="{8CC556F1-3902-064D-9B1D-7826AE877ED2}" destId="{ABB89070-6C57-554C-B131-4B74B9AD69F3}" srcOrd="2" destOrd="0" presId="urn:microsoft.com/office/officeart/2005/8/layout/chevron2"/>
    <dgm:cxn modelId="{38191C40-B77C-4A14-AE49-08DAC2BF86A5}" type="presParOf" srcId="{ABB89070-6C57-554C-B131-4B74B9AD69F3}" destId="{40E24A69-73F7-6B42-B21F-2F80040FE5B1}" srcOrd="0" destOrd="0" presId="urn:microsoft.com/office/officeart/2005/8/layout/chevron2"/>
    <dgm:cxn modelId="{FFCCC349-0929-4DD6-8DD4-A6D15BFC9656}" type="presParOf" srcId="{ABB89070-6C57-554C-B131-4B74B9AD69F3}" destId="{AB14E9ED-0B59-3C41-BFB6-02715B144645}" srcOrd="1" destOrd="0" presId="urn:microsoft.com/office/officeart/2005/8/layout/chevron2"/>
    <dgm:cxn modelId="{E6721ADB-F699-44D8-AC57-E19DE27A6130}" type="presParOf" srcId="{8CC556F1-3902-064D-9B1D-7826AE877ED2}" destId="{E2A5A025-D2BF-FD4B-9D0E-069330075690}" srcOrd="3" destOrd="0" presId="urn:microsoft.com/office/officeart/2005/8/layout/chevron2"/>
    <dgm:cxn modelId="{3C8BDD58-EDD7-484D-B9C8-0C6548B3E769}" type="presParOf" srcId="{8CC556F1-3902-064D-9B1D-7826AE877ED2}" destId="{80146EE5-1473-194F-B1B6-CD064E2E7C73}" srcOrd="4" destOrd="0" presId="urn:microsoft.com/office/officeart/2005/8/layout/chevron2"/>
    <dgm:cxn modelId="{A8612CCB-1CC3-45AF-A9D3-B4723809B081}" type="presParOf" srcId="{80146EE5-1473-194F-B1B6-CD064E2E7C73}" destId="{66BEDA6B-ED39-584D-AFF9-E78CD244A2D8}" srcOrd="0" destOrd="0" presId="urn:microsoft.com/office/officeart/2005/8/layout/chevron2"/>
    <dgm:cxn modelId="{55B905D5-A0FC-403A-8E8E-6A73185D973D}" type="presParOf" srcId="{80146EE5-1473-194F-B1B6-CD064E2E7C73}" destId="{49A8466E-1FE7-744E-93DB-7BDD5B0612CC}" srcOrd="1" destOrd="0" presId="urn:microsoft.com/office/officeart/2005/8/layout/chevron2"/>
    <dgm:cxn modelId="{128DD99C-F2CD-4C94-B677-C4F5E547C77D}" type="presParOf" srcId="{8CC556F1-3902-064D-9B1D-7826AE877ED2}" destId="{1052B3D2-7971-7943-9E06-86B513B37BA9}" srcOrd="5" destOrd="0" presId="urn:microsoft.com/office/officeart/2005/8/layout/chevron2"/>
    <dgm:cxn modelId="{EE749376-3A7A-4DEF-BE28-516B2464B4C7}" type="presParOf" srcId="{8CC556F1-3902-064D-9B1D-7826AE877ED2}" destId="{1979A3C7-6B83-AE48-AD16-A7BE9B28A234}" srcOrd="6" destOrd="0" presId="urn:microsoft.com/office/officeart/2005/8/layout/chevron2"/>
    <dgm:cxn modelId="{625719D6-2A42-4F3B-B750-56FD4A83B035}" type="presParOf" srcId="{1979A3C7-6B83-AE48-AD16-A7BE9B28A234}" destId="{F5DAF114-CBF2-6C42-A815-A4131FDC3DFB}" srcOrd="0" destOrd="0" presId="urn:microsoft.com/office/officeart/2005/8/layout/chevron2"/>
    <dgm:cxn modelId="{8B2138AE-2AA6-458F-893A-59DE9615E6EF}" type="presParOf" srcId="{1979A3C7-6B83-AE48-AD16-A7BE9B28A234}" destId="{927D0E4D-3F6D-644B-A84D-6BDF82C790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5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2800" b="1" dirty="0" smtClean="0">
              <a:solidFill>
                <a:srgbClr val="000000"/>
              </a:solidFill>
              <a:latin typeface="Arial Narrow"/>
              <a:cs typeface="Arial Narrow"/>
            </a:rPr>
            <a:t>Se ALT normali al  II DATO, ripetere dopo 2-4 mesi.</a:t>
          </a:r>
          <a:endParaRPr lang="it-IT" sz="28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6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7</a:t>
          </a:r>
          <a:endParaRPr lang="it-IT" sz="40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endParaRPr lang="it-IT" sz="14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7721863-E6DD-425E-B15D-E6DA210B39F8}">
      <dgm:prSet custT="1"/>
      <dgm:spPr/>
      <dgm:t>
        <a:bodyPr/>
        <a:lstStyle/>
        <a:p>
          <a:r>
            <a:rPr lang="it-IT" sz="1800" b="1" dirty="0">
              <a:solidFill>
                <a:srgbClr val="000000"/>
              </a:solidFill>
              <a:latin typeface="Arial Narrow"/>
            </a:rPr>
            <a:t>La sindrome metabolica con steatosi epatica (NAFLD) ed ancor più la steato epatite (NASH) sono associate oltre che ad un aumento del rischio di mortalità per malattia cardio-vascolare anche all’evoluzione verso la cirrosi epatica e l’epatocarcinoma.</a:t>
          </a:r>
        </a:p>
      </dgm:t>
    </dgm:pt>
    <dgm:pt modelId="{93B408F9-2816-4ADF-8EAD-6CC6EB8C2586}" type="parTrans" cxnId="{DE5BCA13-EEEC-459C-B0D7-E5E53FAA68D9}">
      <dgm:prSet/>
      <dgm:spPr/>
      <dgm:t>
        <a:bodyPr/>
        <a:lstStyle/>
        <a:p>
          <a:endParaRPr lang="it-IT"/>
        </a:p>
      </dgm:t>
    </dgm:pt>
    <dgm:pt modelId="{C0E0E78D-B1B4-4588-A08B-375B16FFD548}" type="sibTrans" cxnId="{DE5BCA13-EEEC-459C-B0D7-E5E53FAA68D9}">
      <dgm:prSet/>
      <dgm:spPr/>
      <dgm:t>
        <a:bodyPr/>
        <a:lstStyle/>
        <a:p>
          <a:endParaRPr lang="it-IT"/>
        </a:p>
      </dgm:t>
    </dgm:pt>
    <dgm:pt modelId="{C6DEFB45-B71D-4290-A7AC-15448593199A}">
      <dgm:prSet custT="1"/>
      <dgm:spPr/>
      <dgm:t>
        <a:bodyPr/>
        <a:lstStyle/>
        <a:p>
          <a:endParaRPr lang="it-IT" sz="1300" b="1" dirty="0">
            <a:solidFill>
              <a:srgbClr val="000000"/>
            </a:solidFill>
            <a:latin typeface="Arial Narrow"/>
          </a:endParaRPr>
        </a:p>
      </dgm:t>
    </dgm:pt>
    <dgm:pt modelId="{E5429342-2868-44C4-9334-08C2A2E0728D}" type="parTrans" cxnId="{6AE4B7E0-2C96-40AC-85BD-C16A8F6DB481}">
      <dgm:prSet/>
      <dgm:spPr/>
      <dgm:t>
        <a:bodyPr/>
        <a:lstStyle/>
        <a:p>
          <a:endParaRPr lang="it-IT"/>
        </a:p>
      </dgm:t>
    </dgm:pt>
    <dgm:pt modelId="{384612C6-3854-4159-8C9E-DD98788BC2ED}" type="sibTrans" cxnId="{6AE4B7E0-2C96-40AC-85BD-C16A8F6DB481}">
      <dgm:prSet/>
      <dgm:spPr/>
      <dgm:t>
        <a:bodyPr/>
        <a:lstStyle/>
        <a:p>
          <a:endParaRPr lang="it-IT"/>
        </a:p>
      </dgm:t>
    </dgm:pt>
    <dgm:pt modelId="{2B86BA51-7266-4409-9729-25FD33BBE528}">
      <dgm:prSet custT="1"/>
      <dgm:spPr/>
      <dgm:t>
        <a:bodyPr/>
        <a:lstStyle/>
        <a:p>
          <a:r>
            <a:rPr lang="it-IT" sz="2000" b="1" dirty="0">
              <a:solidFill>
                <a:srgbClr val="000000"/>
              </a:solidFill>
              <a:latin typeface="Arial Narrow"/>
            </a:rPr>
            <a:t>ALT da 5 a 10 volte sup. al VN  → probabile EPATITE ACUTA</a:t>
          </a:r>
        </a:p>
      </dgm:t>
    </dgm:pt>
    <dgm:pt modelId="{9885CE21-097D-4C86-BF75-D2BF5F97E01B}" type="parTrans" cxnId="{8EE1FBEE-667A-4306-9525-6A00066391C2}">
      <dgm:prSet/>
      <dgm:spPr/>
      <dgm:t>
        <a:bodyPr/>
        <a:lstStyle/>
        <a:p>
          <a:endParaRPr lang="it-IT"/>
        </a:p>
      </dgm:t>
    </dgm:pt>
    <dgm:pt modelId="{7F8A7899-4167-494D-8D43-F833472CACCC}" type="sibTrans" cxnId="{8EE1FBEE-667A-4306-9525-6A00066391C2}">
      <dgm:prSet/>
      <dgm:spPr/>
      <dgm:t>
        <a:bodyPr/>
        <a:lstStyle/>
        <a:p>
          <a:endParaRPr lang="it-IT"/>
        </a:p>
      </dgm:t>
    </dgm:pt>
    <dgm:pt modelId="{A7313981-6689-44B9-BC5A-545208C2E2C5}">
      <dgm:prSet custT="1"/>
      <dgm:spPr/>
      <dgm:t>
        <a:bodyPr/>
        <a:lstStyle/>
        <a:p>
          <a:r>
            <a:rPr lang="it-IT" sz="2000" b="1" dirty="0">
              <a:solidFill>
                <a:srgbClr val="000000"/>
              </a:solidFill>
              <a:latin typeface="Arial Narrow"/>
            </a:rPr>
            <a:t>ALT da 1.5 a 5 volte sup. al VN per 6 mesi consecutivi con controlli bimestrali → </a:t>
          </a:r>
          <a:r>
            <a:rPr lang="it-IT" sz="2000" b="1" dirty="0" err="1" smtClean="0">
              <a:solidFill>
                <a:srgbClr val="000000"/>
              </a:solidFill>
              <a:latin typeface="Arial Narrow"/>
            </a:rPr>
            <a:t>prob</a:t>
          </a:r>
          <a:r>
            <a:rPr lang="it-IT" sz="2000" b="1" dirty="0" smtClean="0">
              <a:solidFill>
                <a:srgbClr val="000000"/>
              </a:solidFill>
              <a:latin typeface="Arial Narrow"/>
            </a:rPr>
            <a:t>. </a:t>
          </a:r>
          <a:r>
            <a:rPr lang="it-IT" sz="2000" b="1" dirty="0">
              <a:solidFill>
                <a:srgbClr val="000000"/>
              </a:solidFill>
              <a:latin typeface="Arial Narrow"/>
            </a:rPr>
            <a:t>EPATITE CRONICA </a:t>
          </a:r>
        </a:p>
      </dgm:t>
    </dgm:pt>
    <dgm:pt modelId="{C4B28101-AFBE-4E69-A1AB-3C5ACBA9F16D}" type="parTrans" cxnId="{A4B0B4A7-2E1D-4CE5-B566-FF1A301D78EA}">
      <dgm:prSet/>
      <dgm:spPr/>
      <dgm:t>
        <a:bodyPr/>
        <a:lstStyle/>
        <a:p>
          <a:endParaRPr lang="it-IT"/>
        </a:p>
      </dgm:t>
    </dgm:pt>
    <dgm:pt modelId="{ABA9F1DB-8255-41A0-A358-4DD76CBE2CB1}" type="sibTrans" cxnId="{A4B0B4A7-2E1D-4CE5-B566-FF1A301D78EA}">
      <dgm:prSet/>
      <dgm:spPr/>
      <dgm:t>
        <a:bodyPr/>
        <a:lstStyle/>
        <a:p>
          <a:endParaRPr lang="it-IT"/>
        </a:p>
      </dgm:t>
    </dgm:pt>
    <dgm:pt modelId="{E699EE3B-531D-45F8-AFC2-786B1726F220}">
      <dgm:prSet custT="1"/>
      <dgm:spPr/>
      <dgm:t>
        <a:bodyPr/>
        <a:lstStyle/>
        <a:p>
          <a:endParaRPr lang="it-IT" sz="1400" b="1" dirty="0">
            <a:solidFill>
              <a:srgbClr val="000000"/>
            </a:solidFill>
            <a:latin typeface="Arial Narrow"/>
          </a:endParaRPr>
        </a:p>
      </dgm:t>
    </dgm:pt>
    <dgm:pt modelId="{B8FB87E3-4793-4924-BDCD-C72B8D7008CA}" type="parTrans" cxnId="{F2F6BC58-18C3-4074-A6EA-F0099DEE3445}">
      <dgm:prSet/>
      <dgm:spPr/>
      <dgm:t>
        <a:bodyPr/>
        <a:lstStyle/>
        <a:p>
          <a:endParaRPr lang="it-IT"/>
        </a:p>
      </dgm:t>
    </dgm:pt>
    <dgm:pt modelId="{6410A543-A80D-4395-98FD-1113EF26B0F6}" type="sibTrans" cxnId="{F2F6BC58-18C3-4074-A6EA-F0099DEE3445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B5EADBD-DF2E-40DA-9440-923F05BF8107}" type="presOf" srcId="{CC0C5F87-9E09-F44A-9FE4-783D1ECA91D7}" destId="{A33AEACA-D2B7-DD4F-BC66-D0A9C74BB356}" srcOrd="0" destOrd="0" presId="urn:microsoft.com/office/officeart/2005/8/layout/chevron2"/>
    <dgm:cxn modelId="{F2F6BC58-18C3-4074-A6EA-F0099DEE3445}" srcId="{E2B49345-971D-8E42-A04A-C70453476C74}" destId="{E699EE3B-531D-45F8-AFC2-786B1726F220}" srcOrd="3" destOrd="0" parTransId="{B8FB87E3-4793-4924-BDCD-C72B8D7008CA}" sibTransId="{6410A543-A80D-4395-98FD-1113EF26B0F6}"/>
    <dgm:cxn modelId="{0F92FC02-2B9C-433E-B15B-D1978C085B79}" type="presOf" srcId="{922FFC4C-6A2D-9A44-804C-E2E5705726AC}" destId="{350713BD-B27B-E948-80D9-169A97BCC1EF}" srcOrd="0" destOrd="0" presId="urn:microsoft.com/office/officeart/2005/8/layout/chevron2"/>
    <dgm:cxn modelId="{7114CB13-B0B0-4649-9788-1623CF1C522B}" type="presOf" srcId="{37721863-E6DD-425E-B15D-E6DA210B39F8}" destId="{49A8466E-1FE7-744E-93DB-7BDD5B0612CC}" srcOrd="0" destOrd="1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B2910562-E675-4D0A-A118-758DEF8F20B1}" type="presOf" srcId="{2B86BA51-7266-4409-9729-25FD33BBE528}" destId="{AB14E9ED-0B59-3C41-BFB6-02715B144645}" srcOrd="0" destOrd="1" presId="urn:microsoft.com/office/officeart/2005/8/layout/chevron2"/>
    <dgm:cxn modelId="{26F2EC0C-479C-4FE7-A247-CCFFF2E749E1}" type="presOf" srcId="{A7313981-6689-44B9-BC5A-545208C2E2C5}" destId="{AB14E9ED-0B59-3C41-BFB6-02715B144645}" srcOrd="0" destOrd="2" presId="urn:microsoft.com/office/officeart/2005/8/layout/chevron2"/>
    <dgm:cxn modelId="{670E1721-D6CB-43E1-B35F-D655061889FE}" type="presOf" srcId="{E699EE3B-531D-45F8-AFC2-786B1726F220}" destId="{AB14E9ED-0B59-3C41-BFB6-02715B144645}" srcOrd="0" destOrd="3" presId="urn:microsoft.com/office/officeart/2005/8/layout/chevron2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71D495D5-014C-4A32-A13D-73CAB4D2F925}" type="presOf" srcId="{3800E0CD-D18A-6B4E-B56D-EC77A674B61F}" destId="{AB14E9ED-0B59-3C41-BFB6-02715B144645}" srcOrd="0" destOrd="0" presId="urn:microsoft.com/office/officeart/2005/8/layout/chevron2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F7BE6AEF-F90D-4272-9DD7-CC000A08B92A}" type="presOf" srcId="{1A482E81-4384-F043-99B0-3556F969F1C4}" destId="{49A8466E-1FE7-744E-93DB-7BDD5B0612CC}" srcOrd="0" destOrd="0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8EE1FBEE-667A-4306-9525-6A00066391C2}" srcId="{E2B49345-971D-8E42-A04A-C70453476C74}" destId="{2B86BA51-7266-4409-9729-25FD33BBE528}" srcOrd="1" destOrd="0" parTransId="{9885CE21-097D-4C86-BF75-D2BF5F97E01B}" sibTransId="{7F8A7899-4167-494D-8D43-F833472CACCC}"/>
    <dgm:cxn modelId="{DE5BCA13-EEEC-459C-B0D7-E5E53FAA68D9}" srcId="{082C3A4E-F1E0-BD46-9F2B-FE77532B948D}" destId="{37721863-E6DD-425E-B15D-E6DA210B39F8}" srcOrd="1" destOrd="0" parTransId="{93B408F9-2816-4ADF-8EAD-6CC6EB8C2586}" sibTransId="{C0E0E78D-B1B4-4588-A08B-375B16FFD548}"/>
    <dgm:cxn modelId="{6AE4B7E0-2C96-40AC-85BD-C16A8F6DB481}" srcId="{082C3A4E-F1E0-BD46-9F2B-FE77532B948D}" destId="{C6DEFB45-B71D-4290-A7AC-15448593199A}" srcOrd="2" destOrd="0" parTransId="{E5429342-2868-44C4-9334-08C2A2E0728D}" sibTransId="{384612C6-3854-4159-8C9E-DD98788BC2ED}"/>
    <dgm:cxn modelId="{1017CA9D-B78D-45D1-89C8-FFC9DC82A89F}" type="presOf" srcId="{E2B49345-971D-8E42-A04A-C70453476C74}" destId="{40E24A69-73F7-6B42-B21F-2F80040FE5B1}" srcOrd="0" destOrd="0" presId="urn:microsoft.com/office/officeart/2005/8/layout/chevron2"/>
    <dgm:cxn modelId="{A4B0B4A7-2E1D-4CE5-B566-FF1A301D78EA}" srcId="{E2B49345-971D-8E42-A04A-C70453476C74}" destId="{A7313981-6689-44B9-BC5A-545208C2E2C5}" srcOrd="2" destOrd="0" parTransId="{C4B28101-AFBE-4E69-A1AB-3C5ACBA9F16D}" sibTransId="{ABA9F1DB-8255-41A0-A358-4DD76CBE2CB1}"/>
    <dgm:cxn modelId="{5D4D8881-4FD7-4A17-BE7E-6A4A4F287612}" type="presOf" srcId="{FE7C479A-06AC-4B44-BD18-E837F19107A3}" destId="{8CC556F1-3902-064D-9B1D-7826AE877ED2}" srcOrd="0" destOrd="0" presId="urn:microsoft.com/office/officeart/2005/8/layout/chevron2"/>
    <dgm:cxn modelId="{3EDE46E2-E8AA-4FE2-8727-549A53FA8384}" type="presOf" srcId="{082C3A4E-F1E0-BD46-9F2B-FE77532B948D}" destId="{66BEDA6B-ED39-584D-AFF9-E78CD244A2D8}" srcOrd="0" destOrd="0" presId="urn:microsoft.com/office/officeart/2005/8/layout/chevron2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D9B3DD8C-ED40-4581-8F8E-1BAEF9DA72B4}" type="presOf" srcId="{C6DEFB45-B71D-4290-A7AC-15448593199A}" destId="{49A8466E-1FE7-744E-93DB-7BDD5B0612CC}" srcOrd="0" destOrd="2" presId="urn:microsoft.com/office/officeart/2005/8/layout/chevron2"/>
    <dgm:cxn modelId="{8262E518-A061-4050-9857-C40198F686DE}" type="presParOf" srcId="{8CC556F1-3902-064D-9B1D-7826AE877ED2}" destId="{E3E038D3-8E18-EA42-AF72-11DD7CD67EA8}" srcOrd="0" destOrd="0" presId="urn:microsoft.com/office/officeart/2005/8/layout/chevron2"/>
    <dgm:cxn modelId="{0667B2C2-56EC-45BF-ACF2-62B0A6589442}" type="presParOf" srcId="{E3E038D3-8E18-EA42-AF72-11DD7CD67EA8}" destId="{A33AEACA-D2B7-DD4F-BC66-D0A9C74BB356}" srcOrd="0" destOrd="0" presId="urn:microsoft.com/office/officeart/2005/8/layout/chevron2"/>
    <dgm:cxn modelId="{1B1F1A96-1255-44B7-A3A9-6A240F754CFA}" type="presParOf" srcId="{E3E038D3-8E18-EA42-AF72-11DD7CD67EA8}" destId="{350713BD-B27B-E948-80D9-169A97BCC1EF}" srcOrd="1" destOrd="0" presId="urn:microsoft.com/office/officeart/2005/8/layout/chevron2"/>
    <dgm:cxn modelId="{F9B28A9F-C98E-463B-B2DC-8A3B686C1E1D}" type="presParOf" srcId="{8CC556F1-3902-064D-9B1D-7826AE877ED2}" destId="{915AC809-38F8-0E4E-BD3E-2767400BDDE8}" srcOrd="1" destOrd="0" presId="urn:microsoft.com/office/officeart/2005/8/layout/chevron2"/>
    <dgm:cxn modelId="{A143F23E-BC24-42B8-A41E-F34A0C14D335}" type="presParOf" srcId="{8CC556F1-3902-064D-9B1D-7826AE877ED2}" destId="{ABB89070-6C57-554C-B131-4B74B9AD69F3}" srcOrd="2" destOrd="0" presId="urn:microsoft.com/office/officeart/2005/8/layout/chevron2"/>
    <dgm:cxn modelId="{A30A60C2-0DD3-4206-B67A-682853AC484B}" type="presParOf" srcId="{ABB89070-6C57-554C-B131-4B74B9AD69F3}" destId="{40E24A69-73F7-6B42-B21F-2F80040FE5B1}" srcOrd="0" destOrd="0" presId="urn:microsoft.com/office/officeart/2005/8/layout/chevron2"/>
    <dgm:cxn modelId="{5FE33461-D411-4E52-A9D3-B09FE345D755}" type="presParOf" srcId="{ABB89070-6C57-554C-B131-4B74B9AD69F3}" destId="{AB14E9ED-0B59-3C41-BFB6-02715B144645}" srcOrd="1" destOrd="0" presId="urn:microsoft.com/office/officeart/2005/8/layout/chevron2"/>
    <dgm:cxn modelId="{A0D86B42-1414-42EA-B3A6-D302BF3862D2}" type="presParOf" srcId="{8CC556F1-3902-064D-9B1D-7826AE877ED2}" destId="{E2A5A025-D2BF-FD4B-9D0E-069330075690}" srcOrd="3" destOrd="0" presId="urn:microsoft.com/office/officeart/2005/8/layout/chevron2"/>
    <dgm:cxn modelId="{D2B0E2D0-5057-4BDE-8E84-6AF58C34A501}" type="presParOf" srcId="{8CC556F1-3902-064D-9B1D-7826AE877ED2}" destId="{80146EE5-1473-194F-B1B6-CD064E2E7C73}" srcOrd="4" destOrd="0" presId="urn:microsoft.com/office/officeart/2005/8/layout/chevron2"/>
    <dgm:cxn modelId="{5D035643-1AEA-4F0A-B082-03635D948508}" type="presParOf" srcId="{80146EE5-1473-194F-B1B6-CD064E2E7C73}" destId="{66BEDA6B-ED39-584D-AFF9-E78CD244A2D8}" srcOrd="0" destOrd="0" presId="urn:microsoft.com/office/officeart/2005/8/layout/chevron2"/>
    <dgm:cxn modelId="{BEA847DA-4C08-44AE-A089-34B5B4947118}" type="presParOf" srcId="{80146EE5-1473-194F-B1B6-CD064E2E7C73}" destId="{49A8466E-1FE7-744E-93DB-7BDD5B0612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240754" y="247674"/>
          <a:ext cx="1605030" cy="112352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1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1" y="568681"/>
        <a:ext cx="1123521" cy="481509"/>
      </dsp:txXfrm>
    </dsp:sp>
    <dsp:sp modelId="{350713BD-B27B-E948-80D9-169A97BCC1EF}">
      <dsp:nvSpPr>
        <dsp:cNvPr id="0" name=""/>
        <dsp:cNvSpPr/>
      </dsp:nvSpPr>
      <dsp:spPr>
        <a:xfrm rot="5400000">
          <a:off x="4611851" y="-3481409"/>
          <a:ext cx="1043818" cy="80204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>
              <a:solidFill>
                <a:srgbClr val="000000"/>
              </a:solidFill>
              <a:latin typeface="Arial Narrow"/>
              <a:cs typeface="Arial Narrow"/>
            </a:rPr>
            <a:t>In caso di ALT da 1.5 a 5 volte superiore al VN (I DATO)  </a:t>
          </a:r>
          <a:r>
            <a:rPr lang="it-IT" sz="2000" b="1" kern="1200" dirty="0" smtClean="0">
              <a:solidFill>
                <a:srgbClr val="000000"/>
              </a:solidFill>
              <a:latin typeface="Arial Narrow"/>
            </a:rPr>
            <a:t>→  Anamnesi e ricerca di segni / sintomi di allarme </a:t>
          </a:r>
          <a:endParaRPr lang="it-IT" sz="20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1123522" y="57875"/>
        <a:ext cx="7969523" cy="941908"/>
      </dsp:txXfrm>
    </dsp:sp>
    <dsp:sp modelId="{40E24A69-73F7-6B42-B21F-2F80040FE5B1}">
      <dsp:nvSpPr>
        <dsp:cNvPr id="0" name=""/>
        <dsp:cNvSpPr/>
      </dsp:nvSpPr>
      <dsp:spPr>
        <a:xfrm rot="5400000">
          <a:off x="-240754" y="1710554"/>
          <a:ext cx="1605030" cy="112352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1" y="2031561"/>
        <a:ext cx="1123521" cy="481509"/>
      </dsp:txXfrm>
    </dsp:sp>
    <dsp:sp modelId="{AB14E9ED-0B59-3C41-BFB6-02715B144645}">
      <dsp:nvSpPr>
        <dsp:cNvPr id="0" name=""/>
        <dsp:cNvSpPr/>
      </dsp:nvSpPr>
      <dsp:spPr>
        <a:xfrm rot="5400000">
          <a:off x="4612125" y="-2018804"/>
          <a:ext cx="1043269" cy="80204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rgbClr val="000000"/>
              </a:solidFill>
              <a:latin typeface="Arial Narrow"/>
              <a:cs typeface="Arial Narrow"/>
            </a:rPr>
            <a:t>E’ consigliabile ripetere ALT dopo 4 settimane (II DATO)</a:t>
          </a:r>
          <a:endParaRPr lang="it-IT" sz="18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1123521" y="1520728"/>
        <a:ext cx="7969550" cy="941413"/>
      </dsp:txXfrm>
    </dsp:sp>
    <dsp:sp modelId="{66BEDA6B-ED39-584D-AFF9-E78CD244A2D8}">
      <dsp:nvSpPr>
        <dsp:cNvPr id="0" name=""/>
        <dsp:cNvSpPr/>
      </dsp:nvSpPr>
      <dsp:spPr>
        <a:xfrm rot="5400000">
          <a:off x="-240754" y="3173433"/>
          <a:ext cx="1605030" cy="112352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3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1" y="3494440"/>
        <a:ext cx="1123521" cy="481509"/>
      </dsp:txXfrm>
    </dsp:sp>
    <dsp:sp modelId="{49A8466E-1FE7-744E-93DB-7BDD5B0612CC}">
      <dsp:nvSpPr>
        <dsp:cNvPr id="0" name=""/>
        <dsp:cNvSpPr/>
      </dsp:nvSpPr>
      <dsp:spPr>
        <a:xfrm rot="5400000">
          <a:off x="4612125" y="-555925"/>
          <a:ext cx="1043269" cy="80204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rgbClr val="000000"/>
              </a:solidFill>
              <a:latin typeface="Arial Narrow"/>
              <a:cs typeface="Arial Narrow"/>
            </a:rPr>
            <a:t>Se ALT ancora aumentate  </a:t>
          </a:r>
          <a:r>
            <a:rPr lang="it-IT" sz="1800" b="1" kern="1200" dirty="0" smtClean="0">
              <a:solidFill>
                <a:srgbClr val="000000"/>
              </a:solidFill>
              <a:latin typeface="Arial Narrow"/>
            </a:rPr>
            <a:t>→  Esami di I LIVELLO: Esami di laboratorio (con ALT,  III DATO)  +  Eco Addome</a:t>
          </a:r>
          <a:endParaRPr lang="it-IT" sz="18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1123521" y="2983607"/>
        <a:ext cx="7969550" cy="941413"/>
      </dsp:txXfrm>
    </dsp:sp>
    <dsp:sp modelId="{F5DAF114-CBF2-6C42-A815-A4131FDC3DFB}">
      <dsp:nvSpPr>
        <dsp:cNvPr id="0" name=""/>
        <dsp:cNvSpPr/>
      </dsp:nvSpPr>
      <dsp:spPr>
        <a:xfrm rot="5400000">
          <a:off x="-240754" y="4677177"/>
          <a:ext cx="1605030" cy="112352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4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1" y="4998184"/>
        <a:ext cx="1123521" cy="481509"/>
      </dsp:txXfrm>
    </dsp:sp>
    <dsp:sp modelId="{927D0E4D-3F6D-644B-A84D-6BDF82C790D4}">
      <dsp:nvSpPr>
        <dsp:cNvPr id="0" name=""/>
        <dsp:cNvSpPr/>
      </dsp:nvSpPr>
      <dsp:spPr>
        <a:xfrm rot="5400000">
          <a:off x="4571260" y="947818"/>
          <a:ext cx="1124999" cy="80204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rgbClr val="000000"/>
              </a:solidFill>
              <a:latin typeface="Arial Narrow"/>
              <a:cs typeface="Arial Narrow"/>
            </a:rPr>
            <a:t>Esami di II LIVELLO:   - se non HBV,  non HCV, non  ALCOL                                                                                                                                                                                                                       	                          - se HBV POS.                                                                                                                                        	                          - se HCV POS.</a:t>
          </a:r>
          <a:endParaRPr lang="it-IT" sz="18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1123521" y="4450475"/>
        <a:ext cx="7965560" cy="1015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320858" y="325907"/>
          <a:ext cx="2139057" cy="1497339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5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753718"/>
        <a:ext cx="1497339" cy="641718"/>
      </dsp:txXfrm>
    </dsp:sp>
    <dsp:sp modelId="{350713BD-B27B-E948-80D9-169A97BCC1EF}">
      <dsp:nvSpPr>
        <dsp:cNvPr id="0" name=""/>
        <dsp:cNvSpPr/>
      </dsp:nvSpPr>
      <dsp:spPr>
        <a:xfrm rot="5400000">
          <a:off x="4625476" y="-3123087"/>
          <a:ext cx="1390387" cy="764666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b="1" kern="1200" dirty="0" smtClean="0">
              <a:solidFill>
                <a:srgbClr val="000000"/>
              </a:solidFill>
              <a:latin typeface="Arial Narrow"/>
              <a:cs typeface="Arial Narrow"/>
            </a:rPr>
            <a:t>Se ALT normali al  II DATO, ripetere dopo 2-4 mesi.</a:t>
          </a:r>
          <a:endParaRPr lang="it-IT" sz="28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1497340" y="72922"/>
        <a:ext cx="7578787" cy="1254641"/>
      </dsp:txXfrm>
    </dsp:sp>
    <dsp:sp modelId="{40E24A69-73F7-6B42-B21F-2F80040FE5B1}">
      <dsp:nvSpPr>
        <dsp:cNvPr id="0" name=""/>
        <dsp:cNvSpPr/>
      </dsp:nvSpPr>
      <dsp:spPr>
        <a:xfrm rot="5400000">
          <a:off x="-320858" y="2275517"/>
          <a:ext cx="2139057" cy="1497339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6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2703328"/>
        <a:ext cx="1497339" cy="641718"/>
      </dsp:txXfrm>
    </dsp:sp>
    <dsp:sp modelId="{AB14E9ED-0B59-3C41-BFB6-02715B144645}">
      <dsp:nvSpPr>
        <dsp:cNvPr id="0" name=""/>
        <dsp:cNvSpPr/>
      </dsp:nvSpPr>
      <dsp:spPr>
        <a:xfrm rot="5400000">
          <a:off x="4625476" y="-1173478"/>
          <a:ext cx="1390387" cy="764666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b="1" kern="1200" dirty="0">
            <a:solidFill>
              <a:srgbClr val="000000"/>
            </a:solidFill>
            <a:latin typeface="Arial Narrow"/>
            <a:cs typeface="Arial Narrow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>
              <a:solidFill>
                <a:srgbClr val="000000"/>
              </a:solidFill>
              <a:latin typeface="Arial Narrow"/>
            </a:rPr>
            <a:t>ALT da 5 a 10 volte sup. al VN  → probabile EPATITE ACUTA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>
              <a:solidFill>
                <a:srgbClr val="000000"/>
              </a:solidFill>
              <a:latin typeface="Arial Narrow"/>
            </a:rPr>
            <a:t>ALT da 1.5 a 5 volte sup. al VN per 6 mesi consecutivi con controlli bimestrali → </a:t>
          </a:r>
          <a:r>
            <a:rPr lang="it-IT" sz="2000" b="1" kern="1200" dirty="0" err="1" smtClean="0">
              <a:solidFill>
                <a:srgbClr val="000000"/>
              </a:solidFill>
              <a:latin typeface="Arial Narrow"/>
            </a:rPr>
            <a:t>prob</a:t>
          </a:r>
          <a:r>
            <a:rPr lang="it-IT" sz="2000" b="1" kern="1200" dirty="0" smtClean="0">
              <a:solidFill>
                <a:srgbClr val="000000"/>
              </a:solidFill>
              <a:latin typeface="Arial Narrow"/>
            </a:rPr>
            <a:t>. </a:t>
          </a:r>
          <a:r>
            <a:rPr lang="it-IT" sz="2000" b="1" kern="1200" dirty="0">
              <a:solidFill>
                <a:srgbClr val="000000"/>
              </a:solidFill>
              <a:latin typeface="Arial Narrow"/>
            </a:rPr>
            <a:t>EPATITE CRONICA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b="1" kern="1200" dirty="0">
            <a:solidFill>
              <a:srgbClr val="000000"/>
            </a:solidFill>
            <a:latin typeface="Arial Narrow"/>
          </a:endParaRPr>
        </a:p>
      </dsp:txBody>
      <dsp:txXfrm rot="-5400000">
        <a:off x="1497340" y="2022531"/>
        <a:ext cx="7578787" cy="1254641"/>
      </dsp:txXfrm>
    </dsp:sp>
    <dsp:sp modelId="{66BEDA6B-ED39-584D-AFF9-E78CD244A2D8}">
      <dsp:nvSpPr>
        <dsp:cNvPr id="0" name=""/>
        <dsp:cNvSpPr/>
      </dsp:nvSpPr>
      <dsp:spPr>
        <a:xfrm rot="5400000">
          <a:off x="-320858" y="4225126"/>
          <a:ext cx="2139057" cy="1497339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7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4652937"/>
        <a:ext cx="1497339" cy="641718"/>
      </dsp:txXfrm>
    </dsp:sp>
    <dsp:sp modelId="{49A8466E-1FE7-744E-93DB-7BDD5B0612CC}">
      <dsp:nvSpPr>
        <dsp:cNvPr id="0" name=""/>
        <dsp:cNvSpPr/>
      </dsp:nvSpPr>
      <dsp:spPr>
        <a:xfrm rot="5400000">
          <a:off x="4625476" y="776131"/>
          <a:ext cx="1390387" cy="764666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>
              <a:solidFill>
                <a:srgbClr val="000000"/>
              </a:solidFill>
              <a:latin typeface="Arial Narrow"/>
            </a:rPr>
            <a:t>La sindrome metabolica con steatosi epatica (NAFLD) ed ancor più la steato epatite (NASH) sono associate oltre che ad un aumento del rischio di mortalità per malattia cardio-vascolare anche all’evoluzione verso la cirrosi epatica e l’epatocarcinoma.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b="1" kern="1200" dirty="0">
            <a:solidFill>
              <a:srgbClr val="000000"/>
            </a:solidFill>
            <a:latin typeface="Arial Narrow"/>
          </a:endParaRPr>
        </a:p>
      </dsp:txBody>
      <dsp:txXfrm rot="-5400000">
        <a:off x="1497340" y="3972141"/>
        <a:ext cx="7578787" cy="1254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3F2A5B-31E3-4CDA-BEB7-2F50D94FDB4D}" type="datetimeFigureOut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04460E-0EAB-4DC1-91C4-9CDBE3ADE1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348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24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939175-5DBA-447B-8E93-45994857A371}" type="slidenum">
              <a:rPr lang="it-IT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4434310" y="11369334"/>
            <a:ext cx="3391354" cy="59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64" tIns="56482" rIns="112964" bIns="56482" anchor="b"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7878C93A-70C3-4029-BE84-FA2FAD898A3A}" type="slidenum">
              <a:rPr lang="it-IT" altLang="it-IT" sz="1500">
                <a:solidFill>
                  <a:prstClr val="black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44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5704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D7A05E-F60E-47E1-B8B7-D5790EC92795}" type="slidenum">
              <a:rPr lang="it-IT" sz="1500">
                <a:solidFill>
                  <a:prstClr val="black"/>
                </a:solidFill>
              </a:rPr>
              <a:pPr/>
              <a:t>45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898525"/>
            <a:ext cx="5980113" cy="448627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821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D7A05E-F60E-47E1-B8B7-D5790EC92795}" type="slidenum">
              <a:rPr lang="it-IT" sz="1500">
                <a:solidFill>
                  <a:prstClr val="black"/>
                </a:solidFill>
              </a:rPr>
              <a:pPr/>
              <a:t>48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898525"/>
            <a:ext cx="5980113" cy="448627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0279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D7A05E-F60E-47E1-B8B7-D5790EC92795}" type="slidenum">
              <a:rPr lang="it-IT" sz="1500">
                <a:solidFill>
                  <a:prstClr val="black"/>
                </a:solidFill>
              </a:rPr>
              <a:pPr/>
              <a:t>49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898525"/>
            <a:ext cx="5980113" cy="448627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645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D7A05E-F60E-47E1-B8B7-D5790EC92795}" type="slidenum">
              <a:rPr lang="it-IT" sz="1500">
                <a:solidFill>
                  <a:prstClr val="black"/>
                </a:solidFill>
              </a:rPr>
              <a:pPr/>
              <a:t>50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898525"/>
            <a:ext cx="5980113" cy="448627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1870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67F695-927D-4731-9DEA-7CDED5581E10}" type="slidenum">
              <a:rPr lang="it-IT" altLang="it-IT" sz="1500">
                <a:solidFill>
                  <a:prstClr val="black"/>
                </a:solidFill>
              </a:rPr>
              <a:pPr/>
              <a:t>55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624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B14D1E-74FB-445C-9F0D-F8E3D9A98892}" type="slidenum">
              <a:rPr lang="it-IT" altLang="it-IT" sz="1500">
                <a:solidFill>
                  <a:prstClr val="black"/>
                </a:solidFill>
              </a:rPr>
              <a:pPr/>
              <a:t>56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089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BD9CCB-BE93-4F44-91A3-6FF8741ABC77}" type="slidenum">
              <a:rPr lang="it-IT" altLang="it-IT" sz="1500">
                <a:solidFill>
                  <a:prstClr val="black"/>
                </a:solidFill>
              </a:rPr>
              <a:pPr/>
              <a:t>57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854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D572E4-5C9C-4C34-9B45-93148C9024FE}" type="slidenum">
              <a:rPr lang="it-IT" altLang="it-IT" sz="1500">
                <a:solidFill>
                  <a:prstClr val="black"/>
                </a:solidFill>
              </a:rPr>
              <a:pPr/>
              <a:t>59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075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67AEDF-2E7C-4256-9634-59961455FAC1}" type="slidenum">
              <a:rPr lang="it-IT" altLang="it-IT" sz="1500">
                <a:solidFill>
                  <a:prstClr val="black"/>
                </a:solidFill>
              </a:rPr>
              <a:pPr/>
              <a:t>60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102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45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68F5E-E111-4D14-A1E1-899E2530B25D}" type="slidenum">
              <a:rPr lang="it-IT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BD9CCB-BE93-4F44-91A3-6FF8741ABC77}" type="slidenum">
              <a:rPr lang="it-IT" altLang="it-IT" sz="1500">
                <a:solidFill>
                  <a:prstClr val="black"/>
                </a:solidFill>
              </a:rPr>
              <a:pPr/>
              <a:t>61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696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D7A05E-F60E-47E1-B8B7-D5790EC92795}" type="slidenum">
              <a:rPr lang="it-IT" sz="1500">
                <a:solidFill>
                  <a:prstClr val="black"/>
                </a:solidFill>
              </a:rPr>
              <a:pPr/>
              <a:t>63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898525"/>
            <a:ext cx="5980113" cy="448627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6236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D7A05E-F60E-47E1-B8B7-D5790EC92795}" type="slidenum">
              <a:rPr lang="it-IT" sz="1500">
                <a:solidFill>
                  <a:prstClr val="black"/>
                </a:solidFill>
              </a:rPr>
              <a:pPr/>
              <a:t>64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898525"/>
            <a:ext cx="5980113" cy="448627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0260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D7A05E-F60E-47E1-B8B7-D5790EC92795}" type="slidenum">
              <a:rPr lang="it-IT" sz="1500">
                <a:solidFill>
                  <a:prstClr val="black"/>
                </a:solidFill>
              </a:rPr>
              <a:pPr/>
              <a:t>65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898525"/>
            <a:ext cx="5980113" cy="448627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0279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BD9CCB-BE93-4F44-91A3-6FF8741ABC77}" type="slidenum">
              <a:rPr lang="it-IT" altLang="it-IT" sz="1500">
                <a:solidFill>
                  <a:prstClr val="black"/>
                </a:solidFill>
              </a:rPr>
              <a:pPr/>
              <a:t>66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36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16FD1B-6104-4EEA-ABDC-D9CE0FE82E5C}" type="slidenum">
              <a:rPr lang="it-IT" altLang="it-IT" sz="1500">
                <a:solidFill>
                  <a:prstClr val="black"/>
                </a:solidFill>
              </a:rPr>
              <a:pPr/>
              <a:t>33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61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2F7476-EA03-40E8-A10E-EF95BF12989A}" type="slidenum">
              <a:rPr lang="it-IT" altLang="it-IT" sz="1500">
                <a:solidFill>
                  <a:prstClr val="black"/>
                </a:solidFill>
              </a:rPr>
              <a:pPr/>
              <a:t>34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21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2F7476-EA03-40E8-A10E-EF95BF12989A}" type="slidenum">
              <a:rPr lang="it-IT" altLang="it-IT" sz="1500">
                <a:solidFill>
                  <a:prstClr val="black"/>
                </a:solidFill>
              </a:rPr>
              <a:pPr/>
              <a:t>38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29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9321C0-0AFB-4FC6-A0B5-7CA7E75031A1}" type="slidenum">
              <a:rPr lang="it-IT" sz="1500">
                <a:solidFill>
                  <a:prstClr val="black"/>
                </a:solidFill>
              </a:rPr>
              <a:pPr/>
              <a:t>39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898525"/>
            <a:ext cx="5980113" cy="4486275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72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768D86-0227-4BA9-B402-31D7C6E24A6A}" type="slidenum">
              <a:rPr lang="it-IT" sz="1500">
                <a:solidFill>
                  <a:prstClr val="black"/>
                </a:solidFill>
              </a:rPr>
              <a:pPr/>
              <a:t>41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898525"/>
            <a:ext cx="5980113" cy="4486275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58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92187B-EFB3-427B-AC30-7A23D07769AB}" type="slidenum">
              <a:rPr lang="it-IT" sz="1500">
                <a:solidFill>
                  <a:prstClr val="black"/>
                </a:solidFill>
              </a:rPr>
              <a:pPr/>
              <a:t>42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9864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4434310" y="11369334"/>
            <a:ext cx="3391354" cy="59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64" tIns="56482" rIns="112964" bIns="56482" anchor="b"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7878C93A-70C3-4029-BE84-FA2FAD898A3A}" type="slidenum">
              <a:rPr lang="it-IT" altLang="it-IT" sz="1500">
                <a:solidFill>
                  <a:prstClr val="black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43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618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0" y="3681413"/>
            <a:ext cx="2376488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3681413"/>
            <a:ext cx="237807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1491BD-BBC8-40ED-956F-6FDB9D5E35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2E6DEA-010F-4E67-AF63-136242ECC0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21DBD5-AB66-40B0-AE4F-02D75F5A3F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9CC53A-43D0-444B-9D8B-32393B3620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493334-8A3E-41F0-977E-83B840B107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2184AF-F20E-4DC9-96DA-87E156216D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8AD451-34D5-4AF6-9085-6250274EB3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A3B096-2092-4AB8-91D2-C45809FDA2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706882-CB90-4313-8C50-E669FBD164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6496E8-4376-49DB-80E2-EEE9572903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14A18-18C3-4BDB-8F84-697B29DB7A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9CC4C0-D04B-45B5-BC42-EEFC13A82A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302F-ADB3-4A25-B3E1-71B86426A7C5}" type="datetimeFigureOut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721FF-D01E-45D8-A393-572AA85A15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1CB7-C39D-4EDF-83ED-E4557BAF0C1E}" type="datetimeFigureOut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FF95-9D79-420E-BFD8-4AC904818E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7BD2-4793-451F-913B-B080EE038516}" type="datetimeFigureOut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0A7D-8116-4042-A00B-714D9B7A00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C05D-28E8-44EF-AD0F-28B47D43D7D3}" type="datetimeFigureOut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550C-B4C8-4BC8-A7C5-07037F9FD7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0D5A-D13E-4C93-B065-46E83E7B1F3D}" type="datetimeFigureOut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2C9C-A1D6-4D50-A988-DE6DBA0276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B815-D5AC-48B4-816B-992DDD1FC608}" type="datetimeFigureOut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3417B-F63A-4DBF-98B2-21E396856B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DC1C-4CC3-4A42-9FE4-61FBF55F8F8D}" type="datetimeFigureOut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1E9B-67A5-4462-81A2-DA02CC4F87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0F0A1-D26A-488C-BCBA-EA34CEEDAFF6}" type="datetimeFigureOut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3480-56A3-49F7-BE2A-5FCC3D4724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FA3C-2E4D-46EB-9813-C54D161A7BFC}" type="datetimeFigureOut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8E4D-FA1D-4432-9230-3FAFEA64BE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AF41-F2F6-4E6C-8FB9-986A04CA9173}" type="datetimeFigureOut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A54D9-6749-4B87-AC73-01C634C39D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FE826-8A35-436E-9541-F5E43BF8BD19}" type="datetimeFigureOut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564C-E301-49CE-ACD1-6782F20EAD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8178800" cy="129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 dello schema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E767B679-CFDD-4802-BE6E-2CF3810B77EF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95240" name="Rectangle 8"/>
          <p:cNvSpPr>
            <a:spLocks noChangeArrowheads="1"/>
          </p:cNvSpPr>
          <p:nvPr userDrawn="1"/>
        </p:nvSpPr>
        <p:spPr bwMode="gray">
          <a:xfrm>
            <a:off x="0" y="2519363"/>
            <a:ext cx="4897438" cy="214312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kumimoji="1" lang="it-IT" sz="3200" i="1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2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457D4-4E9D-4532-B8A6-81EC7127136B}" type="slidenum">
              <a:rPr lang="it-IT" altLang="it-IT">
                <a:solidFill>
                  <a:srgbClr val="5E574E"/>
                </a:solidFill>
              </a:rPr>
              <a:pPr/>
              <a:t>‹N›</a:t>
            </a:fld>
            <a:endParaRPr lang="it-IT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34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97BE4-544C-42CE-8BE2-1AFBBF61A16C}" type="slidenum">
              <a:rPr lang="it-IT" altLang="it-IT">
                <a:solidFill>
                  <a:srgbClr val="5E574E"/>
                </a:solidFill>
              </a:rPr>
              <a:pPr/>
              <a:t>‹N›</a:t>
            </a:fld>
            <a:endParaRPr lang="it-IT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16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132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2800" y="1371600"/>
            <a:ext cx="40132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52486-BD1E-4840-A7C7-4739B87DD780}" type="slidenum">
              <a:rPr lang="it-IT" altLang="it-IT">
                <a:solidFill>
                  <a:srgbClr val="5E574E"/>
                </a:solidFill>
              </a:rPr>
              <a:pPr/>
              <a:t>‹N›</a:t>
            </a:fld>
            <a:endParaRPr lang="it-IT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3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AF259-0DD6-45FA-BA38-82B433C9FBBC}" type="slidenum">
              <a:rPr lang="it-IT" altLang="it-IT">
                <a:solidFill>
                  <a:srgbClr val="5E574E"/>
                </a:solidFill>
              </a:rPr>
              <a:pPr/>
              <a:t>‹N›</a:t>
            </a:fld>
            <a:endParaRPr lang="it-IT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45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4B0C9-EB83-444E-8A28-61513E7BC1D4}" type="slidenum">
              <a:rPr lang="it-IT" altLang="it-IT">
                <a:solidFill>
                  <a:srgbClr val="5E574E"/>
                </a:solidFill>
              </a:rPr>
              <a:pPr/>
              <a:t>‹N›</a:t>
            </a:fld>
            <a:endParaRPr lang="it-IT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43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3C54-0758-4E88-A2B0-C20DEDFB7659}" type="slidenum">
              <a:rPr lang="it-IT" altLang="it-IT">
                <a:solidFill>
                  <a:srgbClr val="5E574E"/>
                </a:solidFill>
              </a:rPr>
              <a:pPr/>
              <a:t>‹N›</a:t>
            </a:fld>
            <a:endParaRPr lang="it-IT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08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EB307-9AC6-45FC-94CF-41448820026F}" type="slidenum">
              <a:rPr lang="it-IT" altLang="it-IT">
                <a:solidFill>
                  <a:srgbClr val="5E574E"/>
                </a:solidFill>
              </a:rPr>
              <a:pPr/>
              <a:t>‹N›</a:t>
            </a:fld>
            <a:endParaRPr lang="it-IT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61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2EA98-BA90-4527-8BF2-6807562858BB}" type="slidenum">
              <a:rPr lang="it-IT" altLang="it-IT">
                <a:solidFill>
                  <a:srgbClr val="5E574E"/>
                </a:solidFill>
              </a:rPr>
              <a:pPr/>
              <a:t>‹N›</a:t>
            </a:fld>
            <a:endParaRPr lang="it-IT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1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A6935-6AA9-42ED-AD67-6094DE7B83CE}" type="slidenum">
              <a:rPr lang="it-IT" altLang="it-IT">
                <a:solidFill>
                  <a:srgbClr val="5E574E"/>
                </a:solidFill>
              </a:rPr>
              <a:pPr/>
              <a:t>‹N›</a:t>
            </a:fld>
            <a:endParaRPr lang="it-IT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30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73850" y="228600"/>
            <a:ext cx="2089150" cy="5829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115050" cy="5829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44722-BCD3-42F1-BC0B-62778131CDD4}" type="slidenum">
              <a:rPr lang="it-IT" altLang="it-IT">
                <a:solidFill>
                  <a:srgbClr val="5E574E"/>
                </a:solidFill>
              </a:rPr>
              <a:pPr/>
              <a:t>‹N›</a:t>
            </a:fld>
            <a:endParaRPr lang="it-IT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33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35660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178800" cy="46863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D5043D-5CB5-483C-ABED-49D8A2D0C4E3}" type="slidenum">
              <a:rPr lang="it-IT" altLang="it-IT">
                <a:solidFill>
                  <a:srgbClr val="5E574E"/>
                </a:solidFill>
              </a:rPr>
              <a:pPr/>
              <a:t>‹N›</a:t>
            </a:fld>
            <a:endParaRPr lang="it-IT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41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35660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13200" cy="4686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2800" y="1371600"/>
            <a:ext cx="4013200" cy="4686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5E574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E1E15E-F5F2-4F3B-8BA2-DC24848F309D}" type="slidenum">
              <a:rPr lang="it-IT" altLang="it-IT">
                <a:solidFill>
                  <a:srgbClr val="5E574E"/>
                </a:solidFill>
              </a:rPr>
              <a:pPr/>
              <a:t>‹N›</a:t>
            </a:fld>
            <a:endParaRPr lang="it-IT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733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4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85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810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1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47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29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728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23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4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55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1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BFCDC-88E0-4305-A57F-62D89226B89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63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1112B-8D14-45FB-BAD2-7EC0CF2C84F8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00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3B7B-F240-4FBC-86A2-93B6E2E68F1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37B4-AE9C-4E78-B5DA-834746603F4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4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3B7B-F240-4FBC-86A2-93B6E2E68F1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37B4-AE9C-4E78-B5DA-834746603F4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978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3B7B-F240-4FBC-86A2-93B6E2E68F1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37B4-AE9C-4E78-B5DA-834746603F4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326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3B7B-F240-4FBC-86A2-93B6E2E68F1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37B4-AE9C-4E78-B5DA-834746603F4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2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3B7B-F240-4FBC-86A2-93B6E2E68F1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37B4-AE9C-4E78-B5DA-834746603F4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386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3B7B-F240-4FBC-86A2-93B6E2E68F1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37B4-AE9C-4E78-B5DA-834746603F4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23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3B7B-F240-4FBC-86A2-93B6E2E68F1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37B4-AE9C-4E78-B5DA-834746603F4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62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3B7B-F240-4FBC-86A2-93B6E2E68F1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37B4-AE9C-4E78-B5DA-834746603F4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9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3B7B-F240-4FBC-86A2-93B6E2E68F1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37B4-AE9C-4E78-B5DA-834746603F4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288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3B7B-F240-4FBC-86A2-93B6E2E68F1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37B4-AE9C-4E78-B5DA-834746603F4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55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3B7B-F240-4FBC-86A2-93B6E2E68F1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37B4-AE9C-4E78-B5DA-834746603F4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697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399286-05AE-4EAE-8368-AE287AA59C0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985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921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796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316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943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6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862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584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128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426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506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BFCDC-88E0-4305-A57F-62D89226B89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59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1112B-8D14-45FB-BAD2-7EC0CF2C84F8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8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Fate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it-IT"/>
              <a:t>Fate clic per modificare il formato del testo della struttura</a:t>
            </a:r>
            <a:endParaRPr/>
          </a:p>
          <a:p>
            <a:pPr lvl="1"/>
            <a:r>
              <a:rPr lang="it-IT"/>
              <a:t>Secondo livello struttura</a:t>
            </a:r>
            <a:endParaRPr/>
          </a:p>
          <a:p>
            <a:pPr lvl="2"/>
            <a:r>
              <a:rPr lang="it-IT"/>
              <a:t>Terzo livello struttura</a:t>
            </a:r>
            <a:endParaRPr/>
          </a:p>
          <a:p>
            <a:pPr lvl="3"/>
            <a:r>
              <a:rPr lang="it-IT"/>
              <a:t>Quarto livello struttura</a:t>
            </a:r>
            <a:endParaRPr/>
          </a:p>
          <a:p>
            <a:pPr lvl="4"/>
            <a:r>
              <a:rPr lang="it-IT"/>
              <a:t>Quinto livello struttura</a:t>
            </a:r>
            <a:endParaRPr/>
          </a:p>
          <a:p>
            <a:pPr lvl="5"/>
            <a:r>
              <a:rPr lang="it-IT"/>
              <a:t>Sesto livello struttura</a:t>
            </a:r>
            <a:endParaRPr/>
          </a:p>
          <a:p>
            <a:pPr lvl="6"/>
            <a:r>
              <a:rPr lang="it-IT"/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573E8F-8CEE-424D-9E71-D9FA183711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301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C33D27-5FF2-4E00-8FC8-C5DA28BFF1E5}" type="datetimeFigureOut">
              <a:rPr lang="it-IT"/>
              <a:pPr>
                <a:defRPr/>
              </a:pPr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7022E7-A374-43CC-8407-6939F5C5F3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35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178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i="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hangingPunct="0"/>
            <a:endParaRPr lang="it-IT" altLang="it-IT" smtClean="0">
              <a:solidFill>
                <a:srgbClr val="5E574E"/>
              </a:solidFill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i="0">
                <a:solidFill>
                  <a:schemeClr val="bg2"/>
                </a:solidFill>
                <a:latin typeface="Arial" charset="0"/>
              </a:defRPr>
            </a:lvl1pPr>
          </a:lstStyle>
          <a:p>
            <a:pPr algn="ctr" eaLnBrk="0" hangingPunct="0"/>
            <a:endParaRPr lang="it-IT" altLang="it-IT" smtClean="0">
              <a:solidFill>
                <a:srgbClr val="5E574E"/>
              </a:solidFill>
            </a:endParaRP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i="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hangingPunct="0"/>
            <a:fld id="{88742CC3-5A5B-49CC-92DF-E3136D0D1DAD}" type="slidenum">
              <a:rPr lang="it-IT" altLang="it-IT" smtClean="0">
                <a:solidFill>
                  <a:srgbClr val="5E574E"/>
                </a:solidFill>
              </a:rPr>
              <a:pPr eaLnBrk="0" hangingPunct="0"/>
              <a:t>‹N›</a:t>
            </a:fld>
            <a:endParaRPr lang="it-IT" altLang="it-IT" smtClean="0">
              <a:solidFill>
                <a:srgbClr val="5E574E"/>
              </a:solidFill>
            </a:endParaRPr>
          </a:p>
        </p:txBody>
      </p:sp>
      <p:sp>
        <p:nvSpPr>
          <p:cNvPr id="94216" name="Rectangle 8"/>
          <p:cNvSpPr>
            <a:spLocks noChangeArrowheads="1"/>
          </p:cNvSpPr>
          <p:nvPr userDrawn="1"/>
        </p:nvSpPr>
        <p:spPr bwMode="gray">
          <a:xfrm>
            <a:off x="0" y="990600"/>
            <a:ext cx="3343275" cy="122238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kumimoji="1" lang="it-IT" sz="3200" i="1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7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Blip>
          <a:blip r:embed="rId15"/>
        </a:buBlip>
        <a:defRPr kumimoji="1" sz="3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Blip>
          <a:blip r:embed="rId15"/>
        </a:buBlip>
        <a:defRPr kumimoji="1" sz="28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Blip>
          <a:blip r:embed="rId15"/>
        </a:buBlip>
        <a:defRPr kumimoji="1" sz="2400">
          <a:solidFill>
            <a:srgbClr val="0000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000">
          <a:solidFill>
            <a:srgbClr val="0000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000">
          <a:solidFill>
            <a:srgbClr val="0000C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000">
          <a:solidFill>
            <a:srgbClr val="0000C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000">
          <a:solidFill>
            <a:srgbClr val="0000C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000">
          <a:solidFill>
            <a:srgbClr val="0000C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000">
          <a:solidFill>
            <a:srgbClr val="0000CC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23/05/2014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83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C93B7B-F240-4FBC-86A2-93B6E2E68F1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23/05/2014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BB37B4-AE9C-4E78-B5DA-834746603F4D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424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3DA6046-EB2A-411C-922E-D993796B9C1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23/05/2014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6F06E3-8697-4B31-85D2-DC9F7A992E6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0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q=http://jenniferliu2090.wordpress.com/&amp;sa=U&amp;ei=7sgmU_fQFKaCzAOtoICgCw&amp;ved=0CCUQ9QEwAQ&amp;usg=AFQjCNGcD35r6sxnR37P-HWjKwW-B91GM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" y="719140"/>
            <a:ext cx="8926640" cy="509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Transaminasi Alterate ?</a:t>
            </a:r>
          </a:p>
        </p:txBody>
      </p:sp>
      <p:pic>
        <p:nvPicPr>
          <p:cNvPr id="217092" name="Picture 4" descr="HandWithSphe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9188"/>
            <a:ext cx="4352925" cy="57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4479925" y="2028825"/>
            <a:ext cx="4329113" cy="30305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00CC"/>
            </a:prst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CCFF">
                        <a:gamma/>
                        <a:tint val="0"/>
                        <a:invGamma/>
                      </a:srgbClr>
                    </a:gs>
                    <a:gs pos="100000">
                      <a:srgbClr val="CCCC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  <a:defRPr kumimoji="1" sz="3200">
                <a:solidFill>
                  <a:srgbClr val="0000CC"/>
                </a:solidFill>
                <a:latin typeface="Tahoma" pitchFamily="34" charset="0"/>
              </a:defRPr>
            </a:lvl1pPr>
            <a:lvl2pPr marL="766763" indent="-28575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  <a:defRPr kumimoji="1" sz="2800">
                <a:solidFill>
                  <a:srgbClr val="0000CC"/>
                </a:solidFill>
                <a:latin typeface="Tahoma" pitchFamily="34" charset="0"/>
              </a:defRPr>
            </a:lvl2pPr>
            <a:lvl3pPr marL="1185863" indent="-2286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3"/>
              </a:buBlip>
              <a:defRPr kumimoji="1" sz="2400">
                <a:solidFill>
                  <a:srgbClr val="0000CC"/>
                </a:solidFill>
                <a:latin typeface="Tahoma" pitchFamily="34" charset="0"/>
              </a:defRPr>
            </a:lvl3pPr>
            <a:lvl4pPr marL="1604963" indent="-228600" algn="l">
              <a:spcBef>
                <a:spcPct val="20000"/>
              </a:spcBef>
              <a:buClr>
                <a:schemeClr val="accent2"/>
              </a:buClr>
              <a:buBlip>
                <a:blip r:embed="rId3"/>
              </a:buBlip>
              <a:defRPr kumimoji="1" sz="2000">
                <a:solidFill>
                  <a:srgbClr val="0000CC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Blip>
                <a:blip r:embed="rId3"/>
              </a:buBlip>
              <a:defRPr kumimoji="1" sz="2000">
                <a:solidFill>
                  <a:srgbClr val="00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kumimoji="1" sz="2000">
                <a:solidFill>
                  <a:srgbClr val="00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kumimoji="1" sz="2000">
                <a:solidFill>
                  <a:srgbClr val="00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kumimoji="1" sz="2000">
                <a:solidFill>
                  <a:srgbClr val="00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kumimoji="1" sz="2000">
                <a:solidFill>
                  <a:srgbClr val="0000CC"/>
                </a:solidFill>
                <a:latin typeface="Tahoma" pitchFamily="34" charset="0"/>
              </a:defRPr>
            </a:lvl9pPr>
          </a:lstStyle>
          <a:p>
            <a:pPr algn="ctr" eaLnBrk="0" hangingPunct="0">
              <a:buClr>
                <a:srgbClr val="FFCC00"/>
              </a:buClr>
              <a:buFont typeface="Monotype Sorts" pitchFamily="2" charset="2"/>
              <a:buNone/>
            </a:pPr>
            <a:r>
              <a:rPr lang="en-US" altLang="it-IT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significato clinico di qualunque test bioumorale DEVE essere interpretato nel contesto della situazione clinica</a:t>
            </a:r>
          </a:p>
        </p:txBody>
      </p:sp>
    </p:spTree>
    <p:extLst>
      <p:ext uri="{BB962C8B-B14F-4D97-AF65-F5344CB8AC3E}">
        <p14:creationId xmlns:p14="http://schemas.microsoft.com/office/powerpoint/2010/main" val="34146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642938"/>
          </a:xfrm>
        </p:spPr>
        <p:txBody>
          <a:bodyPr/>
          <a:lstStyle/>
          <a:p>
            <a:r>
              <a:rPr lang="it-IT" altLang="it-IT"/>
              <a:t>Transaminasi Alterate ?</a:t>
            </a:r>
          </a:p>
        </p:txBody>
      </p:sp>
      <p:graphicFrame>
        <p:nvGraphicFramePr>
          <p:cNvPr id="274479" name="Group 47"/>
          <p:cNvGraphicFramePr>
            <a:graphicFrameLocks noGrp="1"/>
          </p:cNvGraphicFramePr>
          <p:nvPr/>
        </p:nvGraphicFramePr>
        <p:xfrm>
          <a:off x="735013" y="1384300"/>
          <a:ext cx="7608887" cy="5248656"/>
        </p:xfrm>
        <a:graphic>
          <a:graphicData uri="http://schemas.openxmlformats.org/drawingml/2006/table">
            <a:tbl>
              <a:tblPr/>
              <a:tblGrid>
                <a:gridCol w="7608887"/>
              </a:tblGrid>
              <a:tr h="390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Transaminasi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4000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709738">
                <a:tc>
                  <a:txBody>
                    <a:bodyPr/>
                    <a:lstStyle>
                      <a:lvl1pPr marL="290513" indent="-290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766763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9572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endParaRPr kumimoji="1" lang="it-IT" alt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AST &amp; ALT</a:t>
                      </a:r>
                    </a:p>
                    <a:p>
                      <a:pPr marL="766763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Comuni enzimi epatocellulari che catalizzano il trasferimento di amino gruppi per formare metaboliti piruvati e ossaloacetati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ALT</a:t>
                      </a: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 </a:t>
                      </a: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Wingdings 3" pitchFamily="18" charset="2"/>
                        </a:rPr>
                        <a:t> </a:t>
                      </a: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nel citosol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AST</a:t>
                      </a: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Wingdings 3" pitchFamily="18" charset="2"/>
                        </a:rPr>
                        <a:t></a:t>
                      </a: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(2 isoenzimi): in Citosol e Mitocondri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it-IT" altLang="it-IT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Entrambi rilasciati nel circolo dopo danno o morte epatocitaria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 marL="290513" indent="-290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4810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endParaRPr kumimoji="1" lang="it-IT" altLang="it-IT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4480" name="Picture 48" descr="alambicc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57163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Transaminasi Alterate ?</a:t>
            </a:r>
          </a:p>
        </p:txBody>
      </p:sp>
      <p:graphicFrame>
        <p:nvGraphicFramePr>
          <p:cNvPr id="351235" name="Group 3"/>
          <p:cNvGraphicFramePr>
            <a:graphicFrameLocks noGrp="1"/>
          </p:cNvGraphicFramePr>
          <p:nvPr/>
        </p:nvGraphicFramePr>
        <p:xfrm>
          <a:off x="815975" y="2368550"/>
          <a:ext cx="7510463" cy="3291840"/>
        </p:xfrm>
        <a:graphic>
          <a:graphicData uri="http://schemas.openxmlformats.org/drawingml/2006/table">
            <a:tbl>
              <a:tblPr/>
              <a:tblGrid>
                <a:gridCol w="3930650"/>
                <a:gridCol w="1814513"/>
                <a:gridCol w="1765300"/>
              </a:tblGrid>
              <a:tr h="390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it-IT" altLang="it-IT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90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22812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24717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marL="26622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marL="28527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marL="3309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marL="3767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marL="4224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marL="4681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Fegato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Miocardio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Muscolo Scheletrico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Sangue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Rene-Cervello-Polmone-Pancreas-Leucociti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22812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24717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marL="26622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marL="28527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marL="3309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marL="3767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marL="4224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marL="4681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++++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+--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4810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++++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1251" name="Rectangle 19"/>
          <p:cNvSpPr>
            <a:spLocks noChangeArrowheads="1"/>
          </p:cNvSpPr>
          <p:nvPr/>
        </p:nvSpPr>
        <p:spPr bwMode="auto">
          <a:xfrm>
            <a:off x="1966913" y="1143000"/>
            <a:ext cx="52705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20000"/>
              </a:spcBef>
              <a:buClr>
                <a:srgbClr val="FFCC00"/>
              </a:buClr>
              <a:buFont typeface="Monotype Sorts" pitchFamily="2" charset="2"/>
              <a:buNone/>
            </a:pPr>
            <a:r>
              <a:rPr kumimoji="1" lang="it-IT" altLang="it-IT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Localizzazione Transaminasi</a:t>
            </a:r>
          </a:p>
        </p:txBody>
      </p:sp>
      <p:sp>
        <p:nvSpPr>
          <p:cNvPr id="351252" name="Rectangle 20"/>
          <p:cNvSpPr>
            <a:spLocks noChangeArrowheads="1"/>
          </p:cNvSpPr>
          <p:nvPr/>
        </p:nvSpPr>
        <p:spPr bwMode="auto">
          <a:xfrm>
            <a:off x="1976438" y="5946775"/>
            <a:ext cx="52705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20000"/>
              </a:spcBef>
              <a:buClr>
                <a:srgbClr val="FFCC00"/>
              </a:buClr>
              <a:buFont typeface="Monotype Sorts" pitchFamily="2" charset="2"/>
              <a:buNone/>
            </a:pPr>
            <a:r>
              <a:rPr kumimoji="1" lang="it-IT" altLang="it-IT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DIAGNOSI DIFFERENZIALE !!!</a:t>
            </a:r>
          </a:p>
        </p:txBody>
      </p:sp>
      <p:pic>
        <p:nvPicPr>
          <p:cNvPr id="351253" name="Picture 21" descr="Prelie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8275"/>
            <a:ext cx="1463675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254" name="Rectangle 22"/>
          <p:cNvSpPr>
            <a:spLocks noChangeArrowheads="1"/>
          </p:cNvSpPr>
          <p:nvPr/>
        </p:nvSpPr>
        <p:spPr bwMode="auto">
          <a:xfrm>
            <a:off x="514350" y="1701800"/>
            <a:ext cx="802322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20000"/>
              </a:spcBef>
              <a:buClr>
                <a:srgbClr val="FFCC00"/>
              </a:buClr>
              <a:buFont typeface="Monotype Sorts" pitchFamily="2" charset="2"/>
              <a:buNone/>
            </a:pPr>
            <a:r>
              <a:rPr kumimoji="1" lang="it-IT" altLang="it-IT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Non esistono isoenzimi specifici di un dato tessuto</a:t>
            </a:r>
          </a:p>
        </p:txBody>
      </p:sp>
    </p:spTree>
    <p:extLst>
      <p:ext uri="{BB962C8B-B14F-4D97-AF65-F5344CB8AC3E}">
        <p14:creationId xmlns:p14="http://schemas.microsoft.com/office/powerpoint/2010/main" val="24063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8356600" cy="762000"/>
          </a:xfrm>
        </p:spPr>
        <p:txBody>
          <a:bodyPr/>
          <a:lstStyle/>
          <a:p>
            <a:r>
              <a:rPr lang="it-IT" altLang="it-IT" sz="3200"/>
              <a:t>Ipertransaminasemia:</a:t>
            </a:r>
            <a:br>
              <a:rPr lang="it-IT" altLang="it-IT" sz="3200"/>
            </a:br>
            <a:r>
              <a:rPr lang="it-IT" altLang="it-IT" sz="3200"/>
              <a:t>					</a:t>
            </a:r>
            <a:r>
              <a:rPr lang="it-IT" altLang="it-IT" sz="2400"/>
              <a:t>Cause </a:t>
            </a:r>
          </a:p>
        </p:txBody>
      </p:sp>
      <p:graphicFrame>
        <p:nvGraphicFramePr>
          <p:cNvPr id="352267" name="Group 11"/>
          <p:cNvGraphicFramePr>
            <a:graphicFrameLocks noGrp="1"/>
          </p:cNvGraphicFramePr>
          <p:nvPr>
            <p:ph type="tbl" idx="1"/>
          </p:nvPr>
        </p:nvGraphicFramePr>
        <p:xfrm>
          <a:off x="485775" y="1423988"/>
          <a:ext cx="8113713" cy="5090160"/>
        </p:xfrm>
        <a:graphic>
          <a:graphicData uri="http://schemas.openxmlformats.org/drawingml/2006/table">
            <a:tbl>
              <a:tblPr/>
              <a:tblGrid>
                <a:gridCol w="3811588"/>
                <a:gridCol w="4302125"/>
              </a:tblGrid>
              <a:tr h="390525">
                <a:tc>
                  <a:txBody>
                    <a:bodyPr/>
                    <a:lstStyle>
                      <a:lvl1pPr marL="269875" indent="-26987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6270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Virus</a:t>
                      </a:r>
                    </a:p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HAV</a:t>
                      </a:r>
                    </a:p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HBV</a:t>
                      </a:r>
                    </a:p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HCV</a:t>
                      </a:r>
                    </a:p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EBV</a:t>
                      </a:r>
                    </a:p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CMV</a:t>
                      </a:r>
                    </a:p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HIV</a:t>
                      </a:r>
                    </a:p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Adeno</a:t>
                      </a:r>
                    </a:p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Influenza</a:t>
                      </a:r>
                    </a:p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Morbillo</a:t>
                      </a:r>
                    </a:p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Herpes</a:t>
                      </a:r>
                    </a:p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Altri</a:t>
                      </a:r>
                    </a:p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Colestatiche</a:t>
                      </a:r>
                    </a:p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CBP</a:t>
                      </a:r>
                    </a:p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CSP</a:t>
                      </a:r>
                    </a:p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Autoimmune</a:t>
                      </a:r>
                    </a:p>
                  </a:txBody>
                  <a:tcPr horzOverflow="overflow">
                    <a:lnL cap="flat">
                      <a:noFill/>
                    </a:lnL>
                    <a:lnR w="31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90513" indent="-290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4810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Tossiche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Farmaci (acetaminofene)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Alcol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endParaRPr kumimoji="1" lang="it-IT" altLang="it-IT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Metaboliche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NASH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NAFLD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Deficit congeniti metabolismo</a:t>
                      </a:r>
                    </a:p>
                    <a:p>
                      <a:pPr marL="4810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Wilson</a:t>
                      </a:r>
                    </a:p>
                    <a:p>
                      <a:pPr marL="4810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HHC</a:t>
                      </a:r>
                    </a:p>
                    <a:p>
                      <a:pPr marL="4810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Alfa-1 AT</a:t>
                      </a:r>
                    </a:p>
                    <a:p>
                      <a:pPr marL="4810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Glicogenosi</a:t>
                      </a:r>
                    </a:p>
                    <a:p>
                      <a:pPr marL="4810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Altro</a:t>
                      </a:r>
                    </a:p>
                    <a:p>
                      <a:pPr marL="4810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endParaRPr kumimoji="1" lang="it-IT" altLang="it-IT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3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8356600" cy="762000"/>
          </a:xfrm>
        </p:spPr>
        <p:txBody>
          <a:bodyPr/>
          <a:lstStyle/>
          <a:p>
            <a:r>
              <a:rPr lang="it-IT" altLang="it-IT" sz="3200"/>
              <a:t>Ipertransaminasemia:</a:t>
            </a:r>
            <a:br>
              <a:rPr lang="it-IT" altLang="it-IT" sz="3200"/>
            </a:br>
            <a:r>
              <a:rPr lang="it-IT" altLang="it-IT" sz="3200"/>
              <a:t>				</a:t>
            </a:r>
            <a:r>
              <a:rPr lang="it-IT" altLang="it-IT" sz="2400"/>
              <a:t>Cause Farmacologiche / Tossiche</a:t>
            </a:r>
          </a:p>
        </p:txBody>
      </p:sp>
      <p:graphicFrame>
        <p:nvGraphicFramePr>
          <p:cNvPr id="272500" name="Group 116"/>
          <p:cNvGraphicFramePr>
            <a:graphicFrameLocks noGrp="1"/>
          </p:cNvGraphicFramePr>
          <p:nvPr>
            <p:ph type="tbl" idx="1"/>
          </p:nvPr>
        </p:nvGraphicFramePr>
        <p:xfrm>
          <a:off x="392113" y="1152525"/>
          <a:ext cx="8178800" cy="5547360"/>
        </p:xfrm>
        <a:graphic>
          <a:graphicData uri="http://schemas.openxmlformats.org/drawingml/2006/table">
            <a:tbl>
              <a:tblPr/>
              <a:tblGrid>
                <a:gridCol w="3876675"/>
                <a:gridCol w="4302125"/>
              </a:tblGrid>
              <a:tr h="390525">
                <a:tc>
                  <a:txBody>
                    <a:bodyPr/>
                    <a:lstStyle>
                      <a:lvl1pPr marL="290513" indent="-290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4810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FARMACI E MEDICINALI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Actaminofene (Paracetamolo)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A-metildopa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Amoxicillina/clavulanico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Amiodarone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Carbamazepine / Valproato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Dantrolene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Disulfiram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Etretinato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Fluconazolo / Ketoconazolo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Gliburide / Troglidazone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Alotano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Eparina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Isoniazide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Nitrofurantoina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FANS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Fenitoina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Propiltiouracile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Sulfonamidi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Inibitori Proteasi</a:t>
                      </a:r>
                    </a:p>
                  </a:txBody>
                  <a:tcPr horzOverflow="overflow">
                    <a:lnL cap="flat">
                      <a:noFill/>
                    </a:lnL>
                    <a:lnR w="31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90513" indent="-290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4810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ERBE e MEDICINE ALTERNATIVE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Foglie di chaparral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Efedra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Genziana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Jin Bu Huan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Senna, Kavakava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Scutellaria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Cartilagine di Squalo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Vitamina 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DROGHE Proibite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Steroidi Anabolizzanti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Cocaina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Ecstasi (MDMA)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Penilciclidina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TOSSINE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Tetracloruro di Carbonio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Cloroformio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Dimetilformamide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Idrazina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Toluene / Idrocloofluorocarboni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Nitropropano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Funghi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7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Transaminasi Alterate ?</a:t>
            </a:r>
          </a:p>
        </p:txBody>
      </p:sp>
      <p:sp>
        <p:nvSpPr>
          <p:cNvPr id="332803" name="Rectangle 1027"/>
          <p:cNvSpPr>
            <a:spLocks noChangeArrowheads="1"/>
          </p:cNvSpPr>
          <p:nvPr/>
        </p:nvSpPr>
        <p:spPr bwMode="auto">
          <a:xfrm>
            <a:off x="1538288" y="1384300"/>
            <a:ext cx="5932487" cy="588963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5882"/>
                  <a:invGamma/>
                </a:srgbClr>
              </a:gs>
              <a:gs pos="100000">
                <a:srgbClr val="99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lnSpc>
                <a:spcPct val="75000"/>
              </a:lnSpc>
            </a:pPr>
            <a:r>
              <a:rPr kumimoji="1" lang="it-IT" altLang="it-IT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Alterazione Transaminasi</a:t>
            </a:r>
          </a:p>
        </p:txBody>
      </p:sp>
      <p:grpSp>
        <p:nvGrpSpPr>
          <p:cNvPr id="332840" name="Group 1064"/>
          <p:cNvGrpSpPr>
            <a:grpSpLocks/>
          </p:cNvGrpSpPr>
          <p:nvPr/>
        </p:nvGrpSpPr>
        <p:grpSpPr bwMode="auto">
          <a:xfrm>
            <a:off x="1474788" y="1973263"/>
            <a:ext cx="6021387" cy="1022350"/>
            <a:chOff x="929" y="1243"/>
            <a:chExt cx="3793" cy="644"/>
          </a:xfrm>
        </p:grpSpPr>
        <p:sp>
          <p:nvSpPr>
            <p:cNvPr id="332804" name="Rectangle 1028"/>
            <p:cNvSpPr>
              <a:spLocks noChangeArrowheads="1"/>
            </p:cNvSpPr>
            <p:nvPr/>
          </p:nvSpPr>
          <p:spPr bwMode="auto">
            <a:xfrm>
              <a:off x="929" y="1554"/>
              <a:ext cx="1614" cy="3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FFCC00"/>
                </a:buClr>
                <a:buFont typeface="Monotype Sorts" pitchFamily="2" charset="2"/>
                <a:buNone/>
              </a:pPr>
              <a:r>
                <a:rPr kumimoji="1" lang="it-IT" altLang="it-IT" sz="2800" b="1" i="1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Asintomatico</a:t>
              </a:r>
            </a:p>
          </p:txBody>
        </p:sp>
        <p:sp>
          <p:nvSpPr>
            <p:cNvPr id="332809" name="Rectangle 1033"/>
            <p:cNvSpPr>
              <a:spLocks noChangeArrowheads="1"/>
            </p:cNvSpPr>
            <p:nvPr/>
          </p:nvSpPr>
          <p:spPr bwMode="auto">
            <a:xfrm>
              <a:off x="3108" y="1554"/>
              <a:ext cx="1614" cy="3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FFCC00"/>
                </a:buClr>
                <a:buFont typeface="Monotype Sorts" pitchFamily="2" charset="2"/>
                <a:buNone/>
              </a:pPr>
              <a:r>
                <a:rPr kumimoji="1" lang="it-IT" altLang="it-IT" sz="2800" b="1" i="1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Sintomatico</a:t>
              </a:r>
            </a:p>
          </p:txBody>
        </p:sp>
        <p:cxnSp>
          <p:nvCxnSpPr>
            <p:cNvPr id="332832" name="AutoShape 1056"/>
            <p:cNvCxnSpPr>
              <a:cxnSpLocks noChangeShapeType="1"/>
            </p:cNvCxnSpPr>
            <p:nvPr/>
          </p:nvCxnSpPr>
          <p:spPr bwMode="auto">
            <a:xfrm rot="5400000">
              <a:off x="2452" y="1334"/>
              <a:ext cx="478" cy="295"/>
            </a:xfrm>
            <a:prstGeom prst="bentConnector2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2833" name="AutoShape 1057"/>
            <p:cNvCxnSpPr>
              <a:cxnSpLocks noChangeShapeType="1"/>
            </p:cNvCxnSpPr>
            <p:nvPr/>
          </p:nvCxnSpPr>
          <p:spPr bwMode="auto">
            <a:xfrm rot="16200000" flipH="1">
              <a:off x="2734" y="1347"/>
              <a:ext cx="478" cy="270"/>
            </a:xfrm>
            <a:prstGeom prst="bentConnector2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332841" name="Group 1065"/>
          <p:cNvGrpSpPr>
            <a:grpSpLocks/>
          </p:cNvGrpSpPr>
          <p:nvPr/>
        </p:nvGrpSpPr>
        <p:grpSpPr bwMode="auto">
          <a:xfrm>
            <a:off x="806450" y="1970088"/>
            <a:ext cx="7394575" cy="1966912"/>
            <a:chOff x="508" y="1243"/>
            <a:chExt cx="4658" cy="1239"/>
          </a:xfrm>
        </p:grpSpPr>
        <p:sp>
          <p:nvSpPr>
            <p:cNvPr id="332807" name="Rectangle 1031"/>
            <p:cNvSpPr>
              <a:spLocks noChangeArrowheads="1"/>
            </p:cNvSpPr>
            <p:nvPr/>
          </p:nvSpPr>
          <p:spPr bwMode="auto">
            <a:xfrm>
              <a:off x="508" y="2146"/>
              <a:ext cx="1867" cy="3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FFCC00"/>
                </a:buClr>
                <a:buFont typeface="Monotype Sorts" pitchFamily="2" charset="2"/>
                <a:buNone/>
              </a:pPr>
              <a:r>
                <a:rPr kumimoji="1" lang="it-IT" altLang="it-IT" sz="2800" b="1" i="1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&lt; 5 x Normale</a:t>
              </a:r>
            </a:p>
          </p:txBody>
        </p:sp>
        <p:sp>
          <p:nvSpPr>
            <p:cNvPr id="332808" name="Rectangle 1032"/>
            <p:cNvSpPr>
              <a:spLocks noChangeArrowheads="1"/>
            </p:cNvSpPr>
            <p:nvPr/>
          </p:nvSpPr>
          <p:spPr bwMode="auto">
            <a:xfrm>
              <a:off x="3264" y="2149"/>
              <a:ext cx="1902" cy="3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FFCC00"/>
                </a:buClr>
                <a:buFont typeface="Monotype Sorts" pitchFamily="2" charset="2"/>
                <a:buNone/>
              </a:pPr>
              <a:r>
                <a:rPr kumimoji="1" lang="it-IT" altLang="it-IT" sz="2800" b="1" i="1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&gt; 15 x Normale</a:t>
              </a:r>
            </a:p>
          </p:txBody>
        </p:sp>
        <p:cxnSp>
          <p:nvCxnSpPr>
            <p:cNvPr id="332834" name="AutoShape 1058"/>
            <p:cNvCxnSpPr>
              <a:cxnSpLocks noChangeShapeType="1"/>
            </p:cNvCxnSpPr>
            <p:nvPr/>
          </p:nvCxnSpPr>
          <p:spPr bwMode="auto">
            <a:xfrm rot="5400000">
              <a:off x="2072" y="1546"/>
              <a:ext cx="1070" cy="463"/>
            </a:xfrm>
            <a:prstGeom prst="bentConnector2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2835" name="AutoShape 1059"/>
            <p:cNvCxnSpPr>
              <a:cxnSpLocks noChangeShapeType="1"/>
            </p:cNvCxnSpPr>
            <p:nvPr/>
          </p:nvCxnSpPr>
          <p:spPr bwMode="auto">
            <a:xfrm rot="16200000" flipH="1">
              <a:off x="2514" y="1567"/>
              <a:ext cx="1073" cy="426"/>
            </a:xfrm>
            <a:prstGeom prst="bentConnector2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332842" name="Group 1066"/>
          <p:cNvGrpSpPr>
            <a:grpSpLocks/>
          </p:cNvGrpSpPr>
          <p:nvPr/>
        </p:nvGrpSpPr>
        <p:grpSpPr bwMode="auto">
          <a:xfrm>
            <a:off x="1878013" y="1973263"/>
            <a:ext cx="5437187" cy="2913062"/>
            <a:chOff x="1183" y="1243"/>
            <a:chExt cx="3425" cy="1835"/>
          </a:xfrm>
        </p:grpSpPr>
        <p:sp>
          <p:nvSpPr>
            <p:cNvPr id="332805" name="Rectangle 1029"/>
            <p:cNvSpPr>
              <a:spLocks noChangeArrowheads="1"/>
            </p:cNvSpPr>
            <p:nvPr/>
          </p:nvSpPr>
          <p:spPr bwMode="auto">
            <a:xfrm>
              <a:off x="3586" y="2745"/>
              <a:ext cx="1022" cy="3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FFCC00"/>
                </a:buClr>
                <a:buFont typeface="Monotype Sorts" pitchFamily="2" charset="2"/>
                <a:buNone/>
              </a:pPr>
              <a:r>
                <a:rPr kumimoji="1" lang="it-IT" altLang="it-IT" sz="2800" b="1" i="1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Cronico</a:t>
              </a:r>
            </a:p>
          </p:txBody>
        </p:sp>
        <p:sp>
          <p:nvSpPr>
            <p:cNvPr id="332806" name="Rectangle 1030"/>
            <p:cNvSpPr>
              <a:spLocks noChangeArrowheads="1"/>
            </p:cNvSpPr>
            <p:nvPr/>
          </p:nvSpPr>
          <p:spPr bwMode="auto">
            <a:xfrm>
              <a:off x="1183" y="2745"/>
              <a:ext cx="897" cy="3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FFCC00"/>
                </a:buClr>
                <a:buFont typeface="Monotype Sorts" pitchFamily="2" charset="2"/>
                <a:buNone/>
              </a:pPr>
              <a:r>
                <a:rPr kumimoji="1" lang="it-IT" altLang="it-IT" sz="2800" b="1" i="1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Acuto</a:t>
              </a:r>
            </a:p>
          </p:txBody>
        </p:sp>
        <p:cxnSp>
          <p:nvCxnSpPr>
            <p:cNvPr id="332836" name="AutoShape 1060"/>
            <p:cNvCxnSpPr>
              <a:cxnSpLocks noChangeShapeType="1"/>
            </p:cNvCxnSpPr>
            <p:nvPr/>
          </p:nvCxnSpPr>
          <p:spPr bwMode="auto">
            <a:xfrm rot="5400000">
              <a:off x="1624" y="1699"/>
              <a:ext cx="1669" cy="758"/>
            </a:xfrm>
            <a:prstGeom prst="bentConnector2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2837" name="AutoShape 1061"/>
            <p:cNvCxnSpPr>
              <a:cxnSpLocks noChangeShapeType="1"/>
            </p:cNvCxnSpPr>
            <p:nvPr/>
          </p:nvCxnSpPr>
          <p:spPr bwMode="auto">
            <a:xfrm rot="16200000" flipH="1">
              <a:off x="2377" y="1704"/>
              <a:ext cx="1669" cy="748"/>
            </a:xfrm>
            <a:prstGeom prst="bentConnector2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332843" name="Group 1067"/>
          <p:cNvGrpSpPr>
            <a:grpSpLocks/>
          </p:cNvGrpSpPr>
          <p:nvPr/>
        </p:nvGrpSpPr>
        <p:grpSpPr bwMode="auto">
          <a:xfrm>
            <a:off x="566738" y="1973263"/>
            <a:ext cx="7875587" cy="3870325"/>
            <a:chOff x="357" y="1243"/>
            <a:chExt cx="4961" cy="2438"/>
          </a:xfrm>
        </p:grpSpPr>
        <p:sp>
          <p:nvSpPr>
            <p:cNvPr id="332810" name="Rectangle 1034"/>
            <p:cNvSpPr>
              <a:spLocks noChangeArrowheads="1"/>
            </p:cNvSpPr>
            <p:nvPr/>
          </p:nvSpPr>
          <p:spPr bwMode="auto">
            <a:xfrm>
              <a:off x="357" y="3347"/>
              <a:ext cx="1532" cy="3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FFCC00"/>
                </a:buClr>
                <a:buFont typeface="Monotype Sorts" pitchFamily="2" charset="2"/>
                <a:buNone/>
              </a:pPr>
              <a:r>
                <a:rPr kumimoji="1" lang="it-IT" altLang="it-IT" sz="2800" i="1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ALT Maggiore</a:t>
              </a:r>
            </a:p>
          </p:txBody>
        </p:sp>
        <p:sp>
          <p:nvSpPr>
            <p:cNvPr id="332811" name="Rectangle 1035"/>
            <p:cNvSpPr>
              <a:spLocks noChangeArrowheads="1"/>
            </p:cNvSpPr>
            <p:nvPr/>
          </p:nvSpPr>
          <p:spPr bwMode="auto">
            <a:xfrm>
              <a:off x="3704" y="3348"/>
              <a:ext cx="1614" cy="3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FFCC00"/>
                </a:buClr>
                <a:buFont typeface="Monotype Sorts" pitchFamily="2" charset="2"/>
                <a:buNone/>
              </a:pPr>
              <a:r>
                <a:rPr kumimoji="1" lang="it-IT" altLang="it-IT" sz="2800" i="1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AST Maggiore</a:t>
              </a:r>
            </a:p>
          </p:txBody>
        </p:sp>
        <p:cxnSp>
          <p:nvCxnSpPr>
            <p:cNvPr id="332838" name="AutoShape 1062"/>
            <p:cNvCxnSpPr>
              <a:cxnSpLocks noChangeShapeType="1"/>
            </p:cNvCxnSpPr>
            <p:nvPr/>
          </p:nvCxnSpPr>
          <p:spPr bwMode="auto">
            <a:xfrm rot="5400000">
              <a:off x="1219" y="1896"/>
              <a:ext cx="2271" cy="966"/>
            </a:xfrm>
            <a:prstGeom prst="bentConnector2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2839" name="AutoShape 1063"/>
            <p:cNvCxnSpPr>
              <a:cxnSpLocks noChangeShapeType="1"/>
            </p:cNvCxnSpPr>
            <p:nvPr/>
          </p:nvCxnSpPr>
          <p:spPr bwMode="auto">
            <a:xfrm rot="16200000" flipH="1">
              <a:off x="2135" y="1946"/>
              <a:ext cx="2272" cy="866"/>
            </a:xfrm>
            <a:prstGeom prst="bentConnector2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332844" name="Rectangle 1068"/>
          <p:cNvSpPr>
            <a:spLocks noChangeArrowheads="1"/>
          </p:cNvSpPr>
          <p:nvPr/>
        </p:nvSpPr>
        <p:spPr bwMode="auto">
          <a:xfrm>
            <a:off x="1889125" y="5892800"/>
            <a:ext cx="5270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Clr>
                <a:srgbClr val="FFCC00"/>
              </a:buClr>
              <a:buFont typeface="Monotype Sorts" pitchFamily="2" charset="2"/>
              <a:buNone/>
            </a:pPr>
            <a:r>
              <a:rPr kumimoji="1" lang="it-IT" altLang="it-IT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Anamnesi</a:t>
            </a:r>
          </a:p>
          <a:p>
            <a:pPr algn="ctr" eaLnBrk="0" hangingPunct="0">
              <a:buClr>
                <a:srgbClr val="FFCC00"/>
              </a:buClr>
              <a:buFont typeface="Monotype Sorts" pitchFamily="2" charset="2"/>
              <a:buNone/>
            </a:pPr>
            <a:r>
              <a:rPr kumimoji="1" lang="it-IT" altLang="it-IT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Quadro clinico</a:t>
            </a:r>
          </a:p>
        </p:txBody>
      </p:sp>
    </p:spTree>
    <p:extLst>
      <p:ext uri="{BB962C8B-B14F-4D97-AF65-F5344CB8AC3E}">
        <p14:creationId xmlns:p14="http://schemas.microsoft.com/office/powerpoint/2010/main" val="232992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4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190500"/>
            <a:ext cx="8356600" cy="762000"/>
          </a:xfrm>
        </p:spPr>
        <p:txBody>
          <a:bodyPr/>
          <a:lstStyle/>
          <a:p>
            <a:r>
              <a:rPr lang="it-IT" altLang="it-IT"/>
              <a:t>Transaminasi Alterate ?</a:t>
            </a:r>
            <a:endParaRPr lang="it-IT" altLang="it-IT" sz="2800">
              <a:solidFill>
                <a:srgbClr val="FF0000"/>
              </a:solidFill>
            </a:endParaRPr>
          </a:p>
        </p:txBody>
      </p:sp>
      <p:graphicFrame>
        <p:nvGraphicFramePr>
          <p:cNvPr id="323623" name="Group 39"/>
          <p:cNvGraphicFramePr>
            <a:graphicFrameLocks noGrp="1"/>
          </p:cNvGraphicFramePr>
          <p:nvPr/>
        </p:nvGraphicFramePr>
        <p:xfrm>
          <a:off x="317500" y="1447800"/>
          <a:ext cx="8316913" cy="3657600"/>
        </p:xfrm>
        <a:graphic>
          <a:graphicData uri="http://schemas.openxmlformats.org/drawingml/2006/table">
            <a:tbl>
              <a:tblPr/>
              <a:tblGrid>
                <a:gridCol w="8316913"/>
              </a:tblGrid>
              <a:tr h="390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Anamnesi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90525">
                <a:tc>
                  <a:txBody>
                    <a:bodyPr/>
                    <a:lstStyle>
                      <a:lvl1pPr marL="290513" indent="-290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766763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236663" indent="-1857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marL="14271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endParaRPr kumimoji="1" lang="it-IT" altLang="it-IT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Esposizioni Parenterali, a Farmaci o Tossici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Durata dell’alterazione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Segni o Sintomi di Accompagnamento</a:t>
                      </a:r>
                    </a:p>
                    <a:p>
                      <a:pPr marL="1236663" marR="0" lvl="2" indent="-1857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ittero, artralgie, mialgie, rash, anoressia, calo ponderale, dolori addominali, febbre………….</a:t>
                      </a:r>
                    </a:p>
                    <a:p>
                      <a:pPr marL="1236663" marR="0" lvl="2" indent="-1857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endParaRPr kumimoji="1" lang="it-IT" alt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7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190500"/>
            <a:ext cx="8356600" cy="762000"/>
          </a:xfrm>
        </p:spPr>
        <p:txBody>
          <a:bodyPr/>
          <a:lstStyle/>
          <a:p>
            <a:r>
              <a:rPr lang="it-IT" altLang="it-IT"/>
              <a:t>Transaminasi Alterate ?</a:t>
            </a:r>
            <a:endParaRPr lang="it-IT" altLang="it-IT" sz="2800">
              <a:solidFill>
                <a:srgbClr val="FF0000"/>
              </a:solidFill>
            </a:endParaRPr>
          </a:p>
        </p:txBody>
      </p:sp>
      <p:graphicFrame>
        <p:nvGraphicFramePr>
          <p:cNvPr id="350259" name="Group 51"/>
          <p:cNvGraphicFramePr>
            <a:graphicFrameLocks noGrp="1"/>
          </p:cNvGraphicFramePr>
          <p:nvPr/>
        </p:nvGraphicFramePr>
        <p:xfrm>
          <a:off x="317500" y="1447800"/>
          <a:ext cx="8316913" cy="5108448"/>
        </p:xfrm>
        <a:graphic>
          <a:graphicData uri="http://schemas.openxmlformats.org/drawingml/2006/table">
            <a:tbl>
              <a:tblPr/>
              <a:tblGrid>
                <a:gridCol w="8316913"/>
              </a:tblGrid>
              <a:tr h="390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Es. Obiettivo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90525">
                <a:tc>
                  <a:txBody>
                    <a:bodyPr/>
                    <a:lstStyle>
                      <a:lvl1pPr marL="290513" indent="-290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766763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236663" indent="-1857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marL="14271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endParaRPr kumimoji="1" lang="it-IT" altLang="it-IT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Riduzione Masse Muscolari </a:t>
                      </a:r>
                      <a:r>
                        <a:rPr kumimoji="1" lang="it-IT" alt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(epatopatia di vecchia data…..)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Stigmate di Epatopatia Cronica</a:t>
                      </a:r>
                    </a:p>
                    <a:p>
                      <a:pPr marL="1236663" marR="0" lvl="2" indent="-1857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Spider Nevi, Eritema Palmare, Caput Meduse, Ginecomastia..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Stigmate di Epatopatia Alcolica</a:t>
                      </a:r>
                    </a:p>
                    <a:p>
                      <a:pPr marL="1236663" marR="0" lvl="2" indent="-1857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Ingrossamento Parotidi, Dupuytren, Atrofia Testicolare,…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Stigmate di Congestione Epatica</a:t>
                      </a:r>
                    </a:p>
                    <a:p>
                      <a:pPr marL="1236663" marR="0" lvl="2" indent="-1857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Turgore Giugulare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Valutazione Organi Addominali</a:t>
                      </a:r>
                    </a:p>
                    <a:p>
                      <a:pPr marL="1236663" marR="0" lvl="2" indent="-1857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Epatosplenomegalia, ascite…..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8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44500"/>
            <a:ext cx="8356600" cy="762000"/>
          </a:xfrm>
        </p:spPr>
        <p:txBody>
          <a:bodyPr/>
          <a:lstStyle/>
          <a:p>
            <a:r>
              <a:rPr lang="it-IT" altLang="it-IT"/>
              <a:t>Transaminasi Alterate &lt; 5x </a:t>
            </a:r>
            <a:br>
              <a:rPr lang="it-IT" altLang="it-IT"/>
            </a:br>
            <a:r>
              <a:rPr lang="it-IT" altLang="it-IT"/>
              <a:t>					</a:t>
            </a:r>
            <a:r>
              <a:rPr lang="it-IT" altLang="it-IT" sz="2800">
                <a:solidFill>
                  <a:srgbClr val="FF0000"/>
                </a:solidFill>
              </a:rPr>
              <a:t>Predominanza ALT</a:t>
            </a:r>
          </a:p>
        </p:txBody>
      </p:sp>
      <p:graphicFrame>
        <p:nvGraphicFramePr>
          <p:cNvPr id="302149" name="Group 69"/>
          <p:cNvGraphicFramePr>
            <a:graphicFrameLocks noGrp="1"/>
          </p:cNvGraphicFramePr>
          <p:nvPr/>
        </p:nvGraphicFramePr>
        <p:xfrm>
          <a:off x="503238" y="1235075"/>
          <a:ext cx="8085137" cy="5596128"/>
        </p:xfrm>
        <a:graphic>
          <a:graphicData uri="http://schemas.openxmlformats.org/drawingml/2006/table">
            <a:tbl>
              <a:tblPr/>
              <a:tblGrid>
                <a:gridCol w="4041775"/>
                <a:gridCol w="4043362"/>
              </a:tblGrid>
              <a:tr h="390525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Eziologia                             Prevalenza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                                     in popolazione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>
                      <a:lvl1pPr marL="195263" indent="-1952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668338" indent="-1873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0509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195263" marR="0" lvl="0" indent="-195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Epatite C</a:t>
                      </a:r>
                    </a:p>
                    <a:p>
                      <a:pPr marL="195263" marR="0" lvl="0" indent="-195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Epatite B</a:t>
                      </a:r>
                    </a:p>
                    <a:p>
                      <a:pPr marL="195263" marR="0" lvl="0" indent="-195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Epatite Virale Acuta </a:t>
                      </a:r>
                    </a:p>
                    <a:p>
                      <a:pPr marL="668338" marR="0" lvl="1" indent="-1873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(A-E, EBV, CMV)</a:t>
                      </a:r>
                    </a:p>
                    <a:p>
                      <a:pPr marL="195263" marR="0" lvl="0" indent="-195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Steatosi/Steatoepatite</a:t>
                      </a:r>
                    </a:p>
                    <a:p>
                      <a:pPr marL="195263" marR="0" lvl="0" indent="-195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Emocromatosi</a:t>
                      </a:r>
                    </a:p>
                    <a:p>
                      <a:pPr marL="195263" marR="0" lvl="0" indent="-195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Farmaci/Tossici</a:t>
                      </a:r>
                    </a:p>
                    <a:p>
                      <a:pPr marL="195263" marR="0" lvl="0" indent="-195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Epatite Autoimmune</a:t>
                      </a:r>
                    </a:p>
                    <a:p>
                      <a:pPr marL="195263" marR="0" lvl="0" indent="-195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Deficit </a:t>
                      </a: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a</a:t>
                      </a:r>
                      <a:r>
                        <a:rPr kumimoji="1" lang="it-IT" altLang="it-IT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-antitripsina</a:t>
                      </a:r>
                    </a:p>
                    <a:p>
                      <a:pPr marL="195263" marR="0" lvl="0" indent="-195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M. di Wilson</a:t>
                      </a:r>
                    </a:p>
                    <a:p>
                      <a:pPr marL="195263" marR="0" lvl="0" indent="-195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M. Celiaca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90513" indent="-290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766763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0509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 3%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 2%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&lt; 0,01%</a:t>
                      </a:r>
                    </a:p>
                    <a:p>
                      <a:pPr marL="766763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endParaRPr kumimoji="1" lang="it-IT" alt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 ?? (&gt; 6%)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1:200/1:400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 ??  (&gt;…)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1:6.000 / 1:7.000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1:1500 / 1:7600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1:30.000 / 1:300.000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1:200* </a:t>
                      </a:r>
                      <a:r>
                        <a:rPr kumimoji="1" lang="it-IT" altLang="it-IT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(Tratto Celiaco, non epatite)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90550"/>
            <a:ext cx="8356600" cy="762000"/>
          </a:xfrm>
        </p:spPr>
        <p:txBody>
          <a:bodyPr/>
          <a:lstStyle/>
          <a:p>
            <a:r>
              <a:rPr lang="it-IT" altLang="it-IT"/>
              <a:t>Transaminasi Alterate &lt; 5x </a:t>
            </a:r>
            <a:br>
              <a:rPr lang="it-IT" altLang="it-IT"/>
            </a:br>
            <a:r>
              <a:rPr lang="it-IT" altLang="it-IT"/>
              <a:t>					</a:t>
            </a:r>
            <a:r>
              <a:rPr lang="it-IT" altLang="it-IT" sz="2800">
                <a:solidFill>
                  <a:srgbClr val="FF0000"/>
                </a:solidFill>
              </a:rPr>
              <a:t>Predominanza AST</a:t>
            </a:r>
          </a:p>
        </p:txBody>
      </p:sp>
      <p:graphicFrame>
        <p:nvGraphicFramePr>
          <p:cNvPr id="349187" name="Group 3"/>
          <p:cNvGraphicFramePr>
            <a:graphicFrameLocks noGrp="1"/>
          </p:cNvGraphicFramePr>
          <p:nvPr/>
        </p:nvGraphicFramePr>
        <p:xfrm>
          <a:off x="457200" y="1447800"/>
          <a:ext cx="8085138" cy="5108448"/>
        </p:xfrm>
        <a:graphic>
          <a:graphicData uri="http://schemas.openxmlformats.org/drawingml/2006/table">
            <a:tbl>
              <a:tblPr/>
              <a:tblGrid>
                <a:gridCol w="8085138"/>
              </a:tblGrid>
              <a:tr h="390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Eziologia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90525">
                <a:tc>
                  <a:txBody>
                    <a:bodyPr/>
                    <a:lstStyle>
                      <a:lvl1pPr marL="290513" indent="-290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766763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0509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EPATICA</a:t>
                      </a:r>
                    </a:p>
                    <a:p>
                      <a:pPr marL="766763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Epatopatia Alcol Correlata</a:t>
                      </a:r>
                    </a:p>
                    <a:p>
                      <a:pPr marL="766763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Steatosi Steatoepatite</a:t>
                      </a:r>
                    </a:p>
                    <a:p>
                      <a:pPr marL="766763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Cirrosi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NON EPATICA</a:t>
                      </a:r>
                    </a:p>
                    <a:p>
                      <a:pPr marL="766763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Emolisi</a:t>
                      </a:r>
                    </a:p>
                    <a:p>
                      <a:pPr marL="766763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Miopatie</a:t>
                      </a:r>
                    </a:p>
                    <a:p>
                      <a:pPr marL="766763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Malattie Tiroidee</a:t>
                      </a:r>
                    </a:p>
                    <a:p>
                      <a:pPr marL="766763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Sforzi Fisici</a:t>
                      </a:r>
                    </a:p>
                    <a:p>
                      <a:pPr marL="766763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Macro AST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810717"/>
            <a:ext cx="9142413" cy="1754187"/>
            <a:chOff x="0" y="274638"/>
            <a:chExt cx="9142413" cy="1754187"/>
          </a:xfrm>
        </p:grpSpPr>
        <p:sp>
          <p:nvSpPr>
            <p:cNvPr id="57345" name="CustomShape 1"/>
            <p:cNvSpPr>
              <a:spLocks noChangeArrowheads="1"/>
            </p:cNvSpPr>
            <p:nvPr/>
          </p:nvSpPr>
          <p:spPr bwMode="auto">
            <a:xfrm>
              <a:off x="0" y="274638"/>
              <a:ext cx="9142413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/>
              <a:r>
                <a:rPr lang="it-IT" sz="5400" b="1" dirty="0">
                  <a:solidFill>
                    <a:srgbClr val="00CCFF"/>
                  </a:solidFill>
                  <a:latin typeface="Comic Sans MS" pitchFamily="66" charset="0"/>
                  <a:cs typeface="DejaVu Sans"/>
                </a:rPr>
                <a:t>3° CASO CLINICO</a:t>
              </a:r>
              <a:endParaRPr lang="it-IT" dirty="0">
                <a:latin typeface="Comic Sans MS" pitchFamily="66" charset="0"/>
                <a:cs typeface="DejaVu Sans"/>
              </a:endParaRPr>
            </a:p>
          </p:txBody>
        </p:sp>
        <p:sp>
          <p:nvSpPr>
            <p:cNvPr id="57346" name="CustomShape 2"/>
            <p:cNvSpPr>
              <a:spLocks noChangeArrowheads="1"/>
            </p:cNvSpPr>
            <p:nvPr/>
          </p:nvSpPr>
          <p:spPr bwMode="auto">
            <a:xfrm>
              <a:off x="152400" y="1270000"/>
              <a:ext cx="8990013" cy="7588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it-IT" sz="4400" b="1" dirty="0">
                  <a:solidFill>
                    <a:srgbClr val="00CCFF"/>
                  </a:solidFill>
                  <a:latin typeface="Comic Sans MS" pitchFamily="66" charset="0"/>
                  <a:cs typeface="DejaVu Sans"/>
                </a:rPr>
                <a:t>Le transaminasi mosse</a:t>
              </a:r>
              <a:endParaRPr lang="it-IT" dirty="0">
                <a:latin typeface="Comic Sans MS" pitchFamily="66" charset="0"/>
                <a:cs typeface="DejaVu Sans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313534"/>
            <a:ext cx="74104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8750"/>
            <a:ext cx="8356600" cy="762000"/>
          </a:xfrm>
        </p:spPr>
        <p:txBody>
          <a:bodyPr/>
          <a:lstStyle/>
          <a:p>
            <a:r>
              <a:rPr lang="it-IT" altLang="it-IT"/>
              <a:t>Transaminasi Alterate &gt;15x </a:t>
            </a:r>
            <a:endParaRPr lang="it-IT" altLang="it-IT" sz="2800">
              <a:solidFill>
                <a:srgbClr val="FF0000"/>
              </a:solidFill>
            </a:endParaRPr>
          </a:p>
        </p:txBody>
      </p:sp>
      <p:graphicFrame>
        <p:nvGraphicFramePr>
          <p:cNvPr id="324632" name="Group 24"/>
          <p:cNvGraphicFramePr>
            <a:graphicFrameLocks noGrp="1"/>
          </p:cNvGraphicFramePr>
          <p:nvPr/>
        </p:nvGraphicFramePr>
        <p:xfrm>
          <a:off x="457200" y="1447800"/>
          <a:ext cx="8085138" cy="4669536"/>
        </p:xfrm>
        <a:graphic>
          <a:graphicData uri="http://schemas.openxmlformats.org/drawingml/2006/table">
            <a:tbl>
              <a:tblPr/>
              <a:tblGrid>
                <a:gridCol w="8085138"/>
              </a:tblGrid>
              <a:tr h="390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Eziologia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90525">
                <a:tc>
                  <a:txBody>
                    <a:bodyPr/>
                    <a:lstStyle>
                      <a:lvl1pPr marL="290513" indent="-290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766763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0509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Epatiti Virali Acute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Farmaci / Tossine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Epatite Ischemica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Epatite Autoimmune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M. di Wilson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Occlusione Biliare Acuta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S. di Budd-Chiari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Legatura dell’Arteria Epatica</a:t>
                      </a:r>
                      <a:endParaRPr kumimoji="1" lang="it-IT" altLang="it-IT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0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Ipertransaminasemia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endParaRPr lang="it-IT" altLang="it-IT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Monotype Sorts" pitchFamily="2" charset="2"/>
              <a:buNone/>
            </a:pPr>
            <a:endParaRPr lang="it-IT" altLang="it-IT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it-IT" altLang="it-IT" sz="2800"/>
          </a:p>
        </p:txBody>
      </p:sp>
      <p:graphicFrame>
        <p:nvGraphicFramePr>
          <p:cNvPr id="354308" name="Group 4"/>
          <p:cNvGraphicFramePr>
            <a:graphicFrameLocks noGrp="1"/>
          </p:cNvGraphicFramePr>
          <p:nvPr>
            <p:ph sz="half" idx="2"/>
          </p:nvPr>
        </p:nvGraphicFramePr>
        <p:xfrm>
          <a:off x="506413" y="1647825"/>
          <a:ext cx="8037512" cy="4764151"/>
        </p:xfrm>
        <a:graphic>
          <a:graphicData uri="http://schemas.openxmlformats.org/drawingml/2006/table">
            <a:tbl>
              <a:tblPr/>
              <a:tblGrid>
                <a:gridCol w="8037512"/>
              </a:tblGrid>
              <a:tr h="7651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INDICAZIONE AL RICOVERO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819400">
                <a:tc>
                  <a:txBody>
                    <a:bodyPr/>
                    <a:lstStyle>
                      <a:lvl1pPr marL="290513" indent="-290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766763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0509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endParaRPr kumimoji="1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Sindrome epatitica </a:t>
                      </a:r>
                    </a:p>
                    <a:p>
                      <a:pPr marL="766763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Citolisi &gt;15x + sintomi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Insufficienza epatica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Necessità di diagnosi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endParaRPr kumimoji="1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95275"/>
            <a:ext cx="8356600" cy="762000"/>
          </a:xfrm>
        </p:spPr>
        <p:txBody>
          <a:bodyPr/>
          <a:lstStyle/>
          <a:p>
            <a:pPr algn="ctr"/>
            <a:r>
              <a:rPr lang="it-IT" altLang="it-IT" sz="3200"/>
              <a:t>Valutazione di Isolata Lieve Alterazione Cronica Transaminasi </a:t>
            </a:r>
            <a:endParaRPr lang="it-IT" altLang="it-IT" sz="3200">
              <a:solidFill>
                <a:srgbClr val="FF0000"/>
              </a:solidFill>
            </a:endParaRPr>
          </a:p>
        </p:txBody>
      </p:sp>
      <p:graphicFrame>
        <p:nvGraphicFramePr>
          <p:cNvPr id="325658" name="Group 26"/>
          <p:cNvGraphicFramePr>
            <a:graphicFrameLocks noGrp="1"/>
          </p:cNvGraphicFramePr>
          <p:nvPr/>
        </p:nvGraphicFramePr>
        <p:xfrm>
          <a:off x="457200" y="1866900"/>
          <a:ext cx="8085138" cy="3212592"/>
        </p:xfrm>
        <a:graphic>
          <a:graphicData uri="http://schemas.openxmlformats.org/drawingml/2006/table">
            <a:tbl>
              <a:tblPr/>
              <a:tblGrid>
                <a:gridCol w="8085138"/>
              </a:tblGrid>
              <a:tr h="390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STEP 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90525">
                <a:tc>
                  <a:txBody>
                    <a:bodyPr/>
                    <a:lstStyle>
                      <a:lvl1pPr marL="290513" indent="-290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766763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0509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Investigare farmaci, terapie naturali o droghe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Screening per Abuso Alcolico </a:t>
                      </a: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(AST/ALT &gt; 2:1)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Sierologia per HBV e HCV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Screening per Emocromatosi </a:t>
                      </a: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(Fe/TIBC &gt; 45%)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Screening per Steatosi </a:t>
                      </a: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(AST/ALT &gt; 1 - ECO)</a:t>
                      </a:r>
                      <a:endParaRPr kumimoji="1" lang="it-IT" alt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0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95275"/>
            <a:ext cx="8356600" cy="762000"/>
          </a:xfrm>
        </p:spPr>
        <p:txBody>
          <a:bodyPr/>
          <a:lstStyle/>
          <a:p>
            <a:pPr algn="ctr"/>
            <a:r>
              <a:rPr lang="it-IT" altLang="it-IT" sz="3200"/>
              <a:t>Valutazione di Isolata Lieve Alterazione Cronica Transaminasi </a:t>
            </a:r>
            <a:endParaRPr lang="it-IT" altLang="it-IT" sz="3200">
              <a:solidFill>
                <a:srgbClr val="FF0000"/>
              </a:solidFill>
            </a:endParaRPr>
          </a:p>
        </p:txBody>
      </p:sp>
      <p:graphicFrame>
        <p:nvGraphicFramePr>
          <p:cNvPr id="327719" name="Group 39"/>
          <p:cNvGraphicFramePr>
            <a:graphicFrameLocks noGrp="1"/>
          </p:cNvGraphicFramePr>
          <p:nvPr/>
        </p:nvGraphicFramePr>
        <p:xfrm>
          <a:off x="346075" y="1866900"/>
          <a:ext cx="8429625" cy="4136136"/>
        </p:xfrm>
        <a:graphic>
          <a:graphicData uri="http://schemas.openxmlformats.org/drawingml/2006/table">
            <a:tbl>
              <a:tblPr/>
              <a:tblGrid>
                <a:gridCol w="8429625"/>
              </a:tblGrid>
              <a:tr h="390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STEP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 Step 1 non diagnostico, confermare la genesi epatica e procedere con Step 3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90525">
                <a:tc>
                  <a:txBody>
                    <a:bodyPr/>
                    <a:lstStyle>
                      <a:lvl1pPr marL="290513" indent="-290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766763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0509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endParaRPr kumimoji="1" lang="it-IT" altLang="it-IT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Escludere Disturbo Muscolare (CPK, Aldolasi)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Funzione Tiroidea </a:t>
                      </a: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(TSH se sospetto Ipo – oppure set completo)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Malattia Celiaca </a:t>
                      </a: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(++ se Diarrea, o  </a:t>
                      </a: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Wingdings 3" pitchFamily="18" charset="2"/>
                        </a:rPr>
                        <a:t> </a:t>
                      </a: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Fe = Anti-endomisio)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Insufficienza surrenalica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endParaRPr kumimoji="1" lang="it-IT" altLang="it-IT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0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95275"/>
            <a:ext cx="8356600" cy="762000"/>
          </a:xfrm>
        </p:spPr>
        <p:txBody>
          <a:bodyPr/>
          <a:lstStyle/>
          <a:p>
            <a:pPr algn="ctr"/>
            <a:r>
              <a:rPr lang="it-IT" altLang="it-IT" sz="3200"/>
              <a:t>Valutazione di Isolata Lieve Alterazione Cronica Transaminasi </a:t>
            </a:r>
            <a:endParaRPr lang="it-IT" altLang="it-IT" sz="3200">
              <a:solidFill>
                <a:srgbClr val="FF0000"/>
              </a:solidFill>
            </a:endParaRPr>
          </a:p>
        </p:txBody>
      </p:sp>
      <p:graphicFrame>
        <p:nvGraphicFramePr>
          <p:cNvPr id="328742" name="Group 38"/>
          <p:cNvGraphicFramePr>
            <a:graphicFrameLocks noGrp="1"/>
          </p:cNvGraphicFramePr>
          <p:nvPr/>
        </p:nvGraphicFramePr>
        <p:xfrm>
          <a:off x="457200" y="1866900"/>
          <a:ext cx="8085138" cy="3816096"/>
        </p:xfrm>
        <a:graphic>
          <a:graphicData uri="http://schemas.openxmlformats.org/drawingml/2006/table">
            <a:tbl>
              <a:tblPr/>
              <a:tblGrid>
                <a:gridCol w="8085138"/>
              </a:tblGrid>
              <a:tr h="390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STEP 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Considerare le cause meno comuni di malattia epatica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90525">
                <a:tc>
                  <a:txBody>
                    <a:bodyPr/>
                    <a:lstStyle>
                      <a:lvl1pPr marL="290513" indent="-2905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766763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0509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endParaRPr kumimoji="1" lang="it-IT" altLang="it-IT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Epatite Autoimmune </a:t>
                      </a: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(++donne = ANA, SMA, IgG)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M. di Wilson </a:t>
                      </a: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(++ &lt; 40 aa = Ceruloplasmina, KF-ring) 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Deficit di </a:t>
                      </a: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a</a:t>
                      </a:r>
                      <a:r>
                        <a:rPr kumimoji="1" lang="it-IT" altLang="it-IT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-AT </a:t>
                      </a: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(storia di enfisema = Fenotipo </a:t>
                      </a: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a</a:t>
                      </a:r>
                      <a:r>
                        <a:rPr kumimoji="1" lang="it-IT" altLang="it-IT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-AT)</a:t>
                      </a:r>
                      <a:r>
                        <a:rPr kumimoji="1" lang="it-IT" altLang="it-IT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endParaRPr kumimoji="1" lang="it-IT" altLang="it-IT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6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95275"/>
            <a:ext cx="8356600" cy="762000"/>
          </a:xfrm>
        </p:spPr>
        <p:txBody>
          <a:bodyPr/>
          <a:lstStyle/>
          <a:p>
            <a:pPr algn="ctr"/>
            <a:r>
              <a:rPr lang="it-IT" altLang="it-IT" sz="3200"/>
              <a:t>Valutazione di Isolata Lieve Alterazione Cronica Transaminasi </a:t>
            </a:r>
            <a:endParaRPr lang="it-IT" altLang="it-IT" sz="3200">
              <a:solidFill>
                <a:srgbClr val="FF0000"/>
              </a:solidFill>
            </a:endParaRPr>
          </a:p>
        </p:txBody>
      </p:sp>
      <p:graphicFrame>
        <p:nvGraphicFramePr>
          <p:cNvPr id="329749" name="Group 21"/>
          <p:cNvGraphicFramePr>
            <a:graphicFrameLocks noGrp="1"/>
          </p:cNvGraphicFramePr>
          <p:nvPr/>
        </p:nvGraphicFramePr>
        <p:xfrm>
          <a:off x="457200" y="1866900"/>
          <a:ext cx="8085138" cy="2993136"/>
        </p:xfrm>
        <a:graphic>
          <a:graphicData uri="http://schemas.openxmlformats.org/drawingml/2006/table">
            <a:tbl>
              <a:tblPr/>
              <a:tblGrid>
                <a:gridCol w="8085138"/>
              </a:tblGrid>
              <a:tr h="390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STEP  4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90525">
                <a:tc>
                  <a:txBody>
                    <a:bodyPr/>
                    <a:lstStyle>
                      <a:lvl1pPr marL="533400" indent="-5334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938213" indent="-4572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431925" indent="-3810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marL="17145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marL="21717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OSSERVAZIONE se AST e ALT &lt; 2x</a:t>
                      </a:r>
                    </a:p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it-IT" altLang="it-IT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Altrimenti</a:t>
                      </a:r>
                    </a:p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it-IT" altLang="it-IT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BIOPSIA EPATICA </a:t>
                      </a:r>
                      <a:endParaRPr kumimoji="1" lang="it-IT" alt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2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Alterazione transaminasi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b="1" i="1"/>
              <a:t>8,9% della popolazione USA presenta ipertransaminasemia</a:t>
            </a:r>
          </a:p>
          <a:p>
            <a:r>
              <a:rPr lang="it-IT" altLang="it-IT" b="1" i="1"/>
              <a:t>50%: steatosi semplice</a:t>
            </a:r>
          </a:p>
          <a:p>
            <a:r>
              <a:rPr lang="it-IT" altLang="it-IT" b="1" i="1"/>
              <a:t>20% steatoepatite</a:t>
            </a:r>
          </a:p>
          <a:p>
            <a:r>
              <a:rPr lang="it-IT" altLang="it-IT" b="1" i="1"/>
              <a:t>5% fibrosi</a:t>
            </a:r>
          </a:p>
          <a:p>
            <a:r>
              <a:rPr lang="it-IT" altLang="it-IT" b="1" i="1"/>
              <a:t>2,5% cirrosi</a:t>
            </a:r>
          </a:p>
          <a:p>
            <a:r>
              <a:rPr lang="it-IT" altLang="it-IT" b="1" i="1"/>
              <a:t>10% istologia normale </a:t>
            </a:r>
          </a:p>
        </p:txBody>
      </p:sp>
    </p:spTree>
    <p:extLst>
      <p:ext uri="{BB962C8B-B14F-4D97-AF65-F5344CB8AC3E}">
        <p14:creationId xmlns:p14="http://schemas.microsoft.com/office/powerpoint/2010/main" val="15761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71450"/>
            <a:ext cx="8516937" cy="762000"/>
          </a:xfrm>
        </p:spPr>
        <p:txBody>
          <a:bodyPr/>
          <a:lstStyle/>
          <a:p>
            <a:r>
              <a:rPr lang="it-IT" altLang="it-IT" sz="3200"/>
              <a:t>Valutazione di  Steatoepatite (NASH o NAFLD)</a:t>
            </a:r>
          </a:p>
        </p:txBody>
      </p:sp>
      <p:graphicFrame>
        <p:nvGraphicFramePr>
          <p:cNvPr id="355331" name="Group 3"/>
          <p:cNvGraphicFramePr>
            <a:graphicFrameLocks noGrp="1"/>
          </p:cNvGraphicFramePr>
          <p:nvPr/>
        </p:nvGraphicFramePr>
        <p:xfrm>
          <a:off x="254000" y="1474788"/>
          <a:ext cx="8429625" cy="4578096"/>
        </p:xfrm>
        <a:graphic>
          <a:graphicData uri="http://schemas.openxmlformats.org/drawingml/2006/table">
            <a:tbl>
              <a:tblPr/>
              <a:tblGrid>
                <a:gridCol w="8429625"/>
              </a:tblGrid>
              <a:tr h="596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NAFLD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90525">
                <a:tc>
                  <a:txBody>
                    <a:bodyPr/>
                    <a:lstStyle>
                      <a:lvl1pPr marL="287338" indent="-2873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957263" indent="-2921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714500" indent="-3810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marL="2247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marL="27813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marL="3238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marL="36957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marL="4152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marL="4610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287338" marR="0" lvl="0" indent="-2873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it-IT" altLang="it-IT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287338" marR="0" lvl="0" indent="-2873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Patologia </a:t>
                      </a: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sempre più Comune</a:t>
                      </a: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!</a:t>
                      </a:r>
                    </a:p>
                    <a:p>
                      <a:pPr marL="287338" marR="0" lvl="0" indent="-2873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Fattori di Rischio</a:t>
                      </a:r>
                    </a:p>
                    <a:p>
                      <a:pPr marL="957263" marR="0" lvl="1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Obesità</a:t>
                      </a:r>
                    </a:p>
                    <a:p>
                      <a:pPr marL="957263" marR="0" lvl="1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Iperlipidemia</a:t>
                      </a:r>
                    </a:p>
                    <a:p>
                      <a:pPr marL="957263" marR="0" lvl="1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Diabete</a:t>
                      </a:r>
                    </a:p>
                    <a:p>
                      <a:pPr marL="957263" marR="0" lvl="1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???</a:t>
                      </a:r>
                    </a:p>
                    <a:p>
                      <a:pPr marL="287338" marR="0" lvl="0" indent="-2873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NESSUN TEST SPECIFICO</a:t>
                      </a:r>
                    </a:p>
                    <a:p>
                      <a:pPr marL="957263" marR="0" lvl="1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ECO</a:t>
                      </a:r>
                    </a:p>
                    <a:p>
                      <a:pPr marL="957263" marR="0" lvl="1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TAC/RMN</a:t>
                      </a:r>
                    </a:p>
                    <a:p>
                      <a:pPr marL="287338" marR="0" lvl="0" indent="-2873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endParaRPr kumimoji="1" lang="it-IT" altLang="it-IT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9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504238" cy="762000"/>
          </a:xfrm>
        </p:spPr>
        <p:txBody>
          <a:bodyPr/>
          <a:lstStyle/>
          <a:p>
            <a:r>
              <a:rPr lang="it-IT" altLang="it-IT" sz="3200"/>
              <a:t>Valutazione di  Steatoepatite (NASH o NAFLD)</a:t>
            </a:r>
          </a:p>
        </p:txBody>
      </p:sp>
      <p:graphicFrame>
        <p:nvGraphicFramePr>
          <p:cNvPr id="356355" name="Group 3"/>
          <p:cNvGraphicFramePr>
            <a:graphicFrameLocks noGrp="1"/>
          </p:cNvGraphicFramePr>
          <p:nvPr/>
        </p:nvGraphicFramePr>
        <p:xfrm>
          <a:off x="254000" y="1474788"/>
          <a:ext cx="8429625" cy="5096256"/>
        </p:xfrm>
        <a:graphic>
          <a:graphicData uri="http://schemas.openxmlformats.org/drawingml/2006/table">
            <a:tbl>
              <a:tblPr/>
              <a:tblGrid>
                <a:gridCol w="8429625"/>
              </a:tblGrid>
              <a:tr h="596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NAFLD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857375">
                <a:tc>
                  <a:txBody>
                    <a:bodyPr/>
                    <a:lstStyle>
                      <a:lvl1pPr marL="92075" indent="-9207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536575" indent="-2651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714500" indent="-3810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marL="2247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marL="27813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marL="3238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marL="36957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marL="4152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marL="4610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92075" marR="0" lvl="0" indent="-920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814 </a:t>
                      </a:r>
                      <a:r>
                        <a:rPr kumimoji="1" lang="it-IT" alt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Bambini (4-12 aa)</a:t>
                      </a:r>
                    </a:p>
                    <a:p>
                      <a:pPr marL="536575" marR="0" lvl="1" indent="-265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Steatosi epatica  2,6%</a:t>
                      </a:r>
                    </a:p>
                    <a:p>
                      <a:pPr marL="536575" marR="0" lvl="1" indent="-265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Obesi                9,7%</a:t>
                      </a:r>
                    </a:p>
                    <a:p>
                      <a:pPr marL="536575" marR="0" lvl="1" indent="-2651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Correlazione tra grado obesità e prevalenza steatosi</a:t>
                      </a:r>
                    </a:p>
                    <a:p>
                      <a:pPr marL="536575" marR="0" lvl="1" indent="-265113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Timaga, DDS 1995</a:t>
                      </a:r>
                      <a:endParaRPr kumimoji="1" lang="it-IT" altLang="it-IT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 marL="92075" indent="-9207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536575" indent="-2651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714500" indent="-3810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marL="2247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marL="27813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marL="3238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marL="36957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marL="4152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marL="4610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92075" marR="0" lvl="0" indent="-920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2450</a:t>
                      </a:r>
                      <a:r>
                        <a:rPr kumimoji="1" lang="it-IT" alt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 Pazienti (12-18 aa)</a:t>
                      </a:r>
                    </a:p>
                    <a:p>
                      <a:pPr marL="536575" marR="0" lvl="1" indent="-265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Sovrappeso      16%</a:t>
                      </a:r>
                    </a:p>
                    <a:p>
                      <a:pPr marL="536575" marR="0" lvl="1" indent="-265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Obesità           10%</a:t>
                      </a:r>
                    </a:p>
                    <a:p>
                      <a:pPr marL="536575" marR="0" lvl="1" indent="-265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Monotype Sorts" pitchFamily="2" charset="2"/>
                        </a:rPr>
                        <a:t></a:t>
                      </a: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Monotype Sorts" pitchFamily="2" charset="2"/>
                        </a:rPr>
                        <a:t> AST / yGT   3,2%  (61% Obesi)</a:t>
                      </a:r>
                    </a:p>
                    <a:p>
                      <a:pPr marL="536575" marR="0" lvl="1" indent="-2651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Sovrappeso ed Obesità cause più comuni di alterazioni enzimi epatici in adolescenti</a:t>
                      </a:r>
                    </a:p>
                    <a:p>
                      <a:pPr marL="536575" marR="0" lvl="1" indent="-265113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it-IT" alt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Sterauss, J.Pediatr. 2000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8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171450"/>
            <a:ext cx="8745537" cy="762000"/>
          </a:xfrm>
        </p:spPr>
        <p:txBody>
          <a:bodyPr/>
          <a:lstStyle/>
          <a:p>
            <a:r>
              <a:rPr lang="it-IT" altLang="it-IT" sz="3200"/>
              <a:t>Valutazione di  Steatoepatite (NASH o NAFLD)</a:t>
            </a:r>
          </a:p>
        </p:txBody>
      </p:sp>
      <p:graphicFrame>
        <p:nvGraphicFramePr>
          <p:cNvPr id="357379" name="Group 3"/>
          <p:cNvGraphicFramePr>
            <a:graphicFrameLocks noGrp="1"/>
          </p:cNvGraphicFramePr>
          <p:nvPr/>
        </p:nvGraphicFramePr>
        <p:xfrm>
          <a:off x="254000" y="1474788"/>
          <a:ext cx="8429625" cy="2894076"/>
        </p:xfrm>
        <a:graphic>
          <a:graphicData uri="http://schemas.openxmlformats.org/drawingml/2006/table">
            <a:tbl>
              <a:tblPr/>
              <a:tblGrid>
                <a:gridCol w="8429625"/>
              </a:tblGrid>
              <a:tr h="596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NAFLD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857375">
                <a:tc>
                  <a:txBody>
                    <a:bodyPr/>
                    <a:lstStyle>
                      <a:lvl1pPr marL="92075" indent="-9207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536575" indent="-2651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714500" indent="-3810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marL="2247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marL="27813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marL="3238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marL="36957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marL="4152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marL="4610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Prevalenza Sovrappeso / Obesità in Italia</a:t>
                      </a:r>
                    </a:p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it-IT" altLang="it-IT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20%</a:t>
                      </a:r>
                      <a:endParaRPr kumimoji="1" lang="it-IT" altLang="it-IT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 marL="92075" indent="-9207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536575" indent="-2651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714500" indent="-3810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marL="2247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marL="27813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marL="3238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marL="36957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marL="4152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marL="4610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92075" marR="0" lvl="0" indent="-920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it-IT" altLang="it-IT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7391" name="Rectangle 15"/>
          <p:cNvSpPr>
            <a:spLocks noChangeArrowheads="1"/>
          </p:cNvSpPr>
          <p:nvPr/>
        </p:nvSpPr>
        <p:spPr bwMode="auto">
          <a:xfrm>
            <a:off x="674688" y="4733925"/>
            <a:ext cx="7878762" cy="1582738"/>
          </a:xfrm>
          <a:prstGeom prst="rect">
            <a:avLst/>
          </a:prstGeom>
          <a:solidFill>
            <a:schemeClr val="accent1">
              <a:alpha val="33000"/>
            </a:scheme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kumimoji="1" lang="it-IT" altLang="it-IT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NAFLD</a:t>
            </a:r>
          </a:p>
          <a:p>
            <a:pPr algn="ctr" eaLnBrk="0" hangingPunct="0"/>
            <a:r>
              <a:rPr kumimoji="1" lang="it-IT" altLang="it-IT" sz="3200" b="1" i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Causa più frequente di epatopatia cronica in eta’ evolutiva</a:t>
            </a:r>
          </a:p>
        </p:txBody>
      </p:sp>
    </p:spTree>
    <p:extLst>
      <p:ext uri="{BB962C8B-B14F-4D97-AF65-F5344CB8AC3E}">
        <p14:creationId xmlns:p14="http://schemas.microsoft.com/office/powerpoint/2010/main" val="38457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1448640"/>
            <a:ext cx="9142560" cy="35985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175">
            <a:solidFill>
              <a:schemeClr val="accent1"/>
            </a:solidFill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sp>
      <p:sp>
        <p:nvSpPr>
          <p:cNvPr id="58372" name="CustomShape 2"/>
          <p:cNvSpPr>
            <a:spLocks noChangeArrowheads="1"/>
          </p:cNvSpPr>
          <p:nvPr/>
        </p:nvSpPr>
        <p:spPr bwMode="auto">
          <a:xfrm>
            <a:off x="0" y="1414463"/>
            <a:ext cx="9142413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lnSpc>
                <a:spcPct val="120000"/>
              </a:lnSpc>
            </a:pPr>
            <a:r>
              <a:rPr lang="it-IT" sz="8000" b="1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CASO CLINICO</a:t>
            </a:r>
            <a:endParaRPr lang="it-IT" dirty="0">
              <a:latin typeface="Comic Sans MS" pitchFamily="66" charset="0"/>
              <a:cs typeface="DejaVu Sans"/>
            </a:endParaRPr>
          </a:p>
        </p:txBody>
      </p:sp>
      <p:sp>
        <p:nvSpPr>
          <p:cNvPr id="58373" name="CustomShape 3"/>
          <p:cNvSpPr>
            <a:spLocks noChangeArrowheads="1"/>
          </p:cNvSpPr>
          <p:nvPr/>
        </p:nvSpPr>
        <p:spPr bwMode="auto">
          <a:xfrm>
            <a:off x="0" y="3248025"/>
            <a:ext cx="9142413" cy="12954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it-IT" sz="6600" b="1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Le</a:t>
            </a:r>
            <a:r>
              <a:rPr lang="it-IT" sz="6600" b="1" dirty="0">
                <a:solidFill>
                  <a:srgbClr val="000000"/>
                </a:solidFill>
                <a:latin typeface="Arial Narrow" pitchFamily="34" charset="0"/>
                <a:cs typeface="DejaVu Sans"/>
              </a:rPr>
              <a:t> </a:t>
            </a:r>
            <a:r>
              <a:rPr lang="it-IT" sz="6600" b="1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transaminasi</a:t>
            </a:r>
            <a:r>
              <a:rPr lang="it-IT" sz="6600" b="1" dirty="0">
                <a:solidFill>
                  <a:srgbClr val="000000"/>
                </a:solidFill>
                <a:latin typeface="Arial Narrow" pitchFamily="34" charset="0"/>
                <a:cs typeface="DejaVu Sans"/>
              </a:rPr>
              <a:t> </a:t>
            </a:r>
            <a:r>
              <a:rPr lang="it-IT" sz="6600" b="1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mosse</a:t>
            </a:r>
            <a:endParaRPr lang="it-IT" dirty="0">
              <a:latin typeface="Comic Sans MS" pitchFamily="66" charset="0"/>
              <a:cs typeface="DejaVu Sans"/>
            </a:endParaRPr>
          </a:p>
        </p:txBody>
      </p:sp>
      <p:sp>
        <p:nvSpPr>
          <p:cNvPr id="58374" name="CustomShape 6"/>
          <p:cNvSpPr>
            <a:spLocks noChangeArrowheads="1"/>
          </p:cNvSpPr>
          <p:nvPr/>
        </p:nvSpPr>
        <p:spPr bwMode="auto">
          <a:xfrm>
            <a:off x="2527300" y="5173663"/>
            <a:ext cx="4089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it-IT" sz="3200" i="1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Dr. </a:t>
            </a:r>
            <a:r>
              <a:rPr lang="it-IT" sz="3200" i="1" dirty="0" err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Capoferri</a:t>
            </a:r>
            <a:r>
              <a:rPr lang="it-IT" sz="3200" i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 – Dr. Negrinelli</a:t>
            </a:r>
            <a:endParaRPr lang="it-IT">
              <a:latin typeface="Comic Sans MS" pitchFamily="66" charset="0"/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71450"/>
            <a:ext cx="8516937" cy="762000"/>
          </a:xfrm>
        </p:spPr>
        <p:txBody>
          <a:bodyPr/>
          <a:lstStyle/>
          <a:p>
            <a:r>
              <a:rPr lang="it-IT" altLang="it-IT" sz="3200"/>
              <a:t>Valutazione di  Steatoepatite (NASH o NAFLD)</a:t>
            </a:r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/>
        </p:nvGraphicFramePr>
        <p:xfrm>
          <a:off x="241300" y="1349375"/>
          <a:ext cx="8578850" cy="4913313"/>
        </p:xfrm>
        <a:graphic>
          <a:graphicData uri="http://schemas.openxmlformats.org/drawingml/2006/table">
            <a:tbl>
              <a:tblPr/>
              <a:tblGrid>
                <a:gridCol w="8578850"/>
              </a:tblGrid>
              <a:tr h="723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NAFLD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189413">
                <a:tc>
                  <a:txBody>
                    <a:bodyPr/>
                    <a:lstStyle>
                      <a:lvl1pPr marL="182563" indent="-182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marL="957263" indent="-2921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marL="1714500" indent="-3810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marL="2247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marL="27813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marL="3238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marL="36957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marL="4152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marL="4610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Complicanza più frequente dell’obesità in età pediatrica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Causa più frequente di epatopatia cronica in adolescenti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Patologia evolutiva ???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Più frequente in obesità severa ma possibile in sovrappeso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ECOGRAFIA e NON  le transaminasi per la diagnosi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Potenzialmente reversibile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Tx/>
                        <a:buSzPct val="75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it-IT" alt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Miglior terapia è la prevenzione dell’obesità</a:t>
                      </a:r>
                      <a:endParaRPr kumimoji="1" lang="it-IT" altLang="it-IT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3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Valutazione Epatologica - </a:t>
            </a:r>
            <a:r>
              <a:rPr lang="it-IT" altLang="it-IT">
                <a:solidFill>
                  <a:srgbClr val="FF0000"/>
                </a:solidFill>
              </a:rPr>
              <a:t>COSTI</a:t>
            </a:r>
          </a:p>
        </p:txBody>
      </p:sp>
      <p:graphicFrame>
        <p:nvGraphicFramePr>
          <p:cNvPr id="322799" name="Group 239"/>
          <p:cNvGraphicFramePr>
            <a:graphicFrameLocks noGrp="1"/>
          </p:cNvGraphicFramePr>
          <p:nvPr>
            <p:ph type="tbl" idx="1"/>
          </p:nvPr>
        </p:nvGraphicFramePr>
        <p:xfrm>
          <a:off x="1193800" y="1196975"/>
          <a:ext cx="6605588" cy="5486400"/>
        </p:xfrm>
        <a:graphic>
          <a:graphicData uri="http://schemas.openxmlformats.org/drawingml/2006/table">
            <a:tbl>
              <a:tblPr/>
              <a:tblGrid>
                <a:gridCol w="4862513"/>
                <a:gridCol w="1743075"/>
              </a:tblGrid>
              <a:tr h="277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INDAGINE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COSTO 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AST/ALT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66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66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127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LFT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66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2,5 </a:t>
                      </a:r>
                      <a:r>
                        <a:rPr kumimoji="1" lang="it-IT" altLang="it-I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l’uno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66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127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Met. Ferro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E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E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127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Met. Ferro con GENE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E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E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MARKERS (</a:t>
                      </a:r>
                      <a:r>
                        <a:rPr kumimoji="1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DNA – RNA</a:t>
                      </a:r>
                      <a:r>
                        <a:rPr kumimoji="1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) l’uno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tint val="14118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64-79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tint val="14118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11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Markers no Ac. Nucleici l’uno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tint val="14118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tint val="14118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Biopsia Epatica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5882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1639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5882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127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ECOgrafia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5882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50-100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85882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11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Markers Autoimmunità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70-120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127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Alfa</a:t>
                      </a:r>
                      <a:r>
                        <a:rPr kumimoji="1" lang="it-IT" altLang="it-IT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1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-AT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127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M. Di Wilson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CC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rgbClr val="0000CC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FFCC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7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CustomShape 1"/>
          <p:cNvSpPr>
            <a:spLocks noChangeArrowheads="1"/>
          </p:cNvSpPr>
          <p:nvPr/>
        </p:nvSpPr>
        <p:spPr bwMode="auto">
          <a:xfrm>
            <a:off x="-22225" y="1524000"/>
            <a:ext cx="9166225" cy="359886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8306" name="CustomShape 2"/>
          <p:cNvSpPr>
            <a:spLocks noChangeArrowheads="1"/>
          </p:cNvSpPr>
          <p:nvPr/>
        </p:nvSpPr>
        <p:spPr bwMode="auto">
          <a:xfrm>
            <a:off x="38100" y="1773238"/>
            <a:ext cx="9142413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it-IT" sz="80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Ed ora al Laboratorista...</a:t>
            </a:r>
            <a:endParaRPr lang="it-IT">
              <a:latin typeface="Comic Sans MS" pitchFamily="66" charset="0"/>
              <a:cs typeface="DejaVu Sans"/>
            </a:endParaRPr>
          </a:p>
        </p:txBody>
      </p:sp>
      <p:sp>
        <p:nvSpPr>
          <p:cNvPr id="98307" name="CustomShape 5"/>
          <p:cNvSpPr>
            <a:spLocks noChangeArrowheads="1"/>
          </p:cNvSpPr>
          <p:nvPr/>
        </p:nvSpPr>
        <p:spPr bwMode="auto">
          <a:xfrm>
            <a:off x="2195513" y="5127625"/>
            <a:ext cx="50085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it-IT" sz="3200" i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Dr. Brugnoni</a:t>
            </a:r>
            <a:endParaRPr lang="it-IT">
              <a:latin typeface="Comic Sans MS" pitchFamily="66" charset="0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Text Box 2"/>
          <p:cNvSpPr txBox="1">
            <a:spLocks noChangeArrowheads="1"/>
          </p:cNvSpPr>
          <p:nvPr/>
        </p:nvSpPr>
        <p:spPr bwMode="auto">
          <a:xfrm>
            <a:off x="6085285" y="4365627"/>
            <a:ext cx="2444566" cy="16004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200" b="1" dirty="0">
                <a:solidFill>
                  <a:srgbClr val="040FFF"/>
                </a:solidFill>
              </a:rPr>
              <a:t>Fase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200" b="1" dirty="0">
                <a:solidFill>
                  <a:srgbClr val="040FFF"/>
                </a:solidFill>
              </a:rPr>
              <a:t>post-analitica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altLang="it-IT" sz="1800" b="1" dirty="0">
              <a:solidFill>
                <a:srgbClr val="040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1800" b="1" dirty="0">
                <a:solidFill>
                  <a:prstClr val="black"/>
                </a:solidFill>
              </a:rPr>
              <a:t>Produzione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1800" b="1" dirty="0">
                <a:solidFill>
                  <a:prstClr val="black"/>
                </a:solidFill>
              </a:rPr>
              <a:t>del referto</a:t>
            </a:r>
          </a:p>
        </p:txBody>
      </p:sp>
      <p:grpSp>
        <p:nvGrpSpPr>
          <p:cNvPr id="773123" name="Group 3"/>
          <p:cNvGrpSpPr>
            <a:grpSpLocks/>
          </p:cNvGrpSpPr>
          <p:nvPr/>
        </p:nvGrpSpPr>
        <p:grpSpPr bwMode="auto">
          <a:xfrm>
            <a:off x="1046284" y="4365629"/>
            <a:ext cx="2662515" cy="1600201"/>
            <a:chOff x="-81" y="2750"/>
            <a:chExt cx="2235" cy="1008"/>
          </a:xfrm>
        </p:grpSpPr>
        <p:sp>
          <p:nvSpPr>
            <p:cNvPr id="4113" name="Text Box 4"/>
            <p:cNvSpPr txBox="1">
              <a:spLocks noChangeArrowheads="1"/>
            </p:cNvSpPr>
            <p:nvPr/>
          </p:nvSpPr>
          <p:spPr bwMode="auto">
            <a:xfrm>
              <a:off x="-81" y="2750"/>
              <a:ext cx="1691" cy="100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altLang="it-IT" sz="2200" b="1">
                  <a:solidFill>
                    <a:srgbClr val="040FFF"/>
                  </a:solidFill>
                </a:rPr>
                <a:t>Fase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altLang="it-IT" sz="2200" b="1">
                  <a:solidFill>
                    <a:srgbClr val="040FFF"/>
                  </a:solidFill>
                </a:rPr>
                <a:t>pre-analitica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altLang="it-IT" sz="1800" b="1">
                <a:solidFill>
                  <a:srgbClr val="040FFF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altLang="it-IT" sz="1800" b="1">
                  <a:solidFill>
                    <a:prstClr val="black"/>
                  </a:solidFill>
                </a:rPr>
                <a:t>Raccolta del campione</a:t>
              </a:r>
            </a:p>
          </p:txBody>
        </p:sp>
        <p:sp>
          <p:nvSpPr>
            <p:cNvPr id="4114" name="Line 5"/>
            <p:cNvSpPr>
              <a:spLocks noChangeShapeType="1"/>
            </p:cNvSpPr>
            <p:nvPr/>
          </p:nvSpPr>
          <p:spPr bwMode="auto">
            <a:xfrm>
              <a:off x="1701" y="3295"/>
              <a:ext cx="453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3126" name="Group 6"/>
          <p:cNvGrpSpPr>
            <a:grpSpLocks/>
          </p:cNvGrpSpPr>
          <p:nvPr/>
        </p:nvGrpSpPr>
        <p:grpSpPr bwMode="auto">
          <a:xfrm>
            <a:off x="3815955" y="4365627"/>
            <a:ext cx="2159794" cy="1604963"/>
            <a:chOff x="2245" y="2750"/>
            <a:chExt cx="1814" cy="1011"/>
          </a:xfrm>
        </p:grpSpPr>
        <p:sp>
          <p:nvSpPr>
            <p:cNvPr id="4111" name="Text Box 7"/>
            <p:cNvSpPr txBox="1">
              <a:spLocks noChangeArrowheads="1"/>
            </p:cNvSpPr>
            <p:nvPr/>
          </p:nvSpPr>
          <p:spPr bwMode="auto">
            <a:xfrm>
              <a:off x="2245" y="2750"/>
              <a:ext cx="1270" cy="101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altLang="it-IT" sz="2200" b="1" dirty="0">
                  <a:solidFill>
                    <a:srgbClr val="040FFF"/>
                  </a:solidFill>
                </a:rPr>
                <a:t>Fase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altLang="it-IT" sz="2200" b="1" dirty="0">
                  <a:solidFill>
                    <a:srgbClr val="040FFF"/>
                  </a:solidFill>
                </a:rPr>
                <a:t>analitica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altLang="it-IT" sz="1800" b="1" dirty="0">
                <a:solidFill>
                  <a:srgbClr val="040FFF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altLang="it-IT" sz="1800" b="1" dirty="0">
                  <a:solidFill>
                    <a:prstClr val="black"/>
                  </a:solidFill>
                </a:rPr>
                <a:t>Esecuzione dell’esame</a:t>
              </a:r>
            </a:p>
          </p:txBody>
        </p:sp>
        <p:sp>
          <p:nvSpPr>
            <p:cNvPr id="4112" name="Line 8"/>
            <p:cNvSpPr>
              <a:spLocks noChangeShapeType="1"/>
            </p:cNvSpPr>
            <p:nvPr/>
          </p:nvSpPr>
          <p:spPr bwMode="auto">
            <a:xfrm>
              <a:off x="3606" y="3295"/>
              <a:ext cx="453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2866147" y="6092827"/>
            <a:ext cx="346640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it-IT" altLang="it-IT" sz="3000" b="1" dirty="0">
                <a:solidFill>
                  <a:srgbClr val="FF060F"/>
                </a:solidFill>
              </a:rPr>
              <a:t>LABORATORIO</a:t>
            </a:r>
          </a:p>
        </p:txBody>
      </p:sp>
      <p:grpSp>
        <p:nvGrpSpPr>
          <p:cNvPr id="773130" name="Group 10"/>
          <p:cNvGrpSpPr>
            <a:grpSpLocks/>
          </p:cNvGrpSpPr>
          <p:nvPr/>
        </p:nvGrpSpPr>
        <p:grpSpPr bwMode="auto">
          <a:xfrm>
            <a:off x="3463133" y="912815"/>
            <a:ext cx="2266951" cy="1990726"/>
            <a:chOff x="2154" y="575"/>
            <a:chExt cx="1904" cy="1254"/>
          </a:xfrm>
        </p:grpSpPr>
        <p:pic>
          <p:nvPicPr>
            <p:cNvPr id="4109" name="Picture 11" descr="Clinic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575"/>
              <a:ext cx="788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2154" y="1480"/>
              <a:ext cx="190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it-IT" altLang="it-IT" sz="3000" b="1" dirty="0">
                  <a:solidFill>
                    <a:srgbClr val="FF060F"/>
                  </a:solidFill>
                </a:rPr>
                <a:t>CLINICO</a:t>
              </a:r>
            </a:p>
          </p:txBody>
        </p:sp>
      </p:grpSp>
      <p:grpSp>
        <p:nvGrpSpPr>
          <p:cNvPr id="773133" name="Group 13"/>
          <p:cNvGrpSpPr>
            <a:grpSpLocks/>
          </p:cNvGrpSpPr>
          <p:nvPr/>
        </p:nvGrpSpPr>
        <p:grpSpPr bwMode="auto">
          <a:xfrm>
            <a:off x="1046556" y="404815"/>
            <a:ext cx="2803923" cy="3889375"/>
            <a:chOff x="-81" y="255"/>
            <a:chExt cx="2355" cy="2450"/>
          </a:xfrm>
        </p:grpSpPr>
        <p:sp>
          <p:nvSpPr>
            <p:cNvPr id="4107" name="Freeform 14"/>
            <p:cNvSpPr>
              <a:spLocks/>
            </p:cNvSpPr>
            <p:nvPr/>
          </p:nvSpPr>
          <p:spPr bwMode="auto">
            <a:xfrm>
              <a:off x="520" y="1027"/>
              <a:ext cx="1754" cy="1678"/>
            </a:xfrm>
            <a:custGeom>
              <a:avLst/>
              <a:gdLst>
                <a:gd name="T0" fmla="*/ 212 w 1754"/>
                <a:gd name="T1" fmla="*/ 1678 h 1678"/>
                <a:gd name="T2" fmla="*/ 257 w 1754"/>
                <a:gd name="T3" fmla="*/ 952 h 1678"/>
                <a:gd name="T4" fmla="*/ 1754 w 1754"/>
                <a:gd name="T5" fmla="*/ 0 h 16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54" h="1678">
                  <a:moveTo>
                    <a:pt x="212" y="1678"/>
                  </a:moveTo>
                  <a:cubicBezTo>
                    <a:pt x="106" y="1455"/>
                    <a:pt x="0" y="1232"/>
                    <a:pt x="257" y="952"/>
                  </a:cubicBezTo>
                  <a:cubicBezTo>
                    <a:pt x="514" y="672"/>
                    <a:pt x="1134" y="336"/>
                    <a:pt x="1754" y="0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8" name="Text Box 15"/>
            <p:cNvSpPr txBox="1">
              <a:spLocks noChangeArrowheads="1"/>
            </p:cNvSpPr>
            <p:nvPr/>
          </p:nvSpPr>
          <p:spPr bwMode="auto">
            <a:xfrm>
              <a:off x="-81" y="255"/>
              <a:ext cx="2024" cy="83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altLang="it-IT" sz="2200" b="1" dirty="0">
                  <a:solidFill>
                    <a:srgbClr val="040FFF"/>
                  </a:solidFill>
                </a:rPr>
                <a:t>Fase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altLang="it-IT" sz="2200" b="1" dirty="0" err="1">
                  <a:solidFill>
                    <a:srgbClr val="040FFF"/>
                  </a:solidFill>
                </a:rPr>
                <a:t>pre</a:t>
              </a:r>
              <a:r>
                <a:rPr lang="it-IT" altLang="it-IT" sz="2200" b="1" dirty="0">
                  <a:solidFill>
                    <a:srgbClr val="040FFF"/>
                  </a:solidFill>
                </a:rPr>
                <a:t>-</a:t>
              </a:r>
              <a:r>
                <a:rPr lang="it-IT" altLang="it-IT" sz="2200" b="1" dirty="0" err="1">
                  <a:solidFill>
                    <a:srgbClr val="040FFF"/>
                  </a:solidFill>
                </a:rPr>
                <a:t>pre</a:t>
              </a:r>
              <a:r>
                <a:rPr lang="it-IT" altLang="it-IT" sz="2200" b="1" dirty="0">
                  <a:solidFill>
                    <a:srgbClr val="040FFF"/>
                  </a:solidFill>
                </a:rPr>
                <a:t>-analitica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altLang="it-IT" sz="1800" b="1" dirty="0">
                <a:solidFill>
                  <a:srgbClr val="040FFF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altLang="it-IT" sz="1800" b="1" dirty="0">
                  <a:solidFill>
                    <a:prstClr val="black"/>
                  </a:solidFill>
                </a:rPr>
                <a:t>Scelta del test</a:t>
              </a:r>
            </a:p>
          </p:txBody>
        </p:sp>
      </p:grpSp>
      <p:grpSp>
        <p:nvGrpSpPr>
          <p:cNvPr id="773136" name="Group 16"/>
          <p:cNvGrpSpPr>
            <a:grpSpLocks/>
          </p:cNvGrpSpPr>
          <p:nvPr/>
        </p:nvGrpSpPr>
        <p:grpSpPr bwMode="auto">
          <a:xfrm>
            <a:off x="5191215" y="260350"/>
            <a:ext cx="3652845" cy="4033838"/>
            <a:chOff x="3422" y="164"/>
            <a:chExt cx="3068" cy="2541"/>
          </a:xfrm>
        </p:grpSpPr>
        <p:sp>
          <p:nvSpPr>
            <p:cNvPr id="4105" name="Freeform 17"/>
            <p:cNvSpPr>
              <a:spLocks/>
            </p:cNvSpPr>
            <p:nvPr/>
          </p:nvSpPr>
          <p:spPr bwMode="auto">
            <a:xfrm>
              <a:off x="3422" y="1027"/>
              <a:ext cx="1700" cy="1678"/>
            </a:xfrm>
            <a:custGeom>
              <a:avLst/>
              <a:gdLst>
                <a:gd name="T0" fmla="*/ 1458 w 1746"/>
                <a:gd name="T1" fmla="*/ 1678 h 1724"/>
                <a:gd name="T2" fmla="*/ 1458 w 1746"/>
                <a:gd name="T3" fmla="*/ 750 h 1724"/>
                <a:gd name="T4" fmla="*/ 0 w 1746"/>
                <a:gd name="T5" fmla="*/ 0 h 17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6" h="1724">
                  <a:moveTo>
                    <a:pt x="1497" y="1724"/>
                  </a:moveTo>
                  <a:cubicBezTo>
                    <a:pt x="1621" y="1391"/>
                    <a:pt x="1746" y="1058"/>
                    <a:pt x="1497" y="771"/>
                  </a:cubicBezTo>
                  <a:cubicBezTo>
                    <a:pt x="1248" y="484"/>
                    <a:pt x="250" y="129"/>
                    <a:pt x="0" y="0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6" name="Text Box 18"/>
            <p:cNvSpPr txBox="1">
              <a:spLocks noChangeArrowheads="1"/>
            </p:cNvSpPr>
            <p:nvPr/>
          </p:nvSpPr>
          <p:spPr bwMode="auto">
            <a:xfrm>
              <a:off x="4184" y="164"/>
              <a:ext cx="2306" cy="100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altLang="it-IT" sz="2200" b="1" dirty="0">
                  <a:solidFill>
                    <a:srgbClr val="040FFF"/>
                  </a:solidFill>
                </a:rPr>
                <a:t>Fase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altLang="it-IT" sz="2200" b="1" dirty="0">
                  <a:solidFill>
                    <a:srgbClr val="040FFF"/>
                  </a:solidFill>
                </a:rPr>
                <a:t>post-post-analitica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altLang="it-IT" sz="1800" b="1" dirty="0">
                <a:solidFill>
                  <a:srgbClr val="040FFF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altLang="it-IT" sz="1800" b="1" dirty="0">
                  <a:solidFill>
                    <a:prstClr val="black"/>
                  </a:solidFill>
                </a:rPr>
                <a:t>Interpretazione e utilizzo del 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6650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7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7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7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6160" y="428092"/>
            <a:ext cx="5829300" cy="42473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CHE COSA CHIEDE IL CLINICO</a:t>
            </a:r>
          </a:p>
        </p:txBody>
      </p:sp>
      <p:graphicFrame>
        <p:nvGraphicFramePr>
          <p:cNvPr id="883749" name="Group 3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2667150"/>
              </p:ext>
            </p:extLst>
          </p:nvPr>
        </p:nvGraphicFramePr>
        <p:xfrm>
          <a:off x="914400" y="2452063"/>
          <a:ext cx="7445829" cy="1888118"/>
        </p:xfrm>
        <a:graphic>
          <a:graphicData uri="http://schemas.openxmlformats.org/drawingml/2006/table">
            <a:tbl>
              <a:tblPr/>
              <a:tblGrid>
                <a:gridCol w="7445829"/>
              </a:tblGrid>
              <a:tr h="188811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CHE IL LABORATORIO IMPLEMENTI TEST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IN GRADO DI FORNIRE INFORMAZIONI RELATIVE ALLO STATO E/O ALLA FUNZIONE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DI ORGANI E APPARATI</a:t>
                      </a:r>
                    </a:p>
                  </a:txBody>
                  <a:tcPr marL="68580" marR="6858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77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94305" y="1122533"/>
            <a:ext cx="4981548" cy="4372967"/>
            <a:chOff x="1085449" y="1130300"/>
            <a:chExt cx="5646737" cy="4686300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49" y="1130300"/>
              <a:ext cx="4824413" cy="468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4051355" y="1869767"/>
              <a:ext cx="1181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 b="1" dirty="0">
                  <a:solidFill>
                    <a:srgbClr val="000000"/>
                  </a:solidFill>
                  <a:latin typeface="Calibri" panose="020F0502020204030204"/>
                </a:rPr>
                <a:t>AST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4230971" y="2543175"/>
              <a:ext cx="11811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 b="1" dirty="0">
                  <a:solidFill>
                    <a:srgbClr val="000000"/>
                  </a:solidFill>
                  <a:latin typeface="Calibri" panose="020F0502020204030204"/>
                </a:rPr>
                <a:t>AST</a:t>
              </a: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2848932" y="4616780"/>
              <a:ext cx="1106487" cy="692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3600" b="1" dirty="0">
                  <a:solidFill>
                    <a:srgbClr val="000000"/>
                  </a:solidFill>
                  <a:latin typeface="Calibri" panose="020F0502020204030204"/>
                </a:rPr>
                <a:t>ALT</a:t>
              </a:r>
            </a:p>
          </p:txBody>
        </p: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5551086" y="3335339"/>
              <a:ext cx="11811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4000" b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r>
                <a:rPr lang="it-IT" altLang="it-IT" sz="2000" b="1">
                  <a:solidFill>
                    <a:srgbClr val="000000"/>
                  </a:solidFill>
                  <a:latin typeface="Calibri" panose="020F0502020204030204"/>
                </a:rPr>
                <a:t>GT</a:t>
              </a:r>
            </a:p>
          </p:txBody>
        </p:sp>
        <p:sp>
          <p:nvSpPr>
            <p:cNvPr id="9259" name="Text Box 43"/>
            <p:cNvSpPr txBox="1">
              <a:spLocks noChangeArrowheads="1"/>
            </p:cNvSpPr>
            <p:nvPr/>
          </p:nvSpPr>
          <p:spPr bwMode="auto">
            <a:xfrm>
              <a:off x="3933423" y="3236913"/>
              <a:ext cx="11811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800" b="1" dirty="0" err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r>
                <a:rPr lang="it-IT" altLang="it-IT" sz="1400" b="1" dirty="0" err="1">
                  <a:solidFill>
                    <a:srgbClr val="000000"/>
                  </a:solidFill>
                  <a:latin typeface="Calibri" panose="020F0502020204030204"/>
                </a:rPr>
                <a:t>GT</a:t>
              </a:r>
              <a:endParaRPr lang="it-IT" altLang="it-IT" sz="1400" b="1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>
              <a:off x="5262161" y="4056063"/>
              <a:ext cx="1181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 b="1">
                  <a:solidFill>
                    <a:srgbClr val="000000"/>
                  </a:solidFill>
                  <a:latin typeface="Calibri" panose="020F0502020204030204"/>
                </a:rPr>
                <a:t>ALP</a:t>
              </a: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>
              <a:off x="2885673" y="2166938"/>
              <a:ext cx="11811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 b="1">
                  <a:solidFill>
                    <a:srgbClr val="000000"/>
                  </a:solidFill>
                  <a:latin typeface="Calibri" panose="020F0502020204030204"/>
                </a:rPr>
                <a:t>LDH</a:t>
              </a:r>
            </a:p>
          </p:txBody>
        </p:sp>
      </p:grpSp>
      <p:graphicFrame>
        <p:nvGraphicFramePr>
          <p:cNvPr id="9488" name="Group 2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42928"/>
              </p:ext>
            </p:extLst>
          </p:nvPr>
        </p:nvGraphicFramePr>
        <p:xfrm>
          <a:off x="5374433" y="2352141"/>
          <a:ext cx="3377680" cy="2914057"/>
        </p:xfrm>
        <a:graphic>
          <a:graphicData uri="http://schemas.openxmlformats.org/drawingml/2006/table">
            <a:tbl>
              <a:tblPr/>
              <a:tblGrid>
                <a:gridCol w="1723695"/>
                <a:gridCol w="790554"/>
                <a:gridCol w="863431"/>
              </a:tblGrid>
              <a:tr h="418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Tessuto</a:t>
                      </a:r>
                    </a:p>
                  </a:txBody>
                  <a:tcPr marL="67500" marR="67500" marT="0" marB="0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AST</a:t>
                      </a:r>
                    </a:p>
                  </a:txBody>
                  <a:tcPr marL="67500" marR="675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</a:t>
                      </a:r>
                    </a:p>
                  </a:txBody>
                  <a:tcPr marL="67500" marR="6750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8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Cuore</a:t>
                      </a:r>
                    </a:p>
                  </a:txBody>
                  <a:tcPr marL="67500" marR="675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7800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Fegato</a:t>
                      </a:r>
                    </a:p>
                  </a:txBody>
                  <a:tcPr marL="67500" marR="675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7100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2850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Muscolo sch.</a:t>
                      </a:r>
                    </a:p>
                  </a:txBody>
                  <a:tcPr marL="67500" marR="675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5000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Rene</a:t>
                      </a:r>
                    </a:p>
                  </a:txBody>
                  <a:tcPr marL="67500" marR="675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4500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Pancreas</a:t>
                      </a:r>
                    </a:p>
                  </a:txBody>
                  <a:tcPr marL="67500" marR="675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1400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Milza</a:t>
                      </a:r>
                    </a:p>
                  </a:txBody>
                  <a:tcPr marL="67500" marR="675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Polmoni</a:t>
                      </a:r>
                    </a:p>
                  </a:txBody>
                  <a:tcPr marL="67500" marR="675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Eritrociti</a:t>
                      </a:r>
                    </a:p>
                  </a:txBody>
                  <a:tcPr marL="67500" marR="675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5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Plasma</a:t>
                      </a:r>
                    </a:p>
                  </a:txBody>
                  <a:tcPr marL="67500" marR="675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7500" marR="675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89" name="Text Box 273"/>
          <p:cNvSpPr txBox="1">
            <a:spLocks noChangeArrowheads="1"/>
          </p:cNvSpPr>
          <p:nvPr/>
        </p:nvSpPr>
        <p:spPr bwMode="auto">
          <a:xfrm>
            <a:off x="113968" y="5744070"/>
            <a:ext cx="8902800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ALT</a:t>
            </a:r>
            <a:r>
              <a:rPr lang="it-IT" altLang="it-IT" sz="2000" b="1" dirty="0">
                <a:solidFill>
                  <a:srgbClr val="FF0000"/>
                </a:solidFill>
                <a:latin typeface="Calibri" panose="020F0502020204030204"/>
              </a:rPr>
              <a:t>  </a:t>
            </a:r>
            <a:r>
              <a:rPr lang="it-IT" altLang="it-IT" sz="2000" b="1" dirty="0">
                <a:solidFill>
                  <a:srgbClr val="000000"/>
                </a:solidFill>
                <a:latin typeface="Calibri" panose="020F0502020204030204"/>
              </a:rPr>
              <a:t>è il test </a:t>
            </a:r>
            <a:r>
              <a:rPr lang="it-IT" altLang="it-IT" sz="2000" b="1" dirty="0">
                <a:solidFill>
                  <a:srgbClr val="333399"/>
                </a:solidFill>
                <a:latin typeface="Calibri" panose="020F0502020204030204"/>
              </a:rPr>
              <a:t>più sensibile</a:t>
            </a:r>
            <a:r>
              <a:rPr lang="it-IT" altLang="it-IT" sz="2000" b="1" dirty="0">
                <a:solidFill>
                  <a:srgbClr val="000000"/>
                </a:solidFill>
                <a:latin typeface="Calibri" panose="020F0502020204030204"/>
              </a:rPr>
              <a:t> e </a:t>
            </a:r>
            <a:r>
              <a:rPr lang="it-IT" altLang="it-IT" sz="2000" b="1" dirty="0">
                <a:solidFill>
                  <a:srgbClr val="333399"/>
                </a:solidFill>
                <a:latin typeface="Calibri" panose="020F0502020204030204"/>
              </a:rPr>
              <a:t>più specifico</a:t>
            </a:r>
            <a:r>
              <a:rPr lang="it-IT" altLang="it-IT" sz="2000" b="1" dirty="0">
                <a:solidFill>
                  <a:srgbClr val="000000"/>
                </a:solidFill>
                <a:latin typeface="Calibri" panose="020F0502020204030204"/>
              </a:rPr>
              <a:t> di danno </a:t>
            </a:r>
            <a:r>
              <a:rPr lang="it-IT" altLang="it-IT" sz="2000" b="1" dirty="0" err="1">
                <a:solidFill>
                  <a:srgbClr val="000000"/>
                </a:solidFill>
                <a:latin typeface="Calibri" panose="020F0502020204030204"/>
              </a:rPr>
              <a:t>epatocellulare</a:t>
            </a:r>
            <a:endParaRPr lang="it-IT" altLang="it-IT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6136" y="200407"/>
            <a:ext cx="915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REPERTORIO DEGLI ESAMI EPATICI:LE TRANSAMINASI</a:t>
            </a:r>
            <a:endParaRPr lang="it-IT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234250" y="1122534"/>
            <a:ext cx="3741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Distribuzione intracellulare: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citoplasma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 mitocondri e citoplasma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73"/>
          <p:cNvSpPr txBox="1">
            <a:spLocks noChangeArrowheads="1"/>
          </p:cNvSpPr>
          <p:nvPr/>
        </p:nvSpPr>
        <p:spPr bwMode="auto">
          <a:xfrm>
            <a:off x="112966" y="6301431"/>
            <a:ext cx="8901404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000" b="1" dirty="0">
                <a:solidFill>
                  <a:srgbClr val="333399"/>
                </a:solidFill>
                <a:latin typeface="Calibri" panose="020F0502020204030204"/>
              </a:rPr>
              <a:t>Pertanto </a:t>
            </a: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AST </a:t>
            </a:r>
            <a:r>
              <a:rPr lang="it-IT" altLang="it-IT" sz="2000" b="1" dirty="0">
                <a:solidFill>
                  <a:srgbClr val="333399"/>
                </a:solidFill>
                <a:latin typeface="Calibri" panose="020F0502020204030204"/>
              </a:rPr>
              <a:t>risulta ridondante e non andrebbe richiesto contemporaneamente</a:t>
            </a:r>
          </a:p>
        </p:txBody>
      </p:sp>
    </p:spTree>
    <p:extLst>
      <p:ext uri="{BB962C8B-B14F-4D97-AF65-F5344CB8AC3E}">
        <p14:creationId xmlns:p14="http://schemas.microsoft.com/office/powerpoint/2010/main" val="374344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9" grpId="0" animBg="1"/>
      <p:bldP spid="15" grpId="0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90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99683"/>
              </p:ext>
            </p:extLst>
          </p:nvPr>
        </p:nvGraphicFramePr>
        <p:xfrm>
          <a:off x="3415000" y="1393119"/>
          <a:ext cx="2332654" cy="1256776"/>
        </p:xfrm>
        <a:graphic>
          <a:graphicData uri="http://schemas.openxmlformats.org/drawingml/2006/table">
            <a:tbl>
              <a:tblPr/>
              <a:tblGrid>
                <a:gridCol w="736102"/>
                <a:gridCol w="1596552"/>
              </a:tblGrid>
              <a:tr h="37110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EMIVITA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30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AST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5 ore</a:t>
                      </a:r>
                    </a:p>
                  </a:txBody>
                  <a:tcPr marL="68580" marR="68580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ALT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 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10 ore</a:t>
                      </a: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67952" y="3240348"/>
            <a:ext cx="8864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Questo fa si che, in condizioni di normalità, il rapporto AST/ALT vari fra 0,8 e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Tale rapporto si mantiene anche nella maggior parte delle malattie da danno epatico.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Fa eccezione la EPATOPATIA ALCOLICA, in cui il rapporto è maggiore di 2; infatti: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L'alcool induce la AST mitocondriale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Gli alcolisti tendono a </a:t>
            </a:r>
            <a:r>
              <a:rPr lang="it-IT" sz="2000" b="1" dirty="0" err="1" smtClean="0">
                <a:solidFill>
                  <a:prstClr val="black"/>
                </a:solidFill>
                <a:latin typeface="Calibri" panose="020F0502020204030204"/>
              </a:rPr>
              <a:t>malnutrirsi</a:t>
            </a:r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 e ad avere un deficit di Vitamina B6, un precursore di </a:t>
            </a:r>
            <a:r>
              <a:rPr lang="it-IT" sz="2000" b="1" dirty="0" err="1" smtClean="0">
                <a:solidFill>
                  <a:prstClr val="black"/>
                </a:solidFill>
                <a:latin typeface="Calibri" panose="020F0502020204030204"/>
              </a:rPr>
              <a:t>piridossal</a:t>
            </a:r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 5' fosfato (P5P) essenziale per il dosaggio delle transaminasi e a cui risulta maggiormente sensibile la ALT</a:t>
            </a:r>
            <a:endParaRPr lang="it-IT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6136" y="200407"/>
            <a:ext cx="915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REPERTORIO DEGLI ESAMI EPATICI:LE TRANSAMINASI</a:t>
            </a:r>
            <a:endParaRPr lang="it-IT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71" name="Group 1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8274456"/>
              </p:ext>
            </p:extLst>
          </p:nvPr>
        </p:nvGraphicFramePr>
        <p:xfrm>
          <a:off x="242596" y="1866121"/>
          <a:ext cx="8640147" cy="3352800"/>
        </p:xfrm>
        <a:graphic>
          <a:graphicData uri="http://schemas.openxmlformats.org/drawingml/2006/table">
            <a:tbl>
              <a:tblPr/>
              <a:tblGrid>
                <a:gridCol w="3920006"/>
                <a:gridCol w="4720141"/>
              </a:tblGrid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Esame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Funzione/Problema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Lattato deidrogensi (LDH)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Danno epatocellulare </a:t>
                      </a: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(indicatore aspecifico)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Albumina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Protidosintesi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Tempo Protrombina (PT)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Protidosintesi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Colinesterasi (CHE)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Protidosintesi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Bilirubina (esterificata/non ester.)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Colestasi/difetto coniugazione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Fosfatasi alcalina (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ALP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Colestasi </a:t>
                      </a: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(danno)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glutamiltransferasi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it-IT" alt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GT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Colestasi/induzione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-6136" y="200407"/>
            <a:ext cx="915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REPERTORIO DEGLI ESAMI EPATICI: ALTRI ESAMI</a:t>
            </a:r>
            <a:endParaRPr lang="it-IT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6160" y="466728"/>
            <a:ext cx="5829300" cy="42473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CHE COSA CHIEDE IL CLINICO</a:t>
            </a:r>
          </a:p>
        </p:txBody>
      </p:sp>
      <p:graphicFrame>
        <p:nvGraphicFramePr>
          <p:cNvPr id="883749" name="Group 3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8818745"/>
              </p:ext>
            </p:extLst>
          </p:nvPr>
        </p:nvGraphicFramePr>
        <p:xfrm>
          <a:off x="373224" y="1730846"/>
          <a:ext cx="8397552" cy="3601008"/>
        </p:xfrm>
        <a:graphic>
          <a:graphicData uri="http://schemas.openxmlformats.org/drawingml/2006/table">
            <a:tbl>
              <a:tblPr/>
              <a:tblGrid>
                <a:gridCol w="8397552"/>
              </a:tblGrid>
              <a:tr h="360100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DI POTER UTILIZZARE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LE INFORMAZIONI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ESSENZIALMENTE PER DUE SCOPI: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  <a:p>
                      <a:pPr marL="1295400" marR="0" lvl="2" indent="-38100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DIAGNOSTICO</a:t>
                      </a:r>
                    </a:p>
                    <a:p>
                      <a:pPr marL="1295400" marR="0" lvl="2" indent="-38100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DI MONITORAGGIO PERIODICO</a:t>
                      </a:r>
                    </a:p>
                    <a:p>
                      <a:pPr marL="1714500" marR="0" lvl="3" indent="-34290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Dello stato di salute e/o di una patologia nota</a:t>
                      </a:r>
                    </a:p>
                    <a:p>
                      <a:pPr marL="1714500" marR="0" lvl="3" indent="-34290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Degli effetti di una terapia su una patologia nota</a:t>
                      </a:r>
                    </a:p>
                  </a:txBody>
                  <a:tcPr marL="68580" marR="6858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7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0452" y="74948"/>
            <a:ext cx="5638063" cy="424732"/>
          </a:xfrm>
        </p:spPr>
        <p:txBody>
          <a:bodyPr wrap="square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RISPOSTA DEL LABORATORIO</a:t>
            </a:r>
            <a:endParaRPr lang="en-US" sz="2400" b="1" dirty="0">
              <a:solidFill>
                <a:srgbClr val="EDFF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9859" name="Rectangle 3"/>
          <p:cNvSpPr>
            <a:spLocks noGrp="1" noChangeArrowheads="1"/>
          </p:cNvSpPr>
          <p:nvPr>
            <p:ph idx="1"/>
          </p:nvPr>
        </p:nvSpPr>
        <p:spPr>
          <a:xfrm>
            <a:off x="2" y="979710"/>
            <a:ext cx="9013370" cy="2808517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buClr>
                <a:srgbClr val="EDFF07"/>
              </a:buClr>
              <a:buFont typeface="+mj-lt"/>
              <a:buAutoNum type="arabicPeriod"/>
            </a:pPr>
            <a:r>
              <a:rPr lang="en-US" sz="18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CONFRONTARE I RISULTATI CON </a:t>
            </a:r>
            <a:r>
              <a:rPr lang="en-US" sz="1800" b="1" dirty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INTERVALLI DI RIFERIMENTO DELLA POPOLAZIONE DI CUI FA PARTE IL PAZIENTE: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ritenuti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indent="-361950" algn="just">
              <a:lnSpc>
                <a:spcPct val="120000"/>
              </a:lnSpc>
              <a:buClr>
                <a:srgbClr val="EDFF07"/>
              </a:buClr>
              <a:buFont typeface="Times" panose="02020603050405020304" pitchFamily="18" charset="0"/>
              <a:buAutoNum type="arabicPeriod" startAt="2"/>
            </a:pPr>
            <a:r>
              <a:rPr lang="en-US" sz="1800" b="1" dirty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CONFRONTARE I RISULTATI CON </a:t>
            </a:r>
            <a:r>
              <a:rPr lang="en-US" sz="18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LIVELLI DECISIONALI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soglia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al di sotto o al di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sopra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raccomandabile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comportamento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clinico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trattamento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non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trattamento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trattamento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proseguimento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indagini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diagnostiche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Livelli decisional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29" y="3788229"/>
            <a:ext cx="6444740" cy="287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52975" y="461672"/>
            <a:ext cx="6466085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</a:pPr>
            <a:r>
              <a:rPr lang="en-US" sz="24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UTILIZZO DEI TEST A FINI DIAGNOSTICI</a:t>
            </a:r>
            <a:endParaRPr lang="en-US" sz="2400" b="1" dirty="0">
              <a:solidFill>
                <a:srgbClr val="EDFF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1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build="p" bldLvl="2" autoUpdateAnimBg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ustomShape 1"/>
          <p:cNvSpPr>
            <a:spLocks noChangeArrowheads="1"/>
          </p:cNvSpPr>
          <p:nvPr/>
        </p:nvSpPr>
        <p:spPr bwMode="auto">
          <a:xfrm>
            <a:off x="0" y="274638"/>
            <a:ext cx="91424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44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FRANCESCA 50 anni</a:t>
            </a:r>
            <a:endParaRPr lang="it-IT">
              <a:latin typeface="Comic Sans MS" pitchFamily="66" charset="0"/>
              <a:cs typeface="DejaVu Sans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131763" y="1412875"/>
            <a:ext cx="7848600" cy="388461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175">
            <a:solidFill>
              <a:schemeClr val="accent1">
                <a:lumMod val="90000"/>
              </a:schemeClr>
            </a:solidFill>
            <a:round/>
          </a:ln>
        </p:spPr>
        <p:txBody>
          <a:bodyPr lIns="90000" tIns="45000" rIns="90000" bIns="45000" anchor="ctr"/>
          <a:lstStyle/>
          <a:p>
            <a:pPr marL="342900" indent="-342900"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BMI 30</a:t>
            </a:r>
          </a:p>
          <a:p>
            <a:pPr marL="342900" indent="-342900"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Diabete mellito tipo 2 </a:t>
            </a:r>
          </a:p>
          <a:p>
            <a:pPr marL="342900" indent="-342900"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Ipertensione arteriosa sistemica </a:t>
            </a:r>
          </a:p>
          <a:p>
            <a:pPr marL="342900" indent="-342900"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In terapia con </a:t>
            </a:r>
            <a:r>
              <a:rPr lang="it-IT" sz="2400" b="1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Metformina</a:t>
            </a:r>
            <a:r>
              <a:rPr lang="it-IT" sz="24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500 mg x 3 ed </a:t>
            </a:r>
            <a:r>
              <a:rPr lang="it-IT" sz="2400" b="1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Amlodipina</a:t>
            </a:r>
            <a:r>
              <a:rPr lang="it-IT" sz="24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5 mg da circa 10 anni.</a:t>
            </a:r>
          </a:p>
          <a:p>
            <a:pPr marL="342900" indent="-342900"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dirty="0">
              <a:latin typeface="Comic Sans MS" panose="030F0702030302020204" pitchFamily="66" charset="0"/>
              <a:ea typeface="+mn-ea"/>
              <a:cs typeface="+mn-cs"/>
            </a:endParaRP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Al controllo periodico degli esami ematici: 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000000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indent="-342900"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ALT: 82 (</a:t>
            </a:r>
            <a:r>
              <a:rPr lang="it-IT" sz="2400" b="1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prec</a:t>
            </a:r>
            <a:r>
              <a:rPr lang="it-IT" sz="24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. 28)</a:t>
            </a:r>
          </a:p>
          <a:p>
            <a:pPr marL="342900" indent="-342900"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AST: 78 (</a:t>
            </a:r>
            <a:r>
              <a:rPr lang="it-IT" sz="2400" b="1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prec</a:t>
            </a:r>
            <a:r>
              <a:rPr lang="it-IT" sz="24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. 32)</a:t>
            </a:r>
            <a:r>
              <a:rPr lang="it-IT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endParaRPr dirty="0"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3635375" y="4292600"/>
            <a:ext cx="1838325" cy="792163"/>
            <a:chOff x="3635896" y="4293096"/>
            <a:chExt cx="1837284" cy="792088"/>
          </a:xfrm>
        </p:grpSpPr>
        <p:sp>
          <p:nvSpPr>
            <p:cNvPr id="59397" name="CasellaDiTesto 6"/>
            <p:cNvSpPr txBox="1">
              <a:spLocks noChangeArrowheads="1"/>
            </p:cNvSpPr>
            <p:nvPr/>
          </p:nvSpPr>
          <p:spPr bwMode="auto">
            <a:xfrm>
              <a:off x="3635896" y="4305290"/>
              <a:ext cx="183728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 b="1">
                  <a:latin typeface="Comic Sans MS" pitchFamily="66" charset="0"/>
                  <a:cs typeface="DejaVu Sans"/>
                </a:rPr>
                <a:t>Primo riscontro</a:t>
              </a:r>
            </a:p>
          </p:txBody>
        </p:sp>
        <p:sp>
          <p:nvSpPr>
            <p:cNvPr id="4" name="Ovale 3"/>
            <p:cNvSpPr/>
            <p:nvPr/>
          </p:nvSpPr>
          <p:spPr>
            <a:xfrm>
              <a:off x="3699360" y="4293096"/>
              <a:ext cx="1654825" cy="7920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pic>
        <p:nvPicPr>
          <p:cNvPr id="3074" name="Picture 2" descr="C:\Users\alessandro\AppData\Local\Microsoft\Windows\Temporary Internet Files\Content.IE5\9XS01TYY\MC90043393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6513" y="49879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338438" y="371461"/>
            <a:ext cx="847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dirty="0" smtClean="0">
                <a:solidFill>
                  <a:prstClr val="black"/>
                </a:solidFill>
              </a:rPr>
              <a:t>UTILIZZO DELLE TRANSAMINASI A SCOPI DIAGNOSTICI</a:t>
            </a:r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4644" y="1385000"/>
            <a:ext cx="89760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t-IT" sz="2200" b="1" dirty="0" smtClean="0">
                <a:solidFill>
                  <a:prstClr val="black"/>
                </a:solidFill>
                <a:latin typeface="Calibri" panose="020F0502020204030204"/>
              </a:rPr>
              <a:t>L'interpretazione delle transaminasi si basa sul confronto con i valori di riferimento, in particolare con il limite superiore e con i suoi multipli (assimilabili a livelli decisionali). L'entità dell'aumento può essere infatti definita: 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it-IT" sz="2200" b="1" dirty="0" smtClean="0">
                <a:solidFill>
                  <a:prstClr val="black"/>
                </a:solidFill>
                <a:latin typeface="Calibri" panose="020F0502020204030204"/>
              </a:rPr>
              <a:t>LIEVE/MODERATA: (1,5-5x il limite superiore di normalità)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it-IT" sz="2200" b="1" dirty="0" smtClean="0">
                <a:solidFill>
                  <a:prstClr val="black"/>
                </a:solidFill>
                <a:latin typeface="Calibri" panose="020F0502020204030204"/>
              </a:rPr>
              <a:t>SEVERA (oltre 10x </a:t>
            </a:r>
            <a:r>
              <a:rPr lang="it-IT" sz="2200" b="1" dirty="0">
                <a:solidFill>
                  <a:prstClr val="black"/>
                </a:solidFill>
                <a:latin typeface="Calibri" panose="020F0502020204030204"/>
              </a:rPr>
              <a:t>il limite superiore di normalità</a:t>
            </a:r>
            <a:r>
              <a:rPr lang="it-IT" sz="2200" b="1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endParaRPr lang="it-IT" sz="2200" b="1" dirty="0">
              <a:solidFill>
                <a:prstClr val="black"/>
              </a:solidFill>
              <a:latin typeface="Calibri" panose="020F0502020204030204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t-IT" sz="2200" b="1" dirty="0" smtClean="0">
                <a:solidFill>
                  <a:prstClr val="black"/>
                </a:solidFill>
                <a:latin typeface="Calibri" panose="020F0502020204030204"/>
              </a:rPr>
              <a:t>Gli aumenti lievi e moderati non sono specifici e possono essere dovuti sia a malattie epatiche, sia in risposta ad insulti epatici, siano essi acuti, cronici o transitori (steatosi o </a:t>
            </a:r>
            <a:r>
              <a:rPr lang="it-IT" sz="2200" b="1" dirty="0" err="1" smtClean="0">
                <a:solidFill>
                  <a:prstClr val="black"/>
                </a:solidFill>
                <a:latin typeface="Calibri" panose="020F0502020204030204"/>
              </a:rPr>
              <a:t>steatoepatite</a:t>
            </a:r>
            <a:r>
              <a:rPr lang="it-IT" sz="2200" b="1" dirty="0" smtClean="0">
                <a:solidFill>
                  <a:prstClr val="black"/>
                </a:solidFill>
                <a:latin typeface="Calibri" panose="020F0502020204030204"/>
              </a:rPr>
              <a:t> non alcolica, epatiti virali, </a:t>
            </a:r>
            <a:r>
              <a:rPr lang="it-IT" sz="2200" b="1" dirty="0" err="1" smtClean="0">
                <a:solidFill>
                  <a:prstClr val="black"/>
                </a:solidFill>
                <a:latin typeface="Calibri" panose="020F0502020204030204"/>
              </a:rPr>
              <a:t>ecc</a:t>
            </a:r>
            <a:r>
              <a:rPr lang="it-IT" sz="2200" b="1" dirty="0" smtClean="0">
                <a:solidFill>
                  <a:prstClr val="black"/>
                </a:solidFill>
                <a:latin typeface="Calibri" panose="020F0502020204030204"/>
              </a:rPr>
              <a:t>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it-IT" sz="2200" b="1" dirty="0">
              <a:solidFill>
                <a:prstClr val="black"/>
              </a:solidFill>
              <a:latin typeface="Calibri" panose="020F0502020204030204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t-IT" sz="2200" b="1" dirty="0" smtClean="0">
                <a:solidFill>
                  <a:prstClr val="black"/>
                </a:solidFill>
                <a:latin typeface="Calibri" panose="020F0502020204030204"/>
              </a:rPr>
              <a:t>Gli aumenti marcati sono invece una chiara indicazione di un danno epatico severo, quale un'epatite virale acuta, un danno ischemico o un'epatite da farmaci o tossica.</a:t>
            </a:r>
            <a:endParaRPr lang="it-IT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67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22737" y="355460"/>
            <a:ext cx="5805152" cy="42473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RISPOSTA DEL LABORATORIO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7698" name="Rectangle 2"/>
          <p:cNvSpPr>
            <a:spLocks noGrp="1" noChangeArrowheads="1"/>
          </p:cNvSpPr>
          <p:nvPr>
            <p:ph idx="1"/>
          </p:nvPr>
        </p:nvSpPr>
        <p:spPr>
          <a:xfrm>
            <a:off x="132811" y="1802907"/>
            <a:ext cx="8823638" cy="82438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20000"/>
              </a:lnSpc>
              <a:buClr>
                <a:srgbClr val="EDFF07"/>
              </a:buClr>
              <a:buNone/>
            </a:pPr>
            <a:r>
              <a:rPr lang="en-US" sz="18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CONFRONTARE I </a:t>
            </a:r>
            <a:r>
              <a:rPr lang="en-US" sz="1800" b="1" dirty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RISULTATI </a:t>
            </a:r>
            <a:r>
              <a:rPr lang="en-US" sz="18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ATTUALI CON </a:t>
            </a:r>
            <a:r>
              <a:rPr lang="en-US" sz="1800" b="1" dirty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RISULTATI </a:t>
            </a:r>
            <a:r>
              <a:rPr lang="en-US" sz="18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PRECEDENTEMENTE RISCONTRATI NELLO </a:t>
            </a:r>
            <a:r>
              <a:rPr lang="en-US" sz="1800" b="1" dirty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STESSO </a:t>
            </a:r>
            <a:r>
              <a:rPr lang="en-US" sz="18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PAZIENTE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809004"/>
              </p:ext>
            </p:extLst>
          </p:nvPr>
        </p:nvGraphicFramePr>
        <p:xfrm>
          <a:off x="1626029" y="3409680"/>
          <a:ext cx="5831681" cy="1815464"/>
        </p:xfrm>
        <a:graphic>
          <a:graphicData uri="http://schemas.openxmlformats.org/drawingml/2006/table">
            <a:tbl>
              <a:tblPr/>
              <a:tblGrid>
                <a:gridCol w="5831681"/>
              </a:tblGrid>
              <a:tr h="1815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IN QUESTO CASO NASCE L’ESIGENZA DI CAPIRE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SE IL RISULTATO DI UNA DETERMINAZIONE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E’ 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4EF3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SIGNIFICATIVAMENTE DIVERSO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DA QUELLO O DA QUELLI OTTENUTI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IN ALTRE OCCASIONI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51720" y="821740"/>
            <a:ext cx="7240555" cy="397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</a:pPr>
            <a:r>
              <a:rPr lang="en-US" sz="22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UTILIZZO DEI TEST A FINI DI MONITORAGGIO</a:t>
            </a:r>
            <a:endParaRPr lang="en-US" sz="2200" b="1" dirty="0">
              <a:solidFill>
                <a:srgbClr val="EDFF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8" grpId="0" build="p" bldLvl="2" autoUpdateAnimBg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301" name="Text Box 21"/>
          <p:cNvSpPr txBox="1">
            <a:spLocks noChangeArrowheads="1"/>
          </p:cNvSpPr>
          <p:nvPr/>
        </p:nvSpPr>
        <p:spPr bwMode="auto">
          <a:xfrm>
            <a:off x="211852" y="320557"/>
            <a:ext cx="8716883" cy="110799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fontAlgn="auto">
              <a:lnSpc>
                <a:spcPct val="110000"/>
              </a:lnSpc>
              <a:spcBef>
                <a:spcPct val="45000"/>
              </a:spcBef>
              <a:spcAft>
                <a:spcPct val="20000"/>
              </a:spcAft>
            </a:pPr>
            <a:r>
              <a:rPr lang="it-IT" sz="2000" b="1" dirty="0" smtClean="0">
                <a:solidFill>
                  <a:srgbClr val="040FFF"/>
                </a:solidFill>
              </a:rPr>
              <a:t>La differenza fra due risultati </a:t>
            </a:r>
            <a:r>
              <a:rPr lang="it-IT" sz="2000" b="1" dirty="0">
                <a:solidFill>
                  <a:srgbClr val="040FFF"/>
                </a:solidFill>
              </a:rPr>
              <a:t>in serie dello stesso paziente può essere considerata clinicamente significativa </a:t>
            </a:r>
            <a:r>
              <a:rPr lang="it-IT" sz="2000" b="1" dirty="0" smtClean="0">
                <a:solidFill>
                  <a:srgbClr val="040FFF"/>
                </a:solidFill>
              </a:rPr>
              <a:t>(e </a:t>
            </a:r>
            <a:r>
              <a:rPr lang="it-IT" sz="2000" b="1" dirty="0">
                <a:solidFill>
                  <a:srgbClr val="040FFF"/>
                </a:solidFill>
              </a:rPr>
              <a:t>non attribuibile soltanto al "caso</a:t>
            </a:r>
            <a:r>
              <a:rPr lang="it-IT" sz="2000" b="1" dirty="0" smtClean="0">
                <a:solidFill>
                  <a:srgbClr val="040FFF"/>
                </a:solidFill>
              </a:rPr>
              <a:t>") se è </a:t>
            </a:r>
            <a:r>
              <a:rPr lang="it-IT" sz="2000" b="1" dirty="0">
                <a:solidFill>
                  <a:srgbClr val="FF0000"/>
                </a:solidFill>
              </a:rPr>
              <a:t>superiore</a:t>
            </a:r>
            <a:r>
              <a:rPr lang="it-IT" sz="2000" b="1" dirty="0">
                <a:solidFill>
                  <a:srgbClr val="040FFF"/>
                </a:solidFill>
              </a:rPr>
              <a:t> al valore della </a:t>
            </a:r>
            <a:r>
              <a:rPr lang="it-IT" sz="2000" b="1" dirty="0">
                <a:solidFill>
                  <a:srgbClr val="FF0000"/>
                </a:solidFill>
              </a:rPr>
              <a:t>DIFFERENZA CRITICA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6131" y="2178567"/>
            <a:ext cx="8608325" cy="235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446088" indent="-2667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just" fontAlgn="auto">
              <a:lnSpc>
                <a:spcPct val="110000"/>
              </a:lnSpc>
              <a:spcBef>
                <a:spcPct val="45000"/>
              </a:spcBef>
              <a:spcAft>
                <a:spcPct val="20000"/>
              </a:spcAft>
              <a:defRPr/>
            </a:pPr>
            <a:r>
              <a:rPr lang="it-IT" sz="1700" b="1" dirty="0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Differenza Critica (RCV) dell’</a:t>
            </a:r>
            <a:r>
              <a:rPr lang="it-IT" sz="1700" b="1" dirty="0" err="1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analita</a:t>
            </a:r>
            <a:r>
              <a:rPr lang="it-IT" sz="1700" b="1" dirty="0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700" b="1" dirty="0" smtClean="0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 stiamo misurando può </a:t>
            </a:r>
            <a:r>
              <a:rPr lang="it-IT" sz="1700" b="1" dirty="0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essere </a:t>
            </a:r>
            <a:r>
              <a:rPr lang="it-IT" sz="1700" b="1" dirty="0" smtClean="0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definita come la sua variabilità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 LEGATA ALLA PATOLOGIA </a:t>
            </a:r>
            <a:r>
              <a:rPr lang="it-IT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("rumore di fondo")</a:t>
            </a:r>
          </a:p>
          <a:p>
            <a:pPr algn="ctr" fontAlgn="auto">
              <a:lnSpc>
                <a:spcPct val="110000"/>
              </a:lnSpc>
              <a:spcBef>
                <a:spcPct val="45000"/>
              </a:spcBef>
              <a:spcAft>
                <a:spcPct val="20000"/>
              </a:spcAft>
              <a:defRPr/>
            </a:pPr>
            <a:r>
              <a:rPr lang="it-IT" sz="1700" b="1" dirty="0" smtClean="0">
                <a:solidFill>
                  <a:prstClr val="white"/>
                </a:solidFill>
              </a:rPr>
              <a:t>Il suo valore è diverso per ogni test e deriva </a:t>
            </a:r>
            <a:r>
              <a:rPr lang="it-IT" sz="1700" b="1" dirty="0">
                <a:solidFill>
                  <a:prstClr val="white"/>
                </a:solidFill>
              </a:rPr>
              <a:t>dalla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defRPr/>
            </a:pPr>
            <a:r>
              <a:rPr lang="it-IT" sz="1700" b="1" dirty="0">
                <a:solidFill>
                  <a:srgbClr val="FF06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SOMMA</a:t>
            </a:r>
            <a:r>
              <a:rPr lang="it-IT" sz="1700" b="1" dirty="0">
                <a:solidFill>
                  <a:prstClr val="white"/>
                </a:solidFill>
              </a:rPr>
              <a:t> di due componenti:</a:t>
            </a:r>
          </a:p>
          <a:p>
            <a:pPr algn="ctr" fontAlgn="auto">
              <a:lnSpc>
                <a:spcPct val="110000"/>
              </a:lnSpc>
              <a:spcBef>
                <a:spcPct val="45000"/>
              </a:spcBef>
              <a:spcAft>
                <a:spcPct val="20000"/>
              </a:spcAft>
              <a:defRPr/>
            </a:pPr>
            <a:r>
              <a:rPr lang="it-IT" sz="1700" b="1" dirty="0">
                <a:solidFill>
                  <a:srgbClr val="FF06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VARIABILITA’ </a:t>
            </a:r>
            <a:r>
              <a:rPr lang="it-IT" sz="1700" b="1" dirty="0" smtClean="0">
                <a:solidFill>
                  <a:srgbClr val="FF06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"ANALITICA" </a:t>
            </a:r>
            <a:r>
              <a:rPr lang="it-IT" sz="1700" b="1" dirty="0">
                <a:solidFill>
                  <a:srgbClr val="FF06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it-IT" sz="1700" b="1" dirty="0" err="1">
                <a:solidFill>
                  <a:srgbClr val="FF06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CV</a:t>
            </a:r>
            <a:r>
              <a:rPr lang="it-IT" sz="1700" b="1" baseline="-25000" dirty="0" err="1">
                <a:solidFill>
                  <a:srgbClr val="FF06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it-IT" sz="1700" b="1" dirty="0">
                <a:solidFill>
                  <a:srgbClr val="FF06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algn="ctr" fontAlgn="auto">
              <a:lnSpc>
                <a:spcPct val="110000"/>
              </a:lnSpc>
              <a:spcBef>
                <a:spcPct val="45000"/>
              </a:spcBef>
              <a:spcAft>
                <a:spcPct val="20000"/>
              </a:spcAft>
              <a:defRPr/>
            </a:pPr>
            <a:r>
              <a:rPr lang="it-IT" sz="1700" b="1" dirty="0" smtClean="0">
                <a:solidFill>
                  <a:srgbClr val="FF06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VARIABILITA</a:t>
            </a:r>
            <a:r>
              <a:rPr lang="it-IT" sz="1700" b="1" dirty="0">
                <a:solidFill>
                  <a:srgbClr val="FF06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 BIOLOGICA </a:t>
            </a:r>
            <a:r>
              <a:rPr lang="it-IT" sz="1700" b="1" dirty="0" smtClean="0">
                <a:solidFill>
                  <a:srgbClr val="FF06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INTRAINDIVIDUALE (</a:t>
            </a:r>
            <a:r>
              <a:rPr lang="it-IT" sz="1700" b="1" dirty="0" err="1" smtClean="0">
                <a:solidFill>
                  <a:srgbClr val="FF06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CV</a:t>
            </a:r>
            <a:r>
              <a:rPr lang="it-IT" sz="1700" b="1" baseline="-25000" dirty="0" err="1" smtClean="0">
                <a:solidFill>
                  <a:srgbClr val="FF06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it-IT" sz="1700" b="1" dirty="0" smtClean="0">
                <a:solidFill>
                  <a:srgbClr val="FF06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it-IT" sz="1700" b="1" dirty="0">
              <a:solidFill>
                <a:srgbClr val="FF060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38353" y="5118396"/>
            <a:ext cx="6263878" cy="1008062"/>
            <a:chOff x="385" y="1705"/>
            <a:chExt cx="5261" cy="635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424" y="1842"/>
              <a:ext cx="861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900" b="1" smtClean="0">
                  <a:solidFill>
                    <a:srgbClr val="F4EF3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96" charset="-128"/>
                </a:rPr>
                <a:t>CV</a:t>
              </a:r>
              <a:r>
                <a:rPr lang="it-IT" sz="2900" b="1" baseline="-25000" smtClean="0">
                  <a:solidFill>
                    <a:srgbClr val="F4EF3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96" charset="-128"/>
                </a:rPr>
                <a:t>a</a:t>
              </a:r>
              <a:r>
                <a:rPr lang="it-IT" sz="2900" b="1" baseline="30000" smtClean="0">
                  <a:solidFill>
                    <a:srgbClr val="F4EF3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96" charset="-128"/>
                </a:rPr>
                <a:t>2</a:t>
              </a:r>
              <a:endParaRPr lang="it-IT" sz="2900" b="1" baseline="30000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96" charset="-128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422" y="1842"/>
              <a:ext cx="9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900" b="1" smtClean="0">
                  <a:solidFill>
                    <a:srgbClr val="F4EF3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96" charset="-128"/>
                </a:rPr>
                <a:t>CV</a:t>
              </a:r>
              <a:r>
                <a:rPr lang="it-IT" sz="2900" b="1" baseline="-25000" smtClean="0">
                  <a:solidFill>
                    <a:srgbClr val="F4EF3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96" charset="-128"/>
                </a:rPr>
                <a:t>i</a:t>
              </a:r>
              <a:r>
                <a:rPr lang="it-IT" sz="2900" b="1" baseline="30000" smtClean="0">
                  <a:solidFill>
                    <a:srgbClr val="F4EF3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96" charset="-128"/>
                </a:rPr>
                <a:t>2</a:t>
              </a:r>
              <a:endParaRPr lang="it-IT" sz="2900" b="1" baseline="30000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96" charset="-128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653" y="1842"/>
              <a:ext cx="31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900" b="1">
                  <a:solidFill>
                    <a:srgbClr val="F4EF3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96" charset="-128"/>
                </a:rPr>
                <a:t>2</a:t>
              </a:r>
              <a:endParaRPr lang="it-IT" sz="2900" b="1" baseline="30000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96" charset="-128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2199" y="1705"/>
              <a:ext cx="3447" cy="635"/>
              <a:chOff x="1746" y="2341"/>
              <a:chExt cx="3447" cy="635"/>
            </a:xfrm>
          </p:grpSpPr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1746" y="2432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2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1973" y="2432"/>
                <a:ext cx="136" cy="54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2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 flipH="1">
                <a:off x="2109" y="2341"/>
                <a:ext cx="91" cy="635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2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2200" y="2341"/>
                <a:ext cx="2993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2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519" y="1842"/>
              <a:ext cx="31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900" b="1">
                  <a:solidFill>
                    <a:srgbClr val="F4EF3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96" charset="-128"/>
                </a:rPr>
                <a:t>Z</a:t>
              </a:r>
              <a:endParaRPr lang="it-IT" sz="2900" b="1" baseline="30000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96" charset="-128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971" y="1842"/>
              <a:ext cx="27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900" b="1">
                  <a:solidFill>
                    <a:srgbClr val="F4EF3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96" charset="-128"/>
                </a:rPr>
                <a:t>x</a:t>
              </a:r>
              <a:endParaRPr lang="it-IT" sz="2900" b="1" baseline="30000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96" charset="-128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4149" y="1842"/>
              <a:ext cx="27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900" b="1" smtClean="0">
                  <a:solidFill>
                    <a:srgbClr val="F4EF3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96" charset="-128"/>
                </a:rPr>
                <a:t>+</a:t>
              </a:r>
              <a:endParaRPr lang="it-IT" sz="2900" b="1" baseline="30000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96" charset="-128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85" y="1842"/>
              <a:ext cx="816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900" b="1" smtClean="0">
                  <a:solidFill>
                    <a:srgbClr val="FF060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96" charset="-128"/>
                </a:rPr>
                <a:t>RCV</a:t>
              </a:r>
              <a:endParaRPr lang="it-IT" sz="2900" b="1" baseline="30000">
                <a:solidFill>
                  <a:srgbClr val="FF06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96" charset="-128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202" y="1842"/>
              <a:ext cx="31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900" b="1">
                  <a:solidFill>
                    <a:srgbClr val="F4EF3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96" charset="-128"/>
                </a:rPr>
                <a:t>=</a:t>
              </a:r>
              <a:endParaRPr lang="it-IT" sz="2900" b="1" baseline="30000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96" charset="-128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3242" y="1796"/>
              <a:ext cx="22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900" b="1">
                  <a:solidFill>
                    <a:srgbClr val="F4EF3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96" charset="-128"/>
                </a:rPr>
                <a:t>(</a:t>
              </a:r>
              <a:endParaRPr lang="it-IT" sz="2900" b="1" baseline="30000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96" charset="-128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5238" y="1796"/>
              <a:ext cx="22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900" b="1">
                  <a:solidFill>
                    <a:srgbClr val="F4EF3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96" charset="-128"/>
                </a:rPr>
                <a:t>)</a:t>
              </a:r>
              <a:endParaRPr lang="it-IT" sz="2900" b="1" baseline="30000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96" charset="-128"/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1882" y="1842"/>
              <a:ext cx="27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900" b="1" dirty="0">
                  <a:solidFill>
                    <a:srgbClr val="F4EF3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96" charset="-128"/>
                </a:rPr>
                <a:t>x</a:t>
              </a:r>
              <a:endParaRPr lang="it-IT" sz="2900" b="1" baseline="30000" dirty="0">
                <a:solidFill>
                  <a:srgbClr val="F4EF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9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6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301" grpId="0" animBg="1"/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154546" y="1117416"/>
            <a:ext cx="8896082" cy="179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fontAlgn="auto">
              <a:lnSpc>
                <a:spcPct val="110000"/>
              </a:lnSpc>
              <a:spcAft>
                <a:spcPts val="0"/>
              </a:spcAft>
              <a:buFontTx/>
              <a:buNone/>
            </a:pPr>
            <a:r>
              <a:rPr lang="it-IT" altLang="it-IT" sz="1600" b="1" dirty="0" smtClean="0">
                <a:solidFill>
                  <a:prstClr val="white"/>
                </a:solidFill>
              </a:rPr>
              <a:t>Se ripetiamo più volte la misurazione di un </a:t>
            </a:r>
            <a:r>
              <a:rPr lang="it-IT" altLang="it-IT" sz="1600" b="1" dirty="0" err="1" smtClean="0">
                <a:solidFill>
                  <a:prstClr val="white"/>
                </a:solidFill>
              </a:rPr>
              <a:t>analita</a:t>
            </a:r>
            <a:r>
              <a:rPr lang="it-IT" altLang="it-IT" sz="1600" b="1" dirty="0" smtClean="0">
                <a:solidFill>
                  <a:prstClr val="white"/>
                </a:solidFill>
              </a:rPr>
              <a:t> (ad esempio il glucosio) sullo stesso campione, noi non otteniamo sempre lo stesso valore (ad esempio 120 mg/</a:t>
            </a:r>
            <a:r>
              <a:rPr lang="it-IT" altLang="it-IT" sz="1600" b="1" dirty="0" err="1" smtClean="0">
                <a:solidFill>
                  <a:prstClr val="white"/>
                </a:solidFill>
              </a:rPr>
              <a:t>dL</a:t>
            </a:r>
            <a:r>
              <a:rPr lang="it-IT" altLang="it-IT" sz="1600" b="1" dirty="0" smtClean="0">
                <a:solidFill>
                  <a:prstClr val="white"/>
                </a:solidFill>
              </a:rPr>
              <a:t>), bensì una dispersione di valori compresi fra due estremi (ad esempio </a:t>
            </a:r>
            <a:r>
              <a:rPr lang="it-IT" altLang="ja-JP" sz="1600" b="1" dirty="0" smtClean="0">
                <a:solidFill>
                  <a:prstClr val="white"/>
                </a:solidFill>
              </a:rPr>
              <a:t>fra 117 e 123 mg/</a:t>
            </a:r>
            <a:r>
              <a:rPr lang="it-IT" altLang="ja-JP" sz="1600" b="1" dirty="0" err="1" smtClean="0">
                <a:solidFill>
                  <a:prstClr val="white"/>
                </a:solidFill>
              </a:rPr>
              <a:t>dL</a:t>
            </a:r>
            <a:r>
              <a:rPr lang="it-IT" altLang="ja-JP" sz="1600" b="1" dirty="0" smtClean="0">
                <a:solidFill>
                  <a:prstClr val="white"/>
                </a:solidFill>
              </a:rPr>
              <a:t>).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Tx/>
              <a:buNone/>
            </a:pPr>
            <a:r>
              <a:rPr lang="it-IT" altLang="it-IT" sz="1600" b="1" dirty="0" smtClean="0">
                <a:solidFill>
                  <a:prstClr val="white"/>
                </a:solidFill>
              </a:rPr>
              <a:t>Il valore che noi refertiamo è quindi SOLO UNO di questi valori, più o meno distante dal valore </a:t>
            </a:r>
            <a:r>
              <a:rPr lang="it-IT" altLang="ja-JP" sz="1600" b="1" dirty="0">
                <a:solidFill>
                  <a:prstClr val="white"/>
                </a:solidFill>
              </a:rPr>
              <a:t>‘‘</a:t>
            </a:r>
            <a:r>
              <a:rPr lang="it-IT" altLang="it-IT" sz="1600" b="1" dirty="0">
                <a:solidFill>
                  <a:prstClr val="white"/>
                </a:solidFill>
              </a:rPr>
              <a:t>vero</a:t>
            </a:r>
            <a:r>
              <a:rPr lang="it-IT" altLang="it-IT" sz="1600" b="1" dirty="0" smtClean="0">
                <a:solidFill>
                  <a:prstClr val="white"/>
                </a:solidFill>
              </a:rPr>
              <a:t>’’.</a:t>
            </a:r>
            <a:endParaRPr lang="it-IT" altLang="it-IT" sz="1600" b="1" dirty="0">
              <a:solidFill>
                <a:prstClr val="white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53" y="2720636"/>
            <a:ext cx="5654351" cy="404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metto 1 2"/>
          <p:cNvSpPr>
            <a:spLocks noChangeArrowheads="1"/>
          </p:cNvSpPr>
          <p:nvPr/>
        </p:nvSpPr>
        <p:spPr bwMode="auto">
          <a:xfrm>
            <a:off x="5111923" y="2861662"/>
            <a:ext cx="2987049" cy="617814"/>
          </a:xfrm>
          <a:prstGeom prst="wedgeRectCallout">
            <a:avLst>
              <a:gd name="adj1" fmla="val -68137"/>
              <a:gd name="adj2" fmla="val 10921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it-IT" altLang="it-IT" sz="1600" b="1" dirty="0">
                <a:solidFill>
                  <a:srgbClr val="002060"/>
                </a:solidFill>
              </a:rPr>
              <a:t>Valore vero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it-IT" altLang="it-IT" sz="1600" dirty="0">
                <a:solidFill>
                  <a:srgbClr val="002060"/>
                </a:solidFill>
              </a:rPr>
              <a:t>nel sangue del Paziente</a:t>
            </a:r>
          </a:p>
        </p:txBody>
      </p:sp>
      <p:sp>
        <p:nvSpPr>
          <p:cNvPr id="6" name="Fumetto 1 5"/>
          <p:cNvSpPr>
            <a:spLocks noChangeArrowheads="1"/>
          </p:cNvSpPr>
          <p:nvPr/>
        </p:nvSpPr>
        <p:spPr bwMode="auto">
          <a:xfrm>
            <a:off x="5261212" y="4442546"/>
            <a:ext cx="2987050" cy="873125"/>
          </a:xfrm>
          <a:prstGeom prst="wedgeRectCallout">
            <a:avLst>
              <a:gd name="adj1" fmla="val -65389"/>
              <a:gd name="adj2" fmla="val 100671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it-IT" altLang="it-IT" sz="1600" b="1" dirty="0">
                <a:solidFill>
                  <a:srgbClr val="002060"/>
                </a:solidFill>
              </a:rPr>
              <a:t>Valore refertato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it-IT" altLang="it-IT" sz="1600" dirty="0">
                <a:solidFill>
                  <a:srgbClr val="002060"/>
                </a:solidFill>
              </a:rPr>
              <a:t>(uno qualsiasi </a:t>
            </a:r>
            <a:r>
              <a:rPr lang="it-IT" altLang="it-IT" sz="1600" dirty="0" smtClean="0">
                <a:solidFill>
                  <a:srgbClr val="002060"/>
                </a:solidFill>
              </a:rPr>
              <a:t>nell</a:t>
            </a:r>
            <a:r>
              <a:rPr lang="it-IT" altLang="ja-JP" sz="1600" dirty="0" smtClean="0">
                <a:solidFill>
                  <a:srgbClr val="002060"/>
                </a:solidFill>
              </a:rPr>
              <a:t>’intervallo </a:t>
            </a:r>
            <a:r>
              <a:rPr lang="it-IT" altLang="ja-JP" sz="1600" dirty="0">
                <a:solidFill>
                  <a:srgbClr val="002060"/>
                </a:solidFill>
              </a:rPr>
              <a:t>di dispersione dei valori misurati</a:t>
            </a:r>
            <a:endParaRPr lang="it-IT" altLang="it-IT" sz="1600" dirty="0">
              <a:solidFill>
                <a:srgbClr val="00206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4546" y="96839"/>
            <a:ext cx="889608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24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E' LA VARIABILITA' ANALITICA?</a:t>
            </a:r>
            <a:endParaRPr lang="en-US" sz="2400" b="1" dirty="0">
              <a:solidFill>
                <a:srgbClr val="EDFF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build="p" autoUpdateAnimBg="0"/>
      <p:bldP spid="3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113426" y="1765992"/>
            <a:ext cx="8896082" cy="293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fontAlgn="auto">
              <a:lnSpc>
                <a:spcPct val="110000"/>
              </a:lnSpc>
              <a:spcAft>
                <a:spcPts val="0"/>
              </a:spcAft>
              <a:buFontTx/>
              <a:buNone/>
            </a:pPr>
            <a:r>
              <a:rPr lang="it-IT" altLang="it-IT" sz="1800" b="1" dirty="0" smtClean="0">
                <a:solidFill>
                  <a:prstClr val="white"/>
                </a:solidFill>
              </a:rPr>
              <a:t>L’ampiezza di questa dispersione può essere espressa come DEVIAZIONE STANDARD (o come COEFFICIENTE DI VARIAZIONE = </a:t>
            </a:r>
            <a:r>
              <a:rPr lang="it-IT" altLang="it-IT" sz="1800" b="1" dirty="0" err="1" smtClean="0">
                <a:solidFill>
                  <a:srgbClr val="FFFF00"/>
                </a:solidFill>
              </a:rPr>
              <a:t>CV</a:t>
            </a:r>
            <a:r>
              <a:rPr lang="it-IT" altLang="it-IT" sz="1800" b="1" baseline="-25000" dirty="0" err="1" smtClean="0">
                <a:solidFill>
                  <a:srgbClr val="FFFF00"/>
                </a:solidFill>
              </a:rPr>
              <a:t>a</a:t>
            </a:r>
            <a:r>
              <a:rPr lang="it-IT" altLang="it-IT" sz="1800" b="1" dirty="0" smtClean="0">
                <a:solidFill>
                  <a:prstClr val="white"/>
                </a:solidFill>
              </a:rPr>
              <a:t>): tanto più essa è grande, tanto più il risultato che forniamo è incerto.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Tx/>
              <a:buNone/>
            </a:pPr>
            <a:r>
              <a:rPr lang="it-IT" altLang="it-IT" sz="1800" b="1" dirty="0" smtClean="0">
                <a:solidFill>
                  <a:prstClr val="white"/>
                </a:solidFill>
              </a:rPr>
              <a:t>La grandezza della dispersione dipende:</a:t>
            </a:r>
          </a:p>
          <a:p>
            <a:pPr marL="457200" indent="-457200" algn="just" fontAlgn="auto">
              <a:lnSpc>
                <a:spcPct val="110000"/>
              </a:lnSpc>
              <a:spcAft>
                <a:spcPts val="0"/>
              </a:spcAft>
              <a:buFontTx/>
              <a:buAutoNum type="arabicParenR"/>
            </a:pPr>
            <a:r>
              <a:rPr lang="it-IT" altLang="it-IT" sz="1800" b="1" dirty="0" smtClean="0">
                <a:solidFill>
                  <a:prstClr val="white"/>
                </a:solidFill>
              </a:rPr>
              <a:t>Dalla </a:t>
            </a:r>
            <a:r>
              <a:rPr lang="it-IT" altLang="ja-JP" sz="1800" b="1" dirty="0">
                <a:solidFill>
                  <a:prstClr val="white"/>
                </a:solidFill>
              </a:rPr>
              <a:t>‘‘</a:t>
            </a:r>
            <a:r>
              <a:rPr lang="it-IT" altLang="it-IT" sz="1800" b="1" dirty="0">
                <a:solidFill>
                  <a:prstClr val="white"/>
                </a:solidFill>
              </a:rPr>
              <a:t>qualità</a:t>
            </a:r>
            <a:r>
              <a:rPr lang="it-IT" altLang="it-IT" sz="1800" b="1" dirty="0" smtClean="0">
                <a:solidFill>
                  <a:prstClr val="white"/>
                </a:solidFill>
              </a:rPr>
              <a:t>’’ del nostro sistema analitico (strumenti, reattivi, </a:t>
            </a:r>
            <a:r>
              <a:rPr lang="it-IT" altLang="it-IT" sz="1800" b="1" dirty="0" err="1" smtClean="0">
                <a:solidFill>
                  <a:prstClr val="white"/>
                </a:solidFill>
              </a:rPr>
              <a:t>ecc</a:t>
            </a:r>
            <a:r>
              <a:rPr lang="it-IT" altLang="it-IT" sz="1800" b="1" dirty="0" smtClean="0">
                <a:solidFill>
                  <a:prstClr val="white"/>
                </a:solidFill>
              </a:rPr>
              <a:t>).</a:t>
            </a:r>
          </a:p>
          <a:p>
            <a:pPr marL="457200" indent="-457200" algn="just" fontAlgn="auto">
              <a:lnSpc>
                <a:spcPct val="110000"/>
              </a:lnSpc>
              <a:spcAft>
                <a:spcPts val="0"/>
              </a:spcAft>
              <a:buFontTx/>
              <a:buAutoNum type="arabicParenR"/>
            </a:pPr>
            <a:r>
              <a:rPr lang="it-IT" altLang="it-IT" sz="1800" b="1" dirty="0" smtClean="0">
                <a:solidFill>
                  <a:prstClr val="white"/>
                </a:solidFill>
              </a:rPr>
              <a:t>Dal modo in cui lo usiamo in Laboratorio.</a:t>
            </a:r>
            <a:endParaRPr lang="it-IT" altLang="it-IT" sz="1800" b="1" dirty="0">
              <a:solidFill>
                <a:prstClr val="white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0748" y="573358"/>
            <a:ext cx="889608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24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E' LA VARIABILITA' ANALITICA</a:t>
            </a:r>
            <a:endParaRPr lang="en-US" sz="2400" b="1" dirty="0">
              <a:solidFill>
                <a:srgbClr val="EDFF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289775" y="1342665"/>
            <a:ext cx="8606306" cy="1535741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20000"/>
              </a:lnSpc>
              <a:spcBef>
                <a:spcPts val="1000"/>
              </a:spcBef>
              <a:buClr>
                <a:srgbClr val="EDFF07"/>
              </a:buClr>
              <a:buFont typeface="Arial" panose="020B0604020202020204" pitchFamily="34" charset="0"/>
            </a:pP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E' la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variazione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possono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avere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valori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un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parametro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analitico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causa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lang="en-US" sz="1500" b="1" dirty="0" smtClean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FATTORI LEGATI ALL'INDIVIDUO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oppure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alla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DIFFERENZA FRA GLI INDIVIDUI </a:t>
            </a: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sesso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età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stile di vita,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postura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veglia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esercizio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fisico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ritmi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circadiani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influenze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genetiche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ecc</a:t>
            </a: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lang="en-US" sz="15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cioè</a:t>
            </a: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 </a:t>
            </a:r>
            <a:r>
              <a:rPr lang="en-US" sz="15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MOTIVI INDIPENDENTI DALLA PATOLOGIA </a:t>
            </a: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cui </a:t>
            </a:r>
            <a:r>
              <a:rPr lang="en-US" sz="15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sono</a:t>
            </a: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</a:t>
            </a: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prescritti</a:t>
            </a: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</a:t>
            </a: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esami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8658" name="Rectangle 2"/>
          <p:cNvSpPr>
            <a:spLocks noGrp="1" noChangeArrowheads="1"/>
          </p:cNvSpPr>
          <p:nvPr>
            <p:ph idx="1"/>
          </p:nvPr>
        </p:nvSpPr>
        <p:spPr>
          <a:xfrm>
            <a:off x="289775" y="3500548"/>
            <a:ext cx="8606306" cy="1674817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DISTINGUE IN: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0" lvl="1" indent="-342900" algn="just">
              <a:buClr>
                <a:srgbClr val="EDFF07"/>
              </a:buClr>
              <a:buFont typeface="Wingdings" panose="05000000000000000000" pitchFamily="2" charset="2"/>
              <a:buChar char="Ø"/>
            </a:pPr>
            <a:r>
              <a:rPr lang="en-US" sz="15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VARIABILITA' BIOLOGICA INTRAINDIVIDUALE (</a:t>
            </a:r>
            <a:r>
              <a:rPr lang="en-US" sz="1500" b="1" dirty="0" err="1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en-US" sz="1500" b="1" baseline="-25000" dirty="0" err="1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fluttuazione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casuale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un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costituente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dell’organismo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misurato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tempi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stesso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intorno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omeostatico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62000" lvl="1" indent="-342900" algn="just"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VARIABILITA' BIOLOGICA </a:t>
            </a:r>
            <a:r>
              <a:rPr lang="en-US" sz="15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INTERINDIVIDUALE (</a:t>
            </a:r>
            <a:r>
              <a:rPr lang="en-US" sz="1500" b="1" dirty="0" err="1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en-US" sz="1500" b="1" baseline="-25000" dirty="0" err="1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5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differenze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stesso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costituente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ottenuti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individui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dovuta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diversità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omeostatici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individui</a:t>
            </a: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026363" y="268092"/>
            <a:ext cx="7120035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EDFF0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CHE COSA E' LA VARIABILITA' BIOLOGICA?</a:t>
            </a:r>
          </a:p>
        </p:txBody>
      </p:sp>
    </p:spTree>
    <p:extLst>
      <p:ext uri="{BB962C8B-B14F-4D97-AF65-F5344CB8AC3E}">
        <p14:creationId xmlns:p14="http://schemas.microsoft.com/office/powerpoint/2010/main" val="114818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838658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5"/>
          <p:cNvPicPr>
            <a:picLocks noChangeAspect="1" noChangeArrowheads="1"/>
          </p:cNvPicPr>
          <p:nvPr/>
        </p:nvPicPr>
        <p:blipFill>
          <a:blip r:embed="rId2" cstate="print"/>
          <a:srcRect r="952" b="21310"/>
          <a:stretch>
            <a:fillRect/>
          </a:stretch>
        </p:blipFill>
        <p:spPr bwMode="auto">
          <a:xfrm>
            <a:off x="747713" y="254000"/>
            <a:ext cx="8080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0" name="Text Box 6"/>
          <p:cNvSpPr txBox="1">
            <a:spLocks noChangeArrowheads="1"/>
          </p:cNvSpPr>
          <p:nvPr/>
        </p:nvSpPr>
        <p:spPr bwMode="auto">
          <a:xfrm>
            <a:off x="2898775" y="1506538"/>
            <a:ext cx="1889125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300" b="1">
                <a:solidFill>
                  <a:srgbClr val="000000"/>
                </a:solidFill>
                <a:latin typeface="Times New Roman" pitchFamily="18" charset="0"/>
                <a:cs typeface="DejaVu Sans"/>
              </a:rPr>
              <a:t>FRANCESCA</a:t>
            </a:r>
          </a:p>
        </p:txBody>
      </p:sp>
      <p:sp>
        <p:nvSpPr>
          <p:cNvPr id="99331" name="Text Box 7"/>
          <p:cNvSpPr txBox="1">
            <a:spLocks noChangeArrowheads="1"/>
          </p:cNvSpPr>
          <p:nvPr/>
        </p:nvSpPr>
        <p:spPr bwMode="auto">
          <a:xfrm>
            <a:off x="2432050" y="1717675"/>
            <a:ext cx="274638" cy="18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  <a:cs typeface="DejaVu Sans"/>
              </a:rPr>
              <a:t>4</a:t>
            </a:r>
          </a:p>
        </p:txBody>
      </p:sp>
      <p:sp>
        <p:nvSpPr>
          <p:cNvPr id="99332" name="Text Box 8"/>
          <p:cNvSpPr txBox="1">
            <a:spLocks noChangeArrowheads="1"/>
          </p:cNvSpPr>
          <p:nvPr/>
        </p:nvSpPr>
        <p:spPr bwMode="auto">
          <a:xfrm>
            <a:off x="3173413" y="1704975"/>
            <a:ext cx="203200" cy="18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 b="1">
                <a:solidFill>
                  <a:srgbClr val="000000"/>
                </a:solidFill>
                <a:latin typeface="Times New Roman" pitchFamily="18" charset="0"/>
                <a:cs typeface="DejaVu Sans"/>
              </a:rPr>
              <a:t>50</a:t>
            </a:r>
          </a:p>
        </p:txBody>
      </p:sp>
      <p:sp>
        <p:nvSpPr>
          <p:cNvPr id="99333" name="Text Box 9"/>
          <p:cNvSpPr txBox="1">
            <a:spLocks noChangeArrowheads="1"/>
          </p:cNvSpPr>
          <p:nvPr/>
        </p:nvSpPr>
        <p:spPr bwMode="auto">
          <a:xfrm>
            <a:off x="2311400" y="2238375"/>
            <a:ext cx="5591175" cy="168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100" b="1">
                <a:solidFill>
                  <a:srgbClr val="000000"/>
                </a:solidFill>
                <a:latin typeface="Times New Roman" pitchFamily="18" charset="0"/>
                <a:cs typeface="DejaVu Sans"/>
              </a:rPr>
              <a:t>ORDINE MEDICI CHIRUGHI E ODONTOIATRI DELLA PROVINCIA DI BRESCIA</a:t>
            </a:r>
          </a:p>
        </p:txBody>
      </p:sp>
      <p:graphicFrame>
        <p:nvGraphicFramePr>
          <p:cNvPr id="3351" name="Group 279"/>
          <p:cNvGraphicFramePr>
            <a:graphicFrameLocks noGrp="1"/>
          </p:cNvGraphicFramePr>
          <p:nvPr/>
        </p:nvGraphicFramePr>
        <p:xfrm>
          <a:off x="250825" y="4473575"/>
          <a:ext cx="4745038" cy="2124075"/>
        </p:xfrm>
        <a:graphic>
          <a:graphicData uri="http://schemas.openxmlformats.org/drawingml/2006/table">
            <a:tbl>
              <a:tblPr/>
              <a:tblGrid>
                <a:gridCol w="801688"/>
                <a:gridCol w="739775"/>
                <a:gridCol w="800100"/>
                <a:gridCol w="923925"/>
                <a:gridCol w="738187"/>
                <a:gridCol w="741363"/>
              </a:tblGrid>
              <a:tr h="53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CVi</a:t>
                      </a: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CVg </a:t>
                      </a: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II </a:t>
                      </a: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(CVi/CVg)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CVa</a:t>
                      </a: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AST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ALT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ALP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GT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78" name="Text Box 115"/>
          <p:cNvSpPr txBox="1">
            <a:spLocks noChangeArrowheads="1"/>
          </p:cNvSpPr>
          <p:nvPr/>
        </p:nvSpPr>
        <p:spPr bwMode="auto">
          <a:xfrm>
            <a:off x="6146800" y="3392488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400">
                <a:solidFill>
                  <a:srgbClr val="FF0000"/>
                </a:solidFill>
                <a:cs typeface="DejaVu Sans"/>
              </a:rPr>
              <a:t> 69 - 95</a:t>
            </a:r>
          </a:p>
        </p:txBody>
      </p:sp>
      <p:sp>
        <p:nvSpPr>
          <p:cNvPr id="99379" name="Text Box 116"/>
          <p:cNvSpPr txBox="1">
            <a:spLocks noChangeArrowheads="1"/>
          </p:cNvSpPr>
          <p:nvPr/>
        </p:nvSpPr>
        <p:spPr bwMode="auto">
          <a:xfrm>
            <a:off x="6146800" y="3567113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400">
                <a:solidFill>
                  <a:srgbClr val="FF0000"/>
                </a:solidFill>
                <a:cs typeface="DejaVu Sans"/>
              </a:rPr>
              <a:t> 59 - 97</a:t>
            </a:r>
          </a:p>
        </p:txBody>
      </p:sp>
      <p:sp>
        <p:nvSpPr>
          <p:cNvPr id="99380" name="AutoShape 281" descr="ANd9GcQSt3i6Cx-OJFyXnK_61ud3X725ItDz09BtyxEAT1H2HnV2J_ZCrlSRn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057650" y="300037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sz="16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99381" name="AutoShape 283" descr="ANd9GcQSt3i6Cx-OJFyXnK_61ud3X725ItDz09BtyxEAT1H2HnV2J_ZCrlSRn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057650" y="300037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sz="16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99382" name="AutoShape 285" descr="ANd9GcQSt3i6Cx-OJFyXnK_61ud3X725ItDz09BtyxEAT1H2HnV2J_ZCrlSRn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95738" y="3429000"/>
            <a:ext cx="10287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sz="1600">
              <a:solidFill>
                <a:srgbClr val="000000"/>
              </a:solidFill>
              <a:cs typeface="DejaVu Sans"/>
            </a:endParaRPr>
          </a:p>
        </p:txBody>
      </p:sp>
      <p:pic>
        <p:nvPicPr>
          <p:cNvPr id="99383" name="Picture 287" descr="ANd9GcQSt3i6Cx-OJFyXnK_61ud3X725ItDz09BtyxEAT1H2HnV2J_ZCrlSR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076700"/>
            <a:ext cx="7191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0" name="Text Box 288"/>
          <p:cNvSpPr txBox="1">
            <a:spLocks noChangeArrowheads="1"/>
          </p:cNvSpPr>
          <p:nvPr/>
        </p:nvSpPr>
        <p:spPr bwMode="auto">
          <a:xfrm>
            <a:off x="7451725" y="4149725"/>
            <a:ext cx="1223963" cy="954088"/>
          </a:xfrm>
          <a:prstGeom prst="rect">
            <a:avLst/>
          </a:prstGeom>
          <a:noFill/>
          <a:ln w="15875">
            <a:solidFill>
              <a:srgbClr val="0066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M</a:t>
            </a:r>
            <a:r>
              <a:rPr lang="it-IT" altLang="it-IT" sz="1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AST</a:t>
            </a:r>
            <a:r>
              <a:rPr lang="it-IT" altLang="it-IT" sz="1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13-51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ALT</a:t>
            </a:r>
            <a:r>
              <a:rPr lang="it-IT" altLang="it-IT" sz="1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15-47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00113" y="3429000"/>
            <a:ext cx="2879725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ALANINOAMINOTRANSFERASI (ALT</a:t>
            </a:r>
            <a:r>
              <a:rPr lang="it-IT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ASPARTATOAMINOTRANSFERASI (AST)</a:t>
            </a:r>
          </a:p>
        </p:txBody>
      </p:sp>
    </p:spTree>
    <p:extLst>
      <p:ext uri="{BB962C8B-B14F-4D97-AF65-F5344CB8AC3E}">
        <p14:creationId xmlns:p14="http://schemas.microsoft.com/office/powerpoint/2010/main" val="35955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282455" y="241659"/>
            <a:ext cx="8471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dirty="0" smtClean="0">
                <a:solidFill>
                  <a:prstClr val="black"/>
                </a:solidFill>
              </a:rPr>
              <a:t>LE PRINCIPALI INDAGINI PER DIRIMERE LE IPERTRANSAMINASEMIE PERSISTENTI</a:t>
            </a:r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19776" y="1715405"/>
            <a:ext cx="8471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Calibri" panose="020F0502020204030204"/>
              </a:rPr>
              <a:t>1) </a:t>
            </a:r>
            <a:r>
              <a:rPr lang="it-IT" sz="2400" b="1" dirty="0" smtClean="0">
                <a:solidFill>
                  <a:srgbClr val="FF0000"/>
                </a:solidFill>
                <a:latin typeface="Calibri" panose="020F0502020204030204"/>
              </a:rPr>
              <a:t>AUMENTI SEVERI </a:t>
            </a:r>
            <a:r>
              <a:rPr lang="it-IT" sz="2400" b="1" dirty="0" smtClean="0">
                <a:solidFill>
                  <a:prstClr val="black"/>
                </a:solidFill>
                <a:latin typeface="Calibri" panose="020F0502020204030204"/>
              </a:rPr>
              <a:t>(&gt; 10x Limite Superiore)</a:t>
            </a: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prstClr val="black"/>
                </a:solidFill>
                <a:latin typeface="Calibri" panose="020F0502020204030204"/>
              </a:rPr>
              <a:t>Epatiti virali acute (B, C)</a:t>
            </a: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prstClr val="black"/>
                </a:solidFill>
                <a:latin typeface="Calibri" panose="020F0502020204030204"/>
              </a:rPr>
              <a:t>Danno ischemico</a:t>
            </a: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prstClr val="black"/>
                </a:solidFill>
                <a:latin typeface="Calibri" panose="020F0502020204030204"/>
              </a:rPr>
              <a:t>Epatiti </a:t>
            </a:r>
            <a:r>
              <a:rPr lang="it-IT" sz="2400" b="1" dirty="0">
                <a:solidFill>
                  <a:prstClr val="black"/>
                </a:solidFill>
                <a:latin typeface="Calibri" panose="020F0502020204030204"/>
              </a:rPr>
              <a:t>da farmaci o tossica.</a:t>
            </a:r>
          </a:p>
        </p:txBody>
      </p:sp>
    </p:spTree>
    <p:extLst>
      <p:ext uri="{BB962C8B-B14F-4D97-AF65-F5344CB8AC3E}">
        <p14:creationId xmlns:p14="http://schemas.microsoft.com/office/powerpoint/2010/main" val="348570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8" descr="hb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7611" r="29640" b="53453"/>
          <a:stretch>
            <a:fillRect/>
          </a:stretch>
        </p:blipFill>
        <p:spPr bwMode="auto">
          <a:xfrm>
            <a:off x="992222" y="1973662"/>
            <a:ext cx="7179012" cy="355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1194" y="6129000"/>
            <a:ext cx="8885144" cy="3554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sz="19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L'EPATITE B CRONICIZZA SI HA LA PERSISTENZA DI HBsAg e HBeAg</a:t>
            </a:r>
            <a:endParaRPr lang="it-IT" sz="1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93305" y="268092"/>
            <a:ext cx="8896081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EDFF0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/>
              <a:t>ALGORITMO DIAGNOSTICO INFEZIONE ACUTA EPATITE B</a:t>
            </a:r>
            <a:endParaRPr lang="en-US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6531" y="1021077"/>
            <a:ext cx="311943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ALT &gt; 10x Limite Superiore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(conferma da almeno 2 controlli)</a:t>
            </a:r>
            <a:endParaRPr lang="it-IT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58595" y="990298"/>
            <a:ext cx="421212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Anamnesi positiva per trasmissione parenterale e/o sessuale</a:t>
            </a:r>
            <a:endParaRPr lang="it-IT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19686" y="1156305"/>
            <a:ext cx="5648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Calibri" panose="020F0502020204030204"/>
              </a:rPr>
              <a:t>+</a:t>
            </a:r>
            <a:endParaRPr lang="it-IT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831961" y="2091074"/>
            <a:ext cx="773940" cy="3539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700" b="1" dirty="0" err="1" smtClean="0">
                <a:solidFill>
                  <a:prstClr val="black"/>
                </a:solidFill>
                <a:latin typeface="Calibri" panose="020F0502020204030204"/>
              </a:rPr>
              <a:t>HBsAg</a:t>
            </a:r>
            <a:endParaRPr lang="it-IT" sz="1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5" name="Connettore 1 14"/>
          <p:cNvCxnSpPr>
            <a:stCxn id="12" idx="2"/>
          </p:cNvCxnSpPr>
          <p:nvPr/>
        </p:nvCxnSpPr>
        <p:spPr>
          <a:xfrm>
            <a:off x="4218931" y="2445017"/>
            <a:ext cx="0" cy="29818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3175890" y="2743200"/>
            <a:ext cx="208637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175890" y="2743200"/>
            <a:ext cx="0" cy="1904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259852" y="2743200"/>
            <a:ext cx="0" cy="1904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661447" y="2933663"/>
            <a:ext cx="1084845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700" b="1" dirty="0" smtClean="0">
                <a:solidFill>
                  <a:prstClr val="black"/>
                </a:solidFill>
                <a:latin typeface="Calibri" panose="020F0502020204030204"/>
              </a:rPr>
              <a:t>POSITIVO</a:t>
            </a:r>
            <a:endParaRPr lang="it-IT" sz="1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572548" y="2933663"/>
            <a:ext cx="116936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700" b="1" dirty="0" smtClean="0">
                <a:solidFill>
                  <a:prstClr val="black"/>
                </a:solidFill>
                <a:latin typeface="Calibri" panose="020F0502020204030204"/>
              </a:rPr>
              <a:t>NEGATIVO</a:t>
            </a:r>
            <a:endParaRPr lang="it-IT" sz="1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891683" y="2844611"/>
            <a:ext cx="245914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smtClean="0">
                <a:solidFill>
                  <a:prstClr val="black"/>
                </a:solidFill>
                <a:latin typeface="Calibri" panose="020F0502020204030204"/>
              </a:rPr>
              <a:t>Possibile portatore se HBsAg positivo &gt; di 6 mesi</a:t>
            </a:r>
            <a:endParaRPr lang="it-IT" sz="1600" b="1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6" name="Connettore 1 25"/>
          <p:cNvCxnSpPr/>
          <p:nvPr/>
        </p:nvCxnSpPr>
        <p:spPr>
          <a:xfrm flipH="1">
            <a:off x="5259852" y="3287606"/>
            <a:ext cx="2416" cy="32372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>
            <a:off x="3175889" y="3287606"/>
            <a:ext cx="1" cy="29818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2451143" y="3587402"/>
            <a:ext cx="1375625" cy="3539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700" b="1" smtClean="0">
                <a:solidFill>
                  <a:prstClr val="black"/>
                </a:solidFill>
                <a:latin typeface="Calibri" panose="020F0502020204030204"/>
              </a:rPr>
              <a:t>IgM anti HBc</a:t>
            </a:r>
            <a:endParaRPr lang="it-IT" sz="1700" b="1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9" name="Connettore 1 28"/>
          <p:cNvCxnSpPr/>
          <p:nvPr/>
        </p:nvCxnSpPr>
        <p:spPr>
          <a:xfrm flipH="1">
            <a:off x="3148480" y="3941345"/>
            <a:ext cx="1" cy="3239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132122" y="4265266"/>
            <a:ext cx="163914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2132123" y="4265266"/>
            <a:ext cx="0" cy="1904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3761737" y="4265339"/>
            <a:ext cx="0" cy="1904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1537917" y="4458096"/>
            <a:ext cx="116936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700" b="1" dirty="0" smtClean="0">
                <a:solidFill>
                  <a:prstClr val="black"/>
                </a:solidFill>
                <a:latin typeface="Calibri" panose="020F0502020204030204"/>
              </a:rPr>
              <a:t>NEGATIVO</a:t>
            </a:r>
            <a:endParaRPr lang="it-IT" sz="1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438155" y="5065353"/>
            <a:ext cx="134262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smtClean="0">
                <a:solidFill>
                  <a:prstClr val="black"/>
                </a:solidFill>
                <a:latin typeface="Calibri" panose="020F0502020204030204"/>
              </a:rPr>
              <a:t>No evidenza di Epatite B acuta</a:t>
            </a:r>
            <a:endParaRPr lang="it-IT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219314" y="4455729"/>
            <a:ext cx="1084845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700" b="1" dirty="0" smtClean="0">
                <a:solidFill>
                  <a:prstClr val="black"/>
                </a:solidFill>
                <a:latin typeface="Calibri" panose="020F0502020204030204"/>
              </a:rPr>
              <a:t>POSITIVO</a:t>
            </a:r>
            <a:endParaRPr lang="it-IT" sz="1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981372" y="5053797"/>
            <a:ext cx="1559953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Calibri" panose="020F0502020204030204"/>
              </a:rPr>
              <a:t>Epatite B acuta</a:t>
            </a:r>
            <a:endParaRPr lang="it-IT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0" name="Connettore 1 39"/>
          <p:cNvCxnSpPr/>
          <p:nvPr/>
        </p:nvCxnSpPr>
        <p:spPr>
          <a:xfrm flipH="1">
            <a:off x="5259852" y="3952187"/>
            <a:ext cx="2416" cy="48495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4661447" y="4455729"/>
            <a:ext cx="1153365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700" b="1" smtClean="0">
                <a:solidFill>
                  <a:prstClr val="black"/>
                </a:solidFill>
                <a:latin typeface="Calibri" panose="020F0502020204030204"/>
              </a:rPr>
              <a:t>NEGATIVO</a:t>
            </a:r>
            <a:endParaRPr lang="it-IT" sz="17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5961751" y="4501894"/>
            <a:ext cx="2389072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Valutazione specialistica</a:t>
            </a:r>
            <a:endParaRPr lang="it-IT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4516057" y="3598244"/>
            <a:ext cx="1375625" cy="3539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700" b="1" dirty="0" err="1" smtClean="0">
                <a:solidFill>
                  <a:prstClr val="black"/>
                </a:solidFill>
                <a:latin typeface="Calibri" panose="020F0502020204030204"/>
              </a:rPr>
              <a:t>IgM</a:t>
            </a:r>
            <a:r>
              <a:rPr lang="it-IT" sz="1700" b="1" dirty="0" smtClean="0">
                <a:solidFill>
                  <a:prstClr val="black"/>
                </a:solidFill>
                <a:latin typeface="Calibri" panose="020F0502020204030204"/>
              </a:rPr>
              <a:t> anti </a:t>
            </a:r>
            <a:r>
              <a:rPr lang="it-IT" sz="1700" b="1" dirty="0" err="1" smtClean="0">
                <a:solidFill>
                  <a:prstClr val="black"/>
                </a:solidFill>
                <a:latin typeface="Calibri" panose="020F0502020204030204"/>
              </a:rPr>
              <a:t>HBc</a:t>
            </a:r>
            <a:endParaRPr lang="it-IT" sz="17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131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5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6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ustomShape 1"/>
          <p:cNvSpPr>
            <a:spLocks noChangeArrowheads="1"/>
          </p:cNvSpPr>
          <p:nvPr/>
        </p:nvSpPr>
        <p:spPr bwMode="auto">
          <a:xfrm>
            <a:off x="0" y="620688"/>
            <a:ext cx="91424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6000" dirty="0">
                <a:solidFill>
                  <a:srgbClr val="1F497D"/>
                </a:solidFill>
                <a:latin typeface="Comic Sans MS" pitchFamily="66" charset="0"/>
                <a:cs typeface="DejaVu Sans"/>
              </a:rPr>
              <a:t>Anamnesi</a:t>
            </a:r>
            <a:r>
              <a:rPr lang="it-IT" sz="6000" dirty="0">
                <a:solidFill>
                  <a:srgbClr val="1F497D"/>
                </a:solidFill>
                <a:latin typeface="Arial Narrow" pitchFamily="34" charset="0"/>
                <a:cs typeface="DejaVu Sans"/>
              </a:rPr>
              <a:t> </a:t>
            </a:r>
            <a:endParaRPr lang="it-IT" sz="6000" dirty="0">
              <a:cs typeface="DejaVu Sans"/>
            </a:endParaRPr>
          </a:p>
        </p:txBody>
      </p:sp>
      <p:sp>
        <p:nvSpPr>
          <p:cNvPr id="60419" name="CustomShape 3"/>
          <p:cNvSpPr>
            <a:spLocks noChangeArrowheads="1"/>
          </p:cNvSpPr>
          <p:nvPr/>
        </p:nvSpPr>
        <p:spPr bwMode="auto">
          <a:xfrm>
            <a:off x="0" y="60325"/>
            <a:ext cx="91424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endParaRPr lang="it-IT" dirty="0">
              <a:cs typeface="DejaVu Sans"/>
            </a:endParaRPr>
          </a:p>
        </p:txBody>
      </p:sp>
      <p:sp>
        <p:nvSpPr>
          <p:cNvPr id="60421" name="CustomShape 5"/>
          <p:cNvSpPr>
            <a:spLocks noChangeArrowheads="1"/>
          </p:cNvSpPr>
          <p:nvPr/>
        </p:nvSpPr>
        <p:spPr bwMode="auto">
          <a:xfrm>
            <a:off x="0" y="60325"/>
            <a:ext cx="91424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5400" dirty="0">
                <a:solidFill>
                  <a:srgbClr val="1F497D"/>
                </a:solidFill>
                <a:latin typeface="Arial Narrow" pitchFamily="34" charset="0"/>
                <a:cs typeface="DejaVu Sans"/>
              </a:rPr>
              <a:t> </a:t>
            </a:r>
            <a:endParaRPr lang="it-IT" dirty="0">
              <a:cs typeface="DejaVu Sans"/>
            </a:endParaRPr>
          </a:p>
        </p:txBody>
      </p:sp>
      <p:pic>
        <p:nvPicPr>
          <p:cNvPr id="60423" name="Immagine 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5671" y="260648"/>
            <a:ext cx="192024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CustomShape 2"/>
          <p:cNvSpPr/>
          <p:nvPr/>
        </p:nvSpPr>
        <p:spPr>
          <a:xfrm>
            <a:off x="423867" y="2533545"/>
            <a:ext cx="8362044" cy="341573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lIns="90000" tIns="45000" rIns="90000" bIns="45000"/>
          <a:lstStyle/>
          <a:p>
            <a:pPr marL="342900" indent="-3429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latin typeface="Comic Sans MS" panose="030F0702030302020204" pitchFamily="66" charset="0"/>
                <a:ea typeface="+mn-ea"/>
                <a:cs typeface="+mn-cs"/>
              </a:rPr>
              <a:t>Stile di vita, dieta, abitudini </a:t>
            </a:r>
            <a:r>
              <a:rPr lang="it-IT" sz="2000" b="1" dirty="0" smtClean="0">
                <a:latin typeface="Comic Sans MS" panose="030F0702030302020204" pitchFamily="66" charset="0"/>
                <a:ea typeface="+mn-ea"/>
                <a:cs typeface="+mn-cs"/>
              </a:rPr>
              <a:t>voluttuarie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endParaRPr lang="it-IT" sz="2000" dirty="0" smtClean="0">
              <a:latin typeface="Comic Sans MS" panose="030F0702030302020204" pitchFamily="66" charset="0"/>
              <a:ea typeface="+mn-ea"/>
              <a:cs typeface="+mn-cs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tabLst>
                <a:tab pos="363538" algn="l"/>
              </a:tabLst>
              <a:defRPr/>
            </a:pPr>
            <a:endParaRPr lang="it-IT" sz="2000" dirty="0" smtClean="0"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indent="-3429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latin typeface="Comic Sans MS" panose="030F0702030302020204" pitchFamily="66" charset="0"/>
                <a:ea typeface="+mn-ea"/>
                <a:cs typeface="+mn-cs"/>
              </a:rPr>
              <a:t>Farmaci, preparati da banco, fitofarmaci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endParaRPr lang="it-IT" sz="2000" dirty="0" smtClean="0">
              <a:latin typeface="Comic Sans MS" panose="030F0702030302020204" pitchFamily="66" charset="0"/>
              <a:ea typeface="+mn-ea"/>
              <a:cs typeface="+mn-cs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endParaRPr sz="2000" dirty="0" smtClean="0"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indent="-3429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latin typeface="Comic Sans MS" panose="030F0702030302020204" pitchFamily="66" charset="0"/>
                <a:ea typeface="+mn-ea"/>
                <a:cs typeface="+mn-cs"/>
              </a:rPr>
              <a:t>Epatopatie pregresse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endParaRPr lang="it-IT" sz="2000" dirty="0" smtClean="0">
              <a:latin typeface="Comic Sans MS" panose="030F0702030302020204" pitchFamily="66" charset="0"/>
              <a:ea typeface="+mn-ea"/>
              <a:cs typeface="+mn-cs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endParaRPr sz="2000" dirty="0"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indent="-3429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it-IT" sz="2000" b="1" dirty="0" smtClean="0">
                <a:latin typeface="Comic Sans MS" panose="030F0702030302020204" pitchFamily="66" charset="0"/>
                <a:ea typeface="+mn-ea"/>
                <a:cs typeface="+mn-cs"/>
              </a:rPr>
              <a:t>Comorbidità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endParaRPr lang="it-IT" sz="2000" dirty="0">
              <a:latin typeface="Comic Sans MS" panose="030F0702030302020204" pitchFamily="66" charset="0"/>
              <a:ea typeface="+mn-ea"/>
              <a:cs typeface="+mn-cs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endParaRPr sz="2000" dirty="0">
              <a:latin typeface="Comic Sans MS" panose="030F0702030302020204" pitchFamily="66" charset="0"/>
              <a:ea typeface="+mn-ea"/>
              <a:cs typeface="+mn-cs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899592" y="2852939"/>
            <a:ext cx="4392487" cy="369333"/>
            <a:chOff x="683571" y="1597123"/>
            <a:chExt cx="3176309" cy="302181"/>
          </a:xfrm>
        </p:grpSpPr>
        <p:sp>
          <p:nvSpPr>
            <p:cNvPr id="6" name="Freccia a destra 5"/>
            <p:cNvSpPr>
              <a:spLocks noChangeAspect="1"/>
            </p:cNvSpPr>
            <p:nvPr/>
          </p:nvSpPr>
          <p:spPr>
            <a:xfrm>
              <a:off x="683571" y="1628801"/>
              <a:ext cx="259227" cy="19442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979560" y="1597123"/>
              <a:ext cx="2880320" cy="302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Sedentaria, astemia.</a:t>
              </a:r>
              <a:endParaRPr lang="it-IT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899592" y="3717032"/>
            <a:ext cx="5396639" cy="451405"/>
            <a:chOff x="611560" y="1633399"/>
            <a:chExt cx="3902435" cy="369332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913595" y="1633399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Metformina</a:t>
              </a:r>
              <a:r>
                <a:rPr lang="it-IT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, </a:t>
              </a:r>
              <a:r>
                <a:rPr lang="it-IT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A</a:t>
              </a:r>
              <a:r>
                <a:rPr lang="it-IT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mlodipina</a:t>
              </a:r>
              <a:r>
                <a:rPr lang="it-IT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.</a:t>
              </a:r>
              <a:endParaRPr lang="it-IT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" name="Freccia a destra 32"/>
            <p:cNvSpPr>
              <a:spLocks noChangeAspect="1"/>
            </p:cNvSpPr>
            <p:nvPr/>
          </p:nvSpPr>
          <p:spPr>
            <a:xfrm>
              <a:off x="611560" y="1700808"/>
              <a:ext cx="259227" cy="19442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899592" y="5445224"/>
            <a:ext cx="7827894" cy="451406"/>
            <a:chOff x="611560" y="2767836"/>
            <a:chExt cx="5660532" cy="369332"/>
          </a:xfrm>
        </p:grpSpPr>
        <p:sp>
          <p:nvSpPr>
            <p:cNvPr id="34" name="Freccia a destra 33"/>
            <p:cNvSpPr>
              <a:spLocks noChangeAspect="1"/>
            </p:cNvSpPr>
            <p:nvPr/>
          </p:nvSpPr>
          <p:spPr>
            <a:xfrm>
              <a:off x="611560" y="2811822"/>
              <a:ext cx="259227" cy="19442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871913" y="2767836"/>
              <a:ext cx="5400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93663" algn="l"/>
                </a:tabLst>
              </a:pPr>
              <a:r>
                <a:rPr lang="it-IT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O</a:t>
              </a:r>
              <a:r>
                <a:rPr lang="it-IT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besità, DM tipo II, Ipertensione arteriosa.</a:t>
              </a:r>
              <a:endParaRPr lang="it-IT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899592" y="4581128"/>
            <a:ext cx="5338999" cy="451406"/>
            <a:chOff x="597540" y="2450910"/>
            <a:chExt cx="3860753" cy="369332"/>
          </a:xfrm>
        </p:grpSpPr>
        <p:sp>
          <p:nvSpPr>
            <p:cNvPr id="28" name="CasellaDiTesto 27"/>
            <p:cNvSpPr txBox="1"/>
            <p:nvPr/>
          </p:nvSpPr>
          <p:spPr>
            <a:xfrm>
              <a:off x="857893" y="2450910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N</a:t>
              </a:r>
              <a:r>
                <a:rPr lang="it-IT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essuna.</a:t>
              </a:r>
              <a:endParaRPr lang="it-IT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" name="Freccia a destra 39"/>
            <p:cNvSpPr>
              <a:spLocks noChangeAspect="1"/>
            </p:cNvSpPr>
            <p:nvPr/>
          </p:nvSpPr>
          <p:spPr>
            <a:xfrm>
              <a:off x="597540" y="2507988"/>
              <a:ext cx="259227" cy="19442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11966" y="268092"/>
            <a:ext cx="8896081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EDFF0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/>
              <a:t>ALGORITMO DIAGNOSTICO INFEZIONE ACUTA EPATITE C</a:t>
            </a:r>
            <a:endParaRPr lang="en-US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46785" y="1021077"/>
            <a:ext cx="273917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ALT &gt; 10x Limite Superiore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(conferma da almeno 2 controlli)</a:t>
            </a:r>
            <a:endParaRPr lang="it-IT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77257" y="990298"/>
            <a:ext cx="357356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b="1" smtClean="0">
                <a:solidFill>
                  <a:prstClr val="black"/>
                </a:solidFill>
                <a:latin typeface="Calibri" panose="020F0502020204030204"/>
              </a:rPr>
              <a:t>Anamnesi positiva per trasmissione parenterale e/o sessuale</a:t>
            </a:r>
            <a:endParaRPr lang="it-IT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CasellaDiTesto 10"/>
          <p:cNvSpPr txBox="1">
            <a:spLocks noChangeAspect="1"/>
          </p:cNvSpPr>
          <p:nvPr/>
        </p:nvSpPr>
        <p:spPr>
          <a:xfrm>
            <a:off x="4046391" y="1118993"/>
            <a:ext cx="30529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+</a:t>
            </a:r>
            <a:endParaRPr lang="it-IT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604622" y="2091074"/>
            <a:ext cx="1191296" cy="3539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700" b="1" dirty="0" smtClean="0">
                <a:solidFill>
                  <a:prstClr val="black"/>
                </a:solidFill>
                <a:latin typeface="Calibri" panose="020F0502020204030204"/>
              </a:rPr>
              <a:t>Anti HCV</a:t>
            </a:r>
            <a:endParaRPr lang="it-IT" sz="1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5" name="Connettore 1 14"/>
          <p:cNvCxnSpPr>
            <a:stCxn id="12" idx="2"/>
          </p:cNvCxnSpPr>
          <p:nvPr/>
        </p:nvCxnSpPr>
        <p:spPr>
          <a:xfrm>
            <a:off x="4200270" y="2445017"/>
            <a:ext cx="0" cy="29818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050887" y="2743200"/>
            <a:ext cx="356594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2050887" y="2743200"/>
            <a:ext cx="0" cy="1904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614411" y="2743200"/>
            <a:ext cx="0" cy="1904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071989" y="2933663"/>
            <a:ext cx="1084845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700" b="1" smtClean="0">
                <a:solidFill>
                  <a:prstClr val="black"/>
                </a:solidFill>
                <a:latin typeface="Calibri" panose="020F0502020204030204"/>
              </a:rPr>
              <a:t>POSITIVO</a:t>
            </a:r>
            <a:endParaRPr lang="it-IT" sz="17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466206" y="2906965"/>
            <a:ext cx="116936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700" b="1" dirty="0" smtClean="0">
                <a:solidFill>
                  <a:prstClr val="black"/>
                </a:solidFill>
                <a:latin typeface="Calibri" panose="020F0502020204030204"/>
              </a:rPr>
              <a:t>NEGATIVO</a:t>
            </a:r>
            <a:endParaRPr lang="it-IT" sz="1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6" name="Connettore 1 25"/>
          <p:cNvCxnSpPr/>
          <p:nvPr/>
        </p:nvCxnSpPr>
        <p:spPr>
          <a:xfrm>
            <a:off x="5614411" y="3283361"/>
            <a:ext cx="1" cy="30405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4805457" y="4117581"/>
            <a:ext cx="0" cy="1904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163401" y="2906965"/>
            <a:ext cx="1375625" cy="4924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300" b="1" smtClean="0">
                <a:solidFill>
                  <a:prstClr val="black"/>
                </a:solidFill>
                <a:latin typeface="Calibri" panose="020F0502020204030204"/>
              </a:rPr>
              <a:t>Se sospetto di infezione recente</a:t>
            </a:r>
            <a:endParaRPr lang="it-IT" sz="1300" b="1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5614411" y="3926746"/>
            <a:ext cx="0" cy="1904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622987" y="3127661"/>
            <a:ext cx="540414" cy="365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6466833" y="4135869"/>
            <a:ext cx="0" cy="1904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stCxn id="28" idx="2"/>
          </p:cNvCxnSpPr>
          <p:nvPr/>
        </p:nvCxnSpPr>
        <p:spPr>
          <a:xfrm flipH="1">
            <a:off x="3851213" y="3399408"/>
            <a:ext cx="1" cy="34631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5882152" y="4351130"/>
            <a:ext cx="116936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700" b="1" dirty="0" smtClean="0">
                <a:solidFill>
                  <a:prstClr val="black"/>
                </a:solidFill>
                <a:latin typeface="Calibri" panose="020F0502020204030204"/>
              </a:rPr>
              <a:t>NEGATIVO</a:t>
            </a:r>
            <a:endParaRPr lang="it-IT" sz="1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270912" y="3520378"/>
            <a:ext cx="1559953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smtClean="0">
                <a:solidFill>
                  <a:prstClr val="black"/>
                </a:solidFill>
                <a:latin typeface="Calibri" panose="020F0502020204030204"/>
              </a:rPr>
              <a:t>No evidenza di Epatite C acuta</a:t>
            </a:r>
            <a:endParaRPr lang="it-IT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263035" y="4344127"/>
            <a:ext cx="1084845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700" b="1" smtClean="0">
                <a:solidFill>
                  <a:prstClr val="black"/>
                </a:solidFill>
                <a:latin typeface="Calibri" panose="020F0502020204030204"/>
              </a:rPr>
              <a:t>POSITIVO</a:t>
            </a:r>
            <a:endParaRPr lang="it-IT" sz="17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281696" y="4856189"/>
            <a:ext cx="108484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prstClr val="black"/>
                </a:solidFill>
                <a:latin typeface="Calibri" panose="020F0502020204030204"/>
              </a:rPr>
              <a:t>Infezione confermata</a:t>
            </a:r>
            <a:endParaRPr lang="it-IT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456923" y="5679053"/>
            <a:ext cx="2389072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Valutazione specialistica</a:t>
            </a:r>
            <a:endParaRPr lang="it-IT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4926599" y="3568754"/>
            <a:ext cx="1375625" cy="3539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700" b="1" dirty="0" smtClean="0">
                <a:solidFill>
                  <a:prstClr val="black"/>
                </a:solidFill>
                <a:latin typeface="Calibri" panose="020F0502020204030204"/>
              </a:rPr>
              <a:t>HCV RNA</a:t>
            </a:r>
            <a:endParaRPr lang="it-IT" sz="1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7" name="Connettore 1 36"/>
          <p:cNvCxnSpPr>
            <a:endCxn id="53" idx="1"/>
          </p:cNvCxnSpPr>
          <p:nvPr/>
        </p:nvCxnSpPr>
        <p:spPr>
          <a:xfrm>
            <a:off x="3851213" y="3745726"/>
            <a:ext cx="107538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4805458" y="4117581"/>
            <a:ext cx="16613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5831104" y="4848115"/>
            <a:ext cx="129748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prstClr val="black"/>
                </a:solidFill>
                <a:latin typeface="Calibri" panose="020F0502020204030204"/>
              </a:rPr>
              <a:t>No infezione recente</a:t>
            </a:r>
            <a:endParaRPr lang="it-IT" sz="1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72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46" grpId="0" animBg="1"/>
      <p:bldP spid="53" grpId="0" animBg="1"/>
      <p:bldP spid="4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282455" y="241659"/>
            <a:ext cx="8471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dirty="0" smtClean="0">
                <a:solidFill>
                  <a:prstClr val="black"/>
                </a:solidFill>
              </a:rPr>
              <a:t>LE PRINCIPALI INDAGINI PER DIRIMERE LE IPERTRANSAMINASEMIE PERSISTENTI</a:t>
            </a:r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19776" y="1566116"/>
            <a:ext cx="847107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t-IT" sz="2200" b="1" dirty="0" smtClean="0">
                <a:solidFill>
                  <a:prstClr val="black"/>
                </a:solidFill>
                <a:latin typeface="Calibri" panose="020F0502020204030204"/>
              </a:rPr>
              <a:t>2) </a:t>
            </a:r>
            <a:r>
              <a:rPr lang="it-IT" sz="2200" b="1" dirty="0" smtClean="0">
                <a:solidFill>
                  <a:srgbClr val="FF0000"/>
                </a:solidFill>
                <a:latin typeface="Calibri" panose="020F0502020204030204"/>
              </a:rPr>
              <a:t>AUMENTI LIEVI/MODERATI </a:t>
            </a:r>
            <a:r>
              <a:rPr lang="it-IT" sz="2200" b="1" dirty="0" smtClean="0">
                <a:solidFill>
                  <a:prstClr val="black"/>
                </a:solidFill>
                <a:latin typeface="Calibri" panose="020F0502020204030204"/>
              </a:rPr>
              <a:t>(1,5-5x Limite Superiore)</a:t>
            </a: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200" b="1" dirty="0" err="1">
                <a:solidFill>
                  <a:prstClr val="black"/>
                </a:solidFill>
                <a:latin typeface="Calibri" panose="020F0502020204030204"/>
              </a:rPr>
              <a:t>Ipertransaminasemie</a:t>
            </a:r>
            <a:r>
              <a:rPr lang="it-IT" sz="2200" b="1" dirty="0">
                <a:solidFill>
                  <a:prstClr val="black"/>
                </a:solidFill>
                <a:latin typeface="Calibri" panose="020F0502020204030204"/>
              </a:rPr>
              <a:t> non virus, non alcol </a:t>
            </a:r>
            <a:r>
              <a:rPr lang="it-IT" sz="2200" b="1" dirty="0" smtClean="0">
                <a:solidFill>
                  <a:prstClr val="black"/>
                </a:solidFill>
                <a:latin typeface="Calibri" panose="020F0502020204030204"/>
              </a:rPr>
              <a:t>correlate</a:t>
            </a:r>
            <a:endParaRPr lang="it-IT" sz="2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519238" lvl="2" indent="-5143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00000"/>
                </a:solidFill>
                <a:latin typeface="Calibri" panose="020F0502020204030204"/>
              </a:rPr>
              <a:t>Steatosi o </a:t>
            </a:r>
            <a:r>
              <a:rPr lang="it-IT" sz="2200" dirty="0" err="1">
                <a:solidFill>
                  <a:srgbClr val="000000"/>
                </a:solidFill>
                <a:latin typeface="Calibri" panose="020F0502020204030204"/>
              </a:rPr>
              <a:t>steatoepatite</a:t>
            </a:r>
            <a:r>
              <a:rPr lang="it-IT" sz="2200" dirty="0">
                <a:solidFill>
                  <a:srgbClr val="000000"/>
                </a:solidFill>
                <a:latin typeface="Calibri" panose="020F0502020204030204"/>
              </a:rPr>
              <a:t> non alcolica (50-70%)</a:t>
            </a:r>
          </a:p>
          <a:p>
            <a:pPr marL="1519238" lvl="2" indent="-5143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00000"/>
                </a:solidFill>
                <a:latin typeface="Calibri" panose="020F0502020204030204"/>
              </a:rPr>
              <a:t>Farmaci</a:t>
            </a:r>
          </a:p>
          <a:p>
            <a:pPr marL="1519238" lvl="2" indent="-5143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200" dirty="0" err="1">
                <a:solidFill>
                  <a:srgbClr val="000000"/>
                </a:solidFill>
                <a:latin typeface="Calibri" panose="020F0502020204030204"/>
              </a:rPr>
              <a:t>Emocromatosi</a:t>
            </a:r>
            <a:endParaRPr lang="it-IT" sz="2200" dirty="0">
              <a:solidFill>
                <a:srgbClr val="000000"/>
              </a:solidFill>
              <a:latin typeface="Calibri" panose="020F0502020204030204"/>
            </a:endParaRPr>
          </a:p>
          <a:p>
            <a:pPr marL="1519238" lvl="2" indent="-5143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00000"/>
                </a:solidFill>
                <a:latin typeface="Calibri" panose="020F0502020204030204"/>
              </a:rPr>
              <a:t>Autoimmunità</a:t>
            </a:r>
          </a:p>
          <a:p>
            <a:pPr marL="1519238" lvl="2" indent="-5143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00000"/>
                </a:solidFill>
                <a:latin typeface="Calibri" panose="020F0502020204030204"/>
              </a:rPr>
              <a:t>Celiachia</a:t>
            </a:r>
          </a:p>
          <a:p>
            <a:pPr marL="1519238" lvl="2" indent="-5143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00000"/>
                </a:solidFill>
                <a:latin typeface="Calibri" panose="020F0502020204030204"/>
              </a:rPr>
              <a:t>Deficit alfa1-antitripsina</a:t>
            </a:r>
            <a:endParaRPr lang="it-IT" sz="2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200" b="1" dirty="0">
                <a:solidFill>
                  <a:prstClr val="black"/>
                </a:solidFill>
                <a:latin typeface="Calibri" panose="020F0502020204030204"/>
              </a:rPr>
              <a:t>Epatiti virali A, </a:t>
            </a:r>
            <a:r>
              <a:rPr lang="it-IT" sz="2200" b="1" dirty="0" smtClean="0">
                <a:solidFill>
                  <a:prstClr val="black"/>
                </a:solidFill>
                <a:latin typeface="Calibri" panose="020F0502020204030204"/>
              </a:rPr>
              <a:t>B, C</a:t>
            </a:r>
            <a:endParaRPr lang="it-IT" sz="2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200" b="1" dirty="0">
                <a:solidFill>
                  <a:prstClr val="black"/>
                </a:solidFill>
                <a:latin typeface="Calibri" panose="020F0502020204030204"/>
              </a:rPr>
              <a:t>Altre epatiti virali (EBV, CMV, Herpes, </a:t>
            </a:r>
            <a:r>
              <a:rPr lang="it-IT" sz="2200" b="1" dirty="0" err="1">
                <a:solidFill>
                  <a:prstClr val="black"/>
                </a:solidFill>
                <a:latin typeface="Calibri" panose="020F0502020204030204"/>
              </a:rPr>
              <a:t>ecc</a:t>
            </a:r>
            <a:r>
              <a:rPr lang="it-IT" sz="2200" b="1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200" b="1" dirty="0">
                <a:solidFill>
                  <a:prstClr val="black"/>
                </a:solidFill>
                <a:latin typeface="Calibri" panose="020F0502020204030204"/>
              </a:rPr>
              <a:t>Epatite </a:t>
            </a:r>
            <a:r>
              <a:rPr lang="it-IT" sz="2200" b="1" dirty="0" smtClean="0">
                <a:solidFill>
                  <a:prstClr val="black"/>
                </a:solidFill>
                <a:latin typeface="Calibri" panose="020F0502020204030204"/>
              </a:rPr>
              <a:t>alcolica</a:t>
            </a:r>
            <a:endParaRPr lang="it-IT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75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/>
          <p:cNvPicPr>
            <a:picLocks noChangeAspect="1" noChangeArrowheads="1"/>
          </p:cNvPicPr>
          <p:nvPr/>
        </p:nvPicPr>
        <p:blipFill>
          <a:blip r:embed="rId2" cstate="print"/>
          <a:srcRect l="9422"/>
          <a:stretch>
            <a:fillRect/>
          </a:stretch>
        </p:blipFill>
        <p:spPr bwMode="auto">
          <a:xfrm>
            <a:off x="5364163" y="-242888"/>
            <a:ext cx="427672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13" y="2060575"/>
            <a:ext cx="30241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4"/>
          <p:cNvPicPr>
            <a:picLocks noChangeAspect="1" noChangeArrowheads="1"/>
          </p:cNvPicPr>
          <p:nvPr/>
        </p:nvPicPr>
        <p:blipFill>
          <a:blip r:embed="rId4" cstate="print"/>
          <a:srcRect r="5492"/>
          <a:stretch>
            <a:fillRect/>
          </a:stretch>
        </p:blipFill>
        <p:spPr bwMode="auto">
          <a:xfrm>
            <a:off x="0" y="-85725"/>
            <a:ext cx="5132388" cy="716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138408">
            <a:off x="5184775" y="4697413"/>
            <a:ext cx="428307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141533">
            <a:off x="4716463" y="3552825"/>
            <a:ext cx="44640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Text Box 7"/>
          <p:cNvSpPr txBox="1">
            <a:spLocks noChangeArrowheads="1"/>
          </p:cNvSpPr>
          <p:nvPr/>
        </p:nvSpPr>
        <p:spPr bwMode="auto">
          <a:xfrm>
            <a:off x="-7938" y="4478338"/>
            <a:ext cx="1512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000">
                <a:solidFill>
                  <a:srgbClr val="FF0000"/>
                </a:solidFill>
                <a:latin typeface="Arial"/>
              </a:rPr>
              <a:t>prevalenza 45-90%</a:t>
            </a:r>
          </a:p>
        </p:txBody>
      </p:sp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1279525" y="4497388"/>
            <a:ext cx="1512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000">
                <a:solidFill>
                  <a:srgbClr val="FF0000"/>
                </a:solidFill>
                <a:latin typeface="Arial"/>
              </a:rPr>
              <a:t>prevalenza 2-11%</a:t>
            </a:r>
          </a:p>
        </p:txBody>
      </p:sp>
      <p:sp>
        <p:nvSpPr>
          <p:cNvPr id="103432" name="Text Box 9"/>
          <p:cNvSpPr txBox="1">
            <a:spLocks noChangeArrowheads="1"/>
          </p:cNvSpPr>
          <p:nvPr/>
        </p:nvSpPr>
        <p:spPr bwMode="auto">
          <a:xfrm>
            <a:off x="2632075" y="4518025"/>
            <a:ext cx="1266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000">
                <a:solidFill>
                  <a:srgbClr val="FF0000"/>
                </a:solidFill>
                <a:latin typeface="Arial"/>
              </a:rPr>
              <a:t>prevalenza 1-3%</a:t>
            </a:r>
          </a:p>
        </p:txBody>
      </p:sp>
    </p:spTree>
    <p:extLst>
      <p:ext uri="{BB962C8B-B14F-4D97-AF65-F5344CB8AC3E}">
        <p14:creationId xmlns:p14="http://schemas.microsoft.com/office/powerpoint/2010/main" val="8998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/>
          <p:cNvPicPr>
            <a:picLocks noChangeAspect="1" noChangeArrowheads="1"/>
          </p:cNvPicPr>
          <p:nvPr/>
        </p:nvPicPr>
        <p:blipFill>
          <a:blip r:embed="rId2" cstate="print"/>
          <a:srcRect b="1665"/>
          <a:stretch>
            <a:fillRect/>
          </a:stretch>
        </p:blipFill>
        <p:spPr bwMode="auto">
          <a:xfrm>
            <a:off x="341313" y="171450"/>
            <a:ext cx="8316912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3" descr="5%"/>
          <p:cNvSpPr>
            <a:spLocks noChangeArrowheads="1"/>
          </p:cNvSpPr>
          <p:nvPr/>
        </p:nvSpPr>
        <p:spPr bwMode="auto">
          <a:xfrm>
            <a:off x="539750" y="5473700"/>
            <a:ext cx="5184775" cy="431800"/>
          </a:xfrm>
          <a:prstGeom prst="rect">
            <a:avLst/>
          </a:prstGeom>
          <a:pattFill prst="pct5">
            <a:fgClr>
              <a:srgbClr val="FF0000">
                <a:alpha val="0"/>
              </a:srgbClr>
            </a:fgClr>
            <a:bgClr>
              <a:schemeClr val="bg1">
                <a:alpha val="0"/>
              </a:schemeClr>
            </a:bgClr>
          </a:patt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600">
              <a:solidFill>
                <a:srgbClr val="000000"/>
              </a:solidFill>
              <a:latin typeface="Arial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216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 bwMode="auto">
          <a:xfrm>
            <a:off x="867335" y="439362"/>
            <a:ext cx="7503459" cy="649850"/>
          </a:xfrm>
          <a:solidFill>
            <a:srgbClr val="000099"/>
          </a:solidFill>
          <a:ln w="76200">
            <a:solidFill>
              <a:srgbClr val="00FFFF"/>
            </a:solidFill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dirty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VIRUS che causano EPATITE</a:t>
            </a:r>
            <a:endParaRPr lang="it-IT" dirty="0" smtClean="0">
              <a:solidFill>
                <a:srgbClr val="99FF99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7335" y="1644527"/>
            <a:ext cx="3025589" cy="3729906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it-IT" sz="2200" b="1" dirty="0"/>
              <a:t>   </a:t>
            </a:r>
            <a:r>
              <a:rPr lang="it-IT" sz="2200" b="1" dirty="0">
                <a:solidFill>
                  <a:srgbClr val="FF0000"/>
                </a:solidFill>
              </a:rPr>
              <a:t>Virus </a:t>
            </a:r>
            <a:r>
              <a:rPr lang="it-IT" sz="2200" b="1" dirty="0" err="1">
                <a:solidFill>
                  <a:srgbClr val="FF0000"/>
                </a:solidFill>
              </a:rPr>
              <a:t>epatitici</a:t>
            </a:r>
            <a:r>
              <a:rPr lang="it-IT" sz="2200" b="1" dirty="0">
                <a:solidFill>
                  <a:srgbClr val="FF0000"/>
                </a:solidFill>
              </a:rPr>
              <a:t> “minori”</a:t>
            </a:r>
            <a:endParaRPr lang="it-IT" sz="2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it-IT" sz="2200" b="1" dirty="0">
                <a:solidFill>
                  <a:srgbClr val="FF00FF"/>
                </a:solidFill>
              </a:rPr>
              <a:t>Sono virus che accanto alla malattia di base possono causare quadri </a:t>
            </a:r>
            <a:r>
              <a:rPr lang="it-IT" sz="2200" b="1" dirty="0" err="1">
                <a:solidFill>
                  <a:srgbClr val="FF00FF"/>
                </a:solidFill>
              </a:rPr>
              <a:t>epatitici</a:t>
            </a:r>
            <a:r>
              <a:rPr lang="it-IT" sz="2200" b="1" dirty="0">
                <a:solidFill>
                  <a:srgbClr val="FF00FF"/>
                </a:solidFill>
              </a:rPr>
              <a:t> di differente gravità.</a:t>
            </a:r>
            <a:endParaRPr lang="it-IT" sz="2200" dirty="0">
              <a:solidFill>
                <a:srgbClr val="FF00FF"/>
              </a:solidFill>
            </a:endParaRPr>
          </a:p>
          <a:p>
            <a:pPr>
              <a:defRPr/>
            </a:pPr>
            <a:r>
              <a:rPr lang="it-IT" sz="2200" b="1" dirty="0">
                <a:solidFill>
                  <a:srgbClr val="000099"/>
                </a:solidFill>
              </a:rPr>
              <a:t>Nel complesso sono responsabili dell'1.5% di tutte le epatiti.</a:t>
            </a:r>
            <a:endParaRPr lang="it-IT" sz="2200" dirty="0">
              <a:solidFill>
                <a:srgbClr val="000099"/>
              </a:solidFill>
            </a:endParaRPr>
          </a:p>
          <a:p>
            <a:pPr>
              <a:defRPr/>
            </a:pPr>
            <a:endParaRPr lang="it-IT" sz="2200" dirty="0"/>
          </a:p>
        </p:txBody>
      </p:sp>
      <p:sp>
        <p:nvSpPr>
          <p:cNvPr id="4102" name="Segnaposto contenuto 2"/>
          <p:cNvSpPr txBox="1">
            <a:spLocks/>
          </p:cNvSpPr>
          <p:nvPr/>
        </p:nvSpPr>
        <p:spPr bwMode="auto">
          <a:xfrm>
            <a:off x="4212668" y="1644527"/>
            <a:ext cx="4158126" cy="3729906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lIns="91431" tIns="45715" rIns="91431" bIns="45715"/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 dirty="0">
                <a:solidFill>
                  <a:srgbClr val="FF00FF"/>
                </a:solidFill>
                <a:latin typeface="Arial" pitchFamily="34" charset="0"/>
              </a:rPr>
              <a:t>Virus di Epstein-</a:t>
            </a:r>
            <a:r>
              <a:rPr lang="it-IT" sz="1900" b="1" dirty="0" err="1">
                <a:solidFill>
                  <a:srgbClr val="FF00FF"/>
                </a:solidFill>
                <a:latin typeface="Arial" pitchFamily="34" charset="0"/>
              </a:rPr>
              <a:t>Barr</a:t>
            </a:r>
            <a:endParaRPr lang="it-IT" sz="1900" dirty="0">
              <a:solidFill>
                <a:srgbClr val="FF00FF"/>
              </a:solidFill>
              <a:latin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 dirty="0" err="1">
                <a:solidFill>
                  <a:srgbClr val="FF00FF"/>
                </a:solidFill>
                <a:latin typeface="Arial" pitchFamily="34" charset="0"/>
              </a:rPr>
              <a:t>Cytomegalovirus</a:t>
            </a:r>
            <a:endParaRPr lang="it-IT" sz="1900" dirty="0">
              <a:solidFill>
                <a:srgbClr val="FF00FF"/>
              </a:solidFill>
              <a:latin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 dirty="0">
                <a:solidFill>
                  <a:srgbClr val="FF00FF"/>
                </a:solidFill>
                <a:latin typeface="Arial" pitchFamily="34" charset="0"/>
              </a:rPr>
              <a:t>Virus dell’Herpes Simplex</a:t>
            </a:r>
            <a:endParaRPr lang="it-IT" sz="1900" dirty="0">
              <a:solidFill>
                <a:srgbClr val="FF00FF"/>
              </a:solidFill>
              <a:latin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 dirty="0">
                <a:solidFill>
                  <a:srgbClr val="FF00FF"/>
                </a:solidFill>
                <a:latin typeface="Arial" pitchFamily="34" charset="0"/>
              </a:rPr>
              <a:t>Virus della Varicella-Zoster</a:t>
            </a:r>
            <a:endParaRPr lang="it-IT" sz="1900" dirty="0">
              <a:solidFill>
                <a:srgbClr val="FF00FF"/>
              </a:solidFill>
              <a:latin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 dirty="0">
                <a:solidFill>
                  <a:srgbClr val="FF00FF"/>
                </a:solidFill>
                <a:latin typeface="Arial" pitchFamily="34" charset="0"/>
              </a:rPr>
              <a:t>Virus del morbillo e della rosolia</a:t>
            </a:r>
            <a:endParaRPr lang="it-IT" sz="1900" dirty="0">
              <a:solidFill>
                <a:srgbClr val="FF00FF"/>
              </a:solidFill>
              <a:latin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 dirty="0">
                <a:solidFill>
                  <a:srgbClr val="FF00FF"/>
                </a:solidFill>
                <a:latin typeface="Arial" pitchFamily="34" charset="0"/>
              </a:rPr>
              <a:t>Virus </a:t>
            </a:r>
            <a:r>
              <a:rPr lang="it-IT" sz="1900" b="1" dirty="0" err="1">
                <a:solidFill>
                  <a:srgbClr val="FF00FF"/>
                </a:solidFill>
                <a:latin typeface="Arial" pitchFamily="34" charset="0"/>
              </a:rPr>
              <a:t>Coxsackie</a:t>
            </a:r>
            <a:r>
              <a:rPr lang="it-IT" sz="1900" b="1" dirty="0">
                <a:solidFill>
                  <a:srgbClr val="FF00FF"/>
                </a:solidFill>
                <a:latin typeface="Arial" pitchFamily="34" charset="0"/>
              </a:rPr>
              <a:t> B</a:t>
            </a:r>
            <a:endParaRPr lang="it-IT" sz="1900" dirty="0">
              <a:solidFill>
                <a:srgbClr val="FF00FF"/>
              </a:solidFill>
              <a:latin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 dirty="0" err="1">
                <a:solidFill>
                  <a:srgbClr val="FF00FF"/>
                </a:solidFill>
                <a:latin typeface="Arial" pitchFamily="34" charset="0"/>
              </a:rPr>
              <a:t>Alcunivirus</a:t>
            </a:r>
            <a:r>
              <a:rPr lang="it-IT" sz="1900" b="1" dirty="0">
                <a:solidFill>
                  <a:srgbClr val="FF00FF"/>
                </a:solidFill>
                <a:latin typeface="Arial" pitchFamily="34" charset="0"/>
              </a:rPr>
              <a:t> ECHO e Adenovirus</a:t>
            </a:r>
            <a:endParaRPr lang="it-IT" sz="1900" dirty="0">
              <a:solidFill>
                <a:srgbClr val="FF00FF"/>
              </a:solidFill>
              <a:latin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 dirty="0">
                <a:solidFill>
                  <a:srgbClr val="FF00FF"/>
                </a:solidFill>
                <a:latin typeface="Arial" pitchFamily="34" charset="0"/>
              </a:rPr>
              <a:t>Virus della febbre gialla</a:t>
            </a:r>
            <a:endParaRPr lang="it-IT" sz="1900" dirty="0">
              <a:solidFill>
                <a:srgbClr val="FF00FF"/>
              </a:solidFill>
              <a:latin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 dirty="0">
                <a:solidFill>
                  <a:srgbClr val="FF00FF"/>
                </a:solidFill>
                <a:latin typeface="Arial" pitchFamily="34" charset="0"/>
              </a:rPr>
              <a:t>Altri</a:t>
            </a:r>
            <a:endParaRPr lang="it-IT" sz="1900" dirty="0">
              <a:solidFill>
                <a:srgbClr val="FF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0077" y="247516"/>
            <a:ext cx="5829300" cy="42473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it-IT" altLang="it-IT" sz="24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COMPORTAMENTI ATTUALI</a:t>
            </a:r>
            <a:endParaRPr lang="it-IT" altLang="it-IT" sz="2400" b="1" dirty="0">
              <a:solidFill>
                <a:srgbClr val="EDFF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77219" name="Group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3140380"/>
              </p:ext>
            </p:extLst>
          </p:nvPr>
        </p:nvGraphicFramePr>
        <p:xfrm>
          <a:off x="1139780" y="1091618"/>
          <a:ext cx="6858000" cy="1310640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  <a:cs typeface="+mn-cs"/>
                        </a:rPr>
                        <a:t>PURTROPPO, NEL CASO DI RILIEVO OCCASIONALE DI IPERTRANSAMINESEMIA LIEVE SPESSO LA RICHIESTA È</a:t>
                      </a:r>
                      <a:endParaRPr kumimoji="0" lang="it-IT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96" charset="-128"/>
                        <a:cs typeface="+mn-cs"/>
                      </a:endParaRPr>
                    </a:p>
                    <a:p>
                      <a:pPr algn="ctr"/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  <a:cs typeface="+mn-cs"/>
                        </a:rPr>
                        <a:t>“MARKERS EPATITE A, B, C”</a:t>
                      </a:r>
                      <a:endParaRPr kumimoji="0" lang="it-IT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96" charset="-128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7232" name="Group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2782703"/>
              </p:ext>
            </p:extLst>
          </p:nvPr>
        </p:nvGraphicFramePr>
        <p:xfrm>
          <a:off x="1130122" y="2939111"/>
          <a:ext cx="6867659" cy="1008063"/>
        </p:xfrm>
        <a:graphic>
          <a:graphicData uri="http://schemas.openxmlformats.org/drawingml/2006/table">
            <a:tbl>
              <a:tblPr/>
              <a:tblGrid>
                <a:gridCol w="6867659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IN ASSENZA DI DATI CLINICI / ANAMNESTICI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QUESTA RICHIESTA NON E’ APPROPRIATA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384208"/>
              </p:ext>
            </p:extLst>
          </p:nvPr>
        </p:nvGraphicFramePr>
        <p:xfrm>
          <a:off x="1110803" y="4636977"/>
          <a:ext cx="6867659" cy="1554480"/>
        </p:xfrm>
        <a:graphic>
          <a:graphicData uri="http://schemas.openxmlformats.org/drawingml/2006/table">
            <a:tbl>
              <a:tblPr/>
              <a:tblGrid>
                <a:gridCol w="6867659"/>
              </a:tblGrid>
              <a:tr h="1441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AL CONTRARIO DOVREBBE ESSERE STATO DEFINITO, IN ACCORDO CON I CLINICI, UN ALGORITMO CHE PREVEDA INFORMAZIONI SU SINTOMI E ANAMNESI DI ESPOSIZIONE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5424" y="326285"/>
            <a:ext cx="6553985" cy="75713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it-IT" altLang="it-IT" sz="2400" b="1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PROBLEMA DELL'APPROPRIATEZZA NELLA DIAGNOSTICA DELLE EPATITI</a:t>
            </a:r>
            <a:endParaRPr lang="it-IT" altLang="it-IT" sz="2400" b="1">
              <a:solidFill>
                <a:srgbClr val="EDFF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4329" name="Group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0014154"/>
              </p:ext>
            </p:extLst>
          </p:nvPr>
        </p:nvGraphicFramePr>
        <p:xfrm>
          <a:off x="1656161" y="1916114"/>
          <a:ext cx="5831681" cy="3383282"/>
        </p:xfrm>
        <a:graphic>
          <a:graphicData uri="http://schemas.openxmlformats.org/drawingml/2006/table">
            <a:tbl>
              <a:tblPr/>
              <a:tblGrid>
                <a:gridCol w="5831681"/>
              </a:tblGrid>
              <a:tr h="3163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IL RISULTATO DEL TEST DI LABORATORIO DOVREBBE ESSERE IN GRADO DI MODIFICARE L'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4EF3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INCERTEZZA DEL CLINICO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NEL FORMULARE UNA DIAGNOSI,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CIOE’ IL RISULTATO DEL TEST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DEVE ESSERE IN GRADO DI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CONFERMARE O ESCLUDERE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LA MALATTIA IPOTIZZATA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NEL PAZIENTE IN ESAME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68580" marR="6858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86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574" y="459684"/>
            <a:ext cx="7756301" cy="42473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it-IT" altLang="it-IT" sz="2400" b="1" dirty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CHE COSA CONSISTE L’ATTIVITA’ DIAGNOSTICA</a:t>
            </a:r>
          </a:p>
        </p:txBody>
      </p:sp>
      <p:sp>
        <p:nvSpPr>
          <p:cNvPr id="887811" name="Text Box 3"/>
          <p:cNvSpPr txBox="1">
            <a:spLocks noChangeArrowheads="1"/>
          </p:cNvSpPr>
          <p:nvPr/>
        </p:nvSpPr>
        <p:spPr bwMode="auto">
          <a:xfrm>
            <a:off x="550299" y="1591285"/>
            <a:ext cx="8036417" cy="369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</a:pPr>
            <a:r>
              <a:rPr lang="it-IT" altLang="it-IT" sz="1800" b="1" dirty="0">
                <a:solidFill>
                  <a:prstClr val="white"/>
                </a:solidFill>
              </a:rPr>
              <a:t>La necessità diagnostica del Clinico si può </a:t>
            </a:r>
            <a:r>
              <a:rPr lang="it-IT" altLang="it-IT" sz="1800" b="1" dirty="0">
                <a:solidFill>
                  <a:srgbClr val="F4EF3C"/>
                </a:solidFill>
              </a:rPr>
              <a:t>semplicisticamente</a:t>
            </a:r>
            <a:r>
              <a:rPr lang="it-IT" altLang="it-IT" sz="1800" b="1" dirty="0">
                <a:solidFill>
                  <a:prstClr val="white"/>
                </a:solidFill>
              </a:rPr>
              <a:t> definire come la necessità di discriminare se il Paziente ha o non ha una determinata malattia.</a:t>
            </a:r>
          </a:p>
          <a:p>
            <a:pPr algn="just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</a:pPr>
            <a:endParaRPr lang="it-IT" altLang="it-IT" sz="1800" b="1" dirty="0">
              <a:solidFill>
                <a:prstClr val="white"/>
              </a:solidFill>
            </a:endParaRPr>
          </a:p>
          <a:p>
            <a:pPr algn="just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</a:pPr>
            <a:r>
              <a:rPr lang="it-IT" altLang="it-IT" sz="1800" b="1" dirty="0">
                <a:solidFill>
                  <a:prstClr val="white"/>
                </a:solidFill>
              </a:rPr>
              <a:t>Per soddisfare questa necessità, il Clinico mette in atto un processo che consiste nell’attribuire ad una determinata ipotesi diagnostica un certo GRADO DI PROBABILITÀ basandosi sull’anamnesi e sull’esame obiettivo (</a:t>
            </a:r>
            <a:r>
              <a:rPr lang="it-IT" altLang="it-IT" sz="1800" b="1" dirty="0">
                <a:solidFill>
                  <a:srgbClr val="FF060F"/>
                </a:solidFill>
              </a:rPr>
              <a:t>probabilità “a priori”</a:t>
            </a:r>
            <a:r>
              <a:rPr lang="it-IT" altLang="it-IT" sz="1800" b="1" dirty="0">
                <a:solidFill>
                  <a:prstClr val="white"/>
                </a:solidFill>
              </a:rPr>
              <a:t>), e nel modificare tale probabilità (in senso positivo o negativo), utilizzando appropriati test di laboratorio e/o strumentali, così da trasformare la probabilità “a priori” in una </a:t>
            </a:r>
            <a:r>
              <a:rPr lang="it-IT" altLang="it-IT" sz="1800" b="1" dirty="0">
                <a:solidFill>
                  <a:srgbClr val="FF060F"/>
                </a:solidFill>
              </a:rPr>
              <a:t>probabilità “a posteriori”</a:t>
            </a:r>
            <a:r>
              <a:rPr lang="it-IT" altLang="it-IT" sz="1800" b="1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824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991836" y="248345"/>
            <a:ext cx="515038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ANAMNESI, ESAME OBIETTIVO, PREVALENZA</a:t>
            </a:r>
            <a:endParaRPr lang="it-IT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4202344" y="900974"/>
            <a:ext cx="693642" cy="1004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92573" y="1095193"/>
            <a:ext cx="1379207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DETERMINANO</a:t>
            </a:r>
            <a:endParaRPr lang="it-IT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76108" y="2267732"/>
            <a:ext cx="27818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b="1" smtClean="0">
                <a:solidFill>
                  <a:prstClr val="black"/>
                </a:solidFill>
                <a:latin typeface="Calibri" panose="020F0502020204030204"/>
              </a:rPr>
              <a:t>PROBABILITA' PRE-TEST</a:t>
            </a:r>
            <a:endParaRPr lang="it-IT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011292" y="3274076"/>
            <a:ext cx="515038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LE CARATTERISTICHE DEI TEST DIAGNOSTICI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(Sensibilità, Specificità, Rapporti di verosimiglianza)</a:t>
            </a:r>
            <a:endParaRPr lang="it-IT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212028" y="4639745"/>
            <a:ext cx="1379207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DETERMINANO</a:t>
            </a:r>
            <a:endParaRPr lang="it-IT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95563" y="5656286"/>
            <a:ext cx="27818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PROBABILITA' POST-TEST</a:t>
            </a:r>
            <a:endParaRPr lang="it-IT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980336" y="1639978"/>
            <a:ext cx="171618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ESPERIENZA</a:t>
            </a:r>
            <a:endParaRPr lang="it-IT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042823" y="5009078"/>
            <a:ext cx="165369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EVIDENZA</a:t>
            </a:r>
            <a:endParaRPr lang="it-IT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4238014" y="4321814"/>
            <a:ext cx="693642" cy="1004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513" y="487357"/>
            <a:ext cx="6083891" cy="108952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it-IT" altLang="it-IT" sz="2400" b="1" dirty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DIVERSA CAPACITA’ DEI TEST DI LABORATORIO DI DISCRIMINARE FRA SOGGETTI SANI E MALATI</a:t>
            </a:r>
          </a:p>
        </p:txBody>
      </p:sp>
      <p:pic>
        <p:nvPicPr>
          <p:cNvPr id="801801" name="Picture 9" descr="Popolazioni e test di laborator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98"/>
          <a:stretch>
            <a:fillRect/>
          </a:stretch>
        </p:blipFill>
        <p:spPr bwMode="auto">
          <a:xfrm>
            <a:off x="2315181" y="2115133"/>
            <a:ext cx="4513634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2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36512" y="332656"/>
            <a:ext cx="9144000" cy="5904656"/>
            <a:chOff x="-180528" y="2636912"/>
            <a:chExt cx="9144000" cy="5904656"/>
          </a:xfrm>
        </p:grpSpPr>
        <p:sp>
          <p:nvSpPr>
            <p:cNvPr id="3" name="CustomShape 4"/>
            <p:cNvSpPr>
              <a:spLocks noChangeArrowheads="1"/>
            </p:cNvSpPr>
            <p:nvPr/>
          </p:nvSpPr>
          <p:spPr bwMode="auto">
            <a:xfrm>
              <a:off x="-180528" y="2636912"/>
              <a:ext cx="9144000" cy="102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/>
              <a:r>
                <a:rPr lang="it-IT" sz="6000" dirty="0">
                  <a:solidFill>
                    <a:srgbClr val="C5000B"/>
                  </a:solidFill>
                  <a:latin typeface="Comic Sans MS" pitchFamily="66" charset="0"/>
                  <a:cs typeface="DejaVu Sans"/>
                </a:rPr>
                <a:t>Es.</a:t>
              </a:r>
              <a:r>
                <a:rPr lang="it-IT" sz="6000" b="1" dirty="0">
                  <a:solidFill>
                    <a:srgbClr val="C5000B"/>
                  </a:solidFill>
                  <a:latin typeface="Comic Sans MS" pitchFamily="66" charset="0"/>
                  <a:cs typeface="DejaVu Sans"/>
                </a:rPr>
                <a:t> </a:t>
              </a:r>
              <a:r>
                <a:rPr lang="it-IT" sz="6000" dirty="0">
                  <a:solidFill>
                    <a:srgbClr val="C5000B"/>
                  </a:solidFill>
                  <a:latin typeface="Comic Sans MS" pitchFamily="66" charset="0"/>
                  <a:cs typeface="DejaVu Sans"/>
                </a:rPr>
                <a:t>Obiettivo</a:t>
              </a:r>
              <a:endParaRPr lang="it-IT" sz="6000" dirty="0">
                <a:latin typeface="Comic Sans MS" pitchFamily="66" charset="0"/>
                <a:cs typeface="DejaVu Sans"/>
              </a:endParaRPr>
            </a:p>
          </p:txBody>
        </p:sp>
        <p:sp>
          <p:nvSpPr>
            <p:cNvPr id="4" name="CustomShape 6"/>
            <p:cNvSpPr/>
            <p:nvPr/>
          </p:nvSpPr>
          <p:spPr>
            <a:xfrm>
              <a:off x="79126" y="4103688"/>
              <a:ext cx="8669338" cy="443788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accent1"/>
              </a:solidFill>
            </a:ln>
          </p:spPr>
          <p:txBody>
            <a:bodyPr wrap="none" lIns="90000" tIns="45000" rIns="90000" bIns="45000">
              <a:normAutofit/>
            </a:bodyPr>
            <a:lstStyle/>
            <a:p>
              <a:pPr marL="342900" indent="-342900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/>
              </a:pPr>
              <a:r>
                <a:rPr lang="it-IT" sz="2400" b="1" dirty="0">
                  <a:latin typeface="Comic Sans MS" panose="030F0702030302020204" pitchFamily="66" charset="0"/>
                  <a:ea typeface="+mn-ea"/>
                  <a:cs typeface="+mn-cs"/>
                </a:rPr>
                <a:t>Parametri</a:t>
              </a:r>
              <a:r>
                <a:rPr lang="it-IT" sz="2400" dirty="0">
                  <a:latin typeface="Comic Sans MS" panose="030F0702030302020204" pitchFamily="66" charset="0"/>
                  <a:ea typeface="+mn-ea"/>
                  <a:cs typeface="+mn-cs"/>
                </a:rPr>
                <a:t> (PA</a:t>
              </a:r>
              <a:r>
                <a:rPr lang="it-IT" sz="2400" dirty="0" smtClean="0">
                  <a:latin typeface="Comic Sans MS" panose="030F0702030302020204" pitchFamily="66" charset="0"/>
                  <a:ea typeface="+mn-ea"/>
                  <a:cs typeface="+mn-cs"/>
                </a:rPr>
                <a:t>, altezza, peso, </a:t>
              </a:r>
              <a:r>
                <a:rPr lang="it-IT" sz="2400" dirty="0">
                  <a:latin typeface="Comic Sans MS" panose="030F0702030302020204" pitchFamily="66" charset="0"/>
                  <a:ea typeface="+mn-ea"/>
                  <a:cs typeface="+mn-cs"/>
                </a:rPr>
                <a:t>BMI, circonferenza vita</a:t>
              </a:r>
              <a:r>
                <a:rPr lang="it-IT" sz="2400" dirty="0" smtClean="0"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endParaRPr sz="2400" dirty="0"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marL="342900" indent="-342900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/>
              </a:pPr>
              <a:r>
                <a:rPr lang="it-IT" sz="2400" b="1" dirty="0">
                  <a:latin typeface="Comic Sans MS" panose="030F0702030302020204" pitchFamily="66" charset="0"/>
                  <a:ea typeface="+mn-ea"/>
                  <a:cs typeface="+mn-cs"/>
                </a:rPr>
                <a:t>Colorito</a:t>
              </a:r>
              <a:r>
                <a:rPr lang="it-IT" sz="2400" dirty="0">
                  <a:latin typeface="Comic Sans MS" panose="030F0702030302020204" pitchFamily="66" charset="0"/>
                  <a:ea typeface="+mn-ea"/>
                  <a:cs typeface="+mn-cs"/>
                </a:rPr>
                <a:t> (cute, mucose, sclere</a:t>
              </a:r>
              <a:r>
                <a:rPr lang="it-IT" sz="2400" dirty="0" smtClean="0"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endParaRPr sz="2400" dirty="0"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marL="342900" indent="-342900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/>
              </a:pPr>
              <a:r>
                <a:rPr lang="it-IT" sz="2400" b="1" dirty="0">
                  <a:latin typeface="Comic Sans MS" panose="030F0702030302020204" pitchFamily="66" charset="0"/>
                  <a:ea typeface="+mn-ea"/>
                  <a:cs typeface="+mn-cs"/>
                </a:rPr>
                <a:t>Addome</a:t>
              </a:r>
              <a:r>
                <a:rPr lang="it-IT" sz="2400" dirty="0">
                  <a:latin typeface="Comic Sans MS" panose="030F0702030302020204" pitchFamily="66" charset="0"/>
                  <a:ea typeface="+mn-ea"/>
                  <a:cs typeface="+mn-cs"/>
                </a:rPr>
                <a:t> (ascite, epatomegalia, circoli venosi</a:t>
              </a:r>
              <a:r>
                <a:rPr lang="it-IT" sz="2400" dirty="0" smtClean="0"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endParaRPr sz="2400" dirty="0"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marL="342900" indent="-342900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/>
              </a:pPr>
              <a:r>
                <a:rPr lang="it-IT" sz="2400" b="1" dirty="0">
                  <a:latin typeface="Comic Sans MS" panose="030F0702030302020204" pitchFamily="66" charset="0"/>
                  <a:ea typeface="+mn-ea"/>
                  <a:cs typeface="+mn-cs"/>
                </a:rPr>
                <a:t>Sintomi/segni associati </a:t>
              </a:r>
              <a:r>
                <a:rPr lang="it-IT" sz="2400" dirty="0" smtClean="0">
                  <a:latin typeface="Comic Sans MS" panose="030F0702030302020204" pitchFamily="66" charset="0"/>
                  <a:ea typeface="+mn-ea"/>
                  <a:cs typeface="+mn-cs"/>
                </a:rPr>
                <a:t>(astenia, prurito</a:t>
              </a:r>
              <a:r>
                <a:rPr lang="it-IT" sz="2400" dirty="0">
                  <a:latin typeface="Comic Sans MS" panose="030F0702030302020204" pitchFamily="66" charset="0"/>
                  <a:ea typeface="+mn-ea"/>
                  <a:cs typeface="+mn-cs"/>
                </a:rPr>
                <a:t>, spider </a:t>
              </a:r>
              <a:r>
                <a:rPr lang="it-IT" sz="2400" dirty="0" err="1">
                  <a:latin typeface="Comic Sans MS" panose="030F0702030302020204" pitchFamily="66" charset="0"/>
                  <a:ea typeface="+mn-ea"/>
                  <a:cs typeface="+mn-cs"/>
                </a:rPr>
                <a:t>naevi</a:t>
              </a:r>
              <a:r>
                <a:rPr lang="it-IT" sz="2400" dirty="0">
                  <a:latin typeface="Comic Sans MS" panose="030F0702030302020204" pitchFamily="66" charset="0"/>
                  <a:ea typeface="+mn-ea"/>
                  <a:cs typeface="+mn-cs"/>
                </a:rPr>
                <a:t>,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dirty="0">
                  <a:latin typeface="Comic Sans MS" panose="030F0702030302020204" pitchFamily="66" charset="0"/>
                  <a:ea typeface="+mn-ea"/>
                  <a:cs typeface="+mn-cs"/>
                </a:rPr>
                <a:t>    edemi periferici, eritema palmare, anoressia,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dirty="0">
                  <a:latin typeface="Comic Sans MS" panose="030F0702030302020204" pitchFamily="66" charset="0"/>
                  <a:ea typeface="+mn-ea"/>
                  <a:cs typeface="+mn-cs"/>
                </a:rPr>
                <a:t>    calo ponderale, sanguinamenti)</a:t>
              </a:r>
              <a:endParaRPr sz="2400" dirty="0"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363538" algn="l"/>
                </a:tabLst>
                <a:defRPr/>
              </a:pPr>
              <a:endParaRPr sz="2400" dirty="0"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sz="2400" dirty="0"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2659721" y="5241394"/>
            <a:ext cx="3928503" cy="707886"/>
            <a:chOff x="899592" y="4975633"/>
            <a:chExt cx="6215840" cy="615507"/>
          </a:xfrm>
        </p:grpSpPr>
        <p:sp>
          <p:nvSpPr>
            <p:cNvPr id="5" name="Freccia a destra 4"/>
            <p:cNvSpPr/>
            <p:nvPr/>
          </p:nvSpPr>
          <p:spPr>
            <a:xfrm>
              <a:off x="899592" y="5107084"/>
              <a:ext cx="864096" cy="43204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002864" y="4975633"/>
              <a:ext cx="5112568" cy="615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4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</a:t>
              </a:r>
              <a:r>
                <a:rPr lang="it-IT" sz="40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ella norma</a:t>
              </a:r>
              <a:endParaRPr lang="it-IT" sz="40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1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ccuratezza dei 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1" y="534615"/>
            <a:ext cx="7548664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4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9209" y="459684"/>
            <a:ext cx="7756301" cy="42473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it-IT" altLang="it-IT" sz="2400" b="1" dirty="0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CARATTERISTICHE DEI TEST DI LABORATORIO</a:t>
            </a:r>
            <a:endParaRPr lang="it-IT" altLang="it-IT" sz="2400" b="1" dirty="0">
              <a:solidFill>
                <a:srgbClr val="EDFF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7811" name="Text Box 3"/>
          <p:cNvSpPr txBox="1">
            <a:spLocks noChangeArrowheads="1"/>
          </p:cNvSpPr>
          <p:nvPr/>
        </p:nvSpPr>
        <p:spPr bwMode="auto">
          <a:xfrm>
            <a:off x="423583" y="1687412"/>
            <a:ext cx="8269941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</a:pPr>
            <a:r>
              <a:rPr lang="it-IT" altLang="it-IT" sz="2000" b="1" dirty="0" smtClean="0">
                <a:solidFill>
                  <a:prstClr val="white"/>
                </a:solidFill>
              </a:rPr>
              <a:t>In conseguenza dei concetti illustrati, ogni test di Laboratorio possiede alcune caratteristiche che contribuiscono alla sua efficacia diagnostica.</a:t>
            </a:r>
          </a:p>
          <a:p>
            <a:pPr algn="just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</a:pPr>
            <a:r>
              <a:rPr lang="it-IT" altLang="it-IT" sz="2000" b="1" dirty="0" smtClean="0">
                <a:solidFill>
                  <a:prstClr val="white"/>
                </a:solidFill>
              </a:rPr>
              <a:t>In particolare, ai fini diagnostici di ogni test interessa il rapporto di verosimiglianza (</a:t>
            </a:r>
            <a:r>
              <a:rPr lang="it-IT" altLang="it-IT" sz="2000" b="1" dirty="0" err="1" smtClean="0">
                <a:solidFill>
                  <a:prstClr val="white"/>
                </a:solidFill>
              </a:rPr>
              <a:t>Likelihood</a:t>
            </a:r>
            <a:r>
              <a:rPr lang="it-IT" altLang="it-IT" sz="2000" b="1" dirty="0" smtClean="0">
                <a:solidFill>
                  <a:prstClr val="white"/>
                </a:solidFill>
              </a:rPr>
              <a:t> ratio), che indica c</a:t>
            </a:r>
            <a:r>
              <a:rPr lang="en-US" sz="2000" b="1" dirty="0" smtClean="0">
                <a:solidFill>
                  <a:prstClr val="white"/>
                </a:solidFill>
              </a:rPr>
              <a:t>on </a:t>
            </a:r>
            <a:r>
              <a:rPr lang="en-US" sz="2000" b="1" dirty="0">
                <a:solidFill>
                  <a:prstClr val="white"/>
                </a:solidFill>
              </a:rPr>
              <a:t>quale </a:t>
            </a:r>
            <a:r>
              <a:rPr lang="en-US" sz="2000" b="1" dirty="0" err="1">
                <a:solidFill>
                  <a:prstClr val="white"/>
                </a:solidFill>
              </a:rPr>
              <a:t>probabilità</a:t>
            </a:r>
            <a:r>
              <a:rPr lang="en-US" sz="2000" b="1" dirty="0">
                <a:solidFill>
                  <a:prstClr val="white"/>
                </a:solidFill>
              </a:rPr>
              <a:t> un </a:t>
            </a:r>
            <a:r>
              <a:rPr lang="en-US" sz="2000" b="1" dirty="0" err="1">
                <a:solidFill>
                  <a:prstClr val="white"/>
                </a:solidFill>
              </a:rPr>
              <a:t>risultato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err="1">
                <a:solidFill>
                  <a:prstClr val="white"/>
                </a:solidFill>
              </a:rPr>
              <a:t>positivo</a:t>
            </a:r>
            <a:r>
              <a:rPr lang="en-US" sz="2000" b="1" dirty="0">
                <a:solidFill>
                  <a:prstClr val="white"/>
                </a:solidFill>
              </a:rPr>
              <a:t> o </a:t>
            </a:r>
            <a:r>
              <a:rPr lang="en-US" sz="2000" b="1" dirty="0" err="1">
                <a:solidFill>
                  <a:prstClr val="white"/>
                </a:solidFill>
              </a:rPr>
              <a:t>negativo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err="1">
                <a:solidFill>
                  <a:prstClr val="white"/>
                </a:solidFill>
              </a:rPr>
              <a:t>indica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err="1">
                <a:solidFill>
                  <a:prstClr val="white"/>
                </a:solidFill>
              </a:rPr>
              <a:t>che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err="1">
                <a:solidFill>
                  <a:prstClr val="white"/>
                </a:solidFill>
              </a:rPr>
              <a:t>il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err="1">
                <a:solidFill>
                  <a:prstClr val="white"/>
                </a:solidFill>
              </a:rPr>
              <a:t>paziente</a:t>
            </a:r>
            <a:r>
              <a:rPr lang="en-US" sz="2000" b="1" dirty="0">
                <a:solidFill>
                  <a:prstClr val="white"/>
                </a:solidFill>
              </a:rPr>
              <a:t> è </a:t>
            </a:r>
            <a:r>
              <a:rPr lang="en-US" sz="2000" b="1" dirty="0" err="1">
                <a:solidFill>
                  <a:prstClr val="white"/>
                </a:solidFill>
              </a:rPr>
              <a:t>malato</a:t>
            </a:r>
            <a:r>
              <a:rPr lang="en-US" sz="2000" b="1" dirty="0">
                <a:solidFill>
                  <a:prstClr val="white"/>
                </a:solidFill>
              </a:rPr>
              <a:t> o </a:t>
            </a:r>
            <a:r>
              <a:rPr lang="en-US" sz="2000" b="1" dirty="0" err="1" smtClean="0">
                <a:solidFill>
                  <a:prstClr val="white"/>
                </a:solidFill>
              </a:rPr>
              <a:t>sano</a:t>
            </a:r>
            <a:endParaRPr lang="it-IT" altLang="it-IT" sz="2000" b="1" dirty="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34928" y="5000889"/>
            <a:ext cx="49449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altLang="it-IT" sz="2400" b="1" dirty="0" smtClean="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LR+ = %VP/%FP = SENS/(100-SPEC)</a:t>
            </a:r>
            <a:endParaRPr lang="it-IT" altLang="it-IT" sz="2400" b="1" dirty="0" smtClean="0">
              <a:solidFill>
                <a:prstClr val="white"/>
              </a:solidFill>
              <a:latin typeface="Calibri" panose="020F0502020204030204"/>
            </a:endParaRPr>
          </a:p>
          <a:p>
            <a:pPr algn="ctr" eaLnBrk="0" hangingPunct="0"/>
            <a:r>
              <a:rPr lang="en-US" altLang="it-IT" sz="2400" b="1" dirty="0" smtClean="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LR- = %FN/%VN = (100-SENS)/SPEC</a:t>
            </a:r>
            <a:endParaRPr lang="en-US" altLang="it-IT" sz="2400" b="1" dirty="0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build="p"/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Line 2"/>
          <p:cNvSpPr>
            <a:spLocks noChangeShapeType="1"/>
          </p:cNvSpPr>
          <p:nvPr/>
        </p:nvSpPr>
        <p:spPr bwMode="auto">
          <a:xfrm flipV="1">
            <a:off x="1657350" y="1524000"/>
            <a:ext cx="2114550" cy="3505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81955" name="Picture 3" descr="fagan eb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37" y="653922"/>
            <a:ext cx="3752400" cy="609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FF0000"/>
                  </a:outerShdw>
                </a:effectLst>
              </a14:hiddenEffects>
            </a:ext>
          </a:extLst>
        </p:spPr>
      </p:pic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937191" y="124936"/>
            <a:ext cx="7591843" cy="369332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EDFF0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altLang="it-IT" sz="2000" dirty="0"/>
              <a:t>USO DEL NOMOGRAMMA DI FAGAN PER L'EPATITE C</a:t>
            </a:r>
          </a:p>
        </p:txBody>
      </p:sp>
      <p:grpSp>
        <p:nvGrpSpPr>
          <p:cNvPr id="382002" name="Group 50"/>
          <p:cNvGrpSpPr>
            <a:grpSpLocks/>
          </p:cNvGrpSpPr>
          <p:nvPr/>
        </p:nvGrpSpPr>
        <p:grpSpPr bwMode="auto">
          <a:xfrm>
            <a:off x="5339743" y="4548198"/>
            <a:ext cx="1671638" cy="481015"/>
            <a:chOff x="1679" y="2132"/>
            <a:chExt cx="1404" cy="303"/>
          </a:xfrm>
        </p:grpSpPr>
        <p:sp>
          <p:nvSpPr>
            <p:cNvPr id="381964" name="Oval 12"/>
            <p:cNvSpPr>
              <a:spLocks noChangeArrowheads="1"/>
            </p:cNvSpPr>
            <p:nvPr/>
          </p:nvSpPr>
          <p:spPr bwMode="auto">
            <a:xfrm>
              <a:off x="2653" y="2387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965" name="Text Box 13"/>
            <p:cNvSpPr txBox="1">
              <a:spLocks noChangeArrowheads="1"/>
            </p:cNvSpPr>
            <p:nvPr/>
          </p:nvSpPr>
          <p:spPr bwMode="auto">
            <a:xfrm>
              <a:off x="1679" y="2132"/>
              <a:ext cx="140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2E5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it-IT" altLang="it-IT" sz="1600" dirty="0">
                  <a:solidFill>
                    <a:prstClr val="black"/>
                  </a:solidFill>
                  <a:latin typeface="Verdana" panose="020B0604030504040204" pitchFamily="34" charset="0"/>
                </a:rPr>
                <a:t>LR(+) </a:t>
              </a:r>
              <a:r>
                <a:rPr lang="it-IT" altLang="it-IT" sz="1600" dirty="0" smtClean="0">
                  <a:solidFill>
                    <a:prstClr val="black"/>
                  </a:solidFill>
                  <a:latin typeface="Verdana" panose="020B0604030504040204" pitchFamily="34" charset="0"/>
                </a:rPr>
                <a:t>99</a:t>
              </a:r>
              <a:endParaRPr lang="it-IT" altLang="it-IT" sz="16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81977" name="Oval 25"/>
          <p:cNvSpPr>
            <a:spLocks noChangeArrowheads="1"/>
          </p:cNvSpPr>
          <p:nvPr/>
        </p:nvSpPr>
        <p:spPr bwMode="auto">
          <a:xfrm>
            <a:off x="5077241" y="5848808"/>
            <a:ext cx="230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2E5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>
                <a:solidFill>
                  <a:prstClr val="black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381978" name="Oval 26"/>
          <p:cNvSpPr>
            <a:spLocks noChangeArrowheads="1"/>
          </p:cNvSpPr>
          <p:nvPr/>
        </p:nvSpPr>
        <p:spPr bwMode="auto">
          <a:xfrm>
            <a:off x="5110652" y="4772958"/>
            <a:ext cx="230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2E5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>
                <a:solidFill>
                  <a:prstClr val="black"/>
                </a:solidFill>
                <a:latin typeface="Verdana" panose="020B0604030504040204" pitchFamily="34" charset="0"/>
              </a:rPr>
              <a:t>2</a:t>
            </a:r>
          </a:p>
        </p:txBody>
      </p:sp>
      <p:cxnSp>
        <p:nvCxnSpPr>
          <p:cNvPr id="3" name="Connettore 2 2"/>
          <p:cNvCxnSpPr/>
          <p:nvPr/>
        </p:nvCxnSpPr>
        <p:spPr>
          <a:xfrm flipV="1">
            <a:off x="5384800" y="4020457"/>
            <a:ext cx="2322286" cy="19426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5384800" y="4953013"/>
            <a:ext cx="2322286" cy="108716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38943" y="904514"/>
            <a:ext cx="4710899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 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una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popolazione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bassa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prevalenza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infezione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donatori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sangue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popolazione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generale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operatori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sanitari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all’assunzione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ecc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(2%)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anche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una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specificità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del 99% non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comporta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una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probabilità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post-test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adeguata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it-IT" altLang="it-IT" sz="15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 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avere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uno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spostamento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significativo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la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probabilità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pre-test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deve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essere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it-IT" sz="15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almeno</a:t>
            </a:r>
            <a:r>
              <a:rPr lang="en-US" altLang="it-IT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del 10% </a:t>
            </a:r>
            <a:endParaRPr lang="it-IT" altLang="it-IT" sz="15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71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77" grpId="0" animBg="1"/>
      <p:bldP spid="38197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idx="1"/>
          </p:nvPr>
        </p:nvSpPr>
        <p:spPr>
          <a:xfrm>
            <a:off x="267655" y="910847"/>
            <a:ext cx="8606306" cy="1456809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PROBABILITA' PRE-TEST E' ALTA SE: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0" lvl="1" indent="-3429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di frutti di mare 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crudi</a:t>
            </a:r>
          </a:p>
          <a:p>
            <a:pPr marL="762000" lvl="1" indent="-3429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famiglia/ambiente scolastico </a:t>
            </a: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paziente affetto da epatite 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762000" lvl="1" indent="-3429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Viaggi in aree endemiche di soggetti non vaccinati (o noti come negativi)</a:t>
            </a:r>
          </a:p>
          <a:p>
            <a:pPr marL="762000" lvl="1" indent="-3429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Circostanze di difficile igiene (asili nido, RSA, </a:t>
            </a:r>
            <a:r>
              <a:rPr lang="it-I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331119" y="268092"/>
            <a:ext cx="6479381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EDFF0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/>
              <a:t>ANAMNESI SOSPETTA PER EPATITE A</a:t>
            </a:r>
            <a:endParaRPr lang="en-US" sz="2400" dirty="0"/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497329"/>
              </p:ext>
            </p:extLst>
          </p:nvPr>
        </p:nvGraphicFramePr>
        <p:xfrm>
          <a:off x="136188" y="3035024"/>
          <a:ext cx="4766552" cy="505838"/>
        </p:xfrm>
        <a:graphic>
          <a:graphicData uri="http://schemas.openxmlformats.org/drawingml/2006/table">
            <a:tbl>
              <a:tblPr/>
              <a:tblGrid>
                <a:gridCol w="4766552"/>
              </a:tblGrid>
              <a:tr h="50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RICHIEDERE SOLO </a:t>
                      </a:r>
                      <a:r>
                        <a:rPr kumimoji="0" lang="it-IT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IgM</a:t>
                      </a: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 HAV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28" y="3041042"/>
            <a:ext cx="3968885" cy="3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22950"/>
              </p:ext>
            </p:extLst>
          </p:nvPr>
        </p:nvGraphicFramePr>
        <p:xfrm>
          <a:off x="150924" y="4124525"/>
          <a:ext cx="4751816" cy="2066544"/>
        </p:xfrm>
        <a:graphic>
          <a:graphicData uri="http://schemas.openxmlformats.org/drawingml/2006/table">
            <a:tbl>
              <a:tblPr/>
              <a:tblGrid>
                <a:gridCol w="4751816"/>
              </a:tblGrid>
              <a:tr h="20428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UNICO CASO IN CUI È APPROPRIATO TESTARE SIA IGG CHE IGM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: familiari o contatti di soggetti sintomatici in corso di epidemie di luogo per valutare l’utilità di una vaccinazione nei soggetti sieronegativi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3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8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8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8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8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8" grpId="0" build="p" bldLvl="2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idx="1"/>
          </p:nvPr>
        </p:nvSpPr>
        <p:spPr>
          <a:xfrm>
            <a:off x="267653" y="1178281"/>
            <a:ext cx="8606306" cy="2416046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PROBABILITA' PRE-TEST E' ALTA SE: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0" lvl="1" indent="-3429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positivo</a:t>
            </a:r>
          </a:p>
          <a:p>
            <a:pPr marL="762000" lvl="1" indent="-3429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Esposizione 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occupazionale</a:t>
            </a:r>
          </a:p>
          <a:p>
            <a:pPr marL="762000" lvl="1" indent="-3429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droghe iniettabili</a:t>
            </a:r>
          </a:p>
          <a:p>
            <a:pPr marL="762000" lvl="1" indent="-3429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Rapporti 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sessuali omo ed etero non protetti</a:t>
            </a:r>
          </a:p>
          <a:p>
            <a:pPr marL="762000" lvl="1" indent="-3429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Dialisi renale</a:t>
            </a:r>
          </a:p>
          <a:p>
            <a:pPr marL="762000" lvl="1" indent="-3429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Piercing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tatuaggi, rasatura, cure </a:t>
            </a:r>
            <a:r>
              <a:rPr lang="it-IT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odontoiatriche </a:t>
            </a:r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331116" y="123189"/>
            <a:ext cx="6479381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EDFF0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/>
              <a:t>ANAMNESI SOSPETTA PER EPATITE B / 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2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331116" y="123188"/>
            <a:ext cx="6479381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EDFF0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/>
              <a:t>TEST DA ESEGUIRE</a:t>
            </a:r>
            <a:endParaRPr lang="en-US" sz="2400" dirty="0"/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482349"/>
              </p:ext>
            </p:extLst>
          </p:nvPr>
        </p:nvGraphicFramePr>
        <p:xfrm>
          <a:off x="2141306" y="853219"/>
          <a:ext cx="4823702" cy="998728"/>
        </p:xfrm>
        <a:graphic>
          <a:graphicData uri="http://schemas.openxmlformats.org/drawingml/2006/table">
            <a:tbl>
              <a:tblPr/>
              <a:tblGrid>
                <a:gridCol w="4823702"/>
              </a:tblGrid>
              <a:tr h="63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HBsAg</a:t>
                      </a:r>
                      <a:r>
                        <a:rPr kumimoji="0" lang="it-IT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, </a:t>
                      </a:r>
                      <a:r>
                        <a:rPr kumimoji="0" lang="it-IT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HBeAg</a:t>
                      </a:r>
                      <a:r>
                        <a:rPr kumimoji="0" lang="it-IT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, </a:t>
                      </a:r>
                      <a:r>
                        <a:rPr kumimoji="0" lang="it-IT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Anti-</a:t>
                      </a:r>
                      <a:r>
                        <a:rPr kumimoji="0" lang="it-IT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HBc</a:t>
                      </a:r>
                      <a:r>
                        <a:rPr kumimoji="0" lang="it-IT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 per EPATITE B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750219"/>
              </p:ext>
            </p:extLst>
          </p:nvPr>
        </p:nvGraphicFramePr>
        <p:xfrm>
          <a:off x="2158955" y="2348880"/>
          <a:ext cx="4823702" cy="634150"/>
        </p:xfrm>
        <a:graphic>
          <a:graphicData uri="http://schemas.openxmlformats.org/drawingml/2006/table">
            <a:tbl>
              <a:tblPr/>
              <a:tblGrid>
                <a:gridCol w="4823702"/>
              </a:tblGrid>
              <a:tr h="63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Anti HCV per EPATITE C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3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1582" y="298318"/>
            <a:ext cx="7756301" cy="42473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it-IT" altLang="it-IT" sz="2400" b="1" smtClean="0">
                <a:solidFill>
                  <a:srgbClr val="EDF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SIGNIFICATO DI S/CO</a:t>
            </a:r>
            <a:endParaRPr lang="it-IT" altLang="it-IT" sz="2400" b="1">
              <a:solidFill>
                <a:srgbClr val="EDFF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7811" name="Text Box 3"/>
          <p:cNvSpPr txBox="1">
            <a:spLocks noChangeArrowheads="1"/>
          </p:cNvSpPr>
          <p:nvPr/>
        </p:nvSpPr>
        <p:spPr bwMode="auto">
          <a:xfrm>
            <a:off x="502834" y="1222205"/>
            <a:ext cx="815161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1800" b="1" dirty="0">
                <a:solidFill>
                  <a:prstClr val="white"/>
                </a:solidFill>
              </a:rPr>
              <a:t>Per standardizzare l'approccio diagnostico per </a:t>
            </a:r>
            <a:r>
              <a:rPr lang="it-IT" altLang="it-IT" sz="1800" b="1" dirty="0" smtClean="0">
                <a:solidFill>
                  <a:prstClr val="white"/>
                </a:solidFill>
              </a:rPr>
              <a:t>HCV, i</a:t>
            </a:r>
            <a:r>
              <a:rPr lang="en-US" sz="1800" b="1" dirty="0" smtClean="0">
                <a:solidFill>
                  <a:prstClr val="white"/>
                </a:solidFill>
              </a:rPr>
              <a:t>l </a:t>
            </a:r>
            <a:r>
              <a:rPr lang="en-US" sz="1800" b="1" dirty="0">
                <a:solidFill>
                  <a:prstClr val="white"/>
                </a:solidFill>
              </a:rPr>
              <a:t>CDC ha </a:t>
            </a:r>
            <a:r>
              <a:rPr lang="en-US" sz="1800" b="1" dirty="0" err="1" smtClean="0">
                <a:solidFill>
                  <a:prstClr val="white"/>
                </a:solidFill>
              </a:rPr>
              <a:t>introdotto</a:t>
            </a:r>
            <a:r>
              <a:rPr lang="en-US" sz="1800" b="1" dirty="0" smtClean="0">
                <a:solidFill>
                  <a:prstClr val="white"/>
                </a:solidFill>
              </a:rPr>
              <a:t> </a:t>
            </a:r>
            <a:r>
              <a:rPr lang="en-US" sz="1800" b="1" dirty="0">
                <a:solidFill>
                  <a:prstClr val="white"/>
                </a:solidFill>
              </a:rPr>
              <a:t>fin dal 2003 </a:t>
            </a:r>
            <a:r>
              <a:rPr lang="en-US" sz="1800" b="1" dirty="0" err="1">
                <a:solidFill>
                  <a:prstClr val="white"/>
                </a:solidFill>
              </a:rPr>
              <a:t>l’uso</a:t>
            </a:r>
            <a:r>
              <a:rPr lang="en-US" sz="1800" b="1" dirty="0">
                <a:solidFill>
                  <a:prstClr val="white"/>
                </a:solidFill>
              </a:rPr>
              <a:t> del </a:t>
            </a:r>
            <a:r>
              <a:rPr lang="en-US" sz="1800" b="1" dirty="0" err="1">
                <a:solidFill>
                  <a:prstClr val="white"/>
                </a:solidFill>
              </a:rPr>
              <a:t>rapporto</a:t>
            </a:r>
            <a:r>
              <a:rPr lang="en-US" sz="1800" b="1" dirty="0">
                <a:solidFill>
                  <a:prstClr val="white"/>
                </a:solidFill>
              </a:rPr>
              <a:t> signal/cutoff (S/CO) per </a:t>
            </a:r>
            <a:r>
              <a:rPr lang="en-US" sz="1800" b="1" dirty="0" err="1">
                <a:solidFill>
                  <a:prstClr val="white"/>
                </a:solidFill>
              </a:rPr>
              <a:t>i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risultati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ottenuti</a:t>
            </a:r>
            <a:r>
              <a:rPr lang="en-US" sz="1800" b="1" dirty="0">
                <a:solidFill>
                  <a:prstClr val="white"/>
                </a:solidFill>
              </a:rPr>
              <a:t> dal test di </a:t>
            </a:r>
            <a:r>
              <a:rPr lang="en-US" sz="1800" b="1" dirty="0" smtClean="0">
                <a:solidFill>
                  <a:prstClr val="white"/>
                </a:solidFill>
              </a:rPr>
              <a:t>screening, </a:t>
            </a:r>
            <a:r>
              <a:rPr lang="en-US" sz="1800" b="1" dirty="0" err="1">
                <a:solidFill>
                  <a:prstClr val="white"/>
                </a:solidFill>
              </a:rPr>
              <a:t>allo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scopo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smtClean="0">
                <a:solidFill>
                  <a:prstClr val="white"/>
                </a:solidFill>
              </a:rPr>
              <a:t>di </a:t>
            </a:r>
            <a:r>
              <a:rPr lang="en-US" sz="1800" b="1" dirty="0" err="1" smtClean="0">
                <a:solidFill>
                  <a:prstClr val="white"/>
                </a:solidFill>
              </a:rPr>
              <a:t>ridurre</a:t>
            </a:r>
            <a:r>
              <a:rPr lang="en-US" sz="1800" b="1" dirty="0" smtClean="0">
                <a:solidFill>
                  <a:prstClr val="white"/>
                </a:solidFill>
              </a:rPr>
              <a:t> </a:t>
            </a:r>
            <a:r>
              <a:rPr lang="en-US" sz="1800" b="1" dirty="0">
                <a:solidFill>
                  <a:prstClr val="white"/>
                </a:solidFill>
              </a:rPr>
              <a:t>al </a:t>
            </a:r>
            <a:r>
              <a:rPr lang="en-US" sz="1800" b="1" dirty="0" err="1">
                <a:solidFill>
                  <a:prstClr val="white"/>
                </a:solidFill>
              </a:rPr>
              <a:t>minimo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i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campioni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che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necessitano</a:t>
            </a:r>
            <a:r>
              <a:rPr lang="en-US" sz="1800" b="1" dirty="0">
                <a:solidFill>
                  <a:prstClr val="white"/>
                </a:solidFill>
              </a:rPr>
              <a:t> di test di </a:t>
            </a:r>
            <a:r>
              <a:rPr lang="en-US" sz="1800" b="1" dirty="0" err="1">
                <a:solidFill>
                  <a:prstClr val="white"/>
                </a:solidFill>
              </a:rPr>
              <a:t>conferma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addizionali</a:t>
            </a:r>
            <a:r>
              <a:rPr lang="en-US" sz="1800" b="1" dirty="0">
                <a:solidFill>
                  <a:prstClr val="white"/>
                </a:solidFill>
              </a:rPr>
              <a:t> e per </a:t>
            </a:r>
            <a:r>
              <a:rPr lang="en-US" sz="1800" b="1" dirty="0" err="1">
                <a:solidFill>
                  <a:prstClr val="white"/>
                </a:solidFill>
              </a:rPr>
              <a:t>fornire</a:t>
            </a:r>
            <a:r>
              <a:rPr lang="en-US" sz="1800" b="1" dirty="0">
                <a:solidFill>
                  <a:prstClr val="white"/>
                </a:solidFill>
              </a:rPr>
              <a:t> un </a:t>
            </a:r>
            <a:r>
              <a:rPr lang="en-US" sz="1800" b="1" dirty="0" err="1">
                <a:solidFill>
                  <a:prstClr val="white"/>
                </a:solidFill>
              </a:rPr>
              <a:t>risultato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che</a:t>
            </a:r>
            <a:r>
              <a:rPr lang="en-US" sz="1800" b="1" dirty="0">
                <a:solidFill>
                  <a:prstClr val="white"/>
                </a:solidFill>
              </a:rPr>
              <a:t> ha </a:t>
            </a:r>
            <a:r>
              <a:rPr lang="en-US" sz="1800" b="1" dirty="0" err="1">
                <a:solidFill>
                  <a:prstClr val="white"/>
                </a:solidFill>
              </a:rPr>
              <a:t>un’alta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probabilità</a:t>
            </a:r>
            <a:r>
              <a:rPr lang="en-US" sz="1800" b="1" dirty="0">
                <a:solidFill>
                  <a:prstClr val="white"/>
                </a:solidFill>
              </a:rPr>
              <a:t> di </a:t>
            </a:r>
            <a:r>
              <a:rPr lang="en-US" sz="1800" b="1" dirty="0" err="1">
                <a:solidFill>
                  <a:prstClr val="white"/>
                </a:solidFill>
              </a:rPr>
              <a:t>riflettere</a:t>
            </a:r>
            <a:r>
              <a:rPr lang="en-US" sz="1800" b="1" dirty="0">
                <a:solidFill>
                  <a:prstClr val="white"/>
                </a:solidFill>
              </a:rPr>
              <a:t> la </a:t>
            </a:r>
            <a:r>
              <a:rPr lang="en-US" sz="1800" b="1" dirty="0" err="1">
                <a:solidFill>
                  <a:prstClr val="white"/>
                </a:solidFill>
              </a:rPr>
              <a:t>vera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situazione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sierologica</a:t>
            </a:r>
            <a:r>
              <a:rPr lang="en-US" sz="1800" b="1" dirty="0">
                <a:solidFill>
                  <a:prstClr val="white"/>
                </a:solidFill>
              </a:rPr>
              <a:t> del </a:t>
            </a:r>
            <a:r>
              <a:rPr lang="en-US" sz="1800" b="1" dirty="0" err="1" smtClean="0">
                <a:solidFill>
                  <a:prstClr val="white"/>
                </a:solidFill>
              </a:rPr>
              <a:t>soggetto</a:t>
            </a:r>
            <a:r>
              <a:rPr lang="en-US" sz="1800" b="1" dirty="0" smtClean="0">
                <a:solidFill>
                  <a:prstClr val="white"/>
                </a:solidFill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</a:rPr>
              <a:t>Per </a:t>
            </a:r>
            <a:r>
              <a:rPr lang="en-US" sz="1800" b="1" dirty="0" err="1">
                <a:solidFill>
                  <a:prstClr val="white"/>
                </a:solidFill>
              </a:rPr>
              <a:t>ogni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metodica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commerciale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sono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stati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individuati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specifici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valori</a:t>
            </a:r>
            <a:r>
              <a:rPr lang="en-US" sz="1800" b="1" dirty="0">
                <a:solidFill>
                  <a:prstClr val="white"/>
                </a:solidFill>
              </a:rPr>
              <a:t> di S/CO in </a:t>
            </a:r>
            <a:r>
              <a:rPr lang="en-US" sz="1800" b="1" dirty="0" err="1">
                <a:solidFill>
                  <a:prstClr val="white"/>
                </a:solidFill>
              </a:rPr>
              <a:t>grado</a:t>
            </a:r>
            <a:r>
              <a:rPr lang="en-US" sz="1800" b="1" dirty="0">
                <a:solidFill>
                  <a:prstClr val="white"/>
                </a:solidFill>
              </a:rPr>
              <a:t> di </a:t>
            </a:r>
            <a:r>
              <a:rPr lang="en-US" sz="1800" b="1" dirty="0" err="1">
                <a:solidFill>
                  <a:prstClr val="white"/>
                </a:solidFill>
              </a:rPr>
              <a:t>predire</a:t>
            </a:r>
            <a:r>
              <a:rPr lang="en-US" sz="1800" b="1" dirty="0">
                <a:solidFill>
                  <a:prstClr val="white"/>
                </a:solidFill>
              </a:rPr>
              <a:t> la </a:t>
            </a:r>
            <a:r>
              <a:rPr lang="en-US" sz="1800" b="1" dirty="0" err="1">
                <a:solidFill>
                  <a:prstClr val="white"/>
                </a:solidFill>
              </a:rPr>
              <a:t>positività</a:t>
            </a:r>
            <a:r>
              <a:rPr lang="en-US" sz="1800" b="1" dirty="0">
                <a:solidFill>
                  <a:prstClr val="white"/>
                </a:solidFill>
              </a:rPr>
              <a:t> del test di </a:t>
            </a:r>
            <a:r>
              <a:rPr lang="en-US" sz="1800" b="1" dirty="0" err="1">
                <a:solidFill>
                  <a:prstClr val="white"/>
                </a:solidFill>
              </a:rPr>
              <a:t>conferma</a:t>
            </a:r>
            <a:r>
              <a:rPr lang="en-US" sz="1800" b="1" dirty="0">
                <a:solidFill>
                  <a:prstClr val="white"/>
                </a:solidFill>
              </a:rPr>
              <a:t> in </a:t>
            </a:r>
            <a:r>
              <a:rPr lang="en-US" sz="1800" b="1" dirty="0" err="1">
                <a:solidFill>
                  <a:prstClr val="white"/>
                </a:solidFill>
              </a:rPr>
              <a:t>più</a:t>
            </a:r>
            <a:r>
              <a:rPr lang="en-US" sz="1800" b="1" dirty="0">
                <a:solidFill>
                  <a:prstClr val="white"/>
                </a:solidFill>
              </a:rPr>
              <a:t> del 95% </a:t>
            </a:r>
            <a:r>
              <a:rPr lang="en-US" sz="1800" b="1" dirty="0" err="1">
                <a:solidFill>
                  <a:prstClr val="white"/>
                </a:solidFill>
              </a:rPr>
              <a:t>dei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 smtClean="0">
                <a:solidFill>
                  <a:prstClr val="white"/>
                </a:solidFill>
              </a:rPr>
              <a:t>casi</a:t>
            </a:r>
            <a:r>
              <a:rPr lang="en-US" sz="1800" b="1" dirty="0" smtClean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4" y="0"/>
            <a:ext cx="7996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4" y="0"/>
            <a:ext cx="8035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5"/>
          </a:xfrm>
        </p:spPr>
        <p:txBody>
          <a:bodyPr/>
          <a:lstStyle/>
          <a:p>
            <a:r>
              <a:rPr lang="it-IT" sz="3600" b="1" u="sng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TAKE HOME MESSAGES 1 :</a:t>
            </a:r>
          </a:p>
        </p:txBody>
      </p:sp>
      <p:graphicFrame>
        <p:nvGraphicFramePr>
          <p:cNvPr id="9" name="Diagramma 8"/>
          <p:cNvGraphicFramePr/>
          <p:nvPr/>
        </p:nvGraphicFramePr>
        <p:xfrm>
          <a:off x="0" y="809627"/>
          <a:ext cx="9144000" cy="604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ustomShape 1"/>
          <p:cNvSpPr>
            <a:spLocks noChangeArrowheads="1"/>
          </p:cNvSpPr>
          <p:nvPr/>
        </p:nvSpPr>
        <p:spPr bwMode="auto">
          <a:xfrm>
            <a:off x="0" y="44450"/>
            <a:ext cx="9144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6000">
                <a:solidFill>
                  <a:srgbClr val="00AE00"/>
                </a:solidFill>
                <a:latin typeface="Comic Sans MS" pitchFamily="66" charset="0"/>
                <a:cs typeface="DejaVu Sans"/>
              </a:rPr>
              <a:t>Valutazione</a:t>
            </a:r>
            <a:r>
              <a:rPr lang="it-IT" sz="5400">
                <a:solidFill>
                  <a:srgbClr val="1F497D"/>
                </a:solidFill>
                <a:latin typeface="Comic Sans MS" pitchFamily="66" charset="0"/>
                <a:cs typeface="DejaVu Sans"/>
              </a:rPr>
              <a:t> </a:t>
            </a:r>
            <a:endParaRPr lang="it-IT">
              <a:latin typeface="Comic Sans MS" pitchFamily="66" charset="0"/>
              <a:cs typeface="DejaVu Sans"/>
            </a:endParaRPr>
          </a:p>
        </p:txBody>
      </p:sp>
      <p:sp>
        <p:nvSpPr>
          <p:cNvPr id="61442" name="CustomShape 2"/>
          <p:cNvSpPr>
            <a:spLocks noChangeArrowheads="1"/>
          </p:cNvSpPr>
          <p:nvPr/>
        </p:nvSpPr>
        <p:spPr bwMode="auto">
          <a:xfrm>
            <a:off x="107950" y="1081088"/>
            <a:ext cx="5327650" cy="14843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2400" b="1" dirty="0">
                <a:solidFill>
                  <a:srgbClr val="00B050"/>
                </a:solidFill>
                <a:latin typeface="Comic Sans MS" pitchFamily="66" charset="0"/>
                <a:cs typeface="DejaVu Sans"/>
              </a:rPr>
              <a:t>●</a:t>
            </a:r>
            <a:r>
              <a:rPr lang="it-IT" sz="2400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 dirty="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Steatosi epatica </a:t>
            </a:r>
            <a:r>
              <a:rPr lang="it-IT" sz="2400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(NAFLD) ?</a:t>
            </a:r>
            <a:endParaRPr lang="it-IT" sz="2400" dirty="0">
              <a:latin typeface="Comic Sans MS" pitchFamily="66" charset="0"/>
              <a:cs typeface="DejaVu Sans"/>
            </a:endParaRPr>
          </a:p>
          <a:p>
            <a:r>
              <a:rPr lang="it-IT" sz="2400" b="1" dirty="0">
                <a:solidFill>
                  <a:srgbClr val="00B050"/>
                </a:solidFill>
                <a:latin typeface="Comic Sans MS" pitchFamily="66" charset="0"/>
                <a:cs typeface="DejaVu Sans"/>
              </a:rPr>
              <a:t>●</a:t>
            </a:r>
            <a:r>
              <a:rPr lang="it-IT" sz="2400" b="1" dirty="0">
                <a:solidFill>
                  <a:schemeClr val="tx2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Epatite virale ?</a:t>
            </a:r>
            <a:endParaRPr lang="it-IT" sz="2400" dirty="0">
              <a:latin typeface="Comic Sans MS" pitchFamily="66" charset="0"/>
              <a:cs typeface="DejaVu Sans"/>
            </a:endParaRPr>
          </a:p>
          <a:p>
            <a:r>
              <a:rPr lang="it-IT" sz="2400" dirty="0">
                <a:solidFill>
                  <a:srgbClr val="00B050"/>
                </a:solidFill>
                <a:latin typeface="Comic Sans MS" pitchFamily="66" charset="0"/>
                <a:cs typeface="DejaVu Sans"/>
              </a:rPr>
              <a:t>●</a:t>
            </a:r>
            <a:r>
              <a:rPr lang="it-IT" sz="2400" b="1" dirty="0">
                <a:solidFill>
                  <a:schemeClr val="tx2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Iatrogena (</a:t>
            </a:r>
            <a:r>
              <a:rPr lang="it-IT" sz="2400" dirty="0" err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Metformina</a:t>
            </a:r>
            <a:r>
              <a:rPr lang="it-IT" sz="2400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) ?</a:t>
            </a:r>
            <a:endParaRPr lang="it-IT" sz="2400" dirty="0">
              <a:latin typeface="Comic Sans MS" pitchFamily="66" charset="0"/>
              <a:cs typeface="DejaVu Sans"/>
            </a:endParaRPr>
          </a:p>
          <a:p>
            <a:endParaRPr lang="it-IT" sz="2400" dirty="0">
              <a:latin typeface="Comic Sans MS" pitchFamily="66" charset="0"/>
              <a:cs typeface="DejaVu Sans"/>
            </a:endParaRPr>
          </a:p>
        </p:txBody>
      </p:sp>
      <p:sp>
        <p:nvSpPr>
          <p:cNvPr id="61443" name="CustomShape 3"/>
          <p:cNvSpPr>
            <a:spLocks noChangeArrowheads="1"/>
          </p:cNvSpPr>
          <p:nvPr/>
        </p:nvSpPr>
        <p:spPr bwMode="auto">
          <a:xfrm>
            <a:off x="0" y="2744788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60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Piano</a:t>
            </a:r>
            <a:r>
              <a:rPr lang="it-IT" sz="5400">
                <a:solidFill>
                  <a:srgbClr val="000000"/>
                </a:solidFill>
                <a:latin typeface="Arial Narrow" pitchFamily="34" charset="0"/>
                <a:cs typeface="DejaVu Sans"/>
              </a:rPr>
              <a:t> </a:t>
            </a:r>
            <a:endParaRPr lang="it-IT">
              <a:cs typeface="DejaVu Sans"/>
            </a:endParaRPr>
          </a:p>
        </p:txBody>
      </p:sp>
      <p:sp>
        <p:nvSpPr>
          <p:cNvPr id="61444" name="CustomShape 4"/>
          <p:cNvSpPr>
            <a:spLocks noChangeArrowheads="1"/>
          </p:cNvSpPr>
          <p:nvPr/>
        </p:nvSpPr>
        <p:spPr bwMode="auto">
          <a:xfrm>
            <a:off x="0" y="3870325"/>
            <a:ext cx="914241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5400">
                <a:solidFill>
                  <a:srgbClr val="1F497D"/>
                </a:solidFill>
                <a:latin typeface="Arial Narrow" pitchFamily="34" charset="0"/>
                <a:cs typeface="DejaVu Sans"/>
              </a:rPr>
              <a:t> </a:t>
            </a:r>
            <a:endParaRPr lang="it-IT">
              <a:cs typeface="DejaVu Sans"/>
            </a:endParaRPr>
          </a:p>
        </p:txBody>
      </p:sp>
      <p:sp>
        <p:nvSpPr>
          <p:cNvPr id="61445" name="CustomShape 5"/>
          <p:cNvSpPr>
            <a:spLocks noChangeArrowheads="1"/>
          </p:cNvSpPr>
          <p:nvPr/>
        </p:nvSpPr>
        <p:spPr bwMode="auto">
          <a:xfrm>
            <a:off x="90488" y="3852863"/>
            <a:ext cx="7077075" cy="238442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endParaRPr lang="it-IT" sz="2400">
              <a:latin typeface="Comic Sans MS" pitchFamily="66" charset="0"/>
              <a:cs typeface="DejaVu Sans"/>
            </a:endParaRPr>
          </a:p>
          <a:p>
            <a:endParaRPr lang="it-IT" sz="2400">
              <a:latin typeface="Comic Sans MS" pitchFamily="66" charset="0"/>
              <a:cs typeface="DejaVu Sans"/>
            </a:endParaRPr>
          </a:p>
          <a:p>
            <a:endParaRPr lang="it-IT" sz="2400">
              <a:latin typeface="Comic Sans MS" pitchFamily="66" charset="0"/>
              <a:cs typeface="DejaVu Sans"/>
            </a:endParaRPr>
          </a:p>
          <a:p>
            <a:r>
              <a:rPr lang="it-IT" sz="2400">
                <a:latin typeface="Comic Sans MS" pitchFamily="66" charset="0"/>
                <a:cs typeface="DejaVu Sans"/>
              </a:rPr>
              <a:t>●</a:t>
            </a:r>
            <a:r>
              <a:rPr lang="it-IT" sz="2400">
                <a:solidFill>
                  <a:schemeClr val="tx2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Solo counselling dietologico e stile di vita?</a:t>
            </a:r>
            <a:endParaRPr lang="it-IT" sz="2400">
              <a:latin typeface="Comic Sans MS" pitchFamily="66" charset="0"/>
              <a:cs typeface="DejaVu Sans"/>
            </a:endParaRPr>
          </a:p>
          <a:p>
            <a:r>
              <a:rPr lang="it-IT" sz="2400">
                <a:latin typeface="Comic Sans MS" pitchFamily="66" charset="0"/>
                <a:cs typeface="DejaVu Sans"/>
              </a:rPr>
              <a:t>●</a:t>
            </a:r>
            <a:r>
              <a:rPr lang="it-IT" sz="2400">
                <a:solidFill>
                  <a:schemeClr val="tx2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Ripeto a breve AST e ALT ?...solo ALT ?</a:t>
            </a:r>
            <a:endParaRPr lang="it-IT" sz="2400">
              <a:latin typeface="Comic Sans MS" pitchFamily="66" charset="0"/>
              <a:cs typeface="DejaVu Sans"/>
            </a:endParaRPr>
          </a:p>
          <a:p>
            <a:r>
              <a:rPr lang="it-IT" sz="2400">
                <a:latin typeface="Comic Sans MS" pitchFamily="66" charset="0"/>
                <a:cs typeface="DejaVu Sans"/>
              </a:rPr>
              <a:t>● 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Sospendo Metformina ?</a:t>
            </a:r>
            <a:endParaRPr lang="it-IT" sz="2400">
              <a:latin typeface="Comic Sans MS" pitchFamily="66" charset="0"/>
              <a:cs typeface="DejaVu Sans"/>
            </a:endParaRPr>
          </a:p>
          <a:p>
            <a:r>
              <a:rPr lang="it-IT" sz="2400">
                <a:latin typeface="Comic Sans MS" pitchFamily="66" charset="0"/>
                <a:cs typeface="DejaVu Sans"/>
              </a:rPr>
              <a:t>●</a:t>
            </a:r>
            <a:r>
              <a:rPr lang="it-IT" sz="2400">
                <a:solidFill>
                  <a:schemeClr val="tx2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Chiedo subito un’ Ecografia dell'addome ?</a:t>
            </a:r>
            <a:endParaRPr lang="it-IT" sz="2400">
              <a:latin typeface="Comic Sans MS" pitchFamily="66" charset="0"/>
              <a:cs typeface="DejaVu Sans"/>
            </a:endParaRPr>
          </a:p>
          <a:p>
            <a:r>
              <a:rPr lang="it-IT" sz="2400">
                <a:latin typeface="Comic Sans MS" pitchFamily="66" charset="0"/>
                <a:cs typeface="DejaVu Sans"/>
              </a:rPr>
              <a:t>●</a:t>
            </a:r>
            <a:r>
              <a:rPr lang="it-IT" sz="2400">
                <a:solidFill>
                  <a:schemeClr val="tx2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Chiedo pannello per virus epatitici ?</a:t>
            </a:r>
            <a:endParaRPr lang="it-IT" sz="2400">
              <a:latin typeface="Comic Sans MS" pitchFamily="66" charset="0"/>
              <a:cs typeface="DejaVu Sans"/>
            </a:endParaRPr>
          </a:p>
          <a:p>
            <a:r>
              <a:rPr lang="it-IT" sz="2400">
                <a:latin typeface="Comic Sans MS" pitchFamily="66" charset="0"/>
                <a:cs typeface="DejaVu Sans"/>
              </a:rPr>
              <a:t>●</a:t>
            </a:r>
            <a:r>
              <a:rPr lang="it-IT" sz="2400">
                <a:solidFill>
                  <a:schemeClr val="tx2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Invio subito allo Specialista ?</a:t>
            </a:r>
            <a:endParaRPr lang="it-IT" sz="2400">
              <a:latin typeface="Comic Sans MS" pitchFamily="66" charset="0"/>
              <a:cs typeface="DejaVu Sans"/>
            </a:endParaRPr>
          </a:p>
          <a:p>
            <a:endParaRPr lang="it-IT" sz="2400">
              <a:latin typeface="Comic Sans MS" pitchFamily="66" charset="0"/>
              <a:cs typeface="DejaVu Sans"/>
            </a:endParaRPr>
          </a:p>
          <a:p>
            <a:endParaRPr lang="it-IT" sz="2400">
              <a:latin typeface="Comic Sans MS" pitchFamily="66" charset="0"/>
              <a:cs typeface="DejaVu Sans"/>
            </a:endParaRPr>
          </a:p>
          <a:p>
            <a:endParaRPr lang="it-IT" sz="2400">
              <a:latin typeface="Comic Sans MS" pitchFamily="66" charset="0"/>
              <a:cs typeface="DejaVu Sans"/>
            </a:endParaRPr>
          </a:p>
        </p:txBody>
      </p:sp>
      <p:pic>
        <p:nvPicPr>
          <p:cNvPr id="61446" name="Immagine 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063625"/>
            <a:ext cx="3059112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5"/>
          </a:xfrm>
        </p:spPr>
        <p:txBody>
          <a:bodyPr/>
          <a:lstStyle/>
          <a:p>
            <a:r>
              <a:rPr lang="it-IT" sz="3600" b="1" u="sng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TAKE HOME MESSAGES 2 :</a:t>
            </a:r>
          </a:p>
        </p:txBody>
      </p:sp>
      <p:graphicFrame>
        <p:nvGraphicFramePr>
          <p:cNvPr id="9" name="Diagramma 8"/>
          <p:cNvGraphicFramePr/>
          <p:nvPr/>
        </p:nvGraphicFramePr>
        <p:xfrm>
          <a:off x="0" y="809627"/>
          <a:ext cx="9144000" cy="604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ustomShape 1"/>
          <p:cNvSpPr>
            <a:spLocks noChangeArrowheads="1"/>
          </p:cNvSpPr>
          <p:nvPr/>
        </p:nvSpPr>
        <p:spPr bwMode="auto">
          <a:xfrm>
            <a:off x="3384550" y="127000"/>
            <a:ext cx="201453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6000" b="1">
                <a:solidFill>
                  <a:srgbClr val="003300"/>
                </a:solidFill>
                <a:latin typeface="Comic Sans MS" pitchFamily="66" charset="0"/>
                <a:cs typeface="DejaVu Sans"/>
              </a:rPr>
              <a:t>P</a:t>
            </a:r>
            <a:r>
              <a:rPr lang="it-IT" sz="5400" b="1">
                <a:solidFill>
                  <a:srgbClr val="003300"/>
                </a:solidFill>
                <a:latin typeface="Comic Sans MS" pitchFamily="66" charset="0"/>
                <a:cs typeface="DejaVu Sans"/>
              </a:rPr>
              <a:t>iano </a:t>
            </a:r>
            <a:endParaRPr lang="it-IT" b="1">
              <a:latin typeface="Comic Sans MS" pitchFamily="66" charset="0"/>
              <a:cs typeface="DejaVu Sans"/>
            </a:endParaRPr>
          </a:p>
        </p:txBody>
      </p:sp>
      <p:pic>
        <p:nvPicPr>
          <p:cNvPr id="63490" name="Immagin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6500"/>
            <a:ext cx="9142413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CustomShape 2"/>
          <p:cNvSpPr>
            <a:spLocks noChangeArrowheads="1"/>
          </p:cNvSpPr>
          <p:nvPr/>
        </p:nvSpPr>
        <p:spPr bwMode="auto">
          <a:xfrm>
            <a:off x="274638" y="1052513"/>
            <a:ext cx="36496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it-IT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FRANCESCA</a:t>
            </a:r>
            <a:endParaRPr lang="it-IT">
              <a:latin typeface="Comic Sans MS" pitchFamily="66" charset="0"/>
              <a:cs typeface="DejaVu Sans"/>
            </a:endParaRPr>
          </a:p>
        </p:txBody>
      </p:sp>
      <p:sp>
        <p:nvSpPr>
          <p:cNvPr id="63492" name="CustomShape 3"/>
          <p:cNvSpPr>
            <a:spLocks noChangeArrowheads="1"/>
          </p:cNvSpPr>
          <p:nvPr/>
        </p:nvSpPr>
        <p:spPr bwMode="auto">
          <a:xfrm>
            <a:off x="252413" y="3173413"/>
            <a:ext cx="626427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it-IT" sz="2200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</a:t>
            </a:r>
            <a:r>
              <a:rPr lang="it-IT" sz="2200" dirty="0" err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Counselling</a:t>
            </a:r>
            <a:r>
              <a:rPr lang="it-IT" sz="2200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 su alimentazione e stile di vita.</a:t>
            </a:r>
            <a:endParaRPr lang="it-IT" sz="2200" dirty="0">
              <a:latin typeface="Comic Sans MS" pitchFamily="66" charset="0"/>
              <a:cs typeface="DejaVu Sans"/>
            </a:endParaRPr>
          </a:p>
          <a:p>
            <a:r>
              <a:rPr lang="it-IT" sz="2200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</a:t>
            </a:r>
            <a:r>
              <a:rPr lang="it-IT" sz="2200" dirty="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ALT dopo </a:t>
            </a:r>
            <a:r>
              <a:rPr lang="it-IT" sz="2200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4 settimane.</a:t>
            </a:r>
            <a:endParaRPr lang="it-IT" sz="2200" dirty="0">
              <a:latin typeface="Comic Sans MS" pitchFamily="66" charset="0"/>
              <a:cs typeface="DejaVu Sans"/>
            </a:endParaRPr>
          </a:p>
          <a:p>
            <a:r>
              <a:rPr lang="it-IT" sz="2200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Monitoraggio clinico.</a:t>
            </a:r>
            <a:endParaRPr lang="it-IT" sz="2200" dirty="0">
              <a:latin typeface="Comic Sans MS" pitchFamily="66" charset="0"/>
              <a:cs typeface="DejaVu Sans"/>
            </a:endParaRPr>
          </a:p>
        </p:txBody>
      </p:sp>
      <p:pic>
        <p:nvPicPr>
          <p:cNvPr id="63493" name="Immagine 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71438"/>
            <a:ext cx="2447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CasellaDiTesto 1"/>
          <p:cNvSpPr txBox="1">
            <a:spLocks noChangeArrowheads="1"/>
          </p:cNvSpPr>
          <p:nvPr/>
        </p:nvSpPr>
        <p:spPr bwMode="auto">
          <a:xfrm>
            <a:off x="377825" y="2133600"/>
            <a:ext cx="2538413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E54829"/>
                </a:solidFill>
                <a:latin typeface="BrowalliaUPC" pitchFamily="34" charset="-34"/>
                <a:cs typeface="BrowalliaUPC" pitchFamily="34" charset="-34"/>
              </a:rPr>
              <a:t>SERVIZIO SANITARIO NAZIONALE</a:t>
            </a:r>
          </a:p>
          <a:p>
            <a:r>
              <a:rPr lang="it-IT" sz="1400" b="1">
                <a:solidFill>
                  <a:srgbClr val="E54829"/>
                </a:solidFill>
                <a:latin typeface="BrowalliaUPC" pitchFamily="34" charset="-34"/>
                <a:cs typeface="BrowalliaUPC" pitchFamily="34" charset="-34"/>
              </a:rPr>
              <a:t>REGIONE LOMBARDIA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ustomShape 1"/>
          <p:cNvSpPr>
            <a:spLocks noChangeArrowheads="1"/>
          </p:cNvSpPr>
          <p:nvPr/>
        </p:nvSpPr>
        <p:spPr bwMode="auto">
          <a:xfrm>
            <a:off x="0" y="1395413"/>
            <a:ext cx="9142413" cy="35988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38" name="CustomShape 2"/>
          <p:cNvSpPr>
            <a:spLocks noChangeArrowheads="1"/>
          </p:cNvSpPr>
          <p:nvPr/>
        </p:nvSpPr>
        <p:spPr bwMode="auto">
          <a:xfrm>
            <a:off x="0" y="1700213"/>
            <a:ext cx="9142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it-IT" sz="80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La parola allo Specialista</a:t>
            </a:r>
            <a:endParaRPr lang="it-IT">
              <a:latin typeface="Comic Sans MS" pitchFamily="66" charset="0"/>
              <a:cs typeface="DejaVu Sans"/>
            </a:endParaRPr>
          </a:p>
        </p:txBody>
      </p:sp>
      <p:sp>
        <p:nvSpPr>
          <p:cNvPr id="65539" name="CustomShape 5"/>
          <p:cNvSpPr>
            <a:spLocks noChangeArrowheads="1"/>
          </p:cNvSpPr>
          <p:nvPr/>
        </p:nvSpPr>
        <p:spPr bwMode="auto">
          <a:xfrm>
            <a:off x="2484438" y="5140325"/>
            <a:ext cx="39211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it-IT" sz="3200" i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Dr. Paris</a:t>
            </a:r>
            <a:endParaRPr lang="it-IT">
              <a:latin typeface="Comic Sans MS" pitchFamily="66" charset="0"/>
              <a:cs typeface="DejaVu Sans"/>
            </a:endParaRPr>
          </a:p>
        </p:txBody>
      </p:sp>
      <p:sp>
        <p:nvSpPr>
          <p:cNvPr id="65540" name="CustomShape 6"/>
          <p:cNvSpPr>
            <a:spLocks noChangeArrowheads="1"/>
          </p:cNvSpPr>
          <p:nvPr/>
        </p:nvSpPr>
        <p:spPr bwMode="auto">
          <a:xfrm>
            <a:off x="1035050" y="5597525"/>
            <a:ext cx="182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ittura contemporanea">
  <a:themeElements>
    <a:clrScheme name="Pittura contemporanea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Pittura contemporane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32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32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ittura contemporanea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ttura contemporanea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ttura contemporane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ttura contemporanea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ttura contemporanea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ttura contemporanea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ttura contemporanea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3365</Words>
  <Application>Microsoft Office PowerPoint</Application>
  <PresentationFormat>Presentazione su schermo (4:3)</PresentationFormat>
  <Paragraphs>733</Paragraphs>
  <Slides>70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70</vt:i4>
      </vt:variant>
    </vt:vector>
  </HeadingPairs>
  <TitlesOfParts>
    <vt:vector size="77" baseType="lpstr">
      <vt:lpstr>Office Theme</vt:lpstr>
      <vt:lpstr>2_Struttura predefinita</vt:lpstr>
      <vt:lpstr>Tema di Office</vt:lpstr>
      <vt:lpstr>Pittura contemporanea</vt:lpstr>
      <vt:lpstr>1_Tema di Office</vt:lpstr>
      <vt:lpstr>2_Tema di Office</vt:lpstr>
      <vt:lpstr>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Transaminasi Alterate ?</vt:lpstr>
      <vt:lpstr>Transaminasi Alterate ?</vt:lpstr>
      <vt:lpstr>Transaminasi Alterate ?</vt:lpstr>
      <vt:lpstr>Ipertransaminasemia:      Cause </vt:lpstr>
      <vt:lpstr>Ipertransaminasemia:     Cause Farmacologiche / Tossiche</vt:lpstr>
      <vt:lpstr>Transaminasi Alterate ?</vt:lpstr>
      <vt:lpstr>Transaminasi Alterate ?</vt:lpstr>
      <vt:lpstr>Transaminasi Alterate ?</vt:lpstr>
      <vt:lpstr>Transaminasi Alterate &lt; 5x       Predominanza ALT</vt:lpstr>
      <vt:lpstr>Transaminasi Alterate &lt; 5x       Predominanza AST</vt:lpstr>
      <vt:lpstr>Transaminasi Alterate &gt;15x </vt:lpstr>
      <vt:lpstr>Ipertransaminasemia</vt:lpstr>
      <vt:lpstr>Valutazione di Isolata Lieve Alterazione Cronica Transaminasi </vt:lpstr>
      <vt:lpstr>Valutazione di Isolata Lieve Alterazione Cronica Transaminasi </vt:lpstr>
      <vt:lpstr>Valutazione di Isolata Lieve Alterazione Cronica Transaminasi </vt:lpstr>
      <vt:lpstr>Valutazione di Isolata Lieve Alterazione Cronica Transaminasi </vt:lpstr>
      <vt:lpstr>Alterazione transaminasi</vt:lpstr>
      <vt:lpstr>Valutazione di  Steatoepatite (NASH o NAFLD)</vt:lpstr>
      <vt:lpstr>Valutazione di  Steatoepatite (NASH o NAFLD)</vt:lpstr>
      <vt:lpstr>Valutazione di  Steatoepatite (NASH o NAFLD)</vt:lpstr>
      <vt:lpstr>Valutazione di  Steatoepatite (NASH o NAFLD)</vt:lpstr>
      <vt:lpstr>Valutazione Epatologica - COSTI</vt:lpstr>
      <vt:lpstr>Presentazione standard di PowerPoint</vt:lpstr>
      <vt:lpstr>Presentazione standard di PowerPoint</vt:lpstr>
      <vt:lpstr>CHE COSA CHIEDE IL CLINICO</vt:lpstr>
      <vt:lpstr>Presentazione standard di PowerPoint</vt:lpstr>
      <vt:lpstr>Presentazione standard di PowerPoint</vt:lpstr>
      <vt:lpstr>Presentazione standard di PowerPoint</vt:lpstr>
      <vt:lpstr>CHE COSA CHIEDE IL CLINICO</vt:lpstr>
      <vt:lpstr>LA RISPOSTA DEL LABORATORIO</vt:lpstr>
      <vt:lpstr>Presentazione standard di PowerPoint</vt:lpstr>
      <vt:lpstr>LA RISPOSTA DEL LABORATORIO</vt:lpstr>
      <vt:lpstr>Presentazione standard di PowerPoint</vt:lpstr>
      <vt:lpstr>Presentazione standard di PowerPoint</vt:lpstr>
      <vt:lpstr>Presentazione standard di PowerPoint</vt:lpstr>
      <vt:lpstr>E' la variazione che possono avere i valori di un parametro analitico a causa di FATTORI LEGATI ALL'INDIVIDUO oppure alla DIFFERENZA FRA GLI INDIVIDUI (es: sesso, età, stile di vita, postura, veglia, esercizio fisico, ritmi circadiani, influenze genetiche, ecc), cioè per MOTIVI INDIPENDENTI DALLA PATOLOGIA per cui sono stati prescritti gli esami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VIRUS che causano EPATITE</vt:lpstr>
      <vt:lpstr>I COMPORTAMENTI ATTUALI</vt:lpstr>
      <vt:lpstr>IL PROBLEMA DELL'APPROPRIATEZZA NELLA DIAGNOSTICA DELLE EPATITI</vt:lpstr>
      <vt:lpstr>IN CHE COSA CONSISTE L’ATTIVITA’ DIAGNOSTICA</vt:lpstr>
      <vt:lpstr>Presentazione standard di PowerPoint</vt:lpstr>
      <vt:lpstr>DIVERSA CAPACITA’ DEI TEST DI LABORATORIO DI DISCRIMINARE FRA SOGGETTI SANI E MALATI</vt:lpstr>
      <vt:lpstr>Presentazione standard di PowerPoint</vt:lpstr>
      <vt:lpstr>CARATTERISTICHE DEI TEST DI LABORATORIO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SIGNIFICATO DI S/CO</vt:lpstr>
      <vt:lpstr>Presentazione standard di PowerPoint</vt:lpstr>
      <vt:lpstr>Presentazione standard di PowerPoint</vt:lpstr>
      <vt:lpstr>TAKE HOME MESSAGES 1 :</vt:lpstr>
      <vt:lpstr>TAKE HOME MESSAGES 2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Nadia</dc:creator>
  <cp:lastModifiedBy>Ospiti</cp:lastModifiedBy>
  <cp:revision>97</cp:revision>
  <dcterms:modified xsi:type="dcterms:W3CDTF">2014-05-23T15:45:51Z</dcterms:modified>
</cp:coreProperties>
</file>